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260" r:id="rId4"/>
    <p:sldId id="259" r:id="rId5"/>
    <p:sldId id="261" r:id="rId6"/>
    <p:sldId id="262" r:id="rId7"/>
    <p:sldId id="286" r:id="rId8"/>
    <p:sldId id="319" r:id="rId9"/>
    <p:sldId id="320" r:id="rId10"/>
    <p:sldId id="331" r:id="rId11"/>
    <p:sldId id="321" r:id="rId12"/>
    <p:sldId id="322" r:id="rId13"/>
    <p:sldId id="323" r:id="rId14"/>
    <p:sldId id="330" r:id="rId15"/>
    <p:sldId id="324" r:id="rId16"/>
    <p:sldId id="325" r:id="rId17"/>
    <p:sldId id="326" r:id="rId18"/>
    <p:sldId id="327" r:id="rId19"/>
    <p:sldId id="328" r:id="rId20"/>
    <p:sldId id="329" r:id="rId21"/>
    <p:sldId id="258" r:id="rId22"/>
    <p:sldId id="411" r:id="rId23"/>
    <p:sldId id="263" r:id="rId24"/>
    <p:sldId id="264" r:id="rId25"/>
    <p:sldId id="265" r:id="rId26"/>
    <p:sldId id="266" r:id="rId27"/>
    <p:sldId id="267" r:id="rId28"/>
    <p:sldId id="332" r:id="rId29"/>
    <p:sldId id="335" r:id="rId30"/>
    <p:sldId id="333" r:id="rId31"/>
    <p:sldId id="268" r:id="rId32"/>
    <p:sldId id="269" r:id="rId33"/>
    <p:sldId id="270" r:id="rId34"/>
    <p:sldId id="271" r:id="rId35"/>
    <p:sldId id="272" r:id="rId36"/>
    <p:sldId id="273" r:id="rId37"/>
    <p:sldId id="274" r:id="rId38"/>
    <p:sldId id="282" r:id="rId39"/>
    <p:sldId id="283" r:id="rId40"/>
    <p:sldId id="284" r:id="rId41"/>
    <p:sldId id="290" r:id="rId42"/>
    <p:sldId id="402" r:id="rId43"/>
    <p:sldId id="291" r:id="rId44"/>
    <p:sldId id="316" r:id="rId45"/>
    <p:sldId id="292" r:id="rId46"/>
    <p:sldId id="408" r:id="rId47"/>
    <p:sldId id="294" r:id="rId48"/>
    <p:sldId id="295" r:id="rId49"/>
    <p:sldId id="308" r:id="rId50"/>
    <p:sldId id="296" r:id="rId51"/>
    <p:sldId id="298" r:id="rId52"/>
    <p:sldId id="310" r:id="rId53"/>
    <p:sldId id="299" r:id="rId54"/>
    <p:sldId id="405" r:id="rId55"/>
    <p:sldId id="302" r:id="rId56"/>
    <p:sldId id="406" r:id="rId57"/>
    <p:sldId id="303" r:id="rId58"/>
    <p:sldId id="317" r:id="rId59"/>
    <p:sldId id="304" r:id="rId60"/>
    <p:sldId id="407" r:id="rId61"/>
    <p:sldId id="318" r:id="rId62"/>
    <p:sldId id="305" r:id="rId63"/>
    <p:sldId id="306" r:id="rId64"/>
    <p:sldId id="307" r:id="rId65"/>
    <p:sldId id="403" r:id="rId66"/>
    <p:sldId id="410" r:id="rId67"/>
    <p:sldId id="297" r:id="rId68"/>
    <p:sldId id="409" r:id="rId6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6600"/>
    <a:srgbClr val="A50021"/>
    <a:srgbClr val="990099"/>
    <a:srgbClr val="D60093"/>
    <a:srgbClr val="66FF3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81149" autoAdjust="0"/>
  </p:normalViewPr>
  <p:slideViewPr>
    <p:cSldViewPr>
      <p:cViewPr varScale="1">
        <p:scale>
          <a:sx n="66" d="100"/>
          <a:sy n="66" d="100"/>
        </p:scale>
        <p:origin x="1800"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A15965-50AF-4DA5-AB44-4FD10CE4BCA4}" type="doc">
      <dgm:prSet loTypeId="urn:microsoft.com/office/officeart/2005/8/layout/arrow6" loCatId="relationship" qsTypeId="urn:microsoft.com/office/officeart/2005/8/quickstyle/simple1" qsCatId="simple" csTypeId="urn:microsoft.com/office/officeart/2005/8/colors/colorful2" csCatId="colorful" phldr="1"/>
      <dgm:spPr/>
      <dgm:t>
        <a:bodyPr/>
        <a:lstStyle/>
        <a:p>
          <a:endParaRPr lang="zh-CN" altLang="en-US"/>
        </a:p>
      </dgm:t>
    </dgm:pt>
    <dgm:pt modelId="{39898940-A8AD-4DF7-979A-A1A0D690C184}">
      <dgm:prSet phldrT="[文本]" custT="1"/>
      <dgm:spPr/>
      <dgm:t>
        <a:bodyPr/>
        <a:lstStyle/>
        <a:p>
          <a:r>
            <a:rPr lang="zh-CN" altLang="en-US" sz="2400" b="1" dirty="0">
              <a:latin typeface="微软雅黑" panose="020B0503020204020204" pitchFamily="34" charset="-122"/>
              <a:ea typeface="微软雅黑" panose="020B0503020204020204" pitchFamily="34" charset="-122"/>
            </a:rPr>
            <a:t>不从整体最优上加以考虑，只是局部最优解</a:t>
          </a:r>
          <a:endParaRPr lang="zh-CN" altLang="en-US" sz="2400" dirty="0">
            <a:latin typeface="微软雅黑" panose="020B0503020204020204" pitchFamily="34" charset="-122"/>
            <a:ea typeface="微软雅黑" panose="020B0503020204020204" pitchFamily="34" charset="-122"/>
          </a:endParaRPr>
        </a:p>
      </dgm:t>
    </dgm:pt>
    <dgm:pt modelId="{5E158A2C-982D-4B65-BF9F-3A326D29C3D6}" type="parTrans" cxnId="{A63F10FE-5CD3-4A62-AAE5-0A42B824FF04}">
      <dgm:prSet/>
      <dgm:spPr/>
      <dgm:t>
        <a:bodyPr/>
        <a:lstStyle/>
        <a:p>
          <a:endParaRPr lang="zh-CN" altLang="en-US"/>
        </a:p>
      </dgm:t>
    </dgm:pt>
    <dgm:pt modelId="{B5689158-A9DA-4B39-AB8E-F19CB88782D3}" type="sibTrans" cxnId="{A63F10FE-5CD3-4A62-AAE5-0A42B824FF04}">
      <dgm:prSet/>
      <dgm:spPr/>
      <dgm:t>
        <a:bodyPr/>
        <a:lstStyle/>
        <a:p>
          <a:endParaRPr lang="zh-CN" altLang="en-US"/>
        </a:p>
      </dgm:t>
    </dgm:pt>
    <dgm:pt modelId="{C3CD08D0-E1A7-4FD6-957D-CA3CC25317ED}">
      <dgm:prSet phldrT="[文本]" custT="1"/>
      <dgm:spPr/>
      <dgm:t>
        <a:bodyPr/>
        <a:lstStyle/>
        <a:p>
          <a:pPr>
            <a:buFontTx/>
            <a:buNone/>
          </a:pPr>
          <a:r>
            <a:rPr lang="zh-CN" altLang="en-US" sz="2400" b="1" dirty="0">
              <a:latin typeface="微软雅黑" panose="020B0503020204020204" pitchFamily="34" charset="-122"/>
              <a:ea typeface="微软雅黑" panose="020B0503020204020204" pitchFamily="34" charset="-122"/>
            </a:rPr>
            <a:t>贪心法的解可能不是全局最优解</a:t>
          </a:r>
          <a:endParaRPr lang="zh-CN" altLang="en-US" sz="2400" dirty="0">
            <a:latin typeface="微软雅黑" panose="020B0503020204020204" pitchFamily="34" charset="-122"/>
            <a:ea typeface="微软雅黑" panose="020B0503020204020204" pitchFamily="34" charset="-122"/>
          </a:endParaRPr>
        </a:p>
      </dgm:t>
    </dgm:pt>
    <dgm:pt modelId="{11E6FBDC-9B22-40E6-B555-60C1F8CE7691}" type="parTrans" cxnId="{75D3AA30-F2F9-4D9A-87AE-C4EAB48FD1FC}">
      <dgm:prSet/>
      <dgm:spPr/>
      <dgm:t>
        <a:bodyPr/>
        <a:lstStyle/>
        <a:p>
          <a:endParaRPr lang="zh-CN" altLang="en-US"/>
        </a:p>
      </dgm:t>
    </dgm:pt>
    <dgm:pt modelId="{E51D48F3-3E9F-4602-AD4C-8504CED2B1CC}" type="sibTrans" cxnId="{75D3AA30-F2F9-4D9A-87AE-C4EAB48FD1FC}">
      <dgm:prSet/>
      <dgm:spPr/>
      <dgm:t>
        <a:bodyPr/>
        <a:lstStyle/>
        <a:p>
          <a:endParaRPr lang="zh-CN" altLang="en-US"/>
        </a:p>
      </dgm:t>
    </dgm:pt>
    <dgm:pt modelId="{12C9EDCD-7E32-47AE-8BBE-4CCB2B3E70CF}" type="pres">
      <dgm:prSet presAssocID="{5EA15965-50AF-4DA5-AB44-4FD10CE4BCA4}" presName="compositeShape" presStyleCnt="0">
        <dgm:presLayoutVars>
          <dgm:chMax val="2"/>
          <dgm:dir/>
          <dgm:resizeHandles val="exact"/>
        </dgm:presLayoutVars>
      </dgm:prSet>
      <dgm:spPr/>
    </dgm:pt>
    <dgm:pt modelId="{C3407FC3-A6C3-400F-9F4B-7B933E4F52CD}" type="pres">
      <dgm:prSet presAssocID="{5EA15965-50AF-4DA5-AB44-4FD10CE4BCA4}" presName="ribbon" presStyleLbl="node1" presStyleIdx="0" presStyleCnt="1" custScaleX="143781" custLinFactNeighborX="3718" custLinFactNeighborY="35050"/>
      <dgm:spPr/>
    </dgm:pt>
    <dgm:pt modelId="{7B490AEF-DFC4-416A-ABD1-234854EAC70B}" type="pres">
      <dgm:prSet presAssocID="{5EA15965-50AF-4DA5-AB44-4FD10CE4BCA4}" presName="leftArrowText" presStyleLbl="node1" presStyleIdx="0" presStyleCnt="1" custScaleX="178851" custLinFactNeighborX="-28417" custLinFactNeighborY="5890">
        <dgm:presLayoutVars>
          <dgm:chMax val="0"/>
          <dgm:bulletEnabled val="1"/>
        </dgm:presLayoutVars>
      </dgm:prSet>
      <dgm:spPr/>
    </dgm:pt>
    <dgm:pt modelId="{D4C5FB16-5C1A-43FB-BF4C-C3700DA3D20D}" type="pres">
      <dgm:prSet presAssocID="{5EA15965-50AF-4DA5-AB44-4FD10CE4BCA4}" presName="rightArrowText" presStyleLbl="node1" presStyleIdx="0" presStyleCnt="1" custScaleX="187562" custLinFactNeighborX="32721" custLinFactNeighborY="12667">
        <dgm:presLayoutVars>
          <dgm:chMax val="0"/>
          <dgm:bulletEnabled val="1"/>
        </dgm:presLayoutVars>
      </dgm:prSet>
      <dgm:spPr/>
    </dgm:pt>
  </dgm:ptLst>
  <dgm:cxnLst>
    <dgm:cxn modelId="{3C8B5C0A-2DEB-4142-89DB-692067208BA0}" type="presOf" srcId="{C3CD08D0-E1A7-4FD6-957D-CA3CC25317ED}" destId="{D4C5FB16-5C1A-43FB-BF4C-C3700DA3D20D}" srcOrd="0" destOrd="0" presId="urn:microsoft.com/office/officeart/2005/8/layout/arrow6"/>
    <dgm:cxn modelId="{75D3AA30-F2F9-4D9A-87AE-C4EAB48FD1FC}" srcId="{5EA15965-50AF-4DA5-AB44-4FD10CE4BCA4}" destId="{C3CD08D0-E1A7-4FD6-957D-CA3CC25317ED}" srcOrd="1" destOrd="0" parTransId="{11E6FBDC-9B22-40E6-B555-60C1F8CE7691}" sibTransId="{E51D48F3-3E9F-4602-AD4C-8504CED2B1CC}"/>
    <dgm:cxn modelId="{4E3426C3-BD5D-4748-B25D-D168B3144FCA}" type="presOf" srcId="{5EA15965-50AF-4DA5-AB44-4FD10CE4BCA4}" destId="{12C9EDCD-7E32-47AE-8BBE-4CCB2B3E70CF}" srcOrd="0" destOrd="0" presId="urn:microsoft.com/office/officeart/2005/8/layout/arrow6"/>
    <dgm:cxn modelId="{5DAD1CD9-826F-4BF3-8F14-62C3CB061F70}" type="presOf" srcId="{39898940-A8AD-4DF7-979A-A1A0D690C184}" destId="{7B490AEF-DFC4-416A-ABD1-234854EAC70B}" srcOrd="0" destOrd="0" presId="urn:microsoft.com/office/officeart/2005/8/layout/arrow6"/>
    <dgm:cxn modelId="{A63F10FE-5CD3-4A62-AAE5-0A42B824FF04}" srcId="{5EA15965-50AF-4DA5-AB44-4FD10CE4BCA4}" destId="{39898940-A8AD-4DF7-979A-A1A0D690C184}" srcOrd="0" destOrd="0" parTransId="{5E158A2C-982D-4B65-BF9F-3A326D29C3D6}" sibTransId="{B5689158-A9DA-4B39-AB8E-F19CB88782D3}"/>
    <dgm:cxn modelId="{58B447F8-2D62-46CC-BC9C-808FA625B077}" type="presParOf" srcId="{12C9EDCD-7E32-47AE-8BBE-4CCB2B3E70CF}" destId="{C3407FC3-A6C3-400F-9F4B-7B933E4F52CD}" srcOrd="0" destOrd="0" presId="urn:microsoft.com/office/officeart/2005/8/layout/arrow6"/>
    <dgm:cxn modelId="{A061F52C-5B91-4561-9979-137232D67E52}" type="presParOf" srcId="{12C9EDCD-7E32-47AE-8BBE-4CCB2B3E70CF}" destId="{7B490AEF-DFC4-416A-ABD1-234854EAC70B}" srcOrd="1" destOrd="0" presId="urn:microsoft.com/office/officeart/2005/8/layout/arrow6"/>
    <dgm:cxn modelId="{DBCF2B4E-6C15-43BD-B4EC-D981F65FBE83}" type="presParOf" srcId="{12C9EDCD-7E32-47AE-8BBE-4CCB2B3E70CF}" destId="{D4C5FB16-5C1A-43FB-BF4C-C3700DA3D20D}" srcOrd="2" destOrd="0" presId="urn:microsoft.com/office/officeart/2005/8/layout/arrow6"/>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07FC3-A6C3-400F-9F4B-7B933E4F52CD}">
      <dsp:nvSpPr>
        <dsp:cNvPr id="0" name=""/>
        <dsp:cNvSpPr/>
      </dsp:nvSpPr>
      <dsp:spPr>
        <a:xfrm>
          <a:off x="28581" y="0"/>
          <a:ext cx="9039328" cy="2514748"/>
        </a:xfrm>
        <a:prstGeom prst="leftRightRibb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490AEF-DFC4-416A-ABD1-234854EAC70B}">
      <dsp:nvSpPr>
        <dsp:cNvPr id="0" name=""/>
        <dsp:cNvSpPr/>
      </dsp:nvSpPr>
      <dsp:spPr>
        <a:xfrm>
          <a:off x="737436" y="512659"/>
          <a:ext cx="3710564" cy="123222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5344" rIns="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微软雅黑" panose="020B0503020204020204" pitchFamily="34" charset="-122"/>
              <a:ea typeface="微软雅黑" panose="020B0503020204020204" pitchFamily="34" charset="-122"/>
            </a:rPr>
            <a:t>不从整体最优上加以考虑，只是局部最优解</a:t>
          </a:r>
          <a:endParaRPr lang="zh-CN" altLang="en-US" sz="2400" kern="1200" dirty="0">
            <a:latin typeface="微软雅黑" panose="020B0503020204020204" pitchFamily="34" charset="-122"/>
            <a:ea typeface="微软雅黑" panose="020B0503020204020204" pitchFamily="34" charset="-122"/>
          </a:endParaRPr>
        </a:p>
      </dsp:txBody>
      <dsp:txXfrm>
        <a:off x="737436" y="512659"/>
        <a:ext cx="3710564" cy="1232227"/>
      </dsp:txXfrm>
    </dsp:sp>
    <dsp:sp modelId="{D4C5FB16-5C1A-43FB-BF4C-C3700DA3D20D}">
      <dsp:nvSpPr>
        <dsp:cNvPr id="0" name=""/>
        <dsp:cNvSpPr/>
      </dsp:nvSpPr>
      <dsp:spPr>
        <a:xfrm>
          <a:off x="4262777" y="998527"/>
          <a:ext cx="4598795" cy="123222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5344" rIns="0" bIns="91440" numCol="1" spcCol="1270" anchor="ctr" anchorCtr="0">
          <a:noAutofit/>
        </a:bodyPr>
        <a:lstStyle/>
        <a:p>
          <a:pPr marL="0" lvl="0" indent="0" algn="ctr" defTabSz="1066800">
            <a:lnSpc>
              <a:spcPct val="90000"/>
            </a:lnSpc>
            <a:spcBef>
              <a:spcPct val="0"/>
            </a:spcBef>
            <a:spcAft>
              <a:spcPct val="35000"/>
            </a:spcAft>
            <a:buFontTx/>
            <a:buNone/>
          </a:pPr>
          <a:r>
            <a:rPr lang="zh-CN" altLang="en-US" sz="2400" b="1" kern="1200" dirty="0">
              <a:latin typeface="微软雅黑" panose="020B0503020204020204" pitchFamily="34" charset="-122"/>
              <a:ea typeface="微软雅黑" panose="020B0503020204020204" pitchFamily="34" charset="-122"/>
            </a:rPr>
            <a:t>贪心法的解可能不是全局最优解</a:t>
          </a:r>
          <a:endParaRPr lang="zh-CN" altLang="en-US" sz="2400" kern="1200" dirty="0">
            <a:latin typeface="微软雅黑" panose="020B0503020204020204" pitchFamily="34" charset="-122"/>
            <a:ea typeface="微软雅黑" panose="020B0503020204020204" pitchFamily="34" charset="-122"/>
          </a:endParaRPr>
        </a:p>
      </dsp:txBody>
      <dsp:txXfrm>
        <a:off x="4262777" y="998527"/>
        <a:ext cx="4598795" cy="1232227"/>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emf"/><Relationship Id="rId4"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emf"/><Relationship Id="rId4"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emf"/><Relationship Id="rId1" Type="http://schemas.openxmlformats.org/officeDocument/2006/relationships/image" Target="../media/image3.e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3.wmf"/><Relationship Id="rId7" Type="http://schemas.openxmlformats.org/officeDocument/2006/relationships/image" Target="../media/image57.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60.wmf"/><Relationship Id="rId7" Type="http://schemas.openxmlformats.org/officeDocument/2006/relationships/image" Target="../media/image52.wmf"/><Relationship Id="rId12" Type="http://schemas.openxmlformats.org/officeDocument/2006/relationships/image" Target="../media/image57.wmf"/><Relationship Id="rId2" Type="http://schemas.openxmlformats.org/officeDocument/2006/relationships/image" Target="../media/image59.wmf"/><Relationship Id="rId1" Type="http://schemas.openxmlformats.org/officeDocument/2006/relationships/image" Target="../media/image58.emf"/><Relationship Id="rId6" Type="http://schemas.openxmlformats.org/officeDocument/2006/relationships/image" Target="../media/image63.wmf"/><Relationship Id="rId11" Type="http://schemas.openxmlformats.org/officeDocument/2006/relationships/image" Target="../media/image56.wmf"/><Relationship Id="rId5" Type="http://schemas.openxmlformats.org/officeDocument/2006/relationships/image" Target="../media/image62.wmf"/><Relationship Id="rId10" Type="http://schemas.openxmlformats.org/officeDocument/2006/relationships/image" Target="../media/image51.wmf"/><Relationship Id="rId4" Type="http://schemas.openxmlformats.org/officeDocument/2006/relationships/image" Target="../media/image61.wmf"/><Relationship Id="rId9" Type="http://schemas.openxmlformats.org/officeDocument/2006/relationships/image" Target="../media/image5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54.wmf"/><Relationship Id="rId7" Type="http://schemas.openxmlformats.org/officeDocument/2006/relationships/image" Target="../media/image69.wmf"/><Relationship Id="rId2" Type="http://schemas.openxmlformats.org/officeDocument/2006/relationships/image" Target="../media/image56.wmf"/><Relationship Id="rId1" Type="http://schemas.openxmlformats.org/officeDocument/2006/relationships/image" Target="../media/image5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72.wmf"/><Relationship Id="rId1" Type="http://schemas.openxmlformats.org/officeDocument/2006/relationships/image" Target="../media/image71.e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66.wmf"/><Relationship Id="rId1" Type="http://schemas.openxmlformats.org/officeDocument/2006/relationships/image" Target="../media/image72.wmf"/><Relationship Id="rId4" Type="http://schemas.openxmlformats.org/officeDocument/2006/relationships/image" Target="../media/image5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emf"/><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A55DE96E-1395-4C86-82DF-4E9B7825BE06}" type="datetimeFigureOut">
              <a:rPr lang="zh-CN" altLang="en-US"/>
              <a:pPr>
                <a:defRPr/>
              </a:pPr>
              <a:t>2021/9/28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490EE62-CF11-47BB-B8CC-835244B37EB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solidFill>
                  <a:schemeClr val="bg2"/>
                </a:solidFill>
                <a:effectLst/>
                <a:latin typeface="Times New Roman" panose="02020603050405020304" pitchFamily="18" charset="0"/>
                <a:ea typeface="楷体" panose="02010609060101010101" pitchFamily="49" charset="-122"/>
              </a:rPr>
              <a:t>算法本身较简单，很少用递归；</a:t>
            </a:r>
          </a:p>
          <a:p>
            <a:endParaRPr lang="zh-CN" altLang="en-US" dirty="0"/>
          </a:p>
        </p:txBody>
      </p:sp>
      <p:sp>
        <p:nvSpPr>
          <p:cNvPr id="4" name="灯片编号占位符 3"/>
          <p:cNvSpPr>
            <a:spLocks noGrp="1"/>
          </p:cNvSpPr>
          <p:nvPr>
            <p:ph type="sldNum" sz="quarter" idx="5"/>
          </p:nvPr>
        </p:nvSpPr>
        <p:spPr/>
        <p:txBody>
          <a:bodyPr/>
          <a:lstStyle/>
          <a:p>
            <a:pPr>
              <a:defRPr/>
            </a:pPr>
            <a:fld id="{4490EE62-CF11-47BB-B8CC-835244B37EB9}" type="slidenum">
              <a:rPr lang="zh-CN" altLang="en-US" smtClean="0"/>
              <a:pPr>
                <a:defRPr/>
              </a:pPr>
              <a:t>2</a:t>
            </a:fld>
            <a:endParaRPr lang="zh-CN" altLang="en-US"/>
          </a:p>
        </p:txBody>
      </p:sp>
    </p:spTree>
    <p:extLst>
      <p:ext uri="{BB962C8B-B14F-4D97-AF65-F5344CB8AC3E}">
        <p14:creationId xmlns:p14="http://schemas.microsoft.com/office/powerpoint/2010/main" val="2969662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a:p>
            <a:pPr eaLnBrk="1" hangingPunct="1">
              <a:spcBef>
                <a:spcPct val="0"/>
              </a:spcBef>
            </a:pPr>
            <a:r>
              <a:rPr lang="zh-CN" altLang="en-US"/>
              <a:t>可以用贪心方法求解的问题一般具有两个重要的性质。</a:t>
            </a:r>
            <a:endParaRPr lang="en-US" altLang="zh-CN"/>
          </a:p>
          <a:p>
            <a:pPr eaLnBrk="1" hangingPunct="1">
              <a:spcBef>
                <a:spcPct val="0"/>
              </a:spcBef>
            </a:pPr>
            <a:endParaRPr lang="en-US" altLang="zh-CN"/>
          </a:p>
          <a:p>
            <a:pPr eaLnBrk="1" hangingPunct="1">
              <a:spcBef>
                <a:spcPct val="0"/>
              </a:spcBef>
            </a:pPr>
            <a:r>
              <a:rPr lang="zh-CN" altLang="en-US"/>
              <a:t>约翰让梨中，假设最优答案已知，将最优答案中的最大梨去掉，剩余的梨应该是子问题的最优解。</a:t>
            </a:r>
            <a:endParaRPr lang="en-US" altLang="zh-CN"/>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A65F8AF-EA6B-45D8-B99E-DFD4D12F4741}" type="slidenum">
              <a:rPr lang="zh-CN" altLang="en-US" smtClean="0">
                <a:latin typeface="Arial" panose="020B0604020202020204" pitchFamily="34" charset="0"/>
              </a:rPr>
              <a:pPr>
                <a:spcBef>
                  <a:spcPct val="0"/>
                </a:spcBef>
              </a:pPr>
              <a:t>25</a:t>
            </a:fld>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a:p>
            <a:pPr eaLnBrk="1" hangingPunct="1">
              <a:spcBef>
                <a:spcPct val="0"/>
              </a:spcBef>
            </a:pPr>
            <a:endParaRPr lang="en-US" altLang="zh-CN"/>
          </a:p>
          <a:p>
            <a:pPr eaLnBrk="1" hangingPunct="1">
              <a:spcBef>
                <a:spcPct val="0"/>
              </a:spcBef>
            </a:pPr>
            <a:r>
              <a:rPr lang="zh-CN" altLang="en-US"/>
              <a:t>约翰选梨，当前的选择和子问题的解无关，只和以往做出的选择有关。</a:t>
            </a:r>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F48D420-D655-450A-934E-E99DE3BCD8B9}" type="slidenum">
              <a:rPr lang="zh-CN" altLang="en-US" smtClean="0">
                <a:latin typeface="Arial" panose="020B0604020202020204" pitchFamily="34" charset="0"/>
              </a:rPr>
              <a:pPr>
                <a:spcBef>
                  <a:spcPct val="0"/>
                </a:spcBef>
              </a:pPr>
              <a:t>26</a:t>
            </a:fld>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a:p>
            <a:pPr eaLnBrk="1" hangingPunct="1">
              <a:spcBef>
                <a:spcPct val="0"/>
              </a:spcBef>
            </a:pPr>
            <a:r>
              <a:rPr lang="zh-CN" altLang="en-US"/>
              <a:t>对于一个具体问题，如何证明它是否具有贪心选择性质？ 上面是基本思路</a:t>
            </a:r>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462C279-6D6F-4819-B15D-41711B33F9A9}" type="slidenum">
              <a:rPr lang="zh-CN" altLang="en-US" smtClean="0">
                <a:latin typeface="Arial" panose="020B0604020202020204" pitchFamily="34" charset="0"/>
              </a:rPr>
              <a:pPr>
                <a:spcBef>
                  <a:spcPct val="0"/>
                </a:spcBef>
              </a:pPr>
              <a:t>27</a:t>
            </a:fld>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751638-6A3A-41E8-AED8-E03C186AFF49}" type="slidenum">
              <a:rPr lang="zh-CN" altLang="en-US" smtClean="0"/>
              <a:pPr/>
              <a:t>28</a:t>
            </a:fld>
            <a:endParaRPr lang="zh-CN" altLang="en-US"/>
          </a:p>
        </p:txBody>
      </p:sp>
    </p:spTree>
    <p:extLst>
      <p:ext uri="{BB962C8B-B14F-4D97-AF65-F5344CB8AC3E}">
        <p14:creationId xmlns:p14="http://schemas.microsoft.com/office/powerpoint/2010/main" val="3781036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751638-6A3A-41E8-AED8-E03C186AFF49}" type="slidenum">
              <a:rPr lang="zh-CN" altLang="en-US" smtClean="0"/>
              <a:pPr/>
              <a:t>29</a:t>
            </a:fld>
            <a:endParaRPr lang="zh-CN" altLang="en-US"/>
          </a:p>
        </p:txBody>
      </p:sp>
    </p:spTree>
    <p:extLst>
      <p:ext uri="{BB962C8B-B14F-4D97-AF65-F5344CB8AC3E}">
        <p14:creationId xmlns:p14="http://schemas.microsoft.com/office/powerpoint/2010/main" val="2196607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7524F2-1C8A-4309-B367-4EF92E8F59FC}" type="slidenum">
              <a:rPr lang="zh-CN" altLang="en-US" smtClean="0"/>
              <a:pPr/>
              <a:t>30</a:t>
            </a:fld>
            <a:endParaRPr lang="zh-CN" altLang="en-US"/>
          </a:p>
        </p:txBody>
      </p:sp>
    </p:spTree>
    <p:extLst>
      <p:ext uri="{BB962C8B-B14F-4D97-AF65-F5344CB8AC3E}">
        <p14:creationId xmlns:p14="http://schemas.microsoft.com/office/powerpoint/2010/main" val="1015667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选价值最大的物品，理由是尽可能快地增加背包的总价值。</a:t>
            </a:r>
          </a:p>
          <a:p>
            <a:r>
              <a:rPr lang="zh-CN" altLang="en-US" dirty="0"/>
              <a:t>   引发的问题？虽每一步获得了背包价值的极大增长，但背包容量却可能消耗得太快，使得装入背包的物品个数减少，不能保证目标函数达到最大。</a:t>
            </a:r>
          </a:p>
          <a:p>
            <a:r>
              <a:rPr lang="zh-CN" altLang="en-US" dirty="0"/>
              <a:t>选重量最轻的物品，因为这可以装入尽可能多的物品，从而增加背包的总价值。</a:t>
            </a:r>
          </a:p>
          <a:p>
            <a:r>
              <a:rPr lang="zh-CN" altLang="en-US" dirty="0"/>
              <a:t>   引发的问题？虽每一步使背包的容量消耗得慢，但背包的价值却没能保证迅速增长，不能保证目标函数达到最大。</a:t>
            </a:r>
          </a:p>
          <a:p>
            <a:endParaRPr lang="zh-CN" altLang="en-US" dirty="0"/>
          </a:p>
        </p:txBody>
      </p:sp>
      <p:sp>
        <p:nvSpPr>
          <p:cNvPr id="4" name="灯片编号占位符 3"/>
          <p:cNvSpPr>
            <a:spLocks noGrp="1"/>
          </p:cNvSpPr>
          <p:nvPr>
            <p:ph type="sldNum" sz="quarter" idx="5"/>
          </p:nvPr>
        </p:nvSpPr>
        <p:spPr/>
        <p:txBody>
          <a:bodyPr/>
          <a:lstStyle/>
          <a:p>
            <a:pPr>
              <a:defRPr/>
            </a:pPr>
            <a:fld id="{4490EE62-CF11-47BB-B8CC-835244B37EB9}" type="slidenum">
              <a:rPr lang="zh-CN" altLang="en-US" smtClean="0"/>
              <a:pPr>
                <a:defRPr/>
              </a:pPr>
              <a:t>33</a:t>
            </a:fld>
            <a:endParaRPr lang="zh-CN" altLang="en-US"/>
          </a:p>
        </p:txBody>
      </p:sp>
    </p:spTree>
    <p:extLst>
      <p:ext uri="{BB962C8B-B14F-4D97-AF65-F5344CB8AC3E}">
        <p14:creationId xmlns:p14="http://schemas.microsoft.com/office/powerpoint/2010/main" val="3182915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77DBC0A-3D78-485D-8528-341AB4BC08BD}" type="slidenum">
              <a:rPr lang="zh-CN" altLang="en-US" smtClean="0"/>
              <a:pPr/>
              <a:t>39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船可以分步装载，每步装一个货箱，且需要考虑装载哪一个货箱。根据这种思想可利用如下贪心准则：从剩下的货箱中，选择重量最小的货箱。这种选择次序可以保证所选的货箱总重量最小，从而可以装载更多的货箱。根据这种贪心策略，首先选择最轻的货箱，然后选次轻的货箱，如此下去直到所有货箱均装上船或船上不能再容纳其他任何一个货箱</a:t>
            </a:r>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A0F613-FE6A-4015-9EDE-BDB43BA265C5}" type="slidenum">
              <a:rPr lang="zh-CN" altLang="en-US" smtClean="0"/>
              <a:pPr/>
              <a:t>40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E63C9B-0CE7-4884-9AC5-46EE2629DB9C}" type="slidenum">
              <a:rPr lang="zh-CN" altLang="en-US" smtClean="0"/>
              <a:pPr/>
              <a:t>41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贪心算法也称为优先策略</a:t>
            </a:r>
          </a:p>
          <a:p>
            <a:r>
              <a:rPr lang="zh-CN" altLang="en-US" dirty="0"/>
              <a:t>    顾名思义是“择优录取”，在某些方面的应用是非常成功的，也是我们设计算法时经常使用的一种策略。国外叫做</a:t>
            </a:r>
            <a:r>
              <a:rPr lang="en-US" altLang="zh-CN" dirty="0"/>
              <a:t>Greedy method</a:t>
            </a:r>
            <a:r>
              <a:rPr lang="zh-CN" altLang="en-US" dirty="0"/>
              <a:t>，意即见到好的就抓住不放。</a:t>
            </a:r>
            <a:endParaRPr lang="en-US" altLang="zh-CN" dirty="0"/>
          </a:p>
          <a:p>
            <a:r>
              <a:rPr lang="zh-CN" altLang="en-US" dirty="0"/>
              <a:t>它并不一定对所有问题都成功，但是对某些问题特别简单、有效。</a:t>
            </a:r>
          </a:p>
          <a:p>
            <a:r>
              <a:rPr lang="zh-CN" altLang="en-US" dirty="0"/>
              <a:t>在贪婪算法中采用逐步构造最优解的方法。</a:t>
            </a:r>
            <a:endParaRPr lang="en-US" altLang="zh-CN" dirty="0"/>
          </a:p>
          <a:p>
            <a:r>
              <a:rPr lang="zh-CN" altLang="en-US" dirty="0"/>
              <a:t>在每个阶段，都作出一个看上去最优的决策（在一定的标准下）。决策一旦作出，就不可再更改。作出贪婪决策的依据称为贪婪准则</a:t>
            </a:r>
            <a:r>
              <a:rPr lang="en-US" altLang="zh-CN" dirty="0"/>
              <a:t>( criterion)</a:t>
            </a:r>
            <a:r>
              <a:rPr lang="zh-CN" altLang="en-US" dirty="0"/>
              <a:t>。</a:t>
            </a:r>
          </a:p>
          <a:p>
            <a:endParaRPr lang="zh-CN" altLang="en-US" dirty="0"/>
          </a:p>
        </p:txBody>
      </p:sp>
      <p:sp>
        <p:nvSpPr>
          <p:cNvPr id="4" name="灯片编号占位符 3"/>
          <p:cNvSpPr>
            <a:spLocks noGrp="1"/>
          </p:cNvSpPr>
          <p:nvPr>
            <p:ph type="sldNum" sz="quarter" idx="5"/>
          </p:nvPr>
        </p:nvSpPr>
        <p:spPr/>
        <p:txBody>
          <a:bodyPr/>
          <a:lstStyle/>
          <a:p>
            <a:pPr>
              <a:defRPr/>
            </a:pPr>
            <a:fld id="{4490EE62-CF11-47BB-B8CC-835244B37EB9}" type="slidenum">
              <a:rPr lang="zh-CN" altLang="en-US" smtClean="0"/>
              <a:pPr>
                <a:defRPr/>
              </a:pPr>
              <a:t>3</a:t>
            </a:fld>
            <a:endParaRPr lang="zh-CN" altLang="en-US"/>
          </a:p>
        </p:txBody>
      </p:sp>
    </p:spTree>
    <p:extLst>
      <p:ext uri="{BB962C8B-B14F-4D97-AF65-F5344CB8AC3E}">
        <p14:creationId xmlns:p14="http://schemas.microsoft.com/office/powerpoint/2010/main" val="224317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90EE62-CF11-47BB-B8CC-835244B37EB9}" type="slidenum">
              <a:rPr lang="zh-CN" altLang="en-US" smtClean="0"/>
              <a:pPr>
                <a:defRPr/>
              </a:pPr>
              <a:t>42</a:t>
            </a:fld>
            <a:endParaRPr lang="zh-CN" altLang="en-US"/>
          </a:p>
        </p:txBody>
      </p:sp>
    </p:spTree>
    <p:extLst>
      <p:ext uri="{BB962C8B-B14F-4D97-AF65-F5344CB8AC3E}">
        <p14:creationId xmlns:p14="http://schemas.microsoft.com/office/powerpoint/2010/main" val="2419794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mn-lt"/>
                <a:ea typeface="+mn-ea"/>
                <a:cs typeface="+mn-cs"/>
              </a:rPr>
              <a:t>是一种编码方式，简单、广泛使用的使用不定长编码方法数据文件压缩方法。</a:t>
            </a:r>
            <a:endParaRPr lang="zh-CN" altLang="en-US" dirty="0"/>
          </a:p>
        </p:txBody>
      </p:sp>
      <p:sp>
        <p:nvSpPr>
          <p:cNvPr id="4" name="灯片编号占位符 3"/>
          <p:cNvSpPr>
            <a:spLocks noGrp="1"/>
          </p:cNvSpPr>
          <p:nvPr>
            <p:ph type="sldNum" sz="quarter" idx="10"/>
          </p:nvPr>
        </p:nvSpPr>
        <p:spPr/>
        <p:txBody>
          <a:bodyPr/>
          <a:lstStyle/>
          <a:p>
            <a:pPr>
              <a:defRPr/>
            </a:pPr>
            <a:fld id="{4490EE62-CF11-47BB-B8CC-835244B37EB9}" type="slidenum">
              <a:rPr lang="zh-CN" altLang="en-US" smtClean="0"/>
              <a:pPr>
                <a:defRPr/>
              </a:pPr>
              <a:t>43</a:t>
            </a:fld>
            <a:endParaRPr lang="zh-CN" altLang="en-US"/>
          </a:p>
        </p:txBody>
      </p:sp>
    </p:spTree>
    <p:extLst>
      <p:ext uri="{BB962C8B-B14F-4D97-AF65-F5344CB8AC3E}">
        <p14:creationId xmlns:p14="http://schemas.microsoft.com/office/powerpoint/2010/main" val="3417173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90EE62-CF11-47BB-B8CC-835244B37EB9}" type="slidenum">
              <a:rPr lang="zh-CN" altLang="en-US" smtClean="0"/>
              <a:pPr>
                <a:defRPr/>
              </a:pPr>
              <a:t>44</a:t>
            </a:fld>
            <a:endParaRPr lang="zh-CN" altLang="en-US"/>
          </a:p>
        </p:txBody>
      </p:sp>
    </p:spTree>
    <p:extLst>
      <p:ext uri="{BB962C8B-B14F-4D97-AF65-F5344CB8AC3E}">
        <p14:creationId xmlns:p14="http://schemas.microsoft.com/office/powerpoint/2010/main" val="3200816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a:p>
            <a:r>
              <a:rPr lang="zh-CN" altLang="en-US"/>
              <a:t>碰到</a:t>
            </a:r>
            <a:r>
              <a:rPr lang="en-US" altLang="zh-CN"/>
              <a:t>0</a:t>
            </a:r>
            <a:r>
              <a:rPr lang="zh-CN" altLang="en-US"/>
              <a:t>，很自然地取</a:t>
            </a:r>
            <a:r>
              <a:rPr lang="en-US" altLang="zh-CN"/>
              <a:t>1</a:t>
            </a:r>
            <a:r>
              <a:rPr lang="zh-CN" altLang="en-US"/>
              <a:t>位；</a:t>
            </a:r>
            <a:endParaRPr lang="en-US" altLang="zh-CN"/>
          </a:p>
          <a:p>
            <a:endParaRPr lang="en-US" altLang="zh-CN"/>
          </a:p>
          <a:p>
            <a:r>
              <a:rPr lang="zh-CN" altLang="en-US"/>
              <a:t>碰到</a:t>
            </a:r>
            <a:r>
              <a:rPr lang="en-US" altLang="zh-CN"/>
              <a:t>1</a:t>
            </a:r>
            <a:r>
              <a:rPr lang="zh-CN" altLang="en-US"/>
              <a:t>，先取</a:t>
            </a:r>
            <a:r>
              <a:rPr lang="en-US" altLang="zh-CN"/>
              <a:t>3</a:t>
            </a:r>
            <a:r>
              <a:rPr lang="zh-CN" altLang="en-US"/>
              <a:t>位，查表，如果有，结束，</a:t>
            </a:r>
            <a:endParaRPr lang="en-US" altLang="zh-CN"/>
          </a:p>
          <a:p>
            <a:r>
              <a:rPr lang="en-US" altLang="zh-CN"/>
              <a:t>                      </a:t>
            </a:r>
            <a:r>
              <a:rPr lang="zh-CN" altLang="en-US"/>
              <a:t>如果没有，继续取</a:t>
            </a:r>
            <a:r>
              <a:rPr lang="en-US" altLang="zh-CN"/>
              <a:t>4</a:t>
            </a:r>
            <a:r>
              <a:rPr lang="zh-CN" altLang="en-US"/>
              <a:t>位。</a:t>
            </a:r>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7690480-5DF6-43F4-AFEC-1A7512175481}" type="slidenum">
              <a:rPr lang="zh-CN" altLang="en-US" smtClean="0">
                <a:latin typeface="Arial" panose="020B0604020202020204" pitchFamily="34" charset="0"/>
              </a:rPr>
              <a:pPr>
                <a:spcBef>
                  <a:spcPct val="0"/>
                </a:spcBef>
              </a:pPr>
              <a:t>47</a:t>
            </a:fld>
            <a:endParaRPr lang="zh-CN"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FEEC8B-2F23-4937-B266-69BCA3AB8622}" type="slidenum">
              <a:rPr lang="zh-CN" altLang="en-US" smtClean="0"/>
              <a:pPr/>
              <a:t>62</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T’’’</a:t>
            </a:r>
            <a:r>
              <a:rPr lang="zh-CN" altLang="en-US"/>
              <a:t>与</a:t>
            </a:r>
            <a:r>
              <a:rPr lang="en-US" altLang="zh-CN"/>
              <a:t>T</a:t>
            </a:r>
            <a:r>
              <a:rPr lang="zh-CN" altLang="en-US"/>
              <a:t>‘’之间也遵从这种关系。</a:t>
            </a:r>
          </a:p>
        </p:txBody>
      </p:sp>
      <p:sp>
        <p:nvSpPr>
          <p:cNvPr id="78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06E3E5F-3304-4C73-BDD8-FC47892AFD90}" type="slidenum">
              <a:rPr lang="zh-CN" altLang="en-US" smtClean="0"/>
              <a:pPr/>
              <a:t>64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490EE62-CF11-47BB-B8CC-835244B37EB9}" type="slidenum">
              <a:rPr lang="zh-CN" altLang="en-US" smtClean="0"/>
              <a:pPr>
                <a:defRPr/>
              </a:pPr>
              <a:t>67</a:t>
            </a:fld>
            <a:endParaRPr lang="zh-CN" altLang="en-US"/>
          </a:p>
        </p:txBody>
      </p:sp>
    </p:spTree>
    <p:extLst>
      <p:ext uri="{BB962C8B-B14F-4D97-AF65-F5344CB8AC3E}">
        <p14:creationId xmlns:p14="http://schemas.microsoft.com/office/powerpoint/2010/main" val="3950693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这种启发式的策略并不总能奏效。在屈婉玲的教材中分析了这种贪心法不成功的原因。</a:t>
            </a:r>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44C9CEF-8A6C-493F-8227-F4EB2F7927CD}" type="slidenum">
              <a:rPr lang="zh-CN" altLang="en-US" smtClean="0">
                <a:latin typeface="Arial" panose="020B0604020202020204" pitchFamily="34" charset="0"/>
              </a:rPr>
              <a:pPr>
                <a:spcBef>
                  <a:spcPct val="0"/>
                </a:spcBef>
              </a:pPr>
              <a:t>6</a:t>
            </a:fld>
            <a:endParaRPr lang="zh-CN" altLang="en-US">
              <a:latin typeface="Arial" panose="020B0604020202020204" pitchFamily="34" charset="0"/>
            </a:endParaRPr>
          </a:p>
        </p:txBody>
      </p:sp>
    </p:spTree>
    <p:extLst>
      <p:ext uri="{BB962C8B-B14F-4D97-AF65-F5344CB8AC3E}">
        <p14:creationId xmlns:p14="http://schemas.microsoft.com/office/powerpoint/2010/main" val="3914942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a:p>
          <a:p>
            <a:pPr eaLnBrk="1" hangingPunct="1"/>
            <a:r>
              <a:rPr lang="zh-CN" altLang="en-US" dirty="0"/>
              <a:t>假设排好顺序。</a:t>
            </a:r>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F253F09-5035-4B2C-9EB1-EE6BB06B8E6D}" type="slidenum">
              <a:rPr lang="zh-CN" altLang="en-US" smtClean="0">
                <a:latin typeface="Arial" panose="020B0604020202020204" pitchFamily="34" charset="0"/>
              </a:rPr>
              <a:pPr>
                <a:spcBef>
                  <a:spcPct val="0"/>
                </a:spcBef>
              </a:pPr>
              <a:t>12</a:t>
            </a:fld>
            <a:endParaRPr lang="zh-CN" altLang="en-US">
              <a:latin typeface="Arial" panose="020B0604020202020204" pitchFamily="34" charset="0"/>
            </a:endParaRPr>
          </a:p>
        </p:txBody>
      </p:sp>
    </p:spTree>
    <p:extLst>
      <p:ext uri="{BB962C8B-B14F-4D97-AF65-F5344CB8AC3E}">
        <p14:creationId xmlns:p14="http://schemas.microsoft.com/office/powerpoint/2010/main" val="527899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该图从上往下看。</a:t>
            </a:r>
            <a:endParaRPr lang="en-US" altLang="zh-CN"/>
          </a:p>
          <a:p>
            <a:pPr eaLnBrk="1" hangingPunct="1">
              <a:spcBef>
                <a:spcPct val="0"/>
              </a:spcBef>
            </a:pPr>
            <a:endParaRPr lang="en-US" altLang="zh-CN"/>
          </a:p>
          <a:p>
            <a:pPr eaLnBrk="1" hangingPunct="1">
              <a:spcBef>
                <a:spcPct val="0"/>
              </a:spcBef>
            </a:pPr>
            <a:endParaRPr lang="en-US" altLang="zh-CN"/>
          </a:p>
          <a:p>
            <a:pPr eaLnBrk="1" hangingPunct="1">
              <a:spcBef>
                <a:spcPct val="0"/>
              </a:spcBef>
            </a:pPr>
            <a:r>
              <a:rPr lang="zh-CN" altLang="en-US"/>
              <a:t>大致顺序：</a:t>
            </a:r>
            <a:endParaRPr lang="en-US" altLang="zh-CN"/>
          </a:p>
          <a:p>
            <a:pPr eaLnBrk="1" hangingPunct="1">
              <a:spcBef>
                <a:spcPct val="0"/>
              </a:spcBef>
            </a:pPr>
            <a:r>
              <a:rPr lang="zh-CN" altLang="en-US"/>
              <a:t>将</a:t>
            </a:r>
            <a:r>
              <a:rPr lang="en-US" altLang="zh-CN"/>
              <a:t>1</a:t>
            </a:r>
            <a:r>
              <a:rPr lang="zh-CN" altLang="en-US"/>
              <a:t>放入，检查</a:t>
            </a:r>
            <a:r>
              <a:rPr lang="en-US" altLang="zh-CN"/>
              <a:t>1</a:t>
            </a:r>
            <a:r>
              <a:rPr lang="zh-CN" altLang="en-US"/>
              <a:t>和</a:t>
            </a:r>
            <a:r>
              <a:rPr lang="en-US" altLang="zh-CN"/>
              <a:t>2</a:t>
            </a:r>
            <a:r>
              <a:rPr lang="zh-CN" altLang="en-US"/>
              <a:t>的相容性，不相容，继续；</a:t>
            </a:r>
            <a:endParaRPr lang="en-US" altLang="zh-CN"/>
          </a:p>
          <a:p>
            <a:pPr eaLnBrk="1" hangingPunct="1">
              <a:spcBef>
                <a:spcPct val="0"/>
              </a:spcBef>
            </a:pPr>
            <a:r>
              <a:rPr lang="zh-CN" altLang="en-US"/>
              <a:t>         检查</a:t>
            </a:r>
            <a:r>
              <a:rPr lang="en-US" altLang="zh-CN"/>
              <a:t>1</a:t>
            </a:r>
            <a:r>
              <a:rPr lang="zh-CN" altLang="en-US"/>
              <a:t>和</a:t>
            </a:r>
            <a:r>
              <a:rPr lang="en-US" altLang="zh-CN"/>
              <a:t>3</a:t>
            </a:r>
            <a:r>
              <a:rPr lang="zh-CN" altLang="en-US"/>
              <a:t>的相容性，不相容，继续；</a:t>
            </a:r>
            <a:endParaRPr lang="en-US" altLang="zh-CN"/>
          </a:p>
          <a:p>
            <a:pPr eaLnBrk="1" hangingPunct="1">
              <a:spcBef>
                <a:spcPct val="0"/>
              </a:spcBef>
            </a:pPr>
            <a:r>
              <a:rPr lang="zh-CN" altLang="en-US"/>
              <a:t>         检查</a:t>
            </a:r>
            <a:r>
              <a:rPr lang="en-US" altLang="zh-CN"/>
              <a:t>1</a:t>
            </a:r>
            <a:r>
              <a:rPr lang="zh-CN" altLang="en-US"/>
              <a:t>和</a:t>
            </a:r>
            <a:r>
              <a:rPr lang="en-US" altLang="zh-CN"/>
              <a:t>4</a:t>
            </a:r>
            <a:r>
              <a:rPr lang="zh-CN" altLang="en-US"/>
              <a:t>的相容性；相容，</a:t>
            </a:r>
            <a:endParaRPr lang="en-US" altLang="zh-CN"/>
          </a:p>
          <a:p>
            <a:pPr eaLnBrk="1" hangingPunct="1">
              <a:spcBef>
                <a:spcPct val="0"/>
              </a:spcBef>
            </a:pPr>
            <a:r>
              <a:rPr lang="zh-CN" altLang="en-US"/>
              <a:t>将</a:t>
            </a:r>
            <a:r>
              <a:rPr lang="en-US" altLang="zh-CN"/>
              <a:t>4</a:t>
            </a:r>
            <a:r>
              <a:rPr lang="zh-CN" altLang="en-US"/>
              <a:t>放入；检查</a:t>
            </a:r>
            <a:r>
              <a:rPr lang="en-US" altLang="zh-CN"/>
              <a:t>4</a:t>
            </a:r>
            <a:r>
              <a:rPr lang="zh-CN" altLang="en-US"/>
              <a:t>和</a:t>
            </a:r>
            <a:r>
              <a:rPr lang="en-US" altLang="zh-CN"/>
              <a:t>5</a:t>
            </a:r>
            <a:r>
              <a:rPr lang="zh-CN" altLang="en-US"/>
              <a:t>的相容性，不相容，继续；</a:t>
            </a:r>
            <a:endParaRPr lang="en-US" altLang="zh-CN"/>
          </a:p>
          <a:p>
            <a:pPr eaLnBrk="1" hangingPunct="1">
              <a:spcBef>
                <a:spcPct val="0"/>
              </a:spcBef>
            </a:pPr>
            <a:r>
              <a:rPr lang="zh-CN" altLang="en-US"/>
              <a:t>         检查</a:t>
            </a:r>
            <a:r>
              <a:rPr lang="en-US" altLang="zh-CN"/>
              <a:t>4</a:t>
            </a:r>
            <a:r>
              <a:rPr lang="zh-CN" altLang="en-US"/>
              <a:t>和</a:t>
            </a:r>
            <a:r>
              <a:rPr lang="en-US" altLang="zh-CN"/>
              <a:t>6</a:t>
            </a:r>
            <a:r>
              <a:rPr lang="zh-CN" altLang="en-US"/>
              <a:t>的相容性，不相容，继续；</a:t>
            </a:r>
            <a:endParaRPr lang="en-US" altLang="zh-CN"/>
          </a:p>
          <a:p>
            <a:pPr eaLnBrk="1" hangingPunct="1">
              <a:spcBef>
                <a:spcPct val="0"/>
              </a:spcBef>
            </a:pPr>
            <a:r>
              <a:rPr lang="zh-CN" altLang="en-US"/>
              <a:t>         检查</a:t>
            </a:r>
            <a:r>
              <a:rPr lang="en-US" altLang="zh-CN"/>
              <a:t>4</a:t>
            </a:r>
            <a:r>
              <a:rPr lang="zh-CN" altLang="en-US"/>
              <a:t>和</a:t>
            </a:r>
            <a:r>
              <a:rPr lang="en-US" altLang="zh-CN"/>
              <a:t>7</a:t>
            </a:r>
            <a:r>
              <a:rPr lang="zh-CN" altLang="en-US"/>
              <a:t>的相容性，不相容，继续；</a:t>
            </a:r>
            <a:endParaRPr lang="en-US" altLang="zh-CN"/>
          </a:p>
          <a:p>
            <a:pPr eaLnBrk="1" hangingPunct="1">
              <a:spcBef>
                <a:spcPct val="0"/>
              </a:spcBef>
            </a:pPr>
            <a:r>
              <a:rPr lang="zh-CN" altLang="en-US"/>
              <a:t>         检查</a:t>
            </a:r>
            <a:r>
              <a:rPr lang="en-US" altLang="zh-CN"/>
              <a:t>4</a:t>
            </a:r>
            <a:r>
              <a:rPr lang="zh-CN" altLang="en-US"/>
              <a:t>和</a:t>
            </a:r>
            <a:r>
              <a:rPr lang="en-US" altLang="zh-CN"/>
              <a:t>8</a:t>
            </a:r>
            <a:r>
              <a:rPr lang="zh-CN" altLang="en-US"/>
              <a:t>的相容性，相容；</a:t>
            </a:r>
            <a:endParaRPr lang="en-US" altLang="zh-CN"/>
          </a:p>
          <a:p>
            <a:pPr eaLnBrk="1" hangingPunct="1">
              <a:spcBef>
                <a:spcPct val="0"/>
              </a:spcBef>
            </a:pPr>
            <a:r>
              <a:rPr lang="zh-CN" altLang="en-US"/>
              <a:t>将</a:t>
            </a:r>
            <a:r>
              <a:rPr lang="en-US" altLang="zh-CN"/>
              <a:t>8</a:t>
            </a:r>
            <a:r>
              <a:rPr lang="zh-CN" altLang="en-US"/>
              <a:t>放入；检查</a:t>
            </a:r>
            <a:r>
              <a:rPr lang="en-US" altLang="zh-CN"/>
              <a:t>8</a:t>
            </a:r>
            <a:r>
              <a:rPr lang="zh-CN" altLang="en-US"/>
              <a:t>和</a:t>
            </a:r>
            <a:r>
              <a:rPr lang="en-US" altLang="zh-CN"/>
              <a:t>9</a:t>
            </a:r>
            <a:r>
              <a:rPr lang="zh-CN" altLang="en-US"/>
              <a:t>的相容性，不相容，继续；</a:t>
            </a:r>
            <a:endParaRPr lang="en-US" altLang="zh-CN"/>
          </a:p>
          <a:p>
            <a:pPr eaLnBrk="1" hangingPunct="1">
              <a:spcBef>
                <a:spcPct val="0"/>
              </a:spcBef>
            </a:pPr>
            <a:r>
              <a:rPr lang="zh-CN" altLang="en-US"/>
              <a:t>         检查</a:t>
            </a:r>
            <a:r>
              <a:rPr lang="en-US" altLang="zh-CN"/>
              <a:t>8</a:t>
            </a:r>
            <a:r>
              <a:rPr lang="zh-CN" altLang="en-US"/>
              <a:t>和</a:t>
            </a:r>
            <a:r>
              <a:rPr lang="en-US" altLang="zh-CN"/>
              <a:t>10</a:t>
            </a:r>
            <a:r>
              <a:rPr lang="zh-CN" altLang="en-US"/>
              <a:t>的相容性，不相容，继续；</a:t>
            </a:r>
            <a:endParaRPr lang="en-US" altLang="zh-CN"/>
          </a:p>
          <a:p>
            <a:pPr eaLnBrk="1" hangingPunct="1">
              <a:spcBef>
                <a:spcPct val="0"/>
              </a:spcBef>
            </a:pPr>
            <a:r>
              <a:rPr lang="zh-CN" altLang="en-US"/>
              <a:t>         检查</a:t>
            </a:r>
            <a:r>
              <a:rPr lang="en-US" altLang="zh-CN"/>
              <a:t>8</a:t>
            </a:r>
            <a:r>
              <a:rPr lang="zh-CN" altLang="en-US"/>
              <a:t>和</a:t>
            </a:r>
            <a:r>
              <a:rPr lang="en-US" altLang="zh-CN"/>
              <a:t>11</a:t>
            </a:r>
            <a:r>
              <a:rPr lang="zh-CN" altLang="en-US"/>
              <a:t>的相容性，相容；将</a:t>
            </a:r>
            <a:r>
              <a:rPr lang="en-US" altLang="zh-CN"/>
              <a:t>11</a:t>
            </a:r>
            <a:r>
              <a:rPr lang="zh-CN" altLang="en-US"/>
              <a:t>放入；</a:t>
            </a:r>
            <a:endParaRPr lang="en-US" altLang="zh-CN"/>
          </a:p>
          <a:p>
            <a:pPr eaLnBrk="1" hangingPunct="1">
              <a:spcBef>
                <a:spcPct val="0"/>
              </a:spcBef>
            </a:pPr>
            <a:endParaRPr lang="en-US" altLang="zh-CN"/>
          </a:p>
          <a:p>
            <a:pPr eaLnBrk="1" hangingPunct="1">
              <a:spcBef>
                <a:spcPct val="0"/>
              </a:spcBef>
            </a:pPr>
            <a:endParaRPr lang="en-US" altLang="zh-CN"/>
          </a:p>
          <a:p>
            <a:pPr eaLnBrk="1" hangingPunct="1">
              <a:spcBef>
                <a:spcPct val="0"/>
              </a:spcBef>
            </a:pPr>
            <a:endParaRPr lang="en-US" altLang="zh-CN"/>
          </a:p>
          <a:p>
            <a:pPr eaLnBrk="1" hangingPunct="1">
              <a:spcBef>
                <a:spcPct val="0"/>
              </a:spcBef>
            </a:pPr>
            <a:endParaRPr lang="en-US" altLang="zh-CN"/>
          </a:p>
          <a:p>
            <a:pPr eaLnBrk="1" hangingPunct="1">
              <a:spcBef>
                <a:spcPct val="0"/>
              </a:spcBef>
            </a:pPr>
            <a:endParaRPr lang="en-US" altLang="zh-CN"/>
          </a:p>
          <a:p>
            <a:pPr eaLnBrk="1" hangingPunct="1">
              <a:spcBef>
                <a:spcPct val="0"/>
              </a:spcBef>
            </a:pPr>
            <a:endParaRPr lang="en-US" altLang="zh-CN"/>
          </a:p>
          <a:p>
            <a:pPr eaLnBrk="1" hangingPunct="1">
              <a:spcBef>
                <a:spcPct val="0"/>
              </a:spcBef>
            </a:pPr>
            <a:endParaRPr lang="zh-CN" altLang="en-US"/>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3A63F7B-DCD3-486B-B4C5-F90FABD2E11C}" type="slidenum">
              <a:rPr lang="zh-CN" altLang="en-US" smtClean="0">
                <a:latin typeface="Arial" panose="020B0604020202020204" pitchFamily="34" charset="0"/>
              </a:rPr>
              <a:pPr>
                <a:spcBef>
                  <a:spcPct val="0"/>
                </a:spcBef>
              </a:pPr>
              <a:t>18</a:t>
            </a:fld>
            <a:endParaRPr lang="zh-CN" altLang="en-US">
              <a:latin typeface="Arial" panose="020B0604020202020204" pitchFamily="34" charset="0"/>
            </a:endParaRPr>
          </a:p>
        </p:txBody>
      </p:sp>
    </p:spTree>
    <p:extLst>
      <p:ext uri="{BB962C8B-B14F-4D97-AF65-F5344CB8AC3E}">
        <p14:creationId xmlns:p14="http://schemas.microsoft.com/office/powerpoint/2010/main" val="64630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751638-6A3A-41E8-AED8-E03C186AFF49}" type="slidenum">
              <a:rPr lang="zh-CN" altLang="en-US" smtClean="0"/>
              <a:pPr/>
              <a:t>19</a:t>
            </a:fld>
            <a:endParaRPr lang="zh-CN" altLang="en-US"/>
          </a:p>
        </p:txBody>
      </p:sp>
    </p:spTree>
    <p:extLst>
      <p:ext uri="{BB962C8B-B14F-4D97-AF65-F5344CB8AC3E}">
        <p14:creationId xmlns:p14="http://schemas.microsoft.com/office/powerpoint/2010/main" val="1997232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最优解一定包含前</a:t>
            </a:r>
            <a:r>
              <a:rPr lang="en-US" altLang="zh-CN" dirty="0"/>
              <a:t>k</a:t>
            </a:r>
            <a:r>
              <a:rPr lang="zh-CN" altLang="en-US" dirty="0"/>
              <a:t>步贪心选择的解</a:t>
            </a: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7524F2-1C8A-4309-B367-4EF92E8F59FC}" type="slidenum">
              <a:rPr lang="zh-CN" altLang="en-US" smtClean="0"/>
              <a:pPr/>
              <a:t>20</a:t>
            </a:fld>
            <a:endParaRPr lang="zh-CN" altLang="en-US"/>
          </a:p>
        </p:txBody>
      </p:sp>
    </p:spTree>
    <p:extLst>
      <p:ext uri="{BB962C8B-B14F-4D97-AF65-F5344CB8AC3E}">
        <p14:creationId xmlns:p14="http://schemas.microsoft.com/office/powerpoint/2010/main" val="3484719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dirty="0"/>
          </a:p>
          <a:p>
            <a:pPr eaLnBrk="1" hangingPunct="1"/>
            <a:r>
              <a:rPr lang="zh-CN" altLang="en-US" dirty="0"/>
              <a:t>约翰选梨。</a:t>
            </a:r>
            <a:endParaRPr lang="en-US" altLang="zh-CN" dirty="0"/>
          </a:p>
          <a:p>
            <a:pPr eaLnBrk="1" hangingPunct="1"/>
            <a:endParaRPr lang="en-US" altLang="zh-CN" dirty="0"/>
          </a:p>
          <a:p>
            <a:pPr eaLnBrk="1" hangingPunct="1"/>
            <a:r>
              <a:rPr lang="zh-CN" altLang="en-US" dirty="0"/>
              <a:t>青色，不熟；</a:t>
            </a:r>
            <a:endParaRPr lang="en-US" altLang="zh-CN" dirty="0"/>
          </a:p>
          <a:p>
            <a:pPr eaLnBrk="1" hangingPunct="1"/>
            <a:endParaRPr lang="en-US" altLang="zh-CN" dirty="0"/>
          </a:p>
          <a:p>
            <a:pPr eaLnBrk="1" hangingPunct="1"/>
            <a:r>
              <a:rPr lang="zh-CN" altLang="en-US" dirty="0"/>
              <a:t>橘色，坏掉的</a:t>
            </a:r>
            <a:endParaRPr lang="en-US" altLang="zh-CN" dirty="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101FA4D-E66D-479C-81B6-BA1D8D2FC0CB}" type="slidenum">
              <a:rPr lang="zh-CN" altLang="en-US" smtClean="0">
                <a:latin typeface="Arial" panose="020B0604020202020204" pitchFamily="34" charset="0"/>
              </a:rPr>
              <a:pPr>
                <a:spcBef>
                  <a:spcPct val="0"/>
                </a:spcBef>
              </a:pPr>
              <a:t>21</a:t>
            </a:fld>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a:p>
            <a:pPr eaLnBrk="1" hangingPunct="1">
              <a:spcBef>
                <a:spcPct val="0"/>
              </a:spcBef>
            </a:pPr>
            <a:r>
              <a:rPr lang="zh-CN" altLang="en-US"/>
              <a:t>对于一个具体的问题，如何知道是否可以用贪心算法来解决此问题？能够得到问题的最优解？很难给予肯定的回答。</a:t>
            </a:r>
            <a:endParaRPr lang="en-US" altLang="zh-CN"/>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C02696D-C6C0-4B5B-938E-D811C8961416}" type="slidenum">
              <a:rPr lang="zh-CN" altLang="en-US" smtClean="0">
                <a:latin typeface="Arial" panose="020B0604020202020204" pitchFamily="34" charset="0"/>
              </a:rPr>
              <a:pPr>
                <a:spcBef>
                  <a:spcPct val="0"/>
                </a:spcBef>
              </a:pPr>
              <a:t>24</a:t>
            </a:fld>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DA192D2-4A98-4857-8D7D-B5021B469D52}" type="slidenum">
              <a:rPr lang="en-US" altLang="zh-CN"/>
              <a:pPr>
                <a:defRPr/>
              </a:pPr>
              <a:t>‹#›</a:t>
            </a:fld>
            <a:endParaRPr lang="en-US" altLang="zh-CN"/>
          </a:p>
        </p:txBody>
      </p:sp>
    </p:spTree>
    <p:extLst>
      <p:ext uri="{BB962C8B-B14F-4D97-AF65-F5344CB8AC3E}">
        <p14:creationId xmlns:p14="http://schemas.microsoft.com/office/powerpoint/2010/main" val="1583109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86E5A54-5A9A-4D18-8CD3-C53E74DA2B96}" type="slidenum">
              <a:rPr lang="en-US" altLang="zh-CN"/>
              <a:pPr>
                <a:defRPr/>
              </a:pPr>
              <a:t>‹#›</a:t>
            </a:fld>
            <a:endParaRPr lang="en-US" altLang="zh-CN"/>
          </a:p>
        </p:txBody>
      </p:sp>
    </p:spTree>
    <p:extLst>
      <p:ext uri="{BB962C8B-B14F-4D97-AF65-F5344CB8AC3E}">
        <p14:creationId xmlns:p14="http://schemas.microsoft.com/office/powerpoint/2010/main" val="346430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355288E-B681-44F7-8003-346B8200026C}" type="slidenum">
              <a:rPr lang="en-US" altLang="zh-CN"/>
              <a:pPr>
                <a:defRPr/>
              </a:pPr>
              <a:t>‹#›</a:t>
            </a:fld>
            <a:endParaRPr lang="en-US" altLang="zh-CN"/>
          </a:p>
        </p:txBody>
      </p:sp>
    </p:spTree>
    <p:extLst>
      <p:ext uri="{BB962C8B-B14F-4D97-AF65-F5344CB8AC3E}">
        <p14:creationId xmlns:p14="http://schemas.microsoft.com/office/powerpoint/2010/main" val="3848013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84A24A3-4474-4A4F-BB99-CFD707702D51}" type="slidenum">
              <a:rPr lang="en-US" altLang="zh-CN"/>
              <a:pPr>
                <a:defRPr/>
              </a:pPr>
              <a:t>‹#›</a:t>
            </a:fld>
            <a:endParaRPr lang="en-US" altLang="zh-CN"/>
          </a:p>
        </p:txBody>
      </p:sp>
    </p:spTree>
    <p:extLst>
      <p:ext uri="{BB962C8B-B14F-4D97-AF65-F5344CB8AC3E}">
        <p14:creationId xmlns:p14="http://schemas.microsoft.com/office/powerpoint/2010/main" val="2564399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3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4648200" y="1600200"/>
            <a:ext cx="4038600" cy="4533900"/>
          </a:xfrm>
        </p:spPr>
        <p:txBody>
          <a:bodyPr/>
          <a:lstStyle/>
          <a:p>
            <a:pPr lvl="0"/>
            <a:endParaRPr lang="zh-CN" altLang="en-US" noProof="0"/>
          </a:p>
        </p:txBody>
      </p:sp>
      <p:sp>
        <p:nvSpPr>
          <p:cNvPr id="5" name="灯片编号占位符 4"/>
          <p:cNvSpPr>
            <a:spLocks noGrp="1"/>
          </p:cNvSpPr>
          <p:nvPr>
            <p:ph type="sldNum" sz="quarter" idx="10"/>
          </p:nvPr>
        </p:nvSpPr>
        <p:spPr/>
        <p:txBody>
          <a:bodyPr/>
          <a:lstStyle>
            <a:lvl1pPr>
              <a:defRPr/>
            </a:lvl1pPr>
          </a:lstStyle>
          <a:p>
            <a:pPr>
              <a:defRPr/>
            </a:pPr>
            <a:fld id="{E7585B5E-1A27-45DC-9A75-9E4F698006DF}" type="slidenum">
              <a:rPr lang="zh-CN" altLang="en-US"/>
              <a:pPr>
                <a:defRPr/>
              </a:pPr>
              <a:t>‹#›</a:t>
            </a:fld>
            <a:endParaRPr lang="en-US" altLang="zh-CN"/>
          </a:p>
        </p:txBody>
      </p:sp>
      <p:sp>
        <p:nvSpPr>
          <p:cNvPr id="6" name="日期占位符 5"/>
          <p:cNvSpPr>
            <a:spLocks noGrp="1"/>
          </p:cNvSpPr>
          <p:nvPr>
            <p:ph type="dt" sz="half" idx="11"/>
          </p:nvPr>
        </p:nvSpPr>
        <p:spPr/>
        <p:txBody>
          <a:bodyPr/>
          <a:lstStyle>
            <a:lvl1pPr>
              <a:defRPr/>
            </a:lvl1pPr>
          </a:lstStyle>
          <a:p>
            <a:pPr>
              <a:defRPr/>
            </a:pPr>
            <a:endParaRPr lang="en-US" altLang="zh-CN"/>
          </a:p>
        </p:txBody>
      </p:sp>
      <p:sp>
        <p:nvSpPr>
          <p:cNvPr id="7" name="页脚占位符 6"/>
          <p:cNvSpPr>
            <a:spLocks noGrp="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396957259"/>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3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3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pPr>
              <a:defRPr/>
            </a:pPr>
            <a:fld id="{4C0361A6-2EC0-4662-8FE1-8998C12F1CA9}" type="slidenum">
              <a:rPr lang="zh-CN" altLang="en-US"/>
              <a:pPr>
                <a:defRPr/>
              </a:pPr>
              <a:t>‹#›</a:t>
            </a:fld>
            <a:endParaRPr lang="en-US" altLang="zh-CN"/>
          </a:p>
        </p:txBody>
      </p:sp>
      <p:sp>
        <p:nvSpPr>
          <p:cNvPr id="6" name="日期占位符 5"/>
          <p:cNvSpPr>
            <a:spLocks noGrp="1"/>
          </p:cNvSpPr>
          <p:nvPr>
            <p:ph type="dt" sz="half" idx="11"/>
          </p:nvPr>
        </p:nvSpPr>
        <p:spPr/>
        <p:txBody>
          <a:bodyPr/>
          <a:lstStyle>
            <a:lvl1pPr>
              <a:defRPr/>
            </a:lvl1pPr>
          </a:lstStyle>
          <a:p>
            <a:pPr>
              <a:defRPr/>
            </a:pPr>
            <a:endParaRPr lang="en-US" altLang="zh-CN"/>
          </a:p>
        </p:txBody>
      </p:sp>
      <p:sp>
        <p:nvSpPr>
          <p:cNvPr id="7" name="页脚占位符 6"/>
          <p:cNvSpPr>
            <a:spLocks noGrp="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662613151"/>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3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648200" y="1600200"/>
            <a:ext cx="4038600" cy="4533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pPr>
              <a:defRPr/>
            </a:pPr>
            <a:fld id="{77A4EB3E-1DFB-4CB8-A520-34084F64BA3F}" type="slidenum">
              <a:rPr lang="zh-CN" altLang="en-US"/>
              <a:pPr>
                <a:defRPr/>
              </a:pPr>
              <a:t>‹#›</a:t>
            </a:fld>
            <a:endParaRPr lang="en-US" altLang="zh-CN"/>
          </a:p>
        </p:txBody>
      </p:sp>
      <p:sp>
        <p:nvSpPr>
          <p:cNvPr id="6" name="日期占位符 5"/>
          <p:cNvSpPr>
            <a:spLocks noGrp="1"/>
          </p:cNvSpPr>
          <p:nvPr>
            <p:ph type="dt" sz="half" idx="11"/>
          </p:nvPr>
        </p:nvSpPr>
        <p:spPr/>
        <p:txBody>
          <a:bodyPr/>
          <a:lstStyle>
            <a:lvl1pPr>
              <a:defRPr/>
            </a:lvl1pPr>
          </a:lstStyle>
          <a:p>
            <a:pPr>
              <a:defRPr/>
            </a:pPr>
            <a:endParaRPr lang="en-US" altLang="zh-CN"/>
          </a:p>
        </p:txBody>
      </p:sp>
      <p:sp>
        <p:nvSpPr>
          <p:cNvPr id="7" name="页脚占位符 6"/>
          <p:cNvSpPr>
            <a:spLocks noGrp="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06027978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06AEC5F-4028-4AEC-9827-F5ECEF849396}" type="slidenum">
              <a:rPr lang="en-US" altLang="zh-CN"/>
              <a:pPr>
                <a:defRPr/>
              </a:pPr>
              <a:t>‹#›</a:t>
            </a:fld>
            <a:endParaRPr lang="en-US" altLang="zh-CN"/>
          </a:p>
        </p:txBody>
      </p:sp>
    </p:spTree>
    <p:extLst>
      <p:ext uri="{BB962C8B-B14F-4D97-AF65-F5344CB8AC3E}">
        <p14:creationId xmlns:p14="http://schemas.microsoft.com/office/powerpoint/2010/main" val="109423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C1D668-DDEE-44E6-8E94-5982D151D97E}" type="slidenum">
              <a:rPr lang="en-US" altLang="zh-CN"/>
              <a:pPr>
                <a:defRPr/>
              </a:pPr>
              <a:t>‹#›</a:t>
            </a:fld>
            <a:endParaRPr lang="en-US" altLang="zh-CN"/>
          </a:p>
        </p:txBody>
      </p:sp>
    </p:spTree>
    <p:extLst>
      <p:ext uri="{BB962C8B-B14F-4D97-AF65-F5344CB8AC3E}">
        <p14:creationId xmlns:p14="http://schemas.microsoft.com/office/powerpoint/2010/main" val="220267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3FC9887-05A8-4A05-9019-E3DC146EBE4A}" type="slidenum">
              <a:rPr lang="en-US" altLang="zh-CN"/>
              <a:pPr>
                <a:defRPr/>
              </a:pPr>
              <a:t>‹#›</a:t>
            </a:fld>
            <a:endParaRPr lang="en-US" altLang="zh-CN"/>
          </a:p>
        </p:txBody>
      </p:sp>
    </p:spTree>
    <p:extLst>
      <p:ext uri="{BB962C8B-B14F-4D97-AF65-F5344CB8AC3E}">
        <p14:creationId xmlns:p14="http://schemas.microsoft.com/office/powerpoint/2010/main" val="38035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B0BCDE4-0D9A-4D9A-AFD0-8688E95BA535}" type="slidenum">
              <a:rPr lang="en-US" altLang="zh-CN"/>
              <a:pPr>
                <a:defRPr/>
              </a:pPr>
              <a:t>‹#›</a:t>
            </a:fld>
            <a:endParaRPr lang="en-US" altLang="zh-CN"/>
          </a:p>
        </p:txBody>
      </p:sp>
    </p:spTree>
    <p:extLst>
      <p:ext uri="{BB962C8B-B14F-4D97-AF65-F5344CB8AC3E}">
        <p14:creationId xmlns:p14="http://schemas.microsoft.com/office/powerpoint/2010/main" val="418049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73F56EA-A5BC-4683-B6DB-D7AB3C01E0BE}" type="slidenum">
              <a:rPr lang="en-US" altLang="zh-CN"/>
              <a:pPr>
                <a:defRPr/>
              </a:pPr>
              <a:t>‹#›</a:t>
            </a:fld>
            <a:endParaRPr lang="en-US" altLang="zh-CN"/>
          </a:p>
        </p:txBody>
      </p:sp>
    </p:spTree>
    <p:extLst>
      <p:ext uri="{BB962C8B-B14F-4D97-AF65-F5344CB8AC3E}">
        <p14:creationId xmlns:p14="http://schemas.microsoft.com/office/powerpoint/2010/main" val="2288823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66C3BAA-C960-4BF2-82EF-57EF7A76308E}" type="slidenum">
              <a:rPr lang="en-US" altLang="zh-CN"/>
              <a:pPr>
                <a:defRPr/>
              </a:pPr>
              <a:t>‹#›</a:t>
            </a:fld>
            <a:endParaRPr lang="en-US" altLang="zh-CN"/>
          </a:p>
        </p:txBody>
      </p:sp>
    </p:spTree>
    <p:extLst>
      <p:ext uri="{BB962C8B-B14F-4D97-AF65-F5344CB8AC3E}">
        <p14:creationId xmlns:p14="http://schemas.microsoft.com/office/powerpoint/2010/main" val="246825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9AFA80E-B43D-42C0-B860-7DB220E3B682}" type="slidenum">
              <a:rPr lang="en-US" altLang="zh-CN"/>
              <a:pPr>
                <a:defRPr/>
              </a:pPr>
              <a:t>‹#›</a:t>
            </a:fld>
            <a:endParaRPr lang="en-US" altLang="zh-CN"/>
          </a:p>
        </p:txBody>
      </p:sp>
    </p:spTree>
    <p:extLst>
      <p:ext uri="{BB962C8B-B14F-4D97-AF65-F5344CB8AC3E}">
        <p14:creationId xmlns:p14="http://schemas.microsoft.com/office/powerpoint/2010/main" val="12319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D736395-4696-4F6C-863A-C5C910472670}" type="slidenum">
              <a:rPr lang="en-US" altLang="zh-CN"/>
              <a:pPr>
                <a:defRPr/>
              </a:pPr>
              <a:t>‹#›</a:t>
            </a:fld>
            <a:endParaRPr lang="en-US" altLang="zh-CN"/>
          </a:p>
        </p:txBody>
      </p:sp>
    </p:spTree>
    <p:extLst>
      <p:ext uri="{BB962C8B-B14F-4D97-AF65-F5344CB8AC3E}">
        <p14:creationId xmlns:p14="http://schemas.microsoft.com/office/powerpoint/2010/main" val="1813579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F4E4E954-B007-4080-926F-B61F8D42186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4.bin"/><Relationship Id="rId3" Type="http://schemas.openxmlformats.org/officeDocument/2006/relationships/notesSlide" Target="../notesSlides/notesSlide4.xml"/><Relationship Id="rId7" Type="http://schemas.openxmlformats.org/officeDocument/2006/relationships/oleObject" Target="../embeddings/oleObject11.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1.wmf"/><Relationship Id="rId4" Type="http://schemas.openxmlformats.org/officeDocument/2006/relationships/image" Target="../media/image1.jpeg"/><Relationship Id="rId9" Type="http://schemas.openxmlformats.org/officeDocument/2006/relationships/oleObject" Target="../embeddings/oleObject12.bin"/><Relationship Id="rId1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5.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image" Target="../media/image14.emf"/><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jpeg"/><Relationship Id="rId7" Type="http://schemas.openxmlformats.org/officeDocument/2006/relationships/image" Target="../media/image17.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image" Target="../media/image16.wmf"/><Relationship Id="rId4" Type="http://schemas.openxmlformats.org/officeDocument/2006/relationships/oleObject" Target="../embeddings/oleObject17.bin"/><Relationship Id="rId9" Type="http://schemas.openxmlformats.org/officeDocument/2006/relationships/image" Target="../media/image1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notesSlide" Target="../notesSlides/notesSlide6.xml"/><Relationship Id="rId7"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20.emf"/><Relationship Id="rId5" Type="http://schemas.openxmlformats.org/officeDocument/2006/relationships/oleObject" Target="../embeddings/oleObject20.bin"/><Relationship Id="rId10" Type="http://schemas.openxmlformats.org/officeDocument/2006/relationships/image" Target="../media/image22.wmf"/><Relationship Id="rId4" Type="http://schemas.openxmlformats.org/officeDocument/2006/relationships/image" Target="../media/image1.jpeg"/><Relationship Id="rId9" Type="http://schemas.openxmlformats.org/officeDocument/2006/relationships/oleObject" Target="../embeddings/oleObject22.bin"/></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notesSlide" Target="../notesSlides/notesSlide7.xml"/><Relationship Id="rId7"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23.emf"/><Relationship Id="rId5" Type="http://schemas.openxmlformats.org/officeDocument/2006/relationships/oleObject" Target="../embeddings/oleObject23.bin"/><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13.xml"/><Relationship Id="rId7"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22.bin"/><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2.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22.bin"/><Relationship Id="rId5" Type="http://schemas.openxmlformats.org/officeDocument/2006/relationships/image" Target="../media/image27.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notesSlide" Target="../notesSlides/notesSlide15.xml"/><Relationship Id="rId7"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23.emf"/><Relationship Id="rId5" Type="http://schemas.openxmlformats.org/officeDocument/2006/relationships/oleObject" Target="../embeddings/oleObject23.bin"/><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jpeg"/><Relationship Id="rId7" Type="http://schemas.openxmlformats.org/officeDocument/2006/relationships/image" Target="../media/image29.png"/><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28.png"/><Relationship Id="rId5" Type="http://schemas.openxmlformats.org/officeDocument/2006/relationships/image" Target="../media/image25.emf"/><Relationship Id="rId4" Type="http://schemas.openxmlformats.org/officeDocument/2006/relationships/oleObject" Target="../embeddings/oleObject25.bin"/><Relationship Id="rId9" Type="http://schemas.openxmlformats.org/officeDocument/2006/relationships/image" Target="../media/image31.png"/></Relationships>
</file>

<file path=ppt/slides/_rels/slide3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jpeg"/><Relationship Id="rId7" Type="http://schemas.openxmlformats.org/officeDocument/2006/relationships/image" Target="../media/image34.png"/><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33.png"/><Relationship Id="rId5" Type="http://schemas.openxmlformats.org/officeDocument/2006/relationships/image" Target="../media/image26.emf"/><Relationship Id="rId10" Type="http://schemas.openxmlformats.org/officeDocument/2006/relationships/image" Target="../media/image37.png"/><Relationship Id="rId4" Type="http://schemas.openxmlformats.org/officeDocument/2006/relationships/oleObject" Target="../embeddings/oleObject26.bin"/><Relationship Id="rId9" Type="http://schemas.openxmlformats.org/officeDocument/2006/relationships/image" Target="../media/image36.png"/></Relationships>
</file>

<file path=ppt/slides/_rels/slide33.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notesSlide" Target="../notesSlides/notesSlide16.xml"/><Relationship Id="rId7"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27.emf"/><Relationship Id="rId5" Type="http://schemas.openxmlformats.org/officeDocument/2006/relationships/oleObject" Target="../embeddings/oleObject27.bin"/><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1.jpeg"/><Relationship Id="rId7" Type="http://schemas.openxmlformats.org/officeDocument/2006/relationships/image" Target="../media/image30.wmf"/><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30.bin"/><Relationship Id="rId11" Type="http://schemas.openxmlformats.org/officeDocument/2006/relationships/image" Target="../media/image32.wmf"/><Relationship Id="rId5" Type="http://schemas.openxmlformats.org/officeDocument/2006/relationships/image" Target="../media/image29.e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1.wmf"/></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3.emf"/><Relationship Id="rId4" Type="http://schemas.openxmlformats.org/officeDocument/2006/relationships/oleObject" Target="../embeddings/oleObject33.bin"/></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vmlDrawing" Target="../drawings/vmlDrawing16.vml"/><Relationship Id="rId5" Type="http://schemas.openxmlformats.org/officeDocument/2006/relationships/image" Target="../media/image34.emf"/><Relationship Id="rId4" Type="http://schemas.openxmlformats.org/officeDocument/2006/relationships/oleObject" Target="../embeddings/oleObject34.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39.emf"/><Relationship Id="rId3" Type="http://schemas.openxmlformats.org/officeDocument/2006/relationships/image" Target="../media/image1.jpeg"/><Relationship Id="rId7" Type="http://schemas.openxmlformats.org/officeDocument/2006/relationships/image" Target="../media/image36.wmf"/><Relationship Id="rId12" Type="http://schemas.openxmlformats.org/officeDocument/2006/relationships/oleObject" Target="../embeddings/oleObject39.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oleObject" Target="../embeddings/oleObject36.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37.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notesSlide" Target="../notesSlides/notesSlide17.xml"/><Relationship Id="rId7" Type="http://schemas.openxmlformats.org/officeDocument/2006/relationships/oleObject" Target="../embeddings/oleObject41.bin"/><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40.emf"/><Relationship Id="rId5" Type="http://schemas.openxmlformats.org/officeDocument/2006/relationships/oleObject" Target="../embeddings/oleObject40.bin"/><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vmlDrawing" Target="../drawings/vmlDrawing19.vml"/><Relationship Id="rId5" Type="http://schemas.openxmlformats.org/officeDocument/2006/relationships/image" Target="../media/image43.wmf"/><Relationship Id="rId4" Type="http://schemas.openxmlformats.org/officeDocument/2006/relationships/oleObject" Target="../embeddings/oleObject42.bin"/></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5.wmf"/><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oleObject" Target="../embeddings/oleObject44.bin"/><Relationship Id="rId5" Type="http://schemas.openxmlformats.org/officeDocument/2006/relationships/image" Target="../media/image44.emf"/><Relationship Id="rId4" Type="http://schemas.openxmlformats.org/officeDocument/2006/relationships/oleObject" Target="../embeddings/oleObject43.bin"/></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46.wmf"/><Relationship Id="rId4" Type="http://schemas.openxmlformats.org/officeDocument/2006/relationships/oleObject" Target="../embeddings/oleObject45.bin"/></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8.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7.bin"/><Relationship Id="rId5" Type="http://schemas.openxmlformats.org/officeDocument/2006/relationships/image" Target="../media/image47.emf"/><Relationship Id="rId4" Type="http://schemas.openxmlformats.org/officeDocument/2006/relationships/oleObject" Target="../embeddings/oleObject46.bin"/></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vmlDrawing" Target="../drawings/vmlDrawing23.vml"/><Relationship Id="rId5" Type="http://schemas.openxmlformats.org/officeDocument/2006/relationships/image" Target="../media/image49.emf"/><Relationship Id="rId4" Type="http://schemas.openxmlformats.org/officeDocument/2006/relationships/oleObject" Target="../embeddings/oleObject48.bin"/></Relationships>
</file>

<file path=ppt/slides/_rels/slide54.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51.wmf"/><Relationship Id="rId4" Type="http://schemas.openxmlformats.org/officeDocument/2006/relationships/oleObject" Target="../embeddings/oleObject49.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oleObject" Target="../embeddings/oleObject55.bin"/><Relationship Id="rId18" Type="http://schemas.openxmlformats.org/officeDocument/2006/relationships/oleObject" Target="../embeddings/oleObject59.bin"/><Relationship Id="rId26" Type="http://schemas.openxmlformats.org/officeDocument/2006/relationships/image" Target="../media/image57.wmf"/><Relationship Id="rId3" Type="http://schemas.openxmlformats.org/officeDocument/2006/relationships/image" Target="../media/image1.jpeg"/><Relationship Id="rId21" Type="http://schemas.openxmlformats.org/officeDocument/2006/relationships/oleObject" Target="../embeddings/oleObject61.bin"/><Relationship Id="rId7" Type="http://schemas.openxmlformats.org/officeDocument/2006/relationships/image" Target="../media/image52.wmf"/><Relationship Id="rId12" Type="http://schemas.openxmlformats.org/officeDocument/2006/relationships/oleObject" Target="../embeddings/oleObject54.bin"/><Relationship Id="rId17" Type="http://schemas.openxmlformats.org/officeDocument/2006/relationships/oleObject" Target="../embeddings/oleObject58.bin"/><Relationship Id="rId25" Type="http://schemas.openxmlformats.org/officeDocument/2006/relationships/oleObject" Target="../embeddings/oleObject65.bin"/><Relationship Id="rId2" Type="http://schemas.openxmlformats.org/officeDocument/2006/relationships/slideLayout" Target="../slideLayouts/slideLayout2.xml"/><Relationship Id="rId16" Type="http://schemas.openxmlformats.org/officeDocument/2006/relationships/oleObject" Target="../embeddings/oleObject57.bin"/><Relationship Id="rId20" Type="http://schemas.openxmlformats.org/officeDocument/2006/relationships/image" Target="../media/image56.wmf"/><Relationship Id="rId1" Type="http://schemas.openxmlformats.org/officeDocument/2006/relationships/vmlDrawing" Target="../drawings/vmlDrawing25.vml"/><Relationship Id="rId6" Type="http://schemas.openxmlformats.org/officeDocument/2006/relationships/oleObject" Target="../embeddings/oleObject51.bin"/><Relationship Id="rId11" Type="http://schemas.openxmlformats.org/officeDocument/2006/relationships/image" Target="../media/image54.wmf"/><Relationship Id="rId24" Type="http://schemas.openxmlformats.org/officeDocument/2006/relationships/oleObject" Target="../embeddings/oleObject64.bin"/><Relationship Id="rId5" Type="http://schemas.openxmlformats.org/officeDocument/2006/relationships/image" Target="../media/image51.wmf"/><Relationship Id="rId15" Type="http://schemas.openxmlformats.org/officeDocument/2006/relationships/oleObject" Target="../embeddings/oleObject56.bin"/><Relationship Id="rId23" Type="http://schemas.openxmlformats.org/officeDocument/2006/relationships/oleObject" Target="../embeddings/oleObject63.bin"/><Relationship Id="rId10" Type="http://schemas.openxmlformats.org/officeDocument/2006/relationships/oleObject" Target="../embeddings/oleObject53.bin"/><Relationship Id="rId19" Type="http://schemas.openxmlformats.org/officeDocument/2006/relationships/oleObject" Target="../embeddings/oleObject60.bin"/><Relationship Id="rId4" Type="http://schemas.openxmlformats.org/officeDocument/2006/relationships/oleObject" Target="../embeddings/oleObject50.bin"/><Relationship Id="rId9" Type="http://schemas.openxmlformats.org/officeDocument/2006/relationships/image" Target="../media/image53.wmf"/><Relationship Id="rId14" Type="http://schemas.openxmlformats.org/officeDocument/2006/relationships/image" Target="../media/image55.wmf"/><Relationship Id="rId22" Type="http://schemas.openxmlformats.org/officeDocument/2006/relationships/oleObject" Target="../embeddings/oleObject62.bin"/></Relationships>
</file>

<file path=ppt/slides/_rels/slide59.xml.rels><?xml version="1.0" encoding="UTF-8" standalone="yes"?>
<Relationships xmlns="http://schemas.openxmlformats.org/package/2006/relationships"><Relationship Id="rId13" Type="http://schemas.openxmlformats.org/officeDocument/2006/relationships/image" Target="../media/image62.wmf"/><Relationship Id="rId18" Type="http://schemas.openxmlformats.org/officeDocument/2006/relationships/oleObject" Target="../embeddings/oleObject56.bin"/><Relationship Id="rId26" Type="http://schemas.openxmlformats.org/officeDocument/2006/relationships/oleObject" Target="../embeddings/oleObject60.bin"/><Relationship Id="rId3" Type="http://schemas.openxmlformats.org/officeDocument/2006/relationships/image" Target="../media/image1.jpeg"/><Relationship Id="rId21" Type="http://schemas.openxmlformats.org/officeDocument/2006/relationships/image" Target="../media/image54.wmf"/><Relationship Id="rId7" Type="http://schemas.openxmlformats.org/officeDocument/2006/relationships/image" Target="../media/image59.wmf"/><Relationship Id="rId12" Type="http://schemas.openxmlformats.org/officeDocument/2006/relationships/oleObject" Target="../embeddings/oleObject70.bin"/><Relationship Id="rId17" Type="http://schemas.openxmlformats.org/officeDocument/2006/relationships/image" Target="../media/image65.png"/><Relationship Id="rId25" Type="http://schemas.openxmlformats.org/officeDocument/2006/relationships/image" Target="../media/image51.wmf"/><Relationship Id="rId33" Type="http://schemas.openxmlformats.org/officeDocument/2006/relationships/image" Target="../media/image57.wmf"/><Relationship Id="rId2" Type="http://schemas.openxmlformats.org/officeDocument/2006/relationships/slideLayout" Target="../slideLayouts/slideLayout12.xml"/><Relationship Id="rId16" Type="http://schemas.openxmlformats.org/officeDocument/2006/relationships/image" Target="../media/image64.png"/><Relationship Id="rId20" Type="http://schemas.openxmlformats.org/officeDocument/2006/relationships/oleObject" Target="../embeddings/oleObject57.bin"/><Relationship Id="rId29" Type="http://schemas.openxmlformats.org/officeDocument/2006/relationships/oleObject" Target="../embeddings/oleObject62.bin"/><Relationship Id="rId1" Type="http://schemas.openxmlformats.org/officeDocument/2006/relationships/vmlDrawing" Target="../drawings/vmlDrawing26.vml"/><Relationship Id="rId6" Type="http://schemas.openxmlformats.org/officeDocument/2006/relationships/oleObject" Target="../embeddings/oleObject67.bin"/><Relationship Id="rId11" Type="http://schemas.openxmlformats.org/officeDocument/2006/relationships/image" Target="../media/image61.wmf"/><Relationship Id="rId24" Type="http://schemas.openxmlformats.org/officeDocument/2006/relationships/oleObject" Target="../embeddings/oleObject59.bin"/><Relationship Id="rId32" Type="http://schemas.openxmlformats.org/officeDocument/2006/relationships/oleObject" Target="../embeddings/oleObject65.bin"/><Relationship Id="rId5" Type="http://schemas.openxmlformats.org/officeDocument/2006/relationships/image" Target="../media/image58.emf"/><Relationship Id="rId15" Type="http://schemas.openxmlformats.org/officeDocument/2006/relationships/image" Target="../media/image63.wmf"/><Relationship Id="rId23" Type="http://schemas.openxmlformats.org/officeDocument/2006/relationships/image" Target="../media/image53.wmf"/><Relationship Id="rId28" Type="http://schemas.openxmlformats.org/officeDocument/2006/relationships/oleObject" Target="../embeddings/oleObject61.bin"/><Relationship Id="rId10" Type="http://schemas.openxmlformats.org/officeDocument/2006/relationships/oleObject" Target="../embeddings/oleObject69.bin"/><Relationship Id="rId19" Type="http://schemas.openxmlformats.org/officeDocument/2006/relationships/image" Target="../media/image52.wmf"/><Relationship Id="rId31" Type="http://schemas.openxmlformats.org/officeDocument/2006/relationships/oleObject" Target="../embeddings/oleObject64.bin"/><Relationship Id="rId4" Type="http://schemas.openxmlformats.org/officeDocument/2006/relationships/oleObject" Target="../embeddings/oleObject66.bin"/><Relationship Id="rId9" Type="http://schemas.openxmlformats.org/officeDocument/2006/relationships/image" Target="../media/image60.wmf"/><Relationship Id="rId14" Type="http://schemas.openxmlformats.org/officeDocument/2006/relationships/oleObject" Target="../embeddings/oleObject71.bin"/><Relationship Id="rId22" Type="http://schemas.openxmlformats.org/officeDocument/2006/relationships/oleObject" Target="../embeddings/oleObject58.bin"/><Relationship Id="rId27" Type="http://schemas.openxmlformats.org/officeDocument/2006/relationships/image" Target="../media/image56.wmf"/><Relationship Id="rId30" Type="http://schemas.openxmlformats.org/officeDocument/2006/relationships/oleObject" Target="../embeddings/oleObject63.bin"/><Relationship Id="rId8" Type="http://schemas.openxmlformats.org/officeDocument/2006/relationships/oleObject" Target="../embeddings/oleObject68.bin"/></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3" Type="http://schemas.openxmlformats.org/officeDocument/2006/relationships/image" Target="../media/image68.png"/><Relationship Id="rId7" Type="http://schemas.openxmlformats.org/officeDocument/2006/relationships/image" Target="../media/image78.png"/><Relationship Id="rId12" Type="http://schemas.openxmlformats.org/officeDocument/2006/relationships/image" Target="../media/image83.png"/><Relationship Id="rId2" Type="http://schemas.openxmlformats.org/officeDocument/2006/relationships/image" Target="../media/image67.png"/><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5" Type="http://schemas.openxmlformats.org/officeDocument/2006/relationships/image" Target="../media/image86.png"/><Relationship Id="rId10" Type="http://schemas.openxmlformats.org/officeDocument/2006/relationships/image" Target="../media/image81.png"/><Relationship Id="rId4" Type="http://schemas.openxmlformats.org/officeDocument/2006/relationships/image" Target="../media/image69.png"/><Relationship Id="rId9" Type="http://schemas.openxmlformats.org/officeDocument/2006/relationships/image" Target="../media/image80.png"/><Relationship Id="rId14" Type="http://schemas.openxmlformats.org/officeDocument/2006/relationships/image" Target="../media/image85.png"/></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51.wmf"/><Relationship Id="rId4" Type="http://schemas.openxmlformats.org/officeDocument/2006/relationships/oleObject" Target="../embeddings/oleObject72.bin"/></Relationships>
</file>

<file path=ppt/slides/_rels/slide62.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77.bin"/><Relationship Id="rId18" Type="http://schemas.openxmlformats.org/officeDocument/2006/relationships/oleObject" Target="../embeddings/oleObject80.bin"/><Relationship Id="rId3" Type="http://schemas.openxmlformats.org/officeDocument/2006/relationships/notesSlide" Target="../notesSlides/notesSlide24.xml"/><Relationship Id="rId21" Type="http://schemas.openxmlformats.org/officeDocument/2006/relationships/image" Target="../media/image70.wmf"/><Relationship Id="rId7" Type="http://schemas.openxmlformats.org/officeDocument/2006/relationships/oleObject" Target="../embeddings/oleObject74.bin"/><Relationship Id="rId12" Type="http://schemas.openxmlformats.org/officeDocument/2006/relationships/image" Target="../media/image66.wmf"/><Relationship Id="rId17" Type="http://schemas.openxmlformats.org/officeDocument/2006/relationships/oleObject" Target="../embeddings/oleObject79.bin"/><Relationship Id="rId2" Type="http://schemas.openxmlformats.org/officeDocument/2006/relationships/slideLayout" Target="../slideLayouts/slideLayout2.xml"/><Relationship Id="rId16" Type="http://schemas.openxmlformats.org/officeDocument/2006/relationships/image" Target="../media/image68.wmf"/><Relationship Id="rId20" Type="http://schemas.openxmlformats.org/officeDocument/2006/relationships/oleObject" Target="../embeddings/oleObject81.bin"/><Relationship Id="rId1" Type="http://schemas.openxmlformats.org/officeDocument/2006/relationships/vmlDrawing" Target="../drawings/vmlDrawing28.vml"/><Relationship Id="rId6" Type="http://schemas.openxmlformats.org/officeDocument/2006/relationships/image" Target="../media/image53.wmf"/><Relationship Id="rId11" Type="http://schemas.openxmlformats.org/officeDocument/2006/relationships/oleObject" Target="../embeddings/oleObject76.bin"/><Relationship Id="rId5" Type="http://schemas.openxmlformats.org/officeDocument/2006/relationships/oleObject" Target="../embeddings/oleObject73.bin"/><Relationship Id="rId15" Type="http://schemas.openxmlformats.org/officeDocument/2006/relationships/oleObject" Target="../embeddings/oleObject78.bin"/><Relationship Id="rId10" Type="http://schemas.openxmlformats.org/officeDocument/2006/relationships/image" Target="../media/image54.wmf"/><Relationship Id="rId19" Type="http://schemas.openxmlformats.org/officeDocument/2006/relationships/image" Target="../media/image69.wmf"/><Relationship Id="rId4" Type="http://schemas.openxmlformats.org/officeDocument/2006/relationships/image" Target="../media/image1.jpeg"/><Relationship Id="rId9" Type="http://schemas.openxmlformats.org/officeDocument/2006/relationships/oleObject" Target="../embeddings/oleObject75.bin"/><Relationship Id="rId14" Type="http://schemas.openxmlformats.org/officeDocument/2006/relationships/image" Target="../media/image67.wmf"/></Relationships>
</file>

<file path=ppt/slides/_rels/slide63.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86.bin"/><Relationship Id="rId3" Type="http://schemas.openxmlformats.org/officeDocument/2006/relationships/image" Target="../media/image1.jpeg"/><Relationship Id="rId7" Type="http://schemas.openxmlformats.org/officeDocument/2006/relationships/oleObject" Target="../embeddings/oleObject83.bin"/><Relationship Id="rId12" Type="http://schemas.openxmlformats.org/officeDocument/2006/relationships/image" Target="../media/image73.wmf"/><Relationship Id="rId17" Type="http://schemas.openxmlformats.org/officeDocument/2006/relationships/oleObject" Target="../embeddings/oleObject88.bin"/><Relationship Id="rId2" Type="http://schemas.openxmlformats.org/officeDocument/2006/relationships/slideLayout" Target="../slideLayouts/slideLayout12.xml"/><Relationship Id="rId16" Type="http://schemas.openxmlformats.org/officeDocument/2006/relationships/image" Target="../media/image54.wmf"/><Relationship Id="rId1" Type="http://schemas.openxmlformats.org/officeDocument/2006/relationships/vmlDrawing" Target="../drawings/vmlDrawing29.vml"/><Relationship Id="rId6" Type="http://schemas.openxmlformats.org/officeDocument/2006/relationships/image" Target="../media/image71.e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66.wmf"/><Relationship Id="rId4" Type="http://schemas.openxmlformats.org/officeDocument/2006/relationships/image" Target="../media/image87.png"/><Relationship Id="rId9" Type="http://schemas.openxmlformats.org/officeDocument/2006/relationships/oleObject" Target="../embeddings/oleObject84.bin"/><Relationship Id="rId14" Type="http://schemas.openxmlformats.org/officeDocument/2006/relationships/image" Target="../media/image53.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oleObject" Target="../embeddings/oleObject86.bin"/><Relationship Id="rId18" Type="http://schemas.openxmlformats.org/officeDocument/2006/relationships/oleObject" Target="../embeddings/oleObject87.bin"/><Relationship Id="rId3" Type="http://schemas.openxmlformats.org/officeDocument/2006/relationships/notesSlide" Target="../notesSlides/notesSlide25.xml"/><Relationship Id="rId21" Type="http://schemas.openxmlformats.org/officeDocument/2006/relationships/oleObject" Target="../embeddings/oleObject88.bin"/><Relationship Id="rId7" Type="http://schemas.openxmlformats.org/officeDocument/2006/relationships/image" Target="../media/image90.png"/><Relationship Id="rId12" Type="http://schemas.openxmlformats.org/officeDocument/2006/relationships/image" Target="../media/image91.png"/><Relationship Id="rId17" Type="http://schemas.openxmlformats.org/officeDocument/2006/relationships/image" Target="../media/image54.wmf"/><Relationship Id="rId2" Type="http://schemas.openxmlformats.org/officeDocument/2006/relationships/slideLayout" Target="../slideLayouts/slideLayout2.xml"/><Relationship Id="rId16" Type="http://schemas.openxmlformats.org/officeDocument/2006/relationships/image" Target="../media/image53.wmf"/><Relationship Id="rId1" Type="http://schemas.openxmlformats.org/officeDocument/2006/relationships/vmlDrawing" Target="../drawings/vmlDrawing30.vml"/><Relationship Id="rId6" Type="http://schemas.openxmlformats.org/officeDocument/2006/relationships/image" Target="../media/image89.png"/><Relationship Id="rId11" Type="http://schemas.openxmlformats.org/officeDocument/2006/relationships/image" Target="../media/image66.wmf"/><Relationship Id="rId5" Type="http://schemas.openxmlformats.org/officeDocument/2006/relationships/image" Target="../media/image88.png"/><Relationship Id="rId15" Type="http://schemas.openxmlformats.org/officeDocument/2006/relationships/oleObject" Target="../embeddings/oleObject86.bin"/><Relationship Id="rId23" Type="http://schemas.openxmlformats.org/officeDocument/2006/relationships/image" Target="../media/image92.png"/><Relationship Id="rId10" Type="http://schemas.openxmlformats.org/officeDocument/2006/relationships/oleObject" Target="../embeddings/oleObject84.bin"/><Relationship Id="rId19" Type="http://schemas.openxmlformats.org/officeDocument/2006/relationships/image" Target="../media/image54.wmf"/><Relationship Id="rId4" Type="http://schemas.openxmlformats.org/officeDocument/2006/relationships/image" Target="../media/image1.jpeg"/><Relationship Id="rId9" Type="http://schemas.openxmlformats.org/officeDocument/2006/relationships/image" Target="../media/image72.wmf"/><Relationship Id="rId14" Type="http://schemas.openxmlformats.org/officeDocument/2006/relationships/image" Target="../media/image53.wmf"/><Relationship Id="rId22" Type="http://schemas.openxmlformats.org/officeDocument/2006/relationships/image" Target="../media/image66.wmf"/></Relationships>
</file>

<file path=ppt/slides/_rels/slide65.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jpeg"/><Relationship Id="rId5" Type="http://schemas.openxmlformats.org/officeDocument/2006/relationships/tags" Target="../tags/tag11.xml"/><Relationship Id="rId10"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tags" Target="../tags/tag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wmf"/><Relationship Id="rId3" Type="http://schemas.openxmlformats.org/officeDocument/2006/relationships/image" Target="../media/image1.jpeg"/><Relationship Id="rId7" Type="http://schemas.openxmlformats.org/officeDocument/2006/relationships/image" Target="../media/image4.emf"/><Relationship Id="rId12" Type="http://schemas.openxmlformats.org/officeDocument/2006/relationships/oleObject" Target="../embeddings/oleObject6.bin"/><Relationship Id="rId17" Type="http://schemas.openxmlformats.org/officeDocument/2006/relationships/oleObject" Target="../embeddings/oleObject9.bin"/><Relationship Id="rId2" Type="http://schemas.openxmlformats.org/officeDocument/2006/relationships/slideLayout" Target="../slideLayouts/slideLayout2.xml"/><Relationship Id="rId16" Type="http://schemas.openxmlformats.org/officeDocument/2006/relationships/oleObject" Target="../embeddings/oleObject8.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emf"/><Relationship Id="rId15" Type="http://schemas.openxmlformats.org/officeDocument/2006/relationships/image" Target="../media/image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 Id="rId1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2209800" y="2895600"/>
            <a:ext cx="5257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800" b="1">
                <a:solidFill>
                  <a:srgbClr val="D60093"/>
                </a:solidFill>
                <a:latin typeface="楷体_GB2312" pitchFamily="49" charset="-122"/>
                <a:ea typeface="楷体_GB2312" pitchFamily="49" charset="-122"/>
              </a:rPr>
              <a:t>第四章 贪心算法</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Text Box 5"/>
          <p:cNvSpPr txBox="1">
            <a:spLocks noChangeArrowheads="1"/>
          </p:cNvSpPr>
          <p:nvPr/>
        </p:nvSpPr>
        <p:spPr bwMode="auto">
          <a:xfrm>
            <a:off x="1346200" y="2743200"/>
            <a:ext cx="61302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ea typeface="楷体_GB2312" pitchFamily="49" charset="-122"/>
              </a:rPr>
              <a:t>思路</a:t>
            </a:r>
            <a:r>
              <a:rPr lang="en-US" altLang="zh-CN" sz="2800" b="1" dirty="0">
                <a:ea typeface="楷体_GB2312" pitchFamily="49" charset="-122"/>
              </a:rPr>
              <a:t>1</a:t>
            </a:r>
            <a:r>
              <a:rPr lang="zh-CN" altLang="en-US" sz="2800" b="1" dirty="0">
                <a:ea typeface="楷体_GB2312" pitchFamily="49" charset="-122"/>
              </a:rPr>
              <a:t>：最早结束的活动，优先安排。</a:t>
            </a:r>
          </a:p>
        </p:txBody>
      </p:sp>
      <p:sp>
        <p:nvSpPr>
          <p:cNvPr id="36868" name="Rectangle 6"/>
          <p:cNvSpPr>
            <a:spLocks noChangeArrowheads="1"/>
          </p:cNvSpPr>
          <p:nvPr/>
        </p:nvSpPr>
        <p:spPr bwMode="auto">
          <a:xfrm>
            <a:off x="1752600" y="1143000"/>
            <a:ext cx="304800" cy="685800"/>
          </a:xfrm>
          <a:prstGeom prst="rect">
            <a:avLst/>
          </a:prstGeom>
          <a:solidFill>
            <a:srgbClr val="99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36869" name="Text Box 7"/>
          <p:cNvSpPr txBox="1">
            <a:spLocks noChangeArrowheads="1"/>
          </p:cNvSpPr>
          <p:nvPr/>
        </p:nvSpPr>
        <p:spPr bwMode="auto">
          <a:xfrm>
            <a:off x="1371600" y="1843088"/>
            <a:ext cx="1022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rPr>
              <a:t>选谁？</a:t>
            </a:r>
            <a:endParaRPr lang="en-US" altLang="zh-CN" sz="2800" b="1">
              <a:latin typeface="Times New Roman" panose="02020603050405020304" pitchFamily="18" charset="0"/>
            </a:endParaRPr>
          </a:p>
        </p:txBody>
      </p:sp>
      <p:pic>
        <p:nvPicPr>
          <p:cNvPr id="36870" name="Picture 8" descr="STATBA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7924800" cy="107950"/>
          </a:xfrm>
          <a:prstGeom prst="rect">
            <a:avLst/>
          </a:prstGeom>
          <a:solidFill>
            <a:srgbClr val="FF9900"/>
          </a:solidFill>
          <a:ln w="9525">
            <a:solidFill>
              <a:srgbClr val="FF9900"/>
            </a:solidFill>
            <a:miter lim="800000"/>
            <a:headEnd/>
            <a:tailEnd/>
          </a:ln>
        </p:spPr>
      </p:pic>
      <p:sp>
        <p:nvSpPr>
          <p:cNvPr id="36871" name="Text Box 9"/>
          <p:cNvSpPr txBox="1">
            <a:spLocks noChangeArrowheads="1"/>
          </p:cNvSpPr>
          <p:nvPr/>
        </p:nvSpPr>
        <p:spPr bwMode="auto">
          <a:xfrm>
            <a:off x="457200" y="2286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活动安排问题</a:t>
            </a:r>
          </a:p>
        </p:txBody>
      </p:sp>
      <p:sp>
        <p:nvSpPr>
          <p:cNvPr id="12" name="Text Box 5">
            <a:extLst>
              <a:ext uri="{FF2B5EF4-FFF2-40B4-BE49-F238E27FC236}">
                <a16:creationId xmlns:a16="http://schemas.microsoft.com/office/drawing/2014/main" id="{DBE22676-4BA3-42D1-AD06-3B34F78E83A2}"/>
              </a:ext>
            </a:extLst>
          </p:cNvPr>
          <p:cNvSpPr txBox="1">
            <a:spLocks noChangeArrowheads="1"/>
          </p:cNvSpPr>
          <p:nvPr/>
        </p:nvSpPr>
        <p:spPr bwMode="auto">
          <a:xfrm>
            <a:off x="1346200" y="3778250"/>
            <a:ext cx="61302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ea typeface="楷体_GB2312" pitchFamily="49" charset="-122"/>
              </a:rPr>
              <a:t>思路</a:t>
            </a:r>
            <a:r>
              <a:rPr lang="en-US" altLang="zh-CN" sz="2800" b="1" dirty="0">
                <a:ea typeface="楷体_GB2312" pitchFamily="49" charset="-122"/>
              </a:rPr>
              <a:t>2</a:t>
            </a:r>
            <a:r>
              <a:rPr lang="zh-CN" altLang="en-US" sz="2800" b="1" dirty="0">
                <a:ea typeface="楷体_GB2312" pitchFamily="49" charset="-122"/>
              </a:rPr>
              <a:t>：最早开始的活动，优先安排。</a:t>
            </a:r>
          </a:p>
        </p:txBody>
      </p:sp>
      <p:sp>
        <p:nvSpPr>
          <p:cNvPr id="13" name="Text Box 5">
            <a:extLst>
              <a:ext uri="{FF2B5EF4-FFF2-40B4-BE49-F238E27FC236}">
                <a16:creationId xmlns:a16="http://schemas.microsoft.com/office/drawing/2014/main" id="{DE608978-923E-4523-B1C2-766BC9F18B3A}"/>
              </a:ext>
            </a:extLst>
          </p:cNvPr>
          <p:cNvSpPr txBox="1">
            <a:spLocks noChangeArrowheads="1"/>
          </p:cNvSpPr>
          <p:nvPr/>
        </p:nvSpPr>
        <p:spPr bwMode="auto">
          <a:xfrm>
            <a:off x="1346200" y="4954260"/>
            <a:ext cx="54120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ea typeface="楷体_GB2312" pitchFamily="49" charset="-122"/>
              </a:rPr>
              <a:t>思路</a:t>
            </a:r>
            <a:r>
              <a:rPr lang="en-US" altLang="zh-CN" sz="2800" b="1" dirty="0">
                <a:ea typeface="楷体_GB2312" pitchFamily="49" charset="-122"/>
              </a:rPr>
              <a:t>3</a:t>
            </a:r>
            <a:r>
              <a:rPr lang="zh-CN" altLang="en-US" sz="2800" b="1" dirty="0">
                <a:ea typeface="楷体_GB2312" pitchFamily="49" charset="-122"/>
              </a:rPr>
              <a:t>：占时最少的，优先安排。</a:t>
            </a:r>
          </a:p>
        </p:txBody>
      </p:sp>
    </p:spTree>
    <p:extLst>
      <p:ext uri="{BB962C8B-B14F-4D97-AF65-F5344CB8AC3E}">
        <p14:creationId xmlns:p14="http://schemas.microsoft.com/office/powerpoint/2010/main" val="4097517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36868"/>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91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trips(down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trips(downLef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0" nodeType="clickEffect">
                                  <p:stCondLst>
                                    <p:cond delay="0"/>
                                  </p:stCondLst>
                                  <p:childTnLst>
                                    <p:animClr clrSpc="rgb" dir="cw">
                                      <p:cBhvr override="childStyle">
                                        <p:cTn id="24" dur="2000" fill="hold"/>
                                        <p:tgtEl>
                                          <p:spTgt spid="49157"/>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p:bldP spid="49157" grpId="1"/>
      <p:bldP spid="36868" grpId="0" animBg="1"/>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Text Box 5"/>
          <p:cNvSpPr txBox="1">
            <a:spLocks noChangeArrowheads="1"/>
          </p:cNvSpPr>
          <p:nvPr/>
        </p:nvSpPr>
        <p:spPr bwMode="auto">
          <a:xfrm>
            <a:off x="1492250" y="3429000"/>
            <a:ext cx="5873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思路：最早结束的活动，优先安排。</a:t>
            </a:r>
          </a:p>
        </p:txBody>
      </p:sp>
      <p:sp>
        <p:nvSpPr>
          <p:cNvPr id="36868" name="Rectangle 6"/>
          <p:cNvSpPr>
            <a:spLocks noChangeArrowheads="1"/>
          </p:cNvSpPr>
          <p:nvPr/>
        </p:nvSpPr>
        <p:spPr bwMode="auto">
          <a:xfrm>
            <a:off x="1752600" y="1143000"/>
            <a:ext cx="304800" cy="685800"/>
          </a:xfrm>
          <a:prstGeom prst="rect">
            <a:avLst/>
          </a:prstGeom>
          <a:solidFill>
            <a:srgbClr val="99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36869" name="Text Box 7"/>
          <p:cNvSpPr txBox="1">
            <a:spLocks noChangeArrowheads="1"/>
          </p:cNvSpPr>
          <p:nvPr/>
        </p:nvSpPr>
        <p:spPr bwMode="auto">
          <a:xfrm>
            <a:off x="1371600" y="1843088"/>
            <a:ext cx="10223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rPr>
              <a:t>选谁？</a:t>
            </a:r>
            <a:endParaRPr lang="en-US" altLang="zh-CN" sz="2800" b="1">
              <a:latin typeface="Times New Roman" panose="02020603050405020304" pitchFamily="18" charset="0"/>
            </a:endParaRPr>
          </a:p>
        </p:txBody>
      </p:sp>
      <p:pic>
        <p:nvPicPr>
          <p:cNvPr id="36870" name="Picture 8" descr="STATBA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7924800" cy="107950"/>
          </a:xfrm>
          <a:prstGeom prst="rect">
            <a:avLst/>
          </a:prstGeom>
          <a:solidFill>
            <a:srgbClr val="FF9900"/>
          </a:solidFill>
          <a:ln w="9525">
            <a:solidFill>
              <a:srgbClr val="FF9900"/>
            </a:solidFill>
            <a:miter lim="800000"/>
            <a:headEnd/>
            <a:tailEnd/>
          </a:ln>
        </p:spPr>
      </p:pic>
      <p:sp>
        <p:nvSpPr>
          <p:cNvPr id="36871" name="Text Box 9"/>
          <p:cNvSpPr txBox="1">
            <a:spLocks noChangeArrowheads="1"/>
          </p:cNvSpPr>
          <p:nvPr/>
        </p:nvSpPr>
        <p:spPr bwMode="auto">
          <a:xfrm>
            <a:off x="457200" y="2286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活动安排问题</a:t>
            </a:r>
          </a:p>
        </p:txBody>
      </p:sp>
      <p:sp>
        <p:nvSpPr>
          <p:cNvPr id="49162" name="Text Box 10"/>
          <p:cNvSpPr txBox="1">
            <a:spLocks noChangeArrowheads="1"/>
          </p:cNvSpPr>
          <p:nvPr/>
        </p:nvSpPr>
        <p:spPr bwMode="auto">
          <a:xfrm>
            <a:off x="3657600" y="685800"/>
            <a:ext cx="4495800"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FontTx/>
              <a:buNone/>
            </a:pPr>
            <a:r>
              <a:rPr lang="zh-CN" altLang="en-US" sz="2800" b="1">
                <a:latin typeface="楷体_GB2312" pitchFamily="49" charset="-122"/>
                <a:ea typeface="楷体_GB2312" pitchFamily="49" charset="-122"/>
              </a:rPr>
              <a:t>在选择活动时要为未安排的活动留下尽可能多的时间</a:t>
            </a:r>
            <a:r>
              <a:rPr lang="zh-CN" altLang="en-US" sz="2800">
                <a:latin typeface="楷体_GB2312" pitchFamily="49" charset="-122"/>
                <a:ea typeface="楷体_GB2312" pitchFamily="49" charset="-122"/>
              </a:rPr>
              <a:t> </a:t>
            </a:r>
          </a:p>
        </p:txBody>
      </p:sp>
      <p:sp>
        <p:nvSpPr>
          <p:cNvPr id="49163" name="AutoShape 11"/>
          <p:cNvSpPr>
            <a:spLocks noChangeArrowheads="1"/>
          </p:cNvSpPr>
          <p:nvPr/>
        </p:nvSpPr>
        <p:spPr bwMode="auto">
          <a:xfrm>
            <a:off x="2209800" y="1219200"/>
            <a:ext cx="1524000" cy="381000"/>
          </a:xfrm>
          <a:prstGeom prst="rightArrow">
            <a:avLst>
              <a:gd name="adj1" fmla="val 50000"/>
              <a:gd name="adj2" fmla="val 10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49164" name="AutoShape 12"/>
          <p:cNvSpPr>
            <a:spLocks noChangeArrowheads="1"/>
          </p:cNvSpPr>
          <p:nvPr/>
        </p:nvSpPr>
        <p:spPr bwMode="auto">
          <a:xfrm>
            <a:off x="4953000" y="1905000"/>
            <a:ext cx="381000" cy="1600200"/>
          </a:xfrm>
          <a:prstGeom prst="downArrow">
            <a:avLst>
              <a:gd name="adj1" fmla="val 50000"/>
              <a:gd name="adj2" fmla="val 105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49165" name="Text Box 13"/>
          <p:cNvSpPr txBox="1">
            <a:spLocks noChangeArrowheads="1"/>
          </p:cNvSpPr>
          <p:nvPr/>
        </p:nvSpPr>
        <p:spPr bwMode="auto">
          <a:xfrm>
            <a:off x="1752600" y="5486400"/>
            <a:ext cx="5978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latin typeface="楷体_GB2312" pitchFamily="49" charset="-122"/>
                <a:ea typeface="楷体_GB2312" pitchFamily="49" charset="-122"/>
              </a:rPr>
              <a:t>将</a:t>
            </a:r>
            <a:r>
              <a:rPr kumimoji="1" lang="en-US" altLang="zh-CN" sz="2800" b="1">
                <a:latin typeface="Times New Roman" panose="02020603050405020304" pitchFamily="18" charset="0"/>
                <a:ea typeface="楷体_GB2312" pitchFamily="49" charset="-122"/>
              </a:rPr>
              <a:t>n</a:t>
            </a:r>
            <a:r>
              <a:rPr kumimoji="1" lang="zh-CN" altLang="en-US" sz="2800" b="1">
                <a:latin typeface="楷体_GB2312" pitchFamily="49" charset="-122"/>
                <a:ea typeface="楷体_GB2312" pitchFamily="49" charset="-122"/>
              </a:rPr>
              <a:t>个活动按结束时间 </a:t>
            </a:r>
            <a:r>
              <a:rPr kumimoji="1" lang="en-US" altLang="zh-CN" sz="2800" b="1">
                <a:latin typeface="楷体_GB2312" pitchFamily="49" charset="-122"/>
                <a:ea typeface="楷体_GB2312" pitchFamily="49" charset="-122"/>
              </a:rPr>
              <a:t>f </a:t>
            </a:r>
            <a:r>
              <a:rPr kumimoji="1" lang="zh-CN" altLang="en-US" sz="2800" b="1">
                <a:latin typeface="楷体_GB2312" pitchFamily="49" charset="-122"/>
                <a:ea typeface="楷体_GB2312" pitchFamily="49" charset="-122"/>
              </a:rPr>
              <a:t>非减序排列</a:t>
            </a:r>
          </a:p>
        </p:txBody>
      </p:sp>
      <p:sp>
        <p:nvSpPr>
          <p:cNvPr id="49166" name="AutoShape 14"/>
          <p:cNvSpPr>
            <a:spLocks noChangeArrowheads="1"/>
          </p:cNvSpPr>
          <p:nvPr/>
        </p:nvSpPr>
        <p:spPr bwMode="auto">
          <a:xfrm>
            <a:off x="4114800" y="3962400"/>
            <a:ext cx="381000" cy="1524000"/>
          </a:xfrm>
          <a:prstGeom prst="downArrow">
            <a:avLst>
              <a:gd name="adj1" fmla="val 50000"/>
              <a:gd name="adj2" fmla="val 10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Tree>
    <p:extLst>
      <p:ext uri="{BB962C8B-B14F-4D97-AF65-F5344CB8AC3E}">
        <p14:creationId xmlns:p14="http://schemas.microsoft.com/office/powerpoint/2010/main" val="669654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9163"/>
                                        </p:tgtEl>
                                        <p:attrNameLst>
                                          <p:attrName>style.visibility</p:attrName>
                                        </p:attrNameLst>
                                      </p:cBhvr>
                                      <p:to>
                                        <p:strVal val="visible"/>
                                      </p:to>
                                    </p:set>
                                    <p:animEffect transition="in" filter="checkerboard(across)">
                                      <p:cBhvr>
                                        <p:cTn id="7" dur="500"/>
                                        <p:tgtEl>
                                          <p:spTgt spid="4916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9162"/>
                                        </p:tgtEl>
                                        <p:attrNameLst>
                                          <p:attrName>style.visibility</p:attrName>
                                        </p:attrNameLst>
                                      </p:cBhvr>
                                      <p:to>
                                        <p:strVal val="visible"/>
                                      </p:to>
                                    </p:set>
                                    <p:animEffect transition="in" filter="checkerboard(across)">
                                      <p:cBhvr>
                                        <p:cTn id="10" dur="500"/>
                                        <p:tgtEl>
                                          <p:spTgt spid="4916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49164"/>
                                        </p:tgtEl>
                                        <p:attrNameLst>
                                          <p:attrName>style.visibility</p:attrName>
                                        </p:attrNameLst>
                                      </p:cBhvr>
                                      <p:to>
                                        <p:strVal val="visible"/>
                                      </p:to>
                                    </p:set>
                                    <p:animEffect transition="in" filter="strips(downLeft)">
                                      <p:cBhvr>
                                        <p:cTn id="15" dur="500"/>
                                        <p:tgtEl>
                                          <p:spTgt spid="49164"/>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49157"/>
                                        </p:tgtEl>
                                        <p:attrNameLst>
                                          <p:attrName>style.visibility</p:attrName>
                                        </p:attrNameLst>
                                      </p:cBhvr>
                                      <p:to>
                                        <p:strVal val="visible"/>
                                      </p:to>
                                    </p:set>
                                    <p:animEffect transition="in" filter="strips(downLeft)">
                                      <p:cBhvr>
                                        <p:cTn id="18" dur="500"/>
                                        <p:tgtEl>
                                          <p:spTgt spid="4915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9166"/>
                                        </p:tgtEl>
                                        <p:attrNameLst>
                                          <p:attrName>style.visibility</p:attrName>
                                        </p:attrNameLst>
                                      </p:cBhvr>
                                      <p:to>
                                        <p:strVal val="visible"/>
                                      </p:to>
                                    </p:set>
                                    <p:anim calcmode="lin" valueType="num">
                                      <p:cBhvr additive="base">
                                        <p:cTn id="23" dur="500" fill="hold"/>
                                        <p:tgtEl>
                                          <p:spTgt spid="49166"/>
                                        </p:tgtEl>
                                        <p:attrNameLst>
                                          <p:attrName>ppt_x</p:attrName>
                                        </p:attrNameLst>
                                      </p:cBhvr>
                                      <p:tavLst>
                                        <p:tav tm="0">
                                          <p:val>
                                            <p:strVal val="#ppt_x"/>
                                          </p:val>
                                        </p:tav>
                                        <p:tav tm="100000">
                                          <p:val>
                                            <p:strVal val="#ppt_x"/>
                                          </p:val>
                                        </p:tav>
                                      </p:tavLst>
                                    </p:anim>
                                    <p:anim calcmode="lin" valueType="num">
                                      <p:cBhvr additive="base">
                                        <p:cTn id="24" dur="500" fill="hold"/>
                                        <p:tgtEl>
                                          <p:spTgt spid="4916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9165"/>
                                        </p:tgtEl>
                                        <p:attrNameLst>
                                          <p:attrName>style.visibility</p:attrName>
                                        </p:attrNameLst>
                                      </p:cBhvr>
                                      <p:to>
                                        <p:strVal val="visible"/>
                                      </p:to>
                                    </p:set>
                                    <p:anim calcmode="lin" valueType="num">
                                      <p:cBhvr additive="base">
                                        <p:cTn id="27" dur="500" fill="hold"/>
                                        <p:tgtEl>
                                          <p:spTgt spid="49165"/>
                                        </p:tgtEl>
                                        <p:attrNameLst>
                                          <p:attrName>ppt_x</p:attrName>
                                        </p:attrNameLst>
                                      </p:cBhvr>
                                      <p:tavLst>
                                        <p:tav tm="0">
                                          <p:val>
                                            <p:strVal val="#ppt_x"/>
                                          </p:val>
                                        </p:tav>
                                        <p:tav tm="100000">
                                          <p:val>
                                            <p:strVal val="#ppt_x"/>
                                          </p:val>
                                        </p:tav>
                                      </p:tavLst>
                                    </p:anim>
                                    <p:anim calcmode="lin" valueType="num">
                                      <p:cBhvr additive="base">
                                        <p:cTn id="28" dur="500" fill="hold"/>
                                        <p:tgtEl>
                                          <p:spTgt spid="49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p:bldP spid="49162" grpId="0"/>
      <p:bldP spid="49163" grpId="0" animBg="1"/>
      <p:bldP spid="49164" grpId="0" animBg="1"/>
      <p:bldP spid="49165" grpId="0"/>
      <p:bldP spid="4916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5" descr="STATBA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762000"/>
            <a:ext cx="7924800" cy="107950"/>
          </a:xfrm>
          <a:prstGeom prst="rect">
            <a:avLst/>
          </a:prstGeom>
          <a:solidFill>
            <a:srgbClr val="FF9900"/>
          </a:solidFill>
          <a:ln w="9525">
            <a:solidFill>
              <a:srgbClr val="FF9900"/>
            </a:solidFill>
            <a:miter lim="800000"/>
            <a:headEnd/>
            <a:tailEnd/>
          </a:ln>
        </p:spPr>
      </p:pic>
      <p:sp>
        <p:nvSpPr>
          <p:cNvPr id="37892" name="Text Box 6"/>
          <p:cNvSpPr txBox="1">
            <a:spLocks noChangeArrowheads="1"/>
          </p:cNvSpPr>
          <p:nvPr/>
        </p:nvSpPr>
        <p:spPr bwMode="auto">
          <a:xfrm>
            <a:off x="304800" y="304800"/>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活动安排问题</a:t>
            </a:r>
          </a:p>
        </p:txBody>
      </p:sp>
      <p:sp>
        <p:nvSpPr>
          <p:cNvPr id="24585" name="Rectangle 9"/>
          <p:cNvSpPr>
            <a:spLocks noChangeArrowheads="1"/>
          </p:cNvSpPr>
          <p:nvPr/>
        </p:nvSpPr>
        <p:spPr bwMode="auto">
          <a:xfrm>
            <a:off x="2743200" y="2362200"/>
            <a:ext cx="228600" cy="53340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6" name="Rectangle 10"/>
          <p:cNvSpPr>
            <a:spLocks noChangeArrowheads="1"/>
          </p:cNvSpPr>
          <p:nvPr/>
        </p:nvSpPr>
        <p:spPr bwMode="auto">
          <a:xfrm>
            <a:off x="3581400" y="2362200"/>
            <a:ext cx="228600" cy="53340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7" name="Rectangle 11"/>
          <p:cNvSpPr>
            <a:spLocks noChangeArrowheads="1"/>
          </p:cNvSpPr>
          <p:nvPr/>
        </p:nvSpPr>
        <p:spPr bwMode="auto">
          <a:xfrm>
            <a:off x="4343400" y="2362200"/>
            <a:ext cx="228600" cy="53340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9" name="Rectangle 13"/>
          <p:cNvSpPr>
            <a:spLocks noChangeArrowheads="1"/>
          </p:cNvSpPr>
          <p:nvPr/>
        </p:nvSpPr>
        <p:spPr bwMode="auto">
          <a:xfrm>
            <a:off x="5943600" y="2362200"/>
            <a:ext cx="228600" cy="53340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90" name="Text Box 14"/>
          <p:cNvSpPr txBox="1">
            <a:spLocks noChangeArrowheads="1"/>
          </p:cNvSpPr>
          <p:nvPr/>
        </p:nvSpPr>
        <p:spPr bwMode="auto">
          <a:xfrm>
            <a:off x="4870450" y="2209800"/>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4000">
                <a:latin typeface="Times New Roman" panose="02020603050405020304" pitchFamily="18" charset="0"/>
                <a:cs typeface="Arial" panose="020B0604020202020204" pitchFamily="34" charset="0"/>
              </a:rPr>
              <a:t>…</a:t>
            </a:r>
          </a:p>
        </p:txBody>
      </p:sp>
      <p:sp>
        <p:nvSpPr>
          <p:cNvPr id="37898" name="Rectangle 16"/>
          <p:cNvSpPr>
            <a:spLocks noChangeArrowheads="1"/>
          </p:cNvSpPr>
          <p:nvPr/>
        </p:nvSpPr>
        <p:spPr bwMode="auto">
          <a:xfrm>
            <a:off x="0"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584" name="Rectangle 8"/>
          <p:cNvSpPr>
            <a:spLocks noChangeArrowheads="1"/>
          </p:cNvSpPr>
          <p:nvPr/>
        </p:nvSpPr>
        <p:spPr bwMode="auto">
          <a:xfrm>
            <a:off x="1981200" y="2362200"/>
            <a:ext cx="228600" cy="53340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4591" name="Object 15"/>
          <p:cNvGraphicFramePr>
            <a:graphicFrameLocks noChangeAspect="1"/>
          </p:cNvGraphicFramePr>
          <p:nvPr>
            <p:extLst>
              <p:ext uri="{D42A27DB-BD31-4B8C-83A1-F6EECF244321}">
                <p14:modId xmlns:p14="http://schemas.microsoft.com/office/powerpoint/2010/main" val="2665900017"/>
              </p:ext>
            </p:extLst>
          </p:nvPr>
        </p:nvGraphicFramePr>
        <p:xfrm>
          <a:off x="1905000" y="1752600"/>
          <a:ext cx="387350" cy="523875"/>
        </p:xfrm>
        <a:graphic>
          <a:graphicData uri="http://schemas.openxmlformats.org/presentationml/2006/ole">
            <mc:AlternateContent xmlns:mc="http://schemas.openxmlformats.org/markup-compatibility/2006">
              <mc:Choice xmlns:v="urn:schemas-microsoft-com:vml" Requires="v">
                <p:oleObj spid="_x0000_s96508" name="公式" r:id="rId5" imgW="164885" imgH="215619" progId="Equation.3">
                  <p:embed/>
                </p:oleObj>
              </mc:Choice>
              <mc:Fallback>
                <p:oleObj name="公式" r:id="rId5" imgW="164885" imgH="215619" progId="Equation.3">
                  <p:embed/>
                  <p:pic>
                    <p:nvPicPr>
                      <p:cNvPr id="24591"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752600"/>
                        <a:ext cx="387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1" name="Rectangle 18"/>
          <p:cNvSpPr>
            <a:spLocks noChangeArrowheads="1"/>
          </p:cNvSpPr>
          <p:nvPr/>
        </p:nvSpPr>
        <p:spPr bwMode="auto">
          <a:xfrm>
            <a:off x="0"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4593" name="Object 17"/>
          <p:cNvGraphicFramePr>
            <a:graphicFrameLocks noChangeAspect="1"/>
          </p:cNvGraphicFramePr>
          <p:nvPr>
            <p:extLst>
              <p:ext uri="{D42A27DB-BD31-4B8C-83A1-F6EECF244321}">
                <p14:modId xmlns:p14="http://schemas.microsoft.com/office/powerpoint/2010/main" val="1220193522"/>
              </p:ext>
            </p:extLst>
          </p:nvPr>
        </p:nvGraphicFramePr>
        <p:xfrm>
          <a:off x="2667000" y="1762125"/>
          <a:ext cx="433388" cy="523875"/>
        </p:xfrm>
        <a:graphic>
          <a:graphicData uri="http://schemas.openxmlformats.org/presentationml/2006/ole">
            <mc:AlternateContent xmlns:mc="http://schemas.openxmlformats.org/markup-compatibility/2006">
              <mc:Choice xmlns:v="urn:schemas-microsoft-com:vml" Requires="v">
                <p:oleObj spid="_x0000_s96509" name="公式" r:id="rId7" imgW="177569" imgH="215619" progId="Equation.3">
                  <p:embed/>
                </p:oleObj>
              </mc:Choice>
              <mc:Fallback>
                <p:oleObj name="公式" r:id="rId7" imgW="177569" imgH="215619" progId="Equation.3">
                  <p:embed/>
                  <p:pic>
                    <p:nvPicPr>
                      <p:cNvPr id="24593"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1762125"/>
                        <a:ext cx="433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3" name="Rectangle 20"/>
          <p:cNvSpPr>
            <a:spLocks noChangeArrowheads="1"/>
          </p:cNvSpPr>
          <p:nvPr/>
        </p:nvSpPr>
        <p:spPr bwMode="auto">
          <a:xfrm>
            <a:off x="0" y="3168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4595" name="Object 19"/>
          <p:cNvGraphicFramePr>
            <a:graphicFrameLocks noChangeAspect="1"/>
          </p:cNvGraphicFramePr>
          <p:nvPr>
            <p:extLst>
              <p:ext uri="{D42A27DB-BD31-4B8C-83A1-F6EECF244321}">
                <p14:modId xmlns:p14="http://schemas.microsoft.com/office/powerpoint/2010/main" val="1896417523"/>
              </p:ext>
            </p:extLst>
          </p:nvPr>
        </p:nvGraphicFramePr>
        <p:xfrm>
          <a:off x="3581400" y="1828800"/>
          <a:ext cx="422275" cy="533400"/>
        </p:xfrm>
        <a:graphic>
          <a:graphicData uri="http://schemas.openxmlformats.org/presentationml/2006/ole">
            <mc:AlternateContent xmlns:mc="http://schemas.openxmlformats.org/markup-compatibility/2006">
              <mc:Choice xmlns:v="urn:schemas-microsoft-com:vml" Requires="v">
                <p:oleObj spid="_x0000_s96510" name="公式" r:id="rId9" imgW="177646" imgH="228402" progId="Equation.3">
                  <p:embed/>
                </p:oleObj>
              </mc:Choice>
              <mc:Fallback>
                <p:oleObj name="公式" r:id="rId9" imgW="177646" imgH="228402" progId="Equation.3">
                  <p:embed/>
                  <p:pic>
                    <p:nvPicPr>
                      <p:cNvPr id="24595"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18288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7" name="Object 21"/>
          <p:cNvGraphicFramePr>
            <a:graphicFrameLocks noChangeAspect="1"/>
          </p:cNvGraphicFramePr>
          <p:nvPr>
            <p:extLst>
              <p:ext uri="{D42A27DB-BD31-4B8C-83A1-F6EECF244321}">
                <p14:modId xmlns:p14="http://schemas.microsoft.com/office/powerpoint/2010/main" val="3291781315"/>
              </p:ext>
            </p:extLst>
          </p:nvPr>
        </p:nvGraphicFramePr>
        <p:xfrm>
          <a:off x="5943600" y="1828800"/>
          <a:ext cx="422275" cy="533400"/>
        </p:xfrm>
        <a:graphic>
          <a:graphicData uri="http://schemas.openxmlformats.org/presentationml/2006/ole">
            <mc:AlternateContent xmlns:mc="http://schemas.openxmlformats.org/markup-compatibility/2006">
              <mc:Choice xmlns:v="urn:schemas-microsoft-com:vml" Requires="v">
                <p:oleObj spid="_x0000_s96511" name="公式" r:id="rId11" imgW="177646" imgH="228402" progId="Equation.3">
                  <p:embed/>
                </p:oleObj>
              </mc:Choice>
              <mc:Fallback>
                <p:oleObj name="公式" r:id="rId11" imgW="177646" imgH="228402" progId="Equation.3">
                  <p:embed/>
                  <p:pic>
                    <p:nvPicPr>
                      <p:cNvPr id="24597"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3600" y="1828800"/>
                        <a:ext cx="422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9" name="Object 23"/>
          <p:cNvGraphicFramePr>
            <a:graphicFrameLocks noChangeAspect="1"/>
          </p:cNvGraphicFramePr>
          <p:nvPr>
            <p:extLst>
              <p:ext uri="{D42A27DB-BD31-4B8C-83A1-F6EECF244321}">
                <p14:modId xmlns:p14="http://schemas.microsoft.com/office/powerpoint/2010/main" val="64961233"/>
              </p:ext>
            </p:extLst>
          </p:nvPr>
        </p:nvGraphicFramePr>
        <p:xfrm>
          <a:off x="4343400" y="1838325"/>
          <a:ext cx="369888" cy="447675"/>
        </p:xfrm>
        <a:graphic>
          <a:graphicData uri="http://schemas.openxmlformats.org/presentationml/2006/ole">
            <mc:AlternateContent xmlns:mc="http://schemas.openxmlformats.org/markup-compatibility/2006">
              <mc:Choice xmlns:v="urn:schemas-microsoft-com:vml" Requires="v">
                <p:oleObj spid="_x0000_s96512" name="公式" r:id="rId13" imgW="177569" imgH="215619" progId="Equation.3">
                  <p:embed/>
                </p:oleObj>
              </mc:Choice>
              <mc:Fallback>
                <p:oleObj name="公式" r:id="rId13" imgW="177569" imgH="215619" progId="Equation.3">
                  <p:embed/>
                  <p:pic>
                    <p:nvPicPr>
                      <p:cNvPr id="24599"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3400" y="1838325"/>
                        <a:ext cx="3698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02" name="Rectangle 26"/>
          <p:cNvSpPr>
            <a:spLocks noChangeArrowheads="1"/>
          </p:cNvSpPr>
          <p:nvPr/>
        </p:nvSpPr>
        <p:spPr bwMode="auto">
          <a:xfrm>
            <a:off x="1981200" y="4495800"/>
            <a:ext cx="4495800" cy="1752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a:latin typeface="Times New Roman" panose="02020603050405020304" pitchFamily="18" charset="0"/>
              </a:rPr>
              <a:t>……..</a:t>
            </a:r>
          </a:p>
        </p:txBody>
      </p:sp>
      <p:sp>
        <p:nvSpPr>
          <p:cNvPr id="24609" name="Rectangle 33"/>
          <p:cNvSpPr>
            <a:spLocks noChangeArrowheads="1"/>
          </p:cNvSpPr>
          <p:nvPr/>
        </p:nvSpPr>
        <p:spPr bwMode="auto">
          <a:xfrm>
            <a:off x="2305050" y="4953000"/>
            <a:ext cx="228600" cy="53340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610" name="Text Box 34"/>
          <p:cNvSpPr txBox="1">
            <a:spLocks noChangeArrowheads="1"/>
          </p:cNvSpPr>
          <p:nvPr/>
        </p:nvSpPr>
        <p:spPr bwMode="auto">
          <a:xfrm>
            <a:off x="2228850" y="5410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latin typeface="Times New Roman" panose="02020603050405020304" pitchFamily="18" charset="0"/>
              </a:rPr>
              <a:t>1</a:t>
            </a:r>
          </a:p>
        </p:txBody>
      </p:sp>
      <p:sp>
        <p:nvSpPr>
          <p:cNvPr id="24611" name="Rectangle 35"/>
          <p:cNvSpPr>
            <a:spLocks noChangeArrowheads="1"/>
          </p:cNvSpPr>
          <p:nvPr/>
        </p:nvSpPr>
        <p:spPr bwMode="auto">
          <a:xfrm>
            <a:off x="3028950" y="4953000"/>
            <a:ext cx="228600" cy="53340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612" name="Text Box 36"/>
          <p:cNvSpPr txBox="1">
            <a:spLocks noChangeArrowheads="1"/>
          </p:cNvSpPr>
          <p:nvPr/>
        </p:nvSpPr>
        <p:spPr bwMode="auto">
          <a:xfrm>
            <a:off x="2971800" y="5486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latin typeface="Times New Roman" panose="02020603050405020304" pitchFamily="18" charset="0"/>
              </a:rPr>
              <a:t>3</a:t>
            </a:r>
          </a:p>
        </p:txBody>
      </p:sp>
      <p:sp>
        <p:nvSpPr>
          <p:cNvPr id="24" name="Text Box 25"/>
          <p:cNvSpPr txBox="1">
            <a:spLocks noChangeArrowheads="1"/>
          </p:cNvSpPr>
          <p:nvPr/>
        </p:nvSpPr>
        <p:spPr bwMode="auto">
          <a:xfrm>
            <a:off x="287543" y="1066800"/>
            <a:ext cx="61638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solidFill>
                  <a:srgbClr val="0000FF"/>
                </a:solidFill>
                <a:latin typeface="微软雅黑" panose="020B0503020204020204" pitchFamily="34" charset="-122"/>
                <a:ea typeface="微软雅黑" panose="020B0503020204020204" pitchFamily="34" charset="-122"/>
              </a:rPr>
              <a:t>(1)</a:t>
            </a:r>
            <a:r>
              <a:rPr lang="zh-CN" altLang="en-US" sz="2800" dirty="0">
                <a:solidFill>
                  <a:srgbClr val="0000FF"/>
                </a:solidFill>
                <a:latin typeface="微软雅黑" panose="020B0503020204020204" pitchFamily="34" charset="-122"/>
                <a:ea typeface="微软雅黑" panose="020B0503020204020204" pitchFamily="34" charset="-122"/>
              </a:rPr>
              <a:t>选择活动</a:t>
            </a:r>
            <a:r>
              <a:rPr lang="en-US" altLang="zh-CN" sz="2800" dirty="0">
                <a:solidFill>
                  <a:srgbClr val="0000FF"/>
                </a:solidFill>
                <a:latin typeface="微软雅黑" panose="020B0503020204020204" pitchFamily="34" charset="-122"/>
                <a:ea typeface="微软雅黑" panose="020B0503020204020204" pitchFamily="34" charset="-122"/>
              </a:rPr>
              <a:t>1</a:t>
            </a:r>
            <a:r>
              <a:rPr lang="zh-CN" altLang="en-US" sz="2800" dirty="0">
                <a:solidFill>
                  <a:srgbClr val="0000FF"/>
                </a:solidFill>
                <a:latin typeface="微软雅黑" panose="020B0503020204020204" pitchFamily="34" charset="-122"/>
                <a:ea typeface="微软雅黑" panose="020B0503020204020204" pitchFamily="34" charset="-122"/>
              </a:rPr>
              <a:t>，活动</a:t>
            </a:r>
            <a:r>
              <a:rPr lang="en-US" altLang="zh-CN" sz="2800" dirty="0">
                <a:solidFill>
                  <a:srgbClr val="0000FF"/>
                </a:solidFill>
                <a:latin typeface="微软雅黑" panose="020B0503020204020204" pitchFamily="34" charset="-122"/>
                <a:ea typeface="微软雅黑" panose="020B0503020204020204" pitchFamily="34" charset="-122"/>
              </a:rPr>
              <a:t>1</a:t>
            </a:r>
            <a:r>
              <a:rPr lang="zh-CN" altLang="en-US" sz="2800" dirty="0">
                <a:solidFill>
                  <a:srgbClr val="0000FF"/>
                </a:solidFill>
                <a:latin typeface="微软雅黑" panose="020B0503020204020204" pitchFamily="34" charset="-122"/>
                <a:ea typeface="微软雅黑" panose="020B0503020204020204" pitchFamily="34" charset="-122"/>
              </a:rPr>
              <a:t>的结束时间为</a:t>
            </a:r>
            <a:r>
              <a:rPr lang="en-US" altLang="zh-CN" sz="2800" dirty="0">
                <a:solidFill>
                  <a:srgbClr val="0000FF"/>
                </a:solidFill>
                <a:latin typeface="微软雅黑" panose="020B0503020204020204" pitchFamily="34" charset="-122"/>
                <a:ea typeface="微软雅黑" panose="020B0503020204020204" pitchFamily="34" charset="-122"/>
              </a:rPr>
              <a:t>f1</a:t>
            </a:r>
            <a:r>
              <a:rPr lang="zh-CN" altLang="en-US" sz="2800" dirty="0">
                <a:solidFill>
                  <a:srgbClr val="0000FF"/>
                </a:solidFill>
                <a:latin typeface="微软雅黑" panose="020B0503020204020204" pitchFamily="34" charset="-122"/>
                <a:ea typeface="微软雅黑" panose="020B0503020204020204" pitchFamily="34" charset="-122"/>
              </a:rPr>
              <a:t> </a:t>
            </a:r>
          </a:p>
        </p:txBody>
      </p:sp>
      <p:sp>
        <p:nvSpPr>
          <p:cNvPr id="25" name="Text Box 25"/>
          <p:cNvSpPr txBox="1">
            <a:spLocks noChangeArrowheads="1"/>
          </p:cNvSpPr>
          <p:nvPr/>
        </p:nvSpPr>
        <p:spPr bwMode="auto">
          <a:xfrm>
            <a:off x="211343" y="3124200"/>
            <a:ext cx="73324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solidFill>
                  <a:srgbClr val="0000FF"/>
                </a:solidFill>
                <a:latin typeface="微软雅黑" panose="020B0503020204020204" pitchFamily="34" charset="-122"/>
                <a:ea typeface="微软雅黑" panose="020B0503020204020204" pitchFamily="34" charset="-122"/>
              </a:rPr>
              <a:t>(2)</a:t>
            </a:r>
            <a:r>
              <a:rPr lang="zh-CN" altLang="en-US" sz="2800" dirty="0">
                <a:solidFill>
                  <a:srgbClr val="0000FF"/>
                </a:solidFill>
                <a:latin typeface="微软雅黑" panose="020B0503020204020204" pitchFamily="34" charset="-122"/>
                <a:ea typeface="微软雅黑" panose="020B0503020204020204" pitchFamily="34" charset="-122"/>
              </a:rPr>
              <a:t>依次检查活动</a:t>
            </a:r>
            <a:r>
              <a:rPr lang="en-US" altLang="zh-CN" sz="2800" dirty="0">
                <a:solidFill>
                  <a:srgbClr val="0000FF"/>
                </a:solidFill>
                <a:latin typeface="微软雅黑" panose="020B0503020204020204" pitchFamily="34" charset="-122"/>
                <a:ea typeface="微软雅黑" panose="020B0503020204020204" pitchFamily="34" charset="-122"/>
              </a:rPr>
              <a:t>2,3</a:t>
            </a:r>
            <a:r>
              <a:rPr lang="zh-CN" altLang="en-US" sz="2800" dirty="0">
                <a:solidFill>
                  <a:srgbClr val="0000FF"/>
                </a:solidFill>
                <a:latin typeface="微软雅黑" panose="020B0503020204020204" pitchFamily="34" charset="-122"/>
                <a:ea typeface="微软雅黑" panose="020B0503020204020204" pitchFamily="34" charset="-122"/>
              </a:rPr>
              <a:t>，</a:t>
            </a:r>
            <a:r>
              <a:rPr lang="en-US" altLang="zh-CN" sz="2800" dirty="0">
                <a:solidFill>
                  <a:srgbClr val="0000FF"/>
                </a:solidFill>
                <a:latin typeface="微软雅黑" panose="020B0503020204020204" pitchFamily="34" charset="-122"/>
                <a:ea typeface="微软雅黑" panose="020B0503020204020204" pitchFamily="34" charset="-122"/>
              </a:rPr>
              <a:t>……n</a:t>
            </a:r>
            <a:r>
              <a:rPr lang="zh-CN" altLang="en-US" sz="2800" dirty="0">
                <a:solidFill>
                  <a:srgbClr val="0000FF"/>
                </a:solidFill>
                <a:latin typeface="微软雅黑" panose="020B0503020204020204" pitchFamily="34" charset="-122"/>
                <a:ea typeface="微软雅黑" panose="020B0503020204020204" pitchFamily="34" charset="-122"/>
              </a:rPr>
              <a:t>，是否和当前已经</a:t>
            </a:r>
            <a:endParaRPr lang="en-US" altLang="zh-CN" sz="2800" dirty="0">
              <a:solidFill>
                <a:srgbClr val="0000FF"/>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en-US" sz="2800" dirty="0">
                <a:solidFill>
                  <a:srgbClr val="0000FF"/>
                </a:solidFill>
                <a:latin typeface="微软雅黑" panose="020B0503020204020204" pitchFamily="34" charset="-122"/>
                <a:ea typeface="微软雅黑" panose="020B0503020204020204" pitchFamily="34" charset="-122"/>
              </a:rPr>
              <a:t>选择的所有活动</a:t>
            </a:r>
            <a:r>
              <a:rPr lang="zh-CN" altLang="en-US" sz="2800" dirty="0">
                <a:solidFill>
                  <a:srgbClr val="FF0000"/>
                </a:solidFill>
                <a:latin typeface="微软雅黑" panose="020B0503020204020204" pitchFamily="34" charset="-122"/>
                <a:ea typeface="微软雅黑" panose="020B0503020204020204" pitchFamily="34" charset="-122"/>
              </a:rPr>
              <a:t>相容</a:t>
            </a:r>
            <a:r>
              <a:rPr lang="zh-CN" altLang="en-US" sz="2800" dirty="0">
                <a:solidFill>
                  <a:srgbClr val="0000FF"/>
                </a:solidFill>
                <a:latin typeface="微软雅黑" panose="020B0503020204020204" pitchFamily="34" charset="-122"/>
                <a:ea typeface="微软雅黑" panose="020B0503020204020204" pitchFamily="34" charset="-122"/>
              </a:rPr>
              <a:t>。相容则放入。 </a:t>
            </a:r>
          </a:p>
        </p:txBody>
      </p:sp>
    </p:spTree>
    <p:extLst>
      <p:ext uri="{BB962C8B-B14F-4D97-AF65-F5344CB8AC3E}">
        <p14:creationId xmlns:p14="http://schemas.microsoft.com/office/powerpoint/2010/main" val="507943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4"/>
                                        </p:tgtEl>
                                        <p:attrNameLst>
                                          <p:attrName>style.visibility</p:attrName>
                                        </p:attrNameLst>
                                      </p:cBhvr>
                                      <p:to>
                                        <p:strVal val="visible"/>
                                      </p:to>
                                    </p:set>
                                    <p:animEffect transition="in" filter="blinds(horizontal)">
                                      <p:cBhvr>
                                        <p:cTn id="7" dur="500"/>
                                        <p:tgtEl>
                                          <p:spTgt spid="2458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85"/>
                                        </p:tgtEl>
                                        <p:attrNameLst>
                                          <p:attrName>style.visibility</p:attrName>
                                        </p:attrNameLst>
                                      </p:cBhvr>
                                      <p:to>
                                        <p:strVal val="visible"/>
                                      </p:to>
                                    </p:set>
                                    <p:animEffect transition="in" filter="blinds(horizontal)">
                                      <p:cBhvr>
                                        <p:cTn id="10" dur="500"/>
                                        <p:tgtEl>
                                          <p:spTgt spid="2458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586"/>
                                        </p:tgtEl>
                                        <p:attrNameLst>
                                          <p:attrName>style.visibility</p:attrName>
                                        </p:attrNameLst>
                                      </p:cBhvr>
                                      <p:to>
                                        <p:strVal val="visible"/>
                                      </p:to>
                                    </p:set>
                                    <p:animEffect transition="in" filter="blinds(horizontal)">
                                      <p:cBhvr>
                                        <p:cTn id="13" dur="500"/>
                                        <p:tgtEl>
                                          <p:spTgt spid="2458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4587"/>
                                        </p:tgtEl>
                                        <p:attrNameLst>
                                          <p:attrName>style.visibility</p:attrName>
                                        </p:attrNameLst>
                                      </p:cBhvr>
                                      <p:to>
                                        <p:strVal val="visible"/>
                                      </p:to>
                                    </p:set>
                                    <p:animEffect transition="in" filter="blinds(horizontal)">
                                      <p:cBhvr>
                                        <p:cTn id="16" dur="500"/>
                                        <p:tgtEl>
                                          <p:spTgt spid="2458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4589"/>
                                        </p:tgtEl>
                                        <p:attrNameLst>
                                          <p:attrName>style.visibility</p:attrName>
                                        </p:attrNameLst>
                                      </p:cBhvr>
                                      <p:to>
                                        <p:strVal val="visible"/>
                                      </p:to>
                                    </p:set>
                                    <p:animEffect transition="in" filter="blinds(horizontal)">
                                      <p:cBhvr>
                                        <p:cTn id="19" dur="500"/>
                                        <p:tgtEl>
                                          <p:spTgt spid="2458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4590"/>
                                        </p:tgtEl>
                                        <p:attrNameLst>
                                          <p:attrName>style.visibility</p:attrName>
                                        </p:attrNameLst>
                                      </p:cBhvr>
                                      <p:to>
                                        <p:strVal val="visible"/>
                                      </p:to>
                                    </p:set>
                                    <p:animEffect transition="in" filter="blinds(horizontal)">
                                      <p:cBhvr>
                                        <p:cTn id="22" dur="500"/>
                                        <p:tgtEl>
                                          <p:spTgt spid="24590"/>
                                        </p:tgtEl>
                                      </p:cBhvr>
                                    </p:animEffect>
                                  </p:childTnLst>
                                </p:cTn>
                              </p:par>
                              <p:par>
                                <p:cTn id="23" presetID="3" presetClass="entr" presetSubtype="10" fill="hold" nodeType="withEffect">
                                  <p:stCondLst>
                                    <p:cond delay="0"/>
                                  </p:stCondLst>
                                  <p:childTnLst>
                                    <p:set>
                                      <p:cBhvr>
                                        <p:cTn id="24" dur="1" fill="hold">
                                          <p:stCondLst>
                                            <p:cond delay="0"/>
                                          </p:stCondLst>
                                        </p:cTn>
                                        <p:tgtEl>
                                          <p:spTgt spid="24591"/>
                                        </p:tgtEl>
                                        <p:attrNameLst>
                                          <p:attrName>style.visibility</p:attrName>
                                        </p:attrNameLst>
                                      </p:cBhvr>
                                      <p:to>
                                        <p:strVal val="visible"/>
                                      </p:to>
                                    </p:set>
                                    <p:animEffect transition="in" filter="blinds(horizontal)">
                                      <p:cBhvr>
                                        <p:cTn id="25" dur="500"/>
                                        <p:tgtEl>
                                          <p:spTgt spid="24591"/>
                                        </p:tgtEl>
                                      </p:cBhvr>
                                    </p:animEffect>
                                  </p:childTnLst>
                                </p:cTn>
                              </p:par>
                              <p:par>
                                <p:cTn id="26" presetID="3" presetClass="entr" presetSubtype="10" fill="hold" nodeType="withEffect">
                                  <p:stCondLst>
                                    <p:cond delay="0"/>
                                  </p:stCondLst>
                                  <p:childTnLst>
                                    <p:set>
                                      <p:cBhvr>
                                        <p:cTn id="27" dur="1" fill="hold">
                                          <p:stCondLst>
                                            <p:cond delay="0"/>
                                          </p:stCondLst>
                                        </p:cTn>
                                        <p:tgtEl>
                                          <p:spTgt spid="24593"/>
                                        </p:tgtEl>
                                        <p:attrNameLst>
                                          <p:attrName>style.visibility</p:attrName>
                                        </p:attrNameLst>
                                      </p:cBhvr>
                                      <p:to>
                                        <p:strVal val="visible"/>
                                      </p:to>
                                    </p:set>
                                    <p:animEffect transition="in" filter="blinds(horizontal)">
                                      <p:cBhvr>
                                        <p:cTn id="28" dur="500"/>
                                        <p:tgtEl>
                                          <p:spTgt spid="24593"/>
                                        </p:tgtEl>
                                      </p:cBhvr>
                                    </p:animEffect>
                                  </p:childTnLst>
                                </p:cTn>
                              </p:par>
                              <p:par>
                                <p:cTn id="29" presetID="3" presetClass="entr" presetSubtype="10" fill="hold" nodeType="withEffect">
                                  <p:stCondLst>
                                    <p:cond delay="0"/>
                                  </p:stCondLst>
                                  <p:childTnLst>
                                    <p:set>
                                      <p:cBhvr>
                                        <p:cTn id="30" dur="1" fill="hold">
                                          <p:stCondLst>
                                            <p:cond delay="0"/>
                                          </p:stCondLst>
                                        </p:cTn>
                                        <p:tgtEl>
                                          <p:spTgt spid="24595"/>
                                        </p:tgtEl>
                                        <p:attrNameLst>
                                          <p:attrName>style.visibility</p:attrName>
                                        </p:attrNameLst>
                                      </p:cBhvr>
                                      <p:to>
                                        <p:strVal val="visible"/>
                                      </p:to>
                                    </p:set>
                                    <p:animEffect transition="in" filter="blinds(horizontal)">
                                      <p:cBhvr>
                                        <p:cTn id="31" dur="500"/>
                                        <p:tgtEl>
                                          <p:spTgt spid="24595"/>
                                        </p:tgtEl>
                                      </p:cBhvr>
                                    </p:animEffect>
                                  </p:childTnLst>
                                </p:cTn>
                              </p:par>
                              <p:par>
                                <p:cTn id="32" presetID="3" presetClass="entr" presetSubtype="10" fill="hold" nodeType="withEffect">
                                  <p:stCondLst>
                                    <p:cond delay="0"/>
                                  </p:stCondLst>
                                  <p:childTnLst>
                                    <p:set>
                                      <p:cBhvr>
                                        <p:cTn id="33" dur="1" fill="hold">
                                          <p:stCondLst>
                                            <p:cond delay="0"/>
                                          </p:stCondLst>
                                        </p:cTn>
                                        <p:tgtEl>
                                          <p:spTgt spid="24599"/>
                                        </p:tgtEl>
                                        <p:attrNameLst>
                                          <p:attrName>style.visibility</p:attrName>
                                        </p:attrNameLst>
                                      </p:cBhvr>
                                      <p:to>
                                        <p:strVal val="visible"/>
                                      </p:to>
                                    </p:set>
                                    <p:animEffect transition="in" filter="blinds(horizontal)">
                                      <p:cBhvr>
                                        <p:cTn id="34" dur="500"/>
                                        <p:tgtEl>
                                          <p:spTgt spid="24599"/>
                                        </p:tgtEl>
                                      </p:cBhvr>
                                    </p:animEffect>
                                  </p:childTnLst>
                                </p:cTn>
                              </p:par>
                              <p:par>
                                <p:cTn id="35" presetID="3" presetClass="entr" presetSubtype="10" fill="hold" nodeType="withEffect">
                                  <p:stCondLst>
                                    <p:cond delay="0"/>
                                  </p:stCondLst>
                                  <p:childTnLst>
                                    <p:set>
                                      <p:cBhvr>
                                        <p:cTn id="36" dur="1" fill="hold">
                                          <p:stCondLst>
                                            <p:cond delay="0"/>
                                          </p:stCondLst>
                                        </p:cTn>
                                        <p:tgtEl>
                                          <p:spTgt spid="24597"/>
                                        </p:tgtEl>
                                        <p:attrNameLst>
                                          <p:attrName>style.visibility</p:attrName>
                                        </p:attrNameLst>
                                      </p:cBhvr>
                                      <p:to>
                                        <p:strVal val="visible"/>
                                      </p:to>
                                    </p:set>
                                    <p:animEffect transition="in" filter="blinds(horizontal)">
                                      <p:cBhvr>
                                        <p:cTn id="37" dur="500"/>
                                        <p:tgtEl>
                                          <p:spTgt spid="245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xit" presetSubtype="0" fill="hold" grpId="1" nodeType="clickEffect">
                                  <p:stCondLst>
                                    <p:cond delay="0"/>
                                  </p:stCondLst>
                                  <p:childTnLst>
                                    <p:animEffect transition="out" filter="dissolve">
                                      <p:cBhvr>
                                        <p:cTn id="47" dur="500"/>
                                        <p:tgtEl>
                                          <p:spTgt spid="24584"/>
                                        </p:tgtEl>
                                      </p:cBhvr>
                                    </p:animEffect>
                                    <p:set>
                                      <p:cBhvr>
                                        <p:cTn id="48" dur="1" fill="hold">
                                          <p:stCondLst>
                                            <p:cond delay="499"/>
                                          </p:stCondLst>
                                        </p:cTn>
                                        <p:tgtEl>
                                          <p:spTgt spid="24584"/>
                                        </p:tgtEl>
                                        <p:attrNameLst>
                                          <p:attrName>style.visibility</p:attrName>
                                        </p:attrNameLst>
                                      </p:cBhvr>
                                      <p:to>
                                        <p:strVal val="hidden"/>
                                      </p:to>
                                    </p:set>
                                  </p:childTnLst>
                                </p:cTn>
                              </p:par>
                              <p:par>
                                <p:cTn id="49" presetID="9" presetClass="exit" presetSubtype="0" fill="hold" nodeType="withEffect">
                                  <p:stCondLst>
                                    <p:cond delay="0"/>
                                  </p:stCondLst>
                                  <p:childTnLst>
                                    <p:animEffect transition="out" filter="dissolve">
                                      <p:cBhvr>
                                        <p:cTn id="50" dur="500"/>
                                        <p:tgtEl>
                                          <p:spTgt spid="24591"/>
                                        </p:tgtEl>
                                      </p:cBhvr>
                                    </p:animEffect>
                                    <p:set>
                                      <p:cBhvr>
                                        <p:cTn id="51" dur="1" fill="hold">
                                          <p:stCondLst>
                                            <p:cond delay="499"/>
                                          </p:stCondLst>
                                        </p:cTn>
                                        <p:tgtEl>
                                          <p:spTgt spid="24591"/>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4609"/>
                                        </p:tgtEl>
                                        <p:attrNameLst>
                                          <p:attrName>style.visibility</p:attrName>
                                        </p:attrNameLst>
                                      </p:cBhvr>
                                      <p:to>
                                        <p:strVal val="visible"/>
                                      </p:to>
                                    </p:set>
                                    <p:animEffect transition="in" filter="box(in)">
                                      <p:cBhvr>
                                        <p:cTn id="56" dur="500"/>
                                        <p:tgtEl>
                                          <p:spTgt spid="24609"/>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24610"/>
                                        </p:tgtEl>
                                        <p:attrNameLst>
                                          <p:attrName>style.visibility</p:attrName>
                                        </p:attrNameLst>
                                      </p:cBhvr>
                                      <p:to>
                                        <p:strVal val="visible"/>
                                      </p:to>
                                    </p:set>
                                    <p:animEffect transition="in" filter="box(in)">
                                      <p:cBhvr>
                                        <p:cTn id="59" dur="500"/>
                                        <p:tgtEl>
                                          <p:spTgt spid="2461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additive="base">
                                        <p:cTn id="64" dur="500" fill="hold"/>
                                        <p:tgtEl>
                                          <p:spTgt spid="25"/>
                                        </p:tgtEl>
                                        <p:attrNameLst>
                                          <p:attrName>ppt_x</p:attrName>
                                        </p:attrNameLst>
                                      </p:cBhvr>
                                      <p:tavLst>
                                        <p:tav tm="0">
                                          <p:val>
                                            <p:strVal val="#ppt_x"/>
                                          </p:val>
                                        </p:tav>
                                        <p:tav tm="100000">
                                          <p:val>
                                            <p:strVal val="#ppt_x"/>
                                          </p:val>
                                        </p:tav>
                                      </p:tavLst>
                                    </p:anim>
                                    <p:anim calcmode="lin" valueType="num">
                                      <p:cBhvr additive="base">
                                        <p:cTn id="6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8" presetClass="emph" presetSubtype="0" fill="hold" grpId="1" nodeType="clickEffect">
                                  <p:stCondLst>
                                    <p:cond delay="0"/>
                                  </p:stCondLst>
                                  <p:childTnLst>
                                    <p:animRot by="21600000">
                                      <p:cBhvr>
                                        <p:cTn id="69" dur="2000" fill="hold"/>
                                        <p:tgtEl>
                                          <p:spTgt spid="24585"/>
                                        </p:tgtEl>
                                        <p:attrNameLst>
                                          <p:attrName>r</p:attrName>
                                        </p:attrNameLst>
                                      </p:cBhvr>
                                    </p:animRot>
                                  </p:childTnLst>
                                </p:cTn>
                              </p:par>
                              <p:par>
                                <p:cTn id="70" presetID="8" presetClass="emph" presetSubtype="0" fill="hold" nodeType="withEffect">
                                  <p:stCondLst>
                                    <p:cond delay="0"/>
                                  </p:stCondLst>
                                  <p:childTnLst>
                                    <p:animRot by="21600000">
                                      <p:cBhvr>
                                        <p:cTn id="71" dur="2000" fill="hold"/>
                                        <p:tgtEl>
                                          <p:spTgt spid="24593"/>
                                        </p:tgtEl>
                                        <p:attrNameLst>
                                          <p:attrName>r</p:attrName>
                                        </p:attrNameLst>
                                      </p:cBhvr>
                                    </p:animRo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xit" presetSubtype="0" fill="hold" nodeType="clickEffect">
                                  <p:stCondLst>
                                    <p:cond delay="0"/>
                                  </p:stCondLst>
                                  <p:childTnLst>
                                    <p:animEffect transition="out" filter="dissolve">
                                      <p:cBhvr>
                                        <p:cTn id="75" dur="500"/>
                                        <p:tgtEl>
                                          <p:spTgt spid="24595"/>
                                        </p:tgtEl>
                                      </p:cBhvr>
                                    </p:animEffect>
                                    <p:set>
                                      <p:cBhvr>
                                        <p:cTn id="76" dur="1" fill="hold">
                                          <p:stCondLst>
                                            <p:cond delay="499"/>
                                          </p:stCondLst>
                                        </p:cTn>
                                        <p:tgtEl>
                                          <p:spTgt spid="24595"/>
                                        </p:tgtEl>
                                        <p:attrNameLst>
                                          <p:attrName>style.visibility</p:attrName>
                                        </p:attrNameLst>
                                      </p:cBhvr>
                                      <p:to>
                                        <p:strVal val="hidden"/>
                                      </p:to>
                                    </p:set>
                                  </p:childTnLst>
                                </p:cTn>
                              </p:par>
                              <p:par>
                                <p:cTn id="77" presetID="9" presetClass="exit" presetSubtype="0" fill="hold" grpId="1" nodeType="withEffect">
                                  <p:stCondLst>
                                    <p:cond delay="0"/>
                                  </p:stCondLst>
                                  <p:childTnLst>
                                    <p:animEffect transition="out" filter="dissolve">
                                      <p:cBhvr>
                                        <p:cTn id="78" dur="500"/>
                                        <p:tgtEl>
                                          <p:spTgt spid="24586"/>
                                        </p:tgtEl>
                                      </p:cBhvr>
                                    </p:animEffect>
                                    <p:set>
                                      <p:cBhvr>
                                        <p:cTn id="79" dur="1" fill="hold">
                                          <p:stCondLst>
                                            <p:cond delay="499"/>
                                          </p:stCondLst>
                                        </p:cTn>
                                        <p:tgtEl>
                                          <p:spTgt spid="24586"/>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6" presetClass="entr" presetSubtype="16" fill="hold" grpId="0" nodeType="clickEffect">
                                  <p:stCondLst>
                                    <p:cond delay="0"/>
                                  </p:stCondLst>
                                  <p:childTnLst>
                                    <p:set>
                                      <p:cBhvr>
                                        <p:cTn id="83" dur="1" fill="hold">
                                          <p:stCondLst>
                                            <p:cond delay="0"/>
                                          </p:stCondLst>
                                        </p:cTn>
                                        <p:tgtEl>
                                          <p:spTgt spid="24611"/>
                                        </p:tgtEl>
                                        <p:attrNameLst>
                                          <p:attrName>style.visibility</p:attrName>
                                        </p:attrNameLst>
                                      </p:cBhvr>
                                      <p:to>
                                        <p:strVal val="visible"/>
                                      </p:to>
                                    </p:set>
                                    <p:animEffect transition="in" filter="circle(in)">
                                      <p:cBhvr>
                                        <p:cTn id="84" dur="2000"/>
                                        <p:tgtEl>
                                          <p:spTgt spid="24611"/>
                                        </p:tgtEl>
                                      </p:cBhvr>
                                    </p:animEffect>
                                  </p:childTnLst>
                                </p:cTn>
                              </p:par>
                              <p:par>
                                <p:cTn id="85" presetID="6" presetClass="entr" presetSubtype="16" fill="hold" grpId="0" nodeType="withEffect">
                                  <p:stCondLst>
                                    <p:cond delay="0"/>
                                  </p:stCondLst>
                                  <p:childTnLst>
                                    <p:set>
                                      <p:cBhvr>
                                        <p:cTn id="86" dur="1" fill="hold">
                                          <p:stCondLst>
                                            <p:cond delay="0"/>
                                          </p:stCondLst>
                                        </p:cTn>
                                        <p:tgtEl>
                                          <p:spTgt spid="24612"/>
                                        </p:tgtEl>
                                        <p:attrNameLst>
                                          <p:attrName>style.visibility</p:attrName>
                                        </p:attrNameLst>
                                      </p:cBhvr>
                                      <p:to>
                                        <p:strVal val="visible"/>
                                      </p:to>
                                    </p:set>
                                    <p:animEffect transition="in" filter="circle(in)">
                                      <p:cBhvr>
                                        <p:cTn id="87" dur="2000"/>
                                        <p:tgtEl>
                                          <p:spTgt spid="2461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4" fill="hold" nodeType="clickEffect">
                                  <p:stCondLst>
                                    <p:cond delay="0"/>
                                  </p:stCondLst>
                                  <p:childTnLst>
                                    <p:set>
                                      <p:cBhvr>
                                        <p:cTn id="91" dur="1" fill="hold">
                                          <p:stCondLst>
                                            <p:cond delay="0"/>
                                          </p:stCondLst>
                                        </p:cTn>
                                        <p:tgtEl>
                                          <p:spTgt spid="24602">
                                            <p:txEl>
                                              <p:pRg st="0" end="0"/>
                                            </p:txEl>
                                          </p:spTgt>
                                        </p:tgtEl>
                                        <p:attrNameLst>
                                          <p:attrName>style.visibility</p:attrName>
                                        </p:attrNameLst>
                                      </p:cBhvr>
                                      <p:to>
                                        <p:strVal val="visible"/>
                                      </p:to>
                                    </p:set>
                                    <p:anim calcmode="lin" valueType="num">
                                      <p:cBhvr additive="base">
                                        <p:cTn id="92" dur="500" fill="hold"/>
                                        <p:tgtEl>
                                          <p:spTgt spid="24602">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2460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5" grpId="0" animBg="1"/>
      <p:bldP spid="24585" grpId="1" animBg="1"/>
      <p:bldP spid="24586" grpId="0" animBg="1"/>
      <p:bldP spid="24586" grpId="1" animBg="1"/>
      <p:bldP spid="24587" grpId="0" animBg="1"/>
      <p:bldP spid="24589" grpId="0" animBg="1"/>
      <p:bldP spid="24590" grpId="0"/>
      <p:bldP spid="24584" grpId="0" animBg="1"/>
      <p:bldP spid="24584" grpId="1" animBg="1"/>
      <p:bldP spid="24609" grpId="0" animBg="1"/>
      <p:bldP spid="24610" grpId="0"/>
      <p:bldP spid="24611" grpId="0" animBg="1"/>
      <p:bldP spid="24612"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85800"/>
            <a:ext cx="7924800" cy="107950"/>
          </a:xfrm>
          <a:prstGeom prst="rect">
            <a:avLst/>
          </a:prstGeom>
          <a:solidFill>
            <a:srgbClr val="FF9900"/>
          </a:solidFill>
          <a:ln w="9525">
            <a:solidFill>
              <a:srgbClr val="FF9900"/>
            </a:solidFill>
            <a:miter lim="800000"/>
            <a:headEnd/>
            <a:tailEnd/>
          </a:ln>
        </p:spPr>
      </p:pic>
      <p:sp>
        <p:nvSpPr>
          <p:cNvPr id="39940" name="Text Box 7"/>
          <p:cNvSpPr txBox="1">
            <a:spLocks noChangeArrowheads="1"/>
          </p:cNvSpPr>
          <p:nvPr/>
        </p:nvSpPr>
        <p:spPr bwMode="auto">
          <a:xfrm>
            <a:off x="304800" y="304800"/>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D60093"/>
                </a:solidFill>
                <a:latin typeface="楷体_GB2312" pitchFamily="49" charset="-122"/>
                <a:ea typeface="楷体_GB2312" pitchFamily="49" charset="-122"/>
              </a:rPr>
              <a:t>活动安排问题</a:t>
            </a:r>
          </a:p>
        </p:txBody>
      </p:sp>
      <p:graphicFrame>
        <p:nvGraphicFramePr>
          <p:cNvPr id="39941" name="Object 8"/>
          <p:cNvGraphicFramePr>
            <a:graphicFrameLocks noGrp="1" noChangeAspect="1"/>
          </p:cNvGraphicFramePr>
          <p:nvPr>
            <p:ph/>
          </p:nvPr>
        </p:nvGraphicFramePr>
        <p:xfrm>
          <a:off x="457200" y="1143000"/>
          <a:ext cx="4953000" cy="762000"/>
        </p:xfrm>
        <a:graphic>
          <a:graphicData uri="http://schemas.openxmlformats.org/presentationml/2006/ole">
            <mc:AlternateContent xmlns:mc="http://schemas.openxmlformats.org/markup-compatibility/2006">
              <mc:Choice xmlns:v="urn:schemas-microsoft-com:vml" Requires="v">
                <p:oleObj spid="_x0000_s97384" name="文档" r:id="rId4" imgW="2875972" imgH="396071" progId="Word.Document.8">
                  <p:embed/>
                </p:oleObj>
              </mc:Choice>
              <mc:Fallback>
                <p:oleObj name="文档" r:id="rId4" imgW="2875972" imgH="396071" progId="Word.Document.8">
                  <p:embed/>
                  <p:pic>
                    <p:nvPicPr>
                      <p:cNvPr id="39941"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143000"/>
                        <a:ext cx="4953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Rectangle 1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6638" name="Group 14"/>
          <p:cNvGrpSpPr>
            <a:grpSpLocks/>
          </p:cNvGrpSpPr>
          <p:nvPr/>
        </p:nvGrpSpPr>
        <p:grpSpPr bwMode="auto">
          <a:xfrm>
            <a:off x="5257800" y="1219200"/>
            <a:ext cx="3200400" cy="936625"/>
            <a:chOff x="3312" y="768"/>
            <a:chExt cx="2016" cy="590"/>
          </a:xfrm>
        </p:grpSpPr>
        <p:graphicFrame>
          <p:nvGraphicFramePr>
            <p:cNvPr id="39947" name="Object 10"/>
            <p:cNvGraphicFramePr>
              <a:graphicFrameLocks noChangeAspect="1"/>
            </p:cNvGraphicFramePr>
            <p:nvPr/>
          </p:nvGraphicFramePr>
          <p:xfrm>
            <a:off x="4464" y="816"/>
            <a:ext cx="864" cy="542"/>
          </p:xfrm>
          <a:graphic>
            <a:graphicData uri="http://schemas.openxmlformats.org/presentationml/2006/ole">
              <mc:AlternateContent xmlns:mc="http://schemas.openxmlformats.org/markup-compatibility/2006">
                <mc:Choice xmlns:v="urn:schemas-microsoft-com:vml" Requires="v">
                  <p:oleObj spid="_x0000_s97385" name="公式" r:id="rId6" imgW="457200" imgH="241300" progId="Equation.3">
                    <p:embed/>
                  </p:oleObj>
                </mc:Choice>
                <mc:Fallback>
                  <p:oleObj name="公式" r:id="rId6" imgW="457200" imgH="241300" progId="Equation.3">
                    <p:embed/>
                    <p:pic>
                      <p:nvPicPr>
                        <p:cNvPr id="39947"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4" y="816"/>
                          <a:ext cx="864"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8" name="AutoShape 13"/>
            <p:cNvSpPr>
              <a:spLocks noChangeArrowheads="1"/>
            </p:cNvSpPr>
            <p:nvPr/>
          </p:nvSpPr>
          <p:spPr bwMode="auto">
            <a:xfrm>
              <a:off x="3312" y="768"/>
              <a:ext cx="1104" cy="480"/>
            </a:xfrm>
            <a:prstGeom prst="leftRightArrow">
              <a:avLst>
                <a:gd name="adj1" fmla="val 50000"/>
                <a:gd name="adj2" fmla="val 46000"/>
              </a:avLst>
            </a:prstGeom>
            <a:solidFill>
              <a:srgbClr val="D6009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1" name="Text Box 25"/>
          <p:cNvSpPr txBox="1">
            <a:spLocks noChangeArrowheads="1"/>
          </p:cNvSpPr>
          <p:nvPr/>
        </p:nvSpPr>
        <p:spPr bwMode="auto">
          <a:xfrm>
            <a:off x="304800" y="2692400"/>
            <a:ext cx="8131175"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a:solidFill>
                  <a:srgbClr val="0000FF"/>
                </a:solidFill>
                <a:latin typeface="楷体_GB2312" pitchFamily="49" charset="-122"/>
                <a:ea typeface="楷体_GB2312" pitchFamily="49" charset="-122"/>
              </a:rPr>
              <a:t>f</a:t>
            </a:r>
            <a:r>
              <a:rPr lang="en-US" altLang="zh-CN" sz="1800" b="1">
                <a:solidFill>
                  <a:srgbClr val="0000FF"/>
                </a:solidFill>
                <a:latin typeface="楷体_GB2312" pitchFamily="49" charset="-122"/>
                <a:ea typeface="楷体_GB2312" pitchFamily="49" charset="-122"/>
              </a:rPr>
              <a:t>j</a:t>
            </a:r>
            <a:r>
              <a:rPr lang="zh-CN" altLang="en-US" b="1">
                <a:solidFill>
                  <a:srgbClr val="0000FF"/>
                </a:solidFill>
                <a:latin typeface="楷体_GB2312" pitchFamily="49" charset="-122"/>
                <a:ea typeface="楷体_GB2312" pitchFamily="49" charset="-122"/>
              </a:rPr>
              <a:t>是当前集合</a:t>
            </a:r>
            <a:r>
              <a:rPr lang="en-US" altLang="zh-CN" b="1">
                <a:solidFill>
                  <a:srgbClr val="0000FF"/>
                </a:solidFill>
                <a:latin typeface="楷体_GB2312" pitchFamily="49" charset="-122"/>
                <a:ea typeface="楷体_GB2312" pitchFamily="49" charset="-122"/>
              </a:rPr>
              <a:t>A</a:t>
            </a:r>
            <a:r>
              <a:rPr lang="zh-CN" altLang="en-US" b="1">
                <a:solidFill>
                  <a:srgbClr val="0000FF"/>
                </a:solidFill>
                <a:latin typeface="楷体_GB2312" pitchFamily="49" charset="-122"/>
                <a:ea typeface="楷体_GB2312" pitchFamily="49" charset="-122"/>
              </a:rPr>
              <a:t>中最晚结束的活动，即最近刚</a:t>
            </a:r>
            <a:endParaRPr lang="en-US" altLang="zh-CN" b="1">
              <a:solidFill>
                <a:srgbClr val="0000FF"/>
              </a:solidFill>
              <a:latin typeface="楷体_GB2312" pitchFamily="49" charset="-122"/>
              <a:ea typeface="楷体_GB2312" pitchFamily="49" charset="-122"/>
            </a:endParaRPr>
          </a:p>
          <a:p>
            <a:pPr eaLnBrk="1" hangingPunct="1">
              <a:spcBef>
                <a:spcPct val="0"/>
              </a:spcBef>
              <a:buFontTx/>
              <a:buNone/>
            </a:pPr>
            <a:r>
              <a:rPr lang="zh-CN" altLang="en-US" b="1">
                <a:solidFill>
                  <a:srgbClr val="0000FF"/>
                </a:solidFill>
                <a:latin typeface="楷体_GB2312" pitchFamily="49" charset="-122"/>
                <a:ea typeface="楷体_GB2312" pitchFamily="49" charset="-122"/>
              </a:rPr>
              <a:t>加入集合</a:t>
            </a:r>
            <a:r>
              <a:rPr lang="en-US" altLang="zh-CN" b="1">
                <a:solidFill>
                  <a:srgbClr val="0000FF"/>
                </a:solidFill>
                <a:latin typeface="楷体_GB2312" pitchFamily="49" charset="-122"/>
                <a:ea typeface="楷体_GB2312" pitchFamily="49" charset="-122"/>
              </a:rPr>
              <a:t>A</a:t>
            </a:r>
            <a:r>
              <a:rPr lang="zh-CN" altLang="en-US" b="1">
                <a:solidFill>
                  <a:srgbClr val="0000FF"/>
                </a:solidFill>
                <a:latin typeface="楷体_GB2312" pitchFamily="49" charset="-122"/>
                <a:ea typeface="楷体_GB2312" pitchFamily="49" charset="-122"/>
              </a:rPr>
              <a:t>的活动的结束时间。</a:t>
            </a:r>
          </a:p>
        </p:txBody>
      </p:sp>
      <p:sp>
        <p:nvSpPr>
          <p:cNvPr id="12" name="Text Box 25"/>
          <p:cNvSpPr txBox="1">
            <a:spLocks noChangeArrowheads="1"/>
          </p:cNvSpPr>
          <p:nvPr/>
        </p:nvSpPr>
        <p:spPr bwMode="auto">
          <a:xfrm>
            <a:off x="381000" y="1981200"/>
            <a:ext cx="56340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楷体_GB2312" pitchFamily="49" charset="-122"/>
                <a:ea typeface="楷体_GB2312" pitchFamily="49" charset="-122"/>
              </a:rPr>
              <a:t>S</a:t>
            </a:r>
            <a:r>
              <a:rPr lang="en-US" altLang="zh-CN" sz="1800" b="1">
                <a:solidFill>
                  <a:srgbClr val="0000FF"/>
                </a:solidFill>
                <a:latin typeface="楷体_GB2312" pitchFamily="49" charset="-122"/>
                <a:ea typeface="楷体_GB2312" pitchFamily="49" charset="-122"/>
              </a:rPr>
              <a:t>i</a:t>
            </a:r>
            <a:r>
              <a:rPr lang="zh-CN" altLang="en-US" b="1">
                <a:solidFill>
                  <a:srgbClr val="0000FF"/>
                </a:solidFill>
                <a:latin typeface="楷体_GB2312" pitchFamily="49" charset="-122"/>
                <a:ea typeface="楷体_GB2312" pitchFamily="49" charset="-122"/>
              </a:rPr>
              <a:t>是待检测活动</a:t>
            </a:r>
            <a:r>
              <a:rPr lang="en-US" altLang="zh-CN" b="1">
                <a:solidFill>
                  <a:srgbClr val="0000FF"/>
                </a:solidFill>
                <a:latin typeface="楷体_GB2312" pitchFamily="49" charset="-122"/>
                <a:ea typeface="楷体_GB2312" pitchFamily="49" charset="-122"/>
              </a:rPr>
              <a:t>i</a:t>
            </a:r>
            <a:r>
              <a:rPr lang="zh-CN" altLang="en-US" b="1">
                <a:solidFill>
                  <a:srgbClr val="0000FF"/>
                </a:solidFill>
                <a:latin typeface="楷体_GB2312" pitchFamily="49" charset="-122"/>
                <a:ea typeface="楷体_GB2312" pitchFamily="49" charset="-122"/>
              </a:rPr>
              <a:t>的开始时间。</a:t>
            </a:r>
          </a:p>
        </p:txBody>
      </p:sp>
    </p:spTree>
    <p:extLst>
      <p:ext uri="{BB962C8B-B14F-4D97-AF65-F5344CB8AC3E}">
        <p14:creationId xmlns:p14="http://schemas.microsoft.com/office/powerpoint/2010/main" val="3359977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6638"/>
                                        </p:tgtEl>
                                        <p:attrNameLst>
                                          <p:attrName>style.visibility</p:attrName>
                                        </p:attrNameLst>
                                      </p:cBhvr>
                                      <p:to>
                                        <p:strVal val="visible"/>
                                      </p:to>
                                    </p:set>
                                    <p:anim calcmode="lin" valueType="num">
                                      <p:cBhvr additive="base">
                                        <p:cTn id="7" dur="500" fill="hold"/>
                                        <p:tgtEl>
                                          <p:spTgt spid="26638"/>
                                        </p:tgtEl>
                                        <p:attrNameLst>
                                          <p:attrName>ppt_x</p:attrName>
                                        </p:attrNameLst>
                                      </p:cBhvr>
                                      <p:tavLst>
                                        <p:tav tm="0">
                                          <p:val>
                                            <p:strVal val="1+#ppt_w/2"/>
                                          </p:val>
                                        </p:tav>
                                        <p:tav tm="100000">
                                          <p:val>
                                            <p:strVal val="#ppt_x"/>
                                          </p:val>
                                        </p:tav>
                                      </p:tavLst>
                                    </p:anim>
                                    <p:anim calcmode="lin" valueType="num">
                                      <p:cBhvr additive="base">
                                        <p:cTn id="8" dur="500" fill="hold"/>
                                        <p:tgtEl>
                                          <p:spTgt spid="266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STATBAR">
            <a:extLst>
              <a:ext uri="{FF2B5EF4-FFF2-40B4-BE49-F238E27FC236}">
                <a16:creationId xmlns:a16="http://schemas.microsoft.com/office/drawing/2014/main" id="{F3C4B9C2-E428-4D54-91B1-D5BB08D85633}"/>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7924800" cy="107950"/>
          </a:xfrm>
          <a:prstGeom prst="rect">
            <a:avLst/>
          </a:prstGeom>
          <a:solidFill>
            <a:srgbClr val="FF9900"/>
          </a:solidFill>
          <a:ln w="9525">
            <a:solidFill>
              <a:srgbClr val="FF9900"/>
            </a:solidFill>
            <a:miter lim="800000"/>
            <a:headEnd/>
            <a:tailEnd/>
          </a:ln>
        </p:spPr>
      </p:pic>
      <p:sp>
        <p:nvSpPr>
          <p:cNvPr id="4" name="Text Box 7">
            <a:extLst>
              <a:ext uri="{FF2B5EF4-FFF2-40B4-BE49-F238E27FC236}">
                <a16:creationId xmlns:a16="http://schemas.microsoft.com/office/drawing/2014/main" id="{883C274E-1980-40B8-BAD9-A7AB49E12079}"/>
              </a:ext>
            </a:extLst>
          </p:cNvPr>
          <p:cNvSpPr txBox="1">
            <a:spLocks noChangeArrowheads="1"/>
          </p:cNvSpPr>
          <p:nvPr/>
        </p:nvSpPr>
        <p:spPr bwMode="auto">
          <a:xfrm>
            <a:off x="304800" y="304800"/>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D60093"/>
                </a:solidFill>
                <a:latin typeface="楷体_GB2312" pitchFamily="49" charset="-122"/>
                <a:ea typeface="楷体_GB2312" pitchFamily="49" charset="-122"/>
              </a:rPr>
              <a:t>活动安排问题</a:t>
            </a:r>
            <a:r>
              <a:rPr lang="en-US" altLang="zh-CN" sz="2000" b="1" dirty="0">
                <a:solidFill>
                  <a:srgbClr val="D60093"/>
                </a:solidFill>
                <a:latin typeface="楷体_GB2312" pitchFamily="49" charset="-122"/>
                <a:ea typeface="楷体_GB2312" pitchFamily="49" charset="-122"/>
              </a:rPr>
              <a:t>—</a:t>
            </a:r>
            <a:r>
              <a:rPr lang="zh-CN" altLang="en-US" sz="2000" b="1" dirty="0">
                <a:solidFill>
                  <a:srgbClr val="D60093"/>
                </a:solidFill>
                <a:latin typeface="楷体_GB2312" pitchFamily="49" charset="-122"/>
                <a:ea typeface="楷体_GB2312" pitchFamily="49" charset="-122"/>
              </a:rPr>
              <a:t>练习</a:t>
            </a:r>
          </a:p>
        </p:txBody>
      </p:sp>
      <p:sp>
        <p:nvSpPr>
          <p:cNvPr id="5" name="Rectangle 17">
            <a:extLst>
              <a:ext uri="{FF2B5EF4-FFF2-40B4-BE49-F238E27FC236}">
                <a16:creationId xmlns:a16="http://schemas.microsoft.com/office/drawing/2014/main" id="{5EC8FCC1-0676-479A-B1F4-9973F1CE1FBA}"/>
              </a:ext>
            </a:extLst>
          </p:cNvPr>
          <p:cNvSpPr>
            <a:spLocks noChangeArrowheads="1"/>
          </p:cNvSpPr>
          <p:nvPr/>
        </p:nvSpPr>
        <p:spPr bwMode="auto">
          <a:xfrm>
            <a:off x="762000" y="1371600"/>
            <a:ext cx="7543800" cy="24955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40000"/>
              </a:lnSpc>
              <a:spcBef>
                <a:spcPct val="0"/>
              </a:spcBef>
              <a:buFontTx/>
              <a:buNone/>
            </a:pPr>
            <a:r>
              <a:rPr kumimoji="1" lang="zh-CN" altLang="en-US" sz="2800" b="1">
                <a:latin typeface="楷体_GB2312" pitchFamily="49" charset="-122"/>
                <a:ea typeface="楷体_GB2312" pitchFamily="49" charset="-122"/>
              </a:rPr>
              <a:t>思考如下具有</a:t>
            </a:r>
            <a:r>
              <a:rPr kumimoji="1" lang="en-US" altLang="zh-CN" sz="2800" b="1">
                <a:latin typeface="楷体_GB2312" pitchFamily="49" charset="-122"/>
                <a:ea typeface="楷体_GB2312" pitchFamily="49" charset="-122"/>
              </a:rPr>
              <a:t>11</a:t>
            </a:r>
            <a:r>
              <a:rPr kumimoji="1" lang="zh-CN" altLang="en-US" sz="2800" b="1">
                <a:latin typeface="楷体_GB2312" pitchFamily="49" charset="-122"/>
                <a:ea typeface="楷体_GB2312" pitchFamily="49" charset="-122"/>
              </a:rPr>
              <a:t>个活动安排的问题？</a:t>
            </a:r>
          </a:p>
          <a:p>
            <a:pPr>
              <a:lnSpc>
                <a:spcPct val="140000"/>
              </a:lnSpc>
              <a:spcBef>
                <a:spcPct val="0"/>
              </a:spcBef>
              <a:buFontTx/>
              <a:buNone/>
            </a:pPr>
            <a:r>
              <a:rPr kumimoji="1" lang="en-US" altLang="zh-CN" sz="2800" b="1">
                <a:solidFill>
                  <a:srgbClr val="990000"/>
                </a:solidFill>
                <a:latin typeface="Times New Roman" panose="02020603050405020304" pitchFamily="18" charset="0"/>
              </a:rPr>
              <a:t>1    2     3     4     5     6     7     8     9     10    11</a:t>
            </a:r>
          </a:p>
          <a:p>
            <a:pPr>
              <a:lnSpc>
                <a:spcPct val="140000"/>
              </a:lnSpc>
              <a:spcBef>
                <a:spcPct val="0"/>
              </a:spcBef>
              <a:buFontTx/>
              <a:buNone/>
            </a:pPr>
            <a:r>
              <a:rPr kumimoji="1" lang="en-US" altLang="zh-CN" sz="2800" b="1">
                <a:latin typeface="Times New Roman" panose="02020603050405020304" pitchFamily="18" charset="0"/>
              </a:rPr>
              <a:t>5    0     3     5     3     1     8     6     8      12    2 </a:t>
            </a:r>
          </a:p>
          <a:p>
            <a:pPr>
              <a:lnSpc>
                <a:spcPct val="140000"/>
              </a:lnSpc>
              <a:spcBef>
                <a:spcPct val="0"/>
              </a:spcBef>
              <a:buFontTx/>
              <a:buNone/>
            </a:pPr>
            <a:r>
              <a:rPr kumimoji="1" lang="en-US" altLang="zh-CN" sz="2800" b="1">
                <a:latin typeface="Times New Roman" panose="02020603050405020304" pitchFamily="18" charset="0"/>
              </a:rPr>
              <a:t>9    6     5     7      8    4    11   10    12    14   13</a:t>
            </a:r>
          </a:p>
        </p:txBody>
      </p:sp>
    </p:spTree>
    <p:extLst>
      <p:ext uri="{BB962C8B-B14F-4D97-AF65-F5344CB8AC3E}">
        <p14:creationId xmlns:p14="http://schemas.microsoft.com/office/powerpoint/2010/main" val="116205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60" name="Oval 112"/>
          <p:cNvSpPr>
            <a:spLocks noChangeArrowheads="1"/>
          </p:cNvSpPr>
          <p:nvPr/>
        </p:nvSpPr>
        <p:spPr bwMode="auto">
          <a:xfrm>
            <a:off x="8001000" y="3657600"/>
            <a:ext cx="381000" cy="4572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27759" name="Oval 111"/>
          <p:cNvSpPr>
            <a:spLocks noChangeArrowheads="1"/>
          </p:cNvSpPr>
          <p:nvPr/>
        </p:nvSpPr>
        <p:spPr bwMode="auto">
          <a:xfrm>
            <a:off x="6019800" y="3657600"/>
            <a:ext cx="381000" cy="4572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27758" name="Oval 110"/>
          <p:cNvSpPr>
            <a:spLocks noChangeArrowheads="1"/>
          </p:cNvSpPr>
          <p:nvPr/>
        </p:nvSpPr>
        <p:spPr bwMode="auto">
          <a:xfrm>
            <a:off x="3352800" y="3733800"/>
            <a:ext cx="381000" cy="4572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27757" name="Oval 109"/>
          <p:cNvSpPr>
            <a:spLocks noChangeArrowheads="1"/>
          </p:cNvSpPr>
          <p:nvPr/>
        </p:nvSpPr>
        <p:spPr bwMode="auto">
          <a:xfrm>
            <a:off x="1371600" y="3733800"/>
            <a:ext cx="381000" cy="4572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pic>
        <p:nvPicPr>
          <p:cNvPr id="40967"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85800"/>
            <a:ext cx="7924800" cy="107950"/>
          </a:xfrm>
          <a:prstGeom prst="rect">
            <a:avLst/>
          </a:prstGeom>
          <a:solidFill>
            <a:srgbClr val="FF9900"/>
          </a:solidFill>
          <a:ln w="9525">
            <a:solidFill>
              <a:srgbClr val="FF9900"/>
            </a:solidFill>
            <a:miter lim="800000"/>
            <a:headEnd/>
            <a:tailEnd/>
          </a:ln>
        </p:spPr>
      </p:pic>
      <p:sp>
        <p:nvSpPr>
          <p:cNvPr id="40968" name="Text Box 7"/>
          <p:cNvSpPr txBox="1">
            <a:spLocks noChangeArrowheads="1"/>
          </p:cNvSpPr>
          <p:nvPr/>
        </p:nvSpPr>
        <p:spPr bwMode="auto">
          <a:xfrm>
            <a:off x="304800" y="304800"/>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活动安排问题</a:t>
            </a:r>
          </a:p>
        </p:txBody>
      </p:sp>
      <p:graphicFrame>
        <p:nvGraphicFramePr>
          <p:cNvPr id="27736" name="Group 88"/>
          <p:cNvGraphicFramePr>
            <a:graphicFrameLocks noGrp="1"/>
          </p:cNvGraphicFramePr>
          <p:nvPr>
            <p:ph/>
          </p:nvPr>
        </p:nvGraphicFramePr>
        <p:xfrm>
          <a:off x="533400" y="2057400"/>
          <a:ext cx="8001000" cy="2362200"/>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787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990099"/>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990099"/>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990099"/>
                          </a:solidFill>
                          <a:effectLst/>
                          <a:latin typeface="Times New Roman" pitchFamily="18"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990099"/>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7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7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1023" name="Rectangle 9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1024" name="Object 90"/>
          <p:cNvGraphicFramePr>
            <a:graphicFrameLocks noChangeAspect="1"/>
          </p:cNvGraphicFramePr>
          <p:nvPr/>
        </p:nvGraphicFramePr>
        <p:xfrm>
          <a:off x="600075" y="3657600"/>
          <a:ext cx="323850" cy="457200"/>
        </p:xfrm>
        <a:graphic>
          <a:graphicData uri="http://schemas.openxmlformats.org/presentationml/2006/ole">
            <mc:AlternateContent xmlns:mc="http://schemas.openxmlformats.org/markup-compatibility/2006">
              <mc:Choice xmlns:v="urn:schemas-microsoft-com:vml" Requires="v">
                <p:oleObj spid="_x0000_s98453" name="公式" r:id="rId4" imgW="165028" imgH="228501" progId="Equation.3">
                  <p:embed/>
                </p:oleObj>
              </mc:Choice>
              <mc:Fallback>
                <p:oleObj name="公式" r:id="rId4" imgW="165028" imgH="228501" progId="Equation.3">
                  <p:embed/>
                  <p:pic>
                    <p:nvPicPr>
                      <p:cNvPr id="41024" name="Object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 y="3657600"/>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25" name="Rectangle 9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1026" name="Object 92"/>
          <p:cNvGraphicFramePr>
            <a:graphicFrameLocks noChangeAspect="1"/>
          </p:cNvGraphicFramePr>
          <p:nvPr/>
        </p:nvGraphicFramePr>
        <p:xfrm>
          <a:off x="619125" y="2895600"/>
          <a:ext cx="285750" cy="457200"/>
        </p:xfrm>
        <a:graphic>
          <a:graphicData uri="http://schemas.openxmlformats.org/presentationml/2006/ole">
            <mc:AlternateContent xmlns:mc="http://schemas.openxmlformats.org/markup-compatibility/2006">
              <mc:Choice xmlns:v="urn:schemas-microsoft-com:vml" Requires="v">
                <p:oleObj spid="_x0000_s98454" name="公式" r:id="rId6" imgW="139700" imgH="228600" progId="Equation.3">
                  <p:embed/>
                </p:oleObj>
              </mc:Choice>
              <mc:Fallback>
                <p:oleObj name="公式" r:id="rId6" imgW="139700" imgH="228600" progId="Equation.3">
                  <p:embed/>
                  <p:pic>
                    <p:nvPicPr>
                      <p:cNvPr id="41026" name="Object 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125" y="289560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27" name="Rectangle 95"/>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1028" name="Object 94"/>
          <p:cNvGraphicFramePr>
            <a:graphicFrameLocks noChangeAspect="1"/>
          </p:cNvGraphicFramePr>
          <p:nvPr/>
        </p:nvGraphicFramePr>
        <p:xfrm>
          <a:off x="685800" y="1971675"/>
          <a:ext cx="206375" cy="390525"/>
        </p:xfrm>
        <a:graphic>
          <a:graphicData uri="http://schemas.openxmlformats.org/presentationml/2006/ole">
            <mc:AlternateContent xmlns:mc="http://schemas.openxmlformats.org/markup-compatibility/2006">
              <mc:Choice xmlns:v="urn:schemas-microsoft-com:vml" Requires="v">
                <p:oleObj spid="_x0000_s98455" name="公式" r:id="rId8" imgW="88707" imgH="164742" progId="Equation.3">
                  <p:embed/>
                </p:oleObj>
              </mc:Choice>
              <mc:Fallback>
                <p:oleObj name="公式" r:id="rId8" imgW="88707" imgH="164742" progId="Equation.3">
                  <p:embed/>
                  <p:pic>
                    <p:nvPicPr>
                      <p:cNvPr id="41028" name="Object 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1971675"/>
                        <a:ext cx="2063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29" name="Rectangle 96"/>
          <p:cNvSpPr>
            <a:spLocks noChangeArrowheads="1"/>
          </p:cNvSpPr>
          <p:nvPr/>
        </p:nvSpPr>
        <p:spPr bwMode="auto">
          <a:xfrm>
            <a:off x="541338" y="1162050"/>
            <a:ext cx="6370637" cy="5365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b" hangingPunct="1">
              <a:lnSpc>
                <a:spcPct val="120000"/>
              </a:lnSpc>
              <a:spcBef>
                <a:spcPct val="0"/>
              </a:spcBef>
              <a:buFontTx/>
              <a:buNone/>
            </a:pPr>
            <a:r>
              <a:rPr kumimoji="1" lang="zh-CN" altLang="en-US" sz="2400" b="1">
                <a:solidFill>
                  <a:srgbClr val="0000FF"/>
                </a:solidFill>
                <a:latin typeface="楷体_GB2312" pitchFamily="49" charset="-122"/>
                <a:ea typeface="楷体_GB2312" pitchFamily="49" charset="-122"/>
              </a:rPr>
              <a:t>将待安排的</a:t>
            </a:r>
            <a:r>
              <a:rPr kumimoji="1" lang="en-US" altLang="zh-CN" sz="2400" b="1">
                <a:solidFill>
                  <a:srgbClr val="0000FF"/>
                </a:solidFill>
                <a:latin typeface="楷体_GB2312" pitchFamily="49" charset="-122"/>
                <a:ea typeface="楷体_GB2312" pitchFamily="49" charset="-122"/>
              </a:rPr>
              <a:t>11</a:t>
            </a:r>
            <a:r>
              <a:rPr kumimoji="1" lang="zh-CN" altLang="en-US" sz="2400" b="1">
                <a:solidFill>
                  <a:srgbClr val="0000FF"/>
                </a:solidFill>
                <a:latin typeface="楷体_GB2312" pitchFamily="49" charset="-122"/>
                <a:ea typeface="楷体_GB2312" pitchFamily="49" charset="-122"/>
              </a:rPr>
              <a:t>个活动按结束时间的非减序排列</a:t>
            </a:r>
            <a:endParaRPr kumimoji="1" lang="zh-CN" altLang="en-US" sz="2400" b="1">
              <a:solidFill>
                <a:srgbClr val="0000FF"/>
              </a:solidFill>
              <a:latin typeface="Times New Roman" panose="02020603050405020304" pitchFamily="18" charset="0"/>
            </a:endParaRPr>
          </a:p>
        </p:txBody>
      </p:sp>
      <p:sp>
        <p:nvSpPr>
          <p:cNvPr id="27751" name="Line 103"/>
          <p:cNvSpPr>
            <a:spLocks noChangeShapeType="1"/>
          </p:cNvSpPr>
          <p:nvPr/>
        </p:nvSpPr>
        <p:spPr bwMode="auto">
          <a:xfrm flipV="1">
            <a:off x="1600200" y="3124200"/>
            <a:ext cx="1905000" cy="7620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2" name="Line 104"/>
          <p:cNvSpPr>
            <a:spLocks noChangeShapeType="1"/>
          </p:cNvSpPr>
          <p:nvPr/>
        </p:nvSpPr>
        <p:spPr bwMode="auto">
          <a:xfrm>
            <a:off x="3505200" y="3200400"/>
            <a:ext cx="0" cy="6096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3" name="Line 105"/>
          <p:cNvSpPr>
            <a:spLocks noChangeShapeType="1"/>
          </p:cNvSpPr>
          <p:nvPr/>
        </p:nvSpPr>
        <p:spPr bwMode="auto">
          <a:xfrm flipV="1">
            <a:off x="3581400" y="3124200"/>
            <a:ext cx="2514600" cy="6858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4" name="Line 106"/>
          <p:cNvSpPr>
            <a:spLocks noChangeShapeType="1"/>
          </p:cNvSpPr>
          <p:nvPr/>
        </p:nvSpPr>
        <p:spPr bwMode="auto">
          <a:xfrm>
            <a:off x="6172200" y="3200400"/>
            <a:ext cx="0" cy="5334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5" name="Line 107"/>
          <p:cNvSpPr>
            <a:spLocks noChangeShapeType="1"/>
          </p:cNvSpPr>
          <p:nvPr/>
        </p:nvSpPr>
        <p:spPr bwMode="auto">
          <a:xfrm flipV="1">
            <a:off x="6248400" y="3048000"/>
            <a:ext cx="1828800" cy="685800"/>
          </a:xfrm>
          <a:prstGeom prst="line">
            <a:avLst/>
          </a:prstGeom>
          <a:noFill/>
          <a:ln w="381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6" name="Line 108"/>
          <p:cNvSpPr>
            <a:spLocks noChangeShapeType="1"/>
          </p:cNvSpPr>
          <p:nvPr/>
        </p:nvSpPr>
        <p:spPr bwMode="auto">
          <a:xfrm>
            <a:off x="8153400" y="3200400"/>
            <a:ext cx="0" cy="6096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66" name="Rectangle 118"/>
          <p:cNvSpPr>
            <a:spLocks noChangeArrowheads="1"/>
          </p:cNvSpPr>
          <p:nvPr/>
        </p:nvSpPr>
        <p:spPr bwMode="auto">
          <a:xfrm>
            <a:off x="4724400" y="5257800"/>
            <a:ext cx="762000" cy="3048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pSp>
        <p:nvGrpSpPr>
          <p:cNvPr id="27773" name="Group 125"/>
          <p:cNvGrpSpPr>
            <a:grpSpLocks/>
          </p:cNvGrpSpPr>
          <p:nvPr/>
        </p:nvGrpSpPr>
        <p:grpSpPr bwMode="auto">
          <a:xfrm>
            <a:off x="1219200" y="4953000"/>
            <a:ext cx="1060450" cy="609600"/>
            <a:chOff x="768" y="3264"/>
            <a:chExt cx="668" cy="384"/>
          </a:xfrm>
        </p:grpSpPr>
        <p:sp>
          <p:nvSpPr>
            <p:cNvPr id="41050" name="Rectangle 114"/>
            <p:cNvSpPr>
              <a:spLocks noChangeArrowheads="1"/>
            </p:cNvSpPr>
            <p:nvPr/>
          </p:nvSpPr>
          <p:spPr bwMode="auto">
            <a:xfrm>
              <a:off x="768" y="3456"/>
              <a:ext cx="624"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051" name="Text Box 120"/>
            <p:cNvSpPr txBox="1">
              <a:spLocks noChangeArrowheads="1"/>
            </p:cNvSpPr>
            <p:nvPr/>
          </p:nvSpPr>
          <p:spPr bwMode="auto">
            <a:xfrm>
              <a:off x="1248" y="326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rPr>
                <a:t>4</a:t>
              </a:r>
            </a:p>
          </p:txBody>
        </p:sp>
      </p:grpSp>
      <p:sp>
        <p:nvSpPr>
          <p:cNvPr id="27772" name="Text Box 124"/>
          <p:cNvSpPr txBox="1">
            <a:spLocks noChangeArrowheads="1"/>
          </p:cNvSpPr>
          <p:nvPr/>
        </p:nvSpPr>
        <p:spPr bwMode="auto">
          <a:xfrm>
            <a:off x="4616450" y="496728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rPr>
              <a:t>12</a:t>
            </a:r>
          </a:p>
        </p:txBody>
      </p:sp>
      <p:sp>
        <p:nvSpPr>
          <p:cNvPr id="27777" name="Text Box 129"/>
          <p:cNvSpPr txBox="1">
            <a:spLocks noChangeArrowheads="1"/>
          </p:cNvSpPr>
          <p:nvPr/>
        </p:nvSpPr>
        <p:spPr bwMode="auto">
          <a:xfrm>
            <a:off x="1127125" y="495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rPr>
              <a:t>1</a:t>
            </a:r>
          </a:p>
        </p:txBody>
      </p:sp>
      <p:grpSp>
        <p:nvGrpSpPr>
          <p:cNvPr id="27782" name="Group 134"/>
          <p:cNvGrpSpPr>
            <a:grpSpLocks/>
          </p:cNvGrpSpPr>
          <p:nvPr/>
        </p:nvGrpSpPr>
        <p:grpSpPr bwMode="auto">
          <a:xfrm>
            <a:off x="3511550" y="4953000"/>
            <a:ext cx="1212850" cy="633413"/>
            <a:chOff x="2212" y="3225"/>
            <a:chExt cx="764" cy="399"/>
          </a:xfrm>
        </p:grpSpPr>
        <p:sp>
          <p:nvSpPr>
            <p:cNvPr id="41047" name="Text Box 123"/>
            <p:cNvSpPr txBox="1">
              <a:spLocks noChangeArrowheads="1"/>
            </p:cNvSpPr>
            <p:nvPr/>
          </p:nvSpPr>
          <p:spPr bwMode="auto">
            <a:xfrm>
              <a:off x="2716" y="3240"/>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rPr>
                <a:t>11</a:t>
              </a:r>
            </a:p>
          </p:txBody>
        </p:sp>
        <p:sp>
          <p:nvSpPr>
            <p:cNvPr id="41048" name="Rectangle 117"/>
            <p:cNvSpPr>
              <a:spLocks noChangeArrowheads="1"/>
            </p:cNvSpPr>
            <p:nvPr/>
          </p:nvSpPr>
          <p:spPr bwMode="auto">
            <a:xfrm>
              <a:off x="2256" y="3432"/>
              <a:ext cx="624" cy="192"/>
            </a:xfrm>
            <a:prstGeom prst="rect">
              <a:avLst/>
            </a:prstGeom>
            <a:solidFill>
              <a:srgbClr val="D6009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049" name="Text Box 122"/>
            <p:cNvSpPr txBox="1">
              <a:spLocks noChangeArrowheads="1"/>
            </p:cNvSpPr>
            <p:nvPr/>
          </p:nvSpPr>
          <p:spPr bwMode="auto">
            <a:xfrm>
              <a:off x="2212" y="322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rPr>
                <a:t>8</a:t>
              </a:r>
            </a:p>
          </p:txBody>
        </p:sp>
      </p:grpSp>
      <p:grpSp>
        <p:nvGrpSpPr>
          <p:cNvPr id="27781" name="Group 133"/>
          <p:cNvGrpSpPr>
            <a:grpSpLocks/>
          </p:cNvGrpSpPr>
          <p:nvPr/>
        </p:nvGrpSpPr>
        <p:grpSpPr bwMode="auto">
          <a:xfrm>
            <a:off x="2346325" y="4953000"/>
            <a:ext cx="1152525" cy="595313"/>
            <a:chOff x="1478" y="3249"/>
            <a:chExt cx="726" cy="375"/>
          </a:xfrm>
        </p:grpSpPr>
        <p:sp>
          <p:nvSpPr>
            <p:cNvPr id="41044" name="Rectangle 116"/>
            <p:cNvSpPr>
              <a:spLocks noChangeArrowheads="1"/>
            </p:cNvSpPr>
            <p:nvPr/>
          </p:nvSpPr>
          <p:spPr bwMode="auto">
            <a:xfrm>
              <a:off x="1536" y="3432"/>
              <a:ext cx="624"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045" name="Text Box 121"/>
            <p:cNvSpPr txBox="1">
              <a:spLocks noChangeArrowheads="1"/>
            </p:cNvSpPr>
            <p:nvPr/>
          </p:nvSpPr>
          <p:spPr bwMode="auto">
            <a:xfrm>
              <a:off x="1478" y="324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rPr>
                <a:t>5</a:t>
              </a:r>
            </a:p>
          </p:txBody>
        </p:sp>
        <p:sp>
          <p:nvSpPr>
            <p:cNvPr id="41046" name="Text Box 130"/>
            <p:cNvSpPr txBox="1">
              <a:spLocks noChangeArrowheads="1"/>
            </p:cNvSpPr>
            <p:nvPr/>
          </p:nvSpPr>
          <p:spPr bwMode="auto">
            <a:xfrm>
              <a:off x="2016" y="326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rPr>
                <a:t>7</a:t>
              </a:r>
            </a:p>
          </p:txBody>
        </p:sp>
      </p:grpSp>
      <p:sp>
        <p:nvSpPr>
          <p:cNvPr id="27779" name="Text Box 131"/>
          <p:cNvSpPr txBox="1">
            <a:spLocks noChangeArrowheads="1"/>
          </p:cNvSpPr>
          <p:nvPr/>
        </p:nvSpPr>
        <p:spPr bwMode="auto">
          <a:xfrm>
            <a:off x="5181600" y="49530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rPr>
              <a:t>14</a:t>
            </a:r>
          </a:p>
        </p:txBody>
      </p:sp>
      <p:sp>
        <p:nvSpPr>
          <p:cNvPr id="27783" name="Text Box 135"/>
          <p:cNvSpPr txBox="1">
            <a:spLocks noChangeArrowheads="1"/>
          </p:cNvSpPr>
          <p:nvPr/>
        </p:nvSpPr>
        <p:spPr bwMode="auto">
          <a:xfrm>
            <a:off x="6537325" y="5476875"/>
            <a:ext cx="2225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rnd">
                <a:solidFill>
                  <a:srgbClr val="80008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cs typeface="Times New Roman" panose="02020603050405020304" pitchFamily="18" charset="0"/>
              </a:rPr>
              <a:t>{6,4,7,10}</a:t>
            </a:r>
          </a:p>
        </p:txBody>
      </p:sp>
    </p:spTree>
    <p:extLst>
      <p:ext uri="{BB962C8B-B14F-4D97-AF65-F5344CB8AC3E}">
        <p14:creationId xmlns:p14="http://schemas.microsoft.com/office/powerpoint/2010/main" val="1806631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7757"/>
                                        </p:tgtEl>
                                        <p:attrNameLst>
                                          <p:attrName>style.visibility</p:attrName>
                                        </p:attrNameLst>
                                      </p:cBhvr>
                                      <p:to>
                                        <p:strVal val="visible"/>
                                      </p:to>
                                    </p:set>
                                    <p:animEffect transition="in" filter="wedge">
                                      <p:cBhvr>
                                        <p:cTn id="7" dur="2000"/>
                                        <p:tgtEl>
                                          <p:spTgt spid="277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7751"/>
                                        </p:tgtEl>
                                        <p:attrNameLst>
                                          <p:attrName>style.visibility</p:attrName>
                                        </p:attrNameLst>
                                      </p:cBhvr>
                                      <p:to>
                                        <p:strVal val="visible"/>
                                      </p:to>
                                    </p:set>
                                    <p:animEffect transition="in" filter="strips(downLeft)">
                                      <p:cBhvr>
                                        <p:cTn id="12" dur="500"/>
                                        <p:tgtEl>
                                          <p:spTgt spid="277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7752"/>
                                        </p:tgtEl>
                                        <p:attrNameLst>
                                          <p:attrName>style.visibility</p:attrName>
                                        </p:attrNameLst>
                                      </p:cBhvr>
                                      <p:to>
                                        <p:strVal val="visible"/>
                                      </p:to>
                                    </p:set>
                                    <p:animEffect transition="in" filter="strips(downLeft)">
                                      <p:cBhvr>
                                        <p:cTn id="17" dur="500"/>
                                        <p:tgtEl>
                                          <p:spTgt spid="277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27758"/>
                                        </p:tgtEl>
                                        <p:attrNameLst>
                                          <p:attrName>style.visibility</p:attrName>
                                        </p:attrNameLst>
                                      </p:cBhvr>
                                      <p:to>
                                        <p:strVal val="visible"/>
                                      </p:to>
                                    </p:set>
                                    <p:animEffect transition="in" filter="wedge">
                                      <p:cBhvr>
                                        <p:cTn id="22" dur="2000"/>
                                        <p:tgtEl>
                                          <p:spTgt spid="277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27753"/>
                                        </p:tgtEl>
                                        <p:attrNameLst>
                                          <p:attrName>style.visibility</p:attrName>
                                        </p:attrNameLst>
                                      </p:cBhvr>
                                      <p:to>
                                        <p:strVal val="visible"/>
                                      </p:to>
                                    </p:set>
                                    <p:animEffect transition="in" filter="strips(downLeft)">
                                      <p:cBhvr>
                                        <p:cTn id="27" dur="500"/>
                                        <p:tgtEl>
                                          <p:spTgt spid="277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27754"/>
                                        </p:tgtEl>
                                        <p:attrNameLst>
                                          <p:attrName>style.visibility</p:attrName>
                                        </p:attrNameLst>
                                      </p:cBhvr>
                                      <p:to>
                                        <p:strVal val="visible"/>
                                      </p:to>
                                    </p:set>
                                    <p:animEffect transition="in" filter="strips(downLeft)">
                                      <p:cBhvr>
                                        <p:cTn id="32" dur="500"/>
                                        <p:tgtEl>
                                          <p:spTgt spid="277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27759"/>
                                        </p:tgtEl>
                                        <p:attrNameLst>
                                          <p:attrName>style.visibility</p:attrName>
                                        </p:attrNameLst>
                                      </p:cBhvr>
                                      <p:to>
                                        <p:strVal val="visible"/>
                                      </p:to>
                                    </p:set>
                                    <p:animEffect transition="in" filter="wedge">
                                      <p:cBhvr>
                                        <p:cTn id="37" dur="2000"/>
                                        <p:tgtEl>
                                          <p:spTgt spid="277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755"/>
                                        </p:tgtEl>
                                        <p:attrNameLst>
                                          <p:attrName>style.visibility</p:attrName>
                                        </p:attrNameLst>
                                      </p:cBhvr>
                                      <p:to>
                                        <p:strVal val="visible"/>
                                      </p:to>
                                    </p:set>
                                    <p:animEffect transition="in" filter="blinds(horizontal)">
                                      <p:cBhvr>
                                        <p:cTn id="42" dur="500"/>
                                        <p:tgtEl>
                                          <p:spTgt spid="277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7756"/>
                                        </p:tgtEl>
                                        <p:attrNameLst>
                                          <p:attrName>style.visibility</p:attrName>
                                        </p:attrNameLst>
                                      </p:cBhvr>
                                      <p:to>
                                        <p:strVal val="visible"/>
                                      </p:to>
                                    </p:set>
                                    <p:animEffect transition="in" filter="blinds(horizontal)">
                                      <p:cBhvr>
                                        <p:cTn id="47" dur="500"/>
                                        <p:tgtEl>
                                          <p:spTgt spid="277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0" presetClass="entr" presetSubtype="0" fill="hold" grpId="0" nodeType="clickEffect">
                                  <p:stCondLst>
                                    <p:cond delay="0"/>
                                  </p:stCondLst>
                                  <p:childTnLst>
                                    <p:set>
                                      <p:cBhvr>
                                        <p:cTn id="51" dur="1" fill="hold">
                                          <p:stCondLst>
                                            <p:cond delay="0"/>
                                          </p:stCondLst>
                                        </p:cTn>
                                        <p:tgtEl>
                                          <p:spTgt spid="27760"/>
                                        </p:tgtEl>
                                        <p:attrNameLst>
                                          <p:attrName>style.visibility</p:attrName>
                                        </p:attrNameLst>
                                      </p:cBhvr>
                                      <p:to>
                                        <p:strVal val="visible"/>
                                      </p:to>
                                    </p:set>
                                    <p:animEffect transition="in" filter="wedge">
                                      <p:cBhvr>
                                        <p:cTn id="52" dur="2000"/>
                                        <p:tgtEl>
                                          <p:spTgt spid="2776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7777"/>
                                        </p:tgtEl>
                                        <p:attrNameLst>
                                          <p:attrName>style.visibility</p:attrName>
                                        </p:attrNameLst>
                                      </p:cBhvr>
                                      <p:to>
                                        <p:strVal val="visible"/>
                                      </p:to>
                                    </p:set>
                                    <p:anim calcmode="lin" valueType="num">
                                      <p:cBhvr additive="base">
                                        <p:cTn id="57" dur="500" fill="hold"/>
                                        <p:tgtEl>
                                          <p:spTgt spid="27777"/>
                                        </p:tgtEl>
                                        <p:attrNameLst>
                                          <p:attrName>ppt_x</p:attrName>
                                        </p:attrNameLst>
                                      </p:cBhvr>
                                      <p:tavLst>
                                        <p:tav tm="0">
                                          <p:val>
                                            <p:strVal val="#ppt_x"/>
                                          </p:val>
                                        </p:tav>
                                        <p:tav tm="100000">
                                          <p:val>
                                            <p:strVal val="#ppt_x"/>
                                          </p:val>
                                        </p:tav>
                                      </p:tavLst>
                                    </p:anim>
                                    <p:anim calcmode="lin" valueType="num">
                                      <p:cBhvr additive="base">
                                        <p:cTn id="58" dur="500" fill="hold"/>
                                        <p:tgtEl>
                                          <p:spTgt spid="2777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7773"/>
                                        </p:tgtEl>
                                        <p:attrNameLst>
                                          <p:attrName>style.visibility</p:attrName>
                                        </p:attrNameLst>
                                      </p:cBhvr>
                                      <p:to>
                                        <p:strVal val="visible"/>
                                      </p:to>
                                    </p:set>
                                    <p:anim calcmode="lin" valueType="num">
                                      <p:cBhvr additive="base">
                                        <p:cTn id="61" dur="500" fill="hold"/>
                                        <p:tgtEl>
                                          <p:spTgt spid="27773"/>
                                        </p:tgtEl>
                                        <p:attrNameLst>
                                          <p:attrName>ppt_x</p:attrName>
                                        </p:attrNameLst>
                                      </p:cBhvr>
                                      <p:tavLst>
                                        <p:tav tm="0">
                                          <p:val>
                                            <p:strVal val="#ppt_x"/>
                                          </p:val>
                                        </p:tav>
                                        <p:tav tm="100000">
                                          <p:val>
                                            <p:strVal val="#ppt_x"/>
                                          </p:val>
                                        </p:tav>
                                      </p:tavLst>
                                    </p:anim>
                                    <p:anim calcmode="lin" valueType="num">
                                      <p:cBhvr additive="base">
                                        <p:cTn id="62" dur="500" fill="hold"/>
                                        <p:tgtEl>
                                          <p:spTgt spid="27773"/>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27781"/>
                                        </p:tgtEl>
                                        <p:attrNameLst>
                                          <p:attrName>style.visibility</p:attrName>
                                        </p:attrNameLst>
                                      </p:cBhvr>
                                      <p:to>
                                        <p:strVal val="visible"/>
                                      </p:to>
                                    </p:set>
                                    <p:animEffect transition="in" filter="box(in)">
                                      <p:cBhvr>
                                        <p:cTn id="67" dur="500"/>
                                        <p:tgtEl>
                                          <p:spTgt spid="2778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12" fill="hold" nodeType="clickEffect">
                                  <p:stCondLst>
                                    <p:cond delay="0"/>
                                  </p:stCondLst>
                                  <p:childTnLst>
                                    <p:set>
                                      <p:cBhvr>
                                        <p:cTn id="71" dur="1" fill="hold">
                                          <p:stCondLst>
                                            <p:cond delay="0"/>
                                          </p:stCondLst>
                                        </p:cTn>
                                        <p:tgtEl>
                                          <p:spTgt spid="27782"/>
                                        </p:tgtEl>
                                        <p:attrNameLst>
                                          <p:attrName>style.visibility</p:attrName>
                                        </p:attrNameLst>
                                      </p:cBhvr>
                                      <p:to>
                                        <p:strVal val="visible"/>
                                      </p:to>
                                    </p:set>
                                    <p:animEffect transition="in" filter="strips(downLeft)">
                                      <p:cBhvr>
                                        <p:cTn id="72" dur="500"/>
                                        <p:tgtEl>
                                          <p:spTgt spid="2778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0" presetClass="entr" presetSubtype="0" fill="hold" grpId="0" nodeType="clickEffect">
                                  <p:stCondLst>
                                    <p:cond delay="0"/>
                                  </p:stCondLst>
                                  <p:childTnLst>
                                    <p:set>
                                      <p:cBhvr>
                                        <p:cTn id="76" dur="1" fill="hold">
                                          <p:stCondLst>
                                            <p:cond delay="0"/>
                                          </p:stCondLst>
                                        </p:cTn>
                                        <p:tgtEl>
                                          <p:spTgt spid="27772"/>
                                        </p:tgtEl>
                                        <p:attrNameLst>
                                          <p:attrName>style.visibility</p:attrName>
                                        </p:attrNameLst>
                                      </p:cBhvr>
                                      <p:to>
                                        <p:strVal val="visible"/>
                                      </p:to>
                                    </p:set>
                                    <p:animEffect transition="in" filter="wedge">
                                      <p:cBhvr>
                                        <p:cTn id="77" dur="2000"/>
                                        <p:tgtEl>
                                          <p:spTgt spid="27772"/>
                                        </p:tgtEl>
                                      </p:cBhvr>
                                    </p:animEffect>
                                  </p:childTnLst>
                                </p:cTn>
                              </p:par>
                              <p:par>
                                <p:cTn id="78" presetID="20" presetClass="entr" presetSubtype="0" fill="hold" grpId="0" nodeType="withEffect">
                                  <p:stCondLst>
                                    <p:cond delay="0"/>
                                  </p:stCondLst>
                                  <p:childTnLst>
                                    <p:set>
                                      <p:cBhvr>
                                        <p:cTn id="79" dur="1" fill="hold">
                                          <p:stCondLst>
                                            <p:cond delay="0"/>
                                          </p:stCondLst>
                                        </p:cTn>
                                        <p:tgtEl>
                                          <p:spTgt spid="27779"/>
                                        </p:tgtEl>
                                        <p:attrNameLst>
                                          <p:attrName>style.visibility</p:attrName>
                                        </p:attrNameLst>
                                      </p:cBhvr>
                                      <p:to>
                                        <p:strVal val="visible"/>
                                      </p:to>
                                    </p:set>
                                    <p:animEffect transition="in" filter="wedge">
                                      <p:cBhvr>
                                        <p:cTn id="80" dur="2000"/>
                                        <p:tgtEl>
                                          <p:spTgt spid="27779"/>
                                        </p:tgtEl>
                                      </p:cBhvr>
                                    </p:animEffect>
                                  </p:childTnLst>
                                </p:cTn>
                              </p:par>
                              <p:par>
                                <p:cTn id="81" presetID="20" presetClass="entr" presetSubtype="0" fill="hold" grpId="0" nodeType="withEffect">
                                  <p:stCondLst>
                                    <p:cond delay="0"/>
                                  </p:stCondLst>
                                  <p:childTnLst>
                                    <p:set>
                                      <p:cBhvr>
                                        <p:cTn id="82" dur="1" fill="hold">
                                          <p:stCondLst>
                                            <p:cond delay="0"/>
                                          </p:stCondLst>
                                        </p:cTn>
                                        <p:tgtEl>
                                          <p:spTgt spid="27766"/>
                                        </p:tgtEl>
                                        <p:attrNameLst>
                                          <p:attrName>style.visibility</p:attrName>
                                        </p:attrNameLst>
                                      </p:cBhvr>
                                      <p:to>
                                        <p:strVal val="visible"/>
                                      </p:to>
                                    </p:set>
                                    <p:animEffect transition="in" filter="wedge">
                                      <p:cBhvr>
                                        <p:cTn id="83" dur="2000"/>
                                        <p:tgtEl>
                                          <p:spTgt spid="2776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16" fill="hold" grpId="0" nodeType="clickEffect">
                                  <p:stCondLst>
                                    <p:cond delay="0"/>
                                  </p:stCondLst>
                                  <p:childTnLst>
                                    <p:set>
                                      <p:cBhvr>
                                        <p:cTn id="87" dur="1" fill="hold">
                                          <p:stCondLst>
                                            <p:cond delay="0"/>
                                          </p:stCondLst>
                                        </p:cTn>
                                        <p:tgtEl>
                                          <p:spTgt spid="27783"/>
                                        </p:tgtEl>
                                        <p:attrNameLst>
                                          <p:attrName>style.visibility</p:attrName>
                                        </p:attrNameLst>
                                      </p:cBhvr>
                                      <p:to>
                                        <p:strVal val="visible"/>
                                      </p:to>
                                    </p:set>
                                    <p:animEffect transition="in" filter="box(in)">
                                      <p:cBhvr>
                                        <p:cTn id="88" dur="500"/>
                                        <p:tgtEl>
                                          <p:spTgt spid="27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60" grpId="0" animBg="1"/>
      <p:bldP spid="27759" grpId="0" animBg="1"/>
      <p:bldP spid="27758" grpId="0" animBg="1"/>
      <p:bldP spid="27757" grpId="0" animBg="1"/>
      <p:bldP spid="27766" grpId="0" animBg="1"/>
      <p:bldP spid="27772" grpId="0"/>
      <p:bldP spid="27777" grpId="0"/>
      <p:bldP spid="27779" grpId="0"/>
      <p:bldP spid="2778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sz="half" idx="1"/>
          </p:nvPr>
        </p:nvSpPr>
        <p:spPr>
          <a:xfrm>
            <a:off x="609600" y="990600"/>
            <a:ext cx="7773988" cy="5486400"/>
          </a:xfrm>
        </p:spPr>
        <p:style>
          <a:lnRef idx="2">
            <a:schemeClr val="accent2"/>
          </a:lnRef>
          <a:fillRef idx="1">
            <a:schemeClr val="lt1"/>
          </a:fillRef>
          <a:effectRef idx="0">
            <a:schemeClr val="accent2"/>
          </a:effectRef>
          <a:fontRef idx="minor">
            <a:schemeClr val="dk1"/>
          </a:fontRef>
        </p:style>
        <p:txBody>
          <a:bodyPr/>
          <a:lstStyle/>
          <a:p>
            <a:pPr eaLnBrk="1" hangingPunct="1">
              <a:lnSpc>
                <a:spcPct val="150000"/>
              </a:lnSpc>
              <a:buFont typeface="Wingdings" panose="05000000000000000000" pitchFamily="2" charset="2"/>
              <a:buNone/>
            </a:pPr>
            <a:r>
              <a:rPr kumimoji="1" lang="en-US" altLang="zh-CN" sz="2000" dirty="0">
                <a:solidFill>
                  <a:schemeClr val="tx1"/>
                </a:solidFill>
              </a:rPr>
              <a:t>template&lt;class Type&gt;</a:t>
            </a:r>
          </a:p>
          <a:p>
            <a:pPr eaLnBrk="1" hangingPunct="1">
              <a:lnSpc>
                <a:spcPct val="150000"/>
              </a:lnSpc>
              <a:buFont typeface="Wingdings" panose="05000000000000000000" pitchFamily="2" charset="2"/>
              <a:buNone/>
            </a:pPr>
            <a:r>
              <a:rPr kumimoji="1" lang="en-US" altLang="zh-CN" sz="2000" dirty="0">
                <a:solidFill>
                  <a:schemeClr val="tx1"/>
                </a:solidFill>
              </a:rPr>
              <a:t>void </a:t>
            </a:r>
            <a:r>
              <a:rPr kumimoji="1" lang="en-US" altLang="zh-CN" sz="2000" b="1" dirty="0" err="1">
                <a:solidFill>
                  <a:schemeClr val="tx1"/>
                </a:solidFill>
              </a:rPr>
              <a:t>GreedySelector</a:t>
            </a:r>
            <a:r>
              <a:rPr kumimoji="1" lang="en-US" altLang="zh-CN" sz="2000" dirty="0">
                <a:solidFill>
                  <a:schemeClr val="tx1"/>
                </a:solidFill>
              </a:rPr>
              <a:t>(int n, Type s[], Type f[], bool A[])</a:t>
            </a:r>
          </a:p>
          <a:p>
            <a:pPr eaLnBrk="1" hangingPunct="1">
              <a:lnSpc>
                <a:spcPct val="150000"/>
              </a:lnSpc>
              <a:buFont typeface="Wingdings" panose="05000000000000000000" pitchFamily="2" charset="2"/>
              <a:buNone/>
            </a:pPr>
            <a:r>
              <a:rPr kumimoji="1" lang="en-US" altLang="zh-CN" sz="2000" dirty="0">
                <a:solidFill>
                  <a:schemeClr val="tx1"/>
                </a:solidFill>
              </a:rPr>
              <a:t>{  //s</a:t>
            </a:r>
            <a:r>
              <a:rPr kumimoji="1" lang="zh-CN" altLang="en-US" sz="2000" dirty="0">
                <a:solidFill>
                  <a:schemeClr val="tx1"/>
                </a:solidFill>
              </a:rPr>
              <a:t>存开始时间，</a:t>
            </a:r>
            <a:r>
              <a:rPr kumimoji="1" lang="en-US" altLang="zh-CN" sz="2000" dirty="0">
                <a:solidFill>
                  <a:schemeClr val="tx1"/>
                </a:solidFill>
              </a:rPr>
              <a:t>f</a:t>
            </a:r>
            <a:r>
              <a:rPr kumimoji="1" lang="zh-CN" altLang="en-US" sz="2000" dirty="0">
                <a:solidFill>
                  <a:schemeClr val="tx1"/>
                </a:solidFill>
              </a:rPr>
              <a:t>存结束时间，且按结束时间非减续排列；</a:t>
            </a:r>
            <a:endParaRPr kumimoji="1" lang="en-US" altLang="zh-CN" sz="2000" dirty="0">
              <a:solidFill>
                <a:schemeClr val="tx1"/>
              </a:solidFill>
            </a:endParaRPr>
          </a:p>
          <a:p>
            <a:pPr eaLnBrk="1" hangingPunct="1">
              <a:lnSpc>
                <a:spcPct val="150000"/>
              </a:lnSpc>
              <a:buFont typeface="Wingdings" panose="05000000000000000000" pitchFamily="2" charset="2"/>
              <a:buNone/>
            </a:pPr>
            <a:r>
              <a:rPr kumimoji="1" lang="en-US" altLang="zh-CN" sz="2000" dirty="0">
                <a:solidFill>
                  <a:schemeClr val="tx1"/>
                </a:solidFill>
              </a:rPr>
              <a:t>       A[1]=true; //</a:t>
            </a:r>
            <a:r>
              <a:rPr kumimoji="1" lang="zh-CN" altLang="en-US" sz="2000" dirty="0">
                <a:solidFill>
                  <a:schemeClr val="tx1"/>
                </a:solidFill>
              </a:rPr>
              <a:t>排在第</a:t>
            </a:r>
            <a:r>
              <a:rPr kumimoji="1" lang="en-US" altLang="zh-CN" sz="2000" dirty="0">
                <a:solidFill>
                  <a:schemeClr val="tx1"/>
                </a:solidFill>
              </a:rPr>
              <a:t>1</a:t>
            </a:r>
            <a:r>
              <a:rPr kumimoji="1" lang="zh-CN" altLang="en-US" sz="2000" dirty="0">
                <a:solidFill>
                  <a:schemeClr val="tx1"/>
                </a:solidFill>
              </a:rPr>
              <a:t>个的活动最先结束，直接放入</a:t>
            </a:r>
            <a:r>
              <a:rPr kumimoji="1" lang="en-US" altLang="zh-CN" sz="2000" dirty="0">
                <a:solidFill>
                  <a:schemeClr val="tx1"/>
                </a:solidFill>
              </a:rPr>
              <a:t>A</a:t>
            </a:r>
            <a:r>
              <a:rPr kumimoji="1" lang="zh-CN" altLang="en-US" sz="2000" dirty="0">
                <a:solidFill>
                  <a:schemeClr val="tx1"/>
                </a:solidFill>
              </a:rPr>
              <a:t>；</a:t>
            </a:r>
            <a:endParaRPr kumimoji="1" lang="en-US" altLang="zh-CN" sz="2000" dirty="0">
              <a:solidFill>
                <a:schemeClr val="tx1"/>
              </a:solidFill>
            </a:endParaRPr>
          </a:p>
          <a:p>
            <a:pPr eaLnBrk="1" hangingPunct="1">
              <a:lnSpc>
                <a:spcPct val="150000"/>
              </a:lnSpc>
              <a:buFont typeface="Wingdings" panose="05000000000000000000" pitchFamily="2" charset="2"/>
              <a:buNone/>
            </a:pPr>
            <a:r>
              <a:rPr kumimoji="1" lang="en-US" altLang="zh-CN" sz="2000" dirty="0">
                <a:solidFill>
                  <a:schemeClr val="tx1"/>
                </a:solidFill>
              </a:rPr>
              <a:t>       int j=1;</a:t>
            </a:r>
          </a:p>
          <a:p>
            <a:pPr eaLnBrk="1" hangingPunct="1">
              <a:lnSpc>
                <a:spcPct val="150000"/>
              </a:lnSpc>
              <a:buFont typeface="Wingdings" panose="05000000000000000000" pitchFamily="2" charset="2"/>
              <a:buNone/>
            </a:pPr>
            <a:r>
              <a:rPr kumimoji="1" lang="en-US" altLang="zh-CN" sz="2000" dirty="0">
                <a:solidFill>
                  <a:schemeClr val="tx1"/>
                </a:solidFill>
              </a:rPr>
              <a:t>       for (int </a:t>
            </a:r>
            <a:r>
              <a:rPr kumimoji="1" lang="en-US" altLang="zh-CN" sz="2000" dirty="0" err="1">
                <a:solidFill>
                  <a:schemeClr val="tx1"/>
                </a:solidFill>
              </a:rPr>
              <a:t>i</a:t>
            </a:r>
            <a:r>
              <a:rPr kumimoji="1" lang="en-US" altLang="zh-CN" sz="2000" dirty="0">
                <a:solidFill>
                  <a:schemeClr val="tx1"/>
                </a:solidFill>
              </a:rPr>
              <a:t>=2;i&lt;=</a:t>
            </a:r>
            <a:r>
              <a:rPr kumimoji="1" lang="en-US" altLang="zh-CN" sz="2000" dirty="0" err="1">
                <a:solidFill>
                  <a:schemeClr val="tx1"/>
                </a:solidFill>
              </a:rPr>
              <a:t>n;i</a:t>
            </a:r>
            <a:r>
              <a:rPr kumimoji="1" lang="en-US" altLang="zh-CN" sz="2000" dirty="0">
                <a:solidFill>
                  <a:schemeClr val="tx1"/>
                </a:solidFill>
              </a:rPr>
              <a:t>++) {  //</a:t>
            </a:r>
            <a:r>
              <a:rPr kumimoji="1" lang="zh-CN" altLang="en-US" sz="2000" dirty="0">
                <a:solidFill>
                  <a:schemeClr val="tx1"/>
                </a:solidFill>
              </a:rPr>
              <a:t>从第</a:t>
            </a:r>
            <a:r>
              <a:rPr kumimoji="1" lang="en-US" altLang="zh-CN" sz="2000" dirty="0">
                <a:solidFill>
                  <a:schemeClr val="tx1"/>
                </a:solidFill>
              </a:rPr>
              <a:t>2</a:t>
            </a:r>
            <a:r>
              <a:rPr kumimoji="1" lang="zh-CN" altLang="en-US" sz="2000" dirty="0">
                <a:solidFill>
                  <a:schemeClr val="tx1"/>
                </a:solidFill>
              </a:rPr>
              <a:t>个活动开始检测</a:t>
            </a:r>
            <a:endParaRPr kumimoji="1" lang="en-US" altLang="zh-CN" sz="2000" dirty="0">
              <a:solidFill>
                <a:schemeClr val="tx1"/>
              </a:solidFill>
            </a:endParaRPr>
          </a:p>
          <a:p>
            <a:pPr eaLnBrk="1" hangingPunct="1">
              <a:lnSpc>
                <a:spcPct val="150000"/>
              </a:lnSpc>
              <a:buFont typeface="Wingdings" panose="05000000000000000000" pitchFamily="2" charset="2"/>
              <a:buNone/>
            </a:pPr>
            <a:r>
              <a:rPr kumimoji="1" lang="en-US" altLang="zh-CN" sz="2000" dirty="0">
                <a:solidFill>
                  <a:schemeClr val="tx1"/>
                </a:solidFill>
              </a:rPr>
              <a:t>          if (s[</a:t>
            </a:r>
            <a:r>
              <a:rPr kumimoji="1" lang="en-US" altLang="zh-CN" sz="2000" dirty="0" err="1">
                <a:solidFill>
                  <a:schemeClr val="tx1"/>
                </a:solidFill>
              </a:rPr>
              <a:t>i</a:t>
            </a:r>
            <a:r>
              <a:rPr kumimoji="1" lang="en-US" altLang="zh-CN" sz="2000" dirty="0">
                <a:solidFill>
                  <a:schemeClr val="tx1"/>
                </a:solidFill>
              </a:rPr>
              <a:t>]&gt;=f[j]) { A[</a:t>
            </a:r>
            <a:r>
              <a:rPr kumimoji="1" lang="en-US" altLang="zh-CN" sz="2000" dirty="0" err="1">
                <a:solidFill>
                  <a:schemeClr val="tx1"/>
                </a:solidFill>
              </a:rPr>
              <a:t>i</a:t>
            </a:r>
            <a:r>
              <a:rPr kumimoji="1" lang="en-US" altLang="zh-CN" sz="2000" dirty="0">
                <a:solidFill>
                  <a:schemeClr val="tx1"/>
                </a:solidFill>
              </a:rPr>
              <a:t>]=true; j=</a:t>
            </a:r>
            <a:r>
              <a:rPr kumimoji="1" lang="en-US" altLang="zh-CN" sz="2000" dirty="0" err="1">
                <a:solidFill>
                  <a:schemeClr val="tx1"/>
                </a:solidFill>
              </a:rPr>
              <a:t>i</a:t>
            </a:r>
            <a:r>
              <a:rPr kumimoji="1" lang="en-US" altLang="zh-CN" sz="2000" dirty="0">
                <a:solidFill>
                  <a:schemeClr val="tx1"/>
                </a:solidFill>
              </a:rPr>
              <a:t>; }   //</a:t>
            </a:r>
            <a:r>
              <a:rPr kumimoji="1" lang="zh-CN" altLang="en-US" sz="2000" dirty="0">
                <a:solidFill>
                  <a:schemeClr val="tx1"/>
                </a:solidFill>
              </a:rPr>
              <a:t>如果相容，放入</a:t>
            </a:r>
            <a:r>
              <a:rPr kumimoji="1" lang="en-US" altLang="zh-CN" sz="2000" dirty="0">
                <a:solidFill>
                  <a:schemeClr val="tx1"/>
                </a:solidFill>
              </a:rPr>
              <a:t>A</a:t>
            </a:r>
          </a:p>
          <a:p>
            <a:pPr eaLnBrk="1" hangingPunct="1">
              <a:lnSpc>
                <a:spcPct val="150000"/>
              </a:lnSpc>
              <a:buFont typeface="Wingdings" panose="05000000000000000000" pitchFamily="2" charset="2"/>
              <a:buNone/>
            </a:pPr>
            <a:r>
              <a:rPr kumimoji="1" lang="en-US" altLang="zh-CN" sz="2000" dirty="0">
                <a:solidFill>
                  <a:schemeClr val="tx1"/>
                </a:solidFill>
              </a:rPr>
              <a:t>          else A[</a:t>
            </a:r>
            <a:r>
              <a:rPr kumimoji="1" lang="en-US" altLang="zh-CN" sz="2000" dirty="0" err="1">
                <a:solidFill>
                  <a:schemeClr val="tx1"/>
                </a:solidFill>
              </a:rPr>
              <a:t>i</a:t>
            </a:r>
            <a:r>
              <a:rPr kumimoji="1" lang="en-US" altLang="zh-CN" sz="2000" dirty="0">
                <a:solidFill>
                  <a:schemeClr val="tx1"/>
                </a:solidFill>
              </a:rPr>
              <a:t>]=false;</a:t>
            </a:r>
          </a:p>
          <a:p>
            <a:pPr eaLnBrk="1" hangingPunct="1">
              <a:lnSpc>
                <a:spcPct val="150000"/>
              </a:lnSpc>
              <a:buFont typeface="Wingdings" panose="05000000000000000000" pitchFamily="2" charset="2"/>
              <a:buNone/>
            </a:pPr>
            <a:r>
              <a:rPr kumimoji="1" lang="en-US" altLang="zh-CN" sz="2000" dirty="0">
                <a:solidFill>
                  <a:schemeClr val="tx1"/>
                </a:solidFill>
              </a:rPr>
              <a:t>          }</a:t>
            </a:r>
          </a:p>
          <a:p>
            <a:pPr eaLnBrk="1" hangingPunct="1">
              <a:lnSpc>
                <a:spcPct val="150000"/>
              </a:lnSpc>
              <a:buFont typeface="Wingdings" panose="05000000000000000000" pitchFamily="2" charset="2"/>
              <a:buNone/>
            </a:pPr>
            <a:r>
              <a:rPr kumimoji="1" lang="en-US" altLang="zh-CN" sz="2000" dirty="0">
                <a:solidFill>
                  <a:schemeClr val="tx1"/>
                </a:solidFill>
              </a:rPr>
              <a:t>}</a:t>
            </a:r>
          </a:p>
        </p:txBody>
      </p:sp>
      <p:sp>
        <p:nvSpPr>
          <p:cNvPr id="24581" name="Text Box 4"/>
          <p:cNvSpPr txBox="1">
            <a:spLocks noChangeArrowheads="1"/>
          </p:cNvSpPr>
          <p:nvPr/>
        </p:nvSpPr>
        <p:spPr bwMode="auto">
          <a:xfrm>
            <a:off x="434975" y="304800"/>
            <a:ext cx="8675688" cy="339725"/>
          </a:xfrm>
          <a:prstGeom prst="rect">
            <a:avLst/>
          </a:prstGeom>
          <a:noFill/>
          <a:ln w="6350">
            <a:noFill/>
            <a:miter lim="800000"/>
            <a:headEnd/>
            <a:tailEnd/>
          </a:ln>
        </p:spPr>
        <p:txBody>
          <a:bodyPr>
            <a:spAutoFit/>
          </a:bodyPr>
          <a:lstStyle/>
          <a:p>
            <a:pPr eaLnBrk="1" hangingPunct="1">
              <a:lnSpc>
                <a:spcPct val="80000"/>
              </a:lnSpc>
              <a:spcBef>
                <a:spcPct val="20000"/>
              </a:spcBef>
              <a:defRPr/>
            </a:pPr>
            <a:r>
              <a:rPr kumimoji="1" lang="zh-CN" altLang="en-US" sz="2000" b="1" dirty="0">
                <a:solidFill>
                  <a:srgbClr val="CA2504"/>
                </a:solidFill>
                <a:latin typeface="黑体" pitchFamily="2" charset="-122"/>
                <a:ea typeface="黑体" pitchFamily="2" charset="-122"/>
              </a:rPr>
              <a:t>活动安排问题的贪心算法</a:t>
            </a:r>
            <a:r>
              <a:rPr kumimoji="1" lang="en-US" altLang="zh-CN" sz="2000" b="1" dirty="0" err="1">
                <a:solidFill>
                  <a:srgbClr val="CA2504"/>
                </a:solidFill>
                <a:latin typeface="黑体" pitchFamily="2" charset="-122"/>
                <a:ea typeface="黑体" pitchFamily="2" charset="-122"/>
              </a:rPr>
              <a:t>GreedySelector</a:t>
            </a:r>
            <a:r>
              <a:rPr kumimoji="1" lang="en-US" altLang="zh-CN" sz="2000" b="1" dirty="0">
                <a:solidFill>
                  <a:srgbClr val="5B5B89"/>
                </a:solidFill>
                <a:latin typeface="黑体" pitchFamily="2" charset="-122"/>
                <a:ea typeface="黑体" pitchFamily="2" charset="-122"/>
              </a:rPr>
              <a:t> :</a:t>
            </a:r>
          </a:p>
        </p:txBody>
      </p:sp>
    </p:spTree>
    <p:extLst>
      <p:ext uri="{BB962C8B-B14F-4D97-AF65-F5344CB8AC3E}">
        <p14:creationId xmlns:p14="http://schemas.microsoft.com/office/powerpoint/2010/main" val="1079547710"/>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a:spLocks noGrp="1"/>
          </p:cNvSpPr>
          <p:nvPr>
            <p:ph type="sldNum" sz="quarter" idx="10"/>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B031A9A-0F16-45C1-877F-64B5F828036E}" type="slidenum">
              <a:rPr lang="zh-CN" altLang="en-US" sz="1400" smtClean="0"/>
              <a:pPr>
                <a:spcBef>
                  <a:spcPct val="0"/>
                </a:spcBef>
                <a:buFontTx/>
                <a:buNone/>
              </a:pPr>
              <a:t>17</a:t>
            </a:fld>
            <a:endParaRPr lang="en-US" altLang="zh-CN" sz="1400"/>
          </a:p>
        </p:txBody>
      </p:sp>
      <p:sp>
        <p:nvSpPr>
          <p:cNvPr id="43011" name="Rectangle 3"/>
          <p:cNvSpPr>
            <a:spLocks noGrp="1" noChangeArrowheads="1"/>
          </p:cNvSpPr>
          <p:nvPr>
            <p:ph type="body" sz="half" idx="1"/>
          </p:nvPr>
        </p:nvSpPr>
        <p:spPr>
          <a:xfrm>
            <a:off x="609600" y="457200"/>
            <a:ext cx="7558088" cy="1087438"/>
          </a:xfrm>
        </p:spPr>
        <p:txBody>
          <a:bodyPr/>
          <a:lstStyle/>
          <a:p>
            <a:pPr eaLnBrk="1" hangingPunct="1">
              <a:buFont typeface="Wingdings" panose="05000000000000000000" pitchFamily="2" charset="2"/>
              <a:buNone/>
            </a:pPr>
            <a:r>
              <a:rPr lang="zh-CN" altLang="en-US" sz="2400">
                <a:latin typeface="楷体_GB2312" pitchFamily="49" charset="-122"/>
                <a:ea typeface="楷体_GB2312" pitchFamily="49" charset="-122"/>
              </a:rPr>
              <a:t>  </a:t>
            </a:r>
            <a:r>
              <a:rPr lang="zh-CN" altLang="en-US" sz="2400" b="1">
                <a:solidFill>
                  <a:srgbClr val="0000FF"/>
                </a:solidFill>
                <a:latin typeface="楷体_GB2312" pitchFamily="49" charset="-122"/>
                <a:ea typeface="楷体_GB2312" pitchFamily="49" charset="-122"/>
              </a:rPr>
              <a:t>例：设待安排的</a:t>
            </a:r>
            <a:r>
              <a:rPr lang="en-US" altLang="zh-CN" sz="2400" b="1">
                <a:solidFill>
                  <a:srgbClr val="0000FF"/>
                </a:solidFill>
                <a:latin typeface="楷体_GB2312" pitchFamily="49" charset="-122"/>
                <a:ea typeface="楷体_GB2312" pitchFamily="49" charset="-122"/>
              </a:rPr>
              <a:t>11</a:t>
            </a:r>
            <a:r>
              <a:rPr lang="zh-CN" altLang="en-US" sz="2400" b="1">
                <a:solidFill>
                  <a:srgbClr val="0000FF"/>
                </a:solidFill>
                <a:latin typeface="楷体_GB2312" pitchFamily="49" charset="-122"/>
                <a:ea typeface="楷体_GB2312" pitchFamily="49" charset="-122"/>
              </a:rPr>
              <a:t>个活动的开始时间和结束时间按结束时间的非减序排列如下：</a:t>
            </a:r>
          </a:p>
        </p:txBody>
      </p:sp>
      <p:graphicFrame>
        <p:nvGraphicFramePr>
          <p:cNvPr id="313411" name="Group 67"/>
          <p:cNvGraphicFramePr>
            <a:graphicFrameLocks noGrp="1"/>
          </p:cNvGraphicFramePr>
          <p:nvPr>
            <p:ph sz="half" idx="2"/>
            <p:extLst>
              <p:ext uri="{D42A27DB-BD31-4B8C-83A1-F6EECF244321}">
                <p14:modId xmlns:p14="http://schemas.microsoft.com/office/powerpoint/2010/main" val="4223526109"/>
              </p:ext>
            </p:extLst>
          </p:nvPr>
        </p:nvGraphicFramePr>
        <p:xfrm>
          <a:off x="609600" y="1981200"/>
          <a:ext cx="7918450" cy="2524126"/>
        </p:xfrm>
        <a:graphic>
          <a:graphicData uri="http://schemas.openxmlformats.org/drawingml/2006/table">
            <a:tbl>
              <a:tblPr/>
              <a:tblGrid>
                <a:gridCol w="660400">
                  <a:extLst>
                    <a:ext uri="{9D8B030D-6E8A-4147-A177-3AD203B41FA5}">
                      <a16:colId xmlns:a16="http://schemas.microsoft.com/office/drawing/2014/main" val="20000"/>
                    </a:ext>
                  </a:extLst>
                </a:gridCol>
                <a:gridCol w="658813">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8812">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60400">
                  <a:extLst>
                    <a:ext uri="{9D8B030D-6E8A-4147-A177-3AD203B41FA5}">
                      <a16:colId xmlns:a16="http://schemas.microsoft.com/office/drawing/2014/main" val="20006"/>
                    </a:ext>
                  </a:extLst>
                </a:gridCol>
                <a:gridCol w="658813">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60400">
                  <a:extLst>
                    <a:ext uri="{9D8B030D-6E8A-4147-A177-3AD203B41FA5}">
                      <a16:colId xmlns:a16="http://schemas.microsoft.com/office/drawing/2014/main" val="20009"/>
                    </a:ext>
                  </a:extLst>
                </a:gridCol>
                <a:gridCol w="658812">
                  <a:extLst>
                    <a:ext uri="{9D8B030D-6E8A-4147-A177-3AD203B41FA5}">
                      <a16:colId xmlns:a16="http://schemas.microsoft.com/office/drawing/2014/main" val="20010"/>
                    </a:ext>
                  </a:extLst>
                </a:gridCol>
                <a:gridCol w="660400">
                  <a:extLst>
                    <a:ext uri="{9D8B030D-6E8A-4147-A177-3AD203B41FA5}">
                      <a16:colId xmlns:a16="http://schemas.microsoft.com/office/drawing/2014/main" val="20011"/>
                    </a:ext>
                  </a:extLst>
                </a:gridCol>
              </a:tblGrid>
              <a:tr h="8397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dirty="0" err="1">
                          <a:ln>
                            <a:noFill/>
                          </a:ln>
                          <a:solidFill>
                            <a:schemeClr val="tx1"/>
                          </a:solidFill>
                          <a:effectLst/>
                          <a:latin typeface="Arial" charset="0"/>
                          <a:ea typeface="宋体" pitchFamily="2" charset="-122"/>
                        </a:rPr>
                        <a:t>i</a:t>
                      </a:r>
                      <a:endParaRPr kumimoji="0" lang="en-US" altLang="zh-CN" sz="2800" b="1"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dirty="0">
                          <a:ln>
                            <a:noFill/>
                          </a:ln>
                          <a:solidFill>
                            <a:srgbClr val="3832B8"/>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3832B8"/>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3832B8"/>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3832B8"/>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3832B8"/>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3832B8"/>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3832B8"/>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3832B8"/>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3832B8"/>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3832B8"/>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a:ln>
                            <a:noFill/>
                          </a:ln>
                          <a:solidFill>
                            <a:srgbClr val="3832B8"/>
                          </a:solidFill>
                          <a:effectLst/>
                          <a:latin typeface="Arial" charset="0"/>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61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dirty="0">
                          <a:ln>
                            <a:noFill/>
                          </a:ln>
                          <a:solidFill>
                            <a:schemeClr val="tx1"/>
                          </a:solidFill>
                          <a:effectLst/>
                          <a:latin typeface="Arial" charset="0"/>
                          <a:ea typeface="宋体" pitchFamily="2" charset="-122"/>
                        </a:rPr>
                        <a:t>S[</a:t>
                      </a:r>
                      <a:r>
                        <a:rPr kumimoji="0" lang="en-US" altLang="zh-CN" sz="2800" b="1" i="0" u="none" strike="noStrike" cap="none" normalizeH="0" baseline="0" dirty="0" err="1">
                          <a:ln>
                            <a:noFill/>
                          </a:ln>
                          <a:solidFill>
                            <a:schemeClr val="tx1"/>
                          </a:solidFill>
                          <a:effectLst/>
                          <a:latin typeface="Arial" charset="0"/>
                          <a:ea typeface="宋体" pitchFamily="2" charset="-122"/>
                        </a:rPr>
                        <a:t>i</a:t>
                      </a:r>
                      <a:r>
                        <a:rPr kumimoji="0" lang="en-US" altLang="zh-CN" sz="2800" b="1" i="0" u="none" strike="noStrike" cap="none" normalizeH="0" baseline="0" dirty="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81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dirty="0">
                          <a:ln>
                            <a:noFill/>
                          </a:ln>
                          <a:solidFill>
                            <a:schemeClr val="tx1"/>
                          </a:solidFill>
                          <a:effectLst/>
                          <a:latin typeface="Arial" charset="0"/>
                          <a:ea typeface="宋体" pitchFamily="2" charset="-122"/>
                        </a:rPr>
                        <a:t>f[</a:t>
                      </a:r>
                      <a:r>
                        <a:rPr kumimoji="0" lang="en-US" altLang="zh-CN" sz="2800" b="1" i="0" u="none" strike="noStrike" cap="none" normalizeH="0" baseline="0" dirty="0" err="1">
                          <a:ln>
                            <a:noFill/>
                          </a:ln>
                          <a:solidFill>
                            <a:schemeClr val="tx1"/>
                          </a:solidFill>
                          <a:effectLst/>
                          <a:latin typeface="Arial" charset="0"/>
                          <a:ea typeface="宋体" pitchFamily="2" charset="-122"/>
                        </a:rPr>
                        <a:t>i</a:t>
                      </a:r>
                      <a:r>
                        <a:rPr kumimoji="0" lang="en-US" altLang="zh-CN" sz="2800" b="1" i="0" u="none" strike="noStrike" cap="none" normalizeH="0" baseline="0" dirty="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a:ln>
                            <a:noFill/>
                          </a:ln>
                          <a:solidFill>
                            <a:srgbClr val="800000"/>
                          </a:solidFill>
                          <a:effectLst/>
                          <a:latin typeface="Arial"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rgbClr val="800000"/>
                          </a:solidFill>
                          <a:effectLst/>
                          <a:latin typeface="Arial" charset="0"/>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7496056"/>
      </p:ext>
    </p:ext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4" descr="t41"/>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76200" y="0"/>
            <a:ext cx="5029200" cy="6597650"/>
          </a:xfrm>
          <a:noFill/>
          <a:extLst>
            <a:ext uri="{909E8E84-426E-40DD-AFC4-6F175D3DCCD1}">
              <a14:hiddenFill xmlns:a14="http://schemas.microsoft.com/office/drawing/2010/main">
                <a:solidFill>
                  <a:srgbClr val="FFFFFF"/>
                </a:solidFill>
              </a14:hiddenFill>
            </a:ext>
          </a:extLst>
        </p:spPr>
      </p:pic>
      <p:sp>
        <p:nvSpPr>
          <p:cNvPr id="285704" name="Rectangle 8"/>
          <p:cNvSpPr>
            <a:spLocks noGrp="1" noChangeArrowheads="1"/>
          </p:cNvSpPr>
          <p:nvPr>
            <p:ph type="body" sz="half" idx="2"/>
          </p:nvPr>
        </p:nvSpPr>
        <p:spPr>
          <a:xfrm>
            <a:off x="4603230" y="1066800"/>
            <a:ext cx="4267200" cy="4117975"/>
          </a:xfrm>
        </p:spPr>
        <p:txBody>
          <a:bodyPr/>
          <a:lstStyle/>
          <a:p>
            <a:pPr eaLnBrk="1" hangingPunct="1">
              <a:buFont typeface="Wingdings" panose="05000000000000000000" pitchFamily="2" charset="2"/>
              <a:buNone/>
            </a:pPr>
            <a:r>
              <a:rPr lang="zh-CN" altLang="en-US" sz="2400" b="1" dirty="0">
                <a:solidFill>
                  <a:schemeClr val="bg2"/>
                </a:solidFill>
                <a:latin typeface="楷体_GB2312" pitchFamily="49" charset="-122"/>
                <a:ea typeface="楷体_GB2312" pitchFamily="49" charset="-122"/>
              </a:rPr>
              <a:t>  </a:t>
            </a:r>
            <a:r>
              <a:rPr lang="zh-CN" altLang="en-US" sz="2400" b="1" dirty="0">
                <a:solidFill>
                  <a:srgbClr val="0000FF"/>
                </a:solidFill>
                <a:latin typeface="楷体_GB2312" pitchFamily="49" charset="-122"/>
                <a:ea typeface="楷体_GB2312" pitchFamily="49" charset="-122"/>
              </a:rPr>
              <a:t>每行相应于算法的一次迭代。</a:t>
            </a:r>
            <a:endParaRPr lang="en-US" altLang="zh-CN" sz="2400" b="1" dirty="0">
              <a:solidFill>
                <a:srgbClr val="0000FF"/>
              </a:solidFill>
              <a:latin typeface="楷体_GB2312" pitchFamily="49" charset="-122"/>
              <a:ea typeface="楷体_GB2312" pitchFamily="49" charset="-122"/>
            </a:endParaRPr>
          </a:p>
          <a:p>
            <a:pPr eaLnBrk="1" hangingPunct="1">
              <a:buFont typeface="Wingdings" panose="05000000000000000000" pitchFamily="2" charset="2"/>
              <a:buNone/>
            </a:pPr>
            <a:r>
              <a:rPr lang="en-US" altLang="zh-CN" sz="2400" b="1" dirty="0">
                <a:solidFill>
                  <a:srgbClr val="0000FF"/>
                </a:solidFill>
                <a:latin typeface="楷体_GB2312" pitchFamily="49" charset="-122"/>
                <a:ea typeface="楷体_GB2312" pitchFamily="49" charset="-122"/>
              </a:rPr>
              <a:t>  </a:t>
            </a:r>
          </a:p>
          <a:p>
            <a:pPr eaLnBrk="1" hangingPunct="1">
              <a:buFont typeface="Wingdings" panose="05000000000000000000" pitchFamily="2" charset="2"/>
              <a:buNone/>
            </a:pPr>
            <a:r>
              <a:rPr lang="en-US" altLang="zh-CN" sz="2400" b="1" dirty="0">
                <a:solidFill>
                  <a:srgbClr val="0000FF"/>
                </a:solidFill>
                <a:latin typeface="楷体_GB2312" pitchFamily="49" charset="-122"/>
                <a:ea typeface="楷体_GB2312" pitchFamily="49" charset="-122"/>
              </a:rPr>
              <a:t>  </a:t>
            </a:r>
            <a:r>
              <a:rPr lang="zh-CN" altLang="en-US" sz="2400" b="1" dirty="0">
                <a:solidFill>
                  <a:srgbClr val="0000FF"/>
                </a:solidFill>
                <a:latin typeface="楷体_GB2312" pitchFamily="49" charset="-122"/>
                <a:ea typeface="楷体_GB2312" pitchFamily="49" charset="-122"/>
              </a:rPr>
              <a:t>阴影长条表示的活动是已选入集合</a:t>
            </a:r>
            <a:r>
              <a:rPr lang="en-US" altLang="zh-CN" sz="2400" b="1" dirty="0">
                <a:solidFill>
                  <a:srgbClr val="0000FF"/>
                </a:solidFill>
                <a:latin typeface="楷体_GB2312" pitchFamily="49" charset="-122"/>
                <a:ea typeface="楷体_GB2312" pitchFamily="49" charset="-122"/>
              </a:rPr>
              <a:t>A</a:t>
            </a:r>
            <a:r>
              <a:rPr lang="zh-CN" altLang="en-US" sz="2400" b="1" dirty="0">
                <a:solidFill>
                  <a:srgbClr val="0000FF"/>
                </a:solidFill>
                <a:latin typeface="楷体_GB2312" pitchFamily="49" charset="-122"/>
                <a:ea typeface="楷体_GB2312" pitchFamily="49" charset="-122"/>
              </a:rPr>
              <a:t>的活动</a:t>
            </a:r>
            <a:endParaRPr lang="en-US" altLang="zh-CN" sz="2400" b="1" dirty="0">
              <a:solidFill>
                <a:srgbClr val="0000FF"/>
              </a:solidFill>
              <a:latin typeface="楷体_GB2312" pitchFamily="49" charset="-122"/>
              <a:ea typeface="楷体_GB2312" pitchFamily="49" charset="-122"/>
            </a:endParaRPr>
          </a:p>
          <a:p>
            <a:pPr eaLnBrk="1" hangingPunct="1">
              <a:buFont typeface="Wingdings" panose="05000000000000000000" pitchFamily="2" charset="2"/>
              <a:buNone/>
            </a:pPr>
            <a:r>
              <a:rPr lang="en-US" altLang="zh-CN" sz="2400" b="1" dirty="0">
                <a:solidFill>
                  <a:srgbClr val="0000FF"/>
                </a:solidFill>
                <a:latin typeface="楷体_GB2312" pitchFamily="49" charset="-122"/>
                <a:ea typeface="楷体_GB2312" pitchFamily="49" charset="-122"/>
              </a:rPr>
              <a:t>  </a:t>
            </a:r>
          </a:p>
          <a:p>
            <a:pPr eaLnBrk="1" hangingPunct="1">
              <a:buFont typeface="Wingdings" panose="05000000000000000000" pitchFamily="2" charset="2"/>
              <a:buNone/>
            </a:pPr>
            <a:r>
              <a:rPr lang="en-US" altLang="zh-CN" sz="2400" b="1" dirty="0">
                <a:solidFill>
                  <a:srgbClr val="0000FF"/>
                </a:solidFill>
                <a:latin typeface="楷体_GB2312" pitchFamily="49" charset="-122"/>
                <a:ea typeface="楷体_GB2312" pitchFamily="49" charset="-122"/>
              </a:rPr>
              <a:t>  </a:t>
            </a:r>
            <a:r>
              <a:rPr lang="zh-CN" altLang="en-US" sz="2400" b="1" dirty="0">
                <a:solidFill>
                  <a:srgbClr val="0000FF"/>
                </a:solidFill>
                <a:latin typeface="楷体_GB2312" pitchFamily="49" charset="-122"/>
                <a:ea typeface="楷体_GB2312" pitchFamily="49" charset="-122"/>
              </a:rPr>
              <a:t>空白长条表示的活动是当前正在检查相容性的活动。</a:t>
            </a:r>
          </a:p>
        </p:txBody>
      </p:sp>
      <p:graphicFrame>
        <p:nvGraphicFramePr>
          <p:cNvPr id="4" name="Group 67">
            <a:extLst>
              <a:ext uri="{FF2B5EF4-FFF2-40B4-BE49-F238E27FC236}">
                <a16:creationId xmlns:a16="http://schemas.microsoft.com/office/drawing/2014/main" id="{6A55350E-977F-4BE0-AF17-B123D2E2C23E}"/>
              </a:ext>
            </a:extLst>
          </p:cNvPr>
          <p:cNvGraphicFramePr>
            <a:graphicFrameLocks/>
          </p:cNvGraphicFramePr>
          <p:nvPr>
            <p:extLst>
              <p:ext uri="{D42A27DB-BD31-4B8C-83A1-F6EECF244321}">
                <p14:modId xmlns:p14="http://schemas.microsoft.com/office/powerpoint/2010/main" val="2167172068"/>
              </p:ext>
            </p:extLst>
          </p:nvPr>
        </p:nvGraphicFramePr>
        <p:xfrm>
          <a:off x="4574413" y="5184775"/>
          <a:ext cx="4547580" cy="1041723"/>
        </p:xfrm>
        <a:graphic>
          <a:graphicData uri="http://schemas.openxmlformats.org/drawingml/2006/table">
            <a:tbl>
              <a:tblPr/>
              <a:tblGrid>
                <a:gridCol w="374749">
                  <a:extLst>
                    <a:ext uri="{9D8B030D-6E8A-4147-A177-3AD203B41FA5}">
                      <a16:colId xmlns:a16="http://schemas.microsoft.com/office/drawing/2014/main" val="20000"/>
                    </a:ext>
                  </a:extLst>
                </a:gridCol>
                <a:gridCol w="373849">
                  <a:extLst>
                    <a:ext uri="{9D8B030D-6E8A-4147-A177-3AD203B41FA5}">
                      <a16:colId xmlns:a16="http://schemas.microsoft.com/office/drawing/2014/main" val="20001"/>
                    </a:ext>
                  </a:extLst>
                </a:gridCol>
                <a:gridCol w="374749">
                  <a:extLst>
                    <a:ext uri="{9D8B030D-6E8A-4147-A177-3AD203B41FA5}">
                      <a16:colId xmlns:a16="http://schemas.microsoft.com/office/drawing/2014/main" val="20002"/>
                    </a:ext>
                  </a:extLst>
                </a:gridCol>
                <a:gridCol w="374749">
                  <a:extLst>
                    <a:ext uri="{9D8B030D-6E8A-4147-A177-3AD203B41FA5}">
                      <a16:colId xmlns:a16="http://schemas.microsoft.com/office/drawing/2014/main" val="20003"/>
                    </a:ext>
                  </a:extLst>
                </a:gridCol>
                <a:gridCol w="373848">
                  <a:extLst>
                    <a:ext uri="{9D8B030D-6E8A-4147-A177-3AD203B41FA5}">
                      <a16:colId xmlns:a16="http://schemas.microsoft.com/office/drawing/2014/main" val="20004"/>
                    </a:ext>
                  </a:extLst>
                </a:gridCol>
                <a:gridCol w="374749">
                  <a:extLst>
                    <a:ext uri="{9D8B030D-6E8A-4147-A177-3AD203B41FA5}">
                      <a16:colId xmlns:a16="http://schemas.microsoft.com/office/drawing/2014/main" val="20005"/>
                    </a:ext>
                  </a:extLst>
                </a:gridCol>
                <a:gridCol w="374749">
                  <a:extLst>
                    <a:ext uri="{9D8B030D-6E8A-4147-A177-3AD203B41FA5}">
                      <a16:colId xmlns:a16="http://schemas.microsoft.com/office/drawing/2014/main" val="20006"/>
                    </a:ext>
                  </a:extLst>
                </a:gridCol>
                <a:gridCol w="373849">
                  <a:extLst>
                    <a:ext uri="{9D8B030D-6E8A-4147-A177-3AD203B41FA5}">
                      <a16:colId xmlns:a16="http://schemas.microsoft.com/office/drawing/2014/main" val="20007"/>
                    </a:ext>
                  </a:extLst>
                </a:gridCol>
                <a:gridCol w="374749">
                  <a:extLst>
                    <a:ext uri="{9D8B030D-6E8A-4147-A177-3AD203B41FA5}">
                      <a16:colId xmlns:a16="http://schemas.microsoft.com/office/drawing/2014/main" val="20008"/>
                    </a:ext>
                  </a:extLst>
                </a:gridCol>
                <a:gridCol w="374749">
                  <a:extLst>
                    <a:ext uri="{9D8B030D-6E8A-4147-A177-3AD203B41FA5}">
                      <a16:colId xmlns:a16="http://schemas.microsoft.com/office/drawing/2014/main" val="20009"/>
                    </a:ext>
                  </a:extLst>
                </a:gridCol>
                <a:gridCol w="373848">
                  <a:extLst>
                    <a:ext uri="{9D8B030D-6E8A-4147-A177-3AD203B41FA5}">
                      <a16:colId xmlns:a16="http://schemas.microsoft.com/office/drawing/2014/main" val="20010"/>
                    </a:ext>
                  </a:extLst>
                </a:gridCol>
                <a:gridCol w="428943">
                  <a:extLst>
                    <a:ext uri="{9D8B030D-6E8A-4147-A177-3AD203B41FA5}">
                      <a16:colId xmlns:a16="http://schemas.microsoft.com/office/drawing/2014/main" val="20011"/>
                    </a:ext>
                  </a:extLst>
                </a:gridCol>
              </a:tblGrid>
              <a:tr h="34658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1" i="0" u="none" strike="noStrike" cap="none" normalizeH="0" baseline="0" dirty="0" err="1">
                          <a:ln>
                            <a:noFill/>
                          </a:ln>
                          <a:solidFill>
                            <a:schemeClr val="tx1"/>
                          </a:solidFill>
                          <a:effectLst/>
                          <a:latin typeface="Arial" charset="0"/>
                          <a:ea typeface="宋体" pitchFamily="2" charset="-122"/>
                        </a:rPr>
                        <a:t>i</a:t>
                      </a:r>
                      <a:endParaRPr kumimoji="0" lang="en-US" altLang="zh-CN" sz="1050" b="1"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1" i="0" u="none" strike="noStrike" cap="none" normalizeH="0" baseline="0" dirty="0">
                          <a:ln>
                            <a:noFill/>
                          </a:ln>
                          <a:solidFill>
                            <a:srgbClr val="3832B8"/>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1" i="0" u="none" strike="noStrike" cap="none" normalizeH="0" baseline="0">
                          <a:ln>
                            <a:noFill/>
                          </a:ln>
                          <a:solidFill>
                            <a:srgbClr val="3832B8"/>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1" i="0" u="none" strike="noStrike" cap="none" normalizeH="0" baseline="0">
                          <a:ln>
                            <a:noFill/>
                          </a:ln>
                          <a:solidFill>
                            <a:srgbClr val="3832B8"/>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1" i="0" u="none" strike="noStrike" cap="none" normalizeH="0" baseline="0">
                          <a:ln>
                            <a:noFill/>
                          </a:ln>
                          <a:solidFill>
                            <a:srgbClr val="3832B8"/>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1" i="0" u="none" strike="noStrike" cap="none" normalizeH="0" baseline="0">
                          <a:ln>
                            <a:noFill/>
                          </a:ln>
                          <a:solidFill>
                            <a:srgbClr val="3832B8"/>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1" i="0" u="none" strike="noStrike" cap="none" normalizeH="0" baseline="0">
                          <a:ln>
                            <a:noFill/>
                          </a:ln>
                          <a:solidFill>
                            <a:srgbClr val="3832B8"/>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1" i="0" u="none" strike="noStrike" cap="none" normalizeH="0" baseline="0">
                          <a:ln>
                            <a:noFill/>
                          </a:ln>
                          <a:solidFill>
                            <a:srgbClr val="3832B8"/>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1" i="0" u="none" strike="noStrike" cap="none" normalizeH="0" baseline="0">
                          <a:ln>
                            <a:noFill/>
                          </a:ln>
                          <a:solidFill>
                            <a:srgbClr val="3832B8"/>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1" i="0" u="none" strike="noStrike" cap="none" normalizeH="0" baseline="0">
                          <a:ln>
                            <a:noFill/>
                          </a:ln>
                          <a:solidFill>
                            <a:srgbClr val="3832B8"/>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1" i="0" u="none" strike="noStrike" cap="none" normalizeH="0" baseline="0">
                          <a:ln>
                            <a:noFill/>
                          </a:ln>
                          <a:solidFill>
                            <a:srgbClr val="3832B8"/>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1" i="0" u="none" strike="noStrike" cap="none" normalizeH="0" baseline="0">
                          <a:ln>
                            <a:noFill/>
                          </a:ln>
                          <a:solidFill>
                            <a:srgbClr val="3832B8"/>
                          </a:solidFill>
                          <a:effectLst/>
                          <a:latin typeface="Arial" charset="0"/>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48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1" i="0" u="none" strike="noStrike" cap="none" normalizeH="0" baseline="0" dirty="0">
                          <a:ln>
                            <a:noFill/>
                          </a:ln>
                          <a:solidFill>
                            <a:schemeClr val="tx1"/>
                          </a:solidFill>
                          <a:effectLst/>
                          <a:latin typeface="Arial" charset="0"/>
                          <a:ea typeface="宋体" pitchFamily="2" charset="-122"/>
                        </a:rPr>
                        <a:t>S[</a:t>
                      </a:r>
                      <a:r>
                        <a:rPr kumimoji="0" lang="en-US" altLang="zh-CN" sz="1050" b="1" i="0" u="none" strike="noStrike" cap="none" normalizeH="0" baseline="0" dirty="0" err="1">
                          <a:ln>
                            <a:noFill/>
                          </a:ln>
                          <a:solidFill>
                            <a:schemeClr val="tx1"/>
                          </a:solidFill>
                          <a:effectLst/>
                          <a:latin typeface="Arial" charset="0"/>
                          <a:ea typeface="宋体" pitchFamily="2" charset="-122"/>
                        </a:rPr>
                        <a:t>i</a:t>
                      </a:r>
                      <a:r>
                        <a:rPr kumimoji="0" lang="en-US" altLang="zh-CN" sz="1050" b="1" i="0" u="none" strike="noStrike" cap="none" normalizeH="0" baseline="0" dirty="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65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1" i="0" u="none" strike="noStrike" cap="none" normalizeH="0" baseline="0" dirty="0">
                          <a:ln>
                            <a:noFill/>
                          </a:ln>
                          <a:solidFill>
                            <a:schemeClr val="tx1"/>
                          </a:solidFill>
                          <a:effectLst/>
                          <a:latin typeface="Arial" charset="0"/>
                          <a:ea typeface="宋体" pitchFamily="2" charset="-122"/>
                        </a:rPr>
                        <a:t>f[</a:t>
                      </a:r>
                      <a:r>
                        <a:rPr kumimoji="0" lang="en-US" altLang="zh-CN" sz="1050" b="1" i="0" u="none" strike="noStrike" cap="none" normalizeH="0" baseline="0" dirty="0" err="1">
                          <a:ln>
                            <a:noFill/>
                          </a:ln>
                          <a:solidFill>
                            <a:schemeClr val="tx1"/>
                          </a:solidFill>
                          <a:effectLst/>
                          <a:latin typeface="Arial" charset="0"/>
                          <a:ea typeface="宋体" pitchFamily="2" charset="-122"/>
                        </a:rPr>
                        <a:t>i</a:t>
                      </a:r>
                      <a:r>
                        <a:rPr kumimoji="0" lang="en-US" altLang="zh-CN" sz="1050" b="1" i="0" u="none" strike="noStrike" cap="none" normalizeH="0" baseline="0" dirty="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a:ln>
                            <a:noFill/>
                          </a:ln>
                          <a:solidFill>
                            <a:srgbClr val="800000"/>
                          </a:solidFill>
                          <a:effectLst/>
                          <a:latin typeface="Arial"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050" b="0" i="0" u="none" strike="noStrike" cap="none" normalizeH="0" baseline="0" dirty="0">
                          <a:ln>
                            <a:noFill/>
                          </a:ln>
                          <a:solidFill>
                            <a:srgbClr val="800000"/>
                          </a:solidFill>
                          <a:effectLst/>
                          <a:latin typeface="Arial" charset="0"/>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316478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85704">
                                            <p:txEl>
                                              <p:pRg st="0" end="0"/>
                                            </p:txEl>
                                          </p:spTgt>
                                        </p:tgtEl>
                                        <p:attrNameLst>
                                          <p:attrName>style.visibility</p:attrName>
                                        </p:attrNameLst>
                                      </p:cBhvr>
                                      <p:to>
                                        <p:strVal val="visible"/>
                                      </p:to>
                                    </p:set>
                                    <p:anim calcmode="lin" valueType="num">
                                      <p:cBhvr>
                                        <p:cTn id="7" dur="500" fill="hold"/>
                                        <p:tgtEl>
                                          <p:spTgt spid="28570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8570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85704">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285704">
                                            <p:txEl>
                                              <p:pRg st="1" end="1"/>
                                            </p:txEl>
                                          </p:spTgt>
                                        </p:tgtEl>
                                        <p:attrNameLst>
                                          <p:attrName>style.visibility</p:attrName>
                                        </p:attrNameLst>
                                      </p:cBhvr>
                                      <p:to>
                                        <p:strVal val="visible"/>
                                      </p:to>
                                    </p:set>
                                    <p:anim calcmode="lin" valueType="num">
                                      <p:cBhvr>
                                        <p:cTn id="14" dur="500" fill="hold"/>
                                        <p:tgtEl>
                                          <p:spTgt spid="28570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8570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85704">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285704">
                                            <p:txEl>
                                              <p:pRg st="2" end="2"/>
                                            </p:txEl>
                                          </p:spTgt>
                                        </p:tgtEl>
                                        <p:attrNameLst>
                                          <p:attrName>style.visibility</p:attrName>
                                        </p:attrNameLst>
                                      </p:cBhvr>
                                      <p:to>
                                        <p:strVal val="visible"/>
                                      </p:to>
                                    </p:set>
                                    <p:anim calcmode="lin" valueType="num">
                                      <p:cBhvr>
                                        <p:cTn id="21" dur="500" fill="hold"/>
                                        <p:tgtEl>
                                          <p:spTgt spid="28570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8570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85704">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285704">
                                            <p:txEl>
                                              <p:pRg st="3" end="3"/>
                                            </p:txEl>
                                          </p:spTgt>
                                        </p:tgtEl>
                                        <p:attrNameLst>
                                          <p:attrName>style.visibility</p:attrName>
                                        </p:attrNameLst>
                                      </p:cBhvr>
                                      <p:to>
                                        <p:strVal val="visible"/>
                                      </p:to>
                                    </p:set>
                                    <p:anim calcmode="lin" valueType="num">
                                      <p:cBhvr>
                                        <p:cTn id="28" dur="500" fill="hold"/>
                                        <p:tgtEl>
                                          <p:spTgt spid="28570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8570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285704">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285704">
                                            <p:txEl>
                                              <p:pRg st="4" end="4"/>
                                            </p:txEl>
                                          </p:spTgt>
                                        </p:tgtEl>
                                        <p:attrNameLst>
                                          <p:attrName>style.visibility</p:attrName>
                                        </p:attrNameLst>
                                      </p:cBhvr>
                                      <p:to>
                                        <p:strVal val="visible"/>
                                      </p:to>
                                    </p:set>
                                    <p:anim calcmode="lin" valueType="num">
                                      <p:cBhvr>
                                        <p:cTn id="35" dur="500" fill="hold"/>
                                        <p:tgtEl>
                                          <p:spTgt spid="285704">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285704">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2857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5" descr="STATBA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85800"/>
            <a:ext cx="7924800" cy="107950"/>
          </a:xfrm>
          <a:prstGeom prst="rect">
            <a:avLst/>
          </a:prstGeom>
          <a:solidFill>
            <a:srgbClr val="FF9900"/>
          </a:solidFill>
          <a:ln w="9525">
            <a:solidFill>
              <a:srgbClr val="FF9900"/>
            </a:solidFill>
            <a:miter lim="800000"/>
            <a:headEnd/>
            <a:tailEnd/>
          </a:ln>
        </p:spPr>
      </p:pic>
      <p:sp>
        <p:nvSpPr>
          <p:cNvPr id="46084" name="Text Box 7"/>
          <p:cNvSpPr txBox="1">
            <a:spLocks noChangeArrowheads="1"/>
          </p:cNvSpPr>
          <p:nvPr/>
        </p:nvSpPr>
        <p:spPr bwMode="auto">
          <a:xfrm>
            <a:off x="304800" y="304800"/>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活动安排问题</a:t>
            </a:r>
            <a:r>
              <a:rPr lang="en-US" altLang="zh-CN" sz="2000" b="1">
                <a:solidFill>
                  <a:srgbClr val="D60093"/>
                </a:solidFill>
                <a:latin typeface="楷体_GB2312" pitchFamily="49" charset="-122"/>
                <a:ea typeface="楷体_GB2312" pitchFamily="49" charset="-122"/>
              </a:rPr>
              <a:t>-</a:t>
            </a:r>
            <a:r>
              <a:rPr lang="zh-CN" altLang="en-US" sz="2000" b="1">
                <a:solidFill>
                  <a:srgbClr val="0000FF"/>
                </a:solidFill>
                <a:latin typeface="楷体_GB2312" pitchFamily="49" charset="-122"/>
                <a:ea typeface="楷体_GB2312" pitchFamily="49" charset="-122"/>
              </a:rPr>
              <a:t>活动安排问题具有贪心选择性质</a:t>
            </a:r>
          </a:p>
        </p:txBody>
      </p:sp>
      <p:sp>
        <p:nvSpPr>
          <p:cNvPr id="28680" name="Text Box 8"/>
          <p:cNvSpPr txBox="1">
            <a:spLocks noChangeArrowheads="1"/>
          </p:cNvSpPr>
          <p:nvPr/>
        </p:nvSpPr>
        <p:spPr bwMode="auto">
          <a:xfrm>
            <a:off x="381000" y="884238"/>
            <a:ext cx="7961313"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b="1">
                <a:ea typeface="楷体_GB2312" pitchFamily="49" charset="-122"/>
              </a:rPr>
              <a:t>证明：</a:t>
            </a:r>
            <a:r>
              <a:rPr lang="en-US" altLang="zh-CN" sz="2400" b="1">
                <a:solidFill>
                  <a:srgbClr val="0000FF"/>
                </a:solidFill>
                <a:latin typeface="Times New Roman" panose="02020603050405020304" pitchFamily="18" charset="0"/>
                <a:ea typeface="楷体_GB2312" pitchFamily="49" charset="-122"/>
              </a:rPr>
              <a:t>1)</a:t>
            </a:r>
            <a:r>
              <a:rPr lang="zh-CN" altLang="en-US" sz="2400" b="1">
                <a:solidFill>
                  <a:srgbClr val="0000FF"/>
                </a:solidFill>
                <a:ea typeface="楷体_GB2312" pitchFamily="49" charset="-122"/>
              </a:rPr>
              <a:t>证明活动安排问题有一个最优解以贪心选择开始。</a:t>
            </a:r>
          </a:p>
        </p:txBody>
      </p:sp>
      <p:graphicFrame>
        <p:nvGraphicFramePr>
          <p:cNvPr id="28681" name="Object 9"/>
          <p:cNvGraphicFramePr>
            <a:graphicFrameLocks noGrp="1" noChangeAspect="1"/>
          </p:cNvGraphicFramePr>
          <p:nvPr>
            <p:ph sz="half" idx="1"/>
          </p:nvPr>
        </p:nvGraphicFramePr>
        <p:xfrm>
          <a:off x="1395413" y="1677988"/>
          <a:ext cx="6570662" cy="1201737"/>
        </p:xfrm>
        <a:graphic>
          <a:graphicData uri="http://schemas.openxmlformats.org/presentationml/2006/ole">
            <mc:AlternateContent xmlns:mc="http://schemas.openxmlformats.org/markup-compatibility/2006">
              <mc:Choice xmlns:v="urn:schemas-microsoft-com:vml" Requires="v">
                <p:oleObj spid="_x0000_s99480" name="Document" r:id="rId5" imgW="4322019" imgH="790994" progId="Word.Document.8">
                  <p:embed/>
                </p:oleObj>
              </mc:Choice>
              <mc:Fallback>
                <p:oleObj name="Document" r:id="rId5" imgW="4322019" imgH="790994" progId="Word.Document.8">
                  <p:embed/>
                  <p:pic>
                    <p:nvPicPr>
                      <p:cNvPr id="2868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5413" y="1677988"/>
                        <a:ext cx="6570662" cy="120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3" name="Object 11"/>
          <p:cNvGraphicFramePr>
            <a:graphicFrameLocks noGrp="1" noChangeAspect="1"/>
          </p:cNvGraphicFramePr>
          <p:nvPr>
            <p:ph sz="half" idx="2"/>
          </p:nvPr>
        </p:nvGraphicFramePr>
        <p:xfrm>
          <a:off x="1295400" y="3009900"/>
          <a:ext cx="6561138" cy="674688"/>
        </p:xfrm>
        <a:graphic>
          <a:graphicData uri="http://schemas.openxmlformats.org/presentationml/2006/ole">
            <mc:AlternateContent xmlns:mc="http://schemas.openxmlformats.org/markup-compatibility/2006">
              <mc:Choice xmlns:v="urn:schemas-microsoft-com:vml" Requires="v">
                <p:oleObj spid="_x0000_s99481" name="文档" r:id="rId7" imgW="3852159" imgH="396071" progId="Word.Document.8">
                  <p:embed/>
                </p:oleObj>
              </mc:Choice>
              <mc:Fallback>
                <p:oleObj name="文档" r:id="rId7" imgW="3852159" imgH="396071" progId="Word.Document.8">
                  <p:embed/>
                  <p:pic>
                    <p:nvPicPr>
                      <p:cNvPr id="28683"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009900"/>
                        <a:ext cx="6561138"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6" name="Text Box 14"/>
          <p:cNvSpPr txBox="1">
            <a:spLocks noChangeArrowheads="1"/>
          </p:cNvSpPr>
          <p:nvPr/>
        </p:nvSpPr>
        <p:spPr bwMode="auto">
          <a:xfrm>
            <a:off x="1136650" y="3962400"/>
            <a:ext cx="2139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否则，构造</a:t>
            </a:r>
            <a:r>
              <a:rPr lang="zh-CN" altLang="en-US" sz="2800">
                <a:latin typeface="楷体_GB2312" pitchFamily="49" charset="-122"/>
                <a:ea typeface="楷体_GB2312" pitchFamily="49" charset="-122"/>
              </a:rPr>
              <a:t> </a:t>
            </a:r>
          </a:p>
        </p:txBody>
      </p:sp>
      <p:graphicFrame>
        <p:nvGraphicFramePr>
          <p:cNvPr id="28687" name="Object 15"/>
          <p:cNvGraphicFramePr>
            <a:graphicFrameLocks noChangeAspect="1"/>
          </p:cNvGraphicFramePr>
          <p:nvPr/>
        </p:nvGraphicFramePr>
        <p:xfrm>
          <a:off x="3495675" y="4648200"/>
          <a:ext cx="2371725" cy="552450"/>
        </p:xfrm>
        <a:graphic>
          <a:graphicData uri="http://schemas.openxmlformats.org/presentationml/2006/ole">
            <mc:AlternateContent xmlns:mc="http://schemas.openxmlformats.org/markup-compatibility/2006">
              <mc:Choice xmlns:v="urn:schemas-microsoft-com:vml" Requires="v">
                <p:oleObj spid="_x0000_s99482" name="公式" r:id="rId9" imgW="1079032" imgH="203112" progId="Equation.3">
                  <p:embed/>
                </p:oleObj>
              </mc:Choice>
              <mc:Fallback>
                <p:oleObj name="公式" r:id="rId9" imgW="1079032" imgH="203112" progId="Equation.3">
                  <p:embed/>
                  <p:pic>
                    <p:nvPicPr>
                      <p:cNvPr id="28687"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5675" y="4648200"/>
                        <a:ext cx="23717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9" name="Text Box 17"/>
          <p:cNvSpPr txBox="1">
            <a:spLocks noChangeArrowheads="1"/>
          </p:cNvSpPr>
          <p:nvPr/>
        </p:nvSpPr>
        <p:spPr bwMode="auto">
          <a:xfrm>
            <a:off x="1365250" y="5410200"/>
            <a:ext cx="617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楷体_GB2312" pitchFamily="49" charset="-122"/>
                <a:ea typeface="楷体_GB2312" pitchFamily="49" charset="-122"/>
              </a:rPr>
              <a:t>（下面证明</a:t>
            </a:r>
            <a:r>
              <a:rPr lang="en-US" altLang="zh-CN" sz="2400" b="1">
                <a:solidFill>
                  <a:srgbClr val="0000FF"/>
                </a:solidFill>
                <a:latin typeface="Times New Roman" panose="02020603050405020304" pitchFamily="18" charset="0"/>
                <a:ea typeface="楷体_GB2312" pitchFamily="49" charset="-122"/>
              </a:rPr>
              <a:t>B</a:t>
            </a:r>
            <a:r>
              <a:rPr lang="zh-CN" altLang="en-US" sz="2400" b="1">
                <a:solidFill>
                  <a:srgbClr val="0000FF"/>
                </a:solidFill>
                <a:latin typeface="楷体_GB2312" pitchFamily="49" charset="-122"/>
                <a:ea typeface="楷体_GB2312" pitchFamily="49" charset="-122"/>
              </a:rPr>
              <a:t>也是该活动安排问题的最优解）</a:t>
            </a:r>
          </a:p>
        </p:txBody>
      </p:sp>
    </p:spTree>
    <p:extLst>
      <p:ext uri="{BB962C8B-B14F-4D97-AF65-F5344CB8AC3E}">
        <p14:creationId xmlns:p14="http://schemas.microsoft.com/office/powerpoint/2010/main" val="2576477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680"/>
                                        </p:tgtEl>
                                        <p:attrNameLst>
                                          <p:attrName>style.visibility</p:attrName>
                                        </p:attrNameLst>
                                      </p:cBhvr>
                                      <p:to>
                                        <p:strVal val="visible"/>
                                      </p:to>
                                    </p:set>
                                    <p:animEffect transition="in" filter="box(in)">
                                      <p:cBhvr>
                                        <p:cTn id="7" dur="500"/>
                                        <p:tgtEl>
                                          <p:spTgt spid="286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8681"/>
                                        </p:tgtEl>
                                        <p:attrNameLst>
                                          <p:attrName>style.visibility</p:attrName>
                                        </p:attrNameLst>
                                      </p:cBhvr>
                                      <p:to>
                                        <p:strVal val="visible"/>
                                      </p:to>
                                    </p:set>
                                    <p:animEffect transition="in" filter="checkerboard(across)">
                                      <p:cBhvr>
                                        <p:cTn id="12" dur="500"/>
                                        <p:tgtEl>
                                          <p:spTgt spid="286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8683"/>
                                        </p:tgtEl>
                                        <p:attrNameLst>
                                          <p:attrName>style.visibility</p:attrName>
                                        </p:attrNameLst>
                                      </p:cBhvr>
                                      <p:to>
                                        <p:strVal val="visible"/>
                                      </p:to>
                                    </p:set>
                                    <p:animEffect transition="in" filter="box(in)">
                                      <p:cBhvr>
                                        <p:cTn id="17" dur="500"/>
                                        <p:tgtEl>
                                          <p:spTgt spid="286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8686"/>
                                        </p:tgtEl>
                                        <p:attrNameLst>
                                          <p:attrName>style.visibility</p:attrName>
                                        </p:attrNameLst>
                                      </p:cBhvr>
                                      <p:to>
                                        <p:strVal val="visible"/>
                                      </p:to>
                                    </p:set>
                                    <p:anim calcmode="lin" valueType="num">
                                      <p:cBhvr additive="base">
                                        <p:cTn id="22" dur="500" fill="hold"/>
                                        <p:tgtEl>
                                          <p:spTgt spid="28686"/>
                                        </p:tgtEl>
                                        <p:attrNameLst>
                                          <p:attrName>ppt_x</p:attrName>
                                        </p:attrNameLst>
                                      </p:cBhvr>
                                      <p:tavLst>
                                        <p:tav tm="0">
                                          <p:val>
                                            <p:strVal val="0-#ppt_w/2"/>
                                          </p:val>
                                        </p:tav>
                                        <p:tav tm="100000">
                                          <p:val>
                                            <p:strVal val="#ppt_x"/>
                                          </p:val>
                                        </p:tav>
                                      </p:tavLst>
                                    </p:anim>
                                    <p:anim calcmode="lin" valueType="num">
                                      <p:cBhvr additive="base">
                                        <p:cTn id="23" dur="500" fill="hold"/>
                                        <p:tgtEl>
                                          <p:spTgt spid="2868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28687"/>
                                        </p:tgtEl>
                                        <p:attrNameLst>
                                          <p:attrName>style.visibility</p:attrName>
                                        </p:attrNameLst>
                                      </p:cBhvr>
                                      <p:to>
                                        <p:strVal val="visible"/>
                                      </p:to>
                                    </p:set>
                                    <p:animEffect transition="in" filter="box(in)">
                                      <p:cBhvr>
                                        <p:cTn id="28" dur="500"/>
                                        <p:tgtEl>
                                          <p:spTgt spid="2868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8689"/>
                                        </p:tgtEl>
                                        <p:attrNameLst>
                                          <p:attrName>style.visibility</p:attrName>
                                        </p:attrNameLst>
                                      </p:cBhvr>
                                      <p:to>
                                        <p:strVal val="visible"/>
                                      </p:to>
                                    </p:set>
                                    <p:anim calcmode="lin" valueType="num">
                                      <p:cBhvr additive="base">
                                        <p:cTn id="33" dur="500" fill="hold"/>
                                        <p:tgtEl>
                                          <p:spTgt spid="28689"/>
                                        </p:tgtEl>
                                        <p:attrNameLst>
                                          <p:attrName>ppt_x</p:attrName>
                                        </p:attrNameLst>
                                      </p:cBhvr>
                                      <p:tavLst>
                                        <p:tav tm="0">
                                          <p:val>
                                            <p:strVal val="#ppt_x"/>
                                          </p:val>
                                        </p:tav>
                                        <p:tav tm="100000">
                                          <p:val>
                                            <p:strVal val="#ppt_x"/>
                                          </p:val>
                                        </p:tav>
                                      </p:tavLst>
                                    </p:anim>
                                    <p:anim calcmode="lin" valueType="num">
                                      <p:cBhvr additive="base">
                                        <p:cTn id="34" dur="500" fill="hold"/>
                                        <p:tgtEl>
                                          <p:spTgt spid="286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p:bldP spid="28686" grpId="0"/>
      <p:bldP spid="2868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62000"/>
            <a:ext cx="7924800" cy="107950"/>
          </a:xfrm>
          <a:prstGeom prst="rect">
            <a:avLst/>
          </a:prstGeom>
          <a:solidFill>
            <a:srgbClr val="FF9900"/>
          </a:solidFill>
          <a:ln w="9525">
            <a:solidFill>
              <a:srgbClr val="FF9900"/>
            </a:solidFill>
            <a:miter lim="800000"/>
            <a:headEnd/>
            <a:tailEnd/>
          </a:ln>
        </p:spPr>
      </p:pic>
      <p:sp>
        <p:nvSpPr>
          <p:cNvPr id="7172" name="Text Box 6"/>
          <p:cNvSpPr txBox="1">
            <a:spLocks noChangeArrowheads="1"/>
          </p:cNvSpPr>
          <p:nvPr/>
        </p:nvSpPr>
        <p:spPr bwMode="auto">
          <a:xfrm>
            <a:off x="517525" y="381000"/>
            <a:ext cx="3140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a:t>
            </a:r>
            <a:r>
              <a:rPr lang="en-US" altLang="zh-CN" sz="2000" b="1">
                <a:solidFill>
                  <a:srgbClr val="D60093"/>
                </a:solidFill>
                <a:latin typeface="楷体_GB2312" pitchFamily="49" charset="-122"/>
                <a:ea typeface="楷体_GB2312" pitchFamily="49" charset="-122"/>
              </a:rPr>
              <a:t>-</a:t>
            </a:r>
            <a:r>
              <a:rPr lang="zh-CN" altLang="en-US" sz="2000" b="1">
                <a:solidFill>
                  <a:srgbClr val="D60093"/>
                </a:solidFill>
                <a:latin typeface="楷体_GB2312" pitchFamily="49" charset="-122"/>
                <a:ea typeface="楷体_GB2312" pitchFamily="49" charset="-122"/>
              </a:rPr>
              <a:t>学习要点</a:t>
            </a:r>
          </a:p>
        </p:txBody>
      </p:sp>
      <p:sp>
        <p:nvSpPr>
          <p:cNvPr id="5127" name="Text Box 7"/>
          <p:cNvSpPr txBox="1">
            <a:spLocks noChangeArrowheads="1"/>
          </p:cNvSpPr>
          <p:nvPr/>
        </p:nvSpPr>
        <p:spPr bwMode="auto">
          <a:xfrm>
            <a:off x="762000" y="1066800"/>
            <a:ext cx="5959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buClr>
                <a:schemeClr val="hlink"/>
              </a:buClr>
              <a:buSzPct val="70000"/>
              <a:buFont typeface="Wingdings" pitchFamily="2" charset="2"/>
              <a:buNone/>
              <a:defRPr/>
            </a:pPr>
            <a:r>
              <a:rPr lang="en-US" altLang="zh-CN" sz="2800" b="1">
                <a:solidFill>
                  <a:srgbClr val="0000FF"/>
                </a:solidFill>
                <a:effectLst>
                  <a:outerShdw blurRad="38100" dist="38100" dir="2700000" algn="tl">
                    <a:srgbClr val="C0C0C0"/>
                  </a:outerShdw>
                </a:effectLst>
                <a:latin typeface="楷体_GB2312" pitchFamily="49" charset="-122"/>
                <a:ea typeface="楷体_GB2312" pitchFamily="49" charset="-122"/>
                <a:sym typeface="Wingdings" pitchFamily="2" charset="2"/>
              </a:rPr>
              <a:t> </a:t>
            </a:r>
            <a:r>
              <a:rPr lang="zh-CN" altLang="en-US" sz="2800" b="1">
                <a:solidFill>
                  <a:srgbClr val="0000FF"/>
                </a:solidFill>
                <a:effectLst>
                  <a:outerShdw blurRad="38100" dist="38100" dir="2700000" algn="tl">
                    <a:srgbClr val="C0C0C0"/>
                  </a:outerShdw>
                </a:effectLst>
                <a:latin typeface="楷体_GB2312" pitchFamily="49" charset="-122"/>
                <a:ea typeface="楷体_GB2312" pitchFamily="49" charset="-122"/>
              </a:rPr>
              <a:t>贪心算法的基本概念与基本要素</a:t>
            </a:r>
            <a:endParaRPr lang="zh-CN" altLang="en-US" sz="2800" b="1">
              <a:solidFill>
                <a:srgbClr val="0000FF"/>
              </a:solidFill>
              <a:latin typeface="楷体_GB2312" pitchFamily="49" charset="-122"/>
              <a:ea typeface="楷体_GB2312" pitchFamily="49" charset="-122"/>
            </a:endParaRPr>
          </a:p>
        </p:txBody>
      </p:sp>
      <p:sp>
        <p:nvSpPr>
          <p:cNvPr id="5128" name="Text Box 8"/>
          <p:cNvSpPr txBox="1">
            <a:spLocks noChangeArrowheads="1"/>
          </p:cNvSpPr>
          <p:nvPr/>
        </p:nvSpPr>
        <p:spPr bwMode="auto">
          <a:xfrm>
            <a:off x="762000" y="1693863"/>
            <a:ext cx="7296150" cy="188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FontTx/>
              <a:buNone/>
            </a:pPr>
            <a:r>
              <a:rPr lang="en-US" altLang="zh-CN" sz="2800" b="1">
                <a:solidFill>
                  <a:srgbClr val="0000FF"/>
                </a:solidFill>
                <a:latin typeface="楷体_GB2312" pitchFamily="49" charset="-122"/>
                <a:ea typeface="楷体_GB2312" pitchFamily="49" charset="-122"/>
                <a:sym typeface="Wingdings" panose="05000000000000000000" pitchFamily="2" charset="2"/>
              </a:rPr>
              <a:t> </a:t>
            </a:r>
            <a:r>
              <a:rPr lang="zh-CN" altLang="en-US" sz="2800" b="1">
                <a:solidFill>
                  <a:srgbClr val="0000FF"/>
                </a:solidFill>
                <a:latin typeface="楷体_GB2312" pitchFamily="49" charset="-122"/>
                <a:ea typeface="楷体_GB2312" pitchFamily="49" charset="-122"/>
              </a:rPr>
              <a:t>几个实例：</a:t>
            </a:r>
          </a:p>
          <a:p>
            <a:pPr eaLnBrk="1" hangingPunct="1">
              <a:lnSpc>
                <a:spcPct val="140000"/>
              </a:lnSpc>
              <a:spcBef>
                <a:spcPct val="0"/>
              </a:spcBef>
              <a:buFontTx/>
              <a:buNone/>
            </a:pPr>
            <a:r>
              <a:rPr lang="zh-CN" altLang="en-US" sz="2800" b="1">
                <a:solidFill>
                  <a:srgbClr val="0000FF"/>
                </a:solidFill>
                <a:latin typeface="楷体_GB2312" pitchFamily="49" charset="-122"/>
                <a:ea typeface="楷体_GB2312" pitchFamily="49" charset="-122"/>
              </a:rPr>
              <a:t>活动安排、最优装载、</a:t>
            </a:r>
            <a:r>
              <a:rPr lang="en-US" altLang="zh-CN" sz="2800" b="1">
                <a:solidFill>
                  <a:srgbClr val="0000FF"/>
                </a:solidFill>
                <a:latin typeface="Times New Roman" panose="02020603050405020304" pitchFamily="18" charset="0"/>
                <a:ea typeface="楷体_GB2312" pitchFamily="49" charset="-122"/>
              </a:rPr>
              <a:t>Huffman</a:t>
            </a:r>
            <a:r>
              <a:rPr lang="zh-CN" altLang="en-US" sz="2800" b="1">
                <a:solidFill>
                  <a:srgbClr val="0000FF"/>
                </a:solidFill>
                <a:latin typeface="楷体_GB2312" pitchFamily="49" charset="-122"/>
                <a:ea typeface="楷体_GB2312" pitchFamily="49" charset="-122"/>
              </a:rPr>
              <a:t>编码、</a:t>
            </a:r>
          </a:p>
          <a:p>
            <a:pPr eaLnBrk="1" hangingPunct="1">
              <a:lnSpc>
                <a:spcPct val="140000"/>
              </a:lnSpc>
              <a:spcBef>
                <a:spcPct val="0"/>
              </a:spcBef>
              <a:buFontTx/>
              <a:buNone/>
            </a:pPr>
            <a:r>
              <a:rPr lang="zh-CN" altLang="en-US" sz="2800" b="1">
                <a:solidFill>
                  <a:srgbClr val="0000FF"/>
                </a:solidFill>
                <a:latin typeface="楷体_GB2312" pitchFamily="49" charset="-122"/>
                <a:ea typeface="楷体_GB2312" pitchFamily="49" charset="-122"/>
              </a:rPr>
              <a:t>单源最短路径、最小生成树、多机调度问题、</a:t>
            </a:r>
          </a:p>
        </p:txBody>
      </p:sp>
      <p:sp>
        <p:nvSpPr>
          <p:cNvPr id="5129" name="Text Box 9"/>
          <p:cNvSpPr txBox="1">
            <a:spLocks noChangeArrowheads="1"/>
          </p:cNvSpPr>
          <p:nvPr/>
        </p:nvSpPr>
        <p:spPr bwMode="auto">
          <a:xfrm>
            <a:off x="838200" y="4495800"/>
            <a:ext cx="746760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defRPr/>
            </a:pPr>
            <a:r>
              <a:rPr lang="zh-CN" altLang="en-US" sz="2800" b="1" dirty="0">
                <a:effectLst>
                  <a:outerShdw blurRad="38100" dist="38100" dir="2700000" algn="tl">
                    <a:srgbClr val="C0C0C0"/>
                  </a:outerShdw>
                </a:effectLst>
                <a:latin typeface="楷体_GB2312" pitchFamily="49" charset="-122"/>
                <a:ea typeface="楷体_GB2312" pitchFamily="49" charset="-122"/>
              </a:rPr>
              <a:t>关键是如何选择贪心策略；</a:t>
            </a:r>
          </a:p>
          <a:p>
            <a:pPr eaLnBrk="1" hangingPunct="1">
              <a:lnSpc>
                <a:spcPct val="140000"/>
              </a:lnSpc>
              <a:defRPr/>
            </a:pPr>
            <a:r>
              <a:rPr lang="zh-CN" altLang="en-US" sz="2800" b="1" dirty="0">
                <a:effectLst>
                  <a:outerShdw blurRad="38100" dist="38100" dir="2700000" algn="tl">
                    <a:srgbClr val="C0C0C0"/>
                  </a:outerShdw>
                </a:effectLst>
                <a:latin typeface="楷体_GB2312" pitchFamily="49" charset="-122"/>
                <a:ea typeface="楷体_GB2312" pitchFamily="49" charset="-122"/>
              </a:rPr>
              <a:t>如何证明你选择的贪心策略能获得最优解</a:t>
            </a:r>
          </a:p>
        </p:txBody>
      </p:sp>
      <p:sp>
        <p:nvSpPr>
          <p:cNvPr id="5130" name="Text Box 10"/>
          <p:cNvSpPr txBox="1">
            <a:spLocks noChangeArrowheads="1"/>
          </p:cNvSpPr>
          <p:nvPr/>
        </p:nvSpPr>
        <p:spPr bwMode="auto">
          <a:xfrm>
            <a:off x="838200" y="3886200"/>
            <a:ext cx="3070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dirty="0">
                <a:solidFill>
                  <a:srgbClr val="FF0000"/>
                </a:solidFill>
                <a:effectLst>
                  <a:outerShdw blurRad="38100" dist="38100" dir="2700000" algn="tl">
                    <a:srgbClr val="C0C0C0"/>
                  </a:outerShdw>
                </a:effectLst>
                <a:latin typeface="楷体_GB2312" pitchFamily="49" charset="-122"/>
                <a:ea typeface="楷体_GB2312" pitchFamily="49" charset="-122"/>
              </a:rPr>
              <a:t>☻ </a:t>
            </a:r>
            <a:r>
              <a:rPr lang="zh-CN" altLang="en-US" sz="3200" b="1" dirty="0">
                <a:solidFill>
                  <a:srgbClr val="FF0000"/>
                </a:solidFill>
                <a:effectLst>
                  <a:outerShdw blurRad="38100" dist="38100" dir="2700000" algn="tl">
                    <a:srgbClr val="C0C0C0"/>
                  </a:outerShdw>
                </a:effectLst>
                <a:latin typeface="楷体_GB2312" pitchFamily="49" charset="-122"/>
                <a:ea typeface="楷体_GB2312" pitchFamily="49" charset="-122"/>
              </a:rPr>
              <a:t>重点与难点：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box(in)">
                                      <p:cBhvr>
                                        <p:cTn id="7" dur="500"/>
                                        <p:tgtEl>
                                          <p:spTgt spid="5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128"/>
                                        </p:tgtEl>
                                        <p:attrNameLst>
                                          <p:attrName>style.visibility</p:attrName>
                                        </p:attrNameLst>
                                      </p:cBhvr>
                                      <p:to>
                                        <p:strVal val="visible"/>
                                      </p:to>
                                    </p:set>
                                    <p:animEffect transition="in" filter="checkerboard(across)">
                                      <p:cBhvr>
                                        <p:cTn id="12" dur="500"/>
                                        <p:tgtEl>
                                          <p:spTgt spid="51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130"/>
                                        </p:tgtEl>
                                        <p:attrNameLst>
                                          <p:attrName>style.visibility</p:attrName>
                                        </p:attrNameLst>
                                      </p:cBhvr>
                                      <p:to>
                                        <p:strVal val="visible"/>
                                      </p:to>
                                    </p:set>
                                    <p:anim calcmode="lin" valueType="num">
                                      <p:cBhvr additive="base">
                                        <p:cTn id="17" dur="500" fill="hold"/>
                                        <p:tgtEl>
                                          <p:spTgt spid="5130"/>
                                        </p:tgtEl>
                                        <p:attrNameLst>
                                          <p:attrName>ppt_x</p:attrName>
                                        </p:attrNameLst>
                                      </p:cBhvr>
                                      <p:tavLst>
                                        <p:tav tm="0">
                                          <p:val>
                                            <p:strVal val="0-#ppt_w/2"/>
                                          </p:val>
                                        </p:tav>
                                        <p:tav tm="100000">
                                          <p:val>
                                            <p:strVal val="#ppt_x"/>
                                          </p:val>
                                        </p:tav>
                                      </p:tavLst>
                                    </p:anim>
                                    <p:anim calcmode="lin" valueType="num">
                                      <p:cBhvr additive="base">
                                        <p:cTn id="18" dur="500" fill="hold"/>
                                        <p:tgtEl>
                                          <p:spTgt spid="513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129"/>
                                        </p:tgtEl>
                                        <p:attrNameLst>
                                          <p:attrName>style.visibility</p:attrName>
                                        </p:attrNameLst>
                                      </p:cBhvr>
                                      <p:to>
                                        <p:strVal val="visible"/>
                                      </p:to>
                                    </p:set>
                                    <p:anim calcmode="lin" valueType="num">
                                      <p:cBhvr additive="base">
                                        <p:cTn id="23" dur="500" fill="hold"/>
                                        <p:tgtEl>
                                          <p:spTgt spid="5129"/>
                                        </p:tgtEl>
                                        <p:attrNameLst>
                                          <p:attrName>ppt_x</p:attrName>
                                        </p:attrNameLst>
                                      </p:cBhvr>
                                      <p:tavLst>
                                        <p:tav tm="0">
                                          <p:val>
                                            <p:strVal val="#ppt_x"/>
                                          </p:val>
                                        </p:tav>
                                        <p:tav tm="100000">
                                          <p:val>
                                            <p:strVal val="#ppt_x"/>
                                          </p:val>
                                        </p:tav>
                                      </p:tavLst>
                                    </p:anim>
                                    <p:anim calcmode="lin" valueType="num">
                                      <p:cBhvr additive="base">
                                        <p:cTn id="24" dur="500" fill="hold"/>
                                        <p:tgtEl>
                                          <p:spTgt spid="5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5128" grpId="0"/>
      <p:bldP spid="5129" grpId="0"/>
      <p:bldP spid="51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5" descr="STATBA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85800"/>
            <a:ext cx="7924800" cy="107950"/>
          </a:xfrm>
          <a:prstGeom prst="rect">
            <a:avLst/>
          </a:prstGeom>
          <a:solidFill>
            <a:srgbClr val="FF9900"/>
          </a:solidFill>
          <a:ln w="9525">
            <a:solidFill>
              <a:srgbClr val="FF9900"/>
            </a:solidFill>
            <a:miter lim="800000"/>
            <a:headEnd/>
            <a:tailEnd/>
          </a:ln>
        </p:spPr>
      </p:pic>
      <p:sp>
        <p:nvSpPr>
          <p:cNvPr id="48132" name="Text Box 7"/>
          <p:cNvSpPr txBox="1">
            <a:spLocks noChangeArrowheads="1"/>
          </p:cNvSpPr>
          <p:nvPr/>
        </p:nvSpPr>
        <p:spPr bwMode="auto">
          <a:xfrm>
            <a:off x="304800" y="304800"/>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活动安排问题</a:t>
            </a:r>
          </a:p>
        </p:txBody>
      </p:sp>
      <p:graphicFrame>
        <p:nvGraphicFramePr>
          <p:cNvPr id="29707" name="Object 11"/>
          <p:cNvGraphicFramePr>
            <a:graphicFrameLocks noGrp="1" noChangeAspect="1"/>
          </p:cNvGraphicFramePr>
          <p:nvPr>
            <p:ph sz="half" idx="1"/>
          </p:nvPr>
        </p:nvGraphicFramePr>
        <p:xfrm>
          <a:off x="609600" y="1828800"/>
          <a:ext cx="8382000" cy="677863"/>
        </p:xfrm>
        <a:graphic>
          <a:graphicData uri="http://schemas.openxmlformats.org/presentationml/2006/ole">
            <mc:AlternateContent xmlns:mc="http://schemas.openxmlformats.org/markup-compatibility/2006">
              <mc:Choice xmlns:v="urn:schemas-microsoft-com:vml" Requires="v">
                <p:oleObj spid="_x0000_s100456" name="文档" r:id="rId5" imgW="4891957" imgH="396071" progId="Word.Document.8">
                  <p:embed/>
                </p:oleObj>
              </mc:Choice>
              <mc:Fallback>
                <p:oleObj name="文档" r:id="rId5" imgW="4891957" imgH="396071" progId="Word.Document.8">
                  <p:embed/>
                  <p:pic>
                    <p:nvPicPr>
                      <p:cNvPr id="2970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828800"/>
                        <a:ext cx="8382000"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9" name="Object 13"/>
          <p:cNvGraphicFramePr>
            <a:graphicFrameLocks noGrp="1" noChangeAspect="1"/>
          </p:cNvGraphicFramePr>
          <p:nvPr>
            <p:ph sz="half" idx="2"/>
          </p:nvPr>
        </p:nvGraphicFramePr>
        <p:xfrm>
          <a:off x="609600" y="2973388"/>
          <a:ext cx="6743700" cy="1225550"/>
        </p:xfrm>
        <a:graphic>
          <a:graphicData uri="http://schemas.openxmlformats.org/presentationml/2006/ole">
            <mc:AlternateContent xmlns:mc="http://schemas.openxmlformats.org/markup-compatibility/2006">
              <mc:Choice xmlns:v="urn:schemas-microsoft-com:vml" Requires="v">
                <p:oleObj spid="_x0000_s100457" name="文档" r:id="rId7" imgW="4361596" imgH="792028" progId="Word.Document.8">
                  <p:embed/>
                </p:oleObj>
              </mc:Choice>
              <mc:Fallback>
                <p:oleObj name="文档" r:id="rId7" imgW="4361596" imgH="792028" progId="Word.Document.8">
                  <p:embed/>
                  <p:pic>
                    <p:nvPicPr>
                      <p:cNvPr id="29709"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2973388"/>
                        <a:ext cx="6743700"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2" name="Text Box 16"/>
          <p:cNvSpPr txBox="1">
            <a:spLocks noChangeArrowheads="1"/>
          </p:cNvSpPr>
          <p:nvPr/>
        </p:nvSpPr>
        <p:spPr bwMode="auto">
          <a:xfrm>
            <a:off x="685800" y="990600"/>
            <a:ext cx="6348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ea typeface="楷体_GB2312" pitchFamily="49" charset="-122"/>
              </a:rPr>
              <a:t>2)</a:t>
            </a:r>
            <a:r>
              <a:rPr lang="zh-CN" altLang="en-US" sz="2800" b="1">
                <a:solidFill>
                  <a:srgbClr val="0000FF"/>
                </a:solidFill>
                <a:latin typeface="楷体_GB2312" pitchFamily="49" charset="-122"/>
                <a:ea typeface="楷体_GB2312" pitchFamily="49" charset="-122"/>
              </a:rPr>
              <a:t>每一步贪心选择→问题的整体最优解</a:t>
            </a:r>
            <a:r>
              <a:rPr lang="zh-CN" altLang="en-US" sz="2800">
                <a:solidFill>
                  <a:srgbClr val="0000FF"/>
                </a:solidFill>
                <a:latin typeface="楷体_GB2312" pitchFamily="49" charset="-122"/>
                <a:ea typeface="楷体_GB2312" pitchFamily="49" charset="-122"/>
              </a:rPr>
              <a:t> </a:t>
            </a:r>
          </a:p>
        </p:txBody>
      </p:sp>
      <p:sp>
        <p:nvSpPr>
          <p:cNvPr id="29713" name="AutoShape 17"/>
          <p:cNvSpPr>
            <a:spLocks noChangeArrowheads="1"/>
          </p:cNvSpPr>
          <p:nvPr/>
        </p:nvSpPr>
        <p:spPr bwMode="auto">
          <a:xfrm>
            <a:off x="8229600" y="2590800"/>
            <a:ext cx="685800" cy="1524000"/>
          </a:xfrm>
          <a:prstGeom prst="wedgeEllipseCallout">
            <a:avLst>
              <a:gd name="adj1" fmla="val -406944"/>
              <a:gd name="adj2" fmla="val 625"/>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a:solidFill>
                  <a:srgbClr val="990099"/>
                </a:solidFill>
                <a:ea typeface="楷体_GB2312" pitchFamily="49" charset="-122"/>
              </a:rPr>
              <a:t>矛盾</a:t>
            </a:r>
          </a:p>
        </p:txBody>
      </p:sp>
      <p:sp>
        <p:nvSpPr>
          <p:cNvPr id="29714" name="Text Box 18"/>
          <p:cNvSpPr txBox="1">
            <a:spLocks noChangeArrowheads="1"/>
          </p:cNvSpPr>
          <p:nvPr/>
        </p:nvSpPr>
        <p:spPr bwMode="auto">
          <a:xfrm>
            <a:off x="838200" y="4495800"/>
            <a:ext cx="63119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b="1">
                <a:latin typeface="楷体_GB2312" pitchFamily="49" charset="-122"/>
                <a:ea typeface="楷体_GB2312" pitchFamily="49" charset="-122"/>
              </a:rPr>
              <a:t>对贪心选择次数用数学归纳法即知，贪心算法</a:t>
            </a:r>
          </a:p>
          <a:p>
            <a:pPr eaLnBrk="1" hangingPunct="1">
              <a:lnSpc>
                <a:spcPct val="150000"/>
              </a:lnSpc>
              <a:spcBef>
                <a:spcPct val="0"/>
              </a:spcBef>
              <a:buFontTx/>
              <a:buNone/>
            </a:pPr>
            <a:r>
              <a:rPr lang="en-US" altLang="zh-CN" sz="2400" b="1">
                <a:latin typeface="Times New Roman" panose="02020603050405020304" pitchFamily="18" charset="0"/>
                <a:ea typeface="楷体_GB2312" pitchFamily="49" charset="-122"/>
              </a:rPr>
              <a:t>GreedySelctor</a:t>
            </a:r>
            <a:r>
              <a:rPr lang="zh-CN" altLang="en-US" sz="2400" b="1">
                <a:latin typeface="楷体_GB2312" pitchFamily="49" charset="-122"/>
                <a:ea typeface="楷体_GB2312" pitchFamily="49" charset="-122"/>
              </a:rPr>
              <a:t>最终产生原问题的最优解。</a:t>
            </a:r>
          </a:p>
        </p:txBody>
      </p:sp>
    </p:spTree>
    <p:extLst>
      <p:ext uri="{BB962C8B-B14F-4D97-AF65-F5344CB8AC3E}">
        <p14:creationId xmlns:p14="http://schemas.microsoft.com/office/powerpoint/2010/main" val="2422702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12"/>
                                        </p:tgtEl>
                                        <p:attrNameLst>
                                          <p:attrName>style.visibility</p:attrName>
                                        </p:attrNameLst>
                                      </p:cBhvr>
                                      <p:to>
                                        <p:strVal val="visible"/>
                                      </p:to>
                                    </p:set>
                                    <p:animEffect transition="in" filter="blinds(horizontal)">
                                      <p:cBhvr>
                                        <p:cTn id="7" dur="500"/>
                                        <p:tgtEl>
                                          <p:spTgt spid="297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9707"/>
                                        </p:tgtEl>
                                        <p:attrNameLst>
                                          <p:attrName>style.visibility</p:attrName>
                                        </p:attrNameLst>
                                      </p:cBhvr>
                                      <p:to>
                                        <p:strVal val="visible"/>
                                      </p:to>
                                    </p:set>
                                    <p:animEffect transition="in" filter="box(in)">
                                      <p:cBhvr>
                                        <p:cTn id="12" dur="500"/>
                                        <p:tgtEl>
                                          <p:spTgt spid="297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9709"/>
                                        </p:tgtEl>
                                        <p:attrNameLst>
                                          <p:attrName>style.visibility</p:attrName>
                                        </p:attrNameLst>
                                      </p:cBhvr>
                                      <p:to>
                                        <p:strVal val="visible"/>
                                      </p:to>
                                    </p:set>
                                    <p:animEffect transition="in" filter="checkerboard(across)">
                                      <p:cBhvr>
                                        <p:cTn id="17" dur="500"/>
                                        <p:tgtEl>
                                          <p:spTgt spid="297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29713"/>
                                        </p:tgtEl>
                                        <p:attrNameLst>
                                          <p:attrName>style.visibility</p:attrName>
                                        </p:attrNameLst>
                                      </p:cBhvr>
                                      <p:to>
                                        <p:strVal val="visible"/>
                                      </p:to>
                                    </p:set>
                                    <p:anim calcmode="lin" valueType="num">
                                      <p:cBhvr additive="base">
                                        <p:cTn id="22" dur="500" fill="hold"/>
                                        <p:tgtEl>
                                          <p:spTgt spid="29713"/>
                                        </p:tgtEl>
                                        <p:attrNameLst>
                                          <p:attrName>ppt_x</p:attrName>
                                        </p:attrNameLst>
                                      </p:cBhvr>
                                      <p:tavLst>
                                        <p:tav tm="0">
                                          <p:val>
                                            <p:strVal val="1+#ppt_w/2"/>
                                          </p:val>
                                        </p:tav>
                                        <p:tav tm="100000">
                                          <p:val>
                                            <p:strVal val="#ppt_x"/>
                                          </p:val>
                                        </p:tav>
                                      </p:tavLst>
                                    </p:anim>
                                    <p:anim calcmode="lin" valueType="num">
                                      <p:cBhvr additive="base">
                                        <p:cTn id="23" dur="500" fill="hold"/>
                                        <p:tgtEl>
                                          <p:spTgt spid="29713"/>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9714"/>
                                        </p:tgtEl>
                                        <p:attrNameLst>
                                          <p:attrName>style.visibility</p:attrName>
                                        </p:attrNameLst>
                                      </p:cBhvr>
                                      <p:to>
                                        <p:strVal val="visible"/>
                                      </p:to>
                                    </p:set>
                                    <p:anim calcmode="lin" valueType="num">
                                      <p:cBhvr additive="base">
                                        <p:cTn id="28" dur="500" fill="hold"/>
                                        <p:tgtEl>
                                          <p:spTgt spid="29714"/>
                                        </p:tgtEl>
                                        <p:attrNameLst>
                                          <p:attrName>ppt_x</p:attrName>
                                        </p:attrNameLst>
                                      </p:cBhvr>
                                      <p:tavLst>
                                        <p:tav tm="0">
                                          <p:val>
                                            <p:strVal val="#ppt_x"/>
                                          </p:val>
                                        </p:tav>
                                        <p:tav tm="100000">
                                          <p:val>
                                            <p:strVal val="#ppt_x"/>
                                          </p:val>
                                        </p:tav>
                                      </p:tavLst>
                                    </p:anim>
                                    <p:anim calcmode="lin" valueType="num">
                                      <p:cBhvr additive="base">
                                        <p:cTn id="29" dur="500" fill="hold"/>
                                        <p:tgtEl>
                                          <p:spTgt spid="297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2" grpId="0"/>
      <p:bldP spid="29713" grpId="0" animBg="1"/>
      <p:bldP spid="297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62000"/>
            <a:ext cx="7924800" cy="107950"/>
          </a:xfrm>
          <a:prstGeom prst="rect">
            <a:avLst/>
          </a:prstGeom>
          <a:solidFill>
            <a:srgbClr val="FF9900"/>
          </a:solidFill>
          <a:ln w="9525">
            <a:solidFill>
              <a:srgbClr val="FF9900"/>
            </a:solidFill>
            <a:miter lim="800000"/>
            <a:headEnd/>
            <a:tailEnd/>
          </a:ln>
        </p:spPr>
      </p:pic>
      <p:sp>
        <p:nvSpPr>
          <p:cNvPr id="8196" name="Text Box 6"/>
          <p:cNvSpPr txBox="1">
            <a:spLocks noChangeArrowheads="1"/>
          </p:cNvSpPr>
          <p:nvPr/>
        </p:nvSpPr>
        <p:spPr bwMode="auto">
          <a:xfrm>
            <a:off x="517525" y="381000"/>
            <a:ext cx="2911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a:t>
            </a:r>
          </a:p>
        </p:txBody>
      </p:sp>
      <p:sp>
        <p:nvSpPr>
          <p:cNvPr id="8197" name="Oval 11"/>
          <p:cNvSpPr>
            <a:spLocks noChangeArrowheads="1"/>
          </p:cNvSpPr>
          <p:nvPr/>
        </p:nvSpPr>
        <p:spPr bwMode="auto">
          <a:xfrm>
            <a:off x="1676400" y="2362200"/>
            <a:ext cx="304800" cy="3810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198" name="Oval 12"/>
          <p:cNvSpPr>
            <a:spLocks noChangeArrowheads="1"/>
          </p:cNvSpPr>
          <p:nvPr/>
        </p:nvSpPr>
        <p:spPr bwMode="auto">
          <a:xfrm>
            <a:off x="2362200" y="2362200"/>
            <a:ext cx="304800" cy="3810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57" name="Oval 13"/>
          <p:cNvSpPr>
            <a:spLocks noChangeArrowheads="1"/>
          </p:cNvSpPr>
          <p:nvPr/>
        </p:nvSpPr>
        <p:spPr bwMode="auto">
          <a:xfrm>
            <a:off x="838200" y="4419600"/>
            <a:ext cx="457200" cy="5334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58" name="Oval 14"/>
          <p:cNvSpPr>
            <a:spLocks noChangeArrowheads="1"/>
          </p:cNvSpPr>
          <p:nvPr/>
        </p:nvSpPr>
        <p:spPr bwMode="auto">
          <a:xfrm>
            <a:off x="1524000" y="4419600"/>
            <a:ext cx="457200" cy="609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01" name="Oval 15"/>
          <p:cNvSpPr>
            <a:spLocks noChangeArrowheads="1"/>
          </p:cNvSpPr>
          <p:nvPr/>
        </p:nvSpPr>
        <p:spPr bwMode="auto">
          <a:xfrm>
            <a:off x="2286000" y="3505200"/>
            <a:ext cx="304800" cy="3810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60" name="Oval 16"/>
          <p:cNvSpPr>
            <a:spLocks noChangeArrowheads="1"/>
          </p:cNvSpPr>
          <p:nvPr/>
        </p:nvSpPr>
        <p:spPr bwMode="auto">
          <a:xfrm>
            <a:off x="2209800" y="4343400"/>
            <a:ext cx="533400" cy="6096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03" name="Oval 17"/>
          <p:cNvSpPr>
            <a:spLocks noChangeArrowheads="1"/>
          </p:cNvSpPr>
          <p:nvPr/>
        </p:nvSpPr>
        <p:spPr bwMode="auto">
          <a:xfrm>
            <a:off x="2895600" y="4572000"/>
            <a:ext cx="304800" cy="3810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62" name="Oval 18"/>
          <p:cNvSpPr>
            <a:spLocks noChangeArrowheads="1"/>
          </p:cNvSpPr>
          <p:nvPr/>
        </p:nvSpPr>
        <p:spPr bwMode="auto">
          <a:xfrm>
            <a:off x="1447800" y="3276600"/>
            <a:ext cx="685800" cy="7620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05" name="Oval 19"/>
          <p:cNvSpPr>
            <a:spLocks noChangeArrowheads="1"/>
          </p:cNvSpPr>
          <p:nvPr/>
        </p:nvSpPr>
        <p:spPr bwMode="auto">
          <a:xfrm>
            <a:off x="990600" y="3505200"/>
            <a:ext cx="304800" cy="3810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64" name="Oval 20"/>
          <p:cNvSpPr>
            <a:spLocks noChangeArrowheads="1"/>
          </p:cNvSpPr>
          <p:nvPr/>
        </p:nvSpPr>
        <p:spPr bwMode="auto">
          <a:xfrm>
            <a:off x="762000" y="2209800"/>
            <a:ext cx="609600" cy="6858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65" name="Oval 21"/>
          <p:cNvSpPr>
            <a:spLocks noChangeArrowheads="1"/>
          </p:cNvSpPr>
          <p:nvPr/>
        </p:nvSpPr>
        <p:spPr bwMode="auto">
          <a:xfrm>
            <a:off x="2895600" y="3276600"/>
            <a:ext cx="762000" cy="914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66" name="Oval 22"/>
          <p:cNvSpPr>
            <a:spLocks noChangeArrowheads="1"/>
          </p:cNvSpPr>
          <p:nvPr/>
        </p:nvSpPr>
        <p:spPr bwMode="auto">
          <a:xfrm>
            <a:off x="2895600" y="2133600"/>
            <a:ext cx="838200" cy="9906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67" name="Rectangle 23"/>
          <p:cNvSpPr>
            <a:spLocks noChangeArrowheads="1"/>
          </p:cNvSpPr>
          <p:nvPr/>
        </p:nvSpPr>
        <p:spPr bwMode="auto">
          <a:xfrm>
            <a:off x="5257800" y="2667000"/>
            <a:ext cx="2590800" cy="2209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68" name="Oval 24"/>
          <p:cNvSpPr>
            <a:spLocks noChangeArrowheads="1"/>
          </p:cNvSpPr>
          <p:nvPr/>
        </p:nvSpPr>
        <p:spPr bwMode="auto">
          <a:xfrm>
            <a:off x="5486400" y="2819400"/>
            <a:ext cx="838200" cy="9906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69" name="Oval 25"/>
          <p:cNvSpPr>
            <a:spLocks noChangeArrowheads="1"/>
          </p:cNvSpPr>
          <p:nvPr/>
        </p:nvSpPr>
        <p:spPr bwMode="auto">
          <a:xfrm>
            <a:off x="6858000" y="2895600"/>
            <a:ext cx="685800" cy="7620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70" name="Oval 26"/>
          <p:cNvSpPr>
            <a:spLocks noChangeArrowheads="1"/>
          </p:cNvSpPr>
          <p:nvPr/>
        </p:nvSpPr>
        <p:spPr bwMode="auto">
          <a:xfrm>
            <a:off x="5486400" y="4191000"/>
            <a:ext cx="533400" cy="6096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71" name="Oval 27"/>
          <p:cNvSpPr>
            <a:spLocks noChangeArrowheads="1"/>
          </p:cNvSpPr>
          <p:nvPr/>
        </p:nvSpPr>
        <p:spPr bwMode="auto">
          <a:xfrm>
            <a:off x="6934200" y="4114800"/>
            <a:ext cx="457200" cy="5334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72" name="Rectangle 28"/>
          <p:cNvSpPr>
            <a:spLocks noChangeArrowheads="1"/>
          </p:cNvSpPr>
          <p:nvPr/>
        </p:nvSpPr>
        <p:spPr bwMode="auto">
          <a:xfrm>
            <a:off x="228600" y="5486400"/>
            <a:ext cx="1371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N</a:t>
            </a:r>
            <a:r>
              <a:rPr lang="zh-CN" altLang="en-US" sz="2400" b="1">
                <a:solidFill>
                  <a:srgbClr val="0000FF"/>
                </a:solidFill>
                <a:effectLst>
                  <a:outerShdw blurRad="38100" dist="38100" dir="2700000" algn="tl">
                    <a:srgbClr val="C0C0C0"/>
                  </a:outerShdw>
                </a:effectLst>
                <a:latin typeface="楷体_GB2312" pitchFamily="49" charset="-122"/>
                <a:ea typeface="楷体_GB2312" pitchFamily="49" charset="-122"/>
              </a:rPr>
              <a:t>个输入</a:t>
            </a:r>
          </a:p>
        </p:txBody>
      </p:sp>
      <p:sp>
        <p:nvSpPr>
          <p:cNvPr id="6173" name="Rectangle 29"/>
          <p:cNvSpPr>
            <a:spLocks noChangeArrowheads="1"/>
          </p:cNvSpPr>
          <p:nvPr/>
        </p:nvSpPr>
        <p:spPr bwMode="auto">
          <a:xfrm>
            <a:off x="2057400" y="5486400"/>
            <a:ext cx="1371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sz="2400" b="1">
                <a:solidFill>
                  <a:srgbClr val="0000FF"/>
                </a:solidFill>
                <a:effectLst>
                  <a:outerShdw blurRad="38100" dist="38100" dir="2700000" algn="tl">
                    <a:srgbClr val="C0C0C0"/>
                  </a:outerShdw>
                </a:effectLst>
                <a:latin typeface="楷体_GB2312" pitchFamily="49" charset="-122"/>
                <a:ea typeface="楷体_GB2312" pitchFamily="49" charset="-122"/>
              </a:rPr>
              <a:t>约束条件</a:t>
            </a:r>
          </a:p>
        </p:txBody>
      </p:sp>
      <p:sp>
        <p:nvSpPr>
          <p:cNvPr id="6174" name="Rectangle 30"/>
          <p:cNvSpPr>
            <a:spLocks noChangeArrowheads="1"/>
          </p:cNvSpPr>
          <p:nvPr/>
        </p:nvSpPr>
        <p:spPr bwMode="auto">
          <a:xfrm>
            <a:off x="4038600" y="5486400"/>
            <a:ext cx="1371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sz="2400" b="1">
                <a:solidFill>
                  <a:srgbClr val="0000FF"/>
                </a:solidFill>
                <a:effectLst>
                  <a:outerShdw blurRad="38100" dist="38100" dir="2700000" algn="tl">
                    <a:srgbClr val="C0C0C0"/>
                  </a:outerShdw>
                </a:effectLst>
                <a:latin typeface="楷体_GB2312" pitchFamily="49" charset="-122"/>
                <a:ea typeface="楷体_GB2312" pitchFamily="49" charset="-122"/>
              </a:rPr>
              <a:t>可行解</a:t>
            </a:r>
          </a:p>
        </p:txBody>
      </p:sp>
      <p:sp>
        <p:nvSpPr>
          <p:cNvPr id="6175" name="Rectangle 31"/>
          <p:cNvSpPr>
            <a:spLocks noChangeArrowheads="1"/>
          </p:cNvSpPr>
          <p:nvPr/>
        </p:nvSpPr>
        <p:spPr bwMode="auto">
          <a:xfrm>
            <a:off x="5410200" y="6400800"/>
            <a:ext cx="1371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sz="2400" b="1" dirty="0">
                <a:solidFill>
                  <a:srgbClr val="0000FF"/>
                </a:solidFill>
                <a:effectLst>
                  <a:outerShdw blurRad="38100" dist="38100" dir="2700000" algn="tl">
                    <a:srgbClr val="C0C0C0"/>
                  </a:outerShdw>
                </a:effectLst>
                <a:latin typeface="楷体_GB2312" pitchFamily="49" charset="-122"/>
                <a:ea typeface="楷体_GB2312" pitchFamily="49" charset="-122"/>
              </a:rPr>
              <a:t>贪心策略</a:t>
            </a:r>
          </a:p>
        </p:txBody>
      </p:sp>
      <p:sp>
        <p:nvSpPr>
          <p:cNvPr id="6176" name="Rectangle 32"/>
          <p:cNvSpPr>
            <a:spLocks noChangeArrowheads="1"/>
          </p:cNvSpPr>
          <p:nvPr/>
        </p:nvSpPr>
        <p:spPr bwMode="auto">
          <a:xfrm>
            <a:off x="7391400" y="6400800"/>
            <a:ext cx="1371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sz="2400" b="1">
                <a:solidFill>
                  <a:srgbClr val="0000FF"/>
                </a:solidFill>
                <a:effectLst>
                  <a:outerShdw blurRad="38100" dist="38100" dir="2700000" algn="tl">
                    <a:srgbClr val="C0C0C0"/>
                  </a:outerShdw>
                </a:effectLst>
                <a:latin typeface="楷体_GB2312" pitchFamily="49" charset="-122"/>
                <a:ea typeface="楷体_GB2312" pitchFamily="49" charset="-122"/>
              </a:rPr>
              <a:t>最优解</a:t>
            </a:r>
          </a:p>
        </p:txBody>
      </p:sp>
      <p:sp>
        <p:nvSpPr>
          <p:cNvPr id="6177" name="Line 33"/>
          <p:cNvSpPr>
            <a:spLocks noChangeShapeType="1"/>
          </p:cNvSpPr>
          <p:nvPr/>
        </p:nvSpPr>
        <p:spPr bwMode="auto">
          <a:xfrm>
            <a:off x="1600200" y="5715000"/>
            <a:ext cx="457200" cy="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8" name="Line 34"/>
          <p:cNvSpPr>
            <a:spLocks noChangeShapeType="1"/>
          </p:cNvSpPr>
          <p:nvPr/>
        </p:nvSpPr>
        <p:spPr bwMode="auto">
          <a:xfrm>
            <a:off x="3429000" y="5715000"/>
            <a:ext cx="609600" cy="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9" name="Line 35"/>
          <p:cNvSpPr>
            <a:spLocks noChangeShapeType="1"/>
          </p:cNvSpPr>
          <p:nvPr/>
        </p:nvSpPr>
        <p:spPr bwMode="auto">
          <a:xfrm>
            <a:off x="6781800" y="6629400"/>
            <a:ext cx="609600" cy="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1" name="Line 37"/>
          <p:cNvSpPr>
            <a:spLocks noChangeShapeType="1"/>
          </p:cNvSpPr>
          <p:nvPr/>
        </p:nvSpPr>
        <p:spPr bwMode="auto">
          <a:xfrm>
            <a:off x="4800600" y="5943600"/>
            <a:ext cx="609600" cy="5334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Oval 11">
            <a:extLst>
              <a:ext uri="{FF2B5EF4-FFF2-40B4-BE49-F238E27FC236}">
                <a16:creationId xmlns:a16="http://schemas.microsoft.com/office/drawing/2014/main" id="{E766AF0B-3CCF-4DC3-8015-2A32D5CF992D}"/>
              </a:ext>
            </a:extLst>
          </p:cNvPr>
          <p:cNvSpPr>
            <a:spLocks noChangeArrowheads="1"/>
          </p:cNvSpPr>
          <p:nvPr/>
        </p:nvSpPr>
        <p:spPr bwMode="auto">
          <a:xfrm>
            <a:off x="6222889" y="1485900"/>
            <a:ext cx="304800" cy="3810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 name="Oval 12">
            <a:extLst>
              <a:ext uri="{FF2B5EF4-FFF2-40B4-BE49-F238E27FC236}">
                <a16:creationId xmlns:a16="http://schemas.microsoft.com/office/drawing/2014/main" id="{21164DFC-E84E-4BF4-8CB4-3EE755FDB740}"/>
              </a:ext>
            </a:extLst>
          </p:cNvPr>
          <p:cNvSpPr>
            <a:spLocks noChangeArrowheads="1"/>
          </p:cNvSpPr>
          <p:nvPr/>
        </p:nvSpPr>
        <p:spPr bwMode="auto">
          <a:xfrm>
            <a:off x="6765735" y="1485900"/>
            <a:ext cx="304800" cy="3810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 name="Oval 13">
            <a:extLst>
              <a:ext uri="{FF2B5EF4-FFF2-40B4-BE49-F238E27FC236}">
                <a16:creationId xmlns:a16="http://schemas.microsoft.com/office/drawing/2014/main" id="{B6DE0AC0-E92A-4133-9375-DC36A2C7FDF8}"/>
              </a:ext>
            </a:extLst>
          </p:cNvPr>
          <p:cNvSpPr>
            <a:spLocks noChangeArrowheads="1"/>
          </p:cNvSpPr>
          <p:nvPr/>
        </p:nvSpPr>
        <p:spPr bwMode="auto">
          <a:xfrm>
            <a:off x="5447700" y="1333500"/>
            <a:ext cx="457200" cy="5334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 name="Oval 14">
            <a:extLst>
              <a:ext uri="{FF2B5EF4-FFF2-40B4-BE49-F238E27FC236}">
                <a16:creationId xmlns:a16="http://schemas.microsoft.com/office/drawing/2014/main" id="{3F118D49-77E6-49F5-8ED3-4F5C9BD5C1D7}"/>
              </a:ext>
            </a:extLst>
          </p:cNvPr>
          <p:cNvSpPr>
            <a:spLocks noChangeArrowheads="1"/>
          </p:cNvSpPr>
          <p:nvPr/>
        </p:nvSpPr>
        <p:spPr bwMode="auto">
          <a:xfrm>
            <a:off x="4682573" y="1333500"/>
            <a:ext cx="533400" cy="533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 name="Oval 15">
            <a:extLst>
              <a:ext uri="{FF2B5EF4-FFF2-40B4-BE49-F238E27FC236}">
                <a16:creationId xmlns:a16="http://schemas.microsoft.com/office/drawing/2014/main" id="{B76650F0-395E-40E0-97D7-B3A0ED609DC7}"/>
              </a:ext>
            </a:extLst>
          </p:cNvPr>
          <p:cNvSpPr>
            <a:spLocks noChangeArrowheads="1"/>
          </p:cNvSpPr>
          <p:nvPr/>
        </p:nvSpPr>
        <p:spPr bwMode="auto">
          <a:xfrm>
            <a:off x="7851427" y="1485900"/>
            <a:ext cx="304800" cy="3810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 name="Oval 16">
            <a:extLst>
              <a:ext uri="{FF2B5EF4-FFF2-40B4-BE49-F238E27FC236}">
                <a16:creationId xmlns:a16="http://schemas.microsoft.com/office/drawing/2014/main" id="{4BE7A40E-A9B9-4B75-8052-5917C8E436F3}"/>
              </a:ext>
            </a:extLst>
          </p:cNvPr>
          <p:cNvSpPr>
            <a:spLocks noChangeArrowheads="1"/>
          </p:cNvSpPr>
          <p:nvPr/>
        </p:nvSpPr>
        <p:spPr bwMode="auto">
          <a:xfrm>
            <a:off x="3958580" y="1181100"/>
            <a:ext cx="635771" cy="6858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 name="Oval 17">
            <a:extLst>
              <a:ext uri="{FF2B5EF4-FFF2-40B4-BE49-F238E27FC236}">
                <a16:creationId xmlns:a16="http://schemas.microsoft.com/office/drawing/2014/main" id="{0871D93D-5645-4844-A2DA-06A86C29D506}"/>
              </a:ext>
            </a:extLst>
          </p:cNvPr>
          <p:cNvSpPr>
            <a:spLocks noChangeArrowheads="1"/>
          </p:cNvSpPr>
          <p:nvPr/>
        </p:nvSpPr>
        <p:spPr bwMode="auto">
          <a:xfrm>
            <a:off x="8394276" y="1562100"/>
            <a:ext cx="243840" cy="3048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 name="Oval 18">
            <a:extLst>
              <a:ext uri="{FF2B5EF4-FFF2-40B4-BE49-F238E27FC236}">
                <a16:creationId xmlns:a16="http://schemas.microsoft.com/office/drawing/2014/main" id="{830B11A1-CCE2-46DE-BE92-79422589A2A5}"/>
              </a:ext>
            </a:extLst>
          </p:cNvPr>
          <p:cNvSpPr>
            <a:spLocks noChangeArrowheads="1"/>
          </p:cNvSpPr>
          <p:nvPr/>
        </p:nvSpPr>
        <p:spPr bwMode="auto">
          <a:xfrm>
            <a:off x="2289459" y="1104900"/>
            <a:ext cx="685800" cy="7620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8" name="Oval 19">
            <a:extLst>
              <a:ext uri="{FF2B5EF4-FFF2-40B4-BE49-F238E27FC236}">
                <a16:creationId xmlns:a16="http://schemas.microsoft.com/office/drawing/2014/main" id="{9765E97C-9F91-4998-A0ED-21B9C0D872B1}"/>
              </a:ext>
            </a:extLst>
          </p:cNvPr>
          <p:cNvSpPr>
            <a:spLocks noChangeArrowheads="1"/>
          </p:cNvSpPr>
          <p:nvPr/>
        </p:nvSpPr>
        <p:spPr bwMode="auto">
          <a:xfrm>
            <a:off x="7308581" y="1485900"/>
            <a:ext cx="304800" cy="3810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 name="Oval 20">
            <a:extLst>
              <a:ext uri="{FF2B5EF4-FFF2-40B4-BE49-F238E27FC236}">
                <a16:creationId xmlns:a16="http://schemas.microsoft.com/office/drawing/2014/main" id="{1E005C9D-776B-4183-B17C-F3215AAD6386}"/>
              </a:ext>
            </a:extLst>
          </p:cNvPr>
          <p:cNvSpPr>
            <a:spLocks noChangeArrowheads="1"/>
          </p:cNvSpPr>
          <p:nvPr/>
        </p:nvSpPr>
        <p:spPr bwMode="auto">
          <a:xfrm>
            <a:off x="3213305" y="1181100"/>
            <a:ext cx="609600" cy="6858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 name="Oval 21">
            <a:extLst>
              <a:ext uri="{FF2B5EF4-FFF2-40B4-BE49-F238E27FC236}">
                <a16:creationId xmlns:a16="http://schemas.microsoft.com/office/drawing/2014/main" id="{D775EDCC-E209-466A-828D-D4AB45E7361A}"/>
              </a:ext>
            </a:extLst>
          </p:cNvPr>
          <p:cNvSpPr>
            <a:spLocks noChangeArrowheads="1"/>
          </p:cNvSpPr>
          <p:nvPr/>
        </p:nvSpPr>
        <p:spPr bwMode="auto">
          <a:xfrm>
            <a:off x="1289413" y="952500"/>
            <a:ext cx="762000" cy="914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 name="Oval 22">
            <a:extLst>
              <a:ext uri="{FF2B5EF4-FFF2-40B4-BE49-F238E27FC236}">
                <a16:creationId xmlns:a16="http://schemas.microsoft.com/office/drawing/2014/main" id="{B5C1964F-765B-4AF8-A520-6BABB1B83D73}"/>
              </a:ext>
            </a:extLst>
          </p:cNvPr>
          <p:cNvSpPr>
            <a:spLocks noChangeArrowheads="1"/>
          </p:cNvSpPr>
          <p:nvPr/>
        </p:nvSpPr>
        <p:spPr bwMode="auto">
          <a:xfrm>
            <a:off x="213167" y="876300"/>
            <a:ext cx="838200" cy="990600"/>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67"/>
                                        </p:tgtEl>
                                        <p:attrNameLst>
                                          <p:attrName>style.visibility</p:attrName>
                                        </p:attrNameLst>
                                      </p:cBhvr>
                                      <p:to>
                                        <p:strVal val="visible"/>
                                      </p:to>
                                    </p:set>
                                    <p:animEffect transition="in" filter="blinds(horizontal)">
                                      <p:cBhvr>
                                        <p:cTn id="7" dur="500"/>
                                        <p:tgtEl>
                                          <p:spTgt spid="61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0" nodeType="clickEffect">
                                  <p:stCondLst>
                                    <p:cond delay="0"/>
                                  </p:stCondLst>
                                  <p:childTnLst>
                                    <p:animEffect transition="out" filter="dissolve">
                                      <p:cBhvr>
                                        <p:cTn id="11" dur="500"/>
                                        <p:tgtEl>
                                          <p:spTgt spid="6166"/>
                                        </p:tgtEl>
                                      </p:cBhvr>
                                    </p:animEffect>
                                    <p:set>
                                      <p:cBhvr>
                                        <p:cTn id="12" dur="1" fill="hold">
                                          <p:stCondLst>
                                            <p:cond delay="499"/>
                                          </p:stCondLst>
                                        </p:cTn>
                                        <p:tgtEl>
                                          <p:spTgt spid="616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68"/>
                                        </p:tgtEl>
                                        <p:attrNameLst>
                                          <p:attrName>style.visibility</p:attrName>
                                        </p:attrNameLst>
                                      </p:cBhvr>
                                      <p:to>
                                        <p:strVal val="visible"/>
                                      </p:to>
                                    </p:set>
                                    <p:animEffect transition="in" filter="dissolve">
                                      <p:cBhvr>
                                        <p:cTn id="17" dur="500"/>
                                        <p:tgtEl>
                                          <p:spTgt spid="61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mph" presetSubtype="0" fill="hold" grpId="0" nodeType="clickEffect">
                                  <p:stCondLst>
                                    <p:cond delay="0"/>
                                  </p:stCondLst>
                                  <p:childTnLst>
                                    <p:animRot by="21600000">
                                      <p:cBhvr>
                                        <p:cTn id="21" dur="2000" fill="hold"/>
                                        <p:tgtEl>
                                          <p:spTgt spid="6165"/>
                                        </p:tgtEl>
                                        <p:attrNameLst>
                                          <p:attrName>r</p:attrName>
                                        </p:attrNameLst>
                                      </p:cBhvr>
                                    </p:animRo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xit" presetSubtype="16" fill="hold" grpId="0" nodeType="clickEffect">
                                  <p:stCondLst>
                                    <p:cond delay="0"/>
                                  </p:stCondLst>
                                  <p:childTnLst>
                                    <p:animEffect transition="out" filter="box(in)">
                                      <p:cBhvr>
                                        <p:cTn id="25" dur="500"/>
                                        <p:tgtEl>
                                          <p:spTgt spid="6162"/>
                                        </p:tgtEl>
                                      </p:cBhvr>
                                    </p:animEffect>
                                    <p:set>
                                      <p:cBhvr>
                                        <p:cTn id="26" dur="1" fill="hold">
                                          <p:stCondLst>
                                            <p:cond delay="499"/>
                                          </p:stCondLst>
                                        </p:cTn>
                                        <p:tgtEl>
                                          <p:spTgt spid="6162"/>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169"/>
                                        </p:tgtEl>
                                        <p:attrNameLst>
                                          <p:attrName>style.visibility</p:attrName>
                                        </p:attrNameLst>
                                      </p:cBhvr>
                                      <p:to>
                                        <p:strVal val="visible"/>
                                      </p:to>
                                    </p:set>
                                    <p:animEffect transition="in" filter="dissolve">
                                      <p:cBhvr>
                                        <p:cTn id="31" dur="500"/>
                                        <p:tgtEl>
                                          <p:spTgt spid="616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mph" presetSubtype="0" fill="hold" grpId="0" nodeType="clickEffect">
                                  <p:stCondLst>
                                    <p:cond delay="0"/>
                                  </p:stCondLst>
                                  <p:childTnLst>
                                    <p:animRot by="21600000">
                                      <p:cBhvr>
                                        <p:cTn id="35" dur="2000" fill="hold"/>
                                        <p:tgtEl>
                                          <p:spTgt spid="6164"/>
                                        </p:tgtEl>
                                        <p:attrNameLst>
                                          <p:attrName>r</p:attrName>
                                        </p:attrNameLst>
                                      </p:cBhvr>
                                    </p:animRot>
                                  </p:childTnLst>
                                </p:cTn>
                              </p:par>
                            </p:childTnLst>
                          </p:cTn>
                        </p:par>
                      </p:childTnLst>
                    </p:cTn>
                  </p:par>
                  <p:par>
                    <p:cTn id="36" fill="hold" nodeType="clickPar">
                      <p:stCondLst>
                        <p:cond delay="indefinite"/>
                      </p:stCondLst>
                      <p:childTnLst>
                        <p:par>
                          <p:cTn id="37" fill="hold" nodeType="withGroup">
                            <p:stCondLst>
                              <p:cond delay="0"/>
                            </p:stCondLst>
                            <p:childTnLst>
                              <p:par>
                                <p:cTn id="38" presetID="21" presetClass="exit" presetSubtype="4" fill="hold" grpId="0" nodeType="clickEffect">
                                  <p:stCondLst>
                                    <p:cond delay="0"/>
                                  </p:stCondLst>
                                  <p:childTnLst>
                                    <p:animEffect transition="out" filter="wheel(4)">
                                      <p:cBhvr>
                                        <p:cTn id="39" dur="2000"/>
                                        <p:tgtEl>
                                          <p:spTgt spid="6160"/>
                                        </p:tgtEl>
                                      </p:cBhvr>
                                    </p:animEffect>
                                    <p:set>
                                      <p:cBhvr>
                                        <p:cTn id="40" dur="1" fill="hold">
                                          <p:stCondLst>
                                            <p:cond delay="1999"/>
                                          </p:stCondLst>
                                        </p:cTn>
                                        <p:tgtEl>
                                          <p:spTgt spid="6160"/>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1" presetClass="entr" presetSubtype="4" fill="hold" grpId="0" nodeType="clickEffect">
                                  <p:stCondLst>
                                    <p:cond delay="0"/>
                                  </p:stCondLst>
                                  <p:childTnLst>
                                    <p:set>
                                      <p:cBhvr>
                                        <p:cTn id="44" dur="1" fill="hold">
                                          <p:stCondLst>
                                            <p:cond delay="0"/>
                                          </p:stCondLst>
                                        </p:cTn>
                                        <p:tgtEl>
                                          <p:spTgt spid="6170"/>
                                        </p:tgtEl>
                                        <p:attrNameLst>
                                          <p:attrName>style.visibility</p:attrName>
                                        </p:attrNameLst>
                                      </p:cBhvr>
                                      <p:to>
                                        <p:strVal val="visible"/>
                                      </p:to>
                                    </p:set>
                                    <p:animEffect transition="in" filter="wheel(4)">
                                      <p:cBhvr>
                                        <p:cTn id="45" dur="2000"/>
                                        <p:tgtEl>
                                          <p:spTgt spid="617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8" presetClass="emph" presetSubtype="0" fill="hold" grpId="0" nodeType="clickEffect">
                                  <p:stCondLst>
                                    <p:cond delay="0"/>
                                  </p:stCondLst>
                                  <p:childTnLst>
                                    <p:animRot by="21600000">
                                      <p:cBhvr>
                                        <p:cTn id="49" dur="2000" fill="hold"/>
                                        <p:tgtEl>
                                          <p:spTgt spid="6158"/>
                                        </p:tgtEl>
                                        <p:attrNameLst>
                                          <p:attrName>r</p:attrName>
                                        </p:attrNameLst>
                                      </p:cBhvr>
                                    </p:animRot>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xit" presetSubtype="10" fill="hold" grpId="0" nodeType="clickEffect">
                                  <p:stCondLst>
                                    <p:cond delay="0"/>
                                  </p:stCondLst>
                                  <p:childTnLst>
                                    <p:animEffect transition="out" filter="checkerboard(across)">
                                      <p:cBhvr>
                                        <p:cTn id="53" dur="500"/>
                                        <p:tgtEl>
                                          <p:spTgt spid="6157"/>
                                        </p:tgtEl>
                                      </p:cBhvr>
                                    </p:animEffect>
                                    <p:set>
                                      <p:cBhvr>
                                        <p:cTn id="54" dur="1" fill="hold">
                                          <p:stCondLst>
                                            <p:cond delay="499"/>
                                          </p:stCondLst>
                                        </p:cTn>
                                        <p:tgtEl>
                                          <p:spTgt spid="6157"/>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6171"/>
                                        </p:tgtEl>
                                        <p:attrNameLst>
                                          <p:attrName>style.visibility</p:attrName>
                                        </p:attrNameLst>
                                      </p:cBhvr>
                                      <p:to>
                                        <p:strVal val="visible"/>
                                      </p:to>
                                    </p:set>
                                    <p:animEffect transition="in" filter="checkerboard(across)">
                                      <p:cBhvr>
                                        <p:cTn id="59" dur="500"/>
                                        <p:tgtEl>
                                          <p:spTgt spid="617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6172"/>
                                        </p:tgtEl>
                                        <p:attrNameLst>
                                          <p:attrName>style.visibility</p:attrName>
                                        </p:attrNameLst>
                                      </p:cBhvr>
                                      <p:to>
                                        <p:strVal val="visible"/>
                                      </p:to>
                                    </p:set>
                                    <p:anim calcmode="lin" valueType="num">
                                      <p:cBhvr additive="base">
                                        <p:cTn id="64" dur="500" fill="hold"/>
                                        <p:tgtEl>
                                          <p:spTgt spid="6172"/>
                                        </p:tgtEl>
                                        <p:attrNameLst>
                                          <p:attrName>ppt_x</p:attrName>
                                        </p:attrNameLst>
                                      </p:cBhvr>
                                      <p:tavLst>
                                        <p:tav tm="0">
                                          <p:val>
                                            <p:strVal val="0-#ppt_w/2"/>
                                          </p:val>
                                        </p:tav>
                                        <p:tav tm="100000">
                                          <p:val>
                                            <p:strVal val="#ppt_x"/>
                                          </p:val>
                                        </p:tav>
                                      </p:tavLst>
                                    </p:anim>
                                    <p:anim calcmode="lin" valueType="num">
                                      <p:cBhvr additive="base">
                                        <p:cTn id="65" dur="500" fill="hold"/>
                                        <p:tgtEl>
                                          <p:spTgt spid="6172"/>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nodeType="clickEffect">
                                  <p:stCondLst>
                                    <p:cond delay="0"/>
                                  </p:stCondLst>
                                  <p:childTnLst>
                                    <p:set>
                                      <p:cBhvr>
                                        <p:cTn id="69" dur="1" fill="hold">
                                          <p:stCondLst>
                                            <p:cond delay="0"/>
                                          </p:stCondLst>
                                        </p:cTn>
                                        <p:tgtEl>
                                          <p:spTgt spid="6177"/>
                                        </p:tgtEl>
                                        <p:attrNameLst>
                                          <p:attrName>style.visibility</p:attrName>
                                        </p:attrNameLst>
                                      </p:cBhvr>
                                      <p:to>
                                        <p:strVal val="visible"/>
                                      </p:to>
                                    </p:set>
                                    <p:animEffect transition="in" filter="box(in)">
                                      <p:cBhvr>
                                        <p:cTn id="70" dur="500"/>
                                        <p:tgtEl>
                                          <p:spTgt spid="6177"/>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6173"/>
                                        </p:tgtEl>
                                        <p:attrNameLst>
                                          <p:attrName>style.visibility</p:attrName>
                                        </p:attrNameLst>
                                      </p:cBhvr>
                                      <p:to>
                                        <p:strVal val="visible"/>
                                      </p:to>
                                    </p:set>
                                    <p:animEffect transition="in" filter="box(in)">
                                      <p:cBhvr>
                                        <p:cTn id="73" dur="500"/>
                                        <p:tgtEl>
                                          <p:spTgt spid="617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5" presetClass="entr" presetSubtype="10" fill="hold" nodeType="clickEffect">
                                  <p:stCondLst>
                                    <p:cond delay="0"/>
                                  </p:stCondLst>
                                  <p:childTnLst>
                                    <p:set>
                                      <p:cBhvr>
                                        <p:cTn id="77" dur="1" fill="hold">
                                          <p:stCondLst>
                                            <p:cond delay="0"/>
                                          </p:stCondLst>
                                        </p:cTn>
                                        <p:tgtEl>
                                          <p:spTgt spid="6178"/>
                                        </p:tgtEl>
                                        <p:attrNameLst>
                                          <p:attrName>style.visibility</p:attrName>
                                        </p:attrNameLst>
                                      </p:cBhvr>
                                      <p:to>
                                        <p:strVal val="visible"/>
                                      </p:to>
                                    </p:set>
                                    <p:animEffect transition="in" filter="checkerboard(across)">
                                      <p:cBhvr>
                                        <p:cTn id="78" dur="500"/>
                                        <p:tgtEl>
                                          <p:spTgt spid="6178"/>
                                        </p:tgtEl>
                                      </p:cBhvr>
                                    </p:animEffect>
                                  </p:childTnLst>
                                </p:cTn>
                              </p:par>
                              <p:par>
                                <p:cTn id="79" presetID="5" presetClass="entr" presetSubtype="10" fill="hold" grpId="0" nodeType="withEffect">
                                  <p:stCondLst>
                                    <p:cond delay="0"/>
                                  </p:stCondLst>
                                  <p:childTnLst>
                                    <p:set>
                                      <p:cBhvr>
                                        <p:cTn id="80" dur="1" fill="hold">
                                          <p:stCondLst>
                                            <p:cond delay="0"/>
                                          </p:stCondLst>
                                        </p:cTn>
                                        <p:tgtEl>
                                          <p:spTgt spid="6174"/>
                                        </p:tgtEl>
                                        <p:attrNameLst>
                                          <p:attrName>style.visibility</p:attrName>
                                        </p:attrNameLst>
                                      </p:cBhvr>
                                      <p:to>
                                        <p:strVal val="visible"/>
                                      </p:to>
                                    </p:set>
                                    <p:animEffect transition="in" filter="checkerboard(across)">
                                      <p:cBhvr>
                                        <p:cTn id="81" dur="500"/>
                                        <p:tgtEl>
                                          <p:spTgt spid="617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54" presetClass="entr" presetSubtype="0" accel="100000" fill="hold" nodeType="clickEffect">
                                  <p:stCondLst>
                                    <p:cond delay="0"/>
                                  </p:stCondLst>
                                  <p:childTnLst>
                                    <p:set>
                                      <p:cBhvr>
                                        <p:cTn id="85" dur="1" fill="hold">
                                          <p:stCondLst>
                                            <p:cond delay="0"/>
                                          </p:stCondLst>
                                        </p:cTn>
                                        <p:tgtEl>
                                          <p:spTgt spid="6181"/>
                                        </p:tgtEl>
                                        <p:attrNameLst>
                                          <p:attrName>style.visibility</p:attrName>
                                        </p:attrNameLst>
                                      </p:cBhvr>
                                      <p:to>
                                        <p:strVal val="visible"/>
                                      </p:to>
                                    </p:set>
                                    <p:anim calcmode="lin" valueType="num">
                                      <p:cBhvr>
                                        <p:cTn id="86" dur="500" fill="hold"/>
                                        <p:tgtEl>
                                          <p:spTgt spid="6181"/>
                                        </p:tgtEl>
                                        <p:attrNameLst>
                                          <p:attrName>ppt_w</p:attrName>
                                        </p:attrNameLst>
                                      </p:cBhvr>
                                      <p:tavLst>
                                        <p:tav tm="0">
                                          <p:val>
                                            <p:strVal val="#ppt_w*0.05"/>
                                          </p:val>
                                        </p:tav>
                                        <p:tav tm="100000">
                                          <p:val>
                                            <p:strVal val="#ppt_w"/>
                                          </p:val>
                                        </p:tav>
                                      </p:tavLst>
                                    </p:anim>
                                    <p:anim calcmode="lin" valueType="num">
                                      <p:cBhvr>
                                        <p:cTn id="87" dur="500" fill="hold"/>
                                        <p:tgtEl>
                                          <p:spTgt spid="6181"/>
                                        </p:tgtEl>
                                        <p:attrNameLst>
                                          <p:attrName>ppt_h</p:attrName>
                                        </p:attrNameLst>
                                      </p:cBhvr>
                                      <p:tavLst>
                                        <p:tav tm="0">
                                          <p:val>
                                            <p:strVal val="#ppt_h"/>
                                          </p:val>
                                        </p:tav>
                                        <p:tav tm="100000">
                                          <p:val>
                                            <p:strVal val="#ppt_h"/>
                                          </p:val>
                                        </p:tav>
                                      </p:tavLst>
                                    </p:anim>
                                    <p:anim calcmode="lin" valueType="num">
                                      <p:cBhvr>
                                        <p:cTn id="88" dur="500" fill="hold"/>
                                        <p:tgtEl>
                                          <p:spTgt spid="6181"/>
                                        </p:tgtEl>
                                        <p:attrNameLst>
                                          <p:attrName>ppt_x</p:attrName>
                                        </p:attrNameLst>
                                      </p:cBhvr>
                                      <p:tavLst>
                                        <p:tav tm="0">
                                          <p:val>
                                            <p:strVal val="#ppt_x-.2"/>
                                          </p:val>
                                        </p:tav>
                                        <p:tav tm="100000">
                                          <p:val>
                                            <p:strVal val="#ppt_x"/>
                                          </p:val>
                                        </p:tav>
                                      </p:tavLst>
                                    </p:anim>
                                    <p:anim calcmode="lin" valueType="num">
                                      <p:cBhvr>
                                        <p:cTn id="89" dur="500" fill="hold"/>
                                        <p:tgtEl>
                                          <p:spTgt spid="6181"/>
                                        </p:tgtEl>
                                        <p:attrNameLst>
                                          <p:attrName>ppt_y</p:attrName>
                                        </p:attrNameLst>
                                      </p:cBhvr>
                                      <p:tavLst>
                                        <p:tav tm="0">
                                          <p:val>
                                            <p:strVal val="#ppt_y"/>
                                          </p:val>
                                        </p:tav>
                                        <p:tav tm="100000">
                                          <p:val>
                                            <p:strVal val="#ppt_y"/>
                                          </p:val>
                                        </p:tav>
                                      </p:tavLst>
                                    </p:anim>
                                    <p:animEffect transition="in" filter="fade">
                                      <p:cBhvr>
                                        <p:cTn id="90" dur="500"/>
                                        <p:tgtEl>
                                          <p:spTgt spid="6181"/>
                                        </p:tgtEl>
                                      </p:cBhvr>
                                    </p:animEffect>
                                  </p:childTnLst>
                                </p:cTn>
                              </p:par>
                              <p:par>
                                <p:cTn id="91" presetID="54" presetClass="entr" presetSubtype="0" accel="100000" fill="hold" grpId="0" nodeType="withEffect">
                                  <p:stCondLst>
                                    <p:cond delay="0"/>
                                  </p:stCondLst>
                                  <p:childTnLst>
                                    <p:set>
                                      <p:cBhvr>
                                        <p:cTn id="92" dur="1" fill="hold">
                                          <p:stCondLst>
                                            <p:cond delay="0"/>
                                          </p:stCondLst>
                                        </p:cTn>
                                        <p:tgtEl>
                                          <p:spTgt spid="6175"/>
                                        </p:tgtEl>
                                        <p:attrNameLst>
                                          <p:attrName>style.visibility</p:attrName>
                                        </p:attrNameLst>
                                      </p:cBhvr>
                                      <p:to>
                                        <p:strVal val="visible"/>
                                      </p:to>
                                    </p:set>
                                    <p:anim calcmode="lin" valueType="num">
                                      <p:cBhvr>
                                        <p:cTn id="93" dur="500" fill="hold"/>
                                        <p:tgtEl>
                                          <p:spTgt spid="6175"/>
                                        </p:tgtEl>
                                        <p:attrNameLst>
                                          <p:attrName>ppt_w</p:attrName>
                                        </p:attrNameLst>
                                      </p:cBhvr>
                                      <p:tavLst>
                                        <p:tav tm="0">
                                          <p:val>
                                            <p:strVal val="#ppt_w*0.05"/>
                                          </p:val>
                                        </p:tav>
                                        <p:tav tm="100000">
                                          <p:val>
                                            <p:strVal val="#ppt_w"/>
                                          </p:val>
                                        </p:tav>
                                      </p:tavLst>
                                    </p:anim>
                                    <p:anim calcmode="lin" valueType="num">
                                      <p:cBhvr>
                                        <p:cTn id="94" dur="500" fill="hold"/>
                                        <p:tgtEl>
                                          <p:spTgt spid="6175"/>
                                        </p:tgtEl>
                                        <p:attrNameLst>
                                          <p:attrName>ppt_h</p:attrName>
                                        </p:attrNameLst>
                                      </p:cBhvr>
                                      <p:tavLst>
                                        <p:tav tm="0">
                                          <p:val>
                                            <p:strVal val="#ppt_h"/>
                                          </p:val>
                                        </p:tav>
                                        <p:tav tm="100000">
                                          <p:val>
                                            <p:strVal val="#ppt_h"/>
                                          </p:val>
                                        </p:tav>
                                      </p:tavLst>
                                    </p:anim>
                                    <p:anim calcmode="lin" valueType="num">
                                      <p:cBhvr>
                                        <p:cTn id="95" dur="500" fill="hold"/>
                                        <p:tgtEl>
                                          <p:spTgt spid="6175"/>
                                        </p:tgtEl>
                                        <p:attrNameLst>
                                          <p:attrName>ppt_x</p:attrName>
                                        </p:attrNameLst>
                                      </p:cBhvr>
                                      <p:tavLst>
                                        <p:tav tm="0">
                                          <p:val>
                                            <p:strVal val="#ppt_x-.2"/>
                                          </p:val>
                                        </p:tav>
                                        <p:tav tm="100000">
                                          <p:val>
                                            <p:strVal val="#ppt_x"/>
                                          </p:val>
                                        </p:tav>
                                      </p:tavLst>
                                    </p:anim>
                                    <p:anim calcmode="lin" valueType="num">
                                      <p:cBhvr>
                                        <p:cTn id="96" dur="500" fill="hold"/>
                                        <p:tgtEl>
                                          <p:spTgt spid="6175"/>
                                        </p:tgtEl>
                                        <p:attrNameLst>
                                          <p:attrName>ppt_y</p:attrName>
                                        </p:attrNameLst>
                                      </p:cBhvr>
                                      <p:tavLst>
                                        <p:tav tm="0">
                                          <p:val>
                                            <p:strVal val="#ppt_y"/>
                                          </p:val>
                                        </p:tav>
                                        <p:tav tm="100000">
                                          <p:val>
                                            <p:strVal val="#ppt_y"/>
                                          </p:val>
                                        </p:tav>
                                      </p:tavLst>
                                    </p:anim>
                                    <p:animEffect transition="in" filter="fade">
                                      <p:cBhvr>
                                        <p:cTn id="97" dur="500"/>
                                        <p:tgtEl>
                                          <p:spTgt spid="617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nodeType="clickEffect">
                                  <p:stCondLst>
                                    <p:cond delay="0"/>
                                  </p:stCondLst>
                                  <p:childTnLst>
                                    <p:set>
                                      <p:cBhvr>
                                        <p:cTn id="101" dur="1" fill="hold">
                                          <p:stCondLst>
                                            <p:cond delay="0"/>
                                          </p:stCondLst>
                                        </p:cTn>
                                        <p:tgtEl>
                                          <p:spTgt spid="6179"/>
                                        </p:tgtEl>
                                        <p:attrNameLst>
                                          <p:attrName>style.visibility</p:attrName>
                                        </p:attrNameLst>
                                      </p:cBhvr>
                                      <p:to>
                                        <p:strVal val="visible"/>
                                      </p:to>
                                    </p:set>
                                    <p:animEffect transition="in" filter="dissolve">
                                      <p:cBhvr>
                                        <p:cTn id="102" dur="500"/>
                                        <p:tgtEl>
                                          <p:spTgt spid="6179"/>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6176"/>
                                        </p:tgtEl>
                                        <p:attrNameLst>
                                          <p:attrName>style.visibility</p:attrName>
                                        </p:attrNameLst>
                                      </p:cBhvr>
                                      <p:to>
                                        <p:strVal val="visible"/>
                                      </p:to>
                                    </p:set>
                                    <p:animEffect transition="in" filter="dissolve">
                                      <p:cBhvr>
                                        <p:cTn id="105" dur="500"/>
                                        <p:tgtEl>
                                          <p:spTgt spid="6176"/>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1" nodeType="clickEffect">
                                  <p:stCondLst>
                                    <p:cond delay="0"/>
                                  </p:stCondLst>
                                  <p:childTnLst>
                                    <p:set>
                                      <p:cBhvr>
                                        <p:cTn id="109" dur="1" fill="hold">
                                          <p:stCondLst>
                                            <p:cond delay="0"/>
                                          </p:stCondLst>
                                        </p:cTn>
                                        <p:tgtEl>
                                          <p:spTgt spid="617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2"/>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34"/>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35"/>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36"/>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37"/>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38"/>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39"/>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40"/>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7" grpId="0" animBg="1"/>
      <p:bldP spid="6158" grpId="0" animBg="1"/>
      <p:bldP spid="6160" grpId="0" animBg="1"/>
      <p:bldP spid="6162" grpId="0" animBg="1"/>
      <p:bldP spid="6164" grpId="0" animBg="1"/>
      <p:bldP spid="6165" grpId="0" animBg="1"/>
      <p:bldP spid="6166" grpId="0" animBg="1"/>
      <p:bldP spid="6167" grpId="0" animBg="1"/>
      <p:bldP spid="6168" grpId="0" animBg="1"/>
      <p:bldP spid="6169" grpId="0" animBg="1"/>
      <p:bldP spid="6170" grpId="0" animBg="1"/>
      <p:bldP spid="6171" grpId="0" animBg="1"/>
      <p:bldP spid="6172" grpId="0" animBg="1"/>
      <p:bldP spid="6173" grpId="0" animBg="1"/>
      <p:bldP spid="6174" grpId="0" animBg="1"/>
      <p:bldP spid="6175" grpId="0" animBg="1"/>
      <p:bldP spid="6176" grpId="0" animBg="1"/>
      <p:bldP spid="6176" grpId="1"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05DB9-7ED7-4C57-A597-A265635B746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EA3A3D2-20AC-4AF0-95A3-2584A0D853BF}"/>
              </a:ext>
            </a:extLst>
          </p:cNvPr>
          <p:cNvSpPr>
            <a:spLocks noGrp="1"/>
          </p:cNvSpPr>
          <p:nvPr>
            <p:ph idx="1"/>
          </p:nvPr>
        </p:nvSpPr>
        <p:spPr/>
        <p:txBody>
          <a:bodyPr/>
          <a:lstStyle/>
          <a:p>
            <a:r>
              <a:rPr lang="zh-CN" altLang="en-US" dirty="0"/>
              <a:t>设有</a:t>
            </a:r>
            <a:r>
              <a:rPr lang="en-US" altLang="zh-CN" dirty="0"/>
              <a:t>n </a:t>
            </a:r>
            <a:r>
              <a:rPr lang="zh-CN" altLang="en-US" dirty="0"/>
              <a:t>个顾客同时等待一项服务。顾客</a:t>
            </a:r>
            <a:r>
              <a:rPr lang="en-US" altLang="zh-CN" dirty="0" err="1"/>
              <a:t>i</a:t>
            </a:r>
            <a:r>
              <a:rPr lang="zh-CN" altLang="en-US" dirty="0"/>
              <a:t>需要的服务时间为</a:t>
            </a:r>
            <a:r>
              <a:rPr lang="en-US" altLang="zh-CN" dirty="0" err="1"/>
              <a:t>ti</a:t>
            </a:r>
            <a:r>
              <a:rPr lang="en-US" altLang="zh-CN" dirty="0"/>
              <a:t>,</a:t>
            </a:r>
            <a:r>
              <a:rPr lang="zh-CN" altLang="en-US" dirty="0"/>
              <a:t>（</a:t>
            </a:r>
            <a:r>
              <a:rPr lang="en-US" altLang="zh-CN" dirty="0"/>
              <a:t> 1&lt;=</a:t>
            </a:r>
            <a:r>
              <a:rPr lang="en-US" altLang="zh-CN" dirty="0" err="1"/>
              <a:t>i</a:t>
            </a:r>
            <a:r>
              <a:rPr lang="en-US" altLang="zh-CN" dirty="0"/>
              <a:t> &lt;= n </a:t>
            </a:r>
            <a:r>
              <a:rPr lang="zh-CN" altLang="en-US"/>
              <a:t>）。</a:t>
            </a:r>
            <a:r>
              <a:rPr lang="zh-CN" altLang="en-US" dirty="0"/>
              <a:t>应如何安排</a:t>
            </a:r>
            <a:r>
              <a:rPr lang="en-US" altLang="zh-CN" dirty="0"/>
              <a:t>n</a:t>
            </a:r>
            <a:r>
              <a:rPr lang="zh-CN" altLang="en-US" dirty="0"/>
              <a:t>个顾客的服务次序才能使平均等待时间达到最小</a:t>
            </a:r>
            <a:r>
              <a:rPr lang="en-US" altLang="zh-CN" dirty="0"/>
              <a:t>?</a:t>
            </a:r>
            <a:r>
              <a:rPr lang="zh-CN" altLang="en-US" dirty="0"/>
              <a:t>平均等待时间是</a:t>
            </a:r>
            <a:r>
              <a:rPr lang="en-US" altLang="zh-CN" dirty="0"/>
              <a:t>n </a:t>
            </a:r>
            <a:r>
              <a:rPr lang="zh-CN" altLang="en-US" dirty="0"/>
              <a:t>个顾客等待服务时间的总和除以</a:t>
            </a:r>
            <a:r>
              <a:rPr lang="en-US" altLang="zh-CN" dirty="0"/>
              <a:t>n</a:t>
            </a:r>
            <a:r>
              <a:rPr lang="zh-CN" altLang="en-US" dirty="0"/>
              <a:t>。</a:t>
            </a:r>
          </a:p>
        </p:txBody>
      </p:sp>
    </p:spTree>
    <p:extLst>
      <p:ext uri="{BB962C8B-B14F-4D97-AF65-F5344CB8AC3E}">
        <p14:creationId xmlns:p14="http://schemas.microsoft.com/office/powerpoint/2010/main" val="1857547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7"/>
          <p:cNvSpPr txBox="1">
            <a:spLocks noChangeArrowheads="1"/>
          </p:cNvSpPr>
          <p:nvPr/>
        </p:nvSpPr>
        <p:spPr bwMode="auto">
          <a:xfrm>
            <a:off x="1146175" y="2667000"/>
            <a:ext cx="66262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4400" b="1">
                <a:solidFill>
                  <a:srgbClr val="D60093"/>
                </a:solidFill>
                <a:latin typeface="Times New Roman" panose="02020603050405020304" pitchFamily="18" charset="0"/>
                <a:ea typeface="楷体_GB2312" pitchFamily="49" charset="-122"/>
              </a:rPr>
              <a:t>§4.2 </a:t>
            </a:r>
            <a:r>
              <a:rPr lang="zh-CN" altLang="en-US" sz="4400" b="1">
                <a:solidFill>
                  <a:srgbClr val="D60093"/>
                </a:solidFill>
                <a:latin typeface="楷体_GB2312" pitchFamily="49" charset="-122"/>
                <a:ea typeface="楷体_GB2312" pitchFamily="49" charset="-122"/>
              </a:rPr>
              <a:t>贪心算法的基本要素</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38200"/>
            <a:ext cx="7924800" cy="107950"/>
          </a:xfrm>
          <a:prstGeom prst="rect">
            <a:avLst/>
          </a:prstGeom>
          <a:solidFill>
            <a:srgbClr val="FF9900"/>
          </a:solidFill>
          <a:ln w="9525">
            <a:solidFill>
              <a:srgbClr val="FF9900"/>
            </a:solidFill>
            <a:miter lim="800000"/>
            <a:headEnd/>
            <a:tailEnd/>
          </a:ln>
        </p:spPr>
      </p:pic>
      <p:sp>
        <p:nvSpPr>
          <p:cNvPr id="17412" name="Text Box 6"/>
          <p:cNvSpPr txBox="1">
            <a:spLocks noChangeArrowheads="1"/>
          </p:cNvSpPr>
          <p:nvPr/>
        </p:nvSpPr>
        <p:spPr bwMode="auto">
          <a:xfrm>
            <a:off x="457200" y="381000"/>
            <a:ext cx="304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贪心算法的基本要素</a:t>
            </a:r>
          </a:p>
        </p:txBody>
      </p:sp>
      <p:sp>
        <p:nvSpPr>
          <p:cNvPr id="17413" name="Text Box 7"/>
          <p:cNvSpPr txBox="1">
            <a:spLocks noChangeArrowheads="1"/>
          </p:cNvSpPr>
          <p:nvPr/>
        </p:nvSpPr>
        <p:spPr bwMode="auto">
          <a:xfrm>
            <a:off x="749300" y="1524000"/>
            <a:ext cx="73279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800" b="1">
                <a:solidFill>
                  <a:srgbClr val="0000FF"/>
                </a:solidFill>
                <a:ea typeface="楷体_GB2312" pitchFamily="49" charset="-122"/>
              </a:rPr>
              <a:t>贪心算法通过一系列的选择来得到问题的解。</a:t>
            </a:r>
          </a:p>
          <a:p>
            <a:pPr eaLnBrk="1" hangingPunct="1">
              <a:lnSpc>
                <a:spcPct val="150000"/>
              </a:lnSpc>
              <a:spcBef>
                <a:spcPct val="0"/>
              </a:spcBef>
              <a:buFontTx/>
              <a:buNone/>
            </a:pPr>
            <a:r>
              <a:rPr lang="zh-CN" altLang="en-US" sz="2800" b="1">
                <a:solidFill>
                  <a:srgbClr val="0000FF"/>
                </a:solidFill>
                <a:ea typeface="楷体_GB2312" pitchFamily="49" charset="-122"/>
              </a:rPr>
              <a:t>它所做的每一个选择都是当前状态下局部的</a:t>
            </a:r>
          </a:p>
          <a:p>
            <a:pPr eaLnBrk="1" hangingPunct="1">
              <a:lnSpc>
                <a:spcPct val="150000"/>
              </a:lnSpc>
              <a:spcBef>
                <a:spcPct val="0"/>
              </a:spcBef>
              <a:buFontTx/>
              <a:buNone/>
            </a:pPr>
            <a:r>
              <a:rPr lang="zh-CN" altLang="en-US" sz="2800" b="1">
                <a:solidFill>
                  <a:srgbClr val="0000FF"/>
                </a:solidFill>
                <a:ea typeface="楷体_GB2312" pitchFamily="49" charset="-122"/>
              </a:rPr>
              <a:t>最好选择，即贪心选择。</a:t>
            </a:r>
          </a:p>
        </p:txBody>
      </p:sp>
      <p:sp>
        <p:nvSpPr>
          <p:cNvPr id="12296" name="AutoShape 8"/>
          <p:cNvSpPr>
            <a:spLocks noChangeArrowheads="1"/>
          </p:cNvSpPr>
          <p:nvPr/>
        </p:nvSpPr>
        <p:spPr bwMode="auto">
          <a:xfrm>
            <a:off x="3657600" y="3429000"/>
            <a:ext cx="4648200" cy="2514600"/>
          </a:xfrm>
          <a:prstGeom prst="cloudCallout">
            <a:avLst>
              <a:gd name="adj1" fmla="val -54213"/>
              <a:gd name="adj2" fmla="val 97051"/>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45000"/>
              </a:lnSpc>
              <a:spcBef>
                <a:spcPct val="0"/>
              </a:spcBef>
              <a:buFontTx/>
              <a:buNone/>
            </a:pPr>
            <a:r>
              <a:rPr lang="zh-CN" altLang="en-US" sz="2800" b="1" dirty="0">
                <a:solidFill>
                  <a:srgbClr val="FF0000"/>
                </a:solidFill>
                <a:ea typeface="楷体_GB2312" pitchFamily="49" charset="-122"/>
              </a:rPr>
              <a:t>什么问题</a:t>
            </a:r>
          </a:p>
          <a:p>
            <a:pPr algn="ctr" eaLnBrk="1" hangingPunct="1">
              <a:lnSpc>
                <a:spcPct val="145000"/>
              </a:lnSpc>
              <a:spcBef>
                <a:spcPct val="0"/>
              </a:spcBef>
              <a:buFontTx/>
              <a:buNone/>
            </a:pPr>
            <a:r>
              <a:rPr lang="zh-CN" altLang="en-US" sz="2800" b="1" dirty="0">
                <a:solidFill>
                  <a:srgbClr val="FF0000"/>
                </a:solidFill>
                <a:ea typeface="楷体_GB2312" pitchFamily="49" charset="-122"/>
              </a:rPr>
              <a:t>可以采用贪心算法？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6"/>
                                        </p:tgtEl>
                                        <p:attrNameLst>
                                          <p:attrName>style.visibility</p:attrName>
                                        </p:attrNameLst>
                                      </p:cBhvr>
                                      <p:to>
                                        <p:strVal val="visible"/>
                                      </p:to>
                                    </p:set>
                                    <p:anim calcmode="lin" valueType="num">
                                      <p:cBhvr additive="base">
                                        <p:cTn id="7" dur="500" fill="hold"/>
                                        <p:tgtEl>
                                          <p:spTgt spid="12296"/>
                                        </p:tgtEl>
                                        <p:attrNameLst>
                                          <p:attrName>ppt_x</p:attrName>
                                        </p:attrNameLst>
                                      </p:cBhvr>
                                      <p:tavLst>
                                        <p:tav tm="0">
                                          <p:val>
                                            <p:strVal val="#ppt_x"/>
                                          </p:val>
                                        </p:tav>
                                        <p:tav tm="100000">
                                          <p:val>
                                            <p:strVal val="#ppt_x"/>
                                          </p:val>
                                        </p:tav>
                                      </p:tavLst>
                                    </p:anim>
                                    <p:anim calcmode="lin" valueType="num">
                                      <p:cBhvr additive="base">
                                        <p:cTn id="8" dur="500" fill="hold"/>
                                        <p:tgtEl>
                                          <p:spTgt spid="122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62000"/>
            <a:ext cx="7924800" cy="107950"/>
          </a:xfrm>
          <a:prstGeom prst="rect">
            <a:avLst/>
          </a:prstGeom>
          <a:solidFill>
            <a:srgbClr val="FF9900"/>
          </a:solidFill>
          <a:ln w="9525">
            <a:solidFill>
              <a:srgbClr val="FF9900"/>
            </a:solidFill>
            <a:miter lim="800000"/>
            <a:headEnd/>
            <a:tailEnd/>
          </a:ln>
        </p:spPr>
      </p:pic>
      <p:sp>
        <p:nvSpPr>
          <p:cNvPr id="19460" name="Text Box 6"/>
          <p:cNvSpPr txBox="1">
            <a:spLocks noChangeArrowheads="1"/>
          </p:cNvSpPr>
          <p:nvPr/>
        </p:nvSpPr>
        <p:spPr bwMode="auto">
          <a:xfrm>
            <a:off x="381000" y="304800"/>
            <a:ext cx="3063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贪心算法的基本要素</a:t>
            </a:r>
          </a:p>
        </p:txBody>
      </p:sp>
      <p:sp>
        <p:nvSpPr>
          <p:cNvPr id="13319" name="Text Box 7"/>
          <p:cNvSpPr txBox="1">
            <a:spLocks noChangeArrowheads="1"/>
          </p:cNvSpPr>
          <p:nvPr/>
        </p:nvSpPr>
        <p:spPr bwMode="auto">
          <a:xfrm>
            <a:off x="2133600" y="1828800"/>
            <a:ext cx="373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楷体_GB2312" pitchFamily="49" charset="-122"/>
                <a:ea typeface="楷体_GB2312" pitchFamily="49" charset="-122"/>
              </a:rPr>
              <a:t>(1) </a:t>
            </a:r>
            <a:r>
              <a:rPr lang="zh-CN" altLang="en-US" sz="2800" b="1">
                <a:solidFill>
                  <a:srgbClr val="0000FF"/>
                </a:solidFill>
                <a:latin typeface="楷体_GB2312" pitchFamily="49" charset="-122"/>
                <a:ea typeface="楷体_GB2312" pitchFamily="49" charset="-122"/>
              </a:rPr>
              <a:t>最优子结构性质</a:t>
            </a:r>
          </a:p>
        </p:txBody>
      </p:sp>
      <p:sp>
        <p:nvSpPr>
          <p:cNvPr id="13320" name="Text Box 8"/>
          <p:cNvSpPr txBox="1">
            <a:spLocks noChangeArrowheads="1"/>
          </p:cNvSpPr>
          <p:nvPr/>
        </p:nvSpPr>
        <p:spPr bwMode="auto">
          <a:xfrm>
            <a:off x="2133600" y="4250532"/>
            <a:ext cx="3733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楷体_GB2312" pitchFamily="49" charset="-122"/>
                <a:ea typeface="楷体_GB2312" pitchFamily="49" charset="-122"/>
              </a:rPr>
              <a:t>(2) </a:t>
            </a:r>
            <a:r>
              <a:rPr lang="zh-CN" altLang="en-US" sz="2800" b="1">
                <a:solidFill>
                  <a:srgbClr val="0000FF"/>
                </a:solidFill>
                <a:latin typeface="楷体_GB2312" pitchFamily="49" charset="-122"/>
                <a:ea typeface="楷体_GB2312" pitchFamily="49" charset="-122"/>
              </a:rPr>
              <a:t>贪心选择性质</a:t>
            </a:r>
          </a:p>
        </p:txBody>
      </p:sp>
      <p:sp>
        <p:nvSpPr>
          <p:cNvPr id="13321" name="Line 9"/>
          <p:cNvSpPr>
            <a:spLocks noChangeShapeType="1"/>
          </p:cNvSpPr>
          <p:nvPr/>
        </p:nvSpPr>
        <p:spPr bwMode="auto">
          <a:xfrm>
            <a:off x="2817813" y="2439988"/>
            <a:ext cx="2741612" cy="0"/>
          </a:xfrm>
          <a:prstGeom prst="line">
            <a:avLst/>
          </a:prstGeom>
          <a:noFill/>
          <a:ln w="508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AutoShape 8"/>
          <p:cNvSpPr>
            <a:spLocks noChangeArrowheads="1"/>
          </p:cNvSpPr>
          <p:nvPr/>
        </p:nvSpPr>
        <p:spPr bwMode="auto">
          <a:xfrm>
            <a:off x="4953000" y="-76200"/>
            <a:ext cx="2819400" cy="1676400"/>
          </a:xfrm>
          <a:prstGeom prst="cloudCallout">
            <a:avLst>
              <a:gd name="adj1" fmla="val -54213"/>
              <a:gd name="adj2" fmla="val 97051"/>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45000"/>
              </a:lnSpc>
              <a:spcBef>
                <a:spcPct val="0"/>
              </a:spcBef>
              <a:buFontTx/>
              <a:buNone/>
            </a:pPr>
            <a:r>
              <a:rPr lang="zh-CN" altLang="en-US" sz="2000" b="1">
                <a:solidFill>
                  <a:srgbClr val="FF0000"/>
                </a:solidFill>
                <a:ea typeface="楷体_GB2312" pitchFamily="49" charset="-122"/>
              </a:rPr>
              <a:t>问题的最优解包含其子问题的最优解</a:t>
            </a:r>
          </a:p>
        </p:txBody>
      </p:sp>
      <p:sp>
        <p:nvSpPr>
          <p:cNvPr id="9" name="Text Box 8"/>
          <p:cNvSpPr txBox="1">
            <a:spLocks noChangeArrowheads="1"/>
          </p:cNvSpPr>
          <p:nvPr/>
        </p:nvSpPr>
        <p:spPr bwMode="auto">
          <a:xfrm>
            <a:off x="3217863" y="2790825"/>
            <a:ext cx="1943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楷体_GB2312" pitchFamily="49" charset="-122"/>
                <a:ea typeface="楷体_GB2312" pitchFamily="49" charset="-122"/>
              </a:rPr>
              <a:t>约翰选梨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box(in)">
                                      <p:cBhvr>
                                        <p:cTn id="7" dur="500"/>
                                        <p:tgtEl>
                                          <p:spTgt spid="133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321"/>
                                        </p:tgtEl>
                                        <p:attrNameLst>
                                          <p:attrName>style.visibility</p:attrName>
                                        </p:attrNameLst>
                                      </p:cBhvr>
                                      <p:to>
                                        <p:strVal val="visible"/>
                                      </p:to>
                                    </p:set>
                                    <p:animEffect transition="in" filter="box(in)">
                                      <p:cBhvr>
                                        <p:cTn id="12" dur="500"/>
                                        <p:tgtEl>
                                          <p:spTgt spid="133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320"/>
                                        </p:tgtEl>
                                        <p:attrNameLst>
                                          <p:attrName>style.visibility</p:attrName>
                                        </p:attrNameLst>
                                      </p:cBhvr>
                                      <p:to>
                                        <p:strVal val="visible"/>
                                      </p:to>
                                    </p:set>
                                    <p:animEffect transition="in" filter="checkerboard(across)">
                                      <p:cBhvr>
                                        <p:cTn id="17" dur="500"/>
                                        <p:tgtEl>
                                          <p:spTgt spid="133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heckerboard(across)">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p:bldP spid="13320" grpId="0"/>
      <p:bldP spid="8"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62000"/>
            <a:ext cx="7924800" cy="107950"/>
          </a:xfrm>
          <a:prstGeom prst="rect">
            <a:avLst/>
          </a:prstGeom>
          <a:solidFill>
            <a:srgbClr val="FF9900"/>
          </a:solidFill>
          <a:ln w="9525">
            <a:solidFill>
              <a:srgbClr val="FF9900"/>
            </a:solidFill>
            <a:miter lim="800000"/>
            <a:headEnd/>
            <a:tailEnd/>
          </a:ln>
        </p:spPr>
      </p:pic>
      <p:sp>
        <p:nvSpPr>
          <p:cNvPr id="21508" name="Text Box 6"/>
          <p:cNvSpPr txBox="1">
            <a:spLocks noChangeArrowheads="1"/>
          </p:cNvSpPr>
          <p:nvPr/>
        </p:nvSpPr>
        <p:spPr bwMode="auto">
          <a:xfrm>
            <a:off x="381000" y="304800"/>
            <a:ext cx="3063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贪心算法的基本要素</a:t>
            </a:r>
          </a:p>
        </p:txBody>
      </p:sp>
      <p:sp>
        <p:nvSpPr>
          <p:cNvPr id="21509" name="Text Box 7"/>
          <p:cNvSpPr txBox="1">
            <a:spLocks noChangeArrowheads="1"/>
          </p:cNvSpPr>
          <p:nvPr/>
        </p:nvSpPr>
        <p:spPr bwMode="auto">
          <a:xfrm>
            <a:off x="609600" y="869950"/>
            <a:ext cx="79248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800" b="1" dirty="0">
                <a:latin typeface="楷体_GB2312" pitchFamily="49" charset="-122"/>
                <a:ea typeface="楷体_GB2312" pitchFamily="49" charset="-122"/>
              </a:rPr>
              <a:t>所谓</a:t>
            </a:r>
            <a:r>
              <a:rPr lang="zh-CN" altLang="en-US" sz="2800" b="1" dirty="0">
                <a:solidFill>
                  <a:srgbClr val="0000FF"/>
                </a:solidFill>
                <a:latin typeface="楷体_GB2312" pitchFamily="49" charset="-122"/>
                <a:ea typeface="楷体_GB2312" pitchFamily="49" charset="-122"/>
              </a:rPr>
              <a:t>贪心选择性质</a:t>
            </a:r>
            <a:r>
              <a:rPr lang="zh-CN" altLang="en-US" sz="2800" b="1" dirty="0">
                <a:latin typeface="楷体_GB2312" pitchFamily="49" charset="-122"/>
                <a:ea typeface="楷体_GB2312" pitchFamily="49" charset="-122"/>
              </a:rPr>
              <a:t>是指所求问题的整体</a:t>
            </a:r>
          </a:p>
          <a:p>
            <a:pPr eaLnBrk="1" hangingPunct="1">
              <a:lnSpc>
                <a:spcPct val="150000"/>
              </a:lnSpc>
              <a:spcBef>
                <a:spcPct val="0"/>
              </a:spcBef>
              <a:buFontTx/>
              <a:buNone/>
            </a:pPr>
            <a:r>
              <a:rPr lang="zh-CN" altLang="en-US" sz="2800" b="1" dirty="0">
                <a:latin typeface="楷体_GB2312" pitchFamily="49" charset="-122"/>
                <a:ea typeface="楷体_GB2312" pitchFamily="49" charset="-122"/>
              </a:rPr>
              <a:t>最优解可以通过一系列局部最优的选择，</a:t>
            </a:r>
          </a:p>
          <a:p>
            <a:pPr eaLnBrk="1" hangingPunct="1">
              <a:lnSpc>
                <a:spcPct val="150000"/>
              </a:lnSpc>
              <a:spcBef>
                <a:spcPct val="0"/>
              </a:spcBef>
              <a:buFontTx/>
              <a:buNone/>
            </a:pPr>
            <a:r>
              <a:rPr lang="zh-CN" altLang="en-US" sz="2800" b="1" dirty="0">
                <a:latin typeface="楷体_GB2312" pitchFamily="49" charset="-122"/>
                <a:ea typeface="楷体_GB2312" pitchFamily="49" charset="-122"/>
              </a:rPr>
              <a:t>即</a:t>
            </a:r>
            <a:r>
              <a:rPr lang="zh-CN" altLang="en-US" sz="2800" b="1" dirty="0">
                <a:solidFill>
                  <a:srgbClr val="990099"/>
                </a:solidFill>
                <a:latin typeface="楷体_GB2312" pitchFamily="49" charset="-122"/>
                <a:ea typeface="楷体_GB2312" pitchFamily="49" charset="-122"/>
              </a:rPr>
              <a:t>贪心选择</a:t>
            </a:r>
            <a:r>
              <a:rPr lang="zh-CN" altLang="en-US" sz="2800" b="1" dirty="0">
                <a:latin typeface="楷体_GB2312" pitchFamily="49" charset="-122"/>
                <a:ea typeface="楷体_GB2312" pitchFamily="49" charset="-122"/>
              </a:rPr>
              <a:t>来达到。</a:t>
            </a:r>
            <a:r>
              <a:rPr lang="zh-CN" altLang="en-US" sz="2800" dirty="0">
                <a:latin typeface="楷体_GB2312" pitchFamily="49" charset="-122"/>
                <a:ea typeface="楷体_GB2312" pitchFamily="49" charset="-122"/>
              </a:rPr>
              <a:t> </a:t>
            </a:r>
          </a:p>
        </p:txBody>
      </p:sp>
      <p:sp>
        <p:nvSpPr>
          <p:cNvPr id="21513" name="Line 11"/>
          <p:cNvSpPr>
            <a:spLocks noChangeShapeType="1"/>
          </p:cNvSpPr>
          <p:nvPr/>
        </p:nvSpPr>
        <p:spPr bwMode="auto">
          <a:xfrm>
            <a:off x="1371600" y="1524000"/>
            <a:ext cx="2133600" cy="0"/>
          </a:xfrm>
          <a:prstGeom prst="line">
            <a:avLst/>
          </a:prstGeom>
          <a:noFill/>
          <a:ln w="508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62000"/>
            <a:ext cx="7924800" cy="107950"/>
          </a:xfrm>
          <a:prstGeom prst="rect">
            <a:avLst/>
          </a:prstGeom>
          <a:solidFill>
            <a:srgbClr val="FF9900"/>
          </a:solidFill>
          <a:ln w="9525">
            <a:solidFill>
              <a:srgbClr val="FF9900"/>
            </a:solidFill>
            <a:miter lim="800000"/>
            <a:headEnd/>
            <a:tailEnd/>
          </a:ln>
        </p:spPr>
      </p:pic>
      <p:sp>
        <p:nvSpPr>
          <p:cNvPr id="23556" name="Text Box 6"/>
          <p:cNvSpPr txBox="1">
            <a:spLocks noChangeArrowheads="1"/>
          </p:cNvSpPr>
          <p:nvPr/>
        </p:nvSpPr>
        <p:spPr bwMode="auto">
          <a:xfrm>
            <a:off x="304800" y="304800"/>
            <a:ext cx="579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贪心算法的基本要素</a:t>
            </a:r>
            <a:endParaRPr lang="zh-CN" altLang="en-US" sz="1800" b="1">
              <a:solidFill>
                <a:srgbClr val="0000FF"/>
              </a:solidFill>
              <a:ea typeface="楷体_GB2312" pitchFamily="49" charset="-122"/>
            </a:endParaRPr>
          </a:p>
        </p:txBody>
      </p:sp>
      <p:sp>
        <p:nvSpPr>
          <p:cNvPr id="23557" name="Text Box 8"/>
          <p:cNvSpPr txBox="1">
            <a:spLocks noChangeArrowheads="1"/>
          </p:cNvSpPr>
          <p:nvPr/>
        </p:nvSpPr>
        <p:spPr bwMode="auto">
          <a:xfrm>
            <a:off x="762000" y="990600"/>
            <a:ext cx="358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思路</a:t>
            </a:r>
            <a:r>
              <a:rPr lang="en-US" altLang="zh-CN" sz="1800" b="1">
                <a:solidFill>
                  <a:srgbClr val="D60093"/>
                </a:solidFill>
              </a:rPr>
              <a:t>-</a:t>
            </a:r>
            <a:r>
              <a:rPr lang="zh-CN" altLang="en-US" sz="1800" b="1">
                <a:solidFill>
                  <a:srgbClr val="0000FF"/>
                </a:solidFill>
                <a:ea typeface="楷体_GB2312" pitchFamily="49" charset="-122"/>
              </a:rPr>
              <a:t>贪心选择性质</a:t>
            </a:r>
            <a:r>
              <a:rPr lang="zh-CN" altLang="en-US" sz="2800" b="1">
                <a:ea typeface="楷体_GB2312" pitchFamily="49" charset="-122"/>
              </a:rPr>
              <a:t>：</a:t>
            </a:r>
          </a:p>
        </p:txBody>
      </p:sp>
      <p:sp>
        <p:nvSpPr>
          <p:cNvPr id="15372" name="Text Box 12"/>
          <p:cNvSpPr txBox="1">
            <a:spLocks noChangeArrowheads="1"/>
          </p:cNvSpPr>
          <p:nvPr/>
        </p:nvSpPr>
        <p:spPr bwMode="auto">
          <a:xfrm>
            <a:off x="1001713" y="3048000"/>
            <a:ext cx="6999287" cy="110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5000"/>
              </a:lnSpc>
              <a:spcBef>
                <a:spcPct val="0"/>
              </a:spcBef>
              <a:buFontTx/>
              <a:buNone/>
            </a:pP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假设问题有一个整体最优解，并证明可修改</a:t>
            </a:r>
          </a:p>
          <a:p>
            <a:pPr eaLnBrk="1" hangingPunct="1">
              <a:lnSpc>
                <a:spcPct val="145000"/>
              </a:lnSpc>
              <a:spcBef>
                <a:spcPct val="0"/>
              </a:spcBef>
              <a:buFontTx/>
              <a:buNone/>
            </a:pPr>
            <a:r>
              <a:rPr lang="zh-CN" altLang="en-US" sz="2400" b="1" dirty="0">
                <a:latin typeface="楷体_GB2312" pitchFamily="49" charset="-122"/>
                <a:ea typeface="楷体_GB2312" pitchFamily="49" charset="-122"/>
              </a:rPr>
              <a:t>这个最优解，使其</a:t>
            </a:r>
            <a:r>
              <a:rPr lang="zh-CN" altLang="en-US" sz="2400" b="1" dirty="0">
                <a:solidFill>
                  <a:srgbClr val="FF0000"/>
                </a:solidFill>
                <a:latin typeface="楷体_GB2312" pitchFamily="49" charset="-122"/>
                <a:ea typeface="楷体_GB2312" pitchFamily="49" charset="-122"/>
              </a:rPr>
              <a:t>以贪心选择开始</a:t>
            </a:r>
            <a:r>
              <a:rPr lang="zh-CN" altLang="en-US" sz="2400" b="1" dirty="0">
                <a:latin typeface="楷体_GB2312" pitchFamily="49" charset="-122"/>
                <a:ea typeface="楷体_GB2312" pitchFamily="49" charset="-122"/>
              </a:rPr>
              <a:t>。</a:t>
            </a:r>
          </a:p>
        </p:txBody>
      </p:sp>
      <p:sp>
        <p:nvSpPr>
          <p:cNvPr id="15373" name="Text Box 13"/>
          <p:cNvSpPr txBox="1">
            <a:spLocks noChangeArrowheads="1"/>
          </p:cNvSpPr>
          <p:nvPr/>
        </p:nvSpPr>
        <p:spPr bwMode="auto">
          <a:xfrm>
            <a:off x="982663" y="4191000"/>
            <a:ext cx="79184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b="1">
                <a:latin typeface="楷体_GB2312" pitchFamily="49" charset="-122"/>
                <a:ea typeface="楷体_GB2312" pitchFamily="49" charset="-122"/>
              </a:rPr>
              <a:t>做了贪心选择后，原问题简化为规模更小的类似子问题。</a:t>
            </a:r>
            <a:endParaRPr lang="zh-CN" altLang="en-US" sz="2400">
              <a:latin typeface="楷体_GB2312" pitchFamily="49" charset="-122"/>
              <a:ea typeface="楷体_GB2312" pitchFamily="49" charset="-122"/>
            </a:endParaRPr>
          </a:p>
        </p:txBody>
      </p:sp>
      <p:sp>
        <p:nvSpPr>
          <p:cNvPr id="15374" name="Text Box 14"/>
          <p:cNvSpPr txBox="1">
            <a:spLocks noChangeArrowheads="1"/>
          </p:cNvSpPr>
          <p:nvPr/>
        </p:nvSpPr>
        <p:spPr bwMode="auto">
          <a:xfrm>
            <a:off x="533400" y="251460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solidFill>
                  <a:srgbClr val="D60093"/>
                </a:solidFill>
                <a:ea typeface="楷体_GB2312" pitchFamily="49" charset="-122"/>
              </a:rPr>
              <a:t>步骤：</a:t>
            </a:r>
          </a:p>
        </p:txBody>
      </p:sp>
      <p:sp>
        <p:nvSpPr>
          <p:cNvPr id="15375" name="Text Box 15"/>
          <p:cNvSpPr txBox="1">
            <a:spLocks noChangeArrowheads="1"/>
          </p:cNvSpPr>
          <p:nvPr/>
        </p:nvSpPr>
        <p:spPr bwMode="auto">
          <a:xfrm>
            <a:off x="5105400" y="1752600"/>
            <a:ext cx="304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问题的整体最优解</a:t>
            </a:r>
          </a:p>
        </p:txBody>
      </p:sp>
      <p:sp>
        <p:nvSpPr>
          <p:cNvPr id="15376" name="Text Box 16"/>
          <p:cNvSpPr txBox="1">
            <a:spLocks noChangeArrowheads="1"/>
          </p:cNvSpPr>
          <p:nvPr/>
        </p:nvSpPr>
        <p:spPr bwMode="auto">
          <a:xfrm>
            <a:off x="762000" y="1752600"/>
            <a:ext cx="304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证明每步贪心选择</a:t>
            </a:r>
          </a:p>
        </p:txBody>
      </p:sp>
      <p:sp>
        <p:nvSpPr>
          <p:cNvPr id="15377" name="Line 17"/>
          <p:cNvSpPr>
            <a:spLocks noChangeShapeType="1"/>
          </p:cNvSpPr>
          <p:nvPr/>
        </p:nvSpPr>
        <p:spPr bwMode="auto">
          <a:xfrm>
            <a:off x="3810000" y="2057400"/>
            <a:ext cx="1371600" cy="0"/>
          </a:xfrm>
          <a:prstGeom prst="line">
            <a:avLst/>
          </a:prstGeom>
          <a:noFill/>
          <a:ln w="1143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13"/>
          <p:cNvSpPr txBox="1">
            <a:spLocks noChangeArrowheads="1"/>
          </p:cNvSpPr>
          <p:nvPr/>
        </p:nvSpPr>
        <p:spPr bwMode="auto">
          <a:xfrm>
            <a:off x="990600" y="4984750"/>
            <a:ext cx="53927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运用数学归纳法证明：</a:t>
            </a:r>
          </a:p>
          <a:p>
            <a:pPr eaLnBrk="1" hangingPunct="1">
              <a:lnSpc>
                <a:spcPct val="150000"/>
              </a:lnSpc>
              <a:spcBef>
                <a:spcPct val="0"/>
              </a:spcBef>
              <a:buFontTx/>
              <a:buNone/>
            </a:pPr>
            <a:r>
              <a:rPr lang="zh-CN" altLang="en-US" sz="2400" b="1" dirty="0">
                <a:latin typeface="楷体_GB2312" pitchFamily="49" charset="-122"/>
                <a:ea typeface="楷体_GB2312" pitchFamily="49" charset="-122"/>
              </a:rPr>
              <a:t>每一步贪心选择→问题的整体最优解。</a:t>
            </a:r>
            <a:endParaRPr lang="zh-CN" altLang="en-US" sz="240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76"/>
                                        </p:tgtEl>
                                        <p:attrNameLst>
                                          <p:attrName>style.visibility</p:attrName>
                                        </p:attrNameLst>
                                      </p:cBhvr>
                                      <p:to>
                                        <p:strVal val="visible"/>
                                      </p:to>
                                    </p:set>
                                    <p:animEffect transition="in" filter="box(in)">
                                      <p:cBhvr>
                                        <p:cTn id="7" dur="500"/>
                                        <p:tgtEl>
                                          <p:spTgt spid="153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5377"/>
                                        </p:tgtEl>
                                        <p:attrNameLst>
                                          <p:attrName>style.visibility</p:attrName>
                                        </p:attrNameLst>
                                      </p:cBhvr>
                                      <p:to>
                                        <p:strVal val="visible"/>
                                      </p:to>
                                    </p:set>
                                    <p:animEffect transition="in" filter="strips(downLeft)">
                                      <p:cBhvr>
                                        <p:cTn id="12" dur="500"/>
                                        <p:tgtEl>
                                          <p:spTgt spid="15377"/>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5375"/>
                                        </p:tgtEl>
                                        <p:attrNameLst>
                                          <p:attrName>style.visibility</p:attrName>
                                        </p:attrNameLst>
                                      </p:cBhvr>
                                      <p:to>
                                        <p:strVal val="visible"/>
                                      </p:to>
                                    </p:set>
                                    <p:animEffect transition="in" filter="strips(downLeft)">
                                      <p:cBhvr>
                                        <p:cTn id="15" dur="500"/>
                                        <p:tgtEl>
                                          <p:spTgt spid="153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374"/>
                                        </p:tgtEl>
                                        <p:attrNameLst>
                                          <p:attrName>style.visibility</p:attrName>
                                        </p:attrNameLst>
                                      </p:cBhvr>
                                      <p:to>
                                        <p:strVal val="visible"/>
                                      </p:to>
                                    </p:set>
                                    <p:animEffect transition="in" filter="blinds(horizontal)">
                                      <p:cBhvr>
                                        <p:cTn id="20" dur="500"/>
                                        <p:tgtEl>
                                          <p:spTgt spid="1537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5372"/>
                                        </p:tgtEl>
                                        <p:attrNameLst>
                                          <p:attrName>style.visibility</p:attrName>
                                        </p:attrNameLst>
                                      </p:cBhvr>
                                      <p:to>
                                        <p:strVal val="visible"/>
                                      </p:to>
                                    </p:set>
                                    <p:animEffect transition="in" filter="checkerboard(across)">
                                      <p:cBhvr>
                                        <p:cTn id="25" dur="500"/>
                                        <p:tgtEl>
                                          <p:spTgt spid="1537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5373"/>
                                        </p:tgtEl>
                                        <p:attrNameLst>
                                          <p:attrName>style.visibility</p:attrName>
                                        </p:attrNameLst>
                                      </p:cBhvr>
                                      <p:to>
                                        <p:strVal val="visible"/>
                                      </p:to>
                                    </p:set>
                                    <p:anim calcmode="lin" valueType="num">
                                      <p:cBhvr additive="base">
                                        <p:cTn id="30" dur="500" fill="hold"/>
                                        <p:tgtEl>
                                          <p:spTgt spid="15373"/>
                                        </p:tgtEl>
                                        <p:attrNameLst>
                                          <p:attrName>ppt_x</p:attrName>
                                        </p:attrNameLst>
                                      </p:cBhvr>
                                      <p:tavLst>
                                        <p:tav tm="0">
                                          <p:val>
                                            <p:strVal val="#ppt_x"/>
                                          </p:val>
                                        </p:tav>
                                        <p:tav tm="100000">
                                          <p:val>
                                            <p:strVal val="#ppt_x"/>
                                          </p:val>
                                        </p:tav>
                                      </p:tavLst>
                                    </p:anim>
                                    <p:anim calcmode="lin" valueType="num">
                                      <p:cBhvr additive="base">
                                        <p:cTn id="31" dur="500" fill="hold"/>
                                        <p:tgtEl>
                                          <p:spTgt spid="15373"/>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2" grpId="0"/>
      <p:bldP spid="15373" grpId="0"/>
      <p:bldP spid="15374" grpId="0"/>
      <p:bldP spid="15375" grpId="0"/>
      <p:bldP spid="15376"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5" descr="STATBA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85800"/>
            <a:ext cx="7924800" cy="107950"/>
          </a:xfrm>
          <a:prstGeom prst="rect">
            <a:avLst/>
          </a:prstGeom>
          <a:solidFill>
            <a:srgbClr val="FF9900"/>
          </a:solidFill>
          <a:ln w="9525">
            <a:solidFill>
              <a:srgbClr val="FF9900"/>
            </a:solidFill>
            <a:miter lim="800000"/>
            <a:headEnd/>
            <a:tailEnd/>
          </a:ln>
        </p:spPr>
      </p:pic>
      <p:sp>
        <p:nvSpPr>
          <p:cNvPr id="46084" name="Text Box 7"/>
          <p:cNvSpPr txBox="1">
            <a:spLocks noChangeArrowheads="1"/>
          </p:cNvSpPr>
          <p:nvPr/>
        </p:nvSpPr>
        <p:spPr bwMode="auto">
          <a:xfrm>
            <a:off x="304800" y="304800"/>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活动安排问题</a:t>
            </a:r>
            <a:r>
              <a:rPr lang="en-US" altLang="zh-CN" sz="2000" b="1">
                <a:solidFill>
                  <a:srgbClr val="D60093"/>
                </a:solidFill>
                <a:latin typeface="楷体_GB2312" pitchFamily="49" charset="-122"/>
                <a:ea typeface="楷体_GB2312" pitchFamily="49" charset="-122"/>
              </a:rPr>
              <a:t>-</a:t>
            </a:r>
            <a:r>
              <a:rPr lang="zh-CN" altLang="en-US" sz="2000" b="1">
                <a:solidFill>
                  <a:srgbClr val="0000FF"/>
                </a:solidFill>
                <a:latin typeface="楷体_GB2312" pitchFamily="49" charset="-122"/>
                <a:ea typeface="楷体_GB2312" pitchFamily="49" charset="-122"/>
              </a:rPr>
              <a:t>活动安排问题具有贪心选择性质</a:t>
            </a:r>
          </a:p>
        </p:txBody>
      </p:sp>
      <p:sp>
        <p:nvSpPr>
          <p:cNvPr id="28680" name="Text Box 8"/>
          <p:cNvSpPr txBox="1">
            <a:spLocks noChangeArrowheads="1"/>
          </p:cNvSpPr>
          <p:nvPr/>
        </p:nvSpPr>
        <p:spPr bwMode="auto">
          <a:xfrm>
            <a:off x="381000" y="884238"/>
            <a:ext cx="7961313"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b="1" dirty="0">
                <a:ea typeface="楷体_GB2312" pitchFamily="49" charset="-122"/>
              </a:rPr>
              <a:t>证明：</a:t>
            </a:r>
            <a:r>
              <a:rPr lang="en-US" altLang="zh-CN" sz="2400" b="1" dirty="0">
                <a:solidFill>
                  <a:srgbClr val="0000FF"/>
                </a:solidFill>
                <a:latin typeface="Times New Roman" panose="02020603050405020304" pitchFamily="18" charset="0"/>
                <a:ea typeface="楷体_GB2312" pitchFamily="49" charset="-122"/>
              </a:rPr>
              <a:t>1)</a:t>
            </a:r>
            <a:r>
              <a:rPr lang="zh-CN" altLang="en-US" sz="2400" b="1" dirty="0">
                <a:solidFill>
                  <a:srgbClr val="0000FF"/>
                </a:solidFill>
                <a:ea typeface="楷体_GB2312" pitchFamily="49" charset="-122"/>
              </a:rPr>
              <a:t>证明活动安排问题有一个最优解以贪心选择开始。</a:t>
            </a:r>
          </a:p>
        </p:txBody>
      </p:sp>
      <p:sp>
        <p:nvSpPr>
          <p:cNvPr id="28686" name="Text Box 14"/>
          <p:cNvSpPr txBox="1">
            <a:spLocks noChangeArrowheads="1"/>
          </p:cNvSpPr>
          <p:nvPr/>
        </p:nvSpPr>
        <p:spPr bwMode="auto">
          <a:xfrm>
            <a:off x="1136650" y="3962400"/>
            <a:ext cx="2139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latin typeface="微软雅黑" panose="020B0503020204020204" pitchFamily="34" charset="-122"/>
                <a:ea typeface="微软雅黑" panose="020B0503020204020204" pitchFamily="34" charset="-122"/>
              </a:rPr>
              <a:t>否则，构造 </a:t>
            </a:r>
          </a:p>
        </p:txBody>
      </p:sp>
      <p:graphicFrame>
        <p:nvGraphicFramePr>
          <p:cNvPr id="28687" name="Object 15"/>
          <p:cNvGraphicFramePr>
            <a:graphicFrameLocks noChangeAspect="1"/>
          </p:cNvGraphicFramePr>
          <p:nvPr/>
        </p:nvGraphicFramePr>
        <p:xfrm>
          <a:off x="3495675" y="4648200"/>
          <a:ext cx="2371725" cy="552450"/>
        </p:xfrm>
        <a:graphic>
          <a:graphicData uri="http://schemas.openxmlformats.org/presentationml/2006/ole">
            <mc:AlternateContent xmlns:mc="http://schemas.openxmlformats.org/markup-compatibility/2006">
              <mc:Choice xmlns:v="urn:schemas-microsoft-com:vml" Requires="v">
                <p:oleObj spid="_x0000_s102453" name="公式" r:id="rId5" imgW="1079032" imgH="203112" progId="Equation.3">
                  <p:embed/>
                </p:oleObj>
              </mc:Choice>
              <mc:Fallback>
                <p:oleObj name="公式" r:id="rId5" imgW="1079032" imgH="203112" progId="Equation.3">
                  <p:embed/>
                  <p:pic>
                    <p:nvPicPr>
                      <p:cNvPr id="28687"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5675" y="4648200"/>
                        <a:ext cx="23717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9" name="Text Box 17"/>
          <p:cNvSpPr txBox="1">
            <a:spLocks noChangeArrowheads="1"/>
          </p:cNvSpPr>
          <p:nvPr/>
        </p:nvSpPr>
        <p:spPr bwMode="auto">
          <a:xfrm>
            <a:off x="1096137" y="5473657"/>
            <a:ext cx="717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rgbClr val="0000FF"/>
                </a:solidFill>
                <a:latin typeface="微软雅黑" panose="020B0503020204020204" pitchFamily="34" charset="-122"/>
                <a:ea typeface="微软雅黑" panose="020B0503020204020204" pitchFamily="34" charset="-122"/>
              </a:rPr>
              <a:t>（下面证明</a:t>
            </a:r>
            <a:r>
              <a:rPr lang="en-US" altLang="zh-CN" sz="2800" dirty="0">
                <a:solidFill>
                  <a:srgbClr val="0000FF"/>
                </a:solidFill>
                <a:latin typeface="微软雅黑" panose="020B0503020204020204" pitchFamily="34" charset="-122"/>
                <a:ea typeface="微软雅黑" panose="020B0503020204020204" pitchFamily="34" charset="-122"/>
              </a:rPr>
              <a:t>B</a:t>
            </a:r>
            <a:r>
              <a:rPr lang="zh-CN" altLang="en-US" sz="2800" dirty="0">
                <a:solidFill>
                  <a:srgbClr val="0000FF"/>
                </a:solidFill>
                <a:latin typeface="微软雅黑" panose="020B0503020204020204" pitchFamily="34" charset="-122"/>
                <a:ea typeface="微软雅黑" panose="020B0503020204020204" pitchFamily="34" charset="-122"/>
              </a:rPr>
              <a:t>也是该活动安排问题的最优解）</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1169243-3D64-425C-92AA-3CA5438EEF63}"/>
                  </a:ext>
                </a:extLst>
              </p:cNvPr>
              <p:cNvSpPr/>
              <p:nvPr/>
            </p:nvSpPr>
            <p:spPr>
              <a:xfrm>
                <a:off x="838201" y="3236447"/>
                <a:ext cx="8305799" cy="523220"/>
              </a:xfrm>
              <a:prstGeom prst="rect">
                <a:avLst/>
              </a:prstGeom>
            </p:spPr>
            <p:txBody>
              <a:bodyPr wrap="square">
                <a:spAutoFit/>
              </a:bodyPr>
              <a:lstStyle/>
              <a:p>
                <a:pPr marL="342900" indent="-342900">
                  <a:buFont typeface="+mj-ea"/>
                  <a:buAutoNum type="circleNumDbPlain"/>
                </a:pPr>
                <a:r>
                  <a:rPr lang="zh-CN" altLang="en-US" sz="2800" dirty="0">
                    <a:latin typeface="微软雅黑" panose="020B0503020204020204" pitchFamily="34" charset="-122"/>
                    <a:ea typeface="微软雅黑" panose="020B0503020204020204" pitchFamily="34" charset="-122"/>
                  </a:rPr>
                  <a:t>若 </a:t>
                </a:r>
                <a14:m>
                  <m:oMath xmlns:m="http://schemas.openxmlformats.org/officeDocument/2006/math">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oMath>
                </a14:m>
                <a:r>
                  <a:rPr lang="zh-CN" altLang="en-US" sz="2800" dirty="0">
                    <a:latin typeface="微软雅黑" panose="020B0503020204020204" pitchFamily="34" charset="-122"/>
                    <a:ea typeface="微软雅黑" panose="020B0503020204020204" pitchFamily="34" charset="-122"/>
                  </a:rPr>
                  <a:t>则</a:t>
                </a:r>
                <a:r>
                  <a:rPr lang="en-US" altLang="zh-CN" sz="2800" dirty="0">
                    <a:latin typeface="微软雅黑" panose="020B0503020204020204" pitchFamily="34" charset="-122"/>
                    <a:ea typeface="微软雅黑" panose="020B0503020204020204" pitchFamily="34" charset="-122"/>
                  </a:rPr>
                  <a:t>A</a:t>
                </a:r>
                <a:r>
                  <a:rPr lang="zh-CN" altLang="en-US" sz="2800" dirty="0">
                    <a:latin typeface="微软雅黑" panose="020B0503020204020204" pitchFamily="34" charset="-122"/>
                    <a:ea typeface="微软雅黑" panose="020B0503020204020204" pitchFamily="34" charset="-122"/>
                  </a:rPr>
                  <a:t>就是一个以贪心选择开始的最优解；</a:t>
                </a:r>
              </a:p>
            </p:txBody>
          </p:sp>
        </mc:Choice>
        <mc:Fallback xmlns="">
          <p:sp>
            <p:nvSpPr>
              <p:cNvPr id="4" name="矩形 3">
                <a:extLst>
                  <a:ext uri="{FF2B5EF4-FFF2-40B4-BE49-F238E27FC236}">
                    <a16:creationId xmlns:a16="http://schemas.microsoft.com/office/drawing/2014/main" id="{D1169243-3D64-425C-92AA-3CA5438EEF63}"/>
                  </a:ext>
                </a:extLst>
              </p:cNvPr>
              <p:cNvSpPr>
                <a:spLocks noRot="1" noChangeAspect="1" noMove="1" noResize="1" noEditPoints="1" noAdjustHandles="1" noChangeArrowheads="1" noChangeShapeType="1" noTextEdit="1"/>
              </p:cNvSpPr>
              <p:nvPr/>
            </p:nvSpPr>
            <p:spPr>
              <a:xfrm>
                <a:off x="838201" y="3236447"/>
                <a:ext cx="8305799" cy="523220"/>
              </a:xfrm>
              <a:prstGeom prst="rect">
                <a:avLst/>
              </a:prstGeom>
              <a:blipFill>
                <a:blip r:embed="rId7"/>
                <a:stretch>
                  <a:fillRect l="-1762" t="-19767" b="-360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B9A7232-9F69-4ECF-AA5E-CEA589C97F62}"/>
                  </a:ext>
                </a:extLst>
              </p:cNvPr>
              <p:cNvSpPr/>
              <p:nvPr/>
            </p:nvSpPr>
            <p:spPr>
              <a:xfrm>
                <a:off x="533400" y="1870860"/>
                <a:ext cx="8458200" cy="954107"/>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设</a:t>
                </a:r>
                <a:r>
                  <a:rPr lang="en-US" altLang="zh-CN" sz="2800" dirty="0">
                    <a:latin typeface="微软雅黑" panose="020B0503020204020204" pitchFamily="34" charset="-122"/>
                    <a:ea typeface="微软雅黑" panose="020B0503020204020204" pitchFamily="34" charset="-122"/>
                  </a:rPr>
                  <a:t>A</a:t>
                </a:r>
                <a:r>
                  <a:rPr lang="zh-CN" altLang="en-US" sz="2800" dirty="0">
                    <a:latin typeface="微软雅黑" panose="020B0503020204020204" pitchFamily="34" charset="-122"/>
                    <a:ea typeface="微软雅黑" panose="020B0503020204020204" pitchFamily="34" charset="-122"/>
                  </a:rPr>
                  <a:t>是所给的活动安排问题的一个最优解，全部活动</a:t>
                </a:r>
                <a14:m>
                  <m:oMath xmlns:m="http://schemas.openxmlformats.org/officeDocument/2006/math">
                    <m:sSub>
                      <m:sSubPr>
                        <m:ctrlPr>
                          <a:rPr lang="zh-CN" altLang="en-US" sz="2800" i="1">
                            <a:latin typeface="Cambria Math" panose="02040503050406030204" pitchFamily="18" charset="0"/>
                          </a:rPr>
                        </m:ctrlPr>
                      </m:sSubPr>
                      <m:e>
                        <m:r>
                          <m:rPr>
                            <m:sty m:val="p"/>
                          </m:rPr>
                          <a:rPr lang="zh-CN" altLang="en-US" sz="2800" b="0" i="1">
                            <a:latin typeface="Cambria Math" panose="02040503050406030204" pitchFamily="18" charset="0"/>
                          </a:rPr>
                          <m:t>f</m:t>
                        </m:r>
                      </m:e>
                      <m:sub>
                        <m:r>
                          <m:rPr>
                            <m:sty m:val="p"/>
                          </m:rPr>
                          <a:rPr lang="en-US" altLang="zh-CN" sz="2800" b="0" i="1">
                            <a:latin typeface="Cambria Math" panose="02040503050406030204" pitchFamily="18" charset="0"/>
                          </a:rPr>
                          <m:t>i</m:t>
                        </m:r>
                      </m:sub>
                    </m:sSub>
                  </m:oMath>
                </a14:m>
                <a:r>
                  <a:rPr lang="zh-CN" altLang="en-US" sz="2800" dirty="0">
                    <a:latin typeface="微软雅黑" panose="020B0503020204020204" pitchFamily="34" charset="-122"/>
                    <a:ea typeface="微软雅黑" panose="020B0503020204020204" pitchFamily="34" charset="-122"/>
                  </a:rPr>
                  <a:t>按非减序排列，</a:t>
                </a:r>
                <a:r>
                  <a:rPr lang="en-US" altLang="zh-CN" sz="2800" dirty="0">
                    <a:latin typeface="微软雅黑" panose="020B0503020204020204" pitchFamily="34" charset="-122"/>
                    <a:ea typeface="微软雅黑" panose="020B0503020204020204" pitchFamily="34" charset="-122"/>
                  </a:rPr>
                  <a:t>A</a:t>
                </a:r>
                <a:r>
                  <a:rPr lang="zh-CN" altLang="en-US" sz="2800" dirty="0">
                    <a:latin typeface="微软雅黑" panose="020B0503020204020204" pitchFamily="34" charset="-122"/>
                    <a:ea typeface="微软雅黑" panose="020B0503020204020204" pitchFamily="34" charset="-122"/>
                  </a:rPr>
                  <a:t>中的第一个活动是活动 </a:t>
                </a:r>
                <a14:m>
                  <m:oMath xmlns:m="http://schemas.openxmlformats.org/officeDocument/2006/math">
                    <m:r>
                      <m:rPr>
                        <m:sty m:val="p"/>
                      </m:rPr>
                      <a:rPr lang="en-US" altLang="zh-CN" sz="2800" b="0" i="1">
                        <a:latin typeface="Cambria Math" panose="02040503050406030204" pitchFamily="18" charset="0"/>
                      </a:rPr>
                      <m:t>k</m:t>
                    </m:r>
                  </m:oMath>
                </a14:m>
                <a:r>
                  <a:rPr lang="zh-CN" altLang="en-US" sz="2800" dirty="0">
                    <a:latin typeface="微软雅黑" panose="020B0503020204020204" pitchFamily="34" charset="-122"/>
                    <a:ea typeface="微软雅黑" panose="020B0503020204020204" pitchFamily="34" charset="-122"/>
                  </a:rPr>
                  <a:t>。</a:t>
                </a:r>
              </a:p>
            </p:txBody>
          </p:sp>
        </mc:Choice>
        <mc:Fallback xmlns="">
          <p:sp>
            <p:nvSpPr>
              <p:cNvPr id="5" name="矩形 4">
                <a:extLst>
                  <a:ext uri="{FF2B5EF4-FFF2-40B4-BE49-F238E27FC236}">
                    <a16:creationId xmlns:a16="http://schemas.microsoft.com/office/drawing/2014/main" id="{EB9A7232-9F69-4ECF-AA5E-CEA589C97F62}"/>
                  </a:ext>
                </a:extLst>
              </p:cNvPr>
              <p:cNvSpPr>
                <a:spLocks noRot="1" noChangeAspect="1" noMove="1" noResize="1" noEditPoints="1" noAdjustHandles="1" noChangeArrowheads="1" noChangeShapeType="1" noTextEdit="1"/>
              </p:cNvSpPr>
              <p:nvPr/>
            </p:nvSpPr>
            <p:spPr>
              <a:xfrm>
                <a:off x="533400" y="1870860"/>
                <a:ext cx="8458200" cy="954107"/>
              </a:xfrm>
              <a:prstGeom prst="rect">
                <a:avLst/>
              </a:prstGeom>
              <a:blipFill>
                <a:blip r:embed="rId8"/>
                <a:stretch>
                  <a:fillRect l="-1514" t="-7051" b="-173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565592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6" grpId="0"/>
      <p:bldP spid="28689" grpId="0"/>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5" descr="STATBA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85800"/>
            <a:ext cx="7924800" cy="107950"/>
          </a:xfrm>
          <a:prstGeom prst="rect">
            <a:avLst/>
          </a:prstGeom>
          <a:solidFill>
            <a:srgbClr val="FF9900"/>
          </a:solidFill>
          <a:ln w="9525">
            <a:solidFill>
              <a:srgbClr val="FF9900"/>
            </a:solidFill>
            <a:miter lim="800000"/>
            <a:headEnd/>
            <a:tailEnd/>
          </a:ln>
        </p:spPr>
      </p:pic>
      <p:sp>
        <p:nvSpPr>
          <p:cNvPr id="46084" name="Text Box 7"/>
          <p:cNvSpPr txBox="1">
            <a:spLocks noChangeArrowheads="1"/>
          </p:cNvSpPr>
          <p:nvPr/>
        </p:nvSpPr>
        <p:spPr bwMode="auto">
          <a:xfrm>
            <a:off x="304800" y="304800"/>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活动安排问题</a:t>
            </a:r>
            <a:r>
              <a:rPr lang="en-US" altLang="zh-CN" sz="2000" b="1">
                <a:solidFill>
                  <a:srgbClr val="D60093"/>
                </a:solidFill>
                <a:latin typeface="楷体_GB2312" pitchFamily="49" charset="-122"/>
                <a:ea typeface="楷体_GB2312" pitchFamily="49" charset="-122"/>
              </a:rPr>
              <a:t>-</a:t>
            </a:r>
            <a:r>
              <a:rPr lang="zh-CN" altLang="en-US" sz="2000" b="1">
                <a:solidFill>
                  <a:srgbClr val="0000FF"/>
                </a:solidFill>
                <a:latin typeface="楷体_GB2312" pitchFamily="49" charset="-122"/>
                <a:ea typeface="楷体_GB2312" pitchFamily="49" charset="-122"/>
              </a:rPr>
              <a:t>活动安排问题具有贪心选择性质</a:t>
            </a:r>
          </a:p>
        </p:txBody>
      </p:sp>
      <p:sp>
        <p:nvSpPr>
          <p:cNvPr id="28680" name="Text Box 8"/>
          <p:cNvSpPr txBox="1">
            <a:spLocks noChangeArrowheads="1"/>
          </p:cNvSpPr>
          <p:nvPr/>
        </p:nvSpPr>
        <p:spPr bwMode="auto">
          <a:xfrm>
            <a:off x="362743" y="1248081"/>
            <a:ext cx="7961313"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b="1" dirty="0">
                <a:ea typeface="楷体_GB2312" pitchFamily="49" charset="-122"/>
              </a:rPr>
              <a:t>证明：</a:t>
            </a:r>
            <a:r>
              <a:rPr lang="en-US" altLang="zh-CN" sz="2400" b="1" dirty="0">
                <a:solidFill>
                  <a:srgbClr val="0000FF"/>
                </a:solidFill>
                <a:latin typeface="Times New Roman" panose="02020603050405020304" pitchFamily="18" charset="0"/>
                <a:ea typeface="楷体_GB2312" pitchFamily="49" charset="-122"/>
              </a:rPr>
              <a:t>1)</a:t>
            </a:r>
            <a:r>
              <a:rPr lang="zh-CN" altLang="en-US" sz="2400" b="1" dirty="0">
                <a:solidFill>
                  <a:srgbClr val="0000FF"/>
                </a:solidFill>
                <a:ea typeface="楷体_GB2312" pitchFamily="49" charset="-122"/>
              </a:rPr>
              <a:t>证明活动安排问题有一个最优解以贪心选择开始。</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8A72C2A-C5A5-4444-8798-755EE1B690C6}"/>
                  </a:ext>
                </a:extLst>
              </p:cNvPr>
              <p:cNvSpPr/>
              <p:nvPr/>
            </p:nvSpPr>
            <p:spPr>
              <a:xfrm>
                <a:off x="609600" y="3086771"/>
                <a:ext cx="8382000" cy="260084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eaLnBrk="1" hangingPunct="1">
                  <a:lnSpc>
                    <a:spcPct val="150000"/>
                  </a:lnSpc>
                </a:pPr>
                <a:r>
                  <a:rPr lang="zh-CN" altLang="en-US" sz="2800" b="1" dirty="0">
                    <a:ea typeface="楷体_GB2312" pitchFamily="49" charset="-122"/>
                  </a:rPr>
                  <a:t>由</a:t>
                </a:r>
                <a14:m>
                  <m:oMath xmlns:m="http://schemas.openxmlformats.org/officeDocument/2006/math">
                    <m:sSub>
                      <m:sSubPr>
                        <m:ctrlPr>
                          <a:rPr lang="zh-CN" altLang="en-US" sz="2800" b="1" i="1" smtClean="0">
                            <a:latin typeface="Cambria Math" panose="02040503050406030204" pitchFamily="18" charset="0"/>
                          </a:rPr>
                        </m:ctrlPr>
                      </m:sSubPr>
                      <m:e>
                        <m:r>
                          <a:rPr lang="zh-CN" altLang="en-US" sz="2800" b="1" i="1" smtClean="0">
                            <a:latin typeface="Cambria Math" panose="02040503050406030204" pitchFamily="18" charset="0"/>
                          </a:rPr>
                          <m:t>𝑓</m:t>
                        </m:r>
                      </m:e>
                      <m:sub>
                        <m:r>
                          <a:rPr lang="zh-CN" altLang="en-US" sz="2800" b="1" i="1" smtClean="0">
                            <a:latin typeface="Cambria Math" panose="02040503050406030204" pitchFamily="18" charset="0"/>
                          </a:rPr>
                          <m:t>1</m:t>
                        </m:r>
                      </m:sub>
                    </m:sSub>
                    <m:r>
                      <a:rPr lang="zh-CN" altLang="en-US" sz="2800" b="1" i="1" smtClean="0">
                        <a:latin typeface="Cambria Math" panose="02040503050406030204" pitchFamily="18" charset="0"/>
                      </a:rPr>
                      <m:t>≤</m:t>
                    </m:r>
                    <m:sSub>
                      <m:sSubPr>
                        <m:ctrlPr>
                          <a:rPr lang="en-US" altLang="zh-CN" sz="2800" b="1" i="1" dirty="0" smtClean="0">
                            <a:latin typeface="Cambria Math" panose="02040503050406030204" pitchFamily="18" charset="0"/>
                          </a:rPr>
                        </m:ctrlPr>
                      </m:sSubPr>
                      <m:e>
                        <m:r>
                          <a:rPr lang="en-US" altLang="zh-CN" sz="2800" b="1" i="1" dirty="0" smtClean="0">
                            <a:latin typeface="Cambria Math" panose="02040503050406030204" pitchFamily="18" charset="0"/>
                          </a:rPr>
                          <m:t>𝑓</m:t>
                        </m:r>
                      </m:e>
                      <m:sub>
                        <m:r>
                          <a:rPr lang="en-US" altLang="zh-CN" sz="2800" b="1" i="0" dirty="0" smtClean="0">
                            <a:latin typeface="Cambria Math" panose="02040503050406030204" pitchFamily="18" charset="0"/>
                          </a:rPr>
                          <m:t>2</m:t>
                        </m:r>
                      </m:sub>
                    </m:sSub>
                  </m:oMath>
                </a14:m>
                <a:r>
                  <a:rPr lang="en-US" altLang="zh-CN" sz="2800" b="1" dirty="0">
                    <a:ea typeface="楷体_GB2312" pitchFamily="49" charset="-122"/>
                  </a:rPr>
                  <a:t>,</a:t>
                </a:r>
              </a:p>
              <a:p>
                <a:pPr eaLnBrk="1" hangingPunct="1">
                  <a:lnSpc>
                    <a:spcPct val="150000"/>
                  </a:lnSpc>
                </a:pPr>
                <a:r>
                  <a:rPr lang="en-US" altLang="zh-CN" sz="2800" b="1" dirty="0">
                    <a:ea typeface="楷体_GB2312" pitchFamily="49" charset="-122"/>
                  </a:rPr>
                  <a:t>A</a:t>
                </a:r>
                <a:r>
                  <a:rPr lang="zh-CN" altLang="en-US" sz="2800" b="1" dirty="0">
                    <a:ea typeface="楷体_GB2312" pitchFamily="49" charset="-122"/>
                  </a:rPr>
                  <a:t>中活动互为相容</a:t>
                </a:r>
                <a:r>
                  <a:rPr lang="zh-CN" altLang="en-US" sz="2800" b="1" dirty="0">
                    <a:ea typeface="楷体_GB2312" pitchFamily="49" charset="-122"/>
                    <a:sym typeface="Wingdings" panose="05000000000000000000" pitchFamily="2" charset="2"/>
                  </a:rPr>
                  <a:t> </a:t>
                </a:r>
                <a:r>
                  <a:rPr lang="en-US" altLang="zh-CN" sz="2800" b="1" dirty="0">
                    <a:ea typeface="楷体_GB2312" pitchFamily="49" charset="-122"/>
                  </a:rPr>
                  <a:t>B</a:t>
                </a:r>
                <a:r>
                  <a:rPr lang="zh-CN" altLang="en-US" sz="2800" b="1" dirty="0">
                    <a:ea typeface="楷体_GB2312" pitchFamily="49" charset="-122"/>
                  </a:rPr>
                  <a:t>中活动互为相容；</a:t>
                </a:r>
                <a:endParaRPr lang="en-US" altLang="zh-CN" sz="2800" b="1" dirty="0">
                  <a:ea typeface="楷体_GB2312" pitchFamily="49" charset="-122"/>
                </a:endParaRPr>
              </a:p>
              <a:p>
                <a:pPr eaLnBrk="1" hangingPunct="1">
                  <a:lnSpc>
                    <a:spcPct val="150000"/>
                  </a:lnSpc>
                </a:pPr>
                <a:r>
                  <a:rPr lang="en-US" altLang="zh-CN" sz="2800" b="1" dirty="0">
                    <a:ea typeface="楷体_GB2312" pitchFamily="49" charset="-122"/>
                  </a:rPr>
                  <a:t>A</a:t>
                </a:r>
                <a:r>
                  <a:rPr lang="zh-CN" altLang="en-US" sz="2800" b="1" dirty="0">
                    <a:ea typeface="楷体_GB2312" pitchFamily="49" charset="-122"/>
                  </a:rPr>
                  <a:t>和</a:t>
                </a:r>
                <a:r>
                  <a:rPr lang="en-US" altLang="zh-CN" sz="2800" b="1" dirty="0">
                    <a:ea typeface="楷体_GB2312" pitchFamily="49" charset="-122"/>
                  </a:rPr>
                  <a:t>B</a:t>
                </a:r>
                <a:r>
                  <a:rPr lang="zh-CN" altLang="en-US" sz="2800" b="1" dirty="0">
                    <a:ea typeface="楷体_GB2312" pitchFamily="49" charset="-122"/>
                  </a:rPr>
                  <a:t>中的活动数目相同</a:t>
                </a:r>
                <a:r>
                  <a:rPr lang="en-US" altLang="zh-CN" sz="2800" b="1" dirty="0">
                    <a:ea typeface="楷体_GB2312" pitchFamily="49" charset="-122"/>
                  </a:rPr>
                  <a:t>,</a:t>
                </a:r>
                <a:r>
                  <a:rPr lang="zh-CN" altLang="en-US" sz="2800" b="1" dirty="0">
                    <a:ea typeface="楷体_GB2312" pitchFamily="49" charset="-122"/>
                  </a:rPr>
                  <a:t>且</a:t>
                </a:r>
                <a:r>
                  <a:rPr lang="en-US" altLang="zh-CN" sz="2800" b="1" dirty="0">
                    <a:ea typeface="楷体_GB2312" pitchFamily="49" charset="-122"/>
                  </a:rPr>
                  <a:t>A</a:t>
                </a:r>
                <a:r>
                  <a:rPr lang="zh-CN" altLang="en-US" sz="2800" b="1" dirty="0">
                    <a:ea typeface="楷体_GB2312" pitchFamily="49" charset="-122"/>
                  </a:rPr>
                  <a:t>是最优解</a:t>
                </a:r>
                <a:r>
                  <a:rPr lang="zh-CN" altLang="en-US" sz="2800" b="1" dirty="0">
                    <a:ea typeface="楷体_GB2312" pitchFamily="49" charset="-122"/>
                    <a:sym typeface="Wingdings" panose="05000000000000000000" pitchFamily="2" charset="2"/>
                  </a:rPr>
                  <a:t> </a:t>
                </a:r>
                <a:r>
                  <a:rPr lang="en-US" altLang="zh-CN" sz="2800" b="1" dirty="0">
                    <a:ea typeface="楷体_GB2312" pitchFamily="49" charset="-122"/>
                  </a:rPr>
                  <a:t>B</a:t>
                </a:r>
                <a:r>
                  <a:rPr lang="zh-CN" altLang="en-US" sz="2800" b="1" dirty="0">
                    <a:ea typeface="楷体_GB2312" pitchFamily="49" charset="-122"/>
                  </a:rPr>
                  <a:t>是最优解。</a:t>
                </a:r>
                <a:endParaRPr lang="en-US" altLang="zh-CN" sz="2800" b="1" dirty="0">
                  <a:ea typeface="楷体_GB2312" pitchFamily="49" charset="-122"/>
                </a:endParaRPr>
              </a:p>
              <a:p>
                <a:pPr eaLnBrk="1" hangingPunct="1">
                  <a:lnSpc>
                    <a:spcPct val="150000"/>
                  </a:lnSpc>
                </a:pPr>
                <a:r>
                  <a:rPr lang="zh-CN" altLang="en-US" sz="2800" b="1" dirty="0">
                    <a:ea typeface="楷体_GB2312" pitchFamily="49" charset="-122"/>
                  </a:rPr>
                  <a:t>所以，存在一个以贪心选择开始的最优解。</a:t>
                </a:r>
              </a:p>
            </p:txBody>
          </p:sp>
        </mc:Choice>
        <mc:Fallback xmlns="">
          <p:sp>
            <p:nvSpPr>
              <p:cNvPr id="5" name="矩形 4">
                <a:extLst>
                  <a:ext uri="{FF2B5EF4-FFF2-40B4-BE49-F238E27FC236}">
                    <a16:creationId xmlns:a16="http://schemas.microsoft.com/office/drawing/2014/main" id="{C8A72C2A-C5A5-4444-8798-755EE1B690C6}"/>
                  </a:ext>
                </a:extLst>
              </p:cNvPr>
              <p:cNvSpPr>
                <a:spLocks noRot="1" noChangeAspect="1" noMove="1" noResize="1" noEditPoints="1" noAdjustHandles="1" noChangeArrowheads="1" noChangeShapeType="1" noTextEdit="1"/>
              </p:cNvSpPr>
              <p:nvPr/>
            </p:nvSpPr>
            <p:spPr>
              <a:xfrm>
                <a:off x="609600" y="3086771"/>
                <a:ext cx="8382000" cy="2600840"/>
              </a:xfrm>
              <a:prstGeom prst="rect">
                <a:avLst/>
              </a:prstGeom>
              <a:blipFill>
                <a:blip r:embed="rId5"/>
                <a:stretch>
                  <a:fillRect l="-1455" r="-3055" b="-562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5" name="Object 15">
            <a:extLst>
              <a:ext uri="{FF2B5EF4-FFF2-40B4-BE49-F238E27FC236}">
                <a16:creationId xmlns:a16="http://schemas.microsoft.com/office/drawing/2014/main" id="{D8B4BF3B-50C5-4FF7-AD0D-01505F3B7C46}"/>
              </a:ext>
            </a:extLst>
          </p:cNvPr>
          <p:cNvGraphicFramePr>
            <a:graphicFrameLocks noChangeAspect="1"/>
          </p:cNvGraphicFramePr>
          <p:nvPr>
            <p:extLst>
              <p:ext uri="{D42A27DB-BD31-4B8C-83A1-F6EECF244321}">
                <p14:modId xmlns:p14="http://schemas.microsoft.com/office/powerpoint/2010/main" val="836312598"/>
              </p:ext>
            </p:extLst>
          </p:nvPr>
        </p:nvGraphicFramePr>
        <p:xfrm>
          <a:off x="2286000" y="2211082"/>
          <a:ext cx="2371725" cy="552450"/>
        </p:xfrm>
        <a:graphic>
          <a:graphicData uri="http://schemas.openxmlformats.org/presentationml/2006/ole">
            <mc:AlternateContent xmlns:mc="http://schemas.openxmlformats.org/markup-compatibility/2006">
              <mc:Choice xmlns:v="urn:schemas-microsoft-com:vml" Requires="v">
                <p:oleObj spid="_x0000_s104494" name="公式" r:id="rId6" imgW="1079032" imgH="203112" progId="Equation.3">
                  <p:embed/>
                </p:oleObj>
              </mc:Choice>
              <mc:Fallback>
                <p:oleObj name="公式" r:id="rId6" imgW="1079032" imgH="203112" progId="Equation.3">
                  <p:embed/>
                  <p:pic>
                    <p:nvPicPr>
                      <p:cNvPr id="28687"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2211082"/>
                        <a:ext cx="23717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640043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62000"/>
            <a:ext cx="7924800" cy="107950"/>
          </a:xfrm>
          <a:prstGeom prst="rect">
            <a:avLst/>
          </a:prstGeom>
          <a:solidFill>
            <a:srgbClr val="FF9900"/>
          </a:solidFill>
          <a:ln w="9525">
            <a:solidFill>
              <a:srgbClr val="FF9900"/>
            </a:solidFill>
            <a:miter lim="800000"/>
            <a:headEnd/>
            <a:tailEnd/>
          </a:ln>
        </p:spPr>
      </p:pic>
      <p:sp>
        <p:nvSpPr>
          <p:cNvPr id="11268" name="Text Box 6"/>
          <p:cNvSpPr txBox="1">
            <a:spLocks noChangeArrowheads="1"/>
          </p:cNvSpPr>
          <p:nvPr/>
        </p:nvSpPr>
        <p:spPr bwMode="auto">
          <a:xfrm>
            <a:off x="517525" y="381000"/>
            <a:ext cx="1768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a:t>
            </a:r>
          </a:p>
        </p:txBody>
      </p:sp>
      <p:sp>
        <p:nvSpPr>
          <p:cNvPr id="11269" name="Text Box 7"/>
          <p:cNvSpPr txBox="1">
            <a:spLocks noChangeArrowheads="1"/>
          </p:cNvSpPr>
          <p:nvPr/>
        </p:nvSpPr>
        <p:spPr bwMode="auto">
          <a:xfrm>
            <a:off x="2514600" y="1275446"/>
            <a:ext cx="3382168" cy="646331"/>
          </a:xfrm>
          <a:prstGeom prst="rect">
            <a:avLst/>
          </a:prstGeom>
          <a:solidFill>
            <a:srgbClr val="FF0000"/>
          </a:solidFill>
          <a:ln>
            <a:noFill/>
          </a:ln>
          <a:effec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600" b="1" dirty="0">
                <a:solidFill>
                  <a:srgbClr val="FFFF00"/>
                </a:solidFill>
                <a:latin typeface="楷体_GB2312" pitchFamily="49" charset="-122"/>
                <a:ea typeface="楷体_GB2312" pitchFamily="49" charset="-122"/>
              </a:rPr>
              <a:t>择优录取</a:t>
            </a:r>
            <a:endParaRPr lang="zh-CN" altLang="en-US" sz="3600" dirty="0">
              <a:solidFill>
                <a:srgbClr val="FFFF00"/>
              </a:solidFill>
              <a:latin typeface="楷体_GB2312" pitchFamily="49" charset="-122"/>
              <a:ea typeface="楷体_GB2312" pitchFamily="49" charset="-122"/>
            </a:endParaRPr>
          </a:p>
        </p:txBody>
      </p:sp>
      <p:sp>
        <p:nvSpPr>
          <p:cNvPr id="8201" name="Text Box 9"/>
          <p:cNvSpPr txBox="1">
            <a:spLocks noChangeArrowheads="1"/>
          </p:cNvSpPr>
          <p:nvPr/>
        </p:nvSpPr>
        <p:spPr bwMode="auto">
          <a:xfrm>
            <a:off x="907868" y="309150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b="1" dirty="0">
                <a:latin typeface="微软雅黑" panose="020B0503020204020204" pitchFamily="34" charset="-122"/>
                <a:ea typeface="微软雅黑" panose="020B0503020204020204" pitchFamily="34" charset="-122"/>
              </a:rPr>
              <a:t>在贪心算法中采用逐步构造最优解的方法</a:t>
            </a:r>
          </a:p>
        </p:txBody>
      </p:sp>
      <p:sp>
        <p:nvSpPr>
          <p:cNvPr id="2" name="矩形 1">
            <a:extLst>
              <a:ext uri="{FF2B5EF4-FFF2-40B4-BE49-F238E27FC236}">
                <a16:creationId xmlns:a16="http://schemas.microsoft.com/office/drawing/2014/main" id="{7F3C9D36-76F9-48E9-9018-800766C93415}"/>
              </a:ext>
            </a:extLst>
          </p:cNvPr>
          <p:cNvSpPr/>
          <p:nvPr/>
        </p:nvSpPr>
        <p:spPr>
          <a:xfrm>
            <a:off x="2173575" y="2383585"/>
            <a:ext cx="433965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zh-CN" altLang="en-US" sz="3600" dirty="0">
                <a:latin typeface="微软雅黑" panose="020B0503020204020204" pitchFamily="34" charset="-122"/>
                <a:ea typeface="微软雅黑" panose="020B0503020204020204" pitchFamily="34" charset="-122"/>
              </a:rPr>
              <a:t>见到好的就抓住不放</a:t>
            </a:r>
          </a:p>
        </p:txBody>
      </p:sp>
      <p:sp>
        <p:nvSpPr>
          <p:cNvPr id="4" name="矩形 3">
            <a:extLst>
              <a:ext uri="{FF2B5EF4-FFF2-40B4-BE49-F238E27FC236}">
                <a16:creationId xmlns:a16="http://schemas.microsoft.com/office/drawing/2014/main" id="{6CD623D9-0F3F-45AF-A3F2-3FF4104EEE7F}"/>
              </a:ext>
            </a:extLst>
          </p:cNvPr>
          <p:cNvSpPr/>
          <p:nvPr/>
        </p:nvSpPr>
        <p:spPr>
          <a:xfrm>
            <a:off x="1005971" y="3698651"/>
            <a:ext cx="6270486" cy="646331"/>
          </a:xfrm>
          <a:prstGeom prst="rect">
            <a:avLst/>
          </a:prstGeom>
        </p:spPr>
        <p:txBody>
          <a:bodyPr wrap="square">
            <a:spAutoFit/>
          </a:bodyPr>
          <a:lstStyle/>
          <a:p>
            <a:pPr lvl="0" eaLnBrk="1" hangingPunct="1">
              <a:lnSpc>
                <a:spcPct val="150000"/>
              </a:lnSpc>
            </a:pPr>
            <a:r>
              <a:rPr lang="zh-CN" altLang="en-US" sz="2400" b="1" dirty="0">
                <a:solidFill>
                  <a:srgbClr val="000000"/>
                </a:solidFill>
                <a:latin typeface="微软雅黑" panose="020B0503020204020204" pitchFamily="34" charset="-122"/>
                <a:ea typeface="微软雅黑" panose="020B0503020204020204" pitchFamily="34" charset="-122"/>
              </a:rPr>
              <a:t>在每个阶段，都作出一个看上去最优的</a:t>
            </a:r>
            <a:r>
              <a:rPr lang="zh-CN" altLang="en-US" sz="2400" b="1" dirty="0">
                <a:solidFill>
                  <a:srgbClr val="0000FF"/>
                </a:solidFill>
                <a:latin typeface="微软雅黑" panose="020B0503020204020204" pitchFamily="34" charset="-122"/>
                <a:ea typeface="微软雅黑" panose="020B0503020204020204" pitchFamily="34" charset="-122"/>
              </a:rPr>
              <a:t>决策</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graphicFrame>
        <p:nvGraphicFramePr>
          <p:cNvPr id="6" name="图示 5">
            <a:extLst>
              <a:ext uri="{FF2B5EF4-FFF2-40B4-BE49-F238E27FC236}">
                <a16:creationId xmlns:a16="http://schemas.microsoft.com/office/drawing/2014/main" id="{51F56778-BF52-4550-97AC-490B6771E67C}"/>
              </a:ext>
            </a:extLst>
          </p:cNvPr>
          <p:cNvGraphicFramePr/>
          <p:nvPr>
            <p:extLst>
              <p:ext uri="{D42A27DB-BD31-4B8C-83A1-F6EECF244321}">
                <p14:modId xmlns:p14="http://schemas.microsoft.com/office/powerpoint/2010/main" val="2695144212"/>
              </p:ext>
            </p:extLst>
          </p:nvPr>
        </p:nvGraphicFramePr>
        <p:xfrm>
          <a:off x="76090" y="4387658"/>
          <a:ext cx="9067910" cy="25147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对话气泡: 矩形 7">
            <a:extLst>
              <a:ext uri="{FF2B5EF4-FFF2-40B4-BE49-F238E27FC236}">
                <a16:creationId xmlns:a16="http://schemas.microsoft.com/office/drawing/2014/main" id="{796A7309-ED40-4A8C-9AF7-038E7DF38F59}"/>
              </a:ext>
            </a:extLst>
          </p:cNvPr>
          <p:cNvSpPr/>
          <p:nvPr/>
        </p:nvSpPr>
        <p:spPr bwMode="auto">
          <a:xfrm>
            <a:off x="6970425" y="2514600"/>
            <a:ext cx="2130488" cy="1183162"/>
          </a:xfrm>
          <a:prstGeom prst="wedgeRectCallout">
            <a:avLst>
              <a:gd name="adj1" fmla="val -53393"/>
              <a:gd name="adj2" fmla="val 80317"/>
            </a:avLst>
          </a:prstGeom>
          <a:solidFill>
            <a:schemeClr val="bg1"/>
          </a:solidFill>
          <a:ln w="25400" cap="rnd"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r>
              <a:rPr lang="zh-CN" altLang="en-US" sz="2400" b="1" dirty="0">
                <a:solidFill>
                  <a:srgbClr val="FF0000"/>
                </a:solidFill>
                <a:latin typeface="楷体_GB2312" pitchFamily="49" charset="-122"/>
                <a:ea typeface="楷体_GB2312" pitchFamily="49" charset="-122"/>
              </a:rPr>
              <a:t>贪心准则</a:t>
            </a:r>
            <a:r>
              <a:rPr lang="en-US" altLang="zh-CN" sz="2400" b="1" dirty="0">
                <a:solidFill>
                  <a:srgbClr val="FF0000"/>
                </a:solidFill>
                <a:latin typeface="Times New Roman" panose="02020603050405020304" pitchFamily="18" charset="0"/>
                <a:ea typeface="楷体_GB2312" pitchFamily="49" charset="-122"/>
              </a:rPr>
              <a:t>( criterion)</a:t>
            </a:r>
            <a:endParaRPr kumimoji="0" lang="zh-CN" altLang="en-US" sz="2400" b="0" i="0" u="none" strike="noStrike" cap="none" normalizeH="0" baseline="0" dirty="0">
              <a:ln>
                <a:noFill/>
              </a:ln>
              <a:solidFill>
                <a:srgbClr val="FF0000"/>
              </a:solidFill>
              <a:effectLst/>
              <a:latin typeface="Arial" charset="0"/>
            </a:endParaRPr>
          </a:p>
        </p:txBody>
      </p:sp>
    </p:spTree>
    <p:extLst>
      <p:ext uri="{BB962C8B-B14F-4D97-AF65-F5344CB8AC3E}">
        <p14:creationId xmlns:p14="http://schemas.microsoft.com/office/powerpoint/2010/main" val="1890943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201"/>
                                        </p:tgtEl>
                                        <p:attrNameLst>
                                          <p:attrName>style.visibility</p:attrName>
                                        </p:attrNameLst>
                                      </p:cBhvr>
                                      <p:to>
                                        <p:strVal val="visible"/>
                                      </p:to>
                                    </p:set>
                                    <p:animEffect transition="in" filter="checkerboard(across)">
                                      <p:cBhvr>
                                        <p:cTn id="15" dur="500"/>
                                        <p:tgtEl>
                                          <p:spTgt spid="820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graphicEl>
                                              <a:dgm id="{C3407FC3-A6C3-400F-9F4B-7B933E4F52CD}"/>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
                                            <p:graphicEl>
                                              <a:dgm id="{7B490AEF-DFC4-416A-ABD1-234854EAC70B}"/>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
                                            <p:graphicEl>
                                              <a:dgm id="{D4C5FB16-5C1A-43FB-BF4C-C3700DA3D20D}"/>
                                            </p:graphic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1" presetClass="emph" presetSubtype="0" fill="hold" grpId="1" nodeType="clickEffect">
                                  <p:stCondLst>
                                    <p:cond delay="0"/>
                                  </p:stCondLst>
                                  <p:childTnLst>
                                    <p:animClr clrSpc="hsl" dir="cw">
                                      <p:cBhvr override="childStyle">
                                        <p:cTn id="35" dur="500" fill="hold"/>
                                        <p:tgtEl>
                                          <p:spTgt spid="6">
                                            <p:graphicEl>
                                              <a:dgm id="{C3407FC3-A6C3-400F-9F4B-7B933E4F52CD}"/>
                                            </p:graphicEl>
                                          </p:spTgt>
                                        </p:tgtEl>
                                        <p:attrNameLst>
                                          <p:attrName>style.color</p:attrName>
                                        </p:attrNameLst>
                                      </p:cBhvr>
                                      <p:by>
                                        <p:hsl h="7200000" s="0" l="0"/>
                                      </p:by>
                                    </p:animClr>
                                    <p:animClr clrSpc="hsl" dir="cw">
                                      <p:cBhvr>
                                        <p:cTn id="36" dur="500" fill="hold"/>
                                        <p:tgtEl>
                                          <p:spTgt spid="6">
                                            <p:graphicEl>
                                              <a:dgm id="{C3407FC3-A6C3-400F-9F4B-7B933E4F52CD}"/>
                                            </p:graphicEl>
                                          </p:spTgt>
                                        </p:tgtEl>
                                        <p:attrNameLst>
                                          <p:attrName>fillcolor</p:attrName>
                                        </p:attrNameLst>
                                      </p:cBhvr>
                                      <p:by>
                                        <p:hsl h="7200000" s="0" l="0"/>
                                      </p:by>
                                    </p:animClr>
                                    <p:animClr clrSpc="hsl" dir="cw">
                                      <p:cBhvr>
                                        <p:cTn id="37" dur="500" fill="hold"/>
                                        <p:tgtEl>
                                          <p:spTgt spid="6">
                                            <p:graphicEl>
                                              <a:dgm id="{C3407FC3-A6C3-400F-9F4B-7B933E4F52CD}"/>
                                            </p:graphicEl>
                                          </p:spTgt>
                                        </p:tgtEl>
                                        <p:attrNameLst>
                                          <p:attrName>stroke.color</p:attrName>
                                        </p:attrNameLst>
                                      </p:cBhvr>
                                      <p:by>
                                        <p:hsl h="7200000" s="0" l="0"/>
                                      </p:by>
                                    </p:animClr>
                                    <p:set>
                                      <p:cBhvr>
                                        <p:cTn id="38" dur="500" fill="hold"/>
                                        <p:tgtEl>
                                          <p:spTgt spid="6">
                                            <p:graphicEl>
                                              <a:dgm id="{C3407FC3-A6C3-400F-9F4B-7B933E4F52CD}"/>
                                            </p:graphicEl>
                                          </p:spTgt>
                                        </p:tgtEl>
                                        <p:attrNameLst>
                                          <p:attrName>fill.type</p:attrName>
                                        </p:attrNameLst>
                                      </p:cBhvr>
                                      <p:to>
                                        <p:strVal val="solid"/>
                                      </p:to>
                                    </p:set>
                                  </p:childTnLst>
                                </p:cTn>
                              </p:par>
                              <p:par>
                                <p:cTn id="39" presetID="21" presetClass="emph" presetSubtype="0" fill="hold" grpId="1" nodeType="withEffect">
                                  <p:stCondLst>
                                    <p:cond delay="0"/>
                                  </p:stCondLst>
                                  <p:childTnLst>
                                    <p:animClr clrSpc="hsl" dir="cw">
                                      <p:cBhvr override="childStyle">
                                        <p:cTn id="40" dur="500" fill="hold"/>
                                        <p:tgtEl>
                                          <p:spTgt spid="6">
                                            <p:graphicEl>
                                              <a:dgm id="{7B490AEF-DFC4-416A-ABD1-234854EAC70B}"/>
                                            </p:graphicEl>
                                          </p:spTgt>
                                        </p:tgtEl>
                                        <p:attrNameLst>
                                          <p:attrName>style.color</p:attrName>
                                        </p:attrNameLst>
                                      </p:cBhvr>
                                      <p:by>
                                        <p:hsl h="7200000" s="0" l="0"/>
                                      </p:by>
                                    </p:animClr>
                                    <p:animClr clrSpc="hsl" dir="cw">
                                      <p:cBhvr>
                                        <p:cTn id="41" dur="500" fill="hold"/>
                                        <p:tgtEl>
                                          <p:spTgt spid="6">
                                            <p:graphicEl>
                                              <a:dgm id="{7B490AEF-DFC4-416A-ABD1-234854EAC70B}"/>
                                            </p:graphicEl>
                                          </p:spTgt>
                                        </p:tgtEl>
                                        <p:attrNameLst>
                                          <p:attrName>fillcolor</p:attrName>
                                        </p:attrNameLst>
                                      </p:cBhvr>
                                      <p:by>
                                        <p:hsl h="7200000" s="0" l="0"/>
                                      </p:by>
                                    </p:animClr>
                                    <p:animClr clrSpc="hsl" dir="cw">
                                      <p:cBhvr>
                                        <p:cTn id="42" dur="500" fill="hold"/>
                                        <p:tgtEl>
                                          <p:spTgt spid="6">
                                            <p:graphicEl>
                                              <a:dgm id="{7B490AEF-DFC4-416A-ABD1-234854EAC70B}"/>
                                            </p:graphicEl>
                                          </p:spTgt>
                                        </p:tgtEl>
                                        <p:attrNameLst>
                                          <p:attrName>stroke.color</p:attrName>
                                        </p:attrNameLst>
                                      </p:cBhvr>
                                      <p:by>
                                        <p:hsl h="7200000" s="0" l="0"/>
                                      </p:by>
                                    </p:animClr>
                                    <p:set>
                                      <p:cBhvr>
                                        <p:cTn id="43" dur="500" fill="hold"/>
                                        <p:tgtEl>
                                          <p:spTgt spid="6">
                                            <p:graphicEl>
                                              <a:dgm id="{7B490AEF-DFC4-416A-ABD1-234854EAC70B}"/>
                                            </p:graphicEl>
                                          </p:spTgt>
                                        </p:tgtEl>
                                        <p:attrNameLst>
                                          <p:attrName>fill.type</p:attrName>
                                        </p:attrNameLst>
                                      </p:cBhvr>
                                      <p:to>
                                        <p:strVal val="solid"/>
                                      </p:to>
                                    </p:set>
                                  </p:childTnLst>
                                </p:cTn>
                              </p:par>
                              <p:par>
                                <p:cTn id="44" presetID="21" presetClass="emph" presetSubtype="0" fill="hold" grpId="1" nodeType="withEffect">
                                  <p:stCondLst>
                                    <p:cond delay="0"/>
                                  </p:stCondLst>
                                  <p:childTnLst>
                                    <p:animClr clrSpc="hsl" dir="cw">
                                      <p:cBhvr override="childStyle">
                                        <p:cTn id="45" dur="500" fill="hold"/>
                                        <p:tgtEl>
                                          <p:spTgt spid="6">
                                            <p:graphicEl>
                                              <a:dgm id="{D4C5FB16-5C1A-43FB-BF4C-C3700DA3D20D}"/>
                                            </p:graphicEl>
                                          </p:spTgt>
                                        </p:tgtEl>
                                        <p:attrNameLst>
                                          <p:attrName>style.color</p:attrName>
                                        </p:attrNameLst>
                                      </p:cBhvr>
                                      <p:by>
                                        <p:hsl h="7200000" s="0" l="0"/>
                                      </p:by>
                                    </p:animClr>
                                    <p:animClr clrSpc="hsl" dir="cw">
                                      <p:cBhvr>
                                        <p:cTn id="46" dur="500" fill="hold"/>
                                        <p:tgtEl>
                                          <p:spTgt spid="6">
                                            <p:graphicEl>
                                              <a:dgm id="{D4C5FB16-5C1A-43FB-BF4C-C3700DA3D20D}"/>
                                            </p:graphicEl>
                                          </p:spTgt>
                                        </p:tgtEl>
                                        <p:attrNameLst>
                                          <p:attrName>fillcolor</p:attrName>
                                        </p:attrNameLst>
                                      </p:cBhvr>
                                      <p:by>
                                        <p:hsl h="7200000" s="0" l="0"/>
                                      </p:by>
                                    </p:animClr>
                                    <p:animClr clrSpc="hsl" dir="cw">
                                      <p:cBhvr>
                                        <p:cTn id="47" dur="500" fill="hold"/>
                                        <p:tgtEl>
                                          <p:spTgt spid="6">
                                            <p:graphicEl>
                                              <a:dgm id="{D4C5FB16-5C1A-43FB-BF4C-C3700DA3D20D}"/>
                                            </p:graphicEl>
                                          </p:spTgt>
                                        </p:tgtEl>
                                        <p:attrNameLst>
                                          <p:attrName>stroke.color</p:attrName>
                                        </p:attrNameLst>
                                      </p:cBhvr>
                                      <p:by>
                                        <p:hsl h="7200000" s="0" l="0"/>
                                      </p:by>
                                    </p:animClr>
                                    <p:set>
                                      <p:cBhvr>
                                        <p:cTn id="48" dur="500" fill="hold"/>
                                        <p:tgtEl>
                                          <p:spTgt spid="6">
                                            <p:graphicEl>
                                              <a:dgm id="{D4C5FB16-5C1A-43FB-BF4C-C3700DA3D20D}"/>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nimBg="1"/>
      <p:bldP spid="8201" grpId="0"/>
      <p:bldP spid="2" grpId="0" animBg="1"/>
      <p:bldP spid="4" grpId="0"/>
      <p:bldGraphic spid="6" grpId="0">
        <p:bldSub>
          <a:bldDgm/>
        </p:bldSub>
      </p:bldGraphic>
      <p:bldGraphic spid="6" grpId="1">
        <p:bldSub>
          <a:bldDgm/>
        </p:bldSub>
      </p:bldGraphic>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5" descr="STATBA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85800"/>
            <a:ext cx="7924800" cy="107950"/>
          </a:xfrm>
          <a:prstGeom prst="rect">
            <a:avLst/>
          </a:prstGeom>
          <a:solidFill>
            <a:srgbClr val="FF9900"/>
          </a:solidFill>
          <a:ln w="9525">
            <a:solidFill>
              <a:srgbClr val="FF9900"/>
            </a:solidFill>
            <a:miter lim="800000"/>
            <a:headEnd/>
            <a:tailEnd/>
          </a:ln>
        </p:spPr>
      </p:pic>
      <p:sp>
        <p:nvSpPr>
          <p:cNvPr id="48132" name="Text Box 7"/>
          <p:cNvSpPr txBox="1">
            <a:spLocks noChangeArrowheads="1"/>
          </p:cNvSpPr>
          <p:nvPr/>
        </p:nvSpPr>
        <p:spPr bwMode="auto">
          <a:xfrm>
            <a:off x="304800" y="304800"/>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活动安排问题</a:t>
            </a:r>
          </a:p>
        </p:txBody>
      </p:sp>
      <p:graphicFrame>
        <p:nvGraphicFramePr>
          <p:cNvPr id="29707" name="Object 11"/>
          <p:cNvGraphicFramePr>
            <a:graphicFrameLocks noGrp="1" noChangeAspect="1"/>
          </p:cNvGraphicFramePr>
          <p:nvPr>
            <p:ph sz="half" idx="1"/>
            <p:extLst>
              <p:ext uri="{D42A27DB-BD31-4B8C-83A1-F6EECF244321}">
                <p14:modId xmlns:p14="http://schemas.microsoft.com/office/powerpoint/2010/main" val="1453178068"/>
              </p:ext>
            </p:extLst>
          </p:nvPr>
        </p:nvGraphicFramePr>
        <p:xfrm>
          <a:off x="609600" y="1828800"/>
          <a:ext cx="8382000" cy="677863"/>
        </p:xfrm>
        <a:graphic>
          <a:graphicData uri="http://schemas.openxmlformats.org/presentationml/2006/ole">
            <mc:AlternateContent xmlns:mc="http://schemas.openxmlformats.org/markup-compatibility/2006">
              <mc:Choice xmlns:v="urn:schemas-microsoft-com:vml" Requires="v">
                <p:oleObj spid="_x0000_s103518" name="文档" r:id="rId5" imgW="4891957" imgH="396071" progId="Word.Document.8">
                  <p:embed/>
                </p:oleObj>
              </mc:Choice>
              <mc:Fallback>
                <p:oleObj name="文档" r:id="rId5" imgW="4891957" imgH="396071" progId="Word.Document.8">
                  <p:embed/>
                  <p:pic>
                    <p:nvPicPr>
                      <p:cNvPr id="2970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828800"/>
                        <a:ext cx="8382000" cy="677863"/>
                      </a:xfrm>
                      <a:prstGeom prst="rect">
                        <a:avLst/>
                      </a:prstGeom>
                      <a:solidFill>
                        <a:srgbClr val="FFFF00"/>
                      </a:solidFill>
                      <a:ln>
                        <a:noFill/>
                      </a:ln>
                      <a:effectLst/>
                    </p:spPr>
                  </p:pic>
                </p:oleObj>
              </mc:Fallback>
            </mc:AlternateContent>
          </a:graphicData>
        </a:graphic>
      </p:graphicFrame>
      <p:graphicFrame>
        <p:nvGraphicFramePr>
          <p:cNvPr id="29709" name="Object 13"/>
          <p:cNvGraphicFramePr>
            <a:graphicFrameLocks noGrp="1" noChangeAspect="1"/>
          </p:cNvGraphicFramePr>
          <p:nvPr>
            <p:ph sz="half" idx="2"/>
          </p:nvPr>
        </p:nvGraphicFramePr>
        <p:xfrm>
          <a:off x="609600" y="2973388"/>
          <a:ext cx="6743700" cy="1225550"/>
        </p:xfrm>
        <a:graphic>
          <a:graphicData uri="http://schemas.openxmlformats.org/presentationml/2006/ole">
            <mc:AlternateContent xmlns:mc="http://schemas.openxmlformats.org/markup-compatibility/2006">
              <mc:Choice xmlns:v="urn:schemas-microsoft-com:vml" Requires="v">
                <p:oleObj spid="_x0000_s103519" name="文档" r:id="rId7" imgW="4361596" imgH="792028" progId="Word.Document.8">
                  <p:embed/>
                </p:oleObj>
              </mc:Choice>
              <mc:Fallback>
                <p:oleObj name="文档" r:id="rId7" imgW="4361596" imgH="792028" progId="Word.Document.8">
                  <p:embed/>
                  <p:pic>
                    <p:nvPicPr>
                      <p:cNvPr id="29709"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2973388"/>
                        <a:ext cx="6743700"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2" name="Text Box 16"/>
          <p:cNvSpPr txBox="1">
            <a:spLocks noChangeArrowheads="1"/>
          </p:cNvSpPr>
          <p:nvPr/>
        </p:nvSpPr>
        <p:spPr bwMode="auto">
          <a:xfrm>
            <a:off x="685800" y="990600"/>
            <a:ext cx="6348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ea typeface="楷体_GB2312" pitchFamily="49" charset="-122"/>
              </a:rPr>
              <a:t>2)</a:t>
            </a:r>
            <a:r>
              <a:rPr lang="zh-CN" altLang="en-US" sz="2800" b="1">
                <a:solidFill>
                  <a:srgbClr val="0000FF"/>
                </a:solidFill>
                <a:latin typeface="楷体_GB2312" pitchFamily="49" charset="-122"/>
                <a:ea typeface="楷体_GB2312" pitchFamily="49" charset="-122"/>
              </a:rPr>
              <a:t>每一步贪心选择→问题的整体最优解</a:t>
            </a:r>
            <a:r>
              <a:rPr lang="zh-CN" altLang="en-US" sz="2800">
                <a:solidFill>
                  <a:srgbClr val="0000FF"/>
                </a:solidFill>
                <a:latin typeface="楷体_GB2312" pitchFamily="49" charset="-122"/>
                <a:ea typeface="楷体_GB2312" pitchFamily="49" charset="-122"/>
              </a:rPr>
              <a:t> </a:t>
            </a:r>
          </a:p>
        </p:txBody>
      </p:sp>
      <p:sp>
        <p:nvSpPr>
          <p:cNvPr id="29713" name="AutoShape 17"/>
          <p:cNvSpPr>
            <a:spLocks noChangeArrowheads="1"/>
          </p:cNvSpPr>
          <p:nvPr/>
        </p:nvSpPr>
        <p:spPr bwMode="auto">
          <a:xfrm>
            <a:off x="8191500" y="3006969"/>
            <a:ext cx="685800" cy="1524000"/>
          </a:xfrm>
          <a:prstGeom prst="wedgeEllipseCallout">
            <a:avLst>
              <a:gd name="adj1" fmla="val -288995"/>
              <a:gd name="adj2" fmla="val -2399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a:solidFill>
                  <a:srgbClr val="990099"/>
                </a:solidFill>
                <a:ea typeface="楷体_GB2312" pitchFamily="49" charset="-122"/>
              </a:rPr>
              <a:t>矛盾</a:t>
            </a:r>
          </a:p>
        </p:txBody>
      </p:sp>
      <p:sp>
        <p:nvSpPr>
          <p:cNvPr id="29714" name="Text Box 18"/>
          <p:cNvSpPr txBox="1">
            <a:spLocks noChangeArrowheads="1"/>
          </p:cNvSpPr>
          <p:nvPr/>
        </p:nvSpPr>
        <p:spPr bwMode="auto">
          <a:xfrm>
            <a:off x="838200" y="4495800"/>
            <a:ext cx="63119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b="1">
                <a:latin typeface="楷体_GB2312" pitchFamily="49" charset="-122"/>
                <a:ea typeface="楷体_GB2312" pitchFamily="49" charset="-122"/>
              </a:rPr>
              <a:t>对贪心选择次数用数学归纳法即知，贪心算法</a:t>
            </a:r>
          </a:p>
          <a:p>
            <a:pPr eaLnBrk="1" hangingPunct="1">
              <a:lnSpc>
                <a:spcPct val="150000"/>
              </a:lnSpc>
              <a:spcBef>
                <a:spcPct val="0"/>
              </a:spcBef>
              <a:buFontTx/>
              <a:buNone/>
            </a:pPr>
            <a:r>
              <a:rPr lang="en-US" altLang="zh-CN" sz="2400" b="1">
                <a:latin typeface="Times New Roman" panose="02020603050405020304" pitchFamily="18" charset="0"/>
                <a:ea typeface="楷体_GB2312" pitchFamily="49" charset="-122"/>
              </a:rPr>
              <a:t>GreedySelctor</a:t>
            </a:r>
            <a:r>
              <a:rPr lang="zh-CN" altLang="en-US" sz="2400" b="1">
                <a:latin typeface="楷体_GB2312" pitchFamily="49" charset="-122"/>
                <a:ea typeface="楷体_GB2312" pitchFamily="49" charset="-122"/>
              </a:rPr>
              <a:t>最终产生原问题的最优解。</a:t>
            </a:r>
          </a:p>
        </p:txBody>
      </p:sp>
    </p:spTree>
    <p:extLst>
      <p:ext uri="{BB962C8B-B14F-4D97-AF65-F5344CB8AC3E}">
        <p14:creationId xmlns:p14="http://schemas.microsoft.com/office/powerpoint/2010/main" val="2147979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12"/>
                                        </p:tgtEl>
                                        <p:attrNameLst>
                                          <p:attrName>style.visibility</p:attrName>
                                        </p:attrNameLst>
                                      </p:cBhvr>
                                      <p:to>
                                        <p:strVal val="visible"/>
                                      </p:to>
                                    </p:set>
                                    <p:animEffect transition="in" filter="blinds(horizontal)">
                                      <p:cBhvr>
                                        <p:cTn id="7" dur="500"/>
                                        <p:tgtEl>
                                          <p:spTgt spid="297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9707"/>
                                        </p:tgtEl>
                                        <p:attrNameLst>
                                          <p:attrName>style.visibility</p:attrName>
                                        </p:attrNameLst>
                                      </p:cBhvr>
                                      <p:to>
                                        <p:strVal val="visible"/>
                                      </p:to>
                                    </p:set>
                                    <p:animEffect transition="in" filter="box(in)">
                                      <p:cBhvr>
                                        <p:cTn id="12" dur="500"/>
                                        <p:tgtEl>
                                          <p:spTgt spid="297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9709"/>
                                        </p:tgtEl>
                                        <p:attrNameLst>
                                          <p:attrName>style.visibility</p:attrName>
                                        </p:attrNameLst>
                                      </p:cBhvr>
                                      <p:to>
                                        <p:strVal val="visible"/>
                                      </p:to>
                                    </p:set>
                                    <p:animEffect transition="in" filter="checkerboard(across)">
                                      <p:cBhvr>
                                        <p:cTn id="17" dur="500"/>
                                        <p:tgtEl>
                                          <p:spTgt spid="297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29713"/>
                                        </p:tgtEl>
                                        <p:attrNameLst>
                                          <p:attrName>style.visibility</p:attrName>
                                        </p:attrNameLst>
                                      </p:cBhvr>
                                      <p:to>
                                        <p:strVal val="visible"/>
                                      </p:to>
                                    </p:set>
                                    <p:anim calcmode="lin" valueType="num">
                                      <p:cBhvr additive="base">
                                        <p:cTn id="22" dur="500" fill="hold"/>
                                        <p:tgtEl>
                                          <p:spTgt spid="29713"/>
                                        </p:tgtEl>
                                        <p:attrNameLst>
                                          <p:attrName>ppt_x</p:attrName>
                                        </p:attrNameLst>
                                      </p:cBhvr>
                                      <p:tavLst>
                                        <p:tav tm="0">
                                          <p:val>
                                            <p:strVal val="1+#ppt_w/2"/>
                                          </p:val>
                                        </p:tav>
                                        <p:tav tm="100000">
                                          <p:val>
                                            <p:strVal val="#ppt_x"/>
                                          </p:val>
                                        </p:tav>
                                      </p:tavLst>
                                    </p:anim>
                                    <p:anim calcmode="lin" valueType="num">
                                      <p:cBhvr additive="base">
                                        <p:cTn id="23" dur="500" fill="hold"/>
                                        <p:tgtEl>
                                          <p:spTgt spid="29713"/>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9714"/>
                                        </p:tgtEl>
                                        <p:attrNameLst>
                                          <p:attrName>style.visibility</p:attrName>
                                        </p:attrNameLst>
                                      </p:cBhvr>
                                      <p:to>
                                        <p:strVal val="visible"/>
                                      </p:to>
                                    </p:set>
                                    <p:anim calcmode="lin" valueType="num">
                                      <p:cBhvr additive="base">
                                        <p:cTn id="28" dur="500" fill="hold"/>
                                        <p:tgtEl>
                                          <p:spTgt spid="29714"/>
                                        </p:tgtEl>
                                        <p:attrNameLst>
                                          <p:attrName>ppt_x</p:attrName>
                                        </p:attrNameLst>
                                      </p:cBhvr>
                                      <p:tavLst>
                                        <p:tav tm="0">
                                          <p:val>
                                            <p:strVal val="#ppt_x"/>
                                          </p:val>
                                        </p:tav>
                                        <p:tav tm="100000">
                                          <p:val>
                                            <p:strVal val="#ppt_x"/>
                                          </p:val>
                                        </p:tav>
                                      </p:tavLst>
                                    </p:anim>
                                    <p:anim calcmode="lin" valueType="num">
                                      <p:cBhvr additive="base">
                                        <p:cTn id="29" dur="500" fill="hold"/>
                                        <p:tgtEl>
                                          <p:spTgt spid="297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2" grpId="0"/>
      <p:bldP spid="29713" grpId="0" animBg="1"/>
      <p:bldP spid="297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38200"/>
            <a:ext cx="7924800" cy="107950"/>
          </a:xfrm>
          <a:prstGeom prst="rect">
            <a:avLst/>
          </a:prstGeom>
          <a:solidFill>
            <a:srgbClr val="FF9900"/>
          </a:solidFill>
          <a:ln w="9525">
            <a:solidFill>
              <a:srgbClr val="FF9900"/>
            </a:solidFill>
            <a:miter lim="800000"/>
            <a:headEnd/>
            <a:tailEnd/>
          </a:ln>
        </p:spPr>
      </p:pic>
      <p:sp>
        <p:nvSpPr>
          <p:cNvPr id="26628" name="Text Box 6"/>
          <p:cNvSpPr txBox="1">
            <a:spLocks noChangeArrowheads="1"/>
          </p:cNvSpPr>
          <p:nvPr/>
        </p:nvSpPr>
        <p:spPr bwMode="auto">
          <a:xfrm>
            <a:off x="381000" y="381000"/>
            <a:ext cx="4206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a:t>
            </a:r>
            <a:r>
              <a:rPr lang="en-US" altLang="zh-CN" sz="2000" b="1">
                <a:solidFill>
                  <a:srgbClr val="D60093"/>
                </a:solidFill>
                <a:latin typeface="楷体_GB2312" pitchFamily="49" charset="-122"/>
                <a:ea typeface="楷体_GB2312" pitchFamily="49" charset="-122"/>
              </a:rPr>
              <a:t>-</a:t>
            </a:r>
            <a:r>
              <a:rPr lang="zh-CN" altLang="en-US" sz="2000" b="1">
                <a:solidFill>
                  <a:srgbClr val="D60093"/>
                </a:solidFill>
                <a:latin typeface="楷体_GB2312" pitchFamily="49" charset="-122"/>
                <a:ea typeface="楷体_GB2312" pitchFamily="49" charset="-122"/>
              </a:rPr>
              <a:t>与动态规划算法的差异</a:t>
            </a:r>
          </a:p>
        </p:txBody>
      </p:sp>
      <p:graphicFrame>
        <p:nvGraphicFramePr>
          <p:cNvPr id="26629" name="Object 7"/>
          <p:cNvGraphicFramePr>
            <a:graphicFrameLocks noGrp="1" noChangeAspect="1"/>
          </p:cNvGraphicFramePr>
          <p:nvPr>
            <p:ph sz="half" idx="1"/>
          </p:nvPr>
        </p:nvGraphicFramePr>
        <p:xfrm>
          <a:off x="685800" y="838200"/>
          <a:ext cx="7239000" cy="2057400"/>
        </p:xfrm>
        <a:graphic>
          <a:graphicData uri="http://schemas.openxmlformats.org/presentationml/2006/ole">
            <mc:AlternateContent xmlns:mc="http://schemas.openxmlformats.org/markup-compatibility/2006">
              <mc:Choice xmlns:v="urn:schemas-microsoft-com:vml" Requires="v">
                <p:oleObj spid="_x0000_s26724" name="文档" r:id="rId4" imgW="4469746" imgH="1188572" progId="Word.Document.8">
                  <p:embed/>
                </p:oleObj>
              </mc:Choice>
              <mc:Fallback>
                <p:oleObj name="文档" r:id="rId4" imgW="4469746" imgH="1188572" progId="Word.Document.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838200"/>
                        <a:ext cx="72390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7" name="Oval 13"/>
          <p:cNvSpPr>
            <a:spLocks noChangeArrowheads="1"/>
          </p:cNvSpPr>
          <p:nvPr/>
        </p:nvSpPr>
        <p:spPr bwMode="auto">
          <a:xfrm>
            <a:off x="6277913" y="3627729"/>
            <a:ext cx="1905000" cy="990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 name="文本框 7"/>
          <p:cNvSpPr txBox="1"/>
          <p:nvPr/>
        </p:nvSpPr>
        <p:spPr>
          <a:xfrm>
            <a:off x="674451" y="3950952"/>
            <a:ext cx="3666388"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要求找出一个</a:t>
            </a:r>
            <a:r>
              <a:rPr lang="en-US" altLang="zh-CN" sz="2400" b="1" i="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元</a:t>
            </a:r>
            <a:r>
              <a:rPr lang="en-US" altLang="zh-CN" sz="2400" b="1" dirty="0">
                <a:latin typeface="微软雅黑" panose="020B0503020204020204" pitchFamily="34" charset="-122"/>
                <a:ea typeface="微软雅黑" panose="020B0503020204020204" pitchFamily="34" charset="-122"/>
              </a:rPr>
              <a:t>0-1</a:t>
            </a:r>
            <a:r>
              <a:rPr lang="zh-CN" altLang="en-US" sz="2400" b="1" dirty="0">
                <a:latin typeface="微软雅黑" panose="020B0503020204020204" pitchFamily="34" charset="-122"/>
                <a:ea typeface="微软雅黑" panose="020B0503020204020204" pitchFamily="34" charset="-122"/>
              </a:rPr>
              <a:t>向量</a:t>
            </a:r>
          </a:p>
        </p:txBody>
      </p:sp>
      <mc:AlternateContent xmlns:mc="http://schemas.openxmlformats.org/markup-compatibility/2006" xmlns:a14="http://schemas.microsoft.com/office/drawing/2010/main">
        <mc:Choice Requires="a14">
          <p:sp>
            <p:nvSpPr>
              <p:cNvPr id="11" name="文本框 10"/>
              <p:cNvSpPr txBox="1"/>
              <p:nvPr/>
            </p:nvSpPr>
            <p:spPr>
              <a:xfrm>
                <a:off x="6233535" y="3938810"/>
                <a:ext cx="199375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𝑥</m:t>
                          </m:r>
                        </m:e>
                        <m:sub>
                          <m:r>
                            <a:rPr lang="en-US" altLang="zh-CN" sz="2800" b="0" i="1" smtClean="0">
                              <a:latin typeface="Cambria Math" panose="02040503050406030204" pitchFamily="18" charset="0"/>
                              <a:ea typeface="Cambria Math" panose="02040503050406030204" pitchFamily="18" charset="0"/>
                            </a:rPr>
                            <m:t>𝑖</m:t>
                          </m:r>
                        </m:sub>
                      </m:sSub>
                      <m:r>
                        <a:rPr lang="en-US" altLang="zh-CN" sz="2800" b="0" i="1" smtClean="0">
                          <a:latin typeface="Cambria Math" panose="02040503050406030204" pitchFamily="18" charset="0"/>
                          <a:ea typeface="Cambria Math" panose="02040503050406030204" pitchFamily="18" charset="0"/>
                        </a:rPr>
                        <m:t>∈</m:t>
                      </m:r>
                      <m:d>
                        <m:dPr>
                          <m:begChr m:val="{"/>
                          <m:endChr m:val="}"/>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0,1</m:t>
                          </m:r>
                        </m:e>
                      </m:d>
                      <m:r>
                        <a:rPr lang="en-US" altLang="zh-CN" sz="2800" b="0" i="1" smtClean="0">
                          <a:latin typeface="Cambria Math" panose="02040503050406030204" pitchFamily="18" charset="0"/>
                          <a:ea typeface="Cambria Math" panose="02040503050406030204" pitchFamily="18" charset="0"/>
                        </a:rPr>
                        <m:t>,</m:t>
                      </m:r>
                    </m:oMath>
                  </m:oMathPara>
                </a14:m>
                <a:endParaRPr lang="zh-CN" altLang="en-US" sz="28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6233535" y="3938810"/>
                <a:ext cx="1993756" cy="43088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541143" y="4677068"/>
                <a:ext cx="1307024"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i="1">
                                  <a:latin typeface="Cambria Math" panose="02040503050406030204" pitchFamily="18" charset="0"/>
                                </a:rPr>
                              </m:ctrlPr>
                            </m:sSub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e>
                      </m:nary>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541143" y="4677068"/>
                <a:ext cx="1307024" cy="75623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3659735" y="4610338"/>
                <a:ext cx="853118"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i="1">
                                  <a:latin typeface="Cambria Math" panose="02040503050406030204" pitchFamily="18" charset="0"/>
                                </a:rPr>
                              </m:ctrlPr>
                            </m:sSub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e>
                      </m:nary>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3659735" y="4610338"/>
                <a:ext cx="853118" cy="756233"/>
              </a:xfrm>
              <a:prstGeom prst="rect">
                <a:avLst/>
              </a:prstGeom>
              <a:blipFill>
                <a:blip r:embed="rId8"/>
                <a:stretch>
                  <a:fillRect/>
                </a:stretch>
              </a:blipFill>
            </p:spPr>
            <p:txBody>
              <a:bodyPr/>
              <a:lstStyle/>
              <a:p>
                <a:r>
                  <a:rPr lang="zh-CN" altLang="en-US">
                    <a:noFill/>
                  </a:rPr>
                  <a:t> </a:t>
                </a:r>
              </a:p>
            </p:txBody>
          </p:sp>
        </mc:Fallback>
      </mc:AlternateContent>
      <p:sp>
        <p:nvSpPr>
          <p:cNvPr id="14" name="文本框 13"/>
          <p:cNvSpPr txBox="1"/>
          <p:nvPr/>
        </p:nvSpPr>
        <p:spPr>
          <a:xfrm>
            <a:off x="719847" y="4824353"/>
            <a:ext cx="800219"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使得</a:t>
            </a:r>
          </a:p>
        </p:txBody>
      </p:sp>
      <p:sp>
        <p:nvSpPr>
          <p:cNvPr id="15" name="文本框 14"/>
          <p:cNvSpPr txBox="1"/>
          <p:nvPr/>
        </p:nvSpPr>
        <p:spPr>
          <a:xfrm>
            <a:off x="2969315" y="4791011"/>
            <a:ext cx="492443"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且</a:t>
            </a:r>
          </a:p>
        </p:txBody>
      </p:sp>
      <p:sp>
        <p:nvSpPr>
          <p:cNvPr id="16" name="文本框 15"/>
          <p:cNvSpPr txBox="1"/>
          <p:nvPr/>
        </p:nvSpPr>
        <p:spPr>
          <a:xfrm>
            <a:off x="4512853" y="4784467"/>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达到最大</a:t>
            </a:r>
          </a:p>
        </p:txBody>
      </p:sp>
      <mc:AlternateContent xmlns:mc="http://schemas.openxmlformats.org/markup-compatibility/2006" xmlns:a14="http://schemas.microsoft.com/office/drawing/2010/main">
        <mc:Choice Requires="a14">
          <p:sp>
            <p:nvSpPr>
              <p:cNvPr id="19" name="文本框 18"/>
              <p:cNvSpPr txBox="1"/>
              <p:nvPr/>
            </p:nvSpPr>
            <p:spPr>
              <a:xfrm>
                <a:off x="4132845" y="3932391"/>
                <a:ext cx="228600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smtClean="0">
                              <a:latin typeface="Cambria Math" panose="02040503050406030204" pitchFamily="18" charset="0"/>
                            </a:rPr>
                            <m:t>𝑥</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𝑛</m:t>
                          </m:r>
                        </m:sub>
                      </m:sSub>
                      <m:r>
                        <a:rPr lang="en-US" altLang="zh-CN" sz="2800" b="0" i="1" smtClean="0">
                          <a:latin typeface="Cambria Math" panose="02040503050406030204" pitchFamily="18" charset="0"/>
                        </a:rPr>
                        <m:t>}</m:t>
                      </m:r>
                    </m:oMath>
                  </m:oMathPara>
                </a14:m>
                <a:endParaRPr lang="zh-CN" altLang="en-US" sz="28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4132845" y="3932391"/>
                <a:ext cx="2286000" cy="430887"/>
              </a:xfrm>
              <a:prstGeom prst="rect">
                <a:avLst/>
              </a:prstGeom>
              <a:blipFill>
                <a:blip r:embed="rId9"/>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97"/>
                                        </p:tgtEl>
                                        <p:attrNameLst>
                                          <p:attrName>style.visibility</p:attrName>
                                        </p:attrNameLst>
                                      </p:cBhvr>
                                      <p:to>
                                        <p:strVal val="visible"/>
                                      </p:to>
                                    </p:set>
                                    <p:animEffect transition="in" filter="dissolve">
                                      <p:cBhvr>
                                        <p:cTn id="7" dur="500"/>
                                        <p:tgtEl>
                                          <p:spTgt spid="16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38200"/>
            <a:ext cx="7924800" cy="107950"/>
          </a:xfrm>
          <a:prstGeom prst="rect">
            <a:avLst/>
          </a:prstGeom>
          <a:solidFill>
            <a:srgbClr val="FF9900"/>
          </a:solidFill>
          <a:ln w="9525">
            <a:solidFill>
              <a:srgbClr val="FF9900"/>
            </a:solidFill>
            <a:miter lim="800000"/>
            <a:headEnd/>
            <a:tailEnd/>
          </a:ln>
        </p:spPr>
      </p:pic>
      <p:sp>
        <p:nvSpPr>
          <p:cNvPr id="27652" name="Text Box 6"/>
          <p:cNvSpPr txBox="1">
            <a:spLocks noChangeArrowheads="1"/>
          </p:cNvSpPr>
          <p:nvPr/>
        </p:nvSpPr>
        <p:spPr bwMode="auto">
          <a:xfrm>
            <a:off x="517525" y="45720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a:t>
            </a:r>
          </a:p>
        </p:txBody>
      </p:sp>
      <p:graphicFrame>
        <p:nvGraphicFramePr>
          <p:cNvPr id="27653" name="Object 7"/>
          <p:cNvGraphicFramePr>
            <a:graphicFrameLocks noGrp="1" noChangeAspect="1"/>
          </p:cNvGraphicFramePr>
          <p:nvPr>
            <p:ph sz="half" idx="1"/>
          </p:nvPr>
        </p:nvGraphicFramePr>
        <p:xfrm>
          <a:off x="838200" y="1143000"/>
          <a:ext cx="6324600" cy="1300163"/>
        </p:xfrm>
        <a:graphic>
          <a:graphicData uri="http://schemas.openxmlformats.org/presentationml/2006/ole">
            <mc:AlternateContent xmlns:mc="http://schemas.openxmlformats.org/markup-compatibility/2006">
              <mc:Choice xmlns:v="urn:schemas-microsoft-com:vml" Requires="v">
                <p:oleObj spid="_x0000_s27744" name="文档" r:id="rId4" imgW="3851383" imgH="792141" progId="Word.Document.8">
                  <p:embed/>
                </p:oleObj>
              </mc:Choice>
              <mc:Fallback>
                <p:oleObj name="文档" r:id="rId4" imgW="3851383" imgH="792141" progId="Word.Document.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143000"/>
                        <a:ext cx="6324600" cy="130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0" name="Oval 12"/>
          <p:cNvSpPr>
            <a:spLocks noChangeArrowheads="1"/>
          </p:cNvSpPr>
          <p:nvPr/>
        </p:nvSpPr>
        <p:spPr bwMode="auto">
          <a:xfrm>
            <a:off x="5817355" y="2617292"/>
            <a:ext cx="2232025" cy="8382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 name="卷形: 水平 3">
            <a:extLst>
              <a:ext uri="{FF2B5EF4-FFF2-40B4-BE49-F238E27FC236}">
                <a16:creationId xmlns:a16="http://schemas.microsoft.com/office/drawing/2014/main" id="{C1D0F2B9-5E90-40AD-9351-2DDD32D74127}"/>
              </a:ext>
            </a:extLst>
          </p:cNvPr>
          <p:cNvSpPr/>
          <p:nvPr/>
        </p:nvSpPr>
        <p:spPr bwMode="auto">
          <a:xfrm>
            <a:off x="2742223" y="5850670"/>
            <a:ext cx="3429000" cy="991699"/>
          </a:xfrm>
          <a:prstGeom prst="horizontalScroll">
            <a:avLst/>
          </a:prstGeom>
          <a:solidFill>
            <a:schemeClr val="accent1"/>
          </a:solidFill>
          <a:ln w="25400" cap="rnd" cmpd="sng" algn="ctr">
            <a:solidFill>
              <a:srgbClr val="80008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eaLnBrk="1" hangingPunct="1"/>
            <a:r>
              <a:rPr lang="zh-CN" altLang="en-US" sz="3200" b="1" dirty="0">
                <a:solidFill>
                  <a:srgbClr val="D60093"/>
                </a:solidFill>
                <a:ea typeface="楷体_GB2312" pitchFamily="49" charset="-122"/>
              </a:rPr>
              <a:t>贪心算法</a:t>
            </a:r>
          </a:p>
        </p:txBody>
      </p:sp>
      <p:sp>
        <p:nvSpPr>
          <p:cNvPr id="2" name="文本框 1"/>
          <p:cNvSpPr txBox="1"/>
          <p:nvPr/>
        </p:nvSpPr>
        <p:spPr>
          <a:xfrm>
            <a:off x="691649" y="2862635"/>
            <a:ext cx="3156633"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要求找出一个</a:t>
            </a:r>
            <a:r>
              <a:rPr lang="en-US" altLang="zh-CN" sz="2400" b="1" i="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元向量</a:t>
            </a:r>
          </a:p>
        </p:txBody>
      </p:sp>
      <mc:AlternateContent xmlns:mc="http://schemas.openxmlformats.org/markup-compatibility/2006" xmlns:a14="http://schemas.microsoft.com/office/drawing/2010/main">
        <mc:Choice Requires="a14">
          <p:sp>
            <p:nvSpPr>
              <p:cNvPr id="3" name="文本框 2"/>
              <p:cNvSpPr txBox="1"/>
              <p:nvPr/>
            </p:nvSpPr>
            <p:spPr>
              <a:xfrm>
                <a:off x="3657600" y="2813142"/>
                <a:ext cx="228600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smtClean="0">
                              <a:latin typeface="Cambria Math" panose="02040503050406030204" pitchFamily="18" charset="0"/>
                            </a:rPr>
                            <m:t>𝑥</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𝑛</m:t>
                          </m:r>
                        </m:sub>
                      </m:sSub>
                      <m:r>
                        <a:rPr lang="en-US" altLang="zh-CN" sz="2800" b="0" i="1" smtClean="0">
                          <a:latin typeface="Cambria Math" panose="02040503050406030204" pitchFamily="18" charset="0"/>
                        </a:rPr>
                        <m:t>}</m:t>
                      </m:r>
                    </m:oMath>
                  </m:oMathPara>
                </a14:m>
                <a:endParaRPr lang="zh-CN" altLang="en-US" sz="2800" dirty="0"/>
              </a:p>
            </p:txBody>
          </p:sp>
        </mc:Choice>
        <mc:Fallback xmlns="">
          <p:sp>
            <p:nvSpPr>
              <p:cNvPr id="3" name="文本框 2"/>
              <p:cNvSpPr txBox="1">
                <a:spLocks noRot="1" noChangeAspect="1" noMove="1" noResize="1" noEditPoints="1" noAdjustHandles="1" noChangeArrowheads="1" noChangeShapeType="1" noTextEdit="1"/>
              </p:cNvSpPr>
              <p:nvPr/>
            </p:nvSpPr>
            <p:spPr>
              <a:xfrm>
                <a:off x="3657600" y="2813142"/>
                <a:ext cx="2286000" cy="43088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838200" y="3686535"/>
                <a:ext cx="1716175" cy="430887"/>
              </a:xfrm>
              <a:prstGeom prst="rect">
                <a:avLst/>
              </a:prstGeom>
              <a:noFill/>
            </p:spPr>
            <p:txBody>
              <a:bodyPr wrap="square" lIns="0" tIns="0" rIns="0" bIns="0" rtlCol="0">
                <a:spAutoFit/>
              </a:bodyPr>
              <a:lstStyle>
                <a:defPPr>
                  <a:defRPr lang="zh-CN"/>
                </a:defPPr>
                <a:lvl1pPr>
                  <a:defRPr sz="280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0≤</m:t>
                          </m:r>
                          <m:r>
                            <a:rPr lang="en-US" altLang="zh-CN">
                              <a:latin typeface="Cambria Math" panose="02040503050406030204" pitchFamily="18" charset="0"/>
                            </a:rPr>
                            <m:t>𝑥</m:t>
                          </m:r>
                        </m:e>
                        <m:sub>
                          <m:r>
                            <a:rPr lang="en-US" altLang="zh-CN">
                              <a:latin typeface="Cambria Math" panose="02040503050406030204" pitchFamily="18" charset="0"/>
                            </a:rPr>
                            <m:t>𝑖</m:t>
                          </m:r>
                        </m:sub>
                      </m:sSub>
                      <m:r>
                        <a:rPr lang="en-US" altLang="zh-CN">
                          <a:latin typeface="Cambria Math" panose="02040503050406030204" pitchFamily="18" charset="0"/>
                        </a:rPr>
                        <m:t>≤1</m:t>
                      </m:r>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838200" y="3686535"/>
                <a:ext cx="1716175" cy="43088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5817355" y="2813142"/>
                <a:ext cx="199375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ea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𝑖</m:t>
                      </m:r>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𝑛</m:t>
                      </m:r>
                    </m:oMath>
                  </m:oMathPara>
                </a14:m>
                <a:endParaRPr lang="zh-CN" altLang="en-US" sz="28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5817355" y="2813142"/>
                <a:ext cx="1993756" cy="43088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3372428" y="3539250"/>
                <a:ext cx="1307024"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i="1">
                                  <a:latin typeface="Cambria Math" panose="02040503050406030204" pitchFamily="18" charset="0"/>
                                </a:rPr>
                              </m:ctrlPr>
                            </m:sSub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e>
                      </m:nary>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3372428" y="3539250"/>
                <a:ext cx="1307024" cy="756233"/>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5491020" y="3472520"/>
                <a:ext cx="853118"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i="1">
                                  <a:latin typeface="Cambria Math" panose="02040503050406030204" pitchFamily="18" charset="0"/>
                                </a:rPr>
                              </m:ctrlPr>
                            </m:sSub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e>
                      </m:nary>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5491020" y="3472520"/>
                <a:ext cx="853118" cy="756233"/>
              </a:xfrm>
              <a:prstGeom prst="rect">
                <a:avLst/>
              </a:prstGeom>
              <a:blipFill>
                <a:blip r:embed="rId10"/>
                <a:stretch>
                  <a:fillRect/>
                </a:stretch>
              </a:blipFill>
            </p:spPr>
            <p:txBody>
              <a:bodyPr/>
              <a:lstStyle/>
              <a:p>
                <a:r>
                  <a:rPr lang="zh-CN" altLang="en-US">
                    <a:noFill/>
                  </a:rPr>
                  <a:t> </a:t>
                </a:r>
              </a:p>
            </p:txBody>
          </p:sp>
        </mc:Fallback>
      </mc:AlternateContent>
      <p:sp>
        <p:nvSpPr>
          <p:cNvPr id="15" name="文本框 14"/>
          <p:cNvSpPr txBox="1"/>
          <p:nvPr/>
        </p:nvSpPr>
        <p:spPr>
          <a:xfrm>
            <a:off x="2551132" y="3686535"/>
            <a:ext cx="800219"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使得</a:t>
            </a:r>
          </a:p>
        </p:txBody>
      </p:sp>
      <p:sp>
        <p:nvSpPr>
          <p:cNvPr id="16" name="文本框 15"/>
          <p:cNvSpPr txBox="1"/>
          <p:nvPr/>
        </p:nvSpPr>
        <p:spPr>
          <a:xfrm>
            <a:off x="4800600" y="3653193"/>
            <a:ext cx="492443"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且</a:t>
            </a:r>
          </a:p>
        </p:txBody>
      </p:sp>
      <p:sp>
        <p:nvSpPr>
          <p:cNvPr id="17" name="文本框 16"/>
          <p:cNvSpPr txBox="1"/>
          <p:nvPr/>
        </p:nvSpPr>
        <p:spPr>
          <a:xfrm>
            <a:off x="6344138" y="3646649"/>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达到最大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420"/>
                                        </p:tgtEl>
                                        <p:attrNameLst>
                                          <p:attrName>style.visibility</p:attrName>
                                        </p:attrNameLst>
                                      </p:cBhvr>
                                      <p:to>
                                        <p:strVal val="visible"/>
                                      </p:to>
                                    </p:set>
                                    <p:animEffect transition="in" filter="circle(in)">
                                      <p:cBhvr>
                                        <p:cTn id="7" dur="2000"/>
                                        <p:tgtEl>
                                          <p:spTgt spid="174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0"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5" descr="STATBA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762000"/>
            <a:ext cx="7924800" cy="107950"/>
          </a:xfrm>
          <a:prstGeom prst="rect">
            <a:avLst/>
          </a:prstGeom>
          <a:solidFill>
            <a:srgbClr val="FF9900"/>
          </a:solidFill>
          <a:ln w="9525">
            <a:solidFill>
              <a:srgbClr val="FF9900"/>
            </a:solidFill>
            <a:miter lim="800000"/>
            <a:headEnd/>
            <a:tailEnd/>
          </a:ln>
        </p:spPr>
      </p:pic>
      <p:sp>
        <p:nvSpPr>
          <p:cNvPr id="28676" name="Text Box 6"/>
          <p:cNvSpPr txBox="1">
            <a:spLocks noChangeArrowheads="1"/>
          </p:cNvSpPr>
          <p:nvPr/>
        </p:nvSpPr>
        <p:spPr bwMode="auto">
          <a:xfrm>
            <a:off x="517525" y="38100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a:t>
            </a:r>
          </a:p>
        </p:txBody>
      </p:sp>
      <p:sp>
        <p:nvSpPr>
          <p:cNvPr id="28677" name="Text Box 7"/>
          <p:cNvSpPr txBox="1">
            <a:spLocks noChangeArrowheads="1"/>
          </p:cNvSpPr>
          <p:nvPr/>
        </p:nvSpPr>
        <p:spPr bwMode="auto">
          <a:xfrm>
            <a:off x="706438" y="1143000"/>
            <a:ext cx="4017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0000FF"/>
                </a:solidFill>
                <a:ea typeface="楷体_GB2312" pitchFamily="49" charset="-122"/>
              </a:rPr>
              <a:t>用贪心算法求解背包问题的步骤：</a:t>
            </a:r>
          </a:p>
        </p:txBody>
      </p:sp>
      <p:graphicFrame>
        <p:nvGraphicFramePr>
          <p:cNvPr id="18440" name="Object 8"/>
          <p:cNvGraphicFramePr>
            <a:graphicFrameLocks noGrp="1" noChangeAspect="1"/>
          </p:cNvGraphicFramePr>
          <p:nvPr>
            <p:ph/>
          </p:nvPr>
        </p:nvGraphicFramePr>
        <p:xfrm>
          <a:off x="685800" y="1681163"/>
          <a:ext cx="4953000" cy="1154112"/>
        </p:xfrm>
        <a:graphic>
          <a:graphicData uri="http://schemas.openxmlformats.org/presentationml/2006/ole">
            <mc:AlternateContent xmlns:mc="http://schemas.openxmlformats.org/markup-compatibility/2006">
              <mc:Choice xmlns:v="urn:schemas-microsoft-com:vml" Requires="v">
                <p:oleObj spid="_x0000_s28786" name="文档" r:id="rId5" imgW="2277217" imgH="594106" progId="Word.Document.8">
                  <p:embed/>
                </p:oleObj>
              </mc:Choice>
              <mc:Fallback>
                <p:oleObj name="文档" r:id="rId5" imgW="2277217" imgH="594106" progId="Word.Document.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681163"/>
                        <a:ext cx="4953000" cy="1154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2" name="AutoShape 10"/>
          <p:cNvSpPr>
            <a:spLocks noChangeArrowheads="1"/>
          </p:cNvSpPr>
          <p:nvPr/>
        </p:nvSpPr>
        <p:spPr bwMode="auto">
          <a:xfrm>
            <a:off x="7010400" y="1447800"/>
            <a:ext cx="1981200" cy="1828800"/>
          </a:xfrm>
          <a:prstGeom prst="cloudCallout">
            <a:avLst>
              <a:gd name="adj1" fmla="val -114259"/>
              <a:gd name="adj2" fmla="val 34028"/>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2868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8443" name="Object 11"/>
          <p:cNvGraphicFramePr>
            <a:graphicFrameLocks noChangeAspect="1"/>
          </p:cNvGraphicFramePr>
          <p:nvPr/>
        </p:nvGraphicFramePr>
        <p:xfrm>
          <a:off x="7162800" y="2057400"/>
          <a:ext cx="1600200" cy="504825"/>
        </p:xfrm>
        <a:graphic>
          <a:graphicData uri="http://schemas.openxmlformats.org/presentationml/2006/ole">
            <mc:AlternateContent xmlns:mc="http://schemas.openxmlformats.org/markup-compatibility/2006">
              <mc:Choice xmlns:v="urn:schemas-microsoft-com:vml" Requires="v">
                <p:oleObj spid="_x0000_s28787" name="公式" r:id="rId7" imgW="660113" imgH="203112" progId="Equation.3">
                  <p:embed/>
                </p:oleObj>
              </mc:Choice>
              <mc:Fallback>
                <p:oleObj name="公式" r:id="rId7" imgW="660113" imgH="203112"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2057400"/>
                        <a:ext cx="16002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5" name="Text Box 13"/>
          <p:cNvSpPr txBox="1">
            <a:spLocks noChangeArrowheads="1"/>
          </p:cNvSpPr>
          <p:nvPr/>
        </p:nvSpPr>
        <p:spPr bwMode="auto">
          <a:xfrm>
            <a:off x="609600" y="2932113"/>
            <a:ext cx="5661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楷体_GB2312" pitchFamily="49" charset="-122"/>
              </a:rPr>
              <a:t>2)</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按物品的单价，从大到小排序；</a:t>
            </a:r>
          </a:p>
        </p:txBody>
      </p:sp>
      <p:sp>
        <p:nvSpPr>
          <p:cNvPr id="18446" name="Text Box 14"/>
          <p:cNvSpPr txBox="1">
            <a:spLocks noChangeArrowheads="1"/>
          </p:cNvSpPr>
          <p:nvPr/>
        </p:nvSpPr>
        <p:spPr bwMode="auto">
          <a:xfrm>
            <a:off x="609600" y="3900488"/>
            <a:ext cx="637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楷体_GB2312" pitchFamily="49" charset="-122"/>
              </a:rPr>
              <a:t>3)</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单价高的物品优先装包，直至装满。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440"/>
                                        </p:tgtEl>
                                        <p:attrNameLst>
                                          <p:attrName>style.visibility</p:attrName>
                                        </p:attrNameLst>
                                      </p:cBhvr>
                                      <p:to>
                                        <p:strVal val="visible"/>
                                      </p:to>
                                    </p:set>
                                    <p:animEffect transition="in" filter="dissolve">
                                      <p:cBhvr>
                                        <p:cTn id="7" dur="500"/>
                                        <p:tgtEl>
                                          <p:spTgt spid="18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45"/>
                                        </p:tgtEl>
                                        <p:attrNameLst>
                                          <p:attrName>style.visibility</p:attrName>
                                        </p:attrNameLst>
                                      </p:cBhvr>
                                      <p:to>
                                        <p:strVal val="visible"/>
                                      </p:to>
                                    </p:set>
                                    <p:animEffect transition="in" filter="blinds(horizontal)">
                                      <p:cBhvr>
                                        <p:cTn id="12" dur="500"/>
                                        <p:tgtEl>
                                          <p:spTgt spid="184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446"/>
                                        </p:tgtEl>
                                        <p:attrNameLst>
                                          <p:attrName>style.visibility</p:attrName>
                                        </p:attrNameLst>
                                      </p:cBhvr>
                                      <p:to>
                                        <p:strVal val="visible"/>
                                      </p:to>
                                    </p:set>
                                    <p:anim calcmode="lin" valueType="num">
                                      <p:cBhvr additive="base">
                                        <p:cTn id="17" dur="500" fill="hold"/>
                                        <p:tgtEl>
                                          <p:spTgt spid="18446"/>
                                        </p:tgtEl>
                                        <p:attrNameLst>
                                          <p:attrName>ppt_x</p:attrName>
                                        </p:attrNameLst>
                                      </p:cBhvr>
                                      <p:tavLst>
                                        <p:tav tm="0">
                                          <p:val>
                                            <p:strVal val="#ppt_x"/>
                                          </p:val>
                                        </p:tav>
                                        <p:tav tm="100000">
                                          <p:val>
                                            <p:strVal val="#ppt_x"/>
                                          </p:val>
                                        </p:tav>
                                      </p:tavLst>
                                    </p:anim>
                                    <p:anim calcmode="lin" valueType="num">
                                      <p:cBhvr additive="base">
                                        <p:cTn id="18" dur="500" fill="hold"/>
                                        <p:tgtEl>
                                          <p:spTgt spid="1844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8442"/>
                                        </p:tgtEl>
                                        <p:attrNameLst>
                                          <p:attrName>style.visibility</p:attrName>
                                        </p:attrNameLst>
                                      </p:cBhvr>
                                      <p:to>
                                        <p:strVal val="visible"/>
                                      </p:to>
                                    </p:set>
                                    <p:anim calcmode="lin" valueType="num">
                                      <p:cBhvr additive="base">
                                        <p:cTn id="23" dur="500" fill="hold"/>
                                        <p:tgtEl>
                                          <p:spTgt spid="18442"/>
                                        </p:tgtEl>
                                        <p:attrNameLst>
                                          <p:attrName>ppt_x</p:attrName>
                                        </p:attrNameLst>
                                      </p:cBhvr>
                                      <p:tavLst>
                                        <p:tav tm="0">
                                          <p:val>
                                            <p:strVal val="1+#ppt_w/2"/>
                                          </p:val>
                                        </p:tav>
                                        <p:tav tm="100000">
                                          <p:val>
                                            <p:strVal val="#ppt_x"/>
                                          </p:val>
                                        </p:tav>
                                      </p:tavLst>
                                    </p:anim>
                                    <p:anim calcmode="lin" valueType="num">
                                      <p:cBhvr additive="base">
                                        <p:cTn id="24" dur="500" fill="hold"/>
                                        <p:tgtEl>
                                          <p:spTgt spid="18442"/>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8443"/>
                                        </p:tgtEl>
                                        <p:attrNameLst>
                                          <p:attrName>style.visibility</p:attrName>
                                        </p:attrNameLst>
                                      </p:cBhvr>
                                      <p:to>
                                        <p:strVal val="visible"/>
                                      </p:to>
                                    </p:set>
                                    <p:anim calcmode="lin" valueType="num">
                                      <p:cBhvr additive="base">
                                        <p:cTn id="27" dur="500" fill="hold"/>
                                        <p:tgtEl>
                                          <p:spTgt spid="18443"/>
                                        </p:tgtEl>
                                        <p:attrNameLst>
                                          <p:attrName>ppt_x</p:attrName>
                                        </p:attrNameLst>
                                      </p:cBhvr>
                                      <p:tavLst>
                                        <p:tav tm="0">
                                          <p:val>
                                            <p:strVal val="1+#ppt_w/2"/>
                                          </p:val>
                                        </p:tav>
                                        <p:tav tm="100000">
                                          <p:val>
                                            <p:strVal val="#ppt_x"/>
                                          </p:val>
                                        </p:tav>
                                      </p:tavLst>
                                    </p:anim>
                                    <p:anim calcmode="lin" valueType="num">
                                      <p:cBhvr additive="base">
                                        <p:cTn id="28" dur="500" fill="hold"/>
                                        <p:tgtEl>
                                          <p:spTgt spid="184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animBg="1"/>
      <p:bldP spid="18445" grpId="0"/>
      <p:bldP spid="1844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38200"/>
            <a:ext cx="7924800" cy="107950"/>
          </a:xfrm>
          <a:prstGeom prst="rect">
            <a:avLst/>
          </a:prstGeom>
          <a:solidFill>
            <a:srgbClr val="FF9900"/>
          </a:solidFill>
          <a:ln w="9525">
            <a:solidFill>
              <a:srgbClr val="FF9900"/>
            </a:solidFill>
            <a:miter lim="800000"/>
            <a:headEnd/>
            <a:tailEnd/>
          </a:ln>
        </p:spPr>
      </p:pic>
      <p:sp>
        <p:nvSpPr>
          <p:cNvPr id="29700" name="Text Box 6"/>
          <p:cNvSpPr txBox="1">
            <a:spLocks noChangeArrowheads="1"/>
          </p:cNvSpPr>
          <p:nvPr/>
        </p:nvSpPr>
        <p:spPr bwMode="auto">
          <a:xfrm>
            <a:off x="381000" y="381000"/>
            <a:ext cx="2073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a:t>
            </a:r>
            <a:r>
              <a:rPr lang="en-US" altLang="zh-CN" sz="2000" b="1">
                <a:solidFill>
                  <a:srgbClr val="D60093"/>
                </a:solidFill>
                <a:latin typeface="楷体_GB2312" pitchFamily="49" charset="-122"/>
                <a:ea typeface="楷体_GB2312" pitchFamily="49" charset="-122"/>
              </a:rPr>
              <a:t>-</a:t>
            </a:r>
            <a:r>
              <a:rPr lang="zh-CN" altLang="en-US" sz="2000" b="1">
                <a:solidFill>
                  <a:srgbClr val="D60093"/>
                </a:solidFill>
                <a:latin typeface="楷体_GB2312" pitchFamily="49" charset="-122"/>
                <a:ea typeface="楷体_GB2312" pitchFamily="49" charset="-122"/>
              </a:rPr>
              <a:t>练习</a:t>
            </a:r>
          </a:p>
        </p:txBody>
      </p:sp>
      <p:graphicFrame>
        <p:nvGraphicFramePr>
          <p:cNvPr id="29701" name="Object 7"/>
          <p:cNvGraphicFramePr>
            <a:graphicFrameLocks noGrp="1" noChangeAspect="1"/>
          </p:cNvGraphicFramePr>
          <p:nvPr>
            <p:ph/>
            <p:extLst>
              <p:ext uri="{D42A27DB-BD31-4B8C-83A1-F6EECF244321}">
                <p14:modId xmlns:p14="http://schemas.microsoft.com/office/powerpoint/2010/main" val="2140587867"/>
              </p:ext>
            </p:extLst>
          </p:nvPr>
        </p:nvGraphicFramePr>
        <p:xfrm>
          <a:off x="664723" y="721121"/>
          <a:ext cx="7585075" cy="1808163"/>
        </p:xfrm>
        <a:graphic>
          <a:graphicData uri="http://schemas.openxmlformats.org/presentationml/2006/ole">
            <mc:AlternateContent xmlns:mc="http://schemas.openxmlformats.org/markup-compatibility/2006">
              <mc:Choice xmlns:v="urn:schemas-microsoft-com:vml" Requires="v">
                <p:oleObj spid="_x0000_s29919" name="Document" r:id="rId4" imgW="3316121" imgH="790994" progId="Word.Document.8">
                  <p:embed/>
                </p:oleObj>
              </mc:Choice>
              <mc:Fallback>
                <p:oleObj name="Document" r:id="rId4" imgW="3316121" imgH="790994" progId="Word.Document.8">
                  <p:embed/>
                  <p:pic>
                    <p:nvPicPr>
                      <p:cNvPr id="0" name="Object 7"/>
                      <p:cNvPicPr>
                        <a:picLocks noChangeAspect="1" noChangeArrowheads="1"/>
                      </p:cNvPicPr>
                      <p:nvPr/>
                    </p:nvPicPr>
                    <p:blipFill>
                      <a:blip r:embed="rId5"/>
                      <a:srcRect/>
                      <a:stretch>
                        <a:fillRect/>
                      </a:stretch>
                    </p:blipFill>
                    <p:spPr bwMode="auto">
                      <a:xfrm>
                        <a:off x="664723" y="721121"/>
                        <a:ext cx="7585075" cy="180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5" name="Text Box 9"/>
          <p:cNvSpPr txBox="1">
            <a:spLocks noChangeArrowheads="1"/>
          </p:cNvSpPr>
          <p:nvPr/>
        </p:nvSpPr>
        <p:spPr bwMode="auto">
          <a:xfrm>
            <a:off x="590145" y="2411332"/>
            <a:ext cx="1195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楷体_GB2312" pitchFamily="49" charset="-122"/>
                <a:ea typeface="楷体_GB2312" pitchFamily="49" charset="-122"/>
              </a:rPr>
              <a:t>解：</a:t>
            </a:r>
            <a:r>
              <a:rPr lang="en-US" altLang="zh-CN" sz="2800" b="1">
                <a:latin typeface="Times New Roman" panose="02020603050405020304" pitchFamily="18" charset="0"/>
                <a:ea typeface="楷体_GB2312" pitchFamily="49" charset="-122"/>
              </a:rPr>
              <a:t>1)</a:t>
            </a:r>
          </a:p>
        </p:txBody>
      </p:sp>
      <p:sp>
        <p:nvSpPr>
          <p:cNvPr id="29703" name="Rectangle 11"/>
          <p:cNvSpPr>
            <a:spLocks noChangeArrowheads="1"/>
          </p:cNvSpPr>
          <p:nvPr/>
        </p:nvSpPr>
        <p:spPr bwMode="auto">
          <a:xfrm>
            <a:off x="-3580" y="34162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9466" name="Object 10"/>
          <p:cNvGraphicFramePr>
            <a:graphicFrameLocks noChangeAspect="1"/>
          </p:cNvGraphicFramePr>
          <p:nvPr>
            <p:extLst>
              <p:ext uri="{D42A27DB-BD31-4B8C-83A1-F6EECF244321}">
                <p14:modId xmlns:p14="http://schemas.microsoft.com/office/powerpoint/2010/main" val="1177463863"/>
              </p:ext>
            </p:extLst>
          </p:nvPr>
        </p:nvGraphicFramePr>
        <p:xfrm>
          <a:off x="1905000" y="2304970"/>
          <a:ext cx="2438400" cy="1111250"/>
        </p:xfrm>
        <a:graphic>
          <a:graphicData uri="http://schemas.openxmlformats.org/presentationml/2006/ole">
            <mc:AlternateContent xmlns:mc="http://schemas.openxmlformats.org/markup-compatibility/2006">
              <mc:Choice xmlns:v="urn:schemas-microsoft-com:vml" Requires="v">
                <p:oleObj spid="_x0000_s29920" name="公式" r:id="rId6" imgW="977476" imgH="444307" progId="Equation.3">
                  <p:embed/>
                </p:oleObj>
              </mc:Choice>
              <mc:Fallback>
                <p:oleObj name="公式" r:id="rId6" imgW="977476" imgH="444307"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2304970"/>
                        <a:ext cx="24384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13"/>
          <p:cNvSpPr>
            <a:spLocks noChangeArrowheads="1"/>
          </p:cNvSpPr>
          <p:nvPr/>
        </p:nvSpPr>
        <p:spPr bwMode="auto">
          <a:xfrm>
            <a:off x="-3580" y="34162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9468" name="Object 12"/>
          <p:cNvGraphicFramePr>
            <a:graphicFrameLocks noChangeAspect="1"/>
          </p:cNvGraphicFramePr>
          <p:nvPr>
            <p:extLst>
              <p:ext uri="{D42A27DB-BD31-4B8C-83A1-F6EECF244321}">
                <p14:modId xmlns:p14="http://schemas.microsoft.com/office/powerpoint/2010/main" val="3176446895"/>
              </p:ext>
            </p:extLst>
          </p:nvPr>
        </p:nvGraphicFramePr>
        <p:xfrm>
          <a:off x="4949420" y="2152570"/>
          <a:ext cx="2209800" cy="1082675"/>
        </p:xfrm>
        <a:graphic>
          <a:graphicData uri="http://schemas.openxmlformats.org/presentationml/2006/ole">
            <mc:AlternateContent xmlns:mc="http://schemas.openxmlformats.org/markup-compatibility/2006">
              <mc:Choice xmlns:v="urn:schemas-microsoft-com:vml" Requires="v">
                <p:oleObj spid="_x0000_s29921" name="公式" r:id="rId8" imgW="914400" imgH="444500" progId="Equation.3">
                  <p:embed/>
                </p:oleObj>
              </mc:Choice>
              <mc:Fallback>
                <p:oleObj name="公式" r:id="rId8" imgW="914400" imgH="4445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9420" y="2152570"/>
                        <a:ext cx="22098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7" name="Rectangle 15"/>
          <p:cNvSpPr>
            <a:spLocks noChangeArrowheads="1"/>
          </p:cNvSpPr>
          <p:nvPr/>
        </p:nvSpPr>
        <p:spPr bwMode="auto">
          <a:xfrm>
            <a:off x="-3580" y="34162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9470" name="Object 14"/>
          <p:cNvGraphicFramePr>
            <a:graphicFrameLocks noChangeAspect="1"/>
          </p:cNvGraphicFramePr>
          <p:nvPr>
            <p:extLst>
              <p:ext uri="{D42A27DB-BD31-4B8C-83A1-F6EECF244321}">
                <p14:modId xmlns:p14="http://schemas.microsoft.com/office/powerpoint/2010/main" val="2102887119"/>
              </p:ext>
            </p:extLst>
          </p:nvPr>
        </p:nvGraphicFramePr>
        <p:xfrm>
          <a:off x="1901420" y="3335257"/>
          <a:ext cx="2133600" cy="1077913"/>
        </p:xfrm>
        <a:graphic>
          <a:graphicData uri="http://schemas.openxmlformats.org/presentationml/2006/ole">
            <mc:AlternateContent xmlns:mc="http://schemas.openxmlformats.org/markup-compatibility/2006">
              <mc:Choice xmlns:v="urn:schemas-microsoft-com:vml" Requires="v">
                <p:oleObj spid="_x0000_s29922" name="公式" r:id="rId10" imgW="888614" imgH="444307" progId="Equation.3">
                  <p:embed/>
                </p:oleObj>
              </mc:Choice>
              <mc:Fallback>
                <p:oleObj name="公式" r:id="rId10" imgW="888614" imgH="444307"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1420" y="3335257"/>
                        <a:ext cx="2133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2" name="Text Box 16"/>
          <p:cNvSpPr txBox="1">
            <a:spLocks noChangeArrowheads="1"/>
          </p:cNvSpPr>
          <p:nvPr/>
        </p:nvSpPr>
        <p:spPr bwMode="auto">
          <a:xfrm>
            <a:off x="577917" y="4516993"/>
            <a:ext cx="769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dirty="0">
                <a:solidFill>
                  <a:srgbClr val="0000FF"/>
                </a:solidFill>
                <a:latin typeface="楷体_GB2312" pitchFamily="49" charset="-122"/>
                <a:ea typeface="楷体_GB2312" pitchFamily="49" charset="-122"/>
              </a:rPr>
              <a:t>2)</a:t>
            </a:r>
            <a:r>
              <a:rPr lang="zh-CN" altLang="en-US" sz="2400" b="1" dirty="0">
                <a:solidFill>
                  <a:srgbClr val="0000FF"/>
                </a:solidFill>
                <a:latin typeface="楷体_GB2312" pitchFamily="49" charset="-122"/>
                <a:ea typeface="楷体_GB2312" pitchFamily="49" charset="-122"/>
              </a:rPr>
              <a:t>在背包中放入物品</a:t>
            </a:r>
            <a:r>
              <a:rPr lang="en-US" altLang="zh-CN" sz="2400" b="1" dirty="0">
                <a:solidFill>
                  <a:srgbClr val="0000FF"/>
                </a:solidFill>
                <a:latin typeface="Times New Roman" panose="02020603050405020304" pitchFamily="18" charset="0"/>
                <a:ea typeface="楷体_GB2312" pitchFamily="49" charset="-122"/>
              </a:rPr>
              <a:t>2</a:t>
            </a:r>
            <a:r>
              <a:rPr lang="zh-CN" altLang="en-US" sz="2400" b="1" dirty="0">
                <a:solidFill>
                  <a:srgbClr val="0000FF"/>
                </a:solidFill>
                <a:latin typeface="楷体_GB2312" pitchFamily="49" charset="-122"/>
                <a:ea typeface="楷体_GB2312" pitchFamily="49" charset="-122"/>
              </a:rPr>
              <a:t>，重量为</a:t>
            </a:r>
            <a:r>
              <a:rPr lang="en-US" altLang="zh-CN" sz="2400" b="1" dirty="0">
                <a:solidFill>
                  <a:srgbClr val="0000FF"/>
                </a:solidFill>
                <a:latin typeface="Times New Roman" panose="02020603050405020304" pitchFamily="18" charset="0"/>
                <a:ea typeface="楷体_GB2312" pitchFamily="49" charset="-122"/>
              </a:rPr>
              <a:t>15</a:t>
            </a:r>
            <a:r>
              <a:rPr lang="zh-CN" altLang="en-US" sz="2400" b="1" dirty="0">
                <a:solidFill>
                  <a:srgbClr val="0000FF"/>
                </a:solidFill>
                <a:latin typeface="楷体_GB2312" pitchFamily="49" charset="-122"/>
                <a:ea typeface="楷体_GB2312" pitchFamily="49" charset="-122"/>
              </a:rPr>
              <a:t>，价值为</a:t>
            </a:r>
            <a:r>
              <a:rPr lang="en-US" altLang="zh-CN" sz="2400" b="1" dirty="0">
                <a:solidFill>
                  <a:srgbClr val="0000FF"/>
                </a:solidFill>
                <a:latin typeface="Times New Roman" panose="02020603050405020304" pitchFamily="18" charset="0"/>
                <a:ea typeface="楷体_GB2312" pitchFamily="49" charset="-122"/>
              </a:rPr>
              <a:t>24</a:t>
            </a:r>
            <a:r>
              <a:rPr lang="zh-CN" altLang="en-US" sz="2400" b="1" dirty="0">
                <a:solidFill>
                  <a:srgbClr val="0000FF"/>
                </a:solidFill>
                <a:latin typeface="楷体_GB2312" pitchFamily="49" charset="-122"/>
                <a:ea typeface="楷体_GB2312" pitchFamily="49" charset="-122"/>
              </a:rPr>
              <a:t>；</a:t>
            </a:r>
            <a:r>
              <a:rPr lang="zh-CN" altLang="en-US" sz="2400" dirty="0">
                <a:solidFill>
                  <a:srgbClr val="0000FF"/>
                </a:solidFill>
                <a:latin typeface="楷体_GB2312" pitchFamily="49" charset="-122"/>
                <a:ea typeface="楷体_GB2312" pitchFamily="49" charset="-122"/>
              </a:rPr>
              <a:t> </a:t>
            </a:r>
          </a:p>
        </p:txBody>
      </p:sp>
      <p:sp>
        <p:nvSpPr>
          <p:cNvPr id="19473" name="Text Box 17"/>
          <p:cNvSpPr txBox="1">
            <a:spLocks noChangeArrowheads="1"/>
          </p:cNvSpPr>
          <p:nvPr/>
        </p:nvSpPr>
        <p:spPr bwMode="auto">
          <a:xfrm>
            <a:off x="609600" y="5059363"/>
            <a:ext cx="8153400" cy="137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sz="2400" b="1" dirty="0">
                <a:solidFill>
                  <a:srgbClr val="0000FF"/>
                </a:solidFill>
                <a:latin typeface="楷体_GB2312" pitchFamily="49" charset="-122"/>
                <a:ea typeface="楷体_GB2312" pitchFamily="49" charset="-122"/>
              </a:rPr>
              <a:t>3) </a:t>
            </a:r>
            <a:r>
              <a:rPr lang="zh-CN" altLang="en-US" sz="2400" b="1" dirty="0">
                <a:solidFill>
                  <a:srgbClr val="0000FF"/>
                </a:solidFill>
                <a:latin typeface="楷体_GB2312" pitchFamily="49" charset="-122"/>
                <a:ea typeface="楷体_GB2312" pitchFamily="49" charset="-122"/>
              </a:rPr>
              <a:t>在背包中放入一半物品</a:t>
            </a:r>
            <a:r>
              <a:rPr lang="en-US" altLang="zh-CN" sz="2400" b="1" dirty="0">
                <a:solidFill>
                  <a:srgbClr val="0000FF"/>
                </a:solidFill>
                <a:latin typeface="Times New Roman" panose="02020603050405020304" pitchFamily="18" charset="0"/>
                <a:ea typeface="楷体_GB2312" pitchFamily="49" charset="-122"/>
              </a:rPr>
              <a:t>3</a:t>
            </a:r>
            <a:endParaRPr lang="en-US" altLang="zh-CN" sz="2400" b="1" dirty="0">
              <a:solidFill>
                <a:srgbClr val="0000FF"/>
              </a:solidFill>
              <a:latin typeface="楷体_GB2312" pitchFamily="49" charset="-122"/>
              <a:ea typeface="楷体_GB2312" pitchFamily="49" charset="-122"/>
            </a:endParaRPr>
          </a:p>
          <a:p>
            <a:pPr eaLnBrk="1" hangingPunct="1">
              <a:lnSpc>
                <a:spcPct val="150000"/>
              </a:lnSpc>
              <a:spcBef>
                <a:spcPct val="0"/>
              </a:spcBef>
              <a:buFontTx/>
              <a:buNone/>
            </a:pPr>
            <a:r>
              <a:rPr lang="zh-CN" altLang="en-US" sz="2400" b="1" dirty="0">
                <a:solidFill>
                  <a:srgbClr val="0000FF"/>
                </a:solidFill>
                <a:latin typeface="楷体_GB2312" pitchFamily="49" charset="-122"/>
                <a:ea typeface="楷体_GB2312" pitchFamily="49" charset="-122"/>
              </a:rPr>
              <a:t>此时背包重量为</a:t>
            </a:r>
            <a:r>
              <a:rPr lang="en-US" altLang="zh-CN" sz="2400" b="1" dirty="0">
                <a:solidFill>
                  <a:srgbClr val="0000FF"/>
                </a:solidFill>
                <a:latin typeface="Times New Roman" panose="02020603050405020304" pitchFamily="18" charset="0"/>
                <a:ea typeface="楷体_GB2312" pitchFamily="49" charset="-122"/>
              </a:rPr>
              <a:t>20</a:t>
            </a:r>
            <a:r>
              <a:rPr lang="zh-CN" altLang="en-US" sz="2400" b="1" dirty="0">
                <a:solidFill>
                  <a:srgbClr val="0000FF"/>
                </a:solidFill>
                <a:latin typeface="楷体_GB2312" pitchFamily="49" charset="-122"/>
                <a:ea typeface="楷体_GB2312" pitchFamily="49" charset="-122"/>
              </a:rPr>
              <a:t>，价值为</a:t>
            </a:r>
            <a:r>
              <a:rPr lang="en-US" altLang="zh-CN" sz="3600" b="1" dirty="0">
                <a:solidFill>
                  <a:srgbClr val="FF0000"/>
                </a:solidFill>
                <a:latin typeface="Times New Roman" panose="02020603050405020304" pitchFamily="18" charset="0"/>
                <a:ea typeface="楷体_GB2312" pitchFamily="49" charset="-122"/>
              </a:rPr>
              <a:t>31.5</a:t>
            </a:r>
            <a:r>
              <a:rPr lang="en-US" altLang="zh-CN" sz="3600" b="1" dirty="0">
                <a:solidFill>
                  <a:srgbClr val="FF0000"/>
                </a:solidFill>
                <a:latin typeface="楷体_GB2312" pitchFamily="49" charset="-122"/>
                <a:ea typeface="楷体_GB2312" pitchFamily="49" charset="-122"/>
              </a:rPr>
              <a:t> </a:t>
            </a:r>
            <a:endParaRPr lang="en-US" altLang="zh-CN" sz="2400" b="1" dirty="0">
              <a:solidFill>
                <a:srgbClr val="FF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5"/>
                                        </p:tgtEl>
                                        <p:attrNameLst>
                                          <p:attrName>style.visibility</p:attrName>
                                        </p:attrNameLst>
                                      </p:cBhvr>
                                      <p:to>
                                        <p:strVal val="visible"/>
                                      </p:to>
                                    </p:set>
                                    <p:animEffect transition="in" filter="blinds(horizontal)">
                                      <p:cBhvr>
                                        <p:cTn id="7" dur="500"/>
                                        <p:tgtEl>
                                          <p:spTgt spid="194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9466"/>
                                        </p:tgtEl>
                                        <p:attrNameLst>
                                          <p:attrName>style.visibility</p:attrName>
                                        </p:attrNameLst>
                                      </p:cBhvr>
                                      <p:to>
                                        <p:strVal val="visible"/>
                                      </p:to>
                                    </p:set>
                                    <p:animEffect transition="in" filter="checkerboard(across)">
                                      <p:cBhvr>
                                        <p:cTn id="12" dur="500"/>
                                        <p:tgtEl>
                                          <p:spTgt spid="19466"/>
                                        </p:tgtEl>
                                      </p:cBhvr>
                                    </p:animEffect>
                                  </p:childTnLst>
                                </p:cTn>
                              </p:par>
                              <p:par>
                                <p:cTn id="13" presetID="5" presetClass="entr" presetSubtype="10" fill="hold" nodeType="withEffect">
                                  <p:stCondLst>
                                    <p:cond delay="0"/>
                                  </p:stCondLst>
                                  <p:childTnLst>
                                    <p:set>
                                      <p:cBhvr>
                                        <p:cTn id="14" dur="1" fill="hold">
                                          <p:stCondLst>
                                            <p:cond delay="0"/>
                                          </p:stCondLst>
                                        </p:cTn>
                                        <p:tgtEl>
                                          <p:spTgt spid="19468"/>
                                        </p:tgtEl>
                                        <p:attrNameLst>
                                          <p:attrName>style.visibility</p:attrName>
                                        </p:attrNameLst>
                                      </p:cBhvr>
                                      <p:to>
                                        <p:strVal val="visible"/>
                                      </p:to>
                                    </p:set>
                                    <p:animEffect transition="in" filter="checkerboard(across)">
                                      <p:cBhvr>
                                        <p:cTn id="15" dur="500"/>
                                        <p:tgtEl>
                                          <p:spTgt spid="19468"/>
                                        </p:tgtEl>
                                      </p:cBhvr>
                                    </p:animEffect>
                                  </p:childTnLst>
                                </p:cTn>
                              </p:par>
                              <p:par>
                                <p:cTn id="16" presetID="5" presetClass="entr" presetSubtype="10" fill="hold" nodeType="withEffect">
                                  <p:stCondLst>
                                    <p:cond delay="0"/>
                                  </p:stCondLst>
                                  <p:childTnLst>
                                    <p:set>
                                      <p:cBhvr>
                                        <p:cTn id="17" dur="1" fill="hold">
                                          <p:stCondLst>
                                            <p:cond delay="0"/>
                                          </p:stCondLst>
                                        </p:cTn>
                                        <p:tgtEl>
                                          <p:spTgt spid="19470"/>
                                        </p:tgtEl>
                                        <p:attrNameLst>
                                          <p:attrName>style.visibility</p:attrName>
                                        </p:attrNameLst>
                                      </p:cBhvr>
                                      <p:to>
                                        <p:strVal val="visible"/>
                                      </p:to>
                                    </p:set>
                                    <p:animEffect transition="in" filter="checkerboard(across)">
                                      <p:cBhvr>
                                        <p:cTn id="18" dur="500"/>
                                        <p:tgtEl>
                                          <p:spTgt spid="194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mph" presetSubtype="0" fill="hold" nodeType="clickEffect">
                                  <p:stCondLst>
                                    <p:cond delay="0"/>
                                  </p:stCondLst>
                                  <p:childTnLst>
                                    <p:animRot by="21600000">
                                      <p:cBhvr>
                                        <p:cTn id="22" dur="2000" fill="hold"/>
                                        <p:tgtEl>
                                          <p:spTgt spid="19468"/>
                                        </p:tgtEl>
                                        <p:attrNameLst>
                                          <p:attrName>r</p:attrName>
                                        </p:attrNameLst>
                                      </p:cBhvr>
                                    </p:animRo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472"/>
                                        </p:tgtEl>
                                        <p:attrNameLst>
                                          <p:attrName>style.visibility</p:attrName>
                                        </p:attrNameLst>
                                      </p:cBhvr>
                                      <p:to>
                                        <p:strVal val="visible"/>
                                      </p:to>
                                    </p:set>
                                    <p:animEffect transition="in" filter="blinds(horizontal)">
                                      <p:cBhvr>
                                        <p:cTn id="27" dur="500"/>
                                        <p:tgtEl>
                                          <p:spTgt spid="194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mph" presetSubtype="0" fill="hold" nodeType="clickEffect">
                                  <p:stCondLst>
                                    <p:cond delay="0"/>
                                  </p:stCondLst>
                                  <p:childTnLst>
                                    <p:animScale>
                                      <p:cBhvr>
                                        <p:cTn id="31" dur="2000" fill="hold"/>
                                        <p:tgtEl>
                                          <p:spTgt spid="19470"/>
                                        </p:tgtEl>
                                      </p:cBhvr>
                                      <p:by x="150000" y="150000"/>
                                    </p:animScale>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9473"/>
                                        </p:tgtEl>
                                        <p:attrNameLst>
                                          <p:attrName>style.visibility</p:attrName>
                                        </p:attrNameLst>
                                      </p:cBhvr>
                                      <p:to>
                                        <p:strVal val="visible"/>
                                      </p:to>
                                    </p:set>
                                    <p:anim calcmode="lin" valueType="num">
                                      <p:cBhvr additive="base">
                                        <p:cTn id="36" dur="500" fill="hold"/>
                                        <p:tgtEl>
                                          <p:spTgt spid="19473"/>
                                        </p:tgtEl>
                                        <p:attrNameLst>
                                          <p:attrName>ppt_x</p:attrName>
                                        </p:attrNameLst>
                                      </p:cBhvr>
                                      <p:tavLst>
                                        <p:tav tm="0">
                                          <p:val>
                                            <p:strVal val="#ppt_x"/>
                                          </p:val>
                                        </p:tav>
                                        <p:tav tm="100000">
                                          <p:val>
                                            <p:strVal val="#ppt_x"/>
                                          </p:val>
                                        </p:tav>
                                      </p:tavLst>
                                    </p:anim>
                                    <p:anim calcmode="lin" valueType="num">
                                      <p:cBhvr additive="base">
                                        <p:cTn id="37" dur="500" fill="hold"/>
                                        <p:tgtEl>
                                          <p:spTgt spid="194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p:bldP spid="19472" grpId="0"/>
      <p:bldP spid="1947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35050"/>
            <a:ext cx="7924800" cy="107950"/>
          </a:xfrm>
          <a:prstGeom prst="rect">
            <a:avLst/>
          </a:prstGeom>
          <a:solidFill>
            <a:srgbClr val="FF9900"/>
          </a:solidFill>
          <a:ln w="9525">
            <a:solidFill>
              <a:srgbClr val="FF9900"/>
            </a:solidFill>
            <a:miter lim="800000"/>
            <a:headEnd/>
            <a:tailEnd/>
          </a:ln>
        </p:spPr>
      </p:pic>
      <p:sp>
        <p:nvSpPr>
          <p:cNvPr id="30724" name="Text Box 6"/>
          <p:cNvSpPr txBox="1">
            <a:spLocks noChangeArrowheads="1"/>
          </p:cNvSpPr>
          <p:nvPr/>
        </p:nvSpPr>
        <p:spPr bwMode="auto">
          <a:xfrm>
            <a:off x="517525" y="682625"/>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a:t>
            </a:r>
          </a:p>
        </p:txBody>
      </p:sp>
      <p:sp>
        <p:nvSpPr>
          <p:cNvPr id="30725" name="Text Box 7"/>
          <p:cNvSpPr txBox="1">
            <a:spLocks noChangeArrowheads="1"/>
          </p:cNvSpPr>
          <p:nvPr/>
        </p:nvSpPr>
        <p:spPr bwMode="auto">
          <a:xfrm>
            <a:off x="35169" y="1441450"/>
            <a:ext cx="6175375" cy="308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FontTx/>
              <a:buNone/>
            </a:pPr>
            <a:r>
              <a:rPr lang="en-US" altLang="zh-CN" sz="2800" b="1" dirty="0">
                <a:latin typeface="Times New Roman" panose="02020603050405020304" pitchFamily="18" charset="0"/>
              </a:rPr>
              <a:t>                                         </a:t>
            </a:r>
            <a:r>
              <a:rPr lang="zh-CN" altLang="en-US" sz="2800" b="1" dirty="0">
                <a:solidFill>
                  <a:srgbClr val="0000FF"/>
                </a:solidFill>
                <a:latin typeface="楷体_GB2312" pitchFamily="49" charset="-122"/>
                <a:ea typeface="楷体_GB2312" pitchFamily="49" charset="-122"/>
              </a:rPr>
              <a:t>重量     价值</a:t>
            </a:r>
          </a:p>
          <a:p>
            <a:pPr eaLnBrk="1" hangingPunct="1">
              <a:lnSpc>
                <a:spcPct val="140000"/>
              </a:lnSpc>
              <a:spcBef>
                <a:spcPct val="0"/>
              </a:spcBef>
              <a:buFontTx/>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1/2</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1/3</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1/4</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16.5         </a:t>
            </a:r>
            <a:r>
              <a:rPr lang="en-US" altLang="zh-CN" sz="2800" b="1" dirty="0">
                <a:solidFill>
                  <a:srgbClr val="D60093"/>
                </a:solidFill>
                <a:latin typeface="Times New Roman" panose="02020603050405020304" pitchFamily="18" charset="0"/>
              </a:rPr>
              <a:t>24.25</a:t>
            </a:r>
          </a:p>
          <a:p>
            <a:pPr eaLnBrk="1" hangingPunct="1">
              <a:lnSpc>
                <a:spcPct val="140000"/>
              </a:lnSpc>
              <a:spcBef>
                <a:spcPct val="0"/>
              </a:spcBef>
              <a:buFontTx/>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2/15</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0</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20           </a:t>
            </a:r>
            <a:r>
              <a:rPr lang="en-US" altLang="zh-CN" sz="2800" b="1" dirty="0">
                <a:solidFill>
                  <a:srgbClr val="D60093"/>
                </a:solidFill>
                <a:latin typeface="Times New Roman" panose="02020603050405020304" pitchFamily="18" charset="0"/>
              </a:rPr>
              <a:t>28.2</a:t>
            </a:r>
          </a:p>
          <a:p>
            <a:pPr eaLnBrk="1" hangingPunct="1">
              <a:lnSpc>
                <a:spcPct val="140000"/>
              </a:lnSpc>
              <a:spcBef>
                <a:spcPct val="0"/>
              </a:spcBef>
              <a:buFontTx/>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0</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2/3</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20             </a:t>
            </a:r>
            <a:r>
              <a:rPr lang="en-US" altLang="zh-CN" sz="2800" b="1" dirty="0">
                <a:solidFill>
                  <a:srgbClr val="D60093"/>
                </a:solidFill>
                <a:latin typeface="Times New Roman" panose="02020603050405020304" pitchFamily="18" charset="0"/>
              </a:rPr>
              <a:t>31</a:t>
            </a:r>
          </a:p>
          <a:p>
            <a:pPr eaLnBrk="1" hangingPunct="1">
              <a:lnSpc>
                <a:spcPct val="140000"/>
              </a:lnSpc>
              <a:spcBef>
                <a:spcPct val="0"/>
              </a:spcBef>
              <a:buFontTx/>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0</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1/2</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20           </a:t>
            </a:r>
            <a:r>
              <a:rPr lang="en-US" altLang="zh-CN" sz="2800" b="1" dirty="0">
                <a:solidFill>
                  <a:srgbClr val="FF0000"/>
                </a:solidFill>
                <a:latin typeface="Times New Roman" panose="02020603050405020304" pitchFamily="18" charset="0"/>
              </a:rPr>
              <a:t>31.5</a:t>
            </a:r>
          </a:p>
        </p:txBody>
      </p:sp>
      <p:sp>
        <p:nvSpPr>
          <p:cNvPr id="20488" name="Text Box 8"/>
          <p:cNvSpPr txBox="1">
            <a:spLocks noChangeArrowheads="1"/>
          </p:cNvSpPr>
          <p:nvPr/>
        </p:nvSpPr>
        <p:spPr bwMode="auto">
          <a:xfrm>
            <a:off x="685800" y="5470524"/>
            <a:ext cx="731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solidFill>
                  <a:srgbClr val="FF0000"/>
                </a:solidFill>
                <a:ea typeface="楷体_GB2312" pitchFamily="49" charset="-122"/>
              </a:rPr>
              <a:t>选取度量标准是用贪心法求解问题的关键</a:t>
            </a:r>
            <a:endParaRPr lang="zh-CN" altLang="en-US" sz="2800" b="1" dirty="0">
              <a:solidFill>
                <a:srgbClr val="0000FF"/>
              </a:solidFill>
              <a:ea typeface="楷体_GB2312" pitchFamily="49" charset="-122"/>
            </a:endParaRPr>
          </a:p>
        </p:txBody>
      </p:sp>
      <p:graphicFrame>
        <p:nvGraphicFramePr>
          <p:cNvPr id="7" name="Object 7">
            <a:extLst>
              <a:ext uri="{FF2B5EF4-FFF2-40B4-BE49-F238E27FC236}">
                <a16:creationId xmlns:a16="http://schemas.microsoft.com/office/drawing/2014/main" id="{3E5F47E5-135D-484C-A9B2-0888B52D3C90}"/>
              </a:ext>
            </a:extLst>
          </p:cNvPr>
          <p:cNvGraphicFramePr>
            <a:graphicFrameLocks noChangeAspect="1"/>
          </p:cNvGraphicFramePr>
          <p:nvPr>
            <p:extLst>
              <p:ext uri="{D42A27DB-BD31-4B8C-83A1-F6EECF244321}">
                <p14:modId xmlns:p14="http://schemas.microsoft.com/office/powerpoint/2010/main" val="1210484166"/>
              </p:ext>
            </p:extLst>
          </p:nvPr>
        </p:nvGraphicFramePr>
        <p:xfrm>
          <a:off x="2422525" y="174625"/>
          <a:ext cx="6019800" cy="914400"/>
        </p:xfrm>
        <a:graphic>
          <a:graphicData uri="http://schemas.openxmlformats.org/presentationml/2006/ole">
            <mc:AlternateContent xmlns:mc="http://schemas.openxmlformats.org/markup-compatibility/2006">
              <mc:Choice xmlns:v="urn:schemas-microsoft-com:vml" Requires="v">
                <p:oleObj spid="_x0000_s105518" name="文档" r:id="rId4" imgW="3061374" imgH="396071" progId="Word.Document.8">
                  <p:embed/>
                </p:oleObj>
              </mc:Choice>
              <mc:Fallback>
                <p:oleObj name="文档" r:id="rId4" imgW="3061374" imgH="396071" progId="Word.Document.8">
                  <p:embed/>
                  <p:pic>
                    <p:nvPicPr>
                      <p:cNvPr id="2970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2525" y="174625"/>
                        <a:ext cx="6019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圆角矩形标注 3">
            <a:extLst>
              <a:ext uri="{FF2B5EF4-FFF2-40B4-BE49-F238E27FC236}">
                <a16:creationId xmlns:a16="http://schemas.microsoft.com/office/drawing/2014/main" id="{A0163420-9644-42D5-B3B6-69A8543995C7}"/>
              </a:ext>
            </a:extLst>
          </p:cNvPr>
          <p:cNvSpPr/>
          <p:nvPr/>
        </p:nvSpPr>
        <p:spPr bwMode="auto">
          <a:xfrm>
            <a:off x="6497637" y="1441450"/>
            <a:ext cx="2160588" cy="576262"/>
          </a:xfrm>
          <a:prstGeom prst="wedgeRoundRectCallout">
            <a:avLst>
              <a:gd name="adj1" fmla="val -62530"/>
              <a:gd name="adj2" fmla="val 125644"/>
              <a:gd name="adj3" fmla="val 16667"/>
            </a:avLst>
          </a:prstGeom>
          <a:solidFill>
            <a:srgbClr val="FF0000"/>
          </a:solidFill>
          <a:ln w="9525" cap="flat" cmpd="sng" algn="ctr">
            <a:solidFill>
              <a:schemeClr val="tx1"/>
            </a:solidFill>
            <a:prstDash val="solid"/>
            <a:round/>
            <a:headEnd type="none" w="med" len="med"/>
            <a:tailEnd type="none" w="med" len="med"/>
          </a:ln>
          <a:effectLst/>
        </p:spPr>
        <p:txBody>
          <a:bodyPr/>
          <a:lstStyle/>
          <a:p>
            <a:pPr eaLnBrk="1" hangingPunct="1">
              <a:defRPr/>
            </a:pPr>
            <a:r>
              <a:rPr lang="zh-CN" altLang="en-US" sz="2400" dirty="0">
                <a:solidFill>
                  <a:srgbClr val="FFFF00"/>
                </a:solidFill>
                <a:latin typeface="微软雅黑" panose="020B0503020204020204" pitchFamily="34" charset="-122"/>
                <a:ea typeface="微软雅黑" panose="020B0503020204020204" pitchFamily="34" charset="-122"/>
              </a:rPr>
              <a:t>任意选取策略</a:t>
            </a:r>
          </a:p>
        </p:txBody>
      </p:sp>
      <p:sp>
        <p:nvSpPr>
          <p:cNvPr id="9" name="圆角矩形标注 4">
            <a:extLst>
              <a:ext uri="{FF2B5EF4-FFF2-40B4-BE49-F238E27FC236}">
                <a16:creationId xmlns:a16="http://schemas.microsoft.com/office/drawing/2014/main" id="{0DBA7242-DCF8-45A2-864E-1D9C698C7E82}"/>
              </a:ext>
            </a:extLst>
          </p:cNvPr>
          <p:cNvSpPr/>
          <p:nvPr/>
        </p:nvSpPr>
        <p:spPr bwMode="auto">
          <a:xfrm>
            <a:off x="6713537" y="2622549"/>
            <a:ext cx="2160588" cy="576263"/>
          </a:xfrm>
          <a:prstGeom prst="wedgeRoundRectCallout">
            <a:avLst>
              <a:gd name="adj1" fmla="val -85414"/>
              <a:gd name="adj2" fmla="val 16828"/>
              <a:gd name="adj3" fmla="val 16667"/>
            </a:avLst>
          </a:prstGeom>
          <a:solidFill>
            <a:srgbClr val="FF0000"/>
          </a:solidFill>
          <a:ln w="9525" cap="flat" cmpd="sng" algn="ctr">
            <a:solidFill>
              <a:schemeClr val="tx1"/>
            </a:solidFill>
            <a:prstDash val="solid"/>
            <a:round/>
            <a:headEnd type="none" w="med" len="med"/>
            <a:tailEnd type="none" w="med" len="med"/>
          </a:ln>
          <a:effectLst/>
        </p:spPr>
        <p:txBody>
          <a:bodyPr/>
          <a:lstStyle/>
          <a:p>
            <a:pPr eaLnBrk="1" hangingPunct="1">
              <a:defRPr/>
            </a:pPr>
            <a:r>
              <a:rPr lang="zh-CN" altLang="en-US" sz="2400" dirty="0">
                <a:solidFill>
                  <a:srgbClr val="FFFF00"/>
                </a:solidFill>
                <a:latin typeface="微软雅黑" panose="020B0503020204020204" pitchFamily="34" charset="-122"/>
                <a:ea typeface="微软雅黑" panose="020B0503020204020204" pitchFamily="34" charset="-122"/>
              </a:rPr>
              <a:t>价值优先策略</a:t>
            </a:r>
          </a:p>
        </p:txBody>
      </p:sp>
      <p:sp>
        <p:nvSpPr>
          <p:cNvPr id="10" name="圆角矩形标注 5">
            <a:extLst>
              <a:ext uri="{FF2B5EF4-FFF2-40B4-BE49-F238E27FC236}">
                <a16:creationId xmlns:a16="http://schemas.microsoft.com/office/drawing/2014/main" id="{7927DAE3-B98D-4463-924F-A994938FD70F}"/>
              </a:ext>
            </a:extLst>
          </p:cNvPr>
          <p:cNvSpPr/>
          <p:nvPr/>
        </p:nvSpPr>
        <p:spPr bwMode="auto">
          <a:xfrm>
            <a:off x="6281737" y="3414712"/>
            <a:ext cx="2771775" cy="576262"/>
          </a:xfrm>
          <a:prstGeom prst="wedgeRoundRectCallout">
            <a:avLst>
              <a:gd name="adj1" fmla="val -62630"/>
              <a:gd name="adj2" fmla="val -2525"/>
              <a:gd name="adj3" fmla="val 16667"/>
            </a:avLst>
          </a:prstGeom>
          <a:solidFill>
            <a:srgbClr val="FF0000"/>
          </a:solidFill>
          <a:ln w="9525" cap="flat" cmpd="sng" algn="ctr">
            <a:solidFill>
              <a:schemeClr val="tx1"/>
            </a:solidFill>
            <a:prstDash val="solid"/>
            <a:round/>
            <a:headEnd type="none" w="med" len="med"/>
            <a:tailEnd type="none" w="med" len="med"/>
          </a:ln>
          <a:effectLst/>
        </p:spPr>
        <p:txBody>
          <a:bodyPr/>
          <a:lstStyle/>
          <a:p>
            <a:pPr eaLnBrk="1" hangingPunct="1">
              <a:defRPr/>
            </a:pPr>
            <a:r>
              <a:rPr lang="zh-CN" altLang="en-US" sz="2400" dirty="0">
                <a:solidFill>
                  <a:srgbClr val="FFFF00"/>
                </a:solidFill>
                <a:latin typeface="微软雅黑" panose="020B0503020204020204" pitchFamily="34" charset="-122"/>
                <a:ea typeface="微软雅黑" panose="020B0503020204020204" pitchFamily="34" charset="-122"/>
              </a:rPr>
              <a:t>重量最小优先策略</a:t>
            </a:r>
          </a:p>
        </p:txBody>
      </p:sp>
      <p:sp>
        <p:nvSpPr>
          <p:cNvPr id="11" name="圆角矩形标注 6">
            <a:extLst>
              <a:ext uri="{FF2B5EF4-FFF2-40B4-BE49-F238E27FC236}">
                <a16:creationId xmlns:a16="http://schemas.microsoft.com/office/drawing/2014/main" id="{95738B2D-1307-445C-95BC-365BF6E95D25}"/>
              </a:ext>
            </a:extLst>
          </p:cNvPr>
          <p:cNvSpPr/>
          <p:nvPr/>
        </p:nvSpPr>
        <p:spPr bwMode="auto">
          <a:xfrm>
            <a:off x="6497637" y="4278312"/>
            <a:ext cx="2555875" cy="576262"/>
          </a:xfrm>
          <a:prstGeom prst="wedgeRoundRectCallout">
            <a:avLst>
              <a:gd name="adj1" fmla="val -72609"/>
              <a:gd name="adj2" fmla="val -49032"/>
              <a:gd name="adj3" fmla="val 16667"/>
            </a:avLst>
          </a:prstGeom>
          <a:solidFill>
            <a:srgbClr val="FF0000"/>
          </a:solidFill>
          <a:ln w="9525" cap="flat" cmpd="sng" algn="ctr">
            <a:solidFill>
              <a:schemeClr val="tx1"/>
            </a:solidFill>
            <a:prstDash val="solid"/>
            <a:round/>
            <a:headEnd type="none" w="med" len="med"/>
            <a:tailEnd type="none" w="med" len="med"/>
          </a:ln>
          <a:effectLst/>
        </p:spPr>
        <p:txBody>
          <a:bodyPr/>
          <a:lstStyle/>
          <a:p>
            <a:pPr eaLnBrk="1" hangingPunct="1">
              <a:defRPr/>
            </a:pPr>
            <a:r>
              <a:rPr lang="zh-CN" altLang="en-US" sz="2400" dirty="0">
                <a:solidFill>
                  <a:srgbClr val="FFFF00"/>
                </a:solidFill>
                <a:latin typeface="微软雅黑" panose="020B0503020204020204" pitchFamily="34" charset="-122"/>
                <a:ea typeface="微软雅黑" panose="020B0503020204020204" pitchFamily="34" charset="-122"/>
              </a:rPr>
              <a:t>单价高优先策略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488"/>
                                        </p:tgtEl>
                                        <p:attrNameLst>
                                          <p:attrName>style.visibility</p:attrName>
                                        </p:attrNameLst>
                                      </p:cBhvr>
                                      <p:to>
                                        <p:strVal val="visible"/>
                                      </p:to>
                                    </p:set>
                                    <p:animEffect transition="in" filter="box(in)">
                                      <p:cBhvr>
                                        <p:cTn id="27"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p:bldP spid="8" grpId="0" animBg="1"/>
      <p:bldP spid="9" grpId="0" animBg="1"/>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38200"/>
            <a:ext cx="7924800" cy="107950"/>
          </a:xfrm>
          <a:prstGeom prst="rect">
            <a:avLst/>
          </a:prstGeom>
          <a:solidFill>
            <a:srgbClr val="FF9900"/>
          </a:solidFill>
          <a:ln w="9525">
            <a:solidFill>
              <a:srgbClr val="FF9900"/>
            </a:solidFill>
            <a:miter lim="800000"/>
            <a:headEnd/>
            <a:tailEnd/>
          </a:ln>
        </p:spPr>
      </p:pic>
      <p:sp>
        <p:nvSpPr>
          <p:cNvPr id="31748" name="Text Box 6"/>
          <p:cNvSpPr txBox="1">
            <a:spLocks noChangeArrowheads="1"/>
          </p:cNvSpPr>
          <p:nvPr/>
        </p:nvSpPr>
        <p:spPr bwMode="auto">
          <a:xfrm>
            <a:off x="457200" y="4572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a:t>
            </a:r>
          </a:p>
        </p:txBody>
      </p:sp>
      <p:sp>
        <p:nvSpPr>
          <p:cNvPr id="31749" name="Text Box 7"/>
          <p:cNvSpPr txBox="1">
            <a:spLocks noChangeArrowheads="1"/>
          </p:cNvSpPr>
          <p:nvPr/>
        </p:nvSpPr>
        <p:spPr bwMode="auto">
          <a:xfrm>
            <a:off x="457200" y="1309688"/>
            <a:ext cx="7445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FF0000"/>
                </a:solidFill>
                <a:latin typeface="Times New Roman" panose="02020603050405020304" pitchFamily="18" charset="0"/>
                <a:ea typeface="楷体_GB2312" pitchFamily="49" charset="-122"/>
              </a:rPr>
              <a:t>0-1</a:t>
            </a:r>
            <a:r>
              <a:rPr lang="zh-CN" altLang="en-US" sz="2800" b="1">
                <a:solidFill>
                  <a:srgbClr val="FF0000"/>
                </a:solidFill>
                <a:latin typeface="楷体_GB2312" pitchFamily="49" charset="-122"/>
                <a:ea typeface="楷体_GB2312" pitchFamily="49" charset="-122"/>
              </a:rPr>
              <a:t>背包问题</a:t>
            </a:r>
            <a:r>
              <a:rPr lang="zh-CN" altLang="en-US" sz="2800" b="1">
                <a:solidFill>
                  <a:srgbClr val="0000FF"/>
                </a:solidFill>
                <a:latin typeface="楷体_GB2312" pitchFamily="49" charset="-122"/>
                <a:ea typeface="楷体_GB2312" pitchFamily="49" charset="-122"/>
              </a:rPr>
              <a:t>的几种贪婪策略：</a:t>
            </a:r>
            <a:r>
              <a:rPr lang="zh-CN" altLang="en-US" sz="2800" b="1">
                <a:ea typeface="楷体_GB2312" pitchFamily="49" charset="-122"/>
              </a:rPr>
              <a:t>从剩余的物品中</a:t>
            </a:r>
          </a:p>
        </p:txBody>
      </p:sp>
      <p:sp>
        <p:nvSpPr>
          <p:cNvPr id="21513" name="Text Box 9"/>
          <p:cNvSpPr txBox="1">
            <a:spLocks noChangeArrowheads="1"/>
          </p:cNvSpPr>
          <p:nvPr/>
        </p:nvSpPr>
        <p:spPr bwMode="auto">
          <a:xfrm>
            <a:off x="658813" y="2224088"/>
            <a:ext cx="673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楷体_GB2312" pitchFamily="49" charset="-122"/>
              </a:rPr>
              <a:t>1)</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选择可以装入背包的价值最大的物品；</a:t>
            </a:r>
          </a:p>
        </p:txBody>
      </p:sp>
      <p:sp>
        <p:nvSpPr>
          <p:cNvPr id="21514" name="Text Box 10"/>
          <p:cNvSpPr txBox="1">
            <a:spLocks noChangeArrowheads="1"/>
          </p:cNvSpPr>
          <p:nvPr/>
        </p:nvSpPr>
        <p:spPr bwMode="auto">
          <a:xfrm>
            <a:off x="609600" y="3214688"/>
            <a:ext cx="637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楷体_GB2312" pitchFamily="49" charset="-122"/>
              </a:rPr>
              <a:t>2)</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选择可装入背包的重量最小的物品；</a:t>
            </a:r>
          </a:p>
        </p:txBody>
      </p:sp>
      <p:graphicFrame>
        <p:nvGraphicFramePr>
          <p:cNvPr id="21515" name="Object 11"/>
          <p:cNvGraphicFramePr>
            <a:graphicFrameLocks noGrp="1" noChangeAspect="1"/>
          </p:cNvGraphicFramePr>
          <p:nvPr>
            <p:ph/>
          </p:nvPr>
        </p:nvGraphicFramePr>
        <p:xfrm>
          <a:off x="723900" y="4194175"/>
          <a:ext cx="5372100" cy="1292225"/>
        </p:xfrm>
        <a:graphic>
          <a:graphicData uri="http://schemas.openxmlformats.org/presentationml/2006/ole">
            <mc:AlternateContent xmlns:mc="http://schemas.openxmlformats.org/markup-compatibility/2006">
              <mc:Choice xmlns:v="urn:schemas-microsoft-com:vml" Requires="v">
                <p:oleObj spid="_x0000_s31809" name="文档" r:id="rId4" imgW="2587518" imgH="594106" progId="Word.Document.8">
                  <p:embed/>
                </p:oleObj>
              </mc:Choice>
              <mc:Fallback>
                <p:oleObj name="文档" r:id="rId4" imgW="2587518" imgH="594106" progId="Word.Document.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 y="4194175"/>
                        <a:ext cx="5372100" cy="129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22" name="Group 18"/>
          <p:cNvGrpSpPr>
            <a:grpSpLocks/>
          </p:cNvGrpSpPr>
          <p:nvPr/>
        </p:nvGrpSpPr>
        <p:grpSpPr bwMode="auto">
          <a:xfrm>
            <a:off x="5715000" y="2667000"/>
            <a:ext cx="1219200" cy="2438400"/>
            <a:chOff x="3600" y="1680"/>
            <a:chExt cx="768" cy="1536"/>
          </a:xfrm>
        </p:grpSpPr>
        <p:sp>
          <p:nvSpPr>
            <p:cNvPr id="31755" name="Line 14"/>
            <p:cNvSpPr>
              <a:spLocks noChangeShapeType="1"/>
            </p:cNvSpPr>
            <p:nvPr/>
          </p:nvSpPr>
          <p:spPr bwMode="auto">
            <a:xfrm>
              <a:off x="4368" y="1680"/>
              <a:ext cx="0" cy="1536"/>
            </a:xfrm>
            <a:prstGeom prst="line">
              <a:avLst/>
            </a:prstGeom>
            <a:noFill/>
            <a:ln w="317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6" name="Line 15"/>
            <p:cNvSpPr>
              <a:spLocks noChangeShapeType="1"/>
            </p:cNvSpPr>
            <p:nvPr/>
          </p:nvSpPr>
          <p:spPr bwMode="auto">
            <a:xfrm>
              <a:off x="3744" y="2304"/>
              <a:ext cx="624" cy="912"/>
            </a:xfrm>
            <a:prstGeom prst="line">
              <a:avLst/>
            </a:prstGeom>
            <a:noFill/>
            <a:ln w="317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7" name="Line 16"/>
            <p:cNvSpPr>
              <a:spLocks noChangeShapeType="1"/>
            </p:cNvSpPr>
            <p:nvPr/>
          </p:nvSpPr>
          <p:spPr bwMode="auto">
            <a:xfrm>
              <a:off x="3600" y="2976"/>
              <a:ext cx="768" cy="240"/>
            </a:xfrm>
            <a:prstGeom prst="line">
              <a:avLst/>
            </a:prstGeom>
            <a:noFill/>
            <a:ln w="317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521" name="Text Box 17"/>
          <p:cNvSpPr txBox="1">
            <a:spLocks noChangeArrowheads="1"/>
          </p:cNvSpPr>
          <p:nvPr/>
        </p:nvSpPr>
        <p:spPr bwMode="auto">
          <a:xfrm>
            <a:off x="5562600" y="5302250"/>
            <a:ext cx="3398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800" b="1">
                <a:solidFill>
                  <a:srgbClr val="0000FF"/>
                </a:solidFill>
                <a:effectLst>
                  <a:outerShdw blurRad="38100" dist="38100" dir="2700000" algn="tl">
                    <a:srgbClr val="C0C0C0"/>
                  </a:outerShdw>
                </a:effectLst>
                <a:latin typeface="Arial" charset="0"/>
                <a:ea typeface="楷体_GB2312" pitchFamily="49" charset="-122"/>
              </a:rPr>
              <a:t>不能保证得到最优解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13"/>
                                        </p:tgtEl>
                                        <p:attrNameLst>
                                          <p:attrName>style.visibility</p:attrName>
                                        </p:attrNameLst>
                                      </p:cBhvr>
                                      <p:to>
                                        <p:strVal val="visible"/>
                                      </p:to>
                                    </p:set>
                                    <p:animEffect transition="in" filter="box(in)">
                                      <p:cBhvr>
                                        <p:cTn id="7" dur="500"/>
                                        <p:tgtEl>
                                          <p:spTgt spid="215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514"/>
                                        </p:tgtEl>
                                        <p:attrNameLst>
                                          <p:attrName>style.visibility</p:attrName>
                                        </p:attrNameLst>
                                      </p:cBhvr>
                                      <p:to>
                                        <p:strVal val="visible"/>
                                      </p:to>
                                    </p:set>
                                    <p:animEffect transition="in" filter="checkerboard(across)">
                                      <p:cBhvr>
                                        <p:cTn id="12" dur="500"/>
                                        <p:tgtEl>
                                          <p:spTgt spid="215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1515"/>
                                        </p:tgtEl>
                                        <p:attrNameLst>
                                          <p:attrName>style.visibility</p:attrName>
                                        </p:attrNameLst>
                                      </p:cBhvr>
                                      <p:to>
                                        <p:strVal val="visible"/>
                                      </p:to>
                                    </p:set>
                                    <p:anim calcmode="lin" valueType="num">
                                      <p:cBhvr additive="base">
                                        <p:cTn id="17" dur="500" fill="hold"/>
                                        <p:tgtEl>
                                          <p:spTgt spid="21515"/>
                                        </p:tgtEl>
                                        <p:attrNameLst>
                                          <p:attrName>ppt_x</p:attrName>
                                        </p:attrNameLst>
                                      </p:cBhvr>
                                      <p:tavLst>
                                        <p:tav tm="0">
                                          <p:val>
                                            <p:strVal val="#ppt_x"/>
                                          </p:val>
                                        </p:tav>
                                        <p:tav tm="100000">
                                          <p:val>
                                            <p:strVal val="#ppt_x"/>
                                          </p:val>
                                        </p:tav>
                                      </p:tavLst>
                                    </p:anim>
                                    <p:anim calcmode="lin" valueType="num">
                                      <p:cBhvr additive="base">
                                        <p:cTn id="18" dur="500" fill="hold"/>
                                        <p:tgtEl>
                                          <p:spTgt spid="2151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21522"/>
                                        </p:tgtEl>
                                        <p:attrNameLst>
                                          <p:attrName>style.visibility</p:attrName>
                                        </p:attrNameLst>
                                      </p:cBhvr>
                                      <p:to>
                                        <p:strVal val="visible"/>
                                      </p:to>
                                    </p:set>
                                    <p:anim calcmode="lin" valueType="num">
                                      <p:cBhvr additive="base">
                                        <p:cTn id="23" dur="500" fill="hold"/>
                                        <p:tgtEl>
                                          <p:spTgt spid="21522"/>
                                        </p:tgtEl>
                                        <p:attrNameLst>
                                          <p:attrName>ppt_x</p:attrName>
                                        </p:attrNameLst>
                                      </p:cBhvr>
                                      <p:tavLst>
                                        <p:tav tm="0">
                                          <p:val>
                                            <p:strVal val="1+#ppt_w/2"/>
                                          </p:val>
                                        </p:tav>
                                        <p:tav tm="100000">
                                          <p:val>
                                            <p:strVal val="#ppt_x"/>
                                          </p:val>
                                        </p:tav>
                                      </p:tavLst>
                                    </p:anim>
                                    <p:anim calcmode="lin" valueType="num">
                                      <p:cBhvr additive="base">
                                        <p:cTn id="24" dur="500" fill="hold"/>
                                        <p:tgtEl>
                                          <p:spTgt spid="2152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4" presetClass="entr" presetSubtype="0" accel="100000" fill="hold" grpId="0" nodeType="clickEffect">
                                  <p:stCondLst>
                                    <p:cond delay="0"/>
                                  </p:stCondLst>
                                  <p:childTnLst>
                                    <p:set>
                                      <p:cBhvr>
                                        <p:cTn id="28" dur="1" fill="hold">
                                          <p:stCondLst>
                                            <p:cond delay="0"/>
                                          </p:stCondLst>
                                        </p:cTn>
                                        <p:tgtEl>
                                          <p:spTgt spid="21521"/>
                                        </p:tgtEl>
                                        <p:attrNameLst>
                                          <p:attrName>style.visibility</p:attrName>
                                        </p:attrNameLst>
                                      </p:cBhvr>
                                      <p:to>
                                        <p:strVal val="visible"/>
                                      </p:to>
                                    </p:set>
                                    <p:anim calcmode="lin" valueType="num">
                                      <p:cBhvr>
                                        <p:cTn id="29" dur="500" fill="hold"/>
                                        <p:tgtEl>
                                          <p:spTgt spid="21521"/>
                                        </p:tgtEl>
                                        <p:attrNameLst>
                                          <p:attrName>ppt_w</p:attrName>
                                        </p:attrNameLst>
                                      </p:cBhvr>
                                      <p:tavLst>
                                        <p:tav tm="0">
                                          <p:val>
                                            <p:strVal val="#ppt_w*0.05"/>
                                          </p:val>
                                        </p:tav>
                                        <p:tav tm="100000">
                                          <p:val>
                                            <p:strVal val="#ppt_w"/>
                                          </p:val>
                                        </p:tav>
                                      </p:tavLst>
                                    </p:anim>
                                    <p:anim calcmode="lin" valueType="num">
                                      <p:cBhvr>
                                        <p:cTn id="30" dur="500" fill="hold"/>
                                        <p:tgtEl>
                                          <p:spTgt spid="21521"/>
                                        </p:tgtEl>
                                        <p:attrNameLst>
                                          <p:attrName>ppt_h</p:attrName>
                                        </p:attrNameLst>
                                      </p:cBhvr>
                                      <p:tavLst>
                                        <p:tav tm="0">
                                          <p:val>
                                            <p:strVal val="#ppt_h"/>
                                          </p:val>
                                        </p:tav>
                                        <p:tav tm="100000">
                                          <p:val>
                                            <p:strVal val="#ppt_h"/>
                                          </p:val>
                                        </p:tav>
                                      </p:tavLst>
                                    </p:anim>
                                    <p:anim calcmode="lin" valueType="num">
                                      <p:cBhvr>
                                        <p:cTn id="31" dur="500" fill="hold"/>
                                        <p:tgtEl>
                                          <p:spTgt spid="21521"/>
                                        </p:tgtEl>
                                        <p:attrNameLst>
                                          <p:attrName>ppt_x</p:attrName>
                                        </p:attrNameLst>
                                      </p:cBhvr>
                                      <p:tavLst>
                                        <p:tav tm="0">
                                          <p:val>
                                            <p:strVal val="#ppt_x-.2"/>
                                          </p:val>
                                        </p:tav>
                                        <p:tav tm="100000">
                                          <p:val>
                                            <p:strVal val="#ppt_x"/>
                                          </p:val>
                                        </p:tav>
                                      </p:tavLst>
                                    </p:anim>
                                    <p:anim calcmode="lin" valueType="num">
                                      <p:cBhvr>
                                        <p:cTn id="32" dur="500" fill="hold"/>
                                        <p:tgtEl>
                                          <p:spTgt spid="21521"/>
                                        </p:tgtEl>
                                        <p:attrNameLst>
                                          <p:attrName>ppt_y</p:attrName>
                                        </p:attrNameLst>
                                      </p:cBhvr>
                                      <p:tavLst>
                                        <p:tav tm="0">
                                          <p:val>
                                            <p:strVal val="#ppt_y"/>
                                          </p:val>
                                        </p:tav>
                                        <p:tav tm="100000">
                                          <p:val>
                                            <p:strVal val="#ppt_y"/>
                                          </p:val>
                                        </p:tav>
                                      </p:tavLst>
                                    </p:anim>
                                    <p:animEffect transition="in" filter="fade">
                                      <p:cBhvr>
                                        <p:cTn id="33" dur="500"/>
                                        <p:tgtEl>
                                          <p:spTgt spid="21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p:bldP spid="21514" grpId="0"/>
      <p:bldP spid="215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30250"/>
            <a:ext cx="7924800" cy="107950"/>
          </a:xfrm>
          <a:prstGeom prst="rect">
            <a:avLst/>
          </a:prstGeom>
          <a:solidFill>
            <a:srgbClr val="FF9900"/>
          </a:solidFill>
          <a:ln w="9525">
            <a:solidFill>
              <a:srgbClr val="FF9900"/>
            </a:solidFill>
            <a:miter lim="800000"/>
            <a:headEnd/>
            <a:tailEnd/>
          </a:ln>
        </p:spPr>
      </p:pic>
      <p:sp>
        <p:nvSpPr>
          <p:cNvPr id="32772" name="Text Box 6"/>
          <p:cNvSpPr txBox="1">
            <a:spLocks noChangeArrowheads="1"/>
          </p:cNvSpPr>
          <p:nvPr/>
        </p:nvSpPr>
        <p:spPr bwMode="auto">
          <a:xfrm>
            <a:off x="381000" y="304800"/>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a:t>
            </a:r>
            <a:r>
              <a:rPr lang="en-US" altLang="zh-CN" sz="2000" b="1">
                <a:solidFill>
                  <a:srgbClr val="D60093"/>
                </a:solidFill>
                <a:latin typeface="楷体_GB2312" pitchFamily="49" charset="-122"/>
                <a:ea typeface="楷体_GB2312" pitchFamily="49" charset="-122"/>
              </a:rPr>
              <a:t>-</a:t>
            </a:r>
            <a:r>
              <a:rPr lang="zh-CN" altLang="en-US" sz="2000" b="1">
                <a:solidFill>
                  <a:srgbClr val="D60093"/>
                </a:solidFill>
                <a:latin typeface="楷体_GB2312" pitchFamily="49" charset="-122"/>
                <a:ea typeface="楷体_GB2312" pitchFamily="49" charset="-122"/>
              </a:rPr>
              <a:t>练习</a:t>
            </a:r>
          </a:p>
        </p:txBody>
      </p:sp>
      <p:sp>
        <p:nvSpPr>
          <p:cNvPr id="32773" name="Rectangle 10"/>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2537" name="Object 9"/>
          <p:cNvGraphicFramePr>
            <a:graphicFrameLocks noChangeAspect="1"/>
          </p:cNvGraphicFramePr>
          <p:nvPr/>
        </p:nvGraphicFramePr>
        <p:xfrm>
          <a:off x="1219200" y="1752600"/>
          <a:ext cx="2133600" cy="1017588"/>
        </p:xfrm>
        <a:graphic>
          <a:graphicData uri="http://schemas.openxmlformats.org/presentationml/2006/ole">
            <mc:AlternateContent xmlns:mc="http://schemas.openxmlformats.org/markup-compatibility/2006">
              <mc:Choice xmlns:v="urn:schemas-microsoft-com:vml" Requires="v">
                <p:oleObj spid="_x0000_s33034" name="公式" r:id="rId4" imgW="799753" imgH="444307" progId="Equation.3">
                  <p:embed/>
                </p:oleObj>
              </mc:Choice>
              <mc:Fallback>
                <p:oleObj name="公式" r:id="rId4" imgW="799753" imgH="444307"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752600"/>
                        <a:ext cx="21336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5" name="Rectangle 1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2539" name="Object 11"/>
          <p:cNvGraphicFramePr>
            <a:graphicFrameLocks noChangeAspect="1"/>
          </p:cNvGraphicFramePr>
          <p:nvPr/>
        </p:nvGraphicFramePr>
        <p:xfrm>
          <a:off x="4343400" y="1676400"/>
          <a:ext cx="2057400" cy="1052513"/>
        </p:xfrm>
        <a:graphic>
          <a:graphicData uri="http://schemas.openxmlformats.org/presentationml/2006/ole">
            <mc:AlternateContent xmlns:mc="http://schemas.openxmlformats.org/markup-compatibility/2006">
              <mc:Choice xmlns:v="urn:schemas-microsoft-com:vml" Requires="v">
                <p:oleObj spid="_x0000_s33035" name="公式" r:id="rId6" imgW="875920" imgH="444307" progId="Equation.3">
                  <p:embed/>
                </p:oleObj>
              </mc:Choice>
              <mc:Fallback>
                <p:oleObj name="公式" r:id="rId6" imgW="875920" imgH="444307"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1676400"/>
                        <a:ext cx="205740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14"/>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2541" name="Object 13"/>
          <p:cNvGraphicFramePr>
            <a:graphicFrameLocks noChangeAspect="1"/>
          </p:cNvGraphicFramePr>
          <p:nvPr/>
        </p:nvGraphicFramePr>
        <p:xfrm>
          <a:off x="1219200" y="3124200"/>
          <a:ext cx="2209800" cy="1130300"/>
        </p:xfrm>
        <a:graphic>
          <a:graphicData uri="http://schemas.openxmlformats.org/presentationml/2006/ole">
            <mc:AlternateContent xmlns:mc="http://schemas.openxmlformats.org/markup-compatibility/2006">
              <mc:Choice xmlns:v="urn:schemas-microsoft-com:vml" Requires="v">
                <p:oleObj spid="_x0000_s33036" name="公式" r:id="rId8" imgW="875920" imgH="444307" progId="Equation.3">
                  <p:embed/>
                </p:oleObj>
              </mc:Choice>
              <mc:Fallback>
                <p:oleObj name="公式" r:id="rId8" imgW="875920" imgH="444307"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124200"/>
                        <a:ext cx="22098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3" name="Text Box 15"/>
          <p:cNvSpPr txBox="1">
            <a:spLocks noChangeArrowheads="1"/>
          </p:cNvSpPr>
          <p:nvPr/>
        </p:nvSpPr>
        <p:spPr bwMode="auto">
          <a:xfrm>
            <a:off x="3668590" y="5167312"/>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60</a:t>
            </a:r>
          </a:p>
        </p:txBody>
      </p:sp>
      <p:sp>
        <p:nvSpPr>
          <p:cNvPr id="22544" name="Text Box 16"/>
          <p:cNvSpPr txBox="1">
            <a:spLocks noChangeArrowheads="1"/>
          </p:cNvSpPr>
          <p:nvPr/>
        </p:nvSpPr>
        <p:spPr bwMode="auto">
          <a:xfrm>
            <a:off x="5395790" y="5181600"/>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160</a:t>
            </a:r>
          </a:p>
        </p:txBody>
      </p:sp>
      <p:sp>
        <p:nvSpPr>
          <p:cNvPr id="22545" name="Line 17"/>
          <p:cNvSpPr>
            <a:spLocks noChangeShapeType="1"/>
          </p:cNvSpPr>
          <p:nvPr/>
        </p:nvSpPr>
        <p:spPr bwMode="auto">
          <a:xfrm>
            <a:off x="4125790" y="5472112"/>
            <a:ext cx="1371600" cy="0"/>
          </a:xfrm>
          <a:prstGeom prst="line">
            <a:avLst/>
          </a:prstGeom>
          <a:noFill/>
          <a:ln w="381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6" name="Text Box 18"/>
          <p:cNvSpPr txBox="1">
            <a:spLocks noChangeArrowheads="1"/>
          </p:cNvSpPr>
          <p:nvPr/>
        </p:nvSpPr>
        <p:spPr bwMode="auto">
          <a:xfrm>
            <a:off x="461840" y="5167312"/>
            <a:ext cx="2070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ea typeface="楷体_GB2312" pitchFamily="49" charset="-122"/>
              </a:rPr>
              <a:t>贪心算法：</a:t>
            </a:r>
          </a:p>
        </p:txBody>
      </p:sp>
      <p:sp>
        <p:nvSpPr>
          <p:cNvPr id="22547" name="Text Box 19"/>
          <p:cNvSpPr txBox="1">
            <a:spLocks noChangeArrowheads="1"/>
          </p:cNvSpPr>
          <p:nvPr/>
        </p:nvSpPr>
        <p:spPr bwMode="auto">
          <a:xfrm>
            <a:off x="1236540" y="6081712"/>
            <a:ext cx="6253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FF0000"/>
                </a:solidFill>
                <a:latin typeface="楷体_GB2312" pitchFamily="49" charset="-122"/>
                <a:ea typeface="楷体_GB2312" pitchFamily="49" charset="-122"/>
              </a:rPr>
              <a:t>最优解应为装入后两种物品，价值</a:t>
            </a:r>
            <a:r>
              <a:rPr lang="en-US" altLang="zh-CN" sz="2800" b="1">
                <a:solidFill>
                  <a:srgbClr val="FF0000"/>
                </a:solidFill>
                <a:latin typeface="Times New Roman" panose="02020603050405020304" pitchFamily="18" charset="0"/>
                <a:ea typeface="楷体_GB2312" pitchFamily="49" charset="-122"/>
              </a:rPr>
              <a:t>220</a:t>
            </a:r>
            <a:r>
              <a:rPr lang="en-US" altLang="zh-CN" sz="2800">
                <a:solidFill>
                  <a:srgbClr val="FF0000"/>
                </a:solidFill>
                <a:latin typeface="楷体_GB2312" pitchFamily="49" charset="-122"/>
                <a:ea typeface="楷体_GB2312" pitchFamily="49" charset="-122"/>
              </a:rPr>
              <a:t> </a:t>
            </a:r>
          </a:p>
        </p:txBody>
      </p:sp>
      <p:sp>
        <p:nvSpPr>
          <p:cNvPr id="22548" name="AutoShape 20"/>
          <p:cNvSpPr>
            <a:spLocks noChangeArrowheads="1"/>
          </p:cNvSpPr>
          <p:nvPr/>
        </p:nvSpPr>
        <p:spPr bwMode="auto">
          <a:xfrm>
            <a:off x="6667500" y="4015277"/>
            <a:ext cx="1447800" cy="685800"/>
          </a:xfrm>
          <a:prstGeom prst="wedgeEllipseCallout">
            <a:avLst>
              <a:gd name="adj1" fmla="val -85792"/>
              <a:gd name="adj2" fmla="val 157486"/>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a:solidFill>
                  <a:srgbClr val="D60093"/>
                </a:solidFill>
              </a:rPr>
              <a:t>失败</a:t>
            </a:r>
          </a:p>
        </p:txBody>
      </p:sp>
      <p:sp>
        <p:nvSpPr>
          <p:cNvPr id="32785" name="Text Box 22"/>
          <p:cNvSpPr txBox="1">
            <a:spLocks noChangeArrowheads="1"/>
          </p:cNvSpPr>
          <p:nvPr/>
        </p:nvSpPr>
        <p:spPr bwMode="auto">
          <a:xfrm>
            <a:off x="441325" y="935038"/>
            <a:ext cx="64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latin typeface="楷体_GB2312" pitchFamily="49" charset="-122"/>
                <a:ea typeface="楷体_GB2312" pitchFamily="49" charset="-122"/>
              </a:rPr>
              <a:t>例</a:t>
            </a:r>
            <a:r>
              <a:rPr lang="en-US" altLang="zh-CN" sz="2400" b="1">
                <a:latin typeface="楷体_GB2312" pitchFamily="49" charset="-122"/>
                <a:ea typeface="楷体_GB2312" pitchFamily="49" charset="-122"/>
              </a:rPr>
              <a:t>2</a:t>
            </a:r>
          </a:p>
        </p:txBody>
      </p:sp>
      <p:sp>
        <p:nvSpPr>
          <p:cNvPr id="32786" name="Rectangle 2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2787" name="Object 23"/>
          <p:cNvGraphicFramePr>
            <a:graphicFrameLocks noChangeAspect="1"/>
          </p:cNvGraphicFramePr>
          <p:nvPr/>
        </p:nvGraphicFramePr>
        <p:xfrm>
          <a:off x="1219200" y="990600"/>
          <a:ext cx="5638800" cy="457200"/>
        </p:xfrm>
        <a:graphic>
          <a:graphicData uri="http://schemas.openxmlformats.org/presentationml/2006/ole">
            <mc:AlternateContent xmlns:mc="http://schemas.openxmlformats.org/markup-compatibility/2006">
              <mc:Choice xmlns:v="urn:schemas-microsoft-com:vml" Requires="v">
                <p:oleObj spid="_x0000_s33037" name="公式" r:id="rId10" imgW="2463800" imgH="203200" progId="Equation.3">
                  <p:embed/>
                </p:oleObj>
              </mc:Choice>
              <mc:Fallback>
                <p:oleObj name="公式" r:id="rId10" imgW="2463800" imgH="203200"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9906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Line 17"/>
          <p:cNvSpPr>
            <a:spLocks noChangeShapeType="1"/>
          </p:cNvSpPr>
          <p:nvPr/>
        </p:nvSpPr>
        <p:spPr bwMode="auto">
          <a:xfrm>
            <a:off x="2296990" y="5426075"/>
            <a:ext cx="1371600" cy="0"/>
          </a:xfrm>
          <a:prstGeom prst="line">
            <a:avLst/>
          </a:prstGeom>
          <a:noFill/>
          <a:ln w="381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TextBox 1"/>
          <p:cNvSpPr txBox="1">
            <a:spLocks noChangeArrowheads="1"/>
          </p:cNvSpPr>
          <p:nvPr/>
        </p:nvSpPr>
        <p:spPr bwMode="auto">
          <a:xfrm>
            <a:off x="2531940" y="4938712"/>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FF0000"/>
                </a:solidFill>
              </a:rPr>
              <a:t>物品</a:t>
            </a:r>
            <a:r>
              <a:rPr lang="en-US" altLang="zh-CN" sz="1800" b="1">
                <a:solidFill>
                  <a:srgbClr val="FF0000"/>
                </a:solidFill>
              </a:rPr>
              <a:t>1</a:t>
            </a:r>
            <a:endParaRPr lang="zh-CN" altLang="en-US" sz="1800" b="1">
              <a:solidFill>
                <a:srgbClr val="FF0000"/>
              </a:solidFill>
            </a:endParaRPr>
          </a:p>
        </p:txBody>
      </p:sp>
      <p:sp>
        <p:nvSpPr>
          <p:cNvPr id="24" name="TextBox 23"/>
          <p:cNvSpPr txBox="1">
            <a:spLocks noChangeArrowheads="1"/>
          </p:cNvSpPr>
          <p:nvPr/>
        </p:nvSpPr>
        <p:spPr bwMode="auto">
          <a:xfrm>
            <a:off x="4360740" y="4938712"/>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FF0000"/>
                </a:solidFill>
              </a:rPr>
              <a:t>物品</a:t>
            </a:r>
            <a:r>
              <a:rPr lang="en-US" altLang="zh-CN" sz="1800" b="1">
                <a:solidFill>
                  <a:srgbClr val="FF0000"/>
                </a:solidFill>
              </a:rPr>
              <a:t>2</a:t>
            </a:r>
            <a:endParaRPr lang="zh-CN" altLang="en-US" sz="1800" b="1">
              <a:solidFill>
                <a:srgbClr val="FF0000"/>
              </a:solidFill>
            </a:endParaRPr>
          </a:p>
        </p:txBody>
      </p:sp>
      <p:graphicFrame>
        <p:nvGraphicFramePr>
          <p:cNvPr id="23" name="Object 11">
            <a:extLst>
              <a:ext uri="{FF2B5EF4-FFF2-40B4-BE49-F238E27FC236}">
                <a16:creationId xmlns:a16="http://schemas.microsoft.com/office/drawing/2014/main" id="{86B704DE-786E-4E5F-94DE-44C6CEC6E18D}"/>
              </a:ext>
            </a:extLst>
          </p:cNvPr>
          <p:cNvGraphicFramePr>
            <a:graphicFrameLocks noGrp="1" noChangeAspect="1"/>
          </p:cNvGraphicFramePr>
          <p:nvPr>
            <p:ph/>
            <p:extLst>
              <p:ext uri="{D42A27DB-BD31-4B8C-83A1-F6EECF244321}">
                <p14:modId xmlns:p14="http://schemas.microsoft.com/office/powerpoint/2010/main" val="218144408"/>
              </p:ext>
            </p:extLst>
          </p:nvPr>
        </p:nvGraphicFramePr>
        <p:xfrm>
          <a:off x="547857" y="4122403"/>
          <a:ext cx="9695866" cy="1174444"/>
        </p:xfrm>
        <a:graphic>
          <a:graphicData uri="http://schemas.openxmlformats.org/presentationml/2006/ole">
            <mc:AlternateContent xmlns:mc="http://schemas.openxmlformats.org/markup-compatibility/2006">
              <mc:Choice xmlns:v="urn:schemas-microsoft-com:vml" Requires="v">
                <p:oleObj spid="_x0000_s33038" name="Document" r:id="rId12" imgW="4925403" imgH="597376" progId="Word.Document.8">
                  <p:embed/>
                </p:oleObj>
              </mc:Choice>
              <mc:Fallback>
                <p:oleObj name="Document" r:id="rId12" imgW="4925403" imgH="597376" progId="Word.Document.8">
                  <p:embed/>
                  <p:pic>
                    <p:nvPicPr>
                      <p:cNvPr id="21515" name="Object 11"/>
                      <p:cNvPicPr>
                        <a:picLocks noChangeAspect="1" noChangeArrowheads="1"/>
                      </p:cNvPicPr>
                      <p:nvPr/>
                    </p:nvPicPr>
                    <p:blipFill>
                      <a:blip r:embed="rId13"/>
                      <a:srcRect/>
                      <a:stretch>
                        <a:fillRect/>
                      </a:stretch>
                    </p:blipFill>
                    <p:spPr bwMode="auto">
                      <a:xfrm>
                        <a:off x="547857" y="4122403"/>
                        <a:ext cx="9695866" cy="1174444"/>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7"/>
                                        </p:tgtEl>
                                        <p:attrNameLst>
                                          <p:attrName>style.visibility</p:attrName>
                                        </p:attrNameLst>
                                      </p:cBhvr>
                                      <p:to>
                                        <p:strVal val="visible"/>
                                      </p:to>
                                    </p:set>
                                    <p:animEffect transition="in" filter="blinds(horizontal)">
                                      <p:cBhvr>
                                        <p:cTn id="7" dur="500"/>
                                        <p:tgtEl>
                                          <p:spTgt spid="225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9"/>
                                        </p:tgtEl>
                                        <p:attrNameLst>
                                          <p:attrName>style.visibility</p:attrName>
                                        </p:attrNameLst>
                                      </p:cBhvr>
                                      <p:to>
                                        <p:strVal val="visible"/>
                                      </p:to>
                                    </p:set>
                                    <p:animEffect transition="in" filter="box(in)">
                                      <p:cBhvr>
                                        <p:cTn id="12" dur="500"/>
                                        <p:tgtEl>
                                          <p:spTgt spid="225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2541"/>
                                        </p:tgtEl>
                                        <p:attrNameLst>
                                          <p:attrName>style.visibility</p:attrName>
                                        </p:attrNameLst>
                                      </p:cBhvr>
                                      <p:to>
                                        <p:strVal val="visible"/>
                                      </p:to>
                                    </p:set>
                                    <p:animEffect transition="in" filter="strips(downLeft)">
                                      <p:cBhvr>
                                        <p:cTn id="17" dur="500"/>
                                        <p:tgtEl>
                                          <p:spTgt spid="225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2546"/>
                                        </p:tgtEl>
                                        <p:attrNameLst>
                                          <p:attrName>style.visibility</p:attrName>
                                        </p:attrNameLst>
                                      </p:cBhvr>
                                      <p:to>
                                        <p:strVal val="visible"/>
                                      </p:to>
                                    </p:set>
                                    <p:anim calcmode="lin" valueType="num">
                                      <p:cBhvr additive="base">
                                        <p:cTn id="28" dur="500" fill="hold"/>
                                        <p:tgtEl>
                                          <p:spTgt spid="22546"/>
                                        </p:tgtEl>
                                        <p:attrNameLst>
                                          <p:attrName>ppt_x</p:attrName>
                                        </p:attrNameLst>
                                      </p:cBhvr>
                                      <p:tavLst>
                                        <p:tav tm="0">
                                          <p:val>
                                            <p:strVal val="0-#ppt_w/2"/>
                                          </p:val>
                                        </p:tav>
                                        <p:tav tm="100000">
                                          <p:val>
                                            <p:strVal val="#ppt_x"/>
                                          </p:val>
                                        </p:tav>
                                      </p:tavLst>
                                    </p:anim>
                                    <p:anim calcmode="lin" valueType="num">
                                      <p:cBhvr additive="base">
                                        <p:cTn id="29" dur="500" fill="hold"/>
                                        <p:tgtEl>
                                          <p:spTgt spid="22546"/>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strVal val="#ppt_w*0.05"/>
                                          </p:val>
                                        </p:tav>
                                        <p:tav tm="100000">
                                          <p:val>
                                            <p:strVal val="#ppt_w"/>
                                          </p:val>
                                        </p:tav>
                                      </p:tavLst>
                                    </p:anim>
                                    <p:anim calcmode="lin" valueType="num">
                                      <p:cBhvr>
                                        <p:cTn id="35" dur="500" fill="hold"/>
                                        <p:tgtEl>
                                          <p:spTgt spid="22"/>
                                        </p:tgtEl>
                                        <p:attrNameLst>
                                          <p:attrName>ppt_h</p:attrName>
                                        </p:attrNameLst>
                                      </p:cBhvr>
                                      <p:tavLst>
                                        <p:tav tm="0">
                                          <p:val>
                                            <p:strVal val="#ppt_h"/>
                                          </p:val>
                                        </p:tav>
                                        <p:tav tm="100000">
                                          <p:val>
                                            <p:strVal val="#ppt_h"/>
                                          </p:val>
                                        </p:tav>
                                      </p:tavLst>
                                    </p:anim>
                                    <p:anim calcmode="lin" valueType="num">
                                      <p:cBhvr>
                                        <p:cTn id="36" dur="500" fill="hold"/>
                                        <p:tgtEl>
                                          <p:spTgt spid="22"/>
                                        </p:tgtEl>
                                        <p:attrNameLst>
                                          <p:attrName>ppt_x</p:attrName>
                                        </p:attrNameLst>
                                      </p:cBhvr>
                                      <p:tavLst>
                                        <p:tav tm="0">
                                          <p:val>
                                            <p:strVal val="#ppt_x-.2"/>
                                          </p:val>
                                        </p:tav>
                                        <p:tav tm="100000">
                                          <p:val>
                                            <p:strVal val="#ppt_x"/>
                                          </p:val>
                                        </p:tav>
                                      </p:tavLst>
                                    </p:anim>
                                    <p:anim calcmode="lin" valueType="num">
                                      <p:cBhvr>
                                        <p:cTn id="37" dur="500" fill="hold"/>
                                        <p:tgtEl>
                                          <p:spTgt spid="22"/>
                                        </p:tgtEl>
                                        <p:attrNameLst>
                                          <p:attrName>ppt_y</p:attrName>
                                        </p:attrNameLst>
                                      </p:cBhvr>
                                      <p:tavLst>
                                        <p:tav tm="0">
                                          <p:val>
                                            <p:strVal val="#ppt_y"/>
                                          </p:val>
                                        </p:tav>
                                        <p:tav tm="100000">
                                          <p:val>
                                            <p:strVal val="#ppt_y"/>
                                          </p:val>
                                        </p:tav>
                                      </p:tavLst>
                                    </p:anim>
                                    <p:animEffect transition="in" filter="fade">
                                      <p:cBhvr>
                                        <p:cTn id="38" dur="500"/>
                                        <p:tgtEl>
                                          <p:spTgt spid="2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2543"/>
                                        </p:tgtEl>
                                        <p:attrNameLst>
                                          <p:attrName>style.visibility</p:attrName>
                                        </p:attrNameLst>
                                      </p:cBhvr>
                                      <p:to>
                                        <p:strVal val="visible"/>
                                      </p:to>
                                    </p:set>
                                    <p:animEffect transition="in" filter="box(in)">
                                      <p:cBhvr>
                                        <p:cTn id="47" dur="500"/>
                                        <p:tgtEl>
                                          <p:spTgt spid="225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4" presetClass="entr" presetSubtype="0" accel="100000" fill="hold" nodeType="clickEffect">
                                  <p:stCondLst>
                                    <p:cond delay="0"/>
                                  </p:stCondLst>
                                  <p:childTnLst>
                                    <p:set>
                                      <p:cBhvr>
                                        <p:cTn id="51" dur="1" fill="hold">
                                          <p:stCondLst>
                                            <p:cond delay="0"/>
                                          </p:stCondLst>
                                        </p:cTn>
                                        <p:tgtEl>
                                          <p:spTgt spid="22545"/>
                                        </p:tgtEl>
                                        <p:attrNameLst>
                                          <p:attrName>style.visibility</p:attrName>
                                        </p:attrNameLst>
                                      </p:cBhvr>
                                      <p:to>
                                        <p:strVal val="visible"/>
                                      </p:to>
                                    </p:set>
                                    <p:anim calcmode="lin" valueType="num">
                                      <p:cBhvr>
                                        <p:cTn id="52" dur="500" fill="hold"/>
                                        <p:tgtEl>
                                          <p:spTgt spid="22545"/>
                                        </p:tgtEl>
                                        <p:attrNameLst>
                                          <p:attrName>ppt_w</p:attrName>
                                        </p:attrNameLst>
                                      </p:cBhvr>
                                      <p:tavLst>
                                        <p:tav tm="0">
                                          <p:val>
                                            <p:strVal val="#ppt_w*0.05"/>
                                          </p:val>
                                        </p:tav>
                                        <p:tav tm="100000">
                                          <p:val>
                                            <p:strVal val="#ppt_w"/>
                                          </p:val>
                                        </p:tav>
                                      </p:tavLst>
                                    </p:anim>
                                    <p:anim calcmode="lin" valueType="num">
                                      <p:cBhvr>
                                        <p:cTn id="53" dur="500" fill="hold"/>
                                        <p:tgtEl>
                                          <p:spTgt spid="22545"/>
                                        </p:tgtEl>
                                        <p:attrNameLst>
                                          <p:attrName>ppt_h</p:attrName>
                                        </p:attrNameLst>
                                      </p:cBhvr>
                                      <p:tavLst>
                                        <p:tav tm="0">
                                          <p:val>
                                            <p:strVal val="#ppt_h"/>
                                          </p:val>
                                        </p:tav>
                                        <p:tav tm="100000">
                                          <p:val>
                                            <p:strVal val="#ppt_h"/>
                                          </p:val>
                                        </p:tav>
                                      </p:tavLst>
                                    </p:anim>
                                    <p:anim calcmode="lin" valueType="num">
                                      <p:cBhvr>
                                        <p:cTn id="54" dur="500" fill="hold"/>
                                        <p:tgtEl>
                                          <p:spTgt spid="22545"/>
                                        </p:tgtEl>
                                        <p:attrNameLst>
                                          <p:attrName>ppt_x</p:attrName>
                                        </p:attrNameLst>
                                      </p:cBhvr>
                                      <p:tavLst>
                                        <p:tav tm="0">
                                          <p:val>
                                            <p:strVal val="#ppt_x-.2"/>
                                          </p:val>
                                        </p:tav>
                                        <p:tav tm="100000">
                                          <p:val>
                                            <p:strVal val="#ppt_x"/>
                                          </p:val>
                                        </p:tav>
                                      </p:tavLst>
                                    </p:anim>
                                    <p:anim calcmode="lin" valueType="num">
                                      <p:cBhvr>
                                        <p:cTn id="55" dur="500" fill="hold"/>
                                        <p:tgtEl>
                                          <p:spTgt spid="22545"/>
                                        </p:tgtEl>
                                        <p:attrNameLst>
                                          <p:attrName>ppt_y</p:attrName>
                                        </p:attrNameLst>
                                      </p:cBhvr>
                                      <p:tavLst>
                                        <p:tav tm="0">
                                          <p:val>
                                            <p:strVal val="#ppt_y"/>
                                          </p:val>
                                        </p:tav>
                                        <p:tav tm="100000">
                                          <p:val>
                                            <p:strVal val="#ppt_y"/>
                                          </p:val>
                                        </p:tav>
                                      </p:tavLst>
                                    </p:anim>
                                    <p:animEffect transition="in" filter="fade">
                                      <p:cBhvr>
                                        <p:cTn id="56" dur="500"/>
                                        <p:tgtEl>
                                          <p:spTgt spid="2254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544"/>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2547"/>
                                        </p:tgtEl>
                                        <p:attrNameLst>
                                          <p:attrName>style.visibility</p:attrName>
                                        </p:attrNameLst>
                                      </p:cBhvr>
                                      <p:to>
                                        <p:strVal val="visible"/>
                                      </p:to>
                                    </p:set>
                                    <p:anim calcmode="lin" valueType="num">
                                      <p:cBhvr additive="base">
                                        <p:cTn id="69" dur="500" fill="hold"/>
                                        <p:tgtEl>
                                          <p:spTgt spid="22547"/>
                                        </p:tgtEl>
                                        <p:attrNameLst>
                                          <p:attrName>ppt_x</p:attrName>
                                        </p:attrNameLst>
                                      </p:cBhvr>
                                      <p:tavLst>
                                        <p:tav tm="0">
                                          <p:val>
                                            <p:strVal val="#ppt_x"/>
                                          </p:val>
                                        </p:tav>
                                        <p:tav tm="100000">
                                          <p:val>
                                            <p:strVal val="#ppt_x"/>
                                          </p:val>
                                        </p:tav>
                                      </p:tavLst>
                                    </p:anim>
                                    <p:anim calcmode="lin" valueType="num">
                                      <p:cBhvr additive="base">
                                        <p:cTn id="70" dur="500" fill="hold"/>
                                        <p:tgtEl>
                                          <p:spTgt spid="22547"/>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22548"/>
                                        </p:tgtEl>
                                        <p:attrNameLst>
                                          <p:attrName>style.visibility</p:attrName>
                                        </p:attrNameLst>
                                      </p:cBhvr>
                                      <p:to>
                                        <p:strVal val="visible"/>
                                      </p:to>
                                    </p:set>
                                    <p:anim calcmode="lin" valueType="num">
                                      <p:cBhvr additive="base">
                                        <p:cTn id="75" dur="500" fill="hold"/>
                                        <p:tgtEl>
                                          <p:spTgt spid="22548"/>
                                        </p:tgtEl>
                                        <p:attrNameLst>
                                          <p:attrName>ppt_x</p:attrName>
                                        </p:attrNameLst>
                                      </p:cBhvr>
                                      <p:tavLst>
                                        <p:tav tm="0">
                                          <p:val>
                                            <p:strVal val="1+#ppt_w/2"/>
                                          </p:val>
                                        </p:tav>
                                        <p:tav tm="100000">
                                          <p:val>
                                            <p:strVal val="#ppt_x"/>
                                          </p:val>
                                        </p:tav>
                                      </p:tavLst>
                                    </p:anim>
                                    <p:anim calcmode="lin" valueType="num">
                                      <p:cBhvr additive="base">
                                        <p:cTn id="76" dur="500" fill="hold"/>
                                        <p:tgtEl>
                                          <p:spTgt spid="22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3" grpId="0"/>
      <p:bldP spid="22544" grpId="0"/>
      <p:bldP spid="22546" grpId="0"/>
      <p:bldP spid="22547" grpId="0"/>
      <p:bldP spid="22548" grpId="0" animBg="1"/>
      <p:bldP spid="2"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8"/>
          <p:cNvSpPr txBox="1">
            <a:spLocks noChangeArrowheads="1"/>
          </p:cNvSpPr>
          <p:nvPr/>
        </p:nvSpPr>
        <p:spPr bwMode="auto">
          <a:xfrm>
            <a:off x="2133600" y="2971800"/>
            <a:ext cx="5638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5400" b="1">
                <a:solidFill>
                  <a:srgbClr val="D60093"/>
                </a:solidFill>
                <a:latin typeface="Times New Roman" panose="02020603050405020304" pitchFamily="18" charset="0"/>
                <a:ea typeface="楷体_GB2312" pitchFamily="49" charset="-122"/>
                <a:cs typeface="Arial" panose="020B0604020202020204" pitchFamily="34" charset="0"/>
              </a:rPr>
              <a:t>§4.3</a:t>
            </a:r>
            <a:r>
              <a:rPr lang="en-US" altLang="zh-CN" sz="5400" b="1">
                <a:solidFill>
                  <a:srgbClr val="D60093"/>
                </a:solidFill>
                <a:latin typeface="楷体_GB2312" pitchFamily="49" charset="-122"/>
                <a:ea typeface="楷体_GB2312" pitchFamily="49" charset="-122"/>
                <a:cs typeface="Arial" panose="020B0604020202020204" pitchFamily="34" charset="0"/>
              </a:rPr>
              <a:t> </a:t>
            </a:r>
            <a:r>
              <a:rPr lang="zh-CN" altLang="en-US" sz="5400" b="1">
                <a:solidFill>
                  <a:srgbClr val="D60093"/>
                </a:solidFill>
                <a:latin typeface="楷体_GB2312" pitchFamily="49" charset="-122"/>
                <a:ea typeface="楷体_GB2312" pitchFamily="49" charset="-122"/>
                <a:cs typeface="Arial" panose="020B0604020202020204" pitchFamily="34" charset="0"/>
              </a:rPr>
              <a:t>最优装载</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5" descr="STATBA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85800"/>
            <a:ext cx="7924800" cy="107950"/>
          </a:xfrm>
          <a:prstGeom prst="rect">
            <a:avLst/>
          </a:prstGeom>
          <a:solidFill>
            <a:srgbClr val="FF9900"/>
          </a:solidFill>
          <a:ln w="9525">
            <a:solidFill>
              <a:srgbClr val="FF9900"/>
            </a:solidFill>
            <a:miter lim="800000"/>
            <a:headEnd/>
            <a:tailEnd/>
          </a:ln>
        </p:spPr>
      </p:pic>
      <p:sp>
        <p:nvSpPr>
          <p:cNvPr id="51204" name="Text Box 7"/>
          <p:cNvSpPr txBox="1">
            <a:spLocks noChangeArrowheads="1"/>
          </p:cNvSpPr>
          <p:nvPr/>
        </p:nvSpPr>
        <p:spPr bwMode="auto">
          <a:xfrm>
            <a:off x="393700" y="30480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最优装载</a:t>
            </a:r>
          </a:p>
        </p:txBody>
      </p:sp>
      <p:graphicFrame>
        <p:nvGraphicFramePr>
          <p:cNvPr id="51205" name="Object 8"/>
          <p:cNvGraphicFramePr>
            <a:graphicFrameLocks noGrp="1" noChangeAspect="1"/>
          </p:cNvGraphicFramePr>
          <p:nvPr>
            <p:ph/>
          </p:nvPr>
        </p:nvGraphicFramePr>
        <p:xfrm>
          <a:off x="533400" y="685800"/>
          <a:ext cx="7696200" cy="2133600"/>
        </p:xfrm>
        <a:graphic>
          <a:graphicData uri="http://schemas.openxmlformats.org/presentationml/2006/ole">
            <mc:AlternateContent xmlns:mc="http://schemas.openxmlformats.org/markup-compatibility/2006">
              <mc:Choice xmlns:v="urn:schemas-microsoft-com:vml" Requires="v">
                <p:oleObj spid="_x0000_s51314" name="文档" r:id="rId5" imgW="4500949" imgH="1188572" progId="Word.Document.8">
                  <p:embed/>
                </p:oleObj>
              </mc:Choice>
              <mc:Fallback>
                <p:oleObj name="文档" r:id="rId5" imgW="4500949" imgH="1188572" progId="Word.Document.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685800"/>
                        <a:ext cx="76962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6" name="Rectangle 11"/>
          <p:cNvSpPr>
            <a:spLocks noChangeArrowheads="1"/>
          </p:cNvSpPr>
          <p:nvPr/>
        </p:nvSpPr>
        <p:spPr bwMode="auto">
          <a:xfrm>
            <a:off x="0" y="2805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1760" name="Group 16"/>
          <p:cNvGrpSpPr>
            <a:grpSpLocks/>
          </p:cNvGrpSpPr>
          <p:nvPr/>
        </p:nvGrpSpPr>
        <p:grpSpPr bwMode="auto">
          <a:xfrm>
            <a:off x="3392488" y="5105400"/>
            <a:ext cx="1103312" cy="1143000"/>
            <a:chOff x="2160" y="3504"/>
            <a:chExt cx="695" cy="720"/>
          </a:xfrm>
        </p:grpSpPr>
        <p:sp>
          <p:nvSpPr>
            <p:cNvPr id="51214" name="Line 12"/>
            <p:cNvSpPr>
              <a:spLocks noChangeShapeType="1"/>
            </p:cNvSpPr>
            <p:nvPr/>
          </p:nvSpPr>
          <p:spPr bwMode="auto">
            <a:xfrm flipH="1">
              <a:off x="2400" y="3504"/>
              <a:ext cx="432" cy="480"/>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5" name="Text Box 14"/>
            <p:cNvSpPr txBox="1">
              <a:spLocks noChangeArrowheads="1"/>
            </p:cNvSpPr>
            <p:nvPr/>
          </p:nvSpPr>
          <p:spPr bwMode="auto">
            <a:xfrm>
              <a:off x="2160" y="3936"/>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ea typeface="楷体_GB2312" pitchFamily="49" charset="-122"/>
                </a:rPr>
                <a:t>不装入</a:t>
              </a:r>
            </a:p>
          </p:txBody>
        </p:sp>
      </p:grpSp>
      <p:grpSp>
        <p:nvGrpSpPr>
          <p:cNvPr id="31761" name="Group 17"/>
          <p:cNvGrpSpPr>
            <a:grpSpLocks/>
          </p:cNvGrpSpPr>
          <p:nvPr/>
        </p:nvGrpSpPr>
        <p:grpSpPr bwMode="auto">
          <a:xfrm>
            <a:off x="4648200" y="5105400"/>
            <a:ext cx="2559050" cy="715963"/>
            <a:chOff x="2928" y="3504"/>
            <a:chExt cx="1612" cy="451"/>
          </a:xfrm>
        </p:grpSpPr>
        <p:sp>
          <p:nvSpPr>
            <p:cNvPr id="51212" name="Line 13"/>
            <p:cNvSpPr>
              <a:spLocks noChangeShapeType="1"/>
            </p:cNvSpPr>
            <p:nvPr/>
          </p:nvSpPr>
          <p:spPr bwMode="auto">
            <a:xfrm>
              <a:off x="2928" y="3504"/>
              <a:ext cx="1104" cy="336"/>
            </a:xfrm>
            <a:prstGeom prst="line">
              <a:avLst/>
            </a:prstGeom>
            <a:noFill/>
            <a:ln w="3810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3" name="Text Box 15"/>
            <p:cNvSpPr txBox="1">
              <a:spLocks noChangeArrowheads="1"/>
            </p:cNvSpPr>
            <p:nvPr/>
          </p:nvSpPr>
          <p:spPr bwMode="auto">
            <a:xfrm>
              <a:off x="3974" y="362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D60093"/>
                  </a:solidFill>
                  <a:ea typeface="楷体_GB2312" pitchFamily="49" charset="-122"/>
                </a:rPr>
                <a:t>装入</a:t>
              </a:r>
            </a:p>
          </p:txBody>
        </p:sp>
      </p:grpSp>
      <p:sp>
        <p:nvSpPr>
          <p:cNvPr id="31762" name="Line 18"/>
          <p:cNvSpPr>
            <a:spLocks noChangeShapeType="1"/>
          </p:cNvSpPr>
          <p:nvPr/>
        </p:nvSpPr>
        <p:spPr bwMode="auto">
          <a:xfrm flipV="1">
            <a:off x="3048000" y="2667000"/>
            <a:ext cx="3657600" cy="0"/>
          </a:xfrm>
          <a:prstGeom prst="line">
            <a:avLst/>
          </a:prstGeom>
          <a:noFill/>
          <a:ln w="508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0" name="Rectangle 20"/>
          <p:cNvSpPr>
            <a:spLocks noChangeArrowheads="1"/>
          </p:cNvSpPr>
          <p:nvPr/>
        </p:nvSpPr>
        <p:spPr bwMode="auto">
          <a:xfrm>
            <a:off x="0" y="2805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1763" name="Object 19"/>
          <p:cNvGraphicFramePr>
            <a:graphicFrameLocks noChangeAspect="1"/>
          </p:cNvGraphicFramePr>
          <p:nvPr/>
        </p:nvGraphicFramePr>
        <p:xfrm>
          <a:off x="2514600" y="2971800"/>
          <a:ext cx="3581400" cy="2743200"/>
        </p:xfrm>
        <a:graphic>
          <a:graphicData uri="http://schemas.openxmlformats.org/presentationml/2006/ole">
            <mc:AlternateContent xmlns:mc="http://schemas.openxmlformats.org/markup-compatibility/2006">
              <mc:Choice xmlns:v="urn:schemas-microsoft-com:vml" Requires="v">
                <p:oleObj spid="_x0000_s51315" name="公式" r:id="rId7" imgW="1625600" imgH="1244600" progId="Equation.3">
                  <p:embed/>
                </p:oleObj>
              </mc:Choice>
              <mc:Fallback>
                <p:oleObj name="公式" r:id="rId7" imgW="1625600" imgH="12446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2971800"/>
                        <a:ext cx="3581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1762"/>
                                        </p:tgtEl>
                                        <p:attrNameLst>
                                          <p:attrName>style.visibility</p:attrName>
                                        </p:attrNameLst>
                                      </p:cBhvr>
                                      <p:to>
                                        <p:strVal val="visible"/>
                                      </p:to>
                                    </p:set>
                                    <p:animEffect transition="in" filter="box(in)">
                                      <p:cBhvr>
                                        <p:cTn id="7" dur="500"/>
                                        <p:tgtEl>
                                          <p:spTgt spid="3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763"/>
                                        </p:tgtEl>
                                        <p:attrNameLst>
                                          <p:attrName>style.visibility</p:attrName>
                                        </p:attrNameLst>
                                      </p:cBhvr>
                                      <p:to>
                                        <p:strVal val="visible"/>
                                      </p:to>
                                    </p:set>
                                    <p:animEffect transition="in" filter="blinds(horizontal)">
                                      <p:cBhvr>
                                        <p:cTn id="12" dur="500"/>
                                        <p:tgtEl>
                                          <p:spTgt spid="317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1760"/>
                                        </p:tgtEl>
                                        <p:attrNameLst>
                                          <p:attrName>style.visibility</p:attrName>
                                        </p:attrNameLst>
                                      </p:cBhvr>
                                      <p:to>
                                        <p:strVal val="visible"/>
                                      </p:to>
                                    </p:set>
                                    <p:anim calcmode="lin" valueType="num">
                                      <p:cBhvr additive="base">
                                        <p:cTn id="17" dur="500" fill="hold"/>
                                        <p:tgtEl>
                                          <p:spTgt spid="31760"/>
                                        </p:tgtEl>
                                        <p:attrNameLst>
                                          <p:attrName>ppt_x</p:attrName>
                                        </p:attrNameLst>
                                      </p:cBhvr>
                                      <p:tavLst>
                                        <p:tav tm="0">
                                          <p:val>
                                            <p:strVal val="#ppt_x"/>
                                          </p:val>
                                        </p:tav>
                                        <p:tav tm="100000">
                                          <p:val>
                                            <p:strVal val="#ppt_x"/>
                                          </p:val>
                                        </p:tav>
                                      </p:tavLst>
                                    </p:anim>
                                    <p:anim calcmode="lin" valueType="num">
                                      <p:cBhvr additive="base">
                                        <p:cTn id="18" dur="500" fill="hold"/>
                                        <p:tgtEl>
                                          <p:spTgt spid="3176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31761"/>
                                        </p:tgtEl>
                                        <p:attrNameLst>
                                          <p:attrName>style.visibility</p:attrName>
                                        </p:attrNameLst>
                                      </p:cBhvr>
                                      <p:to>
                                        <p:strVal val="visible"/>
                                      </p:to>
                                    </p:set>
                                    <p:animEffect transition="in" filter="checkerboard(across)">
                                      <p:cBhvr>
                                        <p:cTn id="23" dur="500"/>
                                        <p:tgtEl>
                                          <p:spTgt spid="31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35050"/>
            <a:ext cx="7924800" cy="107950"/>
          </a:xfrm>
          <a:prstGeom prst="rect">
            <a:avLst/>
          </a:prstGeom>
          <a:solidFill>
            <a:srgbClr val="FF9900"/>
          </a:solidFill>
          <a:ln w="9525">
            <a:solidFill>
              <a:srgbClr val="FF9900"/>
            </a:solidFill>
            <a:miter lim="800000"/>
            <a:headEnd/>
            <a:tailEnd/>
          </a:ln>
        </p:spPr>
      </p:pic>
      <p:sp>
        <p:nvSpPr>
          <p:cNvPr id="10244" name="Text Box 6"/>
          <p:cNvSpPr txBox="1">
            <a:spLocks noChangeArrowheads="1"/>
          </p:cNvSpPr>
          <p:nvPr/>
        </p:nvSpPr>
        <p:spPr bwMode="auto">
          <a:xfrm>
            <a:off x="517525" y="609600"/>
            <a:ext cx="199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a:t>
            </a:r>
          </a:p>
        </p:txBody>
      </p:sp>
      <p:graphicFrame>
        <p:nvGraphicFramePr>
          <p:cNvPr id="10245" name="Object 16"/>
          <p:cNvGraphicFramePr>
            <a:graphicFrameLocks noGrp="1" noChangeAspect="1"/>
          </p:cNvGraphicFramePr>
          <p:nvPr>
            <p:ph/>
          </p:nvPr>
        </p:nvGraphicFramePr>
        <p:xfrm>
          <a:off x="1143000" y="1571625"/>
          <a:ext cx="6302375" cy="1276350"/>
        </p:xfrm>
        <a:graphic>
          <a:graphicData uri="http://schemas.openxmlformats.org/presentationml/2006/ole">
            <mc:AlternateContent xmlns:mc="http://schemas.openxmlformats.org/markup-compatibility/2006">
              <mc:Choice xmlns:v="urn:schemas-microsoft-com:vml" Requires="v">
                <p:oleObj spid="_x0000_s101423" name="Document" r:id="rId4" imgW="3902566" imgH="790994" progId="Word.Document.8">
                  <p:embed/>
                </p:oleObj>
              </mc:Choice>
              <mc:Fallback>
                <p:oleObj name="Document" r:id="rId4" imgW="3902566" imgH="790994" progId="Word.Document.8">
                  <p:embed/>
                  <p:pic>
                    <p:nvPicPr>
                      <p:cNvPr id="10245" name="Object 16"/>
                      <p:cNvPicPr>
                        <a:picLocks noChangeAspect="1" noChangeArrowheads="1"/>
                      </p:cNvPicPr>
                      <p:nvPr/>
                    </p:nvPicPr>
                    <p:blipFill>
                      <a:blip r:embed="rId5"/>
                      <a:srcRect/>
                      <a:stretch>
                        <a:fillRect/>
                      </a:stretch>
                    </p:blipFill>
                    <p:spPr bwMode="auto">
                      <a:xfrm>
                        <a:off x="1143000" y="1571625"/>
                        <a:ext cx="6302375" cy="127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6" name="Text Box 18"/>
          <p:cNvSpPr txBox="1">
            <a:spLocks noChangeArrowheads="1"/>
          </p:cNvSpPr>
          <p:nvPr/>
        </p:nvSpPr>
        <p:spPr bwMode="auto">
          <a:xfrm>
            <a:off x="1447800" y="3122613"/>
            <a:ext cx="6973888"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sz="2800" b="1">
                <a:solidFill>
                  <a:srgbClr val="0000FF"/>
                </a:solidFill>
                <a:latin typeface="Times New Roman" panose="02020603050405020304" pitchFamily="18" charset="0"/>
                <a:ea typeface="楷体_GB2312" pitchFamily="49" charset="-122"/>
              </a:rPr>
              <a:t>For i=1 to k do</a:t>
            </a:r>
          </a:p>
          <a:p>
            <a:pPr eaLnBrk="1" hangingPunct="1">
              <a:lnSpc>
                <a:spcPct val="150000"/>
              </a:lnSpc>
              <a:spcBef>
                <a:spcPct val="0"/>
              </a:spcBef>
              <a:buFontTx/>
              <a:buNone/>
            </a:pPr>
            <a:r>
              <a:rPr lang="en-US" altLang="zh-CN" sz="2800" b="1">
                <a:solidFill>
                  <a:srgbClr val="0000FF"/>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选择出最大的数，并将它从输入中删除</a:t>
            </a:r>
          </a:p>
          <a:p>
            <a:pPr eaLnBrk="1" hangingPunct="1">
              <a:lnSpc>
                <a:spcPct val="150000"/>
              </a:lnSpc>
              <a:spcBef>
                <a:spcPct val="0"/>
              </a:spcBef>
              <a:buFontTx/>
              <a:buNone/>
            </a:pPr>
            <a:r>
              <a:rPr lang="en-US" altLang="zh-CN" sz="2800" b="1">
                <a:solidFill>
                  <a:srgbClr val="0000FF"/>
                </a:solidFill>
                <a:latin typeface="Times New Roman" panose="02020603050405020304" pitchFamily="18" charset="0"/>
                <a:ea typeface="楷体_GB2312" pitchFamily="49" charset="-122"/>
              </a:rPr>
              <a:t>Endfor</a:t>
            </a:r>
          </a:p>
        </p:txBody>
      </p:sp>
      <p:sp>
        <p:nvSpPr>
          <p:cNvPr id="7187" name="Text Box 19"/>
          <p:cNvSpPr txBox="1">
            <a:spLocks noChangeArrowheads="1"/>
          </p:cNvSpPr>
          <p:nvPr/>
        </p:nvSpPr>
        <p:spPr bwMode="auto">
          <a:xfrm>
            <a:off x="990600" y="5334000"/>
            <a:ext cx="734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solidFill>
                  <a:srgbClr val="D60093"/>
                </a:solidFill>
                <a:latin typeface="楷体_GB2312" pitchFamily="49" charset="-122"/>
                <a:ea typeface="楷体_GB2312" pitchFamily="49" charset="-122"/>
              </a:rPr>
              <a:t>是一种典型的贪心方法，在每一步选择出最大的数。 </a:t>
            </a:r>
          </a:p>
        </p:txBody>
      </p:sp>
    </p:spTree>
    <p:extLst>
      <p:ext uri="{BB962C8B-B14F-4D97-AF65-F5344CB8AC3E}">
        <p14:creationId xmlns:p14="http://schemas.microsoft.com/office/powerpoint/2010/main" val="40768018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86"/>
                                        </p:tgtEl>
                                        <p:attrNameLst>
                                          <p:attrName>style.visibility</p:attrName>
                                        </p:attrNameLst>
                                      </p:cBhvr>
                                      <p:to>
                                        <p:strVal val="visible"/>
                                      </p:to>
                                    </p:set>
                                    <p:animEffect transition="in" filter="box(in)">
                                      <p:cBhvr>
                                        <p:cTn id="7" dur="500"/>
                                        <p:tgtEl>
                                          <p:spTgt spid="71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187"/>
                                        </p:tgtEl>
                                        <p:attrNameLst>
                                          <p:attrName>style.visibility</p:attrName>
                                        </p:attrNameLst>
                                      </p:cBhvr>
                                      <p:to>
                                        <p:strVal val="visible"/>
                                      </p:to>
                                    </p:set>
                                    <p:anim calcmode="lin" valueType="num">
                                      <p:cBhvr additive="base">
                                        <p:cTn id="12" dur="500" fill="hold"/>
                                        <p:tgtEl>
                                          <p:spTgt spid="7187"/>
                                        </p:tgtEl>
                                        <p:attrNameLst>
                                          <p:attrName>ppt_x</p:attrName>
                                        </p:attrNameLst>
                                      </p:cBhvr>
                                      <p:tavLst>
                                        <p:tav tm="0">
                                          <p:val>
                                            <p:strVal val="#ppt_x"/>
                                          </p:val>
                                        </p:tav>
                                        <p:tav tm="100000">
                                          <p:val>
                                            <p:strVal val="#ppt_x"/>
                                          </p:val>
                                        </p:tav>
                                      </p:tavLst>
                                    </p:anim>
                                    <p:anim calcmode="lin" valueType="num">
                                      <p:cBhvr additive="base">
                                        <p:cTn id="13" dur="500" fill="hold"/>
                                        <p:tgtEl>
                                          <p:spTgt spid="71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6" grpId="0"/>
      <p:bldP spid="718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53252" name="Text Box 7"/>
          <p:cNvSpPr txBox="1">
            <a:spLocks noChangeArrowheads="1"/>
          </p:cNvSpPr>
          <p:nvPr/>
        </p:nvSpPr>
        <p:spPr bwMode="auto">
          <a:xfrm>
            <a:off x="393700" y="228600"/>
            <a:ext cx="166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最优装载</a:t>
            </a:r>
          </a:p>
        </p:txBody>
      </p:sp>
      <p:sp>
        <p:nvSpPr>
          <p:cNvPr id="32776" name="Text Box 8"/>
          <p:cNvSpPr txBox="1">
            <a:spLocks noChangeArrowheads="1"/>
          </p:cNvSpPr>
          <p:nvPr/>
        </p:nvSpPr>
        <p:spPr bwMode="auto">
          <a:xfrm>
            <a:off x="457200" y="1143000"/>
            <a:ext cx="447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尽可能多的集装箱装上轮船</a:t>
            </a:r>
          </a:p>
        </p:txBody>
      </p:sp>
      <p:sp>
        <p:nvSpPr>
          <p:cNvPr id="32778" name="Text Box 10"/>
          <p:cNvSpPr txBox="1">
            <a:spLocks noChangeArrowheads="1"/>
          </p:cNvSpPr>
          <p:nvPr/>
        </p:nvSpPr>
        <p:spPr bwMode="auto">
          <a:xfrm>
            <a:off x="1295400" y="3200400"/>
            <a:ext cx="6711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ea typeface="楷体_GB2312" pitchFamily="49" charset="-122"/>
              </a:rPr>
              <a:t>贪心选择策略：</a:t>
            </a:r>
            <a:r>
              <a:rPr lang="zh-CN" altLang="en-US" b="1">
                <a:solidFill>
                  <a:srgbClr val="D60093"/>
                </a:solidFill>
                <a:ea typeface="楷体_GB2312" pitchFamily="49" charset="-122"/>
              </a:rPr>
              <a:t>重量最轻者优先装载</a:t>
            </a:r>
          </a:p>
        </p:txBody>
      </p:sp>
      <p:sp>
        <p:nvSpPr>
          <p:cNvPr id="32779" name="Text Box 11"/>
          <p:cNvSpPr txBox="1">
            <a:spLocks noChangeArrowheads="1"/>
          </p:cNvSpPr>
          <p:nvPr/>
        </p:nvSpPr>
        <p:spPr bwMode="auto">
          <a:xfrm>
            <a:off x="5562600" y="1143000"/>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D60093"/>
                </a:solidFill>
                <a:ea typeface="楷体_GB2312" pitchFamily="49" charset="-122"/>
              </a:rPr>
              <a:t>轮船载重有限</a:t>
            </a:r>
          </a:p>
        </p:txBody>
      </p:sp>
      <p:grpSp>
        <p:nvGrpSpPr>
          <p:cNvPr id="32782" name="Group 14"/>
          <p:cNvGrpSpPr>
            <a:grpSpLocks/>
          </p:cNvGrpSpPr>
          <p:nvPr/>
        </p:nvGrpSpPr>
        <p:grpSpPr bwMode="auto">
          <a:xfrm>
            <a:off x="2743200" y="1828800"/>
            <a:ext cx="4191000" cy="1143000"/>
            <a:chOff x="1632" y="1008"/>
            <a:chExt cx="2640" cy="720"/>
          </a:xfrm>
        </p:grpSpPr>
        <p:sp>
          <p:nvSpPr>
            <p:cNvPr id="53260" name="Line 12"/>
            <p:cNvSpPr>
              <a:spLocks noChangeShapeType="1"/>
            </p:cNvSpPr>
            <p:nvPr/>
          </p:nvSpPr>
          <p:spPr bwMode="auto">
            <a:xfrm>
              <a:off x="1632" y="1008"/>
              <a:ext cx="1056" cy="720"/>
            </a:xfrm>
            <a:prstGeom prst="line">
              <a:avLst/>
            </a:prstGeom>
            <a:noFill/>
            <a:ln w="152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1" name="Line 13"/>
            <p:cNvSpPr>
              <a:spLocks noChangeShapeType="1"/>
            </p:cNvSpPr>
            <p:nvPr/>
          </p:nvSpPr>
          <p:spPr bwMode="auto">
            <a:xfrm flipH="1">
              <a:off x="2832" y="1008"/>
              <a:ext cx="1440" cy="720"/>
            </a:xfrm>
            <a:prstGeom prst="line">
              <a:avLst/>
            </a:prstGeom>
            <a:noFill/>
            <a:ln w="152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783" name="AutoShape 15"/>
          <p:cNvSpPr>
            <a:spLocks noChangeArrowheads="1"/>
          </p:cNvSpPr>
          <p:nvPr/>
        </p:nvSpPr>
        <p:spPr bwMode="auto">
          <a:xfrm>
            <a:off x="7924800" y="2057400"/>
            <a:ext cx="762000" cy="1447800"/>
          </a:xfrm>
          <a:prstGeom prst="cloudCallout">
            <a:avLst>
              <a:gd name="adj1" fmla="val -375000"/>
              <a:gd name="adj2" fmla="val 52412"/>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a:solidFill>
                  <a:srgbClr val="D60093"/>
                </a:solidFill>
                <a:ea typeface="楷体_GB2312" pitchFamily="49" charset="-122"/>
              </a:rPr>
              <a:t>排序</a:t>
            </a:r>
          </a:p>
        </p:txBody>
      </p:sp>
      <p:sp>
        <p:nvSpPr>
          <p:cNvPr id="53258" name="Rectangle 17"/>
          <p:cNvSpPr>
            <a:spLocks noChangeArrowheads="1"/>
          </p:cNvSpPr>
          <p:nvPr/>
        </p:nvSpPr>
        <p:spPr bwMode="auto">
          <a:xfrm>
            <a:off x="0" y="2805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87" name="Rectangle 19"/>
          <p:cNvSpPr>
            <a:spLocks noChangeArrowheads="1"/>
          </p:cNvSpPr>
          <p:nvPr/>
        </p:nvSpPr>
        <p:spPr bwMode="auto">
          <a:xfrm>
            <a:off x="533400" y="4114800"/>
            <a:ext cx="8153400" cy="1747838"/>
          </a:xfrm>
          <a:prstGeom prst="rect">
            <a:avLst/>
          </a:prstGeom>
          <a:noFill/>
          <a:ln w="12700">
            <a:solidFill>
              <a:srgbClr val="99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算法思路</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将装船过程划为多步选择，每步装</a:t>
            </a:r>
            <a:r>
              <a:rPr kumimoji="1" lang="en-US" altLang="zh-CN" sz="2400" b="1" dirty="0">
                <a:latin typeface="楷体_GB2312" pitchFamily="49" charset="-122"/>
                <a:ea typeface="楷体_GB2312" pitchFamily="49" charset="-122"/>
              </a:rPr>
              <a:t>1</a:t>
            </a:r>
            <a:r>
              <a:rPr kumimoji="1" lang="zh-CN" altLang="en-US" sz="2400" b="1" dirty="0">
                <a:latin typeface="楷体_GB2312" pitchFamily="49" charset="-122"/>
                <a:ea typeface="楷体_GB2312" pitchFamily="49" charset="-122"/>
              </a:rPr>
              <a:t>个货箱，每次</a:t>
            </a:r>
            <a:r>
              <a:rPr kumimoji="1" lang="zh-CN" altLang="en-US" sz="2400" b="1" dirty="0">
                <a:solidFill>
                  <a:srgbClr val="990000"/>
                </a:solidFill>
                <a:latin typeface="楷体_GB2312" pitchFamily="49" charset="-122"/>
                <a:ea typeface="楷体_GB2312" pitchFamily="49" charset="-122"/>
              </a:rPr>
              <a:t>从剩下的货箱中选择重量最轻的货箱</a:t>
            </a:r>
            <a:r>
              <a:rPr kumimoji="1" lang="zh-CN" altLang="en-US" sz="2400" b="1" dirty="0">
                <a:latin typeface="楷体_GB2312" pitchFamily="49" charset="-122"/>
                <a:ea typeface="楷体_GB2312" pitchFamily="49" charset="-122"/>
              </a:rPr>
              <a:t>。如此下去直到所有货箱均装上船或船上不能再容纳其他任何一个货箱。</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6"/>
                                        </p:tgtEl>
                                        <p:attrNameLst>
                                          <p:attrName>style.visibility</p:attrName>
                                        </p:attrNameLst>
                                      </p:cBhvr>
                                      <p:to>
                                        <p:strVal val="visible"/>
                                      </p:to>
                                    </p:set>
                                    <p:animEffect transition="in" filter="blinds(horizontal)">
                                      <p:cBhvr>
                                        <p:cTn id="7" dur="500"/>
                                        <p:tgtEl>
                                          <p:spTgt spid="32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9"/>
                                        </p:tgtEl>
                                        <p:attrNameLst>
                                          <p:attrName>style.visibility</p:attrName>
                                        </p:attrNameLst>
                                      </p:cBhvr>
                                      <p:to>
                                        <p:strVal val="visible"/>
                                      </p:to>
                                    </p:set>
                                    <p:animEffect transition="in" filter="blinds(horizontal)">
                                      <p:cBhvr>
                                        <p:cTn id="12" dur="500"/>
                                        <p:tgtEl>
                                          <p:spTgt spid="327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2782"/>
                                        </p:tgtEl>
                                        <p:attrNameLst>
                                          <p:attrName>style.visibility</p:attrName>
                                        </p:attrNameLst>
                                      </p:cBhvr>
                                      <p:to>
                                        <p:strVal val="visible"/>
                                      </p:to>
                                    </p:set>
                                    <p:animEffect transition="in" filter="box(in)">
                                      <p:cBhvr>
                                        <p:cTn id="17" dur="500"/>
                                        <p:tgtEl>
                                          <p:spTgt spid="327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2778"/>
                                        </p:tgtEl>
                                        <p:attrNameLst>
                                          <p:attrName>style.visibility</p:attrName>
                                        </p:attrNameLst>
                                      </p:cBhvr>
                                      <p:to>
                                        <p:strVal val="visible"/>
                                      </p:to>
                                    </p:set>
                                    <p:animEffect transition="in" filter="checkerboard(across)">
                                      <p:cBhvr>
                                        <p:cTn id="22" dur="500"/>
                                        <p:tgtEl>
                                          <p:spTgt spid="327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2783"/>
                                        </p:tgtEl>
                                        <p:attrNameLst>
                                          <p:attrName>style.visibility</p:attrName>
                                        </p:attrNameLst>
                                      </p:cBhvr>
                                      <p:to>
                                        <p:strVal val="visible"/>
                                      </p:to>
                                    </p:set>
                                    <p:anim calcmode="lin" valueType="num">
                                      <p:cBhvr additive="base">
                                        <p:cTn id="27" dur="500" fill="hold"/>
                                        <p:tgtEl>
                                          <p:spTgt spid="32783"/>
                                        </p:tgtEl>
                                        <p:attrNameLst>
                                          <p:attrName>ppt_x</p:attrName>
                                        </p:attrNameLst>
                                      </p:cBhvr>
                                      <p:tavLst>
                                        <p:tav tm="0">
                                          <p:val>
                                            <p:strVal val="1+#ppt_w/2"/>
                                          </p:val>
                                        </p:tav>
                                        <p:tav tm="100000">
                                          <p:val>
                                            <p:strVal val="#ppt_x"/>
                                          </p:val>
                                        </p:tav>
                                      </p:tavLst>
                                    </p:anim>
                                    <p:anim calcmode="lin" valueType="num">
                                      <p:cBhvr additive="base">
                                        <p:cTn id="28" dur="500" fill="hold"/>
                                        <p:tgtEl>
                                          <p:spTgt spid="32783"/>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2787"/>
                                        </p:tgtEl>
                                        <p:attrNameLst>
                                          <p:attrName>style.visibility</p:attrName>
                                        </p:attrNameLst>
                                      </p:cBhvr>
                                      <p:to>
                                        <p:strVal val="visible"/>
                                      </p:to>
                                    </p:set>
                                    <p:anim calcmode="lin" valueType="num">
                                      <p:cBhvr additive="base">
                                        <p:cTn id="33" dur="500" fill="hold"/>
                                        <p:tgtEl>
                                          <p:spTgt spid="32787"/>
                                        </p:tgtEl>
                                        <p:attrNameLst>
                                          <p:attrName>ppt_x</p:attrName>
                                        </p:attrNameLst>
                                      </p:cBhvr>
                                      <p:tavLst>
                                        <p:tav tm="0">
                                          <p:val>
                                            <p:strVal val="#ppt_x"/>
                                          </p:val>
                                        </p:tav>
                                        <p:tav tm="100000">
                                          <p:val>
                                            <p:strVal val="#ppt_x"/>
                                          </p:val>
                                        </p:tav>
                                      </p:tavLst>
                                    </p:anim>
                                    <p:anim calcmode="lin" valueType="num">
                                      <p:cBhvr additive="base">
                                        <p:cTn id="34" dur="500" fill="hold"/>
                                        <p:tgtEl>
                                          <p:spTgt spid="327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p:bldP spid="32778" grpId="0"/>
      <p:bldP spid="32779" grpId="0"/>
      <p:bldP spid="32783" grpId="0" animBg="1"/>
      <p:bldP spid="3278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55300" name="Text Box 6"/>
          <p:cNvSpPr txBox="1">
            <a:spLocks noChangeArrowheads="1"/>
          </p:cNvSpPr>
          <p:nvPr/>
        </p:nvSpPr>
        <p:spPr bwMode="auto">
          <a:xfrm>
            <a:off x="393700" y="228600"/>
            <a:ext cx="2959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最优装载</a:t>
            </a:r>
            <a:r>
              <a:rPr lang="en-US" altLang="zh-CN" sz="2000" b="1">
                <a:solidFill>
                  <a:srgbClr val="D60093"/>
                </a:solidFill>
                <a:latin typeface="楷体_GB2312" pitchFamily="49" charset="-122"/>
                <a:ea typeface="楷体_GB2312" pitchFamily="49" charset="-122"/>
              </a:rPr>
              <a:t>-</a:t>
            </a:r>
            <a:r>
              <a:rPr lang="zh-CN" altLang="en-US" sz="2000" b="1">
                <a:solidFill>
                  <a:srgbClr val="0000FF"/>
                </a:solidFill>
                <a:latin typeface="楷体_GB2312" pitchFamily="49" charset="-122"/>
                <a:ea typeface="楷体_GB2312" pitchFamily="49" charset="-122"/>
              </a:rPr>
              <a:t>贪心算法</a:t>
            </a:r>
          </a:p>
        </p:txBody>
      </p:sp>
      <p:sp>
        <p:nvSpPr>
          <p:cNvPr id="57354" name="Rectangle 10"/>
          <p:cNvSpPr>
            <a:spLocks noChangeArrowheads="1"/>
          </p:cNvSpPr>
          <p:nvPr/>
        </p:nvSpPr>
        <p:spPr bwMode="auto">
          <a:xfrm>
            <a:off x="381000" y="685800"/>
            <a:ext cx="8185150" cy="13747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kumimoji="1" lang="zh-CN" altLang="en-US" sz="2800" b="1" dirty="0">
                <a:solidFill>
                  <a:srgbClr val="0000FF"/>
                </a:solidFill>
                <a:latin typeface="Times New Roman" panose="02020603050405020304" pitchFamily="18" charset="0"/>
                <a:ea typeface="楷体_GB2312" pitchFamily="49" charset="-122"/>
              </a:rPr>
              <a:t>例</a:t>
            </a:r>
            <a:r>
              <a:rPr kumimoji="1" lang="en-US" altLang="zh-CN" sz="2800" b="1" dirty="0">
                <a:solidFill>
                  <a:srgbClr val="0000FF"/>
                </a:solidFill>
                <a:latin typeface="Times New Roman" panose="02020603050405020304" pitchFamily="18" charset="0"/>
              </a:rPr>
              <a:t>3. </a:t>
            </a:r>
            <a:r>
              <a:rPr kumimoji="1" lang="zh-CN" altLang="en-US" sz="2800" b="1" dirty="0">
                <a:latin typeface="Times New Roman" panose="02020603050405020304" pitchFamily="18" charset="0"/>
                <a:ea typeface="楷体_GB2312" pitchFamily="49" charset="-122"/>
              </a:rPr>
              <a:t>设</a:t>
            </a:r>
            <a:r>
              <a:rPr kumimoji="1" lang="en-US" altLang="zh-CN" sz="2800" b="1" dirty="0">
                <a:latin typeface="Times New Roman" panose="02020603050405020304" pitchFamily="18" charset="0"/>
                <a:ea typeface="楷体_GB2312" pitchFamily="49" charset="-122"/>
              </a:rPr>
              <a:t>n=8</a:t>
            </a:r>
            <a:r>
              <a:rPr kumimoji="1" lang="zh-CN" altLang="en-US" sz="2800" b="1" dirty="0">
                <a:latin typeface="Times New Roman" panose="02020603050405020304" pitchFamily="18" charset="0"/>
                <a:ea typeface="楷体_GB2312" pitchFamily="49" charset="-122"/>
              </a:rPr>
              <a:t>，</a:t>
            </a:r>
            <a:r>
              <a:rPr kumimoji="1" lang="en-US" altLang="zh-CN" sz="2800" b="1" dirty="0">
                <a:latin typeface="Times New Roman" panose="02020603050405020304" pitchFamily="18" charset="0"/>
                <a:ea typeface="楷体_GB2312" pitchFamily="49" charset="-122"/>
              </a:rPr>
              <a:t>[w1,…,w8]=[100</a:t>
            </a:r>
            <a:r>
              <a:rPr kumimoji="1" lang="en-US" altLang="zh-CN" sz="1200" b="1" dirty="0">
                <a:latin typeface="Times New Roman" panose="02020603050405020304" pitchFamily="18" charset="0"/>
                <a:ea typeface="楷体_GB2312" pitchFamily="49" charset="-122"/>
              </a:rPr>
              <a:t>1</a:t>
            </a:r>
            <a:r>
              <a:rPr kumimoji="1" lang="en-US" altLang="zh-CN" sz="2800" b="1" dirty="0">
                <a:latin typeface="Times New Roman" panose="02020603050405020304" pitchFamily="18" charset="0"/>
                <a:ea typeface="楷体_GB2312" pitchFamily="49" charset="-122"/>
              </a:rPr>
              <a:t>, 200</a:t>
            </a:r>
            <a:r>
              <a:rPr kumimoji="1" lang="en-US" altLang="zh-CN" sz="1200" b="1" dirty="0">
                <a:latin typeface="Times New Roman" panose="02020603050405020304" pitchFamily="18" charset="0"/>
                <a:ea typeface="楷体_GB2312" pitchFamily="49" charset="-122"/>
              </a:rPr>
              <a:t>2</a:t>
            </a:r>
            <a:r>
              <a:rPr kumimoji="1" lang="en-US" altLang="zh-CN" sz="2800" b="1" dirty="0">
                <a:latin typeface="Times New Roman" panose="02020603050405020304" pitchFamily="18" charset="0"/>
                <a:ea typeface="楷体_GB2312" pitchFamily="49" charset="-122"/>
              </a:rPr>
              <a:t>, 50</a:t>
            </a:r>
            <a:r>
              <a:rPr kumimoji="1" lang="en-US" altLang="zh-CN" sz="1200" b="1" dirty="0">
                <a:latin typeface="Times New Roman" panose="02020603050405020304" pitchFamily="18" charset="0"/>
                <a:ea typeface="楷体_GB2312" pitchFamily="49" charset="-122"/>
              </a:rPr>
              <a:t>3</a:t>
            </a:r>
            <a:r>
              <a:rPr kumimoji="1" lang="en-US" altLang="zh-CN" sz="2800" b="1" dirty="0">
                <a:latin typeface="Times New Roman" panose="02020603050405020304" pitchFamily="18" charset="0"/>
                <a:ea typeface="楷体_GB2312" pitchFamily="49" charset="-122"/>
              </a:rPr>
              <a:t>, 90</a:t>
            </a:r>
            <a:r>
              <a:rPr kumimoji="1" lang="en-US" altLang="zh-CN" sz="1200" b="1" dirty="0">
                <a:latin typeface="Times New Roman" panose="02020603050405020304" pitchFamily="18" charset="0"/>
                <a:ea typeface="楷体_GB2312" pitchFamily="49" charset="-122"/>
              </a:rPr>
              <a:t>4</a:t>
            </a:r>
            <a:r>
              <a:rPr kumimoji="1" lang="en-US" altLang="zh-CN" sz="2800" b="1" dirty="0">
                <a:latin typeface="Times New Roman" panose="02020603050405020304" pitchFamily="18" charset="0"/>
                <a:ea typeface="楷体_GB2312" pitchFamily="49" charset="-122"/>
              </a:rPr>
              <a:t>, 150</a:t>
            </a:r>
            <a:r>
              <a:rPr kumimoji="1" lang="en-US" altLang="zh-CN" sz="1200" b="1" dirty="0">
                <a:latin typeface="Times New Roman" panose="02020603050405020304" pitchFamily="18" charset="0"/>
                <a:ea typeface="楷体_GB2312" pitchFamily="49" charset="-122"/>
              </a:rPr>
              <a:t>5</a:t>
            </a:r>
            <a:r>
              <a:rPr kumimoji="1" lang="en-US" altLang="zh-CN" sz="2800" b="1" dirty="0">
                <a:latin typeface="Times New Roman" panose="02020603050405020304" pitchFamily="18" charset="0"/>
                <a:ea typeface="楷体_GB2312" pitchFamily="49" charset="-122"/>
              </a:rPr>
              <a:t>, 50</a:t>
            </a:r>
            <a:r>
              <a:rPr kumimoji="1" lang="en-US" altLang="zh-CN" sz="1200" b="1" dirty="0">
                <a:latin typeface="Times New Roman" panose="02020603050405020304" pitchFamily="18" charset="0"/>
                <a:ea typeface="楷体_GB2312" pitchFamily="49" charset="-122"/>
              </a:rPr>
              <a:t>6</a:t>
            </a:r>
            <a:r>
              <a:rPr kumimoji="1" lang="en-US" altLang="zh-CN" sz="2800" b="1" dirty="0">
                <a:latin typeface="Times New Roman" panose="02020603050405020304" pitchFamily="18" charset="0"/>
                <a:ea typeface="楷体_GB2312" pitchFamily="49" charset="-122"/>
              </a:rPr>
              <a:t>, 20</a:t>
            </a:r>
            <a:r>
              <a:rPr kumimoji="1" lang="en-US" altLang="zh-CN" sz="1200" b="1" dirty="0">
                <a:latin typeface="Times New Roman" panose="02020603050405020304" pitchFamily="18" charset="0"/>
                <a:ea typeface="楷体_GB2312" pitchFamily="49" charset="-122"/>
              </a:rPr>
              <a:t>7</a:t>
            </a:r>
            <a:r>
              <a:rPr kumimoji="1" lang="en-US" altLang="zh-CN" sz="2800" b="1" dirty="0">
                <a:latin typeface="Times New Roman" panose="02020603050405020304" pitchFamily="18" charset="0"/>
                <a:ea typeface="楷体_GB2312" pitchFamily="49" charset="-122"/>
              </a:rPr>
              <a:t>, 80</a:t>
            </a:r>
            <a:r>
              <a:rPr kumimoji="1" lang="en-US" altLang="zh-CN" sz="1200" b="1" dirty="0">
                <a:latin typeface="Times New Roman" panose="02020603050405020304" pitchFamily="18" charset="0"/>
                <a:ea typeface="楷体_GB2312" pitchFamily="49" charset="-122"/>
              </a:rPr>
              <a:t>8</a:t>
            </a:r>
            <a:r>
              <a:rPr kumimoji="1" lang="en-US" altLang="zh-CN" sz="2800" b="1" dirty="0">
                <a:latin typeface="Times New Roman" panose="02020603050405020304" pitchFamily="18" charset="0"/>
                <a:ea typeface="楷体_GB2312" pitchFamily="49" charset="-122"/>
              </a:rPr>
              <a:t>]</a:t>
            </a:r>
            <a:r>
              <a:rPr kumimoji="1" lang="zh-CN" altLang="en-US" sz="2800" b="1" dirty="0">
                <a:latin typeface="Times New Roman" panose="02020603050405020304" pitchFamily="18" charset="0"/>
                <a:ea typeface="楷体_GB2312" pitchFamily="49" charset="-122"/>
              </a:rPr>
              <a:t>，</a:t>
            </a:r>
            <a:r>
              <a:rPr kumimoji="1" lang="en-US" altLang="zh-CN" sz="2800" b="1" dirty="0">
                <a:latin typeface="Times New Roman" panose="02020603050405020304" pitchFamily="18" charset="0"/>
                <a:ea typeface="楷体_GB2312" pitchFamily="49" charset="-122"/>
              </a:rPr>
              <a:t>c=400.</a:t>
            </a:r>
          </a:p>
        </p:txBody>
      </p:sp>
      <p:sp>
        <p:nvSpPr>
          <p:cNvPr id="57356" name="Rectangle 12"/>
          <p:cNvSpPr>
            <a:spLocks noChangeArrowheads="1"/>
          </p:cNvSpPr>
          <p:nvPr/>
        </p:nvSpPr>
        <p:spPr bwMode="auto">
          <a:xfrm>
            <a:off x="228600" y="2173288"/>
            <a:ext cx="8458200"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45000"/>
              </a:lnSpc>
              <a:spcBef>
                <a:spcPct val="50000"/>
              </a:spcBef>
              <a:buFontTx/>
              <a:buNone/>
            </a:pPr>
            <a:r>
              <a:rPr kumimoji="1" lang="zh-CN" altLang="en-US" sz="2800" b="1">
                <a:solidFill>
                  <a:srgbClr val="0000FF"/>
                </a:solidFill>
                <a:latin typeface="Times New Roman" panose="02020603050405020304" pitchFamily="18" charset="0"/>
                <a:ea typeface="楷体_GB2312" pitchFamily="49" charset="-122"/>
              </a:rPr>
              <a:t>解：</a:t>
            </a:r>
            <a:r>
              <a:rPr kumimoji="1" lang="zh-CN" altLang="en-US" sz="2800" b="1">
                <a:latin typeface="Times New Roman" panose="02020603050405020304" pitchFamily="18" charset="0"/>
                <a:ea typeface="楷体_GB2312" pitchFamily="49" charset="-122"/>
              </a:rPr>
              <a:t>所考察货箱的次序为 </a:t>
            </a:r>
            <a:r>
              <a:rPr kumimoji="1" lang="en-US" altLang="zh-CN" sz="2800" b="1">
                <a:latin typeface="Times New Roman" panose="02020603050405020304" pitchFamily="18" charset="0"/>
                <a:ea typeface="楷体_GB2312" pitchFamily="49" charset="-122"/>
              </a:rPr>
              <a:t>:</a:t>
            </a:r>
            <a:r>
              <a:rPr kumimoji="1" lang="en-US" altLang="zh-CN" b="1">
                <a:solidFill>
                  <a:srgbClr val="D60093"/>
                </a:solidFill>
                <a:latin typeface="Times New Roman" panose="02020603050405020304" pitchFamily="18" charset="0"/>
                <a:ea typeface="楷体_GB2312" pitchFamily="49" charset="-122"/>
              </a:rPr>
              <a:t>7, 3,  6,  8, 4, 1, 5,  2</a:t>
            </a:r>
            <a:r>
              <a:rPr kumimoji="1" lang="zh-CN" altLang="en-US" b="1">
                <a:latin typeface="Times New Roman" panose="02020603050405020304" pitchFamily="18" charset="0"/>
                <a:ea typeface="楷体_GB2312" pitchFamily="49" charset="-122"/>
              </a:rPr>
              <a:t>。</a:t>
            </a:r>
          </a:p>
        </p:txBody>
      </p:sp>
      <p:sp>
        <p:nvSpPr>
          <p:cNvPr id="57357" name="Text Box 13"/>
          <p:cNvSpPr txBox="1">
            <a:spLocks noChangeArrowheads="1"/>
          </p:cNvSpPr>
          <p:nvPr/>
        </p:nvSpPr>
        <p:spPr bwMode="auto">
          <a:xfrm>
            <a:off x="2514600" y="5257800"/>
            <a:ext cx="28194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45000"/>
              </a:lnSpc>
              <a:spcBef>
                <a:spcPct val="50000"/>
              </a:spcBef>
              <a:buFontTx/>
              <a:buNone/>
            </a:pPr>
            <a:r>
              <a:rPr kumimoji="1" lang="en-US" altLang="zh-CN" sz="2400" b="1">
                <a:latin typeface="Times New Roman" panose="02020603050405020304" pitchFamily="18" charset="0"/>
                <a:ea typeface="楷体_GB2312" pitchFamily="49" charset="-122"/>
              </a:rPr>
              <a:t>(1, 0, 1, 1,  0, 1, 1, 1)</a:t>
            </a:r>
            <a:endParaRPr lang="en-US" altLang="zh-CN" sz="2400">
              <a:latin typeface="Times New Roman" panose="02020603050405020304" pitchFamily="18" charset="0"/>
              <a:ea typeface="楷体_GB2312" pitchFamily="49" charset="-122"/>
            </a:endParaRPr>
          </a:p>
        </p:txBody>
      </p:sp>
      <p:sp>
        <p:nvSpPr>
          <p:cNvPr id="57358" name="Text Box 14"/>
          <p:cNvSpPr txBox="1">
            <a:spLocks noChangeArrowheads="1"/>
          </p:cNvSpPr>
          <p:nvPr/>
        </p:nvSpPr>
        <p:spPr bwMode="auto">
          <a:xfrm>
            <a:off x="1066800" y="33766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7</a:t>
            </a:r>
          </a:p>
        </p:txBody>
      </p:sp>
      <p:sp>
        <p:nvSpPr>
          <p:cNvPr id="57359" name="Text Box 15"/>
          <p:cNvSpPr txBox="1">
            <a:spLocks noChangeArrowheads="1"/>
          </p:cNvSpPr>
          <p:nvPr/>
        </p:nvSpPr>
        <p:spPr bwMode="auto">
          <a:xfrm>
            <a:off x="914400" y="435768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20</a:t>
            </a:r>
          </a:p>
        </p:txBody>
      </p:sp>
      <p:sp>
        <p:nvSpPr>
          <p:cNvPr id="57365" name="Text Box 21"/>
          <p:cNvSpPr txBox="1">
            <a:spLocks noChangeArrowheads="1"/>
          </p:cNvSpPr>
          <p:nvPr/>
        </p:nvSpPr>
        <p:spPr bwMode="auto">
          <a:xfrm>
            <a:off x="7562850" y="33766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A50021"/>
                </a:solidFill>
                <a:latin typeface="Times New Roman" panose="02020603050405020304" pitchFamily="18" charset="0"/>
              </a:rPr>
              <a:t>5</a:t>
            </a:r>
          </a:p>
        </p:txBody>
      </p:sp>
      <p:grpSp>
        <p:nvGrpSpPr>
          <p:cNvPr id="57383" name="Group 39"/>
          <p:cNvGrpSpPr>
            <a:grpSpLocks/>
          </p:cNvGrpSpPr>
          <p:nvPr/>
        </p:nvGrpSpPr>
        <p:grpSpPr bwMode="auto">
          <a:xfrm>
            <a:off x="1371600" y="3376613"/>
            <a:ext cx="1143000" cy="519112"/>
            <a:chOff x="816" y="2265"/>
            <a:chExt cx="720" cy="327"/>
          </a:xfrm>
        </p:grpSpPr>
        <p:sp>
          <p:nvSpPr>
            <p:cNvPr id="55336" name="Text Box 16"/>
            <p:cNvSpPr txBox="1">
              <a:spLocks noChangeArrowheads="1"/>
            </p:cNvSpPr>
            <p:nvPr/>
          </p:nvSpPr>
          <p:spPr bwMode="auto">
            <a:xfrm>
              <a:off x="1308" y="226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3</a:t>
              </a:r>
            </a:p>
          </p:txBody>
        </p:sp>
        <p:sp>
          <p:nvSpPr>
            <p:cNvPr id="55337" name="Line 22"/>
            <p:cNvSpPr>
              <a:spLocks noChangeShapeType="1"/>
            </p:cNvSpPr>
            <p:nvPr/>
          </p:nvSpPr>
          <p:spPr bwMode="auto">
            <a:xfrm>
              <a:off x="816" y="2448"/>
              <a:ext cx="528"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385" name="Group 41"/>
          <p:cNvGrpSpPr>
            <a:grpSpLocks/>
          </p:cNvGrpSpPr>
          <p:nvPr/>
        </p:nvGrpSpPr>
        <p:grpSpPr bwMode="auto">
          <a:xfrm>
            <a:off x="2473325" y="3376613"/>
            <a:ext cx="1184275" cy="519112"/>
            <a:chOff x="1488" y="2265"/>
            <a:chExt cx="746" cy="327"/>
          </a:xfrm>
        </p:grpSpPr>
        <p:sp>
          <p:nvSpPr>
            <p:cNvPr id="55334" name="Text Box 17"/>
            <p:cNvSpPr txBox="1">
              <a:spLocks noChangeArrowheads="1"/>
            </p:cNvSpPr>
            <p:nvPr/>
          </p:nvSpPr>
          <p:spPr bwMode="auto">
            <a:xfrm>
              <a:off x="2006" y="226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6</a:t>
              </a:r>
            </a:p>
          </p:txBody>
        </p:sp>
        <p:sp>
          <p:nvSpPr>
            <p:cNvPr id="55335" name="Line 23"/>
            <p:cNvSpPr>
              <a:spLocks noChangeShapeType="1"/>
            </p:cNvSpPr>
            <p:nvPr/>
          </p:nvSpPr>
          <p:spPr bwMode="auto">
            <a:xfrm>
              <a:off x="1488" y="2448"/>
              <a:ext cx="528"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387" name="Group 43"/>
          <p:cNvGrpSpPr>
            <a:grpSpLocks/>
          </p:cNvGrpSpPr>
          <p:nvPr/>
        </p:nvGrpSpPr>
        <p:grpSpPr bwMode="auto">
          <a:xfrm>
            <a:off x="3616325" y="3376613"/>
            <a:ext cx="1184275" cy="519112"/>
            <a:chOff x="2160" y="2265"/>
            <a:chExt cx="746" cy="327"/>
          </a:xfrm>
        </p:grpSpPr>
        <p:sp>
          <p:nvSpPr>
            <p:cNvPr id="55332" name="Text Box 18"/>
            <p:cNvSpPr txBox="1">
              <a:spLocks noChangeArrowheads="1"/>
            </p:cNvSpPr>
            <p:nvPr/>
          </p:nvSpPr>
          <p:spPr bwMode="auto">
            <a:xfrm>
              <a:off x="2678" y="226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8</a:t>
              </a:r>
            </a:p>
          </p:txBody>
        </p:sp>
        <p:sp>
          <p:nvSpPr>
            <p:cNvPr id="55333" name="Line 24"/>
            <p:cNvSpPr>
              <a:spLocks noChangeShapeType="1"/>
            </p:cNvSpPr>
            <p:nvPr/>
          </p:nvSpPr>
          <p:spPr bwMode="auto">
            <a:xfrm>
              <a:off x="2160" y="2448"/>
              <a:ext cx="528"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391" name="Group 47"/>
          <p:cNvGrpSpPr>
            <a:grpSpLocks/>
          </p:cNvGrpSpPr>
          <p:nvPr/>
        </p:nvGrpSpPr>
        <p:grpSpPr bwMode="auto">
          <a:xfrm>
            <a:off x="4724400" y="3352800"/>
            <a:ext cx="1143000" cy="519113"/>
            <a:chOff x="2832" y="2250"/>
            <a:chExt cx="720" cy="327"/>
          </a:xfrm>
        </p:grpSpPr>
        <p:sp>
          <p:nvSpPr>
            <p:cNvPr id="55330" name="Text Box 19"/>
            <p:cNvSpPr txBox="1">
              <a:spLocks noChangeArrowheads="1"/>
            </p:cNvSpPr>
            <p:nvPr/>
          </p:nvSpPr>
          <p:spPr bwMode="auto">
            <a:xfrm>
              <a:off x="3324" y="225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4</a:t>
              </a:r>
            </a:p>
          </p:txBody>
        </p:sp>
        <p:sp>
          <p:nvSpPr>
            <p:cNvPr id="55331" name="Line 25"/>
            <p:cNvSpPr>
              <a:spLocks noChangeShapeType="1"/>
            </p:cNvSpPr>
            <p:nvPr/>
          </p:nvSpPr>
          <p:spPr bwMode="auto">
            <a:xfrm>
              <a:off x="2832" y="2448"/>
              <a:ext cx="528"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389" name="Group 45"/>
          <p:cNvGrpSpPr>
            <a:grpSpLocks/>
          </p:cNvGrpSpPr>
          <p:nvPr/>
        </p:nvGrpSpPr>
        <p:grpSpPr bwMode="auto">
          <a:xfrm>
            <a:off x="5791200" y="3362325"/>
            <a:ext cx="1143000" cy="519113"/>
            <a:chOff x="3504" y="2250"/>
            <a:chExt cx="720" cy="327"/>
          </a:xfrm>
        </p:grpSpPr>
        <p:sp>
          <p:nvSpPr>
            <p:cNvPr id="55328" name="Text Box 20"/>
            <p:cNvSpPr txBox="1">
              <a:spLocks noChangeArrowheads="1"/>
            </p:cNvSpPr>
            <p:nvPr/>
          </p:nvSpPr>
          <p:spPr bwMode="auto">
            <a:xfrm>
              <a:off x="3996" y="225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1</a:t>
              </a:r>
            </a:p>
          </p:txBody>
        </p:sp>
        <p:sp>
          <p:nvSpPr>
            <p:cNvPr id="55329" name="Line 26"/>
            <p:cNvSpPr>
              <a:spLocks noChangeShapeType="1"/>
            </p:cNvSpPr>
            <p:nvPr/>
          </p:nvSpPr>
          <p:spPr bwMode="auto">
            <a:xfrm>
              <a:off x="3504" y="2448"/>
              <a:ext cx="528"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7371" name="Line 27"/>
          <p:cNvSpPr>
            <a:spLocks noChangeShapeType="1"/>
          </p:cNvSpPr>
          <p:nvPr/>
        </p:nvSpPr>
        <p:spPr bwMode="auto">
          <a:xfrm>
            <a:off x="6858000" y="3667125"/>
            <a:ext cx="838200" cy="0"/>
          </a:xfrm>
          <a:prstGeom prst="line">
            <a:avLst/>
          </a:prstGeom>
          <a:noFill/>
          <a:ln w="3175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76" name="Text Box 32"/>
          <p:cNvSpPr txBox="1">
            <a:spLocks noChangeArrowheads="1"/>
          </p:cNvSpPr>
          <p:nvPr/>
        </p:nvSpPr>
        <p:spPr bwMode="auto">
          <a:xfrm>
            <a:off x="6978650" y="4357688"/>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390</a:t>
            </a:r>
          </a:p>
        </p:txBody>
      </p:sp>
      <p:grpSp>
        <p:nvGrpSpPr>
          <p:cNvPr id="57384" name="Group 40"/>
          <p:cNvGrpSpPr>
            <a:grpSpLocks/>
          </p:cNvGrpSpPr>
          <p:nvPr/>
        </p:nvGrpSpPr>
        <p:grpSpPr bwMode="auto">
          <a:xfrm>
            <a:off x="1371600" y="4357688"/>
            <a:ext cx="1225550" cy="519112"/>
            <a:chOff x="720" y="2985"/>
            <a:chExt cx="772" cy="327"/>
          </a:xfrm>
        </p:grpSpPr>
        <p:sp>
          <p:nvSpPr>
            <p:cNvPr id="55326" name="Text Box 28"/>
            <p:cNvSpPr txBox="1">
              <a:spLocks noChangeArrowheads="1"/>
            </p:cNvSpPr>
            <p:nvPr/>
          </p:nvSpPr>
          <p:spPr bwMode="auto">
            <a:xfrm>
              <a:off x="1152" y="298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70</a:t>
              </a:r>
            </a:p>
          </p:txBody>
        </p:sp>
        <p:sp>
          <p:nvSpPr>
            <p:cNvPr id="55327" name="Line 33"/>
            <p:cNvSpPr>
              <a:spLocks noChangeShapeType="1"/>
            </p:cNvSpPr>
            <p:nvPr/>
          </p:nvSpPr>
          <p:spPr bwMode="auto">
            <a:xfrm>
              <a:off x="720" y="3168"/>
              <a:ext cx="528" cy="0"/>
            </a:xfrm>
            <a:prstGeom prst="line">
              <a:avLst/>
            </a:prstGeom>
            <a:noFill/>
            <a:ln w="4445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386" name="Group 42"/>
          <p:cNvGrpSpPr>
            <a:grpSpLocks/>
          </p:cNvGrpSpPr>
          <p:nvPr/>
        </p:nvGrpSpPr>
        <p:grpSpPr bwMode="auto">
          <a:xfrm>
            <a:off x="2514600" y="4343400"/>
            <a:ext cx="1403350" cy="519113"/>
            <a:chOff x="1440" y="2985"/>
            <a:chExt cx="884" cy="327"/>
          </a:xfrm>
        </p:grpSpPr>
        <p:sp>
          <p:nvSpPr>
            <p:cNvPr id="55324" name="Text Box 29"/>
            <p:cNvSpPr txBox="1">
              <a:spLocks noChangeArrowheads="1"/>
            </p:cNvSpPr>
            <p:nvPr/>
          </p:nvSpPr>
          <p:spPr bwMode="auto">
            <a:xfrm>
              <a:off x="1872" y="2985"/>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120</a:t>
              </a:r>
            </a:p>
          </p:txBody>
        </p:sp>
        <p:sp>
          <p:nvSpPr>
            <p:cNvPr id="55325" name="Line 34"/>
            <p:cNvSpPr>
              <a:spLocks noChangeShapeType="1"/>
            </p:cNvSpPr>
            <p:nvPr/>
          </p:nvSpPr>
          <p:spPr bwMode="auto">
            <a:xfrm>
              <a:off x="1440" y="3168"/>
              <a:ext cx="528" cy="0"/>
            </a:xfrm>
            <a:prstGeom prst="line">
              <a:avLst/>
            </a:prstGeom>
            <a:noFill/>
            <a:ln w="4445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388" name="Group 44"/>
          <p:cNvGrpSpPr>
            <a:grpSpLocks/>
          </p:cNvGrpSpPr>
          <p:nvPr/>
        </p:nvGrpSpPr>
        <p:grpSpPr bwMode="auto">
          <a:xfrm>
            <a:off x="3843338" y="4343400"/>
            <a:ext cx="1338262" cy="519113"/>
            <a:chOff x="2256" y="2985"/>
            <a:chExt cx="1012" cy="327"/>
          </a:xfrm>
        </p:grpSpPr>
        <p:sp>
          <p:nvSpPr>
            <p:cNvPr id="55322" name="Text Box 30"/>
            <p:cNvSpPr txBox="1">
              <a:spLocks noChangeArrowheads="1"/>
            </p:cNvSpPr>
            <p:nvPr/>
          </p:nvSpPr>
          <p:spPr bwMode="auto">
            <a:xfrm>
              <a:off x="2725" y="2985"/>
              <a:ext cx="5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200</a:t>
              </a:r>
            </a:p>
          </p:txBody>
        </p:sp>
        <p:sp>
          <p:nvSpPr>
            <p:cNvPr id="55323" name="Line 35"/>
            <p:cNvSpPr>
              <a:spLocks noChangeShapeType="1"/>
            </p:cNvSpPr>
            <p:nvPr/>
          </p:nvSpPr>
          <p:spPr bwMode="auto">
            <a:xfrm>
              <a:off x="2256" y="3168"/>
              <a:ext cx="528" cy="0"/>
            </a:xfrm>
            <a:prstGeom prst="line">
              <a:avLst/>
            </a:prstGeom>
            <a:noFill/>
            <a:ln w="4445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390" name="Group 46"/>
          <p:cNvGrpSpPr>
            <a:grpSpLocks/>
          </p:cNvGrpSpPr>
          <p:nvPr/>
        </p:nvGrpSpPr>
        <p:grpSpPr bwMode="auto">
          <a:xfrm>
            <a:off x="5105400" y="4357688"/>
            <a:ext cx="1158875" cy="519112"/>
            <a:chOff x="3120" y="2985"/>
            <a:chExt cx="730" cy="327"/>
          </a:xfrm>
        </p:grpSpPr>
        <p:sp>
          <p:nvSpPr>
            <p:cNvPr id="55320" name="Text Box 31"/>
            <p:cNvSpPr txBox="1">
              <a:spLocks noChangeArrowheads="1"/>
            </p:cNvSpPr>
            <p:nvPr/>
          </p:nvSpPr>
          <p:spPr bwMode="auto">
            <a:xfrm>
              <a:off x="3398" y="2985"/>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290</a:t>
              </a:r>
            </a:p>
          </p:txBody>
        </p:sp>
        <p:sp>
          <p:nvSpPr>
            <p:cNvPr id="55321" name="Line 36"/>
            <p:cNvSpPr>
              <a:spLocks noChangeShapeType="1"/>
            </p:cNvSpPr>
            <p:nvPr/>
          </p:nvSpPr>
          <p:spPr bwMode="auto">
            <a:xfrm>
              <a:off x="3120" y="3168"/>
              <a:ext cx="384" cy="0"/>
            </a:xfrm>
            <a:prstGeom prst="line">
              <a:avLst/>
            </a:prstGeom>
            <a:noFill/>
            <a:ln w="4445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7381" name="Line 37"/>
          <p:cNvSpPr>
            <a:spLocks noChangeShapeType="1"/>
          </p:cNvSpPr>
          <p:nvPr/>
        </p:nvSpPr>
        <p:spPr bwMode="auto">
          <a:xfrm>
            <a:off x="6172200" y="4572000"/>
            <a:ext cx="914400" cy="0"/>
          </a:xfrm>
          <a:prstGeom prst="line">
            <a:avLst/>
          </a:prstGeom>
          <a:noFill/>
          <a:ln w="4445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2" name="Line 48"/>
          <p:cNvSpPr>
            <a:spLocks noChangeShapeType="1"/>
          </p:cNvSpPr>
          <p:nvPr/>
        </p:nvSpPr>
        <p:spPr bwMode="auto">
          <a:xfrm>
            <a:off x="990600" y="5638800"/>
            <a:ext cx="1600200" cy="0"/>
          </a:xfrm>
          <a:prstGeom prst="line">
            <a:avLst/>
          </a:prstGeom>
          <a:noFill/>
          <a:ln w="1270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54"/>
                                        </p:tgtEl>
                                        <p:attrNameLst>
                                          <p:attrName>style.visibility</p:attrName>
                                        </p:attrNameLst>
                                      </p:cBhvr>
                                      <p:to>
                                        <p:strVal val="visible"/>
                                      </p:to>
                                    </p:set>
                                    <p:animEffect transition="in" filter="blinds(horizontal)">
                                      <p:cBhvr>
                                        <p:cTn id="7" dur="500"/>
                                        <p:tgtEl>
                                          <p:spTgt spid="573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7356"/>
                                        </p:tgtEl>
                                        <p:attrNameLst>
                                          <p:attrName>style.visibility</p:attrName>
                                        </p:attrNameLst>
                                      </p:cBhvr>
                                      <p:to>
                                        <p:strVal val="visible"/>
                                      </p:to>
                                    </p:set>
                                    <p:animEffect transition="in" filter="box(in)">
                                      <p:cBhvr>
                                        <p:cTn id="12" dur="500"/>
                                        <p:tgtEl>
                                          <p:spTgt spid="573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358"/>
                                        </p:tgtEl>
                                        <p:attrNameLst>
                                          <p:attrName>style.visibility</p:attrName>
                                        </p:attrNameLst>
                                      </p:cBhvr>
                                      <p:to>
                                        <p:strVal val="visible"/>
                                      </p:to>
                                    </p:set>
                                    <p:animEffect transition="in" filter="dissolve">
                                      <p:cBhvr>
                                        <p:cTn id="17" dur="500"/>
                                        <p:tgtEl>
                                          <p:spTgt spid="57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7359"/>
                                        </p:tgtEl>
                                        <p:attrNameLst>
                                          <p:attrName>style.visibility</p:attrName>
                                        </p:attrNameLst>
                                      </p:cBhvr>
                                      <p:to>
                                        <p:strVal val="visible"/>
                                      </p:to>
                                    </p:set>
                                    <p:animEffect transition="in" filter="dissolve">
                                      <p:cBhvr>
                                        <p:cTn id="22" dur="500"/>
                                        <p:tgtEl>
                                          <p:spTgt spid="573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4" presetClass="entr" presetSubtype="0" accel="100000" fill="hold" nodeType="clickEffect">
                                  <p:stCondLst>
                                    <p:cond delay="0"/>
                                  </p:stCondLst>
                                  <p:childTnLst>
                                    <p:set>
                                      <p:cBhvr>
                                        <p:cTn id="26" dur="1" fill="hold">
                                          <p:stCondLst>
                                            <p:cond delay="0"/>
                                          </p:stCondLst>
                                        </p:cTn>
                                        <p:tgtEl>
                                          <p:spTgt spid="57383"/>
                                        </p:tgtEl>
                                        <p:attrNameLst>
                                          <p:attrName>style.visibility</p:attrName>
                                        </p:attrNameLst>
                                      </p:cBhvr>
                                      <p:to>
                                        <p:strVal val="visible"/>
                                      </p:to>
                                    </p:set>
                                    <p:anim calcmode="lin" valueType="num">
                                      <p:cBhvr>
                                        <p:cTn id="27" dur="500" fill="hold"/>
                                        <p:tgtEl>
                                          <p:spTgt spid="57383"/>
                                        </p:tgtEl>
                                        <p:attrNameLst>
                                          <p:attrName>ppt_w</p:attrName>
                                        </p:attrNameLst>
                                      </p:cBhvr>
                                      <p:tavLst>
                                        <p:tav tm="0">
                                          <p:val>
                                            <p:strVal val="#ppt_w*0.05"/>
                                          </p:val>
                                        </p:tav>
                                        <p:tav tm="100000">
                                          <p:val>
                                            <p:strVal val="#ppt_w"/>
                                          </p:val>
                                        </p:tav>
                                      </p:tavLst>
                                    </p:anim>
                                    <p:anim calcmode="lin" valueType="num">
                                      <p:cBhvr>
                                        <p:cTn id="28" dur="500" fill="hold"/>
                                        <p:tgtEl>
                                          <p:spTgt spid="57383"/>
                                        </p:tgtEl>
                                        <p:attrNameLst>
                                          <p:attrName>ppt_h</p:attrName>
                                        </p:attrNameLst>
                                      </p:cBhvr>
                                      <p:tavLst>
                                        <p:tav tm="0">
                                          <p:val>
                                            <p:strVal val="#ppt_h"/>
                                          </p:val>
                                        </p:tav>
                                        <p:tav tm="100000">
                                          <p:val>
                                            <p:strVal val="#ppt_h"/>
                                          </p:val>
                                        </p:tav>
                                      </p:tavLst>
                                    </p:anim>
                                    <p:anim calcmode="lin" valueType="num">
                                      <p:cBhvr>
                                        <p:cTn id="29" dur="500" fill="hold"/>
                                        <p:tgtEl>
                                          <p:spTgt spid="57383"/>
                                        </p:tgtEl>
                                        <p:attrNameLst>
                                          <p:attrName>ppt_x</p:attrName>
                                        </p:attrNameLst>
                                      </p:cBhvr>
                                      <p:tavLst>
                                        <p:tav tm="0">
                                          <p:val>
                                            <p:strVal val="#ppt_x-.2"/>
                                          </p:val>
                                        </p:tav>
                                        <p:tav tm="100000">
                                          <p:val>
                                            <p:strVal val="#ppt_x"/>
                                          </p:val>
                                        </p:tav>
                                      </p:tavLst>
                                    </p:anim>
                                    <p:anim calcmode="lin" valueType="num">
                                      <p:cBhvr>
                                        <p:cTn id="30" dur="500" fill="hold"/>
                                        <p:tgtEl>
                                          <p:spTgt spid="57383"/>
                                        </p:tgtEl>
                                        <p:attrNameLst>
                                          <p:attrName>ppt_y</p:attrName>
                                        </p:attrNameLst>
                                      </p:cBhvr>
                                      <p:tavLst>
                                        <p:tav tm="0">
                                          <p:val>
                                            <p:strVal val="#ppt_y"/>
                                          </p:val>
                                        </p:tav>
                                        <p:tav tm="100000">
                                          <p:val>
                                            <p:strVal val="#ppt_y"/>
                                          </p:val>
                                        </p:tav>
                                      </p:tavLst>
                                    </p:anim>
                                    <p:animEffect transition="in" filter="fade">
                                      <p:cBhvr>
                                        <p:cTn id="31" dur="500"/>
                                        <p:tgtEl>
                                          <p:spTgt spid="5738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4" presetClass="entr" presetSubtype="0" accel="100000" fill="hold" nodeType="clickEffect">
                                  <p:stCondLst>
                                    <p:cond delay="0"/>
                                  </p:stCondLst>
                                  <p:childTnLst>
                                    <p:set>
                                      <p:cBhvr>
                                        <p:cTn id="35" dur="1" fill="hold">
                                          <p:stCondLst>
                                            <p:cond delay="0"/>
                                          </p:stCondLst>
                                        </p:cTn>
                                        <p:tgtEl>
                                          <p:spTgt spid="57384"/>
                                        </p:tgtEl>
                                        <p:attrNameLst>
                                          <p:attrName>style.visibility</p:attrName>
                                        </p:attrNameLst>
                                      </p:cBhvr>
                                      <p:to>
                                        <p:strVal val="visible"/>
                                      </p:to>
                                    </p:set>
                                    <p:anim calcmode="lin" valueType="num">
                                      <p:cBhvr>
                                        <p:cTn id="36" dur="500" fill="hold"/>
                                        <p:tgtEl>
                                          <p:spTgt spid="57384"/>
                                        </p:tgtEl>
                                        <p:attrNameLst>
                                          <p:attrName>ppt_w</p:attrName>
                                        </p:attrNameLst>
                                      </p:cBhvr>
                                      <p:tavLst>
                                        <p:tav tm="0">
                                          <p:val>
                                            <p:strVal val="#ppt_w*0.05"/>
                                          </p:val>
                                        </p:tav>
                                        <p:tav tm="100000">
                                          <p:val>
                                            <p:strVal val="#ppt_w"/>
                                          </p:val>
                                        </p:tav>
                                      </p:tavLst>
                                    </p:anim>
                                    <p:anim calcmode="lin" valueType="num">
                                      <p:cBhvr>
                                        <p:cTn id="37" dur="500" fill="hold"/>
                                        <p:tgtEl>
                                          <p:spTgt spid="57384"/>
                                        </p:tgtEl>
                                        <p:attrNameLst>
                                          <p:attrName>ppt_h</p:attrName>
                                        </p:attrNameLst>
                                      </p:cBhvr>
                                      <p:tavLst>
                                        <p:tav tm="0">
                                          <p:val>
                                            <p:strVal val="#ppt_h"/>
                                          </p:val>
                                        </p:tav>
                                        <p:tav tm="100000">
                                          <p:val>
                                            <p:strVal val="#ppt_h"/>
                                          </p:val>
                                        </p:tav>
                                      </p:tavLst>
                                    </p:anim>
                                    <p:anim calcmode="lin" valueType="num">
                                      <p:cBhvr>
                                        <p:cTn id="38" dur="500" fill="hold"/>
                                        <p:tgtEl>
                                          <p:spTgt spid="57384"/>
                                        </p:tgtEl>
                                        <p:attrNameLst>
                                          <p:attrName>ppt_x</p:attrName>
                                        </p:attrNameLst>
                                      </p:cBhvr>
                                      <p:tavLst>
                                        <p:tav tm="0">
                                          <p:val>
                                            <p:strVal val="#ppt_x-.2"/>
                                          </p:val>
                                        </p:tav>
                                        <p:tav tm="100000">
                                          <p:val>
                                            <p:strVal val="#ppt_x"/>
                                          </p:val>
                                        </p:tav>
                                      </p:tavLst>
                                    </p:anim>
                                    <p:anim calcmode="lin" valueType="num">
                                      <p:cBhvr>
                                        <p:cTn id="39" dur="500" fill="hold"/>
                                        <p:tgtEl>
                                          <p:spTgt spid="57384"/>
                                        </p:tgtEl>
                                        <p:attrNameLst>
                                          <p:attrName>ppt_y</p:attrName>
                                        </p:attrNameLst>
                                      </p:cBhvr>
                                      <p:tavLst>
                                        <p:tav tm="0">
                                          <p:val>
                                            <p:strVal val="#ppt_y"/>
                                          </p:val>
                                        </p:tav>
                                        <p:tav tm="100000">
                                          <p:val>
                                            <p:strVal val="#ppt_y"/>
                                          </p:val>
                                        </p:tav>
                                      </p:tavLst>
                                    </p:anim>
                                    <p:animEffect transition="in" filter="fade">
                                      <p:cBhvr>
                                        <p:cTn id="40" dur="500"/>
                                        <p:tgtEl>
                                          <p:spTgt spid="5738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12" fill="hold" nodeType="clickEffect">
                                  <p:stCondLst>
                                    <p:cond delay="0"/>
                                  </p:stCondLst>
                                  <p:childTnLst>
                                    <p:set>
                                      <p:cBhvr>
                                        <p:cTn id="44" dur="1" fill="hold">
                                          <p:stCondLst>
                                            <p:cond delay="0"/>
                                          </p:stCondLst>
                                        </p:cTn>
                                        <p:tgtEl>
                                          <p:spTgt spid="57385"/>
                                        </p:tgtEl>
                                        <p:attrNameLst>
                                          <p:attrName>style.visibility</p:attrName>
                                        </p:attrNameLst>
                                      </p:cBhvr>
                                      <p:to>
                                        <p:strVal val="visible"/>
                                      </p:to>
                                    </p:set>
                                    <p:animEffect transition="in" filter="strips(downLeft)">
                                      <p:cBhvr>
                                        <p:cTn id="45" dur="500"/>
                                        <p:tgtEl>
                                          <p:spTgt spid="5738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12" fill="hold" nodeType="clickEffect">
                                  <p:stCondLst>
                                    <p:cond delay="0"/>
                                  </p:stCondLst>
                                  <p:childTnLst>
                                    <p:set>
                                      <p:cBhvr>
                                        <p:cTn id="49" dur="1" fill="hold">
                                          <p:stCondLst>
                                            <p:cond delay="0"/>
                                          </p:stCondLst>
                                        </p:cTn>
                                        <p:tgtEl>
                                          <p:spTgt spid="57386"/>
                                        </p:tgtEl>
                                        <p:attrNameLst>
                                          <p:attrName>style.visibility</p:attrName>
                                        </p:attrNameLst>
                                      </p:cBhvr>
                                      <p:to>
                                        <p:strVal val="visible"/>
                                      </p:to>
                                    </p:set>
                                    <p:animEffect transition="in" filter="strips(downLeft)">
                                      <p:cBhvr>
                                        <p:cTn id="50" dur="500"/>
                                        <p:tgtEl>
                                          <p:spTgt spid="5738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ntr" presetSubtype="10" fill="hold" nodeType="clickEffect">
                                  <p:stCondLst>
                                    <p:cond delay="0"/>
                                  </p:stCondLst>
                                  <p:childTnLst>
                                    <p:set>
                                      <p:cBhvr>
                                        <p:cTn id="54" dur="1" fill="hold">
                                          <p:stCondLst>
                                            <p:cond delay="0"/>
                                          </p:stCondLst>
                                        </p:cTn>
                                        <p:tgtEl>
                                          <p:spTgt spid="57387"/>
                                        </p:tgtEl>
                                        <p:attrNameLst>
                                          <p:attrName>style.visibility</p:attrName>
                                        </p:attrNameLst>
                                      </p:cBhvr>
                                      <p:to>
                                        <p:strVal val="visible"/>
                                      </p:to>
                                    </p:set>
                                    <p:animEffect transition="in" filter="checkerboard(across)">
                                      <p:cBhvr>
                                        <p:cTn id="55" dur="500"/>
                                        <p:tgtEl>
                                          <p:spTgt spid="5738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 presetClass="entr" presetSubtype="10" fill="hold" nodeType="clickEffect">
                                  <p:stCondLst>
                                    <p:cond delay="0"/>
                                  </p:stCondLst>
                                  <p:childTnLst>
                                    <p:set>
                                      <p:cBhvr>
                                        <p:cTn id="59" dur="1" fill="hold">
                                          <p:stCondLst>
                                            <p:cond delay="0"/>
                                          </p:stCondLst>
                                        </p:cTn>
                                        <p:tgtEl>
                                          <p:spTgt spid="57388"/>
                                        </p:tgtEl>
                                        <p:attrNameLst>
                                          <p:attrName>style.visibility</p:attrName>
                                        </p:attrNameLst>
                                      </p:cBhvr>
                                      <p:to>
                                        <p:strVal val="visible"/>
                                      </p:to>
                                    </p:set>
                                    <p:animEffect transition="in" filter="checkerboard(across)">
                                      <p:cBhvr>
                                        <p:cTn id="60" dur="500"/>
                                        <p:tgtEl>
                                          <p:spTgt spid="5738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 presetClass="entr" presetSubtype="10" fill="hold" nodeType="clickEffect">
                                  <p:stCondLst>
                                    <p:cond delay="0"/>
                                  </p:stCondLst>
                                  <p:childTnLst>
                                    <p:set>
                                      <p:cBhvr>
                                        <p:cTn id="64" dur="1" fill="hold">
                                          <p:stCondLst>
                                            <p:cond delay="0"/>
                                          </p:stCondLst>
                                        </p:cTn>
                                        <p:tgtEl>
                                          <p:spTgt spid="57391"/>
                                        </p:tgtEl>
                                        <p:attrNameLst>
                                          <p:attrName>style.visibility</p:attrName>
                                        </p:attrNameLst>
                                      </p:cBhvr>
                                      <p:to>
                                        <p:strVal val="visible"/>
                                      </p:to>
                                    </p:set>
                                    <p:animEffect transition="in" filter="checkerboard(across)">
                                      <p:cBhvr>
                                        <p:cTn id="65" dur="500"/>
                                        <p:tgtEl>
                                          <p:spTgt spid="5739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 presetClass="entr" presetSubtype="10" fill="hold" nodeType="clickEffect">
                                  <p:stCondLst>
                                    <p:cond delay="0"/>
                                  </p:stCondLst>
                                  <p:childTnLst>
                                    <p:set>
                                      <p:cBhvr>
                                        <p:cTn id="69" dur="1" fill="hold">
                                          <p:stCondLst>
                                            <p:cond delay="0"/>
                                          </p:stCondLst>
                                        </p:cTn>
                                        <p:tgtEl>
                                          <p:spTgt spid="57390"/>
                                        </p:tgtEl>
                                        <p:attrNameLst>
                                          <p:attrName>style.visibility</p:attrName>
                                        </p:attrNameLst>
                                      </p:cBhvr>
                                      <p:to>
                                        <p:strVal val="visible"/>
                                      </p:to>
                                    </p:set>
                                    <p:animEffect transition="in" filter="checkerboard(across)">
                                      <p:cBhvr>
                                        <p:cTn id="70" dur="500"/>
                                        <p:tgtEl>
                                          <p:spTgt spid="5739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8" presetClass="entr" presetSubtype="16" fill="hold" nodeType="clickEffect">
                                  <p:stCondLst>
                                    <p:cond delay="0"/>
                                  </p:stCondLst>
                                  <p:childTnLst>
                                    <p:set>
                                      <p:cBhvr>
                                        <p:cTn id="74" dur="1" fill="hold">
                                          <p:stCondLst>
                                            <p:cond delay="0"/>
                                          </p:stCondLst>
                                        </p:cTn>
                                        <p:tgtEl>
                                          <p:spTgt spid="57389"/>
                                        </p:tgtEl>
                                        <p:attrNameLst>
                                          <p:attrName>style.visibility</p:attrName>
                                        </p:attrNameLst>
                                      </p:cBhvr>
                                      <p:to>
                                        <p:strVal val="visible"/>
                                      </p:to>
                                    </p:set>
                                    <p:animEffect transition="in" filter="diamond(in)">
                                      <p:cBhvr>
                                        <p:cTn id="75" dur="2000"/>
                                        <p:tgtEl>
                                          <p:spTgt spid="5738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8" presetClass="entr" presetSubtype="16" fill="hold" nodeType="clickEffect">
                                  <p:stCondLst>
                                    <p:cond delay="0"/>
                                  </p:stCondLst>
                                  <p:childTnLst>
                                    <p:set>
                                      <p:cBhvr>
                                        <p:cTn id="79" dur="1" fill="hold">
                                          <p:stCondLst>
                                            <p:cond delay="0"/>
                                          </p:stCondLst>
                                        </p:cTn>
                                        <p:tgtEl>
                                          <p:spTgt spid="57381"/>
                                        </p:tgtEl>
                                        <p:attrNameLst>
                                          <p:attrName>style.visibility</p:attrName>
                                        </p:attrNameLst>
                                      </p:cBhvr>
                                      <p:to>
                                        <p:strVal val="visible"/>
                                      </p:to>
                                    </p:set>
                                    <p:animEffect transition="in" filter="diamond(in)">
                                      <p:cBhvr>
                                        <p:cTn id="80" dur="2000"/>
                                        <p:tgtEl>
                                          <p:spTgt spid="57381"/>
                                        </p:tgtEl>
                                      </p:cBhvr>
                                    </p:animEffect>
                                  </p:childTnLst>
                                </p:cTn>
                              </p:par>
                              <p:par>
                                <p:cTn id="81" presetID="8" presetClass="entr" presetSubtype="16" fill="hold" grpId="0" nodeType="withEffect">
                                  <p:stCondLst>
                                    <p:cond delay="0"/>
                                  </p:stCondLst>
                                  <p:childTnLst>
                                    <p:set>
                                      <p:cBhvr>
                                        <p:cTn id="82" dur="1" fill="hold">
                                          <p:stCondLst>
                                            <p:cond delay="0"/>
                                          </p:stCondLst>
                                        </p:cTn>
                                        <p:tgtEl>
                                          <p:spTgt spid="57376"/>
                                        </p:tgtEl>
                                        <p:attrNameLst>
                                          <p:attrName>style.visibility</p:attrName>
                                        </p:attrNameLst>
                                      </p:cBhvr>
                                      <p:to>
                                        <p:strVal val="visible"/>
                                      </p:to>
                                    </p:set>
                                    <p:animEffect transition="in" filter="diamond(in)">
                                      <p:cBhvr>
                                        <p:cTn id="83" dur="2000"/>
                                        <p:tgtEl>
                                          <p:spTgt spid="5737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2" fill="hold" nodeType="clickEffect">
                                  <p:stCondLst>
                                    <p:cond delay="0"/>
                                  </p:stCondLst>
                                  <p:childTnLst>
                                    <p:set>
                                      <p:cBhvr>
                                        <p:cTn id="87" dur="1" fill="hold">
                                          <p:stCondLst>
                                            <p:cond delay="0"/>
                                          </p:stCondLst>
                                        </p:cTn>
                                        <p:tgtEl>
                                          <p:spTgt spid="57371"/>
                                        </p:tgtEl>
                                        <p:attrNameLst>
                                          <p:attrName>style.visibility</p:attrName>
                                        </p:attrNameLst>
                                      </p:cBhvr>
                                      <p:to>
                                        <p:strVal val="visible"/>
                                      </p:to>
                                    </p:set>
                                    <p:anim calcmode="lin" valueType="num">
                                      <p:cBhvr additive="base">
                                        <p:cTn id="88" dur="500" fill="hold"/>
                                        <p:tgtEl>
                                          <p:spTgt spid="57371"/>
                                        </p:tgtEl>
                                        <p:attrNameLst>
                                          <p:attrName>ppt_x</p:attrName>
                                        </p:attrNameLst>
                                      </p:cBhvr>
                                      <p:tavLst>
                                        <p:tav tm="0">
                                          <p:val>
                                            <p:strVal val="1+#ppt_w/2"/>
                                          </p:val>
                                        </p:tav>
                                        <p:tav tm="100000">
                                          <p:val>
                                            <p:strVal val="#ppt_x"/>
                                          </p:val>
                                        </p:tav>
                                      </p:tavLst>
                                    </p:anim>
                                    <p:anim calcmode="lin" valueType="num">
                                      <p:cBhvr additive="base">
                                        <p:cTn id="89" dur="500" fill="hold"/>
                                        <p:tgtEl>
                                          <p:spTgt spid="57371"/>
                                        </p:tgtEl>
                                        <p:attrNameLst>
                                          <p:attrName>ppt_y</p:attrName>
                                        </p:attrNameLst>
                                      </p:cBhvr>
                                      <p:tavLst>
                                        <p:tav tm="0">
                                          <p:val>
                                            <p:strVal val="#ppt_y"/>
                                          </p:val>
                                        </p:tav>
                                        <p:tav tm="100000">
                                          <p:val>
                                            <p:strVal val="#ppt_y"/>
                                          </p:val>
                                        </p:tav>
                                      </p:tavLst>
                                    </p:anim>
                                  </p:childTnLst>
                                </p:cTn>
                              </p:par>
                              <p:par>
                                <p:cTn id="90" presetID="2" presetClass="entr" presetSubtype="2" fill="hold" grpId="0" nodeType="withEffect">
                                  <p:stCondLst>
                                    <p:cond delay="0"/>
                                  </p:stCondLst>
                                  <p:childTnLst>
                                    <p:set>
                                      <p:cBhvr>
                                        <p:cTn id="91" dur="1" fill="hold">
                                          <p:stCondLst>
                                            <p:cond delay="0"/>
                                          </p:stCondLst>
                                        </p:cTn>
                                        <p:tgtEl>
                                          <p:spTgt spid="57365"/>
                                        </p:tgtEl>
                                        <p:attrNameLst>
                                          <p:attrName>style.visibility</p:attrName>
                                        </p:attrNameLst>
                                      </p:cBhvr>
                                      <p:to>
                                        <p:strVal val="visible"/>
                                      </p:to>
                                    </p:set>
                                    <p:anim calcmode="lin" valueType="num">
                                      <p:cBhvr additive="base">
                                        <p:cTn id="92" dur="500" fill="hold"/>
                                        <p:tgtEl>
                                          <p:spTgt spid="57365"/>
                                        </p:tgtEl>
                                        <p:attrNameLst>
                                          <p:attrName>ppt_x</p:attrName>
                                        </p:attrNameLst>
                                      </p:cBhvr>
                                      <p:tavLst>
                                        <p:tav tm="0">
                                          <p:val>
                                            <p:strVal val="1+#ppt_w/2"/>
                                          </p:val>
                                        </p:tav>
                                        <p:tav tm="100000">
                                          <p:val>
                                            <p:strVal val="#ppt_x"/>
                                          </p:val>
                                        </p:tav>
                                      </p:tavLst>
                                    </p:anim>
                                    <p:anim calcmode="lin" valueType="num">
                                      <p:cBhvr additive="base">
                                        <p:cTn id="93" dur="500" fill="hold"/>
                                        <p:tgtEl>
                                          <p:spTgt spid="57365"/>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xit" presetSubtype="2" fill="hold" nodeType="clickEffect">
                                  <p:stCondLst>
                                    <p:cond delay="0"/>
                                  </p:stCondLst>
                                  <p:childTnLst>
                                    <p:anim calcmode="lin" valueType="num">
                                      <p:cBhvr additive="base">
                                        <p:cTn id="97" dur="500"/>
                                        <p:tgtEl>
                                          <p:spTgt spid="57371"/>
                                        </p:tgtEl>
                                        <p:attrNameLst>
                                          <p:attrName>ppt_x</p:attrName>
                                        </p:attrNameLst>
                                      </p:cBhvr>
                                      <p:tavLst>
                                        <p:tav tm="0">
                                          <p:val>
                                            <p:strVal val="ppt_x"/>
                                          </p:val>
                                        </p:tav>
                                        <p:tav tm="100000">
                                          <p:val>
                                            <p:strVal val="1+ppt_w/2"/>
                                          </p:val>
                                        </p:tav>
                                      </p:tavLst>
                                    </p:anim>
                                    <p:anim calcmode="lin" valueType="num">
                                      <p:cBhvr additive="base">
                                        <p:cTn id="98" dur="500"/>
                                        <p:tgtEl>
                                          <p:spTgt spid="57371"/>
                                        </p:tgtEl>
                                        <p:attrNameLst>
                                          <p:attrName>ppt_y</p:attrName>
                                        </p:attrNameLst>
                                      </p:cBhvr>
                                      <p:tavLst>
                                        <p:tav tm="0">
                                          <p:val>
                                            <p:strVal val="ppt_y"/>
                                          </p:val>
                                        </p:tav>
                                        <p:tav tm="100000">
                                          <p:val>
                                            <p:strVal val="ppt_y"/>
                                          </p:val>
                                        </p:tav>
                                      </p:tavLst>
                                    </p:anim>
                                    <p:set>
                                      <p:cBhvr>
                                        <p:cTn id="99" dur="1" fill="hold">
                                          <p:stCondLst>
                                            <p:cond delay="499"/>
                                          </p:stCondLst>
                                        </p:cTn>
                                        <p:tgtEl>
                                          <p:spTgt spid="57371"/>
                                        </p:tgtEl>
                                        <p:attrNameLst>
                                          <p:attrName>style.visibility</p:attrName>
                                        </p:attrNameLst>
                                      </p:cBhvr>
                                      <p:to>
                                        <p:strVal val="hidden"/>
                                      </p:to>
                                    </p:set>
                                  </p:childTnLst>
                                </p:cTn>
                              </p:par>
                              <p:par>
                                <p:cTn id="100" presetID="2" presetClass="exit" presetSubtype="2" fill="hold" grpId="1" nodeType="withEffect">
                                  <p:stCondLst>
                                    <p:cond delay="0"/>
                                  </p:stCondLst>
                                  <p:childTnLst>
                                    <p:anim calcmode="lin" valueType="num">
                                      <p:cBhvr additive="base">
                                        <p:cTn id="101" dur="500"/>
                                        <p:tgtEl>
                                          <p:spTgt spid="57365"/>
                                        </p:tgtEl>
                                        <p:attrNameLst>
                                          <p:attrName>ppt_x</p:attrName>
                                        </p:attrNameLst>
                                      </p:cBhvr>
                                      <p:tavLst>
                                        <p:tav tm="0">
                                          <p:val>
                                            <p:strVal val="ppt_x"/>
                                          </p:val>
                                        </p:tav>
                                        <p:tav tm="100000">
                                          <p:val>
                                            <p:strVal val="1+ppt_w/2"/>
                                          </p:val>
                                        </p:tav>
                                      </p:tavLst>
                                    </p:anim>
                                    <p:anim calcmode="lin" valueType="num">
                                      <p:cBhvr additive="base">
                                        <p:cTn id="102" dur="500"/>
                                        <p:tgtEl>
                                          <p:spTgt spid="57365"/>
                                        </p:tgtEl>
                                        <p:attrNameLst>
                                          <p:attrName>ppt_y</p:attrName>
                                        </p:attrNameLst>
                                      </p:cBhvr>
                                      <p:tavLst>
                                        <p:tav tm="0">
                                          <p:val>
                                            <p:strVal val="ppt_y"/>
                                          </p:val>
                                        </p:tav>
                                        <p:tav tm="100000">
                                          <p:val>
                                            <p:strVal val="ppt_y"/>
                                          </p:val>
                                        </p:tav>
                                      </p:tavLst>
                                    </p:anim>
                                    <p:set>
                                      <p:cBhvr>
                                        <p:cTn id="103" dur="1" fill="hold">
                                          <p:stCondLst>
                                            <p:cond delay="499"/>
                                          </p:stCondLst>
                                        </p:cTn>
                                        <p:tgtEl>
                                          <p:spTgt spid="57365"/>
                                        </p:tgtEl>
                                        <p:attrNameLst>
                                          <p:attrName>style.visibility</p:attrName>
                                        </p:attrNameLst>
                                      </p:cBhvr>
                                      <p:to>
                                        <p:strVal val="hidden"/>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 presetClass="entr" presetSubtype="4" fill="hold" nodeType="clickEffect">
                                  <p:stCondLst>
                                    <p:cond delay="0"/>
                                  </p:stCondLst>
                                  <p:childTnLst>
                                    <p:set>
                                      <p:cBhvr>
                                        <p:cTn id="107" dur="1" fill="hold">
                                          <p:stCondLst>
                                            <p:cond delay="0"/>
                                          </p:stCondLst>
                                        </p:cTn>
                                        <p:tgtEl>
                                          <p:spTgt spid="57392"/>
                                        </p:tgtEl>
                                        <p:attrNameLst>
                                          <p:attrName>style.visibility</p:attrName>
                                        </p:attrNameLst>
                                      </p:cBhvr>
                                      <p:to>
                                        <p:strVal val="visible"/>
                                      </p:to>
                                    </p:set>
                                    <p:anim calcmode="lin" valueType="num">
                                      <p:cBhvr additive="base">
                                        <p:cTn id="108" dur="500" fill="hold"/>
                                        <p:tgtEl>
                                          <p:spTgt spid="57392"/>
                                        </p:tgtEl>
                                        <p:attrNameLst>
                                          <p:attrName>ppt_x</p:attrName>
                                        </p:attrNameLst>
                                      </p:cBhvr>
                                      <p:tavLst>
                                        <p:tav tm="0">
                                          <p:val>
                                            <p:strVal val="#ppt_x"/>
                                          </p:val>
                                        </p:tav>
                                        <p:tav tm="100000">
                                          <p:val>
                                            <p:strVal val="#ppt_x"/>
                                          </p:val>
                                        </p:tav>
                                      </p:tavLst>
                                    </p:anim>
                                    <p:anim calcmode="lin" valueType="num">
                                      <p:cBhvr additive="base">
                                        <p:cTn id="109" dur="500" fill="hold"/>
                                        <p:tgtEl>
                                          <p:spTgt spid="57392"/>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57357"/>
                                        </p:tgtEl>
                                        <p:attrNameLst>
                                          <p:attrName>style.visibility</p:attrName>
                                        </p:attrNameLst>
                                      </p:cBhvr>
                                      <p:to>
                                        <p:strVal val="visible"/>
                                      </p:to>
                                    </p:set>
                                    <p:anim calcmode="lin" valueType="num">
                                      <p:cBhvr additive="base">
                                        <p:cTn id="112" dur="500" fill="hold"/>
                                        <p:tgtEl>
                                          <p:spTgt spid="57357"/>
                                        </p:tgtEl>
                                        <p:attrNameLst>
                                          <p:attrName>ppt_x</p:attrName>
                                        </p:attrNameLst>
                                      </p:cBhvr>
                                      <p:tavLst>
                                        <p:tav tm="0">
                                          <p:val>
                                            <p:strVal val="#ppt_x"/>
                                          </p:val>
                                        </p:tav>
                                        <p:tav tm="100000">
                                          <p:val>
                                            <p:strVal val="#ppt_x"/>
                                          </p:val>
                                        </p:tav>
                                      </p:tavLst>
                                    </p:anim>
                                    <p:anim calcmode="lin" valueType="num">
                                      <p:cBhvr additive="base">
                                        <p:cTn id="113" dur="500" fill="hold"/>
                                        <p:tgtEl>
                                          <p:spTgt spid="573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4" grpId="0"/>
      <p:bldP spid="57356" grpId="0"/>
      <p:bldP spid="57357" grpId="0"/>
      <p:bldP spid="57358" grpId="0"/>
      <p:bldP spid="57359" grpId="0"/>
      <p:bldP spid="57365" grpId="0"/>
      <p:bldP spid="57365" grpId="1"/>
      <p:bldP spid="5737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94C47CC1-A4C8-4B15-B769-D21580A16018}"/>
              </a:ext>
            </a:extLst>
          </p:cNvPr>
          <p:cNvSpPr txBox="1">
            <a:spLocks noChangeArrowheads="1"/>
          </p:cNvSpPr>
          <p:nvPr/>
        </p:nvSpPr>
        <p:spPr bwMode="auto">
          <a:xfrm>
            <a:off x="217488" y="55194"/>
            <a:ext cx="3413412" cy="588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1">
            <a:spAutoFit/>
          </a:bodyPr>
          <a:lstStyle>
            <a:lvl1pPr eaLnBrk="0" hangingPunct="0">
              <a:defRPr sz="2400">
                <a:solidFill>
                  <a:schemeClr val="tx1"/>
                </a:solidFill>
                <a:latin typeface="Garamond" panose="02020404030301010803" pitchFamily="18" charset="0"/>
                <a:ea typeface="宋体" panose="02010600030101010101" pitchFamily="2" charset="-122"/>
              </a:defRPr>
            </a:lvl1pPr>
            <a:lvl2pPr marL="742950" indent="-285750" eaLnBrk="0" hangingPunct="0">
              <a:defRPr sz="2400">
                <a:solidFill>
                  <a:schemeClr val="tx1"/>
                </a:solidFill>
                <a:latin typeface="Garamond" panose="02020404030301010803" pitchFamily="18" charset="0"/>
                <a:ea typeface="宋体" panose="02010600030101010101" pitchFamily="2" charset="-122"/>
              </a:defRPr>
            </a:lvl2pPr>
            <a:lvl3pPr marL="1143000" indent="-228600" eaLnBrk="0" hangingPunct="0">
              <a:defRPr sz="2400">
                <a:solidFill>
                  <a:schemeClr val="tx1"/>
                </a:solidFill>
                <a:latin typeface="Garamond" panose="02020404030301010803" pitchFamily="18" charset="0"/>
                <a:ea typeface="宋体" panose="02010600030101010101" pitchFamily="2" charset="-122"/>
              </a:defRPr>
            </a:lvl3pPr>
            <a:lvl4pPr marL="1600200" indent="-228600" eaLnBrk="0" hangingPunct="0">
              <a:defRPr sz="2400">
                <a:solidFill>
                  <a:schemeClr val="tx1"/>
                </a:solidFill>
                <a:latin typeface="Garamond" panose="02020404030301010803" pitchFamily="18" charset="0"/>
                <a:ea typeface="宋体" panose="02010600030101010101" pitchFamily="2" charset="-122"/>
              </a:defRPr>
            </a:lvl4pPr>
            <a:lvl5pPr marL="2057400" indent="-228600" eaLnBrk="0" hangingPunct="0">
              <a:defRPr sz="2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宋体" panose="02010600030101010101" pitchFamily="2" charset="-122"/>
              </a:defRPr>
            </a:lvl9pPr>
          </a:lstStyle>
          <a:p>
            <a:pPr eaLnBrk="1" fontAlgn="b" hangingPunct="1">
              <a:lnSpc>
                <a:spcPct val="140000"/>
              </a:lnSpc>
            </a:pPr>
            <a:r>
              <a:rPr kumimoji="1" lang="zh-CN" altLang="en-US" sz="2800" dirty="0">
                <a:effectLst/>
                <a:latin typeface="黑体" panose="02010609060101010101" pitchFamily="49" charset="-122"/>
                <a:ea typeface="黑体" panose="02010609060101010101" pitchFamily="49" charset="-122"/>
              </a:rPr>
              <a:t>最优装载的贪心算法</a:t>
            </a:r>
            <a:endParaRPr kumimoji="1" lang="zh-CN" altLang="en-US" sz="2800" dirty="0">
              <a:effectLst/>
              <a:latin typeface="Times New Roman" panose="02020603050405020304" pitchFamily="18" charset="0"/>
            </a:endParaRPr>
          </a:p>
        </p:txBody>
      </p:sp>
      <p:sp>
        <p:nvSpPr>
          <p:cNvPr id="21507" name="Rectangle 3">
            <a:extLst>
              <a:ext uri="{FF2B5EF4-FFF2-40B4-BE49-F238E27FC236}">
                <a16:creationId xmlns:a16="http://schemas.microsoft.com/office/drawing/2014/main" id="{F494ACB0-9D88-4C0D-B2E1-EF1CDD739172}"/>
              </a:ext>
            </a:extLst>
          </p:cNvPr>
          <p:cNvSpPr>
            <a:spLocks noChangeArrowheads="1"/>
          </p:cNvSpPr>
          <p:nvPr/>
        </p:nvSpPr>
        <p:spPr bwMode="auto">
          <a:xfrm>
            <a:off x="1124062" y="1227386"/>
            <a:ext cx="6059264" cy="4157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1">
            <a:spAutoFit/>
          </a:bodyPr>
          <a:lstStyle>
            <a:lvl1pPr eaLnBrk="0" hangingPunct="0">
              <a:defRPr sz="2400">
                <a:solidFill>
                  <a:schemeClr val="tx1"/>
                </a:solidFill>
                <a:latin typeface="Garamond" panose="02020404030301010803" pitchFamily="18" charset="0"/>
                <a:ea typeface="宋体" panose="02010600030101010101" pitchFamily="2" charset="-122"/>
              </a:defRPr>
            </a:lvl1pPr>
            <a:lvl2pPr marL="742950" indent="-285750" eaLnBrk="0" hangingPunct="0">
              <a:defRPr sz="2400">
                <a:solidFill>
                  <a:schemeClr val="tx1"/>
                </a:solidFill>
                <a:latin typeface="Garamond" panose="02020404030301010803" pitchFamily="18" charset="0"/>
                <a:ea typeface="宋体" panose="02010600030101010101" pitchFamily="2" charset="-122"/>
              </a:defRPr>
            </a:lvl2pPr>
            <a:lvl3pPr marL="1143000" indent="-228600" eaLnBrk="0" hangingPunct="0">
              <a:defRPr sz="2400">
                <a:solidFill>
                  <a:schemeClr val="tx1"/>
                </a:solidFill>
                <a:latin typeface="Garamond" panose="02020404030301010803" pitchFamily="18" charset="0"/>
                <a:ea typeface="宋体" panose="02010600030101010101" pitchFamily="2" charset="-122"/>
              </a:defRPr>
            </a:lvl3pPr>
            <a:lvl4pPr marL="1600200" indent="-228600" eaLnBrk="0" hangingPunct="0">
              <a:defRPr sz="2400">
                <a:solidFill>
                  <a:schemeClr val="tx1"/>
                </a:solidFill>
                <a:latin typeface="Garamond" panose="02020404030301010803" pitchFamily="18" charset="0"/>
                <a:ea typeface="宋体" panose="02010600030101010101" pitchFamily="2" charset="-122"/>
              </a:defRPr>
            </a:lvl4pPr>
            <a:lvl5pPr marL="2057400" indent="-228600" eaLnBrk="0" hangingPunct="0">
              <a:defRPr sz="2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宋体" panose="02010600030101010101" pitchFamily="2" charset="-122"/>
              </a:defRPr>
            </a:lvl9pPr>
          </a:lstStyle>
          <a:p>
            <a:r>
              <a:rPr kumimoji="1" lang="en-US" altLang="zh-CN" b="1" dirty="0">
                <a:effectLst/>
                <a:latin typeface="Times New Roman" panose="02020603050405020304" pitchFamily="18" charset="0"/>
              </a:rPr>
              <a:t>template &lt; class Type &gt;</a:t>
            </a:r>
          </a:p>
          <a:p>
            <a:r>
              <a:rPr kumimoji="1" lang="en-US" altLang="zh-CN" b="1" dirty="0">
                <a:effectLst/>
                <a:latin typeface="Times New Roman" panose="02020603050405020304" pitchFamily="18" charset="0"/>
              </a:rPr>
              <a:t>void Loading(int x[], Type w[], Type c, int n )</a:t>
            </a:r>
          </a:p>
          <a:p>
            <a:r>
              <a:rPr kumimoji="1" lang="en-US" altLang="zh-CN" b="1" dirty="0">
                <a:effectLst/>
                <a:latin typeface="Times New Roman" panose="02020603050405020304" pitchFamily="18" charset="0"/>
              </a:rPr>
              <a:t>{ int *t = new int [n + 1];</a:t>
            </a:r>
          </a:p>
          <a:p>
            <a:r>
              <a:rPr kumimoji="1" lang="en-US" altLang="zh-CN" b="1" dirty="0">
                <a:solidFill>
                  <a:schemeClr val="bg2"/>
                </a:solidFill>
                <a:effectLst/>
                <a:latin typeface="Times New Roman" panose="02020603050405020304" pitchFamily="18" charset="0"/>
              </a:rPr>
              <a:t>   </a:t>
            </a:r>
            <a:r>
              <a:rPr kumimoji="1" lang="en-US" altLang="zh-CN" b="1" dirty="0">
                <a:effectLst/>
                <a:latin typeface="Times New Roman" panose="02020603050405020304" pitchFamily="18" charset="0"/>
              </a:rPr>
              <a:t>Sort(w, t, n) ; </a:t>
            </a:r>
            <a:r>
              <a:rPr kumimoji="1" lang="en-US" altLang="zh-CN" b="1" dirty="0">
                <a:solidFill>
                  <a:srgbClr val="C00000"/>
                </a:solidFill>
                <a:effectLst/>
                <a:latin typeface="Times New Roman" panose="02020603050405020304" pitchFamily="18" charset="0"/>
              </a:rPr>
              <a:t>//</a:t>
            </a:r>
            <a:r>
              <a:rPr kumimoji="1" lang="zh-CN" altLang="en-US" b="1" dirty="0">
                <a:solidFill>
                  <a:srgbClr val="C00000"/>
                </a:solidFill>
                <a:effectLst/>
                <a:latin typeface="Times New Roman" panose="02020603050405020304" pitchFamily="18" charset="0"/>
              </a:rPr>
              <a:t>按货箱重量排序</a:t>
            </a:r>
            <a:r>
              <a:rPr kumimoji="1" lang="en-US" altLang="zh-CN" b="1" dirty="0">
                <a:solidFill>
                  <a:srgbClr val="C00000"/>
                </a:solidFill>
                <a:effectLst/>
                <a:latin typeface="Century Schoolbook" panose="02040604050505020304" pitchFamily="18" charset="0"/>
              </a:rPr>
              <a:t>/</a:t>
            </a:r>
            <a:endParaRPr kumimoji="1" lang="en-US" altLang="zh-CN" b="1" dirty="0">
              <a:solidFill>
                <a:srgbClr val="C00000"/>
              </a:solidFill>
              <a:effectLst/>
              <a:latin typeface="Times New Roman" panose="02020603050405020304" pitchFamily="18" charset="0"/>
            </a:endParaRPr>
          </a:p>
          <a:p>
            <a:r>
              <a:rPr kumimoji="1" lang="en-US" altLang="zh-CN" b="1" dirty="0">
                <a:solidFill>
                  <a:schemeClr val="bg2"/>
                </a:solidFill>
                <a:effectLst/>
                <a:latin typeface="Times New Roman" panose="02020603050405020304" pitchFamily="18" charset="0"/>
              </a:rPr>
              <a:t>   </a:t>
            </a:r>
            <a:r>
              <a:rPr kumimoji="1" lang="en-US" altLang="zh-CN" b="1" dirty="0">
                <a:effectLst/>
                <a:latin typeface="Times New Roman" panose="02020603050405020304" pitchFamily="18" charset="0"/>
              </a:rPr>
              <a:t>for (int </a:t>
            </a:r>
            <a:r>
              <a:rPr kumimoji="1" lang="en-US" altLang="zh-CN" b="1" dirty="0" err="1">
                <a:effectLst/>
                <a:latin typeface="Times New Roman" panose="02020603050405020304" pitchFamily="18" charset="0"/>
              </a:rPr>
              <a:t>i</a:t>
            </a:r>
            <a:r>
              <a:rPr kumimoji="1" lang="en-US" altLang="zh-CN" b="1" dirty="0">
                <a:effectLst/>
                <a:latin typeface="Times New Roman" panose="02020603050405020304" pitchFamily="18" charset="0"/>
              </a:rPr>
              <a:t> = 1; </a:t>
            </a:r>
            <a:r>
              <a:rPr kumimoji="1" lang="en-US" altLang="zh-CN" b="1" dirty="0" err="1">
                <a:effectLst/>
                <a:latin typeface="Times New Roman" panose="02020603050405020304" pitchFamily="18" charset="0"/>
              </a:rPr>
              <a:t>i</a:t>
            </a:r>
            <a:r>
              <a:rPr kumimoji="1" lang="en-US" altLang="zh-CN" b="1" dirty="0">
                <a:effectLst/>
                <a:latin typeface="Times New Roman" panose="02020603050405020304" pitchFamily="18" charset="0"/>
              </a:rPr>
              <a:t> &lt; = n; </a:t>
            </a:r>
            <a:r>
              <a:rPr kumimoji="1" lang="en-US" altLang="zh-CN" b="1" dirty="0" err="1">
                <a:effectLst/>
                <a:latin typeface="Times New Roman" panose="02020603050405020304" pitchFamily="18" charset="0"/>
              </a:rPr>
              <a:t>i</a:t>
            </a:r>
            <a:r>
              <a:rPr kumimoji="1" lang="en-US" altLang="zh-CN" b="1" dirty="0">
                <a:effectLst/>
                <a:latin typeface="Times New Roman" panose="02020603050405020304" pitchFamily="18" charset="0"/>
              </a:rPr>
              <a:t> ++)</a:t>
            </a:r>
          </a:p>
          <a:p>
            <a:r>
              <a:rPr kumimoji="1" lang="en-US" altLang="zh-CN" b="1" dirty="0">
                <a:effectLst/>
                <a:latin typeface="Times New Roman" panose="02020603050405020304" pitchFamily="18" charset="0"/>
              </a:rPr>
              <a:t>    x[</a:t>
            </a:r>
            <a:r>
              <a:rPr kumimoji="1" lang="en-US" altLang="zh-CN" b="1" dirty="0" err="1">
                <a:effectLst/>
                <a:latin typeface="Times New Roman" panose="02020603050405020304" pitchFamily="18" charset="0"/>
              </a:rPr>
              <a:t>i</a:t>
            </a:r>
            <a:r>
              <a:rPr kumimoji="1" lang="en-US" altLang="zh-CN" b="1" dirty="0">
                <a:effectLst/>
                <a:latin typeface="Times New Roman" panose="02020603050405020304" pitchFamily="18" charset="0"/>
              </a:rPr>
              <a:t>] = 0;</a:t>
            </a:r>
          </a:p>
          <a:p>
            <a:r>
              <a:rPr kumimoji="1" lang="en-US" altLang="zh-CN" b="1" dirty="0">
                <a:effectLst/>
                <a:latin typeface="Times New Roman" panose="02020603050405020304" pitchFamily="18" charset="0"/>
              </a:rPr>
              <a:t>     for (int </a:t>
            </a:r>
            <a:r>
              <a:rPr kumimoji="1" lang="en-US" altLang="zh-CN" b="1" dirty="0" err="1">
                <a:effectLst/>
                <a:latin typeface="Times New Roman" panose="02020603050405020304" pitchFamily="18" charset="0"/>
              </a:rPr>
              <a:t>i</a:t>
            </a:r>
            <a:r>
              <a:rPr kumimoji="1" lang="en-US" altLang="zh-CN" b="1" dirty="0">
                <a:effectLst/>
                <a:latin typeface="Times New Roman" panose="02020603050405020304" pitchFamily="18" charset="0"/>
              </a:rPr>
              <a:t> = 1;i&lt;= n &amp;&amp; w[t[</a:t>
            </a:r>
            <a:r>
              <a:rPr kumimoji="1" lang="en-US" altLang="zh-CN" b="1" dirty="0" err="1">
                <a:effectLst/>
                <a:latin typeface="Times New Roman" panose="02020603050405020304" pitchFamily="18" charset="0"/>
              </a:rPr>
              <a:t>i</a:t>
            </a:r>
            <a:r>
              <a:rPr kumimoji="1" lang="en-US" altLang="zh-CN" b="1" dirty="0">
                <a:effectLst/>
                <a:latin typeface="Times New Roman" panose="02020603050405020304" pitchFamily="18" charset="0"/>
              </a:rPr>
              <a:t>]] &lt;= c; </a:t>
            </a:r>
            <a:r>
              <a:rPr kumimoji="1" lang="en-US" altLang="zh-CN" b="1" dirty="0" err="1">
                <a:effectLst/>
                <a:latin typeface="Times New Roman" panose="02020603050405020304" pitchFamily="18" charset="0"/>
              </a:rPr>
              <a:t>i</a:t>
            </a:r>
            <a:r>
              <a:rPr kumimoji="1" lang="en-US" altLang="zh-CN" b="1" dirty="0">
                <a:effectLst/>
                <a:latin typeface="Times New Roman" panose="02020603050405020304" pitchFamily="18" charset="0"/>
              </a:rPr>
              <a:t>++) {</a:t>
            </a:r>
          </a:p>
          <a:p>
            <a:r>
              <a:rPr kumimoji="1" lang="en-US" altLang="zh-CN" b="1" dirty="0">
                <a:effectLst/>
                <a:latin typeface="Times New Roman" panose="02020603050405020304" pitchFamily="18" charset="0"/>
              </a:rPr>
              <a:t>             x[t[</a:t>
            </a:r>
            <a:r>
              <a:rPr kumimoji="1" lang="en-US" altLang="zh-CN" b="1" dirty="0" err="1">
                <a:effectLst/>
                <a:latin typeface="Times New Roman" panose="02020603050405020304" pitchFamily="18" charset="0"/>
              </a:rPr>
              <a:t>i</a:t>
            </a:r>
            <a:r>
              <a:rPr kumimoji="1" lang="en-US" altLang="zh-CN" b="1" dirty="0">
                <a:effectLst/>
                <a:latin typeface="Times New Roman" panose="02020603050405020304" pitchFamily="18" charset="0"/>
              </a:rPr>
              <a:t>]] = 1;</a:t>
            </a:r>
          </a:p>
          <a:p>
            <a:r>
              <a:rPr kumimoji="1" lang="en-US" altLang="zh-CN" b="1" dirty="0">
                <a:effectLst/>
                <a:latin typeface="Times New Roman" panose="02020603050405020304" pitchFamily="18" charset="0"/>
              </a:rPr>
              <a:t>             c-= w[t[</a:t>
            </a:r>
            <a:r>
              <a:rPr kumimoji="1" lang="en-US" altLang="zh-CN" b="1" dirty="0" err="1">
                <a:effectLst/>
                <a:latin typeface="Times New Roman" panose="02020603050405020304" pitchFamily="18" charset="0"/>
              </a:rPr>
              <a:t>i</a:t>
            </a:r>
            <a:r>
              <a:rPr kumimoji="1" lang="en-US" altLang="zh-CN" b="1" dirty="0">
                <a:effectLst/>
                <a:latin typeface="Times New Roman" panose="02020603050405020304" pitchFamily="18" charset="0"/>
              </a:rPr>
              <a:t>]];</a:t>
            </a:r>
          </a:p>
          <a:p>
            <a:r>
              <a:rPr kumimoji="1" lang="en-US" altLang="zh-CN" b="1" dirty="0">
                <a:latin typeface="Times New Roman" panose="02020603050405020304" pitchFamily="18" charset="0"/>
              </a:rPr>
              <a:t>       </a:t>
            </a:r>
            <a:r>
              <a:rPr kumimoji="1" lang="en-US" altLang="zh-CN" b="1" dirty="0">
                <a:effectLst/>
                <a:latin typeface="Times New Roman" panose="02020603050405020304" pitchFamily="18" charset="0"/>
              </a:rPr>
              <a:t>}</a:t>
            </a:r>
          </a:p>
          <a:p>
            <a:r>
              <a:rPr kumimoji="1" lang="en-US" altLang="zh-CN" b="1" dirty="0">
                <a:effectLst/>
                <a:latin typeface="Times New Roman" panose="02020603050405020304" pitchFamily="18" charset="0"/>
              </a:rPr>
              <a:t>} </a:t>
            </a:r>
            <a:r>
              <a:rPr kumimoji="1" lang="en-US" altLang="zh-CN" b="1" dirty="0">
                <a:solidFill>
                  <a:srgbClr val="C00000"/>
                </a:solidFill>
                <a:effectLst/>
                <a:latin typeface="Times New Roman" panose="02020603050405020304" pitchFamily="18" charset="0"/>
              </a:rPr>
              <a:t>//</a:t>
            </a:r>
            <a:r>
              <a:rPr kumimoji="1" lang="zh-CN" altLang="en-US" b="1" dirty="0">
                <a:solidFill>
                  <a:srgbClr val="C00000"/>
                </a:solidFill>
                <a:effectLst/>
                <a:latin typeface="Times New Roman" panose="02020603050405020304" pitchFamily="18" charset="0"/>
              </a:rPr>
              <a:t>调整</a:t>
            </a:r>
            <a:r>
              <a:rPr kumimoji="1" lang="zh-CN" altLang="en-US" b="1" dirty="0">
                <a:solidFill>
                  <a:srgbClr val="C00000"/>
                </a:solidFill>
                <a:effectLst/>
                <a:latin typeface="Century Schoolbook" panose="02040604050505020304" pitchFamily="18" charset="0"/>
              </a:rPr>
              <a:t>剩余空间</a:t>
            </a:r>
            <a:r>
              <a:rPr kumimoji="1" lang="en-US" altLang="zh-CN" b="1" dirty="0">
                <a:solidFill>
                  <a:srgbClr val="C00000"/>
                </a:solidFill>
                <a:effectLst/>
                <a:latin typeface="Century Schoolbook" panose="02040604050505020304" pitchFamily="18" charset="0"/>
              </a:rPr>
              <a:t>/</a:t>
            </a:r>
            <a:endParaRPr kumimoji="1" lang="en-US" altLang="zh-CN" b="1" dirty="0">
              <a:solidFill>
                <a:srgbClr val="C00000"/>
              </a:solidFill>
              <a:effectLst/>
              <a:latin typeface="Times New Roman" panose="02020603050405020304" pitchFamily="18" charset="0"/>
            </a:endParaRPr>
          </a:p>
        </p:txBody>
      </p:sp>
      <p:sp>
        <p:nvSpPr>
          <p:cNvPr id="473093" name="Line 5">
            <a:extLst>
              <a:ext uri="{FF2B5EF4-FFF2-40B4-BE49-F238E27FC236}">
                <a16:creationId xmlns:a16="http://schemas.microsoft.com/office/drawing/2014/main" id="{52148D96-3802-4995-81B9-58CAA5B1B5C0}"/>
              </a:ext>
            </a:extLst>
          </p:cNvPr>
          <p:cNvSpPr>
            <a:spLocks noChangeShapeType="1"/>
          </p:cNvSpPr>
          <p:nvPr/>
        </p:nvSpPr>
        <p:spPr bwMode="auto">
          <a:xfrm>
            <a:off x="914400" y="1277938"/>
            <a:ext cx="6551613" cy="1587"/>
          </a:xfrm>
          <a:prstGeom prst="line">
            <a:avLst/>
          </a:prstGeom>
          <a:noFill/>
          <a:ln w="9525">
            <a:solidFill>
              <a:srgbClr val="990000"/>
            </a:solidFill>
            <a:round/>
            <a:headEnd/>
            <a:tailEnd/>
          </a:ln>
          <a:effectLst/>
        </p:spPr>
        <p:txBody>
          <a:bodyPr lIns="90000" tIns="46800" rIns="90000" bIns="46800" anchor="ctr">
            <a:spAutoFit/>
          </a:bodyPr>
          <a:lstStyle/>
          <a:p>
            <a:pPr>
              <a:defRPr/>
            </a:pPr>
            <a:endParaRPr lang="zh-CN" altLang="en-US">
              <a:solidFill>
                <a:schemeClr val="bg2"/>
              </a:solidFill>
            </a:endParaRPr>
          </a:p>
        </p:txBody>
      </p:sp>
      <p:sp>
        <p:nvSpPr>
          <p:cNvPr id="473094" name="Line 6">
            <a:extLst>
              <a:ext uri="{FF2B5EF4-FFF2-40B4-BE49-F238E27FC236}">
                <a16:creationId xmlns:a16="http://schemas.microsoft.com/office/drawing/2014/main" id="{86D0F71B-8CC7-4F59-83BD-E0613B8C3A18}"/>
              </a:ext>
            </a:extLst>
          </p:cNvPr>
          <p:cNvSpPr>
            <a:spLocks noChangeShapeType="1"/>
          </p:cNvSpPr>
          <p:nvPr/>
        </p:nvSpPr>
        <p:spPr bwMode="auto">
          <a:xfrm>
            <a:off x="1019174" y="5351955"/>
            <a:ext cx="6342063" cy="0"/>
          </a:xfrm>
          <a:prstGeom prst="line">
            <a:avLst/>
          </a:prstGeom>
          <a:noFill/>
          <a:ln w="9525">
            <a:solidFill>
              <a:srgbClr val="990000"/>
            </a:solidFill>
            <a:round/>
            <a:headEnd/>
            <a:tailEnd/>
          </a:ln>
          <a:effectLst/>
        </p:spPr>
        <p:txBody>
          <a:bodyPr lIns="90000" tIns="46800" rIns="90000" bIns="46800" anchor="ctr">
            <a:spAutoFit/>
          </a:bodyPr>
          <a:lstStyle/>
          <a:p>
            <a:pPr>
              <a:defRPr/>
            </a:pPr>
            <a:endParaRPr lang="zh-CN" altLang="en-US">
              <a:solidFill>
                <a:schemeClr val="bg2"/>
              </a:solidFill>
            </a:endParaRPr>
          </a:p>
        </p:txBody>
      </p:sp>
      <p:sp>
        <p:nvSpPr>
          <p:cNvPr id="473095" name="Rectangle 7">
            <a:extLst>
              <a:ext uri="{FF2B5EF4-FFF2-40B4-BE49-F238E27FC236}">
                <a16:creationId xmlns:a16="http://schemas.microsoft.com/office/drawing/2014/main" id="{FFB384AD-4181-4395-BB61-02E5B80C566A}"/>
              </a:ext>
            </a:extLst>
          </p:cNvPr>
          <p:cNvSpPr>
            <a:spLocks noChangeArrowheads="1"/>
          </p:cNvSpPr>
          <p:nvPr/>
        </p:nvSpPr>
        <p:spPr bwMode="auto">
          <a:xfrm>
            <a:off x="1239838" y="5335588"/>
            <a:ext cx="1592400" cy="51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Garamond" panose="02020404030301010803" pitchFamily="18" charset="0"/>
                <a:ea typeface="宋体" panose="02010600030101010101" pitchFamily="2" charset="-122"/>
              </a:defRPr>
            </a:lvl1pPr>
            <a:lvl2pPr marL="742950" indent="-285750" eaLnBrk="0" hangingPunct="0">
              <a:defRPr sz="2400">
                <a:solidFill>
                  <a:schemeClr val="tx1"/>
                </a:solidFill>
                <a:latin typeface="Garamond" panose="02020404030301010803" pitchFamily="18" charset="0"/>
                <a:ea typeface="宋体" panose="02010600030101010101" pitchFamily="2" charset="-122"/>
              </a:defRPr>
            </a:lvl2pPr>
            <a:lvl3pPr marL="1143000" indent="-228600" eaLnBrk="0" hangingPunct="0">
              <a:defRPr sz="2400">
                <a:solidFill>
                  <a:schemeClr val="tx1"/>
                </a:solidFill>
                <a:latin typeface="Garamond" panose="02020404030301010803" pitchFamily="18" charset="0"/>
                <a:ea typeface="宋体" panose="02010600030101010101" pitchFamily="2" charset="-122"/>
              </a:defRPr>
            </a:lvl3pPr>
            <a:lvl4pPr marL="1600200" indent="-228600" eaLnBrk="0" hangingPunct="0">
              <a:defRPr sz="2400">
                <a:solidFill>
                  <a:schemeClr val="tx1"/>
                </a:solidFill>
                <a:latin typeface="Garamond" panose="02020404030301010803" pitchFamily="18" charset="0"/>
                <a:ea typeface="宋体" panose="02010600030101010101" pitchFamily="2" charset="-122"/>
              </a:defRPr>
            </a:lvl4pPr>
            <a:lvl5pPr marL="2057400" indent="-228600" eaLnBrk="0" hangingPunct="0">
              <a:defRPr sz="2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宋体" panose="02010600030101010101" pitchFamily="2" charset="-122"/>
              </a:defRPr>
            </a:lvl9pPr>
          </a:lstStyle>
          <a:p>
            <a:pPr eaLnBrk="1" fontAlgn="b" hangingPunct="1">
              <a:lnSpc>
                <a:spcPct val="140000"/>
              </a:lnSpc>
            </a:pPr>
            <a:r>
              <a:rPr kumimoji="1" lang="zh-CN" altLang="en-US" b="1">
                <a:effectLst/>
                <a:latin typeface="Century Schoolbook" panose="02040604050505020304" pitchFamily="18" charset="0"/>
              </a:rPr>
              <a:t>算法分析</a:t>
            </a:r>
            <a:r>
              <a:rPr kumimoji="1" lang="en-US" altLang="zh-CN" b="1">
                <a:effectLst/>
                <a:latin typeface="Century Schoolbook" panose="02040604050505020304" pitchFamily="18" charset="0"/>
              </a:rPr>
              <a:t>: </a:t>
            </a:r>
          </a:p>
        </p:txBody>
      </p:sp>
      <p:sp>
        <p:nvSpPr>
          <p:cNvPr id="473096" name="Rectangle 8">
            <a:extLst>
              <a:ext uri="{FF2B5EF4-FFF2-40B4-BE49-F238E27FC236}">
                <a16:creationId xmlns:a16="http://schemas.microsoft.com/office/drawing/2014/main" id="{A2CAEB50-28FF-4750-835C-2E4DC2E3581E}"/>
              </a:ext>
            </a:extLst>
          </p:cNvPr>
          <p:cNvSpPr>
            <a:spLocks noChangeArrowheads="1"/>
          </p:cNvSpPr>
          <p:nvPr/>
        </p:nvSpPr>
        <p:spPr bwMode="auto">
          <a:xfrm>
            <a:off x="2514600" y="5334000"/>
            <a:ext cx="5925318" cy="515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Garamond" panose="02020404030301010803" pitchFamily="18" charset="0"/>
                <a:ea typeface="宋体" panose="02010600030101010101" pitchFamily="2" charset="-122"/>
              </a:defRPr>
            </a:lvl1pPr>
            <a:lvl2pPr marL="742950" indent="-285750" eaLnBrk="0" hangingPunct="0">
              <a:defRPr sz="2400">
                <a:solidFill>
                  <a:schemeClr val="tx1"/>
                </a:solidFill>
                <a:latin typeface="Garamond" panose="02020404030301010803" pitchFamily="18" charset="0"/>
                <a:ea typeface="宋体" panose="02010600030101010101" pitchFamily="2" charset="-122"/>
              </a:defRPr>
            </a:lvl2pPr>
            <a:lvl3pPr marL="1143000" indent="-228600" eaLnBrk="0" hangingPunct="0">
              <a:defRPr sz="2400">
                <a:solidFill>
                  <a:schemeClr val="tx1"/>
                </a:solidFill>
                <a:latin typeface="Garamond" panose="02020404030301010803" pitchFamily="18" charset="0"/>
                <a:ea typeface="宋体" panose="02010600030101010101" pitchFamily="2" charset="-122"/>
              </a:defRPr>
            </a:lvl3pPr>
            <a:lvl4pPr marL="1600200" indent="-228600" eaLnBrk="0" hangingPunct="0">
              <a:defRPr sz="2400">
                <a:solidFill>
                  <a:schemeClr val="tx1"/>
                </a:solidFill>
                <a:latin typeface="Garamond" panose="02020404030301010803" pitchFamily="18" charset="0"/>
                <a:ea typeface="宋体" panose="02010600030101010101" pitchFamily="2" charset="-122"/>
              </a:defRPr>
            </a:lvl4pPr>
            <a:lvl5pPr marL="2057400" indent="-228600" eaLnBrk="0" hangingPunct="0">
              <a:defRPr sz="2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宋体" panose="02010600030101010101" pitchFamily="2" charset="-122"/>
              </a:defRPr>
            </a:lvl9pPr>
          </a:lstStyle>
          <a:p>
            <a:pPr eaLnBrk="1" fontAlgn="b" hangingPunct="1">
              <a:lnSpc>
                <a:spcPct val="140000"/>
              </a:lnSpc>
            </a:pPr>
            <a:r>
              <a:rPr kumimoji="1" lang="en-US" altLang="en-US">
                <a:effectLst/>
                <a:latin typeface="Century Schoolbook" panose="02040604050505020304" pitchFamily="18" charset="0"/>
              </a:rPr>
              <a:t> </a:t>
            </a:r>
            <a:r>
              <a:rPr kumimoji="1" lang="zh-CN" altLang="en-US">
                <a:effectLst/>
                <a:latin typeface="Century Schoolbook" panose="02040604050505020304" pitchFamily="18" charset="0"/>
              </a:rPr>
              <a:t>排序为主要算法时间</a:t>
            </a:r>
            <a:r>
              <a:rPr kumimoji="1" lang="en-US" altLang="zh-CN">
                <a:effectLst/>
                <a:latin typeface="Century Schoolbook" panose="02040604050505020304" pitchFamily="18" charset="0"/>
              </a:rPr>
              <a:t>,</a:t>
            </a:r>
            <a:r>
              <a:rPr kumimoji="1" lang="zh-CN" altLang="en-US">
                <a:effectLst/>
                <a:latin typeface="Century Schoolbook" panose="02040604050505020304" pitchFamily="18" charset="0"/>
              </a:rPr>
              <a:t>所以 </a:t>
            </a:r>
            <a:r>
              <a:rPr kumimoji="1" lang="en-US" altLang="zh-CN">
                <a:effectLst/>
                <a:latin typeface="Century Schoolbook" panose="02040604050505020304" pitchFamily="18" charset="0"/>
              </a:rPr>
              <a:t>T(n)=O(nlogn) </a:t>
            </a:r>
          </a:p>
        </p:txBody>
      </p:sp>
      <p:pic>
        <p:nvPicPr>
          <p:cNvPr id="9" name="Picture 5" descr="STATBAR">
            <a:extLst>
              <a:ext uri="{FF2B5EF4-FFF2-40B4-BE49-F238E27FC236}">
                <a16:creationId xmlns:a16="http://schemas.microsoft.com/office/drawing/2014/main" id="{384BF900-F9E5-4956-8F6C-8E5DD66CA207}"/>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294" y="779829"/>
            <a:ext cx="7924800" cy="107950"/>
          </a:xfrm>
          <a:prstGeom prst="rect">
            <a:avLst/>
          </a:prstGeom>
          <a:solidFill>
            <a:srgbClr val="FF9900"/>
          </a:solidFill>
          <a:ln w="9525">
            <a:solidFill>
              <a:srgbClr val="FF9900"/>
            </a:solid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3095"/>
                                        </p:tgtEl>
                                        <p:attrNameLst>
                                          <p:attrName>style.visibility</p:attrName>
                                        </p:attrNameLst>
                                      </p:cBhvr>
                                      <p:to>
                                        <p:strVal val="visible"/>
                                      </p:to>
                                    </p:set>
                                    <p:animEffect transition="in" filter="wipe(left)">
                                      <p:cBhvr>
                                        <p:cTn id="7" dur="500"/>
                                        <p:tgtEl>
                                          <p:spTgt spid="4730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3096"/>
                                        </p:tgtEl>
                                        <p:attrNameLst>
                                          <p:attrName>style.visibility</p:attrName>
                                        </p:attrNameLst>
                                      </p:cBhvr>
                                      <p:to>
                                        <p:strVal val="visible"/>
                                      </p:to>
                                    </p:set>
                                    <p:animEffect transition="in" filter="wipe(left)">
                                      <p:cBhvr>
                                        <p:cTn id="12" dur="500"/>
                                        <p:tgtEl>
                                          <p:spTgt spid="473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5" grpId="0" autoUpdateAnimBg="0"/>
      <p:bldP spid="47309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7"/>
          <p:cNvSpPr txBox="1">
            <a:spLocks noChangeArrowheads="1"/>
          </p:cNvSpPr>
          <p:nvPr/>
        </p:nvSpPr>
        <p:spPr bwMode="auto">
          <a:xfrm>
            <a:off x="1927225" y="2833688"/>
            <a:ext cx="569277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4800" b="1">
                <a:solidFill>
                  <a:srgbClr val="D60093"/>
                </a:solidFill>
                <a:latin typeface="Times New Roman" panose="02020603050405020304" pitchFamily="18" charset="0"/>
                <a:ea typeface="楷体_GB2312" pitchFamily="49" charset="-122"/>
                <a:cs typeface="Arial" panose="020B0604020202020204" pitchFamily="34" charset="0"/>
              </a:rPr>
              <a:t>§4.4</a:t>
            </a:r>
            <a:r>
              <a:rPr lang="en-US" altLang="zh-CN" sz="4800" b="1">
                <a:solidFill>
                  <a:srgbClr val="D60093"/>
                </a:solidFill>
                <a:latin typeface="楷体_GB2312" pitchFamily="49" charset="-122"/>
                <a:ea typeface="楷体_GB2312" pitchFamily="49" charset="-122"/>
                <a:cs typeface="Arial" panose="020B0604020202020204" pitchFamily="34" charset="0"/>
              </a:rPr>
              <a:t> </a:t>
            </a:r>
            <a:r>
              <a:rPr lang="zh-CN" altLang="en-US" sz="4800" b="1">
                <a:solidFill>
                  <a:srgbClr val="D60093"/>
                </a:solidFill>
                <a:latin typeface="楷体_GB2312" pitchFamily="49" charset="-122"/>
                <a:ea typeface="楷体_GB2312" pitchFamily="49" charset="-122"/>
                <a:cs typeface="Arial" panose="020B0604020202020204" pitchFamily="34" charset="0"/>
              </a:rPr>
              <a:t>哈夫曼编码</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8600" y="4191000"/>
            <a:ext cx="5790227" cy="1200329"/>
          </a:xfrm>
          <a:prstGeom prst="rect">
            <a:avLst/>
          </a:prstGeom>
          <a:solidFill>
            <a:srgbClr val="B6D4ED"/>
          </a:solidFill>
        </p:spPr>
        <p:txBody>
          <a:bodyPr wrap="square" rtlCol="0" anchor="t">
            <a:spAutoFit/>
          </a:bodyPr>
          <a:lstStyle>
            <a:defPPr>
              <a:defRPr lang="zh-CN"/>
            </a:defPPr>
            <a:lvl1pPr marL="0" defTabSz="913765" fontAlgn="auto">
              <a:lnSpc>
                <a:spcPct val="150000"/>
              </a:lnSpc>
              <a:spcBef>
                <a:spcPts val="0"/>
              </a:spcBef>
              <a:buFont typeface="+mj-lt"/>
              <a:buNone/>
              <a:defRPr sz="2400">
                <a:latin typeface="微软雅黑" panose="020B0503020204020204" pitchFamily="34" charset="-122"/>
                <a:ea typeface="微软雅黑" panose="020B0503020204020204" pitchFamily="34" charset="-122"/>
              </a:defRPr>
            </a:lvl1pPr>
          </a:lstStyle>
          <a:p>
            <a:r>
              <a:rPr lang="zh-CN" altLang="en-US" dirty="0"/>
              <a:t>出现频率高的字符的编码较短，</a:t>
            </a:r>
            <a:endParaRPr lang="en-US" altLang="zh-CN" dirty="0"/>
          </a:p>
          <a:p>
            <a:r>
              <a:rPr lang="zh-CN" altLang="en-US" dirty="0"/>
              <a:t>出现频率较低的字符的编码较长。</a:t>
            </a:r>
          </a:p>
        </p:txBody>
      </p:sp>
      <p:pic>
        <p:nvPicPr>
          <p:cNvPr id="5" name="Picture 5" descr="STATBAR">
            <a:extLst>
              <a:ext uri="{FF2B5EF4-FFF2-40B4-BE49-F238E27FC236}">
                <a16:creationId xmlns:a16="http://schemas.microsoft.com/office/drawing/2014/main" id="{BF08BE08-24D4-4605-BE3C-5D4E5374DCBD}"/>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8" name="Text Box 6">
            <a:extLst>
              <a:ext uri="{FF2B5EF4-FFF2-40B4-BE49-F238E27FC236}">
                <a16:creationId xmlns:a16="http://schemas.microsoft.com/office/drawing/2014/main" id="{3CB37A60-D98E-4EB6-BA95-F1ED03FA537D}"/>
              </a:ext>
            </a:extLst>
          </p:cNvPr>
          <p:cNvSpPr txBox="1">
            <a:spLocks noChangeArrowheads="1"/>
          </p:cNvSpPr>
          <p:nvPr/>
        </p:nvSpPr>
        <p:spPr bwMode="auto">
          <a:xfrm>
            <a:off x="393700" y="228600"/>
            <a:ext cx="2959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ea typeface="楷体_GB2312" pitchFamily="49" charset="-122"/>
              </a:rPr>
              <a:t>哈夫曼编码</a:t>
            </a:r>
            <a:r>
              <a:rPr lang="en-US" altLang="zh-CN" sz="2000" b="1">
                <a:solidFill>
                  <a:srgbClr val="D60093"/>
                </a:solidFill>
                <a:ea typeface="楷体_GB2312" pitchFamily="49" charset="-122"/>
              </a:rPr>
              <a:t>-</a:t>
            </a:r>
            <a:r>
              <a:rPr lang="zh-CN" altLang="en-US" sz="2000" b="1">
                <a:solidFill>
                  <a:srgbClr val="0000FF"/>
                </a:solidFill>
                <a:ea typeface="楷体_GB2312" pitchFamily="49" charset="-122"/>
              </a:rPr>
              <a:t>前缀码</a:t>
            </a:r>
          </a:p>
        </p:txBody>
      </p:sp>
      <p:pic>
        <p:nvPicPr>
          <p:cNvPr id="9" name="图片 8"/>
          <p:cNvPicPr>
            <a:picLocks noChangeAspect="1"/>
          </p:cNvPicPr>
          <p:nvPr/>
        </p:nvPicPr>
        <p:blipFill>
          <a:blip r:embed="rId4"/>
          <a:stretch>
            <a:fillRect/>
          </a:stretch>
        </p:blipFill>
        <p:spPr>
          <a:xfrm>
            <a:off x="6705600" y="2286000"/>
            <a:ext cx="2042160" cy="2834005"/>
          </a:xfrm>
          <a:prstGeom prst="rect">
            <a:avLst/>
          </a:prstGeom>
        </p:spPr>
      </p:pic>
      <p:sp>
        <p:nvSpPr>
          <p:cNvPr id="10" name="文本框 9"/>
          <p:cNvSpPr txBox="1"/>
          <p:nvPr/>
        </p:nvSpPr>
        <p:spPr>
          <a:xfrm>
            <a:off x="212388" y="1676400"/>
            <a:ext cx="5806440" cy="2308324"/>
          </a:xfrm>
          <a:prstGeom prst="rect">
            <a:avLst/>
          </a:prstGeom>
          <a:solidFill>
            <a:srgbClr val="B6D4ED"/>
          </a:solidFill>
        </p:spPr>
        <p:txBody>
          <a:bodyPr wrap="square" rtlCol="0" anchor="t">
            <a:spAutoFit/>
          </a:bodyPr>
          <a:lstStyle/>
          <a:p>
            <a:pPr marL="0" algn="l" defTabSz="913765" fontAlgn="auto">
              <a:lnSpc>
                <a:spcPct val="150000"/>
              </a:lnSpc>
              <a:spcBef>
                <a:spcPts val="0"/>
              </a:spcBef>
              <a:buFont typeface="+mj-lt"/>
              <a:buNone/>
            </a:pPr>
            <a:r>
              <a:rPr sz="2400" dirty="0">
                <a:latin typeface="微软雅黑" panose="020B0503020204020204" pitchFamily="34" charset="-122"/>
                <a:ea typeface="微软雅黑" panose="020B0503020204020204" pitchFamily="34" charset="-122"/>
                <a:sym typeface="+mn-ea"/>
              </a:rPr>
              <a:t>Huffman编码是可变字长编码的一种。1952年，David </a:t>
            </a:r>
            <a:r>
              <a:rPr sz="2400" dirty="0" err="1">
                <a:latin typeface="微软雅黑" panose="020B0503020204020204" pitchFamily="34" charset="-122"/>
                <a:ea typeface="微软雅黑" panose="020B0503020204020204" pitchFamily="34" charset="-122"/>
                <a:sym typeface="+mn-ea"/>
              </a:rPr>
              <a:t>A.Huffman在麻省理工攻读博士时所提出的一种编码方法，并发表于《一种构建极小多余编码的方法</a:t>
            </a:r>
            <a:r>
              <a:rPr lang="en-US" altLang="zh-CN" sz="2400" dirty="0">
                <a:latin typeface="微软雅黑" panose="020B0503020204020204" pitchFamily="34" charset="-122"/>
                <a:ea typeface="微软雅黑" panose="020B0503020204020204" pitchFamily="34" charset="-122"/>
                <a:sym typeface="+mn-ea"/>
              </a:rPr>
              <a:t>》</a:t>
            </a:r>
            <a:endParaRPr sz="2400"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59396" name="Text Box 6"/>
          <p:cNvSpPr txBox="1">
            <a:spLocks noChangeArrowheads="1"/>
          </p:cNvSpPr>
          <p:nvPr/>
        </p:nvSpPr>
        <p:spPr bwMode="auto">
          <a:xfrm>
            <a:off x="393700" y="228600"/>
            <a:ext cx="2959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哈夫曼编码</a:t>
            </a:r>
            <a:endParaRPr lang="zh-CN" altLang="en-US" sz="2000" b="1">
              <a:solidFill>
                <a:srgbClr val="0000FF"/>
              </a:solidFill>
              <a:latin typeface="楷体_GB2312" pitchFamily="49" charset="-122"/>
              <a:ea typeface="楷体_GB2312" pitchFamily="49" charset="-122"/>
            </a:endParaRPr>
          </a:p>
        </p:txBody>
      </p:sp>
      <p:graphicFrame>
        <p:nvGraphicFramePr>
          <p:cNvPr id="59448" name="Group 56"/>
          <p:cNvGraphicFramePr>
            <a:graphicFrameLocks noGrp="1"/>
          </p:cNvGraphicFramePr>
          <p:nvPr>
            <p:ph/>
          </p:nvPr>
        </p:nvGraphicFramePr>
        <p:xfrm>
          <a:off x="533400" y="914400"/>
          <a:ext cx="7772400" cy="3213101"/>
        </p:xfrm>
        <a:graphic>
          <a:graphicData uri="http://schemas.openxmlformats.org/drawingml/2006/table">
            <a:tbl>
              <a:tblPr/>
              <a:tblGrid>
                <a:gridCol w="1447800">
                  <a:extLst>
                    <a:ext uri="{9D8B030D-6E8A-4147-A177-3AD203B41FA5}">
                      <a16:colId xmlns:a16="http://schemas.microsoft.com/office/drawing/2014/main" val="20000"/>
                    </a:ext>
                  </a:extLst>
                </a:gridCol>
                <a:gridCol w="773113">
                  <a:extLst>
                    <a:ext uri="{9D8B030D-6E8A-4147-A177-3AD203B41FA5}">
                      <a16:colId xmlns:a16="http://schemas.microsoft.com/office/drawing/2014/main" val="20001"/>
                    </a:ext>
                  </a:extLst>
                </a:gridCol>
                <a:gridCol w="1111250">
                  <a:extLst>
                    <a:ext uri="{9D8B030D-6E8A-4147-A177-3AD203B41FA5}">
                      <a16:colId xmlns:a16="http://schemas.microsoft.com/office/drawing/2014/main" val="20002"/>
                    </a:ext>
                  </a:extLst>
                </a:gridCol>
                <a:gridCol w="1108075">
                  <a:extLst>
                    <a:ext uri="{9D8B030D-6E8A-4147-A177-3AD203B41FA5}">
                      <a16:colId xmlns:a16="http://schemas.microsoft.com/office/drawing/2014/main" val="20003"/>
                    </a:ext>
                  </a:extLst>
                </a:gridCol>
                <a:gridCol w="1111250">
                  <a:extLst>
                    <a:ext uri="{9D8B030D-6E8A-4147-A177-3AD203B41FA5}">
                      <a16:colId xmlns:a16="http://schemas.microsoft.com/office/drawing/2014/main" val="20004"/>
                    </a:ext>
                  </a:extLst>
                </a:gridCol>
                <a:gridCol w="1109662">
                  <a:extLst>
                    <a:ext uri="{9D8B030D-6E8A-4147-A177-3AD203B41FA5}">
                      <a16:colId xmlns:a16="http://schemas.microsoft.com/office/drawing/2014/main" val="20005"/>
                    </a:ext>
                  </a:extLst>
                </a:gridCol>
                <a:gridCol w="1111250">
                  <a:extLst>
                    <a:ext uri="{9D8B030D-6E8A-4147-A177-3AD203B41FA5}">
                      <a16:colId xmlns:a16="http://schemas.microsoft.com/office/drawing/2014/main" val="20006"/>
                    </a:ext>
                  </a:extLst>
                </a:gridCol>
              </a:tblGrid>
              <a:tr h="8962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FF"/>
                          </a:solidFill>
                          <a:effectLst/>
                          <a:latin typeface="Arial" charset="0"/>
                          <a:ea typeface="楷体_GB2312" pitchFamily="49" charset="-122"/>
                        </a:rPr>
                        <a:t>字符</a:t>
                      </a:r>
                      <a:endParaRPr kumimoji="0" lang="en-US" altLang="zh-CN" sz="2400" b="1" i="0" u="none" strike="noStrike" cap="none" normalizeH="0" baseline="0" dirty="0">
                        <a:ln>
                          <a:noFill/>
                        </a:ln>
                        <a:solidFill>
                          <a:srgbClr val="0000FF"/>
                        </a:solidFill>
                        <a:effectLst/>
                        <a:latin typeface="Arial"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FF"/>
                          </a:solidFill>
                          <a:effectLst/>
                          <a:latin typeface="Arial" charset="0"/>
                          <a:ea typeface="楷体_GB2312" pitchFamily="49" charset="-122"/>
                        </a:rPr>
                        <a:t>（</a:t>
                      </a:r>
                      <a:r>
                        <a:rPr kumimoji="0" lang="en-US" altLang="zh-CN" sz="2400" b="1" i="0" u="none" strike="noStrike" cap="none" normalizeH="0" baseline="0" dirty="0">
                          <a:ln>
                            <a:noFill/>
                          </a:ln>
                          <a:solidFill>
                            <a:srgbClr val="0000FF"/>
                          </a:solidFill>
                          <a:effectLst/>
                          <a:latin typeface="Arial" charset="0"/>
                          <a:ea typeface="楷体_GB2312" pitchFamily="49" charset="-122"/>
                        </a:rPr>
                        <a:t>100</a:t>
                      </a:r>
                      <a:r>
                        <a:rPr kumimoji="0" lang="zh-CN" altLang="en-US" sz="2400" b="1" i="0" u="none" strike="noStrike" cap="none" normalizeH="0" baseline="0" dirty="0">
                          <a:ln>
                            <a:noFill/>
                          </a:ln>
                          <a:solidFill>
                            <a:srgbClr val="0000FF"/>
                          </a:solidFill>
                          <a:effectLst/>
                          <a:latin typeface="Arial" charset="0"/>
                          <a:ea typeface="楷体_GB2312" pitchFamily="49" charset="-122"/>
                        </a:rPr>
                        <a:t>个）</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e</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f</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623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楷体_GB2312" pitchFamily="49" charset="-122"/>
                          <a:ea typeface="楷体_GB2312" pitchFamily="49" charset="-122"/>
                        </a:rPr>
                        <a:t> </a:t>
                      </a:r>
                      <a:r>
                        <a:rPr kumimoji="0" lang="zh-CN" altLang="en-US" sz="2400" b="1" i="0" u="none" strike="noStrike" cap="none" normalizeH="0" baseline="0" dirty="0">
                          <a:ln>
                            <a:noFill/>
                          </a:ln>
                          <a:solidFill>
                            <a:srgbClr val="0000FF"/>
                          </a:solidFill>
                          <a:effectLst/>
                          <a:latin typeface="楷体_GB2312" pitchFamily="49" charset="-122"/>
                          <a:ea typeface="楷体_GB2312" pitchFamily="49" charset="-122"/>
                        </a:rPr>
                        <a:t>频率</a:t>
                      </a:r>
                      <a:endParaRPr kumimoji="0" lang="en-US" altLang="zh-CN" sz="2400" b="1" i="0" u="none" strike="noStrike" cap="none" normalizeH="0" baseline="0" dirty="0">
                        <a:ln>
                          <a:noFill/>
                        </a:ln>
                        <a:solidFill>
                          <a:srgbClr val="0000FF"/>
                        </a:solidFill>
                        <a:effectLst/>
                        <a:latin typeface="楷体_GB2312" pitchFamily="49" charset="-122"/>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楷体_GB2312" pitchFamily="49" charset="-122"/>
                          <a:ea typeface="楷体_GB2312" pitchFamily="49" charset="-122"/>
                        </a:rPr>
                        <a:t>(</a:t>
                      </a:r>
                      <a:r>
                        <a:rPr kumimoji="0" lang="zh-CN" altLang="en-US" sz="2400" b="1" i="0" u="none" strike="noStrike" cap="none" normalizeH="0" baseline="0" dirty="0">
                          <a:ln>
                            <a:noFill/>
                          </a:ln>
                          <a:solidFill>
                            <a:schemeClr val="tx1"/>
                          </a:solidFill>
                          <a:effectLst/>
                          <a:latin typeface="楷体_GB2312" pitchFamily="49" charset="-122"/>
                          <a:ea typeface="楷体_GB2312" pitchFamily="49" charset="-122"/>
                        </a:rPr>
                        <a:t>次</a:t>
                      </a:r>
                      <a:r>
                        <a:rPr kumimoji="0" lang="en-US" altLang="zh-CN" sz="2400" b="1" i="0" u="none" strike="noStrike" cap="none" normalizeH="0" baseline="0" dirty="0">
                          <a:ln>
                            <a:noFill/>
                          </a:ln>
                          <a:solidFill>
                            <a:schemeClr val="tx1"/>
                          </a:solidFill>
                          <a:effectLst/>
                          <a:latin typeface="楷体_GB2312" pitchFamily="49" charset="-122"/>
                          <a:ea typeface="楷体_GB2312" pitchFamily="49" charset="-122"/>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45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16</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9</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5</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1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FF"/>
                          </a:solidFill>
                          <a:effectLst/>
                          <a:latin typeface="Arial" charset="0"/>
                          <a:ea typeface="楷体_GB2312" pitchFamily="49" charset="-122"/>
                        </a:rPr>
                        <a:t>定长码</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000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001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010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011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100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101</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95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D60093"/>
                          </a:solidFill>
                          <a:effectLst/>
                          <a:latin typeface="Arial" charset="0"/>
                          <a:ea typeface="楷体_GB2312" pitchFamily="49" charset="-122"/>
                        </a:rPr>
                        <a:t>变长码</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101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100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111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1101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1100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9444" name="Object 52"/>
          <p:cNvGraphicFramePr>
            <a:graphicFrameLocks noChangeAspect="1"/>
          </p:cNvGraphicFramePr>
          <p:nvPr/>
        </p:nvGraphicFramePr>
        <p:xfrm>
          <a:off x="533400" y="5597525"/>
          <a:ext cx="8229600" cy="573088"/>
        </p:xfrm>
        <a:graphic>
          <a:graphicData uri="http://schemas.openxmlformats.org/presentationml/2006/ole">
            <mc:AlternateContent xmlns:mc="http://schemas.openxmlformats.org/markup-compatibility/2006">
              <mc:Choice xmlns:v="urn:schemas-microsoft-com:vml" Requires="v">
                <p:oleObj spid="_x0000_s59492" name="公式" r:id="rId4" imgW="2908300" imgH="177800" progId="Equation.3">
                  <p:embed/>
                </p:oleObj>
              </mc:Choice>
              <mc:Fallback>
                <p:oleObj name="公式" r:id="rId4" imgW="2908300" imgH="177800" progId="Equation.3">
                  <p:embed/>
                  <p:pic>
                    <p:nvPicPr>
                      <p:cNvPr id="0" name="Object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5597525"/>
                        <a:ext cx="82296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50" name="Text Box 58"/>
          <p:cNvSpPr txBox="1">
            <a:spLocks noChangeArrowheads="1"/>
          </p:cNvSpPr>
          <p:nvPr/>
        </p:nvSpPr>
        <p:spPr bwMode="auto">
          <a:xfrm>
            <a:off x="533400" y="44958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dirty="0">
                <a:ea typeface="楷体_GB2312" pitchFamily="49" charset="-122"/>
              </a:rPr>
              <a:t>定长码：</a:t>
            </a:r>
          </a:p>
        </p:txBody>
      </p:sp>
      <p:sp>
        <p:nvSpPr>
          <p:cNvPr id="59451" name="Text Box 59"/>
          <p:cNvSpPr txBox="1">
            <a:spLocks noChangeArrowheads="1"/>
          </p:cNvSpPr>
          <p:nvPr/>
        </p:nvSpPr>
        <p:spPr bwMode="auto">
          <a:xfrm>
            <a:off x="2041525" y="4495800"/>
            <a:ext cx="100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dirty="0">
                <a:solidFill>
                  <a:srgbClr val="0000FF"/>
                </a:solidFill>
                <a:latin typeface="Times New Roman" panose="02020603050405020304" pitchFamily="18" charset="0"/>
              </a:rPr>
              <a:t>300</a:t>
            </a:r>
          </a:p>
        </p:txBody>
      </p:sp>
      <p:sp>
        <p:nvSpPr>
          <p:cNvPr id="59452" name="Text Box 60"/>
          <p:cNvSpPr txBox="1">
            <a:spLocks noChangeArrowheads="1"/>
          </p:cNvSpPr>
          <p:nvPr/>
        </p:nvSpPr>
        <p:spPr bwMode="auto">
          <a:xfrm>
            <a:off x="457200" y="496728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D60093"/>
                </a:solidFill>
                <a:ea typeface="楷体_GB2312" pitchFamily="49" charset="-122"/>
              </a:rPr>
              <a:t>变长码：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450"/>
                                        </p:tgtEl>
                                        <p:attrNameLst>
                                          <p:attrName>style.visibility</p:attrName>
                                        </p:attrNameLst>
                                      </p:cBhvr>
                                      <p:to>
                                        <p:strVal val="visible"/>
                                      </p:to>
                                    </p:set>
                                    <p:animEffect transition="in" filter="box(in)">
                                      <p:cBhvr>
                                        <p:cTn id="7" dur="500"/>
                                        <p:tgtEl>
                                          <p:spTgt spid="5945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9451"/>
                                        </p:tgtEl>
                                        <p:attrNameLst>
                                          <p:attrName>style.visibility</p:attrName>
                                        </p:attrNameLst>
                                      </p:cBhvr>
                                      <p:to>
                                        <p:strVal val="visible"/>
                                      </p:to>
                                    </p:set>
                                    <p:animEffect transition="in" filter="box(in)">
                                      <p:cBhvr>
                                        <p:cTn id="10" dur="500"/>
                                        <p:tgtEl>
                                          <p:spTgt spid="5945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9452"/>
                                        </p:tgtEl>
                                        <p:attrNameLst>
                                          <p:attrName>style.visibility</p:attrName>
                                        </p:attrNameLst>
                                      </p:cBhvr>
                                      <p:to>
                                        <p:strVal val="visible"/>
                                      </p:to>
                                    </p:set>
                                    <p:animEffect transition="in" filter="checkerboard(across)">
                                      <p:cBhvr>
                                        <p:cTn id="15" dur="500"/>
                                        <p:tgtEl>
                                          <p:spTgt spid="5945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59444"/>
                                        </p:tgtEl>
                                        <p:attrNameLst>
                                          <p:attrName>style.visibility</p:attrName>
                                        </p:attrNameLst>
                                      </p:cBhvr>
                                      <p:to>
                                        <p:strVal val="visible"/>
                                      </p:to>
                                    </p:set>
                                    <p:anim calcmode="lin" valueType="num">
                                      <p:cBhvr additive="base">
                                        <p:cTn id="20" dur="500" fill="hold"/>
                                        <p:tgtEl>
                                          <p:spTgt spid="59444"/>
                                        </p:tgtEl>
                                        <p:attrNameLst>
                                          <p:attrName>ppt_x</p:attrName>
                                        </p:attrNameLst>
                                      </p:cBhvr>
                                      <p:tavLst>
                                        <p:tav tm="0">
                                          <p:val>
                                            <p:strVal val="#ppt_x"/>
                                          </p:val>
                                        </p:tav>
                                        <p:tav tm="100000">
                                          <p:val>
                                            <p:strVal val="#ppt_x"/>
                                          </p:val>
                                        </p:tav>
                                      </p:tavLst>
                                    </p:anim>
                                    <p:anim calcmode="lin" valueType="num">
                                      <p:cBhvr additive="base">
                                        <p:cTn id="21" dur="500" fill="hold"/>
                                        <p:tgtEl>
                                          <p:spTgt spid="594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50" grpId="0"/>
      <p:bldP spid="59451" grpId="0"/>
      <p:bldP spid="5945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57200" y="1295400"/>
            <a:ext cx="8229600" cy="4830763"/>
          </a:xfrm>
        </p:spPr>
        <p:txBody>
          <a:bodyPr/>
          <a:lstStyle/>
          <a:p>
            <a:r>
              <a:rPr lang="zh-CN" altLang="en-US" dirty="0"/>
              <a:t>变长编码解决编码长度的问题？</a:t>
            </a:r>
            <a:endParaRPr lang="en-US" altLang="zh-CN" dirty="0"/>
          </a:p>
          <a:p>
            <a:r>
              <a:rPr lang="zh-CN" altLang="en-US" dirty="0"/>
              <a:t>解码的问题怎么办？</a:t>
            </a:r>
          </a:p>
        </p:txBody>
      </p:sp>
      <p:pic>
        <p:nvPicPr>
          <p:cNvPr id="5" name="Picture 5" descr="STATBA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6" name="Text Box 6"/>
          <p:cNvSpPr txBox="1">
            <a:spLocks noChangeArrowheads="1"/>
          </p:cNvSpPr>
          <p:nvPr/>
        </p:nvSpPr>
        <p:spPr bwMode="auto">
          <a:xfrm>
            <a:off x="393700" y="228600"/>
            <a:ext cx="2959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ea typeface="楷体_GB2312" pitchFamily="49" charset="-122"/>
              </a:rPr>
              <a:t>哈夫曼编码</a:t>
            </a:r>
            <a:r>
              <a:rPr lang="en-US" altLang="zh-CN" sz="2000" b="1">
                <a:solidFill>
                  <a:srgbClr val="D60093"/>
                </a:solidFill>
                <a:ea typeface="楷体_GB2312" pitchFamily="49" charset="-122"/>
              </a:rPr>
              <a:t>-</a:t>
            </a:r>
            <a:r>
              <a:rPr lang="zh-CN" altLang="en-US" sz="2000" b="1">
                <a:solidFill>
                  <a:srgbClr val="0000FF"/>
                </a:solidFill>
                <a:ea typeface="楷体_GB2312" pitchFamily="49" charset="-122"/>
              </a:rPr>
              <a:t>前缀码</a:t>
            </a:r>
          </a:p>
        </p:txBody>
      </p:sp>
    </p:spTree>
    <p:extLst>
      <p:ext uri="{BB962C8B-B14F-4D97-AF65-F5344CB8AC3E}">
        <p14:creationId xmlns:p14="http://schemas.microsoft.com/office/powerpoint/2010/main" val="25294931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9"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60420" name="Text Box 6"/>
          <p:cNvSpPr txBox="1">
            <a:spLocks noChangeArrowheads="1"/>
          </p:cNvSpPr>
          <p:nvPr/>
        </p:nvSpPr>
        <p:spPr bwMode="auto">
          <a:xfrm>
            <a:off x="393700" y="228600"/>
            <a:ext cx="2959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ea typeface="楷体_GB2312" pitchFamily="49" charset="-122"/>
              </a:rPr>
              <a:t>哈夫曼编码</a:t>
            </a:r>
            <a:r>
              <a:rPr lang="en-US" altLang="zh-CN" sz="2000" b="1">
                <a:solidFill>
                  <a:srgbClr val="D60093"/>
                </a:solidFill>
                <a:ea typeface="楷体_GB2312" pitchFamily="49" charset="-122"/>
              </a:rPr>
              <a:t>-</a:t>
            </a:r>
            <a:r>
              <a:rPr lang="zh-CN" altLang="en-US" sz="2000" b="1">
                <a:solidFill>
                  <a:srgbClr val="0000FF"/>
                </a:solidFill>
                <a:ea typeface="楷体_GB2312" pitchFamily="49" charset="-122"/>
              </a:rPr>
              <a:t>前缀码</a:t>
            </a:r>
          </a:p>
        </p:txBody>
      </p:sp>
      <p:sp>
        <p:nvSpPr>
          <p:cNvPr id="60421" name="Text Box 7"/>
          <p:cNvSpPr txBox="1">
            <a:spLocks noChangeArrowheads="1"/>
          </p:cNvSpPr>
          <p:nvPr/>
        </p:nvSpPr>
        <p:spPr bwMode="auto">
          <a:xfrm>
            <a:off x="457200" y="762000"/>
            <a:ext cx="7696200" cy="173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5000"/>
              </a:lnSpc>
              <a:spcBef>
                <a:spcPct val="0"/>
              </a:spcBef>
              <a:buFontTx/>
              <a:buNone/>
            </a:pPr>
            <a:r>
              <a:rPr lang="zh-CN" altLang="en-US" sz="2400" dirty="0">
                <a:solidFill>
                  <a:srgbClr val="0000FF"/>
                </a:solidFill>
                <a:latin typeface="微软雅黑" panose="020B0503020204020204" pitchFamily="34" charset="-122"/>
                <a:ea typeface="微软雅黑" panose="020B0503020204020204" pitchFamily="34" charset="-122"/>
              </a:rPr>
              <a:t>定义：</a:t>
            </a:r>
            <a:r>
              <a:rPr lang="zh-CN" altLang="en-US" sz="2400" dirty="0">
                <a:latin typeface="微软雅黑" panose="020B0503020204020204" pitchFamily="34" charset="-122"/>
                <a:ea typeface="微软雅黑" panose="020B0503020204020204" pitchFamily="34" charset="-122"/>
              </a:rPr>
              <a:t>对每一个字符规定一个</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串作为其代码，并要求任一字符的代码都不是其它字符代码的前缀，这种编码称为前缀码。</a:t>
            </a:r>
          </a:p>
        </p:txBody>
      </p:sp>
      <p:sp>
        <p:nvSpPr>
          <p:cNvPr id="61448" name="Text Box 8"/>
          <p:cNvSpPr txBox="1">
            <a:spLocks noChangeArrowheads="1"/>
          </p:cNvSpPr>
          <p:nvPr/>
        </p:nvSpPr>
        <p:spPr bwMode="auto">
          <a:xfrm>
            <a:off x="1447800" y="3138488"/>
            <a:ext cx="58674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4800" b="1">
                <a:latin typeface="Times New Roman" panose="02020603050405020304" pitchFamily="18" charset="0"/>
              </a:rPr>
              <a:t>0  0  1  0  1  1  1  0  1</a:t>
            </a:r>
          </a:p>
        </p:txBody>
      </p:sp>
      <p:grpSp>
        <p:nvGrpSpPr>
          <p:cNvPr id="61459" name="Group 19"/>
          <p:cNvGrpSpPr>
            <a:grpSpLocks/>
          </p:cNvGrpSpPr>
          <p:nvPr/>
        </p:nvGrpSpPr>
        <p:grpSpPr bwMode="auto">
          <a:xfrm>
            <a:off x="1524000" y="3810000"/>
            <a:ext cx="361950" cy="1347788"/>
            <a:chOff x="912" y="2688"/>
            <a:chExt cx="228" cy="849"/>
          </a:xfrm>
        </p:grpSpPr>
        <p:sp>
          <p:nvSpPr>
            <p:cNvPr id="60436" name="Line 9"/>
            <p:cNvSpPr>
              <a:spLocks noChangeShapeType="1"/>
            </p:cNvSpPr>
            <p:nvPr/>
          </p:nvSpPr>
          <p:spPr bwMode="auto">
            <a:xfrm>
              <a:off x="1008" y="2688"/>
              <a:ext cx="0" cy="624"/>
            </a:xfrm>
            <a:prstGeom prst="line">
              <a:avLst/>
            </a:prstGeom>
            <a:noFill/>
            <a:ln w="3175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7" name="Text Box 10"/>
            <p:cNvSpPr txBox="1">
              <a:spLocks noChangeArrowheads="1"/>
            </p:cNvSpPr>
            <p:nvPr/>
          </p:nvSpPr>
          <p:spPr bwMode="auto">
            <a:xfrm>
              <a:off x="912" y="321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a</a:t>
              </a:r>
            </a:p>
          </p:txBody>
        </p:sp>
      </p:grpSp>
      <p:grpSp>
        <p:nvGrpSpPr>
          <p:cNvPr id="61460" name="Group 20"/>
          <p:cNvGrpSpPr>
            <a:grpSpLocks/>
          </p:cNvGrpSpPr>
          <p:nvPr/>
        </p:nvGrpSpPr>
        <p:grpSpPr bwMode="auto">
          <a:xfrm>
            <a:off x="2133600" y="3886200"/>
            <a:ext cx="361950" cy="1347788"/>
            <a:chOff x="1321" y="2655"/>
            <a:chExt cx="228" cy="849"/>
          </a:xfrm>
        </p:grpSpPr>
        <p:sp>
          <p:nvSpPr>
            <p:cNvPr id="60434" name="Line 11"/>
            <p:cNvSpPr>
              <a:spLocks noChangeShapeType="1"/>
            </p:cNvSpPr>
            <p:nvPr/>
          </p:nvSpPr>
          <p:spPr bwMode="auto">
            <a:xfrm>
              <a:off x="1417" y="2655"/>
              <a:ext cx="0" cy="624"/>
            </a:xfrm>
            <a:prstGeom prst="line">
              <a:avLst/>
            </a:prstGeom>
            <a:noFill/>
            <a:ln w="3175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5" name="Text Box 12"/>
            <p:cNvSpPr txBox="1">
              <a:spLocks noChangeArrowheads="1"/>
            </p:cNvSpPr>
            <p:nvPr/>
          </p:nvSpPr>
          <p:spPr bwMode="auto">
            <a:xfrm>
              <a:off x="1321" y="317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a</a:t>
              </a:r>
            </a:p>
          </p:txBody>
        </p:sp>
      </p:grpSp>
      <p:sp>
        <p:nvSpPr>
          <p:cNvPr id="61453" name="Line 13"/>
          <p:cNvSpPr>
            <a:spLocks noChangeShapeType="1"/>
          </p:cNvSpPr>
          <p:nvPr/>
        </p:nvSpPr>
        <p:spPr bwMode="auto">
          <a:xfrm>
            <a:off x="2743200" y="3962400"/>
            <a:ext cx="1524000" cy="0"/>
          </a:xfrm>
          <a:prstGeom prst="line">
            <a:avLst/>
          </a:prstGeom>
          <a:noFill/>
          <a:ln w="4127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461" name="Group 21"/>
          <p:cNvGrpSpPr>
            <a:grpSpLocks/>
          </p:cNvGrpSpPr>
          <p:nvPr/>
        </p:nvGrpSpPr>
        <p:grpSpPr bwMode="auto">
          <a:xfrm>
            <a:off x="3352800" y="3962400"/>
            <a:ext cx="382588" cy="1347788"/>
            <a:chOff x="2016" y="2688"/>
            <a:chExt cx="241" cy="849"/>
          </a:xfrm>
        </p:grpSpPr>
        <p:sp>
          <p:nvSpPr>
            <p:cNvPr id="60432" name="Line 14"/>
            <p:cNvSpPr>
              <a:spLocks noChangeShapeType="1"/>
            </p:cNvSpPr>
            <p:nvPr/>
          </p:nvSpPr>
          <p:spPr bwMode="auto">
            <a:xfrm>
              <a:off x="2160" y="2688"/>
              <a:ext cx="0" cy="576"/>
            </a:xfrm>
            <a:prstGeom prst="line">
              <a:avLst/>
            </a:prstGeom>
            <a:noFill/>
            <a:ln w="3175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3" name="Text Box 15"/>
            <p:cNvSpPr txBox="1">
              <a:spLocks noChangeArrowheads="1"/>
            </p:cNvSpPr>
            <p:nvPr/>
          </p:nvSpPr>
          <p:spPr bwMode="auto">
            <a:xfrm>
              <a:off x="2016" y="3210"/>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dirty="0">
                  <a:solidFill>
                    <a:srgbClr val="0000FF"/>
                  </a:solidFill>
                  <a:latin typeface="Times New Roman" panose="02020603050405020304" pitchFamily="18" charset="0"/>
                </a:rPr>
                <a:t>b</a:t>
              </a:r>
            </a:p>
          </p:txBody>
        </p:sp>
      </p:grpSp>
      <p:grpSp>
        <p:nvGrpSpPr>
          <p:cNvPr id="61462" name="Group 22"/>
          <p:cNvGrpSpPr>
            <a:grpSpLocks/>
          </p:cNvGrpSpPr>
          <p:nvPr/>
        </p:nvGrpSpPr>
        <p:grpSpPr bwMode="auto">
          <a:xfrm>
            <a:off x="4648200" y="3962400"/>
            <a:ext cx="2057400" cy="1271588"/>
            <a:chOff x="2880" y="2688"/>
            <a:chExt cx="1296" cy="801"/>
          </a:xfrm>
        </p:grpSpPr>
        <p:sp>
          <p:nvSpPr>
            <p:cNvPr id="60429" name="Line 16"/>
            <p:cNvSpPr>
              <a:spLocks noChangeShapeType="1"/>
            </p:cNvSpPr>
            <p:nvPr/>
          </p:nvSpPr>
          <p:spPr bwMode="auto">
            <a:xfrm>
              <a:off x="2880" y="2688"/>
              <a:ext cx="1296" cy="0"/>
            </a:xfrm>
            <a:prstGeom prst="line">
              <a:avLst/>
            </a:prstGeom>
            <a:noFill/>
            <a:ln w="41275">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0" name="Line 17"/>
            <p:cNvSpPr>
              <a:spLocks noChangeShapeType="1"/>
            </p:cNvSpPr>
            <p:nvPr/>
          </p:nvSpPr>
          <p:spPr bwMode="auto">
            <a:xfrm>
              <a:off x="3456" y="2688"/>
              <a:ext cx="0" cy="624"/>
            </a:xfrm>
            <a:prstGeom prst="line">
              <a:avLst/>
            </a:prstGeom>
            <a:noFill/>
            <a:ln w="28575">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1" name="Text Box 18"/>
            <p:cNvSpPr txBox="1">
              <a:spLocks noChangeArrowheads="1"/>
            </p:cNvSpPr>
            <p:nvPr/>
          </p:nvSpPr>
          <p:spPr bwMode="auto">
            <a:xfrm>
              <a:off x="3360" y="3162"/>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e</a:t>
              </a:r>
            </a:p>
          </p:txBody>
        </p:sp>
      </p:grpSp>
      <p:sp>
        <p:nvSpPr>
          <p:cNvPr id="61463" name="Text Box 23"/>
          <p:cNvSpPr txBox="1">
            <a:spLocks noChangeArrowheads="1"/>
          </p:cNvSpPr>
          <p:nvPr/>
        </p:nvSpPr>
        <p:spPr bwMode="auto">
          <a:xfrm>
            <a:off x="2620963" y="1974868"/>
            <a:ext cx="52276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rnd">
                <a:solidFill>
                  <a:srgbClr val="80008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dirty="0">
                <a:latin typeface="Times New Roman" panose="02020603050405020304" pitchFamily="18" charset="0"/>
                <a:cs typeface="Times New Roman" panose="02020603050405020304" pitchFamily="18" charset="0"/>
              </a:rPr>
              <a:t>{0,101,100,111,1101,1100}</a:t>
            </a:r>
          </a:p>
        </p:txBody>
      </p:sp>
      <p:sp>
        <p:nvSpPr>
          <p:cNvPr id="2" name="文本框 1"/>
          <p:cNvSpPr txBox="1"/>
          <p:nvPr/>
        </p:nvSpPr>
        <p:spPr>
          <a:xfrm>
            <a:off x="2895600" y="2523111"/>
            <a:ext cx="356188" cy="461665"/>
          </a:xfrm>
          <a:prstGeom prst="rect">
            <a:avLst/>
          </a:prstGeom>
          <a:noFill/>
        </p:spPr>
        <p:txBody>
          <a:bodyPr wrap="none" rtlCol="0">
            <a:spAutoFit/>
          </a:bodyPr>
          <a:lstStyle/>
          <a:p>
            <a:r>
              <a:rPr lang="en-US" altLang="zh-CN" sz="2400" dirty="0">
                <a:solidFill>
                  <a:srgbClr val="FF0000"/>
                </a:solidFill>
              </a:rPr>
              <a:t>a</a:t>
            </a:r>
            <a:endParaRPr lang="zh-CN" altLang="en-US" sz="2400" dirty="0">
              <a:solidFill>
                <a:srgbClr val="FF0000"/>
              </a:solidFill>
            </a:endParaRPr>
          </a:p>
        </p:txBody>
      </p:sp>
      <p:sp>
        <p:nvSpPr>
          <p:cNvPr id="22" name="文本框 21"/>
          <p:cNvSpPr txBox="1"/>
          <p:nvPr/>
        </p:nvSpPr>
        <p:spPr>
          <a:xfrm>
            <a:off x="3422482" y="2533863"/>
            <a:ext cx="356188" cy="461665"/>
          </a:xfrm>
          <a:prstGeom prst="rect">
            <a:avLst/>
          </a:prstGeom>
          <a:noFill/>
        </p:spPr>
        <p:txBody>
          <a:bodyPr wrap="none" rtlCol="0">
            <a:spAutoFit/>
          </a:bodyPr>
          <a:lstStyle/>
          <a:p>
            <a:r>
              <a:rPr lang="en-US" altLang="zh-CN" sz="2400" dirty="0">
                <a:solidFill>
                  <a:srgbClr val="FF0000"/>
                </a:solidFill>
              </a:rPr>
              <a:t>b</a:t>
            </a:r>
            <a:endParaRPr lang="zh-CN" altLang="en-US" sz="2400" dirty="0">
              <a:solidFill>
                <a:srgbClr val="FF0000"/>
              </a:solidFill>
            </a:endParaRPr>
          </a:p>
        </p:txBody>
      </p:sp>
      <p:sp>
        <p:nvSpPr>
          <p:cNvPr id="25" name="文本框 24"/>
          <p:cNvSpPr txBox="1"/>
          <p:nvPr/>
        </p:nvSpPr>
        <p:spPr>
          <a:xfrm>
            <a:off x="4038600" y="2522581"/>
            <a:ext cx="338554" cy="461665"/>
          </a:xfrm>
          <a:prstGeom prst="rect">
            <a:avLst/>
          </a:prstGeom>
          <a:noFill/>
        </p:spPr>
        <p:txBody>
          <a:bodyPr wrap="none" rtlCol="0">
            <a:spAutoFit/>
          </a:bodyPr>
          <a:lstStyle/>
          <a:p>
            <a:r>
              <a:rPr lang="en-US" altLang="zh-CN" sz="2400" dirty="0">
                <a:solidFill>
                  <a:srgbClr val="FF0000"/>
                </a:solidFill>
              </a:rPr>
              <a:t>c</a:t>
            </a:r>
            <a:endParaRPr lang="zh-CN" altLang="en-US" sz="2400" dirty="0">
              <a:solidFill>
                <a:srgbClr val="FF0000"/>
              </a:solidFill>
            </a:endParaRPr>
          </a:p>
        </p:txBody>
      </p:sp>
      <p:sp>
        <p:nvSpPr>
          <p:cNvPr id="26" name="文本框 25"/>
          <p:cNvSpPr txBox="1"/>
          <p:nvPr/>
        </p:nvSpPr>
        <p:spPr>
          <a:xfrm>
            <a:off x="4807012" y="2541866"/>
            <a:ext cx="356188" cy="461665"/>
          </a:xfrm>
          <a:prstGeom prst="rect">
            <a:avLst/>
          </a:prstGeom>
          <a:noFill/>
        </p:spPr>
        <p:txBody>
          <a:bodyPr wrap="none" rtlCol="0">
            <a:spAutoFit/>
          </a:bodyPr>
          <a:lstStyle/>
          <a:p>
            <a:r>
              <a:rPr lang="en-US" altLang="zh-CN" sz="2400" dirty="0">
                <a:solidFill>
                  <a:srgbClr val="FF0000"/>
                </a:solidFill>
              </a:rPr>
              <a:t>d</a:t>
            </a:r>
            <a:endParaRPr lang="zh-CN" altLang="en-US" sz="2400" dirty="0">
              <a:solidFill>
                <a:srgbClr val="FF0000"/>
              </a:solidFill>
            </a:endParaRPr>
          </a:p>
        </p:txBody>
      </p:sp>
      <p:sp>
        <p:nvSpPr>
          <p:cNvPr id="29" name="文本框 28"/>
          <p:cNvSpPr txBox="1"/>
          <p:nvPr/>
        </p:nvSpPr>
        <p:spPr>
          <a:xfrm>
            <a:off x="5561012" y="2514600"/>
            <a:ext cx="356188" cy="461665"/>
          </a:xfrm>
          <a:prstGeom prst="rect">
            <a:avLst/>
          </a:prstGeom>
          <a:noFill/>
        </p:spPr>
        <p:txBody>
          <a:bodyPr wrap="none" rtlCol="0">
            <a:spAutoFit/>
          </a:bodyPr>
          <a:lstStyle/>
          <a:p>
            <a:r>
              <a:rPr lang="en-US" altLang="zh-CN" sz="2400" dirty="0">
                <a:solidFill>
                  <a:srgbClr val="FF0000"/>
                </a:solidFill>
              </a:rPr>
              <a:t>e</a:t>
            </a:r>
            <a:endParaRPr lang="zh-CN" altLang="en-US" sz="2400" dirty="0">
              <a:solidFill>
                <a:srgbClr val="FF0000"/>
              </a:solidFill>
            </a:endParaRPr>
          </a:p>
        </p:txBody>
      </p:sp>
      <p:sp>
        <p:nvSpPr>
          <p:cNvPr id="30" name="文本框 29"/>
          <p:cNvSpPr txBox="1"/>
          <p:nvPr/>
        </p:nvSpPr>
        <p:spPr>
          <a:xfrm>
            <a:off x="6533014" y="2526268"/>
            <a:ext cx="269626" cy="461665"/>
          </a:xfrm>
          <a:prstGeom prst="rect">
            <a:avLst/>
          </a:prstGeom>
          <a:noFill/>
        </p:spPr>
        <p:txBody>
          <a:bodyPr wrap="none" rtlCol="0">
            <a:spAutoFit/>
          </a:bodyPr>
          <a:lstStyle/>
          <a:p>
            <a:r>
              <a:rPr lang="en-US" altLang="zh-CN" sz="2400" dirty="0">
                <a:solidFill>
                  <a:srgbClr val="FF0000"/>
                </a:solidFill>
              </a:rPr>
              <a:t>f</a:t>
            </a:r>
            <a:endParaRPr lang="zh-CN" altLang="en-US" sz="24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63"/>
                                        </p:tgtEl>
                                        <p:attrNameLst>
                                          <p:attrName>style.visibility</p:attrName>
                                        </p:attrNameLst>
                                      </p:cBhvr>
                                      <p:to>
                                        <p:strVal val="visible"/>
                                      </p:to>
                                    </p:set>
                                    <p:animEffect transition="in" filter="box(in)">
                                      <p:cBhvr>
                                        <p:cTn id="7" dur="500"/>
                                        <p:tgtEl>
                                          <p:spTgt spid="614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4" presetClass="entr" presetSubtype="0" accel="100000" fill="hold" grpId="0" nodeType="clickEffect">
                                  <p:stCondLst>
                                    <p:cond delay="0"/>
                                  </p:stCondLst>
                                  <p:childTnLst>
                                    <p:set>
                                      <p:cBhvr>
                                        <p:cTn id="25" dur="1" fill="hold">
                                          <p:stCondLst>
                                            <p:cond delay="0"/>
                                          </p:stCondLst>
                                        </p:cTn>
                                        <p:tgtEl>
                                          <p:spTgt spid="61448"/>
                                        </p:tgtEl>
                                        <p:attrNameLst>
                                          <p:attrName>style.visibility</p:attrName>
                                        </p:attrNameLst>
                                      </p:cBhvr>
                                      <p:to>
                                        <p:strVal val="visible"/>
                                      </p:to>
                                    </p:set>
                                    <p:anim calcmode="lin" valueType="num">
                                      <p:cBhvr>
                                        <p:cTn id="26" dur="500" fill="hold"/>
                                        <p:tgtEl>
                                          <p:spTgt spid="61448"/>
                                        </p:tgtEl>
                                        <p:attrNameLst>
                                          <p:attrName>ppt_w</p:attrName>
                                        </p:attrNameLst>
                                      </p:cBhvr>
                                      <p:tavLst>
                                        <p:tav tm="0">
                                          <p:val>
                                            <p:strVal val="#ppt_w*0.05"/>
                                          </p:val>
                                        </p:tav>
                                        <p:tav tm="100000">
                                          <p:val>
                                            <p:strVal val="#ppt_w"/>
                                          </p:val>
                                        </p:tav>
                                      </p:tavLst>
                                    </p:anim>
                                    <p:anim calcmode="lin" valueType="num">
                                      <p:cBhvr>
                                        <p:cTn id="27" dur="500" fill="hold"/>
                                        <p:tgtEl>
                                          <p:spTgt spid="61448"/>
                                        </p:tgtEl>
                                        <p:attrNameLst>
                                          <p:attrName>ppt_h</p:attrName>
                                        </p:attrNameLst>
                                      </p:cBhvr>
                                      <p:tavLst>
                                        <p:tav tm="0">
                                          <p:val>
                                            <p:strVal val="#ppt_h"/>
                                          </p:val>
                                        </p:tav>
                                        <p:tav tm="100000">
                                          <p:val>
                                            <p:strVal val="#ppt_h"/>
                                          </p:val>
                                        </p:tav>
                                      </p:tavLst>
                                    </p:anim>
                                    <p:anim calcmode="lin" valueType="num">
                                      <p:cBhvr>
                                        <p:cTn id="28" dur="500" fill="hold"/>
                                        <p:tgtEl>
                                          <p:spTgt spid="61448"/>
                                        </p:tgtEl>
                                        <p:attrNameLst>
                                          <p:attrName>ppt_x</p:attrName>
                                        </p:attrNameLst>
                                      </p:cBhvr>
                                      <p:tavLst>
                                        <p:tav tm="0">
                                          <p:val>
                                            <p:strVal val="#ppt_x-.2"/>
                                          </p:val>
                                        </p:tav>
                                        <p:tav tm="100000">
                                          <p:val>
                                            <p:strVal val="#ppt_x"/>
                                          </p:val>
                                        </p:tav>
                                      </p:tavLst>
                                    </p:anim>
                                    <p:anim calcmode="lin" valueType="num">
                                      <p:cBhvr>
                                        <p:cTn id="29" dur="500" fill="hold"/>
                                        <p:tgtEl>
                                          <p:spTgt spid="61448"/>
                                        </p:tgtEl>
                                        <p:attrNameLst>
                                          <p:attrName>ppt_y</p:attrName>
                                        </p:attrNameLst>
                                      </p:cBhvr>
                                      <p:tavLst>
                                        <p:tav tm="0">
                                          <p:val>
                                            <p:strVal val="#ppt_y"/>
                                          </p:val>
                                        </p:tav>
                                        <p:tav tm="100000">
                                          <p:val>
                                            <p:strVal val="#ppt_y"/>
                                          </p:val>
                                        </p:tav>
                                      </p:tavLst>
                                    </p:anim>
                                    <p:animEffect transition="in" filter="fade">
                                      <p:cBhvr>
                                        <p:cTn id="30" dur="500"/>
                                        <p:tgtEl>
                                          <p:spTgt spid="6144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61459"/>
                                        </p:tgtEl>
                                        <p:attrNameLst>
                                          <p:attrName>style.visibility</p:attrName>
                                        </p:attrNameLst>
                                      </p:cBhvr>
                                      <p:to>
                                        <p:strVal val="visible"/>
                                      </p:to>
                                    </p:set>
                                    <p:anim calcmode="lin" valueType="num">
                                      <p:cBhvr additive="base">
                                        <p:cTn id="35" dur="500" fill="hold"/>
                                        <p:tgtEl>
                                          <p:spTgt spid="61459"/>
                                        </p:tgtEl>
                                        <p:attrNameLst>
                                          <p:attrName>ppt_x</p:attrName>
                                        </p:attrNameLst>
                                      </p:cBhvr>
                                      <p:tavLst>
                                        <p:tav tm="0">
                                          <p:val>
                                            <p:strVal val="#ppt_x"/>
                                          </p:val>
                                        </p:tav>
                                        <p:tav tm="100000">
                                          <p:val>
                                            <p:strVal val="#ppt_x"/>
                                          </p:val>
                                        </p:tav>
                                      </p:tavLst>
                                    </p:anim>
                                    <p:anim calcmode="lin" valueType="num">
                                      <p:cBhvr additive="base">
                                        <p:cTn id="36" dur="500" fill="hold"/>
                                        <p:tgtEl>
                                          <p:spTgt spid="61459"/>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61460"/>
                                        </p:tgtEl>
                                        <p:attrNameLst>
                                          <p:attrName>style.visibility</p:attrName>
                                        </p:attrNameLst>
                                      </p:cBhvr>
                                      <p:to>
                                        <p:strVal val="visible"/>
                                      </p:to>
                                    </p:set>
                                    <p:anim calcmode="lin" valueType="num">
                                      <p:cBhvr additive="base">
                                        <p:cTn id="41" dur="500" fill="hold"/>
                                        <p:tgtEl>
                                          <p:spTgt spid="61460"/>
                                        </p:tgtEl>
                                        <p:attrNameLst>
                                          <p:attrName>ppt_x</p:attrName>
                                        </p:attrNameLst>
                                      </p:cBhvr>
                                      <p:tavLst>
                                        <p:tav tm="0">
                                          <p:val>
                                            <p:strVal val="#ppt_x"/>
                                          </p:val>
                                        </p:tav>
                                        <p:tav tm="100000">
                                          <p:val>
                                            <p:strVal val="#ppt_x"/>
                                          </p:val>
                                        </p:tav>
                                      </p:tavLst>
                                    </p:anim>
                                    <p:anim calcmode="lin" valueType="num">
                                      <p:cBhvr additive="base">
                                        <p:cTn id="42" dur="500" fill="hold"/>
                                        <p:tgtEl>
                                          <p:spTgt spid="61460"/>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61453"/>
                                        </p:tgtEl>
                                        <p:attrNameLst>
                                          <p:attrName>style.visibility</p:attrName>
                                        </p:attrNameLst>
                                      </p:cBhvr>
                                      <p:to>
                                        <p:strVal val="visible"/>
                                      </p:to>
                                    </p:set>
                                    <p:animEffect transition="in" filter="box(in)">
                                      <p:cBhvr>
                                        <p:cTn id="47" dur="500"/>
                                        <p:tgtEl>
                                          <p:spTgt spid="6145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nodeType="clickEffect">
                                  <p:stCondLst>
                                    <p:cond delay="0"/>
                                  </p:stCondLst>
                                  <p:childTnLst>
                                    <p:set>
                                      <p:cBhvr>
                                        <p:cTn id="51" dur="1" fill="hold">
                                          <p:stCondLst>
                                            <p:cond delay="0"/>
                                          </p:stCondLst>
                                        </p:cTn>
                                        <p:tgtEl>
                                          <p:spTgt spid="61461"/>
                                        </p:tgtEl>
                                        <p:attrNameLst>
                                          <p:attrName>style.visibility</p:attrName>
                                        </p:attrNameLst>
                                      </p:cBhvr>
                                      <p:to>
                                        <p:strVal val="visible"/>
                                      </p:to>
                                    </p:set>
                                    <p:animEffect transition="in" filter="strips(downLeft)">
                                      <p:cBhvr>
                                        <p:cTn id="52" dur="500"/>
                                        <p:tgtEl>
                                          <p:spTgt spid="6146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61462"/>
                                        </p:tgtEl>
                                        <p:attrNameLst>
                                          <p:attrName>style.visibility</p:attrName>
                                        </p:attrNameLst>
                                      </p:cBhvr>
                                      <p:to>
                                        <p:strVal val="visible"/>
                                      </p:to>
                                    </p:set>
                                    <p:animEffect transition="in" filter="wipe(down)">
                                      <p:cBhvr>
                                        <p:cTn id="57" dur="500"/>
                                        <p:tgtEl>
                                          <p:spTgt spid="61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8" grpId="0"/>
      <p:bldP spid="61463" grpId="0"/>
      <p:bldP spid="2" grpId="0"/>
      <p:bldP spid="22" grpId="0"/>
      <p:bldP spid="25" grpId="0"/>
      <p:bldP spid="26" grpId="0"/>
      <p:bldP spid="29" grpId="0"/>
      <p:bldP spid="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7" name="Picture 5" descr="STATBA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62468" name="Text Box 6"/>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D60093"/>
                </a:solidFill>
                <a:ea typeface="楷体_GB2312" pitchFamily="49" charset="-122"/>
              </a:rPr>
              <a:t>哈夫曼编码</a:t>
            </a:r>
          </a:p>
        </p:txBody>
      </p:sp>
      <p:sp>
        <p:nvSpPr>
          <p:cNvPr id="62469" name="Oval 7"/>
          <p:cNvSpPr>
            <a:spLocks noChangeArrowheads="1"/>
          </p:cNvSpPr>
          <p:nvPr/>
        </p:nvSpPr>
        <p:spPr bwMode="auto">
          <a:xfrm>
            <a:off x="2667000" y="762000"/>
            <a:ext cx="914400" cy="6858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100</a:t>
            </a:r>
          </a:p>
        </p:txBody>
      </p:sp>
      <p:sp>
        <p:nvSpPr>
          <p:cNvPr id="62470" name="Oval 9"/>
          <p:cNvSpPr>
            <a:spLocks noChangeArrowheads="1"/>
          </p:cNvSpPr>
          <p:nvPr/>
        </p:nvSpPr>
        <p:spPr bwMode="auto">
          <a:xfrm>
            <a:off x="685800" y="2133600"/>
            <a:ext cx="990600" cy="6858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a:45</a:t>
            </a:r>
          </a:p>
        </p:txBody>
      </p:sp>
      <p:sp>
        <p:nvSpPr>
          <p:cNvPr id="62471" name="Oval 10"/>
          <p:cNvSpPr>
            <a:spLocks noChangeArrowheads="1"/>
          </p:cNvSpPr>
          <p:nvPr/>
        </p:nvSpPr>
        <p:spPr bwMode="auto">
          <a:xfrm>
            <a:off x="5486400" y="1905000"/>
            <a:ext cx="533400" cy="6858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55</a:t>
            </a:r>
          </a:p>
        </p:txBody>
      </p:sp>
      <p:sp>
        <p:nvSpPr>
          <p:cNvPr id="62472" name="Oval 11"/>
          <p:cNvSpPr>
            <a:spLocks noChangeArrowheads="1"/>
          </p:cNvSpPr>
          <p:nvPr/>
        </p:nvSpPr>
        <p:spPr bwMode="auto">
          <a:xfrm>
            <a:off x="4343400" y="3200400"/>
            <a:ext cx="685800" cy="6858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25</a:t>
            </a:r>
          </a:p>
        </p:txBody>
      </p:sp>
      <p:sp>
        <p:nvSpPr>
          <p:cNvPr id="62473" name="Oval 12"/>
          <p:cNvSpPr>
            <a:spLocks noChangeArrowheads="1"/>
          </p:cNvSpPr>
          <p:nvPr/>
        </p:nvSpPr>
        <p:spPr bwMode="auto">
          <a:xfrm>
            <a:off x="7315200" y="2971800"/>
            <a:ext cx="685800" cy="6858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30</a:t>
            </a:r>
          </a:p>
        </p:txBody>
      </p:sp>
      <p:sp>
        <p:nvSpPr>
          <p:cNvPr id="62474" name="Oval 13"/>
          <p:cNvSpPr>
            <a:spLocks noChangeArrowheads="1"/>
          </p:cNvSpPr>
          <p:nvPr/>
        </p:nvSpPr>
        <p:spPr bwMode="auto">
          <a:xfrm>
            <a:off x="3733800" y="4495800"/>
            <a:ext cx="914400" cy="6858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c:12</a:t>
            </a:r>
          </a:p>
        </p:txBody>
      </p:sp>
      <p:sp>
        <p:nvSpPr>
          <p:cNvPr id="62475" name="Oval 14"/>
          <p:cNvSpPr>
            <a:spLocks noChangeArrowheads="1"/>
          </p:cNvSpPr>
          <p:nvPr/>
        </p:nvSpPr>
        <p:spPr bwMode="auto">
          <a:xfrm>
            <a:off x="4953000" y="4572000"/>
            <a:ext cx="914400" cy="6858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b:13</a:t>
            </a:r>
          </a:p>
        </p:txBody>
      </p:sp>
      <p:sp>
        <p:nvSpPr>
          <p:cNvPr id="62476" name="Oval 15"/>
          <p:cNvSpPr>
            <a:spLocks noChangeArrowheads="1"/>
          </p:cNvSpPr>
          <p:nvPr/>
        </p:nvSpPr>
        <p:spPr bwMode="auto">
          <a:xfrm>
            <a:off x="6781800" y="4495800"/>
            <a:ext cx="685800" cy="6858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14</a:t>
            </a:r>
          </a:p>
        </p:txBody>
      </p:sp>
      <p:sp>
        <p:nvSpPr>
          <p:cNvPr id="62477" name="Oval 16"/>
          <p:cNvSpPr>
            <a:spLocks noChangeArrowheads="1"/>
          </p:cNvSpPr>
          <p:nvPr/>
        </p:nvSpPr>
        <p:spPr bwMode="auto">
          <a:xfrm>
            <a:off x="7848600" y="4495800"/>
            <a:ext cx="914400" cy="6858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d:16</a:t>
            </a:r>
          </a:p>
        </p:txBody>
      </p:sp>
      <p:sp>
        <p:nvSpPr>
          <p:cNvPr id="62478" name="Oval 17"/>
          <p:cNvSpPr>
            <a:spLocks noChangeArrowheads="1"/>
          </p:cNvSpPr>
          <p:nvPr/>
        </p:nvSpPr>
        <p:spPr bwMode="auto">
          <a:xfrm>
            <a:off x="6096000" y="6019800"/>
            <a:ext cx="914400" cy="6858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f:5</a:t>
            </a:r>
          </a:p>
        </p:txBody>
      </p:sp>
      <p:sp>
        <p:nvSpPr>
          <p:cNvPr id="62479" name="Oval 18"/>
          <p:cNvSpPr>
            <a:spLocks noChangeArrowheads="1"/>
          </p:cNvSpPr>
          <p:nvPr/>
        </p:nvSpPr>
        <p:spPr bwMode="auto">
          <a:xfrm>
            <a:off x="7239000" y="6019800"/>
            <a:ext cx="990600" cy="6858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e:9</a:t>
            </a:r>
          </a:p>
        </p:txBody>
      </p:sp>
      <p:sp>
        <p:nvSpPr>
          <p:cNvPr id="62480" name="Line 19"/>
          <p:cNvSpPr>
            <a:spLocks noChangeShapeType="1"/>
          </p:cNvSpPr>
          <p:nvPr/>
        </p:nvSpPr>
        <p:spPr bwMode="auto">
          <a:xfrm flipH="1">
            <a:off x="1447800" y="1295400"/>
            <a:ext cx="1295400" cy="914400"/>
          </a:xfrm>
          <a:prstGeom prst="line">
            <a:avLst/>
          </a:prstGeom>
          <a:noFill/>
          <a:ln w="508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1" name="Line 20"/>
          <p:cNvSpPr>
            <a:spLocks noChangeShapeType="1"/>
          </p:cNvSpPr>
          <p:nvPr/>
        </p:nvSpPr>
        <p:spPr bwMode="auto">
          <a:xfrm>
            <a:off x="3581400" y="1143000"/>
            <a:ext cx="1981200" cy="838200"/>
          </a:xfrm>
          <a:prstGeom prst="line">
            <a:avLst/>
          </a:prstGeom>
          <a:noFill/>
          <a:ln w="508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2" name="Line 21"/>
          <p:cNvSpPr>
            <a:spLocks noChangeShapeType="1"/>
          </p:cNvSpPr>
          <p:nvPr/>
        </p:nvSpPr>
        <p:spPr bwMode="auto">
          <a:xfrm flipH="1">
            <a:off x="4876800" y="2438400"/>
            <a:ext cx="685800" cy="838200"/>
          </a:xfrm>
          <a:prstGeom prst="line">
            <a:avLst/>
          </a:prstGeom>
          <a:noFill/>
          <a:ln w="4445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3" name="Line 22"/>
          <p:cNvSpPr>
            <a:spLocks noChangeShapeType="1"/>
          </p:cNvSpPr>
          <p:nvPr/>
        </p:nvSpPr>
        <p:spPr bwMode="auto">
          <a:xfrm>
            <a:off x="6019800" y="2362200"/>
            <a:ext cx="1371600" cy="762000"/>
          </a:xfrm>
          <a:prstGeom prst="line">
            <a:avLst/>
          </a:prstGeom>
          <a:noFill/>
          <a:ln w="4445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4" name="Line 23"/>
          <p:cNvSpPr>
            <a:spLocks noChangeShapeType="1"/>
          </p:cNvSpPr>
          <p:nvPr/>
        </p:nvSpPr>
        <p:spPr bwMode="auto">
          <a:xfrm flipH="1">
            <a:off x="4191000" y="3810000"/>
            <a:ext cx="304800" cy="68580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5" name="Line 24"/>
          <p:cNvSpPr>
            <a:spLocks noChangeShapeType="1"/>
          </p:cNvSpPr>
          <p:nvPr/>
        </p:nvSpPr>
        <p:spPr bwMode="auto">
          <a:xfrm>
            <a:off x="4953000" y="3733800"/>
            <a:ext cx="304800" cy="8382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6" name="Line 25"/>
          <p:cNvSpPr>
            <a:spLocks noChangeShapeType="1"/>
          </p:cNvSpPr>
          <p:nvPr/>
        </p:nvSpPr>
        <p:spPr bwMode="auto">
          <a:xfrm flipH="1">
            <a:off x="7162800" y="3581400"/>
            <a:ext cx="228600" cy="9144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7" name="Line 28"/>
          <p:cNvSpPr>
            <a:spLocks noChangeShapeType="1"/>
          </p:cNvSpPr>
          <p:nvPr/>
        </p:nvSpPr>
        <p:spPr bwMode="auto">
          <a:xfrm>
            <a:off x="7924800" y="3581400"/>
            <a:ext cx="457200" cy="9144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8" name="Line 29"/>
          <p:cNvSpPr>
            <a:spLocks noChangeShapeType="1"/>
          </p:cNvSpPr>
          <p:nvPr/>
        </p:nvSpPr>
        <p:spPr bwMode="auto">
          <a:xfrm flipH="1">
            <a:off x="6584950" y="5105400"/>
            <a:ext cx="381000" cy="914400"/>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9" name="Line 31"/>
          <p:cNvSpPr>
            <a:spLocks noChangeShapeType="1"/>
          </p:cNvSpPr>
          <p:nvPr/>
        </p:nvSpPr>
        <p:spPr bwMode="auto">
          <a:xfrm>
            <a:off x="7346950" y="5105400"/>
            <a:ext cx="304800" cy="914400"/>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6" name="Rectangle 32"/>
          <p:cNvSpPr>
            <a:spLocks noChangeArrowheads="1"/>
          </p:cNvSpPr>
          <p:nvPr/>
        </p:nvSpPr>
        <p:spPr bwMode="auto">
          <a:xfrm>
            <a:off x="304800" y="44958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ea typeface="楷体_GB2312" pitchFamily="49" charset="-122"/>
              </a:rPr>
              <a:t>树叶：字符</a:t>
            </a:r>
          </a:p>
        </p:txBody>
      </p:sp>
      <p:sp>
        <p:nvSpPr>
          <p:cNvPr id="62497" name="Rectangle 33"/>
          <p:cNvSpPr>
            <a:spLocks noChangeArrowheads="1"/>
          </p:cNvSpPr>
          <p:nvPr/>
        </p:nvSpPr>
        <p:spPr bwMode="auto">
          <a:xfrm>
            <a:off x="228600" y="5410200"/>
            <a:ext cx="447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ea typeface="楷体_GB2312" pitchFamily="49" charset="-122"/>
              </a:rPr>
              <a:t>前缀码：树根到树叶的路径</a:t>
            </a:r>
          </a:p>
        </p:txBody>
      </p:sp>
      <p:sp>
        <p:nvSpPr>
          <p:cNvPr id="62492" name="Text Box 34"/>
          <p:cNvSpPr txBox="1">
            <a:spLocks noChangeArrowheads="1"/>
          </p:cNvSpPr>
          <p:nvPr/>
        </p:nvSpPr>
        <p:spPr bwMode="auto">
          <a:xfrm>
            <a:off x="1812925" y="1371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0</a:t>
            </a:r>
          </a:p>
        </p:txBody>
      </p:sp>
      <p:sp>
        <p:nvSpPr>
          <p:cNvPr id="62493" name="Text Box 36"/>
          <p:cNvSpPr txBox="1">
            <a:spLocks noChangeArrowheads="1"/>
          </p:cNvSpPr>
          <p:nvPr/>
        </p:nvSpPr>
        <p:spPr bwMode="auto">
          <a:xfrm>
            <a:off x="4343400" y="1143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1</a:t>
            </a:r>
          </a:p>
        </p:txBody>
      </p:sp>
      <p:sp>
        <p:nvSpPr>
          <p:cNvPr id="62494" name="Text Box 37"/>
          <p:cNvSpPr txBox="1">
            <a:spLocks noChangeArrowheads="1"/>
          </p:cNvSpPr>
          <p:nvPr/>
        </p:nvSpPr>
        <p:spPr bwMode="auto">
          <a:xfrm>
            <a:off x="4921250"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0</a:t>
            </a:r>
          </a:p>
        </p:txBody>
      </p:sp>
      <p:sp>
        <p:nvSpPr>
          <p:cNvPr id="62495" name="Text Box 38"/>
          <p:cNvSpPr txBox="1">
            <a:spLocks noChangeArrowheads="1"/>
          </p:cNvSpPr>
          <p:nvPr/>
        </p:nvSpPr>
        <p:spPr bwMode="auto">
          <a:xfrm>
            <a:off x="6400800" y="2438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1</a:t>
            </a:r>
          </a:p>
        </p:txBody>
      </p:sp>
      <p:sp>
        <p:nvSpPr>
          <p:cNvPr id="2" name="Text Box 39"/>
          <p:cNvSpPr txBox="1">
            <a:spLocks noChangeArrowheads="1"/>
          </p:cNvSpPr>
          <p:nvPr/>
        </p:nvSpPr>
        <p:spPr bwMode="auto">
          <a:xfrm>
            <a:off x="5105400" y="3886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1</a:t>
            </a:r>
          </a:p>
        </p:txBody>
      </p:sp>
      <p:sp>
        <p:nvSpPr>
          <p:cNvPr id="3" name="Text Box 40"/>
          <p:cNvSpPr txBox="1">
            <a:spLocks noChangeArrowheads="1"/>
          </p:cNvSpPr>
          <p:nvPr/>
        </p:nvSpPr>
        <p:spPr bwMode="auto">
          <a:xfrm>
            <a:off x="4083050" y="3886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0</a:t>
            </a:r>
          </a:p>
        </p:txBody>
      </p:sp>
      <p:sp>
        <p:nvSpPr>
          <p:cNvPr id="62498" name="Text Box 41"/>
          <p:cNvSpPr txBox="1">
            <a:spLocks noChangeArrowheads="1"/>
          </p:cNvSpPr>
          <p:nvPr/>
        </p:nvSpPr>
        <p:spPr bwMode="auto">
          <a:xfrm>
            <a:off x="7054850" y="3657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0</a:t>
            </a:r>
          </a:p>
        </p:txBody>
      </p:sp>
      <p:sp>
        <p:nvSpPr>
          <p:cNvPr id="62499" name="Text Box 42"/>
          <p:cNvSpPr txBox="1">
            <a:spLocks noChangeArrowheads="1"/>
          </p:cNvSpPr>
          <p:nvPr/>
        </p:nvSpPr>
        <p:spPr bwMode="auto">
          <a:xfrm>
            <a:off x="6477000" y="5181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0</a:t>
            </a:r>
          </a:p>
        </p:txBody>
      </p:sp>
      <p:sp>
        <p:nvSpPr>
          <p:cNvPr id="62500" name="Text Box 43"/>
          <p:cNvSpPr txBox="1">
            <a:spLocks noChangeArrowheads="1"/>
          </p:cNvSpPr>
          <p:nvPr/>
        </p:nvSpPr>
        <p:spPr bwMode="auto">
          <a:xfrm>
            <a:off x="8197850" y="3733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1</a:t>
            </a:r>
          </a:p>
        </p:txBody>
      </p:sp>
      <p:sp>
        <p:nvSpPr>
          <p:cNvPr id="62501" name="Text Box 44"/>
          <p:cNvSpPr txBox="1">
            <a:spLocks noChangeArrowheads="1"/>
          </p:cNvSpPr>
          <p:nvPr/>
        </p:nvSpPr>
        <p:spPr bwMode="auto">
          <a:xfrm>
            <a:off x="7391400" y="5181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1</a:t>
            </a:r>
          </a:p>
        </p:txBody>
      </p:sp>
      <p:sp>
        <p:nvSpPr>
          <p:cNvPr id="62509" name="AutoShape 45"/>
          <p:cNvSpPr>
            <a:spLocks noChangeArrowheads="1"/>
          </p:cNvSpPr>
          <p:nvPr/>
        </p:nvSpPr>
        <p:spPr bwMode="auto">
          <a:xfrm>
            <a:off x="7391400" y="838200"/>
            <a:ext cx="1143000" cy="1524000"/>
          </a:xfrm>
          <a:prstGeom prst="wedgeEllipseCallout">
            <a:avLst>
              <a:gd name="adj1" fmla="val -108333"/>
              <a:gd name="adj2" fmla="val 8677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a:solidFill>
                  <a:srgbClr val="A50021"/>
                </a:solidFill>
                <a:latin typeface="Times New Roman" panose="02020603050405020304" pitchFamily="18" charset="0"/>
                <a:ea typeface="楷体_GB2312" pitchFamily="49" charset="-122"/>
              </a:rPr>
              <a:t>完全二叉树</a:t>
            </a:r>
          </a:p>
        </p:txBody>
      </p:sp>
      <p:sp>
        <p:nvSpPr>
          <p:cNvPr id="62511" name="AutoShape 47"/>
          <p:cNvSpPr>
            <a:spLocks noChangeArrowheads="1"/>
          </p:cNvSpPr>
          <p:nvPr/>
        </p:nvSpPr>
        <p:spPr bwMode="auto">
          <a:xfrm>
            <a:off x="2209800" y="3505200"/>
            <a:ext cx="884238" cy="647700"/>
          </a:xfrm>
          <a:prstGeom prst="cloudCallout">
            <a:avLst>
              <a:gd name="adj1" fmla="val -81250"/>
              <a:gd name="adj2" fmla="val -167593"/>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a:solidFill>
                  <a:srgbClr val="D60093"/>
                </a:solidFill>
                <a:latin typeface="Times New Roman" panose="02020603050405020304" pitchFamily="18" charset="0"/>
              </a:rPr>
              <a:t>6</a:t>
            </a:r>
            <a:r>
              <a:rPr lang="zh-CN" altLang="en-US" sz="2000" b="1">
                <a:solidFill>
                  <a:srgbClr val="D60093"/>
                </a:solidFill>
                <a:latin typeface="Times New Roman" panose="02020603050405020304" pitchFamily="18" charset="0"/>
              </a:rPr>
              <a:t>个</a:t>
            </a:r>
            <a:endParaRPr lang="en-US" altLang="zh-CN" sz="2000" b="1">
              <a:solidFill>
                <a:srgbClr val="D60093"/>
              </a:solidFill>
              <a:latin typeface="Times New Roman" panose="02020603050405020304" pitchFamily="18" charset="0"/>
            </a:endParaRPr>
          </a:p>
        </p:txBody>
      </p:sp>
      <p:sp>
        <p:nvSpPr>
          <p:cNvPr id="62512" name="AutoShape 48"/>
          <p:cNvSpPr>
            <a:spLocks noChangeArrowheads="1"/>
          </p:cNvSpPr>
          <p:nvPr/>
        </p:nvSpPr>
        <p:spPr bwMode="auto">
          <a:xfrm>
            <a:off x="6248400" y="609600"/>
            <a:ext cx="806450" cy="914400"/>
          </a:xfrm>
          <a:prstGeom prst="cloudCallout">
            <a:avLst>
              <a:gd name="adj1" fmla="val -125894"/>
              <a:gd name="adj2" fmla="val 96009"/>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a:latin typeface="Times New Roman" panose="02020603050405020304" pitchFamily="18" charset="0"/>
              </a:rPr>
              <a:t>5</a:t>
            </a:r>
            <a:r>
              <a:rPr lang="zh-CN" altLang="en-US" sz="2000" b="1">
                <a:latin typeface="Times New Roman" panose="02020603050405020304" pitchFamily="18" charset="0"/>
              </a:rPr>
              <a:t>个</a:t>
            </a:r>
            <a:endParaRPr lang="en-US" altLang="zh-CN" sz="2000" b="1">
              <a:latin typeface="Times New Roman" panose="02020603050405020304" pitchFamily="18" charset="0"/>
            </a:endParaRPr>
          </a:p>
        </p:txBody>
      </p:sp>
      <p:sp>
        <p:nvSpPr>
          <p:cNvPr id="62513" name="Text Box 49"/>
          <p:cNvSpPr txBox="1">
            <a:spLocks noChangeArrowheads="1"/>
          </p:cNvSpPr>
          <p:nvPr/>
        </p:nvSpPr>
        <p:spPr bwMode="auto">
          <a:xfrm>
            <a:off x="304800" y="6126163"/>
            <a:ext cx="5578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rnd">
                <a:solidFill>
                  <a:srgbClr val="80008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latin typeface="Times New Roman" panose="02020603050405020304" pitchFamily="18" charset="0"/>
                <a:cs typeface="Times New Roman" panose="02020603050405020304" pitchFamily="18" charset="0"/>
              </a:rPr>
              <a:t>{0,101,100,111,1101,1100}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513"/>
                                        </p:tgtEl>
                                        <p:attrNameLst>
                                          <p:attrName>style.visibility</p:attrName>
                                        </p:attrNameLst>
                                      </p:cBhvr>
                                      <p:to>
                                        <p:strVal val="visible"/>
                                      </p:to>
                                    </p:set>
                                    <p:animEffect transition="in" filter="box(in)">
                                      <p:cBhvr>
                                        <p:cTn id="7" dur="500"/>
                                        <p:tgtEl>
                                          <p:spTgt spid="625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2496"/>
                                        </p:tgtEl>
                                        <p:attrNameLst>
                                          <p:attrName>style.visibility</p:attrName>
                                        </p:attrNameLst>
                                      </p:cBhvr>
                                      <p:to>
                                        <p:strVal val="visible"/>
                                      </p:to>
                                    </p:set>
                                    <p:anim calcmode="lin" valueType="num">
                                      <p:cBhvr additive="base">
                                        <p:cTn id="12" dur="500" fill="hold"/>
                                        <p:tgtEl>
                                          <p:spTgt spid="62496"/>
                                        </p:tgtEl>
                                        <p:attrNameLst>
                                          <p:attrName>ppt_x</p:attrName>
                                        </p:attrNameLst>
                                      </p:cBhvr>
                                      <p:tavLst>
                                        <p:tav tm="0">
                                          <p:val>
                                            <p:strVal val="0-#ppt_w/2"/>
                                          </p:val>
                                        </p:tav>
                                        <p:tav tm="100000">
                                          <p:val>
                                            <p:strVal val="#ppt_x"/>
                                          </p:val>
                                        </p:tav>
                                      </p:tavLst>
                                    </p:anim>
                                    <p:anim calcmode="lin" valueType="num">
                                      <p:cBhvr additive="base">
                                        <p:cTn id="13" dur="500" fill="hold"/>
                                        <p:tgtEl>
                                          <p:spTgt spid="6249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2497"/>
                                        </p:tgtEl>
                                        <p:attrNameLst>
                                          <p:attrName>style.visibility</p:attrName>
                                        </p:attrNameLst>
                                      </p:cBhvr>
                                      <p:to>
                                        <p:strVal val="visible"/>
                                      </p:to>
                                    </p:set>
                                    <p:animEffect transition="in" filter="checkerboard(across)">
                                      <p:cBhvr>
                                        <p:cTn id="18" dur="500"/>
                                        <p:tgtEl>
                                          <p:spTgt spid="6249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62509"/>
                                        </p:tgtEl>
                                        <p:attrNameLst>
                                          <p:attrName>style.visibility</p:attrName>
                                        </p:attrNameLst>
                                      </p:cBhvr>
                                      <p:to>
                                        <p:strVal val="visible"/>
                                      </p:to>
                                    </p:set>
                                    <p:anim calcmode="lin" valueType="num">
                                      <p:cBhvr additive="base">
                                        <p:cTn id="23" dur="500" fill="hold"/>
                                        <p:tgtEl>
                                          <p:spTgt spid="62509"/>
                                        </p:tgtEl>
                                        <p:attrNameLst>
                                          <p:attrName>ppt_x</p:attrName>
                                        </p:attrNameLst>
                                      </p:cBhvr>
                                      <p:tavLst>
                                        <p:tav tm="0">
                                          <p:val>
                                            <p:strVal val="1+#ppt_w/2"/>
                                          </p:val>
                                        </p:tav>
                                        <p:tav tm="100000">
                                          <p:val>
                                            <p:strVal val="#ppt_x"/>
                                          </p:val>
                                        </p:tav>
                                      </p:tavLst>
                                    </p:anim>
                                    <p:anim calcmode="lin" valueType="num">
                                      <p:cBhvr additive="base">
                                        <p:cTn id="24" dur="500" fill="hold"/>
                                        <p:tgtEl>
                                          <p:spTgt spid="6250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2511"/>
                                        </p:tgtEl>
                                        <p:attrNameLst>
                                          <p:attrName>style.visibility</p:attrName>
                                        </p:attrNameLst>
                                      </p:cBhvr>
                                      <p:to>
                                        <p:strVal val="visible"/>
                                      </p:to>
                                    </p:set>
                                    <p:anim calcmode="lin" valueType="num">
                                      <p:cBhvr additive="base">
                                        <p:cTn id="29" dur="500" fill="hold"/>
                                        <p:tgtEl>
                                          <p:spTgt spid="62511"/>
                                        </p:tgtEl>
                                        <p:attrNameLst>
                                          <p:attrName>ppt_x</p:attrName>
                                        </p:attrNameLst>
                                      </p:cBhvr>
                                      <p:tavLst>
                                        <p:tav tm="0">
                                          <p:val>
                                            <p:strVal val="0-#ppt_w/2"/>
                                          </p:val>
                                        </p:tav>
                                        <p:tav tm="100000">
                                          <p:val>
                                            <p:strVal val="#ppt_x"/>
                                          </p:val>
                                        </p:tav>
                                      </p:tavLst>
                                    </p:anim>
                                    <p:anim calcmode="lin" valueType="num">
                                      <p:cBhvr additive="base">
                                        <p:cTn id="30" dur="500" fill="hold"/>
                                        <p:tgtEl>
                                          <p:spTgt spid="62511"/>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62512"/>
                                        </p:tgtEl>
                                        <p:attrNameLst>
                                          <p:attrName>style.visibility</p:attrName>
                                        </p:attrNameLst>
                                      </p:cBhvr>
                                      <p:to>
                                        <p:strVal val="visible"/>
                                      </p:to>
                                    </p:set>
                                    <p:anim calcmode="lin" valueType="num">
                                      <p:cBhvr additive="base">
                                        <p:cTn id="35" dur="500" fill="hold"/>
                                        <p:tgtEl>
                                          <p:spTgt spid="62512"/>
                                        </p:tgtEl>
                                        <p:attrNameLst>
                                          <p:attrName>ppt_x</p:attrName>
                                        </p:attrNameLst>
                                      </p:cBhvr>
                                      <p:tavLst>
                                        <p:tav tm="0">
                                          <p:val>
                                            <p:strVal val="#ppt_x"/>
                                          </p:val>
                                        </p:tav>
                                        <p:tav tm="100000">
                                          <p:val>
                                            <p:strVal val="#ppt_x"/>
                                          </p:val>
                                        </p:tav>
                                      </p:tavLst>
                                    </p:anim>
                                    <p:anim calcmode="lin" valueType="num">
                                      <p:cBhvr additive="base">
                                        <p:cTn id="36" dur="500" fill="hold"/>
                                        <p:tgtEl>
                                          <p:spTgt spid="625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96" grpId="0"/>
      <p:bldP spid="62497" grpId="0"/>
      <p:bldP spid="62509" grpId="0" animBg="1"/>
      <p:bldP spid="62511" grpId="0" animBg="1"/>
      <p:bldP spid="62512" grpId="0" animBg="1"/>
      <p:bldP spid="625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5" descr="STATBA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63492" name="Text Box 6"/>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D60093"/>
                </a:solidFill>
                <a:ea typeface="楷体_GB2312" pitchFamily="49" charset="-122"/>
              </a:rPr>
              <a:t>哈夫曼编码</a:t>
            </a:r>
          </a:p>
        </p:txBody>
      </p:sp>
      <p:sp>
        <p:nvSpPr>
          <p:cNvPr id="63493" name="Oval 7"/>
          <p:cNvSpPr>
            <a:spLocks noChangeArrowheads="1"/>
          </p:cNvSpPr>
          <p:nvPr/>
        </p:nvSpPr>
        <p:spPr bwMode="auto">
          <a:xfrm>
            <a:off x="2667000" y="762000"/>
            <a:ext cx="914400" cy="6858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100</a:t>
            </a:r>
          </a:p>
        </p:txBody>
      </p:sp>
      <p:sp>
        <p:nvSpPr>
          <p:cNvPr id="92168" name="Oval 8"/>
          <p:cNvSpPr>
            <a:spLocks noChangeArrowheads="1"/>
          </p:cNvSpPr>
          <p:nvPr/>
        </p:nvSpPr>
        <p:spPr bwMode="auto">
          <a:xfrm>
            <a:off x="685800" y="2133600"/>
            <a:ext cx="990600" cy="6858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a:45</a:t>
            </a:r>
          </a:p>
        </p:txBody>
      </p:sp>
      <p:sp>
        <p:nvSpPr>
          <p:cNvPr id="63495" name="Oval 9"/>
          <p:cNvSpPr>
            <a:spLocks noChangeArrowheads="1"/>
          </p:cNvSpPr>
          <p:nvPr/>
        </p:nvSpPr>
        <p:spPr bwMode="auto">
          <a:xfrm>
            <a:off x="5486400" y="1905000"/>
            <a:ext cx="533400" cy="6858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55</a:t>
            </a:r>
          </a:p>
        </p:txBody>
      </p:sp>
      <p:sp>
        <p:nvSpPr>
          <p:cNvPr id="63496" name="Oval 10"/>
          <p:cNvSpPr>
            <a:spLocks noChangeArrowheads="1"/>
          </p:cNvSpPr>
          <p:nvPr/>
        </p:nvSpPr>
        <p:spPr bwMode="auto">
          <a:xfrm>
            <a:off x="4343400" y="3200400"/>
            <a:ext cx="685800" cy="6858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25</a:t>
            </a:r>
          </a:p>
        </p:txBody>
      </p:sp>
      <p:sp>
        <p:nvSpPr>
          <p:cNvPr id="63497" name="Oval 11"/>
          <p:cNvSpPr>
            <a:spLocks noChangeArrowheads="1"/>
          </p:cNvSpPr>
          <p:nvPr/>
        </p:nvSpPr>
        <p:spPr bwMode="auto">
          <a:xfrm>
            <a:off x="7315200" y="2971800"/>
            <a:ext cx="685800" cy="6858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30</a:t>
            </a:r>
          </a:p>
        </p:txBody>
      </p:sp>
      <p:sp>
        <p:nvSpPr>
          <p:cNvPr id="92172" name="Oval 12"/>
          <p:cNvSpPr>
            <a:spLocks noChangeArrowheads="1"/>
          </p:cNvSpPr>
          <p:nvPr/>
        </p:nvSpPr>
        <p:spPr bwMode="auto">
          <a:xfrm>
            <a:off x="3733800" y="4495800"/>
            <a:ext cx="914400" cy="6858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c:12</a:t>
            </a:r>
          </a:p>
        </p:txBody>
      </p:sp>
      <p:sp>
        <p:nvSpPr>
          <p:cNvPr id="92173" name="Oval 13"/>
          <p:cNvSpPr>
            <a:spLocks noChangeArrowheads="1"/>
          </p:cNvSpPr>
          <p:nvPr/>
        </p:nvSpPr>
        <p:spPr bwMode="auto">
          <a:xfrm>
            <a:off x="4953000" y="4572000"/>
            <a:ext cx="914400" cy="6858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b:13</a:t>
            </a:r>
          </a:p>
        </p:txBody>
      </p:sp>
      <p:sp>
        <p:nvSpPr>
          <p:cNvPr id="63500" name="Oval 14"/>
          <p:cNvSpPr>
            <a:spLocks noChangeArrowheads="1"/>
          </p:cNvSpPr>
          <p:nvPr/>
        </p:nvSpPr>
        <p:spPr bwMode="auto">
          <a:xfrm>
            <a:off x="6781800" y="4495800"/>
            <a:ext cx="685800" cy="6858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14</a:t>
            </a:r>
          </a:p>
        </p:txBody>
      </p:sp>
      <p:sp>
        <p:nvSpPr>
          <p:cNvPr id="92175" name="Oval 15"/>
          <p:cNvSpPr>
            <a:spLocks noChangeArrowheads="1"/>
          </p:cNvSpPr>
          <p:nvPr/>
        </p:nvSpPr>
        <p:spPr bwMode="auto">
          <a:xfrm>
            <a:off x="7848600" y="4495800"/>
            <a:ext cx="914400" cy="6858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d:16</a:t>
            </a:r>
          </a:p>
        </p:txBody>
      </p:sp>
      <p:sp>
        <p:nvSpPr>
          <p:cNvPr id="92176" name="Oval 16"/>
          <p:cNvSpPr>
            <a:spLocks noChangeArrowheads="1"/>
          </p:cNvSpPr>
          <p:nvPr/>
        </p:nvSpPr>
        <p:spPr bwMode="auto">
          <a:xfrm>
            <a:off x="6096000" y="6019800"/>
            <a:ext cx="914400" cy="6858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f:5</a:t>
            </a:r>
          </a:p>
        </p:txBody>
      </p:sp>
      <p:sp>
        <p:nvSpPr>
          <p:cNvPr id="92177" name="Oval 17"/>
          <p:cNvSpPr>
            <a:spLocks noChangeArrowheads="1"/>
          </p:cNvSpPr>
          <p:nvPr/>
        </p:nvSpPr>
        <p:spPr bwMode="auto">
          <a:xfrm>
            <a:off x="7239000" y="6019800"/>
            <a:ext cx="990600" cy="6858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e:9</a:t>
            </a:r>
          </a:p>
        </p:txBody>
      </p:sp>
      <p:sp>
        <p:nvSpPr>
          <p:cNvPr id="63504" name="Line 18"/>
          <p:cNvSpPr>
            <a:spLocks noChangeShapeType="1"/>
          </p:cNvSpPr>
          <p:nvPr/>
        </p:nvSpPr>
        <p:spPr bwMode="auto">
          <a:xfrm flipH="1">
            <a:off x="1447800" y="1295400"/>
            <a:ext cx="1295400" cy="914400"/>
          </a:xfrm>
          <a:prstGeom prst="line">
            <a:avLst/>
          </a:prstGeom>
          <a:noFill/>
          <a:ln w="508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5" name="Line 19"/>
          <p:cNvSpPr>
            <a:spLocks noChangeShapeType="1"/>
          </p:cNvSpPr>
          <p:nvPr/>
        </p:nvSpPr>
        <p:spPr bwMode="auto">
          <a:xfrm>
            <a:off x="3581400" y="1143000"/>
            <a:ext cx="1981200" cy="838200"/>
          </a:xfrm>
          <a:prstGeom prst="line">
            <a:avLst/>
          </a:prstGeom>
          <a:noFill/>
          <a:ln w="508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6" name="Line 20"/>
          <p:cNvSpPr>
            <a:spLocks noChangeShapeType="1"/>
          </p:cNvSpPr>
          <p:nvPr/>
        </p:nvSpPr>
        <p:spPr bwMode="auto">
          <a:xfrm flipH="1">
            <a:off x="4876800" y="2438400"/>
            <a:ext cx="685800" cy="838200"/>
          </a:xfrm>
          <a:prstGeom prst="line">
            <a:avLst/>
          </a:prstGeom>
          <a:noFill/>
          <a:ln w="4445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7" name="Line 21"/>
          <p:cNvSpPr>
            <a:spLocks noChangeShapeType="1"/>
          </p:cNvSpPr>
          <p:nvPr/>
        </p:nvSpPr>
        <p:spPr bwMode="auto">
          <a:xfrm>
            <a:off x="6019800" y="2362200"/>
            <a:ext cx="1371600" cy="762000"/>
          </a:xfrm>
          <a:prstGeom prst="line">
            <a:avLst/>
          </a:prstGeom>
          <a:noFill/>
          <a:ln w="4445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8" name="Line 22"/>
          <p:cNvSpPr>
            <a:spLocks noChangeShapeType="1"/>
          </p:cNvSpPr>
          <p:nvPr/>
        </p:nvSpPr>
        <p:spPr bwMode="auto">
          <a:xfrm flipH="1">
            <a:off x="4191000" y="3810000"/>
            <a:ext cx="304800" cy="68580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9" name="Line 23"/>
          <p:cNvSpPr>
            <a:spLocks noChangeShapeType="1"/>
          </p:cNvSpPr>
          <p:nvPr/>
        </p:nvSpPr>
        <p:spPr bwMode="auto">
          <a:xfrm>
            <a:off x="4953000" y="3733800"/>
            <a:ext cx="304800" cy="8382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10" name="Line 24"/>
          <p:cNvSpPr>
            <a:spLocks noChangeShapeType="1"/>
          </p:cNvSpPr>
          <p:nvPr/>
        </p:nvSpPr>
        <p:spPr bwMode="auto">
          <a:xfrm flipH="1">
            <a:off x="7162800" y="3581400"/>
            <a:ext cx="228600" cy="9144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11" name="Line 25"/>
          <p:cNvSpPr>
            <a:spLocks noChangeShapeType="1"/>
          </p:cNvSpPr>
          <p:nvPr/>
        </p:nvSpPr>
        <p:spPr bwMode="auto">
          <a:xfrm>
            <a:off x="7924800" y="3581400"/>
            <a:ext cx="457200" cy="9144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12" name="Line 26"/>
          <p:cNvSpPr>
            <a:spLocks noChangeShapeType="1"/>
          </p:cNvSpPr>
          <p:nvPr/>
        </p:nvSpPr>
        <p:spPr bwMode="auto">
          <a:xfrm flipH="1">
            <a:off x="6584950" y="5105400"/>
            <a:ext cx="381000" cy="914400"/>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13" name="Line 27"/>
          <p:cNvSpPr>
            <a:spLocks noChangeShapeType="1"/>
          </p:cNvSpPr>
          <p:nvPr/>
        </p:nvSpPr>
        <p:spPr bwMode="auto">
          <a:xfrm>
            <a:off x="7346950" y="5105400"/>
            <a:ext cx="304800" cy="914400"/>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14" name="Text Box 30"/>
          <p:cNvSpPr txBox="1">
            <a:spLocks noChangeArrowheads="1"/>
          </p:cNvSpPr>
          <p:nvPr/>
        </p:nvSpPr>
        <p:spPr bwMode="auto">
          <a:xfrm>
            <a:off x="1812925" y="1371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0</a:t>
            </a:r>
          </a:p>
        </p:txBody>
      </p:sp>
      <p:sp>
        <p:nvSpPr>
          <p:cNvPr id="63515" name="Text Box 31"/>
          <p:cNvSpPr txBox="1">
            <a:spLocks noChangeArrowheads="1"/>
          </p:cNvSpPr>
          <p:nvPr/>
        </p:nvSpPr>
        <p:spPr bwMode="auto">
          <a:xfrm>
            <a:off x="4343400" y="1143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1</a:t>
            </a:r>
          </a:p>
        </p:txBody>
      </p:sp>
      <p:sp>
        <p:nvSpPr>
          <p:cNvPr id="63516" name="Text Box 32"/>
          <p:cNvSpPr txBox="1">
            <a:spLocks noChangeArrowheads="1"/>
          </p:cNvSpPr>
          <p:nvPr/>
        </p:nvSpPr>
        <p:spPr bwMode="auto">
          <a:xfrm>
            <a:off x="4921250" y="2514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0</a:t>
            </a:r>
          </a:p>
        </p:txBody>
      </p:sp>
      <p:sp>
        <p:nvSpPr>
          <p:cNvPr id="63517" name="Text Box 33"/>
          <p:cNvSpPr txBox="1">
            <a:spLocks noChangeArrowheads="1"/>
          </p:cNvSpPr>
          <p:nvPr/>
        </p:nvSpPr>
        <p:spPr bwMode="auto">
          <a:xfrm>
            <a:off x="6400800" y="2438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1</a:t>
            </a:r>
          </a:p>
        </p:txBody>
      </p:sp>
      <p:sp>
        <p:nvSpPr>
          <p:cNvPr id="63518" name="Text Box 34"/>
          <p:cNvSpPr txBox="1">
            <a:spLocks noChangeArrowheads="1"/>
          </p:cNvSpPr>
          <p:nvPr/>
        </p:nvSpPr>
        <p:spPr bwMode="auto">
          <a:xfrm>
            <a:off x="5105400" y="3886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1</a:t>
            </a:r>
          </a:p>
        </p:txBody>
      </p:sp>
      <p:sp>
        <p:nvSpPr>
          <p:cNvPr id="63519" name="Text Box 35"/>
          <p:cNvSpPr txBox="1">
            <a:spLocks noChangeArrowheads="1"/>
          </p:cNvSpPr>
          <p:nvPr/>
        </p:nvSpPr>
        <p:spPr bwMode="auto">
          <a:xfrm>
            <a:off x="4083050" y="3886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0</a:t>
            </a:r>
          </a:p>
        </p:txBody>
      </p:sp>
      <p:sp>
        <p:nvSpPr>
          <p:cNvPr id="63520" name="Text Box 36"/>
          <p:cNvSpPr txBox="1">
            <a:spLocks noChangeArrowheads="1"/>
          </p:cNvSpPr>
          <p:nvPr/>
        </p:nvSpPr>
        <p:spPr bwMode="auto">
          <a:xfrm>
            <a:off x="7054850" y="3657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0</a:t>
            </a:r>
          </a:p>
        </p:txBody>
      </p:sp>
      <p:sp>
        <p:nvSpPr>
          <p:cNvPr id="63521" name="Text Box 37"/>
          <p:cNvSpPr txBox="1">
            <a:spLocks noChangeArrowheads="1"/>
          </p:cNvSpPr>
          <p:nvPr/>
        </p:nvSpPr>
        <p:spPr bwMode="auto">
          <a:xfrm>
            <a:off x="6477000" y="5181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0</a:t>
            </a:r>
          </a:p>
        </p:txBody>
      </p:sp>
      <p:sp>
        <p:nvSpPr>
          <p:cNvPr id="63522" name="Text Box 38"/>
          <p:cNvSpPr txBox="1">
            <a:spLocks noChangeArrowheads="1"/>
          </p:cNvSpPr>
          <p:nvPr/>
        </p:nvSpPr>
        <p:spPr bwMode="auto">
          <a:xfrm>
            <a:off x="8197850" y="3733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1</a:t>
            </a:r>
          </a:p>
        </p:txBody>
      </p:sp>
      <p:sp>
        <p:nvSpPr>
          <p:cNvPr id="63523" name="Text Box 39"/>
          <p:cNvSpPr txBox="1">
            <a:spLocks noChangeArrowheads="1"/>
          </p:cNvSpPr>
          <p:nvPr/>
        </p:nvSpPr>
        <p:spPr bwMode="auto">
          <a:xfrm>
            <a:off x="7391400" y="5181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92168"/>
                                        </p:tgtEl>
                                        <p:attrNameLst>
                                          <p:attrName>r</p:attrName>
                                        </p:attrNameLst>
                                      </p:cBhvr>
                                    </p:animRot>
                                  </p:childTnLst>
                                </p:cTn>
                              </p:par>
                            </p:childTnLst>
                          </p:cTn>
                        </p:par>
                      </p:childTnLst>
                    </p:cTn>
                  </p:par>
                  <p:par>
                    <p:cTn id="7" fill="hold" nodeType="clickPar">
                      <p:stCondLst>
                        <p:cond delay="indefinite"/>
                      </p:stCondLst>
                      <p:childTnLst>
                        <p:par>
                          <p:cTn id="8" fill="hold" nodeType="withGroup">
                            <p:stCondLst>
                              <p:cond delay="0"/>
                            </p:stCondLst>
                            <p:childTnLst>
                              <p:par>
                                <p:cTn id="9" presetID="6" presetClass="emph" presetSubtype="0" fill="hold" grpId="0" nodeType="clickEffect">
                                  <p:stCondLst>
                                    <p:cond delay="0"/>
                                  </p:stCondLst>
                                  <p:childTnLst>
                                    <p:animScale>
                                      <p:cBhvr>
                                        <p:cTn id="10" dur="2000" fill="hold"/>
                                        <p:tgtEl>
                                          <p:spTgt spid="92172"/>
                                        </p:tgtEl>
                                      </p:cBhvr>
                                      <p:by x="150000" y="150000"/>
                                    </p:animScale>
                                  </p:childTnLst>
                                </p:cTn>
                              </p:par>
                              <p:par>
                                <p:cTn id="11" presetID="6" presetClass="emph" presetSubtype="0" fill="hold" grpId="0" nodeType="withEffect">
                                  <p:stCondLst>
                                    <p:cond delay="0"/>
                                  </p:stCondLst>
                                  <p:childTnLst>
                                    <p:animScale>
                                      <p:cBhvr>
                                        <p:cTn id="12" dur="2000" fill="hold"/>
                                        <p:tgtEl>
                                          <p:spTgt spid="92173"/>
                                        </p:tgtEl>
                                      </p:cBhvr>
                                      <p:by x="150000" y="150000"/>
                                    </p:animScale>
                                  </p:childTnLst>
                                </p:cTn>
                              </p:par>
                              <p:par>
                                <p:cTn id="13" presetID="6" presetClass="emph" presetSubtype="0" fill="hold" grpId="0" nodeType="withEffect">
                                  <p:stCondLst>
                                    <p:cond delay="0"/>
                                  </p:stCondLst>
                                  <p:childTnLst>
                                    <p:animScale>
                                      <p:cBhvr>
                                        <p:cTn id="14" dur="2000" fill="hold"/>
                                        <p:tgtEl>
                                          <p:spTgt spid="92175"/>
                                        </p:tgtEl>
                                      </p:cBhvr>
                                      <p:by x="150000" y="150000"/>
                                    </p:animScale>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mph" presetSubtype="0" fill="hold" grpId="0" nodeType="clickEffect">
                                  <p:stCondLst>
                                    <p:cond delay="0"/>
                                  </p:stCondLst>
                                  <p:childTnLst>
                                    <p:animRot by="21600000">
                                      <p:cBhvr>
                                        <p:cTn id="18" dur="2000" fill="hold"/>
                                        <p:tgtEl>
                                          <p:spTgt spid="92176"/>
                                        </p:tgtEl>
                                        <p:attrNameLst>
                                          <p:attrName>r</p:attrName>
                                        </p:attrNameLst>
                                      </p:cBhvr>
                                    </p:animRot>
                                  </p:childTnLst>
                                </p:cTn>
                              </p:par>
                              <p:par>
                                <p:cTn id="19" presetID="8" presetClass="emph" presetSubtype="0" fill="hold" grpId="0" nodeType="withEffect">
                                  <p:stCondLst>
                                    <p:cond delay="0"/>
                                  </p:stCondLst>
                                  <p:childTnLst>
                                    <p:animRot by="21600000">
                                      <p:cBhvr>
                                        <p:cTn id="20" dur="2000" fill="hold"/>
                                        <p:tgtEl>
                                          <p:spTgt spid="9217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animBg="1"/>
      <p:bldP spid="92172" grpId="0" animBg="1"/>
      <p:bldP spid="92173" grpId="0" animBg="1"/>
      <p:bldP spid="92175" grpId="0" animBg="1"/>
      <p:bldP spid="92176" grpId="0" animBg="1"/>
      <p:bldP spid="9217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5" descr="STATBA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7924800" cy="107950"/>
          </a:xfrm>
          <a:prstGeom prst="rect">
            <a:avLst/>
          </a:prstGeom>
          <a:solidFill>
            <a:srgbClr val="FF9900"/>
          </a:solidFill>
          <a:ln w="9525">
            <a:solidFill>
              <a:srgbClr val="FF9900"/>
            </a:solidFill>
            <a:miter lim="800000"/>
            <a:headEnd/>
            <a:tailEnd/>
          </a:ln>
        </p:spPr>
      </p:pic>
      <p:sp>
        <p:nvSpPr>
          <p:cNvPr id="12292" name="Text Box 6"/>
          <p:cNvSpPr txBox="1">
            <a:spLocks noChangeArrowheads="1"/>
          </p:cNvSpPr>
          <p:nvPr/>
        </p:nvSpPr>
        <p:spPr bwMode="auto">
          <a:xfrm>
            <a:off x="381000" y="457200"/>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a:t>
            </a:r>
            <a:r>
              <a:rPr lang="en-US" altLang="zh-CN" sz="2000" b="1">
                <a:solidFill>
                  <a:srgbClr val="D60093"/>
                </a:solidFill>
                <a:latin typeface="楷体_GB2312" pitchFamily="49" charset="-122"/>
                <a:ea typeface="楷体_GB2312" pitchFamily="49" charset="-122"/>
              </a:rPr>
              <a:t>-</a:t>
            </a:r>
            <a:r>
              <a:rPr lang="zh-CN" altLang="en-US" sz="1800" b="1">
                <a:solidFill>
                  <a:srgbClr val="0000FF"/>
                </a:solidFill>
                <a:ea typeface="楷体_GB2312" pitchFamily="49" charset="-122"/>
              </a:rPr>
              <a:t>找零钱</a:t>
            </a:r>
          </a:p>
        </p:txBody>
      </p:sp>
      <p:sp>
        <p:nvSpPr>
          <p:cNvPr id="12293" name="Text Box 7"/>
          <p:cNvSpPr txBox="1">
            <a:spLocks noChangeArrowheads="1"/>
          </p:cNvSpPr>
          <p:nvPr/>
        </p:nvSpPr>
        <p:spPr bwMode="auto">
          <a:xfrm>
            <a:off x="457200" y="914400"/>
            <a:ext cx="81534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b="1">
                <a:latin typeface="楷体_GB2312" pitchFamily="49" charset="-122"/>
                <a:ea typeface="楷体_GB2312" pitchFamily="49" charset="-122"/>
              </a:rPr>
              <a:t>例</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：假设有</a:t>
            </a:r>
            <a:r>
              <a:rPr lang="en-US" altLang="zh-CN" sz="2400" b="1">
                <a:latin typeface="Times New Roman" panose="02020603050405020304" pitchFamily="18" charset="0"/>
                <a:ea typeface="楷体_GB2312" pitchFamily="49" charset="-122"/>
              </a:rPr>
              <a:t>4</a:t>
            </a:r>
            <a:r>
              <a:rPr lang="zh-CN" altLang="en-US" sz="2400" b="1">
                <a:latin typeface="楷体_GB2312" pitchFamily="49" charset="-122"/>
                <a:ea typeface="楷体_GB2312" pitchFamily="49" charset="-122"/>
              </a:rPr>
              <a:t>种硬币，它们的面值分别为二角五分、一角、五分和一分。要找给顾客六角三分钱，希望用数目最少的硬币找给顾客。</a:t>
            </a:r>
          </a:p>
        </p:txBody>
      </p:sp>
      <p:sp>
        <p:nvSpPr>
          <p:cNvPr id="9224" name="Text Box 8"/>
          <p:cNvSpPr txBox="1">
            <a:spLocks noChangeArrowheads="1"/>
          </p:cNvSpPr>
          <p:nvPr/>
        </p:nvSpPr>
        <p:spPr bwMode="auto">
          <a:xfrm>
            <a:off x="133350" y="3124200"/>
            <a:ext cx="72635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ea typeface="楷体_GB2312" pitchFamily="49" charset="-122"/>
              </a:rPr>
              <a:t>选出一个面值不超过六角三分的硬币，即二角五分；</a:t>
            </a:r>
          </a:p>
        </p:txBody>
      </p:sp>
      <p:sp>
        <p:nvSpPr>
          <p:cNvPr id="9225" name="Text Box 9"/>
          <p:cNvSpPr txBox="1">
            <a:spLocks noChangeArrowheads="1"/>
          </p:cNvSpPr>
          <p:nvPr/>
        </p:nvSpPr>
        <p:spPr bwMode="auto">
          <a:xfrm>
            <a:off x="133350" y="3886200"/>
            <a:ext cx="79704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dirty="0">
                <a:solidFill>
                  <a:srgbClr val="0000FF"/>
                </a:solidFill>
                <a:latin typeface="楷体_GB2312" pitchFamily="49" charset="-122"/>
                <a:ea typeface="楷体_GB2312" pitchFamily="49" charset="-122"/>
              </a:rPr>
              <a:t>选出一个面值不超过三角八分的最大硬币，即二角五分；</a:t>
            </a:r>
            <a:r>
              <a:rPr lang="zh-CN" altLang="en-US" sz="2400" dirty="0">
                <a:solidFill>
                  <a:srgbClr val="0000FF"/>
                </a:solidFill>
                <a:latin typeface="楷体_GB2312" pitchFamily="49" charset="-122"/>
                <a:ea typeface="楷体_GB2312" pitchFamily="49" charset="-122"/>
              </a:rPr>
              <a:t> </a:t>
            </a:r>
          </a:p>
        </p:txBody>
      </p:sp>
      <p:sp>
        <p:nvSpPr>
          <p:cNvPr id="9226" name="Text Box 10"/>
          <p:cNvSpPr txBox="1">
            <a:spLocks noChangeArrowheads="1"/>
          </p:cNvSpPr>
          <p:nvPr/>
        </p:nvSpPr>
        <p:spPr bwMode="auto">
          <a:xfrm>
            <a:off x="133350" y="4648200"/>
            <a:ext cx="7354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楷体_GB2312" pitchFamily="49" charset="-122"/>
                <a:ea typeface="楷体_GB2312" pitchFamily="49" charset="-122"/>
              </a:rPr>
              <a:t>选出一个面值不超过一角三分的最大硬币，即一角；</a:t>
            </a:r>
            <a:r>
              <a:rPr lang="zh-CN" altLang="en-US" sz="2400">
                <a:solidFill>
                  <a:srgbClr val="0000FF"/>
                </a:solidFill>
                <a:latin typeface="楷体_GB2312" pitchFamily="49" charset="-122"/>
                <a:ea typeface="楷体_GB2312" pitchFamily="49" charset="-122"/>
              </a:rPr>
              <a:t> </a:t>
            </a:r>
          </a:p>
        </p:txBody>
      </p:sp>
      <p:sp>
        <p:nvSpPr>
          <p:cNvPr id="9227" name="Text Box 11"/>
          <p:cNvSpPr txBox="1">
            <a:spLocks noChangeArrowheads="1"/>
          </p:cNvSpPr>
          <p:nvPr/>
        </p:nvSpPr>
        <p:spPr bwMode="auto">
          <a:xfrm>
            <a:off x="133350" y="5486400"/>
            <a:ext cx="78518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楷体_GB2312" pitchFamily="49" charset="-122"/>
                <a:ea typeface="楷体_GB2312" pitchFamily="49" charset="-122"/>
              </a:rPr>
              <a:t>选出一个面值不超过三分的最大硬币，即一分（</a:t>
            </a:r>
            <a:r>
              <a:rPr lang="en-US" altLang="zh-CN" sz="2400" b="1">
                <a:solidFill>
                  <a:srgbClr val="0000FF"/>
                </a:solidFill>
                <a:latin typeface="楷体_GB2312" pitchFamily="49" charset="-122"/>
                <a:ea typeface="楷体_GB2312" pitchFamily="49" charset="-122"/>
              </a:rPr>
              <a:t>3</a:t>
            </a:r>
            <a:r>
              <a:rPr lang="zh-CN" altLang="en-US" sz="2400" b="1">
                <a:solidFill>
                  <a:srgbClr val="0000FF"/>
                </a:solidFill>
                <a:latin typeface="楷体_GB2312" pitchFamily="49" charset="-122"/>
                <a:ea typeface="楷体_GB2312" pitchFamily="49" charset="-122"/>
              </a:rPr>
              <a:t>次）。</a:t>
            </a:r>
            <a:r>
              <a:rPr lang="zh-CN" altLang="en-US" sz="2400">
                <a:solidFill>
                  <a:srgbClr val="0000FF"/>
                </a:solidFill>
                <a:latin typeface="楷体_GB2312" pitchFamily="49" charset="-122"/>
                <a:ea typeface="楷体_GB2312" pitchFamily="49" charset="-122"/>
              </a:rPr>
              <a:t> </a:t>
            </a:r>
          </a:p>
        </p:txBody>
      </p:sp>
    </p:spTree>
    <p:extLst>
      <p:ext uri="{BB962C8B-B14F-4D97-AF65-F5344CB8AC3E}">
        <p14:creationId xmlns:p14="http://schemas.microsoft.com/office/powerpoint/2010/main" val="1637738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24"/>
                                        </p:tgtEl>
                                        <p:attrNameLst>
                                          <p:attrName>style.visibility</p:attrName>
                                        </p:attrNameLst>
                                      </p:cBhvr>
                                      <p:to>
                                        <p:strVal val="visible"/>
                                      </p:to>
                                    </p:set>
                                    <p:animEffect transition="in" filter="box(in)">
                                      <p:cBhvr>
                                        <p:cTn id="7" dur="500"/>
                                        <p:tgtEl>
                                          <p:spTgt spid="92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225"/>
                                        </p:tgtEl>
                                        <p:attrNameLst>
                                          <p:attrName>style.visibility</p:attrName>
                                        </p:attrNameLst>
                                      </p:cBhvr>
                                      <p:to>
                                        <p:strVal val="visible"/>
                                      </p:to>
                                    </p:set>
                                    <p:animEffect transition="in" filter="checkerboard(across)">
                                      <p:cBhvr>
                                        <p:cTn id="12" dur="500"/>
                                        <p:tgtEl>
                                          <p:spTgt spid="92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26"/>
                                        </p:tgtEl>
                                        <p:attrNameLst>
                                          <p:attrName>style.visibility</p:attrName>
                                        </p:attrNameLst>
                                      </p:cBhvr>
                                      <p:to>
                                        <p:strVal val="visible"/>
                                      </p:to>
                                    </p:set>
                                    <p:animEffect transition="in" filter="blinds(horizontal)">
                                      <p:cBhvr>
                                        <p:cTn id="17" dur="500"/>
                                        <p:tgtEl>
                                          <p:spTgt spid="92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227"/>
                                        </p:tgtEl>
                                        <p:attrNameLst>
                                          <p:attrName>style.visibility</p:attrName>
                                        </p:attrNameLst>
                                      </p:cBhvr>
                                      <p:to>
                                        <p:strVal val="visible"/>
                                      </p:to>
                                    </p:set>
                                    <p:anim calcmode="lin" valueType="num">
                                      <p:cBhvr additive="base">
                                        <p:cTn id="22" dur="500" fill="hold"/>
                                        <p:tgtEl>
                                          <p:spTgt spid="9227"/>
                                        </p:tgtEl>
                                        <p:attrNameLst>
                                          <p:attrName>ppt_x</p:attrName>
                                        </p:attrNameLst>
                                      </p:cBhvr>
                                      <p:tavLst>
                                        <p:tav tm="0">
                                          <p:val>
                                            <p:strVal val="#ppt_x"/>
                                          </p:val>
                                        </p:tav>
                                        <p:tav tm="100000">
                                          <p:val>
                                            <p:strVal val="#ppt_x"/>
                                          </p:val>
                                        </p:tav>
                                      </p:tavLst>
                                    </p:anim>
                                    <p:anim calcmode="lin" valueType="num">
                                      <p:cBhvr additive="base">
                                        <p:cTn id="23" dur="500" fill="hold"/>
                                        <p:tgtEl>
                                          <p:spTgt spid="9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 grpId="0"/>
      <p:bldP spid="9225" grpId="0"/>
      <p:bldP spid="9226" grpId="0"/>
      <p:bldP spid="922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64516" name="Text Box 6"/>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D60093"/>
                </a:solidFill>
                <a:ea typeface="楷体_GB2312" pitchFamily="49" charset="-122"/>
              </a:rPr>
              <a:t>哈夫曼编码</a:t>
            </a:r>
            <a:r>
              <a:rPr lang="en-US" altLang="zh-CN" sz="1800" b="1">
                <a:solidFill>
                  <a:srgbClr val="D60093"/>
                </a:solidFill>
                <a:ea typeface="楷体_GB2312" pitchFamily="49" charset="-122"/>
              </a:rPr>
              <a:t>-</a:t>
            </a:r>
            <a:r>
              <a:rPr lang="zh-CN" altLang="en-US" sz="1800" b="1">
                <a:solidFill>
                  <a:srgbClr val="0000FF"/>
                </a:solidFill>
                <a:ea typeface="楷体_GB2312" pitchFamily="49" charset="-122"/>
              </a:rPr>
              <a:t>问题</a:t>
            </a:r>
          </a:p>
        </p:txBody>
      </p:sp>
      <p:graphicFrame>
        <p:nvGraphicFramePr>
          <p:cNvPr id="64517" name="Object 10"/>
          <p:cNvGraphicFramePr>
            <a:graphicFrameLocks noGrp="1" noChangeAspect="1"/>
          </p:cNvGraphicFramePr>
          <p:nvPr>
            <p:ph/>
            <p:extLst>
              <p:ext uri="{D42A27DB-BD31-4B8C-83A1-F6EECF244321}">
                <p14:modId xmlns:p14="http://schemas.microsoft.com/office/powerpoint/2010/main" val="1041907635"/>
              </p:ext>
            </p:extLst>
          </p:nvPr>
        </p:nvGraphicFramePr>
        <p:xfrm>
          <a:off x="685800" y="803883"/>
          <a:ext cx="6400800" cy="1874838"/>
        </p:xfrm>
        <a:graphic>
          <a:graphicData uri="http://schemas.openxmlformats.org/presentationml/2006/ole">
            <mc:AlternateContent xmlns:mc="http://schemas.openxmlformats.org/markup-compatibility/2006">
              <mc:Choice xmlns:v="urn:schemas-microsoft-com:vml" Requires="v">
                <p:oleObj spid="_x0000_s64618" name="文档" r:id="rId4" imgW="4058833" imgH="1188572" progId="Word.Document.8">
                  <p:embed/>
                </p:oleObj>
              </mc:Choice>
              <mc:Fallback>
                <p:oleObj name="文档" r:id="rId4" imgW="4058833" imgH="1188572" progId="Word.Document.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803883"/>
                        <a:ext cx="6400800" cy="187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8" name="Rectangle 13"/>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63500" name="Object 12"/>
          <p:cNvGraphicFramePr>
            <a:graphicFrameLocks noChangeAspect="1"/>
          </p:cNvGraphicFramePr>
          <p:nvPr/>
        </p:nvGraphicFramePr>
        <p:xfrm>
          <a:off x="2819400" y="3508375"/>
          <a:ext cx="3810000" cy="987425"/>
        </p:xfrm>
        <a:graphic>
          <a:graphicData uri="http://schemas.openxmlformats.org/presentationml/2006/ole">
            <mc:AlternateContent xmlns:mc="http://schemas.openxmlformats.org/markup-compatibility/2006">
              <mc:Choice xmlns:v="urn:schemas-microsoft-com:vml" Requires="v">
                <p:oleObj spid="_x0000_s64619" name="公式" r:id="rId6" imgW="1320227" imgH="342751" progId="Equation.3">
                  <p:embed/>
                </p:oleObj>
              </mc:Choice>
              <mc:Fallback>
                <p:oleObj name="公式" r:id="rId6" imgW="1320227" imgH="342751"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508375"/>
                        <a:ext cx="38100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502" name="Text Box 14"/>
          <p:cNvSpPr txBox="1">
            <a:spLocks noChangeArrowheads="1"/>
          </p:cNvSpPr>
          <p:nvPr/>
        </p:nvSpPr>
        <p:spPr bwMode="auto">
          <a:xfrm>
            <a:off x="457200" y="4648200"/>
            <a:ext cx="8153400" cy="743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dirty="0">
                <a:solidFill>
                  <a:srgbClr val="0000FF"/>
                </a:solidFill>
                <a:latin typeface="微软雅黑" panose="020B0503020204020204" pitchFamily="34" charset="-122"/>
                <a:ea typeface="微软雅黑" panose="020B0503020204020204" pitchFamily="34" charset="-122"/>
              </a:rPr>
              <a:t>找到使平均码长达到最小的前缀码编码方案 </a:t>
            </a:r>
          </a:p>
        </p:txBody>
      </p:sp>
      <p:sp>
        <p:nvSpPr>
          <p:cNvPr id="63504" name="Text Box 16"/>
          <p:cNvSpPr txBox="1">
            <a:spLocks noChangeArrowheads="1"/>
          </p:cNvSpPr>
          <p:nvPr/>
        </p:nvSpPr>
        <p:spPr bwMode="auto">
          <a:xfrm>
            <a:off x="557213" y="2743200"/>
            <a:ext cx="4319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rnd">
                <a:solidFill>
                  <a:srgbClr val="80008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dirty="0">
                <a:latin typeface="微软雅黑" panose="020B0503020204020204" pitchFamily="34" charset="-122"/>
                <a:ea typeface="微软雅黑" panose="020B0503020204020204" pitchFamily="34" charset="-122"/>
              </a:rPr>
              <a:t>定义该编码方案的</a:t>
            </a:r>
            <a:r>
              <a:rPr lang="zh-CN" altLang="en-US" sz="2400" b="1" dirty="0">
                <a:solidFill>
                  <a:srgbClr val="0000FF"/>
                </a:solidFill>
                <a:latin typeface="微软雅黑" panose="020B0503020204020204" pitchFamily="34" charset="-122"/>
                <a:ea typeface="微软雅黑" panose="020B0503020204020204" pitchFamily="34" charset="-122"/>
              </a:rPr>
              <a:t>平均码长</a:t>
            </a:r>
            <a:r>
              <a:rPr lang="zh-CN" altLang="en-US" sz="2400" b="1" dirty="0">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04"/>
                                        </p:tgtEl>
                                        <p:attrNameLst>
                                          <p:attrName>style.visibility</p:attrName>
                                        </p:attrNameLst>
                                      </p:cBhvr>
                                      <p:to>
                                        <p:strVal val="visible"/>
                                      </p:to>
                                    </p:set>
                                    <p:animEffect transition="in" filter="blinds(horizontal)">
                                      <p:cBhvr>
                                        <p:cTn id="7" dur="500"/>
                                        <p:tgtEl>
                                          <p:spTgt spid="635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3500"/>
                                        </p:tgtEl>
                                        <p:attrNameLst>
                                          <p:attrName>style.visibility</p:attrName>
                                        </p:attrNameLst>
                                      </p:cBhvr>
                                      <p:to>
                                        <p:strVal val="visible"/>
                                      </p:to>
                                    </p:set>
                                    <p:animEffect transition="in" filter="box(in)">
                                      <p:cBhvr>
                                        <p:cTn id="12" dur="500"/>
                                        <p:tgtEl>
                                          <p:spTgt spid="635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3502"/>
                                        </p:tgtEl>
                                        <p:attrNameLst>
                                          <p:attrName>style.visibility</p:attrName>
                                        </p:attrNameLst>
                                      </p:cBhvr>
                                      <p:to>
                                        <p:strVal val="visible"/>
                                      </p:to>
                                    </p:set>
                                    <p:animEffect transition="in" filter="box(in)">
                                      <p:cBhvr>
                                        <p:cTn id="17" dur="500"/>
                                        <p:tgtEl>
                                          <p:spTgt spid="635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mph" presetSubtype="0" fill="hold" grpId="1" nodeType="clickEffect">
                                  <p:stCondLst>
                                    <p:cond delay="0"/>
                                  </p:stCondLst>
                                  <p:childTnLst>
                                    <p:animScale>
                                      <p:cBhvr>
                                        <p:cTn id="21" dur="2000" fill="hold"/>
                                        <p:tgtEl>
                                          <p:spTgt spid="635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2" grpId="0"/>
      <p:bldP spid="63502" grpId="1"/>
      <p:bldP spid="6350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6" name="Oval 10"/>
          <p:cNvSpPr>
            <a:spLocks noChangeArrowheads="1"/>
          </p:cNvSpPr>
          <p:nvPr/>
        </p:nvSpPr>
        <p:spPr bwMode="auto">
          <a:xfrm>
            <a:off x="5105400" y="990600"/>
            <a:ext cx="1219200" cy="1295400"/>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65545" name="Oval 9"/>
          <p:cNvSpPr>
            <a:spLocks noChangeArrowheads="1"/>
          </p:cNvSpPr>
          <p:nvPr/>
        </p:nvSpPr>
        <p:spPr bwMode="auto">
          <a:xfrm>
            <a:off x="3962400" y="1143000"/>
            <a:ext cx="1143000" cy="12192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pic>
        <p:nvPicPr>
          <p:cNvPr id="65541"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65542" name="Text Box 6"/>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D60093"/>
                </a:solidFill>
                <a:ea typeface="楷体_GB2312" pitchFamily="49" charset="-122"/>
              </a:rPr>
              <a:t>哈夫曼编码</a:t>
            </a:r>
            <a:r>
              <a:rPr lang="en-US" altLang="zh-CN" sz="1800" b="1">
                <a:solidFill>
                  <a:srgbClr val="D60093"/>
                </a:solidFill>
                <a:ea typeface="楷体_GB2312" pitchFamily="49" charset="-122"/>
              </a:rPr>
              <a:t>-</a:t>
            </a:r>
            <a:r>
              <a:rPr lang="zh-CN" altLang="en-US" sz="1800" b="1">
                <a:solidFill>
                  <a:srgbClr val="0000FF"/>
                </a:solidFill>
                <a:ea typeface="楷体_GB2312" pitchFamily="49" charset="-122"/>
              </a:rPr>
              <a:t>贪婪思想</a:t>
            </a:r>
          </a:p>
        </p:txBody>
      </p:sp>
      <p:sp>
        <p:nvSpPr>
          <p:cNvPr id="65543" name="Rectangle 8"/>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65544" name="Object 7"/>
          <p:cNvGraphicFramePr>
            <a:graphicFrameLocks noChangeAspect="1"/>
          </p:cNvGraphicFramePr>
          <p:nvPr/>
        </p:nvGraphicFramePr>
        <p:xfrm>
          <a:off x="1828800" y="1219200"/>
          <a:ext cx="4462463" cy="1144588"/>
        </p:xfrm>
        <a:graphic>
          <a:graphicData uri="http://schemas.openxmlformats.org/presentationml/2006/ole">
            <mc:AlternateContent xmlns:mc="http://schemas.openxmlformats.org/markup-compatibility/2006">
              <mc:Choice xmlns:v="urn:schemas-microsoft-com:vml" Requires="v">
                <p:oleObj spid="_x0000_s65596" name="公式" r:id="rId4" imgW="1333500" imgH="342900" progId="Equation.3">
                  <p:embed/>
                </p:oleObj>
              </mc:Choice>
              <mc:Fallback>
                <p:oleObj name="公式" r:id="rId4" imgW="1333500" imgH="3429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219200"/>
                        <a:ext cx="4462463"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7" name="AutoShape 11"/>
          <p:cNvSpPr>
            <a:spLocks noChangeArrowheads="1"/>
          </p:cNvSpPr>
          <p:nvPr/>
        </p:nvSpPr>
        <p:spPr bwMode="auto">
          <a:xfrm>
            <a:off x="3733800" y="2286000"/>
            <a:ext cx="533400" cy="1752600"/>
          </a:xfrm>
          <a:prstGeom prst="upDownArrow">
            <a:avLst>
              <a:gd name="adj1" fmla="val 50000"/>
              <a:gd name="adj2" fmla="val 65714"/>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65548" name="Text Box 12"/>
          <p:cNvSpPr txBox="1">
            <a:spLocks noChangeArrowheads="1"/>
          </p:cNvSpPr>
          <p:nvPr/>
        </p:nvSpPr>
        <p:spPr bwMode="auto">
          <a:xfrm>
            <a:off x="2133600" y="3986213"/>
            <a:ext cx="4467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olidFill>
                  <a:srgbClr val="0000FF"/>
                </a:solidFill>
                <a:latin typeface="楷体_GB2312" pitchFamily="49" charset="-122"/>
                <a:ea typeface="楷体_GB2312" pitchFamily="49" charset="-122"/>
              </a:rPr>
              <a:t>频率小的字符，深度大</a:t>
            </a:r>
            <a:r>
              <a:rPr lang="zh-CN" altLang="en-US">
                <a:solidFill>
                  <a:srgbClr val="0000FF"/>
                </a:solidFill>
                <a:latin typeface="楷体_GB2312" pitchFamily="49" charset="-122"/>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65545"/>
                                        </p:tgtEl>
                                        <p:attrNameLst>
                                          <p:attrName>style.visibility</p:attrName>
                                        </p:attrNameLst>
                                      </p:cBhvr>
                                      <p:to>
                                        <p:strVal val="visible"/>
                                      </p:to>
                                    </p:set>
                                    <p:animEffect transition="in" filter="wedge">
                                      <p:cBhvr>
                                        <p:cTn id="7" dur="2000"/>
                                        <p:tgtEl>
                                          <p:spTgt spid="655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1" nodeType="clickEffect">
                                  <p:stCondLst>
                                    <p:cond delay="0"/>
                                  </p:stCondLst>
                                  <p:childTnLst>
                                    <p:animEffect transition="out" filter="dissolve">
                                      <p:cBhvr>
                                        <p:cTn id="11" dur="500"/>
                                        <p:tgtEl>
                                          <p:spTgt spid="65545"/>
                                        </p:tgtEl>
                                      </p:cBhvr>
                                    </p:animEffect>
                                    <p:set>
                                      <p:cBhvr>
                                        <p:cTn id="12" dur="1" fill="hold">
                                          <p:stCondLst>
                                            <p:cond delay="499"/>
                                          </p:stCondLst>
                                        </p:cTn>
                                        <p:tgtEl>
                                          <p:spTgt spid="6554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wedge">
                                      <p:cBhvr>
                                        <p:cTn id="17" dur="2000"/>
                                        <p:tgtEl>
                                          <p:spTgt spid="655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65547"/>
                                        </p:tgtEl>
                                        <p:attrNameLst>
                                          <p:attrName>style.visibility</p:attrName>
                                        </p:attrNameLst>
                                      </p:cBhvr>
                                      <p:to>
                                        <p:strVal val="visible"/>
                                      </p:to>
                                    </p:set>
                                    <p:animEffect transition="in" filter="diamond(in)">
                                      <p:cBhvr>
                                        <p:cTn id="22" dur="2000"/>
                                        <p:tgtEl>
                                          <p:spTgt spid="655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65548"/>
                                        </p:tgtEl>
                                        <p:attrNameLst>
                                          <p:attrName>style.visibility</p:attrName>
                                        </p:attrNameLst>
                                      </p:cBhvr>
                                      <p:to>
                                        <p:strVal val="visible"/>
                                      </p:to>
                                    </p:set>
                                    <p:animEffect transition="in" filter="strips(downLeft)">
                                      <p:cBhvr>
                                        <p:cTn id="27" dur="500"/>
                                        <p:tgtEl>
                                          <p:spTgt spid="65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6" grpId="0" animBg="1"/>
      <p:bldP spid="65545" grpId="0" animBg="1"/>
      <p:bldP spid="65545" grpId="1" animBg="1"/>
      <p:bldP spid="65547" grpId="0" animBg="1"/>
      <p:bldP spid="6554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3"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66564" name="Text Box 6"/>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D60093"/>
                </a:solidFill>
                <a:ea typeface="楷体_GB2312" pitchFamily="49" charset="-122"/>
              </a:rPr>
              <a:t>哈夫曼编码</a:t>
            </a:r>
          </a:p>
        </p:txBody>
      </p:sp>
      <p:graphicFrame>
        <p:nvGraphicFramePr>
          <p:cNvPr id="66565" name="Object 7"/>
          <p:cNvGraphicFramePr>
            <a:graphicFrameLocks noChangeAspect="1"/>
          </p:cNvGraphicFramePr>
          <p:nvPr/>
        </p:nvGraphicFramePr>
        <p:xfrm>
          <a:off x="533400" y="838200"/>
          <a:ext cx="7848600" cy="2286000"/>
        </p:xfrm>
        <a:graphic>
          <a:graphicData uri="http://schemas.openxmlformats.org/presentationml/2006/ole">
            <mc:AlternateContent xmlns:mc="http://schemas.openxmlformats.org/markup-compatibility/2006">
              <mc:Choice xmlns:v="urn:schemas-microsoft-com:vml" Requires="v">
                <p:oleObj spid="_x0000_s66664" name="文档" r:id="rId4" imgW="4398002" imgH="1188572" progId="Word.Document.8">
                  <p:embed/>
                </p:oleObj>
              </mc:Choice>
              <mc:Fallback>
                <p:oleObj name="文档" r:id="rId4" imgW="4398002" imgH="1188572" progId="Word.Document.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838200"/>
                        <a:ext cx="78486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6" name="Object 8"/>
          <p:cNvGraphicFramePr>
            <a:graphicFrameLocks noChangeAspect="1"/>
          </p:cNvGraphicFramePr>
          <p:nvPr/>
        </p:nvGraphicFramePr>
        <p:xfrm>
          <a:off x="762000" y="4495800"/>
          <a:ext cx="8077200" cy="838200"/>
        </p:xfrm>
        <a:graphic>
          <a:graphicData uri="http://schemas.openxmlformats.org/presentationml/2006/ole">
            <mc:AlternateContent xmlns:mc="http://schemas.openxmlformats.org/markup-compatibility/2006">
              <mc:Choice xmlns:v="urn:schemas-microsoft-com:vml" Requires="v">
                <p:oleObj spid="_x0000_s66665" name="文档" r:id="rId6" imgW="4068381" imgH="396071" progId="Word.Document.8">
                  <p:embed/>
                </p:oleObj>
              </mc:Choice>
              <mc:Fallback>
                <p:oleObj name="文档" r:id="rId6" imgW="4068381" imgH="396071" progId="Word.Document.8">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495800"/>
                        <a:ext cx="8077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7" name="Text Box 9"/>
          <p:cNvSpPr txBox="1">
            <a:spLocks noChangeArrowheads="1"/>
          </p:cNvSpPr>
          <p:nvPr/>
        </p:nvSpPr>
        <p:spPr bwMode="auto">
          <a:xfrm>
            <a:off x="381000" y="3581400"/>
            <a:ext cx="3398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ea typeface="楷体_GB2312" pitchFamily="49" charset="-122"/>
              </a:rPr>
              <a:t>哈夫曼算法复杂性：</a:t>
            </a:r>
          </a:p>
        </p:txBody>
      </p:sp>
      <p:cxnSp>
        <p:nvCxnSpPr>
          <p:cNvPr id="3" name="直接连接符 2">
            <a:extLst>
              <a:ext uri="{FF2B5EF4-FFF2-40B4-BE49-F238E27FC236}">
                <a16:creationId xmlns:a16="http://schemas.microsoft.com/office/drawing/2014/main" id="{5CC18926-7A92-412D-86E7-6DC679272643}"/>
              </a:ext>
            </a:extLst>
          </p:cNvPr>
          <p:cNvCxnSpPr/>
          <p:nvPr/>
        </p:nvCxnSpPr>
        <p:spPr bwMode="auto">
          <a:xfrm>
            <a:off x="6858000" y="1524000"/>
            <a:ext cx="1295400" cy="0"/>
          </a:xfrm>
          <a:prstGeom prst="line">
            <a:avLst/>
          </a:prstGeom>
          <a:solidFill>
            <a:schemeClr val="accent1"/>
          </a:solidFill>
          <a:ln w="38100" cap="rnd"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7"/>
                                        </p:tgtEl>
                                        <p:attrNameLst>
                                          <p:attrName>style.visibility</p:attrName>
                                        </p:attrNameLst>
                                      </p:cBhvr>
                                      <p:to>
                                        <p:strVal val="visible"/>
                                      </p:to>
                                    </p:set>
                                    <p:anim calcmode="lin" valueType="num">
                                      <p:cBhvr additive="base">
                                        <p:cTn id="7" dur="500" fill="hold"/>
                                        <p:tgtEl>
                                          <p:spTgt spid="94217"/>
                                        </p:tgtEl>
                                        <p:attrNameLst>
                                          <p:attrName>ppt_x</p:attrName>
                                        </p:attrNameLst>
                                      </p:cBhvr>
                                      <p:tavLst>
                                        <p:tav tm="0">
                                          <p:val>
                                            <p:strVal val="0-#ppt_w/2"/>
                                          </p:val>
                                        </p:tav>
                                        <p:tav tm="100000">
                                          <p:val>
                                            <p:strVal val="#ppt_x"/>
                                          </p:val>
                                        </p:tav>
                                      </p:tavLst>
                                    </p:anim>
                                    <p:anim calcmode="lin" valueType="num">
                                      <p:cBhvr additive="base">
                                        <p:cTn id="8" dur="500" fill="hold"/>
                                        <p:tgtEl>
                                          <p:spTgt spid="942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nodeType="clickEffect">
                                  <p:stCondLst>
                                    <p:cond delay="0"/>
                                  </p:stCondLst>
                                  <p:childTnLst>
                                    <p:set>
                                      <p:cBhvr>
                                        <p:cTn id="12" dur="1" fill="hold">
                                          <p:stCondLst>
                                            <p:cond delay="0"/>
                                          </p:stCondLst>
                                        </p:cTn>
                                        <p:tgtEl>
                                          <p:spTgt spid="94216"/>
                                        </p:tgtEl>
                                        <p:attrNameLst>
                                          <p:attrName>style.visibility</p:attrName>
                                        </p:attrNameLst>
                                      </p:cBhvr>
                                      <p:to>
                                        <p:strVal val="visible"/>
                                      </p:to>
                                    </p:set>
                                    <p:animEffect transition="in" filter="strips(downLeft)">
                                      <p:cBhvr>
                                        <p:cTn id="13" dur="500"/>
                                        <p:tgtEl>
                                          <p:spTgt spid="94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7"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67588" name="Text Box 6"/>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D60093"/>
                </a:solidFill>
                <a:ea typeface="楷体_GB2312" pitchFamily="49" charset="-122"/>
              </a:rPr>
              <a:t>哈夫曼编码</a:t>
            </a:r>
          </a:p>
        </p:txBody>
      </p:sp>
      <p:graphicFrame>
        <p:nvGraphicFramePr>
          <p:cNvPr id="67589" name="Object 12"/>
          <p:cNvGraphicFramePr>
            <a:graphicFrameLocks noGrp="1" noChangeAspect="1"/>
          </p:cNvGraphicFramePr>
          <p:nvPr>
            <p:ph/>
          </p:nvPr>
        </p:nvGraphicFramePr>
        <p:xfrm>
          <a:off x="485775" y="838200"/>
          <a:ext cx="7439025" cy="836613"/>
        </p:xfrm>
        <a:graphic>
          <a:graphicData uri="http://schemas.openxmlformats.org/presentationml/2006/ole">
            <mc:AlternateContent xmlns:mc="http://schemas.openxmlformats.org/markup-compatibility/2006">
              <mc:Choice xmlns:v="urn:schemas-microsoft-com:vml" Requires="v">
                <p:oleObj spid="_x0000_s67705" name="文档" r:id="rId4" imgW="3391454" imgH="396791" progId="Word.Document.8">
                  <p:embed/>
                </p:oleObj>
              </mc:Choice>
              <mc:Fallback>
                <p:oleObj name="文档" r:id="rId4" imgW="3391454" imgH="396791" progId="Word.Document.8">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775" y="838200"/>
                        <a:ext cx="743902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4" name="Text Box 14"/>
          <p:cNvSpPr txBox="1">
            <a:spLocks noChangeArrowheads="1"/>
          </p:cNvSpPr>
          <p:nvPr/>
        </p:nvSpPr>
        <p:spPr bwMode="auto">
          <a:xfrm>
            <a:off x="457200" y="19050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0000FF"/>
                </a:solidFill>
                <a:ea typeface="楷体_GB2312" pitchFamily="49" charset="-122"/>
              </a:rPr>
              <a:t>解：</a:t>
            </a:r>
          </a:p>
        </p:txBody>
      </p:sp>
      <p:grpSp>
        <p:nvGrpSpPr>
          <p:cNvPr id="66580" name="Group 20"/>
          <p:cNvGrpSpPr>
            <a:grpSpLocks/>
          </p:cNvGrpSpPr>
          <p:nvPr/>
        </p:nvGrpSpPr>
        <p:grpSpPr bwMode="auto">
          <a:xfrm>
            <a:off x="1600200" y="2500313"/>
            <a:ext cx="2368550" cy="533400"/>
            <a:chOff x="1008" y="1728"/>
            <a:chExt cx="1492" cy="336"/>
          </a:xfrm>
        </p:grpSpPr>
        <p:sp>
          <p:nvSpPr>
            <p:cNvPr id="67651" name="Text Box 15"/>
            <p:cNvSpPr txBox="1">
              <a:spLocks noChangeArrowheads="1"/>
            </p:cNvSpPr>
            <p:nvPr/>
          </p:nvSpPr>
          <p:spPr bwMode="auto">
            <a:xfrm>
              <a:off x="1008" y="173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7</a:t>
              </a:r>
            </a:p>
          </p:txBody>
        </p:sp>
        <p:sp>
          <p:nvSpPr>
            <p:cNvPr id="67652" name="Text Box 16"/>
            <p:cNvSpPr txBox="1">
              <a:spLocks noChangeArrowheads="1"/>
            </p:cNvSpPr>
            <p:nvPr/>
          </p:nvSpPr>
          <p:spPr bwMode="auto">
            <a:xfrm>
              <a:off x="1392" y="172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8</a:t>
              </a:r>
            </a:p>
          </p:txBody>
        </p:sp>
        <p:sp>
          <p:nvSpPr>
            <p:cNvPr id="67653" name="Text Box 17"/>
            <p:cNvSpPr txBox="1">
              <a:spLocks noChangeArrowheads="1"/>
            </p:cNvSpPr>
            <p:nvPr/>
          </p:nvSpPr>
          <p:spPr bwMode="auto">
            <a:xfrm>
              <a:off x="1632" y="173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9</a:t>
              </a:r>
            </a:p>
          </p:txBody>
        </p:sp>
        <p:sp>
          <p:nvSpPr>
            <p:cNvPr id="67654" name="Text Box 18"/>
            <p:cNvSpPr txBox="1">
              <a:spLocks noChangeArrowheads="1"/>
            </p:cNvSpPr>
            <p:nvPr/>
          </p:nvSpPr>
          <p:spPr bwMode="auto">
            <a:xfrm>
              <a:off x="1824" y="1737"/>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12</a:t>
              </a:r>
            </a:p>
          </p:txBody>
        </p:sp>
        <p:sp>
          <p:nvSpPr>
            <p:cNvPr id="67655" name="Text Box 19"/>
            <p:cNvSpPr txBox="1">
              <a:spLocks noChangeArrowheads="1"/>
            </p:cNvSpPr>
            <p:nvPr/>
          </p:nvSpPr>
          <p:spPr bwMode="auto">
            <a:xfrm>
              <a:off x="2160" y="1737"/>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16</a:t>
              </a:r>
            </a:p>
          </p:txBody>
        </p:sp>
      </p:grpSp>
      <p:grpSp>
        <p:nvGrpSpPr>
          <p:cNvPr id="66583" name="Group 23"/>
          <p:cNvGrpSpPr>
            <a:grpSpLocks/>
          </p:cNvGrpSpPr>
          <p:nvPr/>
        </p:nvGrpSpPr>
        <p:grpSpPr bwMode="auto">
          <a:xfrm>
            <a:off x="1828800" y="2043113"/>
            <a:ext cx="533400" cy="609600"/>
            <a:chOff x="1152" y="1440"/>
            <a:chExt cx="336" cy="384"/>
          </a:xfrm>
        </p:grpSpPr>
        <p:sp>
          <p:nvSpPr>
            <p:cNvPr id="67649" name="Line 21"/>
            <p:cNvSpPr>
              <a:spLocks noChangeShapeType="1"/>
            </p:cNvSpPr>
            <p:nvPr/>
          </p:nvSpPr>
          <p:spPr bwMode="auto">
            <a:xfrm flipV="1">
              <a:off x="1152" y="1440"/>
              <a:ext cx="14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50" name="Line 22"/>
            <p:cNvSpPr>
              <a:spLocks noChangeShapeType="1"/>
            </p:cNvSpPr>
            <p:nvPr/>
          </p:nvSpPr>
          <p:spPr bwMode="auto">
            <a:xfrm>
              <a:off x="1296" y="1440"/>
              <a:ext cx="192"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584" name="Text Box 24"/>
          <p:cNvSpPr txBox="1">
            <a:spLocks noChangeArrowheads="1"/>
          </p:cNvSpPr>
          <p:nvPr/>
        </p:nvSpPr>
        <p:spPr bwMode="auto">
          <a:xfrm>
            <a:off x="1752600" y="16002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15</a:t>
            </a:r>
          </a:p>
        </p:txBody>
      </p:sp>
      <p:grpSp>
        <p:nvGrpSpPr>
          <p:cNvPr id="66658" name="Group 98"/>
          <p:cNvGrpSpPr>
            <a:grpSpLocks/>
          </p:cNvGrpSpPr>
          <p:nvPr/>
        </p:nvGrpSpPr>
        <p:grpSpPr bwMode="auto">
          <a:xfrm>
            <a:off x="5334000" y="2438400"/>
            <a:ext cx="2370138" cy="1433513"/>
            <a:chOff x="3360" y="1536"/>
            <a:chExt cx="1493" cy="903"/>
          </a:xfrm>
        </p:grpSpPr>
        <p:sp>
          <p:nvSpPr>
            <p:cNvPr id="67639" name="Text Box 41"/>
            <p:cNvSpPr txBox="1">
              <a:spLocks noChangeArrowheads="1"/>
            </p:cNvSpPr>
            <p:nvPr/>
          </p:nvSpPr>
          <p:spPr bwMode="auto">
            <a:xfrm>
              <a:off x="4512" y="1536"/>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16</a:t>
              </a:r>
            </a:p>
          </p:txBody>
        </p:sp>
        <p:grpSp>
          <p:nvGrpSpPr>
            <p:cNvPr id="67640" name="Group 96"/>
            <p:cNvGrpSpPr>
              <a:grpSpLocks/>
            </p:cNvGrpSpPr>
            <p:nvPr/>
          </p:nvGrpSpPr>
          <p:grpSpPr bwMode="auto">
            <a:xfrm>
              <a:off x="3360" y="1536"/>
              <a:ext cx="1408" cy="903"/>
              <a:chOff x="3360" y="1536"/>
              <a:chExt cx="1408" cy="903"/>
            </a:xfrm>
          </p:grpSpPr>
          <p:sp>
            <p:nvSpPr>
              <p:cNvPr id="67641" name="Text Box 39"/>
              <p:cNvSpPr txBox="1">
                <a:spLocks noChangeArrowheads="1"/>
              </p:cNvSpPr>
              <p:nvPr/>
            </p:nvSpPr>
            <p:spPr bwMode="auto">
              <a:xfrm>
                <a:off x="3360" y="153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9</a:t>
                </a:r>
              </a:p>
            </p:txBody>
          </p:sp>
          <p:sp>
            <p:nvSpPr>
              <p:cNvPr id="67642" name="Text Box 40"/>
              <p:cNvSpPr txBox="1">
                <a:spLocks noChangeArrowheads="1"/>
              </p:cNvSpPr>
              <p:nvPr/>
            </p:nvSpPr>
            <p:spPr bwMode="auto">
              <a:xfrm>
                <a:off x="3662" y="1536"/>
                <a:ext cx="3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12</a:t>
                </a:r>
              </a:p>
            </p:txBody>
          </p:sp>
          <p:grpSp>
            <p:nvGrpSpPr>
              <p:cNvPr id="67643" name="Group 46"/>
              <p:cNvGrpSpPr>
                <a:grpSpLocks/>
              </p:cNvGrpSpPr>
              <p:nvPr/>
            </p:nvGrpSpPr>
            <p:grpSpPr bwMode="auto">
              <a:xfrm>
                <a:off x="3936" y="1536"/>
                <a:ext cx="832" cy="903"/>
                <a:chOff x="3504" y="1152"/>
                <a:chExt cx="529" cy="903"/>
              </a:xfrm>
            </p:grpSpPr>
            <p:sp>
              <p:nvSpPr>
                <p:cNvPr id="67644" name="Text Box 37"/>
                <p:cNvSpPr txBox="1">
                  <a:spLocks noChangeArrowheads="1"/>
                </p:cNvSpPr>
                <p:nvPr/>
              </p:nvSpPr>
              <p:spPr bwMode="auto">
                <a:xfrm>
                  <a:off x="3504" y="1728"/>
                  <a:ext cx="1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chemeClr val="tx2"/>
                      </a:solidFill>
                      <a:latin typeface="Times New Roman" panose="02020603050405020304" pitchFamily="18" charset="0"/>
                    </a:rPr>
                    <a:t>7</a:t>
                  </a:r>
                </a:p>
              </p:txBody>
            </p:sp>
            <p:sp>
              <p:nvSpPr>
                <p:cNvPr id="67645" name="Text Box 38"/>
                <p:cNvSpPr txBox="1">
                  <a:spLocks noChangeArrowheads="1"/>
                </p:cNvSpPr>
                <p:nvPr/>
              </p:nvSpPr>
              <p:spPr bwMode="auto">
                <a:xfrm>
                  <a:off x="3888" y="1719"/>
                  <a:ext cx="1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chemeClr val="tx2"/>
                      </a:solidFill>
                      <a:latin typeface="Times New Roman" panose="02020603050405020304" pitchFamily="18" charset="0"/>
                    </a:rPr>
                    <a:t>8</a:t>
                  </a:r>
                </a:p>
              </p:txBody>
            </p:sp>
            <p:sp>
              <p:nvSpPr>
                <p:cNvPr id="67646" name="Line 43"/>
                <p:cNvSpPr>
                  <a:spLocks noChangeShapeType="1"/>
                </p:cNvSpPr>
                <p:nvPr/>
              </p:nvSpPr>
              <p:spPr bwMode="auto">
                <a:xfrm flipV="1">
                  <a:off x="3648" y="1431"/>
                  <a:ext cx="14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47" name="Line 44"/>
                <p:cNvSpPr>
                  <a:spLocks noChangeShapeType="1"/>
                </p:cNvSpPr>
                <p:nvPr/>
              </p:nvSpPr>
              <p:spPr bwMode="auto">
                <a:xfrm>
                  <a:off x="3792" y="1431"/>
                  <a:ext cx="192"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48" name="Text Box 45"/>
                <p:cNvSpPr txBox="1">
                  <a:spLocks noChangeArrowheads="1"/>
                </p:cNvSpPr>
                <p:nvPr/>
              </p:nvSpPr>
              <p:spPr bwMode="auto">
                <a:xfrm>
                  <a:off x="3600" y="1152"/>
                  <a:ext cx="2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15</a:t>
                  </a:r>
                </a:p>
              </p:txBody>
            </p:sp>
          </p:grpSp>
        </p:grpSp>
      </p:grpSp>
      <p:grpSp>
        <p:nvGrpSpPr>
          <p:cNvPr id="66611" name="Group 51"/>
          <p:cNvGrpSpPr>
            <a:grpSpLocks/>
          </p:cNvGrpSpPr>
          <p:nvPr/>
        </p:nvGrpSpPr>
        <p:grpSpPr bwMode="auto">
          <a:xfrm>
            <a:off x="5486400" y="1860550"/>
            <a:ext cx="457200" cy="762000"/>
            <a:chOff x="3552" y="1344"/>
            <a:chExt cx="288" cy="480"/>
          </a:xfrm>
        </p:grpSpPr>
        <p:sp>
          <p:nvSpPr>
            <p:cNvPr id="67637" name="Line 49"/>
            <p:cNvSpPr>
              <a:spLocks noChangeShapeType="1"/>
            </p:cNvSpPr>
            <p:nvPr/>
          </p:nvSpPr>
          <p:spPr bwMode="auto">
            <a:xfrm flipV="1">
              <a:off x="3552" y="1344"/>
              <a:ext cx="144" cy="48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38" name="Line 50"/>
            <p:cNvSpPr>
              <a:spLocks noChangeShapeType="1"/>
            </p:cNvSpPr>
            <p:nvPr/>
          </p:nvSpPr>
          <p:spPr bwMode="auto">
            <a:xfrm>
              <a:off x="3696" y="1344"/>
              <a:ext cx="144" cy="48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12" name="Text Box 52"/>
          <p:cNvSpPr txBox="1">
            <a:spLocks noChangeArrowheads="1"/>
          </p:cNvSpPr>
          <p:nvPr/>
        </p:nvSpPr>
        <p:spPr bwMode="auto">
          <a:xfrm>
            <a:off x="5486400" y="14478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21</a:t>
            </a:r>
          </a:p>
        </p:txBody>
      </p:sp>
      <p:grpSp>
        <p:nvGrpSpPr>
          <p:cNvPr id="66657" name="Group 97"/>
          <p:cNvGrpSpPr>
            <a:grpSpLocks/>
          </p:cNvGrpSpPr>
          <p:nvPr/>
        </p:nvGrpSpPr>
        <p:grpSpPr bwMode="auto">
          <a:xfrm>
            <a:off x="5791200" y="4191000"/>
            <a:ext cx="2514600" cy="2347913"/>
            <a:chOff x="3648" y="2640"/>
            <a:chExt cx="1584" cy="1479"/>
          </a:xfrm>
        </p:grpSpPr>
        <p:sp>
          <p:nvSpPr>
            <p:cNvPr id="67624" name="Text Box 54"/>
            <p:cNvSpPr txBox="1">
              <a:spLocks noChangeArrowheads="1"/>
            </p:cNvSpPr>
            <p:nvPr/>
          </p:nvSpPr>
          <p:spPr bwMode="auto">
            <a:xfrm>
              <a:off x="4700" y="323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9</a:t>
              </a:r>
            </a:p>
          </p:txBody>
        </p:sp>
        <p:sp>
          <p:nvSpPr>
            <p:cNvPr id="67625" name="Text Box 55"/>
            <p:cNvSpPr txBox="1">
              <a:spLocks noChangeArrowheads="1"/>
            </p:cNvSpPr>
            <p:nvPr/>
          </p:nvSpPr>
          <p:spPr bwMode="auto">
            <a:xfrm>
              <a:off x="4892" y="3236"/>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12</a:t>
              </a:r>
            </a:p>
          </p:txBody>
        </p:sp>
        <p:sp>
          <p:nvSpPr>
            <p:cNvPr id="67626" name="Text Box 56"/>
            <p:cNvSpPr txBox="1">
              <a:spLocks noChangeArrowheads="1"/>
            </p:cNvSpPr>
            <p:nvPr/>
          </p:nvSpPr>
          <p:spPr bwMode="auto">
            <a:xfrm>
              <a:off x="4224" y="3216"/>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16</a:t>
              </a:r>
            </a:p>
          </p:txBody>
        </p:sp>
        <p:grpSp>
          <p:nvGrpSpPr>
            <p:cNvPr id="67627" name="Group 57"/>
            <p:cNvGrpSpPr>
              <a:grpSpLocks/>
            </p:cNvGrpSpPr>
            <p:nvPr/>
          </p:nvGrpSpPr>
          <p:grpSpPr bwMode="auto">
            <a:xfrm>
              <a:off x="3648" y="3216"/>
              <a:ext cx="612" cy="903"/>
              <a:chOff x="3504" y="1152"/>
              <a:chExt cx="612" cy="903"/>
            </a:xfrm>
          </p:grpSpPr>
          <p:sp>
            <p:nvSpPr>
              <p:cNvPr id="67632" name="Text Box 58"/>
              <p:cNvSpPr txBox="1">
                <a:spLocks noChangeArrowheads="1"/>
              </p:cNvSpPr>
              <p:nvPr/>
            </p:nvSpPr>
            <p:spPr bwMode="auto">
              <a:xfrm>
                <a:off x="3504" y="172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7</a:t>
                </a:r>
              </a:p>
            </p:txBody>
          </p:sp>
          <p:sp>
            <p:nvSpPr>
              <p:cNvPr id="67633" name="Text Box 59"/>
              <p:cNvSpPr txBox="1">
                <a:spLocks noChangeArrowheads="1"/>
              </p:cNvSpPr>
              <p:nvPr/>
            </p:nvSpPr>
            <p:spPr bwMode="auto">
              <a:xfrm>
                <a:off x="3888" y="171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8</a:t>
                </a:r>
              </a:p>
            </p:txBody>
          </p:sp>
          <p:sp>
            <p:nvSpPr>
              <p:cNvPr id="67634" name="Line 60"/>
              <p:cNvSpPr>
                <a:spLocks noChangeShapeType="1"/>
              </p:cNvSpPr>
              <p:nvPr/>
            </p:nvSpPr>
            <p:spPr bwMode="auto">
              <a:xfrm flipV="1">
                <a:off x="3648" y="1431"/>
                <a:ext cx="14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35" name="Line 61"/>
              <p:cNvSpPr>
                <a:spLocks noChangeShapeType="1"/>
              </p:cNvSpPr>
              <p:nvPr/>
            </p:nvSpPr>
            <p:spPr bwMode="auto">
              <a:xfrm>
                <a:off x="3792" y="1431"/>
                <a:ext cx="192"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36" name="Text Box 62"/>
              <p:cNvSpPr txBox="1">
                <a:spLocks noChangeArrowheads="1"/>
              </p:cNvSpPr>
              <p:nvPr/>
            </p:nvSpPr>
            <p:spPr bwMode="auto">
              <a:xfrm>
                <a:off x="3600" y="11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15</a:t>
                </a:r>
              </a:p>
            </p:txBody>
          </p:sp>
        </p:grpSp>
        <p:sp>
          <p:nvSpPr>
            <p:cNvPr id="67628" name="Text Box 63"/>
            <p:cNvSpPr txBox="1">
              <a:spLocks noChangeArrowheads="1"/>
            </p:cNvSpPr>
            <p:nvPr/>
          </p:nvSpPr>
          <p:spPr bwMode="auto">
            <a:xfrm>
              <a:off x="4752" y="264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21</a:t>
              </a:r>
            </a:p>
          </p:txBody>
        </p:sp>
        <p:grpSp>
          <p:nvGrpSpPr>
            <p:cNvPr id="67629" name="Group 64"/>
            <p:cNvGrpSpPr>
              <a:grpSpLocks/>
            </p:cNvGrpSpPr>
            <p:nvPr/>
          </p:nvGrpSpPr>
          <p:grpSpPr bwMode="auto">
            <a:xfrm>
              <a:off x="4800" y="2880"/>
              <a:ext cx="288" cy="480"/>
              <a:chOff x="3552" y="1344"/>
              <a:chExt cx="288" cy="480"/>
            </a:xfrm>
          </p:grpSpPr>
          <p:sp>
            <p:nvSpPr>
              <p:cNvPr id="67630" name="Line 65"/>
              <p:cNvSpPr>
                <a:spLocks noChangeShapeType="1"/>
              </p:cNvSpPr>
              <p:nvPr/>
            </p:nvSpPr>
            <p:spPr bwMode="auto">
              <a:xfrm flipV="1">
                <a:off x="3552" y="1344"/>
                <a:ext cx="144" cy="48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31" name="Line 66"/>
              <p:cNvSpPr>
                <a:spLocks noChangeShapeType="1"/>
              </p:cNvSpPr>
              <p:nvPr/>
            </p:nvSpPr>
            <p:spPr bwMode="auto">
              <a:xfrm>
                <a:off x="3696" y="1344"/>
                <a:ext cx="144" cy="48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6629" name="Line 69"/>
          <p:cNvSpPr>
            <a:spLocks noChangeShapeType="1"/>
          </p:cNvSpPr>
          <p:nvPr/>
        </p:nvSpPr>
        <p:spPr bwMode="auto">
          <a:xfrm flipV="1">
            <a:off x="6172200" y="4572000"/>
            <a:ext cx="381000" cy="762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30" name="Line 70"/>
          <p:cNvSpPr>
            <a:spLocks noChangeShapeType="1"/>
          </p:cNvSpPr>
          <p:nvPr/>
        </p:nvSpPr>
        <p:spPr bwMode="auto">
          <a:xfrm flipH="1" flipV="1">
            <a:off x="6553200" y="4572000"/>
            <a:ext cx="457200" cy="7620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31" name="Text Box 71"/>
          <p:cNvSpPr txBox="1">
            <a:spLocks noChangeArrowheads="1"/>
          </p:cNvSpPr>
          <p:nvPr/>
        </p:nvSpPr>
        <p:spPr bwMode="auto">
          <a:xfrm>
            <a:off x="6318250" y="420528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31</a:t>
            </a:r>
          </a:p>
        </p:txBody>
      </p:sp>
      <p:sp>
        <p:nvSpPr>
          <p:cNvPr id="66633" name="Text Box 73"/>
          <p:cNvSpPr txBox="1">
            <a:spLocks noChangeArrowheads="1"/>
          </p:cNvSpPr>
          <p:nvPr/>
        </p:nvSpPr>
        <p:spPr bwMode="auto">
          <a:xfrm>
            <a:off x="1371600" y="5486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9</a:t>
            </a:r>
          </a:p>
        </p:txBody>
      </p:sp>
      <p:sp>
        <p:nvSpPr>
          <p:cNvPr id="66634" name="Text Box 74"/>
          <p:cNvSpPr txBox="1">
            <a:spLocks noChangeArrowheads="1"/>
          </p:cNvSpPr>
          <p:nvPr/>
        </p:nvSpPr>
        <p:spPr bwMode="auto">
          <a:xfrm>
            <a:off x="1676400" y="54864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12</a:t>
            </a:r>
          </a:p>
        </p:txBody>
      </p:sp>
      <p:sp>
        <p:nvSpPr>
          <p:cNvPr id="66635" name="Text Box 75"/>
          <p:cNvSpPr txBox="1">
            <a:spLocks noChangeArrowheads="1"/>
          </p:cNvSpPr>
          <p:nvPr/>
        </p:nvSpPr>
        <p:spPr bwMode="auto">
          <a:xfrm>
            <a:off x="3200400" y="550068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16</a:t>
            </a:r>
          </a:p>
        </p:txBody>
      </p:sp>
      <p:grpSp>
        <p:nvGrpSpPr>
          <p:cNvPr id="66636" name="Group 76"/>
          <p:cNvGrpSpPr>
            <a:grpSpLocks/>
          </p:cNvGrpSpPr>
          <p:nvPr/>
        </p:nvGrpSpPr>
        <p:grpSpPr bwMode="auto">
          <a:xfrm>
            <a:off x="2286000" y="5500688"/>
            <a:ext cx="971550" cy="1433512"/>
            <a:chOff x="3504" y="1152"/>
            <a:chExt cx="612" cy="903"/>
          </a:xfrm>
        </p:grpSpPr>
        <p:sp>
          <p:nvSpPr>
            <p:cNvPr id="67619" name="Text Box 77"/>
            <p:cNvSpPr txBox="1">
              <a:spLocks noChangeArrowheads="1"/>
            </p:cNvSpPr>
            <p:nvPr/>
          </p:nvSpPr>
          <p:spPr bwMode="auto">
            <a:xfrm>
              <a:off x="3504" y="172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7</a:t>
              </a:r>
            </a:p>
          </p:txBody>
        </p:sp>
        <p:sp>
          <p:nvSpPr>
            <p:cNvPr id="67620" name="Text Box 78"/>
            <p:cNvSpPr txBox="1">
              <a:spLocks noChangeArrowheads="1"/>
            </p:cNvSpPr>
            <p:nvPr/>
          </p:nvSpPr>
          <p:spPr bwMode="auto">
            <a:xfrm>
              <a:off x="3888" y="171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8</a:t>
              </a:r>
            </a:p>
          </p:txBody>
        </p:sp>
        <p:sp>
          <p:nvSpPr>
            <p:cNvPr id="67621" name="Line 79"/>
            <p:cNvSpPr>
              <a:spLocks noChangeShapeType="1"/>
            </p:cNvSpPr>
            <p:nvPr/>
          </p:nvSpPr>
          <p:spPr bwMode="auto">
            <a:xfrm flipV="1">
              <a:off x="3648" y="1431"/>
              <a:ext cx="14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22" name="Line 80"/>
            <p:cNvSpPr>
              <a:spLocks noChangeShapeType="1"/>
            </p:cNvSpPr>
            <p:nvPr/>
          </p:nvSpPr>
          <p:spPr bwMode="auto">
            <a:xfrm>
              <a:off x="3792" y="1431"/>
              <a:ext cx="192"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23" name="Text Box 81"/>
            <p:cNvSpPr txBox="1">
              <a:spLocks noChangeArrowheads="1"/>
            </p:cNvSpPr>
            <p:nvPr/>
          </p:nvSpPr>
          <p:spPr bwMode="auto">
            <a:xfrm>
              <a:off x="3600" y="1152"/>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15</a:t>
              </a:r>
            </a:p>
          </p:txBody>
        </p:sp>
      </p:grpSp>
      <p:sp>
        <p:nvSpPr>
          <p:cNvPr id="66642" name="Text Box 82"/>
          <p:cNvSpPr txBox="1">
            <a:spLocks noChangeArrowheads="1"/>
          </p:cNvSpPr>
          <p:nvPr/>
        </p:nvSpPr>
        <p:spPr bwMode="auto">
          <a:xfrm>
            <a:off x="1517650" y="44958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21</a:t>
            </a:r>
          </a:p>
        </p:txBody>
      </p:sp>
      <p:grpSp>
        <p:nvGrpSpPr>
          <p:cNvPr id="66643" name="Group 83"/>
          <p:cNvGrpSpPr>
            <a:grpSpLocks/>
          </p:cNvGrpSpPr>
          <p:nvPr/>
        </p:nvGrpSpPr>
        <p:grpSpPr bwMode="auto">
          <a:xfrm>
            <a:off x="1524000" y="4876800"/>
            <a:ext cx="457200" cy="762000"/>
            <a:chOff x="3552" y="1344"/>
            <a:chExt cx="288" cy="480"/>
          </a:xfrm>
        </p:grpSpPr>
        <p:sp>
          <p:nvSpPr>
            <p:cNvPr id="67617" name="Line 84"/>
            <p:cNvSpPr>
              <a:spLocks noChangeShapeType="1"/>
            </p:cNvSpPr>
            <p:nvPr/>
          </p:nvSpPr>
          <p:spPr bwMode="auto">
            <a:xfrm flipV="1">
              <a:off x="3552" y="1344"/>
              <a:ext cx="144" cy="48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8" name="Line 85"/>
            <p:cNvSpPr>
              <a:spLocks noChangeShapeType="1"/>
            </p:cNvSpPr>
            <p:nvPr/>
          </p:nvSpPr>
          <p:spPr bwMode="auto">
            <a:xfrm>
              <a:off x="3696" y="1344"/>
              <a:ext cx="144" cy="48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646" name="Line 86"/>
          <p:cNvSpPr>
            <a:spLocks noChangeShapeType="1"/>
          </p:cNvSpPr>
          <p:nvPr/>
        </p:nvSpPr>
        <p:spPr bwMode="auto">
          <a:xfrm flipV="1">
            <a:off x="2667000" y="4862513"/>
            <a:ext cx="381000" cy="762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47" name="Line 87"/>
          <p:cNvSpPr>
            <a:spLocks noChangeShapeType="1"/>
          </p:cNvSpPr>
          <p:nvPr/>
        </p:nvSpPr>
        <p:spPr bwMode="auto">
          <a:xfrm flipH="1" flipV="1">
            <a:off x="3048000" y="4862513"/>
            <a:ext cx="457200" cy="7620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48" name="Text Box 88"/>
          <p:cNvSpPr txBox="1">
            <a:spLocks noChangeArrowheads="1"/>
          </p:cNvSpPr>
          <p:nvPr/>
        </p:nvSpPr>
        <p:spPr bwMode="auto">
          <a:xfrm>
            <a:off x="2813050" y="44958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31</a:t>
            </a:r>
          </a:p>
        </p:txBody>
      </p:sp>
      <p:sp>
        <p:nvSpPr>
          <p:cNvPr id="66650" name="Line 90"/>
          <p:cNvSpPr>
            <a:spLocks noChangeShapeType="1"/>
          </p:cNvSpPr>
          <p:nvPr/>
        </p:nvSpPr>
        <p:spPr bwMode="auto">
          <a:xfrm flipV="1">
            <a:off x="1828800" y="3886200"/>
            <a:ext cx="533400" cy="762000"/>
          </a:xfrm>
          <a:prstGeom prst="line">
            <a:avLst/>
          </a:prstGeom>
          <a:noFill/>
          <a:ln w="254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1" name="Line 91"/>
          <p:cNvSpPr>
            <a:spLocks noChangeShapeType="1"/>
          </p:cNvSpPr>
          <p:nvPr/>
        </p:nvSpPr>
        <p:spPr bwMode="auto">
          <a:xfrm>
            <a:off x="2362200" y="3886200"/>
            <a:ext cx="685800" cy="762000"/>
          </a:xfrm>
          <a:prstGeom prst="line">
            <a:avLst/>
          </a:prstGeom>
          <a:noFill/>
          <a:ln w="254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52" name="Text Box 92"/>
          <p:cNvSpPr txBox="1">
            <a:spLocks noChangeArrowheads="1"/>
          </p:cNvSpPr>
          <p:nvPr/>
        </p:nvSpPr>
        <p:spPr bwMode="auto">
          <a:xfrm>
            <a:off x="2133600" y="34290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52</a:t>
            </a:r>
          </a:p>
        </p:txBody>
      </p:sp>
      <p:sp>
        <p:nvSpPr>
          <p:cNvPr id="66653" name="AutoShape 93"/>
          <p:cNvSpPr>
            <a:spLocks noChangeArrowheads="1"/>
          </p:cNvSpPr>
          <p:nvPr/>
        </p:nvSpPr>
        <p:spPr bwMode="auto">
          <a:xfrm>
            <a:off x="3429000" y="2133600"/>
            <a:ext cx="1905000" cy="228600"/>
          </a:xfrm>
          <a:prstGeom prst="rightArrow">
            <a:avLst>
              <a:gd name="adj1" fmla="val 50000"/>
              <a:gd name="adj2" fmla="val 208333"/>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6654" name="AutoShape 94"/>
          <p:cNvSpPr>
            <a:spLocks noChangeArrowheads="1"/>
          </p:cNvSpPr>
          <p:nvPr/>
        </p:nvSpPr>
        <p:spPr bwMode="auto">
          <a:xfrm>
            <a:off x="6096000" y="3048000"/>
            <a:ext cx="304800" cy="1371600"/>
          </a:xfrm>
          <a:prstGeom prst="downArrow">
            <a:avLst>
              <a:gd name="adj1" fmla="val 50000"/>
              <a:gd name="adj2" fmla="val 112500"/>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6655" name="AutoShape 95"/>
          <p:cNvSpPr>
            <a:spLocks noChangeArrowheads="1"/>
          </p:cNvSpPr>
          <p:nvPr/>
        </p:nvSpPr>
        <p:spPr bwMode="auto">
          <a:xfrm>
            <a:off x="3657600" y="4876800"/>
            <a:ext cx="2286000" cy="304800"/>
          </a:xfrm>
          <a:prstGeom prst="leftArrow">
            <a:avLst>
              <a:gd name="adj1" fmla="val 50000"/>
              <a:gd name="adj2" fmla="val 187500"/>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6659" name="AutoShape 99"/>
          <p:cNvSpPr>
            <a:spLocks noChangeArrowheads="1"/>
          </p:cNvSpPr>
          <p:nvPr/>
        </p:nvSpPr>
        <p:spPr bwMode="auto">
          <a:xfrm>
            <a:off x="3886200" y="3276600"/>
            <a:ext cx="1447800" cy="1295400"/>
          </a:xfrm>
          <a:prstGeom prst="wedgeEllipseCallout">
            <a:avLst>
              <a:gd name="adj1" fmla="val -139552"/>
              <a:gd name="adj2" fmla="val -16284"/>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solidFill>
                  <a:srgbClr val="990000"/>
                </a:solidFill>
                <a:latin typeface="Times New Roman" panose="02020603050405020304" pitchFamily="18" charset="0"/>
                <a:ea typeface="楷体_GB2312" pitchFamily="49" charset="-122"/>
              </a:rPr>
              <a:t>4</a:t>
            </a:r>
            <a:r>
              <a:rPr lang="zh-CN" altLang="en-US" sz="2800" b="1">
                <a:solidFill>
                  <a:srgbClr val="990000"/>
                </a:solidFill>
                <a:latin typeface="楷体_GB2312" pitchFamily="49" charset="-122"/>
                <a:ea typeface="楷体_GB2312" pitchFamily="49" charset="-122"/>
              </a:rPr>
              <a:t>次合并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74"/>
                                        </p:tgtEl>
                                        <p:attrNameLst>
                                          <p:attrName>style.visibility</p:attrName>
                                        </p:attrNameLst>
                                      </p:cBhvr>
                                      <p:to>
                                        <p:strVal val="visible"/>
                                      </p:to>
                                    </p:set>
                                    <p:anim calcmode="lin" valueType="num">
                                      <p:cBhvr additive="base">
                                        <p:cTn id="7" dur="500" fill="hold"/>
                                        <p:tgtEl>
                                          <p:spTgt spid="66574"/>
                                        </p:tgtEl>
                                        <p:attrNameLst>
                                          <p:attrName>ppt_x</p:attrName>
                                        </p:attrNameLst>
                                      </p:cBhvr>
                                      <p:tavLst>
                                        <p:tav tm="0">
                                          <p:val>
                                            <p:strVal val="0-#ppt_w/2"/>
                                          </p:val>
                                        </p:tav>
                                        <p:tav tm="100000">
                                          <p:val>
                                            <p:strVal val="#ppt_x"/>
                                          </p:val>
                                        </p:tav>
                                      </p:tavLst>
                                    </p:anim>
                                    <p:anim calcmode="lin" valueType="num">
                                      <p:cBhvr additive="base">
                                        <p:cTn id="8" dur="500" fill="hold"/>
                                        <p:tgtEl>
                                          <p:spTgt spid="665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66580"/>
                                        </p:tgtEl>
                                        <p:attrNameLst>
                                          <p:attrName>style.visibility</p:attrName>
                                        </p:attrNameLst>
                                      </p:cBhvr>
                                      <p:to>
                                        <p:strVal val="visible"/>
                                      </p:to>
                                    </p:set>
                                    <p:animEffect transition="in" filter="box(in)">
                                      <p:cBhvr>
                                        <p:cTn id="13" dur="500"/>
                                        <p:tgtEl>
                                          <p:spTgt spid="6658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66583"/>
                                        </p:tgtEl>
                                        <p:attrNameLst>
                                          <p:attrName>style.visibility</p:attrName>
                                        </p:attrNameLst>
                                      </p:cBhvr>
                                      <p:to>
                                        <p:strVal val="visible"/>
                                      </p:to>
                                    </p:set>
                                    <p:animEffect transition="in" filter="wipe(down)">
                                      <p:cBhvr>
                                        <p:cTn id="18" dur="500"/>
                                        <p:tgtEl>
                                          <p:spTgt spid="6658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66584"/>
                                        </p:tgtEl>
                                        <p:attrNameLst>
                                          <p:attrName>style.visibility</p:attrName>
                                        </p:attrNameLst>
                                      </p:cBhvr>
                                      <p:to>
                                        <p:strVal val="visible"/>
                                      </p:to>
                                    </p:set>
                                    <p:animEffect transition="in" filter="checkerboard(across)">
                                      <p:cBhvr>
                                        <p:cTn id="23" dur="500"/>
                                        <p:tgtEl>
                                          <p:spTgt spid="6658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66653"/>
                                        </p:tgtEl>
                                        <p:attrNameLst>
                                          <p:attrName>style.visibility</p:attrName>
                                        </p:attrNameLst>
                                      </p:cBhvr>
                                      <p:to>
                                        <p:strVal val="visible"/>
                                      </p:to>
                                    </p:set>
                                    <p:animEffect transition="in" filter="wipe(down)">
                                      <p:cBhvr>
                                        <p:cTn id="28" dur="500"/>
                                        <p:tgtEl>
                                          <p:spTgt spid="6665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66658"/>
                                        </p:tgtEl>
                                        <p:attrNameLst>
                                          <p:attrName>style.visibility</p:attrName>
                                        </p:attrNameLst>
                                      </p:cBhvr>
                                      <p:to>
                                        <p:strVal val="visible"/>
                                      </p:to>
                                    </p:set>
                                    <p:animEffect transition="in" filter="box(in)">
                                      <p:cBhvr>
                                        <p:cTn id="33" dur="500"/>
                                        <p:tgtEl>
                                          <p:spTgt spid="6665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66611"/>
                                        </p:tgtEl>
                                        <p:attrNameLst>
                                          <p:attrName>style.visibility</p:attrName>
                                        </p:attrNameLst>
                                      </p:cBhvr>
                                      <p:to>
                                        <p:strVal val="visible"/>
                                      </p:to>
                                    </p:set>
                                    <p:animEffect transition="in" filter="blinds(horizontal)">
                                      <p:cBhvr>
                                        <p:cTn id="38" dur="500"/>
                                        <p:tgtEl>
                                          <p:spTgt spid="6661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66612"/>
                                        </p:tgtEl>
                                        <p:attrNameLst>
                                          <p:attrName>style.visibility</p:attrName>
                                        </p:attrNameLst>
                                      </p:cBhvr>
                                      <p:to>
                                        <p:strVal val="visible"/>
                                      </p:to>
                                    </p:set>
                                    <p:animEffect transition="in" filter="blinds(horizontal)">
                                      <p:cBhvr>
                                        <p:cTn id="41" dur="500"/>
                                        <p:tgtEl>
                                          <p:spTgt spid="6661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66654"/>
                                        </p:tgtEl>
                                        <p:attrNameLst>
                                          <p:attrName>style.visibility</p:attrName>
                                        </p:attrNameLst>
                                      </p:cBhvr>
                                      <p:to>
                                        <p:strVal val="visible"/>
                                      </p:to>
                                    </p:set>
                                    <p:animEffect transition="in" filter="wipe(down)">
                                      <p:cBhvr>
                                        <p:cTn id="46" dur="500"/>
                                        <p:tgtEl>
                                          <p:spTgt spid="6665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66657"/>
                                        </p:tgtEl>
                                        <p:attrNameLst>
                                          <p:attrName>style.visibility</p:attrName>
                                        </p:attrNameLst>
                                      </p:cBhvr>
                                      <p:to>
                                        <p:strVal val="visible"/>
                                      </p:to>
                                    </p:set>
                                    <p:anim calcmode="lin" valueType="num">
                                      <p:cBhvr additive="base">
                                        <p:cTn id="51" dur="500" fill="hold"/>
                                        <p:tgtEl>
                                          <p:spTgt spid="66657"/>
                                        </p:tgtEl>
                                        <p:attrNameLst>
                                          <p:attrName>ppt_x</p:attrName>
                                        </p:attrNameLst>
                                      </p:cBhvr>
                                      <p:tavLst>
                                        <p:tav tm="0">
                                          <p:val>
                                            <p:strVal val="#ppt_x"/>
                                          </p:val>
                                        </p:tav>
                                        <p:tav tm="100000">
                                          <p:val>
                                            <p:strVal val="#ppt_x"/>
                                          </p:val>
                                        </p:tav>
                                      </p:tavLst>
                                    </p:anim>
                                    <p:anim calcmode="lin" valueType="num">
                                      <p:cBhvr additive="base">
                                        <p:cTn id="52" dur="500" fill="hold"/>
                                        <p:tgtEl>
                                          <p:spTgt spid="66657"/>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66631"/>
                                        </p:tgtEl>
                                        <p:attrNameLst>
                                          <p:attrName>style.visibility</p:attrName>
                                        </p:attrNameLst>
                                      </p:cBhvr>
                                      <p:to>
                                        <p:strVal val="visible"/>
                                      </p:to>
                                    </p:set>
                                    <p:animEffect transition="in" filter="checkerboard(across)">
                                      <p:cBhvr>
                                        <p:cTn id="57" dur="500"/>
                                        <p:tgtEl>
                                          <p:spTgt spid="66631"/>
                                        </p:tgtEl>
                                      </p:cBhvr>
                                    </p:animEffect>
                                  </p:childTnLst>
                                </p:cTn>
                              </p:par>
                              <p:par>
                                <p:cTn id="58" presetID="5" presetClass="entr" presetSubtype="10" fill="hold" nodeType="withEffect">
                                  <p:stCondLst>
                                    <p:cond delay="0"/>
                                  </p:stCondLst>
                                  <p:childTnLst>
                                    <p:set>
                                      <p:cBhvr>
                                        <p:cTn id="59" dur="1" fill="hold">
                                          <p:stCondLst>
                                            <p:cond delay="0"/>
                                          </p:stCondLst>
                                        </p:cTn>
                                        <p:tgtEl>
                                          <p:spTgt spid="66629"/>
                                        </p:tgtEl>
                                        <p:attrNameLst>
                                          <p:attrName>style.visibility</p:attrName>
                                        </p:attrNameLst>
                                      </p:cBhvr>
                                      <p:to>
                                        <p:strVal val="visible"/>
                                      </p:to>
                                    </p:set>
                                    <p:animEffect transition="in" filter="checkerboard(across)">
                                      <p:cBhvr>
                                        <p:cTn id="60" dur="500"/>
                                        <p:tgtEl>
                                          <p:spTgt spid="66629"/>
                                        </p:tgtEl>
                                      </p:cBhvr>
                                    </p:animEffect>
                                  </p:childTnLst>
                                </p:cTn>
                              </p:par>
                              <p:par>
                                <p:cTn id="61" presetID="5" presetClass="entr" presetSubtype="10" fill="hold" nodeType="withEffect">
                                  <p:stCondLst>
                                    <p:cond delay="0"/>
                                  </p:stCondLst>
                                  <p:childTnLst>
                                    <p:set>
                                      <p:cBhvr>
                                        <p:cTn id="62" dur="1" fill="hold">
                                          <p:stCondLst>
                                            <p:cond delay="0"/>
                                          </p:stCondLst>
                                        </p:cTn>
                                        <p:tgtEl>
                                          <p:spTgt spid="66630"/>
                                        </p:tgtEl>
                                        <p:attrNameLst>
                                          <p:attrName>style.visibility</p:attrName>
                                        </p:attrNameLst>
                                      </p:cBhvr>
                                      <p:to>
                                        <p:strVal val="visible"/>
                                      </p:to>
                                    </p:set>
                                    <p:animEffect transition="in" filter="checkerboard(across)">
                                      <p:cBhvr>
                                        <p:cTn id="63" dur="500"/>
                                        <p:tgtEl>
                                          <p:spTgt spid="6663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66655"/>
                                        </p:tgtEl>
                                        <p:attrNameLst>
                                          <p:attrName>style.visibility</p:attrName>
                                        </p:attrNameLst>
                                      </p:cBhvr>
                                      <p:to>
                                        <p:strVal val="visible"/>
                                      </p:to>
                                    </p:set>
                                    <p:animEffect transition="in" filter="strips(downLeft)">
                                      <p:cBhvr>
                                        <p:cTn id="68" dur="500"/>
                                        <p:tgtEl>
                                          <p:spTgt spid="6665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66643"/>
                                        </p:tgtEl>
                                        <p:attrNameLst>
                                          <p:attrName>style.visibility</p:attrName>
                                        </p:attrNameLst>
                                      </p:cBhvr>
                                      <p:to>
                                        <p:strVal val="visible"/>
                                      </p:to>
                                    </p:set>
                                    <p:anim calcmode="lin" valueType="num">
                                      <p:cBhvr additive="base">
                                        <p:cTn id="73" dur="500" fill="hold"/>
                                        <p:tgtEl>
                                          <p:spTgt spid="66643"/>
                                        </p:tgtEl>
                                        <p:attrNameLst>
                                          <p:attrName>ppt_x</p:attrName>
                                        </p:attrNameLst>
                                      </p:cBhvr>
                                      <p:tavLst>
                                        <p:tav tm="0">
                                          <p:val>
                                            <p:strVal val="#ppt_x"/>
                                          </p:val>
                                        </p:tav>
                                        <p:tav tm="100000">
                                          <p:val>
                                            <p:strVal val="#ppt_x"/>
                                          </p:val>
                                        </p:tav>
                                      </p:tavLst>
                                    </p:anim>
                                    <p:anim calcmode="lin" valueType="num">
                                      <p:cBhvr additive="base">
                                        <p:cTn id="74" dur="500" fill="hold"/>
                                        <p:tgtEl>
                                          <p:spTgt spid="66643"/>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6642"/>
                                        </p:tgtEl>
                                        <p:attrNameLst>
                                          <p:attrName>style.visibility</p:attrName>
                                        </p:attrNameLst>
                                      </p:cBhvr>
                                      <p:to>
                                        <p:strVal val="visible"/>
                                      </p:to>
                                    </p:set>
                                    <p:anim calcmode="lin" valueType="num">
                                      <p:cBhvr additive="base">
                                        <p:cTn id="77" dur="500" fill="hold"/>
                                        <p:tgtEl>
                                          <p:spTgt spid="66642"/>
                                        </p:tgtEl>
                                        <p:attrNameLst>
                                          <p:attrName>ppt_x</p:attrName>
                                        </p:attrNameLst>
                                      </p:cBhvr>
                                      <p:tavLst>
                                        <p:tav tm="0">
                                          <p:val>
                                            <p:strVal val="#ppt_x"/>
                                          </p:val>
                                        </p:tav>
                                        <p:tav tm="100000">
                                          <p:val>
                                            <p:strVal val="#ppt_x"/>
                                          </p:val>
                                        </p:tav>
                                      </p:tavLst>
                                    </p:anim>
                                    <p:anim calcmode="lin" valueType="num">
                                      <p:cBhvr additive="base">
                                        <p:cTn id="78" dur="500" fill="hold"/>
                                        <p:tgtEl>
                                          <p:spTgt spid="6664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6633"/>
                                        </p:tgtEl>
                                        <p:attrNameLst>
                                          <p:attrName>style.visibility</p:attrName>
                                        </p:attrNameLst>
                                      </p:cBhvr>
                                      <p:to>
                                        <p:strVal val="visible"/>
                                      </p:to>
                                    </p:set>
                                    <p:anim calcmode="lin" valueType="num">
                                      <p:cBhvr additive="base">
                                        <p:cTn id="81" dur="500" fill="hold"/>
                                        <p:tgtEl>
                                          <p:spTgt spid="66633"/>
                                        </p:tgtEl>
                                        <p:attrNameLst>
                                          <p:attrName>ppt_x</p:attrName>
                                        </p:attrNameLst>
                                      </p:cBhvr>
                                      <p:tavLst>
                                        <p:tav tm="0">
                                          <p:val>
                                            <p:strVal val="#ppt_x"/>
                                          </p:val>
                                        </p:tav>
                                        <p:tav tm="100000">
                                          <p:val>
                                            <p:strVal val="#ppt_x"/>
                                          </p:val>
                                        </p:tav>
                                      </p:tavLst>
                                    </p:anim>
                                    <p:anim calcmode="lin" valueType="num">
                                      <p:cBhvr additive="base">
                                        <p:cTn id="82" dur="500" fill="hold"/>
                                        <p:tgtEl>
                                          <p:spTgt spid="6663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6634"/>
                                        </p:tgtEl>
                                        <p:attrNameLst>
                                          <p:attrName>style.visibility</p:attrName>
                                        </p:attrNameLst>
                                      </p:cBhvr>
                                      <p:to>
                                        <p:strVal val="visible"/>
                                      </p:to>
                                    </p:set>
                                    <p:anim calcmode="lin" valueType="num">
                                      <p:cBhvr additive="base">
                                        <p:cTn id="85" dur="500" fill="hold"/>
                                        <p:tgtEl>
                                          <p:spTgt spid="66634"/>
                                        </p:tgtEl>
                                        <p:attrNameLst>
                                          <p:attrName>ppt_x</p:attrName>
                                        </p:attrNameLst>
                                      </p:cBhvr>
                                      <p:tavLst>
                                        <p:tav tm="0">
                                          <p:val>
                                            <p:strVal val="#ppt_x"/>
                                          </p:val>
                                        </p:tav>
                                        <p:tav tm="100000">
                                          <p:val>
                                            <p:strVal val="#ppt_x"/>
                                          </p:val>
                                        </p:tav>
                                      </p:tavLst>
                                    </p:anim>
                                    <p:anim calcmode="lin" valueType="num">
                                      <p:cBhvr additive="base">
                                        <p:cTn id="86" dur="500" fill="hold"/>
                                        <p:tgtEl>
                                          <p:spTgt spid="66634"/>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6648"/>
                                        </p:tgtEl>
                                        <p:attrNameLst>
                                          <p:attrName>style.visibility</p:attrName>
                                        </p:attrNameLst>
                                      </p:cBhvr>
                                      <p:to>
                                        <p:strVal val="visible"/>
                                      </p:to>
                                    </p:set>
                                    <p:anim calcmode="lin" valueType="num">
                                      <p:cBhvr additive="base">
                                        <p:cTn id="89" dur="500" fill="hold"/>
                                        <p:tgtEl>
                                          <p:spTgt spid="66648"/>
                                        </p:tgtEl>
                                        <p:attrNameLst>
                                          <p:attrName>ppt_x</p:attrName>
                                        </p:attrNameLst>
                                      </p:cBhvr>
                                      <p:tavLst>
                                        <p:tav tm="0">
                                          <p:val>
                                            <p:strVal val="#ppt_x"/>
                                          </p:val>
                                        </p:tav>
                                        <p:tav tm="100000">
                                          <p:val>
                                            <p:strVal val="#ppt_x"/>
                                          </p:val>
                                        </p:tav>
                                      </p:tavLst>
                                    </p:anim>
                                    <p:anim calcmode="lin" valueType="num">
                                      <p:cBhvr additive="base">
                                        <p:cTn id="90" dur="500" fill="hold"/>
                                        <p:tgtEl>
                                          <p:spTgt spid="66648"/>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6646"/>
                                        </p:tgtEl>
                                        <p:attrNameLst>
                                          <p:attrName>style.visibility</p:attrName>
                                        </p:attrNameLst>
                                      </p:cBhvr>
                                      <p:to>
                                        <p:strVal val="visible"/>
                                      </p:to>
                                    </p:set>
                                    <p:anim calcmode="lin" valueType="num">
                                      <p:cBhvr additive="base">
                                        <p:cTn id="93" dur="500" fill="hold"/>
                                        <p:tgtEl>
                                          <p:spTgt spid="66646"/>
                                        </p:tgtEl>
                                        <p:attrNameLst>
                                          <p:attrName>ppt_x</p:attrName>
                                        </p:attrNameLst>
                                      </p:cBhvr>
                                      <p:tavLst>
                                        <p:tav tm="0">
                                          <p:val>
                                            <p:strVal val="#ppt_x"/>
                                          </p:val>
                                        </p:tav>
                                        <p:tav tm="100000">
                                          <p:val>
                                            <p:strVal val="#ppt_x"/>
                                          </p:val>
                                        </p:tav>
                                      </p:tavLst>
                                    </p:anim>
                                    <p:anim calcmode="lin" valueType="num">
                                      <p:cBhvr additive="base">
                                        <p:cTn id="94" dur="500" fill="hold"/>
                                        <p:tgtEl>
                                          <p:spTgt spid="66646"/>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6647"/>
                                        </p:tgtEl>
                                        <p:attrNameLst>
                                          <p:attrName>style.visibility</p:attrName>
                                        </p:attrNameLst>
                                      </p:cBhvr>
                                      <p:to>
                                        <p:strVal val="visible"/>
                                      </p:to>
                                    </p:set>
                                    <p:anim calcmode="lin" valueType="num">
                                      <p:cBhvr additive="base">
                                        <p:cTn id="97" dur="500" fill="hold"/>
                                        <p:tgtEl>
                                          <p:spTgt spid="66647"/>
                                        </p:tgtEl>
                                        <p:attrNameLst>
                                          <p:attrName>ppt_x</p:attrName>
                                        </p:attrNameLst>
                                      </p:cBhvr>
                                      <p:tavLst>
                                        <p:tav tm="0">
                                          <p:val>
                                            <p:strVal val="#ppt_x"/>
                                          </p:val>
                                        </p:tav>
                                        <p:tav tm="100000">
                                          <p:val>
                                            <p:strVal val="#ppt_x"/>
                                          </p:val>
                                        </p:tav>
                                      </p:tavLst>
                                    </p:anim>
                                    <p:anim calcmode="lin" valueType="num">
                                      <p:cBhvr additive="base">
                                        <p:cTn id="98" dur="500" fill="hold"/>
                                        <p:tgtEl>
                                          <p:spTgt spid="6664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6635"/>
                                        </p:tgtEl>
                                        <p:attrNameLst>
                                          <p:attrName>style.visibility</p:attrName>
                                        </p:attrNameLst>
                                      </p:cBhvr>
                                      <p:to>
                                        <p:strVal val="visible"/>
                                      </p:to>
                                    </p:set>
                                    <p:anim calcmode="lin" valueType="num">
                                      <p:cBhvr additive="base">
                                        <p:cTn id="101" dur="500" fill="hold"/>
                                        <p:tgtEl>
                                          <p:spTgt spid="66635"/>
                                        </p:tgtEl>
                                        <p:attrNameLst>
                                          <p:attrName>ppt_x</p:attrName>
                                        </p:attrNameLst>
                                      </p:cBhvr>
                                      <p:tavLst>
                                        <p:tav tm="0">
                                          <p:val>
                                            <p:strVal val="#ppt_x"/>
                                          </p:val>
                                        </p:tav>
                                        <p:tav tm="100000">
                                          <p:val>
                                            <p:strVal val="#ppt_x"/>
                                          </p:val>
                                        </p:tav>
                                      </p:tavLst>
                                    </p:anim>
                                    <p:anim calcmode="lin" valueType="num">
                                      <p:cBhvr additive="base">
                                        <p:cTn id="102" dur="500" fill="hold"/>
                                        <p:tgtEl>
                                          <p:spTgt spid="66635"/>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66636"/>
                                        </p:tgtEl>
                                        <p:attrNameLst>
                                          <p:attrName>style.visibility</p:attrName>
                                        </p:attrNameLst>
                                      </p:cBhvr>
                                      <p:to>
                                        <p:strVal val="visible"/>
                                      </p:to>
                                    </p:set>
                                    <p:anim calcmode="lin" valueType="num">
                                      <p:cBhvr additive="base">
                                        <p:cTn id="105" dur="500" fill="hold"/>
                                        <p:tgtEl>
                                          <p:spTgt spid="66636"/>
                                        </p:tgtEl>
                                        <p:attrNameLst>
                                          <p:attrName>ppt_x</p:attrName>
                                        </p:attrNameLst>
                                      </p:cBhvr>
                                      <p:tavLst>
                                        <p:tav tm="0">
                                          <p:val>
                                            <p:strVal val="#ppt_x"/>
                                          </p:val>
                                        </p:tav>
                                        <p:tav tm="100000">
                                          <p:val>
                                            <p:strVal val="#ppt_x"/>
                                          </p:val>
                                        </p:tav>
                                      </p:tavLst>
                                    </p:anim>
                                    <p:anim calcmode="lin" valueType="num">
                                      <p:cBhvr additive="base">
                                        <p:cTn id="106" dur="500" fill="hold"/>
                                        <p:tgtEl>
                                          <p:spTgt spid="66636"/>
                                        </p:tgtEl>
                                        <p:attrNameLst>
                                          <p:attrName>ppt_y</p:attrName>
                                        </p:attrNameLst>
                                      </p:cBhvr>
                                      <p:tavLst>
                                        <p:tav tm="0">
                                          <p:val>
                                            <p:strVal val="1+#ppt_h/2"/>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54" presetClass="entr" presetSubtype="0" accel="100000" fill="hold" nodeType="clickEffect">
                                  <p:stCondLst>
                                    <p:cond delay="0"/>
                                  </p:stCondLst>
                                  <p:childTnLst>
                                    <p:set>
                                      <p:cBhvr>
                                        <p:cTn id="110" dur="1" fill="hold">
                                          <p:stCondLst>
                                            <p:cond delay="0"/>
                                          </p:stCondLst>
                                        </p:cTn>
                                        <p:tgtEl>
                                          <p:spTgt spid="66650"/>
                                        </p:tgtEl>
                                        <p:attrNameLst>
                                          <p:attrName>style.visibility</p:attrName>
                                        </p:attrNameLst>
                                      </p:cBhvr>
                                      <p:to>
                                        <p:strVal val="visible"/>
                                      </p:to>
                                    </p:set>
                                    <p:anim calcmode="lin" valueType="num">
                                      <p:cBhvr>
                                        <p:cTn id="111" dur="500" fill="hold"/>
                                        <p:tgtEl>
                                          <p:spTgt spid="66650"/>
                                        </p:tgtEl>
                                        <p:attrNameLst>
                                          <p:attrName>ppt_w</p:attrName>
                                        </p:attrNameLst>
                                      </p:cBhvr>
                                      <p:tavLst>
                                        <p:tav tm="0">
                                          <p:val>
                                            <p:strVal val="#ppt_w*0.05"/>
                                          </p:val>
                                        </p:tav>
                                        <p:tav tm="100000">
                                          <p:val>
                                            <p:strVal val="#ppt_w"/>
                                          </p:val>
                                        </p:tav>
                                      </p:tavLst>
                                    </p:anim>
                                    <p:anim calcmode="lin" valueType="num">
                                      <p:cBhvr>
                                        <p:cTn id="112" dur="500" fill="hold"/>
                                        <p:tgtEl>
                                          <p:spTgt spid="66650"/>
                                        </p:tgtEl>
                                        <p:attrNameLst>
                                          <p:attrName>ppt_h</p:attrName>
                                        </p:attrNameLst>
                                      </p:cBhvr>
                                      <p:tavLst>
                                        <p:tav tm="0">
                                          <p:val>
                                            <p:strVal val="#ppt_h"/>
                                          </p:val>
                                        </p:tav>
                                        <p:tav tm="100000">
                                          <p:val>
                                            <p:strVal val="#ppt_h"/>
                                          </p:val>
                                        </p:tav>
                                      </p:tavLst>
                                    </p:anim>
                                    <p:anim calcmode="lin" valueType="num">
                                      <p:cBhvr>
                                        <p:cTn id="113" dur="500" fill="hold"/>
                                        <p:tgtEl>
                                          <p:spTgt spid="66650"/>
                                        </p:tgtEl>
                                        <p:attrNameLst>
                                          <p:attrName>ppt_x</p:attrName>
                                        </p:attrNameLst>
                                      </p:cBhvr>
                                      <p:tavLst>
                                        <p:tav tm="0">
                                          <p:val>
                                            <p:strVal val="#ppt_x-.2"/>
                                          </p:val>
                                        </p:tav>
                                        <p:tav tm="100000">
                                          <p:val>
                                            <p:strVal val="#ppt_x"/>
                                          </p:val>
                                        </p:tav>
                                      </p:tavLst>
                                    </p:anim>
                                    <p:anim calcmode="lin" valueType="num">
                                      <p:cBhvr>
                                        <p:cTn id="114" dur="500" fill="hold"/>
                                        <p:tgtEl>
                                          <p:spTgt spid="66650"/>
                                        </p:tgtEl>
                                        <p:attrNameLst>
                                          <p:attrName>ppt_y</p:attrName>
                                        </p:attrNameLst>
                                      </p:cBhvr>
                                      <p:tavLst>
                                        <p:tav tm="0">
                                          <p:val>
                                            <p:strVal val="#ppt_y"/>
                                          </p:val>
                                        </p:tav>
                                        <p:tav tm="100000">
                                          <p:val>
                                            <p:strVal val="#ppt_y"/>
                                          </p:val>
                                        </p:tav>
                                      </p:tavLst>
                                    </p:anim>
                                    <p:animEffect transition="in" filter="fade">
                                      <p:cBhvr>
                                        <p:cTn id="115" dur="500"/>
                                        <p:tgtEl>
                                          <p:spTgt spid="66650"/>
                                        </p:tgtEl>
                                      </p:cBhvr>
                                    </p:animEffect>
                                  </p:childTnLst>
                                </p:cTn>
                              </p:par>
                              <p:par>
                                <p:cTn id="116" presetID="54" presetClass="entr" presetSubtype="0" accel="100000" fill="hold" nodeType="withEffect">
                                  <p:stCondLst>
                                    <p:cond delay="0"/>
                                  </p:stCondLst>
                                  <p:childTnLst>
                                    <p:set>
                                      <p:cBhvr>
                                        <p:cTn id="117" dur="1" fill="hold">
                                          <p:stCondLst>
                                            <p:cond delay="0"/>
                                          </p:stCondLst>
                                        </p:cTn>
                                        <p:tgtEl>
                                          <p:spTgt spid="66651"/>
                                        </p:tgtEl>
                                        <p:attrNameLst>
                                          <p:attrName>style.visibility</p:attrName>
                                        </p:attrNameLst>
                                      </p:cBhvr>
                                      <p:to>
                                        <p:strVal val="visible"/>
                                      </p:to>
                                    </p:set>
                                    <p:anim calcmode="lin" valueType="num">
                                      <p:cBhvr>
                                        <p:cTn id="118" dur="500" fill="hold"/>
                                        <p:tgtEl>
                                          <p:spTgt spid="66651"/>
                                        </p:tgtEl>
                                        <p:attrNameLst>
                                          <p:attrName>ppt_w</p:attrName>
                                        </p:attrNameLst>
                                      </p:cBhvr>
                                      <p:tavLst>
                                        <p:tav tm="0">
                                          <p:val>
                                            <p:strVal val="#ppt_w*0.05"/>
                                          </p:val>
                                        </p:tav>
                                        <p:tav tm="100000">
                                          <p:val>
                                            <p:strVal val="#ppt_w"/>
                                          </p:val>
                                        </p:tav>
                                      </p:tavLst>
                                    </p:anim>
                                    <p:anim calcmode="lin" valueType="num">
                                      <p:cBhvr>
                                        <p:cTn id="119" dur="500" fill="hold"/>
                                        <p:tgtEl>
                                          <p:spTgt spid="66651"/>
                                        </p:tgtEl>
                                        <p:attrNameLst>
                                          <p:attrName>ppt_h</p:attrName>
                                        </p:attrNameLst>
                                      </p:cBhvr>
                                      <p:tavLst>
                                        <p:tav tm="0">
                                          <p:val>
                                            <p:strVal val="#ppt_h"/>
                                          </p:val>
                                        </p:tav>
                                        <p:tav tm="100000">
                                          <p:val>
                                            <p:strVal val="#ppt_h"/>
                                          </p:val>
                                        </p:tav>
                                      </p:tavLst>
                                    </p:anim>
                                    <p:anim calcmode="lin" valueType="num">
                                      <p:cBhvr>
                                        <p:cTn id="120" dur="500" fill="hold"/>
                                        <p:tgtEl>
                                          <p:spTgt spid="66651"/>
                                        </p:tgtEl>
                                        <p:attrNameLst>
                                          <p:attrName>ppt_x</p:attrName>
                                        </p:attrNameLst>
                                      </p:cBhvr>
                                      <p:tavLst>
                                        <p:tav tm="0">
                                          <p:val>
                                            <p:strVal val="#ppt_x-.2"/>
                                          </p:val>
                                        </p:tav>
                                        <p:tav tm="100000">
                                          <p:val>
                                            <p:strVal val="#ppt_x"/>
                                          </p:val>
                                        </p:tav>
                                      </p:tavLst>
                                    </p:anim>
                                    <p:anim calcmode="lin" valueType="num">
                                      <p:cBhvr>
                                        <p:cTn id="121" dur="500" fill="hold"/>
                                        <p:tgtEl>
                                          <p:spTgt spid="66651"/>
                                        </p:tgtEl>
                                        <p:attrNameLst>
                                          <p:attrName>ppt_y</p:attrName>
                                        </p:attrNameLst>
                                      </p:cBhvr>
                                      <p:tavLst>
                                        <p:tav tm="0">
                                          <p:val>
                                            <p:strVal val="#ppt_y"/>
                                          </p:val>
                                        </p:tav>
                                        <p:tav tm="100000">
                                          <p:val>
                                            <p:strVal val="#ppt_y"/>
                                          </p:val>
                                        </p:tav>
                                      </p:tavLst>
                                    </p:anim>
                                    <p:animEffect transition="in" filter="fade">
                                      <p:cBhvr>
                                        <p:cTn id="122" dur="500"/>
                                        <p:tgtEl>
                                          <p:spTgt spid="66651"/>
                                        </p:tgtEl>
                                      </p:cBhvr>
                                    </p:animEffect>
                                  </p:childTnLst>
                                </p:cTn>
                              </p:par>
                              <p:par>
                                <p:cTn id="123" presetID="54" presetClass="entr" presetSubtype="0" accel="100000" fill="hold" grpId="0" nodeType="withEffect">
                                  <p:stCondLst>
                                    <p:cond delay="0"/>
                                  </p:stCondLst>
                                  <p:childTnLst>
                                    <p:set>
                                      <p:cBhvr>
                                        <p:cTn id="124" dur="1" fill="hold">
                                          <p:stCondLst>
                                            <p:cond delay="0"/>
                                          </p:stCondLst>
                                        </p:cTn>
                                        <p:tgtEl>
                                          <p:spTgt spid="66652"/>
                                        </p:tgtEl>
                                        <p:attrNameLst>
                                          <p:attrName>style.visibility</p:attrName>
                                        </p:attrNameLst>
                                      </p:cBhvr>
                                      <p:to>
                                        <p:strVal val="visible"/>
                                      </p:to>
                                    </p:set>
                                    <p:anim calcmode="lin" valueType="num">
                                      <p:cBhvr>
                                        <p:cTn id="125" dur="500" fill="hold"/>
                                        <p:tgtEl>
                                          <p:spTgt spid="66652"/>
                                        </p:tgtEl>
                                        <p:attrNameLst>
                                          <p:attrName>ppt_w</p:attrName>
                                        </p:attrNameLst>
                                      </p:cBhvr>
                                      <p:tavLst>
                                        <p:tav tm="0">
                                          <p:val>
                                            <p:strVal val="#ppt_w*0.05"/>
                                          </p:val>
                                        </p:tav>
                                        <p:tav tm="100000">
                                          <p:val>
                                            <p:strVal val="#ppt_w"/>
                                          </p:val>
                                        </p:tav>
                                      </p:tavLst>
                                    </p:anim>
                                    <p:anim calcmode="lin" valueType="num">
                                      <p:cBhvr>
                                        <p:cTn id="126" dur="500" fill="hold"/>
                                        <p:tgtEl>
                                          <p:spTgt spid="66652"/>
                                        </p:tgtEl>
                                        <p:attrNameLst>
                                          <p:attrName>ppt_h</p:attrName>
                                        </p:attrNameLst>
                                      </p:cBhvr>
                                      <p:tavLst>
                                        <p:tav tm="0">
                                          <p:val>
                                            <p:strVal val="#ppt_h"/>
                                          </p:val>
                                        </p:tav>
                                        <p:tav tm="100000">
                                          <p:val>
                                            <p:strVal val="#ppt_h"/>
                                          </p:val>
                                        </p:tav>
                                      </p:tavLst>
                                    </p:anim>
                                    <p:anim calcmode="lin" valueType="num">
                                      <p:cBhvr>
                                        <p:cTn id="127" dur="500" fill="hold"/>
                                        <p:tgtEl>
                                          <p:spTgt spid="66652"/>
                                        </p:tgtEl>
                                        <p:attrNameLst>
                                          <p:attrName>ppt_x</p:attrName>
                                        </p:attrNameLst>
                                      </p:cBhvr>
                                      <p:tavLst>
                                        <p:tav tm="0">
                                          <p:val>
                                            <p:strVal val="#ppt_x-.2"/>
                                          </p:val>
                                        </p:tav>
                                        <p:tav tm="100000">
                                          <p:val>
                                            <p:strVal val="#ppt_x"/>
                                          </p:val>
                                        </p:tav>
                                      </p:tavLst>
                                    </p:anim>
                                    <p:anim calcmode="lin" valueType="num">
                                      <p:cBhvr>
                                        <p:cTn id="128" dur="500" fill="hold"/>
                                        <p:tgtEl>
                                          <p:spTgt spid="66652"/>
                                        </p:tgtEl>
                                        <p:attrNameLst>
                                          <p:attrName>ppt_y</p:attrName>
                                        </p:attrNameLst>
                                      </p:cBhvr>
                                      <p:tavLst>
                                        <p:tav tm="0">
                                          <p:val>
                                            <p:strVal val="#ppt_y"/>
                                          </p:val>
                                        </p:tav>
                                        <p:tav tm="100000">
                                          <p:val>
                                            <p:strVal val="#ppt_y"/>
                                          </p:val>
                                        </p:tav>
                                      </p:tavLst>
                                    </p:anim>
                                    <p:animEffect transition="in" filter="fade">
                                      <p:cBhvr>
                                        <p:cTn id="129" dur="500"/>
                                        <p:tgtEl>
                                          <p:spTgt spid="66652"/>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66659"/>
                                        </p:tgtEl>
                                        <p:attrNameLst>
                                          <p:attrName>style.visibility</p:attrName>
                                        </p:attrNameLst>
                                      </p:cBhvr>
                                      <p:to>
                                        <p:strVal val="visible"/>
                                      </p:to>
                                    </p:set>
                                    <p:anim calcmode="lin" valueType="num">
                                      <p:cBhvr additive="base">
                                        <p:cTn id="134" dur="500" fill="hold"/>
                                        <p:tgtEl>
                                          <p:spTgt spid="66659"/>
                                        </p:tgtEl>
                                        <p:attrNameLst>
                                          <p:attrName>ppt_x</p:attrName>
                                        </p:attrNameLst>
                                      </p:cBhvr>
                                      <p:tavLst>
                                        <p:tav tm="0">
                                          <p:val>
                                            <p:strVal val="#ppt_x"/>
                                          </p:val>
                                        </p:tav>
                                        <p:tav tm="100000">
                                          <p:val>
                                            <p:strVal val="#ppt_x"/>
                                          </p:val>
                                        </p:tav>
                                      </p:tavLst>
                                    </p:anim>
                                    <p:anim calcmode="lin" valueType="num">
                                      <p:cBhvr additive="base">
                                        <p:cTn id="135" dur="500" fill="hold"/>
                                        <p:tgtEl>
                                          <p:spTgt spid="666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4" grpId="0"/>
      <p:bldP spid="66584" grpId="0"/>
      <p:bldP spid="66612" grpId="0"/>
      <p:bldP spid="66631" grpId="0"/>
      <p:bldP spid="66633" grpId="0"/>
      <p:bldP spid="66634" grpId="0"/>
      <p:bldP spid="66635" grpId="0"/>
      <p:bldP spid="66642" grpId="0"/>
      <p:bldP spid="66648" grpId="0"/>
      <p:bldP spid="66652" grpId="0"/>
      <p:bldP spid="66653" grpId="0" animBg="1"/>
      <p:bldP spid="66654" grpId="0" animBg="1"/>
      <p:bldP spid="66655" grpId="0" animBg="1"/>
      <p:bldP spid="6665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3" name="Picture 5" descr="STATBA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66564" name="Text Box 6"/>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D60093"/>
                </a:solidFill>
                <a:ea typeface="楷体_GB2312" pitchFamily="49" charset="-122"/>
              </a:rPr>
              <a:t>哈夫曼编码</a:t>
            </a:r>
          </a:p>
        </p:txBody>
      </p:sp>
      <p:sp>
        <p:nvSpPr>
          <p:cNvPr id="2" name="矩形 1">
            <a:extLst>
              <a:ext uri="{FF2B5EF4-FFF2-40B4-BE49-F238E27FC236}">
                <a16:creationId xmlns:a16="http://schemas.microsoft.com/office/drawing/2014/main" id="{A4E8B134-9DDB-4E7E-A410-D06108561F30}"/>
              </a:ext>
            </a:extLst>
          </p:cNvPr>
          <p:cNvSpPr/>
          <p:nvPr/>
        </p:nvSpPr>
        <p:spPr>
          <a:xfrm>
            <a:off x="228600" y="1600200"/>
            <a:ext cx="8686800" cy="3247877"/>
          </a:xfrm>
          <a:prstGeom prst="rect">
            <a:avLst/>
          </a:prstGeom>
        </p:spPr>
        <p:txBody>
          <a:bodyPr wrap="square">
            <a:spAutoFit/>
          </a:bodyPr>
          <a:lstStyle/>
          <a:p>
            <a:pPr lvl="0" eaLnBrk="1" fontAlgn="auto" hangingPunct="1">
              <a:lnSpc>
                <a:spcPct val="150000"/>
              </a:lnSpc>
              <a:spcAft>
                <a:spcPts val="0"/>
              </a:spcAft>
              <a:buBlip>
                <a:blip r:embed="rId3"/>
              </a:buBlip>
            </a:pPr>
            <a:r>
              <a:rPr lang="zh-CN" altLang="en-US" sz="2800" dirty="0">
                <a:solidFill>
                  <a:prstClr val="black"/>
                </a:solidFill>
                <a:latin typeface="微软雅黑" panose="020B0503020204020204" pitchFamily="34" charset="-122"/>
                <a:ea typeface="微软雅黑" panose="020B0503020204020204" pitchFamily="34" charset="-122"/>
              </a:rPr>
              <a:t>路标习惯上：“</a:t>
            </a:r>
            <a:r>
              <a:rPr lang="en-US" altLang="zh-CN" sz="2800" dirty="0">
                <a:solidFill>
                  <a:prstClr val="black"/>
                </a:solidFill>
                <a:latin typeface="微软雅黑" panose="020B0503020204020204" pitchFamily="34" charset="-122"/>
                <a:ea typeface="微软雅黑" panose="020B0503020204020204" pitchFamily="34" charset="-122"/>
              </a:rPr>
              <a:t>0</a:t>
            </a:r>
            <a:r>
              <a:rPr lang="zh-CN" altLang="en-US" sz="2800" dirty="0">
                <a:solidFill>
                  <a:prstClr val="black"/>
                </a:solidFill>
                <a:latin typeface="微软雅黑" panose="020B0503020204020204" pitchFamily="34" charset="-122"/>
                <a:ea typeface="微软雅黑" panose="020B0503020204020204" pitchFamily="34" charset="-122"/>
              </a:rPr>
              <a:t>”指示某结点到左儿子，</a:t>
            </a:r>
            <a:endParaRPr lang="en-US" altLang="zh-CN" sz="2800" dirty="0">
              <a:solidFill>
                <a:prstClr val="black"/>
              </a:solidFill>
              <a:latin typeface="微软雅黑" panose="020B0503020204020204" pitchFamily="34" charset="-122"/>
              <a:ea typeface="微软雅黑" panose="020B0503020204020204" pitchFamily="34" charset="-122"/>
            </a:endParaRPr>
          </a:p>
          <a:p>
            <a:pPr lvl="0" eaLnBrk="1" fontAlgn="auto" hangingPunct="1">
              <a:lnSpc>
                <a:spcPct val="150000"/>
              </a:lnSpc>
              <a:spcAft>
                <a:spcPts val="0"/>
              </a:spcAft>
            </a:pPr>
            <a:r>
              <a:rPr lang="en-US" altLang="zh-CN" sz="2800" dirty="0">
                <a:solidFill>
                  <a:prstClr val="black"/>
                </a:solidFill>
                <a:latin typeface="微软雅黑" panose="020B0503020204020204" pitchFamily="34" charset="-122"/>
                <a:ea typeface="微软雅黑" panose="020B0503020204020204" pitchFamily="34" charset="-122"/>
              </a:rPr>
              <a:t>                       </a:t>
            </a:r>
            <a:r>
              <a:rPr lang="zh-CN" altLang="en-US" sz="2800" dirty="0">
                <a:solidFill>
                  <a:prstClr val="black"/>
                </a:solidFill>
                <a:latin typeface="微软雅黑" panose="020B0503020204020204" pitchFamily="34" charset="-122"/>
                <a:ea typeface="微软雅黑" panose="020B0503020204020204" pitchFamily="34" charset="-122"/>
              </a:rPr>
              <a:t>“</a:t>
            </a:r>
            <a:r>
              <a:rPr lang="en-US" altLang="zh-CN" sz="2800" dirty="0">
                <a:solidFill>
                  <a:prstClr val="black"/>
                </a:solidFill>
                <a:latin typeface="微软雅黑" panose="020B0503020204020204" pitchFamily="34" charset="-122"/>
                <a:ea typeface="微软雅黑" panose="020B0503020204020204" pitchFamily="34" charset="-122"/>
              </a:rPr>
              <a:t>1</a:t>
            </a:r>
            <a:r>
              <a:rPr lang="zh-CN" altLang="en-US" sz="2800" dirty="0">
                <a:solidFill>
                  <a:prstClr val="black"/>
                </a:solidFill>
                <a:latin typeface="微软雅黑" panose="020B0503020204020204" pitchFamily="34" charset="-122"/>
                <a:ea typeface="微软雅黑" panose="020B0503020204020204" pitchFamily="34" charset="-122"/>
              </a:rPr>
              <a:t>”指示某结点到右儿子；</a:t>
            </a:r>
            <a:endParaRPr lang="en-US" altLang="zh-CN" sz="2800" dirty="0">
              <a:solidFill>
                <a:prstClr val="black"/>
              </a:solidFill>
              <a:latin typeface="微软雅黑" panose="020B0503020204020204" pitchFamily="34" charset="-122"/>
              <a:ea typeface="微软雅黑" panose="020B0503020204020204" pitchFamily="34" charset="-122"/>
            </a:endParaRPr>
          </a:p>
          <a:p>
            <a:pPr lvl="0" eaLnBrk="1" fontAlgn="auto" hangingPunct="1">
              <a:lnSpc>
                <a:spcPct val="150000"/>
              </a:lnSpc>
              <a:spcAft>
                <a:spcPts val="0"/>
              </a:spcAft>
              <a:buBlip>
                <a:blip r:embed="rId3"/>
              </a:buBlip>
            </a:pPr>
            <a:r>
              <a:rPr lang="zh-CN" altLang="en-US" sz="2800" dirty="0">
                <a:solidFill>
                  <a:prstClr val="black"/>
                </a:solidFill>
                <a:latin typeface="微软雅黑" panose="020B0503020204020204" pitchFamily="34" charset="-122"/>
                <a:ea typeface="微软雅黑" panose="020B0503020204020204" pitchFamily="34" charset="-122"/>
              </a:rPr>
              <a:t>同一父结点的</a:t>
            </a:r>
            <a:r>
              <a:rPr lang="en-US" altLang="zh-CN" sz="2800" dirty="0">
                <a:solidFill>
                  <a:prstClr val="black"/>
                </a:solidFill>
                <a:latin typeface="微软雅黑" panose="020B0503020204020204" pitchFamily="34" charset="-122"/>
                <a:ea typeface="微软雅黑" panose="020B0503020204020204" pitchFamily="34" charset="-122"/>
              </a:rPr>
              <a:t>2</a:t>
            </a:r>
            <a:r>
              <a:rPr lang="zh-CN" altLang="en-US" sz="2800" dirty="0">
                <a:solidFill>
                  <a:prstClr val="black"/>
                </a:solidFill>
                <a:latin typeface="微软雅黑" panose="020B0503020204020204" pitchFamily="34" charset="-122"/>
                <a:ea typeface="微软雅黑" panose="020B0503020204020204" pitchFamily="34" charset="-122"/>
              </a:rPr>
              <a:t>个儿子结点顺序是任意的，哈夫曼编码不唯一；</a:t>
            </a:r>
            <a:endParaRPr lang="en-US" altLang="zh-CN" sz="2800" dirty="0">
              <a:solidFill>
                <a:prstClr val="black"/>
              </a:solidFill>
              <a:latin typeface="微软雅黑" panose="020B0503020204020204" pitchFamily="34" charset="-122"/>
              <a:ea typeface="微软雅黑" panose="020B0503020204020204" pitchFamily="34" charset="-122"/>
            </a:endParaRPr>
          </a:p>
          <a:p>
            <a:pPr lvl="0" eaLnBrk="1" fontAlgn="auto" hangingPunct="1">
              <a:lnSpc>
                <a:spcPct val="150000"/>
              </a:lnSpc>
              <a:spcAft>
                <a:spcPts val="0"/>
              </a:spcAft>
              <a:buBlip>
                <a:blip r:embed="rId3"/>
              </a:buBlip>
            </a:pPr>
            <a:r>
              <a:rPr lang="zh-CN" altLang="en-US" sz="2800" dirty="0">
                <a:solidFill>
                  <a:prstClr val="black"/>
                </a:solidFill>
                <a:latin typeface="微软雅黑" panose="020B0503020204020204" pitchFamily="34" charset="-122"/>
                <a:ea typeface="微软雅黑" panose="020B0503020204020204" pitchFamily="34" charset="-122"/>
              </a:rPr>
              <a:t>最优编码的平均码长是一致的。</a:t>
            </a:r>
            <a:endParaRPr lang="en-US" altLang="zh-CN" sz="2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91244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Picture 5" descr="STATBA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68612" name="Text Box 6"/>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D60093"/>
                </a:solidFill>
                <a:ea typeface="楷体_GB2312" pitchFamily="49" charset="-122"/>
              </a:rPr>
              <a:t>哈夫曼编码</a:t>
            </a:r>
          </a:p>
        </p:txBody>
      </p:sp>
      <p:grpSp>
        <p:nvGrpSpPr>
          <p:cNvPr id="69678" name="Group 46"/>
          <p:cNvGrpSpPr>
            <a:grpSpLocks/>
          </p:cNvGrpSpPr>
          <p:nvPr/>
        </p:nvGrpSpPr>
        <p:grpSpPr bwMode="auto">
          <a:xfrm>
            <a:off x="2076450" y="1285875"/>
            <a:ext cx="1733550" cy="542925"/>
            <a:chOff x="1308" y="810"/>
            <a:chExt cx="1092" cy="342"/>
          </a:xfrm>
        </p:grpSpPr>
        <p:sp>
          <p:nvSpPr>
            <p:cNvPr id="68643" name="Text Box 29"/>
            <p:cNvSpPr txBox="1">
              <a:spLocks noChangeArrowheads="1"/>
            </p:cNvSpPr>
            <p:nvPr/>
          </p:nvSpPr>
          <p:spPr bwMode="auto">
            <a:xfrm>
              <a:off x="2172" y="81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990000"/>
                  </a:solidFill>
                  <a:latin typeface="Times New Roman" panose="02020603050405020304" pitchFamily="18" charset="0"/>
                </a:rPr>
                <a:t>1</a:t>
              </a:r>
            </a:p>
          </p:txBody>
        </p:sp>
        <p:sp>
          <p:nvSpPr>
            <p:cNvPr id="68644" name="Text Box 30"/>
            <p:cNvSpPr txBox="1">
              <a:spLocks noChangeArrowheads="1"/>
            </p:cNvSpPr>
            <p:nvPr/>
          </p:nvSpPr>
          <p:spPr bwMode="auto">
            <a:xfrm>
              <a:off x="1308" y="8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990000"/>
                  </a:solidFill>
                  <a:latin typeface="Times New Roman" panose="02020603050405020304" pitchFamily="18" charset="0"/>
                </a:rPr>
                <a:t>0</a:t>
              </a:r>
            </a:p>
          </p:txBody>
        </p:sp>
      </p:grpSp>
      <p:grpSp>
        <p:nvGrpSpPr>
          <p:cNvPr id="68614" name="Group 45"/>
          <p:cNvGrpSpPr>
            <a:grpSpLocks/>
          </p:cNvGrpSpPr>
          <p:nvPr/>
        </p:nvGrpSpPr>
        <p:grpSpPr bwMode="auto">
          <a:xfrm>
            <a:off x="838200" y="838200"/>
            <a:ext cx="4724400" cy="4038600"/>
            <a:chOff x="528" y="528"/>
            <a:chExt cx="2976" cy="2544"/>
          </a:xfrm>
        </p:grpSpPr>
        <p:sp>
          <p:nvSpPr>
            <p:cNvPr id="68626" name="Line 14"/>
            <p:cNvSpPr>
              <a:spLocks noChangeShapeType="1"/>
            </p:cNvSpPr>
            <p:nvPr/>
          </p:nvSpPr>
          <p:spPr bwMode="auto">
            <a:xfrm flipV="1">
              <a:off x="2112" y="2160"/>
              <a:ext cx="288" cy="7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7" name="Text Box 9"/>
            <p:cNvSpPr txBox="1">
              <a:spLocks noChangeArrowheads="1"/>
            </p:cNvSpPr>
            <p:nvPr/>
          </p:nvSpPr>
          <p:spPr bwMode="auto">
            <a:xfrm>
              <a:off x="1344" y="1929"/>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d:12</a:t>
              </a:r>
            </a:p>
          </p:txBody>
        </p:sp>
        <p:sp>
          <p:nvSpPr>
            <p:cNvPr id="68628" name="Text Box 8"/>
            <p:cNvSpPr txBox="1">
              <a:spLocks noChangeArrowheads="1"/>
            </p:cNvSpPr>
            <p:nvPr/>
          </p:nvSpPr>
          <p:spPr bwMode="auto">
            <a:xfrm>
              <a:off x="528" y="1929"/>
              <a:ext cx="4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c:9</a:t>
              </a:r>
            </a:p>
          </p:txBody>
        </p:sp>
        <p:sp>
          <p:nvSpPr>
            <p:cNvPr id="68629" name="Text Box 10"/>
            <p:cNvSpPr txBox="1">
              <a:spLocks noChangeArrowheads="1"/>
            </p:cNvSpPr>
            <p:nvPr/>
          </p:nvSpPr>
          <p:spPr bwMode="auto">
            <a:xfrm>
              <a:off x="2990" y="1929"/>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e:16</a:t>
              </a:r>
            </a:p>
          </p:txBody>
        </p:sp>
        <p:sp>
          <p:nvSpPr>
            <p:cNvPr id="68630" name="Text Box 12"/>
            <p:cNvSpPr txBox="1">
              <a:spLocks noChangeArrowheads="1"/>
            </p:cNvSpPr>
            <p:nvPr/>
          </p:nvSpPr>
          <p:spPr bwMode="auto">
            <a:xfrm>
              <a:off x="1920" y="2745"/>
              <a:ext cx="4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a:7</a:t>
              </a:r>
            </a:p>
          </p:txBody>
        </p:sp>
        <p:sp>
          <p:nvSpPr>
            <p:cNvPr id="68631" name="Text Box 13"/>
            <p:cNvSpPr txBox="1">
              <a:spLocks noChangeArrowheads="1"/>
            </p:cNvSpPr>
            <p:nvPr/>
          </p:nvSpPr>
          <p:spPr bwMode="auto">
            <a:xfrm>
              <a:off x="2548" y="2745"/>
              <a:ext cx="4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6600"/>
                  </a:solidFill>
                  <a:latin typeface="Times New Roman" panose="02020603050405020304" pitchFamily="18" charset="0"/>
                </a:rPr>
                <a:t>b:8</a:t>
              </a:r>
            </a:p>
          </p:txBody>
        </p:sp>
        <p:sp>
          <p:nvSpPr>
            <p:cNvPr id="68632" name="Line 15"/>
            <p:cNvSpPr>
              <a:spLocks noChangeShapeType="1"/>
            </p:cNvSpPr>
            <p:nvPr/>
          </p:nvSpPr>
          <p:spPr bwMode="auto">
            <a:xfrm>
              <a:off x="2400" y="2169"/>
              <a:ext cx="384"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3" name="Text Box 16"/>
            <p:cNvSpPr txBox="1">
              <a:spLocks noChangeArrowheads="1"/>
            </p:cNvSpPr>
            <p:nvPr/>
          </p:nvSpPr>
          <p:spPr bwMode="auto">
            <a:xfrm>
              <a:off x="2222" y="192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15</a:t>
              </a:r>
            </a:p>
          </p:txBody>
        </p:sp>
        <p:sp>
          <p:nvSpPr>
            <p:cNvPr id="68634" name="Text Box 17"/>
            <p:cNvSpPr txBox="1">
              <a:spLocks noChangeArrowheads="1"/>
            </p:cNvSpPr>
            <p:nvPr/>
          </p:nvSpPr>
          <p:spPr bwMode="auto">
            <a:xfrm>
              <a:off x="956" y="120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21</a:t>
              </a:r>
            </a:p>
          </p:txBody>
        </p:sp>
        <p:sp>
          <p:nvSpPr>
            <p:cNvPr id="68635" name="Line 19"/>
            <p:cNvSpPr>
              <a:spLocks noChangeShapeType="1"/>
            </p:cNvSpPr>
            <p:nvPr/>
          </p:nvSpPr>
          <p:spPr bwMode="auto">
            <a:xfrm flipV="1">
              <a:off x="720" y="1449"/>
              <a:ext cx="384" cy="576"/>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6" name="Line 20"/>
            <p:cNvSpPr>
              <a:spLocks noChangeShapeType="1"/>
            </p:cNvSpPr>
            <p:nvPr/>
          </p:nvSpPr>
          <p:spPr bwMode="auto">
            <a:xfrm>
              <a:off x="1104" y="1449"/>
              <a:ext cx="480" cy="576"/>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7" name="Line 21"/>
            <p:cNvSpPr>
              <a:spLocks noChangeShapeType="1"/>
            </p:cNvSpPr>
            <p:nvPr/>
          </p:nvSpPr>
          <p:spPr bwMode="auto">
            <a:xfrm flipV="1">
              <a:off x="2400" y="1440"/>
              <a:ext cx="192" cy="58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8" name="Line 22"/>
            <p:cNvSpPr>
              <a:spLocks noChangeShapeType="1"/>
            </p:cNvSpPr>
            <p:nvPr/>
          </p:nvSpPr>
          <p:spPr bwMode="auto">
            <a:xfrm flipH="1" flipV="1">
              <a:off x="2640" y="1440"/>
              <a:ext cx="576" cy="576"/>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9" name="Text Box 23"/>
            <p:cNvSpPr txBox="1">
              <a:spLocks noChangeArrowheads="1"/>
            </p:cNvSpPr>
            <p:nvPr/>
          </p:nvSpPr>
          <p:spPr bwMode="auto">
            <a:xfrm>
              <a:off x="2458" y="120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31</a:t>
              </a:r>
            </a:p>
          </p:txBody>
        </p:sp>
        <p:sp>
          <p:nvSpPr>
            <p:cNvPr id="68640" name="Line 24"/>
            <p:cNvSpPr>
              <a:spLocks noChangeShapeType="1"/>
            </p:cNvSpPr>
            <p:nvPr/>
          </p:nvSpPr>
          <p:spPr bwMode="auto">
            <a:xfrm flipV="1">
              <a:off x="1152" y="768"/>
              <a:ext cx="672" cy="528"/>
            </a:xfrm>
            <a:prstGeom prst="line">
              <a:avLst/>
            </a:prstGeom>
            <a:noFill/>
            <a:ln w="254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1" name="Line 25"/>
            <p:cNvSpPr>
              <a:spLocks noChangeShapeType="1"/>
            </p:cNvSpPr>
            <p:nvPr/>
          </p:nvSpPr>
          <p:spPr bwMode="auto">
            <a:xfrm>
              <a:off x="1920" y="768"/>
              <a:ext cx="624" cy="576"/>
            </a:xfrm>
            <a:prstGeom prst="line">
              <a:avLst/>
            </a:prstGeom>
            <a:noFill/>
            <a:ln w="254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2" name="Text Box 26"/>
            <p:cNvSpPr txBox="1">
              <a:spLocks noChangeArrowheads="1"/>
            </p:cNvSpPr>
            <p:nvPr/>
          </p:nvSpPr>
          <p:spPr bwMode="auto">
            <a:xfrm>
              <a:off x="1724" y="528"/>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52</a:t>
              </a:r>
            </a:p>
          </p:txBody>
        </p:sp>
      </p:grpSp>
      <p:grpSp>
        <p:nvGrpSpPr>
          <p:cNvPr id="69679" name="Group 47"/>
          <p:cNvGrpSpPr>
            <a:grpSpLocks/>
          </p:cNvGrpSpPr>
          <p:nvPr/>
        </p:nvGrpSpPr>
        <p:grpSpPr bwMode="auto">
          <a:xfrm>
            <a:off x="1162050" y="2362200"/>
            <a:ext cx="3771900" cy="533400"/>
            <a:chOff x="732" y="1488"/>
            <a:chExt cx="2376" cy="336"/>
          </a:xfrm>
        </p:grpSpPr>
        <p:sp>
          <p:nvSpPr>
            <p:cNvPr id="68622" name="Text Box 31"/>
            <p:cNvSpPr txBox="1">
              <a:spLocks noChangeArrowheads="1"/>
            </p:cNvSpPr>
            <p:nvPr/>
          </p:nvSpPr>
          <p:spPr bwMode="auto">
            <a:xfrm>
              <a:off x="1296" y="149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990000"/>
                  </a:solidFill>
                  <a:latin typeface="Times New Roman" panose="02020603050405020304" pitchFamily="18" charset="0"/>
                </a:rPr>
                <a:t>1</a:t>
              </a:r>
            </a:p>
          </p:txBody>
        </p:sp>
        <p:sp>
          <p:nvSpPr>
            <p:cNvPr id="68623" name="Text Box 32"/>
            <p:cNvSpPr txBox="1">
              <a:spLocks noChangeArrowheads="1"/>
            </p:cNvSpPr>
            <p:nvPr/>
          </p:nvSpPr>
          <p:spPr bwMode="auto">
            <a:xfrm>
              <a:off x="2352"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990000"/>
                  </a:solidFill>
                  <a:latin typeface="Times New Roman" panose="02020603050405020304" pitchFamily="18" charset="0"/>
                </a:rPr>
                <a:t>0</a:t>
              </a:r>
            </a:p>
          </p:txBody>
        </p:sp>
        <p:sp>
          <p:nvSpPr>
            <p:cNvPr id="68624" name="Text Box 33"/>
            <p:cNvSpPr txBox="1">
              <a:spLocks noChangeArrowheads="1"/>
            </p:cNvSpPr>
            <p:nvPr/>
          </p:nvSpPr>
          <p:spPr bwMode="auto">
            <a:xfrm>
              <a:off x="732" y="149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990000"/>
                  </a:solidFill>
                  <a:latin typeface="Times New Roman" panose="02020603050405020304" pitchFamily="18" charset="0"/>
                </a:rPr>
                <a:t>0</a:t>
              </a:r>
            </a:p>
          </p:txBody>
        </p:sp>
        <p:sp>
          <p:nvSpPr>
            <p:cNvPr id="68625" name="Text Box 35"/>
            <p:cNvSpPr txBox="1">
              <a:spLocks noChangeArrowheads="1"/>
            </p:cNvSpPr>
            <p:nvPr/>
          </p:nvSpPr>
          <p:spPr bwMode="auto">
            <a:xfrm>
              <a:off x="2880"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990000"/>
                  </a:solidFill>
                  <a:latin typeface="Times New Roman" panose="02020603050405020304" pitchFamily="18" charset="0"/>
                </a:rPr>
                <a:t>1</a:t>
              </a:r>
            </a:p>
          </p:txBody>
        </p:sp>
      </p:grpSp>
      <p:grpSp>
        <p:nvGrpSpPr>
          <p:cNvPr id="69680" name="Group 48"/>
          <p:cNvGrpSpPr>
            <a:grpSpLocks/>
          </p:cNvGrpSpPr>
          <p:nvPr/>
        </p:nvGrpSpPr>
        <p:grpSpPr bwMode="auto">
          <a:xfrm>
            <a:off x="3352800" y="3581400"/>
            <a:ext cx="1047750" cy="609600"/>
            <a:chOff x="2112" y="2256"/>
            <a:chExt cx="660" cy="384"/>
          </a:xfrm>
        </p:grpSpPr>
        <p:sp>
          <p:nvSpPr>
            <p:cNvPr id="68620" name="Text Box 34"/>
            <p:cNvSpPr txBox="1">
              <a:spLocks noChangeArrowheads="1"/>
            </p:cNvSpPr>
            <p:nvPr/>
          </p:nvSpPr>
          <p:spPr bwMode="auto">
            <a:xfrm>
              <a:off x="2112" y="2256"/>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990000"/>
                  </a:solidFill>
                  <a:latin typeface="Times New Roman" panose="02020603050405020304" pitchFamily="18" charset="0"/>
                </a:rPr>
                <a:t>0</a:t>
              </a:r>
            </a:p>
          </p:txBody>
        </p:sp>
        <p:sp>
          <p:nvSpPr>
            <p:cNvPr id="68621" name="Text Box 36"/>
            <p:cNvSpPr txBox="1">
              <a:spLocks noChangeArrowheads="1"/>
            </p:cNvSpPr>
            <p:nvPr/>
          </p:nvSpPr>
          <p:spPr bwMode="auto">
            <a:xfrm>
              <a:off x="2544" y="231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990000"/>
                  </a:solidFill>
                  <a:latin typeface="Times New Roman" panose="02020603050405020304" pitchFamily="18" charset="0"/>
                </a:rPr>
                <a:t>1</a:t>
              </a:r>
            </a:p>
          </p:txBody>
        </p:sp>
      </p:grpSp>
      <p:sp>
        <p:nvSpPr>
          <p:cNvPr id="69670" name="Text Box 38"/>
          <p:cNvSpPr txBox="1">
            <a:spLocks noChangeArrowheads="1"/>
          </p:cNvSpPr>
          <p:nvPr/>
        </p:nvSpPr>
        <p:spPr bwMode="auto">
          <a:xfrm>
            <a:off x="5943600" y="1828800"/>
            <a:ext cx="1539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b="1">
                <a:latin typeface="Times New Roman" panose="02020603050405020304" pitchFamily="18" charset="0"/>
              </a:rPr>
              <a:t>a:100</a:t>
            </a:r>
          </a:p>
        </p:txBody>
      </p:sp>
      <p:sp>
        <p:nvSpPr>
          <p:cNvPr id="69671" name="Text Box 39"/>
          <p:cNvSpPr txBox="1">
            <a:spLocks noChangeArrowheads="1"/>
          </p:cNvSpPr>
          <p:nvPr/>
        </p:nvSpPr>
        <p:spPr bwMode="auto">
          <a:xfrm>
            <a:off x="6003925" y="2863850"/>
            <a:ext cx="1276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b="1">
                <a:latin typeface="Times New Roman" panose="02020603050405020304" pitchFamily="18" charset="0"/>
              </a:rPr>
              <a:t>b:101</a:t>
            </a:r>
          </a:p>
        </p:txBody>
      </p:sp>
      <p:sp>
        <p:nvSpPr>
          <p:cNvPr id="69672" name="Text Box 40"/>
          <p:cNvSpPr txBox="1">
            <a:spLocks noChangeArrowheads="1"/>
          </p:cNvSpPr>
          <p:nvPr/>
        </p:nvSpPr>
        <p:spPr bwMode="auto">
          <a:xfrm>
            <a:off x="6003925" y="3702050"/>
            <a:ext cx="153987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b="1">
                <a:latin typeface="Times New Roman" panose="02020603050405020304" pitchFamily="18" charset="0"/>
              </a:rPr>
              <a:t>c:00</a:t>
            </a:r>
          </a:p>
          <a:p>
            <a:pPr eaLnBrk="1" hangingPunct="1">
              <a:spcBef>
                <a:spcPct val="0"/>
              </a:spcBef>
              <a:buFontTx/>
              <a:buNone/>
            </a:pPr>
            <a:r>
              <a:rPr lang="en-US" altLang="zh-CN" sz="3600" b="1">
                <a:latin typeface="Times New Roman" panose="02020603050405020304" pitchFamily="18" charset="0"/>
              </a:rPr>
              <a:t>.</a:t>
            </a:r>
          </a:p>
          <a:p>
            <a:pPr eaLnBrk="1" hangingPunct="1">
              <a:spcBef>
                <a:spcPct val="0"/>
              </a:spcBef>
              <a:buFontTx/>
              <a:buNone/>
            </a:pPr>
            <a:r>
              <a:rPr lang="en-US" altLang="zh-CN" sz="3600" b="1">
                <a:latin typeface="Times New Roman" panose="02020603050405020304" pitchFamily="18" charset="0"/>
              </a:rPr>
              <a:t>.</a:t>
            </a:r>
          </a:p>
          <a:p>
            <a:pPr eaLnBrk="1" hangingPunct="1">
              <a:spcBef>
                <a:spcPct val="0"/>
              </a:spcBef>
              <a:buFontTx/>
              <a:buNone/>
            </a:pPr>
            <a:r>
              <a:rPr lang="en-US" altLang="zh-CN" sz="3600" b="1">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78"/>
                                        </p:tgtEl>
                                        <p:attrNameLst>
                                          <p:attrName>style.visibility</p:attrName>
                                        </p:attrNameLst>
                                      </p:cBhvr>
                                      <p:to>
                                        <p:strVal val="visible"/>
                                      </p:to>
                                    </p:set>
                                    <p:animEffect transition="in" filter="blinds(horizontal)">
                                      <p:cBhvr>
                                        <p:cTn id="7" dur="500"/>
                                        <p:tgtEl>
                                          <p:spTgt spid="696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9679"/>
                                        </p:tgtEl>
                                        <p:attrNameLst>
                                          <p:attrName>style.visibility</p:attrName>
                                        </p:attrNameLst>
                                      </p:cBhvr>
                                      <p:to>
                                        <p:strVal val="visible"/>
                                      </p:to>
                                    </p:set>
                                    <p:animEffect transition="in" filter="wipe(down)">
                                      <p:cBhvr>
                                        <p:cTn id="12" dur="500"/>
                                        <p:tgtEl>
                                          <p:spTgt spid="696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9680"/>
                                        </p:tgtEl>
                                        <p:attrNameLst>
                                          <p:attrName>style.visibility</p:attrName>
                                        </p:attrNameLst>
                                      </p:cBhvr>
                                      <p:to>
                                        <p:strVal val="visible"/>
                                      </p:to>
                                    </p:set>
                                    <p:animEffect transition="in" filter="box(in)">
                                      <p:cBhvr>
                                        <p:cTn id="17" dur="500"/>
                                        <p:tgtEl>
                                          <p:spTgt spid="696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9670"/>
                                        </p:tgtEl>
                                        <p:attrNameLst>
                                          <p:attrName>style.visibility</p:attrName>
                                        </p:attrNameLst>
                                      </p:cBhvr>
                                      <p:to>
                                        <p:strVal val="visible"/>
                                      </p:to>
                                    </p:set>
                                    <p:animEffect transition="in" filter="wipe(down)">
                                      <p:cBhvr>
                                        <p:cTn id="22" dur="500"/>
                                        <p:tgtEl>
                                          <p:spTgt spid="696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671"/>
                                        </p:tgtEl>
                                        <p:attrNameLst>
                                          <p:attrName>style.visibility</p:attrName>
                                        </p:attrNameLst>
                                      </p:cBhvr>
                                      <p:to>
                                        <p:strVal val="visible"/>
                                      </p:to>
                                    </p:set>
                                    <p:animEffect transition="in" filter="blinds(horizontal)">
                                      <p:cBhvr>
                                        <p:cTn id="27" dur="500"/>
                                        <p:tgtEl>
                                          <p:spTgt spid="696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9672"/>
                                        </p:tgtEl>
                                        <p:attrNameLst>
                                          <p:attrName>style.visibility</p:attrName>
                                        </p:attrNameLst>
                                      </p:cBhvr>
                                      <p:to>
                                        <p:strVal val="visible"/>
                                      </p:to>
                                    </p:set>
                                    <p:animEffect transition="in" filter="box(in)">
                                      <p:cBhvr>
                                        <p:cTn id="32" dur="500"/>
                                        <p:tgtEl>
                                          <p:spTgt spid="69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0" grpId="0"/>
      <p:bldP spid="69671" grpId="0"/>
      <p:bldP spid="6967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D18A9CAA-93EF-43B1-9C23-3D0F0F573D89}"/>
              </a:ext>
            </a:extLst>
          </p:cNvPr>
          <p:cNvGrpSpPr/>
          <p:nvPr/>
        </p:nvGrpSpPr>
        <p:grpSpPr>
          <a:xfrm>
            <a:off x="1143000" y="2133600"/>
            <a:ext cx="7441635" cy="2209801"/>
            <a:chOff x="1088896" y="666750"/>
            <a:chExt cx="7441635" cy="2209801"/>
          </a:xfrm>
        </p:grpSpPr>
        <p:sp>
          <p:nvSpPr>
            <p:cNvPr id="15" name="MH_Other_2">
              <a:extLst>
                <a:ext uri="{FF2B5EF4-FFF2-40B4-BE49-F238E27FC236}">
                  <a16:creationId xmlns:a16="http://schemas.microsoft.com/office/drawing/2014/main" id="{03114E93-20EA-455B-8770-498454094F33}"/>
                </a:ext>
              </a:extLst>
            </p:cNvPr>
            <p:cNvSpPr/>
            <p:nvPr>
              <p:custDataLst>
                <p:tags r:id="rId1"/>
              </p:custDataLst>
            </p:nvPr>
          </p:nvSpPr>
          <p:spPr>
            <a:xfrm>
              <a:off x="1088896" y="666750"/>
              <a:ext cx="968504" cy="932392"/>
            </a:xfrm>
            <a:prstGeom prst="ellipse">
              <a:avLst/>
            </a:prstGeom>
            <a:gradFill flip="none" rotWithShape="1">
              <a:gsLst>
                <a:gs pos="100000">
                  <a:sysClr val="window" lastClr="FFFFFF"/>
                </a:gs>
                <a:gs pos="0">
                  <a:srgbClr val="E0E0E0"/>
                </a:gs>
              </a:gsLst>
              <a:lin ang="8100000" scaled="0"/>
              <a:tileRect/>
            </a:gradFill>
            <a:ln w="34925" cap="flat" cmpd="sng" algn="ctr">
              <a:gradFill>
                <a:gsLst>
                  <a:gs pos="100000">
                    <a:sysClr val="window" lastClr="FFFFFF">
                      <a:lumMod val="85000"/>
                    </a:sysClr>
                  </a:gs>
                  <a:gs pos="0">
                    <a:sysClr val="window" lastClr="FFFFFF"/>
                  </a:gs>
                </a:gsLst>
                <a:lin ang="8100000" scaled="0"/>
              </a:gradFill>
              <a:prstDash val="solid"/>
            </a:ln>
            <a:effectLst>
              <a:outerShdw blurRad="203200" dist="177800" dir="8100000" algn="tr" rotWithShape="0">
                <a:prstClr val="black">
                  <a:alpha val="40000"/>
                </a:prstClr>
              </a:outerShdw>
            </a:effectLst>
          </p:spPr>
          <p:txBody>
            <a:bodyPr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grpSp>
          <p:nvGrpSpPr>
            <p:cNvPr id="16" name="组合 15">
              <a:extLst>
                <a:ext uri="{FF2B5EF4-FFF2-40B4-BE49-F238E27FC236}">
                  <a16:creationId xmlns:a16="http://schemas.microsoft.com/office/drawing/2014/main" id="{903B4857-B253-48E5-88A3-4082408F20FB}"/>
                </a:ext>
              </a:extLst>
            </p:cNvPr>
            <p:cNvGrpSpPr/>
            <p:nvPr/>
          </p:nvGrpSpPr>
          <p:grpSpPr>
            <a:xfrm>
              <a:off x="1133517" y="814007"/>
              <a:ext cx="7397014" cy="2062544"/>
              <a:chOff x="1133517" y="814007"/>
              <a:chExt cx="7397014" cy="2062544"/>
            </a:xfrm>
          </p:grpSpPr>
          <p:grpSp>
            <p:nvGrpSpPr>
              <p:cNvPr id="17" name="组合 16">
                <a:extLst>
                  <a:ext uri="{FF2B5EF4-FFF2-40B4-BE49-F238E27FC236}">
                    <a16:creationId xmlns:a16="http://schemas.microsoft.com/office/drawing/2014/main" id="{49254454-FE88-4BA5-8425-BF26F1340495}"/>
                  </a:ext>
                </a:extLst>
              </p:cNvPr>
              <p:cNvGrpSpPr/>
              <p:nvPr/>
            </p:nvGrpSpPr>
            <p:grpSpPr>
              <a:xfrm>
                <a:off x="1133517" y="814007"/>
                <a:ext cx="7397014" cy="2062544"/>
                <a:chOff x="3712103" y="694901"/>
                <a:chExt cx="7549555" cy="1751985"/>
              </a:xfrm>
            </p:grpSpPr>
            <p:grpSp>
              <p:nvGrpSpPr>
                <p:cNvPr id="19" name="组合 18">
                  <a:extLst>
                    <a:ext uri="{FF2B5EF4-FFF2-40B4-BE49-F238E27FC236}">
                      <a16:creationId xmlns:a16="http://schemas.microsoft.com/office/drawing/2014/main" id="{343C70A7-EF5F-482A-9D01-0BA9F9A49825}"/>
                    </a:ext>
                  </a:extLst>
                </p:cNvPr>
                <p:cNvGrpSpPr/>
                <p:nvPr/>
              </p:nvGrpSpPr>
              <p:grpSpPr>
                <a:xfrm>
                  <a:off x="3712103" y="1654885"/>
                  <a:ext cx="988476" cy="792001"/>
                  <a:chOff x="4033318" y="3666295"/>
                  <a:chExt cx="988476" cy="792001"/>
                </a:xfrm>
              </p:grpSpPr>
              <p:sp>
                <p:nvSpPr>
                  <p:cNvPr id="22" name="MH_Other_2">
                    <a:extLst>
                      <a:ext uri="{FF2B5EF4-FFF2-40B4-BE49-F238E27FC236}">
                        <a16:creationId xmlns:a16="http://schemas.microsoft.com/office/drawing/2014/main" id="{6684CFE0-75E9-47E9-85E8-EA64440E136B}"/>
                      </a:ext>
                    </a:extLst>
                  </p:cNvPr>
                  <p:cNvSpPr/>
                  <p:nvPr>
                    <p:custDataLst>
                      <p:tags r:id="rId5"/>
                    </p:custDataLst>
                  </p:nvPr>
                </p:nvSpPr>
                <p:spPr>
                  <a:xfrm>
                    <a:off x="4033318" y="3666295"/>
                    <a:ext cx="988476" cy="792001"/>
                  </a:xfrm>
                  <a:prstGeom prst="ellipse">
                    <a:avLst/>
                  </a:prstGeom>
                  <a:gradFill flip="none" rotWithShape="1">
                    <a:gsLst>
                      <a:gs pos="100000">
                        <a:sysClr val="window" lastClr="FFFFFF"/>
                      </a:gs>
                      <a:gs pos="0">
                        <a:srgbClr val="E0E0E0"/>
                      </a:gs>
                    </a:gsLst>
                    <a:lin ang="8100000" scaled="0"/>
                    <a:tileRect/>
                  </a:gradFill>
                  <a:ln w="34925" cap="flat" cmpd="sng" algn="ctr">
                    <a:gradFill>
                      <a:gsLst>
                        <a:gs pos="100000">
                          <a:sysClr val="window" lastClr="FFFFFF">
                            <a:lumMod val="85000"/>
                          </a:sysClr>
                        </a:gs>
                        <a:gs pos="0">
                          <a:sysClr val="window" lastClr="FFFFFF"/>
                        </a:gs>
                      </a:gsLst>
                      <a:lin ang="8100000" scaled="0"/>
                    </a:gradFill>
                    <a:prstDash val="solid"/>
                  </a:ln>
                  <a:effectLst>
                    <a:outerShdw blurRad="203200" dist="177800" dir="8100000" algn="tr" rotWithShape="0">
                      <a:prstClr val="black">
                        <a:alpha val="40000"/>
                      </a:prstClr>
                    </a:outerShdw>
                  </a:effectLst>
                </p:spPr>
                <p:txBody>
                  <a:bodyPr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2800" b="1" i="0" u="none" strike="noStrike" kern="0" cap="none" spc="0" normalizeH="0" baseline="0" noProof="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
                <p:nvSpPr>
                  <p:cNvPr id="23" name="MH_Title_1">
                    <a:extLst>
                      <a:ext uri="{FF2B5EF4-FFF2-40B4-BE49-F238E27FC236}">
                        <a16:creationId xmlns:a16="http://schemas.microsoft.com/office/drawing/2014/main" id="{446D2D15-BFFD-4736-849C-3609A0F2B358}"/>
                      </a:ext>
                    </a:extLst>
                  </p:cNvPr>
                  <p:cNvSpPr/>
                  <p:nvPr>
                    <p:custDataLst>
                      <p:tags r:id="rId6"/>
                    </p:custDataLst>
                  </p:nvPr>
                </p:nvSpPr>
                <p:spPr>
                  <a:xfrm>
                    <a:off x="4192123" y="3799371"/>
                    <a:ext cx="660699" cy="540000"/>
                  </a:xfrm>
                  <a:prstGeom prst="ellipse">
                    <a:avLst/>
                  </a:prstGeom>
                  <a:solidFill>
                    <a:srgbClr val="009900"/>
                  </a:solidFill>
                  <a:ln w="25400" cap="flat" cmpd="sng" algn="ctr">
                    <a:noFill/>
                    <a:prstDash val="solid"/>
                  </a:ln>
                  <a:effectLst>
                    <a:innerShdw blurRad="63500" dist="50800" dir="18900000">
                      <a:prstClr val="black">
                        <a:alpha val="30000"/>
                      </a:prstClr>
                    </a:innerShdw>
                  </a:effectLst>
                </p:spPr>
                <p:txBody>
                  <a:bodyPr lIns="0" tIns="0" rIns="0" bIns="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02</a:t>
                    </a:r>
                  </a:p>
                </p:txBody>
              </p:sp>
            </p:grpSp>
            <p:sp>
              <p:nvSpPr>
                <p:cNvPr id="20" name="MH_Text_1">
                  <a:extLst>
                    <a:ext uri="{FF2B5EF4-FFF2-40B4-BE49-F238E27FC236}">
                      <a16:creationId xmlns:a16="http://schemas.microsoft.com/office/drawing/2014/main" id="{CA9F927E-BF27-485A-800B-5726D1873EB6}"/>
                    </a:ext>
                  </a:extLst>
                </p:cNvPr>
                <p:cNvSpPr/>
                <p:nvPr>
                  <p:custDataLst>
                    <p:tags r:id="rId3"/>
                  </p:custDataLst>
                </p:nvPr>
              </p:nvSpPr>
              <p:spPr>
                <a:xfrm>
                  <a:off x="4910904" y="694901"/>
                  <a:ext cx="6350754" cy="541267"/>
                </a:xfrm>
                <a:prstGeom prst="rect">
                  <a:avLst/>
                </a:prstGeom>
                <a:noFill/>
                <a:ln w="25400" cap="flat" cmpd="sng" algn="ctr">
                  <a:noFill/>
                  <a:prstDash val="solid"/>
                </a:ln>
                <a:effectLst/>
              </p:spPr>
              <p:txBody>
                <a:bodyPr wrap="square" lIns="119989" tIns="0" rIns="119989" bIns="0" rtlCol="0" anchor="t">
                  <a:noAutofit/>
                </a:bodyPr>
                <a:lstStyle/>
                <a:p>
                  <a:pPr marL="0" marR="0" lvl="0" indent="0" defTabSz="914400" eaLnBrk="1" fontAlgn="auto" latinLnBrk="0" hangingPunct="1">
                    <a:lnSpc>
                      <a:spcPct val="150000"/>
                    </a:lnSpc>
                    <a:spcBef>
                      <a:spcPts val="0"/>
                    </a:spcBef>
                    <a:spcAft>
                      <a:spcPts val="0"/>
                    </a:spcAft>
                    <a:buClr>
                      <a:srgbClr val="118C3B"/>
                    </a:buClr>
                    <a:buSzTx/>
                    <a:buFontTx/>
                    <a:buNone/>
                    <a:tabLst/>
                    <a:defRPr/>
                  </a:pPr>
                  <a:r>
                    <a:rPr kumimoji="0" lang="zh-CN" altLang="en-US" sz="2800" b="1" i="0" u="none" strike="noStrike" kern="0" cap="none" spc="0" normalizeH="0" baseline="0" noProof="0" dirty="0">
                      <a:ln>
                        <a:noFill/>
                      </a:ln>
                      <a:solidFill>
                        <a:prstClr val="black"/>
                      </a:solidFill>
                      <a:effectLst/>
                      <a:uLnTx/>
                      <a:uFillTx/>
                      <a:latin typeface="微软雅黑"/>
                      <a:ea typeface="微软雅黑"/>
                      <a:cs typeface="+mn-cs"/>
                    </a:rPr>
                    <a:t>贪心选择性质证明</a:t>
                  </a:r>
                </a:p>
                <a:p>
                  <a:pPr marL="0" marR="0" lvl="0" indent="0" defTabSz="914400" eaLnBrk="1" fontAlgn="auto" latinLnBrk="0" hangingPunct="1">
                    <a:lnSpc>
                      <a:spcPct val="150000"/>
                    </a:lnSpc>
                    <a:spcBef>
                      <a:spcPts val="0"/>
                    </a:spcBef>
                    <a:spcAft>
                      <a:spcPts val="0"/>
                    </a:spcAft>
                    <a:buClr>
                      <a:srgbClr val="92D050"/>
                    </a:buClr>
                    <a:buSzTx/>
                    <a:buFontTx/>
                    <a:buNone/>
                    <a:tabLst/>
                    <a:defRPr/>
                  </a:pPr>
                  <a:endParaRPr kumimoji="0" lang="en-US" altLang="zh-CN" sz="2800" b="1" i="0" u="none" strike="noStrike" kern="0" cap="none" spc="0" normalizeH="0" baseline="0" noProof="0" dirty="0">
                    <a:ln>
                      <a:noFill/>
                    </a:ln>
                    <a:solidFill>
                      <a:srgbClr val="003300"/>
                    </a:solidFill>
                    <a:effectLst/>
                    <a:uLnTx/>
                    <a:uFillTx/>
                    <a:latin typeface="微软雅黑"/>
                    <a:ea typeface="微软雅黑"/>
                    <a:cs typeface="+mn-ea"/>
                    <a:sym typeface="+mn-lt"/>
                  </a:endParaRPr>
                </a:p>
              </p:txBody>
            </p:sp>
            <p:sp>
              <p:nvSpPr>
                <p:cNvPr id="21" name="MH_Text_1">
                  <a:extLst>
                    <a:ext uri="{FF2B5EF4-FFF2-40B4-BE49-F238E27FC236}">
                      <a16:creationId xmlns:a16="http://schemas.microsoft.com/office/drawing/2014/main" id="{54CFF02B-3948-406C-98AC-4A6093AA58B2}"/>
                    </a:ext>
                  </a:extLst>
                </p:cNvPr>
                <p:cNvSpPr/>
                <p:nvPr>
                  <p:custDataLst>
                    <p:tags r:id="rId4"/>
                  </p:custDataLst>
                </p:nvPr>
              </p:nvSpPr>
              <p:spPr>
                <a:xfrm>
                  <a:off x="4910904" y="1780252"/>
                  <a:ext cx="4977368" cy="541267"/>
                </a:xfrm>
                <a:prstGeom prst="rect">
                  <a:avLst/>
                </a:prstGeom>
                <a:noFill/>
                <a:ln w="25400" cap="flat" cmpd="sng" algn="ctr">
                  <a:noFill/>
                  <a:prstDash val="solid"/>
                </a:ln>
                <a:effectLst/>
              </p:spPr>
              <p:txBody>
                <a:bodyPr wrap="square" lIns="119989" tIns="0" rIns="119989" bIns="0" rtlCol="0" anchor="t">
                  <a:noAutofit/>
                </a:bodyPr>
                <a:lstStyle/>
                <a:p>
                  <a:pPr marL="0" marR="0" lvl="0" indent="0" defTabSz="914400" eaLnBrk="1" fontAlgn="auto" latinLnBrk="0" hangingPunct="1">
                    <a:lnSpc>
                      <a:spcPct val="150000"/>
                    </a:lnSpc>
                    <a:spcBef>
                      <a:spcPts val="0"/>
                    </a:spcBef>
                    <a:spcAft>
                      <a:spcPts val="0"/>
                    </a:spcAft>
                    <a:buClr>
                      <a:srgbClr val="118C3B"/>
                    </a:buClr>
                    <a:buSzTx/>
                    <a:buFontTx/>
                    <a:buNone/>
                    <a:tabLst/>
                    <a:defRPr/>
                  </a:pPr>
                  <a:r>
                    <a:rPr kumimoji="0" lang="zh-CN" altLang="en-US" sz="2800" b="1" i="0" u="none" strike="noStrike" kern="0" cap="none" spc="0" normalizeH="0" baseline="0" noProof="0" dirty="0">
                      <a:ln>
                        <a:noFill/>
                      </a:ln>
                      <a:solidFill>
                        <a:prstClr val="black"/>
                      </a:solidFill>
                      <a:effectLst/>
                      <a:uLnTx/>
                      <a:uFillTx/>
                      <a:latin typeface="微软雅黑"/>
                      <a:ea typeface="微软雅黑"/>
                      <a:cs typeface="+mn-ea"/>
                      <a:sym typeface="+mn-lt"/>
                    </a:rPr>
                    <a:t>最优子结构性质证明</a:t>
                  </a:r>
                  <a:endParaRPr kumimoji="0" lang="en-US" altLang="zh-CN" sz="2800" b="1" i="0" u="none" strike="noStrike" kern="0" cap="none" spc="0" normalizeH="0" baseline="0" noProof="0" dirty="0">
                    <a:ln>
                      <a:noFill/>
                    </a:ln>
                    <a:solidFill>
                      <a:prstClr val="black"/>
                    </a:solidFill>
                    <a:effectLst/>
                    <a:uLnTx/>
                    <a:uFillTx/>
                    <a:latin typeface="微软雅黑"/>
                    <a:ea typeface="微软雅黑"/>
                    <a:cs typeface="+mn-ea"/>
                    <a:sym typeface="+mn-lt"/>
                  </a:endParaRPr>
                </a:p>
              </p:txBody>
            </p:sp>
          </p:grpSp>
          <p:sp>
            <p:nvSpPr>
              <p:cNvPr id="18" name="MH_Title_1">
                <a:extLst>
                  <a:ext uri="{FF2B5EF4-FFF2-40B4-BE49-F238E27FC236}">
                    <a16:creationId xmlns:a16="http://schemas.microsoft.com/office/drawing/2014/main" id="{0F65D21F-6BE8-4A1E-823C-C029AF80AA87}"/>
                  </a:ext>
                </a:extLst>
              </p:cNvPr>
              <p:cNvSpPr/>
              <p:nvPr>
                <p:custDataLst>
                  <p:tags r:id="rId2"/>
                </p:custDataLst>
              </p:nvPr>
            </p:nvSpPr>
            <p:spPr>
              <a:xfrm>
                <a:off x="1257650" y="819150"/>
                <a:ext cx="647350" cy="635721"/>
              </a:xfrm>
              <a:prstGeom prst="ellipse">
                <a:avLst/>
              </a:prstGeom>
              <a:solidFill>
                <a:srgbClr val="009900"/>
              </a:solidFill>
              <a:ln w="25400" cap="flat" cmpd="sng" algn="ctr">
                <a:noFill/>
                <a:prstDash val="solid"/>
              </a:ln>
              <a:effectLst>
                <a:innerShdw blurRad="63500" dist="50800" dir="18900000">
                  <a:prstClr val="black">
                    <a:alpha val="30000"/>
                  </a:prstClr>
                </a:innerShdw>
              </a:effectLst>
            </p:spPr>
            <p:txBody>
              <a:bodyPr lIns="0" tIns="0" rIns="0" bIns="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01</a:t>
                </a:r>
              </a:p>
            </p:txBody>
          </p:sp>
        </p:grpSp>
      </p:grpSp>
      <p:pic>
        <p:nvPicPr>
          <p:cNvPr id="24" name="Picture 5" descr="STATBAR">
            <a:extLst>
              <a:ext uri="{FF2B5EF4-FFF2-40B4-BE49-F238E27FC236}">
                <a16:creationId xmlns:a16="http://schemas.microsoft.com/office/drawing/2014/main" id="{7EDD444D-07AA-4F72-BD92-E1C2535A7016}"/>
              </a:ext>
            </a:extLst>
          </p:cNvPr>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25" name="Text Box 6">
            <a:extLst>
              <a:ext uri="{FF2B5EF4-FFF2-40B4-BE49-F238E27FC236}">
                <a16:creationId xmlns:a16="http://schemas.microsoft.com/office/drawing/2014/main" id="{4281245E-C405-414C-891A-1A9731823E17}"/>
              </a:ext>
            </a:extLst>
          </p:cNvPr>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D60093"/>
                </a:solidFill>
                <a:ea typeface="楷体_GB2312" pitchFamily="49" charset="-122"/>
              </a:rPr>
              <a:t>哈夫曼编码</a:t>
            </a:r>
            <a:r>
              <a:rPr lang="en-US" altLang="zh-CN" sz="1800" b="1">
                <a:solidFill>
                  <a:srgbClr val="D60093"/>
                </a:solidFill>
                <a:ea typeface="楷体_GB2312" pitchFamily="49" charset="-122"/>
              </a:rPr>
              <a:t>-</a:t>
            </a:r>
            <a:r>
              <a:rPr lang="zh-CN" altLang="en-US" sz="1800" b="1">
                <a:solidFill>
                  <a:srgbClr val="0000FF"/>
                </a:solidFill>
                <a:ea typeface="楷体_GB2312" pitchFamily="49" charset="-122"/>
              </a:rPr>
              <a:t>正确性</a:t>
            </a:r>
          </a:p>
        </p:txBody>
      </p:sp>
    </p:spTree>
    <p:extLst>
      <p:ext uri="{BB962C8B-B14F-4D97-AF65-F5344CB8AC3E}">
        <p14:creationId xmlns:p14="http://schemas.microsoft.com/office/powerpoint/2010/main" val="40775981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70660" name="Text Box 6"/>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D60093"/>
                </a:solidFill>
                <a:ea typeface="楷体_GB2312" pitchFamily="49" charset="-122"/>
              </a:rPr>
              <a:t>哈夫曼编码</a:t>
            </a:r>
            <a:r>
              <a:rPr lang="en-US" altLang="zh-CN" sz="1800" b="1">
                <a:solidFill>
                  <a:srgbClr val="D60093"/>
                </a:solidFill>
                <a:ea typeface="楷体_GB2312" pitchFamily="49" charset="-122"/>
              </a:rPr>
              <a:t>-</a:t>
            </a:r>
            <a:r>
              <a:rPr lang="zh-CN" altLang="en-US" sz="1800" b="1">
                <a:solidFill>
                  <a:srgbClr val="0000FF"/>
                </a:solidFill>
                <a:ea typeface="楷体_GB2312" pitchFamily="49" charset="-122"/>
              </a:rPr>
              <a:t>正确性</a:t>
            </a:r>
          </a:p>
        </p:txBody>
      </p:sp>
      <p:sp>
        <p:nvSpPr>
          <p:cNvPr id="70661" name="Text Box 7"/>
          <p:cNvSpPr txBox="1">
            <a:spLocks noChangeArrowheads="1"/>
          </p:cNvSpPr>
          <p:nvPr/>
        </p:nvSpPr>
        <p:spPr bwMode="auto">
          <a:xfrm>
            <a:off x="304800" y="736600"/>
            <a:ext cx="235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 </a:t>
            </a:r>
            <a:r>
              <a:rPr lang="zh-CN" altLang="en-US" sz="2400" b="1">
                <a:solidFill>
                  <a:srgbClr val="0000FF"/>
                </a:solidFill>
                <a:latin typeface="Times New Roman" panose="02020603050405020304" pitchFamily="18" charset="0"/>
                <a:ea typeface="楷体_GB2312" pitchFamily="49" charset="-122"/>
              </a:rPr>
              <a:t>贪心选择性质</a:t>
            </a:r>
          </a:p>
        </p:txBody>
      </p:sp>
      <p:sp>
        <p:nvSpPr>
          <p:cNvPr id="7066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0667"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0668" name="Object 24"/>
          <p:cNvGraphicFramePr>
            <a:graphicFrameLocks noChangeAspect="1"/>
          </p:cNvGraphicFramePr>
          <p:nvPr/>
        </p:nvGraphicFramePr>
        <p:xfrm>
          <a:off x="0" y="0"/>
          <a:ext cx="123825" cy="180975"/>
        </p:xfrm>
        <a:graphic>
          <a:graphicData uri="http://schemas.openxmlformats.org/presentationml/2006/ole">
            <mc:AlternateContent xmlns:mc="http://schemas.openxmlformats.org/markup-compatibility/2006">
              <mc:Choice xmlns:v="urn:schemas-microsoft-com:vml" Requires="v">
                <p:oleObj spid="_x0000_s70727" name="公式" r:id="rId4" imgW="126725" imgH="177415" progId="Equation.3">
                  <p:embed/>
                </p:oleObj>
              </mc:Choice>
              <mc:Fallback>
                <p:oleObj name="公式" r:id="rId4" imgW="126725" imgH="177415" progId="Equation.3">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38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a:spLocks noChangeArrowheads="1"/>
          </p:cNvSpPr>
          <p:nvPr/>
        </p:nvSpPr>
        <p:spPr bwMode="auto">
          <a:xfrm>
            <a:off x="609600" y="1371600"/>
            <a:ext cx="8077200" cy="13843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spc="130" dirty="0">
                <a:latin typeface="Times New Roman" panose="02020603050405020304" pitchFamily="18" charset="0"/>
                <a:ea typeface="微软雅黑" panose="020B0503020204020204" pitchFamily="34" charset="-122"/>
              </a:rPr>
              <a:t>设</a:t>
            </a:r>
            <a:r>
              <a:rPr lang="en-US" altLang="zh-CN" sz="2800" b="1" spc="130" dirty="0">
                <a:latin typeface="Times New Roman" panose="02020603050405020304" pitchFamily="18" charset="0"/>
                <a:ea typeface="微软雅黑" panose="020B0503020204020204" pitchFamily="34" charset="-122"/>
              </a:rPr>
              <a:t>x</a:t>
            </a:r>
            <a:r>
              <a:rPr lang="zh-CN" altLang="en-US" sz="2800" b="1" spc="130" dirty="0">
                <a:latin typeface="Times New Roman" panose="02020603050405020304" pitchFamily="18" charset="0"/>
                <a:ea typeface="微软雅黑" panose="020B0503020204020204" pitchFamily="34" charset="-122"/>
              </a:rPr>
              <a:t>和</a:t>
            </a:r>
            <a:r>
              <a:rPr lang="en-US" altLang="zh-CN" sz="2800" b="1" spc="130" dirty="0">
                <a:latin typeface="Times New Roman" panose="02020603050405020304" pitchFamily="18" charset="0"/>
                <a:ea typeface="微软雅黑" panose="020B0503020204020204" pitchFamily="34" charset="-122"/>
              </a:rPr>
              <a:t>y</a:t>
            </a:r>
            <a:r>
              <a:rPr lang="zh-CN" altLang="en-US" sz="2800" b="1" spc="130" dirty="0">
                <a:latin typeface="Times New Roman" panose="02020603050405020304" pitchFamily="18" charset="0"/>
                <a:ea typeface="微软雅黑" panose="020B0503020204020204" pitchFamily="34" charset="-122"/>
              </a:rPr>
              <a:t>是字符集</a:t>
            </a:r>
            <a:r>
              <a:rPr lang="en-US" altLang="zh-CN" sz="2800" b="1" spc="130" dirty="0">
                <a:latin typeface="Times New Roman" panose="02020603050405020304" pitchFamily="18" charset="0"/>
                <a:ea typeface="微软雅黑" panose="020B0503020204020204" pitchFamily="34" charset="-122"/>
              </a:rPr>
              <a:t>C</a:t>
            </a:r>
            <a:r>
              <a:rPr lang="zh-CN" altLang="en-US" sz="2800" b="1" spc="130" dirty="0">
                <a:latin typeface="Times New Roman" panose="02020603050405020304" pitchFamily="18" charset="0"/>
                <a:ea typeface="微软雅黑" panose="020B0503020204020204" pitchFamily="34" charset="-122"/>
              </a:rPr>
              <a:t>中具有</a:t>
            </a:r>
            <a:r>
              <a:rPr lang="zh-CN" altLang="en-US" sz="2800" b="1" spc="130" dirty="0">
                <a:solidFill>
                  <a:srgbClr val="FF0000"/>
                </a:solidFill>
                <a:latin typeface="Times New Roman" panose="02020603050405020304" pitchFamily="18" charset="0"/>
                <a:ea typeface="微软雅黑" panose="020B0503020204020204" pitchFamily="34" charset="-122"/>
              </a:rPr>
              <a:t>最小频率的两个字符</a:t>
            </a:r>
            <a:r>
              <a:rPr lang="zh-CN" altLang="en-US" sz="2800" b="1" spc="130" dirty="0">
                <a:latin typeface="Times New Roman" panose="02020603050405020304" pitchFamily="18" charset="0"/>
                <a:ea typeface="微软雅黑" panose="020B0503020204020204" pitchFamily="34" charset="-122"/>
              </a:rPr>
              <a:t>，证明存在</a:t>
            </a:r>
            <a:r>
              <a:rPr lang="en-US" altLang="zh-CN" sz="2800" b="1" spc="130" dirty="0">
                <a:latin typeface="Times New Roman" panose="02020603050405020304" pitchFamily="18" charset="0"/>
                <a:ea typeface="微软雅黑" panose="020B0503020204020204" pitchFamily="34" charset="-122"/>
              </a:rPr>
              <a:t>C</a:t>
            </a:r>
            <a:r>
              <a:rPr lang="zh-CN" altLang="en-US" sz="2800" b="1" spc="130" dirty="0">
                <a:latin typeface="Times New Roman" panose="02020603050405020304" pitchFamily="18" charset="0"/>
                <a:ea typeface="微软雅黑" panose="020B0503020204020204" pitchFamily="34" charset="-122"/>
              </a:rPr>
              <a:t>的最优前缀码</a:t>
            </a:r>
            <a:r>
              <a:rPr lang="en-US" altLang="zh-CN" sz="2800" b="1" spc="130" dirty="0">
                <a:latin typeface="Times New Roman" panose="02020603050405020304" pitchFamily="18" charset="0"/>
                <a:ea typeface="微软雅黑" panose="020B0503020204020204" pitchFamily="34" charset="-122"/>
              </a:rPr>
              <a:t>,</a:t>
            </a:r>
            <a:r>
              <a:rPr lang="zh-CN" altLang="en-US" sz="2800" b="1" spc="130" dirty="0">
                <a:latin typeface="Times New Roman" panose="02020603050405020304" pitchFamily="18" charset="0"/>
                <a:ea typeface="微软雅黑" panose="020B0503020204020204" pitchFamily="34" charset="-122"/>
              </a:rPr>
              <a:t>使</a:t>
            </a:r>
            <a:r>
              <a:rPr lang="en-US" altLang="zh-CN" sz="2800" b="1" spc="130" dirty="0">
                <a:latin typeface="Times New Roman" panose="02020603050405020304" pitchFamily="18" charset="0"/>
                <a:ea typeface="微软雅黑" panose="020B0503020204020204" pitchFamily="34" charset="-122"/>
              </a:rPr>
              <a:t>x</a:t>
            </a:r>
            <a:r>
              <a:rPr lang="zh-CN" altLang="en-US" sz="2800" b="1" spc="130" dirty="0">
                <a:latin typeface="Times New Roman" panose="02020603050405020304" pitchFamily="18" charset="0"/>
                <a:ea typeface="微软雅黑" panose="020B0503020204020204" pitchFamily="34" charset="-122"/>
              </a:rPr>
              <a:t>和</a:t>
            </a:r>
            <a:r>
              <a:rPr lang="en-US" altLang="zh-CN" sz="2800" b="1" spc="130" dirty="0">
                <a:latin typeface="Times New Roman" panose="02020603050405020304" pitchFamily="18" charset="0"/>
                <a:ea typeface="微软雅黑" panose="020B0503020204020204" pitchFamily="34" charset="-122"/>
              </a:rPr>
              <a:t>y</a:t>
            </a:r>
            <a:r>
              <a:rPr lang="zh-CN" altLang="en-US" sz="2800" b="1" spc="130" dirty="0">
                <a:latin typeface="Times New Roman" panose="02020603050405020304" pitchFamily="18" charset="0"/>
                <a:ea typeface="微软雅黑" panose="020B0503020204020204" pitchFamily="34" charset="-122"/>
              </a:rPr>
              <a:t>具有</a:t>
            </a:r>
            <a:r>
              <a:rPr lang="zh-CN" altLang="en-US" sz="2800" b="1" spc="130" dirty="0">
                <a:solidFill>
                  <a:srgbClr val="FF0000"/>
                </a:solidFill>
                <a:latin typeface="Times New Roman" panose="02020603050405020304" pitchFamily="18" charset="0"/>
                <a:ea typeface="微软雅黑" panose="020B0503020204020204" pitchFamily="34" charset="-122"/>
              </a:rPr>
              <a:t>最长</a:t>
            </a:r>
            <a:r>
              <a:rPr lang="zh-CN" altLang="en-US" sz="2800" b="1" spc="130" dirty="0">
                <a:latin typeface="Times New Roman" panose="02020603050405020304" pitchFamily="18" charset="0"/>
                <a:ea typeface="微软雅黑" panose="020B0503020204020204" pitchFamily="34" charset="-122"/>
              </a:rPr>
              <a:t>、相同的码长且</a:t>
            </a:r>
            <a:r>
              <a:rPr lang="zh-CN" altLang="en-US" sz="2800" b="1" spc="130" dirty="0">
                <a:solidFill>
                  <a:srgbClr val="FF0000"/>
                </a:solidFill>
                <a:latin typeface="Times New Roman" panose="02020603050405020304" pitchFamily="18" charset="0"/>
                <a:ea typeface="微软雅黑" panose="020B0503020204020204" pitchFamily="34" charset="-122"/>
              </a:rPr>
              <a:t>仅最后一位编码不同</a:t>
            </a:r>
            <a:r>
              <a:rPr lang="zh-CN" altLang="en-US" sz="2800" b="1" spc="130" dirty="0">
                <a:latin typeface="Times New Roman" panose="02020603050405020304" pitchFamily="18" charset="0"/>
                <a:ea typeface="微软雅黑" panose="020B0503020204020204" pitchFamily="34" charset="-122"/>
              </a:rPr>
              <a:t>。</a:t>
            </a:r>
          </a:p>
        </p:txBody>
      </p:sp>
      <p:sp>
        <p:nvSpPr>
          <p:cNvPr id="3" name="TextBox 2"/>
          <p:cNvSpPr txBox="1">
            <a:spLocks noChangeArrowheads="1"/>
          </p:cNvSpPr>
          <p:nvPr/>
        </p:nvSpPr>
        <p:spPr bwMode="auto">
          <a:xfrm>
            <a:off x="609600" y="2819400"/>
            <a:ext cx="1263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solidFill>
                  <a:srgbClr val="FF0000"/>
                </a:solidFill>
              </a:rPr>
              <a:t>证明：</a:t>
            </a:r>
          </a:p>
        </p:txBody>
      </p:sp>
      <p:sp>
        <p:nvSpPr>
          <p:cNvPr id="87" name="TextBox 86"/>
          <p:cNvSpPr txBox="1">
            <a:spLocks noChangeArrowheads="1"/>
          </p:cNvSpPr>
          <p:nvPr/>
        </p:nvSpPr>
        <p:spPr bwMode="auto">
          <a:xfrm>
            <a:off x="533400" y="3568700"/>
            <a:ext cx="807720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dirty="0">
                <a:latin typeface="Times New Roman" panose="02020603050405020304" pitchFamily="18" charset="0"/>
                <a:ea typeface="微软雅黑" panose="020B0503020204020204" pitchFamily="34" charset="-122"/>
              </a:rPr>
              <a:t>设二叉树</a:t>
            </a:r>
            <a:r>
              <a:rPr lang="en-US" altLang="zh-CN" sz="2800" b="1" dirty="0">
                <a:latin typeface="Times New Roman" panose="02020603050405020304" pitchFamily="18" charset="0"/>
                <a:ea typeface="微软雅黑" panose="020B0503020204020204" pitchFamily="34" charset="-122"/>
              </a:rPr>
              <a:t>T</a:t>
            </a:r>
            <a:r>
              <a:rPr lang="zh-CN" altLang="en-US" sz="2800" b="1" dirty="0">
                <a:latin typeface="Times New Roman" panose="02020603050405020304" pitchFamily="18" charset="0"/>
                <a:ea typeface="微软雅黑" panose="020B0503020204020204" pitchFamily="34" charset="-122"/>
              </a:rPr>
              <a:t>表示</a:t>
            </a:r>
            <a:r>
              <a:rPr lang="en-US" altLang="zh-CN" sz="2800" b="1" dirty="0">
                <a:latin typeface="Times New Roman" panose="02020603050405020304" pitchFamily="18" charset="0"/>
                <a:ea typeface="微软雅黑" panose="020B0503020204020204" pitchFamily="34" charset="-122"/>
              </a:rPr>
              <a:t>C</a:t>
            </a:r>
            <a:r>
              <a:rPr lang="zh-CN" altLang="en-US" sz="2800" b="1" dirty="0">
                <a:latin typeface="Times New Roman" panose="02020603050405020304" pitchFamily="18" charset="0"/>
                <a:ea typeface="微软雅黑" panose="020B0503020204020204" pitchFamily="34" charset="-122"/>
              </a:rPr>
              <a:t>的任意一个最优前缀码方案。只要证明可以对</a:t>
            </a:r>
            <a:r>
              <a:rPr lang="en-US" altLang="zh-CN" sz="2800" b="1" dirty="0">
                <a:latin typeface="Times New Roman" panose="02020603050405020304" pitchFamily="18" charset="0"/>
                <a:ea typeface="微软雅黑" panose="020B0503020204020204" pitchFamily="34" charset="-122"/>
              </a:rPr>
              <a:t>T</a:t>
            </a:r>
            <a:r>
              <a:rPr lang="zh-CN" altLang="en-US" sz="2800" b="1" dirty="0">
                <a:latin typeface="Times New Roman" panose="02020603050405020304" pitchFamily="18" charset="0"/>
                <a:ea typeface="微软雅黑" panose="020B0503020204020204" pitchFamily="34" charset="-122"/>
              </a:rPr>
              <a:t>做适当修改后，得到一棵新的二叉树</a:t>
            </a:r>
            <a:r>
              <a:rPr lang="en-US" altLang="zh-CN" sz="2800" b="1" dirty="0">
                <a:latin typeface="Times New Roman" panose="02020603050405020304" pitchFamily="18" charset="0"/>
                <a:ea typeface="微软雅黑" panose="020B0503020204020204" pitchFamily="34" charset="-122"/>
              </a:rPr>
              <a:t>T’, </a:t>
            </a:r>
            <a:r>
              <a:rPr lang="zh-CN" altLang="en-US" sz="2800" b="1" dirty="0">
                <a:latin typeface="Times New Roman" panose="02020603050405020304" pitchFamily="18" charset="0"/>
                <a:ea typeface="微软雅黑" panose="020B0503020204020204" pitchFamily="34" charset="-122"/>
              </a:rPr>
              <a:t>新树中，</a:t>
            </a:r>
            <a:r>
              <a:rPr lang="en-US" altLang="zh-CN" sz="2800" b="1" dirty="0">
                <a:latin typeface="Times New Roman" panose="02020603050405020304" pitchFamily="18" charset="0"/>
                <a:ea typeface="微软雅黑" panose="020B0503020204020204" pitchFamily="34" charset="-122"/>
              </a:rPr>
              <a:t>x</a:t>
            </a:r>
            <a:r>
              <a:rPr lang="zh-CN" altLang="en-US" sz="2800" b="1" dirty="0">
                <a:latin typeface="Times New Roman" panose="02020603050405020304" pitchFamily="18" charset="0"/>
                <a:ea typeface="微软雅黑" panose="020B0503020204020204" pitchFamily="34" charset="-122"/>
              </a:rPr>
              <a:t>和</a:t>
            </a:r>
            <a:r>
              <a:rPr lang="en-US" altLang="zh-CN" sz="2800" b="1" dirty="0">
                <a:latin typeface="Times New Roman" panose="02020603050405020304" pitchFamily="18" charset="0"/>
                <a:ea typeface="微软雅黑" panose="020B0503020204020204" pitchFamily="34" charset="-122"/>
              </a:rPr>
              <a:t>y</a:t>
            </a:r>
            <a:r>
              <a:rPr lang="zh-CN" altLang="en-US" sz="2800" b="1" dirty="0">
                <a:latin typeface="Times New Roman" panose="02020603050405020304" pitchFamily="18" charset="0"/>
                <a:ea typeface="微软雅黑" panose="020B0503020204020204" pitchFamily="34" charset="-122"/>
              </a:rPr>
              <a:t>是最深叶子且为兄弟。</a:t>
            </a:r>
            <a:endParaRPr lang="en-US" altLang="zh-CN" sz="2800" b="1" dirty="0">
              <a:latin typeface="Times New Roman" panose="02020603050405020304" pitchFamily="18" charset="0"/>
              <a:ea typeface="微软雅黑" panose="020B0503020204020204" pitchFamily="34" charset="-122"/>
            </a:endParaRPr>
          </a:p>
          <a:p>
            <a:pPr eaLnBrk="1" hangingPunct="1">
              <a:spcBef>
                <a:spcPct val="0"/>
              </a:spcBef>
              <a:buFontTx/>
              <a:buNone/>
            </a:pPr>
            <a:r>
              <a:rPr lang="zh-CN" altLang="en-US" sz="2800" b="1" dirty="0">
                <a:latin typeface="Times New Roman" panose="02020603050405020304" pitchFamily="18" charset="0"/>
                <a:ea typeface="微软雅黑" panose="020B0503020204020204" pitchFamily="34" charset="-122"/>
              </a:rPr>
              <a:t>同时，新树也是</a:t>
            </a:r>
            <a:r>
              <a:rPr lang="en-US" altLang="zh-CN" sz="2800" b="1" dirty="0">
                <a:latin typeface="Times New Roman" panose="02020603050405020304" pitchFamily="18" charset="0"/>
                <a:ea typeface="微软雅黑" panose="020B0503020204020204" pitchFamily="34" charset="-122"/>
              </a:rPr>
              <a:t>C</a:t>
            </a:r>
            <a:r>
              <a:rPr lang="zh-CN" altLang="en-US" sz="2800" b="1" dirty="0">
                <a:latin typeface="Times New Roman" panose="02020603050405020304" pitchFamily="18" charset="0"/>
                <a:ea typeface="微软雅黑" panose="020B0503020204020204" pitchFamily="34" charset="-122"/>
              </a:rPr>
              <a:t>的最优前缀码方案。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8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3"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71684" name="Text Box 6"/>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rgbClr val="D60093"/>
                </a:solidFill>
                <a:ea typeface="楷体_GB2312" pitchFamily="49" charset="-122"/>
              </a:rPr>
              <a:t>哈夫曼编码</a:t>
            </a:r>
            <a:r>
              <a:rPr lang="en-US" altLang="zh-CN" sz="1800" b="1" dirty="0">
                <a:solidFill>
                  <a:srgbClr val="D60093"/>
                </a:solidFill>
                <a:ea typeface="楷体_GB2312" pitchFamily="49" charset="-122"/>
              </a:rPr>
              <a:t>-</a:t>
            </a:r>
            <a:r>
              <a:rPr lang="zh-CN" altLang="en-US" sz="1800" b="1" dirty="0">
                <a:solidFill>
                  <a:srgbClr val="0000FF"/>
                </a:solidFill>
                <a:ea typeface="楷体_GB2312" pitchFamily="49" charset="-122"/>
              </a:rPr>
              <a:t>正确性</a:t>
            </a:r>
          </a:p>
        </p:txBody>
      </p:sp>
      <p:sp>
        <p:nvSpPr>
          <p:cNvPr id="71685" name="Text Box 7"/>
          <p:cNvSpPr txBox="1">
            <a:spLocks noChangeArrowheads="1"/>
          </p:cNvSpPr>
          <p:nvPr/>
        </p:nvSpPr>
        <p:spPr bwMode="auto">
          <a:xfrm>
            <a:off x="304800" y="736600"/>
            <a:ext cx="235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 </a:t>
            </a:r>
            <a:r>
              <a:rPr lang="zh-CN" altLang="en-US" sz="2400" b="1">
                <a:solidFill>
                  <a:srgbClr val="0000FF"/>
                </a:solidFill>
                <a:latin typeface="Times New Roman" panose="02020603050405020304" pitchFamily="18" charset="0"/>
                <a:ea typeface="楷体_GB2312" pitchFamily="49" charset="-122"/>
              </a:rPr>
              <a:t>贪心选择性质</a:t>
            </a:r>
          </a:p>
        </p:txBody>
      </p:sp>
      <p:sp>
        <p:nvSpPr>
          <p:cNvPr id="71686"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687" name="Rectangle 1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688" name="Rectangle 17"/>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689" name="Rectangle 21"/>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690" name="Rectangle 23"/>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691"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1692" name="Object 24"/>
          <p:cNvGraphicFramePr>
            <a:graphicFrameLocks noChangeAspect="1"/>
          </p:cNvGraphicFramePr>
          <p:nvPr/>
        </p:nvGraphicFramePr>
        <p:xfrm>
          <a:off x="0" y="0"/>
          <a:ext cx="123825" cy="180975"/>
        </p:xfrm>
        <a:graphic>
          <a:graphicData uri="http://schemas.openxmlformats.org/presentationml/2006/ole">
            <mc:AlternateContent xmlns:mc="http://schemas.openxmlformats.org/markup-compatibility/2006">
              <mc:Choice xmlns:v="urn:schemas-microsoft-com:vml" Requires="v">
                <p:oleObj spid="_x0000_s72552" name="公式" r:id="rId4" imgW="126725" imgH="177415" progId="Equation.3">
                  <p:embed/>
                </p:oleObj>
              </mc:Choice>
              <mc:Fallback>
                <p:oleObj name="公式" r:id="rId4" imgW="126725" imgH="177415" progId="Equation.3">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38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93" name="Rectangle 27"/>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694" name="Rectangle 29"/>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695" name="Rectangle 57"/>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70714" name="Group 58"/>
          <p:cNvGrpSpPr>
            <a:grpSpLocks/>
          </p:cNvGrpSpPr>
          <p:nvPr/>
        </p:nvGrpSpPr>
        <p:grpSpPr bwMode="auto">
          <a:xfrm>
            <a:off x="685800" y="1295400"/>
            <a:ext cx="2667000" cy="3124200"/>
            <a:chOff x="528" y="912"/>
            <a:chExt cx="1680" cy="1968"/>
          </a:xfrm>
        </p:grpSpPr>
        <p:sp>
          <p:nvSpPr>
            <p:cNvPr id="71750" name="Oval 8"/>
            <p:cNvSpPr>
              <a:spLocks noChangeArrowheads="1"/>
            </p:cNvSpPr>
            <p:nvPr/>
          </p:nvSpPr>
          <p:spPr bwMode="auto">
            <a:xfrm>
              <a:off x="1536" y="960"/>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51" name="Oval 9"/>
            <p:cNvSpPr>
              <a:spLocks noChangeArrowheads="1"/>
            </p:cNvSpPr>
            <p:nvPr/>
          </p:nvSpPr>
          <p:spPr bwMode="auto">
            <a:xfrm>
              <a:off x="960" y="1584"/>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52" name="Oval 10"/>
            <p:cNvSpPr>
              <a:spLocks noChangeArrowheads="1"/>
            </p:cNvSpPr>
            <p:nvPr/>
          </p:nvSpPr>
          <p:spPr bwMode="auto">
            <a:xfrm>
              <a:off x="1296" y="2064"/>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53" name="Rectangle 11"/>
            <p:cNvSpPr>
              <a:spLocks noChangeArrowheads="1"/>
            </p:cNvSpPr>
            <p:nvPr/>
          </p:nvSpPr>
          <p:spPr bwMode="auto">
            <a:xfrm>
              <a:off x="528" y="2064"/>
              <a:ext cx="192"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1754" name="Object 22"/>
            <p:cNvGraphicFramePr>
              <a:graphicFrameLocks noChangeAspect="1"/>
            </p:cNvGraphicFramePr>
            <p:nvPr/>
          </p:nvGraphicFramePr>
          <p:xfrm>
            <a:off x="528" y="2064"/>
            <a:ext cx="173" cy="240"/>
          </p:xfrm>
          <a:graphic>
            <a:graphicData uri="http://schemas.openxmlformats.org/presentationml/2006/ole">
              <mc:AlternateContent xmlns:mc="http://schemas.openxmlformats.org/markup-compatibility/2006">
                <mc:Choice xmlns:v="urn:schemas-microsoft-com:vml" Requires="v">
                  <p:oleObj spid="_x0000_s72553" name="公式" r:id="rId6" imgW="114201" imgH="139579" progId="Equation.3">
                    <p:embed/>
                  </p:oleObj>
                </mc:Choice>
                <mc:Fallback>
                  <p:oleObj name="公式" r:id="rId6" imgW="114201" imgH="139579"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 y="2064"/>
                          <a:ext cx="17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5" name="Rectangle 30"/>
            <p:cNvSpPr>
              <a:spLocks noChangeArrowheads="1"/>
            </p:cNvSpPr>
            <p:nvPr/>
          </p:nvSpPr>
          <p:spPr bwMode="auto">
            <a:xfrm>
              <a:off x="1056" y="2640"/>
              <a:ext cx="192"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71756" name="Rectangle 31"/>
            <p:cNvSpPr>
              <a:spLocks noChangeArrowheads="1"/>
            </p:cNvSpPr>
            <p:nvPr/>
          </p:nvSpPr>
          <p:spPr bwMode="auto">
            <a:xfrm>
              <a:off x="1536" y="2640"/>
              <a:ext cx="192"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1757" name="Object 16"/>
            <p:cNvGraphicFramePr>
              <a:graphicFrameLocks noChangeAspect="1"/>
            </p:cNvGraphicFramePr>
            <p:nvPr/>
          </p:nvGraphicFramePr>
          <p:xfrm>
            <a:off x="1553" y="2682"/>
            <a:ext cx="175" cy="198"/>
          </p:xfrm>
          <a:graphic>
            <a:graphicData uri="http://schemas.openxmlformats.org/presentationml/2006/ole">
              <mc:AlternateContent xmlns:mc="http://schemas.openxmlformats.org/markup-compatibility/2006">
                <mc:Choice xmlns:v="urn:schemas-microsoft-com:vml" Requires="v">
                  <p:oleObj spid="_x0000_s72554" name="公式" r:id="rId8" imgW="139579" imgH="164957" progId="Equation.3">
                    <p:embed/>
                  </p:oleObj>
                </mc:Choice>
                <mc:Fallback>
                  <p:oleObj name="公式" r:id="rId8" imgW="139579" imgH="164957"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3" y="2682"/>
                          <a:ext cx="17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58" name="Object 12"/>
            <p:cNvGraphicFramePr>
              <a:graphicFrameLocks noChangeAspect="1"/>
            </p:cNvGraphicFramePr>
            <p:nvPr/>
          </p:nvGraphicFramePr>
          <p:xfrm>
            <a:off x="1082" y="2688"/>
            <a:ext cx="166" cy="192"/>
          </p:xfrm>
          <a:graphic>
            <a:graphicData uri="http://schemas.openxmlformats.org/presentationml/2006/ole">
              <mc:AlternateContent xmlns:mc="http://schemas.openxmlformats.org/markup-compatibility/2006">
                <mc:Choice xmlns:v="urn:schemas-microsoft-com:vml" Requires="v">
                  <p:oleObj spid="_x0000_s72555" name="公式" r:id="rId10" imgW="126835" imgH="139518" progId="Equation.3">
                    <p:embed/>
                  </p:oleObj>
                </mc:Choice>
                <mc:Fallback>
                  <p:oleObj name="公式" r:id="rId10" imgW="126835" imgH="139518"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2" y="2688"/>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9" name="Rectangle 32"/>
            <p:cNvSpPr>
              <a:spLocks noChangeArrowheads="1"/>
            </p:cNvSpPr>
            <p:nvPr/>
          </p:nvSpPr>
          <p:spPr bwMode="auto">
            <a:xfrm>
              <a:off x="2016" y="1584"/>
              <a:ext cx="192"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1760" name="Object 26"/>
            <p:cNvGraphicFramePr>
              <a:graphicFrameLocks noChangeAspect="1"/>
            </p:cNvGraphicFramePr>
            <p:nvPr/>
          </p:nvGraphicFramePr>
          <p:xfrm>
            <a:off x="2064" y="1584"/>
            <a:ext cx="144" cy="210"/>
          </p:xfrm>
          <a:graphic>
            <a:graphicData uri="http://schemas.openxmlformats.org/presentationml/2006/ole">
              <mc:AlternateContent xmlns:mc="http://schemas.openxmlformats.org/markup-compatibility/2006">
                <mc:Choice xmlns:v="urn:schemas-microsoft-com:vml" Requires="v">
                  <p:oleObj spid="_x0000_s72556" name="公式" r:id="rId12" imgW="126725" imgH="177415" progId="Equation.3">
                    <p:embed/>
                  </p:oleObj>
                </mc:Choice>
                <mc:Fallback>
                  <p:oleObj name="公式" r:id="rId12" imgW="126725" imgH="177415" progId="Equation.3">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1584"/>
                          <a:ext cx="14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61" name="Line 33"/>
            <p:cNvSpPr>
              <a:spLocks noChangeShapeType="1"/>
            </p:cNvSpPr>
            <p:nvPr/>
          </p:nvSpPr>
          <p:spPr bwMode="auto">
            <a:xfrm flipH="1">
              <a:off x="1056" y="1104"/>
              <a:ext cx="480"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62" name="Line 34"/>
            <p:cNvSpPr>
              <a:spLocks noChangeShapeType="1"/>
            </p:cNvSpPr>
            <p:nvPr/>
          </p:nvSpPr>
          <p:spPr bwMode="auto">
            <a:xfrm>
              <a:off x="1728" y="1104"/>
              <a:ext cx="384"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63" name="Line 35"/>
            <p:cNvSpPr>
              <a:spLocks noChangeShapeType="1"/>
            </p:cNvSpPr>
            <p:nvPr/>
          </p:nvSpPr>
          <p:spPr bwMode="auto">
            <a:xfrm flipH="1">
              <a:off x="624" y="1728"/>
              <a:ext cx="336"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64" name="Line 36"/>
            <p:cNvSpPr>
              <a:spLocks noChangeShapeType="1"/>
            </p:cNvSpPr>
            <p:nvPr/>
          </p:nvSpPr>
          <p:spPr bwMode="auto">
            <a:xfrm>
              <a:off x="1152" y="1728"/>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65" name="Line 37"/>
            <p:cNvSpPr>
              <a:spLocks noChangeShapeType="1"/>
            </p:cNvSpPr>
            <p:nvPr/>
          </p:nvSpPr>
          <p:spPr bwMode="auto">
            <a:xfrm flipH="1">
              <a:off x="1152" y="2304"/>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66" name="Line 38"/>
            <p:cNvSpPr>
              <a:spLocks noChangeShapeType="1"/>
            </p:cNvSpPr>
            <p:nvPr/>
          </p:nvSpPr>
          <p:spPr bwMode="auto">
            <a:xfrm>
              <a:off x="1440" y="2304"/>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1767" name="Object 56"/>
            <p:cNvGraphicFramePr>
              <a:graphicFrameLocks noChangeAspect="1"/>
            </p:cNvGraphicFramePr>
            <p:nvPr/>
          </p:nvGraphicFramePr>
          <p:xfrm>
            <a:off x="1248" y="912"/>
            <a:ext cx="240" cy="240"/>
          </p:xfrm>
          <a:graphic>
            <a:graphicData uri="http://schemas.openxmlformats.org/presentationml/2006/ole">
              <mc:AlternateContent xmlns:mc="http://schemas.openxmlformats.org/markup-compatibility/2006">
                <mc:Choice xmlns:v="urn:schemas-microsoft-com:vml" Requires="v">
                  <p:oleObj spid="_x0000_s72557" name="公式" r:id="rId13" imgW="190417" imgH="190417" progId="Equation.3">
                    <p:embed/>
                  </p:oleObj>
                </mc:Choice>
                <mc:Fallback>
                  <p:oleObj name="公式" r:id="rId13" imgW="190417" imgH="190417" progId="Equation.3">
                    <p:embed/>
                    <p:pic>
                      <p:nvPicPr>
                        <p:cNvPr id="0" name="Object 5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8" y="912"/>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1697" name="Rectangle 60"/>
          <p:cNvSpPr>
            <a:spLocks noChangeArrowheads="1"/>
          </p:cNvSpPr>
          <p:nvPr/>
        </p:nvSpPr>
        <p:spPr bwMode="auto">
          <a:xfrm>
            <a:off x="7620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70721" name="Group 65"/>
          <p:cNvGrpSpPr>
            <a:grpSpLocks/>
          </p:cNvGrpSpPr>
          <p:nvPr/>
        </p:nvGrpSpPr>
        <p:grpSpPr bwMode="auto">
          <a:xfrm>
            <a:off x="6019800" y="685800"/>
            <a:ext cx="2667000" cy="3352800"/>
            <a:chOff x="3984" y="768"/>
            <a:chExt cx="1680" cy="2112"/>
          </a:xfrm>
        </p:grpSpPr>
        <p:sp>
          <p:nvSpPr>
            <p:cNvPr id="71728" name="Oval 39"/>
            <p:cNvSpPr>
              <a:spLocks noChangeArrowheads="1"/>
            </p:cNvSpPr>
            <p:nvPr/>
          </p:nvSpPr>
          <p:spPr bwMode="auto">
            <a:xfrm>
              <a:off x="4992" y="912"/>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29" name="Oval 40"/>
            <p:cNvSpPr>
              <a:spLocks noChangeArrowheads="1"/>
            </p:cNvSpPr>
            <p:nvPr/>
          </p:nvSpPr>
          <p:spPr bwMode="auto">
            <a:xfrm>
              <a:off x="4416" y="1536"/>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30" name="Oval 41"/>
            <p:cNvSpPr>
              <a:spLocks noChangeArrowheads="1"/>
            </p:cNvSpPr>
            <p:nvPr/>
          </p:nvSpPr>
          <p:spPr bwMode="auto">
            <a:xfrm>
              <a:off x="4752" y="2016"/>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31" name="Line 46"/>
            <p:cNvSpPr>
              <a:spLocks noChangeShapeType="1"/>
            </p:cNvSpPr>
            <p:nvPr/>
          </p:nvSpPr>
          <p:spPr bwMode="auto">
            <a:xfrm flipH="1">
              <a:off x="4512" y="1056"/>
              <a:ext cx="480"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2" name="Line 47"/>
            <p:cNvSpPr>
              <a:spLocks noChangeShapeType="1"/>
            </p:cNvSpPr>
            <p:nvPr/>
          </p:nvSpPr>
          <p:spPr bwMode="auto">
            <a:xfrm>
              <a:off x="5184" y="1056"/>
              <a:ext cx="384"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3" name="Line 48"/>
            <p:cNvSpPr>
              <a:spLocks noChangeShapeType="1"/>
            </p:cNvSpPr>
            <p:nvPr/>
          </p:nvSpPr>
          <p:spPr bwMode="auto">
            <a:xfrm flipH="1">
              <a:off x="4080" y="1680"/>
              <a:ext cx="336"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4" name="Line 49"/>
            <p:cNvSpPr>
              <a:spLocks noChangeShapeType="1"/>
            </p:cNvSpPr>
            <p:nvPr/>
          </p:nvSpPr>
          <p:spPr bwMode="auto">
            <a:xfrm flipH="1">
              <a:off x="4608" y="2256"/>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5" name="Line 50"/>
            <p:cNvSpPr>
              <a:spLocks noChangeShapeType="1"/>
            </p:cNvSpPr>
            <p:nvPr/>
          </p:nvSpPr>
          <p:spPr bwMode="auto">
            <a:xfrm>
              <a:off x="4896" y="2256"/>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6" name="Line 55"/>
            <p:cNvSpPr>
              <a:spLocks noChangeShapeType="1"/>
            </p:cNvSpPr>
            <p:nvPr/>
          </p:nvSpPr>
          <p:spPr bwMode="auto">
            <a:xfrm>
              <a:off x="4608" y="1680"/>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1737" name="Group 63"/>
            <p:cNvGrpSpPr>
              <a:grpSpLocks/>
            </p:cNvGrpSpPr>
            <p:nvPr/>
          </p:nvGrpSpPr>
          <p:grpSpPr bwMode="auto">
            <a:xfrm>
              <a:off x="4992" y="2592"/>
              <a:ext cx="240" cy="240"/>
              <a:chOff x="4992" y="2592"/>
              <a:chExt cx="240" cy="240"/>
            </a:xfrm>
          </p:grpSpPr>
          <p:sp>
            <p:nvSpPr>
              <p:cNvPr id="71748" name="Rectangle 53"/>
              <p:cNvSpPr>
                <a:spLocks noChangeArrowheads="1"/>
              </p:cNvSpPr>
              <p:nvPr/>
            </p:nvSpPr>
            <p:spPr bwMode="auto">
              <a:xfrm>
                <a:off x="4992" y="2592"/>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1749" name="Object 42"/>
              <p:cNvGraphicFramePr>
                <a:graphicFrameLocks noChangeAspect="1"/>
              </p:cNvGraphicFramePr>
              <p:nvPr/>
            </p:nvGraphicFramePr>
            <p:xfrm>
              <a:off x="5011" y="2592"/>
              <a:ext cx="173" cy="240"/>
            </p:xfrm>
            <a:graphic>
              <a:graphicData uri="http://schemas.openxmlformats.org/presentationml/2006/ole">
                <mc:AlternateContent xmlns:mc="http://schemas.openxmlformats.org/markup-compatibility/2006">
                  <mc:Choice xmlns:v="urn:schemas-microsoft-com:vml" Requires="v">
                    <p:oleObj spid="_x0000_s72558" name="公式" r:id="rId15" imgW="114201" imgH="139579" progId="Equation.3">
                      <p:embed/>
                    </p:oleObj>
                  </mc:Choice>
                  <mc:Fallback>
                    <p:oleObj name="公式" r:id="rId15" imgW="114201" imgH="139579" progId="Equation.3">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1" y="2592"/>
                            <a:ext cx="17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1738" name="Group 64"/>
            <p:cNvGrpSpPr>
              <a:grpSpLocks/>
            </p:cNvGrpSpPr>
            <p:nvPr/>
          </p:nvGrpSpPr>
          <p:grpSpPr bwMode="auto">
            <a:xfrm>
              <a:off x="5424" y="1536"/>
              <a:ext cx="240" cy="240"/>
              <a:chOff x="5424" y="1536"/>
              <a:chExt cx="240" cy="240"/>
            </a:xfrm>
          </p:grpSpPr>
          <p:sp>
            <p:nvSpPr>
              <p:cNvPr id="71746" name="Rectangle 54"/>
              <p:cNvSpPr>
                <a:spLocks noChangeArrowheads="1"/>
              </p:cNvSpPr>
              <p:nvPr/>
            </p:nvSpPr>
            <p:spPr bwMode="auto">
              <a:xfrm>
                <a:off x="5424" y="1536"/>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1747" name="Object 44"/>
              <p:cNvGraphicFramePr>
                <a:graphicFrameLocks noChangeAspect="1"/>
              </p:cNvGraphicFramePr>
              <p:nvPr/>
            </p:nvGraphicFramePr>
            <p:xfrm>
              <a:off x="5450" y="1536"/>
              <a:ext cx="166" cy="240"/>
            </p:xfrm>
            <a:graphic>
              <a:graphicData uri="http://schemas.openxmlformats.org/presentationml/2006/ole">
                <mc:AlternateContent xmlns:mc="http://schemas.openxmlformats.org/markup-compatibility/2006">
                  <mc:Choice xmlns:v="urn:schemas-microsoft-com:vml" Requires="v">
                    <p:oleObj spid="_x0000_s72559" name="公式" r:id="rId16" imgW="126835" imgH="139518" progId="Equation.3">
                      <p:embed/>
                    </p:oleObj>
                  </mc:Choice>
                  <mc:Fallback>
                    <p:oleObj name="公式" r:id="rId16" imgW="126835" imgH="139518" progId="Equation.3">
                      <p:embed/>
                      <p:pic>
                        <p:nvPicPr>
                          <p:cNvPr id="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50" y="1536"/>
                            <a:ext cx="16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1739" name="Group 61"/>
            <p:cNvGrpSpPr>
              <a:grpSpLocks/>
            </p:cNvGrpSpPr>
            <p:nvPr/>
          </p:nvGrpSpPr>
          <p:grpSpPr bwMode="auto">
            <a:xfrm>
              <a:off x="3984" y="2016"/>
              <a:ext cx="240" cy="288"/>
              <a:chOff x="3984" y="2016"/>
              <a:chExt cx="240" cy="288"/>
            </a:xfrm>
          </p:grpSpPr>
          <p:sp>
            <p:nvSpPr>
              <p:cNvPr id="71744" name="Rectangle 51"/>
              <p:cNvSpPr>
                <a:spLocks noChangeArrowheads="1"/>
              </p:cNvSpPr>
              <p:nvPr/>
            </p:nvSpPr>
            <p:spPr bwMode="auto">
              <a:xfrm>
                <a:off x="3984" y="2016"/>
                <a:ext cx="240"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1745" name="Object 43"/>
              <p:cNvGraphicFramePr>
                <a:graphicFrameLocks noChangeAspect="1"/>
              </p:cNvGraphicFramePr>
              <p:nvPr/>
            </p:nvGraphicFramePr>
            <p:xfrm>
              <a:off x="3984" y="2058"/>
              <a:ext cx="217" cy="246"/>
            </p:xfrm>
            <a:graphic>
              <a:graphicData uri="http://schemas.openxmlformats.org/presentationml/2006/ole">
                <mc:AlternateContent xmlns:mc="http://schemas.openxmlformats.org/markup-compatibility/2006">
                  <mc:Choice xmlns:v="urn:schemas-microsoft-com:vml" Requires="v">
                    <p:oleObj spid="_x0000_s72560" name="公式" r:id="rId17" imgW="139579" imgH="164957" progId="Equation.3">
                      <p:embed/>
                    </p:oleObj>
                  </mc:Choice>
                  <mc:Fallback>
                    <p:oleObj name="公式" r:id="rId17" imgW="139579" imgH="164957" progId="Equation.3">
                      <p:embed/>
                      <p:pic>
                        <p:nvPicPr>
                          <p:cNvPr id="0"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4" y="2058"/>
                            <a:ext cx="21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1740" name="Group 62"/>
            <p:cNvGrpSpPr>
              <a:grpSpLocks/>
            </p:cNvGrpSpPr>
            <p:nvPr/>
          </p:nvGrpSpPr>
          <p:grpSpPr bwMode="auto">
            <a:xfrm>
              <a:off x="4464" y="2592"/>
              <a:ext cx="240" cy="288"/>
              <a:chOff x="4464" y="2592"/>
              <a:chExt cx="240" cy="288"/>
            </a:xfrm>
          </p:grpSpPr>
          <p:sp>
            <p:nvSpPr>
              <p:cNvPr id="71742" name="Rectangle 52"/>
              <p:cNvSpPr>
                <a:spLocks noChangeArrowheads="1"/>
              </p:cNvSpPr>
              <p:nvPr/>
            </p:nvSpPr>
            <p:spPr bwMode="auto">
              <a:xfrm>
                <a:off x="4464" y="2592"/>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1743" name="Object 45"/>
              <p:cNvGraphicFramePr>
                <a:graphicFrameLocks noChangeAspect="1"/>
              </p:cNvGraphicFramePr>
              <p:nvPr/>
            </p:nvGraphicFramePr>
            <p:xfrm>
              <a:off x="4512" y="2592"/>
              <a:ext cx="192" cy="288"/>
            </p:xfrm>
            <a:graphic>
              <a:graphicData uri="http://schemas.openxmlformats.org/presentationml/2006/ole">
                <mc:AlternateContent xmlns:mc="http://schemas.openxmlformats.org/markup-compatibility/2006">
                  <mc:Choice xmlns:v="urn:schemas-microsoft-com:vml" Requires="v">
                    <p:oleObj spid="_x0000_s72561" name="公式" r:id="rId18" imgW="126725" imgH="177415" progId="Equation.3">
                      <p:embed/>
                    </p:oleObj>
                  </mc:Choice>
                  <mc:Fallback>
                    <p:oleObj name="公式" r:id="rId18" imgW="126725" imgH="177415" progId="Equation.3">
                      <p:embed/>
                      <p:pic>
                        <p:nvPicPr>
                          <p:cNvPr id="0"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2" y="2592"/>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1741" name="Object 59"/>
            <p:cNvGraphicFramePr>
              <a:graphicFrameLocks noChangeAspect="1"/>
            </p:cNvGraphicFramePr>
            <p:nvPr/>
          </p:nvGraphicFramePr>
          <p:xfrm>
            <a:off x="4823" y="768"/>
            <a:ext cx="217" cy="246"/>
          </p:xfrm>
          <a:graphic>
            <a:graphicData uri="http://schemas.openxmlformats.org/presentationml/2006/ole">
              <mc:AlternateContent xmlns:mc="http://schemas.openxmlformats.org/markup-compatibility/2006">
                <mc:Choice xmlns:v="urn:schemas-microsoft-com:vml" Requires="v">
                  <p:oleObj spid="_x0000_s72562" name="公式" r:id="rId19" imgW="139579" imgH="164957" progId="Equation.3">
                    <p:embed/>
                  </p:oleObj>
                </mc:Choice>
                <mc:Fallback>
                  <p:oleObj name="公式" r:id="rId19" imgW="139579" imgH="164957" progId="Equation.3">
                    <p:embed/>
                    <p:pic>
                      <p:nvPicPr>
                        <p:cNvPr id="0" name="Object 5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3" y="768"/>
                          <a:ext cx="21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1699" name="Rectangle 92"/>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70749" name="Group 93"/>
          <p:cNvGrpSpPr>
            <a:grpSpLocks/>
          </p:cNvGrpSpPr>
          <p:nvPr/>
        </p:nvGrpSpPr>
        <p:grpSpPr bwMode="auto">
          <a:xfrm>
            <a:off x="3352800" y="3276600"/>
            <a:ext cx="2667000" cy="3162300"/>
            <a:chOff x="2160" y="2280"/>
            <a:chExt cx="1680" cy="1992"/>
          </a:xfrm>
        </p:grpSpPr>
        <p:sp>
          <p:nvSpPr>
            <p:cNvPr id="71706" name="Oval 67"/>
            <p:cNvSpPr>
              <a:spLocks noChangeArrowheads="1"/>
            </p:cNvSpPr>
            <p:nvPr/>
          </p:nvSpPr>
          <p:spPr bwMode="auto">
            <a:xfrm>
              <a:off x="3168" y="2352"/>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7" name="Oval 68"/>
            <p:cNvSpPr>
              <a:spLocks noChangeArrowheads="1"/>
            </p:cNvSpPr>
            <p:nvPr/>
          </p:nvSpPr>
          <p:spPr bwMode="auto">
            <a:xfrm>
              <a:off x="2592" y="2976"/>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8" name="Oval 69"/>
            <p:cNvSpPr>
              <a:spLocks noChangeArrowheads="1"/>
            </p:cNvSpPr>
            <p:nvPr/>
          </p:nvSpPr>
          <p:spPr bwMode="auto">
            <a:xfrm>
              <a:off x="2928" y="3456"/>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9" name="Line 70"/>
            <p:cNvSpPr>
              <a:spLocks noChangeShapeType="1"/>
            </p:cNvSpPr>
            <p:nvPr/>
          </p:nvSpPr>
          <p:spPr bwMode="auto">
            <a:xfrm flipH="1">
              <a:off x="2688" y="2496"/>
              <a:ext cx="480"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0" name="Line 71"/>
            <p:cNvSpPr>
              <a:spLocks noChangeShapeType="1"/>
            </p:cNvSpPr>
            <p:nvPr/>
          </p:nvSpPr>
          <p:spPr bwMode="auto">
            <a:xfrm>
              <a:off x="3360" y="2496"/>
              <a:ext cx="384"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1" name="Line 72"/>
            <p:cNvSpPr>
              <a:spLocks noChangeShapeType="1"/>
            </p:cNvSpPr>
            <p:nvPr/>
          </p:nvSpPr>
          <p:spPr bwMode="auto">
            <a:xfrm flipH="1">
              <a:off x="2256" y="3120"/>
              <a:ext cx="336"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2" name="Line 73"/>
            <p:cNvSpPr>
              <a:spLocks noChangeShapeType="1"/>
            </p:cNvSpPr>
            <p:nvPr/>
          </p:nvSpPr>
          <p:spPr bwMode="auto">
            <a:xfrm flipH="1">
              <a:off x="2784" y="3696"/>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3" name="Line 74"/>
            <p:cNvSpPr>
              <a:spLocks noChangeShapeType="1"/>
            </p:cNvSpPr>
            <p:nvPr/>
          </p:nvSpPr>
          <p:spPr bwMode="auto">
            <a:xfrm>
              <a:off x="3072" y="3696"/>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4" name="Line 75"/>
            <p:cNvSpPr>
              <a:spLocks noChangeShapeType="1"/>
            </p:cNvSpPr>
            <p:nvPr/>
          </p:nvSpPr>
          <p:spPr bwMode="auto">
            <a:xfrm>
              <a:off x="2784" y="3120"/>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1715" name="Group 76"/>
            <p:cNvGrpSpPr>
              <a:grpSpLocks/>
            </p:cNvGrpSpPr>
            <p:nvPr/>
          </p:nvGrpSpPr>
          <p:grpSpPr bwMode="auto">
            <a:xfrm>
              <a:off x="3168" y="4032"/>
              <a:ext cx="240" cy="240"/>
              <a:chOff x="4992" y="2592"/>
              <a:chExt cx="240" cy="240"/>
            </a:xfrm>
          </p:grpSpPr>
          <p:sp>
            <p:nvSpPr>
              <p:cNvPr id="71726" name="Rectangle 77"/>
              <p:cNvSpPr>
                <a:spLocks noChangeArrowheads="1"/>
              </p:cNvSpPr>
              <p:nvPr/>
            </p:nvSpPr>
            <p:spPr bwMode="auto">
              <a:xfrm>
                <a:off x="4992" y="2592"/>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1727" name="Object 78"/>
              <p:cNvGraphicFramePr>
                <a:graphicFrameLocks noChangeAspect="1"/>
              </p:cNvGraphicFramePr>
              <p:nvPr/>
            </p:nvGraphicFramePr>
            <p:xfrm>
              <a:off x="5011" y="2592"/>
              <a:ext cx="173" cy="240"/>
            </p:xfrm>
            <a:graphic>
              <a:graphicData uri="http://schemas.openxmlformats.org/presentationml/2006/ole">
                <mc:AlternateContent xmlns:mc="http://schemas.openxmlformats.org/markup-compatibility/2006">
                  <mc:Choice xmlns:v="urn:schemas-microsoft-com:vml" Requires="v">
                    <p:oleObj spid="_x0000_s72563" name="公式" r:id="rId21" imgW="114201" imgH="139579" progId="Equation.3">
                      <p:embed/>
                    </p:oleObj>
                  </mc:Choice>
                  <mc:Fallback>
                    <p:oleObj name="公式" r:id="rId21" imgW="114201" imgH="139579" progId="Equation.3">
                      <p:embed/>
                      <p:pic>
                        <p:nvPicPr>
                          <p:cNvPr id="0" name="Object 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1" y="2592"/>
                            <a:ext cx="17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1716" name="Group 82"/>
            <p:cNvGrpSpPr>
              <a:grpSpLocks/>
            </p:cNvGrpSpPr>
            <p:nvPr/>
          </p:nvGrpSpPr>
          <p:grpSpPr bwMode="auto">
            <a:xfrm>
              <a:off x="2160" y="3456"/>
              <a:ext cx="240" cy="288"/>
              <a:chOff x="3984" y="2016"/>
              <a:chExt cx="240" cy="288"/>
            </a:xfrm>
          </p:grpSpPr>
          <p:sp>
            <p:nvSpPr>
              <p:cNvPr id="71724" name="Rectangle 83"/>
              <p:cNvSpPr>
                <a:spLocks noChangeArrowheads="1"/>
              </p:cNvSpPr>
              <p:nvPr/>
            </p:nvSpPr>
            <p:spPr bwMode="auto">
              <a:xfrm>
                <a:off x="3984" y="2016"/>
                <a:ext cx="240"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1725" name="Object 84"/>
              <p:cNvGraphicFramePr>
                <a:graphicFrameLocks noChangeAspect="1"/>
              </p:cNvGraphicFramePr>
              <p:nvPr/>
            </p:nvGraphicFramePr>
            <p:xfrm>
              <a:off x="3984" y="2058"/>
              <a:ext cx="217" cy="246"/>
            </p:xfrm>
            <a:graphic>
              <a:graphicData uri="http://schemas.openxmlformats.org/presentationml/2006/ole">
                <mc:AlternateContent xmlns:mc="http://schemas.openxmlformats.org/markup-compatibility/2006">
                  <mc:Choice xmlns:v="urn:schemas-microsoft-com:vml" Requires="v">
                    <p:oleObj spid="_x0000_s72564" name="公式" r:id="rId22" imgW="139579" imgH="164957" progId="Equation.3">
                      <p:embed/>
                    </p:oleObj>
                  </mc:Choice>
                  <mc:Fallback>
                    <p:oleObj name="公式" r:id="rId22" imgW="139579" imgH="164957" progId="Equation.3">
                      <p:embed/>
                      <p:pic>
                        <p:nvPicPr>
                          <p:cNvPr id="0" name="Object 8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4" y="2058"/>
                            <a:ext cx="21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1717" name="Group 89"/>
            <p:cNvGrpSpPr>
              <a:grpSpLocks/>
            </p:cNvGrpSpPr>
            <p:nvPr/>
          </p:nvGrpSpPr>
          <p:grpSpPr bwMode="auto">
            <a:xfrm>
              <a:off x="3600" y="2976"/>
              <a:ext cx="240" cy="288"/>
              <a:chOff x="3600" y="2976"/>
              <a:chExt cx="240" cy="288"/>
            </a:xfrm>
          </p:grpSpPr>
          <p:sp>
            <p:nvSpPr>
              <p:cNvPr id="71722" name="Rectangle 80"/>
              <p:cNvSpPr>
                <a:spLocks noChangeArrowheads="1"/>
              </p:cNvSpPr>
              <p:nvPr/>
            </p:nvSpPr>
            <p:spPr bwMode="auto">
              <a:xfrm>
                <a:off x="3600" y="2976"/>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1723" name="Object 87"/>
              <p:cNvGraphicFramePr>
                <a:graphicFrameLocks noChangeAspect="1"/>
              </p:cNvGraphicFramePr>
              <p:nvPr/>
            </p:nvGraphicFramePr>
            <p:xfrm>
              <a:off x="3648" y="2976"/>
              <a:ext cx="192" cy="288"/>
            </p:xfrm>
            <a:graphic>
              <a:graphicData uri="http://schemas.openxmlformats.org/presentationml/2006/ole">
                <mc:AlternateContent xmlns:mc="http://schemas.openxmlformats.org/markup-compatibility/2006">
                  <mc:Choice xmlns:v="urn:schemas-microsoft-com:vml" Requires="v">
                    <p:oleObj spid="_x0000_s72565" name="公式" r:id="rId23" imgW="126725" imgH="177415" progId="Equation.3">
                      <p:embed/>
                    </p:oleObj>
                  </mc:Choice>
                  <mc:Fallback>
                    <p:oleObj name="公式" r:id="rId23" imgW="126725" imgH="177415" progId="Equation.3">
                      <p:embed/>
                      <p:pic>
                        <p:nvPicPr>
                          <p:cNvPr id="0" name="Object 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 y="297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1718" name="Group 90"/>
            <p:cNvGrpSpPr>
              <a:grpSpLocks/>
            </p:cNvGrpSpPr>
            <p:nvPr/>
          </p:nvGrpSpPr>
          <p:grpSpPr bwMode="auto">
            <a:xfrm>
              <a:off x="2640" y="4032"/>
              <a:ext cx="240" cy="240"/>
              <a:chOff x="2640" y="4032"/>
              <a:chExt cx="240" cy="240"/>
            </a:xfrm>
          </p:grpSpPr>
          <p:sp>
            <p:nvSpPr>
              <p:cNvPr id="71720" name="Rectangle 86"/>
              <p:cNvSpPr>
                <a:spLocks noChangeArrowheads="1"/>
              </p:cNvSpPr>
              <p:nvPr/>
            </p:nvSpPr>
            <p:spPr bwMode="auto">
              <a:xfrm>
                <a:off x="2640" y="4032"/>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1721" name="Object 81"/>
              <p:cNvGraphicFramePr>
                <a:graphicFrameLocks noChangeAspect="1"/>
              </p:cNvGraphicFramePr>
              <p:nvPr/>
            </p:nvGraphicFramePr>
            <p:xfrm>
              <a:off x="2640" y="4032"/>
              <a:ext cx="166" cy="240"/>
            </p:xfrm>
            <a:graphic>
              <a:graphicData uri="http://schemas.openxmlformats.org/presentationml/2006/ole">
                <mc:AlternateContent xmlns:mc="http://schemas.openxmlformats.org/markup-compatibility/2006">
                  <mc:Choice xmlns:v="urn:schemas-microsoft-com:vml" Requires="v">
                    <p:oleObj spid="_x0000_s72566" name="公式" r:id="rId24" imgW="126835" imgH="139518" progId="Equation.3">
                      <p:embed/>
                    </p:oleObj>
                  </mc:Choice>
                  <mc:Fallback>
                    <p:oleObj name="公式" r:id="rId24" imgW="126835" imgH="139518" progId="Equation.3">
                      <p:embed/>
                      <p:pic>
                        <p:nvPicPr>
                          <p:cNvPr id="0" name="Object 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0" y="4032"/>
                            <a:ext cx="16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1719" name="Object 91"/>
            <p:cNvGraphicFramePr>
              <a:graphicFrameLocks noChangeAspect="1"/>
            </p:cNvGraphicFramePr>
            <p:nvPr/>
          </p:nvGraphicFramePr>
          <p:xfrm>
            <a:off x="2928" y="2280"/>
            <a:ext cx="225" cy="264"/>
          </p:xfrm>
          <a:graphic>
            <a:graphicData uri="http://schemas.openxmlformats.org/presentationml/2006/ole">
              <mc:AlternateContent xmlns:mc="http://schemas.openxmlformats.org/markup-compatibility/2006">
                <mc:Choice xmlns:v="urn:schemas-microsoft-com:vml" Requires="v">
                  <p:oleObj spid="_x0000_s72567" name="公式" r:id="rId25" imgW="164957" imgH="190335" progId="Equation.3">
                    <p:embed/>
                  </p:oleObj>
                </mc:Choice>
                <mc:Fallback>
                  <p:oleObj name="公式" r:id="rId25" imgW="164957" imgH="190335" progId="Equation.3">
                    <p:embed/>
                    <p:pic>
                      <p:nvPicPr>
                        <p:cNvPr id="0" name="Object 9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28" y="2280"/>
                          <a:ext cx="22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0750" name="Line 94"/>
          <p:cNvSpPr>
            <a:spLocks noChangeShapeType="1"/>
          </p:cNvSpPr>
          <p:nvPr/>
        </p:nvSpPr>
        <p:spPr bwMode="auto">
          <a:xfrm flipH="1">
            <a:off x="5791200" y="3276600"/>
            <a:ext cx="1066800" cy="1066800"/>
          </a:xfrm>
          <a:prstGeom prst="line">
            <a:avLst/>
          </a:prstGeom>
          <a:noFill/>
          <a:ln w="139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751" name="Line 95"/>
          <p:cNvSpPr>
            <a:spLocks noChangeShapeType="1"/>
          </p:cNvSpPr>
          <p:nvPr/>
        </p:nvSpPr>
        <p:spPr bwMode="auto">
          <a:xfrm flipH="1" flipV="1">
            <a:off x="2743200" y="3200400"/>
            <a:ext cx="1219200" cy="1447800"/>
          </a:xfrm>
          <a:prstGeom prst="line">
            <a:avLst/>
          </a:prstGeom>
          <a:noFill/>
          <a:ln w="139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TextBox 84"/>
          <p:cNvSpPr txBox="1">
            <a:spLocks noChangeArrowheads="1"/>
          </p:cNvSpPr>
          <p:nvPr/>
        </p:nvSpPr>
        <p:spPr bwMode="auto">
          <a:xfrm>
            <a:off x="3771900" y="749300"/>
            <a:ext cx="2590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latin typeface="微软雅黑" panose="020B0503020204020204" pitchFamily="34" charset="-122"/>
                <a:ea typeface="微软雅黑" panose="020B0503020204020204" pitchFamily="34" charset="-122"/>
              </a:rPr>
              <a:t>设</a:t>
            </a:r>
            <a:r>
              <a:rPr lang="en-US" altLang="zh-CN" sz="2800" dirty="0">
                <a:latin typeface="微软雅黑" panose="020B0503020204020204" pitchFamily="34" charset="-122"/>
                <a:ea typeface="微软雅黑" panose="020B0503020204020204" pitchFamily="34" charset="-122"/>
              </a:rPr>
              <a:t>b</a:t>
            </a:r>
            <a:r>
              <a:rPr lang="zh-CN" altLang="en-US" sz="2800" dirty="0">
                <a:latin typeface="微软雅黑" panose="020B0503020204020204" pitchFamily="34" charset="-122"/>
                <a:ea typeface="微软雅黑" panose="020B0503020204020204" pitchFamily="34" charset="-122"/>
              </a:rPr>
              <a:t>和</a:t>
            </a: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是二叉树</a:t>
            </a:r>
            <a:r>
              <a:rPr lang="en-US" altLang="zh-CN" sz="2800" dirty="0">
                <a:latin typeface="微软雅黑" panose="020B0503020204020204" pitchFamily="34" charset="-122"/>
                <a:ea typeface="微软雅黑" panose="020B0503020204020204" pitchFamily="34" charset="-122"/>
              </a:rPr>
              <a:t>T</a:t>
            </a:r>
            <a:r>
              <a:rPr lang="zh-CN" altLang="en-US" sz="2800" dirty="0">
                <a:latin typeface="微软雅黑" panose="020B0503020204020204" pitchFamily="34" charset="-122"/>
                <a:ea typeface="微软雅黑" panose="020B0503020204020204" pitchFamily="34" charset="-122"/>
              </a:rPr>
              <a:t>的最深叶子且为兄弟。</a:t>
            </a:r>
          </a:p>
        </p:txBody>
      </p:sp>
      <p:sp>
        <p:nvSpPr>
          <p:cNvPr id="86" name="TextBox 85"/>
          <p:cNvSpPr txBox="1">
            <a:spLocks noChangeArrowheads="1"/>
          </p:cNvSpPr>
          <p:nvPr/>
        </p:nvSpPr>
        <p:spPr bwMode="auto">
          <a:xfrm>
            <a:off x="533400" y="4648200"/>
            <a:ext cx="2590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latin typeface="微软雅黑" panose="020B0503020204020204" pitchFamily="34" charset="-122"/>
                <a:ea typeface="微软雅黑" panose="020B0503020204020204" pitchFamily="34" charset="-122"/>
              </a:rPr>
              <a:t>证明再将</a:t>
            </a:r>
            <a:r>
              <a:rPr lang="en-US" altLang="zh-CN" sz="2800" dirty="0">
                <a:latin typeface="微软雅黑" panose="020B0503020204020204" pitchFamily="34" charset="-122"/>
                <a:ea typeface="微软雅黑" panose="020B0503020204020204" pitchFamily="34" charset="-122"/>
              </a:rPr>
              <a:t>y</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互换没有增加平均码长。</a:t>
            </a:r>
          </a:p>
        </p:txBody>
      </p:sp>
      <p:sp>
        <p:nvSpPr>
          <p:cNvPr id="87" name="TextBox 86"/>
          <p:cNvSpPr txBox="1">
            <a:spLocks noChangeArrowheads="1"/>
          </p:cNvSpPr>
          <p:nvPr/>
        </p:nvSpPr>
        <p:spPr bwMode="auto">
          <a:xfrm>
            <a:off x="5638800" y="4953000"/>
            <a:ext cx="2590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微软雅黑" panose="020B0503020204020204" pitchFamily="34" charset="-122"/>
                <a:ea typeface="微软雅黑" panose="020B0503020204020204" pitchFamily="34" charset="-122"/>
              </a:rPr>
              <a:t>证明将</a:t>
            </a:r>
            <a:r>
              <a:rPr lang="en-US" altLang="zh-CN" sz="2800">
                <a:latin typeface="微软雅黑" panose="020B0503020204020204" pitchFamily="34" charset="-122"/>
                <a:ea typeface="微软雅黑" panose="020B0503020204020204" pitchFamily="34" charset="-122"/>
              </a:rPr>
              <a:t>x</a:t>
            </a:r>
            <a:r>
              <a:rPr lang="zh-CN" altLang="en-US" sz="2800">
                <a:latin typeface="微软雅黑" panose="020B0503020204020204" pitchFamily="34" charset="-122"/>
                <a:ea typeface="微软雅黑" panose="020B0503020204020204" pitchFamily="34" charset="-122"/>
              </a:rPr>
              <a:t>与</a:t>
            </a:r>
            <a:r>
              <a:rPr lang="en-US" altLang="zh-CN" sz="2800">
                <a:latin typeface="微软雅黑" panose="020B0503020204020204" pitchFamily="34" charset="-122"/>
                <a:ea typeface="微软雅黑" panose="020B0503020204020204" pitchFamily="34" charset="-122"/>
              </a:rPr>
              <a:t>b</a:t>
            </a:r>
            <a:r>
              <a:rPr lang="zh-CN" altLang="en-US" sz="2800">
                <a:latin typeface="微软雅黑" panose="020B0503020204020204" pitchFamily="34" charset="-122"/>
                <a:ea typeface="微软雅黑" panose="020B0503020204020204" pitchFamily="34" charset="-122"/>
              </a:rPr>
              <a:t>互换没有增加平均码长。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0721"/>
                                        </p:tgtEl>
                                        <p:attrNameLst>
                                          <p:attrName>style.visibility</p:attrName>
                                        </p:attrNameLst>
                                      </p:cBhvr>
                                      <p:to>
                                        <p:strVal val="visible"/>
                                      </p:to>
                                    </p:set>
                                    <p:anim calcmode="lin" valueType="num">
                                      <p:cBhvr additive="base">
                                        <p:cTn id="7" dur="500" fill="hold"/>
                                        <p:tgtEl>
                                          <p:spTgt spid="70721"/>
                                        </p:tgtEl>
                                        <p:attrNameLst>
                                          <p:attrName>ppt_x</p:attrName>
                                        </p:attrNameLst>
                                      </p:cBhvr>
                                      <p:tavLst>
                                        <p:tav tm="0">
                                          <p:val>
                                            <p:strVal val="1+#ppt_w/2"/>
                                          </p:val>
                                        </p:tav>
                                        <p:tav tm="100000">
                                          <p:val>
                                            <p:strVal val="#ppt_x"/>
                                          </p:val>
                                        </p:tav>
                                      </p:tavLst>
                                    </p:anim>
                                    <p:anim calcmode="lin" valueType="num">
                                      <p:cBhvr additive="base">
                                        <p:cTn id="8" dur="500" fill="hold"/>
                                        <p:tgtEl>
                                          <p:spTgt spid="707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0749"/>
                                        </p:tgtEl>
                                        <p:attrNameLst>
                                          <p:attrName>style.visibility</p:attrName>
                                        </p:attrNameLst>
                                      </p:cBhvr>
                                      <p:to>
                                        <p:strVal val="visible"/>
                                      </p:to>
                                    </p:set>
                                    <p:anim calcmode="lin" valueType="num">
                                      <p:cBhvr additive="base">
                                        <p:cTn id="17" dur="500" fill="hold"/>
                                        <p:tgtEl>
                                          <p:spTgt spid="70749"/>
                                        </p:tgtEl>
                                        <p:attrNameLst>
                                          <p:attrName>ppt_x</p:attrName>
                                        </p:attrNameLst>
                                      </p:cBhvr>
                                      <p:tavLst>
                                        <p:tav tm="0">
                                          <p:val>
                                            <p:strVal val="#ppt_x"/>
                                          </p:val>
                                        </p:tav>
                                        <p:tav tm="100000">
                                          <p:val>
                                            <p:strVal val="#ppt_x"/>
                                          </p:val>
                                        </p:tav>
                                      </p:tavLst>
                                    </p:anim>
                                    <p:anim calcmode="lin" valueType="num">
                                      <p:cBhvr additive="base">
                                        <p:cTn id="18" dur="500" fill="hold"/>
                                        <p:tgtEl>
                                          <p:spTgt spid="7074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nodeType="clickEffect">
                                  <p:stCondLst>
                                    <p:cond delay="0"/>
                                  </p:stCondLst>
                                  <p:childTnLst>
                                    <p:set>
                                      <p:cBhvr>
                                        <p:cTn id="22" dur="1" fill="hold">
                                          <p:stCondLst>
                                            <p:cond delay="0"/>
                                          </p:stCondLst>
                                        </p:cTn>
                                        <p:tgtEl>
                                          <p:spTgt spid="70750"/>
                                        </p:tgtEl>
                                        <p:attrNameLst>
                                          <p:attrName>style.visibility</p:attrName>
                                        </p:attrNameLst>
                                      </p:cBhvr>
                                      <p:to>
                                        <p:strVal val="visible"/>
                                      </p:to>
                                    </p:set>
                                    <p:animEffect transition="in" filter="strips(downLeft)">
                                      <p:cBhvr>
                                        <p:cTn id="23" dur="500"/>
                                        <p:tgtEl>
                                          <p:spTgt spid="7075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70751"/>
                                        </p:tgtEl>
                                        <p:attrNameLst>
                                          <p:attrName>style.visibility</p:attrName>
                                        </p:attrNameLst>
                                      </p:cBhvr>
                                      <p:to>
                                        <p:strVal val="visible"/>
                                      </p:to>
                                    </p:set>
                                    <p:animEffect transition="in" filter="strips(downLeft)">
                                      <p:cBhvr>
                                        <p:cTn id="32" dur="500"/>
                                        <p:tgtEl>
                                          <p:spTgt spid="7075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0714"/>
                                        </p:tgtEl>
                                        <p:attrNameLst>
                                          <p:attrName>style.visibility</p:attrName>
                                        </p:attrNameLst>
                                      </p:cBhvr>
                                      <p:to>
                                        <p:strVal val="visible"/>
                                      </p:to>
                                    </p:set>
                                    <p:anim calcmode="lin" valueType="num">
                                      <p:cBhvr additive="base">
                                        <p:cTn id="37" dur="500" fill="hold"/>
                                        <p:tgtEl>
                                          <p:spTgt spid="70714"/>
                                        </p:tgtEl>
                                        <p:attrNameLst>
                                          <p:attrName>ppt_x</p:attrName>
                                        </p:attrNameLst>
                                      </p:cBhvr>
                                      <p:tavLst>
                                        <p:tav tm="0">
                                          <p:val>
                                            <p:strVal val="0-#ppt_w/2"/>
                                          </p:val>
                                        </p:tav>
                                        <p:tav tm="100000">
                                          <p:val>
                                            <p:strVal val="#ppt_x"/>
                                          </p:val>
                                        </p:tav>
                                      </p:tavLst>
                                    </p:anim>
                                    <p:anim calcmode="lin" valueType="num">
                                      <p:cBhvr additive="base">
                                        <p:cTn id="38" dur="500" fill="hold"/>
                                        <p:tgtEl>
                                          <p:spTgt spid="7071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a:extLst>
              <a:ext uri="{FF2B5EF4-FFF2-40B4-BE49-F238E27FC236}">
                <a16:creationId xmlns:a16="http://schemas.microsoft.com/office/drawing/2014/main" id="{ABC67896-40A0-4DC9-9A77-55F93796D4C4}"/>
              </a:ext>
            </a:extLst>
          </p:cNvPr>
          <p:cNvSpPr/>
          <p:nvPr/>
        </p:nvSpPr>
        <p:spPr bwMode="auto">
          <a:xfrm>
            <a:off x="2184591" y="4480335"/>
            <a:ext cx="2052638" cy="66155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a:p>
        </p:txBody>
      </p:sp>
      <p:sp>
        <p:nvSpPr>
          <p:cNvPr id="11" name="椭圆 10">
            <a:extLst>
              <a:ext uri="{FF2B5EF4-FFF2-40B4-BE49-F238E27FC236}">
                <a16:creationId xmlns:a16="http://schemas.microsoft.com/office/drawing/2014/main" id="{73845BC8-EFF7-4121-8429-340C412491E8}"/>
              </a:ext>
            </a:extLst>
          </p:cNvPr>
          <p:cNvSpPr/>
          <p:nvPr/>
        </p:nvSpPr>
        <p:spPr bwMode="auto">
          <a:xfrm>
            <a:off x="939800" y="1512910"/>
            <a:ext cx="1346200" cy="5000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a:p>
        </p:txBody>
      </p:sp>
      <p:pic>
        <p:nvPicPr>
          <p:cNvPr id="72707"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graphicFrame>
        <p:nvGraphicFramePr>
          <p:cNvPr id="72709" name="Object 7"/>
          <p:cNvGraphicFramePr>
            <a:graphicFrameLocks noGrp="1" noChangeAspect="1"/>
          </p:cNvGraphicFramePr>
          <p:nvPr>
            <p:ph/>
            <p:extLst>
              <p:ext uri="{D42A27DB-BD31-4B8C-83A1-F6EECF244321}">
                <p14:modId xmlns:p14="http://schemas.microsoft.com/office/powerpoint/2010/main" val="25983801"/>
              </p:ext>
            </p:extLst>
          </p:nvPr>
        </p:nvGraphicFramePr>
        <p:xfrm>
          <a:off x="609600" y="707122"/>
          <a:ext cx="5895975" cy="1373188"/>
        </p:xfrm>
        <a:graphic>
          <a:graphicData uri="http://schemas.openxmlformats.org/presentationml/2006/ole">
            <mc:AlternateContent xmlns:mc="http://schemas.openxmlformats.org/markup-compatibility/2006">
              <mc:Choice xmlns:v="urn:schemas-microsoft-com:vml" Requires="v">
                <p:oleObj spid="_x0000_s73140" name="Document" r:id="rId4" imgW="3394879" imgH="791110" progId="Word.Document.8">
                  <p:embed/>
                </p:oleObj>
              </mc:Choice>
              <mc:Fallback>
                <p:oleObj name="Document" r:id="rId4" imgW="3394879" imgH="791110" progId="Word.Document.8">
                  <p:embed/>
                  <p:pic>
                    <p:nvPicPr>
                      <p:cNvPr id="0" name="Object 7"/>
                      <p:cNvPicPr>
                        <a:picLocks noChangeAspect="1" noChangeArrowheads="1"/>
                      </p:cNvPicPr>
                      <p:nvPr/>
                    </p:nvPicPr>
                    <p:blipFill>
                      <a:blip r:embed="rId5"/>
                      <a:srcRect/>
                      <a:stretch>
                        <a:fillRect/>
                      </a:stretch>
                    </p:blipFill>
                    <p:spPr bwMode="auto">
                      <a:xfrm>
                        <a:off x="609600" y="707122"/>
                        <a:ext cx="5895975"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0" name="Rectangle 10"/>
          <p:cNvSpPr>
            <a:spLocks noChangeArrowheads="1"/>
          </p:cNvSpPr>
          <p:nvPr/>
        </p:nvSpPr>
        <p:spPr bwMode="auto">
          <a:xfrm>
            <a:off x="0" y="301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7833" name="Object 9"/>
          <p:cNvGraphicFramePr>
            <a:graphicFrameLocks noChangeAspect="1"/>
          </p:cNvGraphicFramePr>
          <p:nvPr>
            <p:extLst>
              <p:ext uri="{D42A27DB-BD31-4B8C-83A1-F6EECF244321}">
                <p14:modId xmlns:p14="http://schemas.microsoft.com/office/powerpoint/2010/main" val="4014319969"/>
              </p:ext>
            </p:extLst>
          </p:nvPr>
        </p:nvGraphicFramePr>
        <p:xfrm>
          <a:off x="228600" y="2286000"/>
          <a:ext cx="5589588" cy="823913"/>
        </p:xfrm>
        <a:graphic>
          <a:graphicData uri="http://schemas.openxmlformats.org/presentationml/2006/ole">
            <mc:AlternateContent xmlns:mc="http://schemas.openxmlformats.org/markup-compatibility/2006">
              <mc:Choice xmlns:v="urn:schemas-microsoft-com:vml" Requires="v">
                <p:oleObj spid="_x0000_s73141" name="公式" r:id="rId6" imgW="2743200" imgH="342900" progId="Equation.3">
                  <p:embed/>
                </p:oleObj>
              </mc:Choice>
              <mc:Fallback>
                <p:oleObj name="公式" r:id="rId6" imgW="2743200" imgH="3429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2286000"/>
                        <a:ext cx="5589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2"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713"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839" name="AutoShape 15"/>
          <p:cNvSpPr>
            <a:spLocks noChangeArrowheads="1"/>
          </p:cNvSpPr>
          <p:nvPr/>
        </p:nvSpPr>
        <p:spPr bwMode="auto">
          <a:xfrm>
            <a:off x="4800600" y="5715000"/>
            <a:ext cx="1524000" cy="228600"/>
          </a:xfrm>
          <a:prstGeom prst="rightArrow">
            <a:avLst>
              <a:gd name="adj1" fmla="val 50000"/>
              <a:gd name="adj2" fmla="val 166667"/>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2715"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rnd">
                <a:solidFill>
                  <a:srgbClr val="80008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7840" name="Object 16"/>
          <p:cNvGraphicFramePr>
            <a:graphicFrameLocks noChangeAspect="1"/>
          </p:cNvGraphicFramePr>
          <p:nvPr>
            <p:extLst>
              <p:ext uri="{D42A27DB-BD31-4B8C-83A1-F6EECF244321}">
                <p14:modId xmlns:p14="http://schemas.microsoft.com/office/powerpoint/2010/main" val="2400625458"/>
              </p:ext>
            </p:extLst>
          </p:nvPr>
        </p:nvGraphicFramePr>
        <p:xfrm>
          <a:off x="1918138" y="3173172"/>
          <a:ext cx="6781800" cy="566737"/>
        </p:xfrm>
        <a:graphic>
          <a:graphicData uri="http://schemas.openxmlformats.org/presentationml/2006/ole">
            <mc:AlternateContent xmlns:mc="http://schemas.openxmlformats.org/markup-compatibility/2006">
              <mc:Choice xmlns:v="urn:schemas-microsoft-com:vml" Requires="v">
                <p:oleObj spid="_x0000_s73142" name="公式" r:id="rId8" imgW="3225800" imgH="241300" progId="Equation.3">
                  <p:embed/>
                </p:oleObj>
              </mc:Choice>
              <mc:Fallback>
                <p:oleObj name="公式" r:id="rId8" imgW="3225800" imgH="24130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8138" y="3173172"/>
                        <a:ext cx="67818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7"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rnd">
                <a:solidFill>
                  <a:srgbClr val="80008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7842" name="Object 18"/>
          <p:cNvGraphicFramePr>
            <a:graphicFrameLocks noChangeAspect="1"/>
          </p:cNvGraphicFramePr>
          <p:nvPr/>
        </p:nvGraphicFramePr>
        <p:xfrm>
          <a:off x="1905000" y="4506913"/>
          <a:ext cx="5181600" cy="522287"/>
        </p:xfrm>
        <a:graphic>
          <a:graphicData uri="http://schemas.openxmlformats.org/presentationml/2006/ole">
            <mc:AlternateContent xmlns:mc="http://schemas.openxmlformats.org/markup-compatibility/2006">
              <mc:Choice xmlns:v="urn:schemas-microsoft-com:vml" Requires="v">
                <p:oleObj spid="_x0000_s73143" name="公式" r:id="rId10" imgW="2171700" imgH="215900" progId="Equation.3">
                  <p:embed/>
                </p:oleObj>
              </mc:Choice>
              <mc:Fallback>
                <p:oleObj name="公式" r:id="rId10" imgW="2171700" imgH="21590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4506913"/>
                        <a:ext cx="5181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44" name="Object 20"/>
          <p:cNvGraphicFramePr>
            <a:graphicFrameLocks noChangeAspect="1"/>
          </p:cNvGraphicFramePr>
          <p:nvPr>
            <p:extLst>
              <p:ext uri="{D42A27DB-BD31-4B8C-83A1-F6EECF244321}">
                <p14:modId xmlns:p14="http://schemas.microsoft.com/office/powerpoint/2010/main" val="3592994466"/>
              </p:ext>
            </p:extLst>
          </p:nvPr>
        </p:nvGraphicFramePr>
        <p:xfrm>
          <a:off x="155575" y="6151563"/>
          <a:ext cx="4700588" cy="495300"/>
        </p:xfrm>
        <a:graphic>
          <a:graphicData uri="http://schemas.openxmlformats.org/presentationml/2006/ole">
            <mc:AlternateContent xmlns:mc="http://schemas.openxmlformats.org/markup-compatibility/2006">
              <mc:Choice xmlns:v="urn:schemas-microsoft-com:vml" Requires="v">
                <p:oleObj spid="_x0000_s73144" name="Equation" r:id="rId12" imgW="1930400" imgH="203200" progId="Equation.DSMT4">
                  <p:embed/>
                </p:oleObj>
              </mc:Choice>
              <mc:Fallback>
                <p:oleObj name="Equation" r:id="rId12" imgW="1930400" imgH="203200" progId="Equation.DSMT4">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5575" y="6151563"/>
                        <a:ext cx="47005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nvGraphicFramePr>
        <p:xfrm>
          <a:off x="1905000" y="3911600"/>
          <a:ext cx="6208713" cy="508000"/>
        </p:xfrm>
        <a:graphic>
          <a:graphicData uri="http://schemas.openxmlformats.org/presentationml/2006/ole">
            <mc:AlternateContent xmlns:mc="http://schemas.openxmlformats.org/markup-compatibility/2006">
              <mc:Choice xmlns:v="urn:schemas-microsoft-com:vml" Requires="v">
                <p:oleObj spid="_x0000_s73145" name="Equation" r:id="rId14" imgW="2603500" imgH="190500" progId="Equation.DSMT4">
                  <p:embed/>
                </p:oleObj>
              </mc:Choice>
              <mc:Fallback>
                <p:oleObj name="Equation" r:id="rId14" imgW="2603500" imgH="190500" progId="Equation.DSMT4">
                  <p:embed/>
                  <p:pic>
                    <p:nvPicPr>
                      <p:cNvPr id="0" name="对象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5000" y="3911600"/>
                        <a:ext cx="62087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p:cNvSpPr txBox="1">
            <a:spLocks noRot="1" noChangeAspect="1" noMove="1" noResize="1" noEditPoints="1" noAdjustHandles="1" noChangeArrowheads="1" noChangeShapeType="1" noTextEdit="1"/>
          </p:cNvSpPr>
          <p:nvPr/>
        </p:nvSpPr>
        <p:spPr>
          <a:xfrm>
            <a:off x="939800" y="5181600"/>
            <a:ext cx="2260600" cy="503599"/>
          </a:xfrm>
          <a:prstGeom prst="rect">
            <a:avLst/>
          </a:prstGeom>
          <a:blipFill rotWithShape="0">
            <a:blip r:embed="rId16"/>
            <a:stretch>
              <a:fillRect t="-24096" b="-44578"/>
            </a:stretch>
          </a:blipFill>
        </p:spPr>
        <p:txBody>
          <a:bodyPr/>
          <a:lstStyle/>
          <a:p>
            <a:pPr>
              <a:defRPr/>
            </a:pPr>
            <a:r>
              <a:rPr lang="zh-CN" altLang="en-US">
                <a:noFill/>
              </a:rPr>
              <a:t> </a:t>
            </a:r>
          </a:p>
        </p:txBody>
      </p:sp>
      <p:sp>
        <p:nvSpPr>
          <p:cNvPr id="21" name="文本框 20"/>
          <p:cNvSpPr txBox="1">
            <a:spLocks noRot="1" noChangeAspect="1" noMove="1" noResize="1" noEditPoints="1" noAdjustHandles="1" noChangeArrowheads="1" noChangeShapeType="1" noTextEdit="1"/>
          </p:cNvSpPr>
          <p:nvPr/>
        </p:nvSpPr>
        <p:spPr>
          <a:xfrm>
            <a:off x="6400800" y="5562600"/>
            <a:ext cx="2260600" cy="503599"/>
          </a:xfrm>
          <a:prstGeom prst="rect">
            <a:avLst/>
          </a:prstGeom>
          <a:blipFill rotWithShape="0">
            <a:blip r:embed="rId17"/>
            <a:stretch>
              <a:fillRect t="-25610" b="-46341"/>
            </a:stretch>
          </a:blipFill>
        </p:spPr>
        <p:txBody>
          <a:bodyPr/>
          <a:lstStyle/>
          <a:p>
            <a:pPr>
              <a:defRPr/>
            </a:pPr>
            <a:r>
              <a:rPr lang="zh-CN" altLang="en-US">
                <a:noFill/>
              </a:rPr>
              <a:t> </a:t>
            </a:r>
          </a:p>
        </p:txBody>
      </p:sp>
      <p:cxnSp>
        <p:nvCxnSpPr>
          <p:cNvPr id="5" name="直接连接符 4">
            <a:extLst>
              <a:ext uri="{FF2B5EF4-FFF2-40B4-BE49-F238E27FC236}">
                <a16:creationId xmlns:a16="http://schemas.microsoft.com/office/drawing/2014/main" id="{955F8C7F-37E1-4500-AD98-CBBB71EDD86E}"/>
              </a:ext>
            </a:extLst>
          </p:cNvPr>
          <p:cNvCxnSpPr/>
          <p:nvPr/>
        </p:nvCxnSpPr>
        <p:spPr bwMode="auto">
          <a:xfrm>
            <a:off x="4495800" y="3724143"/>
            <a:ext cx="646496" cy="0"/>
          </a:xfrm>
          <a:prstGeom prst="line">
            <a:avLst/>
          </a:prstGeom>
          <a:solidFill>
            <a:schemeClr val="accent1"/>
          </a:solidFill>
          <a:ln w="28575" cap="rnd"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a:extLst>
              <a:ext uri="{FF2B5EF4-FFF2-40B4-BE49-F238E27FC236}">
                <a16:creationId xmlns:a16="http://schemas.microsoft.com/office/drawing/2014/main" id="{8BA9F4D8-AAE7-4B96-B948-99C7E935978F}"/>
              </a:ext>
            </a:extLst>
          </p:cNvPr>
          <p:cNvCxnSpPr/>
          <p:nvPr/>
        </p:nvCxnSpPr>
        <p:spPr bwMode="auto">
          <a:xfrm>
            <a:off x="6224040" y="3739909"/>
            <a:ext cx="646496" cy="0"/>
          </a:xfrm>
          <a:prstGeom prst="line">
            <a:avLst/>
          </a:prstGeom>
          <a:solidFill>
            <a:schemeClr val="accent1"/>
          </a:solidFill>
          <a:ln w="28575" cap="rnd"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a:extLst>
              <a:ext uri="{FF2B5EF4-FFF2-40B4-BE49-F238E27FC236}">
                <a16:creationId xmlns:a16="http://schemas.microsoft.com/office/drawing/2014/main" id="{6AA27A1F-56CA-4732-A766-F97015E7A23D}"/>
              </a:ext>
            </a:extLst>
          </p:cNvPr>
          <p:cNvCxnSpPr/>
          <p:nvPr/>
        </p:nvCxnSpPr>
        <p:spPr bwMode="auto">
          <a:xfrm>
            <a:off x="2911091" y="3739909"/>
            <a:ext cx="646496" cy="0"/>
          </a:xfrm>
          <a:prstGeom prst="line">
            <a:avLst/>
          </a:prstGeom>
          <a:solidFill>
            <a:schemeClr val="accent1"/>
          </a:solidFill>
          <a:ln w="28575" cap="rnd"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a:extLst>
              <a:ext uri="{FF2B5EF4-FFF2-40B4-BE49-F238E27FC236}">
                <a16:creationId xmlns:a16="http://schemas.microsoft.com/office/drawing/2014/main" id="{EA62710E-FBC5-4738-AEAF-7962283A0DDD}"/>
              </a:ext>
            </a:extLst>
          </p:cNvPr>
          <p:cNvCxnSpPr/>
          <p:nvPr/>
        </p:nvCxnSpPr>
        <p:spPr bwMode="auto">
          <a:xfrm>
            <a:off x="7982552" y="3739909"/>
            <a:ext cx="646496" cy="0"/>
          </a:xfrm>
          <a:prstGeom prst="line">
            <a:avLst/>
          </a:prstGeom>
          <a:solidFill>
            <a:schemeClr val="accent1"/>
          </a:solidFill>
          <a:ln w="28575" cap="rnd"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 Box 6">
            <a:extLst>
              <a:ext uri="{FF2B5EF4-FFF2-40B4-BE49-F238E27FC236}">
                <a16:creationId xmlns:a16="http://schemas.microsoft.com/office/drawing/2014/main" id="{4F1D56C3-78C8-4DA9-BEC7-914F41CB6D40}"/>
              </a:ext>
            </a:extLst>
          </p:cNvPr>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rgbClr val="D60093"/>
                </a:solidFill>
                <a:ea typeface="楷体_GB2312" pitchFamily="49" charset="-122"/>
              </a:rPr>
              <a:t>哈夫曼编码</a:t>
            </a:r>
            <a:r>
              <a:rPr lang="en-US" altLang="zh-CN" sz="1800" b="1" dirty="0">
                <a:solidFill>
                  <a:srgbClr val="D60093"/>
                </a:solidFill>
                <a:ea typeface="楷体_GB2312" pitchFamily="49" charset="-122"/>
              </a:rPr>
              <a:t>-</a:t>
            </a:r>
            <a:r>
              <a:rPr lang="zh-CN" altLang="en-US" sz="1800" b="1" dirty="0">
                <a:solidFill>
                  <a:srgbClr val="0000FF"/>
                </a:solidFill>
                <a:ea typeface="楷体_GB2312" pitchFamily="49" charset="-122"/>
              </a:rPr>
              <a:t>正确性</a:t>
            </a:r>
          </a:p>
        </p:txBody>
      </p:sp>
      <p:grpSp>
        <p:nvGrpSpPr>
          <p:cNvPr id="27" name="Group 65"/>
          <p:cNvGrpSpPr>
            <a:grpSpLocks/>
          </p:cNvGrpSpPr>
          <p:nvPr/>
        </p:nvGrpSpPr>
        <p:grpSpPr bwMode="auto">
          <a:xfrm>
            <a:off x="7468667" y="1278822"/>
            <a:ext cx="1629134" cy="1815096"/>
            <a:chOff x="3984" y="768"/>
            <a:chExt cx="1680" cy="2112"/>
          </a:xfrm>
        </p:grpSpPr>
        <p:sp>
          <p:nvSpPr>
            <p:cNvPr id="28" name="Oval 39"/>
            <p:cNvSpPr>
              <a:spLocks noChangeArrowheads="1"/>
            </p:cNvSpPr>
            <p:nvPr/>
          </p:nvSpPr>
          <p:spPr bwMode="auto">
            <a:xfrm>
              <a:off x="4992" y="912"/>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 name="Oval 40"/>
            <p:cNvSpPr>
              <a:spLocks noChangeArrowheads="1"/>
            </p:cNvSpPr>
            <p:nvPr/>
          </p:nvSpPr>
          <p:spPr bwMode="auto">
            <a:xfrm>
              <a:off x="4416" y="1536"/>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 name="Oval 41"/>
            <p:cNvSpPr>
              <a:spLocks noChangeArrowheads="1"/>
            </p:cNvSpPr>
            <p:nvPr/>
          </p:nvSpPr>
          <p:spPr bwMode="auto">
            <a:xfrm>
              <a:off x="4752" y="2016"/>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 name="Line 46"/>
            <p:cNvSpPr>
              <a:spLocks noChangeShapeType="1"/>
            </p:cNvSpPr>
            <p:nvPr/>
          </p:nvSpPr>
          <p:spPr bwMode="auto">
            <a:xfrm flipH="1">
              <a:off x="4512" y="1056"/>
              <a:ext cx="480"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47"/>
            <p:cNvSpPr>
              <a:spLocks noChangeShapeType="1"/>
            </p:cNvSpPr>
            <p:nvPr/>
          </p:nvSpPr>
          <p:spPr bwMode="auto">
            <a:xfrm>
              <a:off x="5184" y="1056"/>
              <a:ext cx="384"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48"/>
            <p:cNvSpPr>
              <a:spLocks noChangeShapeType="1"/>
            </p:cNvSpPr>
            <p:nvPr/>
          </p:nvSpPr>
          <p:spPr bwMode="auto">
            <a:xfrm flipH="1">
              <a:off x="4080" y="1680"/>
              <a:ext cx="336"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49"/>
            <p:cNvSpPr>
              <a:spLocks noChangeShapeType="1"/>
            </p:cNvSpPr>
            <p:nvPr/>
          </p:nvSpPr>
          <p:spPr bwMode="auto">
            <a:xfrm flipH="1">
              <a:off x="4608" y="2256"/>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50"/>
            <p:cNvSpPr>
              <a:spLocks noChangeShapeType="1"/>
            </p:cNvSpPr>
            <p:nvPr/>
          </p:nvSpPr>
          <p:spPr bwMode="auto">
            <a:xfrm>
              <a:off x="4896" y="2256"/>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55"/>
            <p:cNvSpPr>
              <a:spLocks noChangeShapeType="1"/>
            </p:cNvSpPr>
            <p:nvPr/>
          </p:nvSpPr>
          <p:spPr bwMode="auto">
            <a:xfrm>
              <a:off x="4608" y="1680"/>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9" name="Group 63"/>
            <p:cNvGrpSpPr>
              <a:grpSpLocks/>
            </p:cNvGrpSpPr>
            <p:nvPr/>
          </p:nvGrpSpPr>
          <p:grpSpPr bwMode="auto">
            <a:xfrm>
              <a:off x="4992" y="2592"/>
              <a:ext cx="240" cy="240"/>
              <a:chOff x="4992" y="2592"/>
              <a:chExt cx="240" cy="240"/>
            </a:xfrm>
          </p:grpSpPr>
          <p:sp>
            <p:nvSpPr>
              <p:cNvPr id="50" name="Rectangle 53"/>
              <p:cNvSpPr>
                <a:spLocks noChangeArrowheads="1"/>
              </p:cNvSpPr>
              <p:nvPr/>
            </p:nvSpPr>
            <p:spPr bwMode="auto">
              <a:xfrm>
                <a:off x="4992" y="2592"/>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51" name="Object 42"/>
              <p:cNvGraphicFramePr>
                <a:graphicFrameLocks noChangeAspect="1"/>
              </p:cNvGraphicFramePr>
              <p:nvPr/>
            </p:nvGraphicFramePr>
            <p:xfrm>
              <a:off x="5011" y="2592"/>
              <a:ext cx="173" cy="240"/>
            </p:xfrm>
            <a:graphic>
              <a:graphicData uri="http://schemas.openxmlformats.org/presentationml/2006/ole">
                <mc:AlternateContent xmlns:mc="http://schemas.openxmlformats.org/markup-compatibility/2006">
                  <mc:Choice xmlns:v="urn:schemas-microsoft-com:vml" Requires="v">
                    <p:oleObj spid="_x0000_s73146" name="公式" r:id="rId18" imgW="114201" imgH="139579" progId="Equation.3">
                      <p:embed/>
                    </p:oleObj>
                  </mc:Choice>
                  <mc:Fallback>
                    <p:oleObj name="公式" r:id="rId18" imgW="114201" imgH="139579" progId="Equation.3">
                      <p:embed/>
                      <p:pic>
                        <p:nvPicPr>
                          <p:cNvPr id="71749" name="Object 4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11" y="2592"/>
                            <a:ext cx="17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0" name="Group 64"/>
            <p:cNvGrpSpPr>
              <a:grpSpLocks/>
            </p:cNvGrpSpPr>
            <p:nvPr/>
          </p:nvGrpSpPr>
          <p:grpSpPr bwMode="auto">
            <a:xfrm>
              <a:off x="5424" y="1536"/>
              <a:ext cx="240" cy="240"/>
              <a:chOff x="5424" y="1536"/>
              <a:chExt cx="240" cy="240"/>
            </a:xfrm>
          </p:grpSpPr>
          <p:sp>
            <p:nvSpPr>
              <p:cNvPr id="48" name="Rectangle 54"/>
              <p:cNvSpPr>
                <a:spLocks noChangeArrowheads="1"/>
              </p:cNvSpPr>
              <p:nvPr/>
            </p:nvSpPr>
            <p:spPr bwMode="auto">
              <a:xfrm>
                <a:off x="5424" y="1536"/>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49" name="Object 44"/>
              <p:cNvGraphicFramePr>
                <a:graphicFrameLocks noChangeAspect="1"/>
              </p:cNvGraphicFramePr>
              <p:nvPr/>
            </p:nvGraphicFramePr>
            <p:xfrm>
              <a:off x="5450" y="1536"/>
              <a:ext cx="166" cy="240"/>
            </p:xfrm>
            <a:graphic>
              <a:graphicData uri="http://schemas.openxmlformats.org/presentationml/2006/ole">
                <mc:AlternateContent xmlns:mc="http://schemas.openxmlformats.org/markup-compatibility/2006">
                  <mc:Choice xmlns:v="urn:schemas-microsoft-com:vml" Requires="v">
                    <p:oleObj spid="_x0000_s73147" name="公式" r:id="rId20" imgW="126835" imgH="139518" progId="Equation.3">
                      <p:embed/>
                    </p:oleObj>
                  </mc:Choice>
                  <mc:Fallback>
                    <p:oleObj name="公式" r:id="rId20" imgW="126835" imgH="139518" progId="Equation.3">
                      <p:embed/>
                      <p:pic>
                        <p:nvPicPr>
                          <p:cNvPr id="71747" name="Object 4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50" y="1536"/>
                            <a:ext cx="16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1" name="Group 61"/>
            <p:cNvGrpSpPr>
              <a:grpSpLocks/>
            </p:cNvGrpSpPr>
            <p:nvPr/>
          </p:nvGrpSpPr>
          <p:grpSpPr bwMode="auto">
            <a:xfrm>
              <a:off x="3984" y="2016"/>
              <a:ext cx="240" cy="288"/>
              <a:chOff x="3984" y="2016"/>
              <a:chExt cx="240" cy="288"/>
            </a:xfrm>
          </p:grpSpPr>
          <p:sp>
            <p:nvSpPr>
              <p:cNvPr id="46" name="Rectangle 51"/>
              <p:cNvSpPr>
                <a:spLocks noChangeArrowheads="1"/>
              </p:cNvSpPr>
              <p:nvPr/>
            </p:nvSpPr>
            <p:spPr bwMode="auto">
              <a:xfrm>
                <a:off x="3984" y="2016"/>
                <a:ext cx="240"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47" name="Object 43"/>
              <p:cNvGraphicFramePr>
                <a:graphicFrameLocks noChangeAspect="1"/>
              </p:cNvGraphicFramePr>
              <p:nvPr/>
            </p:nvGraphicFramePr>
            <p:xfrm>
              <a:off x="3984" y="2058"/>
              <a:ext cx="217" cy="246"/>
            </p:xfrm>
            <a:graphic>
              <a:graphicData uri="http://schemas.openxmlformats.org/presentationml/2006/ole">
                <mc:AlternateContent xmlns:mc="http://schemas.openxmlformats.org/markup-compatibility/2006">
                  <mc:Choice xmlns:v="urn:schemas-microsoft-com:vml" Requires="v">
                    <p:oleObj spid="_x0000_s73148" name="公式" r:id="rId22" imgW="139579" imgH="164957" progId="Equation.3">
                      <p:embed/>
                    </p:oleObj>
                  </mc:Choice>
                  <mc:Fallback>
                    <p:oleObj name="公式" r:id="rId22" imgW="139579" imgH="164957" progId="Equation.3">
                      <p:embed/>
                      <p:pic>
                        <p:nvPicPr>
                          <p:cNvPr id="71745" name="Object 4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84" y="2058"/>
                            <a:ext cx="21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2" name="Group 62"/>
            <p:cNvGrpSpPr>
              <a:grpSpLocks/>
            </p:cNvGrpSpPr>
            <p:nvPr/>
          </p:nvGrpSpPr>
          <p:grpSpPr bwMode="auto">
            <a:xfrm>
              <a:off x="4464" y="2592"/>
              <a:ext cx="240" cy="288"/>
              <a:chOff x="4464" y="2592"/>
              <a:chExt cx="240" cy="288"/>
            </a:xfrm>
          </p:grpSpPr>
          <p:sp>
            <p:nvSpPr>
              <p:cNvPr id="44" name="Rectangle 52"/>
              <p:cNvSpPr>
                <a:spLocks noChangeArrowheads="1"/>
              </p:cNvSpPr>
              <p:nvPr/>
            </p:nvSpPr>
            <p:spPr bwMode="auto">
              <a:xfrm>
                <a:off x="4464" y="2592"/>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45" name="Object 45"/>
              <p:cNvGraphicFramePr>
                <a:graphicFrameLocks noChangeAspect="1"/>
              </p:cNvGraphicFramePr>
              <p:nvPr/>
            </p:nvGraphicFramePr>
            <p:xfrm>
              <a:off x="4512" y="2592"/>
              <a:ext cx="192" cy="288"/>
            </p:xfrm>
            <a:graphic>
              <a:graphicData uri="http://schemas.openxmlformats.org/presentationml/2006/ole">
                <mc:AlternateContent xmlns:mc="http://schemas.openxmlformats.org/markup-compatibility/2006">
                  <mc:Choice xmlns:v="urn:schemas-microsoft-com:vml" Requires="v">
                    <p:oleObj spid="_x0000_s73149" name="公式" r:id="rId24" imgW="126725" imgH="177415" progId="Equation.3">
                      <p:embed/>
                    </p:oleObj>
                  </mc:Choice>
                  <mc:Fallback>
                    <p:oleObj name="公式" r:id="rId24" imgW="126725" imgH="177415" progId="Equation.3">
                      <p:embed/>
                      <p:pic>
                        <p:nvPicPr>
                          <p:cNvPr id="71743" name="Object 4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512" y="2592"/>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3" name="Object 59"/>
            <p:cNvGraphicFramePr>
              <a:graphicFrameLocks noChangeAspect="1"/>
            </p:cNvGraphicFramePr>
            <p:nvPr/>
          </p:nvGraphicFramePr>
          <p:xfrm>
            <a:off x="4823" y="768"/>
            <a:ext cx="217" cy="246"/>
          </p:xfrm>
          <a:graphic>
            <a:graphicData uri="http://schemas.openxmlformats.org/presentationml/2006/ole">
              <mc:AlternateContent xmlns:mc="http://schemas.openxmlformats.org/markup-compatibility/2006">
                <mc:Choice xmlns:v="urn:schemas-microsoft-com:vml" Requires="v">
                  <p:oleObj spid="_x0000_s73150" name="公式" r:id="rId26" imgW="139579" imgH="164957" progId="Equation.3">
                    <p:embed/>
                  </p:oleObj>
                </mc:Choice>
                <mc:Fallback>
                  <p:oleObj name="公式" r:id="rId26" imgW="139579" imgH="164957" progId="Equation.3">
                    <p:embed/>
                    <p:pic>
                      <p:nvPicPr>
                        <p:cNvPr id="71741" name="Object 5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823" y="768"/>
                          <a:ext cx="21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2" name="Group 93"/>
          <p:cNvGrpSpPr>
            <a:grpSpLocks/>
          </p:cNvGrpSpPr>
          <p:nvPr/>
        </p:nvGrpSpPr>
        <p:grpSpPr bwMode="auto">
          <a:xfrm>
            <a:off x="5936318" y="1240322"/>
            <a:ext cx="1579655" cy="1659971"/>
            <a:chOff x="2160" y="2280"/>
            <a:chExt cx="1680" cy="1992"/>
          </a:xfrm>
        </p:grpSpPr>
        <p:sp>
          <p:nvSpPr>
            <p:cNvPr id="53" name="Oval 67"/>
            <p:cNvSpPr>
              <a:spLocks noChangeArrowheads="1"/>
            </p:cNvSpPr>
            <p:nvPr/>
          </p:nvSpPr>
          <p:spPr bwMode="auto">
            <a:xfrm>
              <a:off x="3168" y="2352"/>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 name="Oval 68"/>
            <p:cNvSpPr>
              <a:spLocks noChangeArrowheads="1"/>
            </p:cNvSpPr>
            <p:nvPr/>
          </p:nvSpPr>
          <p:spPr bwMode="auto">
            <a:xfrm>
              <a:off x="2592" y="2976"/>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5" name="Oval 69"/>
            <p:cNvSpPr>
              <a:spLocks noChangeArrowheads="1"/>
            </p:cNvSpPr>
            <p:nvPr/>
          </p:nvSpPr>
          <p:spPr bwMode="auto">
            <a:xfrm>
              <a:off x="2928" y="3456"/>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 name="Line 70"/>
            <p:cNvSpPr>
              <a:spLocks noChangeShapeType="1"/>
            </p:cNvSpPr>
            <p:nvPr/>
          </p:nvSpPr>
          <p:spPr bwMode="auto">
            <a:xfrm flipH="1">
              <a:off x="2688" y="2496"/>
              <a:ext cx="480"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71"/>
            <p:cNvSpPr>
              <a:spLocks noChangeShapeType="1"/>
            </p:cNvSpPr>
            <p:nvPr/>
          </p:nvSpPr>
          <p:spPr bwMode="auto">
            <a:xfrm>
              <a:off x="3360" y="2496"/>
              <a:ext cx="384"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72"/>
            <p:cNvSpPr>
              <a:spLocks noChangeShapeType="1"/>
            </p:cNvSpPr>
            <p:nvPr/>
          </p:nvSpPr>
          <p:spPr bwMode="auto">
            <a:xfrm flipH="1">
              <a:off x="2256" y="3120"/>
              <a:ext cx="336"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73"/>
            <p:cNvSpPr>
              <a:spLocks noChangeShapeType="1"/>
            </p:cNvSpPr>
            <p:nvPr/>
          </p:nvSpPr>
          <p:spPr bwMode="auto">
            <a:xfrm flipH="1">
              <a:off x="2784" y="3696"/>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74"/>
            <p:cNvSpPr>
              <a:spLocks noChangeShapeType="1"/>
            </p:cNvSpPr>
            <p:nvPr/>
          </p:nvSpPr>
          <p:spPr bwMode="auto">
            <a:xfrm>
              <a:off x="3072" y="3696"/>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75"/>
            <p:cNvSpPr>
              <a:spLocks noChangeShapeType="1"/>
            </p:cNvSpPr>
            <p:nvPr/>
          </p:nvSpPr>
          <p:spPr bwMode="auto">
            <a:xfrm>
              <a:off x="2784" y="3120"/>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2" name="Group 76"/>
            <p:cNvGrpSpPr>
              <a:grpSpLocks/>
            </p:cNvGrpSpPr>
            <p:nvPr/>
          </p:nvGrpSpPr>
          <p:grpSpPr bwMode="auto">
            <a:xfrm>
              <a:off x="3168" y="4032"/>
              <a:ext cx="240" cy="240"/>
              <a:chOff x="4992" y="2592"/>
              <a:chExt cx="240" cy="240"/>
            </a:xfrm>
          </p:grpSpPr>
          <p:sp>
            <p:nvSpPr>
              <p:cNvPr id="73" name="Rectangle 77"/>
              <p:cNvSpPr>
                <a:spLocks noChangeArrowheads="1"/>
              </p:cNvSpPr>
              <p:nvPr/>
            </p:nvSpPr>
            <p:spPr bwMode="auto">
              <a:xfrm>
                <a:off x="4992" y="2592"/>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4" name="Object 78"/>
              <p:cNvGraphicFramePr>
                <a:graphicFrameLocks noChangeAspect="1"/>
              </p:cNvGraphicFramePr>
              <p:nvPr/>
            </p:nvGraphicFramePr>
            <p:xfrm>
              <a:off x="5011" y="2592"/>
              <a:ext cx="173" cy="240"/>
            </p:xfrm>
            <a:graphic>
              <a:graphicData uri="http://schemas.openxmlformats.org/presentationml/2006/ole">
                <mc:AlternateContent xmlns:mc="http://schemas.openxmlformats.org/markup-compatibility/2006">
                  <mc:Choice xmlns:v="urn:schemas-microsoft-com:vml" Requires="v">
                    <p:oleObj spid="_x0000_s73151" name="公式" r:id="rId28" imgW="114201" imgH="139579" progId="Equation.3">
                      <p:embed/>
                    </p:oleObj>
                  </mc:Choice>
                  <mc:Fallback>
                    <p:oleObj name="公式" r:id="rId28" imgW="114201" imgH="139579" progId="Equation.3">
                      <p:embed/>
                      <p:pic>
                        <p:nvPicPr>
                          <p:cNvPr id="71727" name="Object 7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11" y="2592"/>
                            <a:ext cx="17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3" name="Group 82"/>
            <p:cNvGrpSpPr>
              <a:grpSpLocks/>
            </p:cNvGrpSpPr>
            <p:nvPr/>
          </p:nvGrpSpPr>
          <p:grpSpPr bwMode="auto">
            <a:xfrm>
              <a:off x="2160" y="3456"/>
              <a:ext cx="240" cy="288"/>
              <a:chOff x="3984" y="2016"/>
              <a:chExt cx="240" cy="288"/>
            </a:xfrm>
          </p:grpSpPr>
          <p:sp>
            <p:nvSpPr>
              <p:cNvPr id="71" name="Rectangle 83"/>
              <p:cNvSpPr>
                <a:spLocks noChangeArrowheads="1"/>
              </p:cNvSpPr>
              <p:nvPr/>
            </p:nvSpPr>
            <p:spPr bwMode="auto">
              <a:xfrm>
                <a:off x="3984" y="2016"/>
                <a:ext cx="240"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2" name="Object 84"/>
              <p:cNvGraphicFramePr>
                <a:graphicFrameLocks noChangeAspect="1"/>
              </p:cNvGraphicFramePr>
              <p:nvPr/>
            </p:nvGraphicFramePr>
            <p:xfrm>
              <a:off x="3984" y="2058"/>
              <a:ext cx="217" cy="246"/>
            </p:xfrm>
            <a:graphic>
              <a:graphicData uri="http://schemas.openxmlformats.org/presentationml/2006/ole">
                <mc:AlternateContent xmlns:mc="http://schemas.openxmlformats.org/markup-compatibility/2006">
                  <mc:Choice xmlns:v="urn:schemas-microsoft-com:vml" Requires="v">
                    <p:oleObj spid="_x0000_s73152" name="公式" r:id="rId29" imgW="139579" imgH="164957" progId="Equation.3">
                      <p:embed/>
                    </p:oleObj>
                  </mc:Choice>
                  <mc:Fallback>
                    <p:oleObj name="公式" r:id="rId29" imgW="139579" imgH="164957" progId="Equation.3">
                      <p:embed/>
                      <p:pic>
                        <p:nvPicPr>
                          <p:cNvPr id="71725" name="Object 8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84" y="2058"/>
                            <a:ext cx="21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4" name="Group 89"/>
            <p:cNvGrpSpPr>
              <a:grpSpLocks/>
            </p:cNvGrpSpPr>
            <p:nvPr/>
          </p:nvGrpSpPr>
          <p:grpSpPr bwMode="auto">
            <a:xfrm>
              <a:off x="3600" y="2976"/>
              <a:ext cx="240" cy="288"/>
              <a:chOff x="3600" y="2976"/>
              <a:chExt cx="240" cy="288"/>
            </a:xfrm>
          </p:grpSpPr>
          <p:sp>
            <p:nvSpPr>
              <p:cNvPr id="69" name="Rectangle 80"/>
              <p:cNvSpPr>
                <a:spLocks noChangeArrowheads="1"/>
              </p:cNvSpPr>
              <p:nvPr/>
            </p:nvSpPr>
            <p:spPr bwMode="auto">
              <a:xfrm>
                <a:off x="3600" y="2976"/>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0" name="Object 87"/>
              <p:cNvGraphicFramePr>
                <a:graphicFrameLocks noChangeAspect="1"/>
              </p:cNvGraphicFramePr>
              <p:nvPr/>
            </p:nvGraphicFramePr>
            <p:xfrm>
              <a:off x="3648" y="2976"/>
              <a:ext cx="192" cy="288"/>
            </p:xfrm>
            <a:graphic>
              <a:graphicData uri="http://schemas.openxmlformats.org/presentationml/2006/ole">
                <mc:AlternateContent xmlns:mc="http://schemas.openxmlformats.org/markup-compatibility/2006">
                  <mc:Choice xmlns:v="urn:schemas-microsoft-com:vml" Requires="v">
                    <p:oleObj spid="_x0000_s73153" name="公式" r:id="rId30" imgW="126725" imgH="177415" progId="Equation.3">
                      <p:embed/>
                    </p:oleObj>
                  </mc:Choice>
                  <mc:Fallback>
                    <p:oleObj name="公式" r:id="rId30" imgW="126725" imgH="177415" progId="Equation.3">
                      <p:embed/>
                      <p:pic>
                        <p:nvPicPr>
                          <p:cNvPr id="71723" name="Object 8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648" y="297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5" name="Group 90"/>
            <p:cNvGrpSpPr>
              <a:grpSpLocks/>
            </p:cNvGrpSpPr>
            <p:nvPr/>
          </p:nvGrpSpPr>
          <p:grpSpPr bwMode="auto">
            <a:xfrm>
              <a:off x="2640" y="4032"/>
              <a:ext cx="240" cy="240"/>
              <a:chOff x="2640" y="4032"/>
              <a:chExt cx="240" cy="240"/>
            </a:xfrm>
          </p:grpSpPr>
          <p:sp>
            <p:nvSpPr>
              <p:cNvPr id="67" name="Rectangle 86"/>
              <p:cNvSpPr>
                <a:spLocks noChangeArrowheads="1"/>
              </p:cNvSpPr>
              <p:nvPr/>
            </p:nvSpPr>
            <p:spPr bwMode="auto">
              <a:xfrm>
                <a:off x="2640" y="4032"/>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68" name="Object 81"/>
              <p:cNvGraphicFramePr>
                <a:graphicFrameLocks noChangeAspect="1"/>
              </p:cNvGraphicFramePr>
              <p:nvPr/>
            </p:nvGraphicFramePr>
            <p:xfrm>
              <a:off x="2640" y="4032"/>
              <a:ext cx="166" cy="240"/>
            </p:xfrm>
            <a:graphic>
              <a:graphicData uri="http://schemas.openxmlformats.org/presentationml/2006/ole">
                <mc:AlternateContent xmlns:mc="http://schemas.openxmlformats.org/markup-compatibility/2006">
                  <mc:Choice xmlns:v="urn:schemas-microsoft-com:vml" Requires="v">
                    <p:oleObj spid="_x0000_s73154" name="公式" r:id="rId31" imgW="126835" imgH="139518" progId="Equation.3">
                      <p:embed/>
                    </p:oleObj>
                  </mc:Choice>
                  <mc:Fallback>
                    <p:oleObj name="公式" r:id="rId31" imgW="126835" imgH="139518" progId="Equation.3">
                      <p:embed/>
                      <p:pic>
                        <p:nvPicPr>
                          <p:cNvPr id="71721" name="Object 8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40" y="4032"/>
                            <a:ext cx="16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6" name="Object 91"/>
            <p:cNvGraphicFramePr>
              <a:graphicFrameLocks noChangeAspect="1"/>
            </p:cNvGraphicFramePr>
            <p:nvPr/>
          </p:nvGraphicFramePr>
          <p:xfrm>
            <a:off x="2928" y="2280"/>
            <a:ext cx="225" cy="264"/>
          </p:xfrm>
          <a:graphic>
            <a:graphicData uri="http://schemas.openxmlformats.org/presentationml/2006/ole">
              <mc:AlternateContent xmlns:mc="http://schemas.openxmlformats.org/markup-compatibility/2006">
                <mc:Choice xmlns:v="urn:schemas-microsoft-com:vml" Requires="v">
                  <p:oleObj spid="_x0000_s73155" name="公式" r:id="rId32" imgW="164957" imgH="190335" progId="Equation.3">
                    <p:embed/>
                  </p:oleObj>
                </mc:Choice>
                <mc:Fallback>
                  <p:oleObj name="公式" r:id="rId32" imgW="164957" imgH="190335" progId="Equation.3">
                    <p:embed/>
                    <p:pic>
                      <p:nvPicPr>
                        <p:cNvPr id="71719" name="Object 9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928" y="2280"/>
                          <a:ext cx="22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75" name="直接连接符 74">
            <a:extLst>
              <a:ext uri="{FF2B5EF4-FFF2-40B4-BE49-F238E27FC236}">
                <a16:creationId xmlns:a16="http://schemas.microsoft.com/office/drawing/2014/main" id="{955F8C7F-37E1-4500-AD98-CBBB71EDD86E}"/>
              </a:ext>
            </a:extLst>
          </p:cNvPr>
          <p:cNvCxnSpPr/>
          <p:nvPr/>
        </p:nvCxnSpPr>
        <p:spPr bwMode="auto">
          <a:xfrm>
            <a:off x="7155437" y="2140725"/>
            <a:ext cx="451330" cy="0"/>
          </a:xfrm>
          <a:prstGeom prst="line">
            <a:avLst/>
          </a:prstGeom>
          <a:solidFill>
            <a:schemeClr val="accent1"/>
          </a:solidFill>
          <a:ln w="28575" cap="rnd"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接连接符 75">
            <a:extLst>
              <a:ext uri="{FF2B5EF4-FFF2-40B4-BE49-F238E27FC236}">
                <a16:creationId xmlns:a16="http://schemas.microsoft.com/office/drawing/2014/main" id="{955F8C7F-37E1-4500-AD98-CBBB71EDD86E}"/>
              </a:ext>
            </a:extLst>
          </p:cNvPr>
          <p:cNvCxnSpPr/>
          <p:nvPr/>
        </p:nvCxnSpPr>
        <p:spPr bwMode="auto">
          <a:xfrm>
            <a:off x="8692670" y="2255304"/>
            <a:ext cx="451330" cy="0"/>
          </a:xfrm>
          <a:prstGeom prst="line">
            <a:avLst/>
          </a:prstGeom>
          <a:solidFill>
            <a:schemeClr val="accent1"/>
          </a:solidFill>
          <a:ln w="28575" cap="rnd"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接连接符 76">
            <a:extLst>
              <a:ext uri="{FF2B5EF4-FFF2-40B4-BE49-F238E27FC236}">
                <a16:creationId xmlns:a16="http://schemas.microsoft.com/office/drawing/2014/main" id="{955F8C7F-37E1-4500-AD98-CBBB71EDD86E}"/>
              </a:ext>
            </a:extLst>
          </p:cNvPr>
          <p:cNvCxnSpPr/>
          <p:nvPr/>
        </p:nvCxnSpPr>
        <p:spPr bwMode="auto">
          <a:xfrm>
            <a:off x="6278397" y="2949535"/>
            <a:ext cx="451330" cy="0"/>
          </a:xfrm>
          <a:prstGeom prst="line">
            <a:avLst/>
          </a:prstGeom>
          <a:solidFill>
            <a:schemeClr val="accent1"/>
          </a:solidFill>
          <a:ln w="28575" cap="rnd"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接连接符 77">
            <a:extLst>
              <a:ext uri="{FF2B5EF4-FFF2-40B4-BE49-F238E27FC236}">
                <a16:creationId xmlns:a16="http://schemas.microsoft.com/office/drawing/2014/main" id="{955F8C7F-37E1-4500-AD98-CBBB71EDD86E}"/>
              </a:ext>
            </a:extLst>
          </p:cNvPr>
          <p:cNvCxnSpPr/>
          <p:nvPr/>
        </p:nvCxnSpPr>
        <p:spPr bwMode="auto">
          <a:xfrm>
            <a:off x="7808631" y="3109913"/>
            <a:ext cx="451330" cy="0"/>
          </a:xfrm>
          <a:prstGeom prst="line">
            <a:avLst/>
          </a:prstGeom>
          <a:solidFill>
            <a:schemeClr val="accent1"/>
          </a:solidFill>
          <a:ln w="28575" cap="rnd"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7833"/>
                                        </p:tgtEl>
                                        <p:attrNameLst>
                                          <p:attrName>style.visibility</p:attrName>
                                        </p:attrNameLst>
                                      </p:cBhvr>
                                      <p:to>
                                        <p:strVal val="visible"/>
                                      </p:to>
                                    </p:set>
                                    <p:animEffect transition="in" filter="checkerboard(across)">
                                      <p:cBhvr>
                                        <p:cTn id="7" dur="500"/>
                                        <p:tgtEl>
                                          <p:spTgt spid="778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7840"/>
                                        </p:tgtEl>
                                        <p:attrNameLst>
                                          <p:attrName>style.visibility</p:attrName>
                                        </p:attrNameLst>
                                      </p:cBhvr>
                                      <p:to>
                                        <p:strVal val="visible"/>
                                      </p:to>
                                    </p:set>
                                    <p:animEffect transition="in" filter="box(in)">
                                      <p:cBhvr>
                                        <p:cTn id="12" dur="500"/>
                                        <p:tgtEl>
                                          <p:spTgt spid="778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ox(in)">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nodeType="clickEffect">
                                  <p:stCondLst>
                                    <p:cond delay="0"/>
                                  </p:stCondLst>
                                  <p:childTnLst>
                                    <p:set>
                                      <p:cBhvr>
                                        <p:cTn id="41" dur="1" fill="hold">
                                          <p:stCondLst>
                                            <p:cond delay="0"/>
                                          </p:stCondLst>
                                        </p:cTn>
                                        <p:tgtEl>
                                          <p:spTgt spid="77842"/>
                                        </p:tgtEl>
                                        <p:attrNameLst>
                                          <p:attrName>style.visibility</p:attrName>
                                        </p:attrNameLst>
                                      </p:cBhvr>
                                      <p:to>
                                        <p:strVal val="visible"/>
                                      </p:to>
                                    </p:set>
                                    <p:animEffect transition="in" filter="strips(downLeft)">
                                      <p:cBhvr>
                                        <p:cTn id="42" dur="500"/>
                                        <p:tgtEl>
                                          <p:spTgt spid="778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nodeType="clickEffect">
                                  <p:stCondLst>
                                    <p:cond delay="0"/>
                                  </p:stCondLst>
                                  <p:childTnLst>
                                    <p:set>
                                      <p:cBhvr>
                                        <p:cTn id="56" dur="1" fill="hold">
                                          <p:stCondLst>
                                            <p:cond delay="0"/>
                                          </p:stCondLst>
                                        </p:cTn>
                                        <p:tgtEl>
                                          <p:spTgt spid="77844"/>
                                        </p:tgtEl>
                                        <p:attrNameLst>
                                          <p:attrName>style.visibility</p:attrName>
                                        </p:attrNameLst>
                                      </p:cBhvr>
                                      <p:to>
                                        <p:strVal val="visible"/>
                                      </p:to>
                                    </p:set>
                                    <p:anim calcmode="lin" valueType="num">
                                      <p:cBhvr additive="base">
                                        <p:cTn id="57" dur="500" fill="hold"/>
                                        <p:tgtEl>
                                          <p:spTgt spid="77844"/>
                                        </p:tgtEl>
                                        <p:attrNameLst>
                                          <p:attrName>ppt_x</p:attrName>
                                        </p:attrNameLst>
                                      </p:cBhvr>
                                      <p:tavLst>
                                        <p:tav tm="0">
                                          <p:val>
                                            <p:strVal val="0-#ppt_w/2"/>
                                          </p:val>
                                        </p:tav>
                                        <p:tav tm="100000">
                                          <p:val>
                                            <p:strVal val="#ppt_x"/>
                                          </p:val>
                                        </p:tav>
                                      </p:tavLst>
                                    </p:anim>
                                    <p:anim calcmode="lin" valueType="num">
                                      <p:cBhvr additive="base">
                                        <p:cTn id="58" dur="500" fill="hold"/>
                                        <p:tgtEl>
                                          <p:spTgt spid="77844"/>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77839"/>
                                        </p:tgtEl>
                                        <p:attrNameLst>
                                          <p:attrName>style.visibility</p:attrName>
                                        </p:attrNameLst>
                                      </p:cBhvr>
                                      <p:to>
                                        <p:strVal val="visible"/>
                                      </p:to>
                                    </p:set>
                                    <p:animEffect transition="in" filter="wipe(down)">
                                      <p:cBhvr>
                                        <p:cTn id="63" dur="500"/>
                                        <p:tgtEl>
                                          <p:spTgt spid="7783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1" grpId="0" animBg="1"/>
      <p:bldP spid="778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62000"/>
            <a:ext cx="7924800" cy="107950"/>
          </a:xfrm>
          <a:prstGeom prst="rect">
            <a:avLst/>
          </a:prstGeom>
          <a:solidFill>
            <a:srgbClr val="FF9900"/>
          </a:solidFill>
          <a:ln w="9525">
            <a:solidFill>
              <a:srgbClr val="FF9900"/>
            </a:solidFill>
            <a:miter lim="800000"/>
            <a:headEnd/>
            <a:tailEnd/>
          </a:ln>
        </p:spPr>
      </p:pic>
      <p:sp>
        <p:nvSpPr>
          <p:cNvPr id="13316" name="Text Box 6"/>
          <p:cNvSpPr txBox="1">
            <a:spLocks noChangeArrowheads="1"/>
          </p:cNvSpPr>
          <p:nvPr/>
        </p:nvSpPr>
        <p:spPr bwMode="auto">
          <a:xfrm>
            <a:off x="517525" y="381000"/>
            <a:ext cx="161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a:t>
            </a:r>
          </a:p>
        </p:txBody>
      </p:sp>
      <p:sp>
        <p:nvSpPr>
          <p:cNvPr id="13317" name="Text Box 7"/>
          <p:cNvSpPr txBox="1">
            <a:spLocks noChangeArrowheads="1"/>
          </p:cNvSpPr>
          <p:nvPr/>
        </p:nvSpPr>
        <p:spPr bwMode="auto">
          <a:xfrm>
            <a:off x="609600" y="762000"/>
            <a:ext cx="71501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5000"/>
              </a:lnSpc>
              <a:spcBef>
                <a:spcPct val="0"/>
              </a:spcBef>
              <a:buFontTx/>
              <a:buNone/>
            </a:pPr>
            <a:r>
              <a:rPr lang="zh-CN" altLang="en-US" sz="2800" b="1">
                <a:latin typeface="楷体_GB2312" pitchFamily="49" charset="-122"/>
                <a:ea typeface="楷体_GB2312" pitchFamily="49" charset="-122"/>
              </a:rPr>
              <a:t>例</a:t>
            </a:r>
            <a:r>
              <a:rPr lang="en-US" altLang="zh-CN" sz="2800" b="1">
                <a:latin typeface="Times New Roman" panose="02020603050405020304" pitchFamily="18" charset="0"/>
                <a:ea typeface="楷体_GB2312" pitchFamily="49" charset="-122"/>
              </a:rPr>
              <a:t>2</a:t>
            </a:r>
            <a:r>
              <a:rPr lang="zh-CN" altLang="en-US" sz="2800" b="1">
                <a:latin typeface="楷体_GB2312" pitchFamily="49" charset="-122"/>
                <a:ea typeface="楷体_GB2312" pitchFamily="49" charset="-122"/>
              </a:rPr>
              <a:t>：要找给顾客三角七分钱，如果硬币面值</a:t>
            </a:r>
          </a:p>
          <a:p>
            <a:pPr eaLnBrk="1" hangingPunct="1">
              <a:lnSpc>
                <a:spcPct val="145000"/>
              </a:lnSpc>
              <a:spcBef>
                <a:spcPct val="0"/>
              </a:spcBef>
              <a:buFontTx/>
              <a:buNone/>
            </a:pPr>
            <a:r>
              <a:rPr lang="zh-CN" altLang="en-US" sz="2800" b="1">
                <a:latin typeface="楷体_GB2312" pitchFamily="49" charset="-122"/>
                <a:ea typeface="楷体_GB2312" pitchFamily="49" charset="-122"/>
              </a:rPr>
              <a:t>为</a:t>
            </a:r>
            <a:r>
              <a:rPr lang="en-US" altLang="zh-CN" sz="2800" b="1">
                <a:latin typeface="Times New Roman" panose="02020603050405020304" pitchFamily="18" charset="0"/>
                <a:ea typeface="楷体_GB2312" pitchFamily="49" charset="-122"/>
              </a:rPr>
              <a:t>11</a:t>
            </a:r>
            <a:r>
              <a:rPr lang="zh-CN" altLang="en-US" sz="2800" b="1">
                <a:latin typeface="楷体_GB2312" pitchFamily="49" charset="-122"/>
                <a:ea typeface="楷体_GB2312" pitchFamily="49" charset="-122"/>
              </a:rPr>
              <a:t>分、</a:t>
            </a:r>
            <a:r>
              <a:rPr lang="en-US" altLang="zh-CN" sz="2800" b="1">
                <a:latin typeface="Times New Roman" panose="02020603050405020304" pitchFamily="18" charset="0"/>
                <a:ea typeface="楷体_GB2312" pitchFamily="49" charset="-122"/>
              </a:rPr>
              <a:t>7</a:t>
            </a:r>
            <a:r>
              <a:rPr lang="zh-CN" altLang="en-US" sz="2800" b="1">
                <a:latin typeface="楷体_GB2312" pitchFamily="49" charset="-122"/>
                <a:ea typeface="楷体_GB2312" pitchFamily="49" charset="-122"/>
              </a:rPr>
              <a:t>分、</a:t>
            </a:r>
            <a:r>
              <a:rPr lang="en-US" altLang="zh-CN" sz="2800" b="1">
                <a:latin typeface="Times New Roman" panose="02020603050405020304" pitchFamily="18" charset="0"/>
                <a:ea typeface="楷体_GB2312" pitchFamily="49" charset="-122"/>
              </a:rPr>
              <a:t>5</a:t>
            </a:r>
            <a:r>
              <a:rPr lang="zh-CN" altLang="en-US" sz="2800" b="1">
                <a:latin typeface="楷体_GB2312" pitchFamily="49" charset="-122"/>
                <a:ea typeface="楷体_GB2312" pitchFamily="49" charset="-122"/>
              </a:rPr>
              <a:t>分、</a:t>
            </a:r>
            <a:r>
              <a:rPr lang="en-US" altLang="zh-CN" sz="2800" b="1">
                <a:latin typeface="Times New Roman" panose="02020603050405020304" pitchFamily="18" charset="0"/>
                <a:ea typeface="楷体_GB2312" pitchFamily="49" charset="-122"/>
              </a:rPr>
              <a:t>1</a:t>
            </a:r>
            <a:r>
              <a:rPr lang="zh-CN" altLang="en-US" sz="2800" b="1">
                <a:latin typeface="楷体_GB2312" pitchFamily="49" charset="-122"/>
                <a:ea typeface="楷体_GB2312" pitchFamily="49" charset="-122"/>
              </a:rPr>
              <a:t>分，希望用数目最少的</a:t>
            </a:r>
          </a:p>
          <a:p>
            <a:pPr eaLnBrk="1" hangingPunct="1">
              <a:lnSpc>
                <a:spcPct val="145000"/>
              </a:lnSpc>
              <a:spcBef>
                <a:spcPct val="0"/>
              </a:spcBef>
              <a:buFontTx/>
              <a:buNone/>
            </a:pPr>
            <a:r>
              <a:rPr lang="zh-CN" altLang="en-US" sz="2800" b="1">
                <a:latin typeface="楷体_GB2312" pitchFamily="49" charset="-122"/>
                <a:ea typeface="楷体_GB2312" pitchFamily="49" charset="-122"/>
              </a:rPr>
              <a:t>硬币找给顾客。</a:t>
            </a:r>
          </a:p>
        </p:txBody>
      </p:sp>
      <p:sp>
        <p:nvSpPr>
          <p:cNvPr id="10248" name="Text Box 8"/>
          <p:cNvSpPr txBox="1">
            <a:spLocks noChangeArrowheads="1"/>
          </p:cNvSpPr>
          <p:nvPr/>
        </p:nvSpPr>
        <p:spPr bwMode="auto">
          <a:xfrm>
            <a:off x="533400" y="2971800"/>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ea typeface="楷体_GB2312" pitchFamily="49" charset="-122"/>
              </a:rPr>
              <a:t>贪心算法：</a:t>
            </a:r>
          </a:p>
        </p:txBody>
      </p:sp>
      <p:sp>
        <p:nvSpPr>
          <p:cNvPr id="10249" name="Text Box 9"/>
          <p:cNvSpPr txBox="1">
            <a:spLocks noChangeArrowheads="1"/>
          </p:cNvSpPr>
          <p:nvPr/>
        </p:nvSpPr>
        <p:spPr bwMode="auto">
          <a:xfrm>
            <a:off x="2667000" y="2986088"/>
            <a:ext cx="900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D60093"/>
                </a:solidFill>
                <a:latin typeface="楷体_GB2312" pitchFamily="49" charset="-122"/>
                <a:ea typeface="楷体_GB2312" pitchFamily="49" charset="-122"/>
              </a:rPr>
              <a:t>11</a:t>
            </a:r>
            <a:r>
              <a:rPr lang="zh-CN" altLang="en-US" sz="2800" b="1">
                <a:solidFill>
                  <a:srgbClr val="D60093"/>
                </a:solidFill>
                <a:latin typeface="楷体_GB2312" pitchFamily="49" charset="-122"/>
                <a:ea typeface="楷体_GB2312" pitchFamily="49" charset="-122"/>
              </a:rPr>
              <a:t>分</a:t>
            </a:r>
          </a:p>
        </p:txBody>
      </p:sp>
      <p:sp>
        <p:nvSpPr>
          <p:cNvPr id="10251" name="Text Box 11"/>
          <p:cNvSpPr txBox="1">
            <a:spLocks noChangeArrowheads="1"/>
          </p:cNvSpPr>
          <p:nvPr/>
        </p:nvSpPr>
        <p:spPr bwMode="auto">
          <a:xfrm>
            <a:off x="3824288" y="2971800"/>
            <a:ext cx="900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D60093"/>
                </a:solidFill>
                <a:latin typeface="楷体_GB2312" pitchFamily="49" charset="-122"/>
                <a:ea typeface="楷体_GB2312" pitchFamily="49" charset="-122"/>
              </a:rPr>
              <a:t>11</a:t>
            </a:r>
            <a:r>
              <a:rPr lang="zh-CN" altLang="en-US" sz="2800" b="1">
                <a:solidFill>
                  <a:srgbClr val="D60093"/>
                </a:solidFill>
                <a:latin typeface="楷体_GB2312" pitchFamily="49" charset="-122"/>
                <a:ea typeface="楷体_GB2312" pitchFamily="49" charset="-122"/>
              </a:rPr>
              <a:t>分</a:t>
            </a:r>
          </a:p>
        </p:txBody>
      </p:sp>
      <p:sp>
        <p:nvSpPr>
          <p:cNvPr id="10252" name="Text Box 12"/>
          <p:cNvSpPr txBox="1">
            <a:spLocks noChangeArrowheads="1"/>
          </p:cNvSpPr>
          <p:nvPr/>
        </p:nvSpPr>
        <p:spPr bwMode="auto">
          <a:xfrm>
            <a:off x="5043488" y="2986088"/>
            <a:ext cx="900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D60093"/>
                </a:solidFill>
                <a:latin typeface="楷体_GB2312" pitchFamily="49" charset="-122"/>
                <a:ea typeface="楷体_GB2312" pitchFamily="49" charset="-122"/>
              </a:rPr>
              <a:t>11</a:t>
            </a:r>
            <a:r>
              <a:rPr lang="zh-CN" altLang="en-US" sz="2800" b="1">
                <a:solidFill>
                  <a:srgbClr val="D60093"/>
                </a:solidFill>
                <a:latin typeface="楷体_GB2312" pitchFamily="49" charset="-122"/>
                <a:ea typeface="楷体_GB2312" pitchFamily="49" charset="-122"/>
              </a:rPr>
              <a:t>分</a:t>
            </a:r>
          </a:p>
        </p:txBody>
      </p:sp>
      <p:sp>
        <p:nvSpPr>
          <p:cNvPr id="10253" name="Text Box 13"/>
          <p:cNvSpPr txBox="1">
            <a:spLocks noChangeArrowheads="1"/>
          </p:cNvSpPr>
          <p:nvPr/>
        </p:nvSpPr>
        <p:spPr bwMode="auto">
          <a:xfrm>
            <a:off x="2708275" y="3900488"/>
            <a:ext cx="72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楷体_GB2312" pitchFamily="49" charset="-122"/>
                <a:ea typeface="楷体_GB2312" pitchFamily="49" charset="-122"/>
              </a:rPr>
              <a:t>1</a:t>
            </a:r>
            <a:r>
              <a:rPr lang="zh-CN" altLang="en-US" sz="2800" b="1">
                <a:solidFill>
                  <a:srgbClr val="0000FF"/>
                </a:solidFill>
                <a:latin typeface="楷体_GB2312" pitchFamily="49" charset="-122"/>
                <a:ea typeface="楷体_GB2312" pitchFamily="49" charset="-122"/>
              </a:rPr>
              <a:t>分</a:t>
            </a:r>
          </a:p>
        </p:txBody>
      </p:sp>
      <p:sp>
        <p:nvSpPr>
          <p:cNvPr id="10254" name="Text Box 14"/>
          <p:cNvSpPr txBox="1">
            <a:spLocks noChangeArrowheads="1"/>
          </p:cNvSpPr>
          <p:nvPr/>
        </p:nvSpPr>
        <p:spPr bwMode="auto">
          <a:xfrm>
            <a:off x="3810000" y="3886200"/>
            <a:ext cx="720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楷体_GB2312" pitchFamily="49" charset="-122"/>
                <a:ea typeface="楷体_GB2312" pitchFamily="49" charset="-122"/>
              </a:rPr>
              <a:t>1</a:t>
            </a:r>
            <a:r>
              <a:rPr lang="zh-CN" altLang="en-US" sz="2800" b="1">
                <a:solidFill>
                  <a:srgbClr val="0000FF"/>
                </a:solidFill>
                <a:latin typeface="楷体_GB2312" pitchFamily="49" charset="-122"/>
                <a:ea typeface="楷体_GB2312" pitchFamily="49" charset="-122"/>
              </a:rPr>
              <a:t>分</a:t>
            </a:r>
          </a:p>
        </p:txBody>
      </p:sp>
      <p:sp>
        <p:nvSpPr>
          <p:cNvPr id="10255" name="Text Box 15"/>
          <p:cNvSpPr txBox="1">
            <a:spLocks noChangeArrowheads="1"/>
          </p:cNvSpPr>
          <p:nvPr/>
        </p:nvSpPr>
        <p:spPr bwMode="auto">
          <a:xfrm>
            <a:off x="5029200" y="3900488"/>
            <a:ext cx="72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楷体_GB2312" pitchFamily="49" charset="-122"/>
                <a:ea typeface="楷体_GB2312" pitchFamily="49" charset="-122"/>
              </a:rPr>
              <a:t>1</a:t>
            </a:r>
            <a:r>
              <a:rPr lang="zh-CN" altLang="en-US" sz="2800" b="1">
                <a:solidFill>
                  <a:srgbClr val="0000FF"/>
                </a:solidFill>
                <a:latin typeface="楷体_GB2312" pitchFamily="49" charset="-122"/>
                <a:ea typeface="楷体_GB2312" pitchFamily="49" charset="-122"/>
              </a:rPr>
              <a:t>分</a:t>
            </a:r>
          </a:p>
        </p:txBody>
      </p:sp>
      <p:sp>
        <p:nvSpPr>
          <p:cNvPr id="10256" name="Text Box 16"/>
          <p:cNvSpPr txBox="1">
            <a:spLocks noChangeArrowheads="1"/>
          </p:cNvSpPr>
          <p:nvPr/>
        </p:nvSpPr>
        <p:spPr bwMode="auto">
          <a:xfrm>
            <a:off x="6172200" y="3900488"/>
            <a:ext cx="72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楷体_GB2312" pitchFamily="49" charset="-122"/>
                <a:ea typeface="楷体_GB2312" pitchFamily="49" charset="-122"/>
              </a:rPr>
              <a:t>1</a:t>
            </a:r>
            <a:r>
              <a:rPr lang="zh-CN" altLang="en-US" sz="2800" b="1">
                <a:solidFill>
                  <a:srgbClr val="0000FF"/>
                </a:solidFill>
                <a:latin typeface="楷体_GB2312" pitchFamily="49" charset="-122"/>
                <a:ea typeface="楷体_GB2312" pitchFamily="49" charset="-122"/>
              </a:rPr>
              <a:t>分</a:t>
            </a:r>
          </a:p>
        </p:txBody>
      </p:sp>
      <p:sp>
        <p:nvSpPr>
          <p:cNvPr id="10257" name="Line 17"/>
          <p:cNvSpPr>
            <a:spLocks noChangeShapeType="1"/>
          </p:cNvSpPr>
          <p:nvPr/>
        </p:nvSpPr>
        <p:spPr bwMode="auto">
          <a:xfrm>
            <a:off x="7010400" y="3124200"/>
            <a:ext cx="9144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8" name="Line 18"/>
          <p:cNvSpPr>
            <a:spLocks noChangeShapeType="1"/>
          </p:cNvSpPr>
          <p:nvPr/>
        </p:nvSpPr>
        <p:spPr bwMode="auto">
          <a:xfrm flipV="1">
            <a:off x="6781800" y="3581400"/>
            <a:ext cx="1143000"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9" name="Text Box 19"/>
          <p:cNvSpPr txBox="1">
            <a:spLocks noChangeArrowheads="1"/>
          </p:cNvSpPr>
          <p:nvPr/>
        </p:nvSpPr>
        <p:spPr bwMode="auto">
          <a:xfrm>
            <a:off x="7924800" y="32670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FF0000"/>
                </a:solidFill>
                <a:latin typeface="Times New Roman" panose="02020603050405020304" pitchFamily="18" charset="0"/>
                <a:ea typeface="楷体_GB2312" pitchFamily="49" charset="-122"/>
              </a:rPr>
              <a:t>7</a:t>
            </a:r>
          </a:p>
        </p:txBody>
      </p:sp>
      <p:sp>
        <p:nvSpPr>
          <p:cNvPr id="10260" name="Text Box 20"/>
          <p:cNvSpPr txBox="1">
            <a:spLocks noChangeArrowheads="1"/>
          </p:cNvSpPr>
          <p:nvPr/>
        </p:nvSpPr>
        <p:spPr bwMode="auto">
          <a:xfrm>
            <a:off x="533400" y="480060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FF0000"/>
                </a:solidFill>
                <a:ea typeface="楷体_GB2312" pitchFamily="49" charset="-122"/>
              </a:rPr>
              <a:t>最优解：</a:t>
            </a:r>
          </a:p>
        </p:txBody>
      </p:sp>
      <p:sp>
        <p:nvSpPr>
          <p:cNvPr id="10261" name="Text Box 21"/>
          <p:cNvSpPr txBox="1">
            <a:spLocks noChangeArrowheads="1"/>
          </p:cNvSpPr>
          <p:nvPr/>
        </p:nvSpPr>
        <p:spPr bwMode="auto">
          <a:xfrm>
            <a:off x="2803525" y="4724400"/>
            <a:ext cx="2378075"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sz="2800" b="1">
                <a:latin typeface="Times New Roman" panose="02020603050405020304" pitchFamily="18" charset="0"/>
                <a:ea typeface="楷体_GB2312" pitchFamily="49" charset="-122"/>
              </a:rPr>
              <a:t>2</a:t>
            </a:r>
            <a:r>
              <a:rPr lang="zh-CN" altLang="en-US" sz="2800" b="1">
                <a:latin typeface="楷体_GB2312" pitchFamily="49" charset="-122"/>
                <a:ea typeface="楷体_GB2312" pitchFamily="49" charset="-122"/>
              </a:rPr>
              <a:t>枚</a:t>
            </a:r>
            <a:r>
              <a:rPr lang="en-US" altLang="zh-CN" sz="2800" b="1">
                <a:latin typeface="Times New Roman" panose="02020603050405020304" pitchFamily="18" charset="0"/>
                <a:ea typeface="楷体_GB2312" pitchFamily="49" charset="-122"/>
              </a:rPr>
              <a:t>11</a:t>
            </a:r>
            <a:r>
              <a:rPr lang="zh-CN" altLang="en-US" sz="2800" b="1">
                <a:latin typeface="楷体_GB2312" pitchFamily="49" charset="-122"/>
                <a:ea typeface="楷体_GB2312" pitchFamily="49" charset="-122"/>
              </a:rPr>
              <a:t>分硬币</a:t>
            </a:r>
          </a:p>
          <a:p>
            <a:pPr eaLnBrk="1" hangingPunct="1">
              <a:lnSpc>
                <a:spcPct val="150000"/>
              </a:lnSpc>
              <a:spcBef>
                <a:spcPct val="0"/>
              </a:spcBef>
              <a:buFontTx/>
              <a:buNone/>
            </a:pPr>
            <a:r>
              <a:rPr lang="en-US" altLang="zh-CN" sz="2800" b="1">
                <a:latin typeface="Times New Roman" panose="02020603050405020304" pitchFamily="18" charset="0"/>
                <a:ea typeface="楷体_GB2312" pitchFamily="49" charset="-122"/>
              </a:rPr>
              <a:t>3</a:t>
            </a:r>
            <a:r>
              <a:rPr lang="zh-CN" altLang="en-US" sz="2800" b="1">
                <a:latin typeface="楷体_GB2312" pitchFamily="49" charset="-122"/>
                <a:ea typeface="楷体_GB2312" pitchFamily="49" charset="-122"/>
              </a:rPr>
              <a:t>枚</a:t>
            </a:r>
            <a:r>
              <a:rPr lang="en-US" altLang="zh-CN" sz="2800" b="1">
                <a:latin typeface="Times New Roman" panose="02020603050405020304" pitchFamily="18" charset="0"/>
                <a:ea typeface="楷体_GB2312" pitchFamily="49" charset="-122"/>
              </a:rPr>
              <a:t>5</a:t>
            </a:r>
            <a:r>
              <a:rPr lang="zh-CN" altLang="en-US" sz="2800" b="1">
                <a:latin typeface="楷体_GB2312" pitchFamily="49" charset="-122"/>
                <a:ea typeface="楷体_GB2312" pitchFamily="49" charset="-122"/>
              </a:rPr>
              <a:t>分硬币</a:t>
            </a:r>
          </a:p>
        </p:txBody>
      </p:sp>
      <p:sp>
        <p:nvSpPr>
          <p:cNvPr id="10262" name="Line 22"/>
          <p:cNvSpPr>
            <a:spLocks noChangeShapeType="1"/>
          </p:cNvSpPr>
          <p:nvPr/>
        </p:nvSpPr>
        <p:spPr bwMode="auto">
          <a:xfrm>
            <a:off x="4800600" y="5486400"/>
            <a:ext cx="1447800" cy="0"/>
          </a:xfrm>
          <a:prstGeom prst="line">
            <a:avLst/>
          </a:prstGeom>
          <a:noFill/>
          <a:ln w="476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3" name="Text Box 23"/>
          <p:cNvSpPr txBox="1">
            <a:spLocks noChangeArrowheads="1"/>
          </p:cNvSpPr>
          <p:nvPr/>
        </p:nvSpPr>
        <p:spPr bwMode="auto">
          <a:xfrm>
            <a:off x="6172200" y="5257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D60093"/>
                </a:solidFill>
                <a:latin typeface="Times New Roman" panose="02020603050405020304" pitchFamily="18" charset="0"/>
              </a:rPr>
              <a:t>5</a:t>
            </a:r>
          </a:p>
        </p:txBody>
      </p:sp>
      <p:sp>
        <p:nvSpPr>
          <p:cNvPr id="10264" name="Text Box 24"/>
          <p:cNvSpPr txBox="1">
            <a:spLocks noChangeArrowheads="1"/>
          </p:cNvSpPr>
          <p:nvPr/>
        </p:nvSpPr>
        <p:spPr bwMode="auto">
          <a:xfrm>
            <a:off x="6619875" y="4572000"/>
            <a:ext cx="19145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olidFill>
                  <a:srgbClr val="D60093"/>
                </a:solidFill>
                <a:latin typeface="楷体_GB2312" pitchFamily="49" charset="-122"/>
                <a:ea typeface="楷体_GB2312" pitchFamily="49" charset="-122"/>
              </a:rPr>
              <a:t>贪心失败</a:t>
            </a:r>
            <a:endParaRPr lang="en-US" altLang="zh-CN" b="1">
              <a:solidFill>
                <a:srgbClr val="D60093"/>
              </a:solidFill>
              <a:latin typeface="楷体_GB2312" pitchFamily="49" charset="-122"/>
              <a:ea typeface="楷体_GB2312" pitchFamily="49" charset="-122"/>
            </a:endParaRPr>
          </a:p>
        </p:txBody>
      </p:sp>
      <p:sp>
        <p:nvSpPr>
          <p:cNvPr id="23" name="AutoShape 10"/>
          <p:cNvSpPr>
            <a:spLocks noChangeArrowheads="1"/>
          </p:cNvSpPr>
          <p:nvPr/>
        </p:nvSpPr>
        <p:spPr bwMode="auto">
          <a:xfrm>
            <a:off x="6213745" y="1552575"/>
            <a:ext cx="2819400" cy="1600200"/>
          </a:xfrm>
          <a:prstGeom prst="wedgeEllipseCallout">
            <a:avLst>
              <a:gd name="adj1" fmla="val -28042"/>
              <a:gd name="adj2" fmla="val 141069"/>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FontTx/>
              <a:buNone/>
            </a:pPr>
            <a:r>
              <a:rPr lang="zh-CN" altLang="en-US" sz="2000" b="1" dirty="0">
                <a:solidFill>
                  <a:srgbClr val="FF0000"/>
                </a:solidFill>
                <a:latin typeface="楷体_GB2312" pitchFamily="49" charset="-122"/>
                <a:ea typeface="楷体_GB2312" pitchFamily="49" charset="-122"/>
              </a:rPr>
              <a:t>现行人民币</a:t>
            </a:r>
            <a:endParaRPr lang="en-US" altLang="zh-CN" sz="2000" b="1" dirty="0">
              <a:solidFill>
                <a:srgbClr val="FF0000"/>
              </a:solidFill>
              <a:latin typeface="楷体_GB2312" pitchFamily="49" charset="-122"/>
              <a:ea typeface="楷体_GB2312" pitchFamily="49" charset="-122"/>
            </a:endParaRPr>
          </a:p>
          <a:p>
            <a:pPr algn="ctr" eaLnBrk="1" hangingPunct="1">
              <a:lnSpc>
                <a:spcPct val="130000"/>
              </a:lnSpc>
              <a:spcBef>
                <a:spcPct val="0"/>
              </a:spcBef>
              <a:buFontTx/>
              <a:buNone/>
            </a:pPr>
            <a:r>
              <a:rPr lang="zh-CN" altLang="en-US" sz="2000" b="1" dirty="0">
                <a:solidFill>
                  <a:srgbClr val="FF0000"/>
                </a:solidFill>
                <a:latin typeface="楷体_GB2312" pitchFamily="49" charset="-122"/>
                <a:ea typeface="楷体_GB2312" pitchFamily="49" charset="-122"/>
              </a:rPr>
              <a:t>采用贪心策略</a:t>
            </a:r>
            <a:endParaRPr lang="en-US" altLang="zh-CN" sz="2000" b="1" dirty="0">
              <a:solidFill>
                <a:srgbClr val="FF0000"/>
              </a:solidFill>
              <a:latin typeface="楷体_GB2312" pitchFamily="49" charset="-122"/>
              <a:ea typeface="楷体_GB2312" pitchFamily="49" charset="-122"/>
            </a:endParaRPr>
          </a:p>
          <a:p>
            <a:pPr algn="ctr" eaLnBrk="1" hangingPunct="1">
              <a:lnSpc>
                <a:spcPct val="130000"/>
              </a:lnSpc>
              <a:spcBef>
                <a:spcPct val="0"/>
              </a:spcBef>
              <a:buFontTx/>
              <a:buNone/>
            </a:pPr>
            <a:r>
              <a:rPr lang="zh-CN" altLang="en-US" sz="2000" b="1" dirty="0">
                <a:solidFill>
                  <a:srgbClr val="FF0000"/>
                </a:solidFill>
                <a:latin typeface="楷体_GB2312" pitchFamily="49" charset="-122"/>
                <a:ea typeface="楷体_GB2312" pitchFamily="49" charset="-122"/>
              </a:rPr>
              <a:t>可以得到最优解</a:t>
            </a:r>
          </a:p>
        </p:txBody>
      </p:sp>
    </p:spTree>
    <p:extLst>
      <p:ext uri="{BB962C8B-B14F-4D97-AF65-F5344CB8AC3E}">
        <p14:creationId xmlns:p14="http://schemas.microsoft.com/office/powerpoint/2010/main" val="4254354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anim calcmode="lin" valueType="num">
                                      <p:cBhvr additive="base">
                                        <p:cTn id="7" dur="500" fill="hold"/>
                                        <p:tgtEl>
                                          <p:spTgt spid="10248"/>
                                        </p:tgtEl>
                                        <p:attrNameLst>
                                          <p:attrName>ppt_x</p:attrName>
                                        </p:attrNameLst>
                                      </p:cBhvr>
                                      <p:tavLst>
                                        <p:tav tm="0">
                                          <p:val>
                                            <p:strVal val="0-#ppt_w/2"/>
                                          </p:val>
                                        </p:tav>
                                        <p:tav tm="100000">
                                          <p:val>
                                            <p:strVal val="#ppt_x"/>
                                          </p:val>
                                        </p:tav>
                                      </p:tavLst>
                                    </p:anim>
                                    <p:anim calcmode="lin" valueType="num">
                                      <p:cBhvr additive="base">
                                        <p:cTn id="8" dur="500" fill="hold"/>
                                        <p:tgtEl>
                                          <p:spTgt spid="102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0249"/>
                                        </p:tgtEl>
                                        <p:attrNameLst>
                                          <p:attrName>style.visibility</p:attrName>
                                        </p:attrNameLst>
                                      </p:cBhvr>
                                      <p:to>
                                        <p:strVal val="visible"/>
                                      </p:to>
                                    </p:set>
                                    <p:animEffect transition="in" filter="box(in)">
                                      <p:cBhvr>
                                        <p:cTn id="13" dur="500"/>
                                        <p:tgtEl>
                                          <p:spTgt spid="102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251"/>
                                        </p:tgtEl>
                                        <p:attrNameLst>
                                          <p:attrName>style.visibility</p:attrName>
                                        </p:attrNameLst>
                                      </p:cBhvr>
                                      <p:to>
                                        <p:strVal val="visible"/>
                                      </p:to>
                                    </p:set>
                                    <p:animEffect transition="in" filter="box(in)">
                                      <p:cBhvr>
                                        <p:cTn id="18" dur="500"/>
                                        <p:tgtEl>
                                          <p:spTgt spid="102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0252"/>
                                        </p:tgtEl>
                                        <p:attrNameLst>
                                          <p:attrName>style.visibility</p:attrName>
                                        </p:attrNameLst>
                                      </p:cBhvr>
                                      <p:to>
                                        <p:strVal val="visible"/>
                                      </p:to>
                                    </p:set>
                                    <p:animEffect transition="in" filter="box(in)">
                                      <p:cBhvr>
                                        <p:cTn id="23" dur="500"/>
                                        <p:tgtEl>
                                          <p:spTgt spid="1025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253"/>
                                        </p:tgtEl>
                                        <p:attrNameLst>
                                          <p:attrName>style.visibility</p:attrName>
                                        </p:attrNameLst>
                                      </p:cBhvr>
                                      <p:to>
                                        <p:strVal val="visible"/>
                                      </p:to>
                                    </p:set>
                                    <p:animEffect transition="in" filter="blinds(horizontal)">
                                      <p:cBhvr>
                                        <p:cTn id="28" dur="500"/>
                                        <p:tgtEl>
                                          <p:spTgt spid="1025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0254"/>
                                        </p:tgtEl>
                                        <p:attrNameLst>
                                          <p:attrName>style.visibility</p:attrName>
                                        </p:attrNameLst>
                                      </p:cBhvr>
                                      <p:to>
                                        <p:strVal val="visible"/>
                                      </p:to>
                                    </p:set>
                                    <p:animEffect transition="in" filter="box(in)">
                                      <p:cBhvr>
                                        <p:cTn id="33" dur="500"/>
                                        <p:tgtEl>
                                          <p:spTgt spid="10254"/>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10255"/>
                                        </p:tgtEl>
                                        <p:attrNameLst>
                                          <p:attrName>style.visibility</p:attrName>
                                        </p:attrNameLst>
                                      </p:cBhvr>
                                      <p:to>
                                        <p:strVal val="visible"/>
                                      </p:to>
                                    </p:set>
                                    <p:animEffect transition="in" filter="box(in)">
                                      <p:cBhvr>
                                        <p:cTn id="36" dur="500"/>
                                        <p:tgtEl>
                                          <p:spTgt spid="10255"/>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10256"/>
                                        </p:tgtEl>
                                        <p:attrNameLst>
                                          <p:attrName>style.visibility</p:attrName>
                                        </p:attrNameLst>
                                      </p:cBhvr>
                                      <p:to>
                                        <p:strVal val="visible"/>
                                      </p:to>
                                    </p:set>
                                    <p:animEffect transition="in" filter="box(in)">
                                      <p:cBhvr>
                                        <p:cTn id="39" dur="500"/>
                                        <p:tgtEl>
                                          <p:spTgt spid="102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nodeType="clickEffect">
                                  <p:stCondLst>
                                    <p:cond delay="0"/>
                                  </p:stCondLst>
                                  <p:childTnLst>
                                    <p:set>
                                      <p:cBhvr>
                                        <p:cTn id="43" dur="1" fill="hold">
                                          <p:stCondLst>
                                            <p:cond delay="0"/>
                                          </p:stCondLst>
                                        </p:cTn>
                                        <p:tgtEl>
                                          <p:spTgt spid="10257"/>
                                        </p:tgtEl>
                                        <p:attrNameLst>
                                          <p:attrName>style.visibility</p:attrName>
                                        </p:attrNameLst>
                                      </p:cBhvr>
                                      <p:to>
                                        <p:strVal val="visible"/>
                                      </p:to>
                                    </p:set>
                                    <p:anim calcmode="lin" valueType="num">
                                      <p:cBhvr additive="base">
                                        <p:cTn id="44" dur="500" fill="hold"/>
                                        <p:tgtEl>
                                          <p:spTgt spid="10257"/>
                                        </p:tgtEl>
                                        <p:attrNameLst>
                                          <p:attrName>ppt_x</p:attrName>
                                        </p:attrNameLst>
                                      </p:cBhvr>
                                      <p:tavLst>
                                        <p:tav tm="0">
                                          <p:val>
                                            <p:strVal val="1+#ppt_w/2"/>
                                          </p:val>
                                        </p:tav>
                                        <p:tav tm="100000">
                                          <p:val>
                                            <p:strVal val="#ppt_x"/>
                                          </p:val>
                                        </p:tav>
                                      </p:tavLst>
                                    </p:anim>
                                    <p:anim calcmode="lin" valueType="num">
                                      <p:cBhvr additive="base">
                                        <p:cTn id="45" dur="500" fill="hold"/>
                                        <p:tgtEl>
                                          <p:spTgt spid="10257"/>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0"/>
                                  </p:stCondLst>
                                  <p:childTnLst>
                                    <p:set>
                                      <p:cBhvr>
                                        <p:cTn id="47" dur="1" fill="hold">
                                          <p:stCondLst>
                                            <p:cond delay="0"/>
                                          </p:stCondLst>
                                        </p:cTn>
                                        <p:tgtEl>
                                          <p:spTgt spid="10258"/>
                                        </p:tgtEl>
                                        <p:attrNameLst>
                                          <p:attrName>style.visibility</p:attrName>
                                        </p:attrNameLst>
                                      </p:cBhvr>
                                      <p:to>
                                        <p:strVal val="visible"/>
                                      </p:to>
                                    </p:set>
                                    <p:anim calcmode="lin" valueType="num">
                                      <p:cBhvr additive="base">
                                        <p:cTn id="48" dur="500" fill="hold"/>
                                        <p:tgtEl>
                                          <p:spTgt spid="10258"/>
                                        </p:tgtEl>
                                        <p:attrNameLst>
                                          <p:attrName>ppt_x</p:attrName>
                                        </p:attrNameLst>
                                      </p:cBhvr>
                                      <p:tavLst>
                                        <p:tav tm="0">
                                          <p:val>
                                            <p:strVal val="1+#ppt_w/2"/>
                                          </p:val>
                                        </p:tav>
                                        <p:tav tm="100000">
                                          <p:val>
                                            <p:strVal val="#ppt_x"/>
                                          </p:val>
                                        </p:tav>
                                      </p:tavLst>
                                    </p:anim>
                                    <p:anim calcmode="lin" valueType="num">
                                      <p:cBhvr additive="base">
                                        <p:cTn id="49" dur="500" fill="hold"/>
                                        <p:tgtEl>
                                          <p:spTgt spid="10258"/>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0259"/>
                                        </p:tgtEl>
                                        <p:attrNameLst>
                                          <p:attrName>style.visibility</p:attrName>
                                        </p:attrNameLst>
                                      </p:cBhvr>
                                      <p:to>
                                        <p:strVal val="visible"/>
                                      </p:to>
                                    </p:set>
                                    <p:anim calcmode="lin" valueType="num">
                                      <p:cBhvr additive="base">
                                        <p:cTn id="52" dur="500" fill="hold"/>
                                        <p:tgtEl>
                                          <p:spTgt spid="10259"/>
                                        </p:tgtEl>
                                        <p:attrNameLst>
                                          <p:attrName>ppt_x</p:attrName>
                                        </p:attrNameLst>
                                      </p:cBhvr>
                                      <p:tavLst>
                                        <p:tav tm="0">
                                          <p:val>
                                            <p:strVal val="1+#ppt_w/2"/>
                                          </p:val>
                                        </p:tav>
                                        <p:tav tm="100000">
                                          <p:val>
                                            <p:strVal val="#ppt_x"/>
                                          </p:val>
                                        </p:tav>
                                      </p:tavLst>
                                    </p:anim>
                                    <p:anim calcmode="lin" valueType="num">
                                      <p:cBhvr additive="base">
                                        <p:cTn id="53" dur="500" fill="hold"/>
                                        <p:tgtEl>
                                          <p:spTgt spid="10259"/>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0260"/>
                                        </p:tgtEl>
                                        <p:attrNameLst>
                                          <p:attrName>style.visibility</p:attrName>
                                        </p:attrNameLst>
                                      </p:cBhvr>
                                      <p:to>
                                        <p:strVal val="visible"/>
                                      </p:to>
                                    </p:set>
                                    <p:anim calcmode="lin" valueType="num">
                                      <p:cBhvr additive="base">
                                        <p:cTn id="58" dur="500" fill="hold"/>
                                        <p:tgtEl>
                                          <p:spTgt spid="10260"/>
                                        </p:tgtEl>
                                        <p:attrNameLst>
                                          <p:attrName>ppt_x</p:attrName>
                                        </p:attrNameLst>
                                      </p:cBhvr>
                                      <p:tavLst>
                                        <p:tav tm="0">
                                          <p:val>
                                            <p:strVal val="0-#ppt_w/2"/>
                                          </p:val>
                                        </p:tav>
                                        <p:tav tm="100000">
                                          <p:val>
                                            <p:strVal val="#ppt_x"/>
                                          </p:val>
                                        </p:tav>
                                      </p:tavLst>
                                    </p:anim>
                                    <p:anim calcmode="lin" valueType="num">
                                      <p:cBhvr additive="base">
                                        <p:cTn id="59" dur="500" fill="hold"/>
                                        <p:tgtEl>
                                          <p:spTgt spid="10260"/>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10261"/>
                                        </p:tgtEl>
                                        <p:attrNameLst>
                                          <p:attrName>style.visibility</p:attrName>
                                        </p:attrNameLst>
                                      </p:cBhvr>
                                      <p:to>
                                        <p:strVal val="visible"/>
                                      </p:to>
                                    </p:set>
                                    <p:animEffect transition="in" filter="checkerboard(across)">
                                      <p:cBhvr>
                                        <p:cTn id="64" dur="500"/>
                                        <p:tgtEl>
                                          <p:spTgt spid="1026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p:cTn id="68" dur="1" fill="hold">
                                          <p:stCondLst>
                                            <p:cond delay="0"/>
                                          </p:stCondLst>
                                        </p:cTn>
                                        <p:tgtEl>
                                          <p:spTgt spid="10262"/>
                                        </p:tgtEl>
                                        <p:attrNameLst>
                                          <p:attrName>style.visibility</p:attrName>
                                        </p:attrNameLst>
                                      </p:cBhvr>
                                      <p:to>
                                        <p:strVal val="visible"/>
                                      </p:to>
                                    </p:set>
                                    <p:anim calcmode="lin" valueType="num">
                                      <p:cBhvr additive="base">
                                        <p:cTn id="69" dur="500" fill="hold"/>
                                        <p:tgtEl>
                                          <p:spTgt spid="10262"/>
                                        </p:tgtEl>
                                        <p:attrNameLst>
                                          <p:attrName>ppt_x</p:attrName>
                                        </p:attrNameLst>
                                      </p:cBhvr>
                                      <p:tavLst>
                                        <p:tav tm="0">
                                          <p:val>
                                            <p:strVal val="1+#ppt_w/2"/>
                                          </p:val>
                                        </p:tav>
                                        <p:tav tm="100000">
                                          <p:val>
                                            <p:strVal val="#ppt_x"/>
                                          </p:val>
                                        </p:tav>
                                      </p:tavLst>
                                    </p:anim>
                                    <p:anim calcmode="lin" valueType="num">
                                      <p:cBhvr additive="base">
                                        <p:cTn id="70" dur="500" fill="hold"/>
                                        <p:tgtEl>
                                          <p:spTgt spid="10262"/>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10263"/>
                                        </p:tgtEl>
                                        <p:attrNameLst>
                                          <p:attrName>style.visibility</p:attrName>
                                        </p:attrNameLst>
                                      </p:cBhvr>
                                      <p:to>
                                        <p:strVal val="visible"/>
                                      </p:to>
                                    </p:set>
                                    <p:anim calcmode="lin" valueType="num">
                                      <p:cBhvr additive="base">
                                        <p:cTn id="73" dur="500" fill="hold"/>
                                        <p:tgtEl>
                                          <p:spTgt spid="10263"/>
                                        </p:tgtEl>
                                        <p:attrNameLst>
                                          <p:attrName>ppt_x</p:attrName>
                                        </p:attrNameLst>
                                      </p:cBhvr>
                                      <p:tavLst>
                                        <p:tav tm="0">
                                          <p:val>
                                            <p:strVal val="1+#ppt_w/2"/>
                                          </p:val>
                                        </p:tav>
                                        <p:tav tm="100000">
                                          <p:val>
                                            <p:strVal val="#ppt_x"/>
                                          </p:val>
                                        </p:tav>
                                      </p:tavLst>
                                    </p:anim>
                                    <p:anim calcmode="lin" valueType="num">
                                      <p:cBhvr additive="base">
                                        <p:cTn id="74" dur="500" fill="hold"/>
                                        <p:tgtEl>
                                          <p:spTgt spid="10263"/>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0264"/>
                                        </p:tgtEl>
                                        <p:attrNameLst>
                                          <p:attrName>style.visibility</p:attrName>
                                        </p:attrNameLst>
                                      </p:cBhvr>
                                      <p:to>
                                        <p:strVal val="visible"/>
                                      </p:to>
                                    </p:set>
                                    <p:anim calcmode="lin" valueType="num">
                                      <p:cBhvr additive="base">
                                        <p:cTn id="79" dur="500" fill="hold"/>
                                        <p:tgtEl>
                                          <p:spTgt spid="10264"/>
                                        </p:tgtEl>
                                        <p:attrNameLst>
                                          <p:attrName>ppt_x</p:attrName>
                                        </p:attrNameLst>
                                      </p:cBhvr>
                                      <p:tavLst>
                                        <p:tav tm="0">
                                          <p:val>
                                            <p:strVal val="1+#ppt_w/2"/>
                                          </p:val>
                                        </p:tav>
                                        <p:tav tm="100000">
                                          <p:val>
                                            <p:strVal val="#ppt_x"/>
                                          </p:val>
                                        </p:tav>
                                      </p:tavLst>
                                    </p:anim>
                                    <p:anim calcmode="lin" valueType="num">
                                      <p:cBhvr additive="base">
                                        <p:cTn id="80" dur="500" fill="hold"/>
                                        <p:tgtEl>
                                          <p:spTgt spid="10264"/>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500" fill="hold"/>
                                        <p:tgtEl>
                                          <p:spTgt spid="23"/>
                                        </p:tgtEl>
                                        <p:attrNameLst>
                                          <p:attrName>ppt_x</p:attrName>
                                        </p:attrNameLst>
                                      </p:cBhvr>
                                      <p:tavLst>
                                        <p:tav tm="0">
                                          <p:val>
                                            <p:strVal val="1+#ppt_w/2"/>
                                          </p:val>
                                        </p:tav>
                                        <p:tav tm="100000">
                                          <p:val>
                                            <p:strVal val="#ppt_x"/>
                                          </p:val>
                                        </p:tav>
                                      </p:tavLst>
                                    </p:anim>
                                    <p:anim calcmode="lin" valueType="num">
                                      <p:cBhvr additive="base">
                                        <p:cTn id="86"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p:bldP spid="10249" grpId="0"/>
      <p:bldP spid="10251" grpId="0"/>
      <p:bldP spid="10252" grpId="0"/>
      <p:bldP spid="10253" grpId="0"/>
      <p:bldP spid="10254" grpId="0"/>
      <p:bldP spid="10255" grpId="0"/>
      <p:bldP spid="10256" grpId="0"/>
      <p:bldP spid="10259" grpId="0"/>
      <p:bldP spid="10260" grpId="0"/>
      <p:bldP spid="10261" grpId="0"/>
      <p:bldP spid="10263" grpId="0"/>
      <p:bldP spid="10264" grpId="0"/>
      <p:bldP spid="2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2" name="TextBox 49">
                <a:extLst>
                  <a:ext uri="{FF2B5EF4-FFF2-40B4-BE49-F238E27FC236}">
                    <a16:creationId xmlns:a16="http://schemas.microsoft.com/office/drawing/2014/main" id="{5CB30D0D-CBDB-449D-93F7-000A3D607B03}"/>
                  </a:ext>
                </a:extLst>
              </p:cNvPr>
              <p:cNvSpPr txBox="1"/>
              <p:nvPr/>
            </p:nvSpPr>
            <p:spPr>
              <a:xfrm>
                <a:off x="3810000" y="1752600"/>
                <a:ext cx="2270622" cy="461665"/>
              </a:xfrm>
              <a:prstGeom prst="rect">
                <a:avLst/>
              </a:prstGeom>
              <a:noFill/>
            </p:spPr>
            <p:txBody>
              <a:bodyPr wrap="none" rtlCol="0">
                <a:spAutoFit/>
              </a:bodyPr>
              <a:lstStyle/>
              <a:p>
                <a:pPr eaLnBrk="1" hangingPunct="1"/>
                <a14:m>
                  <m:oMathPara xmlns:m="http://schemas.openxmlformats.org/officeDocument/2006/math">
                    <m:oMathParaPr>
                      <m:jc m:val="centerGroup"/>
                    </m:oMathParaPr>
                    <m:oMath xmlns:m="http://schemas.openxmlformats.org/officeDocument/2006/math">
                      <m:r>
                        <a:rPr lang="en-US" altLang="zh-CN" sz="2400" b="1" i="1" smtClean="0">
                          <a:solidFill>
                            <a:prstClr val="black"/>
                          </a:solidFill>
                          <a:latin typeface="Cambria Math"/>
                        </a:rPr>
                        <m:t>𝑩</m:t>
                      </m:r>
                      <m:d>
                        <m:dPr>
                          <m:ctrlPr>
                            <a:rPr lang="en-US" altLang="zh-CN" sz="2400" b="1" i="1">
                              <a:solidFill>
                                <a:prstClr val="black"/>
                              </a:solidFill>
                              <a:latin typeface="Cambria Math" panose="02040503050406030204" pitchFamily="18" charset="0"/>
                            </a:rPr>
                          </m:ctrlPr>
                        </m:dPr>
                        <m:e>
                          <m:sSup>
                            <m:sSupPr>
                              <m:ctrlPr>
                                <a:rPr lang="en-US" altLang="zh-CN" sz="2400" b="1" i="1">
                                  <a:solidFill>
                                    <a:prstClr val="black"/>
                                  </a:solidFill>
                                  <a:latin typeface="Cambria Math" panose="02040503050406030204" pitchFamily="18" charset="0"/>
                                </a:rPr>
                              </m:ctrlPr>
                            </m:sSupPr>
                            <m:e>
                              <m:r>
                                <a:rPr lang="en-US" altLang="zh-CN" sz="2400" b="1" i="1">
                                  <a:solidFill>
                                    <a:prstClr val="black"/>
                                  </a:solidFill>
                                  <a:latin typeface="Cambria Math"/>
                                </a:rPr>
                                <m:t>𝑻</m:t>
                              </m:r>
                            </m:e>
                            <m:sup>
                              <m:r>
                                <a:rPr lang="en-US" altLang="zh-CN" sz="2400" b="1" i="1">
                                  <a:solidFill>
                                    <a:prstClr val="black"/>
                                  </a:solidFill>
                                  <a:latin typeface="Cambria Math"/>
                                </a:rPr>
                                <m:t>′</m:t>
                              </m:r>
                            </m:sup>
                          </m:sSup>
                        </m:e>
                      </m:d>
                      <m:r>
                        <a:rPr lang="en-US" altLang="zh-CN" sz="2400" b="1" i="1">
                          <a:solidFill>
                            <a:prstClr val="black"/>
                          </a:solidFill>
                          <a:latin typeface="Cambria Math"/>
                          <a:ea typeface="Cambria Math"/>
                        </a:rPr>
                        <m:t>≥</m:t>
                      </m:r>
                      <m:r>
                        <a:rPr lang="en-US" altLang="zh-CN" sz="2400" b="1" i="1" smtClean="0">
                          <a:solidFill>
                            <a:prstClr val="black"/>
                          </a:solidFill>
                          <a:latin typeface="Cambria Math"/>
                        </a:rPr>
                        <m:t>𝑩</m:t>
                      </m:r>
                      <m:d>
                        <m:dPr>
                          <m:ctrlPr>
                            <a:rPr lang="en-US" altLang="zh-CN" sz="2400" b="1" i="1" smtClean="0">
                              <a:solidFill>
                                <a:prstClr val="black"/>
                              </a:solidFill>
                              <a:latin typeface="Cambria Math" panose="02040503050406030204" pitchFamily="18" charset="0"/>
                            </a:rPr>
                          </m:ctrlPr>
                        </m:dPr>
                        <m:e>
                          <m:sSup>
                            <m:sSupPr>
                              <m:ctrlPr>
                                <a:rPr lang="en-US" altLang="zh-CN" sz="2400" b="1" i="1" smtClean="0">
                                  <a:solidFill>
                                    <a:prstClr val="black"/>
                                  </a:solidFill>
                                  <a:latin typeface="Cambria Math" panose="02040503050406030204" pitchFamily="18" charset="0"/>
                                </a:rPr>
                              </m:ctrlPr>
                            </m:sSupPr>
                            <m:e>
                              <m:r>
                                <a:rPr lang="en-US" altLang="zh-CN" sz="2400" b="1" i="1" smtClean="0">
                                  <a:solidFill>
                                    <a:prstClr val="black"/>
                                  </a:solidFill>
                                  <a:latin typeface="Cambria Math"/>
                                </a:rPr>
                                <m:t>𝑻</m:t>
                              </m:r>
                            </m:e>
                            <m:sup>
                              <m:r>
                                <a:rPr lang="en-US" altLang="zh-CN" sz="2400" b="1" i="1" smtClean="0">
                                  <a:solidFill>
                                    <a:prstClr val="black"/>
                                  </a:solidFill>
                                  <a:latin typeface="Cambria Math"/>
                                </a:rPr>
                                <m:t>′′</m:t>
                              </m:r>
                            </m:sup>
                          </m:sSup>
                        </m:e>
                      </m:d>
                    </m:oMath>
                  </m:oMathPara>
                </a14:m>
                <a:endParaRPr lang="zh-CN" altLang="en-US" sz="2400" b="1" dirty="0">
                  <a:solidFill>
                    <a:prstClr val="black"/>
                  </a:solidFill>
                  <a:latin typeface="Times New Roman" panose="02020603050405020304" pitchFamily="18" charset="0"/>
                  <a:ea typeface="宋体" charset="-122"/>
                  <a:cs typeface="Times New Roman" panose="02020603050405020304" pitchFamily="18" charset="0"/>
                </a:endParaRPr>
              </a:p>
            </p:txBody>
          </p:sp>
        </mc:Choice>
        <mc:Fallback xmlns="">
          <p:sp>
            <p:nvSpPr>
              <p:cNvPr id="42" name="TextBox 49">
                <a:extLst>
                  <a:ext uri="{FF2B5EF4-FFF2-40B4-BE49-F238E27FC236}">
                    <a16:creationId xmlns:a16="http://schemas.microsoft.com/office/drawing/2014/main" id="{5CB30D0D-CBDB-449D-93F7-000A3D607B03}"/>
                  </a:ext>
                </a:extLst>
              </p:cNvPr>
              <p:cNvSpPr txBox="1">
                <a:spLocks noRot="1" noChangeAspect="1" noMove="1" noResize="1" noEditPoints="1" noAdjustHandles="1" noChangeArrowheads="1" noChangeShapeType="1" noTextEdit="1"/>
              </p:cNvSpPr>
              <p:nvPr/>
            </p:nvSpPr>
            <p:spPr>
              <a:xfrm>
                <a:off x="3810000" y="1752600"/>
                <a:ext cx="2270622" cy="461665"/>
              </a:xfrm>
              <a:prstGeom prst="rect">
                <a:avLst/>
              </a:prstGeom>
              <a:blipFill>
                <a:blip r:embed="rId2"/>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TextBox 50">
                <a:extLst>
                  <a:ext uri="{FF2B5EF4-FFF2-40B4-BE49-F238E27FC236}">
                    <a16:creationId xmlns:a16="http://schemas.microsoft.com/office/drawing/2014/main" id="{9105B003-A4A0-4F58-B0DF-6B3DCD73CCD3}"/>
                  </a:ext>
                </a:extLst>
              </p:cNvPr>
              <p:cNvSpPr txBox="1"/>
              <p:nvPr/>
            </p:nvSpPr>
            <p:spPr>
              <a:xfrm>
                <a:off x="3810000" y="2433935"/>
                <a:ext cx="3265574" cy="461665"/>
              </a:xfrm>
              <a:prstGeom prst="rect">
                <a:avLst/>
              </a:prstGeom>
              <a:noFill/>
            </p:spPr>
            <p:txBody>
              <a:bodyPr wrap="none" rtlCol="0">
                <a:spAutoFit/>
              </a:bodyPr>
              <a:lstStyle/>
              <a:p>
                <a:pPr eaLnBrk="1" hangingPunct="1"/>
                <a14:m>
                  <m:oMath xmlns:m="http://schemas.openxmlformats.org/officeDocument/2006/math">
                    <m:r>
                      <a:rPr lang="en-US" altLang="zh-CN" sz="2400" b="1" i="1" smtClean="0">
                        <a:solidFill>
                          <a:prstClr val="black"/>
                        </a:solidFill>
                        <a:latin typeface="Cambria Math"/>
                      </a:rPr>
                      <m:t>𝑩</m:t>
                    </m:r>
                    <m:d>
                      <m:dPr>
                        <m:ctrlPr>
                          <a:rPr lang="en-US" altLang="zh-CN" sz="2400" b="1" i="1" smtClean="0">
                            <a:solidFill>
                              <a:prstClr val="black"/>
                            </a:solidFill>
                            <a:latin typeface="Cambria Math" panose="02040503050406030204" pitchFamily="18" charset="0"/>
                          </a:rPr>
                        </m:ctrlPr>
                      </m:dPr>
                      <m:e>
                        <m:r>
                          <a:rPr lang="en-US" altLang="zh-CN" sz="2400" b="1" i="1" smtClean="0">
                            <a:solidFill>
                              <a:prstClr val="black"/>
                            </a:solidFill>
                            <a:latin typeface="Cambria Math"/>
                          </a:rPr>
                          <m:t>𝑻</m:t>
                        </m:r>
                      </m:e>
                    </m:d>
                    <m:r>
                      <a:rPr lang="en-US" altLang="zh-CN" sz="2400" b="1" i="1">
                        <a:solidFill>
                          <a:prstClr val="black"/>
                        </a:solidFill>
                        <a:latin typeface="Cambria Math"/>
                        <a:ea typeface="Cambria Math"/>
                      </a:rPr>
                      <m:t>≥</m:t>
                    </m:r>
                    <m:r>
                      <a:rPr lang="en-US" altLang="zh-CN" sz="2400" b="1" i="1" smtClean="0">
                        <a:solidFill>
                          <a:prstClr val="black"/>
                        </a:solidFill>
                        <a:latin typeface="Cambria Math"/>
                      </a:rPr>
                      <m:t>𝑩</m:t>
                    </m:r>
                    <m:d>
                      <m:dPr>
                        <m:ctrlPr>
                          <a:rPr lang="en-US" altLang="zh-CN" sz="2400" b="1" i="1" smtClean="0">
                            <a:solidFill>
                              <a:prstClr val="black"/>
                            </a:solidFill>
                            <a:latin typeface="Cambria Math" panose="02040503050406030204" pitchFamily="18" charset="0"/>
                          </a:rPr>
                        </m:ctrlPr>
                      </m:dPr>
                      <m:e>
                        <m:sSup>
                          <m:sSupPr>
                            <m:ctrlPr>
                              <a:rPr lang="en-US" altLang="zh-CN" sz="2400" b="1" i="1" smtClean="0">
                                <a:solidFill>
                                  <a:prstClr val="black"/>
                                </a:solidFill>
                                <a:latin typeface="Cambria Math" panose="02040503050406030204" pitchFamily="18" charset="0"/>
                              </a:rPr>
                            </m:ctrlPr>
                          </m:sSupPr>
                          <m:e>
                            <m:r>
                              <a:rPr lang="en-US" altLang="zh-CN" sz="2400" b="1" i="1" smtClean="0">
                                <a:solidFill>
                                  <a:prstClr val="black"/>
                                </a:solidFill>
                                <a:latin typeface="Cambria Math"/>
                              </a:rPr>
                              <m:t>𝑻</m:t>
                            </m:r>
                          </m:e>
                          <m:sup>
                            <m:r>
                              <a:rPr lang="en-US" altLang="zh-CN" sz="2400" b="1" i="1" smtClean="0">
                                <a:solidFill>
                                  <a:prstClr val="black"/>
                                </a:solidFill>
                                <a:latin typeface="Cambria Math"/>
                              </a:rPr>
                              <m:t>′</m:t>
                            </m:r>
                          </m:sup>
                        </m:sSup>
                      </m:e>
                    </m:d>
                  </m:oMath>
                </a14:m>
                <a:r>
                  <a:rPr lang="en-US" altLang="zh-CN" sz="2400" b="1" dirty="0">
                    <a:solidFill>
                      <a:prstClr val="black"/>
                    </a:solidFill>
                    <a:latin typeface="Arial" charset="0"/>
                    <a:ea typeface="Cambria Math"/>
                  </a:rPr>
                  <a:t> </a:t>
                </a:r>
                <a14:m>
                  <m:oMath xmlns:m="http://schemas.openxmlformats.org/officeDocument/2006/math">
                    <m:r>
                      <a:rPr lang="en-US" altLang="zh-CN" sz="2400" b="1" i="1">
                        <a:solidFill>
                          <a:prstClr val="black"/>
                        </a:solidFill>
                        <a:latin typeface="Cambria Math"/>
                        <a:ea typeface="Cambria Math"/>
                      </a:rPr>
                      <m:t>≥</m:t>
                    </m:r>
                    <m:r>
                      <a:rPr lang="en-US" altLang="zh-CN" sz="2400" b="1" i="1">
                        <a:solidFill>
                          <a:prstClr val="black"/>
                        </a:solidFill>
                        <a:latin typeface="Cambria Math"/>
                      </a:rPr>
                      <m:t>𝑩</m:t>
                    </m:r>
                    <m:d>
                      <m:dPr>
                        <m:ctrlPr>
                          <a:rPr lang="en-US" altLang="zh-CN" sz="2400" b="1" i="1">
                            <a:solidFill>
                              <a:prstClr val="black"/>
                            </a:solidFill>
                            <a:latin typeface="Cambria Math" panose="02040503050406030204" pitchFamily="18" charset="0"/>
                          </a:rPr>
                        </m:ctrlPr>
                      </m:dPr>
                      <m:e>
                        <m:sSup>
                          <m:sSupPr>
                            <m:ctrlPr>
                              <a:rPr lang="en-US" altLang="zh-CN" sz="2400" b="1" i="1">
                                <a:solidFill>
                                  <a:prstClr val="black"/>
                                </a:solidFill>
                                <a:latin typeface="Cambria Math" panose="02040503050406030204" pitchFamily="18" charset="0"/>
                              </a:rPr>
                            </m:ctrlPr>
                          </m:sSupPr>
                          <m:e>
                            <m:r>
                              <a:rPr lang="en-US" altLang="zh-CN" sz="2400" b="1" i="1">
                                <a:solidFill>
                                  <a:prstClr val="black"/>
                                </a:solidFill>
                                <a:latin typeface="Cambria Math"/>
                              </a:rPr>
                              <m:t>𝑻</m:t>
                            </m:r>
                          </m:e>
                          <m:sup>
                            <m:r>
                              <a:rPr lang="en-US" altLang="zh-CN" sz="2400" b="1" i="1">
                                <a:solidFill>
                                  <a:prstClr val="black"/>
                                </a:solidFill>
                                <a:latin typeface="Cambria Math"/>
                              </a:rPr>
                              <m:t>′′</m:t>
                            </m:r>
                          </m:sup>
                        </m:sSup>
                      </m:e>
                    </m:d>
                  </m:oMath>
                </a14:m>
                <a:endParaRPr lang="zh-CN" altLang="en-US" sz="2400" b="1" dirty="0">
                  <a:solidFill>
                    <a:prstClr val="black"/>
                  </a:solidFill>
                  <a:latin typeface="Times New Roman" panose="02020603050405020304" pitchFamily="18" charset="0"/>
                  <a:ea typeface="宋体" charset="-122"/>
                  <a:cs typeface="Times New Roman" panose="02020603050405020304" pitchFamily="18" charset="0"/>
                </a:endParaRPr>
              </a:p>
            </p:txBody>
          </p:sp>
        </mc:Choice>
        <mc:Fallback xmlns="">
          <p:sp>
            <p:nvSpPr>
              <p:cNvPr id="43" name="TextBox 50">
                <a:extLst>
                  <a:ext uri="{FF2B5EF4-FFF2-40B4-BE49-F238E27FC236}">
                    <a16:creationId xmlns:a16="http://schemas.microsoft.com/office/drawing/2014/main" id="{9105B003-A4A0-4F58-B0DF-6B3DCD73CCD3}"/>
                  </a:ext>
                </a:extLst>
              </p:cNvPr>
              <p:cNvSpPr txBox="1">
                <a:spLocks noRot="1" noChangeAspect="1" noMove="1" noResize="1" noEditPoints="1" noAdjustHandles="1" noChangeArrowheads="1" noChangeShapeType="1" noTextEdit="1"/>
              </p:cNvSpPr>
              <p:nvPr/>
            </p:nvSpPr>
            <p:spPr>
              <a:xfrm>
                <a:off x="3810000" y="2433935"/>
                <a:ext cx="3265574" cy="461665"/>
              </a:xfrm>
              <a:prstGeom prst="rect">
                <a:avLst/>
              </a:prstGeom>
              <a:blipFill>
                <a:blip r:embed="rId3"/>
                <a:stretch>
                  <a:fillRect l="-373"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51">
                <a:extLst>
                  <a:ext uri="{FF2B5EF4-FFF2-40B4-BE49-F238E27FC236}">
                    <a16:creationId xmlns:a16="http://schemas.microsoft.com/office/drawing/2014/main" id="{811E3388-DD36-44DF-876C-2CC1E5DF9BB4}"/>
                  </a:ext>
                </a:extLst>
              </p:cNvPr>
              <p:cNvSpPr txBox="1"/>
              <p:nvPr/>
            </p:nvSpPr>
            <p:spPr>
              <a:xfrm>
                <a:off x="3733800" y="3200400"/>
                <a:ext cx="2508379" cy="523220"/>
              </a:xfrm>
              <a:prstGeom prst="rect">
                <a:avLst/>
              </a:prstGeom>
              <a:noFill/>
            </p:spPr>
            <p:txBody>
              <a:bodyPr wrap="none" rtlCol="0">
                <a:spAutoFit/>
              </a:bodyPr>
              <a:lstStyle/>
              <a:p>
                <a:pPr eaLnBrk="1" hangingPunct="1"/>
                <a14:m>
                  <m:oMathPara xmlns:m="http://schemas.openxmlformats.org/officeDocument/2006/math">
                    <m:oMathParaPr>
                      <m:jc m:val="centerGroup"/>
                    </m:oMathParaPr>
                    <m:oMath xmlns:m="http://schemas.openxmlformats.org/officeDocument/2006/math">
                      <m:r>
                        <a:rPr lang="en-US" altLang="zh-CN" sz="2800" b="1" i="1" smtClean="0">
                          <a:solidFill>
                            <a:prstClr val="black"/>
                          </a:solidFill>
                          <a:latin typeface="Cambria Math"/>
                        </a:rPr>
                        <m:t>𝑩</m:t>
                      </m:r>
                      <m:d>
                        <m:dPr>
                          <m:ctrlPr>
                            <a:rPr lang="en-US" altLang="zh-CN" sz="2800" b="1" i="1" smtClean="0">
                              <a:solidFill>
                                <a:prstClr val="black"/>
                              </a:solidFill>
                              <a:latin typeface="Cambria Math" panose="02040503050406030204" pitchFamily="18" charset="0"/>
                            </a:rPr>
                          </m:ctrlPr>
                        </m:dPr>
                        <m:e>
                          <m:r>
                            <a:rPr lang="en-US" altLang="zh-CN" sz="2800" b="1" i="1" smtClean="0">
                              <a:solidFill>
                                <a:prstClr val="black"/>
                              </a:solidFill>
                              <a:latin typeface="Cambria Math"/>
                            </a:rPr>
                            <m:t>𝑻</m:t>
                          </m:r>
                        </m:e>
                      </m:d>
                      <m:r>
                        <a:rPr lang="en-US" altLang="zh-CN" sz="2800" b="1" i="1" smtClean="0">
                          <a:solidFill>
                            <a:prstClr val="black"/>
                          </a:solidFill>
                          <a:latin typeface="Cambria Math"/>
                          <a:ea typeface="Cambria Math"/>
                        </a:rPr>
                        <m:t>≤</m:t>
                      </m:r>
                      <m:r>
                        <a:rPr lang="en-US" altLang="zh-CN" sz="2800" b="1" i="1" smtClean="0">
                          <a:solidFill>
                            <a:prstClr val="black"/>
                          </a:solidFill>
                          <a:latin typeface="Cambria Math"/>
                        </a:rPr>
                        <m:t>𝑩</m:t>
                      </m:r>
                      <m:d>
                        <m:dPr>
                          <m:ctrlPr>
                            <a:rPr lang="en-US" altLang="zh-CN" sz="2800" b="1" i="1" smtClean="0">
                              <a:solidFill>
                                <a:prstClr val="black"/>
                              </a:solidFill>
                              <a:latin typeface="Cambria Math" panose="02040503050406030204" pitchFamily="18" charset="0"/>
                            </a:rPr>
                          </m:ctrlPr>
                        </m:dPr>
                        <m:e>
                          <m:sSup>
                            <m:sSupPr>
                              <m:ctrlPr>
                                <a:rPr lang="en-US" altLang="zh-CN" sz="2800" b="1" i="1" smtClean="0">
                                  <a:solidFill>
                                    <a:prstClr val="black"/>
                                  </a:solidFill>
                                  <a:latin typeface="Cambria Math" panose="02040503050406030204" pitchFamily="18" charset="0"/>
                                </a:rPr>
                              </m:ctrlPr>
                            </m:sSupPr>
                            <m:e>
                              <m:r>
                                <a:rPr lang="en-US" altLang="zh-CN" sz="2800" b="1" i="1" smtClean="0">
                                  <a:solidFill>
                                    <a:prstClr val="black"/>
                                  </a:solidFill>
                                  <a:latin typeface="Cambria Math"/>
                                </a:rPr>
                                <m:t>𝑻</m:t>
                              </m:r>
                            </m:e>
                            <m:sup>
                              <m:r>
                                <a:rPr lang="en-US" altLang="zh-CN" sz="2800" b="1" i="1" smtClean="0">
                                  <a:solidFill>
                                    <a:prstClr val="black"/>
                                  </a:solidFill>
                                  <a:latin typeface="Cambria Math"/>
                                </a:rPr>
                                <m:t>′′</m:t>
                              </m:r>
                            </m:sup>
                          </m:sSup>
                        </m:e>
                      </m:d>
                    </m:oMath>
                  </m:oMathPara>
                </a14:m>
                <a:endParaRPr lang="zh-CN" altLang="en-US" sz="2800" b="1" dirty="0">
                  <a:solidFill>
                    <a:prstClr val="black"/>
                  </a:solidFill>
                  <a:latin typeface="Times New Roman" panose="02020603050405020304" pitchFamily="18" charset="0"/>
                  <a:ea typeface="宋体" charset="-122"/>
                  <a:cs typeface="Times New Roman" panose="02020603050405020304" pitchFamily="18" charset="0"/>
                </a:endParaRPr>
              </a:p>
            </p:txBody>
          </p:sp>
        </mc:Choice>
        <mc:Fallback xmlns="">
          <p:sp>
            <p:nvSpPr>
              <p:cNvPr id="44" name="TextBox 51">
                <a:extLst>
                  <a:ext uri="{FF2B5EF4-FFF2-40B4-BE49-F238E27FC236}">
                    <a16:creationId xmlns:a16="http://schemas.microsoft.com/office/drawing/2014/main" id="{811E3388-DD36-44DF-876C-2CC1E5DF9BB4}"/>
                  </a:ext>
                </a:extLst>
              </p:cNvPr>
              <p:cNvSpPr txBox="1">
                <a:spLocks noRot="1" noChangeAspect="1" noMove="1" noResize="1" noEditPoints="1" noAdjustHandles="1" noChangeArrowheads="1" noChangeShapeType="1" noTextEdit="1"/>
              </p:cNvSpPr>
              <p:nvPr/>
            </p:nvSpPr>
            <p:spPr>
              <a:xfrm>
                <a:off x="3733800" y="3200400"/>
                <a:ext cx="2508379" cy="523220"/>
              </a:xfrm>
              <a:prstGeom prst="rect">
                <a:avLst/>
              </a:prstGeom>
              <a:blipFill>
                <a:blip r:embed="rId4"/>
                <a:stretch>
                  <a:fillRect/>
                </a:stretch>
              </a:blipFill>
            </p:spPr>
            <p:txBody>
              <a:bodyPr/>
              <a:lstStyle/>
              <a:p>
                <a:r>
                  <a:rPr lang="zh-CN" altLang="en-US">
                    <a:noFill/>
                  </a:rPr>
                  <a:t> </a:t>
                </a:r>
              </a:p>
            </p:txBody>
          </p:sp>
        </mc:Fallback>
      </mc:AlternateContent>
      <p:grpSp>
        <p:nvGrpSpPr>
          <p:cNvPr id="45" name="组合 44">
            <a:extLst>
              <a:ext uri="{FF2B5EF4-FFF2-40B4-BE49-F238E27FC236}">
                <a16:creationId xmlns:a16="http://schemas.microsoft.com/office/drawing/2014/main" id="{0B4CC550-AA30-4F11-B370-95699D7DD2AF}"/>
              </a:ext>
            </a:extLst>
          </p:cNvPr>
          <p:cNvGrpSpPr/>
          <p:nvPr/>
        </p:nvGrpSpPr>
        <p:grpSpPr>
          <a:xfrm>
            <a:off x="3733800" y="3962400"/>
            <a:ext cx="3951341" cy="626559"/>
            <a:chOff x="2971800" y="4762500"/>
            <a:chExt cx="3951341" cy="835412"/>
          </a:xfrm>
        </p:grpSpPr>
        <p:sp>
          <p:nvSpPr>
            <p:cNvPr id="46" name="右箭头 53">
              <a:extLst>
                <a:ext uri="{FF2B5EF4-FFF2-40B4-BE49-F238E27FC236}">
                  <a16:creationId xmlns:a16="http://schemas.microsoft.com/office/drawing/2014/main" id="{21541631-BA9D-4004-B4BF-B09773E14077}"/>
                </a:ext>
              </a:extLst>
            </p:cNvPr>
            <p:cNvSpPr/>
            <p:nvPr/>
          </p:nvSpPr>
          <p:spPr>
            <a:xfrm>
              <a:off x="2971800" y="4762500"/>
              <a:ext cx="1828800" cy="835412"/>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a:ln w="25400" cap="flat" cmpd="sng" algn="ctr">
              <a:solidFill>
                <a:srgbClr val="118C3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Times New Roman"/>
                <a:ea typeface="微软雅黑"/>
                <a:cs typeface="+mn-cs"/>
              </a:endParaRPr>
            </a:p>
          </p:txBody>
        </p:sp>
        <mc:AlternateContent xmlns:mc="http://schemas.openxmlformats.org/markup-compatibility/2006" xmlns:a14="http://schemas.microsoft.com/office/drawing/2010/main">
          <mc:Choice Requires="a14">
            <p:sp>
              <p:nvSpPr>
                <p:cNvPr id="47" name="TextBox 54">
                  <a:extLst>
                    <a:ext uri="{FF2B5EF4-FFF2-40B4-BE49-F238E27FC236}">
                      <a16:creationId xmlns:a16="http://schemas.microsoft.com/office/drawing/2014/main" id="{6430790E-5A57-4628-A11F-14DC2430D784}"/>
                    </a:ext>
                  </a:extLst>
                </p:cNvPr>
                <p:cNvSpPr txBox="1"/>
                <p:nvPr/>
              </p:nvSpPr>
              <p:spPr>
                <a:xfrm>
                  <a:off x="4747032" y="4902287"/>
                  <a:ext cx="2176109" cy="61555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1" i="1" u="none" strike="noStrike" kern="0" cap="none" spc="0" normalizeH="0" baseline="0" noProof="0" smtClean="0">
                            <a:ln>
                              <a:noFill/>
                            </a:ln>
                            <a:solidFill>
                              <a:prstClr val="black"/>
                            </a:solidFill>
                            <a:effectLst/>
                            <a:uLnTx/>
                            <a:uFillTx/>
                            <a:latin typeface="Cambria Math"/>
                          </a:rPr>
                          <m:t>𝑩</m:t>
                        </m:r>
                        <m:d>
                          <m:dPr>
                            <m:ctrlPr>
                              <a:rPr kumimoji="0" lang="en-US" altLang="zh-CN" sz="2400" b="1"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altLang="zh-CN" sz="2400" b="1" i="1" u="none" strike="noStrike" kern="0" cap="none" spc="0" normalizeH="0" baseline="0" noProof="0" smtClean="0">
                                <a:ln>
                                  <a:noFill/>
                                </a:ln>
                                <a:solidFill>
                                  <a:prstClr val="black"/>
                                </a:solidFill>
                                <a:effectLst/>
                                <a:uLnTx/>
                                <a:uFillTx/>
                                <a:latin typeface="Cambria Math"/>
                              </a:rPr>
                              <m:t>𝑻</m:t>
                            </m:r>
                          </m:e>
                        </m:d>
                        <m:r>
                          <a:rPr kumimoji="0" lang="en-US" altLang="zh-CN" sz="2400" b="1" i="1" u="none" strike="noStrike" kern="0" cap="none" spc="0" normalizeH="0" baseline="0" noProof="0" smtClean="0">
                            <a:ln>
                              <a:noFill/>
                            </a:ln>
                            <a:solidFill>
                              <a:prstClr val="black"/>
                            </a:solidFill>
                            <a:effectLst/>
                            <a:uLnTx/>
                            <a:uFillTx/>
                            <a:latin typeface="Cambria Math"/>
                          </a:rPr>
                          <m:t>=</m:t>
                        </m:r>
                        <m:r>
                          <a:rPr kumimoji="0" lang="en-US" altLang="zh-CN" sz="2400" b="1" i="1" u="none" strike="noStrike" kern="0" cap="none" spc="0" normalizeH="0" baseline="0" noProof="0" smtClean="0">
                            <a:ln>
                              <a:noFill/>
                            </a:ln>
                            <a:solidFill>
                              <a:prstClr val="black"/>
                            </a:solidFill>
                            <a:effectLst/>
                            <a:uLnTx/>
                            <a:uFillTx/>
                            <a:latin typeface="Cambria Math"/>
                          </a:rPr>
                          <m:t>𝑩</m:t>
                        </m:r>
                        <m:d>
                          <m:dPr>
                            <m:ctrlPr>
                              <a:rPr kumimoji="0" lang="en-US" altLang="zh-CN" sz="2400" b="1" i="1" u="none" strike="noStrike" kern="0" cap="none" spc="0" normalizeH="0" baseline="0" noProof="0" smtClean="0">
                                <a:ln>
                                  <a:noFill/>
                                </a:ln>
                                <a:solidFill>
                                  <a:prstClr val="black"/>
                                </a:solidFill>
                                <a:effectLst/>
                                <a:uLnTx/>
                                <a:uFillTx/>
                                <a:latin typeface="Cambria Math" panose="02040503050406030204" pitchFamily="18" charset="0"/>
                              </a:rPr>
                            </m:ctrlPr>
                          </m:dPr>
                          <m:e>
                            <m:sSup>
                              <m:sSupPr>
                                <m:ctrlPr>
                                  <a:rPr kumimoji="0" lang="en-US" altLang="zh-CN" sz="2400" b="1"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altLang="zh-CN" sz="2400" b="1" i="1" u="none" strike="noStrike" kern="0" cap="none" spc="0" normalizeH="0" baseline="0" noProof="0" smtClean="0">
                                    <a:ln>
                                      <a:noFill/>
                                    </a:ln>
                                    <a:solidFill>
                                      <a:prstClr val="black"/>
                                    </a:solidFill>
                                    <a:effectLst/>
                                    <a:uLnTx/>
                                    <a:uFillTx/>
                                    <a:latin typeface="Cambria Math"/>
                                  </a:rPr>
                                  <m:t>𝑻</m:t>
                                </m:r>
                              </m:e>
                              <m:sup>
                                <m:r>
                                  <a:rPr kumimoji="0" lang="en-US" altLang="zh-CN" sz="2400" b="1" i="1" u="none" strike="noStrike" kern="0" cap="none" spc="0" normalizeH="0" baseline="0" noProof="0" smtClean="0">
                                    <a:ln>
                                      <a:noFill/>
                                    </a:ln>
                                    <a:solidFill>
                                      <a:prstClr val="black"/>
                                    </a:solidFill>
                                    <a:effectLst/>
                                    <a:uLnTx/>
                                    <a:uFillTx/>
                                    <a:latin typeface="Cambria Math"/>
                                  </a:rPr>
                                  <m:t>′′</m:t>
                                </m:r>
                              </m:sup>
                            </m:sSup>
                          </m:e>
                        </m:d>
                      </m:oMath>
                    </m:oMathPara>
                  </a14:m>
                  <a:endParaRPr kumimoji="0" lang="zh-CN" altLang="en-US" sz="2400" b="1" i="0" u="none" strike="noStrike" kern="0" cap="none" spc="0" normalizeH="0" baseline="0" noProof="0" dirty="0">
                    <a:ln>
                      <a:noFill/>
                    </a:ln>
                    <a:solidFill>
                      <a:prstClr val="black"/>
                    </a:solidFill>
                    <a:effectLst/>
                    <a:uLnTx/>
                    <a:uFillTx/>
                    <a:latin typeface="Times New Roman" panose="02020603050405020304" pitchFamily="18" charset="0"/>
                    <a:ea typeface="宋体" charset="-122"/>
                    <a:cs typeface="Times New Roman" panose="020206030504050203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4747032" y="4902287"/>
                  <a:ext cx="2176109" cy="615553"/>
                </a:xfrm>
                <a:prstGeom prst="rect">
                  <a:avLst/>
                </a:prstGeom>
                <a:blipFill rotWithShape="1">
                  <a:blip r:embed="rId5"/>
                  <a:stretch>
                    <a:fillRect/>
                  </a:stretch>
                </a:blipFill>
              </p:spPr>
              <p:txBody>
                <a:bodyPr/>
                <a:lstStyle/>
                <a:p>
                  <a:r>
                    <a:rPr lang="zh-CN" altLang="en-US">
                      <a:noFill/>
                    </a:rPr>
                    <a:t> </a:t>
                  </a:r>
                </a:p>
              </p:txBody>
            </p:sp>
          </mc:Fallback>
        </mc:AlternateContent>
      </p:grpSp>
      <p:sp>
        <p:nvSpPr>
          <p:cNvPr id="48" name="TextBox 55">
            <a:extLst>
              <a:ext uri="{FF2B5EF4-FFF2-40B4-BE49-F238E27FC236}">
                <a16:creationId xmlns:a16="http://schemas.microsoft.com/office/drawing/2014/main" id="{B2A0F1C3-F84B-480D-9503-A1DC3A45137F}"/>
              </a:ext>
            </a:extLst>
          </p:cNvPr>
          <p:cNvSpPr txBox="1"/>
          <p:nvPr/>
        </p:nvSpPr>
        <p:spPr>
          <a:xfrm>
            <a:off x="3733800" y="4724400"/>
            <a:ext cx="3877985" cy="461665"/>
          </a:xfrm>
          <a:prstGeom prst="rect">
            <a:avLst/>
          </a:prstGeom>
          <a:noFill/>
        </p:spPr>
        <p:txBody>
          <a:bodyPr wrap="none" rtlCol="0">
            <a:spAutoFit/>
          </a:bodyPr>
          <a:lstStyle/>
          <a:p>
            <a:pPr eaLnBrk="1" hangingPunct="1"/>
            <a:r>
              <a:rPr lang="zh-CN" altLang="en-US" sz="2400" b="1" dirty="0">
                <a:solidFill>
                  <a:prstClr val="black"/>
                </a:solidFill>
                <a:latin typeface="微软雅黑"/>
                <a:ea typeface="微软雅黑"/>
              </a:rPr>
              <a:t>所以，满足贪心选择性质。</a:t>
            </a:r>
          </a:p>
        </p:txBody>
      </p:sp>
      <p:grpSp>
        <p:nvGrpSpPr>
          <p:cNvPr id="49" name="组合 48">
            <a:extLst>
              <a:ext uri="{FF2B5EF4-FFF2-40B4-BE49-F238E27FC236}">
                <a16:creationId xmlns:a16="http://schemas.microsoft.com/office/drawing/2014/main" id="{A88F6C86-2192-47AA-915A-46791A966A8A}"/>
              </a:ext>
            </a:extLst>
          </p:cNvPr>
          <p:cNvGrpSpPr/>
          <p:nvPr/>
        </p:nvGrpSpPr>
        <p:grpSpPr>
          <a:xfrm>
            <a:off x="1086658" y="1752600"/>
            <a:ext cx="2037542" cy="1634609"/>
            <a:chOff x="3207571" y="2200275"/>
            <a:chExt cx="2539098" cy="2249424"/>
          </a:xfrm>
        </p:grpSpPr>
        <p:grpSp>
          <p:nvGrpSpPr>
            <p:cNvPr id="50" name="Group 93">
              <a:extLst>
                <a:ext uri="{FF2B5EF4-FFF2-40B4-BE49-F238E27FC236}">
                  <a16:creationId xmlns:a16="http://schemas.microsoft.com/office/drawing/2014/main" id="{52A46B0E-BA1D-4E30-A7A7-5E0661D61D4B}"/>
                </a:ext>
              </a:extLst>
            </p:cNvPr>
            <p:cNvGrpSpPr>
              <a:grpSpLocks/>
            </p:cNvGrpSpPr>
            <p:nvPr/>
          </p:nvGrpSpPr>
          <p:grpSpPr bwMode="auto">
            <a:xfrm>
              <a:off x="3352800" y="2200275"/>
              <a:ext cx="2133600" cy="1914525"/>
              <a:chOff x="2352" y="2352"/>
              <a:chExt cx="1344" cy="1608"/>
            </a:xfrm>
          </p:grpSpPr>
          <p:sp>
            <p:nvSpPr>
              <p:cNvPr id="56" name="Oval 67">
                <a:extLst>
                  <a:ext uri="{FF2B5EF4-FFF2-40B4-BE49-F238E27FC236}">
                    <a16:creationId xmlns:a16="http://schemas.microsoft.com/office/drawing/2014/main" id="{68F2F7DE-6654-4ECC-A8CA-C95165DE20CE}"/>
                  </a:ext>
                </a:extLst>
              </p:cNvPr>
              <p:cNvSpPr>
                <a:spLocks noChangeArrowheads="1"/>
              </p:cNvSpPr>
              <p:nvPr/>
            </p:nvSpPr>
            <p:spPr bwMode="auto">
              <a:xfrm>
                <a:off x="3168" y="2352"/>
                <a:ext cx="192" cy="240"/>
              </a:xfrm>
              <a:prstGeom prst="ellipse">
                <a:avLst/>
              </a:prstGeom>
              <a:solidFill>
                <a:srgbClr val="00FFFF"/>
              </a:solidFill>
              <a:ln w="9525">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sp>
            <p:nvSpPr>
              <p:cNvPr id="57" name="Oval 68">
                <a:extLst>
                  <a:ext uri="{FF2B5EF4-FFF2-40B4-BE49-F238E27FC236}">
                    <a16:creationId xmlns:a16="http://schemas.microsoft.com/office/drawing/2014/main" id="{E8C8CC5C-7424-4D9A-AEBC-601F8AE7BA79}"/>
                  </a:ext>
                </a:extLst>
              </p:cNvPr>
              <p:cNvSpPr>
                <a:spLocks noChangeArrowheads="1"/>
              </p:cNvSpPr>
              <p:nvPr/>
            </p:nvSpPr>
            <p:spPr bwMode="auto">
              <a:xfrm>
                <a:off x="2688" y="2920"/>
                <a:ext cx="192" cy="240"/>
              </a:xfrm>
              <a:prstGeom prst="ellipse">
                <a:avLst/>
              </a:prstGeom>
              <a:solidFill>
                <a:srgbClr val="00FFFF"/>
              </a:solidFill>
              <a:ln w="9525">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sp>
            <p:nvSpPr>
              <p:cNvPr id="58" name="Oval 69">
                <a:extLst>
                  <a:ext uri="{FF2B5EF4-FFF2-40B4-BE49-F238E27FC236}">
                    <a16:creationId xmlns:a16="http://schemas.microsoft.com/office/drawing/2014/main" id="{C5F1DCB1-471E-4FD5-A46C-B2985BD0AC4E}"/>
                  </a:ext>
                </a:extLst>
              </p:cNvPr>
              <p:cNvSpPr>
                <a:spLocks noChangeArrowheads="1"/>
              </p:cNvSpPr>
              <p:nvPr/>
            </p:nvSpPr>
            <p:spPr bwMode="auto">
              <a:xfrm>
                <a:off x="2976" y="3432"/>
                <a:ext cx="192" cy="240"/>
              </a:xfrm>
              <a:prstGeom prst="ellipse">
                <a:avLst/>
              </a:prstGeom>
              <a:solidFill>
                <a:srgbClr val="00FFFF"/>
              </a:solidFill>
              <a:ln w="9525">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sp>
            <p:nvSpPr>
              <p:cNvPr id="59" name="Line 70">
                <a:extLst>
                  <a:ext uri="{FF2B5EF4-FFF2-40B4-BE49-F238E27FC236}">
                    <a16:creationId xmlns:a16="http://schemas.microsoft.com/office/drawing/2014/main" id="{CD1E6FE5-B6D5-477B-8405-98A0FBC45301}"/>
                  </a:ext>
                </a:extLst>
              </p:cNvPr>
              <p:cNvSpPr>
                <a:spLocks noChangeShapeType="1"/>
              </p:cNvSpPr>
              <p:nvPr/>
            </p:nvSpPr>
            <p:spPr bwMode="auto">
              <a:xfrm flipH="1">
                <a:off x="2832" y="2507"/>
                <a:ext cx="336" cy="413"/>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sp>
            <p:nvSpPr>
              <p:cNvPr id="60" name="Line 71">
                <a:extLst>
                  <a:ext uri="{FF2B5EF4-FFF2-40B4-BE49-F238E27FC236}">
                    <a16:creationId xmlns:a16="http://schemas.microsoft.com/office/drawing/2014/main" id="{243EDC43-32F8-406A-8CED-7E6526E15F25}"/>
                  </a:ext>
                </a:extLst>
              </p:cNvPr>
              <p:cNvSpPr>
                <a:spLocks noChangeShapeType="1"/>
              </p:cNvSpPr>
              <p:nvPr/>
            </p:nvSpPr>
            <p:spPr bwMode="auto">
              <a:xfrm>
                <a:off x="3360" y="2496"/>
                <a:ext cx="336" cy="48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sp>
            <p:nvSpPr>
              <p:cNvPr id="61" name="Line 72">
                <a:extLst>
                  <a:ext uri="{FF2B5EF4-FFF2-40B4-BE49-F238E27FC236}">
                    <a16:creationId xmlns:a16="http://schemas.microsoft.com/office/drawing/2014/main" id="{FDE8AAC4-AD09-482E-9DB0-E86D573A6A61}"/>
                  </a:ext>
                </a:extLst>
              </p:cNvPr>
              <p:cNvSpPr>
                <a:spLocks noChangeShapeType="1"/>
              </p:cNvSpPr>
              <p:nvPr/>
            </p:nvSpPr>
            <p:spPr bwMode="auto">
              <a:xfrm flipH="1">
                <a:off x="2352" y="3040"/>
                <a:ext cx="336" cy="392"/>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sp>
            <p:nvSpPr>
              <p:cNvPr id="62" name="Line 73">
                <a:extLst>
                  <a:ext uri="{FF2B5EF4-FFF2-40B4-BE49-F238E27FC236}">
                    <a16:creationId xmlns:a16="http://schemas.microsoft.com/office/drawing/2014/main" id="{CAA661AB-4376-468C-BC3C-8136D1320F24}"/>
                  </a:ext>
                </a:extLst>
              </p:cNvPr>
              <p:cNvSpPr>
                <a:spLocks noChangeShapeType="1"/>
              </p:cNvSpPr>
              <p:nvPr/>
            </p:nvSpPr>
            <p:spPr bwMode="auto">
              <a:xfrm flipH="1">
                <a:off x="2784" y="3608"/>
                <a:ext cx="192" cy="33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sp>
            <p:nvSpPr>
              <p:cNvPr id="63" name="Line 74">
                <a:extLst>
                  <a:ext uri="{FF2B5EF4-FFF2-40B4-BE49-F238E27FC236}">
                    <a16:creationId xmlns:a16="http://schemas.microsoft.com/office/drawing/2014/main" id="{345D2C4A-B01E-439C-8F13-87C00AA423E5}"/>
                  </a:ext>
                </a:extLst>
              </p:cNvPr>
              <p:cNvSpPr>
                <a:spLocks noChangeShapeType="1"/>
              </p:cNvSpPr>
              <p:nvPr/>
            </p:nvSpPr>
            <p:spPr bwMode="auto">
              <a:xfrm>
                <a:off x="3168" y="3552"/>
                <a:ext cx="192" cy="40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sp>
            <p:nvSpPr>
              <p:cNvPr id="64" name="Line 75">
                <a:extLst>
                  <a:ext uri="{FF2B5EF4-FFF2-40B4-BE49-F238E27FC236}">
                    <a16:creationId xmlns:a16="http://schemas.microsoft.com/office/drawing/2014/main" id="{D1ADF5B1-823B-4CF5-8AF8-DC21E1525B5B}"/>
                  </a:ext>
                </a:extLst>
              </p:cNvPr>
              <p:cNvSpPr>
                <a:spLocks noChangeShapeType="1"/>
              </p:cNvSpPr>
              <p:nvPr/>
            </p:nvSpPr>
            <p:spPr bwMode="auto">
              <a:xfrm>
                <a:off x="2880" y="3096"/>
                <a:ext cx="192" cy="33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grpSp>
        <mc:AlternateContent xmlns:mc="http://schemas.openxmlformats.org/markup-compatibility/2006" xmlns:a14="http://schemas.microsoft.com/office/drawing/2010/main">
          <mc:Choice Requires="a14">
            <p:sp>
              <p:nvSpPr>
                <p:cNvPr id="51" name="Oval 10">
                  <a:extLst>
                    <a:ext uri="{FF2B5EF4-FFF2-40B4-BE49-F238E27FC236}">
                      <a16:creationId xmlns:a16="http://schemas.microsoft.com/office/drawing/2014/main" id="{33AB04A9-1EFC-4AF4-ADCA-736F157B3E5B}"/>
                    </a:ext>
                  </a:extLst>
                </p:cNvPr>
                <p:cNvSpPr>
                  <a:spLocks noChangeArrowheads="1"/>
                </p:cNvSpPr>
                <p:nvPr/>
              </p:nvSpPr>
              <p:spPr bwMode="auto">
                <a:xfrm>
                  <a:off x="3893371" y="4019550"/>
                  <a:ext cx="335687" cy="374606"/>
                </a:xfrm>
                <a:prstGeom prst="ellipse">
                  <a:avLst/>
                </a:prstGeom>
                <a:solidFill>
                  <a:srgbClr val="99FF99"/>
                </a:solidFill>
                <a:ln w="9525">
                  <a:solidFill>
                    <a:sysClr val="windowText" lastClr="000000"/>
                  </a:solidFill>
                  <a:round/>
                  <a:headEnd/>
                  <a:tailEnd/>
                </a:ln>
                <a:effec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a:rPr>
                          <m:t>𝑥</m:t>
                        </m:r>
                      </m:oMath>
                    </m:oMathPara>
                  </a14:m>
                  <a:endParaRPr kumimoji="0" lang="zh-CN" altLang="zh-CN" sz="2000" b="0" i="0" u="none" strike="noStrike" kern="0" cap="none" spc="0" normalizeH="0" baseline="0" noProof="0" dirty="0">
                    <a:ln>
                      <a:noFill/>
                    </a:ln>
                    <a:solidFill>
                      <a:prstClr val="black"/>
                    </a:solidFill>
                    <a:effectLst/>
                    <a:uLnTx/>
                    <a:uFillTx/>
                    <a:latin typeface="Arial" charset="0"/>
                    <a:ea typeface="宋体" charset="-122"/>
                  </a:endParaRPr>
                </a:p>
              </p:txBody>
            </p:sp>
          </mc:Choice>
          <mc:Fallback xmlns="">
            <p:sp>
              <p:nvSpPr>
                <p:cNvPr id="60" name="Oval 10"/>
                <p:cNvSpPr>
                  <a:spLocks noRot="1" noChangeAspect="1" noMove="1" noResize="1" noEditPoints="1" noAdjustHandles="1" noChangeArrowheads="1" noChangeShapeType="1" noTextEdit="1"/>
                </p:cNvSpPr>
                <p:nvPr/>
              </p:nvSpPr>
              <p:spPr bwMode="auto">
                <a:xfrm>
                  <a:off x="3893371" y="4019550"/>
                  <a:ext cx="335687" cy="374606"/>
                </a:xfrm>
                <a:prstGeom prst="ellipse">
                  <a:avLst/>
                </a:prstGeom>
                <a:blipFill rotWithShape="1">
                  <a:blip r:embed="rId6"/>
                  <a:stretch>
                    <a:fillRect l="-10870" b="-6383"/>
                  </a:stretch>
                </a:blipFill>
                <a:ln w="9525">
                  <a:solidFill>
                    <a:schemeClr val="tx1"/>
                  </a:solidFill>
                  <a:round/>
                  <a:headEnd/>
                  <a:tailEn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Oval 10">
                  <a:extLst>
                    <a:ext uri="{FF2B5EF4-FFF2-40B4-BE49-F238E27FC236}">
                      <a16:creationId xmlns:a16="http://schemas.microsoft.com/office/drawing/2014/main" id="{947C1949-1B88-467F-BA4F-095E3ABCB078}"/>
                    </a:ext>
                  </a:extLst>
                </p:cNvPr>
                <p:cNvSpPr>
                  <a:spLocks noChangeArrowheads="1"/>
                </p:cNvSpPr>
                <p:nvPr/>
              </p:nvSpPr>
              <p:spPr bwMode="auto">
                <a:xfrm>
                  <a:off x="4807770" y="4095750"/>
                  <a:ext cx="316864" cy="353949"/>
                </a:xfrm>
                <a:prstGeom prst="ellipse">
                  <a:avLst/>
                </a:prstGeom>
                <a:solidFill>
                  <a:srgbClr val="99FF99"/>
                </a:solidFill>
                <a:ln w="9525">
                  <a:solidFill>
                    <a:sysClr val="windowText" lastClr="000000"/>
                  </a:solidFill>
                  <a:round/>
                  <a:headEnd/>
                  <a:tailEnd/>
                </a:ln>
                <a:effec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a:rPr>
                          <m:t>𝑐</m:t>
                        </m:r>
                      </m:oMath>
                    </m:oMathPara>
                  </a14:m>
                  <a:endParaRPr kumimoji="0" lang="zh-CN" altLang="zh-CN" sz="2000" b="0" i="0" u="none" strike="noStrike" kern="0" cap="none" spc="0" normalizeH="0" baseline="0" noProof="0" dirty="0">
                    <a:ln>
                      <a:noFill/>
                    </a:ln>
                    <a:solidFill>
                      <a:prstClr val="black"/>
                    </a:solidFill>
                    <a:effectLst/>
                    <a:uLnTx/>
                    <a:uFillTx/>
                    <a:latin typeface="Arial" charset="0"/>
                    <a:ea typeface="宋体" charset="-122"/>
                  </a:endParaRPr>
                </a:p>
              </p:txBody>
            </p:sp>
          </mc:Choice>
          <mc:Fallback xmlns="">
            <p:sp>
              <p:nvSpPr>
                <p:cNvPr id="61" name="Oval 10"/>
                <p:cNvSpPr>
                  <a:spLocks noRot="1" noChangeAspect="1" noMove="1" noResize="1" noEditPoints="1" noAdjustHandles="1" noChangeArrowheads="1" noChangeShapeType="1" noTextEdit="1"/>
                </p:cNvSpPr>
                <p:nvPr/>
              </p:nvSpPr>
              <p:spPr bwMode="auto">
                <a:xfrm>
                  <a:off x="4807770" y="4095750"/>
                  <a:ext cx="316864" cy="353949"/>
                </a:xfrm>
                <a:prstGeom prst="ellipse">
                  <a:avLst/>
                </a:prstGeom>
                <a:blipFill rotWithShape="1">
                  <a:blip r:embed="rId7"/>
                  <a:stretch>
                    <a:fillRect l="-9091" b="-8889"/>
                  </a:stretch>
                </a:blipFill>
                <a:ln w="9525">
                  <a:solidFill>
                    <a:schemeClr val="tx1"/>
                  </a:solidFill>
                  <a:round/>
                  <a:headEnd/>
                  <a:tailEn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Oval 10">
                  <a:extLst>
                    <a:ext uri="{FF2B5EF4-FFF2-40B4-BE49-F238E27FC236}">
                      <a16:creationId xmlns:a16="http://schemas.microsoft.com/office/drawing/2014/main" id="{116ABD56-B46C-4452-B088-B68A3CA6FFE5}"/>
                    </a:ext>
                  </a:extLst>
                </p:cNvPr>
                <p:cNvSpPr>
                  <a:spLocks noChangeArrowheads="1"/>
                </p:cNvSpPr>
                <p:nvPr/>
              </p:nvSpPr>
              <p:spPr bwMode="auto">
                <a:xfrm>
                  <a:off x="3207571" y="3486150"/>
                  <a:ext cx="297628" cy="385763"/>
                </a:xfrm>
                <a:prstGeom prst="ellipse">
                  <a:avLst/>
                </a:prstGeom>
                <a:solidFill>
                  <a:srgbClr val="99FF99"/>
                </a:solidFill>
                <a:ln w="9525">
                  <a:solidFill>
                    <a:sysClr val="windowText" lastClr="000000"/>
                  </a:solidFill>
                  <a:round/>
                  <a:headEnd/>
                  <a:tailEnd/>
                </a:ln>
                <a:effec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a:rPr>
                          <m:t>𝑦</m:t>
                        </m:r>
                      </m:oMath>
                    </m:oMathPara>
                  </a14:m>
                  <a:endParaRPr kumimoji="0" lang="zh-CN" altLang="zh-CN" sz="2000" b="0" i="0" u="none" strike="noStrike" kern="0" cap="none" spc="0" normalizeH="0" baseline="0" noProof="0" dirty="0">
                    <a:ln>
                      <a:noFill/>
                    </a:ln>
                    <a:solidFill>
                      <a:prstClr val="black"/>
                    </a:solidFill>
                    <a:effectLst/>
                    <a:uLnTx/>
                    <a:uFillTx/>
                    <a:latin typeface="Arial" charset="0"/>
                    <a:ea typeface="宋体" charset="-122"/>
                  </a:endParaRPr>
                </a:p>
              </p:txBody>
            </p:sp>
          </mc:Choice>
          <mc:Fallback xmlns="">
            <p:sp>
              <p:nvSpPr>
                <p:cNvPr id="62" name="Oval 10"/>
                <p:cNvSpPr>
                  <a:spLocks noRot="1" noChangeAspect="1" noMove="1" noResize="1" noEditPoints="1" noAdjustHandles="1" noChangeArrowheads="1" noChangeShapeType="1" noTextEdit="1"/>
                </p:cNvSpPr>
                <p:nvPr/>
              </p:nvSpPr>
              <p:spPr bwMode="auto">
                <a:xfrm>
                  <a:off x="3207571" y="3486150"/>
                  <a:ext cx="297628" cy="385763"/>
                </a:xfrm>
                <a:prstGeom prst="ellipse">
                  <a:avLst/>
                </a:prstGeom>
                <a:blipFill rotWithShape="1">
                  <a:blip r:embed="rId8"/>
                  <a:stretch>
                    <a:fillRect l="-29268" r="-2439" b="-31250"/>
                  </a:stretch>
                </a:blipFill>
                <a:ln w="9525">
                  <a:solidFill>
                    <a:schemeClr val="tx1"/>
                  </a:solidFill>
                  <a:round/>
                  <a:headEnd/>
                  <a:tailEn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Oval 10">
                  <a:extLst>
                    <a:ext uri="{FF2B5EF4-FFF2-40B4-BE49-F238E27FC236}">
                      <a16:creationId xmlns:a16="http://schemas.microsoft.com/office/drawing/2014/main" id="{B70B5FCD-5188-4145-A311-F000DF2F1A8A}"/>
                    </a:ext>
                  </a:extLst>
                </p:cNvPr>
                <p:cNvSpPr>
                  <a:spLocks noChangeArrowheads="1"/>
                </p:cNvSpPr>
                <p:nvPr/>
              </p:nvSpPr>
              <p:spPr bwMode="auto">
                <a:xfrm>
                  <a:off x="5335173" y="2934299"/>
                  <a:ext cx="411496" cy="473923"/>
                </a:xfrm>
                <a:prstGeom prst="ellipse">
                  <a:avLst/>
                </a:prstGeom>
                <a:solidFill>
                  <a:srgbClr val="99FF99"/>
                </a:solidFill>
                <a:ln w="9525">
                  <a:solidFill>
                    <a:sysClr val="windowText" lastClr="000000"/>
                  </a:solidFill>
                  <a:round/>
                  <a:headEnd/>
                  <a:tailEnd/>
                </a:ln>
                <a:effec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a:rPr>
                          <m:t>𝑏</m:t>
                        </m:r>
                      </m:oMath>
                    </m:oMathPara>
                  </a14:m>
                  <a:endParaRPr kumimoji="0" lang="zh-CN" altLang="zh-CN" sz="2000" b="0" i="0" u="none" strike="noStrike" kern="0" cap="none" spc="0" normalizeH="0" baseline="0" noProof="0" dirty="0">
                    <a:ln>
                      <a:noFill/>
                    </a:ln>
                    <a:solidFill>
                      <a:prstClr val="black"/>
                    </a:solidFill>
                    <a:effectLst/>
                    <a:uLnTx/>
                    <a:uFillTx/>
                    <a:latin typeface="Arial" charset="0"/>
                    <a:ea typeface="宋体" charset="-122"/>
                  </a:endParaRPr>
                </a:p>
              </p:txBody>
            </p:sp>
          </mc:Choice>
          <mc:Fallback xmlns="">
            <p:sp>
              <p:nvSpPr>
                <p:cNvPr id="63" name="Oval 10"/>
                <p:cNvSpPr>
                  <a:spLocks noRot="1" noChangeAspect="1" noMove="1" noResize="1" noEditPoints="1" noAdjustHandles="1" noChangeArrowheads="1" noChangeShapeType="1" noTextEdit="1"/>
                </p:cNvSpPr>
                <p:nvPr/>
              </p:nvSpPr>
              <p:spPr bwMode="auto">
                <a:xfrm>
                  <a:off x="5335173" y="2934299"/>
                  <a:ext cx="411496" cy="473923"/>
                </a:xfrm>
                <a:prstGeom prst="ellipse">
                  <a:avLst/>
                </a:prstGeom>
                <a:blipFill rotWithShape="1">
                  <a:blip r:embed="rId9"/>
                  <a:stretch>
                    <a:fillRect l="-7143" b="-3448"/>
                  </a:stretch>
                </a:blipFill>
                <a:ln w="9525">
                  <a:solidFill>
                    <a:schemeClr val="tx1"/>
                  </a:solidFill>
                  <a:round/>
                  <a:headEnd/>
                  <a:tailEn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TextBox 63">
                  <a:extLst>
                    <a:ext uri="{FF2B5EF4-FFF2-40B4-BE49-F238E27FC236}">
                      <a16:creationId xmlns:a16="http://schemas.microsoft.com/office/drawing/2014/main" id="{5CFDB698-7799-42F2-99B9-53A1C757605F}"/>
                    </a:ext>
                  </a:extLst>
                </p:cNvPr>
                <p:cNvSpPr txBox="1"/>
                <p:nvPr/>
              </p:nvSpPr>
              <p:spPr>
                <a:xfrm>
                  <a:off x="4038600" y="2278618"/>
                  <a:ext cx="46788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altLang="zh-CN" sz="1800" b="0" i="1" u="none" strike="noStrike" kern="0" cap="none" spc="0" normalizeH="0" baseline="0" noProof="0" smtClean="0">
                                <a:ln>
                                  <a:noFill/>
                                </a:ln>
                                <a:solidFill>
                                  <a:prstClr val="black"/>
                                </a:solidFill>
                                <a:effectLst/>
                                <a:uLnTx/>
                                <a:uFillTx/>
                                <a:latin typeface="Cambria Math"/>
                              </a:rPr>
                              <m:t>𝑇</m:t>
                            </m:r>
                          </m:e>
                          <m:sup>
                            <m:r>
                              <a:rPr kumimoji="0" lang="en-US" altLang="zh-CN" sz="1800" b="0" i="1" u="none" strike="noStrike" kern="0" cap="none" spc="0" normalizeH="0" baseline="0" noProof="0" smtClean="0">
                                <a:ln>
                                  <a:noFill/>
                                </a:ln>
                                <a:solidFill>
                                  <a:prstClr val="black"/>
                                </a:solidFill>
                                <a:effectLst/>
                                <a:uLnTx/>
                                <a:uFillTx/>
                                <a:latin typeface="Cambria Math"/>
                              </a:rPr>
                              <m:t>′</m:t>
                            </m:r>
                          </m:sup>
                        </m:sSup>
                      </m:oMath>
                    </m:oMathPara>
                  </a14:m>
                  <a:endParaRPr kumimoji="0" lang="zh-CN" altLang="en-US" sz="1800" b="0" i="0" u="none" strike="noStrike" kern="0" cap="none" spc="0" normalizeH="0" baseline="0" noProof="0" dirty="0">
                    <a:ln>
                      <a:noFill/>
                    </a:ln>
                    <a:solidFill>
                      <a:prstClr val="black"/>
                    </a:solidFill>
                    <a:effectLst/>
                    <a:uLnTx/>
                    <a:uFillTx/>
                    <a:latin typeface="Arial" charset="0"/>
                    <a:ea typeface="宋体" charset="-122"/>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4038600" y="2278618"/>
                  <a:ext cx="467885" cy="369332"/>
                </a:xfrm>
                <a:prstGeom prst="rect">
                  <a:avLst/>
                </a:prstGeom>
                <a:blipFill rotWithShape="1">
                  <a:blip r:embed="rId10"/>
                  <a:stretch>
                    <a:fillRect b="-29545"/>
                  </a:stretch>
                </a:blipFill>
              </p:spPr>
              <p:txBody>
                <a:bodyPr/>
                <a:lstStyle/>
                <a:p>
                  <a:r>
                    <a:rPr lang="zh-CN" altLang="en-US">
                      <a:noFill/>
                    </a:rPr>
                    <a:t> </a:t>
                  </a:r>
                </a:p>
              </p:txBody>
            </p:sp>
          </mc:Fallback>
        </mc:AlternateContent>
      </p:grpSp>
      <p:grpSp>
        <p:nvGrpSpPr>
          <p:cNvPr id="65" name="组合 64">
            <a:extLst>
              <a:ext uri="{FF2B5EF4-FFF2-40B4-BE49-F238E27FC236}">
                <a16:creationId xmlns:a16="http://schemas.microsoft.com/office/drawing/2014/main" id="{FA3BAA47-12CD-41A2-A858-7D89D6783140}"/>
              </a:ext>
            </a:extLst>
          </p:cNvPr>
          <p:cNvGrpSpPr/>
          <p:nvPr/>
        </p:nvGrpSpPr>
        <p:grpSpPr>
          <a:xfrm>
            <a:off x="1153491" y="3619213"/>
            <a:ext cx="2275509" cy="2019587"/>
            <a:chOff x="6026971" y="609600"/>
            <a:chExt cx="2424058" cy="2153225"/>
          </a:xfrm>
        </p:grpSpPr>
        <p:grpSp>
          <p:nvGrpSpPr>
            <p:cNvPr id="66" name="Group 58">
              <a:extLst>
                <a:ext uri="{FF2B5EF4-FFF2-40B4-BE49-F238E27FC236}">
                  <a16:creationId xmlns:a16="http://schemas.microsoft.com/office/drawing/2014/main" id="{33036998-95EF-4AA6-A773-D396ED868913}"/>
                </a:ext>
              </a:extLst>
            </p:cNvPr>
            <p:cNvGrpSpPr>
              <a:grpSpLocks/>
            </p:cNvGrpSpPr>
            <p:nvPr/>
          </p:nvGrpSpPr>
          <p:grpSpPr bwMode="auto">
            <a:xfrm>
              <a:off x="6160942" y="609600"/>
              <a:ext cx="2141538" cy="1905000"/>
              <a:chOff x="763" y="960"/>
              <a:chExt cx="1349" cy="1600"/>
            </a:xfrm>
          </p:grpSpPr>
          <p:sp>
            <p:nvSpPr>
              <p:cNvPr id="72" name="Oval 8">
                <a:extLst>
                  <a:ext uri="{FF2B5EF4-FFF2-40B4-BE49-F238E27FC236}">
                    <a16:creationId xmlns:a16="http://schemas.microsoft.com/office/drawing/2014/main" id="{5A08A38A-0E91-4412-B63B-5EED4A599852}"/>
                  </a:ext>
                </a:extLst>
              </p:cNvPr>
              <p:cNvSpPr>
                <a:spLocks noChangeArrowheads="1"/>
              </p:cNvSpPr>
              <p:nvPr/>
            </p:nvSpPr>
            <p:spPr bwMode="auto">
              <a:xfrm>
                <a:off x="1536" y="960"/>
                <a:ext cx="192" cy="240"/>
              </a:xfrm>
              <a:prstGeom prst="ellipse">
                <a:avLst/>
              </a:prstGeom>
              <a:solidFill>
                <a:srgbClr val="00FFFF"/>
              </a:solidFill>
              <a:ln w="9525">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sp>
            <p:nvSpPr>
              <p:cNvPr id="73" name="Oval 9">
                <a:extLst>
                  <a:ext uri="{FF2B5EF4-FFF2-40B4-BE49-F238E27FC236}">
                    <a16:creationId xmlns:a16="http://schemas.microsoft.com/office/drawing/2014/main" id="{701F5EE8-F9DD-4874-B7B8-47C54B7C768A}"/>
                  </a:ext>
                </a:extLst>
              </p:cNvPr>
              <p:cNvSpPr>
                <a:spLocks noChangeArrowheads="1"/>
              </p:cNvSpPr>
              <p:nvPr/>
            </p:nvSpPr>
            <p:spPr bwMode="auto">
              <a:xfrm>
                <a:off x="1058" y="1568"/>
                <a:ext cx="192" cy="240"/>
              </a:xfrm>
              <a:prstGeom prst="ellipse">
                <a:avLst/>
              </a:prstGeom>
              <a:solidFill>
                <a:srgbClr val="00FFFF"/>
              </a:solidFill>
              <a:ln w="9525">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sp>
            <p:nvSpPr>
              <p:cNvPr id="74" name="Oval 10">
                <a:extLst>
                  <a:ext uri="{FF2B5EF4-FFF2-40B4-BE49-F238E27FC236}">
                    <a16:creationId xmlns:a16="http://schemas.microsoft.com/office/drawing/2014/main" id="{E132E960-3A7A-482D-B923-A35321CE2652}"/>
                  </a:ext>
                </a:extLst>
              </p:cNvPr>
              <p:cNvSpPr>
                <a:spLocks noChangeArrowheads="1"/>
              </p:cNvSpPr>
              <p:nvPr/>
            </p:nvSpPr>
            <p:spPr bwMode="auto">
              <a:xfrm>
                <a:off x="1346" y="2064"/>
                <a:ext cx="192" cy="240"/>
              </a:xfrm>
              <a:prstGeom prst="ellipse">
                <a:avLst/>
              </a:prstGeom>
              <a:solidFill>
                <a:srgbClr val="00FFFF"/>
              </a:solidFill>
              <a:ln w="9525">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sp>
            <p:nvSpPr>
              <p:cNvPr id="75" name="Line 33">
                <a:extLst>
                  <a:ext uri="{FF2B5EF4-FFF2-40B4-BE49-F238E27FC236}">
                    <a16:creationId xmlns:a16="http://schemas.microsoft.com/office/drawing/2014/main" id="{57343A1A-0FBB-4BF3-A4FE-229BF6A5697E}"/>
                  </a:ext>
                </a:extLst>
              </p:cNvPr>
              <p:cNvSpPr>
                <a:spLocks noChangeShapeType="1"/>
              </p:cNvSpPr>
              <p:nvPr/>
            </p:nvSpPr>
            <p:spPr bwMode="auto">
              <a:xfrm flipH="1">
                <a:off x="1150" y="1104"/>
                <a:ext cx="386" cy="464"/>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sp>
            <p:nvSpPr>
              <p:cNvPr id="76" name="Line 34">
                <a:extLst>
                  <a:ext uri="{FF2B5EF4-FFF2-40B4-BE49-F238E27FC236}">
                    <a16:creationId xmlns:a16="http://schemas.microsoft.com/office/drawing/2014/main" id="{B89277F4-F843-4E44-8763-3DE9E0823CE4}"/>
                  </a:ext>
                </a:extLst>
              </p:cNvPr>
              <p:cNvSpPr>
                <a:spLocks noChangeShapeType="1"/>
              </p:cNvSpPr>
              <p:nvPr/>
            </p:nvSpPr>
            <p:spPr bwMode="auto">
              <a:xfrm>
                <a:off x="1728" y="1104"/>
                <a:ext cx="384" cy="464"/>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sp>
            <p:nvSpPr>
              <p:cNvPr id="77" name="Line 35">
                <a:extLst>
                  <a:ext uri="{FF2B5EF4-FFF2-40B4-BE49-F238E27FC236}">
                    <a16:creationId xmlns:a16="http://schemas.microsoft.com/office/drawing/2014/main" id="{6D3FB0EB-AD51-4082-8B97-B5FB79FB6125}"/>
                  </a:ext>
                </a:extLst>
              </p:cNvPr>
              <p:cNvSpPr>
                <a:spLocks noChangeShapeType="1"/>
              </p:cNvSpPr>
              <p:nvPr/>
            </p:nvSpPr>
            <p:spPr bwMode="auto">
              <a:xfrm flipH="1">
                <a:off x="763" y="1728"/>
                <a:ext cx="295" cy="368"/>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sp>
            <p:nvSpPr>
              <p:cNvPr id="78" name="Line 36">
                <a:extLst>
                  <a:ext uri="{FF2B5EF4-FFF2-40B4-BE49-F238E27FC236}">
                    <a16:creationId xmlns:a16="http://schemas.microsoft.com/office/drawing/2014/main" id="{52AFB24F-B467-48BD-BAD7-C9602F7C718D}"/>
                  </a:ext>
                </a:extLst>
              </p:cNvPr>
              <p:cNvSpPr>
                <a:spLocks noChangeShapeType="1"/>
              </p:cNvSpPr>
              <p:nvPr/>
            </p:nvSpPr>
            <p:spPr bwMode="auto">
              <a:xfrm>
                <a:off x="1250" y="1728"/>
                <a:ext cx="190" cy="33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sp>
            <p:nvSpPr>
              <p:cNvPr id="79" name="Line 37">
                <a:extLst>
                  <a:ext uri="{FF2B5EF4-FFF2-40B4-BE49-F238E27FC236}">
                    <a16:creationId xmlns:a16="http://schemas.microsoft.com/office/drawing/2014/main" id="{EDDF59EF-76A1-4F3C-BC81-E9A5443A1F71}"/>
                  </a:ext>
                </a:extLst>
              </p:cNvPr>
              <p:cNvSpPr>
                <a:spLocks noChangeShapeType="1"/>
              </p:cNvSpPr>
              <p:nvPr/>
            </p:nvSpPr>
            <p:spPr bwMode="auto">
              <a:xfrm flipH="1">
                <a:off x="1152" y="2224"/>
                <a:ext cx="192" cy="33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sp>
            <p:nvSpPr>
              <p:cNvPr id="80" name="Line 38">
                <a:extLst>
                  <a:ext uri="{FF2B5EF4-FFF2-40B4-BE49-F238E27FC236}">
                    <a16:creationId xmlns:a16="http://schemas.microsoft.com/office/drawing/2014/main" id="{909C6C11-A318-4898-8AB0-FDDAA2ED1D71}"/>
                  </a:ext>
                </a:extLst>
              </p:cNvPr>
              <p:cNvSpPr>
                <a:spLocks noChangeShapeType="1"/>
              </p:cNvSpPr>
              <p:nvPr/>
            </p:nvSpPr>
            <p:spPr bwMode="auto">
              <a:xfrm>
                <a:off x="1538" y="2224"/>
                <a:ext cx="192" cy="336"/>
              </a:xfrm>
              <a:prstGeom prst="line">
                <a:avLst/>
              </a:prstGeom>
              <a:noFill/>
              <a:ln w="2540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宋体" charset="-122"/>
                </a:endParaRPr>
              </a:p>
            </p:txBody>
          </p:sp>
        </p:grpSp>
        <mc:AlternateContent xmlns:mc="http://schemas.openxmlformats.org/markup-compatibility/2006" xmlns:a14="http://schemas.microsoft.com/office/drawing/2010/main">
          <mc:Choice Requires="a14">
            <p:sp>
              <p:nvSpPr>
                <p:cNvPr id="67" name="Oval 10">
                  <a:extLst>
                    <a:ext uri="{FF2B5EF4-FFF2-40B4-BE49-F238E27FC236}">
                      <a16:creationId xmlns:a16="http://schemas.microsoft.com/office/drawing/2014/main" id="{C7B8079C-08E1-4309-98F2-70F1AA0C4D4A}"/>
                    </a:ext>
                  </a:extLst>
                </p:cNvPr>
                <p:cNvSpPr>
                  <a:spLocks noChangeArrowheads="1"/>
                </p:cNvSpPr>
                <p:nvPr/>
              </p:nvSpPr>
              <p:spPr bwMode="auto">
                <a:xfrm>
                  <a:off x="6626079" y="2495550"/>
                  <a:ext cx="297629" cy="267275"/>
                </a:xfrm>
                <a:prstGeom prst="ellipse">
                  <a:avLst/>
                </a:prstGeom>
                <a:solidFill>
                  <a:srgbClr val="99FF99"/>
                </a:solidFill>
                <a:ln w="9525">
                  <a:solidFill>
                    <a:sysClr val="windowText" lastClr="000000"/>
                  </a:solidFill>
                  <a:round/>
                  <a:headEnd/>
                  <a:tailEnd/>
                </a:ln>
                <a:effec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a:rPr>
                          <m:t>𝑥</m:t>
                        </m:r>
                      </m:oMath>
                    </m:oMathPara>
                  </a14:m>
                  <a:endParaRPr kumimoji="0" lang="zh-CN" altLang="zh-CN" sz="2000" b="0" i="0" u="none" strike="noStrike" kern="0" cap="none" spc="0" normalizeH="0" baseline="0" noProof="0" dirty="0">
                    <a:ln>
                      <a:noFill/>
                    </a:ln>
                    <a:solidFill>
                      <a:prstClr val="black"/>
                    </a:solidFill>
                    <a:effectLst/>
                    <a:uLnTx/>
                    <a:uFillTx/>
                    <a:latin typeface="Arial" charset="0"/>
                    <a:ea typeface="宋体" charset="-122"/>
                  </a:endParaRPr>
                </a:p>
              </p:txBody>
            </p:sp>
          </mc:Choice>
          <mc:Fallback xmlns="">
            <p:sp>
              <p:nvSpPr>
                <p:cNvPr id="80" name="Oval 10"/>
                <p:cNvSpPr>
                  <a:spLocks noRot="1" noChangeAspect="1" noMove="1" noResize="1" noEditPoints="1" noAdjustHandles="1" noChangeArrowheads="1" noChangeShapeType="1" noTextEdit="1"/>
                </p:cNvSpPr>
                <p:nvPr/>
              </p:nvSpPr>
              <p:spPr bwMode="auto">
                <a:xfrm>
                  <a:off x="6626079" y="2495550"/>
                  <a:ext cx="297629" cy="267275"/>
                </a:xfrm>
                <a:prstGeom prst="ellipse">
                  <a:avLst/>
                </a:prstGeom>
                <a:blipFill rotWithShape="1">
                  <a:blip r:embed="rId11"/>
                  <a:stretch>
                    <a:fillRect l="-8333" b="-11628"/>
                  </a:stretch>
                </a:blipFill>
                <a:ln w="9525">
                  <a:solidFill>
                    <a:schemeClr val="tx1"/>
                  </a:solidFill>
                  <a:round/>
                  <a:headEnd/>
                  <a:tailEn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Oval 10">
                  <a:extLst>
                    <a:ext uri="{FF2B5EF4-FFF2-40B4-BE49-F238E27FC236}">
                      <a16:creationId xmlns:a16="http://schemas.microsoft.com/office/drawing/2014/main" id="{4B8A7B5A-413B-4BDC-857A-F01941624883}"/>
                    </a:ext>
                  </a:extLst>
                </p:cNvPr>
                <p:cNvSpPr>
                  <a:spLocks noChangeArrowheads="1"/>
                </p:cNvSpPr>
                <p:nvPr/>
              </p:nvSpPr>
              <p:spPr bwMode="auto">
                <a:xfrm>
                  <a:off x="7550971" y="2495550"/>
                  <a:ext cx="297629" cy="267275"/>
                </a:xfrm>
                <a:prstGeom prst="ellipse">
                  <a:avLst/>
                </a:prstGeom>
                <a:solidFill>
                  <a:srgbClr val="99FF99"/>
                </a:solidFill>
                <a:ln w="9525">
                  <a:solidFill>
                    <a:sysClr val="windowText" lastClr="000000"/>
                  </a:solidFill>
                  <a:round/>
                  <a:headEnd/>
                  <a:tailEnd/>
                </a:ln>
                <a:effec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a:rPr>
                          <m:t>𝑦</m:t>
                        </m:r>
                      </m:oMath>
                    </m:oMathPara>
                  </a14:m>
                  <a:endParaRPr kumimoji="0" lang="zh-CN" altLang="zh-CN" sz="2000" b="0" i="0" u="none" strike="noStrike" kern="0" cap="none" spc="0" normalizeH="0" baseline="0" noProof="0" dirty="0">
                    <a:ln>
                      <a:noFill/>
                    </a:ln>
                    <a:solidFill>
                      <a:prstClr val="black"/>
                    </a:solidFill>
                    <a:effectLst/>
                    <a:uLnTx/>
                    <a:uFillTx/>
                    <a:latin typeface="Arial" charset="0"/>
                    <a:ea typeface="宋体" charset="-122"/>
                  </a:endParaRPr>
                </a:p>
              </p:txBody>
            </p:sp>
          </mc:Choice>
          <mc:Fallback xmlns="">
            <p:sp>
              <p:nvSpPr>
                <p:cNvPr id="81" name="Oval 10"/>
                <p:cNvSpPr>
                  <a:spLocks noRot="1" noChangeAspect="1" noMove="1" noResize="1" noEditPoints="1" noAdjustHandles="1" noChangeArrowheads="1" noChangeShapeType="1" noTextEdit="1"/>
                </p:cNvSpPr>
                <p:nvPr/>
              </p:nvSpPr>
              <p:spPr bwMode="auto">
                <a:xfrm>
                  <a:off x="7550971" y="2495550"/>
                  <a:ext cx="297629" cy="267275"/>
                </a:xfrm>
                <a:prstGeom prst="ellipse">
                  <a:avLst/>
                </a:prstGeom>
                <a:blipFill rotWithShape="1">
                  <a:blip r:embed="rId12"/>
                  <a:stretch>
                    <a:fillRect l="-16667" b="-41860"/>
                  </a:stretch>
                </a:blipFill>
                <a:ln w="9525">
                  <a:solidFill>
                    <a:schemeClr val="tx1"/>
                  </a:solidFill>
                  <a:round/>
                  <a:headEnd/>
                  <a:tailEn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Oval 10">
                  <a:extLst>
                    <a:ext uri="{FF2B5EF4-FFF2-40B4-BE49-F238E27FC236}">
                      <a16:creationId xmlns:a16="http://schemas.microsoft.com/office/drawing/2014/main" id="{7881022F-38C4-46D8-B617-AC0A4B92CF10}"/>
                    </a:ext>
                  </a:extLst>
                </p:cNvPr>
                <p:cNvSpPr>
                  <a:spLocks noChangeArrowheads="1"/>
                </p:cNvSpPr>
                <p:nvPr/>
              </p:nvSpPr>
              <p:spPr bwMode="auto">
                <a:xfrm>
                  <a:off x="6026971" y="1962150"/>
                  <a:ext cx="297629" cy="267275"/>
                </a:xfrm>
                <a:prstGeom prst="ellipse">
                  <a:avLst/>
                </a:prstGeom>
                <a:solidFill>
                  <a:srgbClr val="99FF99"/>
                </a:solidFill>
                <a:ln w="9525">
                  <a:solidFill>
                    <a:sysClr val="windowText" lastClr="000000"/>
                  </a:solidFill>
                  <a:round/>
                  <a:headEnd/>
                  <a:tailEnd/>
                </a:ln>
                <a:effec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a:rPr>
                          <m:t>𝑐</m:t>
                        </m:r>
                      </m:oMath>
                    </m:oMathPara>
                  </a14:m>
                  <a:endParaRPr kumimoji="0" lang="zh-CN" altLang="zh-CN" sz="2000" b="0" i="0" u="none" strike="noStrike" kern="0" cap="none" spc="0" normalizeH="0" baseline="0" noProof="0" dirty="0">
                    <a:ln>
                      <a:noFill/>
                    </a:ln>
                    <a:solidFill>
                      <a:prstClr val="black"/>
                    </a:solidFill>
                    <a:effectLst/>
                    <a:uLnTx/>
                    <a:uFillTx/>
                    <a:latin typeface="Arial" charset="0"/>
                    <a:ea typeface="宋体" charset="-122"/>
                  </a:endParaRPr>
                </a:p>
              </p:txBody>
            </p:sp>
          </mc:Choice>
          <mc:Fallback xmlns="">
            <p:sp>
              <p:nvSpPr>
                <p:cNvPr id="82" name="Oval 10"/>
                <p:cNvSpPr>
                  <a:spLocks noRot="1" noChangeAspect="1" noMove="1" noResize="1" noEditPoints="1" noAdjustHandles="1" noChangeArrowheads="1" noChangeShapeType="1" noTextEdit="1"/>
                </p:cNvSpPr>
                <p:nvPr/>
              </p:nvSpPr>
              <p:spPr bwMode="auto">
                <a:xfrm>
                  <a:off x="6026971" y="1962150"/>
                  <a:ext cx="297629" cy="267275"/>
                </a:xfrm>
                <a:prstGeom prst="ellipse">
                  <a:avLst/>
                </a:prstGeom>
                <a:blipFill rotWithShape="1">
                  <a:blip r:embed="rId13"/>
                  <a:stretch>
                    <a:fillRect l="-6250" b="-11628"/>
                  </a:stretch>
                </a:blipFill>
                <a:ln w="9525">
                  <a:solidFill>
                    <a:schemeClr val="tx1"/>
                  </a:solidFill>
                  <a:round/>
                  <a:headEnd/>
                  <a:tailEn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Oval 10">
                  <a:extLst>
                    <a:ext uri="{FF2B5EF4-FFF2-40B4-BE49-F238E27FC236}">
                      <a16:creationId xmlns:a16="http://schemas.microsoft.com/office/drawing/2014/main" id="{E3CA4F2C-21AE-46FA-9121-66F4A21E6234}"/>
                    </a:ext>
                  </a:extLst>
                </p:cNvPr>
                <p:cNvSpPr>
                  <a:spLocks noChangeArrowheads="1"/>
                </p:cNvSpPr>
                <p:nvPr/>
              </p:nvSpPr>
              <p:spPr bwMode="auto">
                <a:xfrm>
                  <a:off x="8153400" y="1352550"/>
                  <a:ext cx="297629" cy="267275"/>
                </a:xfrm>
                <a:prstGeom prst="ellipse">
                  <a:avLst/>
                </a:prstGeom>
                <a:solidFill>
                  <a:srgbClr val="99FF99"/>
                </a:solidFill>
                <a:ln w="9525">
                  <a:solidFill>
                    <a:sysClr val="windowText" lastClr="000000"/>
                  </a:solidFill>
                  <a:round/>
                  <a:headEnd/>
                  <a:tailEnd/>
                </a:ln>
                <a:effec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a:rPr>
                          <m:t>𝑏</m:t>
                        </m:r>
                      </m:oMath>
                    </m:oMathPara>
                  </a14:m>
                  <a:endParaRPr kumimoji="0" lang="zh-CN" altLang="zh-CN" sz="2000" b="0" i="0" u="none" strike="noStrike" kern="0" cap="none" spc="0" normalizeH="0" baseline="0" noProof="0" dirty="0">
                    <a:ln>
                      <a:noFill/>
                    </a:ln>
                    <a:solidFill>
                      <a:prstClr val="black"/>
                    </a:solidFill>
                    <a:effectLst/>
                    <a:uLnTx/>
                    <a:uFillTx/>
                    <a:latin typeface="Arial" charset="0"/>
                    <a:ea typeface="宋体" charset="-122"/>
                  </a:endParaRPr>
                </a:p>
              </p:txBody>
            </p:sp>
          </mc:Choice>
          <mc:Fallback xmlns="">
            <p:sp>
              <p:nvSpPr>
                <p:cNvPr id="83" name="Oval 10"/>
                <p:cNvSpPr>
                  <a:spLocks noRot="1" noChangeAspect="1" noMove="1" noResize="1" noEditPoints="1" noAdjustHandles="1" noChangeArrowheads="1" noChangeShapeType="1" noTextEdit="1"/>
                </p:cNvSpPr>
                <p:nvPr/>
              </p:nvSpPr>
              <p:spPr bwMode="auto">
                <a:xfrm>
                  <a:off x="8153400" y="1352550"/>
                  <a:ext cx="297629" cy="267275"/>
                </a:xfrm>
                <a:prstGeom prst="ellipse">
                  <a:avLst/>
                </a:prstGeom>
                <a:blipFill rotWithShape="1">
                  <a:blip r:embed="rId14"/>
                  <a:stretch>
                    <a:fillRect l="-16667" b="-20930"/>
                  </a:stretch>
                </a:blipFill>
                <a:ln w="9525">
                  <a:solidFill>
                    <a:schemeClr val="tx1"/>
                  </a:solidFill>
                  <a:round/>
                  <a:headEnd/>
                  <a:tailEn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TextBox 83">
                  <a:extLst>
                    <a:ext uri="{FF2B5EF4-FFF2-40B4-BE49-F238E27FC236}">
                      <a16:creationId xmlns:a16="http://schemas.microsoft.com/office/drawing/2014/main" id="{D0053660-896D-4D50-8FF7-62F7D056EF70}"/>
                    </a:ext>
                  </a:extLst>
                </p:cNvPr>
                <p:cNvSpPr txBox="1"/>
                <p:nvPr/>
              </p:nvSpPr>
              <p:spPr>
                <a:xfrm>
                  <a:off x="6781800" y="678418"/>
                  <a:ext cx="52719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altLang="zh-CN" sz="1800" b="0" i="1" u="none" strike="noStrike" kern="0" cap="none" spc="0" normalizeH="0" baseline="0" noProof="0" smtClean="0">
                                <a:ln>
                                  <a:noFill/>
                                </a:ln>
                                <a:solidFill>
                                  <a:prstClr val="black"/>
                                </a:solidFill>
                                <a:effectLst/>
                                <a:uLnTx/>
                                <a:uFillTx/>
                                <a:latin typeface="Cambria Math"/>
                              </a:rPr>
                              <m:t>𝑇</m:t>
                            </m:r>
                          </m:e>
                          <m:sup>
                            <m:r>
                              <a:rPr kumimoji="0" lang="en-US" altLang="zh-CN" sz="1800" b="0" i="1" u="none" strike="noStrike" kern="0" cap="none" spc="0" normalizeH="0" baseline="0" noProof="0" smtClean="0">
                                <a:ln>
                                  <a:noFill/>
                                </a:ln>
                                <a:solidFill>
                                  <a:prstClr val="black"/>
                                </a:solidFill>
                                <a:effectLst/>
                                <a:uLnTx/>
                                <a:uFillTx/>
                                <a:latin typeface="Cambria Math"/>
                              </a:rPr>
                              <m:t>′′</m:t>
                            </m:r>
                          </m:sup>
                        </m:sSup>
                      </m:oMath>
                    </m:oMathPara>
                  </a14:m>
                  <a:endParaRPr kumimoji="0" lang="zh-CN" altLang="en-US" sz="1800" b="0" i="0" u="none" strike="noStrike" kern="0" cap="none" spc="0" normalizeH="0" baseline="0" noProof="0" dirty="0">
                    <a:ln>
                      <a:noFill/>
                    </a:ln>
                    <a:solidFill>
                      <a:prstClr val="black"/>
                    </a:solidFill>
                    <a:effectLst/>
                    <a:uLnTx/>
                    <a:uFillTx/>
                    <a:latin typeface="Arial" charset="0"/>
                    <a:ea typeface="宋体" charset="-122"/>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6781800" y="678418"/>
                  <a:ext cx="527196" cy="369332"/>
                </a:xfrm>
                <a:prstGeom prst="rect">
                  <a:avLst/>
                </a:prstGeom>
                <a:blipFill rotWithShape="1">
                  <a:blip r:embed="rId15"/>
                  <a:stretch>
                    <a:fillRect/>
                  </a:stretch>
                </a:blipFill>
              </p:spPr>
              <p:txBody>
                <a:bodyPr/>
                <a:lstStyle/>
                <a:p>
                  <a:r>
                    <a:rPr lang="zh-CN" altLang="en-US">
                      <a:noFill/>
                    </a:rPr>
                    <a:t> </a:t>
                  </a:r>
                </a:p>
              </p:txBody>
            </p:sp>
          </mc:Fallback>
        </mc:AlternateContent>
      </p:grpSp>
      <p:pic>
        <p:nvPicPr>
          <p:cNvPr id="81" name="Picture 5" descr="STATBAR">
            <a:extLst>
              <a:ext uri="{FF2B5EF4-FFF2-40B4-BE49-F238E27FC236}">
                <a16:creationId xmlns:a16="http://schemas.microsoft.com/office/drawing/2014/main" id="{CE27C8EB-DA9A-469B-B98C-4737A6ED3724}"/>
              </a:ext>
            </a:extLst>
          </p:cNvPr>
          <p:cNvPicPr preferRelativeResize="0">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82" name="Text Box 6">
            <a:extLst>
              <a:ext uri="{FF2B5EF4-FFF2-40B4-BE49-F238E27FC236}">
                <a16:creationId xmlns:a16="http://schemas.microsoft.com/office/drawing/2014/main" id="{DA912CAA-6D52-453B-93D3-EF2CA0B6513B}"/>
              </a:ext>
            </a:extLst>
          </p:cNvPr>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rgbClr val="D60093"/>
                </a:solidFill>
                <a:ea typeface="楷体_GB2312" pitchFamily="49" charset="-122"/>
              </a:rPr>
              <a:t>哈夫曼编码</a:t>
            </a:r>
            <a:r>
              <a:rPr lang="en-US" altLang="zh-CN" sz="1800" b="1" dirty="0">
                <a:solidFill>
                  <a:srgbClr val="D60093"/>
                </a:solidFill>
                <a:ea typeface="楷体_GB2312" pitchFamily="49" charset="-122"/>
              </a:rPr>
              <a:t>-</a:t>
            </a:r>
            <a:r>
              <a:rPr lang="zh-CN" altLang="en-US" sz="1800" b="1" dirty="0">
                <a:solidFill>
                  <a:srgbClr val="0000FF"/>
                </a:solidFill>
                <a:ea typeface="楷体_GB2312" pitchFamily="49" charset="-122"/>
              </a:rPr>
              <a:t>正确性</a:t>
            </a:r>
          </a:p>
        </p:txBody>
      </p:sp>
    </p:spTree>
    <p:extLst>
      <p:ext uri="{BB962C8B-B14F-4D97-AF65-F5344CB8AC3E}">
        <p14:creationId xmlns:p14="http://schemas.microsoft.com/office/powerpoint/2010/main" val="3978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down)">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p:cTn id="29" dur="500" fill="hold"/>
                                        <p:tgtEl>
                                          <p:spTgt spid="48"/>
                                        </p:tgtEl>
                                        <p:attrNameLst>
                                          <p:attrName>ppt_w</p:attrName>
                                        </p:attrNameLst>
                                      </p:cBhvr>
                                      <p:tavLst>
                                        <p:tav tm="0">
                                          <p:val>
                                            <p:fltVal val="0"/>
                                          </p:val>
                                        </p:tav>
                                        <p:tav tm="100000">
                                          <p:val>
                                            <p:strVal val="#ppt_w"/>
                                          </p:val>
                                        </p:tav>
                                      </p:tavLst>
                                    </p:anim>
                                    <p:anim calcmode="lin" valueType="num">
                                      <p:cBhvr>
                                        <p:cTn id="30" dur="500" fill="hold"/>
                                        <p:tgtEl>
                                          <p:spTgt spid="48"/>
                                        </p:tgtEl>
                                        <p:attrNameLst>
                                          <p:attrName>ppt_h</p:attrName>
                                        </p:attrNameLst>
                                      </p:cBhvr>
                                      <p:tavLst>
                                        <p:tav tm="0">
                                          <p:val>
                                            <p:fltVal val="0"/>
                                          </p:val>
                                        </p:tav>
                                        <p:tav tm="100000">
                                          <p:val>
                                            <p:strVal val="#ppt_h"/>
                                          </p:val>
                                        </p:tav>
                                      </p:tavLst>
                                    </p:anim>
                                    <p:animEffect transition="in" filter="fade">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1"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73732" name="Text Box 6"/>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D60093"/>
                </a:solidFill>
                <a:ea typeface="楷体_GB2312" pitchFamily="49" charset="-122"/>
              </a:rPr>
              <a:t>哈夫曼编码</a:t>
            </a:r>
            <a:r>
              <a:rPr lang="en-US" altLang="zh-CN" sz="1800" b="1">
                <a:solidFill>
                  <a:srgbClr val="D60093"/>
                </a:solidFill>
                <a:ea typeface="楷体_GB2312" pitchFamily="49" charset="-122"/>
              </a:rPr>
              <a:t>-</a:t>
            </a:r>
            <a:r>
              <a:rPr lang="zh-CN" altLang="en-US" sz="1800" b="1">
                <a:solidFill>
                  <a:srgbClr val="0000FF"/>
                </a:solidFill>
                <a:ea typeface="楷体_GB2312" pitchFamily="49" charset="-122"/>
              </a:rPr>
              <a:t>正确性</a:t>
            </a:r>
          </a:p>
        </p:txBody>
      </p:sp>
      <p:sp>
        <p:nvSpPr>
          <p:cNvPr id="73733" name="Text Box 7"/>
          <p:cNvSpPr txBox="1">
            <a:spLocks noChangeArrowheads="1"/>
          </p:cNvSpPr>
          <p:nvPr/>
        </p:nvSpPr>
        <p:spPr bwMode="auto">
          <a:xfrm>
            <a:off x="304800" y="736600"/>
            <a:ext cx="26066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2)</a:t>
            </a:r>
            <a:r>
              <a:rPr lang="zh-CN" altLang="en-US" sz="2400" b="1">
                <a:solidFill>
                  <a:srgbClr val="0000FF"/>
                </a:solidFill>
                <a:latin typeface="Times New Roman" panose="02020603050405020304" pitchFamily="18" charset="0"/>
              </a:rPr>
              <a:t>最优子结构性质</a:t>
            </a:r>
          </a:p>
        </p:txBody>
      </p:sp>
      <p:sp>
        <p:nvSpPr>
          <p:cNvPr id="73734"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35" name="Rectangle 1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36" name="Rectangle 17"/>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37" name="Rectangle 21"/>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38" name="Rectangle 23"/>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39"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3740" name="Object 24"/>
          <p:cNvGraphicFramePr>
            <a:graphicFrameLocks noChangeAspect="1"/>
          </p:cNvGraphicFramePr>
          <p:nvPr/>
        </p:nvGraphicFramePr>
        <p:xfrm>
          <a:off x="0" y="0"/>
          <a:ext cx="123825" cy="180975"/>
        </p:xfrm>
        <a:graphic>
          <a:graphicData uri="http://schemas.openxmlformats.org/presentationml/2006/ole">
            <mc:AlternateContent xmlns:mc="http://schemas.openxmlformats.org/markup-compatibility/2006">
              <mc:Choice xmlns:v="urn:schemas-microsoft-com:vml" Requires="v">
                <p:oleObj spid="_x0000_s73796" name="公式" r:id="rId4" imgW="126725" imgH="177415" progId="Equation.3">
                  <p:embed/>
                </p:oleObj>
              </mc:Choice>
              <mc:Fallback>
                <p:oleObj name="公式" r:id="rId4" imgW="126725" imgH="177415" progId="Equation.3">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38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41" name="Rectangle 27"/>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2" name="Rectangle 29"/>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3" name="Rectangle 57"/>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4" name="Rectangle 60"/>
          <p:cNvSpPr>
            <a:spLocks noChangeArrowheads="1"/>
          </p:cNvSpPr>
          <p:nvPr/>
        </p:nvSpPr>
        <p:spPr bwMode="auto">
          <a:xfrm>
            <a:off x="7620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5" name="Rectangle 92"/>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7" name="TextBox 86"/>
          <p:cNvSpPr txBox="1">
            <a:spLocks noChangeArrowheads="1"/>
          </p:cNvSpPr>
          <p:nvPr/>
        </p:nvSpPr>
        <p:spPr bwMode="auto">
          <a:xfrm>
            <a:off x="533400" y="1295400"/>
            <a:ext cx="80772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latin typeface="微软雅黑" panose="020B0503020204020204" pitchFamily="34" charset="-122"/>
                <a:ea typeface="微软雅黑" panose="020B0503020204020204" pitchFamily="34" charset="-122"/>
              </a:rPr>
              <a:t>设</a:t>
            </a:r>
            <a:r>
              <a:rPr lang="en-US" altLang="zh-CN" sz="2800" dirty="0">
                <a:latin typeface="微软雅黑" panose="020B0503020204020204" pitchFamily="34" charset="-122"/>
                <a:ea typeface="微软雅黑" panose="020B0503020204020204" pitchFamily="34" charset="-122"/>
              </a:rPr>
              <a:t>T</a:t>
            </a:r>
            <a:r>
              <a:rPr lang="zh-CN" altLang="en-US" sz="2800" dirty="0">
                <a:latin typeface="微软雅黑" panose="020B0503020204020204" pitchFamily="34" charset="-122"/>
                <a:ea typeface="微软雅黑" panose="020B0503020204020204" pitchFamily="34" charset="-122"/>
              </a:rPr>
              <a:t>表示</a:t>
            </a: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的一个最优前缀码方案。</a:t>
            </a:r>
            <a:r>
              <a:rPr lang="en-US" altLang="zh-CN" sz="2800" dirty="0">
                <a:latin typeface="微软雅黑" panose="020B0503020204020204" pitchFamily="34" charset="-122"/>
                <a:ea typeface="微软雅黑" panose="020B0503020204020204" pitchFamily="34" charset="-122"/>
              </a:rPr>
              <a:t>x</a:t>
            </a:r>
            <a:r>
              <a:rPr lang="zh-CN" altLang="en-US" sz="2800" dirty="0">
                <a:latin typeface="微软雅黑" panose="020B0503020204020204" pitchFamily="34" charset="-122"/>
                <a:ea typeface="微软雅黑" panose="020B0503020204020204" pitchFamily="34" charset="-122"/>
              </a:rPr>
              <a:t>和</a:t>
            </a:r>
            <a:r>
              <a:rPr lang="en-US" altLang="zh-CN" sz="2800" dirty="0">
                <a:latin typeface="微软雅黑" panose="020B0503020204020204" pitchFamily="34" charset="-122"/>
                <a:ea typeface="微软雅黑" panose="020B0503020204020204" pitchFamily="34" charset="-122"/>
              </a:rPr>
              <a:t>y</a:t>
            </a:r>
            <a:r>
              <a:rPr lang="zh-CN" altLang="en-US" sz="2800" dirty="0">
                <a:latin typeface="微软雅黑" panose="020B0503020204020204" pitchFamily="34" charset="-122"/>
                <a:ea typeface="微软雅黑" panose="020B0503020204020204" pitchFamily="34" charset="-122"/>
              </a:rPr>
              <a:t>是树</a:t>
            </a:r>
            <a:r>
              <a:rPr lang="en-US" altLang="zh-CN" sz="2800" dirty="0">
                <a:latin typeface="微软雅黑" panose="020B0503020204020204" pitchFamily="34" charset="-122"/>
                <a:ea typeface="微软雅黑" panose="020B0503020204020204" pitchFamily="34" charset="-122"/>
              </a:rPr>
              <a:t>T</a:t>
            </a:r>
            <a:r>
              <a:rPr lang="zh-CN" altLang="en-US" sz="2800" dirty="0">
                <a:latin typeface="微软雅黑" panose="020B0503020204020204" pitchFamily="34" charset="-122"/>
                <a:ea typeface="微软雅黑" panose="020B0503020204020204" pitchFamily="34" charset="-122"/>
              </a:rPr>
              <a:t>中的叶子节点且为兄弟。</a:t>
            </a:r>
            <a:r>
              <a:rPr lang="en-US" altLang="zh-CN" sz="2800" dirty="0">
                <a:latin typeface="微软雅黑" panose="020B0503020204020204" pitchFamily="34" charset="-122"/>
                <a:ea typeface="微软雅黑" panose="020B0503020204020204" pitchFamily="34" charset="-122"/>
              </a:rPr>
              <a:t>z</a:t>
            </a:r>
            <a:r>
              <a:rPr lang="zh-CN" altLang="en-US" sz="2800" dirty="0">
                <a:latin typeface="微软雅黑" panose="020B0503020204020204" pitchFamily="34" charset="-122"/>
                <a:ea typeface="微软雅黑" panose="020B0503020204020204" pitchFamily="34" charset="-122"/>
              </a:rPr>
              <a:t>是它们的父亲。</a:t>
            </a:r>
            <a:endParaRPr lang="en-US" altLang="zh-CN" sz="2800" dirty="0">
              <a:latin typeface="微软雅黑" panose="020B0503020204020204" pitchFamily="34" charset="-122"/>
              <a:ea typeface="微软雅黑" panose="020B0503020204020204" pitchFamily="34" charset="-122"/>
            </a:endParaRPr>
          </a:p>
          <a:p>
            <a:pPr eaLnBrk="1" hangingPunct="1">
              <a:spcBef>
                <a:spcPct val="0"/>
              </a:spcBef>
              <a:buFontTx/>
              <a:buNone/>
            </a:pPr>
            <a:endParaRPr lang="en-US" altLang="zh-CN" sz="2800" dirty="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en-US" sz="2800" dirty="0">
                <a:latin typeface="微软雅黑" panose="020B0503020204020204" pitchFamily="34" charset="-122"/>
                <a:ea typeface="微软雅黑" panose="020B0503020204020204" pitchFamily="34" charset="-122"/>
              </a:rPr>
              <a:t>若将</a:t>
            </a:r>
            <a:r>
              <a:rPr lang="en-US" altLang="zh-CN" sz="2800" dirty="0">
                <a:latin typeface="微软雅黑" panose="020B0503020204020204" pitchFamily="34" charset="-122"/>
                <a:ea typeface="微软雅黑" panose="020B0503020204020204" pitchFamily="34" charset="-122"/>
              </a:rPr>
              <a:t>z</a:t>
            </a:r>
            <a:r>
              <a:rPr lang="zh-CN" altLang="en-US" sz="2800" dirty="0">
                <a:latin typeface="微软雅黑" panose="020B0503020204020204" pitchFamily="34" charset="-122"/>
                <a:ea typeface="微软雅黑" panose="020B0503020204020204" pitchFamily="34" charset="-122"/>
              </a:rPr>
              <a:t>看做是具有频率</a:t>
            </a:r>
            <a:r>
              <a:rPr lang="en-US" altLang="zh-CN" sz="2800" dirty="0">
                <a:latin typeface="微软雅黑" panose="020B0503020204020204" pitchFamily="34" charset="-122"/>
                <a:ea typeface="微软雅黑" panose="020B0503020204020204" pitchFamily="34" charset="-122"/>
              </a:rPr>
              <a:t>f(z)=f(x)+f(y)</a:t>
            </a:r>
            <a:r>
              <a:rPr lang="zh-CN" altLang="en-US" sz="2800" dirty="0">
                <a:latin typeface="微软雅黑" panose="020B0503020204020204" pitchFamily="34" charset="-122"/>
                <a:ea typeface="微软雅黑" panose="020B0503020204020204" pitchFamily="34" charset="-122"/>
              </a:rPr>
              <a:t>的字符，</a:t>
            </a:r>
            <a:endParaRPr lang="en-US" altLang="zh-CN" sz="2800" dirty="0">
              <a:latin typeface="微软雅黑" panose="020B0503020204020204" pitchFamily="34" charset="-122"/>
              <a:ea typeface="微软雅黑" panose="020B0503020204020204" pitchFamily="34" charset="-122"/>
            </a:endParaRPr>
          </a:p>
          <a:p>
            <a:pPr eaLnBrk="1" hangingPunct="1">
              <a:spcBef>
                <a:spcPct val="0"/>
              </a:spcBef>
              <a:buFontTx/>
              <a:buNone/>
            </a:pPr>
            <a:endParaRPr lang="en-US" altLang="zh-CN" sz="2800" dirty="0">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en-US" sz="2800" dirty="0">
                <a:latin typeface="微软雅黑" panose="020B0503020204020204" pitchFamily="34" charset="-122"/>
                <a:ea typeface="微软雅黑" panose="020B0503020204020204" pitchFamily="34" charset="-122"/>
              </a:rPr>
              <a:t>则证明</a:t>
            </a:r>
            <a:r>
              <a:rPr lang="zh-CN" altLang="en-US" sz="2800" dirty="0">
                <a:solidFill>
                  <a:srgbClr val="FF0000"/>
                </a:solidFill>
                <a:latin typeface="微软雅黑" panose="020B0503020204020204" pitchFamily="34" charset="-122"/>
                <a:ea typeface="微软雅黑" panose="020B0503020204020204" pitchFamily="34" charset="-122"/>
              </a:rPr>
              <a:t>树</a:t>
            </a:r>
            <a:r>
              <a:rPr lang="en-US" altLang="zh-CN" sz="2800" dirty="0">
                <a:solidFill>
                  <a:srgbClr val="FF0000"/>
                </a:solidFill>
                <a:latin typeface="微软雅黑" panose="020B0503020204020204" pitchFamily="34" charset="-122"/>
                <a:ea typeface="微软雅黑" panose="020B0503020204020204" pitchFamily="34" charset="-122"/>
              </a:rPr>
              <a:t>T’=T-{</a:t>
            </a:r>
            <a:r>
              <a:rPr lang="en-US" altLang="zh-CN" sz="2800" dirty="0" err="1">
                <a:solidFill>
                  <a:srgbClr val="FF0000"/>
                </a:solidFill>
                <a:latin typeface="微软雅黑" panose="020B0503020204020204" pitchFamily="34" charset="-122"/>
                <a:ea typeface="微软雅黑" panose="020B0503020204020204" pitchFamily="34" charset="-122"/>
              </a:rPr>
              <a:t>x,y</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表示字符集</a:t>
            </a:r>
            <a:r>
              <a:rPr lang="en-US" altLang="zh-CN" sz="2800" dirty="0">
                <a:solidFill>
                  <a:srgbClr val="FF0000"/>
                </a:solidFill>
                <a:latin typeface="微软雅黑" panose="020B0503020204020204" pitchFamily="34" charset="-122"/>
                <a:ea typeface="微软雅黑" panose="020B0503020204020204" pitchFamily="34" charset="-122"/>
              </a:rPr>
              <a:t>C’=C-{</a:t>
            </a:r>
            <a:r>
              <a:rPr lang="en-US" altLang="zh-CN" sz="2800" dirty="0" err="1">
                <a:solidFill>
                  <a:srgbClr val="FF0000"/>
                </a:solidFill>
                <a:latin typeface="微软雅黑" panose="020B0503020204020204" pitchFamily="34" charset="-122"/>
                <a:ea typeface="微软雅黑" panose="020B0503020204020204" pitchFamily="34" charset="-122"/>
              </a:rPr>
              <a:t>x,y</a:t>
            </a:r>
            <a:r>
              <a:rPr lang="en-US" altLang="zh-CN" sz="2800" dirty="0">
                <a:solidFill>
                  <a:srgbClr val="FF0000"/>
                </a:solidFill>
                <a:latin typeface="微软雅黑" panose="020B0503020204020204" pitchFamily="34" charset="-122"/>
                <a:ea typeface="微软雅黑" panose="020B0503020204020204" pitchFamily="34" charset="-122"/>
              </a:rPr>
              <a:t>} U {z}</a:t>
            </a:r>
            <a:r>
              <a:rPr lang="zh-CN" altLang="en-US" sz="2800" dirty="0">
                <a:solidFill>
                  <a:srgbClr val="FF0000"/>
                </a:solidFill>
                <a:latin typeface="微软雅黑" panose="020B0503020204020204" pitchFamily="34" charset="-122"/>
                <a:ea typeface="微软雅黑" panose="020B0503020204020204" pitchFamily="34" charset="-122"/>
              </a:rPr>
              <a:t>的一个最优前缀码</a:t>
            </a:r>
            <a:r>
              <a:rPr lang="zh-CN" altLang="en-US" sz="2800" dirty="0">
                <a:latin typeface="微软雅黑" panose="020B0503020204020204" pitchFamily="34" charset="-122"/>
                <a:ea typeface="微软雅黑" panose="020B0503020204020204" pitchFamily="34" charset="-122"/>
              </a:rPr>
              <a:t>即可。</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06" name="Rectangle 58"/>
          <p:cNvSpPr>
            <a:spLocks noChangeArrowheads="1"/>
          </p:cNvSpPr>
          <p:nvPr/>
        </p:nvSpPr>
        <p:spPr bwMode="auto">
          <a:xfrm>
            <a:off x="3276600" y="5334000"/>
            <a:ext cx="1676400" cy="609600"/>
          </a:xfrm>
          <a:prstGeom prst="rect">
            <a:avLst/>
          </a:prstGeom>
          <a:solidFill>
            <a:srgbClr val="00FFFF"/>
          </a:solidFill>
          <a:ln w="25400" cap="rnd">
            <a:solidFill>
              <a:srgbClr val="80008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pic>
        <p:nvPicPr>
          <p:cNvPr id="74756" name="Picture 5" descr="STATBA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74757" name="Text Box 6"/>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D60093"/>
                </a:solidFill>
                <a:ea typeface="楷体_GB2312" pitchFamily="49" charset="-122"/>
              </a:rPr>
              <a:t>哈夫曼编码</a:t>
            </a:r>
          </a:p>
        </p:txBody>
      </p:sp>
      <p:sp>
        <p:nvSpPr>
          <p:cNvPr id="74758" name="Text Box 7"/>
          <p:cNvSpPr txBox="1">
            <a:spLocks noChangeArrowheads="1"/>
          </p:cNvSpPr>
          <p:nvPr/>
        </p:nvSpPr>
        <p:spPr bwMode="auto">
          <a:xfrm>
            <a:off x="312738" y="762000"/>
            <a:ext cx="2582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ea typeface="楷体_GB2312" pitchFamily="49" charset="-122"/>
              </a:rPr>
              <a:t>2)</a:t>
            </a:r>
            <a:r>
              <a:rPr lang="zh-CN" altLang="en-US" sz="2400" b="1">
                <a:solidFill>
                  <a:srgbClr val="0000FF"/>
                </a:solidFill>
                <a:latin typeface="楷体_GB2312" pitchFamily="49" charset="-122"/>
                <a:ea typeface="楷体_GB2312" pitchFamily="49" charset="-122"/>
              </a:rPr>
              <a:t>最优子结构性质</a:t>
            </a:r>
          </a:p>
        </p:txBody>
      </p:sp>
      <p:sp>
        <p:nvSpPr>
          <p:cNvPr id="78857" name="Oval 9"/>
          <p:cNvSpPr>
            <a:spLocks noChangeArrowheads="1"/>
          </p:cNvSpPr>
          <p:nvPr/>
        </p:nvSpPr>
        <p:spPr bwMode="auto">
          <a:xfrm>
            <a:off x="2590800" y="1295400"/>
            <a:ext cx="304800" cy="3810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78858" name="Oval 10"/>
          <p:cNvSpPr>
            <a:spLocks noChangeArrowheads="1"/>
          </p:cNvSpPr>
          <p:nvPr/>
        </p:nvSpPr>
        <p:spPr bwMode="auto">
          <a:xfrm>
            <a:off x="1676400" y="2286000"/>
            <a:ext cx="304800" cy="3810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78860" name="Line 12"/>
          <p:cNvSpPr>
            <a:spLocks noChangeShapeType="1"/>
          </p:cNvSpPr>
          <p:nvPr/>
        </p:nvSpPr>
        <p:spPr bwMode="auto">
          <a:xfrm flipH="1">
            <a:off x="1828800" y="1524000"/>
            <a:ext cx="762000" cy="76200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1" name="Line 13"/>
          <p:cNvSpPr>
            <a:spLocks noChangeShapeType="1"/>
          </p:cNvSpPr>
          <p:nvPr/>
        </p:nvSpPr>
        <p:spPr bwMode="auto">
          <a:xfrm>
            <a:off x="2895600" y="1524000"/>
            <a:ext cx="609600" cy="76200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2" name="Line 14"/>
          <p:cNvSpPr>
            <a:spLocks noChangeShapeType="1"/>
          </p:cNvSpPr>
          <p:nvPr/>
        </p:nvSpPr>
        <p:spPr bwMode="auto">
          <a:xfrm flipH="1">
            <a:off x="1143000" y="2514600"/>
            <a:ext cx="533400" cy="53340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3" name="Line 15"/>
          <p:cNvSpPr>
            <a:spLocks noChangeShapeType="1"/>
          </p:cNvSpPr>
          <p:nvPr/>
        </p:nvSpPr>
        <p:spPr bwMode="auto">
          <a:xfrm flipH="1">
            <a:off x="1981200" y="3429000"/>
            <a:ext cx="304800" cy="53340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4" name="Line 16"/>
          <p:cNvSpPr>
            <a:spLocks noChangeShapeType="1"/>
          </p:cNvSpPr>
          <p:nvPr/>
        </p:nvSpPr>
        <p:spPr bwMode="auto">
          <a:xfrm>
            <a:off x="2438400" y="3429000"/>
            <a:ext cx="304800" cy="53340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5" name="Line 17"/>
          <p:cNvSpPr>
            <a:spLocks noChangeShapeType="1"/>
          </p:cNvSpPr>
          <p:nvPr/>
        </p:nvSpPr>
        <p:spPr bwMode="auto">
          <a:xfrm>
            <a:off x="1981200" y="2514600"/>
            <a:ext cx="304800" cy="53340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0" name="Rectangle 22"/>
          <p:cNvSpPr>
            <a:spLocks noChangeArrowheads="1"/>
          </p:cNvSpPr>
          <p:nvPr/>
        </p:nvSpPr>
        <p:spPr bwMode="auto">
          <a:xfrm>
            <a:off x="3276600" y="2286000"/>
            <a:ext cx="381000" cy="3810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78873" name="Rectangle 25"/>
          <p:cNvSpPr>
            <a:spLocks noChangeArrowheads="1"/>
          </p:cNvSpPr>
          <p:nvPr/>
        </p:nvSpPr>
        <p:spPr bwMode="auto">
          <a:xfrm>
            <a:off x="990600" y="3048000"/>
            <a:ext cx="381000" cy="4572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pSp>
        <p:nvGrpSpPr>
          <p:cNvPr id="78882" name="Group 34"/>
          <p:cNvGrpSpPr>
            <a:grpSpLocks/>
          </p:cNvGrpSpPr>
          <p:nvPr/>
        </p:nvGrpSpPr>
        <p:grpSpPr bwMode="auto">
          <a:xfrm>
            <a:off x="2590800" y="3962400"/>
            <a:ext cx="457200" cy="390525"/>
            <a:chOff x="1632" y="2784"/>
            <a:chExt cx="288" cy="246"/>
          </a:xfrm>
        </p:grpSpPr>
        <p:sp>
          <p:nvSpPr>
            <p:cNvPr id="74797" name="Rectangle 19"/>
            <p:cNvSpPr>
              <a:spLocks noChangeArrowheads="1"/>
            </p:cNvSpPr>
            <p:nvPr/>
          </p:nvSpPr>
          <p:spPr bwMode="auto">
            <a:xfrm>
              <a:off x="1632" y="2784"/>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4798" name="Object 26"/>
            <p:cNvGraphicFramePr>
              <a:graphicFrameLocks noChangeAspect="1"/>
            </p:cNvGraphicFramePr>
            <p:nvPr/>
          </p:nvGraphicFramePr>
          <p:xfrm>
            <a:off x="1703" y="2784"/>
            <a:ext cx="217" cy="246"/>
          </p:xfrm>
          <a:graphic>
            <a:graphicData uri="http://schemas.openxmlformats.org/presentationml/2006/ole">
              <mc:AlternateContent xmlns:mc="http://schemas.openxmlformats.org/markup-compatibility/2006">
                <mc:Choice xmlns:v="urn:schemas-microsoft-com:vml" Requires="v">
                  <p:oleObj spid="_x0000_s75240" name="公式" r:id="rId5" imgW="139579" imgH="164957" progId="Equation.3">
                    <p:embed/>
                  </p:oleObj>
                </mc:Choice>
                <mc:Fallback>
                  <p:oleObj name="公式" r:id="rId5" imgW="139579" imgH="164957"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3" y="2784"/>
                          <a:ext cx="21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78878" name="Object 30"/>
          <p:cNvGraphicFramePr>
            <a:graphicFrameLocks noChangeAspect="1"/>
          </p:cNvGraphicFramePr>
          <p:nvPr/>
        </p:nvGraphicFramePr>
        <p:xfrm>
          <a:off x="3008313" y="1143000"/>
          <a:ext cx="344487" cy="390525"/>
        </p:xfrm>
        <a:graphic>
          <a:graphicData uri="http://schemas.openxmlformats.org/presentationml/2006/ole">
            <mc:AlternateContent xmlns:mc="http://schemas.openxmlformats.org/markup-compatibility/2006">
              <mc:Choice xmlns:v="urn:schemas-microsoft-com:vml" Requires="v">
                <p:oleObj spid="_x0000_s75241" name="公式" r:id="rId7" imgW="139579" imgH="164957" progId="Equation.3">
                  <p:embed/>
                </p:oleObj>
              </mc:Choice>
              <mc:Fallback>
                <p:oleObj name="公式" r:id="rId7" imgW="139579" imgH="164957"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8313" y="1143000"/>
                        <a:ext cx="344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8881" name="Group 33"/>
          <p:cNvGrpSpPr>
            <a:grpSpLocks/>
          </p:cNvGrpSpPr>
          <p:nvPr/>
        </p:nvGrpSpPr>
        <p:grpSpPr bwMode="auto">
          <a:xfrm>
            <a:off x="1752600" y="3962400"/>
            <a:ext cx="381000" cy="381000"/>
            <a:chOff x="1104" y="2784"/>
            <a:chExt cx="240" cy="240"/>
          </a:xfrm>
        </p:grpSpPr>
        <p:sp>
          <p:nvSpPr>
            <p:cNvPr id="74795" name="Rectangle 28"/>
            <p:cNvSpPr>
              <a:spLocks noChangeArrowheads="1"/>
            </p:cNvSpPr>
            <p:nvPr/>
          </p:nvSpPr>
          <p:spPr bwMode="auto">
            <a:xfrm>
              <a:off x="1104" y="2784"/>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4796" name="Object 23"/>
            <p:cNvGraphicFramePr>
              <a:graphicFrameLocks noChangeAspect="1"/>
            </p:cNvGraphicFramePr>
            <p:nvPr/>
          </p:nvGraphicFramePr>
          <p:xfrm>
            <a:off x="1130" y="2784"/>
            <a:ext cx="166" cy="240"/>
          </p:xfrm>
          <a:graphic>
            <a:graphicData uri="http://schemas.openxmlformats.org/presentationml/2006/ole">
              <mc:AlternateContent xmlns:mc="http://schemas.openxmlformats.org/markup-compatibility/2006">
                <mc:Choice xmlns:v="urn:schemas-microsoft-com:vml" Requires="v">
                  <p:oleObj spid="_x0000_s75242" name="公式" r:id="rId9" imgW="126835" imgH="139518" progId="Equation.3">
                    <p:embed/>
                  </p:oleObj>
                </mc:Choice>
                <mc:Fallback>
                  <p:oleObj name="公式" r:id="rId9" imgW="126835" imgH="139518"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0" y="2784"/>
                          <a:ext cx="16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4772" name="Rectangle 32"/>
          <p:cNvSpPr>
            <a:spLocks noChangeArrowheads="1"/>
          </p:cNvSpPr>
          <p:nvPr/>
        </p:nvSpPr>
        <p:spPr bwMode="auto">
          <a:xfrm>
            <a:off x="0" y="3367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78883" name="Group 35"/>
          <p:cNvGrpSpPr>
            <a:grpSpLocks/>
          </p:cNvGrpSpPr>
          <p:nvPr/>
        </p:nvGrpSpPr>
        <p:grpSpPr bwMode="auto">
          <a:xfrm>
            <a:off x="2209800" y="2971800"/>
            <a:ext cx="381000" cy="457200"/>
            <a:chOff x="1392" y="2160"/>
            <a:chExt cx="240" cy="288"/>
          </a:xfrm>
        </p:grpSpPr>
        <p:sp>
          <p:nvSpPr>
            <p:cNvPr id="74793" name="Oval 11"/>
            <p:cNvSpPr>
              <a:spLocks noChangeArrowheads="1"/>
            </p:cNvSpPr>
            <p:nvPr/>
          </p:nvSpPr>
          <p:spPr bwMode="auto">
            <a:xfrm>
              <a:off x="1392" y="2160"/>
              <a:ext cx="240" cy="288"/>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4794" name="Object 31"/>
            <p:cNvGraphicFramePr>
              <a:graphicFrameLocks noChangeAspect="1"/>
            </p:cNvGraphicFramePr>
            <p:nvPr/>
          </p:nvGraphicFramePr>
          <p:xfrm>
            <a:off x="1392" y="2208"/>
            <a:ext cx="192" cy="240"/>
          </p:xfrm>
          <a:graphic>
            <a:graphicData uri="http://schemas.openxmlformats.org/presentationml/2006/ole">
              <mc:AlternateContent xmlns:mc="http://schemas.openxmlformats.org/markup-compatibility/2006">
                <mc:Choice xmlns:v="urn:schemas-microsoft-com:vml" Requires="v">
                  <p:oleObj spid="_x0000_s75243" name="公式" r:id="rId11" imgW="126725" imgH="126725" progId="Equation.3">
                    <p:embed/>
                  </p:oleObj>
                </mc:Choice>
                <mc:Fallback>
                  <p:oleObj name="公式" r:id="rId11" imgW="126725" imgH="126725" progId="Equation.3">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2" y="2208"/>
                          <a:ext cx="19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4774" name="Rectangle 3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8884" name="Object 36"/>
          <p:cNvGraphicFramePr>
            <a:graphicFrameLocks noChangeAspect="1"/>
          </p:cNvGraphicFramePr>
          <p:nvPr/>
        </p:nvGraphicFramePr>
        <p:xfrm>
          <a:off x="5334000" y="3429000"/>
          <a:ext cx="3048000" cy="538163"/>
        </p:xfrm>
        <a:graphic>
          <a:graphicData uri="http://schemas.openxmlformats.org/presentationml/2006/ole">
            <mc:AlternateContent xmlns:mc="http://schemas.openxmlformats.org/markup-compatibility/2006">
              <mc:Choice xmlns:v="urn:schemas-microsoft-com:vml" Requires="v">
                <p:oleObj spid="_x0000_s75244" name="公式" r:id="rId13" imgW="1295400" imgH="228600" progId="Equation.3">
                  <p:embed/>
                </p:oleObj>
              </mc:Choice>
              <mc:Fallback>
                <p:oleObj name="公式" r:id="rId13" imgW="1295400" imgH="228600" progId="Equation.3">
                  <p:embed/>
                  <p:pic>
                    <p:nvPicPr>
                      <p:cNvPr id="0"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0" y="3429000"/>
                        <a:ext cx="30480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76" name="Rectangle 51"/>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78901" name="Group 53"/>
          <p:cNvGrpSpPr>
            <a:grpSpLocks/>
          </p:cNvGrpSpPr>
          <p:nvPr/>
        </p:nvGrpSpPr>
        <p:grpSpPr bwMode="auto">
          <a:xfrm>
            <a:off x="5105400" y="914400"/>
            <a:ext cx="2667000" cy="2438400"/>
            <a:chOff x="3216" y="1056"/>
            <a:chExt cx="1680" cy="1536"/>
          </a:xfrm>
        </p:grpSpPr>
        <p:sp>
          <p:nvSpPr>
            <p:cNvPr id="74782" name="Oval 38"/>
            <p:cNvSpPr>
              <a:spLocks noChangeArrowheads="1"/>
            </p:cNvSpPr>
            <p:nvPr/>
          </p:nvSpPr>
          <p:spPr bwMode="auto">
            <a:xfrm>
              <a:off x="4224" y="1200"/>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4783" name="Oval 39"/>
            <p:cNvSpPr>
              <a:spLocks noChangeArrowheads="1"/>
            </p:cNvSpPr>
            <p:nvPr/>
          </p:nvSpPr>
          <p:spPr bwMode="auto">
            <a:xfrm>
              <a:off x="3648" y="1824"/>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4784" name="Line 40"/>
            <p:cNvSpPr>
              <a:spLocks noChangeShapeType="1"/>
            </p:cNvSpPr>
            <p:nvPr/>
          </p:nvSpPr>
          <p:spPr bwMode="auto">
            <a:xfrm>
              <a:off x="4416" y="1344"/>
              <a:ext cx="384"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85" name="Line 41"/>
            <p:cNvSpPr>
              <a:spLocks noChangeShapeType="1"/>
            </p:cNvSpPr>
            <p:nvPr/>
          </p:nvSpPr>
          <p:spPr bwMode="auto">
            <a:xfrm flipH="1">
              <a:off x="3312" y="1968"/>
              <a:ext cx="336"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86" name="Line 42"/>
            <p:cNvSpPr>
              <a:spLocks noChangeShapeType="1"/>
            </p:cNvSpPr>
            <p:nvPr/>
          </p:nvSpPr>
          <p:spPr bwMode="auto">
            <a:xfrm>
              <a:off x="3840" y="1968"/>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87" name="Rectangle 43"/>
            <p:cNvSpPr>
              <a:spLocks noChangeArrowheads="1"/>
            </p:cNvSpPr>
            <p:nvPr/>
          </p:nvSpPr>
          <p:spPr bwMode="auto">
            <a:xfrm>
              <a:off x="4656" y="1824"/>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74788" name="Rectangle 44"/>
            <p:cNvSpPr>
              <a:spLocks noChangeArrowheads="1"/>
            </p:cNvSpPr>
            <p:nvPr/>
          </p:nvSpPr>
          <p:spPr bwMode="auto">
            <a:xfrm>
              <a:off x="3216" y="2304"/>
              <a:ext cx="240"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74789" name="Line 49"/>
            <p:cNvSpPr>
              <a:spLocks noChangeShapeType="1"/>
            </p:cNvSpPr>
            <p:nvPr/>
          </p:nvSpPr>
          <p:spPr bwMode="auto">
            <a:xfrm flipH="1">
              <a:off x="3744" y="1344"/>
              <a:ext cx="480"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4790" name="Object 50"/>
            <p:cNvGraphicFramePr>
              <a:graphicFrameLocks noChangeAspect="1"/>
            </p:cNvGraphicFramePr>
            <p:nvPr/>
          </p:nvGraphicFramePr>
          <p:xfrm>
            <a:off x="4096" y="1056"/>
            <a:ext cx="224" cy="264"/>
          </p:xfrm>
          <a:graphic>
            <a:graphicData uri="http://schemas.openxmlformats.org/presentationml/2006/ole">
              <mc:AlternateContent xmlns:mc="http://schemas.openxmlformats.org/markup-compatibility/2006">
                <mc:Choice xmlns:v="urn:schemas-microsoft-com:vml" Requires="v">
                  <p:oleObj spid="_x0000_s75245" name="公式" r:id="rId15" imgW="164957" imgH="190335" progId="Equation.3">
                    <p:embed/>
                  </p:oleObj>
                </mc:Choice>
                <mc:Fallback>
                  <p:oleObj name="公式" r:id="rId15" imgW="164957" imgH="190335" progId="Equation.3">
                    <p:embed/>
                    <p:pic>
                      <p:nvPicPr>
                        <p:cNvPr id="0"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96" y="1056"/>
                          <a:ext cx="22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91" name="Rectangle 52"/>
            <p:cNvSpPr>
              <a:spLocks noChangeArrowheads="1"/>
            </p:cNvSpPr>
            <p:nvPr/>
          </p:nvSpPr>
          <p:spPr bwMode="auto">
            <a:xfrm>
              <a:off x="3936" y="2304"/>
              <a:ext cx="240"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4792" name="Object 48"/>
            <p:cNvGraphicFramePr>
              <a:graphicFrameLocks noChangeAspect="1"/>
            </p:cNvGraphicFramePr>
            <p:nvPr/>
          </p:nvGraphicFramePr>
          <p:xfrm>
            <a:off x="3936" y="2352"/>
            <a:ext cx="192" cy="240"/>
          </p:xfrm>
          <a:graphic>
            <a:graphicData uri="http://schemas.openxmlformats.org/presentationml/2006/ole">
              <mc:AlternateContent xmlns:mc="http://schemas.openxmlformats.org/markup-compatibility/2006">
                <mc:Choice xmlns:v="urn:schemas-microsoft-com:vml" Requires="v">
                  <p:oleObj spid="_x0000_s75246" name="公式" r:id="rId17" imgW="126725" imgH="126725" progId="Equation.3">
                    <p:embed/>
                  </p:oleObj>
                </mc:Choice>
                <mc:Fallback>
                  <p:oleObj name="公式" r:id="rId17" imgW="126725" imgH="126725" progId="Equation.3">
                    <p:embed/>
                    <p:pic>
                      <p:nvPicPr>
                        <p:cNvPr id="0" name="Object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6" y="2352"/>
                          <a:ext cx="19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4778"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8902" name="Object 54"/>
          <p:cNvGraphicFramePr>
            <a:graphicFrameLocks noChangeAspect="1"/>
          </p:cNvGraphicFramePr>
          <p:nvPr/>
        </p:nvGraphicFramePr>
        <p:xfrm>
          <a:off x="533400" y="4648200"/>
          <a:ext cx="3886200" cy="517525"/>
        </p:xfrm>
        <a:graphic>
          <a:graphicData uri="http://schemas.openxmlformats.org/presentationml/2006/ole">
            <mc:AlternateContent xmlns:mc="http://schemas.openxmlformats.org/markup-compatibility/2006">
              <mc:Choice xmlns:v="urn:schemas-microsoft-com:vml" Requires="v">
                <p:oleObj spid="_x0000_s75247" name="公式" r:id="rId18" imgW="1600200" imgH="215900" progId="Equation.3">
                  <p:embed/>
                </p:oleObj>
              </mc:Choice>
              <mc:Fallback>
                <p:oleObj name="公式" r:id="rId18" imgW="1600200" imgH="215900" progId="Equation.3">
                  <p:embed/>
                  <p:pic>
                    <p:nvPicPr>
                      <p:cNvPr id="0" name="Object 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3400" y="4648200"/>
                        <a:ext cx="3886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80" name="Rectangle 5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8904" name="Object 56"/>
          <p:cNvGraphicFramePr>
            <a:graphicFrameLocks noChangeAspect="1"/>
          </p:cNvGraphicFramePr>
          <p:nvPr/>
        </p:nvGraphicFramePr>
        <p:xfrm>
          <a:off x="1295400" y="5410200"/>
          <a:ext cx="7620000" cy="554038"/>
        </p:xfrm>
        <a:graphic>
          <a:graphicData uri="http://schemas.openxmlformats.org/presentationml/2006/ole">
            <mc:AlternateContent xmlns:mc="http://schemas.openxmlformats.org/markup-compatibility/2006">
              <mc:Choice xmlns:v="urn:schemas-microsoft-com:vml" Requires="v">
                <p:oleObj spid="_x0000_s75248" name="公式" r:id="rId20" imgW="3276600" imgH="241300" progId="Equation.3">
                  <p:embed/>
                </p:oleObj>
              </mc:Choice>
              <mc:Fallback>
                <p:oleObj name="公式" r:id="rId20" imgW="3276600" imgH="241300" progId="Equation.3">
                  <p:embed/>
                  <p:pic>
                    <p:nvPicPr>
                      <p:cNvPr id="0" name="Object 5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95400" y="5410200"/>
                        <a:ext cx="7620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8878"/>
                                        </p:tgtEl>
                                        <p:attrNameLst>
                                          <p:attrName>style.visibility</p:attrName>
                                        </p:attrNameLst>
                                      </p:cBhvr>
                                      <p:to>
                                        <p:strVal val="visible"/>
                                      </p:to>
                                    </p:set>
                                    <p:anim calcmode="lin" valueType="num">
                                      <p:cBhvr additive="base">
                                        <p:cTn id="7" dur="500" fill="hold"/>
                                        <p:tgtEl>
                                          <p:spTgt spid="78878"/>
                                        </p:tgtEl>
                                        <p:attrNameLst>
                                          <p:attrName>ppt_x</p:attrName>
                                        </p:attrNameLst>
                                      </p:cBhvr>
                                      <p:tavLst>
                                        <p:tav tm="0">
                                          <p:val>
                                            <p:strVal val="0-#ppt_w/2"/>
                                          </p:val>
                                        </p:tav>
                                        <p:tav tm="100000">
                                          <p:val>
                                            <p:strVal val="#ppt_x"/>
                                          </p:val>
                                        </p:tav>
                                      </p:tavLst>
                                    </p:anim>
                                    <p:anim calcmode="lin" valueType="num">
                                      <p:cBhvr additive="base">
                                        <p:cTn id="8" dur="500" fill="hold"/>
                                        <p:tgtEl>
                                          <p:spTgt spid="7887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8857"/>
                                        </p:tgtEl>
                                        <p:attrNameLst>
                                          <p:attrName>style.visibility</p:attrName>
                                        </p:attrNameLst>
                                      </p:cBhvr>
                                      <p:to>
                                        <p:strVal val="visible"/>
                                      </p:to>
                                    </p:set>
                                    <p:anim calcmode="lin" valueType="num">
                                      <p:cBhvr additive="base">
                                        <p:cTn id="11" dur="500" fill="hold"/>
                                        <p:tgtEl>
                                          <p:spTgt spid="78857"/>
                                        </p:tgtEl>
                                        <p:attrNameLst>
                                          <p:attrName>ppt_x</p:attrName>
                                        </p:attrNameLst>
                                      </p:cBhvr>
                                      <p:tavLst>
                                        <p:tav tm="0">
                                          <p:val>
                                            <p:strVal val="0-#ppt_w/2"/>
                                          </p:val>
                                        </p:tav>
                                        <p:tav tm="100000">
                                          <p:val>
                                            <p:strVal val="#ppt_x"/>
                                          </p:val>
                                        </p:tav>
                                      </p:tavLst>
                                    </p:anim>
                                    <p:anim calcmode="lin" valueType="num">
                                      <p:cBhvr additive="base">
                                        <p:cTn id="12" dur="500" fill="hold"/>
                                        <p:tgtEl>
                                          <p:spTgt spid="7885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8860"/>
                                        </p:tgtEl>
                                        <p:attrNameLst>
                                          <p:attrName>style.visibility</p:attrName>
                                        </p:attrNameLst>
                                      </p:cBhvr>
                                      <p:to>
                                        <p:strVal val="visible"/>
                                      </p:to>
                                    </p:set>
                                    <p:anim calcmode="lin" valueType="num">
                                      <p:cBhvr additive="base">
                                        <p:cTn id="15" dur="500" fill="hold"/>
                                        <p:tgtEl>
                                          <p:spTgt spid="78860"/>
                                        </p:tgtEl>
                                        <p:attrNameLst>
                                          <p:attrName>ppt_x</p:attrName>
                                        </p:attrNameLst>
                                      </p:cBhvr>
                                      <p:tavLst>
                                        <p:tav tm="0">
                                          <p:val>
                                            <p:strVal val="0-#ppt_w/2"/>
                                          </p:val>
                                        </p:tav>
                                        <p:tav tm="100000">
                                          <p:val>
                                            <p:strVal val="#ppt_x"/>
                                          </p:val>
                                        </p:tav>
                                      </p:tavLst>
                                    </p:anim>
                                    <p:anim calcmode="lin" valueType="num">
                                      <p:cBhvr additive="base">
                                        <p:cTn id="16" dur="500" fill="hold"/>
                                        <p:tgtEl>
                                          <p:spTgt spid="7886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8861"/>
                                        </p:tgtEl>
                                        <p:attrNameLst>
                                          <p:attrName>style.visibility</p:attrName>
                                        </p:attrNameLst>
                                      </p:cBhvr>
                                      <p:to>
                                        <p:strVal val="visible"/>
                                      </p:to>
                                    </p:set>
                                    <p:anim calcmode="lin" valueType="num">
                                      <p:cBhvr additive="base">
                                        <p:cTn id="19" dur="500" fill="hold"/>
                                        <p:tgtEl>
                                          <p:spTgt spid="78861"/>
                                        </p:tgtEl>
                                        <p:attrNameLst>
                                          <p:attrName>ppt_x</p:attrName>
                                        </p:attrNameLst>
                                      </p:cBhvr>
                                      <p:tavLst>
                                        <p:tav tm="0">
                                          <p:val>
                                            <p:strVal val="0-#ppt_w/2"/>
                                          </p:val>
                                        </p:tav>
                                        <p:tav tm="100000">
                                          <p:val>
                                            <p:strVal val="#ppt_x"/>
                                          </p:val>
                                        </p:tav>
                                      </p:tavLst>
                                    </p:anim>
                                    <p:anim calcmode="lin" valueType="num">
                                      <p:cBhvr additive="base">
                                        <p:cTn id="20" dur="500" fill="hold"/>
                                        <p:tgtEl>
                                          <p:spTgt spid="7886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8870"/>
                                        </p:tgtEl>
                                        <p:attrNameLst>
                                          <p:attrName>style.visibility</p:attrName>
                                        </p:attrNameLst>
                                      </p:cBhvr>
                                      <p:to>
                                        <p:strVal val="visible"/>
                                      </p:to>
                                    </p:set>
                                    <p:anim calcmode="lin" valueType="num">
                                      <p:cBhvr additive="base">
                                        <p:cTn id="23" dur="500" fill="hold"/>
                                        <p:tgtEl>
                                          <p:spTgt spid="78870"/>
                                        </p:tgtEl>
                                        <p:attrNameLst>
                                          <p:attrName>ppt_x</p:attrName>
                                        </p:attrNameLst>
                                      </p:cBhvr>
                                      <p:tavLst>
                                        <p:tav tm="0">
                                          <p:val>
                                            <p:strVal val="0-#ppt_w/2"/>
                                          </p:val>
                                        </p:tav>
                                        <p:tav tm="100000">
                                          <p:val>
                                            <p:strVal val="#ppt_x"/>
                                          </p:val>
                                        </p:tav>
                                      </p:tavLst>
                                    </p:anim>
                                    <p:anim calcmode="lin" valueType="num">
                                      <p:cBhvr additive="base">
                                        <p:cTn id="24" dur="500" fill="hold"/>
                                        <p:tgtEl>
                                          <p:spTgt spid="7887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8858"/>
                                        </p:tgtEl>
                                        <p:attrNameLst>
                                          <p:attrName>style.visibility</p:attrName>
                                        </p:attrNameLst>
                                      </p:cBhvr>
                                      <p:to>
                                        <p:strVal val="visible"/>
                                      </p:to>
                                    </p:set>
                                    <p:anim calcmode="lin" valueType="num">
                                      <p:cBhvr additive="base">
                                        <p:cTn id="27" dur="500" fill="hold"/>
                                        <p:tgtEl>
                                          <p:spTgt spid="78858"/>
                                        </p:tgtEl>
                                        <p:attrNameLst>
                                          <p:attrName>ppt_x</p:attrName>
                                        </p:attrNameLst>
                                      </p:cBhvr>
                                      <p:tavLst>
                                        <p:tav tm="0">
                                          <p:val>
                                            <p:strVal val="0-#ppt_w/2"/>
                                          </p:val>
                                        </p:tav>
                                        <p:tav tm="100000">
                                          <p:val>
                                            <p:strVal val="#ppt_x"/>
                                          </p:val>
                                        </p:tav>
                                      </p:tavLst>
                                    </p:anim>
                                    <p:anim calcmode="lin" valueType="num">
                                      <p:cBhvr additive="base">
                                        <p:cTn id="28" dur="500" fill="hold"/>
                                        <p:tgtEl>
                                          <p:spTgt spid="78858"/>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8862"/>
                                        </p:tgtEl>
                                        <p:attrNameLst>
                                          <p:attrName>style.visibility</p:attrName>
                                        </p:attrNameLst>
                                      </p:cBhvr>
                                      <p:to>
                                        <p:strVal val="visible"/>
                                      </p:to>
                                    </p:set>
                                    <p:anim calcmode="lin" valueType="num">
                                      <p:cBhvr additive="base">
                                        <p:cTn id="31" dur="500" fill="hold"/>
                                        <p:tgtEl>
                                          <p:spTgt spid="78862"/>
                                        </p:tgtEl>
                                        <p:attrNameLst>
                                          <p:attrName>ppt_x</p:attrName>
                                        </p:attrNameLst>
                                      </p:cBhvr>
                                      <p:tavLst>
                                        <p:tav tm="0">
                                          <p:val>
                                            <p:strVal val="0-#ppt_w/2"/>
                                          </p:val>
                                        </p:tav>
                                        <p:tav tm="100000">
                                          <p:val>
                                            <p:strVal val="#ppt_x"/>
                                          </p:val>
                                        </p:tav>
                                      </p:tavLst>
                                    </p:anim>
                                    <p:anim calcmode="lin" valueType="num">
                                      <p:cBhvr additive="base">
                                        <p:cTn id="32" dur="500" fill="hold"/>
                                        <p:tgtEl>
                                          <p:spTgt spid="78862"/>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78865"/>
                                        </p:tgtEl>
                                        <p:attrNameLst>
                                          <p:attrName>style.visibility</p:attrName>
                                        </p:attrNameLst>
                                      </p:cBhvr>
                                      <p:to>
                                        <p:strVal val="visible"/>
                                      </p:to>
                                    </p:set>
                                    <p:anim calcmode="lin" valueType="num">
                                      <p:cBhvr additive="base">
                                        <p:cTn id="35" dur="500" fill="hold"/>
                                        <p:tgtEl>
                                          <p:spTgt spid="78865"/>
                                        </p:tgtEl>
                                        <p:attrNameLst>
                                          <p:attrName>ppt_x</p:attrName>
                                        </p:attrNameLst>
                                      </p:cBhvr>
                                      <p:tavLst>
                                        <p:tav tm="0">
                                          <p:val>
                                            <p:strVal val="0-#ppt_w/2"/>
                                          </p:val>
                                        </p:tav>
                                        <p:tav tm="100000">
                                          <p:val>
                                            <p:strVal val="#ppt_x"/>
                                          </p:val>
                                        </p:tav>
                                      </p:tavLst>
                                    </p:anim>
                                    <p:anim calcmode="lin" valueType="num">
                                      <p:cBhvr additive="base">
                                        <p:cTn id="36" dur="500" fill="hold"/>
                                        <p:tgtEl>
                                          <p:spTgt spid="7886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78873"/>
                                        </p:tgtEl>
                                        <p:attrNameLst>
                                          <p:attrName>style.visibility</p:attrName>
                                        </p:attrNameLst>
                                      </p:cBhvr>
                                      <p:to>
                                        <p:strVal val="visible"/>
                                      </p:to>
                                    </p:set>
                                    <p:anim calcmode="lin" valueType="num">
                                      <p:cBhvr additive="base">
                                        <p:cTn id="39" dur="500" fill="hold"/>
                                        <p:tgtEl>
                                          <p:spTgt spid="78873"/>
                                        </p:tgtEl>
                                        <p:attrNameLst>
                                          <p:attrName>ppt_x</p:attrName>
                                        </p:attrNameLst>
                                      </p:cBhvr>
                                      <p:tavLst>
                                        <p:tav tm="0">
                                          <p:val>
                                            <p:strVal val="0-#ppt_w/2"/>
                                          </p:val>
                                        </p:tav>
                                        <p:tav tm="100000">
                                          <p:val>
                                            <p:strVal val="#ppt_x"/>
                                          </p:val>
                                        </p:tav>
                                      </p:tavLst>
                                    </p:anim>
                                    <p:anim calcmode="lin" valueType="num">
                                      <p:cBhvr additive="base">
                                        <p:cTn id="40" dur="500" fill="hold"/>
                                        <p:tgtEl>
                                          <p:spTgt spid="78873"/>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78883"/>
                                        </p:tgtEl>
                                        <p:attrNameLst>
                                          <p:attrName>style.visibility</p:attrName>
                                        </p:attrNameLst>
                                      </p:cBhvr>
                                      <p:to>
                                        <p:strVal val="visible"/>
                                      </p:to>
                                    </p:set>
                                    <p:anim calcmode="lin" valueType="num">
                                      <p:cBhvr additive="base">
                                        <p:cTn id="43" dur="500" fill="hold"/>
                                        <p:tgtEl>
                                          <p:spTgt spid="78883"/>
                                        </p:tgtEl>
                                        <p:attrNameLst>
                                          <p:attrName>ppt_x</p:attrName>
                                        </p:attrNameLst>
                                      </p:cBhvr>
                                      <p:tavLst>
                                        <p:tav tm="0">
                                          <p:val>
                                            <p:strVal val="0-#ppt_w/2"/>
                                          </p:val>
                                        </p:tav>
                                        <p:tav tm="100000">
                                          <p:val>
                                            <p:strVal val="#ppt_x"/>
                                          </p:val>
                                        </p:tav>
                                      </p:tavLst>
                                    </p:anim>
                                    <p:anim calcmode="lin" valueType="num">
                                      <p:cBhvr additive="base">
                                        <p:cTn id="44" dur="500" fill="hold"/>
                                        <p:tgtEl>
                                          <p:spTgt spid="78883"/>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78863"/>
                                        </p:tgtEl>
                                        <p:attrNameLst>
                                          <p:attrName>style.visibility</p:attrName>
                                        </p:attrNameLst>
                                      </p:cBhvr>
                                      <p:to>
                                        <p:strVal val="visible"/>
                                      </p:to>
                                    </p:set>
                                    <p:anim calcmode="lin" valueType="num">
                                      <p:cBhvr additive="base">
                                        <p:cTn id="47" dur="500" fill="hold"/>
                                        <p:tgtEl>
                                          <p:spTgt spid="78863"/>
                                        </p:tgtEl>
                                        <p:attrNameLst>
                                          <p:attrName>ppt_x</p:attrName>
                                        </p:attrNameLst>
                                      </p:cBhvr>
                                      <p:tavLst>
                                        <p:tav tm="0">
                                          <p:val>
                                            <p:strVal val="0-#ppt_w/2"/>
                                          </p:val>
                                        </p:tav>
                                        <p:tav tm="100000">
                                          <p:val>
                                            <p:strVal val="#ppt_x"/>
                                          </p:val>
                                        </p:tav>
                                      </p:tavLst>
                                    </p:anim>
                                    <p:anim calcmode="lin" valueType="num">
                                      <p:cBhvr additive="base">
                                        <p:cTn id="48" dur="500" fill="hold"/>
                                        <p:tgtEl>
                                          <p:spTgt spid="78863"/>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78864"/>
                                        </p:tgtEl>
                                        <p:attrNameLst>
                                          <p:attrName>style.visibility</p:attrName>
                                        </p:attrNameLst>
                                      </p:cBhvr>
                                      <p:to>
                                        <p:strVal val="visible"/>
                                      </p:to>
                                    </p:set>
                                    <p:anim calcmode="lin" valueType="num">
                                      <p:cBhvr additive="base">
                                        <p:cTn id="51" dur="500" fill="hold"/>
                                        <p:tgtEl>
                                          <p:spTgt spid="78864"/>
                                        </p:tgtEl>
                                        <p:attrNameLst>
                                          <p:attrName>ppt_x</p:attrName>
                                        </p:attrNameLst>
                                      </p:cBhvr>
                                      <p:tavLst>
                                        <p:tav tm="0">
                                          <p:val>
                                            <p:strVal val="0-#ppt_w/2"/>
                                          </p:val>
                                        </p:tav>
                                        <p:tav tm="100000">
                                          <p:val>
                                            <p:strVal val="#ppt_x"/>
                                          </p:val>
                                        </p:tav>
                                      </p:tavLst>
                                    </p:anim>
                                    <p:anim calcmode="lin" valueType="num">
                                      <p:cBhvr additive="base">
                                        <p:cTn id="52" dur="500" fill="hold"/>
                                        <p:tgtEl>
                                          <p:spTgt spid="78864"/>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78881"/>
                                        </p:tgtEl>
                                        <p:attrNameLst>
                                          <p:attrName>style.visibility</p:attrName>
                                        </p:attrNameLst>
                                      </p:cBhvr>
                                      <p:to>
                                        <p:strVal val="visible"/>
                                      </p:to>
                                    </p:set>
                                    <p:anim calcmode="lin" valueType="num">
                                      <p:cBhvr additive="base">
                                        <p:cTn id="55" dur="500" fill="hold"/>
                                        <p:tgtEl>
                                          <p:spTgt spid="78881"/>
                                        </p:tgtEl>
                                        <p:attrNameLst>
                                          <p:attrName>ppt_x</p:attrName>
                                        </p:attrNameLst>
                                      </p:cBhvr>
                                      <p:tavLst>
                                        <p:tav tm="0">
                                          <p:val>
                                            <p:strVal val="0-#ppt_w/2"/>
                                          </p:val>
                                        </p:tav>
                                        <p:tav tm="100000">
                                          <p:val>
                                            <p:strVal val="#ppt_x"/>
                                          </p:val>
                                        </p:tav>
                                      </p:tavLst>
                                    </p:anim>
                                    <p:anim calcmode="lin" valueType="num">
                                      <p:cBhvr additive="base">
                                        <p:cTn id="56" dur="500" fill="hold"/>
                                        <p:tgtEl>
                                          <p:spTgt spid="78881"/>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78882"/>
                                        </p:tgtEl>
                                        <p:attrNameLst>
                                          <p:attrName>style.visibility</p:attrName>
                                        </p:attrNameLst>
                                      </p:cBhvr>
                                      <p:to>
                                        <p:strVal val="visible"/>
                                      </p:to>
                                    </p:set>
                                    <p:anim calcmode="lin" valueType="num">
                                      <p:cBhvr additive="base">
                                        <p:cTn id="59" dur="500" fill="hold"/>
                                        <p:tgtEl>
                                          <p:spTgt spid="78882"/>
                                        </p:tgtEl>
                                        <p:attrNameLst>
                                          <p:attrName>ppt_x</p:attrName>
                                        </p:attrNameLst>
                                      </p:cBhvr>
                                      <p:tavLst>
                                        <p:tav tm="0">
                                          <p:val>
                                            <p:strVal val="0-#ppt_w/2"/>
                                          </p:val>
                                        </p:tav>
                                        <p:tav tm="100000">
                                          <p:val>
                                            <p:strVal val="#ppt_x"/>
                                          </p:val>
                                        </p:tav>
                                      </p:tavLst>
                                    </p:anim>
                                    <p:anim calcmode="lin" valueType="num">
                                      <p:cBhvr additive="base">
                                        <p:cTn id="60" dur="500" fill="hold"/>
                                        <p:tgtEl>
                                          <p:spTgt spid="78882"/>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xit" presetSubtype="0" fill="hold" nodeType="clickEffect">
                                  <p:stCondLst>
                                    <p:cond delay="0"/>
                                  </p:stCondLst>
                                  <p:childTnLst>
                                    <p:animEffect transition="out" filter="dissolve">
                                      <p:cBhvr>
                                        <p:cTn id="64" dur="500"/>
                                        <p:tgtEl>
                                          <p:spTgt spid="78863"/>
                                        </p:tgtEl>
                                      </p:cBhvr>
                                    </p:animEffect>
                                    <p:set>
                                      <p:cBhvr>
                                        <p:cTn id="65" dur="1" fill="hold">
                                          <p:stCondLst>
                                            <p:cond delay="499"/>
                                          </p:stCondLst>
                                        </p:cTn>
                                        <p:tgtEl>
                                          <p:spTgt spid="78863"/>
                                        </p:tgtEl>
                                        <p:attrNameLst>
                                          <p:attrName>style.visibility</p:attrName>
                                        </p:attrNameLst>
                                      </p:cBhvr>
                                      <p:to>
                                        <p:strVal val="hidden"/>
                                      </p:to>
                                    </p:set>
                                  </p:childTnLst>
                                </p:cTn>
                              </p:par>
                              <p:par>
                                <p:cTn id="66" presetID="9" presetClass="exit" presetSubtype="0" fill="hold" nodeType="withEffect">
                                  <p:stCondLst>
                                    <p:cond delay="0"/>
                                  </p:stCondLst>
                                  <p:childTnLst>
                                    <p:animEffect transition="out" filter="dissolve">
                                      <p:cBhvr>
                                        <p:cTn id="67" dur="500"/>
                                        <p:tgtEl>
                                          <p:spTgt spid="78864"/>
                                        </p:tgtEl>
                                      </p:cBhvr>
                                    </p:animEffect>
                                    <p:set>
                                      <p:cBhvr>
                                        <p:cTn id="68" dur="1" fill="hold">
                                          <p:stCondLst>
                                            <p:cond delay="499"/>
                                          </p:stCondLst>
                                        </p:cTn>
                                        <p:tgtEl>
                                          <p:spTgt spid="78864"/>
                                        </p:tgtEl>
                                        <p:attrNameLst>
                                          <p:attrName>style.visibility</p:attrName>
                                        </p:attrNameLst>
                                      </p:cBhvr>
                                      <p:to>
                                        <p:strVal val="hidden"/>
                                      </p:to>
                                    </p:set>
                                  </p:childTnLst>
                                </p:cTn>
                              </p:par>
                              <p:par>
                                <p:cTn id="69" presetID="9" presetClass="exit" presetSubtype="0" fill="hold" nodeType="withEffect">
                                  <p:stCondLst>
                                    <p:cond delay="0"/>
                                  </p:stCondLst>
                                  <p:childTnLst>
                                    <p:animEffect transition="out" filter="dissolve">
                                      <p:cBhvr>
                                        <p:cTn id="70" dur="500"/>
                                        <p:tgtEl>
                                          <p:spTgt spid="78881"/>
                                        </p:tgtEl>
                                      </p:cBhvr>
                                    </p:animEffect>
                                    <p:set>
                                      <p:cBhvr>
                                        <p:cTn id="71" dur="1" fill="hold">
                                          <p:stCondLst>
                                            <p:cond delay="499"/>
                                          </p:stCondLst>
                                        </p:cTn>
                                        <p:tgtEl>
                                          <p:spTgt spid="78881"/>
                                        </p:tgtEl>
                                        <p:attrNameLst>
                                          <p:attrName>style.visibility</p:attrName>
                                        </p:attrNameLst>
                                      </p:cBhvr>
                                      <p:to>
                                        <p:strVal val="hidden"/>
                                      </p:to>
                                    </p:set>
                                  </p:childTnLst>
                                </p:cTn>
                              </p:par>
                              <p:par>
                                <p:cTn id="72" presetID="9" presetClass="exit" presetSubtype="0" fill="hold" nodeType="withEffect">
                                  <p:stCondLst>
                                    <p:cond delay="0"/>
                                  </p:stCondLst>
                                  <p:childTnLst>
                                    <p:animEffect transition="out" filter="dissolve">
                                      <p:cBhvr>
                                        <p:cTn id="73" dur="500"/>
                                        <p:tgtEl>
                                          <p:spTgt spid="78882"/>
                                        </p:tgtEl>
                                      </p:cBhvr>
                                    </p:animEffect>
                                    <p:set>
                                      <p:cBhvr>
                                        <p:cTn id="74" dur="1" fill="hold">
                                          <p:stCondLst>
                                            <p:cond delay="499"/>
                                          </p:stCondLst>
                                        </p:cTn>
                                        <p:tgtEl>
                                          <p:spTgt spid="78882"/>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78901"/>
                                        </p:tgtEl>
                                        <p:attrNameLst>
                                          <p:attrName>style.visibility</p:attrName>
                                        </p:attrNameLst>
                                      </p:cBhvr>
                                      <p:to>
                                        <p:strVal val="visible"/>
                                      </p:to>
                                    </p:set>
                                    <p:animEffect transition="in" filter="blinds(horizontal)">
                                      <p:cBhvr>
                                        <p:cTn id="79" dur="500"/>
                                        <p:tgtEl>
                                          <p:spTgt spid="7890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4" presetClass="entr" presetSubtype="16" fill="hold" nodeType="clickEffect">
                                  <p:stCondLst>
                                    <p:cond delay="0"/>
                                  </p:stCondLst>
                                  <p:childTnLst>
                                    <p:set>
                                      <p:cBhvr>
                                        <p:cTn id="83" dur="1" fill="hold">
                                          <p:stCondLst>
                                            <p:cond delay="0"/>
                                          </p:stCondLst>
                                        </p:cTn>
                                        <p:tgtEl>
                                          <p:spTgt spid="78884"/>
                                        </p:tgtEl>
                                        <p:attrNameLst>
                                          <p:attrName>style.visibility</p:attrName>
                                        </p:attrNameLst>
                                      </p:cBhvr>
                                      <p:to>
                                        <p:strVal val="visible"/>
                                      </p:to>
                                    </p:set>
                                    <p:animEffect transition="in" filter="box(in)">
                                      <p:cBhvr>
                                        <p:cTn id="84" dur="500"/>
                                        <p:tgtEl>
                                          <p:spTgt spid="7888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4" presetClass="entr" presetSubtype="10" fill="hold" nodeType="clickEffect">
                                  <p:stCondLst>
                                    <p:cond delay="0"/>
                                  </p:stCondLst>
                                  <p:childTnLst>
                                    <p:set>
                                      <p:cBhvr>
                                        <p:cTn id="88" dur="1" fill="hold">
                                          <p:stCondLst>
                                            <p:cond delay="0"/>
                                          </p:stCondLst>
                                        </p:cTn>
                                        <p:tgtEl>
                                          <p:spTgt spid="78864"/>
                                        </p:tgtEl>
                                        <p:attrNameLst>
                                          <p:attrName>style.visibility</p:attrName>
                                        </p:attrNameLst>
                                      </p:cBhvr>
                                      <p:to>
                                        <p:strVal val="visible"/>
                                      </p:to>
                                    </p:set>
                                    <p:animEffect transition="in" filter="randombar(horizontal)">
                                      <p:cBhvr>
                                        <p:cTn id="89" dur="500"/>
                                        <p:tgtEl>
                                          <p:spTgt spid="78864"/>
                                        </p:tgtEl>
                                      </p:cBhvr>
                                    </p:animEffect>
                                  </p:childTnLst>
                                </p:cTn>
                              </p:par>
                              <p:par>
                                <p:cTn id="90" presetID="14" presetClass="entr" presetSubtype="10" fill="hold" nodeType="withEffect">
                                  <p:stCondLst>
                                    <p:cond delay="0"/>
                                  </p:stCondLst>
                                  <p:childTnLst>
                                    <p:set>
                                      <p:cBhvr>
                                        <p:cTn id="91" dur="1" fill="hold">
                                          <p:stCondLst>
                                            <p:cond delay="0"/>
                                          </p:stCondLst>
                                        </p:cTn>
                                        <p:tgtEl>
                                          <p:spTgt spid="78863"/>
                                        </p:tgtEl>
                                        <p:attrNameLst>
                                          <p:attrName>style.visibility</p:attrName>
                                        </p:attrNameLst>
                                      </p:cBhvr>
                                      <p:to>
                                        <p:strVal val="visible"/>
                                      </p:to>
                                    </p:set>
                                    <p:animEffect transition="in" filter="randombar(horizontal)">
                                      <p:cBhvr>
                                        <p:cTn id="92" dur="500"/>
                                        <p:tgtEl>
                                          <p:spTgt spid="78863"/>
                                        </p:tgtEl>
                                      </p:cBhvr>
                                    </p:animEffect>
                                  </p:childTnLst>
                                </p:cTn>
                              </p:par>
                              <p:par>
                                <p:cTn id="93" presetID="14" presetClass="entr" presetSubtype="10" fill="hold" nodeType="withEffect">
                                  <p:stCondLst>
                                    <p:cond delay="0"/>
                                  </p:stCondLst>
                                  <p:childTnLst>
                                    <p:set>
                                      <p:cBhvr>
                                        <p:cTn id="94" dur="1" fill="hold">
                                          <p:stCondLst>
                                            <p:cond delay="0"/>
                                          </p:stCondLst>
                                        </p:cTn>
                                        <p:tgtEl>
                                          <p:spTgt spid="78881"/>
                                        </p:tgtEl>
                                        <p:attrNameLst>
                                          <p:attrName>style.visibility</p:attrName>
                                        </p:attrNameLst>
                                      </p:cBhvr>
                                      <p:to>
                                        <p:strVal val="visible"/>
                                      </p:to>
                                    </p:set>
                                    <p:animEffect transition="in" filter="randombar(horizontal)">
                                      <p:cBhvr>
                                        <p:cTn id="95" dur="500"/>
                                        <p:tgtEl>
                                          <p:spTgt spid="78881"/>
                                        </p:tgtEl>
                                      </p:cBhvr>
                                    </p:animEffect>
                                  </p:childTnLst>
                                </p:cTn>
                              </p:par>
                              <p:par>
                                <p:cTn id="96" presetID="14" presetClass="entr" presetSubtype="10" fill="hold" nodeType="withEffect">
                                  <p:stCondLst>
                                    <p:cond delay="0"/>
                                  </p:stCondLst>
                                  <p:childTnLst>
                                    <p:set>
                                      <p:cBhvr>
                                        <p:cTn id="97" dur="1" fill="hold">
                                          <p:stCondLst>
                                            <p:cond delay="0"/>
                                          </p:stCondLst>
                                        </p:cTn>
                                        <p:tgtEl>
                                          <p:spTgt spid="78882"/>
                                        </p:tgtEl>
                                        <p:attrNameLst>
                                          <p:attrName>style.visibility</p:attrName>
                                        </p:attrNameLst>
                                      </p:cBhvr>
                                      <p:to>
                                        <p:strVal val="visible"/>
                                      </p:to>
                                    </p:set>
                                    <p:animEffect transition="in" filter="randombar(horizontal)">
                                      <p:cBhvr>
                                        <p:cTn id="98" dur="500"/>
                                        <p:tgtEl>
                                          <p:spTgt spid="78882"/>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78902"/>
                                        </p:tgtEl>
                                        <p:attrNameLst>
                                          <p:attrName>style.visibility</p:attrName>
                                        </p:attrNameLst>
                                      </p:cBhvr>
                                      <p:to>
                                        <p:strVal val="visible"/>
                                      </p:to>
                                    </p:set>
                                    <p:anim calcmode="lin" valueType="num">
                                      <p:cBhvr additive="base">
                                        <p:cTn id="103" dur="500" fill="hold"/>
                                        <p:tgtEl>
                                          <p:spTgt spid="78902"/>
                                        </p:tgtEl>
                                        <p:attrNameLst>
                                          <p:attrName>ppt_x</p:attrName>
                                        </p:attrNameLst>
                                      </p:cBhvr>
                                      <p:tavLst>
                                        <p:tav tm="0">
                                          <p:val>
                                            <p:strVal val="0-#ppt_w/2"/>
                                          </p:val>
                                        </p:tav>
                                        <p:tav tm="100000">
                                          <p:val>
                                            <p:strVal val="#ppt_x"/>
                                          </p:val>
                                        </p:tav>
                                      </p:tavLst>
                                    </p:anim>
                                    <p:anim calcmode="lin" valueType="num">
                                      <p:cBhvr additive="base">
                                        <p:cTn id="104" dur="500" fill="hold"/>
                                        <p:tgtEl>
                                          <p:spTgt spid="78902"/>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5" presetClass="entr" presetSubtype="10" fill="hold" nodeType="clickEffect">
                                  <p:stCondLst>
                                    <p:cond delay="0"/>
                                  </p:stCondLst>
                                  <p:childTnLst>
                                    <p:set>
                                      <p:cBhvr>
                                        <p:cTn id="108" dur="1" fill="hold">
                                          <p:stCondLst>
                                            <p:cond delay="0"/>
                                          </p:stCondLst>
                                        </p:cTn>
                                        <p:tgtEl>
                                          <p:spTgt spid="78904"/>
                                        </p:tgtEl>
                                        <p:attrNameLst>
                                          <p:attrName>style.visibility</p:attrName>
                                        </p:attrNameLst>
                                      </p:cBhvr>
                                      <p:to>
                                        <p:strVal val="visible"/>
                                      </p:to>
                                    </p:set>
                                    <p:animEffect transition="in" filter="checkerboard(across)">
                                      <p:cBhvr>
                                        <p:cTn id="109" dur="500"/>
                                        <p:tgtEl>
                                          <p:spTgt spid="7890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78906"/>
                                        </p:tgtEl>
                                        <p:attrNameLst>
                                          <p:attrName>style.visibility</p:attrName>
                                        </p:attrNameLst>
                                      </p:cBhvr>
                                      <p:to>
                                        <p:strVal val="visible"/>
                                      </p:to>
                                    </p:set>
                                    <p:animEffect transition="in" filter="randombar(horizontal)">
                                      <p:cBhvr>
                                        <p:cTn id="114" dur="500"/>
                                        <p:tgtEl>
                                          <p:spTgt spid="78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06" grpId="0" animBg="1"/>
      <p:bldP spid="78857" grpId="0" animBg="1"/>
      <p:bldP spid="78858" grpId="0" animBg="1"/>
      <p:bldP spid="78870" grpId="0" animBg="1"/>
      <p:bldP spid="7887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3"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76804" name="Text Box 6"/>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D60093"/>
                </a:solidFill>
                <a:ea typeface="楷体_GB2312" pitchFamily="49" charset="-122"/>
              </a:rPr>
              <a:t>哈夫曼编码</a:t>
            </a:r>
          </a:p>
        </p:txBody>
      </p:sp>
      <p:sp>
        <p:nvSpPr>
          <p:cNvPr id="76805"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mc:AlternateContent xmlns:mc="http://schemas.openxmlformats.org/markup-compatibility/2006" xmlns:a14="http://schemas.microsoft.com/office/drawing/2010/main">
        <mc:Choice Requires="a14">
          <p:sp>
            <p:nvSpPr>
              <p:cNvPr id="76806" name="Object 7"/>
              <p:cNvSpPr txBox="1"/>
              <p:nvPr/>
            </p:nvSpPr>
            <p:spPr bwMode="auto">
              <a:xfrm>
                <a:off x="989301" y="929454"/>
                <a:ext cx="7327503" cy="54610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𝐵</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𝑇</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𝐵</m:t>
                      </m:r>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𝑇</m:t>
                          </m:r>
                        </m:e>
                        <m:sup>
                          <m:r>
                            <a:rPr lang="zh-CN" altLang="en-US" sz="2800" i="1">
                              <a:solidFill>
                                <a:srgbClr val="000000"/>
                              </a:solidFill>
                              <a:latin typeface="Cambria Math" panose="02040503050406030204" pitchFamily="18" charset="0"/>
                            </a:rPr>
                            <m:t>′</m:t>
                          </m:r>
                        </m:sup>
                      </m:sSup>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𝑓</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 +</m:t>
                      </m:r>
                      <m:r>
                        <a:rPr lang="zh-CN" altLang="en-US" sz="2800" i="1">
                          <a:solidFill>
                            <a:srgbClr val="000000"/>
                          </a:solidFill>
                          <a:latin typeface="Cambria Math" panose="02040503050406030204" pitchFamily="18" charset="0"/>
                        </a:rPr>
                        <m:t>𝑓</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𝑦</m:t>
                      </m:r>
                      <m:r>
                        <a:rPr lang="zh-CN" altLang="en-US" sz="2800" i="1">
                          <a:solidFill>
                            <a:srgbClr val="000000"/>
                          </a:solidFill>
                          <a:latin typeface="Cambria Math" panose="02040503050406030204" pitchFamily="18" charset="0"/>
                        </a:rPr>
                        <m:t>)</m:t>
                      </m:r>
                    </m:oMath>
                  </m:oMathPara>
                </a14:m>
                <a:endParaRPr lang="zh-CN" altLang="en-US" sz="2800" dirty="0"/>
              </a:p>
            </p:txBody>
          </p:sp>
        </mc:Choice>
        <mc:Fallback xmlns="">
          <p:sp>
            <p:nvSpPr>
              <p:cNvPr id="76806" name="Object 7"/>
              <p:cNvSpPr txBox="1">
                <a:spLocks noRot="1" noChangeAspect="1" noMove="1" noResize="1" noEditPoints="1" noAdjustHandles="1" noChangeArrowheads="1" noChangeShapeType="1" noTextEdit="1"/>
              </p:cNvSpPr>
              <p:nvPr/>
            </p:nvSpPr>
            <p:spPr bwMode="auto">
              <a:xfrm>
                <a:off x="989301" y="929454"/>
                <a:ext cx="7327503" cy="546100"/>
              </a:xfrm>
              <a:prstGeom prst="rect">
                <a:avLst/>
              </a:prstGeom>
              <a:blipFill>
                <a:blip r:embed="rId4"/>
                <a:stretch>
                  <a:fillRect/>
                </a:stretch>
              </a:blipFill>
              <a:ln>
                <a:noFill/>
              </a:ln>
            </p:spPr>
            <p:txBody>
              <a:bodyPr/>
              <a:lstStyle/>
              <a:p>
                <a:r>
                  <a:rPr lang="zh-CN" altLang="en-US">
                    <a:noFill/>
                  </a:rPr>
                  <a:t> </a:t>
                </a:r>
              </a:p>
            </p:txBody>
          </p:sp>
        </mc:Fallback>
      </mc:AlternateContent>
      <p:graphicFrame>
        <p:nvGraphicFramePr>
          <p:cNvPr id="79881" name="Object 9"/>
          <p:cNvGraphicFramePr>
            <a:graphicFrameLocks noGrp="1" noChangeAspect="1"/>
          </p:cNvGraphicFramePr>
          <p:nvPr>
            <p:ph/>
          </p:nvPr>
        </p:nvGraphicFramePr>
        <p:xfrm>
          <a:off x="762000" y="1524000"/>
          <a:ext cx="6396038" cy="1449388"/>
        </p:xfrm>
        <a:graphic>
          <a:graphicData uri="http://schemas.openxmlformats.org/presentationml/2006/ole">
            <mc:AlternateContent xmlns:mc="http://schemas.openxmlformats.org/markup-compatibility/2006">
              <mc:Choice xmlns:v="urn:schemas-microsoft-com:vml" Requires="v">
                <p:oleObj spid="_x0000_s77216" name="文档" r:id="rId5" imgW="3497698" imgH="792141" progId="Word.Document.8">
                  <p:embed/>
                </p:oleObj>
              </mc:Choice>
              <mc:Fallback>
                <p:oleObj name="文档" r:id="rId5" imgW="3497698" imgH="792141" progId="Word.Document.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524000"/>
                        <a:ext cx="6396038" cy="144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895" name="Group 23"/>
          <p:cNvGrpSpPr>
            <a:grpSpLocks/>
          </p:cNvGrpSpPr>
          <p:nvPr/>
        </p:nvGrpSpPr>
        <p:grpSpPr bwMode="auto">
          <a:xfrm>
            <a:off x="838200" y="2971800"/>
            <a:ext cx="2667000" cy="2438400"/>
            <a:chOff x="528" y="1872"/>
            <a:chExt cx="1680" cy="1536"/>
          </a:xfrm>
        </p:grpSpPr>
        <p:sp>
          <p:nvSpPr>
            <p:cNvPr id="76829" name="Oval 12"/>
            <p:cNvSpPr>
              <a:spLocks noChangeArrowheads="1"/>
            </p:cNvSpPr>
            <p:nvPr/>
          </p:nvSpPr>
          <p:spPr bwMode="auto">
            <a:xfrm>
              <a:off x="1536" y="2016"/>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30" name="Oval 13"/>
            <p:cNvSpPr>
              <a:spLocks noChangeArrowheads="1"/>
            </p:cNvSpPr>
            <p:nvPr/>
          </p:nvSpPr>
          <p:spPr bwMode="auto">
            <a:xfrm>
              <a:off x="960" y="2640"/>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31" name="Line 14"/>
            <p:cNvSpPr>
              <a:spLocks noChangeShapeType="1"/>
            </p:cNvSpPr>
            <p:nvPr/>
          </p:nvSpPr>
          <p:spPr bwMode="auto">
            <a:xfrm>
              <a:off x="1728" y="2160"/>
              <a:ext cx="384"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2" name="Line 15"/>
            <p:cNvSpPr>
              <a:spLocks noChangeShapeType="1"/>
            </p:cNvSpPr>
            <p:nvPr/>
          </p:nvSpPr>
          <p:spPr bwMode="auto">
            <a:xfrm flipH="1">
              <a:off x="624" y="2784"/>
              <a:ext cx="336"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3" name="Line 16"/>
            <p:cNvSpPr>
              <a:spLocks noChangeShapeType="1"/>
            </p:cNvSpPr>
            <p:nvPr/>
          </p:nvSpPr>
          <p:spPr bwMode="auto">
            <a:xfrm>
              <a:off x="1152" y="2784"/>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4" name="Rectangle 17"/>
            <p:cNvSpPr>
              <a:spLocks noChangeArrowheads="1"/>
            </p:cNvSpPr>
            <p:nvPr/>
          </p:nvSpPr>
          <p:spPr bwMode="auto">
            <a:xfrm>
              <a:off x="1968" y="2640"/>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76835" name="Rectangle 18"/>
            <p:cNvSpPr>
              <a:spLocks noChangeArrowheads="1"/>
            </p:cNvSpPr>
            <p:nvPr/>
          </p:nvSpPr>
          <p:spPr bwMode="auto">
            <a:xfrm>
              <a:off x="528" y="3120"/>
              <a:ext cx="240"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76836" name="Line 19"/>
            <p:cNvSpPr>
              <a:spLocks noChangeShapeType="1"/>
            </p:cNvSpPr>
            <p:nvPr/>
          </p:nvSpPr>
          <p:spPr bwMode="auto">
            <a:xfrm flipH="1">
              <a:off x="1056" y="2160"/>
              <a:ext cx="480"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6837" name="Object 20"/>
            <p:cNvGraphicFramePr>
              <a:graphicFrameLocks noChangeAspect="1"/>
            </p:cNvGraphicFramePr>
            <p:nvPr/>
          </p:nvGraphicFramePr>
          <p:xfrm>
            <a:off x="1399" y="1872"/>
            <a:ext cx="242" cy="264"/>
          </p:xfrm>
          <a:graphic>
            <a:graphicData uri="http://schemas.openxmlformats.org/presentationml/2006/ole">
              <mc:AlternateContent xmlns:mc="http://schemas.openxmlformats.org/markup-compatibility/2006">
                <mc:Choice xmlns:v="urn:schemas-microsoft-com:vml" Requires="v">
                  <p:oleObj spid="_x0000_s77217" name="公式" r:id="rId7" imgW="177646" imgH="190335" progId="Equation.3">
                    <p:embed/>
                  </p:oleObj>
                </mc:Choice>
                <mc:Fallback>
                  <p:oleObj name="公式" r:id="rId7" imgW="177646" imgH="190335"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9" y="1872"/>
                          <a:ext cx="24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38" name="Rectangle 21"/>
            <p:cNvSpPr>
              <a:spLocks noChangeArrowheads="1"/>
            </p:cNvSpPr>
            <p:nvPr/>
          </p:nvSpPr>
          <p:spPr bwMode="auto">
            <a:xfrm>
              <a:off x="1248" y="3120"/>
              <a:ext cx="240"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6839" name="Object 22"/>
            <p:cNvGraphicFramePr>
              <a:graphicFrameLocks noChangeAspect="1"/>
            </p:cNvGraphicFramePr>
            <p:nvPr/>
          </p:nvGraphicFramePr>
          <p:xfrm>
            <a:off x="1248" y="3168"/>
            <a:ext cx="192" cy="240"/>
          </p:xfrm>
          <a:graphic>
            <a:graphicData uri="http://schemas.openxmlformats.org/presentationml/2006/ole">
              <mc:AlternateContent xmlns:mc="http://schemas.openxmlformats.org/markup-compatibility/2006">
                <mc:Choice xmlns:v="urn:schemas-microsoft-com:vml" Requires="v">
                  <p:oleObj spid="_x0000_s77218" name="公式" r:id="rId9" imgW="126725" imgH="126725" progId="Equation.3">
                    <p:embed/>
                  </p:oleObj>
                </mc:Choice>
                <mc:Fallback>
                  <p:oleObj name="公式" r:id="rId9" imgW="126725" imgH="126725"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8" y="3168"/>
                          <a:ext cx="19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9917" name="Group 45"/>
          <p:cNvGrpSpPr>
            <a:grpSpLocks/>
          </p:cNvGrpSpPr>
          <p:nvPr/>
        </p:nvGrpSpPr>
        <p:grpSpPr bwMode="auto">
          <a:xfrm>
            <a:off x="4495800" y="2819400"/>
            <a:ext cx="2667000" cy="3362325"/>
            <a:chOff x="2832" y="1776"/>
            <a:chExt cx="1680" cy="2118"/>
          </a:xfrm>
        </p:grpSpPr>
        <p:sp>
          <p:nvSpPr>
            <p:cNvPr id="76810" name="Oval 25"/>
            <p:cNvSpPr>
              <a:spLocks noChangeArrowheads="1"/>
            </p:cNvSpPr>
            <p:nvPr/>
          </p:nvSpPr>
          <p:spPr bwMode="auto">
            <a:xfrm>
              <a:off x="3840" y="1920"/>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11" name="Oval 26"/>
            <p:cNvSpPr>
              <a:spLocks noChangeArrowheads="1"/>
            </p:cNvSpPr>
            <p:nvPr/>
          </p:nvSpPr>
          <p:spPr bwMode="auto">
            <a:xfrm>
              <a:off x="3264" y="2544"/>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12" name="Line 27"/>
            <p:cNvSpPr>
              <a:spLocks noChangeShapeType="1"/>
            </p:cNvSpPr>
            <p:nvPr/>
          </p:nvSpPr>
          <p:spPr bwMode="auto">
            <a:xfrm>
              <a:off x="4032" y="2064"/>
              <a:ext cx="384"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3" name="Line 28"/>
            <p:cNvSpPr>
              <a:spLocks noChangeShapeType="1"/>
            </p:cNvSpPr>
            <p:nvPr/>
          </p:nvSpPr>
          <p:spPr bwMode="auto">
            <a:xfrm flipH="1">
              <a:off x="2928" y="2688"/>
              <a:ext cx="336"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4" name="Line 29"/>
            <p:cNvSpPr>
              <a:spLocks noChangeShapeType="1"/>
            </p:cNvSpPr>
            <p:nvPr/>
          </p:nvSpPr>
          <p:spPr bwMode="auto">
            <a:xfrm>
              <a:off x="3456" y="2688"/>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5" name="Rectangle 30"/>
            <p:cNvSpPr>
              <a:spLocks noChangeArrowheads="1"/>
            </p:cNvSpPr>
            <p:nvPr/>
          </p:nvSpPr>
          <p:spPr bwMode="auto">
            <a:xfrm>
              <a:off x="4272" y="2544"/>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76816" name="Rectangle 31"/>
            <p:cNvSpPr>
              <a:spLocks noChangeArrowheads="1"/>
            </p:cNvSpPr>
            <p:nvPr/>
          </p:nvSpPr>
          <p:spPr bwMode="auto">
            <a:xfrm>
              <a:off x="2832" y="3024"/>
              <a:ext cx="240"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76817" name="Line 32"/>
            <p:cNvSpPr>
              <a:spLocks noChangeShapeType="1"/>
            </p:cNvSpPr>
            <p:nvPr/>
          </p:nvSpPr>
          <p:spPr bwMode="auto">
            <a:xfrm flipH="1">
              <a:off x="3360" y="2064"/>
              <a:ext cx="480"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6818" name="Object 33"/>
            <p:cNvGraphicFramePr>
              <a:graphicFrameLocks noChangeAspect="1"/>
            </p:cNvGraphicFramePr>
            <p:nvPr/>
          </p:nvGraphicFramePr>
          <p:xfrm>
            <a:off x="3695" y="1776"/>
            <a:ext cx="259" cy="264"/>
          </p:xfrm>
          <a:graphic>
            <a:graphicData uri="http://schemas.openxmlformats.org/presentationml/2006/ole">
              <mc:AlternateContent xmlns:mc="http://schemas.openxmlformats.org/markup-compatibility/2006">
                <mc:Choice xmlns:v="urn:schemas-microsoft-com:vml" Requires="v">
                  <p:oleObj spid="_x0000_s77219" name="公式" r:id="rId11" imgW="190417" imgH="190417" progId="Equation.3">
                    <p:embed/>
                  </p:oleObj>
                </mc:Choice>
                <mc:Fallback>
                  <p:oleObj name="公式" r:id="rId11" imgW="190417" imgH="190417"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5" y="1776"/>
                          <a:ext cx="25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9" name="Line 36"/>
            <p:cNvSpPr>
              <a:spLocks noChangeShapeType="1"/>
            </p:cNvSpPr>
            <p:nvPr/>
          </p:nvSpPr>
          <p:spPr bwMode="auto">
            <a:xfrm flipH="1">
              <a:off x="3408" y="3312"/>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0" name="Line 37"/>
            <p:cNvSpPr>
              <a:spLocks noChangeShapeType="1"/>
            </p:cNvSpPr>
            <p:nvPr/>
          </p:nvSpPr>
          <p:spPr bwMode="auto">
            <a:xfrm>
              <a:off x="3696" y="3312"/>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6821" name="Group 38"/>
            <p:cNvGrpSpPr>
              <a:grpSpLocks/>
            </p:cNvGrpSpPr>
            <p:nvPr/>
          </p:nvGrpSpPr>
          <p:grpSpPr bwMode="auto">
            <a:xfrm>
              <a:off x="3792" y="3648"/>
              <a:ext cx="288" cy="246"/>
              <a:chOff x="1632" y="2784"/>
              <a:chExt cx="288" cy="246"/>
            </a:xfrm>
          </p:grpSpPr>
          <p:sp>
            <p:nvSpPr>
              <p:cNvPr id="76827" name="Rectangle 39"/>
              <p:cNvSpPr>
                <a:spLocks noChangeArrowheads="1"/>
              </p:cNvSpPr>
              <p:nvPr/>
            </p:nvSpPr>
            <p:spPr bwMode="auto">
              <a:xfrm>
                <a:off x="1632" y="2784"/>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6828" name="Object 40"/>
              <p:cNvGraphicFramePr>
                <a:graphicFrameLocks noChangeAspect="1"/>
              </p:cNvGraphicFramePr>
              <p:nvPr/>
            </p:nvGraphicFramePr>
            <p:xfrm>
              <a:off x="1703" y="2784"/>
              <a:ext cx="217" cy="246"/>
            </p:xfrm>
            <a:graphic>
              <a:graphicData uri="http://schemas.openxmlformats.org/presentationml/2006/ole">
                <mc:AlternateContent xmlns:mc="http://schemas.openxmlformats.org/markup-compatibility/2006">
                  <mc:Choice xmlns:v="urn:schemas-microsoft-com:vml" Requires="v">
                    <p:oleObj spid="_x0000_s77220" name="公式" r:id="rId13" imgW="139579" imgH="164957" progId="Equation.3">
                      <p:embed/>
                    </p:oleObj>
                  </mc:Choice>
                  <mc:Fallback>
                    <p:oleObj name="公式" r:id="rId13" imgW="139579" imgH="164957" progId="Equation.3">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03" y="2784"/>
                            <a:ext cx="21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6822" name="Group 41"/>
            <p:cNvGrpSpPr>
              <a:grpSpLocks/>
            </p:cNvGrpSpPr>
            <p:nvPr/>
          </p:nvGrpSpPr>
          <p:grpSpPr bwMode="auto">
            <a:xfrm>
              <a:off x="3264" y="3648"/>
              <a:ext cx="240" cy="240"/>
              <a:chOff x="1104" y="2784"/>
              <a:chExt cx="240" cy="240"/>
            </a:xfrm>
          </p:grpSpPr>
          <p:sp>
            <p:nvSpPr>
              <p:cNvPr id="76825" name="Rectangle 42"/>
              <p:cNvSpPr>
                <a:spLocks noChangeArrowheads="1"/>
              </p:cNvSpPr>
              <p:nvPr/>
            </p:nvSpPr>
            <p:spPr bwMode="auto">
              <a:xfrm>
                <a:off x="1104" y="2784"/>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76826" name="Object 43"/>
              <p:cNvGraphicFramePr>
                <a:graphicFrameLocks noChangeAspect="1"/>
              </p:cNvGraphicFramePr>
              <p:nvPr/>
            </p:nvGraphicFramePr>
            <p:xfrm>
              <a:off x="1130" y="2784"/>
              <a:ext cx="166" cy="240"/>
            </p:xfrm>
            <a:graphic>
              <a:graphicData uri="http://schemas.openxmlformats.org/presentationml/2006/ole">
                <mc:AlternateContent xmlns:mc="http://schemas.openxmlformats.org/markup-compatibility/2006">
                  <mc:Choice xmlns:v="urn:schemas-microsoft-com:vml" Requires="v">
                    <p:oleObj spid="_x0000_s77221" name="公式" r:id="rId15" imgW="126835" imgH="139518" progId="Equation.3">
                      <p:embed/>
                    </p:oleObj>
                  </mc:Choice>
                  <mc:Fallback>
                    <p:oleObj name="公式" r:id="rId15" imgW="126835" imgH="139518" progId="Equation.3">
                      <p:embed/>
                      <p:pic>
                        <p:nvPicPr>
                          <p:cNvPr id="0"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30" y="2784"/>
                            <a:ext cx="16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6823" name="Oval 44"/>
            <p:cNvSpPr>
              <a:spLocks noChangeArrowheads="1"/>
            </p:cNvSpPr>
            <p:nvPr/>
          </p:nvSpPr>
          <p:spPr bwMode="auto">
            <a:xfrm>
              <a:off x="3504" y="3024"/>
              <a:ext cx="288" cy="336"/>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6824" name="Object 35"/>
            <p:cNvGraphicFramePr>
              <a:graphicFrameLocks noChangeAspect="1"/>
            </p:cNvGraphicFramePr>
            <p:nvPr/>
          </p:nvGraphicFramePr>
          <p:xfrm>
            <a:off x="3552" y="3072"/>
            <a:ext cx="192" cy="240"/>
          </p:xfrm>
          <a:graphic>
            <a:graphicData uri="http://schemas.openxmlformats.org/presentationml/2006/ole">
              <mc:AlternateContent xmlns:mc="http://schemas.openxmlformats.org/markup-compatibility/2006">
                <mc:Choice xmlns:v="urn:schemas-microsoft-com:vml" Requires="v">
                  <p:oleObj spid="_x0000_s77222" name="公式" r:id="rId17" imgW="126725" imgH="126725" progId="Equation.3">
                    <p:embed/>
                  </p:oleObj>
                </mc:Choice>
                <mc:Fallback>
                  <p:oleObj name="公式" r:id="rId17" imgW="126725" imgH="126725" progId="Equation.3">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52" y="3072"/>
                          <a:ext cx="19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7" name="直接连接符 6">
            <a:extLst>
              <a:ext uri="{FF2B5EF4-FFF2-40B4-BE49-F238E27FC236}">
                <a16:creationId xmlns:a16="http://schemas.microsoft.com/office/drawing/2014/main" id="{055A6493-2894-4187-8C0B-8609A93B8119}"/>
              </a:ext>
            </a:extLst>
          </p:cNvPr>
          <p:cNvCxnSpPr/>
          <p:nvPr/>
        </p:nvCxnSpPr>
        <p:spPr bwMode="auto">
          <a:xfrm>
            <a:off x="1333500" y="2819400"/>
            <a:ext cx="381000" cy="0"/>
          </a:xfrm>
          <a:prstGeom prst="line">
            <a:avLst/>
          </a:prstGeom>
          <a:solidFill>
            <a:schemeClr val="accent1"/>
          </a:solidFill>
          <a:ln w="19050" cap="rnd"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881"/>
                                        </p:tgtEl>
                                        <p:attrNameLst>
                                          <p:attrName>style.visibility</p:attrName>
                                        </p:attrNameLst>
                                      </p:cBhvr>
                                      <p:to>
                                        <p:strVal val="visible"/>
                                      </p:to>
                                    </p:set>
                                    <p:animEffect transition="in" filter="blinds(horizontal)">
                                      <p:cBhvr>
                                        <p:cTn id="7" dur="500"/>
                                        <p:tgtEl>
                                          <p:spTgt spid="798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79895"/>
                                        </p:tgtEl>
                                        <p:attrNameLst>
                                          <p:attrName>style.visibility</p:attrName>
                                        </p:attrNameLst>
                                      </p:cBhvr>
                                      <p:to>
                                        <p:strVal val="visible"/>
                                      </p:to>
                                    </p:set>
                                    <p:anim calcmode="lin" valueType="num">
                                      <p:cBhvr additive="base">
                                        <p:cTn id="12" dur="500" fill="hold"/>
                                        <p:tgtEl>
                                          <p:spTgt spid="79895"/>
                                        </p:tgtEl>
                                        <p:attrNameLst>
                                          <p:attrName>ppt_x</p:attrName>
                                        </p:attrNameLst>
                                      </p:cBhvr>
                                      <p:tavLst>
                                        <p:tav tm="0">
                                          <p:val>
                                            <p:strVal val="0-#ppt_w/2"/>
                                          </p:val>
                                        </p:tav>
                                        <p:tav tm="100000">
                                          <p:val>
                                            <p:strVal val="#ppt_x"/>
                                          </p:val>
                                        </p:tav>
                                      </p:tavLst>
                                    </p:anim>
                                    <p:anim calcmode="lin" valueType="num">
                                      <p:cBhvr additive="base">
                                        <p:cTn id="13" dur="500" fill="hold"/>
                                        <p:tgtEl>
                                          <p:spTgt spid="7989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79917"/>
                                        </p:tgtEl>
                                        <p:attrNameLst>
                                          <p:attrName>style.visibility</p:attrName>
                                        </p:attrNameLst>
                                      </p:cBhvr>
                                      <p:to>
                                        <p:strVal val="visible"/>
                                      </p:to>
                                    </p:set>
                                    <p:anim calcmode="lin" valueType="num">
                                      <p:cBhvr additive="base">
                                        <p:cTn id="18" dur="500" fill="hold"/>
                                        <p:tgtEl>
                                          <p:spTgt spid="79917"/>
                                        </p:tgtEl>
                                        <p:attrNameLst>
                                          <p:attrName>ppt_x</p:attrName>
                                        </p:attrNameLst>
                                      </p:cBhvr>
                                      <p:tavLst>
                                        <p:tav tm="0">
                                          <p:val>
                                            <p:strVal val="#ppt_x"/>
                                          </p:val>
                                        </p:tav>
                                        <p:tav tm="100000">
                                          <p:val>
                                            <p:strVal val="#ppt_x"/>
                                          </p:val>
                                        </p:tav>
                                      </p:tavLst>
                                    </p:anim>
                                    <p:anim calcmode="lin" valueType="num">
                                      <p:cBhvr additive="base">
                                        <p:cTn id="19" dur="500" fill="hold"/>
                                        <p:tgtEl>
                                          <p:spTgt spid="799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5" descr="STATBA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77828" name="Text Box 6"/>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rgbClr val="D60093"/>
                </a:solidFill>
                <a:ea typeface="楷体_GB2312" pitchFamily="49" charset="-122"/>
              </a:rPr>
              <a:t>哈夫曼编码</a:t>
            </a:r>
          </a:p>
        </p:txBody>
      </p:sp>
      <p:sp>
        <p:nvSpPr>
          <p:cNvPr id="77829"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mc:AlternateContent xmlns:mc="http://schemas.openxmlformats.org/markup-compatibility/2006" xmlns:a14="http://schemas.microsoft.com/office/drawing/2010/main">
        <mc:Choice Requires="a14">
          <p:sp>
            <p:nvSpPr>
              <p:cNvPr id="59398" name="Object 7"/>
              <p:cNvSpPr txBox="1"/>
              <p:nvPr/>
            </p:nvSpPr>
            <p:spPr bwMode="auto">
              <a:xfrm>
                <a:off x="4286907" y="2011974"/>
                <a:ext cx="5105400" cy="72072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𝐵</m:t>
                      </m:r>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𝑇</m:t>
                          </m:r>
                        </m:e>
                        <m:sup>
                          <m:r>
                            <a:rPr lang="zh-CN" altLang="en-US" sz="2400" i="1">
                              <a:solidFill>
                                <a:srgbClr val="000000"/>
                              </a:solidFill>
                              <a:latin typeface="Cambria Math" panose="02040503050406030204" pitchFamily="18" charset="0"/>
                            </a:rPr>
                            <m:t>′′′</m:t>
                          </m:r>
                        </m:sup>
                      </m:sSup>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𝑇</m:t>
                          </m:r>
                        </m:e>
                        <m:sup>
                          <m:r>
                            <a:rPr lang="zh-CN" altLang="en-US" sz="2400" i="1">
                              <a:solidFill>
                                <a:srgbClr val="000000"/>
                              </a:solidFill>
                              <a:latin typeface="Cambria Math" panose="02040503050406030204" pitchFamily="18" charset="0"/>
                            </a:rPr>
                            <m:t>′′</m:t>
                          </m:r>
                        </m:sup>
                      </m:sSup>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𝑓</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𝑓</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𝑦</m:t>
                      </m:r>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59398" name="Object 7"/>
              <p:cNvSpPr txBox="1">
                <a:spLocks noRot="1" noChangeAspect="1" noMove="1" noResize="1" noEditPoints="1" noAdjustHandles="1" noChangeArrowheads="1" noChangeShapeType="1" noTextEdit="1"/>
              </p:cNvSpPr>
              <p:nvPr/>
            </p:nvSpPr>
            <p:spPr bwMode="auto">
              <a:xfrm>
                <a:off x="4286907" y="2011974"/>
                <a:ext cx="5105400" cy="720725"/>
              </a:xfrm>
              <a:prstGeom prst="rect">
                <a:avLst/>
              </a:prstGeom>
              <a:blipFill>
                <a:blip r:embed="rId5"/>
                <a:stretch>
                  <a:fillRect l="-239"/>
                </a:stretch>
              </a:blipFill>
              <a:ln>
                <a:noFill/>
              </a:ln>
            </p:spPr>
            <p:txBody>
              <a:bodyPr/>
              <a:lstStyle/>
              <a:p>
                <a:r>
                  <a:rPr lang="zh-CN" altLang="en-US">
                    <a:noFill/>
                  </a:rPr>
                  <a:t> </a:t>
                </a:r>
              </a:p>
            </p:txBody>
          </p:sp>
        </mc:Fallback>
      </mc:AlternateContent>
      <p:sp>
        <p:nvSpPr>
          <p:cNvPr id="80905" name="AutoShape 9"/>
          <p:cNvSpPr>
            <a:spLocks noChangeArrowheads="1"/>
          </p:cNvSpPr>
          <p:nvPr/>
        </p:nvSpPr>
        <p:spPr bwMode="auto">
          <a:xfrm flipH="1">
            <a:off x="6571593" y="4455073"/>
            <a:ext cx="2209800" cy="2209800"/>
          </a:xfrm>
          <a:prstGeom prst="wedgeEllipseCallout">
            <a:avLst>
              <a:gd name="adj1" fmla="val 85007"/>
              <a:gd name="adj2" fmla="val -72137"/>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a:solidFill>
                  <a:srgbClr val="990000"/>
                </a:solidFill>
                <a:ea typeface="楷体_GB2312" pitchFamily="49" charset="-122"/>
              </a:rPr>
              <a:t>这与</a:t>
            </a:r>
            <a:endParaRPr lang="en-US" altLang="zh-CN" sz="2800" b="1">
              <a:solidFill>
                <a:srgbClr val="990000"/>
              </a:solidFill>
              <a:ea typeface="楷体_GB2312" pitchFamily="49" charset="-122"/>
            </a:endParaRPr>
          </a:p>
          <a:p>
            <a:pPr algn="ctr" eaLnBrk="1" hangingPunct="1">
              <a:spcBef>
                <a:spcPct val="0"/>
              </a:spcBef>
              <a:buFontTx/>
              <a:buNone/>
            </a:pPr>
            <a:r>
              <a:rPr lang="en-US" altLang="zh-CN" sz="2800" b="1">
                <a:solidFill>
                  <a:srgbClr val="0000FF"/>
                </a:solidFill>
                <a:ea typeface="楷体_GB2312" pitchFamily="49" charset="-122"/>
              </a:rPr>
              <a:t>T</a:t>
            </a:r>
            <a:r>
              <a:rPr lang="zh-CN" altLang="en-US" sz="2800" b="1">
                <a:solidFill>
                  <a:srgbClr val="0000FF"/>
                </a:solidFill>
                <a:ea typeface="楷体_GB2312" pitchFamily="49" charset="-122"/>
              </a:rPr>
              <a:t>为最优</a:t>
            </a:r>
            <a:r>
              <a:rPr lang="zh-CN" altLang="en-US" sz="2800" b="1">
                <a:solidFill>
                  <a:srgbClr val="990000"/>
                </a:solidFill>
                <a:ea typeface="楷体_GB2312" pitchFamily="49" charset="-122"/>
              </a:rPr>
              <a:t>矛盾</a:t>
            </a:r>
          </a:p>
        </p:txBody>
      </p:sp>
      <p:sp>
        <p:nvSpPr>
          <p:cNvPr id="77832"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rnd">
                <a:solidFill>
                  <a:srgbClr val="80008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mc:AlternateContent xmlns:mc="http://schemas.openxmlformats.org/markup-compatibility/2006" xmlns:a14="http://schemas.microsoft.com/office/drawing/2010/main">
        <mc:Choice Requires="a14">
          <p:sp>
            <p:nvSpPr>
              <p:cNvPr id="80907" name="Object 11"/>
              <p:cNvSpPr txBox="1"/>
              <p:nvPr/>
            </p:nvSpPr>
            <p:spPr bwMode="auto">
              <a:xfrm>
                <a:off x="5257800" y="2812084"/>
                <a:ext cx="3523593" cy="61753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&lt;</m:t>
                      </m:r>
                      <m:r>
                        <a:rPr lang="zh-CN" altLang="en-US" sz="2400" i="1">
                          <a:solidFill>
                            <a:srgbClr val="000000"/>
                          </a:solidFill>
                          <a:latin typeface="Cambria Math" panose="02040503050406030204" pitchFamily="18" charset="0"/>
                        </a:rPr>
                        <m:t>𝐵</m:t>
                      </m:r>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𝑇</m:t>
                          </m:r>
                        </m:e>
                        <m:sup>
                          <m:r>
                            <a:rPr lang="zh-CN" altLang="en-US" sz="2400" i="1">
                              <a:solidFill>
                                <a:srgbClr val="000000"/>
                              </a:solidFill>
                              <a:latin typeface="Cambria Math" panose="02040503050406030204" pitchFamily="18" charset="0"/>
                            </a:rPr>
                            <m:t>′</m:t>
                          </m:r>
                        </m:sup>
                      </m:sSup>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𝑓</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𝑓</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𝑦</m:t>
                      </m:r>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80907" name="Object 11"/>
              <p:cNvSpPr txBox="1">
                <a:spLocks noRot="1" noChangeAspect="1" noMove="1" noResize="1" noEditPoints="1" noAdjustHandles="1" noChangeArrowheads="1" noChangeShapeType="1" noTextEdit="1"/>
              </p:cNvSpPr>
              <p:nvPr/>
            </p:nvSpPr>
            <p:spPr bwMode="auto">
              <a:xfrm>
                <a:off x="5257800" y="2812084"/>
                <a:ext cx="3523593" cy="617538"/>
              </a:xfrm>
              <a:prstGeom prst="rect">
                <a:avLst/>
              </a:prstGeom>
              <a:blipFill>
                <a:blip r:embed="rId6"/>
                <a:stretch>
                  <a:fillRect l="-173"/>
                </a:stretch>
              </a:blipFill>
              <a:ln>
                <a:noFill/>
              </a:ln>
            </p:spPr>
            <p:txBody>
              <a:bodyPr/>
              <a:lstStyle/>
              <a:p>
                <a:r>
                  <a:rPr lang="zh-CN" altLang="en-US">
                    <a:noFill/>
                  </a:rPr>
                  <a:t> </a:t>
                </a:r>
              </a:p>
            </p:txBody>
          </p:sp>
        </mc:Fallback>
      </mc:AlternateContent>
      <p:sp>
        <p:nvSpPr>
          <p:cNvPr id="77834" name="Rectangle 1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rnd">
                <a:solidFill>
                  <a:srgbClr val="80008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mc:AlternateContent xmlns:mc="http://schemas.openxmlformats.org/markup-compatibility/2006" xmlns:a14="http://schemas.microsoft.com/office/drawing/2010/main">
        <mc:Choice Requires="a14">
          <p:sp>
            <p:nvSpPr>
              <p:cNvPr id="12" name="TextBox 11"/>
              <p:cNvSpPr txBox="1">
                <a:spLocks noChangeArrowheads="1"/>
              </p:cNvSpPr>
              <p:nvPr/>
            </p:nvSpPr>
            <p:spPr bwMode="auto">
              <a:xfrm>
                <a:off x="457200" y="838200"/>
                <a:ext cx="8077200" cy="9541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t>若将</a:t>
                </a:r>
                <a:r>
                  <a:rPr lang="en-US" altLang="zh-CN" sz="2800" dirty="0"/>
                  <a:t>x</a:t>
                </a:r>
                <a:r>
                  <a:rPr lang="zh-CN" altLang="en-US" sz="2800" dirty="0"/>
                  <a:t>和</a:t>
                </a:r>
                <a:r>
                  <a:rPr lang="en-US" altLang="zh-CN" sz="2800" dirty="0"/>
                  <a:t>y</a:t>
                </a:r>
                <a:r>
                  <a:rPr lang="zh-CN" altLang="en-US" sz="2800" dirty="0"/>
                  <a:t>加入树</a:t>
                </a:r>
                <a14:m>
                  <m:oMath xmlns:m="http://schemas.openxmlformats.org/officeDocument/2006/math">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𝑇</m:t>
                        </m:r>
                      </m:e>
                      <m:sup>
                        <m:r>
                          <a:rPr lang="zh-CN" altLang="en-US" sz="2800" i="1">
                            <a:solidFill>
                              <a:srgbClr val="000000"/>
                            </a:solidFill>
                            <a:latin typeface="Cambria Math" panose="02040503050406030204" pitchFamily="18" charset="0"/>
                          </a:rPr>
                          <m:t>′′</m:t>
                        </m:r>
                      </m:sup>
                    </m:sSup>
                  </m:oMath>
                </a14:m>
                <a:r>
                  <a:rPr lang="zh-CN" altLang="en-US" sz="2800" dirty="0"/>
                  <a:t>作为</a:t>
                </a:r>
                <a:r>
                  <a:rPr lang="en-US" altLang="zh-CN" sz="2800" dirty="0"/>
                  <a:t>z</a:t>
                </a:r>
                <a:r>
                  <a:rPr lang="zh-CN" altLang="en-US" sz="2800" dirty="0"/>
                  <a:t>的儿子，则得到表示字符集</a:t>
                </a:r>
                <a:r>
                  <a:rPr lang="en-US" altLang="zh-CN" sz="2800" dirty="0"/>
                  <a:t>C</a:t>
                </a:r>
                <a:r>
                  <a:rPr lang="zh-CN" altLang="en-US" sz="2800" dirty="0"/>
                  <a:t>的前缀码的二叉树</a:t>
                </a:r>
                <a14:m>
                  <m:oMath xmlns:m="http://schemas.openxmlformats.org/officeDocument/2006/math">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𝑇</m:t>
                        </m:r>
                      </m:e>
                      <m:sup>
                        <m:r>
                          <a:rPr lang="zh-CN" altLang="en-US" sz="2800" i="1">
                            <a:solidFill>
                              <a:srgbClr val="000000"/>
                            </a:solidFill>
                            <a:latin typeface="Cambria Math" panose="02040503050406030204" pitchFamily="18" charset="0"/>
                          </a:rPr>
                          <m:t>′′′</m:t>
                        </m:r>
                      </m:sup>
                    </m:sSup>
                  </m:oMath>
                </a14:m>
                <a:r>
                  <a:rPr lang="zh-CN" altLang="en-US" sz="2800" dirty="0"/>
                  <a:t>。</a:t>
                </a:r>
              </a:p>
            </p:txBody>
          </p:sp>
        </mc:Choice>
        <mc:Fallback xmlns="">
          <p:sp>
            <p:nvSpPr>
              <p:cNvPr id="12" name="TextBox 11"/>
              <p:cNvSpPr txBox="1">
                <a:spLocks noRot="1" noChangeAspect="1" noMove="1" noResize="1" noEditPoints="1" noAdjustHandles="1" noChangeArrowheads="1" noChangeShapeType="1" noTextEdit="1"/>
              </p:cNvSpPr>
              <p:nvPr/>
            </p:nvSpPr>
            <p:spPr bwMode="auto">
              <a:xfrm>
                <a:off x="457200" y="838200"/>
                <a:ext cx="8077200" cy="954107"/>
              </a:xfrm>
              <a:prstGeom prst="rect">
                <a:avLst/>
              </a:prstGeom>
              <a:blipFill>
                <a:blip r:embed="rId7"/>
                <a:stretch>
                  <a:fillRect l="-1509" t="-8974"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13" name="Group 23">
            <a:extLst>
              <a:ext uri="{FF2B5EF4-FFF2-40B4-BE49-F238E27FC236}">
                <a16:creationId xmlns:a16="http://schemas.microsoft.com/office/drawing/2014/main" id="{65C880AE-08E8-4094-A145-FF36F6D5F0D1}"/>
              </a:ext>
            </a:extLst>
          </p:cNvPr>
          <p:cNvGrpSpPr>
            <a:grpSpLocks/>
          </p:cNvGrpSpPr>
          <p:nvPr/>
        </p:nvGrpSpPr>
        <p:grpSpPr bwMode="auto">
          <a:xfrm>
            <a:off x="94593" y="1839310"/>
            <a:ext cx="2667000" cy="2438400"/>
            <a:chOff x="528" y="1872"/>
            <a:chExt cx="1680" cy="1536"/>
          </a:xfrm>
        </p:grpSpPr>
        <p:sp>
          <p:nvSpPr>
            <p:cNvPr id="14" name="Oval 12">
              <a:extLst>
                <a:ext uri="{FF2B5EF4-FFF2-40B4-BE49-F238E27FC236}">
                  <a16:creationId xmlns:a16="http://schemas.microsoft.com/office/drawing/2014/main" id="{6B73F509-D925-4B7B-BB21-5DB23EE3C788}"/>
                </a:ext>
              </a:extLst>
            </p:cNvPr>
            <p:cNvSpPr>
              <a:spLocks noChangeArrowheads="1"/>
            </p:cNvSpPr>
            <p:nvPr/>
          </p:nvSpPr>
          <p:spPr bwMode="auto">
            <a:xfrm>
              <a:off x="1536" y="2016"/>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 name="Oval 13">
              <a:extLst>
                <a:ext uri="{FF2B5EF4-FFF2-40B4-BE49-F238E27FC236}">
                  <a16:creationId xmlns:a16="http://schemas.microsoft.com/office/drawing/2014/main" id="{1164B7DF-2FCE-4A38-BFC2-D5C73DB26179}"/>
                </a:ext>
              </a:extLst>
            </p:cNvPr>
            <p:cNvSpPr>
              <a:spLocks noChangeArrowheads="1"/>
            </p:cNvSpPr>
            <p:nvPr/>
          </p:nvSpPr>
          <p:spPr bwMode="auto">
            <a:xfrm>
              <a:off x="960" y="2640"/>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 name="Line 14">
              <a:extLst>
                <a:ext uri="{FF2B5EF4-FFF2-40B4-BE49-F238E27FC236}">
                  <a16:creationId xmlns:a16="http://schemas.microsoft.com/office/drawing/2014/main" id="{077F83B6-6E16-43AA-9C14-1C70BC5D9D3F}"/>
                </a:ext>
              </a:extLst>
            </p:cNvPr>
            <p:cNvSpPr>
              <a:spLocks noChangeShapeType="1"/>
            </p:cNvSpPr>
            <p:nvPr/>
          </p:nvSpPr>
          <p:spPr bwMode="auto">
            <a:xfrm>
              <a:off x="1728" y="2160"/>
              <a:ext cx="384"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a:extLst>
                <a:ext uri="{FF2B5EF4-FFF2-40B4-BE49-F238E27FC236}">
                  <a16:creationId xmlns:a16="http://schemas.microsoft.com/office/drawing/2014/main" id="{C0FFC173-5F21-4062-90DA-5E6C7571CCBF}"/>
                </a:ext>
              </a:extLst>
            </p:cNvPr>
            <p:cNvSpPr>
              <a:spLocks noChangeShapeType="1"/>
            </p:cNvSpPr>
            <p:nvPr/>
          </p:nvSpPr>
          <p:spPr bwMode="auto">
            <a:xfrm flipH="1">
              <a:off x="624" y="2784"/>
              <a:ext cx="336"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a:extLst>
                <a:ext uri="{FF2B5EF4-FFF2-40B4-BE49-F238E27FC236}">
                  <a16:creationId xmlns:a16="http://schemas.microsoft.com/office/drawing/2014/main" id="{8A54B195-2354-4A27-8214-13D3866D4652}"/>
                </a:ext>
              </a:extLst>
            </p:cNvPr>
            <p:cNvSpPr>
              <a:spLocks noChangeShapeType="1"/>
            </p:cNvSpPr>
            <p:nvPr/>
          </p:nvSpPr>
          <p:spPr bwMode="auto">
            <a:xfrm>
              <a:off x="1152" y="2784"/>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Rectangle 17">
              <a:extLst>
                <a:ext uri="{FF2B5EF4-FFF2-40B4-BE49-F238E27FC236}">
                  <a16:creationId xmlns:a16="http://schemas.microsoft.com/office/drawing/2014/main" id="{803AB3F0-9D2F-464A-A4AA-9B8378A3F8C2}"/>
                </a:ext>
              </a:extLst>
            </p:cNvPr>
            <p:cNvSpPr>
              <a:spLocks noChangeArrowheads="1"/>
            </p:cNvSpPr>
            <p:nvPr/>
          </p:nvSpPr>
          <p:spPr bwMode="auto">
            <a:xfrm>
              <a:off x="1968" y="2640"/>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20" name="Rectangle 18">
              <a:extLst>
                <a:ext uri="{FF2B5EF4-FFF2-40B4-BE49-F238E27FC236}">
                  <a16:creationId xmlns:a16="http://schemas.microsoft.com/office/drawing/2014/main" id="{58684C5F-1854-49AD-9D5D-A66F9A393674}"/>
                </a:ext>
              </a:extLst>
            </p:cNvPr>
            <p:cNvSpPr>
              <a:spLocks noChangeArrowheads="1"/>
            </p:cNvSpPr>
            <p:nvPr/>
          </p:nvSpPr>
          <p:spPr bwMode="auto">
            <a:xfrm>
              <a:off x="528" y="3120"/>
              <a:ext cx="240"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21" name="Line 19">
              <a:extLst>
                <a:ext uri="{FF2B5EF4-FFF2-40B4-BE49-F238E27FC236}">
                  <a16:creationId xmlns:a16="http://schemas.microsoft.com/office/drawing/2014/main" id="{8DB8B21C-03FD-452B-AAE5-B691691D3A3E}"/>
                </a:ext>
              </a:extLst>
            </p:cNvPr>
            <p:cNvSpPr>
              <a:spLocks noChangeShapeType="1"/>
            </p:cNvSpPr>
            <p:nvPr/>
          </p:nvSpPr>
          <p:spPr bwMode="auto">
            <a:xfrm flipH="1">
              <a:off x="1056" y="2160"/>
              <a:ext cx="480"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 name="Object 20">
              <a:extLst>
                <a:ext uri="{FF2B5EF4-FFF2-40B4-BE49-F238E27FC236}">
                  <a16:creationId xmlns:a16="http://schemas.microsoft.com/office/drawing/2014/main" id="{B6EC9D79-1B0C-4667-A9D9-D703CBEA5687}"/>
                </a:ext>
              </a:extLst>
            </p:cNvPr>
            <p:cNvGraphicFramePr>
              <a:graphicFrameLocks noChangeAspect="1"/>
            </p:cNvGraphicFramePr>
            <p:nvPr/>
          </p:nvGraphicFramePr>
          <p:xfrm>
            <a:off x="1399" y="1872"/>
            <a:ext cx="242" cy="264"/>
          </p:xfrm>
          <a:graphic>
            <a:graphicData uri="http://schemas.openxmlformats.org/presentationml/2006/ole">
              <mc:AlternateContent xmlns:mc="http://schemas.openxmlformats.org/markup-compatibility/2006">
                <mc:Choice xmlns:v="urn:schemas-microsoft-com:vml" Requires="v">
                  <p:oleObj spid="_x0000_s78009" name="公式" r:id="rId8" imgW="177646" imgH="190335" progId="Equation.3">
                    <p:embed/>
                  </p:oleObj>
                </mc:Choice>
                <mc:Fallback>
                  <p:oleObj name="公式" r:id="rId8" imgW="177646" imgH="190335" progId="Equation.3">
                    <p:embed/>
                    <p:pic>
                      <p:nvPicPr>
                        <p:cNvPr id="76837"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9" y="1872"/>
                          <a:ext cx="24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21">
              <a:extLst>
                <a:ext uri="{FF2B5EF4-FFF2-40B4-BE49-F238E27FC236}">
                  <a16:creationId xmlns:a16="http://schemas.microsoft.com/office/drawing/2014/main" id="{BE821A18-C6CC-41B3-88C8-40904BF5CEA1}"/>
                </a:ext>
              </a:extLst>
            </p:cNvPr>
            <p:cNvSpPr>
              <a:spLocks noChangeArrowheads="1"/>
            </p:cNvSpPr>
            <p:nvPr/>
          </p:nvSpPr>
          <p:spPr bwMode="auto">
            <a:xfrm>
              <a:off x="1248" y="3120"/>
              <a:ext cx="240"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24" name="Object 22">
              <a:extLst>
                <a:ext uri="{FF2B5EF4-FFF2-40B4-BE49-F238E27FC236}">
                  <a16:creationId xmlns:a16="http://schemas.microsoft.com/office/drawing/2014/main" id="{FC2AE27D-C1C8-430D-BC85-C4E22A264621}"/>
                </a:ext>
              </a:extLst>
            </p:cNvPr>
            <p:cNvGraphicFramePr>
              <a:graphicFrameLocks noChangeAspect="1"/>
            </p:cNvGraphicFramePr>
            <p:nvPr/>
          </p:nvGraphicFramePr>
          <p:xfrm>
            <a:off x="1248" y="3168"/>
            <a:ext cx="192" cy="240"/>
          </p:xfrm>
          <a:graphic>
            <a:graphicData uri="http://schemas.openxmlformats.org/presentationml/2006/ole">
              <mc:AlternateContent xmlns:mc="http://schemas.openxmlformats.org/markup-compatibility/2006">
                <mc:Choice xmlns:v="urn:schemas-microsoft-com:vml" Requires="v">
                  <p:oleObj spid="_x0000_s78010" name="公式" r:id="rId10" imgW="126725" imgH="126725" progId="Equation.3">
                    <p:embed/>
                  </p:oleObj>
                </mc:Choice>
                <mc:Fallback>
                  <p:oleObj name="公式" r:id="rId10" imgW="126725" imgH="126725" progId="Equation.3">
                    <p:embed/>
                    <p:pic>
                      <p:nvPicPr>
                        <p:cNvPr id="76839"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8" y="3168"/>
                          <a:ext cx="19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5" name="Group 45">
            <a:extLst>
              <a:ext uri="{FF2B5EF4-FFF2-40B4-BE49-F238E27FC236}">
                <a16:creationId xmlns:a16="http://schemas.microsoft.com/office/drawing/2014/main" id="{A805C838-AC6C-4B02-B890-873180457EBD}"/>
              </a:ext>
            </a:extLst>
          </p:cNvPr>
          <p:cNvGrpSpPr>
            <a:grpSpLocks/>
          </p:cNvGrpSpPr>
          <p:nvPr/>
        </p:nvGrpSpPr>
        <p:grpSpPr bwMode="auto">
          <a:xfrm>
            <a:off x="2381907" y="3350173"/>
            <a:ext cx="2667000" cy="3362325"/>
            <a:chOff x="2832" y="1776"/>
            <a:chExt cx="1680" cy="2118"/>
          </a:xfrm>
        </p:grpSpPr>
        <p:sp>
          <p:nvSpPr>
            <p:cNvPr id="26" name="Oval 25">
              <a:extLst>
                <a:ext uri="{FF2B5EF4-FFF2-40B4-BE49-F238E27FC236}">
                  <a16:creationId xmlns:a16="http://schemas.microsoft.com/office/drawing/2014/main" id="{1CC28B4C-B95E-4E6C-A9C3-03C3DD20622B}"/>
                </a:ext>
              </a:extLst>
            </p:cNvPr>
            <p:cNvSpPr>
              <a:spLocks noChangeArrowheads="1"/>
            </p:cNvSpPr>
            <p:nvPr/>
          </p:nvSpPr>
          <p:spPr bwMode="auto">
            <a:xfrm>
              <a:off x="3840" y="1920"/>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 name="Oval 26">
              <a:extLst>
                <a:ext uri="{FF2B5EF4-FFF2-40B4-BE49-F238E27FC236}">
                  <a16:creationId xmlns:a16="http://schemas.microsoft.com/office/drawing/2014/main" id="{04C21014-0FD2-4D89-A76A-6ED338E85A41}"/>
                </a:ext>
              </a:extLst>
            </p:cNvPr>
            <p:cNvSpPr>
              <a:spLocks noChangeArrowheads="1"/>
            </p:cNvSpPr>
            <p:nvPr/>
          </p:nvSpPr>
          <p:spPr bwMode="auto">
            <a:xfrm>
              <a:off x="3264" y="2544"/>
              <a:ext cx="192" cy="24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 name="Line 27">
              <a:extLst>
                <a:ext uri="{FF2B5EF4-FFF2-40B4-BE49-F238E27FC236}">
                  <a16:creationId xmlns:a16="http://schemas.microsoft.com/office/drawing/2014/main" id="{7953E4DC-E7E0-481E-9BF9-9A72E5E57237}"/>
                </a:ext>
              </a:extLst>
            </p:cNvPr>
            <p:cNvSpPr>
              <a:spLocks noChangeShapeType="1"/>
            </p:cNvSpPr>
            <p:nvPr/>
          </p:nvSpPr>
          <p:spPr bwMode="auto">
            <a:xfrm>
              <a:off x="4032" y="2064"/>
              <a:ext cx="384"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8">
              <a:extLst>
                <a:ext uri="{FF2B5EF4-FFF2-40B4-BE49-F238E27FC236}">
                  <a16:creationId xmlns:a16="http://schemas.microsoft.com/office/drawing/2014/main" id="{77DDEC3F-0FD4-4A9D-8B77-06F925BB2A72}"/>
                </a:ext>
              </a:extLst>
            </p:cNvPr>
            <p:cNvSpPr>
              <a:spLocks noChangeShapeType="1"/>
            </p:cNvSpPr>
            <p:nvPr/>
          </p:nvSpPr>
          <p:spPr bwMode="auto">
            <a:xfrm flipH="1">
              <a:off x="2928" y="2688"/>
              <a:ext cx="336"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9">
              <a:extLst>
                <a:ext uri="{FF2B5EF4-FFF2-40B4-BE49-F238E27FC236}">
                  <a16:creationId xmlns:a16="http://schemas.microsoft.com/office/drawing/2014/main" id="{CA06A650-ED98-4A37-80F0-E8B903863B76}"/>
                </a:ext>
              </a:extLst>
            </p:cNvPr>
            <p:cNvSpPr>
              <a:spLocks noChangeShapeType="1"/>
            </p:cNvSpPr>
            <p:nvPr/>
          </p:nvSpPr>
          <p:spPr bwMode="auto">
            <a:xfrm>
              <a:off x="3456" y="2688"/>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Rectangle 30">
              <a:extLst>
                <a:ext uri="{FF2B5EF4-FFF2-40B4-BE49-F238E27FC236}">
                  <a16:creationId xmlns:a16="http://schemas.microsoft.com/office/drawing/2014/main" id="{276A78B4-FCBA-4B38-BA3C-4E20090F73AA}"/>
                </a:ext>
              </a:extLst>
            </p:cNvPr>
            <p:cNvSpPr>
              <a:spLocks noChangeArrowheads="1"/>
            </p:cNvSpPr>
            <p:nvPr/>
          </p:nvSpPr>
          <p:spPr bwMode="auto">
            <a:xfrm>
              <a:off x="4272" y="2544"/>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32" name="Rectangle 31">
              <a:extLst>
                <a:ext uri="{FF2B5EF4-FFF2-40B4-BE49-F238E27FC236}">
                  <a16:creationId xmlns:a16="http://schemas.microsoft.com/office/drawing/2014/main" id="{C298EA40-DA10-4F0A-9355-B1B9CA772F8A}"/>
                </a:ext>
              </a:extLst>
            </p:cNvPr>
            <p:cNvSpPr>
              <a:spLocks noChangeArrowheads="1"/>
            </p:cNvSpPr>
            <p:nvPr/>
          </p:nvSpPr>
          <p:spPr bwMode="auto">
            <a:xfrm>
              <a:off x="2832" y="3024"/>
              <a:ext cx="240" cy="2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
          <p:nvSpPr>
            <p:cNvPr id="33" name="Line 32">
              <a:extLst>
                <a:ext uri="{FF2B5EF4-FFF2-40B4-BE49-F238E27FC236}">
                  <a16:creationId xmlns:a16="http://schemas.microsoft.com/office/drawing/2014/main" id="{B319EE6B-3F72-4A4E-845B-95171F1C8A31}"/>
                </a:ext>
              </a:extLst>
            </p:cNvPr>
            <p:cNvSpPr>
              <a:spLocks noChangeShapeType="1"/>
            </p:cNvSpPr>
            <p:nvPr/>
          </p:nvSpPr>
          <p:spPr bwMode="auto">
            <a:xfrm flipH="1">
              <a:off x="3360" y="2064"/>
              <a:ext cx="480" cy="480"/>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5A0F5C0-A6FA-4526-AD92-509D78A09583}"/>
                    </a:ext>
                  </a:extLst>
                </p:cNvPr>
                <p:cNvSpPr txBox="1"/>
                <p:nvPr/>
              </p:nvSpPr>
              <p:spPr bwMode="auto">
                <a:xfrm>
                  <a:off x="3695" y="1776"/>
                  <a:ext cx="259" cy="264"/>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𝑇</m:t>
                            </m:r>
                          </m:e>
                          <m:sup>
                            <m:r>
                              <a:rPr lang="zh-CN" altLang="en-US" i="1">
                                <a:solidFill>
                                  <a:srgbClr val="000000"/>
                                </a:solidFill>
                                <a:latin typeface="Cambria Math" panose="02040503050406030204" pitchFamily="18" charset="0"/>
                              </a:rPr>
                              <m:t>′′′</m:t>
                            </m:r>
                          </m:sup>
                        </m:sSup>
                      </m:oMath>
                    </m:oMathPara>
                  </a14:m>
                  <a:endParaRPr lang="zh-CN" altLang="en-US" dirty="0"/>
                </a:p>
              </p:txBody>
            </p:sp>
          </mc:Choice>
          <mc:Fallback xmlns="">
            <p:sp>
              <p:nvSpPr>
                <p:cNvPr id="34" name="Object 33">
                  <a:extLst>
                    <a:ext uri="{FF2B5EF4-FFF2-40B4-BE49-F238E27FC236}">
                      <a16:creationId xmlns:a16="http://schemas.microsoft.com/office/drawing/2014/main" id="{A5A0F5C0-A6FA-4526-AD92-509D78A09583}"/>
                    </a:ext>
                  </a:extLst>
                </p:cNvPr>
                <p:cNvSpPr txBox="1">
                  <a:spLocks noRot="1" noChangeAspect="1" noMove="1" noResize="1" noEditPoints="1" noAdjustHandles="1" noChangeArrowheads="1" noChangeShapeType="1" noTextEdit="1"/>
                </p:cNvSpPr>
                <p:nvPr/>
              </p:nvSpPr>
              <p:spPr bwMode="auto">
                <a:xfrm>
                  <a:off x="3695" y="1776"/>
                  <a:ext cx="259" cy="264"/>
                </a:xfrm>
                <a:prstGeom prst="rect">
                  <a:avLst/>
                </a:prstGeom>
                <a:blipFill>
                  <a:blip r:embed="rId12"/>
                  <a:stretch>
                    <a:fillRect r="-13235"/>
                  </a:stretch>
                </a:blipFill>
                <a:ln>
                  <a:noFill/>
                </a:ln>
              </p:spPr>
              <p:txBody>
                <a:bodyPr/>
                <a:lstStyle/>
                <a:p>
                  <a:r>
                    <a:rPr lang="zh-CN" altLang="en-US">
                      <a:noFill/>
                    </a:rPr>
                    <a:t> </a:t>
                  </a:r>
                </a:p>
              </p:txBody>
            </p:sp>
          </mc:Fallback>
        </mc:AlternateContent>
        <p:sp>
          <p:nvSpPr>
            <p:cNvPr id="35" name="Line 36">
              <a:extLst>
                <a:ext uri="{FF2B5EF4-FFF2-40B4-BE49-F238E27FC236}">
                  <a16:creationId xmlns:a16="http://schemas.microsoft.com/office/drawing/2014/main" id="{8A06F446-1F64-4C06-85A0-AF3B41B497E2}"/>
                </a:ext>
              </a:extLst>
            </p:cNvPr>
            <p:cNvSpPr>
              <a:spLocks noChangeShapeType="1"/>
            </p:cNvSpPr>
            <p:nvPr/>
          </p:nvSpPr>
          <p:spPr bwMode="auto">
            <a:xfrm flipH="1">
              <a:off x="3408" y="3312"/>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7">
              <a:extLst>
                <a:ext uri="{FF2B5EF4-FFF2-40B4-BE49-F238E27FC236}">
                  <a16:creationId xmlns:a16="http://schemas.microsoft.com/office/drawing/2014/main" id="{3CC6F7B0-5EE5-443A-BAD7-9A5E8C7D5B78}"/>
                </a:ext>
              </a:extLst>
            </p:cNvPr>
            <p:cNvSpPr>
              <a:spLocks noChangeShapeType="1"/>
            </p:cNvSpPr>
            <p:nvPr/>
          </p:nvSpPr>
          <p:spPr bwMode="auto">
            <a:xfrm>
              <a:off x="3696" y="3312"/>
              <a:ext cx="192" cy="336"/>
            </a:xfrm>
            <a:prstGeom prst="line">
              <a:avLst/>
            </a:prstGeom>
            <a:noFill/>
            <a:ln w="349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7" name="Group 38">
              <a:extLst>
                <a:ext uri="{FF2B5EF4-FFF2-40B4-BE49-F238E27FC236}">
                  <a16:creationId xmlns:a16="http://schemas.microsoft.com/office/drawing/2014/main" id="{0D25C933-E501-4A47-AE2A-783AD870FE44}"/>
                </a:ext>
              </a:extLst>
            </p:cNvPr>
            <p:cNvGrpSpPr>
              <a:grpSpLocks/>
            </p:cNvGrpSpPr>
            <p:nvPr/>
          </p:nvGrpSpPr>
          <p:grpSpPr bwMode="auto">
            <a:xfrm>
              <a:off x="3792" y="3648"/>
              <a:ext cx="288" cy="246"/>
              <a:chOff x="1632" y="2784"/>
              <a:chExt cx="288" cy="246"/>
            </a:xfrm>
          </p:grpSpPr>
          <p:sp>
            <p:nvSpPr>
              <p:cNvPr id="43" name="Rectangle 39">
                <a:extLst>
                  <a:ext uri="{FF2B5EF4-FFF2-40B4-BE49-F238E27FC236}">
                    <a16:creationId xmlns:a16="http://schemas.microsoft.com/office/drawing/2014/main" id="{E3631DFA-F4D8-4BE3-8E4A-0308E30BF0F3}"/>
                  </a:ext>
                </a:extLst>
              </p:cNvPr>
              <p:cNvSpPr>
                <a:spLocks noChangeArrowheads="1"/>
              </p:cNvSpPr>
              <p:nvPr/>
            </p:nvSpPr>
            <p:spPr bwMode="auto">
              <a:xfrm>
                <a:off x="1632" y="2784"/>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mc:AlternateContent xmlns:mc="http://schemas.openxmlformats.org/markup-compatibility/2006" xmlns:a14="http://schemas.microsoft.com/office/drawing/2010/main">
            <mc:Choice Requires="a14">
              <p:graphicFrame>
                <p:nvGraphicFramePr>
                  <p:cNvPr id="44" name="Object 40">
                    <a:extLst>
                      <a:ext uri="{FF2B5EF4-FFF2-40B4-BE49-F238E27FC236}">
                        <a16:creationId xmlns:a16="http://schemas.microsoft.com/office/drawing/2014/main" id="{333AE4F2-1876-444E-B240-A9BBA6BBBF05}"/>
                      </a:ext>
                    </a:extLst>
                  </p:cNvPr>
                  <p:cNvGraphicFramePr>
                    <a:graphicFrameLocks noChangeAspect="1"/>
                  </p:cNvGraphicFramePr>
                  <p:nvPr/>
                </p:nvGraphicFramePr>
                <p:xfrm>
                  <a:off x="1703" y="2784"/>
                  <a:ext cx="217" cy="246"/>
                </p:xfrm>
                <a:graphic>
                  <a:graphicData uri="http://schemas.openxmlformats.org/presentationml/2006/ole">
                    <mc:AlternateContent>
                      <mc:Choice xmlns:v="urn:schemas-microsoft-com:vml" Requires="v">
                        <p:oleObj spid="_x0000_s78011" name="公式" r:id="rId13" imgW="139579" imgH="164957" progId="Equation.3">
                          <p:embed/>
                        </p:oleObj>
                      </mc:Choice>
                      <mc:Fallback>
                        <p:oleObj name="公式" r:id="rId13" imgW="139579" imgH="164957" progId="Equation.3">
                          <p:embed/>
                          <p:pic>
                            <p:nvPicPr>
                              <p:cNvPr id="76828" name="Object 40"/>
                              <p:cNvPicPr>
                                <a:picLocks noChangeAspect="1" noChangeArrowheads="1"/>
                              </p:cNvPicPr>
                              <p:nvPr/>
                            </p:nvPicPr>
                            <p:blipFill>
                              <a:blip r:embed="rId14">
                                <a:extLst>
                                  <a:ext uri="{28A0092B-C50C-407E-A947-70E740481C1C}">
                                    <a14:useLocalDpi val="0"/>
                                  </a:ext>
                                </a:extLst>
                              </a:blip>
                              <a:srcRect/>
                              <a:stretch>
                                <a:fillRect/>
                              </a:stretch>
                            </p:blipFill>
                            <p:spPr bwMode="auto">
                              <a:xfrm>
                                <a:off x="1703" y="2784"/>
                                <a:ext cx="217" cy="24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44" name="Object 40">
                    <a:extLst>
                      <a:ext uri="{FF2B5EF4-FFF2-40B4-BE49-F238E27FC236}">
                        <a16:creationId xmlns:a16="http://schemas.microsoft.com/office/drawing/2014/main" id="{333AE4F2-1876-444E-B240-A9BBA6BBBF05}"/>
                      </a:ext>
                    </a:extLst>
                  </p:cNvPr>
                  <p:cNvGraphicFramePr>
                    <a:graphicFrameLocks noChangeAspect="1"/>
                  </p:cNvGraphicFramePr>
                  <p:nvPr/>
                </p:nvGraphicFramePr>
                <p:xfrm>
                  <a:off x="1703" y="2784"/>
                  <a:ext cx="217" cy="246"/>
                </p:xfrm>
                <a:graphic>
                  <a:graphicData uri="http://schemas.openxmlformats.org/presentationml/2006/ole">
                    <mc:AlternateContent>
                      <mc:Choice xmlns:v="urn:schemas-microsoft-com:vml" Requires="v">
                        <p:oleObj spid="_x0000_s77911" name="公式" r:id="rId15" imgW="139579" imgH="164957" progId="Equation.3">
                          <p:embed/>
                        </p:oleObj>
                      </mc:Choice>
                      <mc:Fallback>
                        <p:oleObj name="公式" r:id="rId15" imgW="139579" imgH="164957" progId="Equation.3">
                          <p:embed/>
                          <p:pic>
                            <p:nvPicPr>
                              <p:cNvPr id="76828"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03" y="2784"/>
                                <a:ext cx="21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p:grpSp>
        <p:grpSp>
          <p:nvGrpSpPr>
            <p:cNvPr id="38" name="Group 41">
              <a:extLst>
                <a:ext uri="{FF2B5EF4-FFF2-40B4-BE49-F238E27FC236}">
                  <a16:creationId xmlns:a16="http://schemas.microsoft.com/office/drawing/2014/main" id="{8BD45334-961B-4816-B27A-90B923C9D3AF}"/>
                </a:ext>
              </a:extLst>
            </p:cNvPr>
            <p:cNvGrpSpPr>
              <a:grpSpLocks/>
            </p:cNvGrpSpPr>
            <p:nvPr/>
          </p:nvGrpSpPr>
          <p:grpSpPr bwMode="auto">
            <a:xfrm>
              <a:off x="3264" y="3648"/>
              <a:ext cx="240" cy="240"/>
              <a:chOff x="1104" y="2784"/>
              <a:chExt cx="240" cy="240"/>
            </a:xfrm>
          </p:grpSpPr>
          <p:sp>
            <p:nvSpPr>
              <p:cNvPr id="41" name="Rectangle 42">
                <a:extLst>
                  <a:ext uri="{FF2B5EF4-FFF2-40B4-BE49-F238E27FC236}">
                    <a16:creationId xmlns:a16="http://schemas.microsoft.com/office/drawing/2014/main" id="{93C2DC9F-20BF-4750-92CC-C756C25FC14B}"/>
                  </a:ext>
                </a:extLst>
              </p:cNvPr>
              <p:cNvSpPr>
                <a:spLocks noChangeArrowheads="1"/>
              </p:cNvSpPr>
              <p:nvPr/>
            </p:nvSpPr>
            <p:spPr bwMode="auto">
              <a:xfrm>
                <a:off x="1104" y="2784"/>
                <a:ext cx="240" cy="2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mc:AlternateContent xmlns:mc="http://schemas.openxmlformats.org/markup-compatibility/2006" xmlns:a14="http://schemas.microsoft.com/office/drawing/2010/main">
            <mc:Choice Requires="a14">
              <p:graphicFrame>
                <p:nvGraphicFramePr>
                  <p:cNvPr id="42" name="Object 43">
                    <a:extLst>
                      <a:ext uri="{FF2B5EF4-FFF2-40B4-BE49-F238E27FC236}">
                        <a16:creationId xmlns:a16="http://schemas.microsoft.com/office/drawing/2014/main" id="{69587162-6C6B-42C0-8110-88FA0E27FA50}"/>
                      </a:ext>
                    </a:extLst>
                  </p:cNvPr>
                  <p:cNvGraphicFramePr>
                    <a:graphicFrameLocks noChangeAspect="1"/>
                  </p:cNvGraphicFramePr>
                  <p:nvPr/>
                </p:nvGraphicFramePr>
                <p:xfrm>
                  <a:off x="1130" y="2784"/>
                  <a:ext cx="166" cy="240"/>
                </p:xfrm>
                <a:graphic>
                  <a:graphicData uri="http://schemas.openxmlformats.org/presentationml/2006/ole">
                    <mc:AlternateContent>
                      <mc:Choice xmlns:v="urn:schemas-microsoft-com:vml" Requires="v">
                        <p:oleObj spid="_x0000_s78012" name="公式" r:id="rId13" imgW="126835" imgH="139518" progId="Equation.3">
                          <p:embed/>
                        </p:oleObj>
                      </mc:Choice>
                      <mc:Fallback>
                        <p:oleObj name="公式" r:id="rId13" imgW="126835" imgH="139518" progId="Equation.3">
                          <p:embed/>
                          <p:pic>
                            <p:nvPicPr>
                              <p:cNvPr id="76826" name="Object 43"/>
                              <p:cNvPicPr>
                                <a:picLocks noChangeAspect="1" noChangeArrowheads="1"/>
                              </p:cNvPicPr>
                              <p:nvPr/>
                            </p:nvPicPr>
                            <p:blipFill>
                              <a:blip r:embed="rId17">
                                <a:extLst>
                                  <a:ext uri="{28A0092B-C50C-407E-A947-70E740481C1C}">
                                    <a14:useLocalDpi val="0"/>
                                  </a:ext>
                                </a:extLst>
                              </a:blip>
                              <a:srcRect/>
                              <a:stretch>
                                <a:fillRect/>
                              </a:stretch>
                            </p:blipFill>
                            <p:spPr bwMode="auto">
                              <a:xfrm>
                                <a:off x="1130" y="2784"/>
                                <a:ext cx="166" cy="2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42" name="Object 43">
                    <a:extLst>
                      <a:ext uri="{FF2B5EF4-FFF2-40B4-BE49-F238E27FC236}">
                        <a16:creationId xmlns:a16="http://schemas.microsoft.com/office/drawing/2014/main" id="{69587162-6C6B-42C0-8110-88FA0E27FA50}"/>
                      </a:ext>
                    </a:extLst>
                  </p:cNvPr>
                  <p:cNvGraphicFramePr>
                    <a:graphicFrameLocks noChangeAspect="1"/>
                  </p:cNvGraphicFramePr>
                  <p:nvPr/>
                </p:nvGraphicFramePr>
                <p:xfrm>
                  <a:off x="1130" y="2784"/>
                  <a:ext cx="166" cy="240"/>
                </p:xfrm>
                <a:graphic>
                  <a:graphicData uri="http://schemas.openxmlformats.org/presentationml/2006/ole">
                    <mc:AlternateContent>
                      <mc:Choice xmlns:v="urn:schemas-microsoft-com:vml" Requires="v">
                        <p:oleObj spid="_x0000_s77912" name="公式" r:id="rId18" imgW="126835" imgH="139518" progId="Equation.3">
                          <p:embed/>
                        </p:oleObj>
                      </mc:Choice>
                      <mc:Fallback>
                        <p:oleObj name="公式" r:id="rId18" imgW="126835" imgH="139518" progId="Equation.3">
                          <p:embed/>
                          <p:pic>
                            <p:nvPicPr>
                              <p:cNvPr id="76826" name="Object 4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30" y="2784"/>
                                <a:ext cx="16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p:grpSp>
        <p:sp>
          <p:nvSpPr>
            <p:cNvPr id="39" name="Oval 44">
              <a:extLst>
                <a:ext uri="{FF2B5EF4-FFF2-40B4-BE49-F238E27FC236}">
                  <a16:creationId xmlns:a16="http://schemas.microsoft.com/office/drawing/2014/main" id="{C075AB3F-F80C-4529-85F7-6A1B123E263B}"/>
                </a:ext>
              </a:extLst>
            </p:cNvPr>
            <p:cNvSpPr>
              <a:spLocks noChangeArrowheads="1"/>
            </p:cNvSpPr>
            <p:nvPr/>
          </p:nvSpPr>
          <p:spPr bwMode="auto">
            <a:xfrm>
              <a:off x="3504" y="3024"/>
              <a:ext cx="288" cy="336"/>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mc:AlternateContent xmlns:mc="http://schemas.openxmlformats.org/markup-compatibility/2006" xmlns:a14="http://schemas.microsoft.com/office/drawing/2010/main">
          <mc:Choice Requires="a14">
            <p:graphicFrame>
              <p:nvGraphicFramePr>
                <p:cNvPr id="40" name="Object 35">
                  <a:extLst>
                    <a:ext uri="{FF2B5EF4-FFF2-40B4-BE49-F238E27FC236}">
                      <a16:creationId xmlns:a16="http://schemas.microsoft.com/office/drawing/2014/main" id="{1FF62097-D198-48E2-B842-42BA52226E7A}"/>
                    </a:ext>
                  </a:extLst>
                </p:cNvPr>
                <p:cNvGraphicFramePr>
                  <a:graphicFrameLocks noChangeAspect="1"/>
                </p:cNvGraphicFramePr>
                <p:nvPr/>
              </p:nvGraphicFramePr>
              <p:xfrm>
                <a:off x="3552" y="3072"/>
                <a:ext cx="192" cy="240"/>
              </p:xfrm>
              <a:graphic>
                <a:graphicData uri="http://schemas.openxmlformats.org/presentationml/2006/ole">
                  <mc:AlternateContent>
                    <mc:Choice xmlns:v="urn:schemas-microsoft-com:vml" Requires="v">
                      <p:oleObj spid="_x0000_s78013" name="公式" r:id="rId18" imgW="126725" imgH="126725" progId="Equation.3">
                        <p:embed/>
                      </p:oleObj>
                    </mc:Choice>
                    <mc:Fallback>
                      <p:oleObj name="公式" r:id="rId18" imgW="126725" imgH="126725" progId="Equation.3">
                        <p:embed/>
                        <p:pic>
                          <p:nvPicPr>
                            <p:cNvPr id="76824" name="Object 35"/>
                            <p:cNvPicPr>
                              <a:picLocks noChangeAspect="1" noChangeArrowheads="1"/>
                            </p:cNvPicPr>
                            <p:nvPr/>
                          </p:nvPicPr>
                          <p:blipFill>
                            <a:blip r:embed="rId11">
                              <a:extLst>
                                <a:ext uri="{28A0092B-C50C-407E-A947-70E740481C1C}">
                                  <a14:useLocalDpi val="0"/>
                                </a:ext>
                              </a:extLst>
                            </a:blip>
                            <a:srcRect/>
                            <a:stretch>
                              <a:fillRect/>
                            </a:stretch>
                          </p:blipFill>
                          <p:spPr bwMode="auto">
                            <a:xfrm>
                              <a:off x="3552" y="3072"/>
                              <a:ext cx="192" cy="2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40" name="Object 35">
                  <a:extLst>
                    <a:ext uri="{FF2B5EF4-FFF2-40B4-BE49-F238E27FC236}">
                      <a16:creationId xmlns:a16="http://schemas.microsoft.com/office/drawing/2014/main" id="{1FF62097-D198-48E2-B842-42BA52226E7A}"/>
                    </a:ext>
                  </a:extLst>
                </p:cNvPr>
                <p:cNvGraphicFramePr>
                  <a:graphicFrameLocks noChangeAspect="1"/>
                </p:cNvGraphicFramePr>
                <p:nvPr/>
              </p:nvGraphicFramePr>
              <p:xfrm>
                <a:off x="3552" y="3072"/>
                <a:ext cx="192" cy="240"/>
              </p:xfrm>
              <a:graphic>
                <a:graphicData uri="http://schemas.openxmlformats.org/presentationml/2006/ole">
                  <mc:AlternateContent>
                    <mc:Choice xmlns:v="urn:schemas-microsoft-com:vml" Requires="v">
                      <p:oleObj spid="_x0000_s77913" name="公式" r:id="rId21" imgW="126725" imgH="126725" progId="Equation.3">
                        <p:embed/>
                      </p:oleObj>
                    </mc:Choice>
                    <mc:Fallback>
                      <p:oleObj name="公式" r:id="rId21" imgW="126725" imgH="126725" progId="Equation.3">
                        <p:embed/>
                        <p:pic>
                          <p:nvPicPr>
                            <p:cNvPr id="76824" name="Object 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52" y="3072"/>
                              <a:ext cx="19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sp>
            <p:nvSpPr>
              <p:cNvPr id="85" name="Object 11">
                <a:extLst>
                  <a:ext uri="{FF2B5EF4-FFF2-40B4-BE49-F238E27FC236}">
                    <a16:creationId xmlns:a16="http://schemas.microsoft.com/office/drawing/2014/main" id="{15BDA522-4736-449A-BCE6-36926578F8CB}"/>
                  </a:ext>
                </a:extLst>
              </p:cNvPr>
              <p:cNvSpPr txBox="1"/>
              <p:nvPr/>
            </p:nvSpPr>
            <p:spPr bwMode="auto">
              <a:xfrm>
                <a:off x="5328744" y="3529012"/>
                <a:ext cx="1664576" cy="61753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&lt;</m:t>
                      </m:r>
                      <m:r>
                        <a:rPr lang="zh-CN" altLang="en-US" sz="2400" i="1" smtClean="0">
                          <a:solidFill>
                            <a:srgbClr val="000000"/>
                          </a:solidFill>
                          <a:latin typeface="Cambria Math" panose="02040503050406030204" pitchFamily="18" charset="0"/>
                        </a:rPr>
                        <m:t>𝐵</m:t>
                      </m:r>
                      <m:r>
                        <a:rPr lang="zh-CN" altLang="en-US" sz="240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𝑇</m:t>
                      </m:r>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85" name="Object 11">
                <a:extLst>
                  <a:ext uri="{FF2B5EF4-FFF2-40B4-BE49-F238E27FC236}">
                    <a16:creationId xmlns:a16="http://schemas.microsoft.com/office/drawing/2014/main" id="{15BDA522-4736-449A-BCE6-36926578F8CB}"/>
                  </a:ext>
                </a:extLst>
              </p:cNvPr>
              <p:cNvSpPr txBox="1">
                <a:spLocks noRot="1" noChangeAspect="1" noMove="1" noResize="1" noEditPoints="1" noAdjustHandles="1" noChangeArrowheads="1" noChangeShapeType="1" noTextEdit="1"/>
              </p:cNvSpPr>
              <p:nvPr/>
            </p:nvSpPr>
            <p:spPr bwMode="auto">
              <a:xfrm>
                <a:off x="5328744" y="3529012"/>
                <a:ext cx="1664576" cy="617538"/>
              </a:xfrm>
              <a:prstGeom prst="rect">
                <a:avLst/>
              </a:prstGeom>
              <a:blipFill>
                <a:blip r:embed="rId23"/>
                <a:stretch>
                  <a:fillRect l="-366"/>
                </a:stretch>
              </a:blipFill>
              <a:ln>
                <a:no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09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80905"/>
                                        </p:tgtEl>
                                        <p:attrNameLst>
                                          <p:attrName>style.visibility</p:attrName>
                                        </p:attrNameLst>
                                      </p:cBhvr>
                                      <p:to>
                                        <p:strVal val="visible"/>
                                      </p:to>
                                    </p:set>
                                    <p:anim calcmode="lin" valueType="num">
                                      <p:cBhvr additive="base">
                                        <p:cTn id="35" dur="500" fill="hold"/>
                                        <p:tgtEl>
                                          <p:spTgt spid="80905"/>
                                        </p:tgtEl>
                                        <p:attrNameLst>
                                          <p:attrName>ppt_x</p:attrName>
                                        </p:attrNameLst>
                                      </p:cBhvr>
                                      <p:tavLst>
                                        <p:tav tm="0">
                                          <p:val>
                                            <p:strVal val="1+#ppt_w/2"/>
                                          </p:val>
                                        </p:tav>
                                        <p:tav tm="100000">
                                          <p:val>
                                            <p:strVal val="#ppt_x"/>
                                          </p:val>
                                        </p:tav>
                                      </p:tavLst>
                                    </p:anim>
                                    <p:anim calcmode="lin" valueType="num">
                                      <p:cBhvr additive="base">
                                        <p:cTn id="36" dur="500" fill="hold"/>
                                        <p:tgtEl>
                                          <p:spTgt spid="809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p:bldP spid="80905" grpId="0" animBg="1"/>
      <p:bldP spid="80907" grpId="0"/>
      <p:bldP spid="12" grpId="0"/>
      <p:bldP spid="8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2F8A0-E7A8-49A5-BFB0-D6D4FA58024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249773D-E9B8-48F8-8508-510DBD76D16A}"/>
              </a:ext>
            </a:extLst>
          </p:cNvPr>
          <p:cNvSpPr>
            <a:spLocks noGrp="1"/>
          </p:cNvSpPr>
          <p:nvPr>
            <p:ph idx="1"/>
          </p:nvPr>
        </p:nvSpPr>
        <p:spPr/>
        <p:txBody>
          <a:bodyPr/>
          <a:lstStyle/>
          <a:p>
            <a:endParaRPr lang="zh-CN" altLang="en-US" dirty="0"/>
          </a:p>
        </p:txBody>
      </p:sp>
      <p:grpSp>
        <p:nvGrpSpPr>
          <p:cNvPr id="28" name="组合 27">
            <a:extLst>
              <a:ext uri="{FF2B5EF4-FFF2-40B4-BE49-F238E27FC236}">
                <a16:creationId xmlns:a16="http://schemas.microsoft.com/office/drawing/2014/main" id="{56B493A9-7B4C-4D0A-9D4B-6D33BDC39E36}"/>
              </a:ext>
            </a:extLst>
          </p:cNvPr>
          <p:cNvGrpSpPr/>
          <p:nvPr/>
        </p:nvGrpSpPr>
        <p:grpSpPr>
          <a:xfrm>
            <a:off x="1207887" y="2275362"/>
            <a:ext cx="792000" cy="792000"/>
            <a:chOff x="4157228" y="3968984"/>
            <a:chExt cx="792000" cy="792000"/>
          </a:xfrm>
        </p:grpSpPr>
        <p:sp>
          <p:nvSpPr>
            <p:cNvPr id="29" name="MH_Other_2">
              <a:extLst>
                <a:ext uri="{FF2B5EF4-FFF2-40B4-BE49-F238E27FC236}">
                  <a16:creationId xmlns:a16="http://schemas.microsoft.com/office/drawing/2014/main" id="{C0AF8325-4E6D-486E-8B25-88FE1A13E228}"/>
                </a:ext>
              </a:extLst>
            </p:cNvPr>
            <p:cNvSpPr/>
            <p:nvPr>
              <p:custDataLst>
                <p:tags r:id="rId8"/>
              </p:custDataLst>
            </p:nvPr>
          </p:nvSpPr>
          <p:spPr>
            <a:xfrm>
              <a:off x="4157228" y="3968984"/>
              <a:ext cx="792000" cy="792000"/>
            </a:xfrm>
            <a:prstGeom prst="ellipse">
              <a:avLst/>
            </a:prstGeom>
            <a:gradFill flip="none" rotWithShape="1">
              <a:gsLst>
                <a:gs pos="100000">
                  <a:sysClr val="window" lastClr="FFFFFF"/>
                </a:gs>
                <a:gs pos="0">
                  <a:srgbClr val="E0E0E0"/>
                </a:gs>
              </a:gsLst>
              <a:lin ang="8100000" scaled="0"/>
              <a:tileRect/>
            </a:gradFill>
            <a:ln w="34925" cap="flat" cmpd="sng" algn="ctr">
              <a:gradFill>
                <a:gsLst>
                  <a:gs pos="100000">
                    <a:sysClr val="window" lastClr="FFFFFF">
                      <a:lumMod val="85000"/>
                    </a:sysClr>
                  </a:gs>
                  <a:gs pos="0">
                    <a:sysClr val="window" lastClr="FFFFFF"/>
                  </a:gs>
                </a:gsLst>
                <a:lin ang="8100000" scaled="0"/>
              </a:gradFill>
              <a:prstDash val="solid"/>
            </a:ln>
            <a:effectLst>
              <a:outerShdw blurRad="203200" dist="177800" dir="8100000" algn="tr"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Times New Roman"/>
                <a:ea typeface="微软雅黑"/>
                <a:cs typeface="+mn-cs"/>
              </a:endParaRPr>
            </a:p>
          </p:txBody>
        </p:sp>
        <p:sp>
          <p:nvSpPr>
            <p:cNvPr id="30" name="MH_Title_1">
              <a:extLst>
                <a:ext uri="{FF2B5EF4-FFF2-40B4-BE49-F238E27FC236}">
                  <a16:creationId xmlns:a16="http://schemas.microsoft.com/office/drawing/2014/main" id="{983EE373-AEF4-49A4-B8CB-6F76BD4A358B}"/>
                </a:ext>
              </a:extLst>
            </p:cNvPr>
            <p:cNvSpPr/>
            <p:nvPr>
              <p:custDataLst>
                <p:tags r:id="rId9"/>
              </p:custDataLst>
            </p:nvPr>
          </p:nvSpPr>
          <p:spPr>
            <a:xfrm>
              <a:off x="4276078" y="4094984"/>
              <a:ext cx="540000" cy="540000"/>
            </a:xfrm>
            <a:prstGeom prst="ellipse">
              <a:avLst/>
            </a:prstGeom>
            <a:solidFill>
              <a:srgbClr val="009900"/>
            </a:solidFill>
            <a:ln w="25400" cap="flat" cmpd="sng" algn="ctr">
              <a:noFill/>
              <a:prstDash val="solid"/>
            </a:ln>
            <a:effectLst>
              <a:innerShdw blurRad="63500" dist="50800" dir="18900000">
                <a:prstClr val="black">
                  <a:alpha val="30000"/>
                </a:prstClr>
              </a:innerShdw>
            </a:effectLst>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Times New Roman"/>
                  <a:ea typeface="微软雅黑"/>
                  <a:cs typeface="+mn-cs"/>
                </a:rPr>
                <a:t>01</a:t>
              </a:r>
            </a:p>
          </p:txBody>
        </p:sp>
      </p:grpSp>
      <p:sp>
        <p:nvSpPr>
          <p:cNvPr id="31" name="MH_Text_1">
            <a:extLst>
              <a:ext uri="{FF2B5EF4-FFF2-40B4-BE49-F238E27FC236}">
                <a16:creationId xmlns:a16="http://schemas.microsoft.com/office/drawing/2014/main" id="{EAA4115B-B884-4CF9-8D2A-1BDD49EE60AE}"/>
              </a:ext>
            </a:extLst>
          </p:cNvPr>
          <p:cNvSpPr/>
          <p:nvPr>
            <p:custDataLst>
              <p:tags r:id="rId1"/>
            </p:custDataLst>
          </p:nvPr>
        </p:nvSpPr>
        <p:spPr>
          <a:xfrm>
            <a:off x="2048829" y="2430517"/>
            <a:ext cx="3852814" cy="541267"/>
          </a:xfrm>
          <a:prstGeom prst="rect">
            <a:avLst/>
          </a:prstGeom>
          <a:noFill/>
          <a:ln w="25400" cap="flat" cmpd="sng" algn="ctr">
            <a:noFill/>
            <a:prstDash val="solid"/>
          </a:ln>
          <a:effectLst/>
        </p:spPr>
        <p:txBody>
          <a:bodyPr wrap="square" lIns="119986" tIns="0" rIns="119986" bIns="0" rtlCol="0" anchor="t">
            <a:noAutofit/>
          </a:bodyPr>
          <a:lstStyle/>
          <a:p>
            <a:pPr marL="0" marR="0" lvl="0" indent="0" defTabSz="914400" eaLnBrk="1" fontAlgn="auto" latinLnBrk="0" hangingPunct="1">
              <a:lnSpc>
                <a:spcPct val="120000"/>
              </a:lnSpc>
              <a:spcBef>
                <a:spcPts val="0"/>
              </a:spcBef>
              <a:spcAft>
                <a:spcPts val="0"/>
              </a:spcAft>
              <a:buClr>
                <a:srgbClr val="92D050"/>
              </a:buClr>
              <a:buSzTx/>
              <a:buFontTx/>
              <a:buNone/>
              <a:tabLst/>
              <a:defRPr/>
            </a:pPr>
            <a:r>
              <a:rPr kumimoji="0" lang="zh-CN" altLang="en-US" sz="2400" b="1" i="0" u="none" strike="noStrike" kern="0" cap="none" spc="0" normalizeH="0" baseline="0" noProof="0" dirty="0">
                <a:ln>
                  <a:noFill/>
                </a:ln>
                <a:solidFill>
                  <a:prstClr val="black"/>
                </a:solidFill>
                <a:effectLst/>
                <a:uLnTx/>
                <a:uFillTx/>
                <a:latin typeface="微软雅黑"/>
                <a:ea typeface="微软雅黑"/>
                <a:cs typeface="+mn-cs"/>
              </a:rPr>
              <a:t>哈夫曼编码问题</a:t>
            </a:r>
          </a:p>
          <a:p>
            <a:pPr marL="0" marR="0" lvl="0" indent="0" defTabSz="914400" eaLnBrk="1" fontAlgn="auto" latinLnBrk="0" hangingPunct="1">
              <a:lnSpc>
                <a:spcPct val="120000"/>
              </a:lnSpc>
              <a:spcBef>
                <a:spcPts val="0"/>
              </a:spcBef>
              <a:spcAft>
                <a:spcPts val="0"/>
              </a:spcAft>
              <a:buClr>
                <a:srgbClr val="92D050"/>
              </a:buClr>
              <a:buSzTx/>
              <a:buFontTx/>
              <a:buNone/>
              <a:tabLst/>
              <a:defRPr/>
            </a:pPr>
            <a:endParaRPr kumimoji="0" lang="en-US" altLang="zh-CN" sz="2400" b="1" i="0" u="none" strike="noStrike" kern="0" cap="none" spc="0" normalizeH="0" baseline="0" noProof="0" dirty="0">
              <a:ln>
                <a:noFill/>
              </a:ln>
              <a:solidFill>
                <a:prstClr val="black"/>
              </a:solidFill>
              <a:effectLst/>
              <a:uLnTx/>
              <a:uFillTx/>
              <a:latin typeface="微软雅黑"/>
              <a:ea typeface="微软雅黑"/>
              <a:cs typeface="+mn-ea"/>
              <a:sym typeface="+mn-lt"/>
            </a:endParaRPr>
          </a:p>
        </p:txBody>
      </p:sp>
      <p:sp>
        <p:nvSpPr>
          <p:cNvPr id="32" name="MH_Text_1">
            <a:extLst>
              <a:ext uri="{FF2B5EF4-FFF2-40B4-BE49-F238E27FC236}">
                <a16:creationId xmlns:a16="http://schemas.microsoft.com/office/drawing/2014/main" id="{AE0E506A-E02D-407E-A3B3-86124AB46450}"/>
              </a:ext>
            </a:extLst>
          </p:cNvPr>
          <p:cNvSpPr/>
          <p:nvPr>
            <p:custDataLst>
              <p:tags r:id="rId2"/>
            </p:custDataLst>
          </p:nvPr>
        </p:nvSpPr>
        <p:spPr>
          <a:xfrm>
            <a:off x="2015443" y="3489450"/>
            <a:ext cx="4746848" cy="541267"/>
          </a:xfrm>
          <a:prstGeom prst="rect">
            <a:avLst/>
          </a:prstGeom>
          <a:noFill/>
          <a:ln w="25400" cap="flat" cmpd="sng" algn="ctr">
            <a:noFill/>
            <a:prstDash val="solid"/>
          </a:ln>
          <a:effectLst/>
        </p:spPr>
        <p:txBody>
          <a:bodyPr wrap="square" lIns="119986" tIns="0" rIns="119986" bIns="0" rtlCol="0" anchor="t">
            <a:noAutofit/>
          </a:bodyPr>
          <a:lstStyle/>
          <a:p>
            <a:pPr marL="0" marR="0" lvl="0" indent="0" defTabSz="914400" eaLnBrk="1" fontAlgn="auto" latinLnBrk="0" hangingPunct="1">
              <a:lnSpc>
                <a:spcPct val="120000"/>
              </a:lnSpc>
              <a:spcBef>
                <a:spcPts val="0"/>
              </a:spcBef>
              <a:spcAft>
                <a:spcPts val="0"/>
              </a:spcAft>
              <a:buClr>
                <a:srgbClr val="92D050"/>
              </a:buClr>
              <a:buSzTx/>
              <a:buFontTx/>
              <a:buNone/>
              <a:tabLst/>
              <a:defRPr/>
            </a:pPr>
            <a:r>
              <a:rPr kumimoji="0" lang="zh-CN" altLang="en-US" sz="2400" b="1" i="0" u="none" strike="noStrike" kern="0" cap="none" spc="0" normalizeH="0" baseline="0" noProof="0" dirty="0">
                <a:ln>
                  <a:noFill/>
                </a:ln>
                <a:solidFill>
                  <a:prstClr val="black"/>
                </a:solidFill>
                <a:effectLst/>
                <a:uLnTx/>
                <a:uFillTx/>
                <a:latin typeface="微软雅黑"/>
                <a:ea typeface="微软雅黑"/>
                <a:cs typeface="+mn-cs"/>
              </a:rPr>
              <a:t>哈夫曼问题的贪心策略</a:t>
            </a:r>
            <a:endParaRPr kumimoji="0" lang="en-US" altLang="zh-CN" sz="2400" b="1" i="0" u="none" strike="noStrike" kern="0" cap="none" spc="0" normalizeH="0" baseline="0" noProof="0" dirty="0">
              <a:ln>
                <a:noFill/>
              </a:ln>
              <a:solidFill>
                <a:prstClr val="black"/>
              </a:solidFill>
              <a:effectLst/>
              <a:uLnTx/>
              <a:uFillTx/>
              <a:latin typeface="微软雅黑"/>
              <a:ea typeface="微软雅黑"/>
              <a:cs typeface="+mn-ea"/>
              <a:sym typeface="+mn-lt"/>
            </a:endParaRPr>
          </a:p>
        </p:txBody>
      </p:sp>
      <p:grpSp>
        <p:nvGrpSpPr>
          <p:cNvPr id="33" name="组合 32">
            <a:extLst>
              <a:ext uri="{FF2B5EF4-FFF2-40B4-BE49-F238E27FC236}">
                <a16:creationId xmlns:a16="http://schemas.microsoft.com/office/drawing/2014/main" id="{DED6B0A4-1C5D-4C2B-8784-A06FFF519424}"/>
              </a:ext>
            </a:extLst>
          </p:cNvPr>
          <p:cNvGrpSpPr/>
          <p:nvPr/>
        </p:nvGrpSpPr>
        <p:grpSpPr>
          <a:xfrm>
            <a:off x="1189038" y="3360785"/>
            <a:ext cx="792000" cy="792000"/>
            <a:chOff x="4157228" y="3968984"/>
            <a:chExt cx="792000" cy="792000"/>
          </a:xfrm>
        </p:grpSpPr>
        <p:sp>
          <p:nvSpPr>
            <p:cNvPr id="34" name="MH_Other_2">
              <a:extLst>
                <a:ext uri="{FF2B5EF4-FFF2-40B4-BE49-F238E27FC236}">
                  <a16:creationId xmlns:a16="http://schemas.microsoft.com/office/drawing/2014/main" id="{9033A06D-2476-4708-A973-7B3206347C2D}"/>
                </a:ext>
              </a:extLst>
            </p:cNvPr>
            <p:cNvSpPr/>
            <p:nvPr>
              <p:custDataLst>
                <p:tags r:id="rId6"/>
              </p:custDataLst>
            </p:nvPr>
          </p:nvSpPr>
          <p:spPr>
            <a:xfrm>
              <a:off x="4157228" y="3968984"/>
              <a:ext cx="792000" cy="792000"/>
            </a:xfrm>
            <a:prstGeom prst="ellipse">
              <a:avLst/>
            </a:prstGeom>
            <a:gradFill flip="none" rotWithShape="1">
              <a:gsLst>
                <a:gs pos="100000">
                  <a:sysClr val="window" lastClr="FFFFFF"/>
                </a:gs>
                <a:gs pos="0">
                  <a:srgbClr val="E0E0E0"/>
                </a:gs>
              </a:gsLst>
              <a:lin ang="8100000" scaled="0"/>
              <a:tileRect/>
            </a:gradFill>
            <a:ln w="34925" cap="flat" cmpd="sng" algn="ctr">
              <a:gradFill>
                <a:gsLst>
                  <a:gs pos="100000">
                    <a:sysClr val="window" lastClr="FFFFFF">
                      <a:lumMod val="85000"/>
                    </a:sysClr>
                  </a:gs>
                  <a:gs pos="0">
                    <a:sysClr val="window" lastClr="FFFFFF"/>
                  </a:gs>
                </a:gsLst>
                <a:lin ang="8100000" scaled="0"/>
              </a:gradFill>
              <a:prstDash val="solid"/>
            </a:ln>
            <a:effectLst>
              <a:outerShdw blurRad="203200" dist="177800" dir="8100000" algn="tr"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Times New Roman"/>
                <a:ea typeface="微软雅黑"/>
                <a:cs typeface="+mn-cs"/>
              </a:endParaRPr>
            </a:p>
          </p:txBody>
        </p:sp>
        <p:sp>
          <p:nvSpPr>
            <p:cNvPr id="35" name="MH_Title_1">
              <a:extLst>
                <a:ext uri="{FF2B5EF4-FFF2-40B4-BE49-F238E27FC236}">
                  <a16:creationId xmlns:a16="http://schemas.microsoft.com/office/drawing/2014/main" id="{11825118-B77E-4B43-83A3-881C2FE7DE74}"/>
                </a:ext>
              </a:extLst>
            </p:cNvPr>
            <p:cNvSpPr/>
            <p:nvPr>
              <p:custDataLst>
                <p:tags r:id="rId7"/>
              </p:custDataLst>
            </p:nvPr>
          </p:nvSpPr>
          <p:spPr>
            <a:xfrm>
              <a:off x="4276078" y="4094984"/>
              <a:ext cx="540000" cy="540000"/>
            </a:xfrm>
            <a:prstGeom prst="ellipse">
              <a:avLst/>
            </a:prstGeom>
            <a:solidFill>
              <a:srgbClr val="009900"/>
            </a:solidFill>
            <a:ln w="25400" cap="flat" cmpd="sng" algn="ctr">
              <a:noFill/>
              <a:prstDash val="solid"/>
            </a:ln>
            <a:effectLst>
              <a:innerShdw blurRad="63500" dist="50800" dir="18900000">
                <a:prstClr val="black">
                  <a:alpha val="30000"/>
                </a:prstClr>
              </a:innerShdw>
            </a:effectLst>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Times New Roman"/>
                  <a:ea typeface="微软雅黑"/>
                  <a:cs typeface="+mn-cs"/>
                </a:rPr>
                <a:t>02</a:t>
              </a:r>
            </a:p>
          </p:txBody>
        </p:sp>
      </p:grpSp>
      <p:sp>
        <p:nvSpPr>
          <p:cNvPr id="36" name="MH_Text_1">
            <a:extLst>
              <a:ext uri="{FF2B5EF4-FFF2-40B4-BE49-F238E27FC236}">
                <a16:creationId xmlns:a16="http://schemas.microsoft.com/office/drawing/2014/main" id="{A34EF950-0392-4AD2-A01F-457ACD8E2519}"/>
              </a:ext>
            </a:extLst>
          </p:cNvPr>
          <p:cNvSpPr/>
          <p:nvPr>
            <p:custDataLst>
              <p:tags r:id="rId3"/>
            </p:custDataLst>
          </p:nvPr>
        </p:nvSpPr>
        <p:spPr>
          <a:xfrm>
            <a:off x="1981200" y="4487917"/>
            <a:ext cx="6130243" cy="541267"/>
          </a:xfrm>
          <a:prstGeom prst="rect">
            <a:avLst/>
          </a:prstGeom>
          <a:noFill/>
          <a:ln w="25400" cap="flat" cmpd="sng" algn="ctr">
            <a:noFill/>
            <a:prstDash val="solid"/>
          </a:ln>
          <a:effectLst/>
        </p:spPr>
        <p:txBody>
          <a:bodyPr wrap="square" lIns="119986" tIns="0" rIns="119986" bIns="0" rtlCol="0" anchor="t">
            <a:noAutofit/>
          </a:bodyPr>
          <a:lstStyle/>
          <a:p>
            <a:pPr marL="0" marR="0" lvl="0" indent="0" defTabSz="914400" eaLnBrk="1" fontAlgn="auto" latinLnBrk="0" hangingPunct="1">
              <a:lnSpc>
                <a:spcPct val="120000"/>
              </a:lnSpc>
              <a:spcBef>
                <a:spcPts val="0"/>
              </a:spcBef>
              <a:spcAft>
                <a:spcPts val="0"/>
              </a:spcAft>
              <a:buClr>
                <a:srgbClr val="92D050"/>
              </a:buClr>
              <a:buSzTx/>
              <a:buFontTx/>
              <a:buNone/>
              <a:tabLst/>
              <a:defRPr/>
            </a:pPr>
            <a:r>
              <a:rPr kumimoji="0" lang="zh-CN" altLang="en-US" sz="2400" b="1" i="0" u="none" strike="noStrike" kern="0" cap="none" spc="0" normalizeH="0" baseline="0" noProof="0" dirty="0">
                <a:ln>
                  <a:noFill/>
                </a:ln>
                <a:solidFill>
                  <a:prstClr val="black"/>
                </a:solidFill>
                <a:effectLst/>
                <a:uLnTx/>
                <a:uFillTx/>
                <a:latin typeface="微软雅黑"/>
                <a:ea typeface="微软雅黑"/>
                <a:cs typeface="+mn-cs"/>
              </a:rPr>
              <a:t>理解哈夫曼算法的正确性</a:t>
            </a:r>
            <a:endParaRPr kumimoji="0" lang="en-US" altLang="zh-CN" sz="2400" b="1" i="0" u="none" strike="noStrike" kern="0" cap="none" spc="0" normalizeH="0" baseline="0" noProof="0" dirty="0">
              <a:ln>
                <a:noFill/>
              </a:ln>
              <a:solidFill>
                <a:prstClr val="black"/>
              </a:solidFill>
              <a:effectLst/>
              <a:uLnTx/>
              <a:uFillTx/>
              <a:latin typeface="微软雅黑"/>
              <a:ea typeface="微软雅黑"/>
              <a:cs typeface="+mn-ea"/>
              <a:sym typeface="+mn-lt"/>
            </a:endParaRPr>
          </a:p>
        </p:txBody>
      </p:sp>
      <p:grpSp>
        <p:nvGrpSpPr>
          <p:cNvPr id="37" name="组合 36">
            <a:extLst>
              <a:ext uri="{FF2B5EF4-FFF2-40B4-BE49-F238E27FC236}">
                <a16:creationId xmlns:a16="http://schemas.microsoft.com/office/drawing/2014/main" id="{DFCE14F2-3607-4C9E-9626-59A46617EFC9}"/>
              </a:ext>
            </a:extLst>
          </p:cNvPr>
          <p:cNvGrpSpPr/>
          <p:nvPr/>
        </p:nvGrpSpPr>
        <p:grpSpPr>
          <a:xfrm>
            <a:off x="1177243" y="4457917"/>
            <a:ext cx="792000" cy="792000"/>
            <a:chOff x="4157228" y="3968984"/>
            <a:chExt cx="792000" cy="792000"/>
          </a:xfrm>
        </p:grpSpPr>
        <p:sp>
          <p:nvSpPr>
            <p:cNvPr id="38" name="MH_Other_2">
              <a:extLst>
                <a:ext uri="{FF2B5EF4-FFF2-40B4-BE49-F238E27FC236}">
                  <a16:creationId xmlns:a16="http://schemas.microsoft.com/office/drawing/2014/main" id="{0E6E71B5-8831-40E5-9650-754FB5A616E5}"/>
                </a:ext>
              </a:extLst>
            </p:cNvPr>
            <p:cNvSpPr/>
            <p:nvPr>
              <p:custDataLst>
                <p:tags r:id="rId4"/>
              </p:custDataLst>
            </p:nvPr>
          </p:nvSpPr>
          <p:spPr>
            <a:xfrm>
              <a:off x="4157228" y="3968984"/>
              <a:ext cx="792000" cy="792000"/>
            </a:xfrm>
            <a:prstGeom prst="ellipse">
              <a:avLst/>
            </a:prstGeom>
            <a:gradFill flip="none" rotWithShape="1">
              <a:gsLst>
                <a:gs pos="100000">
                  <a:sysClr val="window" lastClr="FFFFFF"/>
                </a:gs>
                <a:gs pos="0">
                  <a:srgbClr val="E0E0E0"/>
                </a:gs>
              </a:gsLst>
              <a:lin ang="8100000" scaled="0"/>
              <a:tileRect/>
            </a:gradFill>
            <a:ln w="34925" cap="flat" cmpd="sng" algn="ctr">
              <a:gradFill>
                <a:gsLst>
                  <a:gs pos="100000">
                    <a:sysClr val="window" lastClr="FFFFFF">
                      <a:lumMod val="85000"/>
                    </a:sysClr>
                  </a:gs>
                  <a:gs pos="0">
                    <a:sysClr val="window" lastClr="FFFFFF"/>
                  </a:gs>
                </a:gsLst>
                <a:lin ang="8100000" scaled="0"/>
              </a:gradFill>
              <a:prstDash val="solid"/>
            </a:ln>
            <a:effectLst>
              <a:outerShdw blurRad="203200" dist="177800" dir="8100000" algn="tr"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Times New Roman"/>
                <a:ea typeface="微软雅黑"/>
                <a:cs typeface="+mn-cs"/>
              </a:endParaRPr>
            </a:p>
          </p:txBody>
        </p:sp>
        <p:sp>
          <p:nvSpPr>
            <p:cNvPr id="39" name="MH_Title_1">
              <a:extLst>
                <a:ext uri="{FF2B5EF4-FFF2-40B4-BE49-F238E27FC236}">
                  <a16:creationId xmlns:a16="http://schemas.microsoft.com/office/drawing/2014/main" id="{E85C8DCE-1AC8-4096-B414-871EE2341E10}"/>
                </a:ext>
              </a:extLst>
            </p:cNvPr>
            <p:cNvSpPr/>
            <p:nvPr>
              <p:custDataLst>
                <p:tags r:id="rId5"/>
              </p:custDataLst>
            </p:nvPr>
          </p:nvSpPr>
          <p:spPr>
            <a:xfrm>
              <a:off x="4276078" y="4094984"/>
              <a:ext cx="540000" cy="540000"/>
            </a:xfrm>
            <a:prstGeom prst="ellipse">
              <a:avLst/>
            </a:prstGeom>
            <a:solidFill>
              <a:srgbClr val="009900"/>
            </a:solidFill>
            <a:ln w="25400" cap="flat" cmpd="sng" algn="ctr">
              <a:noFill/>
              <a:prstDash val="solid"/>
            </a:ln>
            <a:effectLst>
              <a:innerShdw blurRad="63500" dist="50800" dir="18900000">
                <a:prstClr val="black">
                  <a:alpha val="30000"/>
                </a:prstClr>
              </a:innerShdw>
            </a:effectLst>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Times New Roman"/>
                  <a:ea typeface="微软雅黑"/>
                  <a:cs typeface="+mn-cs"/>
                </a:rPr>
                <a:t>03</a:t>
              </a:r>
            </a:p>
          </p:txBody>
        </p:sp>
      </p:grpSp>
      <p:pic>
        <p:nvPicPr>
          <p:cNvPr id="40" name="Picture 5" descr="STATBAR">
            <a:extLst>
              <a:ext uri="{FF2B5EF4-FFF2-40B4-BE49-F238E27FC236}">
                <a16:creationId xmlns:a16="http://schemas.microsoft.com/office/drawing/2014/main" id="{5FD6B977-248C-4840-8D55-8DC0D802443B}"/>
              </a:ext>
            </a:extLst>
          </p:cNvPr>
          <p:cNvPicPr preferRelativeResize="0">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41" name="Text Box 6">
            <a:extLst>
              <a:ext uri="{FF2B5EF4-FFF2-40B4-BE49-F238E27FC236}">
                <a16:creationId xmlns:a16="http://schemas.microsoft.com/office/drawing/2014/main" id="{728DB34B-8330-46DA-9E6E-5ACB8369EF7B}"/>
              </a:ext>
            </a:extLst>
          </p:cNvPr>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rgbClr val="D60093"/>
                </a:solidFill>
                <a:ea typeface="楷体_GB2312" pitchFamily="49" charset="-122"/>
              </a:rPr>
              <a:t>哈夫曼编码</a:t>
            </a:r>
            <a:r>
              <a:rPr lang="en-US" altLang="zh-CN" sz="1800" b="1" dirty="0">
                <a:solidFill>
                  <a:srgbClr val="D60093"/>
                </a:solidFill>
                <a:ea typeface="楷体_GB2312" pitchFamily="49" charset="-122"/>
              </a:rPr>
              <a:t>---</a:t>
            </a:r>
            <a:r>
              <a:rPr lang="zh-CN" altLang="en-US" sz="1800" b="1" dirty="0">
                <a:solidFill>
                  <a:srgbClr val="D60093"/>
                </a:solidFill>
                <a:ea typeface="楷体_GB2312" pitchFamily="49" charset="-122"/>
              </a:rPr>
              <a:t>小结</a:t>
            </a:r>
          </a:p>
        </p:txBody>
      </p:sp>
    </p:spTree>
    <p:extLst>
      <p:ext uri="{BB962C8B-B14F-4D97-AF65-F5344CB8AC3E}">
        <p14:creationId xmlns:p14="http://schemas.microsoft.com/office/powerpoint/2010/main" val="31261532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2DA70-FE68-482F-A8A6-9C61B8E0BB8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AA9BC92-206F-4066-9567-86B0DE4C80FE}"/>
              </a:ext>
            </a:extLst>
          </p:cNvPr>
          <p:cNvSpPr>
            <a:spLocks noGrp="1"/>
          </p:cNvSpPr>
          <p:nvPr>
            <p:ph idx="1"/>
          </p:nvPr>
        </p:nvSpPr>
        <p:spPr/>
        <p:txBody>
          <a:bodyPr/>
          <a:lstStyle/>
          <a:p>
            <a:r>
              <a:rPr lang="zh-CN" altLang="en-US" sz="2400" dirty="0"/>
              <a:t>给定</a:t>
            </a:r>
            <a:r>
              <a:rPr lang="en-US" altLang="zh-CN" sz="2400" dirty="0"/>
              <a:t>k </a:t>
            </a:r>
            <a:r>
              <a:rPr lang="zh-CN" altLang="en-US" sz="2400" dirty="0"/>
              <a:t>个排好序的序列</a:t>
            </a:r>
            <a:r>
              <a:rPr lang="en-US" altLang="zh-CN" sz="2400" dirty="0"/>
              <a:t>s1 , s2,……, </a:t>
            </a:r>
            <a:r>
              <a:rPr lang="en-US" altLang="zh-CN" sz="2400" dirty="0" err="1"/>
              <a:t>sk</a:t>
            </a:r>
            <a:r>
              <a:rPr lang="en-US" altLang="zh-CN" sz="2400" dirty="0"/>
              <a:t> , </a:t>
            </a:r>
            <a:r>
              <a:rPr lang="zh-CN" altLang="en-US" sz="2400" dirty="0"/>
              <a:t>用</a:t>
            </a:r>
            <a:r>
              <a:rPr lang="en-US" altLang="zh-CN" sz="2400" dirty="0"/>
              <a:t>2 </a:t>
            </a:r>
            <a:r>
              <a:rPr lang="zh-CN" altLang="en-US" sz="2400" dirty="0"/>
              <a:t>路合并算法将这</a:t>
            </a:r>
            <a:r>
              <a:rPr lang="en-US" altLang="zh-CN" sz="2400" dirty="0"/>
              <a:t>k </a:t>
            </a:r>
            <a:r>
              <a:rPr lang="zh-CN" altLang="en-US" sz="2400" dirty="0"/>
              <a:t>个序列合并成一个序列。假设所采用的</a:t>
            </a:r>
            <a:r>
              <a:rPr lang="en-US" altLang="zh-CN" sz="2400" dirty="0"/>
              <a:t>2 </a:t>
            </a:r>
            <a:r>
              <a:rPr lang="zh-CN" altLang="en-US" sz="2400" dirty="0"/>
              <a:t>路合并算法合并</a:t>
            </a:r>
            <a:r>
              <a:rPr lang="en-US" altLang="zh-CN" sz="2400" dirty="0"/>
              <a:t>2 </a:t>
            </a:r>
            <a:r>
              <a:rPr lang="zh-CN" altLang="en-US" sz="2400" dirty="0"/>
              <a:t>个长度分别为</a:t>
            </a:r>
            <a:r>
              <a:rPr lang="en-US" altLang="zh-CN" sz="2400" dirty="0"/>
              <a:t>m</a:t>
            </a:r>
            <a:r>
              <a:rPr lang="zh-CN" altLang="en-US" sz="2400" dirty="0"/>
              <a:t>和</a:t>
            </a:r>
            <a:r>
              <a:rPr lang="en-US" altLang="zh-CN" sz="2400" dirty="0"/>
              <a:t>n</a:t>
            </a:r>
            <a:r>
              <a:rPr lang="zh-CN" altLang="en-US" sz="2400" dirty="0"/>
              <a:t>的序列需要</a:t>
            </a:r>
            <a:r>
              <a:rPr lang="en-US" altLang="zh-CN" sz="2400" dirty="0"/>
              <a:t>m + n -1</a:t>
            </a:r>
            <a:r>
              <a:rPr lang="zh-CN" altLang="en-US" sz="2400" dirty="0"/>
              <a:t>次比较。</a:t>
            </a:r>
            <a:endParaRPr lang="en-US" altLang="zh-CN" sz="2400" dirty="0"/>
          </a:p>
          <a:p>
            <a:r>
              <a:rPr lang="zh-CN" altLang="en-US" sz="2400" dirty="0"/>
              <a:t>（</a:t>
            </a:r>
            <a:r>
              <a:rPr lang="en-US" altLang="zh-CN" sz="2400" dirty="0"/>
              <a:t>1</a:t>
            </a:r>
            <a:r>
              <a:rPr lang="zh-CN" altLang="en-US" sz="2400" dirty="0"/>
              <a:t>）试设计一个算法确定合并这个序列的最优合并顺序，使所需的总比较次数最少。</a:t>
            </a:r>
            <a:endParaRPr lang="en-US" altLang="zh-CN" sz="2400" dirty="0"/>
          </a:p>
          <a:p>
            <a:r>
              <a:rPr lang="zh-CN" altLang="en-US" sz="2400" dirty="0"/>
              <a:t>（</a:t>
            </a:r>
            <a:r>
              <a:rPr lang="en-US" altLang="zh-CN" sz="2400" dirty="0"/>
              <a:t>2</a:t>
            </a:r>
            <a:r>
              <a:rPr lang="zh-CN" altLang="en-US" sz="2400" dirty="0"/>
              <a:t>）为了进行比较，还需要确定合并这个序列的最差合并顺序，使所需的总比较次数最多。</a:t>
            </a:r>
            <a:endParaRPr lang="en-US" altLang="zh-CN" sz="2400" dirty="0"/>
          </a:p>
          <a:p>
            <a:endParaRPr lang="zh-CN" altLang="en-US" sz="2400" dirty="0"/>
          </a:p>
        </p:txBody>
      </p:sp>
      <p:sp>
        <p:nvSpPr>
          <p:cNvPr id="4" name="文本框 3">
            <a:extLst>
              <a:ext uri="{FF2B5EF4-FFF2-40B4-BE49-F238E27FC236}">
                <a16:creationId xmlns:a16="http://schemas.microsoft.com/office/drawing/2014/main" id="{7BA1162E-5C9A-46FF-AA71-5D0A46105FE5}"/>
              </a:ext>
            </a:extLst>
          </p:cNvPr>
          <p:cNvSpPr txBox="1"/>
          <p:nvPr/>
        </p:nvSpPr>
        <p:spPr>
          <a:xfrm>
            <a:off x="685800" y="5562600"/>
            <a:ext cx="4288353" cy="584775"/>
          </a:xfrm>
          <a:prstGeom prst="rect">
            <a:avLst/>
          </a:prstGeom>
          <a:noFill/>
        </p:spPr>
        <p:txBody>
          <a:bodyPr wrap="none" rtlCol="0">
            <a:spAutoFit/>
          </a:bodyPr>
          <a:lstStyle/>
          <a:p>
            <a:r>
              <a:rPr lang="zh-CN" altLang="en-US" sz="3200" dirty="0"/>
              <a:t>算法开始，处理，结束</a:t>
            </a:r>
          </a:p>
        </p:txBody>
      </p:sp>
    </p:spTree>
    <p:extLst>
      <p:ext uri="{BB962C8B-B14F-4D97-AF65-F5344CB8AC3E}">
        <p14:creationId xmlns:p14="http://schemas.microsoft.com/office/powerpoint/2010/main" val="33047283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7"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09600"/>
            <a:ext cx="7924800" cy="107950"/>
          </a:xfrm>
          <a:prstGeom prst="rect">
            <a:avLst/>
          </a:prstGeom>
          <a:solidFill>
            <a:srgbClr val="FF9900"/>
          </a:solidFill>
          <a:ln w="9525">
            <a:solidFill>
              <a:srgbClr val="FF9900"/>
            </a:solidFill>
            <a:miter lim="800000"/>
            <a:headEnd/>
            <a:tailEnd/>
          </a:ln>
        </p:spPr>
      </p:pic>
      <p:sp>
        <p:nvSpPr>
          <p:cNvPr id="69636" name="Text Box 8"/>
          <p:cNvSpPr txBox="1">
            <a:spLocks noChangeArrowheads="1"/>
          </p:cNvSpPr>
          <p:nvPr/>
        </p:nvSpPr>
        <p:spPr bwMode="auto">
          <a:xfrm>
            <a:off x="393700" y="228600"/>
            <a:ext cx="2959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D60093"/>
                </a:solidFill>
                <a:ea typeface="楷体_GB2312" pitchFamily="49" charset="-122"/>
              </a:rPr>
              <a:t>哈夫曼编码</a:t>
            </a:r>
            <a:r>
              <a:rPr lang="en-US" altLang="zh-CN" sz="1800" b="1">
                <a:solidFill>
                  <a:srgbClr val="D60093"/>
                </a:solidFill>
                <a:ea typeface="楷体_GB2312" pitchFamily="49" charset="-122"/>
              </a:rPr>
              <a:t>-</a:t>
            </a:r>
            <a:r>
              <a:rPr lang="zh-CN" altLang="en-US" sz="1800" b="1">
                <a:solidFill>
                  <a:srgbClr val="0000FF"/>
                </a:solidFill>
                <a:ea typeface="楷体_GB2312" pitchFamily="49" charset="-122"/>
              </a:rPr>
              <a:t>练习</a:t>
            </a:r>
          </a:p>
        </p:txBody>
      </p:sp>
      <p:sp>
        <p:nvSpPr>
          <p:cNvPr id="69637" name="Text Box 9"/>
          <p:cNvSpPr txBox="1">
            <a:spLocks noChangeArrowheads="1"/>
          </p:cNvSpPr>
          <p:nvPr/>
        </p:nvSpPr>
        <p:spPr bwMode="auto">
          <a:xfrm>
            <a:off x="381000" y="641350"/>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a:latin typeface="微软雅黑" panose="020B0503020204020204" pitchFamily="34" charset="-122"/>
                <a:ea typeface="微软雅黑" panose="020B0503020204020204" pitchFamily="34" charset="-122"/>
              </a:rPr>
              <a:t>设在</a:t>
            </a:r>
            <a:r>
              <a:rPr lang="en-US" altLang="zh-CN" sz="2400">
                <a:latin typeface="微软雅黑" panose="020B0503020204020204" pitchFamily="34" charset="-122"/>
                <a:ea typeface="微软雅黑" panose="020B0503020204020204" pitchFamily="34" charset="-122"/>
              </a:rPr>
              <a:t>1000</a:t>
            </a:r>
            <a:r>
              <a:rPr lang="zh-CN" altLang="en-US" sz="2400">
                <a:latin typeface="微软雅黑" panose="020B0503020204020204" pitchFamily="34" charset="-122"/>
                <a:ea typeface="微软雅黑" panose="020B0503020204020204" pitchFamily="34" charset="-122"/>
              </a:rPr>
              <a:t>个字母的文章中各字母出现的频率为</a:t>
            </a:r>
            <a:r>
              <a:rPr lang="en-US" altLang="zh-CN" sz="2400">
                <a:latin typeface="微软雅黑" panose="020B0503020204020204" pitchFamily="34" charset="-122"/>
                <a:ea typeface="微软雅黑" panose="020B0503020204020204" pitchFamily="34" charset="-122"/>
              </a:rPr>
              <a:t>:</a:t>
            </a:r>
            <a:r>
              <a:rPr lang="en-US" altLang="zh-CN" sz="2400">
                <a:solidFill>
                  <a:srgbClr val="D60093"/>
                </a:solidFill>
                <a:latin typeface="微软雅黑" panose="020B0503020204020204" pitchFamily="34" charset="-122"/>
                <a:ea typeface="微软雅黑" panose="020B0503020204020204" pitchFamily="34" charset="-122"/>
              </a:rPr>
              <a:t>a</a:t>
            </a:r>
            <a:r>
              <a:rPr lang="en-US" altLang="zh-CN" sz="2400">
                <a:latin typeface="微软雅黑" panose="020B0503020204020204" pitchFamily="34" charset="-122"/>
                <a:ea typeface="微软雅黑" panose="020B0503020204020204" pitchFamily="34" charset="-122"/>
              </a:rPr>
              <a:t>:83, </a:t>
            </a:r>
            <a:r>
              <a:rPr lang="en-US" altLang="zh-CN" sz="2400">
                <a:solidFill>
                  <a:srgbClr val="D60093"/>
                </a:solidFill>
                <a:latin typeface="微软雅黑" panose="020B0503020204020204" pitchFamily="34" charset="-122"/>
                <a:ea typeface="微软雅黑" panose="020B0503020204020204" pitchFamily="34" charset="-122"/>
              </a:rPr>
              <a:t>b</a:t>
            </a:r>
            <a:r>
              <a:rPr lang="en-US" altLang="zh-CN" sz="2400">
                <a:latin typeface="微软雅黑" panose="020B0503020204020204" pitchFamily="34" charset="-122"/>
                <a:ea typeface="微软雅黑" panose="020B0503020204020204" pitchFamily="34" charset="-122"/>
              </a:rPr>
              <a:t>:14,  </a:t>
            </a:r>
            <a:r>
              <a:rPr lang="en-US" altLang="zh-CN" sz="2400">
                <a:solidFill>
                  <a:srgbClr val="D60093"/>
                </a:solidFill>
                <a:latin typeface="微软雅黑" panose="020B0503020204020204" pitchFamily="34" charset="-122"/>
                <a:ea typeface="微软雅黑" panose="020B0503020204020204" pitchFamily="34" charset="-122"/>
              </a:rPr>
              <a:t>c</a:t>
            </a:r>
            <a:r>
              <a:rPr lang="en-US" altLang="zh-CN" sz="2400">
                <a:latin typeface="微软雅黑" panose="020B0503020204020204" pitchFamily="34" charset="-122"/>
                <a:ea typeface="微软雅黑" panose="020B0503020204020204" pitchFamily="34" charset="-122"/>
              </a:rPr>
              <a:t>:28,  </a:t>
            </a:r>
            <a:r>
              <a:rPr lang="en-US" altLang="zh-CN" sz="2400">
                <a:solidFill>
                  <a:srgbClr val="D60093"/>
                </a:solidFill>
                <a:latin typeface="微软雅黑" panose="020B0503020204020204" pitchFamily="34" charset="-122"/>
                <a:ea typeface="微软雅黑" panose="020B0503020204020204" pitchFamily="34" charset="-122"/>
              </a:rPr>
              <a:t>d</a:t>
            </a:r>
            <a:r>
              <a:rPr lang="en-US" altLang="zh-CN" sz="2400">
                <a:latin typeface="微软雅黑" panose="020B0503020204020204" pitchFamily="34" charset="-122"/>
                <a:ea typeface="微软雅黑" panose="020B0503020204020204" pitchFamily="34" charset="-122"/>
              </a:rPr>
              <a:t>:38,  </a:t>
            </a:r>
            <a:r>
              <a:rPr lang="en-US" altLang="zh-CN" sz="2400">
                <a:solidFill>
                  <a:srgbClr val="D60093"/>
                </a:solidFill>
                <a:latin typeface="微软雅黑" panose="020B0503020204020204" pitchFamily="34" charset="-122"/>
                <a:ea typeface="微软雅黑" panose="020B0503020204020204" pitchFamily="34" charset="-122"/>
              </a:rPr>
              <a:t>e</a:t>
            </a:r>
            <a:r>
              <a:rPr lang="en-US" altLang="zh-CN" sz="2400">
                <a:latin typeface="微软雅黑" panose="020B0503020204020204" pitchFamily="34" charset="-122"/>
                <a:ea typeface="微软雅黑" panose="020B0503020204020204" pitchFamily="34" charset="-122"/>
              </a:rPr>
              <a:t>:131,  </a:t>
            </a:r>
            <a:r>
              <a:rPr lang="en-US" altLang="zh-CN" sz="2400">
                <a:solidFill>
                  <a:srgbClr val="D60093"/>
                </a:solidFill>
                <a:latin typeface="微软雅黑" panose="020B0503020204020204" pitchFamily="34" charset="-122"/>
                <a:ea typeface="微软雅黑" panose="020B0503020204020204" pitchFamily="34" charset="-122"/>
              </a:rPr>
              <a:t>f</a:t>
            </a:r>
            <a:r>
              <a:rPr lang="en-US" altLang="zh-CN" sz="2400">
                <a:latin typeface="微软雅黑" panose="020B0503020204020204" pitchFamily="34" charset="-122"/>
                <a:ea typeface="微软雅黑" panose="020B0503020204020204" pitchFamily="34" charset="-122"/>
              </a:rPr>
              <a:t>:29,  </a:t>
            </a:r>
            <a:r>
              <a:rPr lang="en-US" altLang="zh-CN" sz="2400">
                <a:solidFill>
                  <a:srgbClr val="D60093"/>
                </a:solidFill>
                <a:latin typeface="微软雅黑" panose="020B0503020204020204" pitchFamily="34" charset="-122"/>
                <a:ea typeface="微软雅黑" panose="020B0503020204020204" pitchFamily="34" charset="-122"/>
              </a:rPr>
              <a:t>g</a:t>
            </a:r>
            <a:r>
              <a:rPr lang="en-US" altLang="zh-CN" sz="2400">
                <a:latin typeface="微软雅黑" panose="020B0503020204020204" pitchFamily="34" charset="-122"/>
                <a:ea typeface="微软雅黑" panose="020B0503020204020204" pitchFamily="34" charset="-122"/>
              </a:rPr>
              <a:t>:20,  </a:t>
            </a:r>
            <a:r>
              <a:rPr lang="en-US" altLang="zh-CN" sz="2400">
                <a:solidFill>
                  <a:srgbClr val="D60093"/>
                </a:solidFill>
                <a:latin typeface="微软雅黑" panose="020B0503020204020204" pitchFamily="34" charset="-122"/>
                <a:ea typeface="微软雅黑" panose="020B0503020204020204" pitchFamily="34" charset="-122"/>
              </a:rPr>
              <a:t>h</a:t>
            </a:r>
            <a:r>
              <a:rPr lang="en-US" altLang="zh-CN" sz="2400">
                <a:latin typeface="微软雅黑" panose="020B0503020204020204" pitchFamily="34" charset="-122"/>
                <a:ea typeface="微软雅黑" panose="020B0503020204020204" pitchFamily="34" charset="-122"/>
              </a:rPr>
              <a:t>:53......</a:t>
            </a:r>
            <a:r>
              <a:rPr lang="zh-CN" altLang="en-US" sz="2400">
                <a:latin typeface="微软雅黑" panose="020B0503020204020204" pitchFamily="34" charset="-122"/>
                <a:ea typeface="微软雅黑" panose="020B0503020204020204" pitchFamily="34" charset="-122"/>
              </a:rPr>
              <a:t>，求最优编码。</a:t>
            </a:r>
          </a:p>
        </p:txBody>
      </p:sp>
    </p:spTree>
    <p:extLst>
      <p:ext uri="{BB962C8B-B14F-4D97-AF65-F5344CB8AC3E}">
        <p14:creationId xmlns:p14="http://schemas.microsoft.com/office/powerpoint/2010/main" val="11374197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pSp>
        <p:nvGrpSpPr>
          <p:cNvPr id="4" name="Group 42"/>
          <p:cNvGrpSpPr>
            <a:grpSpLocks/>
          </p:cNvGrpSpPr>
          <p:nvPr/>
        </p:nvGrpSpPr>
        <p:grpSpPr bwMode="auto">
          <a:xfrm>
            <a:off x="228600" y="1828800"/>
            <a:ext cx="8534400" cy="4572000"/>
            <a:chOff x="288" y="1440"/>
            <a:chExt cx="5376" cy="2880"/>
          </a:xfrm>
        </p:grpSpPr>
        <p:sp>
          <p:nvSpPr>
            <p:cNvPr id="5" name="Oval 11"/>
            <p:cNvSpPr>
              <a:spLocks noChangeArrowheads="1"/>
            </p:cNvSpPr>
            <p:nvPr/>
          </p:nvSpPr>
          <p:spPr bwMode="auto">
            <a:xfrm>
              <a:off x="2592" y="1440"/>
              <a:ext cx="480" cy="384"/>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396</a:t>
              </a:r>
            </a:p>
          </p:txBody>
        </p:sp>
        <p:sp>
          <p:nvSpPr>
            <p:cNvPr id="6" name="Oval 13"/>
            <p:cNvSpPr>
              <a:spLocks noChangeArrowheads="1"/>
            </p:cNvSpPr>
            <p:nvPr/>
          </p:nvSpPr>
          <p:spPr bwMode="auto">
            <a:xfrm>
              <a:off x="288" y="4032"/>
              <a:ext cx="336"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14</a:t>
              </a:r>
            </a:p>
          </p:txBody>
        </p:sp>
        <p:sp>
          <p:nvSpPr>
            <p:cNvPr id="7" name="Oval 15"/>
            <p:cNvSpPr>
              <a:spLocks noChangeArrowheads="1"/>
            </p:cNvSpPr>
            <p:nvPr/>
          </p:nvSpPr>
          <p:spPr bwMode="auto">
            <a:xfrm>
              <a:off x="912" y="4032"/>
              <a:ext cx="336"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20</a:t>
              </a:r>
            </a:p>
          </p:txBody>
        </p:sp>
        <p:sp>
          <p:nvSpPr>
            <p:cNvPr id="8" name="Oval 16"/>
            <p:cNvSpPr>
              <a:spLocks noChangeArrowheads="1"/>
            </p:cNvSpPr>
            <p:nvPr/>
          </p:nvSpPr>
          <p:spPr bwMode="auto">
            <a:xfrm>
              <a:off x="624" y="3312"/>
              <a:ext cx="336" cy="288"/>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34</a:t>
              </a:r>
            </a:p>
          </p:txBody>
        </p:sp>
        <p:sp>
          <p:nvSpPr>
            <p:cNvPr id="9" name="Oval 17"/>
            <p:cNvSpPr>
              <a:spLocks noChangeArrowheads="1"/>
            </p:cNvSpPr>
            <p:nvPr/>
          </p:nvSpPr>
          <p:spPr bwMode="auto">
            <a:xfrm>
              <a:off x="1344" y="3312"/>
              <a:ext cx="336"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38</a:t>
              </a:r>
            </a:p>
          </p:txBody>
        </p:sp>
        <p:sp>
          <p:nvSpPr>
            <p:cNvPr id="10" name="Oval 18"/>
            <p:cNvSpPr>
              <a:spLocks noChangeArrowheads="1"/>
            </p:cNvSpPr>
            <p:nvPr/>
          </p:nvSpPr>
          <p:spPr bwMode="auto">
            <a:xfrm>
              <a:off x="1056" y="2640"/>
              <a:ext cx="384" cy="288"/>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72</a:t>
              </a:r>
            </a:p>
          </p:txBody>
        </p:sp>
        <p:sp>
          <p:nvSpPr>
            <p:cNvPr id="11" name="Oval 19"/>
            <p:cNvSpPr>
              <a:spLocks noChangeArrowheads="1"/>
            </p:cNvSpPr>
            <p:nvPr/>
          </p:nvSpPr>
          <p:spPr bwMode="auto">
            <a:xfrm>
              <a:off x="2112" y="2736"/>
              <a:ext cx="432"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83</a:t>
              </a:r>
            </a:p>
          </p:txBody>
        </p:sp>
        <p:sp>
          <p:nvSpPr>
            <p:cNvPr id="12" name="Oval 20"/>
            <p:cNvSpPr>
              <a:spLocks noChangeArrowheads="1"/>
            </p:cNvSpPr>
            <p:nvPr/>
          </p:nvSpPr>
          <p:spPr bwMode="auto">
            <a:xfrm>
              <a:off x="1584" y="2112"/>
              <a:ext cx="432" cy="288"/>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155</a:t>
              </a:r>
            </a:p>
          </p:txBody>
        </p:sp>
        <p:sp>
          <p:nvSpPr>
            <p:cNvPr id="13" name="Oval 21"/>
            <p:cNvSpPr>
              <a:spLocks noChangeArrowheads="1"/>
            </p:cNvSpPr>
            <p:nvPr/>
          </p:nvSpPr>
          <p:spPr bwMode="auto">
            <a:xfrm>
              <a:off x="4512" y="2064"/>
              <a:ext cx="528" cy="288"/>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241</a:t>
              </a:r>
            </a:p>
          </p:txBody>
        </p:sp>
        <p:sp>
          <p:nvSpPr>
            <p:cNvPr id="14" name="Oval 22"/>
            <p:cNvSpPr>
              <a:spLocks noChangeArrowheads="1"/>
            </p:cNvSpPr>
            <p:nvPr/>
          </p:nvSpPr>
          <p:spPr bwMode="auto">
            <a:xfrm>
              <a:off x="3744" y="4032"/>
              <a:ext cx="336"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28</a:t>
              </a:r>
            </a:p>
          </p:txBody>
        </p:sp>
        <p:sp>
          <p:nvSpPr>
            <p:cNvPr id="15" name="Oval 23"/>
            <p:cNvSpPr>
              <a:spLocks noChangeArrowheads="1"/>
            </p:cNvSpPr>
            <p:nvPr/>
          </p:nvSpPr>
          <p:spPr bwMode="auto">
            <a:xfrm>
              <a:off x="4320" y="4032"/>
              <a:ext cx="384"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29</a:t>
              </a:r>
            </a:p>
          </p:txBody>
        </p:sp>
        <p:sp>
          <p:nvSpPr>
            <p:cNvPr id="16" name="Oval 24"/>
            <p:cNvSpPr>
              <a:spLocks noChangeArrowheads="1"/>
            </p:cNvSpPr>
            <p:nvPr/>
          </p:nvSpPr>
          <p:spPr bwMode="auto">
            <a:xfrm>
              <a:off x="3264" y="3408"/>
              <a:ext cx="384"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53</a:t>
              </a:r>
            </a:p>
          </p:txBody>
        </p:sp>
        <p:sp>
          <p:nvSpPr>
            <p:cNvPr id="17" name="Oval 25"/>
            <p:cNvSpPr>
              <a:spLocks noChangeArrowheads="1"/>
            </p:cNvSpPr>
            <p:nvPr/>
          </p:nvSpPr>
          <p:spPr bwMode="auto">
            <a:xfrm>
              <a:off x="4032" y="3408"/>
              <a:ext cx="384" cy="288"/>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57</a:t>
              </a:r>
            </a:p>
          </p:txBody>
        </p:sp>
        <p:sp>
          <p:nvSpPr>
            <p:cNvPr id="18" name="Oval 26"/>
            <p:cNvSpPr>
              <a:spLocks noChangeArrowheads="1"/>
            </p:cNvSpPr>
            <p:nvPr/>
          </p:nvSpPr>
          <p:spPr bwMode="auto">
            <a:xfrm>
              <a:off x="3648" y="2640"/>
              <a:ext cx="528" cy="288"/>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110</a:t>
              </a:r>
            </a:p>
          </p:txBody>
        </p:sp>
        <p:sp>
          <p:nvSpPr>
            <p:cNvPr id="19" name="Oval 27"/>
            <p:cNvSpPr>
              <a:spLocks noChangeArrowheads="1"/>
            </p:cNvSpPr>
            <p:nvPr/>
          </p:nvSpPr>
          <p:spPr bwMode="auto">
            <a:xfrm>
              <a:off x="5136" y="2640"/>
              <a:ext cx="528" cy="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latin typeface="Times New Roman" panose="02020603050405020304" pitchFamily="18" charset="0"/>
                </a:rPr>
                <a:t>131</a:t>
              </a:r>
            </a:p>
          </p:txBody>
        </p:sp>
        <p:sp>
          <p:nvSpPr>
            <p:cNvPr id="20" name="Line 28"/>
            <p:cNvSpPr>
              <a:spLocks noChangeShapeType="1"/>
            </p:cNvSpPr>
            <p:nvPr/>
          </p:nvSpPr>
          <p:spPr bwMode="auto">
            <a:xfrm flipH="1">
              <a:off x="1968" y="1680"/>
              <a:ext cx="624" cy="480"/>
            </a:xfrm>
            <a:prstGeom prst="line">
              <a:avLst/>
            </a:prstGeom>
            <a:noFill/>
            <a:ln w="381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9"/>
            <p:cNvSpPr>
              <a:spLocks noChangeShapeType="1"/>
            </p:cNvSpPr>
            <p:nvPr/>
          </p:nvSpPr>
          <p:spPr bwMode="auto">
            <a:xfrm>
              <a:off x="3072" y="1632"/>
              <a:ext cx="1440" cy="528"/>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0"/>
            <p:cNvSpPr>
              <a:spLocks noChangeShapeType="1"/>
            </p:cNvSpPr>
            <p:nvPr/>
          </p:nvSpPr>
          <p:spPr bwMode="auto">
            <a:xfrm flipH="1">
              <a:off x="1296" y="2352"/>
              <a:ext cx="336" cy="288"/>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31"/>
            <p:cNvSpPr>
              <a:spLocks noChangeShapeType="1"/>
            </p:cNvSpPr>
            <p:nvPr/>
          </p:nvSpPr>
          <p:spPr bwMode="auto">
            <a:xfrm>
              <a:off x="1968" y="2352"/>
              <a:ext cx="432" cy="384"/>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2"/>
            <p:cNvSpPr>
              <a:spLocks noChangeShapeType="1"/>
            </p:cNvSpPr>
            <p:nvPr/>
          </p:nvSpPr>
          <p:spPr bwMode="auto">
            <a:xfrm flipH="1">
              <a:off x="3984" y="2304"/>
              <a:ext cx="576" cy="336"/>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3"/>
            <p:cNvSpPr>
              <a:spLocks noChangeShapeType="1"/>
            </p:cNvSpPr>
            <p:nvPr/>
          </p:nvSpPr>
          <p:spPr bwMode="auto">
            <a:xfrm>
              <a:off x="4896" y="2304"/>
              <a:ext cx="384" cy="336"/>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4"/>
            <p:cNvSpPr>
              <a:spLocks noChangeShapeType="1"/>
            </p:cNvSpPr>
            <p:nvPr/>
          </p:nvSpPr>
          <p:spPr bwMode="auto">
            <a:xfrm flipH="1">
              <a:off x="864" y="2928"/>
              <a:ext cx="336" cy="384"/>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5"/>
            <p:cNvSpPr>
              <a:spLocks noChangeShapeType="1"/>
            </p:cNvSpPr>
            <p:nvPr/>
          </p:nvSpPr>
          <p:spPr bwMode="auto">
            <a:xfrm>
              <a:off x="1296" y="2928"/>
              <a:ext cx="192" cy="384"/>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36"/>
            <p:cNvSpPr>
              <a:spLocks noChangeShapeType="1"/>
            </p:cNvSpPr>
            <p:nvPr/>
          </p:nvSpPr>
          <p:spPr bwMode="auto">
            <a:xfrm flipH="1">
              <a:off x="3504" y="2928"/>
              <a:ext cx="288" cy="48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37"/>
            <p:cNvSpPr>
              <a:spLocks noChangeShapeType="1"/>
            </p:cNvSpPr>
            <p:nvPr/>
          </p:nvSpPr>
          <p:spPr bwMode="auto">
            <a:xfrm>
              <a:off x="3984" y="2928"/>
              <a:ext cx="240" cy="48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8"/>
            <p:cNvSpPr>
              <a:spLocks noChangeShapeType="1"/>
            </p:cNvSpPr>
            <p:nvPr/>
          </p:nvSpPr>
          <p:spPr bwMode="auto">
            <a:xfrm flipH="1">
              <a:off x="432" y="3552"/>
              <a:ext cx="240" cy="48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9"/>
            <p:cNvSpPr>
              <a:spLocks noChangeShapeType="1"/>
            </p:cNvSpPr>
            <p:nvPr/>
          </p:nvSpPr>
          <p:spPr bwMode="auto">
            <a:xfrm>
              <a:off x="864" y="3600"/>
              <a:ext cx="192" cy="432"/>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40"/>
            <p:cNvSpPr>
              <a:spLocks noChangeShapeType="1"/>
            </p:cNvSpPr>
            <p:nvPr/>
          </p:nvSpPr>
          <p:spPr bwMode="auto">
            <a:xfrm flipH="1">
              <a:off x="3936" y="3696"/>
              <a:ext cx="240" cy="336"/>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41"/>
            <p:cNvSpPr>
              <a:spLocks noChangeShapeType="1"/>
            </p:cNvSpPr>
            <p:nvPr/>
          </p:nvSpPr>
          <p:spPr bwMode="auto">
            <a:xfrm>
              <a:off x="4272" y="3696"/>
              <a:ext cx="240" cy="336"/>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57"/>
          <p:cNvGrpSpPr>
            <a:grpSpLocks/>
          </p:cNvGrpSpPr>
          <p:nvPr/>
        </p:nvGrpSpPr>
        <p:grpSpPr bwMode="auto">
          <a:xfrm>
            <a:off x="317500" y="2286000"/>
            <a:ext cx="7835900" cy="3581400"/>
            <a:chOff x="364" y="1728"/>
            <a:chExt cx="4936" cy="2256"/>
          </a:xfrm>
        </p:grpSpPr>
        <p:sp>
          <p:nvSpPr>
            <p:cNvPr id="35" name="Text Box 43"/>
            <p:cNvSpPr txBox="1">
              <a:spLocks noChangeArrowheads="1"/>
            </p:cNvSpPr>
            <p:nvPr/>
          </p:nvSpPr>
          <p:spPr bwMode="auto">
            <a:xfrm>
              <a:off x="2054" y="17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D60093"/>
                  </a:solidFill>
                  <a:latin typeface="Times New Roman" panose="02020603050405020304" pitchFamily="18" charset="0"/>
                </a:rPr>
                <a:t>0</a:t>
              </a:r>
            </a:p>
          </p:txBody>
        </p:sp>
        <p:sp>
          <p:nvSpPr>
            <p:cNvPr id="36" name="Text Box 44"/>
            <p:cNvSpPr txBox="1">
              <a:spLocks noChangeArrowheads="1"/>
            </p:cNvSpPr>
            <p:nvPr/>
          </p:nvSpPr>
          <p:spPr bwMode="auto">
            <a:xfrm>
              <a:off x="1344" y="225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D60093"/>
                  </a:solidFill>
                  <a:latin typeface="Times New Roman" panose="02020603050405020304" pitchFamily="18" charset="0"/>
                </a:rPr>
                <a:t>0</a:t>
              </a:r>
            </a:p>
          </p:txBody>
        </p:sp>
        <p:sp>
          <p:nvSpPr>
            <p:cNvPr id="37" name="Text Box 45"/>
            <p:cNvSpPr txBox="1">
              <a:spLocks noChangeArrowheads="1"/>
            </p:cNvSpPr>
            <p:nvPr/>
          </p:nvSpPr>
          <p:spPr bwMode="auto">
            <a:xfrm>
              <a:off x="864"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D60093"/>
                  </a:solidFill>
                  <a:latin typeface="Times New Roman" panose="02020603050405020304" pitchFamily="18" charset="0"/>
                </a:rPr>
                <a:t>0</a:t>
              </a:r>
            </a:p>
          </p:txBody>
        </p:sp>
        <p:sp>
          <p:nvSpPr>
            <p:cNvPr id="38" name="Text Box 46"/>
            <p:cNvSpPr txBox="1">
              <a:spLocks noChangeArrowheads="1"/>
            </p:cNvSpPr>
            <p:nvPr/>
          </p:nvSpPr>
          <p:spPr bwMode="auto">
            <a:xfrm>
              <a:off x="364" y="36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D60093"/>
                  </a:solidFill>
                  <a:latin typeface="Times New Roman" panose="02020603050405020304" pitchFamily="18" charset="0"/>
                </a:rPr>
                <a:t>0</a:t>
              </a:r>
            </a:p>
          </p:txBody>
        </p:sp>
        <p:sp>
          <p:nvSpPr>
            <p:cNvPr id="39" name="Text Box 47"/>
            <p:cNvSpPr txBox="1">
              <a:spLocks noChangeArrowheads="1"/>
            </p:cNvSpPr>
            <p:nvPr/>
          </p:nvSpPr>
          <p:spPr bwMode="auto">
            <a:xfrm>
              <a:off x="3436" y="30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D60093"/>
                  </a:solidFill>
                  <a:latin typeface="Times New Roman" panose="02020603050405020304" pitchFamily="18" charset="0"/>
                </a:rPr>
                <a:t>0</a:t>
              </a:r>
            </a:p>
          </p:txBody>
        </p:sp>
        <p:sp>
          <p:nvSpPr>
            <p:cNvPr id="40" name="Text Box 48"/>
            <p:cNvSpPr txBox="1">
              <a:spLocks noChangeArrowheads="1"/>
            </p:cNvSpPr>
            <p:nvPr/>
          </p:nvSpPr>
          <p:spPr bwMode="auto">
            <a:xfrm>
              <a:off x="3868" y="369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D60093"/>
                  </a:solidFill>
                  <a:latin typeface="Times New Roman" panose="02020603050405020304" pitchFamily="18" charset="0"/>
                </a:rPr>
                <a:t>0</a:t>
              </a:r>
            </a:p>
          </p:txBody>
        </p:sp>
        <p:sp>
          <p:nvSpPr>
            <p:cNvPr id="41" name="Text Box 49"/>
            <p:cNvSpPr txBox="1">
              <a:spLocks noChangeArrowheads="1"/>
            </p:cNvSpPr>
            <p:nvPr/>
          </p:nvSpPr>
          <p:spPr bwMode="auto">
            <a:xfrm>
              <a:off x="4060" y="225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D60093"/>
                  </a:solidFill>
                  <a:latin typeface="Times New Roman" panose="02020603050405020304" pitchFamily="18" charset="0"/>
                </a:rPr>
                <a:t>0</a:t>
              </a:r>
            </a:p>
          </p:txBody>
        </p:sp>
        <p:sp>
          <p:nvSpPr>
            <p:cNvPr id="42" name="Text Box 50"/>
            <p:cNvSpPr txBox="1">
              <a:spLocks noChangeArrowheads="1"/>
            </p:cNvSpPr>
            <p:nvPr/>
          </p:nvSpPr>
          <p:spPr bwMode="auto">
            <a:xfrm>
              <a:off x="2150" y="23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a:t>
              </a:r>
            </a:p>
          </p:txBody>
        </p:sp>
        <p:sp>
          <p:nvSpPr>
            <p:cNvPr id="43" name="Text Box 52"/>
            <p:cNvSpPr txBox="1">
              <a:spLocks noChangeArrowheads="1"/>
            </p:cNvSpPr>
            <p:nvPr/>
          </p:nvSpPr>
          <p:spPr bwMode="auto">
            <a:xfrm>
              <a:off x="1324" y="288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a:t>
              </a:r>
            </a:p>
          </p:txBody>
        </p:sp>
        <p:sp>
          <p:nvSpPr>
            <p:cNvPr id="44" name="Text Box 53"/>
            <p:cNvSpPr txBox="1">
              <a:spLocks noChangeArrowheads="1"/>
            </p:cNvSpPr>
            <p:nvPr/>
          </p:nvSpPr>
          <p:spPr bwMode="auto">
            <a:xfrm>
              <a:off x="5088" y="23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a:t>
              </a:r>
            </a:p>
          </p:txBody>
        </p:sp>
        <p:sp>
          <p:nvSpPr>
            <p:cNvPr id="45" name="Text Box 54"/>
            <p:cNvSpPr txBox="1">
              <a:spLocks noChangeArrowheads="1"/>
            </p:cNvSpPr>
            <p:nvPr/>
          </p:nvSpPr>
          <p:spPr bwMode="auto">
            <a:xfrm>
              <a:off x="4080" y="297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a:t>
              </a:r>
            </a:p>
          </p:txBody>
        </p:sp>
        <p:sp>
          <p:nvSpPr>
            <p:cNvPr id="46" name="Text Box 55"/>
            <p:cNvSpPr txBox="1">
              <a:spLocks noChangeArrowheads="1"/>
            </p:cNvSpPr>
            <p:nvPr/>
          </p:nvSpPr>
          <p:spPr bwMode="auto">
            <a:xfrm>
              <a:off x="4348" y="36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a:t>
              </a:r>
            </a:p>
          </p:txBody>
        </p:sp>
        <p:sp>
          <p:nvSpPr>
            <p:cNvPr id="47" name="Text Box 56"/>
            <p:cNvSpPr txBox="1">
              <a:spLocks noChangeArrowheads="1"/>
            </p:cNvSpPr>
            <p:nvPr/>
          </p:nvSpPr>
          <p:spPr bwMode="auto">
            <a:xfrm>
              <a:off x="960" y="369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a:t>
              </a:r>
            </a:p>
          </p:txBody>
        </p:sp>
      </p:grpSp>
      <p:sp>
        <p:nvSpPr>
          <p:cNvPr id="48" name="Text Box 58"/>
          <p:cNvSpPr txBox="1">
            <a:spLocks noChangeArrowheads="1"/>
          </p:cNvSpPr>
          <p:nvPr/>
        </p:nvSpPr>
        <p:spPr bwMode="auto">
          <a:xfrm>
            <a:off x="1904781" y="5809428"/>
            <a:ext cx="3759200" cy="904875"/>
          </a:xfrm>
          <a:prstGeom prst="rect">
            <a:avLst/>
          </a:prstGeom>
          <a:noFill/>
          <a:ln w="9525">
            <a:solidFill>
              <a:srgbClr val="99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b" hangingPunct="1">
              <a:lnSpc>
                <a:spcPct val="120000"/>
              </a:lnSpc>
              <a:spcBef>
                <a:spcPct val="0"/>
              </a:spcBef>
              <a:buFontTx/>
              <a:buNone/>
            </a:pPr>
            <a:r>
              <a:rPr kumimoji="1" lang="en-US" altLang="zh-CN" sz="2200" b="1">
                <a:latin typeface="Times New Roman" panose="02020603050405020304" pitchFamily="18" charset="0"/>
              </a:rPr>
              <a:t>a:01 ;  b:0000;  c:1010;  d:001;  </a:t>
            </a:r>
          </a:p>
          <a:p>
            <a:pPr eaLnBrk="1" fontAlgn="b" hangingPunct="1">
              <a:lnSpc>
                <a:spcPct val="120000"/>
              </a:lnSpc>
              <a:spcBef>
                <a:spcPct val="0"/>
              </a:spcBef>
              <a:buFontTx/>
              <a:buNone/>
            </a:pPr>
            <a:r>
              <a:rPr kumimoji="1" lang="en-US" altLang="zh-CN" sz="2200" b="1">
                <a:latin typeface="Times New Roman" panose="02020603050405020304" pitchFamily="18" charset="0"/>
              </a:rPr>
              <a:t>e:11;   f:1011;  g:0001;   h:100</a:t>
            </a:r>
          </a:p>
        </p:txBody>
      </p:sp>
      <p:sp>
        <p:nvSpPr>
          <p:cNvPr id="49" name="Text Box 59"/>
          <p:cNvSpPr txBox="1">
            <a:spLocks noChangeArrowheads="1"/>
          </p:cNvSpPr>
          <p:nvPr/>
        </p:nvSpPr>
        <p:spPr bwMode="auto">
          <a:xfrm>
            <a:off x="5791200" y="2133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rPr>
              <a:t>1</a:t>
            </a:r>
          </a:p>
        </p:txBody>
      </p:sp>
    </p:spTree>
    <p:extLst>
      <p:ext uri="{BB962C8B-B14F-4D97-AF65-F5344CB8AC3E}">
        <p14:creationId xmlns:p14="http://schemas.microsoft.com/office/powerpoint/2010/main" val="31006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box(in)">
                                      <p:cBhvr>
                                        <p:cTn id="1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5" descr="STATBA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7924800" cy="107950"/>
          </a:xfrm>
          <a:prstGeom prst="rect">
            <a:avLst/>
          </a:prstGeom>
          <a:solidFill>
            <a:srgbClr val="FF9900"/>
          </a:solidFill>
          <a:ln w="9525">
            <a:solidFill>
              <a:srgbClr val="FF9900"/>
            </a:solidFill>
            <a:miter lim="800000"/>
            <a:headEnd/>
            <a:tailEnd/>
          </a:ln>
        </p:spPr>
      </p:pic>
      <p:sp>
        <p:nvSpPr>
          <p:cNvPr id="15364" name="Text Box 6"/>
          <p:cNvSpPr txBox="1">
            <a:spLocks noChangeArrowheads="1"/>
          </p:cNvSpPr>
          <p:nvPr/>
        </p:nvSpPr>
        <p:spPr bwMode="auto">
          <a:xfrm>
            <a:off x="381000" y="457200"/>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贪心算法</a:t>
            </a:r>
            <a:r>
              <a:rPr lang="en-US" altLang="zh-CN" sz="2000" b="1">
                <a:solidFill>
                  <a:srgbClr val="D60093"/>
                </a:solidFill>
                <a:latin typeface="楷体_GB2312" pitchFamily="49" charset="-122"/>
                <a:ea typeface="楷体_GB2312" pitchFamily="49" charset="-122"/>
              </a:rPr>
              <a:t>-</a:t>
            </a:r>
            <a:r>
              <a:rPr lang="zh-CN" altLang="en-US" sz="1800" b="1">
                <a:solidFill>
                  <a:srgbClr val="0000FF"/>
                </a:solidFill>
                <a:ea typeface="楷体_GB2312" pitchFamily="49" charset="-122"/>
              </a:rPr>
              <a:t>成功示例</a:t>
            </a:r>
          </a:p>
        </p:txBody>
      </p:sp>
      <p:sp>
        <p:nvSpPr>
          <p:cNvPr id="15365" name="Text Box 7"/>
          <p:cNvSpPr txBox="1">
            <a:spLocks noChangeArrowheads="1"/>
          </p:cNvSpPr>
          <p:nvPr/>
        </p:nvSpPr>
        <p:spPr bwMode="auto">
          <a:xfrm>
            <a:off x="1492250" y="1360488"/>
            <a:ext cx="3430747" cy="3367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90000"/>
              </a:lnSpc>
              <a:spcBef>
                <a:spcPct val="0"/>
              </a:spcBef>
              <a:buFontTx/>
              <a:buNone/>
            </a:pPr>
            <a:r>
              <a:rPr lang="zh-CN" altLang="en-US" sz="2800" b="1" dirty="0">
                <a:ea typeface="楷体_GB2312" pitchFamily="49" charset="-122"/>
              </a:rPr>
              <a:t>单源最短路径问题、</a:t>
            </a:r>
            <a:endParaRPr lang="en-US" altLang="zh-CN" sz="2800" b="1" dirty="0">
              <a:ea typeface="楷体_GB2312" pitchFamily="49" charset="-122"/>
            </a:endParaRPr>
          </a:p>
          <a:p>
            <a:pPr eaLnBrk="1" hangingPunct="1">
              <a:lnSpc>
                <a:spcPct val="190000"/>
              </a:lnSpc>
              <a:spcBef>
                <a:spcPct val="0"/>
              </a:spcBef>
              <a:buFontTx/>
              <a:buNone/>
            </a:pPr>
            <a:r>
              <a:rPr lang="zh-CN" altLang="en-US" sz="2800" b="1" dirty="0">
                <a:ea typeface="楷体_GB2312" pitchFamily="49" charset="-122"/>
              </a:rPr>
              <a:t>哈夫曼树问题、</a:t>
            </a:r>
          </a:p>
          <a:p>
            <a:pPr eaLnBrk="1" hangingPunct="1">
              <a:lnSpc>
                <a:spcPct val="190000"/>
              </a:lnSpc>
              <a:spcBef>
                <a:spcPct val="0"/>
              </a:spcBef>
              <a:buFontTx/>
              <a:buNone/>
            </a:pPr>
            <a:r>
              <a:rPr lang="zh-CN" altLang="en-US" sz="2800" b="1" dirty="0">
                <a:ea typeface="楷体_GB2312" pitchFamily="49" charset="-122"/>
              </a:rPr>
              <a:t>最小生成树问题、</a:t>
            </a:r>
          </a:p>
          <a:p>
            <a:pPr eaLnBrk="1" hangingPunct="1">
              <a:lnSpc>
                <a:spcPct val="190000"/>
              </a:lnSpc>
              <a:spcBef>
                <a:spcPct val="0"/>
              </a:spcBef>
              <a:buFontTx/>
              <a:buNone/>
            </a:pPr>
            <a:r>
              <a:rPr lang="zh-CN" altLang="en-US" sz="2800" b="1" dirty="0">
                <a:ea typeface="楷体_GB2312" pitchFamily="49" charset="-122"/>
              </a:rPr>
              <a:t>以及作业调度等。</a:t>
            </a:r>
          </a:p>
        </p:txBody>
      </p:sp>
    </p:spTree>
    <p:extLst>
      <p:ext uri="{BB962C8B-B14F-4D97-AF65-F5344CB8AC3E}">
        <p14:creationId xmlns:p14="http://schemas.microsoft.com/office/powerpoint/2010/main" val="2608566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7"/>
          <p:cNvSpPr txBox="1">
            <a:spLocks noChangeArrowheads="1"/>
          </p:cNvSpPr>
          <p:nvPr/>
        </p:nvSpPr>
        <p:spPr bwMode="auto">
          <a:xfrm>
            <a:off x="1905000" y="28956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4400" b="1">
                <a:solidFill>
                  <a:srgbClr val="D60093"/>
                </a:solidFill>
                <a:latin typeface="Times New Roman" panose="02020603050405020304" pitchFamily="18" charset="0"/>
                <a:ea typeface="楷体_GB2312" pitchFamily="49" charset="-122"/>
              </a:rPr>
              <a:t>§4.1</a:t>
            </a:r>
            <a:r>
              <a:rPr lang="en-US" altLang="zh-CN" sz="4400" b="1">
                <a:solidFill>
                  <a:srgbClr val="D60093"/>
                </a:solidFill>
                <a:latin typeface="楷体_GB2312" pitchFamily="49" charset="-122"/>
                <a:ea typeface="楷体_GB2312" pitchFamily="49" charset="-122"/>
              </a:rPr>
              <a:t> </a:t>
            </a:r>
            <a:r>
              <a:rPr lang="zh-CN" altLang="en-US" sz="4400" b="1">
                <a:solidFill>
                  <a:srgbClr val="D60093"/>
                </a:solidFill>
                <a:latin typeface="楷体_GB2312" pitchFamily="49" charset="-122"/>
                <a:ea typeface="楷体_GB2312" pitchFamily="49" charset="-122"/>
              </a:rPr>
              <a:t>活动安排问题</a:t>
            </a:r>
          </a:p>
        </p:txBody>
      </p:sp>
    </p:spTree>
    <p:extLst>
      <p:ext uri="{BB962C8B-B14F-4D97-AF65-F5344CB8AC3E}">
        <p14:creationId xmlns:p14="http://schemas.microsoft.com/office/powerpoint/2010/main" val="180047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5"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85800"/>
            <a:ext cx="7924800" cy="107950"/>
          </a:xfrm>
          <a:prstGeom prst="rect">
            <a:avLst/>
          </a:prstGeom>
          <a:solidFill>
            <a:srgbClr val="FF9900"/>
          </a:solidFill>
          <a:ln w="9525">
            <a:solidFill>
              <a:srgbClr val="FF9900"/>
            </a:solidFill>
            <a:miter lim="800000"/>
            <a:headEnd/>
            <a:tailEnd/>
          </a:ln>
        </p:spPr>
      </p:pic>
      <p:sp>
        <p:nvSpPr>
          <p:cNvPr id="35844" name="Text Box 6"/>
          <p:cNvSpPr txBox="1">
            <a:spLocks noChangeArrowheads="1"/>
          </p:cNvSpPr>
          <p:nvPr/>
        </p:nvSpPr>
        <p:spPr bwMode="auto">
          <a:xfrm>
            <a:off x="304800" y="2286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D60093"/>
                </a:solidFill>
                <a:latin typeface="楷体_GB2312" pitchFamily="49" charset="-122"/>
                <a:ea typeface="楷体_GB2312" pitchFamily="49" charset="-122"/>
              </a:rPr>
              <a:t>活动安排问题</a:t>
            </a:r>
          </a:p>
        </p:txBody>
      </p:sp>
      <p:graphicFrame>
        <p:nvGraphicFramePr>
          <p:cNvPr id="35845" name="Object 7"/>
          <p:cNvGraphicFramePr>
            <a:graphicFrameLocks noChangeAspect="1"/>
          </p:cNvGraphicFramePr>
          <p:nvPr/>
        </p:nvGraphicFramePr>
        <p:xfrm>
          <a:off x="457200" y="762000"/>
          <a:ext cx="7772400" cy="2243138"/>
        </p:xfrm>
        <a:graphic>
          <a:graphicData uri="http://schemas.openxmlformats.org/presentationml/2006/ole">
            <mc:AlternateContent xmlns:mc="http://schemas.openxmlformats.org/markup-compatibility/2006">
              <mc:Choice xmlns:v="urn:schemas-microsoft-com:vml" Requires="v">
                <p:oleObj spid="_x0000_s95634" name="文档" r:id="rId4" imgW="4546807" imgH="1188572" progId="Word.Document.8">
                  <p:embed/>
                </p:oleObj>
              </mc:Choice>
              <mc:Fallback>
                <p:oleObj name="文档" r:id="rId4" imgW="4546807" imgH="1188572" progId="Word.Document.8">
                  <p:embed/>
                  <p:pic>
                    <p:nvPicPr>
                      <p:cNvPr id="3584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762000"/>
                        <a:ext cx="7772400" cy="224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2" name="Object 8"/>
          <p:cNvGraphicFramePr>
            <a:graphicFrameLocks noChangeAspect="1"/>
          </p:cNvGraphicFramePr>
          <p:nvPr/>
        </p:nvGraphicFramePr>
        <p:xfrm>
          <a:off x="457200" y="3200400"/>
          <a:ext cx="4772025" cy="2009775"/>
        </p:xfrm>
        <a:graphic>
          <a:graphicData uri="http://schemas.openxmlformats.org/presentationml/2006/ole">
            <mc:AlternateContent xmlns:mc="http://schemas.openxmlformats.org/markup-compatibility/2006">
              <mc:Choice xmlns:v="urn:schemas-microsoft-com:vml" Requires="v">
                <p:oleObj spid="_x0000_s95635" name="文档" r:id="rId6" imgW="2651974" imgH="1188572" progId="Word.Document.8">
                  <p:embed/>
                </p:oleObj>
              </mc:Choice>
              <mc:Fallback>
                <p:oleObj name="文档" r:id="rId6" imgW="2651974" imgH="1188572" progId="Word.Document.8">
                  <p:embed/>
                  <p:pic>
                    <p:nvPicPr>
                      <p:cNvPr id="4711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200400"/>
                        <a:ext cx="4772025" cy="2009775"/>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7"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48"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7115" name="Group 11"/>
          <p:cNvGrpSpPr>
            <a:grpSpLocks/>
          </p:cNvGrpSpPr>
          <p:nvPr/>
        </p:nvGrpSpPr>
        <p:grpSpPr bwMode="auto">
          <a:xfrm>
            <a:off x="5486400" y="3429000"/>
            <a:ext cx="1412875" cy="762000"/>
            <a:chOff x="3456" y="2160"/>
            <a:chExt cx="890" cy="480"/>
          </a:xfrm>
        </p:grpSpPr>
        <p:sp>
          <p:nvSpPr>
            <p:cNvPr id="35861" name="Rectangle 12"/>
            <p:cNvSpPr>
              <a:spLocks noChangeArrowheads="1"/>
            </p:cNvSpPr>
            <p:nvPr/>
          </p:nvSpPr>
          <p:spPr bwMode="auto">
            <a:xfrm>
              <a:off x="3552" y="2496"/>
              <a:ext cx="768"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5862" name="Object 13"/>
            <p:cNvGraphicFramePr>
              <a:graphicFrameLocks noChangeAspect="1"/>
            </p:cNvGraphicFramePr>
            <p:nvPr/>
          </p:nvGraphicFramePr>
          <p:xfrm>
            <a:off x="3456" y="2160"/>
            <a:ext cx="240" cy="384"/>
          </p:xfrm>
          <a:graphic>
            <a:graphicData uri="http://schemas.openxmlformats.org/presentationml/2006/ole">
              <mc:AlternateContent xmlns:mc="http://schemas.openxmlformats.org/markup-compatibility/2006">
                <mc:Choice xmlns:v="urn:schemas-microsoft-com:vml" Requires="v">
                  <p:oleObj spid="_x0000_s95636" name="公式" r:id="rId8" imgW="139700" imgH="228600" progId="Equation.3">
                    <p:embed/>
                  </p:oleObj>
                </mc:Choice>
                <mc:Fallback>
                  <p:oleObj name="公式" r:id="rId8" imgW="139700" imgH="228600" progId="Equation.3">
                    <p:embed/>
                    <p:pic>
                      <p:nvPicPr>
                        <p:cNvPr id="35862"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 y="2160"/>
                          <a:ext cx="2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63" name="Object 14"/>
            <p:cNvGraphicFramePr>
              <a:graphicFrameLocks noChangeAspect="1"/>
            </p:cNvGraphicFramePr>
            <p:nvPr/>
          </p:nvGraphicFramePr>
          <p:xfrm>
            <a:off x="4108" y="2208"/>
            <a:ext cx="238" cy="336"/>
          </p:xfrm>
          <a:graphic>
            <a:graphicData uri="http://schemas.openxmlformats.org/presentationml/2006/ole">
              <mc:AlternateContent xmlns:mc="http://schemas.openxmlformats.org/markup-compatibility/2006">
                <mc:Choice xmlns:v="urn:schemas-microsoft-com:vml" Requires="v">
                  <p:oleObj spid="_x0000_s95637" name="公式" r:id="rId10" imgW="165028" imgH="228501" progId="Equation.3">
                    <p:embed/>
                  </p:oleObj>
                </mc:Choice>
                <mc:Fallback>
                  <p:oleObj name="公式" r:id="rId10" imgW="165028" imgH="228501" progId="Equation.3">
                    <p:embed/>
                    <p:pic>
                      <p:nvPicPr>
                        <p:cNvPr id="35863"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08" y="2208"/>
                          <a:ext cx="23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5850" name="Rectangle 1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51" name="Rectangle 1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7121" name="Group 17"/>
          <p:cNvGrpSpPr>
            <a:grpSpLocks/>
          </p:cNvGrpSpPr>
          <p:nvPr/>
        </p:nvGrpSpPr>
        <p:grpSpPr bwMode="auto">
          <a:xfrm>
            <a:off x="6400800" y="4191000"/>
            <a:ext cx="1412875" cy="685800"/>
            <a:chOff x="4320" y="2496"/>
            <a:chExt cx="890" cy="432"/>
          </a:xfrm>
        </p:grpSpPr>
        <p:sp>
          <p:nvSpPr>
            <p:cNvPr id="35858" name="Rectangle 18"/>
            <p:cNvSpPr>
              <a:spLocks noChangeArrowheads="1"/>
            </p:cNvSpPr>
            <p:nvPr/>
          </p:nvSpPr>
          <p:spPr bwMode="auto">
            <a:xfrm>
              <a:off x="4368" y="2496"/>
              <a:ext cx="768" cy="144"/>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5859" name="Object 19"/>
            <p:cNvGraphicFramePr>
              <a:graphicFrameLocks noChangeAspect="1"/>
            </p:cNvGraphicFramePr>
            <p:nvPr/>
          </p:nvGraphicFramePr>
          <p:xfrm>
            <a:off x="4320" y="2544"/>
            <a:ext cx="261" cy="384"/>
          </p:xfrm>
          <a:graphic>
            <a:graphicData uri="http://schemas.openxmlformats.org/presentationml/2006/ole">
              <mc:AlternateContent xmlns:mc="http://schemas.openxmlformats.org/markup-compatibility/2006">
                <mc:Choice xmlns:v="urn:schemas-microsoft-com:vml" Requires="v">
                  <p:oleObj spid="_x0000_s95638" name="公式" r:id="rId12" imgW="164957" imgH="241091" progId="Equation.3">
                    <p:embed/>
                  </p:oleObj>
                </mc:Choice>
                <mc:Fallback>
                  <p:oleObj name="公式" r:id="rId12" imgW="164957" imgH="241091" progId="Equation.3">
                    <p:embed/>
                    <p:pic>
                      <p:nvPicPr>
                        <p:cNvPr id="35859"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20" y="2544"/>
                          <a:ext cx="26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60" name="Object 20"/>
            <p:cNvGraphicFramePr>
              <a:graphicFrameLocks noChangeAspect="1"/>
            </p:cNvGraphicFramePr>
            <p:nvPr/>
          </p:nvGraphicFramePr>
          <p:xfrm>
            <a:off x="4992" y="2640"/>
            <a:ext cx="218" cy="288"/>
          </p:xfrm>
          <a:graphic>
            <a:graphicData uri="http://schemas.openxmlformats.org/presentationml/2006/ole">
              <mc:AlternateContent xmlns:mc="http://schemas.openxmlformats.org/markup-compatibility/2006">
                <mc:Choice xmlns:v="urn:schemas-microsoft-com:vml" Requires="v">
                  <p:oleObj spid="_x0000_s95639" name="公式" r:id="rId14" imgW="177646" imgH="241091" progId="Equation.3">
                    <p:embed/>
                  </p:oleObj>
                </mc:Choice>
                <mc:Fallback>
                  <p:oleObj name="公式" r:id="rId14" imgW="177646" imgH="241091" progId="Equation.3">
                    <p:embed/>
                    <p:pic>
                      <p:nvPicPr>
                        <p:cNvPr id="3586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92" y="2640"/>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7125" name="Group 21"/>
          <p:cNvGrpSpPr>
            <a:grpSpLocks/>
          </p:cNvGrpSpPr>
          <p:nvPr/>
        </p:nvGrpSpPr>
        <p:grpSpPr bwMode="auto">
          <a:xfrm>
            <a:off x="6816725" y="3962400"/>
            <a:ext cx="1412875" cy="685800"/>
            <a:chOff x="4320" y="2496"/>
            <a:chExt cx="890" cy="432"/>
          </a:xfrm>
        </p:grpSpPr>
        <p:sp>
          <p:nvSpPr>
            <p:cNvPr id="35855" name="Rectangle 22"/>
            <p:cNvSpPr>
              <a:spLocks noChangeArrowheads="1"/>
            </p:cNvSpPr>
            <p:nvPr/>
          </p:nvSpPr>
          <p:spPr bwMode="auto">
            <a:xfrm>
              <a:off x="4368" y="2496"/>
              <a:ext cx="768" cy="144"/>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5856" name="Object 23"/>
            <p:cNvGraphicFramePr>
              <a:graphicFrameLocks noChangeAspect="1"/>
            </p:cNvGraphicFramePr>
            <p:nvPr/>
          </p:nvGraphicFramePr>
          <p:xfrm>
            <a:off x="4320" y="2544"/>
            <a:ext cx="261" cy="384"/>
          </p:xfrm>
          <a:graphic>
            <a:graphicData uri="http://schemas.openxmlformats.org/presentationml/2006/ole">
              <mc:AlternateContent xmlns:mc="http://schemas.openxmlformats.org/markup-compatibility/2006">
                <mc:Choice xmlns:v="urn:schemas-microsoft-com:vml" Requires="v">
                  <p:oleObj spid="_x0000_s95640" name="公式" r:id="rId16" imgW="164957" imgH="241091" progId="Equation.3">
                    <p:embed/>
                  </p:oleObj>
                </mc:Choice>
                <mc:Fallback>
                  <p:oleObj name="公式" r:id="rId16" imgW="164957" imgH="241091" progId="Equation.3">
                    <p:embed/>
                    <p:pic>
                      <p:nvPicPr>
                        <p:cNvPr id="35856"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20" y="2544"/>
                          <a:ext cx="26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7" name="Object 24"/>
            <p:cNvGraphicFramePr>
              <a:graphicFrameLocks noChangeAspect="1"/>
            </p:cNvGraphicFramePr>
            <p:nvPr/>
          </p:nvGraphicFramePr>
          <p:xfrm>
            <a:off x="4992" y="2640"/>
            <a:ext cx="218" cy="288"/>
          </p:xfrm>
          <a:graphic>
            <a:graphicData uri="http://schemas.openxmlformats.org/presentationml/2006/ole">
              <mc:AlternateContent xmlns:mc="http://schemas.openxmlformats.org/markup-compatibility/2006">
                <mc:Choice xmlns:v="urn:schemas-microsoft-com:vml" Requires="v">
                  <p:oleObj spid="_x0000_s95641" name="公式" r:id="rId17" imgW="177646" imgH="241091" progId="Equation.3">
                    <p:embed/>
                  </p:oleObj>
                </mc:Choice>
                <mc:Fallback>
                  <p:oleObj name="公式" r:id="rId17" imgW="177646" imgH="241091" progId="Equation.3">
                    <p:embed/>
                    <p:pic>
                      <p:nvPicPr>
                        <p:cNvPr id="35857"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92" y="2640"/>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7129" name="Text Box 25"/>
          <p:cNvSpPr txBox="1">
            <a:spLocks noChangeArrowheads="1"/>
          </p:cNvSpPr>
          <p:nvPr/>
        </p:nvSpPr>
        <p:spPr bwMode="auto">
          <a:xfrm>
            <a:off x="76200" y="5524500"/>
            <a:ext cx="88024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dirty="0">
                <a:solidFill>
                  <a:srgbClr val="0000FF"/>
                </a:solidFill>
                <a:latin typeface="楷体_GB2312" pitchFamily="49" charset="-122"/>
                <a:ea typeface="楷体_GB2312" pitchFamily="49" charset="-122"/>
              </a:rPr>
              <a:t>目标：在活动集合中选择最大的相容活动子集合</a:t>
            </a:r>
          </a:p>
        </p:txBody>
      </p:sp>
    </p:spTree>
    <p:extLst>
      <p:ext uri="{BB962C8B-B14F-4D97-AF65-F5344CB8AC3E}">
        <p14:creationId xmlns:p14="http://schemas.microsoft.com/office/powerpoint/2010/main" val="3518540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112"/>
                                        </p:tgtEl>
                                        <p:attrNameLst>
                                          <p:attrName>style.visibility</p:attrName>
                                        </p:attrNameLst>
                                      </p:cBhvr>
                                      <p:to>
                                        <p:strVal val="visible"/>
                                      </p:to>
                                    </p:set>
                                    <p:animEffect transition="in" filter="box(in)">
                                      <p:cBhvr>
                                        <p:cTn id="7" dur="500"/>
                                        <p:tgtEl>
                                          <p:spTgt spid="471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7115"/>
                                        </p:tgtEl>
                                        <p:attrNameLst>
                                          <p:attrName>style.visibility</p:attrName>
                                        </p:attrNameLst>
                                      </p:cBhvr>
                                      <p:to>
                                        <p:strVal val="visible"/>
                                      </p:to>
                                    </p:set>
                                    <p:animEffect transition="in" filter="checkerboard(across)">
                                      <p:cBhvr>
                                        <p:cTn id="12" dur="500"/>
                                        <p:tgtEl>
                                          <p:spTgt spid="471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47121"/>
                                        </p:tgtEl>
                                        <p:attrNameLst>
                                          <p:attrName>style.visibility</p:attrName>
                                        </p:attrNameLst>
                                      </p:cBhvr>
                                      <p:to>
                                        <p:strVal val="visible"/>
                                      </p:to>
                                    </p:set>
                                    <p:anim calcmode="lin" valueType="num">
                                      <p:cBhvr additive="base">
                                        <p:cTn id="17" dur="500" fill="hold"/>
                                        <p:tgtEl>
                                          <p:spTgt spid="47121"/>
                                        </p:tgtEl>
                                        <p:attrNameLst>
                                          <p:attrName>ppt_x</p:attrName>
                                        </p:attrNameLst>
                                      </p:cBhvr>
                                      <p:tavLst>
                                        <p:tav tm="0">
                                          <p:val>
                                            <p:strVal val="1+#ppt_w/2"/>
                                          </p:val>
                                        </p:tav>
                                        <p:tav tm="100000">
                                          <p:val>
                                            <p:strVal val="#ppt_x"/>
                                          </p:val>
                                        </p:tav>
                                      </p:tavLst>
                                    </p:anim>
                                    <p:anim calcmode="lin" valueType="num">
                                      <p:cBhvr additive="base">
                                        <p:cTn id="18" dur="500" fill="hold"/>
                                        <p:tgtEl>
                                          <p:spTgt spid="4712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xit" presetSubtype="10" fill="hold" nodeType="clickEffect">
                                  <p:stCondLst>
                                    <p:cond delay="0"/>
                                  </p:stCondLst>
                                  <p:childTnLst>
                                    <p:animEffect transition="out" filter="blinds(horizontal)">
                                      <p:cBhvr>
                                        <p:cTn id="22" dur="500"/>
                                        <p:tgtEl>
                                          <p:spTgt spid="47121"/>
                                        </p:tgtEl>
                                      </p:cBhvr>
                                    </p:animEffect>
                                    <p:set>
                                      <p:cBhvr>
                                        <p:cTn id="23" dur="1" fill="hold">
                                          <p:stCondLst>
                                            <p:cond delay="499"/>
                                          </p:stCondLst>
                                        </p:cTn>
                                        <p:tgtEl>
                                          <p:spTgt spid="47121"/>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nodeType="clickEffect">
                                  <p:stCondLst>
                                    <p:cond delay="0"/>
                                  </p:stCondLst>
                                  <p:childTnLst>
                                    <p:set>
                                      <p:cBhvr>
                                        <p:cTn id="27" dur="1" fill="hold">
                                          <p:stCondLst>
                                            <p:cond delay="0"/>
                                          </p:stCondLst>
                                        </p:cTn>
                                        <p:tgtEl>
                                          <p:spTgt spid="47125"/>
                                        </p:tgtEl>
                                        <p:attrNameLst>
                                          <p:attrName>style.visibility</p:attrName>
                                        </p:attrNameLst>
                                      </p:cBhvr>
                                      <p:to>
                                        <p:strVal val="visible"/>
                                      </p:to>
                                    </p:set>
                                    <p:animEffect transition="in" filter="strips(downLeft)">
                                      <p:cBhvr>
                                        <p:cTn id="28" dur="500"/>
                                        <p:tgtEl>
                                          <p:spTgt spid="4712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7129"/>
                                        </p:tgtEl>
                                        <p:attrNameLst>
                                          <p:attrName>style.visibility</p:attrName>
                                        </p:attrNameLst>
                                      </p:cBhvr>
                                      <p:to>
                                        <p:strVal val="visible"/>
                                      </p:to>
                                    </p:set>
                                    <p:anim calcmode="lin" valueType="num">
                                      <p:cBhvr additive="base">
                                        <p:cTn id="33" dur="500" fill="hold"/>
                                        <p:tgtEl>
                                          <p:spTgt spid="47129"/>
                                        </p:tgtEl>
                                        <p:attrNameLst>
                                          <p:attrName>ppt_x</p:attrName>
                                        </p:attrNameLst>
                                      </p:cBhvr>
                                      <p:tavLst>
                                        <p:tav tm="0">
                                          <p:val>
                                            <p:strVal val="#ppt_x"/>
                                          </p:val>
                                        </p:tav>
                                        <p:tav tm="100000">
                                          <p:val>
                                            <p:strVal val="#ppt_x"/>
                                          </p:val>
                                        </p:tav>
                                      </p:tavLst>
                                    </p:anim>
                                    <p:anim calcmode="lin" valueType="num">
                                      <p:cBhvr additive="base">
                                        <p:cTn id="34" dur="500" fill="hold"/>
                                        <p:tgtEl>
                                          <p:spTgt spid="47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9"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10.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104112100"/>
  <p:tag name="MH_LIBRARY" val="GRAPHIC"/>
  <p:tag name="MH_TYPE" val="Text"/>
  <p:tag name="MH_ORDER" val="1"/>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rnd" cmpd="sng" algn="ctr">
          <a:solidFill>
            <a:srgbClr val="80008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rnd" cmpd="sng" algn="ctr">
          <a:solidFill>
            <a:srgbClr val="80008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3680</TotalTime>
  <Words>3991</Words>
  <Application>Microsoft Office PowerPoint</Application>
  <PresentationFormat>全屏显示(4:3)</PresentationFormat>
  <Paragraphs>729</Paragraphs>
  <Slides>68</Slides>
  <Notes>26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68</vt:i4>
      </vt:variant>
    </vt:vector>
  </HeadingPairs>
  <TitlesOfParts>
    <vt:vector size="85" baseType="lpstr">
      <vt:lpstr>黑体</vt:lpstr>
      <vt:lpstr>华文楷体</vt:lpstr>
      <vt:lpstr>楷体</vt:lpstr>
      <vt:lpstr>楷体_GB2312</vt:lpstr>
      <vt:lpstr>宋体</vt:lpstr>
      <vt:lpstr>微软雅黑</vt:lpstr>
      <vt:lpstr>Arial</vt:lpstr>
      <vt:lpstr>Calibri</vt:lpstr>
      <vt:lpstr>Cambria Math</vt:lpstr>
      <vt:lpstr>Century Schoolbook</vt:lpstr>
      <vt:lpstr>Times New Roman</vt:lpstr>
      <vt:lpstr>Wingdings</vt:lpstr>
      <vt:lpstr>默认设计模板</vt:lpstr>
      <vt:lpstr>Document</vt:lpstr>
      <vt:lpstr>文档</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A319-2</dc:creator>
  <cp:lastModifiedBy>ying zhao</cp:lastModifiedBy>
  <cp:revision>550</cp:revision>
  <cp:lastPrinted>1601-01-01T00:00:00Z</cp:lastPrinted>
  <dcterms:created xsi:type="dcterms:W3CDTF">1601-01-01T00:00:00Z</dcterms:created>
  <dcterms:modified xsi:type="dcterms:W3CDTF">2021-09-28T02:09:21Z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