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6"/>
  </p:notesMasterIdLst>
  <p:sldIdLst>
    <p:sldId id="307" r:id="rId2"/>
    <p:sldId id="308" r:id="rId3"/>
    <p:sldId id="309" r:id="rId4"/>
    <p:sldId id="310" r:id="rId5"/>
    <p:sldId id="311" r:id="rId6"/>
    <p:sldId id="313" r:id="rId7"/>
    <p:sldId id="314" r:id="rId8"/>
    <p:sldId id="316" r:id="rId9"/>
    <p:sldId id="321" r:id="rId10"/>
    <p:sldId id="322" r:id="rId11"/>
    <p:sldId id="323" r:id="rId12"/>
    <p:sldId id="324" r:id="rId13"/>
    <p:sldId id="318" r:id="rId14"/>
    <p:sldId id="320" r:id="rId15"/>
    <p:sldId id="317" r:id="rId16"/>
    <p:sldId id="330" r:id="rId17"/>
    <p:sldId id="325" r:id="rId18"/>
    <p:sldId id="331" r:id="rId19"/>
    <p:sldId id="327" r:id="rId20"/>
    <p:sldId id="335" r:id="rId21"/>
    <p:sldId id="336" r:id="rId22"/>
    <p:sldId id="334" r:id="rId23"/>
    <p:sldId id="328" r:id="rId24"/>
    <p:sldId id="332" r:id="rId2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9FFCC"/>
    <a:srgbClr val="66FF99"/>
    <a:srgbClr val="FFFF99"/>
    <a:srgbClr val="FFFFCC"/>
    <a:srgbClr val="0000FF"/>
    <a:srgbClr val="FF0000"/>
    <a:srgbClr val="00660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19" autoAdjust="0"/>
    <p:restoredTop sz="94731" autoAdjust="0"/>
  </p:normalViewPr>
  <p:slideViewPr>
    <p:cSldViewPr>
      <p:cViewPr>
        <p:scale>
          <a:sx n="100" d="100"/>
          <a:sy n="100" d="100"/>
        </p:scale>
        <p:origin x="1884" y="8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40D2F-22AC-40B8-BEC5-8CE5711F199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AF1AD-79DE-49E0-9336-3D9F80BAA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0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DF07A-4366-4C8D-9F0C-BAE3E6E07C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3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31"/>
            <a:ext cx="6858000" cy="1241822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7"/>
            <a:ext cx="3086100" cy="273844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7"/>
            <a:ext cx="2057400" cy="273844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fld id="{D065342B-487E-459D-8F46-5152B9E2DA7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3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572758" y="602904"/>
            <a:ext cx="7264958" cy="50242"/>
          </a:xfrm>
          <a:prstGeom prst="line">
            <a:avLst/>
          </a:prstGeom>
          <a:ln w="15875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</p:spPr>
        <p:txBody>
          <a:bodyPr lIns="121917" tIns="60958" rIns="121917" bIns="60958"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31"/>
            <a:ext cx="6858000" cy="1241822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7"/>
            <a:ext cx="3086100" cy="273844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7"/>
            <a:ext cx="2057400" cy="273844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fld id="{98E16963-38EF-4C55-841B-C82CBE4EA8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35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10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61350" y="2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537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ransition>
    <p:random/>
  </p:transition>
  <p:txStyles>
    <p:titleStyle>
      <a:lvl1pPr algn="ctr" defTabSz="1364302" rtl="0" eaLnBrk="1" latinLnBrk="0" hangingPunct="1">
        <a:spcBef>
          <a:spcPct val="0"/>
        </a:spcBef>
        <a:buNone/>
        <a:defRPr sz="6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610" indent="-511610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495" indent="-426335" algn="l" defTabSz="1364302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705373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523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069679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751826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433974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116123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798280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2151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4302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46454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28601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10752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92900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75049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57201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6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12" y="3568308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381791" y="-1013730"/>
            <a:ext cx="514350" cy="327377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9781" y="270439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835698" y="1503226"/>
            <a:ext cx="5727597" cy="224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贪心算法</a:t>
            </a:r>
            <a:endParaRPr lang="en-US" altLang="zh-CN" sz="32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zh-CN" sz="2400" b="1" dirty="0">
                <a:latin typeface="+mn-lt"/>
                <a:ea typeface="微软雅黑" panose="020B0503020204020204" pitchFamily="34" charset="-122"/>
              </a:rPr>
              <a:t>§</a:t>
            </a:r>
            <a:r>
              <a:rPr lang="en-US" altLang="zh-CN" sz="2400" b="1" dirty="0" smtClean="0">
                <a:latin typeface="+mn-lt"/>
                <a:ea typeface="微软雅黑" panose="020B0503020204020204" pitchFamily="34" charset="-122"/>
              </a:rPr>
              <a:t>4.6 </a:t>
            </a:r>
            <a:r>
              <a:rPr lang="zh-CN" altLang="en-US" sz="2400" b="1" dirty="0" smtClean="0">
                <a:latin typeface="+mn-lt"/>
                <a:ea typeface="微软雅黑" panose="020B0503020204020204" pitchFamily="34" charset="-122"/>
              </a:rPr>
              <a:t>最小生成树</a:t>
            </a:r>
            <a:endParaRPr lang="en-US" altLang="zh-CN" sz="2400" b="1" dirty="0">
              <a:latin typeface="+mn-lt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zh-CN" sz="3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968103" y="1410534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90" y="2796419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2742918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1236404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1322129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6" y="271335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63" y="461534"/>
            <a:ext cx="1840137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8" y="4680122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3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524000" y="1181043"/>
            <a:ext cx="1733550" cy="2376984"/>
          </a:xfrm>
          <a:custGeom>
            <a:avLst/>
            <a:gdLst>
              <a:gd name="connsiteX0" fmla="*/ 228600 w 1733550"/>
              <a:gd name="connsiteY0" fmla="*/ 47682 h 2376984"/>
              <a:gd name="connsiteX1" fmla="*/ 161925 w 1733550"/>
              <a:gd name="connsiteY1" fmla="*/ 190557 h 2376984"/>
              <a:gd name="connsiteX2" fmla="*/ 152400 w 1733550"/>
              <a:gd name="connsiteY2" fmla="*/ 247707 h 2376984"/>
              <a:gd name="connsiteX3" fmla="*/ 114300 w 1733550"/>
              <a:gd name="connsiteY3" fmla="*/ 409632 h 2376984"/>
              <a:gd name="connsiteX4" fmla="*/ 95250 w 1733550"/>
              <a:gd name="connsiteY4" fmla="*/ 533457 h 2376984"/>
              <a:gd name="connsiteX5" fmla="*/ 85725 w 1733550"/>
              <a:gd name="connsiteY5" fmla="*/ 571557 h 2376984"/>
              <a:gd name="connsiteX6" fmla="*/ 66675 w 1733550"/>
              <a:gd name="connsiteY6" fmla="*/ 685857 h 2376984"/>
              <a:gd name="connsiteX7" fmla="*/ 47625 w 1733550"/>
              <a:gd name="connsiteY7" fmla="*/ 743007 h 2376984"/>
              <a:gd name="connsiteX8" fmla="*/ 19050 w 1733550"/>
              <a:gd name="connsiteY8" fmla="*/ 971607 h 2376984"/>
              <a:gd name="connsiteX9" fmla="*/ 9525 w 1733550"/>
              <a:gd name="connsiteY9" fmla="*/ 1019232 h 2376984"/>
              <a:gd name="connsiteX10" fmla="*/ 0 w 1733550"/>
              <a:gd name="connsiteY10" fmla="*/ 1095432 h 2376984"/>
              <a:gd name="connsiteX11" fmla="*/ 9525 w 1733550"/>
              <a:gd name="connsiteY11" fmla="*/ 1428807 h 2376984"/>
              <a:gd name="connsiteX12" fmla="*/ 19050 w 1733550"/>
              <a:gd name="connsiteY12" fmla="*/ 1457382 h 2376984"/>
              <a:gd name="connsiteX13" fmla="*/ 28575 w 1733550"/>
              <a:gd name="connsiteY13" fmla="*/ 1495482 h 2376984"/>
              <a:gd name="connsiteX14" fmla="*/ 47625 w 1733550"/>
              <a:gd name="connsiteY14" fmla="*/ 1524057 h 2376984"/>
              <a:gd name="connsiteX15" fmla="*/ 66675 w 1733550"/>
              <a:gd name="connsiteY15" fmla="*/ 1581207 h 2376984"/>
              <a:gd name="connsiteX16" fmla="*/ 114300 w 1733550"/>
              <a:gd name="connsiteY16" fmla="*/ 1638357 h 2376984"/>
              <a:gd name="connsiteX17" fmla="*/ 200025 w 1733550"/>
              <a:gd name="connsiteY17" fmla="*/ 1733607 h 2376984"/>
              <a:gd name="connsiteX18" fmla="*/ 257175 w 1733550"/>
              <a:gd name="connsiteY18" fmla="*/ 1771707 h 2376984"/>
              <a:gd name="connsiteX19" fmla="*/ 295275 w 1733550"/>
              <a:gd name="connsiteY19" fmla="*/ 1809807 h 2376984"/>
              <a:gd name="connsiteX20" fmla="*/ 304800 w 1733550"/>
              <a:gd name="connsiteY20" fmla="*/ 1838382 h 2376984"/>
              <a:gd name="connsiteX21" fmla="*/ 333375 w 1733550"/>
              <a:gd name="connsiteY21" fmla="*/ 1857432 h 2376984"/>
              <a:gd name="connsiteX22" fmla="*/ 361950 w 1733550"/>
              <a:gd name="connsiteY22" fmla="*/ 1886007 h 2376984"/>
              <a:gd name="connsiteX23" fmla="*/ 390525 w 1733550"/>
              <a:gd name="connsiteY23" fmla="*/ 1905057 h 2376984"/>
              <a:gd name="connsiteX24" fmla="*/ 447675 w 1733550"/>
              <a:gd name="connsiteY24" fmla="*/ 1952682 h 2376984"/>
              <a:gd name="connsiteX25" fmla="*/ 495300 w 1733550"/>
              <a:gd name="connsiteY25" fmla="*/ 2000307 h 2376984"/>
              <a:gd name="connsiteX26" fmla="*/ 514350 w 1733550"/>
              <a:gd name="connsiteY26" fmla="*/ 2028882 h 2376984"/>
              <a:gd name="connsiteX27" fmla="*/ 571500 w 1733550"/>
              <a:gd name="connsiteY27" fmla="*/ 2057457 h 2376984"/>
              <a:gd name="connsiteX28" fmla="*/ 600075 w 1733550"/>
              <a:gd name="connsiteY28" fmla="*/ 2076507 h 2376984"/>
              <a:gd name="connsiteX29" fmla="*/ 704850 w 1733550"/>
              <a:gd name="connsiteY29" fmla="*/ 2133657 h 2376984"/>
              <a:gd name="connsiteX30" fmla="*/ 723900 w 1733550"/>
              <a:gd name="connsiteY30" fmla="*/ 2162232 h 2376984"/>
              <a:gd name="connsiteX31" fmla="*/ 781050 w 1733550"/>
              <a:gd name="connsiteY31" fmla="*/ 2209857 h 2376984"/>
              <a:gd name="connsiteX32" fmla="*/ 809625 w 1733550"/>
              <a:gd name="connsiteY32" fmla="*/ 2219382 h 2376984"/>
              <a:gd name="connsiteX33" fmla="*/ 876300 w 1733550"/>
              <a:gd name="connsiteY33" fmla="*/ 2257482 h 2376984"/>
              <a:gd name="connsiteX34" fmla="*/ 952500 w 1733550"/>
              <a:gd name="connsiteY34" fmla="*/ 2276532 h 2376984"/>
              <a:gd name="connsiteX35" fmla="*/ 990600 w 1733550"/>
              <a:gd name="connsiteY35" fmla="*/ 2286057 h 2376984"/>
              <a:gd name="connsiteX36" fmla="*/ 1019175 w 1733550"/>
              <a:gd name="connsiteY36" fmla="*/ 2295582 h 2376984"/>
              <a:gd name="connsiteX37" fmla="*/ 1066800 w 1733550"/>
              <a:gd name="connsiteY37" fmla="*/ 2305107 h 2376984"/>
              <a:gd name="connsiteX38" fmla="*/ 1095375 w 1733550"/>
              <a:gd name="connsiteY38" fmla="*/ 2314632 h 2376984"/>
              <a:gd name="connsiteX39" fmla="*/ 1171575 w 1733550"/>
              <a:gd name="connsiteY39" fmla="*/ 2333682 h 2376984"/>
              <a:gd name="connsiteX40" fmla="*/ 1200150 w 1733550"/>
              <a:gd name="connsiteY40" fmla="*/ 2343207 h 2376984"/>
              <a:gd name="connsiteX41" fmla="*/ 1333500 w 1733550"/>
              <a:gd name="connsiteY41" fmla="*/ 2362257 h 2376984"/>
              <a:gd name="connsiteX42" fmla="*/ 1666875 w 1733550"/>
              <a:gd name="connsiteY42" fmla="*/ 2324157 h 2376984"/>
              <a:gd name="connsiteX43" fmla="*/ 1695450 w 1733550"/>
              <a:gd name="connsiteY43" fmla="*/ 2305107 h 2376984"/>
              <a:gd name="connsiteX44" fmla="*/ 1714500 w 1733550"/>
              <a:gd name="connsiteY44" fmla="*/ 2276532 h 2376984"/>
              <a:gd name="connsiteX45" fmla="*/ 1733550 w 1733550"/>
              <a:gd name="connsiteY45" fmla="*/ 2219382 h 2376984"/>
              <a:gd name="connsiteX46" fmla="*/ 1724025 w 1733550"/>
              <a:gd name="connsiteY46" fmla="*/ 2114607 h 2376984"/>
              <a:gd name="connsiteX47" fmla="*/ 1676400 w 1733550"/>
              <a:gd name="connsiteY47" fmla="*/ 2028882 h 2376984"/>
              <a:gd name="connsiteX48" fmla="*/ 1647825 w 1733550"/>
              <a:gd name="connsiteY48" fmla="*/ 2009832 h 2376984"/>
              <a:gd name="connsiteX49" fmla="*/ 1619250 w 1733550"/>
              <a:gd name="connsiteY49" fmla="*/ 1981257 h 2376984"/>
              <a:gd name="connsiteX50" fmla="*/ 1581150 w 1733550"/>
              <a:gd name="connsiteY50" fmla="*/ 1971732 h 2376984"/>
              <a:gd name="connsiteX51" fmla="*/ 1533525 w 1733550"/>
              <a:gd name="connsiteY51" fmla="*/ 1914582 h 2376984"/>
              <a:gd name="connsiteX52" fmla="*/ 1514475 w 1733550"/>
              <a:gd name="connsiteY52" fmla="*/ 1886007 h 2376984"/>
              <a:gd name="connsiteX53" fmla="*/ 1485900 w 1733550"/>
              <a:gd name="connsiteY53" fmla="*/ 1857432 h 2376984"/>
              <a:gd name="connsiteX54" fmla="*/ 1466850 w 1733550"/>
              <a:gd name="connsiteY54" fmla="*/ 1828857 h 2376984"/>
              <a:gd name="connsiteX55" fmla="*/ 1438275 w 1733550"/>
              <a:gd name="connsiteY55" fmla="*/ 1800282 h 2376984"/>
              <a:gd name="connsiteX56" fmla="*/ 1371600 w 1733550"/>
              <a:gd name="connsiteY56" fmla="*/ 1705032 h 2376984"/>
              <a:gd name="connsiteX57" fmla="*/ 1352550 w 1733550"/>
              <a:gd name="connsiteY57" fmla="*/ 1676457 h 2376984"/>
              <a:gd name="connsiteX58" fmla="*/ 1323975 w 1733550"/>
              <a:gd name="connsiteY58" fmla="*/ 1647882 h 2376984"/>
              <a:gd name="connsiteX59" fmla="*/ 1304925 w 1733550"/>
              <a:gd name="connsiteY59" fmla="*/ 1609782 h 2376984"/>
              <a:gd name="connsiteX60" fmla="*/ 1276350 w 1733550"/>
              <a:gd name="connsiteY60" fmla="*/ 1581207 h 2376984"/>
              <a:gd name="connsiteX61" fmla="*/ 1257300 w 1733550"/>
              <a:gd name="connsiteY61" fmla="*/ 1552632 h 2376984"/>
              <a:gd name="connsiteX62" fmla="*/ 1228725 w 1733550"/>
              <a:gd name="connsiteY62" fmla="*/ 1524057 h 2376984"/>
              <a:gd name="connsiteX63" fmla="*/ 1190625 w 1733550"/>
              <a:gd name="connsiteY63" fmla="*/ 1466907 h 2376984"/>
              <a:gd name="connsiteX64" fmla="*/ 1162050 w 1733550"/>
              <a:gd name="connsiteY64" fmla="*/ 1438332 h 2376984"/>
              <a:gd name="connsiteX65" fmla="*/ 1085850 w 1733550"/>
              <a:gd name="connsiteY65" fmla="*/ 1352607 h 2376984"/>
              <a:gd name="connsiteX66" fmla="*/ 1028700 w 1733550"/>
              <a:gd name="connsiteY66" fmla="*/ 1314507 h 2376984"/>
              <a:gd name="connsiteX67" fmla="*/ 952500 w 1733550"/>
              <a:gd name="connsiteY67" fmla="*/ 1247832 h 2376984"/>
              <a:gd name="connsiteX68" fmla="*/ 923925 w 1733550"/>
              <a:gd name="connsiteY68" fmla="*/ 1228782 h 2376984"/>
              <a:gd name="connsiteX69" fmla="*/ 904875 w 1733550"/>
              <a:gd name="connsiteY69" fmla="*/ 1200207 h 2376984"/>
              <a:gd name="connsiteX70" fmla="*/ 895350 w 1733550"/>
              <a:gd name="connsiteY70" fmla="*/ 1171632 h 2376984"/>
              <a:gd name="connsiteX71" fmla="*/ 866775 w 1733550"/>
              <a:gd name="connsiteY71" fmla="*/ 1152582 h 2376984"/>
              <a:gd name="connsiteX72" fmla="*/ 857250 w 1733550"/>
              <a:gd name="connsiteY72" fmla="*/ 1124007 h 2376984"/>
              <a:gd name="connsiteX73" fmla="*/ 838200 w 1733550"/>
              <a:gd name="connsiteY73" fmla="*/ 1095432 h 2376984"/>
              <a:gd name="connsiteX74" fmla="*/ 819150 w 1733550"/>
              <a:gd name="connsiteY74" fmla="*/ 1057332 h 2376984"/>
              <a:gd name="connsiteX75" fmla="*/ 800100 w 1733550"/>
              <a:gd name="connsiteY75" fmla="*/ 895407 h 2376984"/>
              <a:gd name="connsiteX76" fmla="*/ 790575 w 1733550"/>
              <a:gd name="connsiteY76" fmla="*/ 866832 h 2376984"/>
              <a:gd name="connsiteX77" fmla="*/ 781050 w 1733550"/>
              <a:gd name="connsiteY77" fmla="*/ 828732 h 2376984"/>
              <a:gd name="connsiteX78" fmla="*/ 771525 w 1733550"/>
              <a:gd name="connsiteY78" fmla="*/ 219132 h 2376984"/>
              <a:gd name="connsiteX79" fmla="*/ 762000 w 1733550"/>
              <a:gd name="connsiteY79" fmla="*/ 190557 h 2376984"/>
              <a:gd name="connsiteX80" fmla="*/ 695325 w 1733550"/>
              <a:gd name="connsiteY80" fmla="*/ 114357 h 2376984"/>
              <a:gd name="connsiteX81" fmla="*/ 638175 w 1733550"/>
              <a:gd name="connsiteY81" fmla="*/ 95307 h 2376984"/>
              <a:gd name="connsiteX82" fmla="*/ 581025 w 1733550"/>
              <a:gd name="connsiteY82" fmla="*/ 66732 h 2376984"/>
              <a:gd name="connsiteX83" fmla="*/ 552450 w 1733550"/>
              <a:gd name="connsiteY83" fmla="*/ 47682 h 2376984"/>
              <a:gd name="connsiteX84" fmla="*/ 457200 w 1733550"/>
              <a:gd name="connsiteY84" fmla="*/ 19107 h 2376984"/>
              <a:gd name="connsiteX85" fmla="*/ 381000 w 1733550"/>
              <a:gd name="connsiteY85" fmla="*/ 9582 h 2376984"/>
              <a:gd name="connsiteX86" fmla="*/ 352425 w 1733550"/>
              <a:gd name="connsiteY86" fmla="*/ 57 h 2376984"/>
              <a:gd name="connsiteX87" fmla="*/ 228600 w 1733550"/>
              <a:gd name="connsiteY87" fmla="*/ 47682 h 237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733550" h="2376984">
                <a:moveTo>
                  <a:pt x="228600" y="47682"/>
                </a:moveTo>
                <a:cubicBezTo>
                  <a:pt x="196850" y="79432"/>
                  <a:pt x="203870" y="127639"/>
                  <a:pt x="161925" y="190557"/>
                </a:cubicBezTo>
                <a:cubicBezTo>
                  <a:pt x="158750" y="209607"/>
                  <a:pt x="156590" y="228854"/>
                  <a:pt x="152400" y="247707"/>
                </a:cubicBezTo>
                <a:cubicBezTo>
                  <a:pt x="136924" y="317347"/>
                  <a:pt x="124508" y="348382"/>
                  <a:pt x="114300" y="409632"/>
                </a:cubicBezTo>
                <a:cubicBezTo>
                  <a:pt x="105151" y="464528"/>
                  <a:pt x="105793" y="480741"/>
                  <a:pt x="95250" y="533457"/>
                </a:cubicBezTo>
                <a:cubicBezTo>
                  <a:pt x="92683" y="546294"/>
                  <a:pt x="88137" y="558690"/>
                  <a:pt x="85725" y="571557"/>
                </a:cubicBezTo>
                <a:cubicBezTo>
                  <a:pt x="78607" y="609521"/>
                  <a:pt x="78889" y="649214"/>
                  <a:pt x="66675" y="685857"/>
                </a:cubicBezTo>
                <a:cubicBezTo>
                  <a:pt x="60325" y="704907"/>
                  <a:pt x="50926" y="723200"/>
                  <a:pt x="47625" y="743007"/>
                </a:cubicBezTo>
                <a:cubicBezTo>
                  <a:pt x="4280" y="1003074"/>
                  <a:pt x="49608" y="711860"/>
                  <a:pt x="19050" y="971607"/>
                </a:cubicBezTo>
                <a:cubicBezTo>
                  <a:pt x="17158" y="987685"/>
                  <a:pt x="11987" y="1003231"/>
                  <a:pt x="9525" y="1019232"/>
                </a:cubicBezTo>
                <a:cubicBezTo>
                  <a:pt x="5633" y="1044532"/>
                  <a:pt x="3175" y="1070032"/>
                  <a:pt x="0" y="1095432"/>
                </a:cubicBezTo>
                <a:cubicBezTo>
                  <a:pt x="3175" y="1206557"/>
                  <a:pt x="3682" y="1317790"/>
                  <a:pt x="9525" y="1428807"/>
                </a:cubicBezTo>
                <a:cubicBezTo>
                  <a:pt x="10053" y="1438833"/>
                  <a:pt x="16292" y="1447728"/>
                  <a:pt x="19050" y="1457382"/>
                </a:cubicBezTo>
                <a:cubicBezTo>
                  <a:pt x="22646" y="1469969"/>
                  <a:pt x="23418" y="1483450"/>
                  <a:pt x="28575" y="1495482"/>
                </a:cubicBezTo>
                <a:cubicBezTo>
                  <a:pt x="33084" y="1506004"/>
                  <a:pt x="42976" y="1513596"/>
                  <a:pt x="47625" y="1524057"/>
                </a:cubicBezTo>
                <a:cubicBezTo>
                  <a:pt x="55780" y="1542407"/>
                  <a:pt x="52476" y="1567008"/>
                  <a:pt x="66675" y="1581207"/>
                </a:cubicBezTo>
                <a:cubicBezTo>
                  <a:pt x="111147" y="1625679"/>
                  <a:pt x="81147" y="1591943"/>
                  <a:pt x="114300" y="1638357"/>
                </a:cubicBezTo>
                <a:cubicBezTo>
                  <a:pt x="151583" y="1690553"/>
                  <a:pt x="144304" y="1677886"/>
                  <a:pt x="200025" y="1733607"/>
                </a:cubicBezTo>
                <a:cubicBezTo>
                  <a:pt x="235700" y="1769282"/>
                  <a:pt x="215821" y="1757922"/>
                  <a:pt x="257175" y="1771707"/>
                </a:cubicBezTo>
                <a:cubicBezTo>
                  <a:pt x="269875" y="1784407"/>
                  <a:pt x="284836" y="1795192"/>
                  <a:pt x="295275" y="1809807"/>
                </a:cubicBezTo>
                <a:cubicBezTo>
                  <a:pt x="301111" y="1817977"/>
                  <a:pt x="298528" y="1830542"/>
                  <a:pt x="304800" y="1838382"/>
                </a:cubicBezTo>
                <a:cubicBezTo>
                  <a:pt x="311951" y="1847321"/>
                  <a:pt x="324581" y="1850103"/>
                  <a:pt x="333375" y="1857432"/>
                </a:cubicBezTo>
                <a:cubicBezTo>
                  <a:pt x="343723" y="1866056"/>
                  <a:pt x="351602" y="1877383"/>
                  <a:pt x="361950" y="1886007"/>
                </a:cubicBezTo>
                <a:cubicBezTo>
                  <a:pt x="370744" y="1893336"/>
                  <a:pt x="381731" y="1897728"/>
                  <a:pt x="390525" y="1905057"/>
                </a:cubicBezTo>
                <a:cubicBezTo>
                  <a:pt x="463864" y="1966173"/>
                  <a:pt x="376729" y="1905384"/>
                  <a:pt x="447675" y="1952682"/>
                </a:cubicBezTo>
                <a:cubicBezTo>
                  <a:pt x="498475" y="2028882"/>
                  <a:pt x="431800" y="1936807"/>
                  <a:pt x="495300" y="2000307"/>
                </a:cubicBezTo>
                <a:cubicBezTo>
                  <a:pt x="503395" y="2008402"/>
                  <a:pt x="506255" y="2020787"/>
                  <a:pt x="514350" y="2028882"/>
                </a:cubicBezTo>
                <a:cubicBezTo>
                  <a:pt x="541647" y="2056179"/>
                  <a:pt x="540512" y="2041963"/>
                  <a:pt x="571500" y="2057457"/>
                </a:cubicBezTo>
                <a:cubicBezTo>
                  <a:pt x="581739" y="2062577"/>
                  <a:pt x="590025" y="2071025"/>
                  <a:pt x="600075" y="2076507"/>
                </a:cubicBezTo>
                <a:cubicBezTo>
                  <a:pt x="718929" y="2141336"/>
                  <a:pt x="639580" y="2090143"/>
                  <a:pt x="704850" y="2133657"/>
                </a:cubicBezTo>
                <a:cubicBezTo>
                  <a:pt x="711200" y="2143182"/>
                  <a:pt x="716571" y="2153438"/>
                  <a:pt x="723900" y="2162232"/>
                </a:cubicBezTo>
                <a:cubicBezTo>
                  <a:pt x="738947" y="2180288"/>
                  <a:pt x="759643" y="2199153"/>
                  <a:pt x="781050" y="2209857"/>
                </a:cubicBezTo>
                <a:cubicBezTo>
                  <a:pt x="790030" y="2214347"/>
                  <a:pt x="800645" y="2214892"/>
                  <a:pt x="809625" y="2219382"/>
                </a:cubicBezTo>
                <a:cubicBezTo>
                  <a:pt x="851431" y="2240285"/>
                  <a:pt x="826203" y="2240783"/>
                  <a:pt x="876300" y="2257482"/>
                </a:cubicBezTo>
                <a:cubicBezTo>
                  <a:pt x="901138" y="2265761"/>
                  <a:pt x="927100" y="2270182"/>
                  <a:pt x="952500" y="2276532"/>
                </a:cubicBezTo>
                <a:cubicBezTo>
                  <a:pt x="965200" y="2279707"/>
                  <a:pt x="978181" y="2281917"/>
                  <a:pt x="990600" y="2286057"/>
                </a:cubicBezTo>
                <a:cubicBezTo>
                  <a:pt x="1000125" y="2289232"/>
                  <a:pt x="1009435" y="2293147"/>
                  <a:pt x="1019175" y="2295582"/>
                </a:cubicBezTo>
                <a:cubicBezTo>
                  <a:pt x="1034881" y="2299509"/>
                  <a:pt x="1051094" y="2301180"/>
                  <a:pt x="1066800" y="2305107"/>
                </a:cubicBezTo>
                <a:cubicBezTo>
                  <a:pt x="1076540" y="2307542"/>
                  <a:pt x="1085689" y="2311990"/>
                  <a:pt x="1095375" y="2314632"/>
                </a:cubicBezTo>
                <a:cubicBezTo>
                  <a:pt x="1120634" y="2321521"/>
                  <a:pt x="1146737" y="2325403"/>
                  <a:pt x="1171575" y="2333682"/>
                </a:cubicBezTo>
                <a:cubicBezTo>
                  <a:pt x="1181100" y="2336857"/>
                  <a:pt x="1190263" y="2341462"/>
                  <a:pt x="1200150" y="2343207"/>
                </a:cubicBezTo>
                <a:cubicBezTo>
                  <a:pt x="1244368" y="2351010"/>
                  <a:pt x="1333500" y="2362257"/>
                  <a:pt x="1333500" y="2362257"/>
                </a:cubicBezTo>
                <a:cubicBezTo>
                  <a:pt x="1809276" y="2347389"/>
                  <a:pt x="1545550" y="2425261"/>
                  <a:pt x="1666875" y="2324157"/>
                </a:cubicBezTo>
                <a:cubicBezTo>
                  <a:pt x="1675669" y="2316828"/>
                  <a:pt x="1685925" y="2311457"/>
                  <a:pt x="1695450" y="2305107"/>
                </a:cubicBezTo>
                <a:cubicBezTo>
                  <a:pt x="1701800" y="2295582"/>
                  <a:pt x="1709851" y="2286993"/>
                  <a:pt x="1714500" y="2276532"/>
                </a:cubicBezTo>
                <a:cubicBezTo>
                  <a:pt x="1722655" y="2258182"/>
                  <a:pt x="1733550" y="2219382"/>
                  <a:pt x="1733550" y="2219382"/>
                </a:cubicBezTo>
                <a:cubicBezTo>
                  <a:pt x="1730375" y="2184457"/>
                  <a:pt x="1728985" y="2149324"/>
                  <a:pt x="1724025" y="2114607"/>
                </a:cubicBezTo>
                <a:cubicBezTo>
                  <a:pt x="1720368" y="2089009"/>
                  <a:pt x="1690178" y="2038067"/>
                  <a:pt x="1676400" y="2028882"/>
                </a:cubicBezTo>
                <a:cubicBezTo>
                  <a:pt x="1666875" y="2022532"/>
                  <a:pt x="1656619" y="2017161"/>
                  <a:pt x="1647825" y="2009832"/>
                </a:cubicBezTo>
                <a:cubicBezTo>
                  <a:pt x="1637477" y="2001208"/>
                  <a:pt x="1630946" y="1987940"/>
                  <a:pt x="1619250" y="1981257"/>
                </a:cubicBezTo>
                <a:cubicBezTo>
                  <a:pt x="1607884" y="1974762"/>
                  <a:pt x="1593850" y="1974907"/>
                  <a:pt x="1581150" y="1971732"/>
                </a:cubicBezTo>
                <a:cubicBezTo>
                  <a:pt x="1533852" y="1900786"/>
                  <a:pt x="1594641" y="1987921"/>
                  <a:pt x="1533525" y="1914582"/>
                </a:cubicBezTo>
                <a:cubicBezTo>
                  <a:pt x="1526196" y="1905788"/>
                  <a:pt x="1521804" y="1894801"/>
                  <a:pt x="1514475" y="1886007"/>
                </a:cubicBezTo>
                <a:cubicBezTo>
                  <a:pt x="1505851" y="1875659"/>
                  <a:pt x="1494524" y="1867780"/>
                  <a:pt x="1485900" y="1857432"/>
                </a:cubicBezTo>
                <a:cubicBezTo>
                  <a:pt x="1478571" y="1848638"/>
                  <a:pt x="1474179" y="1837651"/>
                  <a:pt x="1466850" y="1828857"/>
                </a:cubicBezTo>
                <a:cubicBezTo>
                  <a:pt x="1458226" y="1818509"/>
                  <a:pt x="1447041" y="1810509"/>
                  <a:pt x="1438275" y="1800282"/>
                </a:cubicBezTo>
                <a:cubicBezTo>
                  <a:pt x="1417119" y="1775600"/>
                  <a:pt x="1387994" y="1729623"/>
                  <a:pt x="1371600" y="1705032"/>
                </a:cubicBezTo>
                <a:cubicBezTo>
                  <a:pt x="1365250" y="1695507"/>
                  <a:pt x="1360645" y="1684552"/>
                  <a:pt x="1352550" y="1676457"/>
                </a:cubicBezTo>
                <a:cubicBezTo>
                  <a:pt x="1343025" y="1666932"/>
                  <a:pt x="1331805" y="1658843"/>
                  <a:pt x="1323975" y="1647882"/>
                </a:cubicBezTo>
                <a:cubicBezTo>
                  <a:pt x="1315722" y="1636328"/>
                  <a:pt x="1313178" y="1621336"/>
                  <a:pt x="1304925" y="1609782"/>
                </a:cubicBezTo>
                <a:cubicBezTo>
                  <a:pt x="1297095" y="1598821"/>
                  <a:pt x="1284974" y="1591555"/>
                  <a:pt x="1276350" y="1581207"/>
                </a:cubicBezTo>
                <a:cubicBezTo>
                  <a:pt x="1269021" y="1572413"/>
                  <a:pt x="1264629" y="1561426"/>
                  <a:pt x="1257300" y="1552632"/>
                </a:cubicBezTo>
                <a:cubicBezTo>
                  <a:pt x="1248676" y="1542284"/>
                  <a:pt x="1236995" y="1534690"/>
                  <a:pt x="1228725" y="1524057"/>
                </a:cubicBezTo>
                <a:cubicBezTo>
                  <a:pt x="1214669" y="1505985"/>
                  <a:pt x="1206814" y="1483096"/>
                  <a:pt x="1190625" y="1466907"/>
                </a:cubicBezTo>
                <a:cubicBezTo>
                  <a:pt x="1181100" y="1457382"/>
                  <a:pt x="1170674" y="1448680"/>
                  <a:pt x="1162050" y="1438332"/>
                </a:cubicBezTo>
                <a:cubicBezTo>
                  <a:pt x="1126262" y="1395386"/>
                  <a:pt x="1155318" y="1398919"/>
                  <a:pt x="1085850" y="1352607"/>
                </a:cubicBezTo>
                <a:lnTo>
                  <a:pt x="1028700" y="1314507"/>
                </a:lnTo>
                <a:cubicBezTo>
                  <a:pt x="996950" y="1266882"/>
                  <a:pt x="1019175" y="1292282"/>
                  <a:pt x="952500" y="1247832"/>
                </a:cubicBezTo>
                <a:lnTo>
                  <a:pt x="923925" y="1228782"/>
                </a:lnTo>
                <a:cubicBezTo>
                  <a:pt x="917575" y="1219257"/>
                  <a:pt x="909995" y="1210446"/>
                  <a:pt x="904875" y="1200207"/>
                </a:cubicBezTo>
                <a:cubicBezTo>
                  <a:pt x="900385" y="1191227"/>
                  <a:pt x="901622" y="1179472"/>
                  <a:pt x="895350" y="1171632"/>
                </a:cubicBezTo>
                <a:cubicBezTo>
                  <a:pt x="888199" y="1162693"/>
                  <a:pt x="876300" y="1158932"/>
                  <a:pt x="866775" y="1152582"/>
                </a:cubicBezTo>
                <a:cubicBezTo>
                  <a:pt x="863600" y="1143057"/>
                  <a:pt x="861740" y="1132987"/>
                  <a:pt x="857250" y="1124007"/>
                </a:cubicBezTo>
                <a:cubicBezTo>
                  <a:pt x="852130" y="1113768"/>
                  <a:pt x="843880" y="1105371"/>
                  <a:pt x="838200" y="1095432"/>
                </a:cubicBezTo>
                <a:cubicBezTo>
                  <a:pt x="831155" y="1083104"/>
                  <a:pt x="825500" y="1070032"/>
                  <a:pt x="819150" y="1057332"/>
                </a:cubicBezTo>
                <a:cubicBezTo>
                  <a:pt x="817301" y="1040690"/>
                  <a:pt x="803840" y="915979"/>
                  <a:pt x="800100" y="895407"/>
                </a:cubicBezTo>
                <a:cubicBezTo>
                  <a:pt x="798304" y="885529"/>
                  <a:pt x="793333" y="876486"/>
                  <a:pt x="790575" y="866832"/>
                </a:cubicBezTo>
                <a:cubicBezTo>
                  <a:pt x="786979" y="854245"/>
                  <a:pt x="784225" y="841432"/>
                  <a:pt x="781050" y="828732"/>
                </a:cubicBezTo>
                <a:cubicBezTo>
                  <a:pt x="777875" y="625532"/>
                  <a:pt x="777589" y="422266"/>
                  <a:pt x="771525" y="219132"/>
                </a:cubicBezTo>
                <a:cubicBezTo>
                  <a:pt x="771225" y="209096"/>
                  <a:pt x="766876" y="199334"/>
                  <a:pt x="762000" y="190557"/>
                </a:cubicBezTo>
                <a:cubicBezTo>
                  <a:pt x="743002" y="156361"/>
                  <a:pt x="730224" y="129868"/>
                  <a:pt x="695325" y="114357"/>
                </a:cubicBezTo>
                <a:cubicBezTo>
                  <a:pt x="676975" y="106202"/>
                  <a:pt x="654883" y="106446"/>
                  <a:pt x="638175" y="95307"/>
                </a:cubicBezTo>
                <a:cubicBezTo>
                  <a:pt x="556283" y="40712"/>
                  <a:pt x="659895" y="106167"/>
                  <a:pt x="581025" y="66732"/>
                </a:cubicBezTo>
                <a:cubicBezTo>
                  <a:pt x="570786" y="61612"/>
                  <a:pt x="562911" y="52331"/>
                  <a:pt x="552450" y="47682"/>
                </a:cubicBezTo>
                <a:cubicBezTo>
                  <a:pt x="537206" y="40907"/>
                  <a:pt x="479365" y="22801"/>
                  <a:pt x="457200" y="19107"/>
                </a:cubicBezTo>
                <a:cubicBezTo>
                  <a:pt x="431951" y="14899"/>
                  <a:pt x="406400" y="12757"/>
                  <a:pt x="381000" y="9582"/>
                </a:cubicBezTo>
                <a:cubicBezTo>
                  <a:pt x="371475" y="6407"/>
                  <a:pt x="362436" y="-713"/>
                  <a:pt x="352425" y="57"/>
                </a:cubicBezTo>
                <a:cubicBezTo>
                  <a:pt x="266059" y="6701"/>
                  <a:pt x="260350" y="15932"/>
                  <a:pt x="228600" y="47682"/>
                </a:cubicBezTo>
                <a:close/>
              </a:path>
            </a:pathLst>
          </a:custGeom>
          <a:solidFill>
            <a:srgbClr val="66FF99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83"/>
          <p:cNvSpPr>
            <a:spLocks noChangeArrowheads="1"/>
          </p:cNvSpPr>
          <p:nvPr/>
        </p:nvSpPr>
        <p:spPr bwMode="auto">
          <a:xfrm>
            <a:off x="0" y="23120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4" name="燕尾形 83"/>
          <p:cNvSpPr/>
          <p:nvPr/>
        </p:nvSpPr>
        <p:spPr>
          <a:xfrm>
            <a:off x="409934" y="188736"/>
            <a:ext cx="2485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n-lt"/>
                <a:ea typeface="+mn-ea"/>
              </a:rPr>
              <a:t>Prim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算法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  <a:ea typeface="+mn-ea"/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练习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33400" y="1352550"/>
            <a:ext cx="2743200" cy="2317016"/>
            <a:chOff x="685800" y="1352550"/>
            <a:chExt cx="2743200" cy="2317016"/>
          </a:xfrm>
        </p:grpSpPr>
        <p:grpSp>
          <p:nvGrpSpPr>
            <p:cNvPr id="93" name="Group 7"/>
            <p:cNvGrpSpPr>
              <a:grpSpLocks/>
            </p:cNvGrpSpPr>
            <p:nvPr/>
          </p:nvGrpSpPr>
          <p:grpSpPr bwMode="auto">
            <a:xfrm>
              <a:off x="685800" y="1352550"/>
              <a:ext cx="2743200" cy="2171700"/>
              <a:chOff x="816" y="720"/>
              <a:chExt cx="1728" cy="1824"/>
            </a:xfrm>
          </p:grpSpPr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1632" y="72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115" name="Oval 9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117" name="Oval 11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4</a:t>
                </a:r>
              </a:p>
            </p:txBody>
          </p:sp>
          <p:sp>
            <p:nvSpPr>
              <p:cNvPr id="118" name="Oval 12"/>
              <p:cNvSpPr>
                <a:spLocks noChangeArrowheads="1"/>
              </p:cNvSpPr>
              <p:nvPr/>
            </p:nvSpPr>
            <p:spPr bwMode="auto">
              <a:xfrm>
                <a:off x="1056" y="2256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5</a:t>
                </a:r>
              </a:p>
            </p:txBody>
          </p:sp>
          <p:sp>
            <p:nvSpPr>
              <p:cNvPr id="119" name="Oval 13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6</a:t>
                </a:r>
              </a:p>
            </p:txBody>
          </p:sp>
        </p:grpSp>
        <p:sp>
          <p:nvSpPr>
            <p:cNvPr id="94" name="Line 21"/>
            <p:cNvSpPr>
              <a:spLocks noChangeShapeType="1"/>
            </p:cNvSpPr>
            <p:nvPr/>
          </p:nvSpPr>
          <p:spPr bwMode="auto">
            <a:xfrm>
              <a:off x="2378075" y="1581150"/>
              <a:ext cx="762000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5" name="Line 22"/>
            <p:cNvSpPr>
              <a:spLocks noChangeShapeType="1"/>
            </p:cNvSpPr>
            <p:nvPr/>
          </p:nvSpPr>
          <p:spPr bwMode="auto">
            <a:xfrm>
              <a:off x="1066800" y="2152650"/>
              <a:ext cx="762000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6" name="Line 23"/>
            <p:cNvSpPr>
              <a:spLocks noChangeShapeType="1"/>
            </p:cNvSpPr>
            <p:nvPr/>
          </p:nvSpPr>
          <p:spPr bwMode="auto">
            <a:xfrm flipV="1">
              <a:off x="2225675" y="2209800"/>
              <a:ext cx="898525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7" name="Line 24"/>
            <p:cNvSpPr>
              <a:spLocks noChangeShapeType="1"/>
            </p:cNvSpPr>
            <p:nvPr/>
          </p:nvSpPr>
          <p:spPr bwMode="auto">
            <a:xfrm flipH="1">
              <a:off x="2073275" y="1695450"/>
              <a:ext cx="7620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8" name="Line 25"/>
            <p:cNvSpPr>
              <a:spLocks noChangeShapeType="1"/>
            </p:cNvSpPr>
            <p:nvPr/>
          </p:nvSpPr>
          <p:spPr bwMode="auto">
            <a:xfrm>
              <a:off x="930275" y="2266950"/>
              <a:ext cx="152400" cy="9715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9" name="Line 26"/>
            <p:cNvSpPr>
              <a:spLocks noChangeShapeType="1"/>
            </p:cNvSpPr>
            <p:nvPr/>
          </p:nvSpPr>
          <p:spPr bwMode="auto">
            <a:xfrm flipV="1">
              <a:off x="1311275" y="2609850"/>
              <a:ext cx="533400" cy="571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2225675" y="2609850"/>
              <a:ext cx="533400" cy="6286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1" name="Line 28"/>
            <p:cNvSpPr>
              <a:spLocks noChangeShapeType="1"/>
            </p:cNvSpPr>
            <p:nvPr/>
          </p:nvSpPr>
          <p:spPr bwMode="auto">
            <a:xfrm flipH="1">
              <a:off x="2987675" y="2266950"/>
              <a:ext cx="228600" cy="8572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2" name="Text Box 29"/>
            <p:cNvSpPr txBox="1">
              <a:spLocks noChangeArrowheads="1"/>
            </p:cNvSpPr>
            <p:nvPr/>
          </p:nvSpPr>
          <p:spPr bwMode="auto">
            <a:xfrm>
              <a:off x="1158875" y="1445121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03" name="Text Box 30"/>
            <p:cNvSpPr txBox="1">
              <a:spLocks noChangeArrowheads="1"/>
            </p:cNvSpPr>
            <p:nvPr/>
          </p:nvSpPr>
          <p:spPr bwMode="auto">
            <a:xfrm>
              <a:off x="2711450" y="14287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04" name="Text Box 31"/>
            <p:cNvSpPr txBox="1">
              <a:spLocks noChangeArrowheads="1"/>
            </p:cNvSpPr>
            <p:nvPr/>
          </p:nvSpPr>
          <p:spPr bwMode="auto">
            <a:xfrm>
              <a:off x="762000" y="25265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05" name="Text Box 32"/>
            <p:cNvSpPr txBox="1">
              <a:spLocks noChangeArrowheads="1"/>
            </p:cNvSpPr>
            <p:nvPr/>
          </p:nvSpPr>
          <p:spPr bwMode="auto">
            <a:xfrm>
              <a:off x="1905000" y="326945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06" name="Text Box 33"/>
            <p:cNvSpPr txBox="1">
              <a:spLocks noChangeArrowheads="1"/>
            </p:cNvSpPr>
            <p:nvPr/>
          </p:nvSpPr>
          <p:spPr bwMode="auto">
            <a:xfrm>
              <a:off x="3048000" y="25265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07" name="Text Box 34"/>
            <p:cNvSpPr txBox="1">
              <a:spLocks noChangeArrowheads="1"/>
            </p:cNvSpPr>
            <p:nvPr/>
          </p:nvSpPr>
          <p:spPr bwMode="auto">
            <a:xfrm>
              <a:off x="1363494" y="20383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08" name="Text Box 35"/>
            <p:cNvSpPr txBox="1">
              <a:spLocks noChangeArrowheads="1"/>
            </p:cNvSpPr>
            <p:nvPr/>
          </p:nvSpPr>
          <p:spPr bwMode="auto">
            <a:xfrm>
              <a:off x="2057400" y="186690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09" name="Text Box 36"/>
            <p:cNvSpPr txBox="1">
              <a:spLocks noChangeArrowheads="1"/>
            </p:cNvSpPr>
            <p:nvPr/>
          </p:nvSpPr>
          <p:spPr bwMode="auto">
            <a:xfrm>
              <a:off x="2514600" y="20693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10" name="Text Box 37"/>
            <p:cNvSpPr txBox="1">
              <a:spLocks noChangeArrowheads="1"/>
            </p:cNvSpPr>
            <p:nvPr/>
          </p:nvSpPr>
          <p:spPr bwMode="auto">
            <a:xfrm>
              <a:off x="1524000" y="27241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11" name="Text Box 38"/>
            <p:cNvSpPr txBox="1">
              <a:spLocks noChangeArrowheads="1"/>
            </p:cNvSpPr>
            <p:nvPr/>
          </p:nvSpPr>
          <p:spPr bwMode="auto">
            <a:xfrm>
              <a:off x="2438400" y="266700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12" name="Line 39"/>
            <p:cNvSpPr>
              <a:spLocks noChangeShapeType="1"/>
            </p:cNvSpPr>
            <p:nvPr/>
          </p:nvSpPr>
          <p:spPr bwMode="auto">
            <a:xfrm>
              <a:off x="1447800" y="3352800"/>
              <a:ext cx="1295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 flipV="1">
              <a:off x="914400" y="1524000"/>
              <a:ext cx="1066800" cy="4000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267200" y="1276350"/>
            <a:ext cx="2743200" cy="2171700"/>
            <a:chOff x="4495800" y="1314450"/>
            <a:chExt cx="2743200" cy="2171700"/>
          </a:xfrm>
        </p:grpSpPr>
        <p:grpSp>
          <p:nvGrpSpPr>
            <p:cNvPr id="157" name="Group 42"/>
            <p:cNvGrpSpPr>
              <a:grpSpLocks/>
            </p:cNvGrpSpPr>
            <p:nvPr/>
          </p:nvGrpSpPr>
          <p:grpSpPr bwMode="auto">
            <a:xfrm>
              <a:off x="4495800" y="1314450"/>
              <a:ext cx="2743200" cy="2171700"/>
              <a:chOff x="2928" y="624"/>
              <a:chExt cx="1728" cy="1824"/>
            </a:xfrm>
          </p:grpSpPr>
          <p:sp>
            <p:nvSpPr>
              <p:cNvPr id="161" name="Oval 36"/>
              <p:cNvSpPr>
                <a:spLocks noChangeArrowheads="1"/>
              </p:cNvSpPr>
              <p:nvPr/>
            </p:nvSpPr>
            <p:spPr bwMode="auto">
              <a:xfrm>
                <a:off x="3744" y="624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62" name="Oval 37"/>
              <p:cNvSpPr>
                <a:spLocks noChangeArrowheads="1"/>
              </p:cNvSpPr>
              <p:nvPr/>
            </p:nvSpPr>
            <p:spPr bwMode="auto">
              <a:xfrm>
                <a:off x="3648" y="1488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63" name="Oval 38"/>
              <p:cNvSpPr>
                <a:spLocks noChangeArrowheads="1"/>
              </p:cNvSpPr>
              <p:nvPr/>
            </p:nvSpPr>
            <p:spPr bwMode="auto">
              <a:xfrm>
                <a:off x="2928" y="1104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64" name="Oval 39"/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65" name="Oval 40"/>
              <p:cNvSpPr>
                <a:spLocks noChangeArrowheads="1"/>
              </p:cNvSpPr>
              <p:nvPr/>
            </p:nvSpPr>
            <p:spPr bwMode="auto">
              <a:xfrm>
                <a:off x="3168" y="2160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66" name="Oval 41"/>
              <p:cNvSpPr>
                <a:spLocks noChangeArrowheads="1"/>
              </p:cNvSpPr>
              <p:nvPr/>
            </p:nvSpPr>
            <p:spPr bwMode="auto">
              <a:xfrm>
                <a:off x="4224" y="2112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158" name="Group 45"/>
            <p:cNvGrpSpPr>
              <a:grpSpLocks/>
            </p:cNvGrpSpPr>
            <p:nvPr/>
          </p:nvGrpSpPr>
          <p:grpSpPr bwMode="auto">
            <a:xfrm>
              <a:off x="5834062" y="1657350"/>
              <a:ext cx="338138" cy="685800"/>
              <a:chOff x="3782" y="768"/>
              <a:chExt cx="213" cy="576"/>
            </a:xfrm>
          </p:grpSpPr>
          <p:sp>
            <p:nvSpPr>
              <p:cNvPr id="159" name="Line 43"/>
              <p:cNvSpPr>
                <a:spLocks noChangeShapeType="1"/>
              </p:cNvSpPr>
              <p:nvPr/>
            </p:nvSpPr>
            <p:spPr bwMode="auto">
              <a:xfrm flipH="1">
                <a:off x="3792" y="768"/>
                <a:ext cx="48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Text Box 44"/>
              <p:cNvSpPr txBox="1">
                <a:spLocks noChangeArrowheads="1"/>
              </p:cNvSpPr>
              <p:nvPr/>
            </p:nvSpPr>
            <p:spPr bwMode="auto">
              <a:xfrm>
                <a:off x="3782" y="912"/>
                <a:ext cx="213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99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矩形 166"/>
              <p:cNvSpPr/>
              <p:nvPr/>
            </p:nvSpPr>
            <p:spPr>
              <a:xfrm>
                <a:off x="1066800" y="3638550"/>
                <a:ext cx="18624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={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𝟔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67" name="矩形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638550"/>
                <a:ext cx="186243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5753100" y="2495550"/>
            <a:ext cx="571500" cy="609600"/>
            <a:chOff x="5753100" y="2495550"/>
            <a:chExt cx="571500" cy="609600"/>
          </a:xfrm>
        </p:grpSpPr>
        <p:sp>
          <p:nvSpPr>
            <p:cNvPr id="168" name="Line 43"/>
            <p:cNvSpPr>
              <a:spLocks noChangeShapeType="1"/>
            </p:cNvSpPr>
            <p:nvPr/>
          </p:nvSpPr>
          <p:spPr bwMode="auto">
            <a:xfrm>
              <a:off x="5753100" y="2647950"/>
              <a:ext cx="554638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44"/>
            <p:cNvSpPr txBox="1">
              <a:spLocks noChangeArrowheads="1"/>
            </p:cNvSpPr>
            <p:nvPr/>
          </p:nvSpPr>
          <p:spPr bwMode="auto">
            <a:xfrm>
              <a:off x="5986462" y="2495550"/>
              <a:ext cx="3381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990000"/>
                  </a:solidFill>
                  <a:latin typeface="Times New Roman" pitchFamily="18" charset="0"/>
                </a:rPr>
                <a:t>4</a:t>
              </a:r>
              <a:endParaRPr lang="en-US" altLang="zh-CN" sz="2400" b="1" dirty="0">
                <a:solidFill>
                  <a:srgbClr val="990000"/>
                </a:solidFill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/>
              <p:cNvSpPr/>
              <p:nvPr/>
            </p:nvSpPr>
            <p:spPr>
              <a:xfrm>
                <a:off x="5134684" y="3486150"/>
                <a:ext cx="21605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={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𝟔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0" name="矩形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684" y="3486150"/>
                <a:ext cx="216059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6629400" y="2209800"/>
            <a:ext cx="338138" cy="857310"/>
            <a:chOff x="5791200" y="2209800"/>
            <a:chExt cx="338138" cy="857310"/>
          </a:xfrm>
        </p:grpSpPr>
        <p:sp>
          <p:nvSpPr>
            <p:cNvPr id="53" name="Line 43"/>
            <p:cNvSpPr>
              <a:spLocks noChangeShapeType="1"/>
            </p:cNvSpPr>
            <p:nvPr/>
          </p:nvSpPr>
          <p:spPr bwMode="auto">
            <a:xfrm flipH="1">
              <a:off x="5791200" y="2209800"/>
              <a:ext cx="190500" cy="85731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44"/>
            <p:cNvSpPr txBox="1">
              <a:spLocks noChangeArrowheads="1"/>
            </p:cNvSpPr>
            <p:nvPr/>
          </p:nvSpPr>
          <p:spPr bwMode="auto">
            <a:xfrm>
              <a:off x="5791200" y="2495550"/>
              <a:ext cx="3381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990000"/>
                  </a:solidFill>
                  <a:latin typeface="Times New Roman" pitchFamily="18" charset="0"/>
                </a:rPr>
                <a:t>2</a:t>
              </a:r>
              <a:endParaRPr lang="en-US" altLang="zh-CN" sz="2400" b="1" dirty="0">
                <a:solidFill>
                  <a:srgbClr val="99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6456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0050" y="1295400"/>
            <a:ext cx="2933700" cy="2343150"/>
            <a:chOff x="400050" y="1295400"/>
            <a:chExt cx="2933700" cy="2343150"/>
          </a:xfrm>
        </p:grpSpPr>
        <p:sp>
          <p:nvSpPr>
            <p:cNvPr id="4" name="任意多边形 3"/>
            <p:cNvSpPr/>
            <p:nvPr/>
          </p:nvSpPr>
          <p:spPr>
            <a:xfrm>
              <a:off x="400050" y="1780046"/>
              <a:ext cx="1009650" cy="1858504"/>
            </a:xfrm>
            <a:custGeom>
              <a:avLst/>
              <a:gdLst>
                <a:gd name="connsiteX0" fmla="*/ 104775 w 1009650"/>
                <a:gd name="connsiteY0" fmla="*/ 1129 h 1858504"/>
                <a:gd name="connsiteX1" fmla="*/ 57150 w 1009650"/>
                <a:gd name="connsiteY1" fmla="*/ 39229 h 1858504"/>
                <a:gd name="connsiteX2" fmla="*/ 47625 w 1009650"/>
                <a:gd name="connsiteY2" fmla="*/ 67804 h 1858504"/>
                <a:gd name="connsiteX3" fmla="*/ 28575 w 1009650"/>
                <a:gd name="connsiteY3" fmla="*/ 210679 h 1858504"/>
                <a:gd name="connsiteX4" fmla="*/ 0 w 1009650"/>
                <a:gd name="connsiteY4" fmla="*/ 410704 h 1858504"/>
                <a:gd name="connsiteX5" fmla="*/ 19050 w 1009650"/>
                <a:gd name="connsiteY5" fmla="*/ 734554 h 1858504"/>
                <a:gd name="connsiteX6" fmla="*/ 28575 w 1009650"/>
                <a:gd name="connsiteY6" fmla="*/ 782179 h 1858504"/>
                <a:gd name="connsiteX7" fmla="*/ 66675 w 1009650"/>
                <a:gd name="connsiteY7" fmla="*/ 867904 h 1858504"/>
                <a:gd name="connsiteX8" fmla="*/ 85725 w 1009650"/>
                <a:gd name="connsiteY8" fmla="*/ 953629 h 1858504"/>
                <a:gd name="connsiteX9" fmla="*/ 123825 w 1009650"/>
                <a:gd name="connsiteY9" fmla="*/ 1029829 h 1858504"/>
                <a:gd name="connsiteX10" fmla="*/ 152400 w 1009650"/>
                <a:gd name="connsiteY10" fmla="*/ 1106029 h 1858504"/>
                <a:gd name="connsiteX11" fmla="*/ 161925 w 1009650"/>
                <a:gd name="connsiteY11" fmla="*/ 1134604 h 1858504"/>
                <a:gd name="connsiteX12" fmla="*/ 180975 w 1009650"/>
                <a:gd name="connsiteY12" fmla="*/ 1182229 h 1858504"/>
                <a:gd name="connsiteX13" fmla="*/ 190500 w 1009650"/>
                <a:gd name="connsiteY13" fmla="*/ 1220329 h 1858504"/>
                <a:gd name="connsiteX14" fmla="*/ 219075 w 1009650"/>
                <a:gd name="connsiteY14" fmla="*/ 1258429 h 1858504"/>
                <a:gd name="connsiteX15" fmla="*/ 257175 w 1009650"/>
                <a:gd name="connsiteY15" fmla="*/ 1315579 h 1858504"/>
                <a:gd name="connsiteX16" fmla="*/ 266700 w 1009650"/>
                <a:gd name="connsiteY16" fmla="*/ 1353679 h 1858504"/>
                <a:gd name="connsiteX17" fmla="*/ 276225 w 1009650"/>
                <a:gd name="connsiteY17" fmla="*/ 1382254 h 1858504"/>
                <a:gd name="connsiteX18" fmla="*/ 295275 w 1009650"/>
                <a:gd name="connsiteY18" fmla="*/ 1410829 h 1858504"/>
                <a:gd name="connsiteX19" fmla="*/ 304800 w 1009650"/>
                <a:gd name="connsiteY19" fmla="*/ 1439404 h 1858504"/>
                <a:gd name="connsiteX20" fmla="*/ 323850 w 1009650"/>
                <a:gd name="connsiteY20" fmla="*/ 1467979 h 1858504"/>
                <a:gd name="connsiteX21" fmla="*/ 361950 w 1009650"/>
                <a:gd name="connsiteY21" fmla="*/ 1534654 h 1858504"/>
                <a:gd name="connsiteX22" fmla="*/ 390525 w 1009650"/>
                <a:gd name="connsiteY22" fmla="*/ 1563229 h 1858504"/>
                <a:gd name="connsiteX23" fmla="*/ 438150 w 1009650"/>
                <a:gd name="connsiteY23" fmla="*/ 1658479 h 1858504"/>
                <a:gd name="connsiteX24" fmla="*/ 457200 w 1009650"/>
                <a:gd name="connsiteY24" fmla="*/ 1687054 h 1858504"/>
                <a:gd name="connsiteX25" fmla="*/ 476250 w 1009650"/>
                <a:gd name="connsiteY25" fmla="*/ 1715629 h 1858504"/>
                <a:gd name="connsiteX26" fmla="*/ 504825 w 1009650"/>
                <a:gd name="connsiteY26" fmla="*/ 1725154 h 1858504"/>
                <a:gd name="connsiteX27" fmla="*/ 571500 w 1009650"/>
                <a:gd name="connsiteY27" fmla="*/ 1772779 h 1858504"/>
                <a:gd name="connsiteX28" fmla="*/ 619125 w 1009650"/>
                <a:gd name="connsiteY28" fmla="*/ 1791829 h 1858504"/>
                <a:gd name="connsiteX29" fmla="*/ 657225 w 1009650"/>
                <a:gd name="connsiteY29" fmla="*/ 1820404 h 1858504"/>
                <a:gd name="connsiteX30" fmla="*/ 685800 w 1009650"/>
                <a:gd name="connsiteY30" fmla="*/ 1829929 h 1858504"/>
                <a:gd name="connsiteX31" fmla="*/ 762000 w 1009650"/>
                <a:gd name="connsiteY31" fmla="*/ 1858504 h 1858504"/>
                <a:gd name="connsiteX32" fmla="*/ 895350 w 1009650"/>
                <a:gd name="connsiteY32" fmla="*/ 1848979 h 1858504"/>
                <a:gd name="connsiteX33" fmla="*/ 923925 w 1009650"/>
                <a:gd name="connsiteY33" fmla="*/ 1839454 h 1858504"/>
                <a:gd name="connsiteX34" fmla="*/ 952500 w 1009650"/>
                <a:gd name="connsiteY34" fmla="*/ 1820404 h 1858504"/>
                <a:gd name="connsiteX35" fmla="*/ 1000125 w 1009650"/>
                <a:gd name="connsiteY35" fmla="*/ 1763254 h 1858504"/>
                <a:gd name="connsiteX36" fmla="*/ 1009650 w 1009650"/>
                <a:gd name="connsiteY36" fmla="*/ 1734679 h 1858504"/>
                <a:gd name="connsiteX37" fmla="*/ 1000125 w 1009650"/>
                <a:gd name="connsiteY37" fmla="*/ 1648954 h 1858504"/>
                <a:gd name="connsiteX38" fmla="*/ 990600 w 1009650"/>
                <a:gd name="connsiteY38" fmla="*/ 1591804 h 1858504"/>
                <a:gd name="connsiteX39" fmla="*/ 981075 w 1009650"/>
                <a:gd name="connsiteY39" fmla="*/ 1506079 h 1858504"/>
                <a:gd name="connsiteX40" fmla="*/ 962025 w 1009650"/>
                <a:gd name="connsiteY40" fmla="*/ 1439404 h 1858504"/>
                <a:gd name="connsiteX41" fmla="*/ 942975 w 1009650"/>
                <a:gd name="connsiteY41" fmla="*/ 1363204 h 1858504"/>
                <a:gd name="connsiteX42" fmla="*/ 933450 w 1009650"/>
                <a:gd name="connsiteY42" fmla="*/ 1334629 h 1858504"/>
                <a:gd name="connsiteX43" fmla="*/ 866775 w 1009650"/>
                <a:gd name="connsiteY43" fmla="*/ 1239379 h 1858504"/>
                <a:gd name="connsiteX44" fmla="*/ 838200 w 1009650"/>
                <a:gd name="connsiteY44" fmla="*/ 1172704 h 1858504"/>
                <a:gd name="connsiteX45" fmla="*/ 809625 w 1009650"/>
                <a:gd name="connsiteY45" fmla="*/ 1106029 h 1858504"/>
                <a:gd name="connsiteX46" fmla="*/ 800100 w 1009650"/>
                <a:gd name="connsiteY46" fmla="*/ 1067929 h 1858504"/>
                <a:gd name="connsiteX47" fmla="*/ 762000 w 1009650"/>
                <a:gd name="connsiteY47" fmla="*/ 991729 h 1858504"/>
                <a:gd name="connsiteX48" fmla="*/ 733425 w 1009650"/>
                <a:gd name="connsiteY48" fmla="*/ 896479 h 1858504"/>
                <a:gd name="connsiteX49" fmla="*/ 723900 w 1009650"/>
                <a:gd name="connsiteY49" fmla="*/ 791704 h 1858504"/>
                <a:gd name="connsiteX50" fmla="*/ 695325 w 1009650"/>
                <a:gd name="connsiteY50" fmla="*/ 629779 h 1858504"/>
                <a:gd name="connsiteX51" fmla="*/ 676275 w 1009650"/>
                <a:gd name="connsiteY51" fmla="*/ 467854 h 1858504"/>
                <a:gd name="connsiteX52" fmla="*/ 657225 w 1009650"/>
                <a:gd name="connsiteY52" fmla="*/ 410704 h 1858504"/>
                <a:gd name="connsiteX53" fmla="*/ 638175 w 1009650"/>
                <a:gd name="connsiteY53" fmla="*/ 382129 h 1858504"/>
                <a:gd name="connsiteX54" fmla="*/ 619125 w 1009650"/>
                <a:gd name="connsiteY54" fmla="*/ 296404 h 1858504"/>
                <a:gd name="connsiteX55" fmla="*/ 600075 w 1009650"/>
                <a:gd name="connsiteY55" fmla="*/ 258304 h 1858504"/>
                <a:gd name="connsiteX56" fmla="*/ 581025 w 1009650"/>
                <a:gd name="connsiteY56" fmla="*/ 201154 h 1858504"/>
                <a:gd name="connsiteX57" fmla="*/ 552450 w 1009650"/>
                <a:gd name="connsiteY57" fmla="*/ 182104 h 1858504"/>
                <a:gd name="connsiteX58" fmla="*/ 485775 w 1009650"/>
                <a:gd name="connsiteY58" fmla="*/ 144004 h 1858504"/>
                <a:gd name="connsiteX59" fmla="*/ 428625 w 1009650"/>
                <a:gd name="connsiteY59" fmla="*/ 105904 h 1858504"/>
                <a:gd name="connsiteX60" fmla="*/ 371475 w 1009650"/>
                <a:gd name="connsiteY60" fmla="*/ 58279 h 1858504"/>
                <a:gd name="connsiteX61" fmla="*/ 342900 w 1009650"/>
                <a:gd name="connsiteY61" fmla="*/ 48754 h 1858504"/>
                <a:gd name="connsiteX62" fmla="*/ 276225 w 1009650"/>
                <a:gd name="connsiteY62" fmla="*/ 20179 h 1858504"/>
                <a:gd name="connsiteX63" fmla="*/ 247650 w 1009650"/>
                <a:gd name="connsiteY63" fmla="*/ 10654 h 1858504"/>
                <a:gd name="connsiteX64" fmla="*/ 104775 w 1009650"/>
                <a:gd name="connsiteY64" fmla="*/ 1129 h 185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09650" h="1858504">
                  <a:moveTo>
                    <a:pt x="104775" y="1129"/>
                  </a:moveTo>
                  <a:cubicBezTo>
                    <a:pt x="73025" y="5891"/>
                    <a:pt x="70381" y="23793"/>
                    <a:pt x="57150" y="39229"/>
                  </a:cubicBezTo>
                  <a:cubicBezTo>
                    <a:pt x="50616" y="46852"/>
                    <a:pt x="49276" y="57900"/>
                    <a:pt x="47625" y="67804"/>
                  </a:cubicBezTo>
                  <a:cubicBezTo>
                    <a:pt x="39726" y="115197"/>
                    <a:pt x="35616" y="163151"/>
                    <a:pt x="28575" y="210679"/>
                  </a:cubicBezTo>
                  <a:cubicBezTo>
                    <a:pt x="-3127" y="424668"/>
                    <a:pt x="19690" y="233495"/>
                    <a:pt x="0" y="410704"/>
                  </a:cubicBezTo>
                  <a:cubicBezTo>
                    <a:pt x="6350" y="518654"/>
                    <a:pt x="10756" y="626736"/>
                    <a:pt x="19050" y="734554"/>
                  </a:cubicBezTo>
                  <a:cubicBezTo>
                    <a:pt x="20292" y="750696"/>
                    <a:pt x="23923" y="766672"/>
                    <a:pt x="28575" y="782179"/>
                  </a:cubicBezTo>
                  <a:cubicBezTo>
                    <a:pt x="37696" y="812583"/>
                    <a:pt x="52603" y="839761"/>
                    <a:pt x="66675" y="867904"/>
                  </a:cubicBezTo>
                  <a:cubicBezTo>
                    <a:pt x="71520" y="896975"/>
                    <a:pt x="73384" y="926478"/>
                    <a:pt x="85725" y="953629"/>
                  </a:cubicBezTo>
                  <a:cubicBezTo>
                    <a:pt x="97476" y="979482"/>
                    <a:pt x="123825" y="1029829"/>
                    <a:pt x="123825" y="1029829"/>
                  </a:cubicBezTo>
                  <a:cubicBezTo>
                    <a:pt x="142202" y="1121713"/>
                    <a:pt x="119698" y="1040625"/>
                    <a:pt x="152400" y="1106029"/>
                  </a:cubicBezTo>
                  <a:cubicBezTo>
                    <a:pt x="156890" y="1115009"/>
                    <a:pt x="158400" y="1125203"/>
                    <a:pt x="161925" y="1134604"/>
                  </a:cubicBezTo>
                  <a:cubicBezTo>
                    <a:pt x="167928" y="1150613"/>
                    <a:pt x="175568" y="1166009"/>
                    <a:pt x="180975" y="1182229"/>
                  </a:cubicBezTo>
                  <a:cubicBezTo>
                    <a:pt x="185115" y="1194648"/>
                    <a:pt x="184646" y="1208620"/>
                    <a:pt x="190500" y="1220329"/>
                  </a:cubicBezTo>
                  <a:cubicBezTo>
                    <a:pt x="197600" y="1234528"/>
                    <a:pt x="209550" y="1245729"/>
                    <a:pt x="219075" y="1258429"/>
                  </a:cubicBezTo>
                  <a:cubicBezTo>
                    <a:pt x="246421" y="1367812"/>
                    <a:pt x="204552" y="1236644"/>
                    <a:pt x="257175" y="1315579"/>
                  </a:cubicBezTo>
                  <a:cubicBezTo>
                    <a:pt x="264437" y="1326471"/>
                    <a:pt x="263104" y="1341092"/>
                    <a:pt x="266700" y="1353679"/>
                  </a:cubicBezTo>
                  <a:cubicBezTo>
                    <a:pt x="269458" y="1363333"/>
                    <a:pt x="271735" y="1373274"/>
                    <a:pt x="276225" y="1382254"/>
                  </a:cubicBezTo>
                  <a:cubicBezTo>
                    <a:pt x="281345" y="1392493"/>
                    <a:pt x="290155" y="1400590"/>
                    <a:pt x="295275" y="1410829"/>
                  </a:cubicBezTo>
                  <a:cubicBezTo>
                    <a:pt x="299765" y="1419809"/>
                    <a:pt x="300310" y="1430424"/>
                    <a:pt x="304800" y="1439404"/>
                  </a:cubicBezTo>
                  <a:cubicBezTo>
                    <a:pt x="309920" y="1449643"/>
                    <a:pt x="318170" y="1458040"/>
                    <a:pt x="323850" y="1467979"/>
                  </a:cubicBezTo>
                  <a:cubicBezTo>
                    <a:pt x="340789" y="1497622"/>
                    <a:pt x="340853" y="1509338"/>
                    <a:pt x="361950" y="1534654"/>
                  </a:cubicBezTo>
                  <a:cubicBezTo>
                    <a:pt x="370574" y="1545002"/>
                    <a:pt x="381000" y="1553704"/>
                    <a:pt x="390525" y="1563229"/>
                  </a:cubicBezTo>
                  <a:cubicBezTo>
                    <a:pt x="405603" y="1623541"/>
                    <a:pt x="392788" y="1590437"/>
                    <a:pt x="438150" y="1658479"/>
                  </a:cubicBezTo>
                  <a:lnTo>
                    <a:pt x="457200" y="1687054"/>
                  </a:lnTo>
                  <a:cubicBezTo>
                    <a:pt x="463550" y="1696579"/>
                    <a:pt x="465390" y="1712009"/>
                    <a:pt x="476250" y="1715629"/>
                  </a:cubicBezTo>
                  <a:lnTo>
                    <a:pt x="504825" y="1725154"/>
                  </a:lnTo>
                  <a:cubicBezTo>
                    <a:pt x="513454" y="1731626"/>
                    <a:pt x="557572" y="1765815"/>
                    <a:pt x="571500" y="1772779"/>
                  </a:cubicBezTo>
                  <a:cubicBezTo>
                    <a:pt x="586793" y="1780425"/>
                    <a:pt x="604179" y="1783526"/>
                    <a:pt x="619125" y="1791829"/>
                  </a:cubicBezTo>
                  <a:cubicBezTo>
                    <a:pt x="633002" y="1799539"/>
                    <a:pt x="643442" y="1812528"/>
                    <a:pt x="657225" y="1820404"/>
                  </a:cubicBezTo>
                  <a:cubicBezTo>
                    <a:pt x="665942" y="1825385"/>
                    <a:pt x="676399" y="1826404"/>
                    <a:pt x="685800" y="1829929"/>
                  </a:cubicBezTo>
                  <a:cubicBezTo>
                    <a:pt x="776915" y="1864097"/>
                    <a:pt x="697140" y="1836884"/>
                    <a:pt x="762000" y="1858504"/>
                  </a:cubicBezTo>
                  <a:cubicBezTo>
                    <a:pt x="806450" y="1855329"/>
                    <a:pt x="851092" y="1854186"/>
                    <a:pt x="895350" y="1848979"/>
                  </a:cubicBezTo>
                  <a:cubicBezTo>
                    <a:pt x="905321" y="1847806"/>
                    <a:pt x="914945" y="1843944"/>
                    <a:pt x="923925" y="1839454"/>
                  </a:cubicBezTo>
                  <a:cubicBezTo>
                    <a:pt x="934164" y="1834334"/>
                    <a:pt x="943706" y="1827733"/>
                    <a:pt x="952500" y="1820404"/>
                  </a:cubicBezTo>
                  <a:cubicBezTo>
                    <a:pt x="970556" y="1805357"/>
                    <a:pt x="989421" y="1784661"/>
                    <a:pt x="1000125" y="1763254"/>
                  </a:cubicBezTo>
                  <a:cubicBezTo>
                    <a:pt x="1004615" y="1754274"/>
                    <a:pt x="1006475" y="1744204"/>
                    <a:pt x="1009650" y="1734679"/>
                  </a:cubicBezTo>
                  <a:cubicBezTo>
                    <a:pt x="1006475" y="1706104"/>
                    <a:pt x="1003925" y="1677453"/>
                    <a:pt x="1000125" y="1648954"/>
                  </a:cubicBezTo>
                  <a:cubicBezTo>
                    <a:pt x="997573" y="1629811"/>
                    <a:pt x="993152" y="1610947"/>
                    <a:pt x="990600" y="1591804"/>
                  </a:cubicBezTo>
                  <a:cubicBezTo>
                    <a:pt x="986800" y="1563305"/>
                    <a:pt x="986373" y="1534337"/>
                    <a:pt x="981075" y="1506079"/>
                  </a:cubicBezTo>
                  <a:cubicBezTo>
                    <a:pt x="976815" y="1483361"/>
                    <a:pt x="967981" y="1461738"/>
                    <a:pt x="962025" y="1439404"/>
                  </a:cubicBezTo>
                  <a:cubicBezTo>
                    <a:pt x="955279" y="1414106"/>
                    <a:pt x="951254" y="1388042"/>
                    <a:pt x="942975" y="1363204"/>
                  </a:cubicBezTo>
                  <a:cubicBezTo>
                    <a:pt x="939800" y="1353679"/>
                    <a:pt x="938326" y="1343406"/>
                    <a:pt x="933450" y="1334629"/>
                  </a:cubicBezTo>
                  <a:cubicBezTo>
                    <a:pt x="916698" y="1304475"/>
                    <a:pt x="888179" y="1267918"/>
                    <a:pt x="866775" y="1239379"/>
                  </a:cubicBezTo>
                  <a:cubicBezTo>
                    <a:pt x="839429" y="1129996"/>
                    <a:pt x="877667" y="1264794"/>
                    <a:pt x="838200" y="1172704"/>
                  </a:cubicBezTo>
                  <a:cubicBezTo>
                    <a:pt x="801296" y="1086594"/>
                    <a:pt x="857451" y="1177768"/>
                    <a:pt x="809625" y="1106029"/>
                  </a:cubicBezTo>
                  <a:cubicBezTo>
                    <a:pt x="806450" y="1093329"/>
                    <a:pt x="805257" y="1079961"/>
                    <a:pt x="800100" y="1067929"/>
                  </a:cubicBezTo>
                  <a:cubicBezTo>
                    <a:pt x="760788" y="976202"/>
                    <a:pt x="801399" y="1123058"/>
                    <a:pt x="762000" y="991729"/>
                  </a:cubicBezTo>
                  <a:cubicBezTo>
                    <a:pt x="723365" y="862947"/>
                    <a:pt x="785689" y="1027140"/>
                    <a:pt x="733425" y="896479"/>
                  </a:cubicBezTo>
                  <a:cubicBezTo>
                    <a:pt x="730250" y="861554"/>
                    <a:pt x="728436" y="826478"/>
                    <a:pt x="723900" y="791704"/>
                  </a:cubicBezTo>
                  <a:cubicBezTo>
                    <a:pt x="715758" y="729283"/>
                    <a:pt x="706738" y="686842"/>
                    <a:pt x="695325" y="629779"/>
                  </a:cubicBezTo>
                  <a:cubicBezTo>
                    <a:pt x="690888" y="576531"/>
                    <a:pt x="690574" y="520285"/>
                    <a:pt x="676275" y="467854"/>
                  </a:cubicBezTo>
                  <a:cubicBezTo>
                    <a:pt x="670991" y="448481"/>
                    <a:pt x="668364" y="427412"/>
                    <a:pt x="657225" y="410704"/>
                  </a:cubicBezTo>
                  <a:lnTo>
                    <a:pt x="638175" y="382129"/>
                  </a:lnTo>
                  <a:cubicBezTo>
                    <a:pt x="632467" y="347878"/>
                    <a:pt x="631915" y="326247"/>
                    <a:pt x="619125" y="296404"/>
                  </a:cubicBezTo>
                  <a:cubicBezTo>
                    <a:pt x="613532" y="283353"/>
                    <a:pt x="605348" y="271487"/>
                    <a:pt x="600075" y="258304"/>
                  </a:cubicBezTo>
                  <a:cubicBezTo>
                    <a:pt x="592617" y="239660"/>
                    <a:pt x="597733" y="212293"/>
                    <a:pt x="581025" y="201154"/>
                  </a:cubicBezTo>
                  <a:cubicBezTo>
                    <a:pt x="571500" y="194804"/>
                    <a:pt x="562389" y="187784"/>
                    <a:pt x="552450" y="182104"/>
                  </a:cubicBezTo>
                  <a:cubicBezTo>
                    <a:pt x="522807" y="165165"/>
                    <a:pt x="511091" y="165101"/>
                    <a:pt x="485775" y="144004"/>
                  </a:cubicBezTo>
                  <a:cubicBezTo>
                    <a:pt x="438209" y="104366"/>
                    <a:pt x="478843" y="122643"/>
                    <a:pt x="428625" y="105904"/>
                  </a:cubicBezTo>
                  <a:cubicBezTo>
                    <a:pt x="407559" y="84838"/>
                    <a:pt x="397997" y="71540"/>
                    <a:pt x="371475" y="58279"/>
                  </a:cubicBezTo>
                  <a:cubicBezTo>
                    <a:pt x="362495" y="53789"/>
                    <a:pt x="351880" y="53244"/>
                    <a:pt x="342900" y="48754"/>
                  </a:cubicBezTo>
                  <a:cubicBezTo>
                    <a:pt x="265564" y="10086"/>
                    <a:pt x="368735" y="46610"/>
                    <a:pt x="276225" y="20179"/>
                  </a:cubicBezTo>
                  <a:cubicBezTo>
                    <a:pt x="266571" y="17421"/>
                    <a:pt x="257673" y="11244"/>
                    <a:pt x="247650" y="10654"/>
                  </a:cubicBezTo>
                  <a:cubicBezTo>
                    <a:pt x="203277" y="8044"/>
                    <a:pt x="136525" y="-3633"/>
                    <a:pt x="104775" y="1129"/>
                  </a:cubicBezTo>
                  <a:close/>
                </a:path>
              </a:pathLst>
            </a:custGeom>
            <a:solidFill>
              <a:srgbClr val="FFFF66">
                <a:alpha val="6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多边形 1"/>
            <p:cNvSpPr/>
            <p:nvPr/>
          </p:nvSpPr>
          <p:spPr>
            <a:xfrm>
              <a:off x="1495425" y="1295400"/>
              <a:ext cx="1838325" cy="2228850"/>
            </a:xfrm>
            <a:custGeom>
              <a:avLst/>
              <a:gdLst>
                <a:gd name="connsiteX0" fmla="*/ 133350 w 1838325"/>
                <a:gd name="connsiteY0" fmla="*/ 66675 h 2228850"/>
                <a:gd name="connsiteX1" fmla="*/ 114300 w 1838325"/>
                <a:gd name="connsiteY1" fmla="*/ 123825 h 2228850"/>
                <a:gd name="connsiteX2" fmla="*/ 76200 w 1838325"/>
                <a:gd name="connsiteY2" fmla="*/ 200025 h 2228850"/>
                <a:gd name="connsiteX3" fmla="*/ 57150 w 1838325"/>
                <a:gd name="connsiteY3" fmla="*/ 276225 h 2228850"/>
                <a:gd name="connsiteX4" fmla="*/ 47625 w 1838325"/>
                <a:gd name="connsiteY4" fmla="*/ 323850 h 2228850"/>
                <a:gd name="connsiteX5" fmla="*/ 38100 w 1838325"/>
                <a:gd name="connsiteY5" fmla="*/ 352425 h 2228850"/>
                <a:gd name="connsiteX6" fmla="*/ 19050 w 1838325"/>
                <a:gd name="connsiteY6" fmla="*/ 476250 h 2228850"/>
                <a:gd name="connsiteX7" fmla="*/ 0 w 1838325"/>
                <a:gd name="connsiteY7" fmla="*/ 647700 h 2228850"/>
                <a:gd name="connsiteX8" fmla="*/ 9525 w 1838325"/>
                <a:gd name="connsiteY8" fmla="*/ 1228725 h 2228850"/>
                <a:gd name="connsiteX9" fmla="*/ 19050 w 1838325"/>
                <a:gd name="connsiteY9" fmla="*/ 1257300 h 2228850"/>
                <a:gd name="connsiteX10" fmla="*/ 28575 w 1838325"/>
                <a:gd name="connsiteY10" fmla="*/ 1381125 h 2228850"/>
                <a:gd name="connsiteX11" fmla="*/ 47625 w 1838325"/>
                <a:gd name="connsiteY11" fmla="*/ 1419225 h 2228850"/>
                <a:gd name="connsiteX12" fmla="*/ 57150 w 1838325"/>
                <a:gd name="connsiteY12" fmla="*/ 1457325 h 2228850"/>
                <a:gd name="connsiteX13" fmla="*/ 85725 w 1838325"/>
                <a:gd name="connsiteY13" fmla="*/ 1514475 h 2228850"/>
                <a:gd name="connsiteX14" fmla="*/ 114300 w 1838325"/>
                <a:gd name="connsiteY14" fmla="*/ 1533525 h 2228850"/>
                <a:gd name="connsiteX15" fmla="*/ 152400 w 1838325"/>
                <a:gd name="connsiteY15" fmla="*/ 1600200 h 2228850"/>
                <a:gd name="connsiteX16" fmla="*/ 180975 w 1838325"/>
                <a:gd name="connsiteY16" fmla="*/ 1619250 h 2228850"/>
                <a:gd name="connsiteX17" fmla="*/ 209550 w 1838325"/>
                <a:gd name="connsiteY17" fmla="*/ 1647825 h 2228850"/>
                <a:gd name="connsiteX18" fmla="*/ 304800 w 1838325"/>
                <a:gd name="connsiteY18" fmla="*/ 1704975 h 2228850"/>
                <a:gd name="connsiteX19" fmla="*/ 361950 w 1838325"/>
                <a:gd name="connsiteY19" fmla="*/ 1743075 h 2228850"/>
                <a:gd name="connsiteX20" fmla="*/ 390525 w 1838325"/>
                <a:gd name="connsiteY20" fmla="*/ 1771650 h 2228850"/>
                <a:gd name="connsiteX21" fmla="*/ 485775 w 1838325"/>
                <a:gd name="connsiteY21" fmla="*/ 1828800 h 2228850"/>
                <a:gd name="connsiteX22" fmla="*/ 552450 w 1838325"/>
                <a:gd name="connsiteY22" fmla="*/ 1876425 h 2228850"/>
                <a:gd name="connsiteX23" fmla="*/ 638175 w 1838325"/>
                <a:gd name="connsiteY23" fmla="*/ 1924050 h 2228850"/>
                <a:gd name="connsiteX24" fmla="*/ 695325 w 1838325"/>
                <a:gd name="connsiteY24" fmla="*/ 1981200 h 2228850"/>
                <a:gd name="connsiteX25" fmla="*/ 723900 w 1838325"/>
                <a:gd name="connsiteY25" fmla="*/ 2000250 h 2228850"/>
                <a:gd name="connsiteX26" fmla="*/ 771525 w 1838325"/>
                <a:gd name="connsiteY26" fmla="*/ 2047875 h 2228850"/>
                <a:gd name="connsiteX27" fmla="*/ 800100 w 1838325"/>
                <a:gd name="connsiteY27" fmla="*/ 2066925 h 2228850"/>
                <a:gd name="connsiteX28" fmla="*/ 838200 w 1838325"/>
                <a:gd name="connsiteY28" fmla="*/ 2095500 h 2228850"/>
                <a:gd name="connsiteX29" fmla="*/ 895350 w 1838325"/>
                <a:gd name="connsiteY29" fmla="*/ 2133600 h 2228850"/>
                <a:gd name="connsiteX30" fmla="*/ 923925 w 1838325"/>
                <a:gd name="connsiteY30" fmla="*/ 2152650 h 2228850"/>
                <a:gd name="connsiteX31" fmla="*/ 952500 w 1838325"/>
                <a:gd name="connsiteY31" fmla="*/ 2162175 h 2228850"/>
                <a:gd name="connsiteX32" fmla="*/ 990600 w 1838325"/>
                <a:gd name="connsiteY32" fmla="*/ 2181225 h 2228850"/>
                <a:gd name="connsiteX33" fmla="*/ 1038225 w 1838325"/>
                <a:gd name="connsiteY33" fmla="*/ 2190750 h 2228850"/>
                <a:gd name="connsiteX34" fmla="*/ 1076325 w 1838325"/>
                <a:gd name="connsiteY34" fmla="*/ 2209800 h 2228850"/>
                <a:gd name="connsiteX35" fmla="*/ 1114425 w 1838325"/>
                <a:gd name="connsiteY35" fmla="*/ 2219325 h 2228850"/>
                <a:gd name="connsiteX36" fmla="*/ 1143000 w 1838325"/>
                <a:gd name="connsiteY36" fmla="*/ 2228850 h 2228850"/>
                <a:gd name="connsiteX37" fmla="*/ 1581150 w 1838325"/>
                <a:gd name="connsiteY37" fmla="*/ 2219325 h 2228850"/>
                <a:gd name="connsiteX38" fmla="*/ 1619250 w 1838325"/>
                <a:gd name="connsiteY38" fmla="*/ 2209800 h 2228850"/>
                <a:gd name="connsiteX39" fmla="*/ 1657350 w 1838325"/>
                <a:gd name="connsiteY39" fmla="*/ 2171700 h 2228850"/>
                <a:gd name="connsiteX40" fmla="*/ 1676400 w 1838325"/>
                <a:gd name="connsiteY40" fmla="*/ 2133600 h 2228850"/>
                <a:gd name="connsiteX41" fmla="*/ 1724025 w 1838325"/>
                <a:gd name="connsiteY41" fmla="*/ 2076450 h 2228850"/>
                <a:gd name="connsiteX42" fmla="*/ 1743075 w 1838325"/>
                <a:gd name="connsiteY42" fmla="*/ 2019300 h 2228850"/>
                <a:gd name="connsiteX43" fmla="*/ 1762125 w 1838325"/>
                <a:gd name="connsiteY43" fmla="*/ 1933575 h 2228850"/>
                <a:gd name="connsiteX44" fmla="*/ 1781175 w 1838325"/>
                <a:gd name="connsiteY44" fmla="*/ 1885950 h 2228850"/>
                <a:gd name="connsiteX45" fmla="*/ 1800225 w 1838325"/>
                <a:gd name="connsiteY45" fmla="*/ 1638300 h 2228850"/>
                <a:gd name="connsiteX46" fmla="*/ 1809750 w 1838325"/>
                <a:gd name="connsiteY46" fmla="*/ 1314450 h 2228850"/>
                <a:gd name="connsiteX47" fmla="*/ 1828800 w 1838325"/>
                <a:gd name="connsiteY47" fmla="*/ 1190625 h 2228850"/>
                <a:gd name="connsiteX48" fmla="*/ 1838325 w 1838325"/>
                <a:gd name="connsiteY48" fmla="*/ 1095375 h 2228850"/>
                <a:gd name="connsiteX49" fmla="*/ 1828800 w 1838325"/>
                <a:gd name="connsiteY49" fmla="*/ 685800 h 2228850"/>
                <a:gd name="connsiteX50" fmla="*/ 1790700 w 1838325"/>
                <a:gd name="connsiteY50" fmla="*/ 590550 h 2228850"/>
                <a:gd name="connsiteX51" fmla="*/ 1762125 w 1838325"/>
                <a:gd name="connsiteY51" fmla="*/ 552450 h 2228850"/>
                <a:gd name="connsiteX52" fmla="*/ 1743075 w 1838325"/>
                <a:gd name="connsiteY52" fmla="*/ 514350 h 2228850"/>
                <a:gd name="connsiteX53" fmla="*/ 1714500 w 1838325"/>
                <a:gd name="connsiteY53" fmla="*/ 485775 h 2228850"/>
                <a:gd name="connsiteX54" fmla="*/ 1657350 w 1838325"/>
                <a:gd name="connsiteY54" fmla="*/ 400050 h 2228850"/>
                <a:gd name="connsiteX55" fmla="*/ 1628775 w 1838325"/>
                <a:gd name="connsiteY55" fmla="*/ 381000 h 2228850"/>
                <a:gd name="connsiteX56" fmla="*/ 1590675 w 1838325"/>
                <a:gd name="connsiteY56" fmla="*/ 352425 h 2228850"/>
                <a:gd name="connsiteX57" fmla="*/ 1562100 w 1838325"/>
                <a:gd name="connsiteY57" fmla="*/ 323850 h 2228850"/>
                <a:gd name="connsiteX58" fmla="*/ 1504950 w 1838325"/>
                <a:gd name="connsiteY58" fmla="*/ 295275 h 2228850"/>
                <a:gd name="connsiteX59" fmla="*/ 1419225 w 1838325"/>
                <a:gd name="connsiteY59" fmla="*/ 257175 h 2228850"/>
                <a:gd name="connsiteX60" fmla="*/ 1371600 w 1838325"/>
                <a:gd name="connsiteY60" fmla="*/ 238125 h 2228850"/>
                <a:gd name="connsiteX61" fmla="*/ 1343025 w 1838325"/>
                <a:gd name="connsiteY61" fmla="*/ 219075 h 2228850"/>
                <a:gd name="connsiteX62" fmla="*/ 1304925 w 1838325"/>
                <a:gd name="connsiteY62" fmla="*/ 209550 h 2228850"/>
                <a:gd name="connsiteX63" fmla="*/ 1247775 w 1838325"/>
                <a:gd name="connsiteY63" fmla="*/ 171450 h 2228850"/>
                <a:gd name="connsiteX64" fmla="*/ 1123950 w 1838325"/>
                <a:gd name="connsiteY64" fmla="*/ 142875 h 2228850"/>
                <a:gd name="connsiteX65" fmla="*/ 1085850 w 1838325"/>
                <a:gd name="connsiteY65" fmla="*/ 133350 h 2228850"/>
                <a:gd name="connsiteX66" fmla="*/ 1000125 w 1838325"/>
                <a:gd name="connsiteY66" fmla="*/ 114300 h 2228850"/>
                <a:gd name="connsiteX67" fmla="*/ 923925 w 1838325"/>
                <a:gd name="connsiteY67" fmla="*/ 85725 h 2228850"/>
                <a:gd name="connsiteX68" fmla="*/ 847725 w 1838325"/>
                <a:gd name="connsiteY68" fmla="*/ 66675 h 2228850"/>
                <a:gd name="connsiteX69" fmla="*/ 790575 w 1838325"/>
                <a:gd name="connsiteY69" fmla="*/ 47625 h 2228850"/>
                <a:gd name="connsiteX70" fmla="*/ 714375 w 1838325"/>
                <a:gd name="connsiteY70" fmla="*/ 38100 h 2228850"/>
                <a:gd name="connsiteX71" fmla="*/ 609600 w 1838325"/>
                <a:gd name="connsiteY71" fmla="*/ 19050 h 2228850"/>
                <a:gd name="connsiteX72" fmla="*/ 438150 w 1838325"/>
                <a:gd name="connsiteY72" fmla="*/ 0 h 2228850"/>
                <a:gd name="connsiteX73" fmla="*/ 228600 w 1838325"/>
                <a:gd name="connsiteY73" fmla="*/ 28575 h 2228850"/>
                <a:gd name="connsiteX74" fmla="*/ 190500 w 1838325"/>
                <a:gd name="connsiteY74" fmla="*/ 47625 h 2228850"/>
                <a:gd name="connsiteX75" fmla="*/ 133350 w 1838325"/>
                <a:gd name="connsiteY75" fmla="*/ 6667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838325" h="2228850">
                  <a:moveTo>
                    <a:pt x="133350" y="66675"/>
                  </a:moveTo>
                  <a:cubicBezTo>
                    <a:pt x="120650" y="79375"/>
                    <a:pt x="122609" y="105544"/>
                    <a:pt x="114300" y="123825"/>
                  </a:cubicBezTo>
                  <a:cubicBezTo>
                    <a:pt x="81180" y="196689"/>
                    <a:pt x="91243" y="144868"/>
                    <a:pt x="76200" y="200025"/>
                  </a:cubicBezTo>
                  <a:cubicBezTo>
                    <a:pt x="69311" y="225284"/>
                    <a:pt x="62285" y="250552"/>
                    <a:pt x="57150" y="276225"/>
                  </a:cubicBezTo>
                  <a:cubicBezTo>
                    <a:pt x="53975" y="292100"/>
                    <a:pt x="51552" y="308144"/>
                    <a:pt x="47625" y="323850"/>
                  </a:cubicBezTo>
                  <a:cubicBezTo>
                    <a:pt x="45190" y="333590"/>
                    <a:pt x="40278" y="342624"/>
                    <a:pt x="38100" y="352425"/>
                  </a:cubicBezTo>
                  <a:cubicBezTo>
                    <a:pt x="33249" y="374253"/>
                    <a:pt x="21582" y="457260"/>
                    <a:pt x="19050" y="476250"/>
                  </a:cubicBezTo>
                  <a:cubicBezTo>
                    <a:pt x="8264" y="557146"/>
                    <a:pt x="8711" y="560593"/>
                    <a:pt x="0" y="647700"/>
                  </a:cubicBezTo>
                  <a:cubicBezTo>
                    <a:pt x="3175" y="841375"/>
                    <a:pt x="3475" y="1035118"/>
                    <a:pt x="9525" y="1228725"/>
                  </a:cubicBezTo>
                  <a:cubicBezTo>
                    <a:pt x="9839" y="1238760"/>
                    <a:pt x="17805" y="1247337"/>
                    <a:pt x="19050" y="1257300"/>
                  </a:cubicBezTo>
                  <a:cubicBezTo>
                    <a:pt x="24185" y="1298377"/>
                    <a:pt x="21381" y="1340358"/>
                    <a:pt x="28575" y="1381125"/>
                  </a:cubicBezTo>
                  <a:cubicBezTo>
                    <a:pt x="31043" y="1395108"/>
                    <a:pt x="42639" y="1405930"/>
                    <a:pt x="47625" y="1419225"/>
                  </a:cubicBezTo>
                  <a:cubicBezTo>
                    <a:pt x="52222" y="1431482"/>
                    <a:pt x="53554" y="1444738"/>
                    <a:pt x="57150" y="1457325"/>
                  </a:cubicBezTo>
                  <a:cubicBezTo>
                    <a:pt x="63348" y="1479016"/>
                    <a:pt x="69027" y="1497777"/>
                    <a:pt x="85725" y="1514475"/>
                  </a:cubicBezTo>
                  <a:cubicBezTo>
                    <a:pt x="93820" y="1522570"/>
                    <a:pt x="104775" y="1527175"/>
                    <a:pt x="114300" y="1533525"/>
                  </a:cubicBezTo>
                  <a:cubicBezTo>
                    <a:pt x="125198" y="1566219"/>
                    <a:pt x="123567" y="1571367"/>
                    <a:pt x="152400" y="1600200"/>
                  </a:cubicBezTo>
                  <a:cubicBezTo>
                    <a:pt x="160495" y="1608295"/>
                    <a:pt x="172181" y="1611921"/>
                    <a:pt x="180975" y="1619250"/>
                  </a:cubicBezTo>
                  <a:cubicBezTo>
                    <a:pt x="191323" y="1627874"/>
                    <a:pt x="198917" y="1639555"/>
                    <a:pt x="209550" y="1647825"/>
                  </a:cubicBezTo>
                  <a:cubicBezTo>
                    <a:pt x="288542" y="1709263"/>
                    <a:pt x="240003" y="1666097"/>
                    <a:pt x="304800" y="1704975"/>
                  </a:cubicBezTo>
                  <a:cubicBezTo>
                    <a:pt x="324433" y="1716755"/>
                    <a:pt x="345761" y="1726886"/>
                    <a:pt x="361950" y="1743075"/>
                  </a:cubicBezTo>
                  <a:cubicBezTo>
                    <a:pt x="371475" y="1752600"/>
                    <a:pt x="379450" y="1763983"/>
                    <a:pt x="390525" y="1771650"/>
                  </a:cubicBezTo>
                  <a:cubicBezTo>
                    <a:pt x="420968" y="1792726"/>
                    <a:pt x="459593" y="1802618"/>
                    <a:pt x="485775" y="1828800"/>
                  </a:cubicBezTo>
                  <a:cubicBezTo>
                    <a:pt x="536284" y="1879309"/>
                    <a:pt x="489765" y="1838814"/>
                    <a:pt x="552450" y="1876425"/>
                  </a:cubicBezTo>
                  <a:cubicBezTo>
                    <a:pt x="634330" y="1925553"/>
                    <a:pt x="580698" y="1904891"/>
                    <a:pt x="638175" y="1924050"/>
                  </a:cubicBezTo>
                  <a:cubicBezTo>
                    <a:pt x="657225" y="1943100"/>
                    <a:pt x="672909" y="1966256"/>
                    <a:pt x="695325" y="1981200"/>
                  </a:cubicBezTo>
                  <a:cubicBezTo>
                    <a:pt x="704850" y="1987550"/>
                    <a:pt x="715285" y="1992712"/>
                    <a:pt x="723900" y="2000250"/>
                  </a:cubicBezTo>
                  <a:cubicBezTo>
                    <a:pt x="740796" y="2015034"/>
                    <a:pt x="754629" y="2033091"/>
                    <a:pt x="771525" y="2047875"/>
                  </a:cubicBezTo>
                  <a:cubicBezTo>
                    <a:pt x="780140" y="2055413"/>
                    <a:pt x="790785" y="2060271"/>
                    <a:pt x="800100" y="2066925"/>
                  </a:cubicBezTo>
                  <a:cubicBezTo>
                    <a:pt x="813018" y="2076152"/>
                    <a:pt x="825195" y="2086396"/>
                    <a:pt x="838200" y="2095500"/>
                  </a:cubicBezTo>
                  <a:cubicBezTo>
                    <a:pt x="856957" y="2108630"/>
                    <a:pt x="876300" y="2120900"/>
                    <a:pt x="895350" y="2133600"/>
                  </a:cubicBezTo>
                  <a:cubicBezTo>
                    <a:pt x="904875" y="2139950"/>
                    <a:pt x="913065" y="2149030"/>
                    <a:pt x="923925" y="2152650"/>
                  </a:cubicBezTo>
                  <a:cubicBezTo>
                    <a:pt x="933450" y="2155825"/>
                    <a:pt x="943272" y="2158220"/>
                    <a:pt x="952500" y="2162175"/>
                  </a:cubicBezTo>
                  <a:cubicBezTo>
                    <a:pt x="965551" y="2167768"/>
                    <a:pt x="977130" y="2176735"/>
                    <a:pt x="990600" y="2181225"/>
                  </a:cubicBezTo>
                  <a:cubicBezTo>
                    <a:pt x="1005959" y="2186345"/>
                    <a:pt x="1022350" y="2187575"/>
                    <a:pt x="1038225" y="2190750"/>
                  </a:cubicBezTo>
                  <a:cubicBezTo>
                    <a:pt x="1050925" y="2197100"/>
                    <a:pt x="1063030" y="2204814"/>
                    <a:pt x="1076325" y="2209800"/>
                  </a:cubicBezTo>
                  <a:cubicBezTo>
                    <a:pt x="1088582" y="2214397"/>
                    <a:pt x="1101838" y="2215729"/>
                    <a:pt x="1114425" y="2219325"/>
                  </a:cubicBezTo>
                  <a:cubicBezTo>
                    <a:pt x="1124079" y="2222083"/>
                    <a:pt x="1133475" y="2225675"/>
                    <a:pt x="1143000" y="2228850"/>
                  </a:cubicBezTo>
                  <a:lnTo>
                    <a:pt x="1581150" y="2219325"/>
                  </a:lnTo>
                  <a:cubicBezTo>
                    <a:pt x="1594230" y="2218802"/>
                    <a:pt x="1608149" y="2216738"/>
                    <a:pt x="1619250" y="2209800"/>
                  </a:cubicBezTo>
                  <a:cubicBezTo>
                    <a:pt x="1634480" y="2200281"/>
                    <a:pt x="1646574" y="2186068"/>
                    <a:pt x="1657350" y="2171700"/>
                  </a:cubicBezTo>
                  <a:cubicBezTo>
                    <a:pt x="1665869" y="2160341"/>
                    <a:pt x="1669355" y="2145928"/>
                    <a:pt x="1676400" y="2133600"/>
                  </a:cubicBezTo>
                  <a:cubicBezTo>
                    <a:pt x="1694081" y="2102658"/>
                    <a:pt x="1697758" y="2102717"/>
                    <a:pt x="1724025" y="2076450"/>
                  </a:cubicBezTo>
                  <a:cubicBezTo>
                    <a:pt x="1730375" y="2057400"/>
                    <a:pt x="1739137" y="2038991"/>
                    <a:pt x="1743075" y="2019300"/>
                  </a:cubicBezTo>
                  <a:cubicBezTo>
                    <a:pt x="1746850" y="2000427"/>
                    <a:pt x="1755399" y="1953752"/>
                    <a:pt x="1762125" y="1933575"/>
                  </a:cubicBezTo>
                  <a:cubicBezTo>
                    <a:pt x="1767532" y="1917355"/>
                    <a:pt x="1774825" y="1901825"/>
                    <a:pt x="1781175" y="1885950"/>
                  </a:cubicBezTo>
                  <a:cubicBezTo>
                    <a:pt x="1788891" y="1801079"/>
                    <a:pt x="1796712" y="1724379"/>
                    <a:pt x="1800225" y="1638300"/>
                  </a:cubicBezTo>
                  <a:cubicBezTo>
                    <a:pt x="1804629" y="1530393"/>
                    <a:pt x="1802871" y="1422227"/>
                    <a:pt x="1809750" y="1314450"/>
                  </a:cubicBezTo>
                  <a:cubicBezTo>
                    <a:pt x="1812410" y="1272774"/>
                    <a:pt x="1823399" y="1232035"/>
                    <a:pt x="1828800" y="1190625"/>
                  </a:cubicBezTo>
                  <a:cubicBezTo>
                    <a:pt x="1832927" y="1158985"/>
                    <a:pt x="1835150" y="1127125"/>
                    <a:pt x="1838325" y="1095375"/>
                  </a:cubicBezTo>
                  <a:cubicBezTo>
                    <a:pt x="1835150" y="958850"/>
                    <a:pt x="1837145" y="822107"/>
                    <a:pt x="1828800" y="685800"/>
                  </a:cubicBezTo>
                  <a:cubicBezTo>
                    <a:pt x="1827639" y="666843"/>
                    <a:pt x="1802906" y="610079"/>
                    <a:pt x="1790700" y="590550"/>
                  </a:cubicBezTo>
                  <a:cubicBezTo>
                    <a:pt x="1782286" y="577088"/>
                    <a:pt x="1770539" y="565912"/>
                    <a:pt x="1762125" y="552450"/>
                  </a:cubicBezTo>
                  <a:cubicBezTo>
                    <a:pt x="1754600" y="540409"/>
                    <a:pt x="1751328" y="525904"/>
                    <a:pt x="1743075" y="514350"/>
                  </a:cubicBezTo>
                  <a:cubicBezTo>
                    <a:pt x="1735245" y="503389"/>
                    <a:pt x="1722582" y="496551"/>
                    <a:pt x="1714500" y="485775"/>
                  </a:cubicBezTo>
                  <a:cubicBezTo>
                    <a:pt x="1687293" y="449499"/>
                    <a:pt x="1688857" y="431557"/>
                    <a:pt x="1657350" y="400050"/>
                  </a:cubicBezTo>
                  <a:cubicBezTo>
                    <a:pt x="1649255" y="391955"/>
                    <a:pt x="1638090" y="387654"/>
                    <a:pt x="1628775" y="381000"/>
                  </a:cubicBezTo>
                  <a:cubicBezTo>
                    <a:pt x="1615857" y="371773"/>
                    <a:pt x="1602728" y="362756"/>
                    <a:pt x="1590675" y="352425"/>
                  </a:cubicBezTo>
                  <a:cubicBezTo>
                    <a:pt x="1580448" y="343659"/>
                    <a:pt x="1572448" y="332474"/>
                    <a:pt x="1562100" y="323850"/>
                  </a:cubicBezTo>
                  <a:cubicBezTo>
                    <a:pt x="1521154" y="289728"/>
                    <a:pt x="1547908" y="316754"/>
                    <a:pt x="1504950" y="295275"/>
                  </a:cubicBezTo>
                  <a:cubicBezTo>
                    <a:pt x="1395705" y="240653"/>
                    <a:pt x="1599432" y="322705"/>
                    <a:pt x="1419225" y="257175"/>
                  </a:cubicBezTo>
                  <a:cubicBezTo>
                    <a:pt x="1403157" y="251332"/>
                    <a:pt x="1386893" y="245771"/>
                    <a:pt x="1371600" y="238125"/>
                  </a:cubicBezTo>
                  <a:cubicBezTo>
                    <a:pt x="1361361" y="233005"/>
                    <a:pt x="1353547" y="223584"/>
                    <a:pt x="1343025" y="219075"/>
                  </a:cubicBezTo>
                  <a:cubicBezTo>
                    <a:pt x="1330993" y="213918"/>
                    <a:pt x="1317625" y="212725"/>
                    <a:pt x="1304925" y="209550"/>
                  </a:cubicBezTo>
                  <a:lnTo>
                    <a:pt x="1247775" y="171450"/>
                  </a:lnTo>
                  <a:cubicBezTo>
                    <a:pt x="1192651" y="134700"/>
                    <a:pt x="1230591" y="153539"/>
                    <a:pt x="1123950" y="142875"/>
                  </a:cubicBezTo>
                  <a:cubicBezTo>
                    <a:pt x="1111250" y="139700"/>
                    <a:pt x="1098629" y="136190"/>
                    <a:pt x="1085850" y="133350"/>
                  </a:cubicBezTo>
                  <a:cubicBezTo>
                    <a:pt x="1041656" y="123529"/>
                    <a:pt x="1040777" y="125915"/>
                    <a:pt x="1000125" y="114300"/>
                  </a:cubicBezTo>
                  <a:cubicBezTo>
                    <a:pt x="911936" y="89103"/>
                    <a:pt x="1054768" y="125984"/>
                    <a:pt x="923925" y="85725"/>
                  </a:cubicBezTo>
                  <a:cubicBezTo>
                    <a:pt x="898901" y="78025"/>
                    <a:pt x="872563" y="74954"/>
                    <a:pt x="847725" y="66675"/>
                  </a:cubicBezTo>
                  <a:cubicBezTo>
                    <a:pt x="828675" y="60325"/>
                    <a:pt x="810500" y="50116"/>
                    <a:pt x="790575" y="47625"/>
                  </a:cubicBezTo>
                  <a:cubicBezTo>
                    <a:pt x="765175" y="44450"/>
                    <a:pt x="739659" y="42092"/>
                    <a:pt x="714375" y="38100"/>
                  </a:cubicBezTo>
                  <a:cubicBezTo>
                    <a:pt x="679312" y="32564"/>
                    <a:pt x="644765" y="23900"/>
                    <a:pt x="609600" y="19050"/>
                  </a:cubicBezTo>
                  <a:cubicBezTo>
                    <a:pt x="552638" y="11193"/>
                    <a:pt x="438150" y="0"/>
                    <a:pt x="438150" y="0"/>
                  </a:cubicBezTo>
                  <a:cubicBezTo>
                    <a:pt x="397267" y="2920"/>
                    <a:pt x="278364" y="3693"/>
                    <a:pt x="228600" y="28575"/>
                  </a:cubicBezTo>
                  <a:cubicBezTo>
                    <a:pt x="215900" y="34925"/>
                    <a:pt x="203795" y="42639"/>
                    <a:pt x="190500" y="47625"/>
                  </a:cubicBezTo>
                  <a:cubicBezTo>
                    <a:pt x="163047" y="57920"/>
                    <a:pt x="146050" y="53975"/>
                    <a:pt x="133350" y="66675"/>
                  </a:cubicBezTo>
                  <a:close/>
                </a:path>
              </a:pathLst>
            </a:custGeom>
            <a:solidFill>
              <a:srgbClr val="99FFCC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Rectangle 83"/>
          <p:cNvSpPr>
            <a:spLocks noChangeArrowheads="1"/>
          </p:cNvSpPr>
          <p:nvPr/>
        </p:nvSpPr>
        <p:spPr bwMode="auto">
          <a:xfrm>
            <a:off x="0" y="23120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4" name="燕尾形 83"/>
          <p:cNvSpPr/>
          <p:nvPr/>
        </p:nvSpPr>
        <p:spPr>
          <a:xfrm>
            <a:off x="409934" y="188736"/>
            <a:ext cx="2485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n-lt"/>
                <a:ea typeface="+mn-ea"/>
              </a:rPr>
              <a:t>Prim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算法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  <a:ea typeface="+mn-ea"/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练习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33400" y="1352550"/>
            <a:ext cx="2743200" cy="2317016"/>
            <a:chOff x="685800" y="1352550"/>
            <a:chExt cx="2743200" cy="2317016"/>
          </a:xfrm>
        </p:grpSpPr>
        <p:grpSp>
          <p:nvGrpSpPr>
            <p:cNvPr id="93" name="Group 7"/>
            <p:cNvGrpSpPr>
              <a:grpSpLocks/>
            </p:cNvGrpSpPr>
            <p:nvPr/>
          </p:nvGrpSpPr>
          <p:grpSpPr bwMode="auto">
            <a:xfrm>
              <a:off x="685800" y="1352550"/>
              <a:ext cx="2743200" cy="2171700"/>
              <a:chOff x="816" y="720"/>
              <a:chExt cx="1728" cy="1824"/>
            </a:xfrm>
          </p:grpSpPr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1632" y="72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115" name="Oval 9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117" name="Oval 11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4</a:t>
                </a:r>
              </a:p>
            </p:txBody>
          </p:sp>
          <p:sp>
            <p:nvSpPr>
              <p:cNvPr id="118" name="Oval 12"/>
              <p:cNvSpPr>
                <a:spLocks noChangeArrowheads="1"/>
              </p:cNvSpPr>
              <p:nvPr/>
            </p:nvSpPr>
            <p:spPr bwMode="auto">
              <a:xfrm>
                <a:off x="1056" y="2256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5</a:t>
                </a:r>
              </a:p>
            </p:txBody>
          </p:sp>
          <p:sp>
            <p:nvSpPr>
              <p:cNvPr id="119" name="Oval 13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6</a:t>
                </a:r>
              </a:p>
            </p:txBody>
          </p:sp>
        </p:grpSp>
        <p:sp>
          <p:nvSpPr>
            <p:cNvPr id="94" name="Line 21"/>
            <p:cNvSpPr>
              <a:spLocks noChangeShapeType="1"/>
            </p:cNvSpPr>
            <p:nvPr/>
          </p:nvSpPr>
          <p:spPr bwMode="auto">
            <a:xfrm>
              <a:off x="2378075" y="1581150"/>
              <a:ext cx="762000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5" name="Line 22"/>
            <p:cNvSpPr>
              <a:spLocks noChangeShapeType="1"/>
            </p:cNvSpPr>
            <p:nvPr/>
          </p:nvSpPr>
          <p:spPr bwMode="auto">
            <a:xfrm>
              <a:off x="1066800" y="2152650"/>
              <a:ext cx="762000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6" name="Line 23"/>
            <p:cNvSpPr>
              <a:spLocks noChangeShapeType="1"/>
            </p:cNvSpPr>
            <p:nvPr/>
          </p:nvSpPr>
          <p:spPr bwMode="auto">
            <a:xfrm flipV="1">
              <a:off x="2225675" y="2209800"/>
              <a:ext cx="898525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7" name="Line 24"/>
            <p:cNvSpPr>
              <a:spLocks noChangeShapeType="1"/>
            </p:cNvSpPr>
            <p:nvPr/>
          </p:nvSpPr>
          <p:spPr bwMode="auto">
            <a:xfrm flipH="1">
              <a:off x="2073275" y="1695450"/>
              <a:ext cx="7620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8" name="Line 25"/>
            <p:cNvSpPr>
              <a:spLocks noChangeShapeType="1"/>
            </p:cNvSpPr>
            <p:nvPr/>
          </p:nvSpPr>
          <p:spPr bwMode="auto">
            <a:xfrm>
              <a:off x="930275" y="2266950"/>
              <a:ext cx="152400" cy="9715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9" name="Line 26"/>
            <p:cNvSpPr>
              <a:spLocks noChangeShapeType="1"/>
            </p:cNvSpPr>
            <p:nvPr/>
          </p:nvSpPr>
          <p:spPr bwMode="auto">
            <a:xfrm flipV="1">
              <a:off x="1311275" y="2609850"/>
              <a:ext cx="533400" cy="571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2225675" y="2609850"/>
              <a:ext cx="533400" cy="6286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1" name="Line 28"/>
            <p:cNvSpPr>
              <a:spLocks noChangeShapeType="1"/>
            </p:cNvSpPr>
            <p:nvPr/>
          </p:nvSpPr>
          <p:spPr bwMode="auto">
            <a:xfrm flipH="1">
              <a:off x="2987675" y="2266950"/>
              <a:ext cx="228600" cy="8572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2" name="Text Box 29"/>
            <p:cNvSpPr txBox="1">
              <a:spLocks noChangeArrowheads="1"/>
            </p:cNvSpPr>
            <p:nvPr/>
          </p:nvSpPr>
          <p:spPr bwMode="auto">
            <a:xfrm>
              <a:off x="1158875" y="1445121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03" name="Text Box 30"/>
            <p:cNvSpPr txBox="1">
              <a:spLocks noChangeArrowheads="1"/>
            </p:cNvSpPr>
            <p:nvPr/>
          </p:nvSpPr>
          <p:spPr bwMode="auto">
            <a:xfrm>
              <a:off x="2711450" y="14287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04" name="Text Box 31"/>
            <p:cNvSpPr txBox="1">
              <a:spLocks noChangeArrowheads="1"/>
            </p:cNvSpPr>
            <p:nvPr/>
          </p:nvSpPr>
          <p:spPr bwMode="auto">
            <a:xfrm>
              <a:off x="762000" y="25265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05" name="Text Box 32"/>
            <p:cNvSpPr txBox="1">
              <a:spLocks noChangeArrowheads="1"/>
            </p:cNvSpPr>
            <p:nvPr/>
          </p:nvSpPr>
          <p:spPr bwMode="auto">
            <a:xfrm>
              <a:off x="1905000" y="326945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06" name="Text Box 33"/>
            <p:cNvSpPr txBox="1">
              <a:spLocks noChangeArrowheads="1"/>
            </p:cNvSpPr>
            <p:nvPr/>
          </p:nvSpPr>
          <p:spPr bwMode="auto">
            <a:xfrm>
              <a:off x="3048000" y="25265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07" name="Text Box 34"/>
            <p:cNvSpPr txBox="1">
              <a:spLocks noChangeArrowheads="1"/>
            </p:cNvSpPr>
            <p:nvPr/>
          </p:nvSpPr>
          <p:spPr bwMode="auto">
            <a:xfrm>
              <a:off x="1363494" y="20383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08" name="Text Box 35"/>
            <p:cNvSpPr txBox="1">
              <a:spLocks noChangeArrowheads="1"/>
            </p:cNvSpPr>
            <p:nvPr/>
          </p:nvSpPr>
          <p:spPr bwMode="auto">
            <a:xfrm>
              <a:off x="2057400" y="186690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09" name="Text Box 36"/>
            <p:cNvSpPr txBox="1">
              <a:spLocks noChangeArrowheads="1"/>
            </p:cNvSpPr>
            <p:nvPr/>
          </p:nvSpPr>
          <p:spPr bwMode="auto">
            <a:xfrm>
              <a:off x="2514600" y="20693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10" name="Text Box 37"/>
            <p:cNvSpPr txBox="1">
              <a:spLocks noChangeArrowheads="1"/>
            </p:cNvSpPr>
            <p:nvPr/>
          </p:nvSpPr>
          <p:spPr bwMode="auto">
            <a:xfrm>
              <a:off x="1524000" y="27241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11" name="Text Box 38"/>
            <p:cNvSpPr txBox="1">
              <a:spLocks noChangeArrowheads="1"/>
            </p:cNvSpPr>
            <p:nvPr/>
          </p:nvSpPr>
          <p:spPr bwMode="auto">
            <a:xfrm>
              <a:off x="2438400" y="266700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12" name="Line 39"/>
            <p:cNvSpPr>
              <a:spLocks noChangeShapeType="1"/>
            </p:cNvSpPr>
            <p:nvPr/>
          </p:nvSpPr>
          <p:spPr bwMode="auto">
            <a:xfrm>
              <a:off x="1447800" y="3352800"/>
              <a:ext cx="1295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 flipV="1">
              <a:off x="914400" y="1524000"/>
              <a:ext cx="1066800" cy="4000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267200" y="1276350"/>
            <a:ext cx="2743200" cy="2171700"/>
            <a:chOff x="4495800" y="1314450"/>
            <a:chExt cx="2743200" cy="2171700"/>
          </a:xfrm>
        </p:grpSpPr>
        <p:grpSp>
          <p:nvGrpSpPr>
            <p:cNvPr id="157" name="Group 42"/>
            <p:cNvGrpSpPr>
              <a:grpSpLocks/>
            </p:cNvGrpSpPr>
            <p:nvPr/>
          </p:nvGrpSpPr>
          <p:grpSpPr bwMode="auto">
            <a:xfrm>
              <a:off x="4495800" y="1314450"/>
              <a:ext cx="2743200" cy="2171700"/>
              <a:chOff x="2928" y="624"/>
              <a:chExt cx="1728" cy="1824"/>
            </a:xfrm>
          </p:grpSpPr>
          <p:sp>
            <p:nvSpPr>
              <p:cNvPr id="161" name="Oval 36"/>
              <p:cNvSpPr>
                <a:spLocks noChangeArrowheads="1"/>
              </p:cNvSpPr>
              <p:nvPr/>
            </p:nvSpPr>
            <p:spPr bwMode="auto">
              <a:xfrm>
                <a:off x="3744" y="624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62" name="Oval 37"/>
              <p:cNvSpPr>
                <a:spLocks noChangeArrowheads="1"/>
              </p:cNvSpPr>
              <p:nvPr/>
            </p:nvSpPr>
            <p:spPr bwMode="auto">
              <a:xfrm>
                <a:off x="3648" y="1488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63" name="Oval 38"/>
              <p:cNvSpPr>
                <a:spLocks noChangeArrowheads="1"/>
              </p:cNvSpPr>
              <p:nvPr/>
            </p:nvSpPr>
            <p:spPr bwMode="auto">
              <a:xfrm>
                <a:off x="2928" y="1104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64" name="Oval 39"/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65" name="Oval 40"/>
              <p:cNvSpPr>
                <a:spLocks noChangeArrowheads="1"/>
              </p:cNvSpPr>
              <p:nvPr/>
            </p:nvSpPr>
            <p:spPr bwMode="auto">
              <a:xfrm>
                <a:off x="3168" y="2160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66" name="Oval 41"/>
              <p:cNvSpPr>
                <a:spLocks noChangeArrowheads="1"/>
              </p:cNvSpPr>
              <p:nvPr/>
            </p:nvSpPr>
            <p:spPr bwMode="auto">
              <a:xfrm>
                <a:off x="4224" y="2112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158" name="Group 45"/>
            <p:cNvGrpSpPr>
              <a:grpSpLocks/>
            </p:cNvGrpSpPr>
            <p:nvPr/>
          </p:nvGrpSpPr>
          <p:grpSpPr bwMode="auto">
            <a:xfrm>
              <a:off x="5834062" y="1657350"/>
              <a:ext cx="338138" cy="685800"/>
              <a:chOff x="3782" y="768"/>
              <a:chExt cx="213" cy="576"/>
            </a:xfrm>
          </p:grpSpPr>
          <p:sp>
            <p:nvSpPr>
              <p:cNvPr id="159" name="Line 43"/>
              <p:cNvSpPr>
                <a:spLocks noChangeShapeType="1"/>
              </p:cNvSpPr>
              <p:nvPr/>
            </p:nvSpPr>
            <p:spPr bwMode="auto">
              <a:xfrm flipH="1">
                <a:off x="3792" y="768"/>
                <a:ext cx="48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Text Box 44"/>
              <p:cNvSpPr txBox="1">
                <a:spLocks noChangeArrowheads="1"/>
              </p:cNvSpPr>
              <p:nvPr/>
            </p:nvSpPr>
            <p:spPr bwMode="auto">
              <a:xfrm>
                <a:off x="3782" y="912"/>
                <a:ext cx="213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99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矩形 166"/>
              <p:cNvSpPr/>
              <p:nvPr/>
            </p:nvSpPr>
            <p:spPr>
              <a:xfrm>
                <a:off x="1066800" y="3638550"/>
                <a:ext cx="21605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={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𝟔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67" name="矩形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638550"/>
                <a:ext cx="216059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5753100" y="2495550"/>
            <a:ext cx="571500" cy="609600"/>
            <a:chOff x="5753100" y="2495550"/>
            <a:chExt cx="571500" cy="609600"/>
          </a:xfrm>
        </p:grpSpPr>
        <p:sp>
          <p:nvSpPr>
            <p:cNvPr id="168" name="Line 43"/>
            <p:cNvSpPr>
              <a:spLocks noChangeShapeType="1"/>
            </p:cNvSpPr>
            <p:nvPr/>
          </p:nvSpPr>
          <p:spPr bwMode="auto">
            <a:xfrm>
              <a:off x="5753100" y="2647950"/>
              <a:ext cx="554638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44"/>
            <p:cNvSpPr txBox="1">
              <a:spLocks noChangeArrowheads="1"/>
            </p:cNvSpPr>
            <p:nvPr/>
          </p:nvSpPr>
          <p:spPr bwMode="auto">
            <a:xfrm>
              <a:off x="5986462" y="2495550"/>
              <a:ext cx="3381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990000"/>
                  </a:solidFill>
                  <a:latin typeface="Times New Roman" pitchFamily="18" charset="0"/>
                </a:rPr>
                <a:t>4</a:t>
              </a:r>
              <a:endParaRPr lang="en-US" altLang="zh-CN" sz="2400" b="1" dirty="0">
                <a:solidFill>
                  <a:srgbClr val="990000"/>
                </a:solidFill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/>
              <p:cNvSpPr/>
              <p:nvPr/>
            </p:nvSpPr>
            <p:spPr>
              <a:xfrm>
                <a:off x="4953000" y="3486150"/>
                <a:ext cx="24587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={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𝟔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0" name="矩形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486150"/>
                <a:ext cx="245875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6629400" y="2209800"/>
            <a:ext cx="338138" cy="857310"/>
            <a:chOff x="5791200" y="2209800"/>
            <a:chExt cx="338138" cy="857310"/>
          </a:xfrm>
        </p:grpSpPr>
        <p:sp>
          <p:nvSpPr>
            <p:cNvPr id="53" name="Line 43"/>
            <p:cNvSpPr>
              <a:spLocks noChangeShapeType="1"/>
            </p:cNvSpPr>
            <p:nvPr/>
          </p:nvSpPr>
          <p:spPr bwMode="auto">
            <a:xfrm flipH="1">
              <a:off x="5791200" y="2209800"/>
              <a:ext cx="190500" cy="85731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44"/>
            <p:cNvSpPr txBox="1">
              <a:spLocks noChangeArrowheads="1"/>
            </p:cNvSpPr>
            <p:nvPr/>
          </p:nvSpPr>
          <p:spPr bwMode="auto">
            <a:xfrm>
              <a:off x="5791200" y="2495550"/>
              <a:ext cx="3381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990000"/>
                  </a:solidFill>
                  <a:latin typeface="Times New Roman" pitchFamily="18" charset="0"/>
                </a:rPr>
                <a:t>2</a:t>
              </a:r>
              <a:endParaRPr lang="en-US" altLang="zh-CN" sz="2400" b="1" dirty="0">
                <a:solidFill>
                  <a:srgbClr val="99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648200" y="1881187"/>
            <a:ext cx="762000" cy="645319"/>
            <a:chOff x="5638800" y="2281237"/>
            <a:chExt cx="762000" cy="645319"/>
          </a:xfrm>
        </p:grpSpPr>
        <p:sp>
          <p:nvSpPr>
            <p:cNvPr id="57" name="Line 43"/>
            <p:cNvSpPr>
              <a:spLocks noChangeShapeType="1"/>
            </p:cNvSpPr>
            <p:nvPr/>
          </p:nvSpPr>
          <p:spPr bwMode="auto">
            <a:xfrm flipH="1" flipV="1">
              <a:off x="5638800" y="2469356"/>
              <a:ext cx="7620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5834062" y="2281237"/>
              <a:ext cx="3381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990000"/>
                  </a:solidFill>
                  <a:latin typeface="Times New Roman" pitchFamily="18" charset="0"/>
                </a:rPr>
                <a:t>5</a:t>
              </a:r>
              <a:endParaRPr lang="en-US" altLang="zh-CN" sz="2400" b="1" dirty="0">
                <a:solidFill>
                  <a:srgbClr val="99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198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4368" y="1178594"/>
            <a:ext cx="2965582" cy="2490972"/>
            <a:chOff x="444368" y="1178594"/>
            <a:chExt cx="2965582" cy="2490972"/>
          </a:xfrm>
        </p:grpSpPr>
        <p:sp>
          <p:nvSpPr>
            <p:cNvPr id="7" name="任意多边形 6"/>
            <p:cNvSpPr/>
            <p:nvPr/>
          </p:nvSpPr>
          <p:spPr>
            <a:xfrm>
              <a:off x="444368" y="1178594"/>
              <a:ext cx="2965582" cy="2355181"/>
            </a:xfrm>
            <a:custGeom>
              <a:avLst/>
              <a:gdLst>
                <a:gd name="connsiteX0" fmla="*/ 155707 w 2965582"/>
                <a:gd name="connsiteY0" fmla="*/ 1307431 h 2355181"/>
                <a:gd name="connsiteX1" fmla="*/ 231907 w 2965582"/>
                <a:gd name="connsiteY1" fmla="*/ 1316956 h 2355181"/>
                <a:gd name="connsiteX2" fmla="*/ 279532 w 2965582"/>
                <a:gd name="connsiteY2" fmla="*/ 1336006 h 2355181"/>
                <a:gd name="connsiteX3" fmla="*/ 393832 w 2965582"/>
                <a:gd name="connsiteY3" fmla="*/ 1345531 h 2355181"/>
                <a:gd name="connsiteX4" fmla="*/ 489082 w 2965582"/>
                <a:gd name="connsiteY4" fmla="*/ 1364581 h 2355181"/>
                <a:gd name="connsiteX5" fmla="*/ 555757 w 2965582"/>
                <a:gd name="connsiteY5" fmla="*/ 1374106 h 2355181"/>
                <a:gd name="connsiteX6" fmla="*/ 593857 w 2965582"/>
                <a:gd name="connsiteY6" fmla="*/ 1383631 h 2355181"/>
                <a:gd name="connsiteX7" fmla="*/ 736732 w 2965582"/>
                <a:gd name="connsiteY7" fmla="*/ 1393156 h 2355181"/>
                <a:gd name="connsiteX8" fmla="*/ 803407 w 2965582"/>
                <a:gd name="connsiteY8" fmla="*/ 1412206 h 2355181"/>
                <a:gd name="connsiteX9" fmla="*/ 851032 w 2965582"/>
                <a:gd name="connsiteY9" fmla="*/ 1421731 h 2355181"/>
                <a:gd name="connsiteX10" fmla="*/ 917707 w 2965582"/>
                <a:gd name="connsiteY10" fmla="*/ 1450306 h 2355181"/>
                <a:gd name="connsiteX11" fmla="*/ 965332 w 2965582"/>
                <a:gd name="connsiteY11" fmla="*/ 1459831 h 2355181"/>
                <a:gd name="connsiteX12" fmla="*/ 1003432 w 2965582"/>
                <a:gd name="connsiteY12" fmla="*/ 1469356 h 2355181"/>
                <a:gd name="connsiteX13" fmla="*/ 1032007 w 2965582"/>
                <a:gd name="connsiteY13" fmla="*/ 1488406 h 2355181"/>
                <a:gd name="connsiteX14" fmla="*/ 1060582 w 2965582"/>
                <a:gd name="connsiteY14" fmla="*/ 1497931 h 2355181"/>
                <a:gd name="connsiteX15" fmla="*/ 1146307 w 2965582"/>
                <a:gd name="connsiteY15" fmla="*/ 1545556 h 2355181"/>
                <a:gd name="connsiteX16" fmla="*/ 1174882 w 2965582"/>
                <a:gd name="connsiteY16" fmla="*/ 1574131 h 2355181"/>
                <a:gd name="connsiteX17" fmla="*/ 1203457 w 2965582"/>
                <a:gd name="connsiteY17" fmla="*/ 1593181 h 2355181"/>
                <a:gd name="connsiteX18" fmla="*/ 1222507 w 2965582"/>
                <a:gd name="connsiteY18" fmla="*/ 1621756 h 2355181"/>
                <a:gd name="connsiteX19" fmla="*/ 1279657 w 2965582"/>
                <a:gd name="connsiteY19" fmla="*/ 1669381 h 2355181"/>
                <a:gd name="connsiteX20" fmla="*/ 1336807 w 2965582"/>
                <a:gd name="connsiteY20" fmla="*/ 1726531 h 2355181"/>
                <a:gd name="connsiteX21" fmla="*/ 1393957 w 2965582"/>
                <a:gd name="connsiteY21" fmla="*/ 1764631 h 2355181"/>
                <a:gd name="connsiteX22" fmla="*/ 1489207 w 2965582"/>
                <a:gd name="connsiteY22" fmla="*/ 1821781 h 2355181"/>
                <a:gd name="connsiteX23" fmla="*/ 1593982 w 2965582"/>
                <a:gd name="connsiteY23" fmla="*/ 1907506 h 2355181"/>
                <a:gd name="connsiteX24" fmla="*/ 1679707 w 2965582"/>
                <a:gd name="connsiteY24" fmla="*/ 1955131 h 2355181"/>
                <a:gd name="connsiteX25" fmla="*/ 1708282 w 2965582"/>
                <a:gd name="connsiteY25" fmla="*/ 1974181 h 2355181"/>
                <a:gd name="connsiteX26" fmla="*/ 1774957 w 2965582"/>
                <a:gd name="connsiteY26" fmla="*/ 2002756 h 2355181"/>
                <a:gd name="connsiteX27" fmla="*/ 1803532 w 2965582"/>
                <a:gd name="connsiteY27" fmla="*/ 2012281 h 2355181"/>
                <a:gd name="connsiteX28" fmla="*/ 1860682 w 2965582"/>
                <a:gd name="connsiteY28" fmla="*/ 2050381 h 2355181"/>
                <a:gd name="connsiteX29" fmla="*/ 1936882 w 2965582"/>
                <a:gd name="connsiteY29" fmla="*/ 2078956 h 2355181"/>
                <a:gd name="connsiteX30" fmla="*/ 1965457 w 2965582"/>
                <a:gd name="connsiteY30" fmla="*/ 2107531 h 2355181"/>
                <a:gd name="connsiteX31" fmla="*/ 2022607 w 2965582"/>
                <a:gd name="connsiteY31" fmla="*/ 2136106 h 2355181"/>
                <a:gd name="connsiteX32" fmla="*/ 2117857 w 2965582"/>
                <a:gd name="connsiteY32" fmla="*/ 2250406 h 2355181"/>
                <a:gd name="connsiteX33" fmla="*/ 2146432 w 2965582"/>
                <a:gd name="connsiteY33" fmla="*/ 2278981 h 2355181"/>
                <a:gd name="connsiteX34" fmla="*/ 2175007 w 2965582"/>
                <a:gd name="connsiteY34" fmla="*/ 2298031 h 2355181"/>
                <a:gd name="connsiteX35" fmla="*/ 2203582 w 2965582"/>
                <a:gd name="connsiteY35" fmla="*/ 2326606 h 2355181"/>
                <a:gd name="connsiteX36" fmla="*/ 2241682 w 2965582"/>
                <a:gd name="connsiteY36" fmla="*/ 2336131 h 2355181"/>
                <a:gd name="connsiteX37" fmla="*/ 2298832 w 2965582"/>
                <a:gd name="connsiteY37" fmla="*/ 2355181 h 2355181"/>
                <a:gd name="connsiteX38" fmla="*/ 2498857 w 2965582"/>
                <a:gd name="connsiteY38" fmla="*/ 2345656 h 2355181"/>
                <a:gd name="connsiteX39" fmla="*/ 2527432 w 2965582"/>
                <a:gd name="connsiteY39" fmla="*/ 2317081 h 2355181"/>
                <a:gd name="connsiteX40" fmla="*/ 2556007 w 2965582"/>
                <a:gd name="connsiteY40" fmla="*/ 2307556 h 2355181"/>
                <a:gd name="connsiteX41" fmla="*/ 2613157 w 2965582"/>
                <a:gd name="connsiteY41" fmla="*/ 2269456 h 2355181"/>
                <a:gd name="connsiteX42" fmla="*/ 2670307 w 2965582"/>
                <a:gd name="connsiteY42" fmla="*/ 2240881 h 2355181"/>
                <a:gd name="connsiteX43" fmla="*/ 2698882 w 2965582"/>
                <a:gd name="connsiteY43" fmla="*/ 2221831 h 2355181"/>
                <a:gd name="connsiteX44" fmla="*/ 2756032 w 2965582"/>
                <a:gd name="connsiteY44" fmla="*/ 2193256 h 2355181"/>
                <a:gd name="connsiteX45" fmla="*/ 2775082 w 2965582"/>
                <a:gd name="connsiteY45" fmla="*/ 2164681 h 2355181"/>
                <a:gd name="connsiteX46" fmla="*/ 2832232 w 2965582"/>
                <a:gd name="connsiteY46" fmla="*/ 2117056 h 2355181"/>
                <a:gd name="connsiteX47" fmla="*/ 2851282 w 2965582"/>
                <a:gd name="connsiteY47" fmla="*/ 2040856 h 2355181"/>
                <a:gd name="connsiteX48" fmla="*/ 2860807 w 2965582"/>
                <a:gd name="connsiteY48" fmla="*/ 2002756 h 2355181"/>
                <a:gd name="connsiteX49" fmla="*/ 2889382 w 2965582"/>
                <a:gd name="connsiteY49" fmla="*/ 1964656 h 2355181"/>
                <a:gd name="connsiteX50" fmla="*/ 2898907 w 2965582"/>
                <a:gd name="connsiteY50" fmla="*/ 1897981 h 2355181"/>
                <a:gd name="connsiteX51" fmla="*/ 2917957 w 2965582"/>
                <a:gd name="connsiteY51" fmla="*/ 1793206 h 2355181"/>
                <a:gd name="connsiteX52" fmla="*/ 2927482 w 2965582"/>
                <a:gd name="connsiteY52" fmla="*/ 1612231 h 2355181"/>
                <a:gd name="connsiteX53" fmla="*/ 2937007 w 2965582"/>
                <a:gd name="connsiteY53" fmla="*/ 1526506 h 2355181"/>
                <a:gd name="connsiteX54" fmla="*/ 2965582 w 2965582"/>
                <a:gd name="connsiteY54" fmla="*/ 1459831 h 2355181"/>
                <a:gd name="connsiteX55" fmla="*/ 2956057 w 2965582"/>
                <a:gd name="connsiteY55" fmla="*/ 745456 h 2355181"/>
                <a:gd name="connsiteX56" fmla="*/ 2946532 w 2965582"/>
                <a:gd name="connsiteY56" fmla="*/ 716881 h 2355181"/>
                <a:gd name="connsiteX57" fmla="*/ 2937007 w 2965582"/>
                <a:gd name="connsiteY57" fmla="*/ 669256 h 2355181"/>
                <a:gd name="connsiteX58" fmla="*/ 2917957 w 2965582"/>
                <a:gd name="connsiteY58" fmla="*/ 640681 h 2355181"/>
                <a:gd name="connsiteX59" fmla="*/ 2898907 w 2965582"/>
                <a:gd name="connsiteY59" fmla="*/ 602581 h 2355181"/>
                <a:gd name="connsiteX60" fmla="*/ 2889382 w 2965582"/>
                <a:gd name="connsiteY60" fmla="*/ 564481 h 2355181"/>
                <a:gd name="connsiteX61" fmla="*/ 2832232 w 2965582"/>
                <a:gd name="connsiteY61" fmla="*/ 507331 h 2355181"/>
                <a:gd name="connsiteX62" fmla="*/ 2803657 w 2965582"/>
                <a:gd name="connsiteY62" fmla="*/ 478756 h 2355181"/>
                <a:gd name="connsiteX63" fmla="*/ 2765557 w 2965582"/>
                <a:gd name="connsiteY63" fmla="*/ 440656 h 2355181"/>
                <a:gd name="connsiteX64" fmla="*/ 2736982 w 2965582"/>
                <a:gd name="connsiteY64" fmla="*/ 402556 h 2355181"/>
                <a:gd name="connsiteX65" fmla="*/ 2727457 w 2965582"/>
                <a:gd name="connsiteY65" fmla="*/ 373981 h 2355181"/>
                <a:gd name="connsiteX66" fmla="*/ 2698882 w 2965582"/>
                <a:gd name="connsiteY66" fmla="*/ 354931 h 2355181"/>
                <a:gd name="connsiteX67" fmla="*/ 2670307 w 2965582"/>
                <a:gd name="connsiteY67" fmla="*/ 326356 h 2355181"/>
                <a:gd name="connsiteX68" fmla="*/ 2641732 w 2965582"/>
                <a:gd name="connsiteY68" fmla="*/ 288256 h 2355181"/>
                <a:gd name="connsiteX69" fmla="*/ 2603632 w 2965582"/>
                <a:gd name="connsiteY69" fmla="*/ 259681 h 2355181"/>
                <a:gd name="connsiteX70" fmla="*/ 2584582 w 2965582"/>
                <a:gd name="connsiteY70" fmla="*/ 231106 h 2355181"/>
                <a:gd name="connsiteX71" fmla="*/ 2556007 w 2965582"/>
                <a:gd name="connsiteY71" fmla="*/ 221581 h 2355181"/>
                <a:gd name="connsiteX72" fmla="*/ 2517907 w 2965582"/>
                <a:gd name="connsiteY72" fmla="*/ 202531 h 2355181"/>
                <a:gd name="connsiteX73" fmla="*/ 2479807 w 2965582"/>
                <a:gd name="connsiteY73" fmla="*/ 193006 h 2355181"/>
                <a:gd name="connsiteX74" fmla="*/ 2441707 w 2965582"/>
                <a:gd name="connsiteY74" fmla="*/ 173956 h 2355181"/>
                <a:gd name="connsiteX75" fmla="*/ 2394082 w 2965582"/>
                <a:gd name="connsiteY75" fmla="*/ 164431 h 2355181"/>
                <a:gd name="connsiteX76" fmla="*/ 2279782 w 2965582"/>
                <a:gd name="connsiteY76" fmla="*/ 116806 h 2355181"/>
                <a:gd name="connsiteX77" fmla="*/ 2251207 w 2965582"/>
                <a:gd name="connsiteY77" fmla="*/ 97756 h 2355181"/>
                <a:gd name="connsiteX78" fmla="*/ 2184532 w 2965582"/>
                <a:gd name="connsiteY78" fmla="*/ 88231 h 2355181"/>
                <a:gd name="connsiteX79" fmla="*/ 2146432 w 2965582"/>
                <a:gd name="connsiteY79" fmla="*/ 59656 h 2355181"/>
                <a:gd name="connsiteX80" fmla="*/ 2003557 w 2965582"/>
                <a:gd name="connsiteY80" fmla="*/ 40606 h 2355181"/>
                <a:gd name="connsiteX81" fmla="*/ 1232032 w 2965582"/>
                <a:gd name="connsiteY81" fmla="*/ 31081 h 2355181"/>
                <a:gd name="connsiteX82" fmla="*/ 1117732 w 2965582"/>
                <a:gd name="connsiteY82" fmla="*/ 59656 h 2355181"/>
                <a:gd name="connsiteX83" fmla="*/ 1022482 w 2965582"/>
                <a:gd name="connsiteY83" fmla="*/ 78706 h 2355181"/>
                <a:gd name="connsiteX84" fmla="*/ 889132 w 2965582"/>
                <a:gd name="connsiteY84" fmla="*/ 97756 h 2355181"/>
                <a:gd name="connsiteX85" fmla="*/ 765307 w 2965582"/>
                <a:gd name="connsiteY85" fmla="*/ 116806 h 2355181"/>
                <a:gd name="connsiteX86" fmla="*/ 727207 w 2965582"/>
                <a:gd name="connsiteY86" fmla="*/ 126331 h 2355181"/>
                <a:gd name="connsiteX87" fmla="*/ 698632 w 2965582"/>
                <a:gd name="connsiteY87" fmla="*/ 145381 h 2355181"/>
                <a:gd name="connsiteX88" fmla="*/ 670057 w 2965582"/>
                <a:gd name="connsiteY88" fmla="*/ 154906 h 2355181"/>
                <a:gd name="connsiteX89" fmla="*/ 584332 w 2965582"/>
                <a:gd name="connsiteY89" fmla="*/ 221581 h 2355181"/>
                <a:gd name="connsiteX90" fmla="*/ 498607 w 2965582"/>
                <a:gd name="connsiteY90" fmla="*/ 250156 h 2355181"/>
                <a:gd name="connsiteX91" fmla="*/ 422407 w 2965582"/>
                <a:gd name="connsiteY91" fmla="*/ 288256 h 2355181"/>
                <a:gd name="connsiteX92" fmla="*/ 384307 w 2965582"/>
                <a:gd name="connsiteY92" fmla="*/ 307306 h 2355181"/>
                <a:gd name="connsiteX93" fmla="*/ 355732 w 2965582"/>
                <a:gd name="connsiteY93" fmla="*/ 316831 h 2355181"/>
                <a:gd name="connsiteX94" fmla="*/ 327157 w 2965582"/>
                <a:gd name="connsiteY94" fmla="*/ 335881 h 2355181"/>
                <a:gd name="connsiteX95" fmla="*/ 298582 w 2965582"/>
                <a:gd name="connsiteY95" fmla="*/ 345406 h 2355181"/>
                <a:gd name="connsiteX96" fmla="*/ 222382 w 2965582"/>
                <a:gd name="connsiteY96" fmla="*/ 393031 h 2355181"/>
                <a:gd name="connsiteX97" fmla="*/ 184282 w 2965582"/>
                <a:gd name="connsiteY97" fmla="*/ 431131 h 2355181"/>
                <a:gd name="connsiteX98" fmla="*/ 136657 w 2965582"/>
                <a:gd name="connsiteY98" fmla="*/ 459706 h 2355181"/>
                <a:gd name="connsiteX99" fmla="*/ 60457 w 2965582"/>
                <a:gd name="connsiteY99" fmla="*/ 526381 h 2355181"/>
                <a:gd name="connsiteX100" fmla="*/ 31882 w 2965582"/>
                <a:gd name="connsiteY100" fmla="*/ 612106 h 2355181"/>
                <a:gd name="connsiteX101" fmla="*/ 22357 w 2965582"/>
                <a:gd name="connsiteY101" fmla="*/ 640681 h 2355181"/>
                <a:gd name="connsiteX102" fmla="*/ 12832 w 2965582"/>
                <a:gd name="connsiteY102" fmla="*/ 678781 h 2355181"/>
                <a:gd name="connsiteX103" fmla="*/ 12832 w 2965582"/>
                <a:gd name="connsiteY103" fmla="*/ 1116931 h 2355181"/>
                <a:gd name="connsiteX104" fmla="*/ 50932 w 2965582"/>
                <a:gd name="connsiteY104" fmla="*/ 1174081 h 2355181"/>
                <a:gd name="connsiteX105" fmla="*/ 69982 w 2965582"/>
                <a:gd name="connsiteY105" fmla="*/ 1202656 h 2355181"/>
                <a:gd name="connsiteX106" fmla="*/ 108082 w 2965582"/>
                <a:gd name="connsiteY106" fmla="*/ 1259806 h 2355181"/>
                <a:gd name="connsiteX107" fmla="*/ 136657 w 2965582"/>
                <a:gd name="connsiteY107" fmla="*/ 1269331 h 2355181"/>
                <a:gd name="connsiteX108" fmla="*/ 155707 w 2965582"/>
                <a:gd name="connsiteY108" fmla="*/ 1307431 h 235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965582" h="2355181">
                  <a:moveTo>
                    <a:pt x="155707" y="1307431"/>
                  </a:moveTo>
                  <a:cubicBezTo>
                    <a:pt x="171582" y="1315368"/>
                    <a:pt x="206965" y="1311200"/>
                    <a:pt x="231907" y="1316956"/>
                  </a:cubicBezTo>
                  <a:cubicBezTo>
                    <a:pt x="248567" y="1320801"/>
                    <a:pt x="262694" y="1333035"/>
                    <a:pt x="279532" y="1336006"/>
                  </a:cubicBezTo>
                  <a:cubicBezTo>
                    <a:pt x="317182" y="1342650"/>
                    <a:pt x="355732" y="1342356"/>
                    <a:pt x="393832" y="1345531"/>
                  </a:cubicBezTo>
                  <a:cubicBezTo>
                    <a:pt x="425582" y="1351881"/>
                    <a:pt x="457029" y="1360002"/>
                    <a:pt x="489082" y="1364581"/>
                  </a:cubicBezTo>
                  <a:cubicBezTo>
                    <a:pt x="511307" y="1367756"/>
                    <a:pt x="533668" y="1370090"/>
                    <a:pt x="555757" y="1374106"/>
                  </a:cubicBezTo>
                  <a:cubicBezTo>
                    <a:pt x="568637" y="1376448"/>
                    <a:pt x="580838" y="1382261"/>
                    <a:pt x="593857" y="1383631"/>
                  </a:cubicBezTo>
                  <a:cubicBezTo>
                    <a:pt x="641325" y="1388628"/>
                    <a:pt x="689107" y="1389981"/>
                    <a:pt x="736732" y="1393156"/>
                  </a:cubicBezTo>
                  <a:cubicBezTo>
                    <a:pt x="768553" y="1403763"/>
                    <a:pt x="767527" y="1404233"/>
                    <a:pt x="803407" y="1412206"/>
                  </a:cubicBezTo>
                  <a:cubicBezTo>
                    <a:pt x="819211" y="1415718"/>
                    <a:pt x="835326" y="1417804"/>
                    <a:pt x="851032" y="1421731"/>
                  </a:cubicBezTo>
                  <a:cubicBezTo>
                    <a:pt x="917614" y="1438376"/>
                    <a:pt x="835927" y="1423046"/>
                    <a:pt x="917707" y="1450306"/>
                  </a:cubicBezTo>
                  <a:cubicBezTo>
                    <a:pt x="933066" y="1455426"/>
                    <a:pt x="949528" y="1456319"/>
                    <a:pt x="965332" y="1459831"/>
                  </a:cubicBezTo>
                  <a:cubicBezTo>
                    <a:pt x="978111" y="1462671"/>
                    <a:pt x="990732" y="1466181"/>
                    <a:pt x="1003432" y="1469356"/>
                  </a:cubicBezTo>
                  <a:cubicBezTo>
                    <a:pt x="1012957" y="1475706"/>
                    <a:pt x="1021768" y="1483286"/>
                    <a:pt x="1032007" y="1488406"/>
                  </a:cubicBezTo>
                  <a:cubicBezTo>
                    <a:pt x="1040987" y="1492896"/>
                    <a:pt x="1051805" y="1493055"/>
                    <a:pt x="1060582" y="1497931"/>
                  </a:cubicBezTo>
                  <a:cubicBezTo>
                    <a:pt x="1158838" y="1552518"/>
                    <a:pt x="1081649" y="1524003"/>
                    <a:pt x="1146307" y="1545556"/>
                  </a:cubicBezTo>
                  <a:cubicBezTo>
                    <a:pt x="1155832" y="1555081"/>
                    <a:pt x="1164534" y="1565507"/>
                    <a:pt x="1174882" y="1574131"/>
                  </a:cubicBezTo>
                  <a:cubicBezTo>
                    <a:pt x="1183676" y="1581460"/>
                    <a:pt x="1195362" y="1585086"/>
                    <a:pt x="1203457" y="1593181"/>
                  </a:cubicBezTo>
                  <a:cubicBezTo>
                    <a:pt x="1211552" y="1601276"/>
                    <a:pt x="1215178" y="1612962"/>
                    <a:pt x="1222507" y="1621756"/>
                  </a:cubicBezTo>
                  <a:cubicBezTo>
                    <a:pt x="1269041" y="1677597"/>
                    <a:pt x="1231491" y="1626567"/>
                    <a:pt x="1279657" y="1669381"/>
                  </a:cubicBezTo>
                  <a:cubicBezTo>
                    <a:pt x="1299793" y="1687279"/>
                    <a:pt x="1314391" y="1711587"/>
                    <a:pt x="1336807" y="1726531"/>
                  </a:cubicBezTo>
                  <a:cubicBezTo>
                    <a:pt x="1355857" y="1739231"/>
                    <a:pt x="1373479" y="1754392"/>
                    <a:pt x="1393957" y="1764631"/>
                  </a:cubicBezTo>
                  <a:cubicBezTo>
                    <a:pt x="1424022" y="1779663"/>
                    <a:pt x="1466219" y="1798793"/>
                    <a:pt x="1489207" y="1821781"/>
                  </a:cubicBezTo>
                  <a:cubicBezTo>
                    <a:pt x="1517170" y="1849744"/>
                    <a:pt x="1561366" y="1896634"/>
                    <a:pt x="1593982" y="1907506"/>
                  </a:cubicBezTo>
                  <a:cubicBezTo>
                    <a:pt x="1644277" y="1924271"/>
                    <a:pt x="1614203" y="1911462"/>
                    <a:pt x="1679707" y="1955131"/>
                  </a:cubicBezTo>
                  <a:cubicBezTo>
                    <a:pt x="1689232" y="1961481"/>
                    <a:pt x="1697422" y="1970561"/>
                    <a:pt x="1708282" y="1974181"/>
                  </a:cubicBezTo>
                  <a:cubicBezTo>
                    <a:pt x="1775295" y="1996519"/>
                    <a:pt x="1692567" y="1967446"/>
                    <a:pt x="1774957" y="2002756"/>
                  </a:cubicBezTo>
                  <a:cubicBezTo>
                    <a:pt x="1784185" y="2006711"/>
                    <a:pt x="1794755" y="2007405"/>
                    <a:pt x="1803532" y="2012281"/>
                  </a:cubicBezTo>
                  <a:cubicBezTo>
                    <a:pt x="1823546" y="2023400"/>
                    <a:pt x="1838470" y="2044828"/>
                    <a:pt x="1860682" y="2050381"/>
                  </a:cubicBezTo>
                  <a:cubicBezTo>
                    <a:pt x="1891363" y="2058051"/>
                    <a:pt x="1910062" y="2059799"/>
                    <a:pt x="1936882" y="2078956"/>
                  </a:cubicBezTo>
                  <a:cubicBezTo>
                    <a:pt x="1947843" y="2086786"/>
                    <a:pt x="1955109" y="2098907"/>
                    <a:pt x="1965457" y="2107531"/>
                  </a:cubicBezTo>
                  <a:cubicBezTo>
                    <a:pt x="1990076" y="2128047"/>
                    <a:pt x="1993968" y="2126560"/>
                    <a:pt x="2022607" y="2136106"/>
                  </a:cubicBezTo>
                  <a:cubicBezTo>
                    <a:pt x="2075651" y="2215672"/>
                    <a:pt x="2044518" y="2177067"/>
                    <a:pt x="2117857" y="2250406"/>
                  </a:cubicBezTo>
                  <a:cubicBezTo>
                    <a:pt x="2127382" y="2259931"/>
                    <a:pt x="2135224" y="2271509"/>
                    <a:pt x="2146432" y="2278981"/>
                  </a:cubicBezTo>
                  <a:cubicBezTo>
                    <a:pt x="2155957" y="2285331"/>
                    <a:pt x="2166213" y="2290702"/>
                    <a:pt x="2175007" y="2298031"/>
                  </a:cubicBezTo>
                  <a:cubicBezTo>
                    <a:pt x="2185355" y="2306655"/>
                    <a:pt x="2191886" y="2319923"/>
                    <a:pt x="2203582" y="2326606"/>
                  </a:cubicBezTo>
                  <a:cubicBezTo>
                    <a:pt x="2214948" y="2333101"/>
                    <a:pt x="2229143" y="2332369"/>
                    <a:pt x="2241682" y="2336131"/>
                  </a:cubicBezTo>
                  <a:cubicBezTo>
                    <a:pt x="2260916" y="2341901"/>
                    <a:pt x="2298832" y="2355181"/>
                    <a:pt x="2298832" y="2355181"/>
                  </a:cubicBezTo>
                  <a:cubicBezTo>
                    <a:pt x="2365507" y="2352006"/>
                    <a:pt x="2433015" y="2356630"/>
                    <a:pt x="2498857" y="2345656"/>
                  </a:cubicBezTo>
                  <a:cubicBezTo>
                    <a:pt x="2512144" y="2343441"/>
                    <a:pt x="2516224" y="2324553"/>
                    <a:pt x="2527432" y="2317081"/>
                  </a:cubicBezTo>
                  <a:cubicBezTo>
                    <a:pt x="2535786" y="2311512"/>
                    <a:pt x="2547230" y="2312432"/>
                    <a:pt x="2556007" y="2307556"/>
                  </a:cubicBezTo>
                  <a:cubicBezTo>
                    <a:pt x="2576021" y="2296437"/>
                    <a:pt x="2593381" y="2280992"/>
                    <a:pt x="2613157" y="2269456"/>
                  </a:cubicBezTo>
                  <a:cubicBezTo>
                    <a:pt x="2631554" y="2258724"/>
                    <a:pt x="2651689" y="2251224"/>
                    <a:pt x="2670307" y="2240881"/>
                  </a:cubicBezTo>
                  <a:cubicBezTo>
                    <a:pt x="2680314" y="2235322"/>
                    <a:pt x="2688643" y="2226951"/>
                    <a:pt x="2698882" y="2221831"/>
                  </a:cubicBezTo>
                  <a:cubicBezTo>
                    <a:pt x="2777752" y="2182396"/>
                    <a:pt x="2674140" y="2247851"/>
                    <a:pt x="2756032" y="2193256"/>
                  </a:cubicBezTo>
                  <a:cubicBezTo>
                    <a:pt x="2762382" y="2183731"/>
                    <a:pt x="2767753" y="2173475"/>
                    <a:pt x="2775082" y="2164681"/>
                  </a:cubicBezTo>
                  <a:cubicBezTo>
                    <a:pt x="2798001" y="2137179"/>
                    <a:pt x="2804135" y="2135787"/>
                    <a:pt x="2832232" y="2117056"/>
                  </a:cubicBezTo>
                  <a:cubicBezTo>
                    <a:pt x="2849253" y="2065994"/>
                    <a:pt x="2835957" y="2109820"/>
                    <a:pt x="2851282" y="2040856"/>
                  </a:cubicBezTo>
                  <a:cubicBezTo>
                    <a:pt x="2854122" y="2028077"/>
                    <a:pt x="2854953" y="2014465"/>
                    <a:pt x="2860807" y="2002756"/>
                  </a:cubicBezTo>
                  <a:cubicBezTo>
                    <a:pt x="2867907" y="1988557"/>
                    <a:pt x="2879857" y="1977356"/>
                    <a:pt x="2889382" y="1964656"/>
                  </a:cubicBezTo>
                  <a:cubicBezTo>
                    <a:pt x="2892557" y="1942431"/>
                    <a:pt x="2895216" y="1920126"/>
                    <a:pt x="2898907" y="1897981"/>
                  </a:cubicBezTo>
                  <a:cubicBezTo>
                    <a:pt x="2904743" y="1862966"/>
                    <a:pt x="2914425" y="1828527"/>
                    <a:pt x="2917957" y="1793206"/>
                  </a:cubicBezTo>
                  <a:cubicBezTo>
                    <a:pt x="2923968" y="1733097"/>
                    <a:pt x="2923178" y="1672486"/>
                    <a:pt x="2927482" y="1612231"/>
                  </a:cubicBezTo>
                  <a:cubicBezTo>
                    <a:pt x="2929530" y="1583553"/>
                    <a:pt x="2930034" y="1554398"/>
                    <a:pt x="2937007" y="1526506"/>
                  </a:cubicBezTo>
                  <a:cubicBezTo>
                    <a:pt x="2942872" y="1503048"/>
                    <a:pt x="2956057" y="1482056"/>
                    <a:pt x="2965582" y="1459831"/>
                  </a:cubicBezTo>
                  <a:cubicBezTo>
                    <a:pt x="2962407" y="1221706"/>
                    <a:pt x="2962161" y="983524"/>
                    <a:pt x="2956057" y="745456"/>
                  </a:cubicBezTo>
                  <a:cubicBezTo>
                    <a:pt x="2955800" y="735419"/>
                    <a:pt x="2948967" y="726621"/>
                    <a:pt x="2946532" y="716881"/>
                  </a:cubicBezTo>
                  <a:cubicBezTo>
                    <a:pt x="2942605" y="701175"/>
                    <a:pt x="2942691" y="684415"/>
                    <a:pt x="2937007" y="669256"/>
                  </a:cubicBezTo>
                  <a:cubicBezTo>
                    <a:pt x="2932987" y="658537"/>
                    <a:pt x="2923637" y="650620"/>
                    <a:pt x="2917957" y="640681"/>
                  </a:cubicBezTo>
                  <a:cubicBezTo>
                    <a:pt x="2910912" y="628353"/>
                    <a:pt x="2903893" y="615876"/>
                    <a:pt x="2898907" y="602581"/>
                  </a:cubicBezTo>
                  <a:cubicBezTo>
                    <a:pt x="2894310" y="590324"/>
                    <a:pt x="2896889" y="575205"/>
                    <a:pt x="2889382" y="564481"/>
                  </a:cubicBezTo>
                  <a:cubicBezTo>
                    <a:pt x="2873932" y="542410"/>
                    <a:pt x="2851282" y="526381"/>
                    <a:pt x="2832232" y="507331"/>
                  </a:cubicBezTo>
                  <a:lnTo>
                    <a:pt x="2803657" y="478756"/>
                  </a:lnTo>
                  <a:cubicBezTo>
                    <a:pt x="2790957" y="466056"/>
                    <a:pt x="2776333" y="455024"/>
                    <a:pt x="2765557" y="440656"/>
                  </a:cubicBezTo>
                  <a:lnTo>
                    <a:pt x="2736982" y="402556"/>
                  </a:lnTo>
                  <a:cubicBezTo>
                    <a:pt x="2733807" y="393031"/>
                    <a:pt x="2733729" y="381821"/>
                    <a:pt x="2727457" y="373981"/>
                  </a:cubicBezTo>
                  <a:cubicBezTo>
                    <a:pt x="2720306" y="365042"/>
                    <a:pt x="2707676" y="362260"/>
                    <a:pt x="2698882" y="354931"/>
                  </a:cubicBezTo>
                  <a:cubicBezTo>
                    <a:pt x="2688534" y="346307"/>
                    <a:pt x="2679073" y="336583"/>
                    <a:pt x="2670307" y="326356"/>
                  </a:cubicBezTo>
                  <a:cubicBezTo>
                    <a:pt x="2659976" y="314303"/>
                    <a:pt x="2652957" y="299481"/>
                    <a:pt x="2641732" y="288256"/>
                  </a:cubicBezTo>
                  <a:cubicBezTo>
                    <a:pt x="2630507" y="277031"/>
                    <a:pt x="2614857" y="270906"/>
                    <a:pt x="2603632" y="259681"/>
                  </a:cubicBezTo>
                  <a:cubicBezTo>
                    <a:pt x="2595537" y="251586"/>
                    <a:pt x="2593521" y="238257"/>
                    <a:pt x="2584582" y="231106"/>
                  </a:cubicBezTo>
                  <a:cubicBezTo>
                    <a:pt x="2576742" y="224834"/>
                    <a:pt x="2565235" y="225536"/>
                    <a:pt x="2556007" y="221581"/>
                  </a:cubicBezTo>
                  <a:cubicBezTo>
                    <a:pt x="2542956" y="215988"/>
                    <a:pt x="2531202" y="207517"/>
                    <a:pt x="2517907" y="202531"/>
                  </a:cubicBezTo>
                  <a:cubicBezTo>
                    <a:pt x="2505650" y="197934"/>
                    <a:pt x="2492064" y="197603"/>
                    <a:pt x="2479807" y="193006"/>
                  </a:cubicBezTo>
                  <a:cubicBezTo>
                    <a:pt x="2466512" y="188020"/>
                    <a:pt x="2455177" y="178446"/>
                    <a:pt x="2441707" y="173956"/>
                  </a:cubicBezTo>
                  <a:cubicBezTo>
                    <a:pt x="2426348" y="168836"/>
                    <a:pt x="2409348" y="169819"/>
                    <a:pt x="2394082" y="164431"/>
                  </a:cubicBezTo>
                  <a:cubicBezTo>
                    <a:pt x="2355160" y="150694"/>
                    <a:pt x="2314125" y="139701"/>
                    <a:pt x="2279782" y="116806"/>
                  </a:cubicBezTo>
                  <a:cubicBezTo>
                    <a:pt x="2270257" y="110456"/>
                    <a:pt x="2262172" y="101045"/>
                    <a:pt x="2251207" y="97756"/>
                  </a:cubicBezTo>
                  <a:cubicBezTo>
                    <a:pt x="2229703" y="91305"/>
                    <a:pt x="2206757" y="91406"/>
                    <a:pt x="2184532" y="88231"/>
                  </a:cubicBezTo>
                  <a:cubicBezTo>
                    <a:pt x="2171832" y="78706"/>
                    <a:pt x="2160215" y="67532"/>
                    <a:pt x="2146432" y="59656"/>
                  </a:cubicBezTo>
                  <a:cubicBezTo>
                    <a:pt x="2113219" y="40677"/>
                    <a:pt x="2007412" y="40927"/>
                    <a:pt x="2003557" y="40606"/>
                  </a:cubicBezTo>
                  <a:cubicBezTo>
                    <a:pt x="1706012" y="-33780"/>
                    <a:pt x="1922276" y="13382"/>
                    <a:pt x="1232032" y="31081"/>
                  </a:cubicBezTo>
                  <a:cubicBezTo>
                    <a:pt x="1206346" y="31740"/>
                    <a:pt x="1136290" y="55290"/>
                    <a:pt x="1117732" y="59656"/>
                  </a:cubicBezTo>
                  <a:cubicBezTo>
                    <a:pt x="1086214" y="67072"/>
                    <a:pt x="1054663" y="75130"/>
                    <a:pt x="1022482" y="78706"/>
                  </a:cubicBezTo>
                  <a:cubicBezTo>
                    <a:pt x="839880" y="98995"/>
                    <a:pt x="1010440" y="77538"/>
                    <a:pt x="889132" y="97756"/>
                  </a:cubicBezTo>
                  <a:cubicBezTo>
                    <a:pt x="834236" y="106905"/>
                    <a:pt x="818023" y="106263"/>
                    <a:pt x="765307" y="116806"/>
                  </a:cubicBezTo>
                  <a:cubicBezTo>
                    <a:pt x="752470" y="119373"/>
                    <a:pt x="739907" y="123156"/>
                    <a:pt x="727207" y="126331"/>
                  </a:cubicBezTo>
                  <a:cubicBezTo>
                    <a:pt x="717682" y="132681"/>
                    <a:pt x="708871" y="140261"/>
                    <a:pt x="698632" y="145381"/>
                  </a:cubicBezTo>
                  <a:cubicBezTo>
                    <a:pt x="689652" y="149871"/>
                    <a:pt x="678411" y="149337"/>
                    <a:pt x="670057" y="154906"/>
                  </a:cubicBezTo>
                  <a:cubicBezTo>
                    <a:pt x="629699" y="181811"/>
                    <a:pt x="645200" y="206364"/>
                    <a:pt x="584332" y="221581"/>
                  </a:cubicBezTo>
                  <a:cubicBezTo>
                    <a:pt x="542959" y="231924"/>
                    <a:pt x="540996" y="230592"/>
                    <a:pt x="498607" y="250156"/>
                  </a:cubicBezTo>
                  <a:cubicBezTo>
                    <a:pt x="472823" y="262056"/>
                    <a:pt x="447807" y="275556"/>
                    <a:pt x="422407" y="288256"/>
                  </a:cubicBezTo>
                  <a:cubicBezTo>
                    <a:pt x="409707" y="294606"/>
                    <a:pt x="397777" y="302816"/>
                    <a:pt x="384307" y="307306"/>
                  </a:cubicBezTo>
                  <a:cubicBezTo>
                    <a:pt x="374782" y="310481"/>
                    <a:pt x="364712" y="312341"/>
                    <a:pt x="355732" y="316831"/>
                  </a:cubicBezTo>
                  <a:cubicBezTo>
                    <a:pt x="345493" y="321951"/>
                    <a:pt x="337396" y="330761"/>
                    <a:pt x="327157" y="335881"/>
                  </a:cubicBezTo>
                  <a:cubicBezTo>
                    <a:pt x="318177" y="340371"/>
                    <a:pt x="307562" y="340916"/>
                    <a:pt x="298582" y="345406"/>
                  </a:cubicBezTo>
                  <a:cubicBezTo>
                    <a:pt x="295157" y="347119"/>
                    <a:pt x="232960" y="383964"/>
                    <a:pt x="222382" y="393031"/>
                  </a:cubicBezTo>
                  <a:cubicBezTo>
                    <a:pt x="208745" y="404720"/>
                    <a:pt x="198459" y="420104"/>
                    <a:pt x="184282" y="431131"/>
                  </a:cubicBezTo>
                  <a:cubicBezTo>
                    <a:pt x="169669" y="442497"/>
                    <a:pt x="151824" y="449089"/>
                    <a:pt x="136657" y="459706"/>
                  </a:cubicBezTo>
                  <a:cubicBezTo>
                    <a:pt x="97895" y="486840"/>
                    <a:pt x="90566" y="496272"/>
                    <a:pt x="60457" y="526381"/>
                  </a:cubicBezTo>
                  <a:lnTo>
                    <a:pt x="31882" y="612106"/>
                  </a:lnTo>
                  <a:cubicBezTo>
                    <a:pt x="28707" y="621631"/>
                    <a:pt x="24792" y="630941"/>
                    <a:pt x="22357" y="640681"/>
                  </a:cubicBezTo>
                  <a:lnTo>
                    <a:pt x="12832" y="678781"/>
                  </a:lnTo>
                  <a:cubicBezTo>
                    <a:pt x="2406" y="835166"/>
                    <a:pt x="-9889" y="948799"/>
                    <a:pt x="12832" y="1116931"/>
                  </a:cubicBezTo>
                  <a:cubicBezTo>
                    <a:pt x="15898" y="1139620"/>
                    <a:pt x="38232" y="1155031"/>
                    <a:pt x="50932" y="1174081"/>
                  </a:cubicBezTo>
                  <a:cubicBezTo>
                    <a:pt x="57282" y="1183606"/>
                    <a:pt x="66362" y="1191796"/>
                    <a:pt x="69982" y="1202656"/>
                  </a:cubicBezTo>
                  <a:cubicBezTo>
                    <a:pt x="79968" y="1232614"/>
                    <a:pt x="77504" y="1239421"/>
                    <a:pt x="108082" y="1259806"/>
                  </a:cubicBezTo>
                  <a:cubicBezTo>
                    <a:pt x="116436" y="1265375"/>
                    <a:pt x="127132" y="1266156"/>
                    <a:pt x="136657" y="1269331"/>
                  </a:cubicBezTo>
                  <a:cubicBezTo>
                    <a:pt x="169722" y="1302396"/>
                    <a:pt x="139832" y="1299494"/>
                    <a:pt x="155707" y="1307431"/>
                  </a:cubicBezTo>
                  <a:close/>
                </a:path>
              </a:pathLst>
            </a:custGeom>
            <a:solidFill>
              <a:srgbClr val="FFFF66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723900" y="2957513"/>
              <a:ext cx="701675" cy="712053"/>
            </a:xfrm>
            <a:prstGeom prst="ellipse">
              <a:avLst/>
            </a:prstGeom>
            <a:solidFill>
              <a:srgbClr val="99FFCC">
                <a:alpha val="5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Rectangle 83"/>
          <p:cNvSpPr>
            <a:spLocks noChangeArrowheads="1"/>
          </p:cNvSpPr>
          <p:nvPr/>
        </p:nvSpPr>
        <p:spPr bwMode="auto">
          <a:xfrm>
            <a:off x="0" y="23120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4" name="燕尾形 83"/>
          <p:cNvSpPr/>
          <p:nvPr/>
        </p:nvSpPr>
        <p:spPr>
          <a:xfrm>
            <a:off x="409934" y="188736"/>
            <a:ext cx="2485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n-lt"/>
                <a:ea typeface="+mn-ea"/>
              </a:rPr>
              <a:t>Prim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算法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  <a:ea typeface="+mn-ea"/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练习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33400" y="1352550"/>
            <a:ext cx="2743200" cy="2317016"/>
            <a:chOff x="685800" y="1352550"/>
            <a:chExt cx="2743200" cy="2317016"/>
          </a:xfrm>
        </p:grpSpPr>
        <p:grpSp>
          <p:nvGrpSpPr>
            <p:cNvPr id="93" name="Group 7"/>
            <p:cNvGrpSpPr>
              <a:grpSpLocks/>
            </p:cNvGrpSpPr>
            <p:nvPr/>
          </p:nvGrpSpPr>
          <p:grpSpPr bwMode="auto">
            <a:xfrm>
              <a:off x="685800" y="1352550"/>
              <a:ext cx="2743200" cy="2171700"/>
              <a:chOff x="816" y="720"/>
              <a:chExt cx="1728" cy="1824"/>
            </a:xfrm>
          </p:grpSpPr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1632" y="72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115" name="Oval 9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117" name="Oval 11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4</a:t>
                </a:r>
              </a:p>
            </p:txBody>
          </p:sp>
          <p:sp>
            <p:nvSpPr>
              <p:cNvPr id="118" name="Oval 12"/>
              <p:cNvSpPr>
                <a:spLocks noChangeArrowheads="1"/>
              </p:cNvSpPr>
              <p:nvPr/>
            </p:nvSpPr>
            <p:spPr bwMode="auto">
              <a:xfrm>
                <a:off x="1056" y="2256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5</a:t>
                </a:r>
              </a:p>
            </p:txBody>
          </p:sp>
          <p:sp>
            <p:nvSpPr>
              <p:cNvPr id="119" name="Oval 13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6</a:t>
                </a:r>
              </a:p>
            </p:txBody>
          </p:sp>
        </p:grpSp>
        <p:sp>
          <p:nvSpPr>
            <p:cNvPr id="94" name="Line 21"/>
            <p:cNvSpPr>
              <a:spLocks noChangeShapeType="1"/>
            </p:cNvSpPr>
            <p:nvPr/>
          </p:nvSpPr>
          <p:spPr bwMode="auto">
            <a:xfrm>
              <a:off x="2378075" y="1581150"/>
              <a:ext cx="762000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5" name="Line 22"/>
            <p:cNvSpPr>
              <a:spLocks noChangeShapeType="1"/>
            </p:cNvSpPr>
            <p:nvPr/>
          </p:nvSpPr>
          <p:spPr bwMode="auto">
            <a:xfrm>
              <a:off x="1066800" y="2152650"/>
              <a:ext cx="762000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6" name="Line 23"/>
            <p:cNvSpPr>
              <a:spLocks noChangeShapeType="1"/>
            </p:cNvSpPr>
            <p:nvPr/>
          </p:nvSpPr>
          <p:spPr bwMode="auto">
            <a:xfrm flipV="1">
              <a:off x="2225675" y="2209800"/>
              <a:ext cx="898525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7" name="Line 24"/>
            <p:cNvSpPr>
              <a:spLocks noChangeShapeType="1"/>
            </p:cNvSpPr>
            <p:nvPr/>
          </p:nvSpPr>
          <p:spPr bwMode="auto">
            <a:xfrm flipH="1">
              <a:off x="2073275" y="1695450"/>
              <a:ext cx="7620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8" name="Line 25"/>
            <p:cNvSpPr>
              <a:spLocks noChangeShapeType="1"/>
            </p:cNvSpPr>
            <p:nvPr/>
          </p:nvSpPr>
          <p:spPr bwMode="auto">
            <a:xfrm>
              <a:off x="930275" y="2266950"/>
              <a:ext cx="152400" cy="9715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9" name="Line 26"/>
            <p:cNvSpPr>
              <a:spLocks noChangeShapeType="1"/>
            </p:cNvSpPr>
            <p:nvPr/>
          </p:nvSpPr>
          <p:spPr bwMode="auto">
            <a:xfrm flipV="1">
              <a:off x="1311275" y="2609850"/>
              <a:ext cx="533400" cy="571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2225675" y="2609850"/>
              <a:ext cx="533400" cy="6286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1" name="Line 28"/>
            <p:cNvSpPr>
              <a:spLocks noChangeShapeType="1"/>
            </p:cNvSpPr>
            <p:nvPr/>
          </p:nvSpPr>
          <p:spPr bwMode="auto">
            <a:xfrm flipH="1">
              <a:off x="2987675" y="2266950"/>
              <a:ext cx="228600" cy="8572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2" name="Text Box 29"/>
            <p:cNvSpPr txBox="1">
              <a:spLocks noChangeArrowheads="1"/>
            </p:cNvSpPr>
            <p:nvPr/>
          </p:nvSpPr>
          <p:spPr bwMode="auto">
            <a:xfrm>
              <a:off x="1158875" y="1445121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03" name="Text Box 30"/>
            <p:cNvSpPr txBox="1">
              <a:spLocks noChangeArrowheads="1"/>
            </p:cNvSpPr>
            <p:nvPr/>
          </p:nvSpPr>
          <p:spPr bwMode="auto">
            <a:xfrm>
              <a:off x="2711450" y="14287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04" name="Text Box 31"/>
            <p:cNvSpPr txBox="1">
              <a:spLocks noChangeArrowheads="1"/>
            </p:cNvSpPr>
            <p:nvPr/>
          </p:nvSpPr>
          <p:spPr bwMode="auto">
            <a:xfrm>
              <a:off x="762000" y="25265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05" name="Text Box 32"/>
            <p:cNvSpPr txBox="1">
              <a:spLocks noChangeArrowheads="1"/>
            </p:cNvSpPr>
            <p:nvPr/>
          </p:nvSpPr>
          <p:spPr bwMode="auto">
            <a:xfrm>
              <a:off x="1905000" y="326945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06" name="Text Box 33"/>
            <p:cNvSpPr txBox="1">
              <a:spLocks noChangeArrowheads="1"/>
            </p:cNvSpPr>
            <p:nvPr/>
          </p:nvSpPr>
          <p:spPr bwMode="auto">
            <a:xfrm>
              <a:off x="3048000" y="25265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07" name="Text Box 34"/>
            <p:cNvSpPr txBox="1">
              <a:spLocks noChangeArrowheads="1"/>
            </p:cNvSpPr>
            <p:nvPr/>
          </p:nvSpPr>
          <p:spPr bwMode="auto">
            <a:xfrm>
              <a:off x="1363494" y="20383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08" name="Text Box 35"/>
            <p:cNvSpPr txBox="1">
              <a:spLocks noChangeArrowheads="1"/>
            </p:cNvSpPr>
            <p:nvPr/>
          </p:nvSpPr>
          <p:spPr bwMode="auto">
            <a:xfrm>
              <a:off x="2057400" y="186690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09" name="Text Box 36"/>
            <p:cNvSpPr txBox="1">
              <a:spLocks noChangeArrowheads="1"/>
            </p:cNvSpPr>
            <p:nvPr/>
          </p:nvSpPr>
          <p:spPr bwMode="auto">
            <a:xfrm>
              <a:off x="2514600" y="20693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10" name="Text Box 37"/>
            <p:cNvSpPr txBox="1">
              <a:spLocks noChangeArrowheads="1"/>
            </p:cNvSpPr>
            <p:nvPr/>
          </p:nvSpPr>
          <p:spPr bwMode="auto">
            <a:xfrm>
              <a:off x="1524000" y="27241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11" name="Text Box 38"/>
            <p:cNvSpPr txBox="1">
              <a:spLocks noChangeArrowheads="1"/>
            </p:cNvSpPr>
            <p:nvPr/>
          </p:nvSpPr>
          <p:spPr bwMode="auto">
            <a:xfrm>
              <a:off x="2438400" y="266700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12" name="Line 39"/>
            <p:cNvSpPr>
              <a:spLocks noChangeShapeType="1"/>
            </p:cNvSpPr>
            <p:nvPr/>
          </p:nvSpPr>
          <p:spPr bwMode="auto">
            <a:xfrm>
              <a:off x="1447800" y="3352800"/>
              <a:ext cx="1295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 flipV="1">
              <a:off x="914400" y="1524000"/>
              <a:ext cx="1066800" cy="4000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267200" y="1276350"/>
            <a:ext cx="2743200" cy="2171700"/>
            <a:chOff x="4495800" y="1314450"/>
            <a:chExt cx="2743200" cy="2171700"/>
          </a:xfrm>
        </p:grpSpPr>
        <p:grpSp>
          <p:nvGrpSpPr>
            <p:cNvPr id="157" name="Group 42"/>
            <p:cNvGrpSpPr>
              <a:grpSpLocks/>
            </p:cNvGrpSpPr>
            <p:nvPr/>
          </p:nvGrpSpPr>
          <p:grpSpPr bwMode="auto">
            <a:xfrm>
              <a:off x="4495800" y="1314450"/>
              <a:ext cx="2743200" cy="2171700"/>
              <a:chOff x="2928" y="624"/>
              <a:chExt cx="1728" cy="1824"/>
            </a:xfrm>
          </p:grpSpPr>
          <p:sp>
            <p:nvSpPr>
              <p:cNvPr id="161" name="Oval 36"/>
              <p:cNvSpPr>
                <a:spLocks noChangeArrowheads="1"/>
              </p:cNvSpPr>
              <p:nvPr/>
            </p:nvSpPr>
            <p:spPr bwMode="auto">
              <a:xfrm>
                <a:off x="3744" y="624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62" name="Oval 37"/>
              <p:cNvSpPr>
                <a:spLocks noChangeArrowheads="1"/>
              </p:cNvSpPr>
              <p:nvPr/>
            </p:nvSpPr>
            <p:spPr bwMode="auto">
              <a:xfrm>
                <a:off x="3648" y="1488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63" name="Oval 38"/>
              <p:cNvSpPr>
                <a:spLocks noChangeArrowheads="1"/>
              </p:cNvSpPr>
              <p:nvPr/>
            </p:nvSpPr>
            <p:spPr bwMode="auto">
              <a:xfrm>
                <a:off x="2928" y="1104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64" name="Oval 39"/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65" name="Oval 40"/>
              <p:cNvSpPr>
                <a:spLocks noChangeArrowheads="1"/>
              </p:cNvSpPr>
              <p:nvPr/>
            </p:nvSpPr>
            <p:spPr bwMode="auto">
              <a:xfrm>
                <a:off x="3168" y="2160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66" name="Oval 41"/>
              <p:cNvSpPr>
                <a:spLocks noChangeArrowheads="1"/>
              </p:cNvSpPr>
              <p:nvPr/>
            </p:nvSpPr>
            <p:spPr bwMode="auto">
              <a:xfrm>
                <a:off x="4224" y="2112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158" name="Group 45"/>
            <p:cNvGrpSpPr>
              <a:grpSpLocks/>
            </p:cNvGrpSpPr>
            <p:nvPr/>
          </p:nvGrpSpPr>
          <p:grpSpPr bwMode="auto">
            <a:xfrm>
              <a:off x="5834062" y="1657350"/>
              <a:ext cx="338138" cy="685800"/>
              <a:chOff x="3782" y="768"/>
              <a:chExt cx="213" cy="576"/>
            </a:xfrm>
          </p:grpSpPr>
          <p:sp>
            <p:nvSpPr>
              <p:cNvPr id="159" name="Line 43"/>
              <p:cNvSpPr>
                <a:spLocks noChangeShapeType="1"/>
              </p:cNvSpPr>
              <p:nvPr/>
            </p:nvSpPr>
            <p:spPr bwMode="auto">
              <a:xfrm flipH="1">
                <a:off x="3792" y="768"/>
                <a:ext cx="48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Text Box 44"/>
              <p:cNvSpPr txBox="1">
                <a:spLocks noChangeArrowheads="1"/>
              </p:cNvSpPr>
              <p:nvPr/>
            </p:nvSpPr>
            <p:spPr bwMode="auto">
              <a:xfrm>
                <a:off x="3782" y="912"/>
                <a:ext cx="213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99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矩形 166"/>
              <p:cNvSpPr/>
              <p:nvPr/>
            </p:nvSpPr>
            <p:spPr>
              <a:xfrm>
                <a:off x="914400" y="3638550"/>
                <a:ext cx="24587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={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𝟔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67" name="矩形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638550"/>
                <a:ext cx="245875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5753100" y="2495550"/>
            <a:ext cx="571500" cy="609600"/>
            <a:chOff x="5753100" y="2495550"/>
            <a:chExt cx="571500" cy="609600"/>
          </a:xfrm>
        </p:grpSpPr>
        <p:sp>
          <p:nvSpPr>
            <p:cNvPr id="168" name="Line 43"/>
            <p:cNvSpPr>
              <a:spLocks noChangeShapeType="1"/>
            </p:cNvSpPr>
            <p:nvPr/>
          </p:nvSpPr>
          <p:spPr bwMode="auto">
            <a:xfrm>
              <a:off x="5753100" y="2647950"/>
              <a:ext cx="554638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44"/>
            <p:cNvSpPr txBox="1">
              <a:spLocks noChangeArrowheads="1"/>
            </p:cNvSpPr>
            <p:nvPr/>
          </p:nvSpPr>
          <p:spPr bwMode="auto">
            <a:xfrm>
              <a:off x="5986462" y="2495550"/>
              <a:ext cx="3381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990000"/>
                  </a:solidFill>
                  <a:latin typeface="Times New Roman" pitchFamily="18" charset="0"/>
                </a:rPr>
                <a:t>4</a:t>
              </a:r>
              <a:endParaRPr lang="en-US" altLang="zh-CN" sz="2400" b="1" dirty="0">
                <a:solidFill>
                  <a:srgbClr val="990000"/>
                </a:solidFill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/>
              <p:cNvSpPr/>
              <p:nvPr/>
            </p:nvSpPr>
            <p:spPr>
              <a:xfrm>
                <a:off x="4495800" y="3486150"/>
                <a:ext cx="35589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𝟔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zh-CN" altLang="en-US" sz="2400" b="1" i="1" smtClean="0">
                              <a:latin typeface="Cambria Math"/>
                            </a:rPr>
                            <m:t>，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0" name="矩形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486150"/>
                <a:ext cx="355898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6629400" y="2209800"/>
            <a:ext cx="338138" cy="857310"/>
            <a:chOff x="5791200" y="2209800"/>
            <a:chExt cx="338138" cy="857310"/>
          </a:xfrm>
        </p:grpSpPr>
        <p:sp>
          <p:nvSpPr>
            <p:cNvPr id="53" name="Line 43"/>
            <p:cNvSpPr>
              <a:spLocks noChangeShapeType="1"/>
            </p:cNvSpPr>
            <p:nvPr/>
          </p:nvSpPr>
          <p:spPr bwMode="auto">
            <a:xfrm flipH="1">
              <a:off x="5791200" y="2209800"/>
              <a:ext cx="190500" cy="85731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44"/>
            <p:cNvSpPr txBox="1">
              <a:spLocks noChangeArrowheads="1"/>
            </p:cNvSpPr>
            <p:nvPr/>
          </p:nvSpPr>
          <p:spPr bwMode="auto">
            <a:xfrm>
              <a:off x="5791200" y="2495550"/>
              <a:ext cx="3381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990000"/>
                  </a:solidFill>
                  <a:latin typeface="Times New Roman" pitchFamily="18" charset="0"/>
                </a:rPr>
                <a:t>2</a:t>
              </a:r>
              <a:endParaRPr lang="en-US" altLang="zh-CN" sz="2400" b="1" dirty="0">
                <a:solidFill>
                  <a:srgbClr val="99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648200" y="1881187"/>
            <a:ext cx="762000" cy="645319"/>
            <a:chOff x="5638800" y="2281237"/>
            <a:chExt cx="762000" cy="645319"/>
          </a:xfrm>
        </p:grpSpPr>
        <p:sp>
          <p:nvSpPr>
            <p:cNvPr id="57" name="Line 43"/>
            <p:cNvSpPr>
              <a:spLocks noChangeShapeType="1"/>
            </p:cNvSpPr>
            <p:nvPr/>
          </p:nvSpPr>
          <p:spPr bwMode="auto">
            <a:xfrm flipH="1" flipV="1">
              <a:off x="5638800" y="2469356"/>
              <a:ext cx="7620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5834062" y="2281237"/>
              <a:ext cx="3381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990000"/>
                  </a:solidFill>
                  <a:latin typeface="Times New Roman" pitchFamily="18" charset="0"/>
                </a:rPr>
                <a:t>5</a:t>
              </a:r>
              <a:endParaRPr lang="en-US" altLang="zh-CN" sz="2400" b="1" dirty="0">
                <a:solidFill>
                  <a:srgbClr val="99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57700" y="2190750"/>
            <a:ext cx="452854" cy="914400"/>
            <a:chOff x="4457700" y="2190750"/>
            <a:chExt cx="452854" cy="914400"/>
          </a:xfrm>
        </p:grpSpPr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4457700" y="2190750"/>
              <a:ext cx="282575" cy="9144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44"/>
            <p:cNvSpPr txBox="1">
              <a:spLocks noChangeArrowheads="1"/>
            </p:cNvSpPr>
            <p:nvPr/>
          </p:nvSpPr>
          <p:spPr bwMode="auto">
            <a:xfrm>
              <a:off x="4572000" y="2419350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Times New Roman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3425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4"/>
              <p:cNvSpPr txBox="1">
                <a:spLocks noChangeArrowheads="1"/>
              </p:cNvSpPr>
              <p:nvPr/>
            </p:nvSpPr>
            <p:spPr bwMode="auto">
              <a:xfrm>
                <a:off x="533400" y="971550"/>
                <a:ext cx="8229600" cy="306365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342900" indent="-342900" algn="l" eaLnBrk="1" hangingPunct="1">
                  <a:lnSpc>
                    <a:spcPct val="200000"/>
                  </a:lnSpc>
                  <a:buBlip>
                    <a:blip r:embed="rId2"/>
                  </a:buBlip>
                </a:pPr>
                <a:r>
                  <a:rPr kumimoji="1" lang="en-US" altLang="zh-CN" sz="2400" b="1" dirty="0" smtClean="0">
                    <a:latin typeface="+mn-lt"/>
                    <a:ea typeface="+mn-ea"/>
                  </a:rPr>
                  <a:t>Prim</a:t>
                </a:r>
                <a:r>
                  <a:rPr kumimoji="1" lang="zh-CN" altLang="en-US" sz="2400" b="1" dirty="0">
                    <a:latin typeface="+mn-lt"/>
                    <a:ea typeface="+mn-ea"/>
                  </a:rPr>
                  <a:t>（</a:t>
                </a:r>
                <a:r>
                  <a:rPr kumimoji="1" lang="zh-CN" altLang="en-US" sz="2400" b="1" dirty="0" smtClean="0">
                    <a:latin typeface="+mn-lt"/>
                    <a:ea typeface="+mn-ea"/>
                  </a:rPr>
                  <a:t>普里姆</a:t>
                </a:r>
                <a:r>
                  <a:rPr kumimoji="1" lang="en-US" altLang="zh-CN" sz="2400" b="1" dirty="0" smtClean="0">
                    <a:latin typeface="+mn-lt"/>
                    <a:ea typeface="+mn-ea"/>
                  </a:rPr>
                  <a:t>)</a:t>
                </a:r>
                <a:r>
                  <a:rPr kumimoji="1" lang="zh-CN" altLang="en-US" sz="2400" b="1" dirty="0" smtClean="0">
                    <a:latin typeface="+mn-lt"/>
                    <a:ea typeface="+mn-ea"/>
                  </a:rPr>
                  <a:t>算法：</a:t>
                </a:r>
                <a:endParaRPr kumimoji="1" lang="en-US" altLang="zh-CN" sz="2400" b="1" dirty="0" smtClean="0">
                  <a:latin typeface="+mn-lt"/>
                  <a:ea typeface="+mn-ea"/>
                </a:endParaRPr>
              </a:p>
              <a:p>
                <a:pPr algn="l" eaLnBrk="1" hangingPunct="1">
                  <a:lnSpc>
                    <a:spcPct val="200000"/>
                  </a:lnSpc>
                </a:pPr>
                <a:r>
                  <a:rPr kumimoji="1" lang="en-US" altLang="zh-CN" sz="2400" b="1" dirty="0">
                    <a:latin typeface="+mn-lt"/>
                    <a:ea typeface="+mn-ea"/>
                  </a:rPr>
                  <a:t> </a:t>
                </a:r>
                <a:r>
                  <a:rPr kumimoji="1" lang="en-US" altLang="zh-CN" sz="2400" b="1" dirty="0" smtClean="0">
                    <a:latin typeface="+mn-lt"/>
                    <a:ea typeface="+mn-ea"/>
                  </a:rPr>
                  <a:t>    </a:t>
                </a:r>
                <a:r>
                  <a:rPr kumimoji="1" lang="zh-CN" altLang="en-US" sz="2400" b="1" dirty="0" smtClean="0">
                    <a:latin typeface="+mn-lt"/>
                    <a:ea typeface="+mn-ea"/>
                  </a:rPr>
                  <a:t> </a:t>
                </a:r>
                <a:r>
                  <a:rPr kumimoji="1" lang="zh-CN" altLang="en-US" sz="2400" b="1" dirty="0">
                    <a:latin typeface="+mn-lt"/>
                    <a:ea typeface="+mn-ea"/>
                  </a:rPr>
                  <a:t>将顶点归并，与边数无关，适于稠密</a:t>
                </a:r>
                <a:r>
                  <a:rPr kumimoji="1" lang="zh-CN" altLang="en-US" sz="2400" b="1" dirty="0" smtClean="0">
                    <a:latin typeface="+mn-lt"/>
                    <a:ea typeface="+mn-ea"/>
                  </a:rPr>
                  <a:t>网。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𝑶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(</m:t>
                    </m:r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/>
                            <a:ea typeface="+mn-ea"/>
                          </a:rPr>
                          <m:t>𝒏</m:t>
                        </m:r>
                      </m:e>
                      <m:sup>
                        <m:r>
                          <a:rPr kumimoji="1" lang="en-US" altLang="zh-CN" sz="2400" b="1" i="1" smtClean="0">
                            <a:latin typeface="Cambria Math"/>
                            <a:ea typeface="+mn-ea"/>
                          </a:rPr>
                          <m:t>𝟐</m:t>
                        </m:r>
                      </m:sup>
                    </m:sSup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endParaRPr kumimoji="1" lang="zh-CN" altLang="en-US" sz="2400" b="1" dirty="0">
                  <a:latin typeface="+mn-lt"/>
                  <a:ea typeface="+mn-ea"/>
                </a:endParaRPr>
              </a:p>
              <a:p>
                <a:pPr marL="457200" indent="-457200" algn="l" eaLnBrk="1" hangingPunct="1">
                  <a:lnSpc>
                    <a:spcPct val="200000"/>
                  </a:lnSpc>
                  <a:buBlip>
                    <a:blip r:embed="rId2"/>
                  </a:buBlip>
                </a:pPr>
                <a:r>
                  <a:rPr kumimoji="1" lang="en-US" altLang="zh-CN" sz="2400" b="1" dirty="0">
                    <a:latin typeface="+mn-lt"/>
                    <a:ea typeface="+mn-ea"/>
                  </a:rPr>
                  <a:t> </a:t>
                </a:r>
                <a:r>
                  <a:rPr kumimoji="1" lang="en-US" altLang="zh-CN" sz="2400" b="1" dirty="0" err="1">
                    <a:latin typeface="+mn-lt"/>
                    <a:ea typeface="+mn-ea"/>
                  </a:rPr>
                  <a:t>Kruskal</a:t>
                </a:r>
                <a:r>
                  <a:rPr kumimoji="1" lang="zh-CN" altLang="en-US" sz="2400" b="1" dirty="0">
                    <a:latin typeface="+mn-lt"/>
                    <a:ea typeface="+mn-ea"/>
                  </a:rPr>
                  <a:t>（克鲁斯卡尔）算法：</a:t>
                </a:r>
              </a:p>
              <a:p>
                <a:pPr algn="l" eaLnBrk="1" hangingPunct="1">
                  <a:lnSpc>
                    <a:spcPct val="200000"/>
                  </a:lnSpc>
                </a:pPr>
                <a:r>
                  <a:rPr kumimoji="1" lang="zh-CN" altLang="en-US" sz="2400" b="1" dirty="0">
                    <a:latin typeface="+mn-lt"/>
                    <a:ea typeface="+mn-ea"/>
                  </a:rPr>
                  <a:t>       将边归并，适于求稀疏网的</a:t>
                </a:r>
                <a:r>
                  <a:rPr kumimoji="1" lang="zh-CN" altLang="en-US" sz="2400" b="1" dirty="0" smtClean="0">
                    <a:latin typeface="+mn-lt"/>
                    <a:ea typeface="+mn-ea"/>
                  </a:rPr>
                  <a:t>最小生成树。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𝑶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(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𝒎𝒍𝒐𝒈𝒎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endParaRPr kumimoji="1" lang="zh-CN" altLang="en-US" sz="2400" b="1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71550"/>
                <a:ext cx="8229600" cy="30636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燕尾形 6"/>
          <p:cNvSpPr/>
          <p:nvPr/>
        </p:nvSpPr>
        <p:spPr>
          <a:xfrm>
            <a:off x="562335" y="188736"/>
            <a:ext cx="2485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比较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742950"/>
            <a:ext cx="6021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lt"/>
                <a:ea typeface="+mn-ea"/>
              </a:rPr>
              <a:t>Prim</a:t>
            </a:r>
            <a:r>
              <a:rPr lang="zh-CN" altLang="en-US" sz="2400" b="1" dirty="0" smtClean="0">
                <a:latin typeface="+mn-lt"/>
                <a:ea typeface="+mn-ea"/>
              </a:rPr>
              <a:t>算法与</a:t>
            </a:r>
            <a:r>
              <a:rPr lang="en-US" altLang="zh-CN" sz="2400" b="1" dirty="0" err="1" smtClean="0">
                <a:latin typeface="+mn-lt"/>
                <a:ea typeface="+mn-ea"/>
              </a:rPr>
              <a:t>Kruskal</a:t>
            </a:r>
            <a:r>
              <a:rPr lang="zh-CN" altLang="en-US" sz="2400" b="1" dirty="0" smtClean="0">
                <a:latin typeface="+mn-lt"/>
                <a:ea typeface="+mn-ea"/>
              </a:rPr>
              <a:t>算法适用问题的区分？</a:t>
            </a:r>
            <a:endParaRPr lang="zh-CN" altLang="en-US" sz="24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28481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382944" y="539409"/>
            <a:ext cx="7808906" cy="47137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382944" y="137596"/>
            <a:ext cx="177876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lIns="91438" tIns="45719" rIns="91438" bIns="45719" anchor="ctr"/>
          <a:lstStyle/>
          <a:p>
            <a:pPr defTabSz="687648">
              <a:spcBef>
                <a:spcPct val="0"/>
              </a:spcBef>
            </a:pP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78444" y="663995"/>
            <a:ext cx="792000" cy="792000"/>
            <a:chOff x="4157228" y="3968984"/>
            <a:chExt cx="792000" cy="792000"/>
          </a:xfrm>
        </p:grpSpPr>
        <p:sp>
          <p:nvSpPr>
            <p:cNvPr id="17" name="MH_Other_2"/>
            <p:cNvSpPr/>
            <p:nvPr>
              <p:custDataLst>
                <p:tags r:id="rId8"/>
              </p:custDataLst>
            </p:nvPr>
          </p:nvSpPr>
          <p:spPr>
            <a:xfrm>
              <a:off x="4157228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+mj-ea"/>
              </a:endParaRPr>
            </a:p>
          </p:txBody>
        </p:sp>
        <p:sp>
          <p:nvSpPr>
            <p:cNvPr id="18" name="MH_Title_1"/>
            <p:cNvSpPr/>
            <p:nvPr>
              <p:custDataLst>
                <p:tags r:id="rId9"/>
              </p:custDataLst>
            </p:nvPr>
          </p:nvSpPr>
          <p:spPr>
            <a:xfrm>
              <a:off x="4276078" y="4094984"/>
              <a:ext cx="540000" cy="540000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800" dirty="0">
                  <a:ea typeface="+mj-ea"/>
                </a:rPr>
                <a:t>01</a:t>
              </a:r>
            </a:p>
          </p:txBody>
        </p:sp>
      </p:grpSp>
      <p:sp>
        <p:nvSpPr>
          <p:cNvPr id="19" name="MH_Text_1"/>
          <p:cNvSpPr/>
          <p:nvPr>
            <p:custDataLst>
              <p:tags r:id="rId1"/>
            </p:custDataLst>
          </p:nvPr>
        </p:nvSpPr>
        <p:spPr>
          <a:xfrm>
            <a:off x="2303734" y="817035"/>
            <a:ext cx="4846519" cy="5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6" tIns="0" rIns="119986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最小生成树问题</a:t>
            </a:r>
            <a:endParaRPr lang="en-US" altLang="zh-CN" sz="2400" b="1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2" name="MH_Text_1"/>
          <p:cNvSpPr/>
          <p:nvPr>
            <p:custDataLst>
              <p:tags r:id="rId2"/>
            </p:custDataLst>
          </p:nvPr>
        </p:nvSpPr>
        <p:spPr>
          <a:xfrm>
            <a:off x="2286000" y="1954283"/>
            <a:ext cx="4670648" cy="5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6" tIns="0" rIns="119986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不同的贪心策略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-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不同的算法</a:t>
            </a:r>
            <a:endParaRPr lang="en-US" altLang="zh-CN" sz="2400" b="1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59595" y="1749418"/>
            <a:ext cx="792000" cy="792000"/>
            <a:chOff x="4157228" y="3968984"/>
            <a:chExt cx="792000" cy="792000"/>
          </a:xfrm>
        </p:grpSpPr>
        <p:sp>
          <p:nvSpPr>
            <p:cNvPr id="33" name="MH_Other_2"/>
            <p:cNvSpPr/>
            <p:nvPr>
              <p:custDataLst>
                <p:tags r:id="rId6"/>
              </p:custDataLst>
            </p:nvPr>
          </p:nvSpPr>
          <p:spPr>
            <a:xfrm>
              <a:off x="4157228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+mj-ea"/>
              </a:endParaRPr>
            </a:p>
          </p:txBody>
        </p:sp>
        <p:sp>
          <p:nvSpPr>
            <p:cNvPr id="34" name="MH_Title_1"/>
            <p:cNvSpPr/>
            <p:nvPr>
              <p:custDataLst>
                <p:tags r:id="rId7"/>
              </p:custDataLst>
            </p:nvPr>
          </p:nvSpPr>
          <p:spPr>
            <a:xfrm>
              <a:off x="4276078" y="4094984"/>
              <a:ext cx="540000" cy="540000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800" dirty="0">
                  <a:ea typeface="+mj-ea"/>
                </a:rPr>
                <a:t>02</a:t>
              </a:r>
            </a:p>
          </p:txBody>
        </p:sp>
      </p:grpSp>
      <p:sp>
        <p:nvSpPr>
          <p:cNvPr id="12" name="MH_Text_1"/>
          <p:cNvSpPr/>
          <p:nvPr>
            <p:custDataLst>
              <p:tags r:id="rId3"/>
            </p:custDataLst>
          </p:nvPr>
        </p:nvSpPr>
        <p:spPr>
          <a:xfrm>
            <a:off x="2198004" y="3157615"/>
            <a:ext cx="5993845" cy="5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6" tIns="0" rIns="119986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思考：贪心策略求解最小生成树问题</a:t>
            </a:r>
            <a:endParaRPr lang="en-US" altLang="zh-CN" sz="2400" b="1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371600" y="2952750"/>
            <a:ext cx="792000" cy="792000"/>
            <a:chOff x="4157228" y="3968984"/>
            <a:chExt cx="792000" cy="792000"/>
          </a:xfrm>
        </p:grpSpPr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>
              <a:off x="4157228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+mj-ea"/>
              </a:endParaRPr>
            </a:p>
          </p:txBody>
        </p:sp>
        <p:sp>
          <p:nvSpPr>
            <p:cNvPr id="15" name="MH_Title_1"/>
            <p:cNvSpPr/>
            <p:nvPr>
              <p:custDataLst>
                <p:tags r:id="rId5"/>
              </p:custDataLst>
            </p:nvPr>
          </p:nvSpPr>
          <p:spPr>
            <a:xfrm>
              <a:off x="4276078" y="4094984"/>
              <a:ext cx="540000" cy="540000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800" dirty="0" smtClean="0">
                  <a:ea typeface="+mj-ea"/>
                </a:rPr>
                <a:t>03</a:t>
              </a:r>
              <a:endParaRPr lang="en-US" altLang="zh-CN" sz="1800" dirty="0"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75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2743200" y="1447740"/>
            <a:ext cx="381000" cy="342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4191000" y="1447740"/>
            <a:ext cx="381000" cy="342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2743200" y="2876490"/>
            <a:ext cx="381000" cy="342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191000" y="2876490"/>
            <a:ext cx="381000" cy="342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1676400" y="2247840"/>
            <a:ext cx="381000" cy="342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5410200" y="2190690"/>
            <a:ext cx="381000" cy="342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1981200" y="1676340"/>
            <a:ext cx="762000" cy="5715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81200" y="2533590"/>
            <a:ext cx="7620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3124200" y="161919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3124200" y="304794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2895600" y="1790640"/>
            <a:ext cx="0" cy="10858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4419600" y="1790640"/>
            <a:ext cx="0" cy="10858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V="1">
            <a:off x="3048000" y="1733490"/>
            <a:ext cx="1219200" cy="12001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4572000" y="1676340"/>
            <a:ext cx="838200" cy="5715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4572000" y="2419290"/>
            <a:ext cx="838200" cy="6286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2117725" y="1669197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1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3489325" y="1269147"/>
            <a:ext cx="426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11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2590800" y="2126397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6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2057400" y="264789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2</a:t>
            </a: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3641725" y="2126397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9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3352800" y="293364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13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343400" y="2183547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itchFamily="18" charset="0"/>
              </a:rPr>
              <a:t>7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4800600" y="1612046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3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860925" y="2601456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4</a:t>
            </a:r>
          </a:p>
        </p:txBody>
      </p:sp>
      <p:sp>
        <p:nvSpPr>
          <p:cNvPr id="45" name="燕尾形 44"/>
          <p:cNvSpPr/>
          <p:nvPr/>
        </p:nvSpPr>
        <p:spPr>
          <a:xfrm>
            <a:off x="507239" y="188737"/>
            <a:ext cx="177876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lIns="91438" tIns="45719" rIns="91438" bIns="45719" anchor="ctr"/>
          <a:lstStyle/>
          <a:p>
            <a:pPr defTabSz="687648">
              <a:spcBef>
                <a:spcPct val="0"/>
              </a:spcBef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课后练习</a:t>
            </a:r>
            <a:endParaRPr lang="zh-CN" altLang="en-US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9600" y="66675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请用贪心算法（至少</a:t>
            </a:r>
            <a:r>
              <a:rPr lang="en-US" altLang="zh-CN" sz="2400" b="1" dirty="0"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latin typeface="+mn-ea"/>
                <a:ea typeface="+mn-ea"/>
              </a:rPr>
              <a:t>种）求解下图的最小生成树。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4397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12" y="3568308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381791" y="-1013730"/>
            <a:ext cx="514350" cy="327377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9781" y="270439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835698" y="1503226"/>
            <a:ext cx="5727597" cy="141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贪心算法</a:t>
            </a:r>
            <a:endParaRPr lang="en-US" altLang="zh-CN" sz="32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zh-CN" sz="2400" b="1" dirty="0">
                <a:latin typeface="+mn-lt"/>
                <a:ea typeface="微软雅黑" panose="020B0503020204020204" pitchFamily="34" charset="-122"/>
              </a:rPr>
              <a:t>§</a:t>
            </a:r>
            <a:r>
              <a:rPr lang="en-US" altLang="zh-CN" sz="2400" b="1" dirty="0" smtClean="0">
                <a:latin typeface="+mn-lt"/>
                <a:ea typeface="微软雅黑" panose="020B0503020204020204" pitchFamily="34" charset="-122"/>
              </a:rPr>
              <a:t>4.7 </a:t>
            </a:r>
            <a:r>
              <a:rPr lang="zh-CN" altLang="en-US" sz="2400" b="1" dirty="0" smtClean="0">
                <a:latin typeface="+mn-lt"/>
                <a:ea typeface="微软雅黑" panose="020B0503020204020204" pitchFamily="34" charset="-122"/>
              </a:rPr>
              <a:t>多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机调度问题 </a:t>
            </a:r>
            <a:endParaRPr lang="en-US" altLang="zh-CN" sz="3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968103" y="1410534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90" y="2796419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2742918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1236404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1322129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6" y="271335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63" y="461534"/>
            <a:ext cx="1840137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8" y="4680122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1"/>
          <p:cNvSpPr txBox="1">
            <a:spLocks noGrp="1" noChangeArrowheads="1"/>
          </p:cNvSpPr>
          <p:nvPr/>
        </p:nvSpPr>
        <p:spPr bwMode="auto">
          <a:xfrm>
            <a:off x="61150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3795" name="页脚占位符 2"/>
          <p:cNvSpPr txBox="1">
            <a:spLocks noGrp="1" noChangeArrowheads="1"/>
          </p:cNvSpPr>
          <p:nvPr/>
        </p:nvSpPr>
        <p:spPr bwMode="auto">
          <a:xfrm>
            <a:off x="365760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194310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04800" y="895350"/>
            <a:ext cx="7620000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/>
              <a:t>        </a:t>
            </a:r>
            <a:r>
              <a:rPr lang="zh-CN" altLang="en-US" b="1" dirty="0"/>
              <a:t>设有</a:t>
            </a:r>
            <a:r>
              <a:rPr lang="en-US" altLang="zh-CN" b="1" i="1" dirty="0"/>
              <a:t>n</a:t>
            </a:r>
            <a:r>
              <a:rPr lang="zh-CN" altLang="en-US" b="1" dirty="0"/>
              <a:t>个独立的作业</a:t>
            </a:r>
            <a:r>
              <a:rPr lang="en-US" altLang="zh-CN" b="1" dirty="0"/>
              <a:t>{1, 2, …, </a:t>
            </a:r>
            <a:r>
              <a:rPr lang="en-US" altLang="zh-CN" b="1" i="1" dirty="0"/>
              <a:t>n</a:t>
            </a:r>
            <a:r>
              <a:rPr lang="en-US" altLang="zh-CN" b="1" dirty="0"/>
              <a:t>}</a:t>
            </a:r>
            <a:r>
              <a:rPr lang="zh-CN" altLang="en-US" b="1" dirty="0"/>
              <a:t>，由</a:t>
            </a:r>
            <a:r>
              <a:rPr lang="en-US" altLang="zh-CN" b="1" i="1" dirty="0"/>
              <a:t>m</a:t>
            </a:r>
            <a:r>
              <a:rPr lang="zh-CN" altLang="en-US" b="1" dirty="0"/>
              <a:t>台相同的机器</a:t>
            </a:r>
            <a:r>
              <a:rPr lang="en-US" altLang="zh-CN" b="1" dirty="0"/>
              <a:t>{</a:t>
            </a:r>
            <a:r>
              <a:rPr lang="en-US" altLang="zh-CN" b="1" i="1" dirty="0"/>
              <a:t>M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 </a:t>
            </a:r>
            <a:r>
              <a:rPr lang="en-US" altLang="zh-CN" b="1" i="1" dirty="0"/>
              <a:t>M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 …, </a:t>
            </a:r>
            <a:r>
              <a:rPr lang="en-US" altLang="zh-CN" b="1" i="1" dirty="0"/>
              <a:t>M</a:t>
            </a:r>
            <a:r>
              <a:rPr lang="en-US" altLang="zh-CN" b="1" i="1" baseline="-30000" dirty="0"/>
              <a:t>m</a:t>
            </a:r>
            <a:r>
              <a:rPr lang="en-US" altLang="zh-CN" b="1" dirty="0"/>
              <a:t>}</a:t>
            </a:r>
            <a:r>
              <a:rPr lang="zh-CN" altLang="en-US" b="1" dirty="0"/>
              <a:t>进行加工处理，作业</a:t>
            </a:r>
            <a:r>
              <a:rPr lang="en-US" altLang="zh-CN" b="1" i="1" dirty="0" err="1"/>
              <a:t>i</a:t>
            </a:r>
            <a:r>
              <a:rPr lang="zh-CN" altLang="en-US" b="1" dirty="0"/>
              <a:t>所需的处理时间为</a:t>
            </a:r>
            <a:r>
              <a:rPr lang="en-US" altLang="zh-CN" b="1" i="1" dirty="0" err="1"/>
              <a:t>t</a:t>
            </a:r>
            <a:r>
              <a:rPr lang="en-US" altLang="zh-CN" b="1" i="1" baseline="-30000" dirty="0" err="1"/>
              <a:t>i</a:t>
            </a:r>
            <a:r>
              <a:rPr lang="zh-CN" altLang="en-US" b="1" dirty="0"/>
              <a:t>（</a:t>
            </a:r>
            <a:r>
              <a:rPr lang="en-US" altLang="zh-CN" b="1" dirty="0"/>
              <a:t>1≤</a:t>
            </a:r>
            <a:r>
              <a:rPr lang="en-US" altLang="zh-CN" b="1" i="1" dirty="0"/>
              <a:t>i</a:t>
            </a:r>
            <a:r>
              <a:rPr lang="en-US" altLang="zh-CN" b="1" dirty="0"/>
              <a:t>≤</a:t>
            </a:r>
            <a:r>
              <a:rPr lang="en-US" altLang="zh-CN" b="1" i="1" dirty="0"/>
              <a:t>n</a:t>
            </a:r>
            <a:r>
              <a:rPr lang="zh-CN" altLang="en-US" b="1" dirty="0"/>
              <a:t>），每个作业均可在任何一台机器上加工处理，但不可间断、拆分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 smtClean="0"/>
              <a:t>多</a:t>
            </a:r>
            <a:r>
              <a:rPr lang="zh-CN" altLang="en-US" b="1" dirty="0"/>
              <a:t>机调度问题要求给出一种作业</a:t>
            </a:r>
            <a:r>
              <a:rPr lang="zh-CN" altLang="en-US" b="1" dirty="0">
                <a:solidFill>
                  <a:srgbClr val="FF0000"/>
                </a:solidFill>
              </a:rPr>
              <a:t>调度</a:t>
            </a:r>
            <a:r>
              <a:rPr lang="zh-CN" altLang="en-US" b="1" dirty="0" smtClean="0">
                <a:solidFill>
                  <a:srgbClr val="FF0000"/>
                </a:solidFill>
              </a:rPr>
              <a:t>方案</a:t>
            </a:r>
            <a:r>
              <a:rPr lang="en-US" altLang="zh-CN" b="1" dirty="0" smtClean="0"/>
              <a:t>----</a:t>
            </a:r>
            <a:r>
              <a:rPr lang="zh-CN" altLang="en-US" b="1" dirty="0" smtClean="0"/>
              <a:t>使</a:t>
            </a:r>
            <a:r>
              <a:rPr lang="zh-CN" altLang="en-US" b="1" dirty="0"/>
              <a:t>所给的</a:t>
            </a:r>
            <a:r>
              <a:rPr lang="en-US" altLang="zh-CN" b="1" i="1" dirty="0"/>
              <a:t>n</a:t>
            </a:r>
            <a:r>
              <a:rPr lang="zh-CN" altLang="en-US" b="1" dirty="0"/>
              <a:t>个作业在尽可能短的时间内由</a:t>
            </a:r>
            <a:r>
              <a:rPr lang="en-US" altLang="zh-CN" b="1" i="1" dirty="0"/>
              <a:t>m</a:t>
            </a:r>
            <a:r>
              <a:rPr lang="zh-CN" altLang="en-US" b="1" dirty="0"/>
              <a:t>台机器加工处理完成。</a:t>
            </a:r>
          </a:p>
        </p:txBody>
      </p:sp>
      <p:sp>
        <p:nvSpPr>
          <p:cNvPr id="7" name="燕尾形 6"/>
          <p:cNvSpPr/>
          <p:nvPr/>
        </p:nvSpPr>
        <p:spPr>
          <a:xfrm>
            <a:off x="409935" y="188736"/>
            <a:ext cx="3247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多机调度问题 </a:t>
            </a:r>
          </a:p>
        </p:txBody>
      </p:sp>
    </p:spTree>
    <p:extLst>
      <p:ext uri="{BB962C8B-B14F-4D97-AF65-F5344CB8AC3E}">
        <p14:creationId xmlns:p14="http://schemas.microsoft.com/office/powerpoint/2010/main" val="3141246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1"/>
          <p:cNvSpPr txBox="1">
            <a:spLocks noGrp="1" noChangeArrowheads="1"/>
          </p:cNvSpPr>
          <p:nvPr/>
        </p:nvSpPr>
        <p:spPr bwMode="auto">
          <a:xfrm>
            <a:off x="61150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3795" name="页脚占位符 2"/>
          <p:cNvSpPr txBox="1">
            <a:spLocks noGrp="1" noChangeArrowheads="1"/>
          </p:cNvSpPr>
          <p:nvPr/>
        </p:nvSpPr>
        <p:spPr bwMode="auto">
          <a:xfrm>
            <a:off x="365760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194310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04800" y="895350"/>
            <a:ext cx="7848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990000"/>
                </a:solidFill>
                <a:latin typeface="+mn-ea"/>
                <a:ea typeface="+mn-ea"/>
              </a:rPr>
              <a:t>采用最长处理时间作业优先的贪心策略</a:t>
            </a:r>
            <a:r>
              <a:rPr lang="en-US" altLang="zh-CN" dirty="0">
                <a:solidFill>
                  <a:srgbClr val="990000"/>
                </a:solidFill>
                <a:latin typeface="+mn-ea"/>
                <a:ea typeface="+mn-ea"/>
              </a:rPr>
              <a:t>: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990000"/>
                </a:solidFill>
                <a:latin typeface="+mn-ea"/>
                <a:ea typeface="+mn-ea"/>
              </a:rPr>
              <a:t>当</a:t>
            </a:r>
            <a:r>
              <a:rPr lang="en-US" altLang="zh-CN" dirty="0" err="1">
                <a:solidFill>
                  <a:srgbClr val="990000"/>
                </a:solidFill>
                <a:latin typeface="+mn-ea"/>
                <a:ea typeface="+mn-ea"/>
              </a:rPr>
              <a:t>n≤m</a:t>
            </a:r>
            <a:r>
              <a:rPr lang="zh-CN" altLang="en-US" dirty="0">
                <a:solidFill>
                  <a:srgbClr val="990000"/>
                </a:solidFill>
                <a:latin typeface="+mn-ea"/>
                <a:ea typeface="+mn-ea"/>
              </a:rPr>
              <a:t>时</a:t>
            </a:r>
            <a:r>
              <a:rPr lang="en-US" altLang="zh-CN" dirty="0">
                <a:solidFill>
                  <a:srgbClr val="990000"/>
                </a:solidFill>
                <a:latin typeface="+mn-ea"/>
                <a:ea typeface="+mn-ea"/>
              </a:rPr>
              <a:t>, </a:t>
            </a:r>
            <a:r>
              <a:rPr lang="zh-CN" altLang="en-US" dirty="0">
                <a:solidFill>
                  <a:srgbClr val="990000"/>
                </a:solidFill>
                <a:latin typeface="+mn-ea"/>
                <a:ea typeface="+mn-ea"/>
              </a:rPr>
              <a:t>只要将机器</a:t>
            </a:r>
            <a:r>
              <a:rPr lang="en-US" altLang="zh-CN" dirty="0" err="1">
                <a:solidFill>
                  <a:srgbClr val="990000"/>
                </a:solidFill>
                <a:latin typeface="+mn-ea"/>
                <a:ea typeface="+mn-ea"/>
              </a:rPr>
              <a:t>i</a:t>
            </a:r>
            <a:r>
              <a:rPr lang="zh-CN" altLang="en-US" dirty="0">
                <a:solidFill>
                  <a:srgbClr val="990000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rgbClr val="990000"/>
                </a:solidFill>
                <a:latin typeface="+mn-ea"/>
                <a:ea typeface="+mn-ea"/>
              </a:rPr>
              <a:t>[0, </a:t>
            </a:r>
            <a:r>
              <a:rPr lang="en-US" altLang="zh-CN" dirty="0" err="1">
                <a:solidFill>
                  <a:srgbClr val="990000"/>
                </a:solidFill>
                <a:latin typeface="+mn-ea"/>
                <a:ea typeface="+mn-ea"/>
              </a:rPr>
              <a:t>ti</a:t>
            </a:r>
            <a:r>
              <a:rPr lang="en-US" altLang="zh-CN" dirty="0">
                <a:solidFill>
                  <a:srgbClr val="990000"/>
                </a:solidFill>
                <a:latin typeface="+mn-ea"/>
                <a:ea typeface="+mn-ea"/>
              </a:rPr>
              <a:t>]</a:t>
            </a:r>
            <a:r>
              <a:rPr lang="zh-CN" altLang="en-US" dirty="0">
                <a:solidFill>
                  <a:srgbClr val="990000"/>
                </a:solidFill>
                <a:latin typeface="+mn-ea"/>
                <a:ea typeface="+mn-ea"/>
              </a:rPr>
              <a:t>时间区间分配给作业</a:t>
            </a:r>
            <a:r>
              <a:rPr lang="en-US" altLang="zh-CN" dirty="0" err="1">
                <a:solidFill>
                  <a:srgbClr val="990000"/>
                </a:solidFill>
                <a:latin typeface="+mn-ea"/>
                <a:ea typeface="+mn-ea"/>
              </a:rPr>
              <a:t>i</a:t>
            </a:r>
            <a:r>
              <a:rPr lang="zh-CN" altLang="en-US" dirty="0">
                <a:solidFill>
                  <a:srgbClr val="990000"/>
                </a:solidFill>
                <a:latin typeface="+mn-ea"/>
                <a:ea typeface="+mn-ea"/>
              </a:rPr>
              <a:t>即</a:t>
            </a:r>
            <a:r>
              <a:rPr lang="zh-CN" altLang="en-US" dirty="0" smtClean="0">
                <a:solidFill>
                  <a:srgbClr val="990000"/>
                </a:solidFill>
                <a:latin typeface="+mn-ea"/>
                <a:ea typeface="+mn-ea"/>
              </a:rPr>
              <a:t>可</a:t>
            </a:r>
            <a:endParaRPr lang="zh-CN" altLang="en-US" dirty="0">
              <a:solidFill>
                <a:srgbClr val="990000"/>
              </a:solidFill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990000"/>
                </a:solidFill>
                <a:latin typeface="+mn-ea"/>
                <a:ea typeface="+mn-ea"/>
              </a:rPr>
              <a:t>当</a:t>
            </a:r>
            <a:r>
              <a:rPr lang="en-US" altLang="zh-CN" dirty="0">
                <a:solidFill>
                  <a:srgbClr val="990000"/>
                </a:solidFill>
                <a:latin typeface="+mn-ea"/>
                <a:ea typeface="+mn-ea"/>
              </a:rPr>
              <a:t>n&gt;m</a:t>
            </a:r>
            <a:r>
              <a:rPr lang="zh-CN" altLang="en-US" dirty="0">
                <a:solidFill>
                  <a:srgbClr val="990000"/>
                </a:solidFill>
                <a:latin typeface="+mn-ea"/>
                <a:ea typeface="+mn-ea"/>
              </a:rPr>
              <a:t>时</a:t>
            </a:r>
            <a:r>
              <a:rPr lang="en-US" altLang="zh-CN" dirty="0">
                <a:solidFill>
                  <a:srgbClr val="990000"/>
                </a:solidFill>
                <a:latin typeface="+mn-ea"/>
                <a:ea typeface="+mn-ea"/>
              </a:rPr>
              <a:t>, </a:t>
            </a:r>
            <a:r>
              <a:rPr lang="zh-CN" altLang="en-US" dirty="0">
                <a:solidFill>
                  <a:srgbClr val="990000"/>
                </a:solidFill>
                <a:latin typeface="+mn-ea"/>
                <a:ea typeface="+mn-ea"/>
              </a:rPr>
              <a:t>将</a:t>
            </a:r>
            <a:r>
              <a:rPr lang="en-US" altLang="zh-CN" dirty="0">
                <a:solidFill>
                  <a:srgbClr val="990000"/>
                </a:solidFill>
                <a:latin typeface="+mn-ea"/>
                <a:ea typeface="+mn-ea"/>
              </a:rPr>
              <a:t>n</a:t>
            </a:r>
            <a:r>
              <a:rPr lang="zh-CN" altLang="en-US" dirty="0">
                <a:solidFill>
                  <a:srgbClr val="990000"/>
                </a:solidFill>
                <a:latin typeface="+mn-ea"/>
                <a:ea typeface="+mn-ea"/>
              </a:rPr>
              <a:t>个作业依其所需的处理时间从大到小排序</a:t>
            </a:r>
            <a:r>
              <a:rPr lang="en-US" altLang="zh-CN" dirty="0">
                <a:solidFill>
                  <a:srgbClr val="990000"/>
                </a:solidFill>
                <a:latin typeface="+mn-ea"/>
                <a:ea typeface="+mn-ea"/>
              </a:rPr>
              <a:t>,</a:t>
            </a:r>
            <a:r>
              <a:rPr lang="zh-CN" altLang="en-US" dirty="0">
                <a:solidFill>
                  <a:srgbClr val="990000"/>
                </a:solidFill>
                <a:latin typeface="+mn-ea"/>
                <a:ea typeface="+mn-ea"/>
              </a:rPr>
              <a:t>然后依次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990000"/>
                </a:solidFill>
                <a:latin typeface="+mn-ea"/>
                <a:ea typeface="+mn-ea"/>
              </a:rPr>
              <a:t>将作业分配给空闲的处理机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7" name="燕尾形 6"/>
          <p:cNvSpPr/>
          <p:nvPr/>
        </p:nvSpPr>
        <p:spPr>
          <a:xfrm>
            <a:off x="409935" y="188736"/>
            <a:ext cx="3247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多机调度问题 </a:t>
            </a:r>
          </a:p>
        </p:txBody>
      </p:sp>
    </p:spTree>
    <p:extLst>
      <p:ext uri="{BB962C8B-B14F-4D97-AF65-F5344CB8AC3E}">
        <p14:creationId xmlns:p14="http://schemas.microsoft.com/office/powerpoint/2010/main" val="24943062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页脚占位符 2"/>
          <p:cNvSpPr txBox="1">
            <a:spLocks noGrp="1" noChangeArrowheads="1"/>
          </p:cNvSpPr>
          <p:nvPr/>
        </p:nvSpPr>
        <p:spPr bwMode="auto">
          <a:xfrm>
            <a:off x="365760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194310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5845" name="Text Box 2"/>
          <p:cNvSpPr txBox="1">
            <a:spLocks noChangeArrowheads="1"/>
          </p:cNvSpPr>
          <p:nvPr/>
        </p:nvSpPr>
        <p:spPr bwMode="auto">
          <a:xfrm>
            <a:off x="770812" y="749723"/>
            <a:ext cx="73825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/>
              <a:t>例：设</a:t>
            </a:r>
            <a:r>
              <a:rPr lang="en-US" altLang="zh-CN" sz="1800" b="1" dirty="0"/>
              <a:t>7</a:t>
            </a:r>
            <a:r>
              <a:rPr lang="zh-CN" altLang="en-US" sz="1800" b="1" dirty="0"/>
              <a:t>个独立作业</a:t>
            </a:r>
            <a:r>
              <a:rPr lang="en-US" altLang="zh-CN" sz="1800" b="1" dirty="0"/>
              <a:t>{1, 2, 3, 4, 5, 6, 7}</a:t>
            </a:r>
            <a:r>
              <a:rPr lang="zh-CN" altLang="en-US" sz="1800" b="1" dirty="0"/>
              <a:t>由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台机器</a:t>
            </a:r>
            <a:r>
              <a:rPr lang="en-US" altLang="zh-CN" sz="1800" b="1" dirty="0"/>
              <a:t>{</a:t>
            </a:r>
            <a:r>
              <a:rPr lang="en-US" altLang="zh-CN" sz="1800" b="1" i="1" dirty="0"/>
              <a:t>M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M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M</a:t>
            </a:r>
            <a:r>
              <a:rPr lang="en-US" altLang="zh-CN" sz="1800" b="1" baseline="-25000" dirty="0"/>
              <a:t>3</a:t>
            </a:r>
            <a:r>
              <a:rPr lang="en-US" altLang="zh-CN" sz="1800" b="1" dirty="0"/>
              <a:t>}</a:t>
            </a:r>
            <a:r>
              <a:rPr lang="zh-CN" altLang="en-US" sz="1800" b="1" dirty="0"/>
              <a:t>加工处理，各作业所需的处理时间分别为</a:t>
            </a:r>
            <a:r>
              <a:rPr lang="en-US" altLang="zh-CN" sz="1800" b="1" dirty="0"/>
              <a:t>{2, 14, 4, 16, 6, 5, 3}</a:t>
            </a:r>
            <a:r>
              <a:rPr lang="zh-CN" altLang="en-US" sz="1800" b="1" dirty="0"/>
              <a:t>。贪心法产生的作业调度如下：</a:t>
            </a:r>
          </a:p>
        </p:txBody>
      </p:sp>
      <p:graphicFrame>
        <p:nvGraphicFramePr>
          <p:cNvPr id="645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77774"/>
              </p:ext>
            </p:extLst>
          </p:nvPr>
        </p:nvGraphicFramePr>
        <p:xfrm>
          <a:off x="2069739" y="1541977"/>
          <a:ext cx="4893468" cy="685800"/>
        </p:xfrm>
        <a:graphic>
          <a:graphicData uri="http://schemas.openxmlformats.org/drawingml/2006/table">
            <a:tbl>
              <a:tblPr/>
              <a:tblGrid>
                <a:gridCol w="135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作业号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时间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燕尾形 32"/>
          <p:cNvSpPr/>
          <p:nvPr/>
        </p:nvSpPr>
        <p:spPr>
          <a:xfrm>
            <a:off x="409935" y="188736"/>
            <a:ext cx="3247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多机调度问题 </a:t>
            </a:r>
          </a:p>
        </p:txBody>
      </p:sp>
      <p:pic>
        <p:nvPicPr>
          <p:cNvPr id="32" name="图片 3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6"/>
          <a:stretch/>
        </p:blipFill>
        <p:spPr bwMode="auto">
          <a:xfrm>
            <a:off x="96481" y="2436812"/>
            <a:ext cx="873125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56727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1187626" y="867737"/>
            <a:ext cx="5882129" cy="1874403"/>
            <a:chOff x="3767326" y="740541"/>
            <a:chExt cx="6003428" cy="1592174"/>
          </a:xfrm>
        </p:grpSpPr>
        <p:grpSp>
          <p:nvGrpSpPr>
            <p:cNvPr id="68" name="组合 67"/>
            <p:cNvGrpSpPr/>
            <p:nvPr/>
          </p:nvGrpSpPr>
          <p:grpSpPr>
            <a:xfrm>
              <a:off x="3767326" y="1540714"/>
              <a:ext cx="988476" cy="792001"/>
              <a:chOff x="4088541" y="3552124"/>
              <a:chExt cx="988476" cy="792001"/>
            </a:xfrm>
          </p:grpSpPr>
          <p:sp>
            <p:nvSpPr>
              <p:cNvPr id="84" name="MH_Other_2"/>
              <p:cNvSpPr/>
              <p:nvPr>
                <p:custDataLst>
                  <p:tags r:id="rId8"/>
                </p:custDataLst>
              </p:nvPr>
            </p:nvSpPr>
            <p:spPr>
              <a:xfrm>
                <a:off x="4088541" y="3552124"/>
                <a:ext cx="988476" cy="792001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2400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5" name="MH_Title_1"/>
              <p:cNvSpPr/>
              <p:nvPr>
                <p:custDataLst>
                  <p:tags r:id="rId9"/>
                </p:custDataLst>
              </p:nvPr>
            </p:nvSpPr>
            <p:spPr>
              <a:xfrm>
                <a:off x="4247346" y="3669917"/>
                <a:ext cx="660699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02</a:t>
                </a:r>
              </a:p>
            </p:txBody>
          </p:sp>
        </p:grpSp>
        <p:sp>
          <p:nvSpPr>
            <p:cNvPr id="75" name="MH_Text_1"/>
            <p:cNvSpPr/>
            <p:nvPr>
              <p:custDataLst>
                <p:tags r:id="rId6"/>
              </p:custDataLst>
            </p:nvPr>
          </p:nvSpPr>
          <p:spPr>
            <a:xfrm>
              <a:off x="4732810" y="740541"/>
              <a:ext cx="5037944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+mn-ea"/>
                </a:rPr>
                <a:t>最小生成树问题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  <a:buClr>
                  <a:schemeClr val="accent2"/>
                </a:buClr>
              </a:pPr>
              <a:endParaRPr lang="en-US" altLang="zh-CN" sz="2400" b="1" dirty="0">
                <a:solidFill>
                  <a:srgbClr val="003300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76" name="MH_Text_1"/>
            <p:cNvSpPr/>
            <p:nvPr>
              <p:custDataLst>
                <p:tags r:id="rId7"/>
              </p:custDataLst>
            </p:nvPr>
          </p:nvSpPr>
          <p:spPr>
            <a:xfrm>
              <a:off x="4821138" y="1670167"/>
              <a:ext cx="4189097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en-US" altLang="zh-CN" sz="2400" b="1" dirty="0" smtClean="0">
                  <a:solidFill>
                    <a:schemeClr val="tx1"/>
                  </a:solidFill>
                  <a:sym typeface="+mn-lt"/>
                </a:rPr>
                <a:t>MST</a:t>
              </a:r>
              <a:r>
                <a:rPr lang="zh-CN" altLang="en-US" sz="2400" b="1" dirty="0" smtClean="0">
                  <a:solidFill>
                    <a:schemeClr val="tx1"/>
                  </a:solidFill>
                  <a:sym typeface="+mn-lt"/>
                </a:rPr>
                <a:t>性质</a:t>
              </a:r>
              <a:endParaRPr lang="en-US" altLang="zh-CN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1522" y="123479"/>
            <a:ext cx="7871121" cy="440837"/>
            <a:chOff x="-635732" y="110398"/>
            <a:chExt cx="7871121" cy="44083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-575965" y="551234"/>
              <a:ext cx="7811354" cy="0"/>
            </a:xfrm>
            <a:prstGeom prst="line">
              <a:avLst/>
            </a:prstGeom>
            <a:ln w="12700">
              <a:solidFill>
                <a:srgbClr val="7EC23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燕尾形 21"/>
            <p:cNvSpPr/>
            <p:nvPr/>
          </p:nvSpPr>
          <p:spPr>
            <a:xfrm>
              <a:off x="-635732" y="110398"/>
              <a:ext cx="2028465" cy="401813"/>
            </a:xfrm>
            <a:prstGeom prst="chevron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="ctr"/>
            <a:lstStyle/>
            <a:p>
              <a:pPr defTabSz="91686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  <a:ea typeface="+mn-ea"/>
                </a:rPr>
                <a:t>学习</a:t>
              </a: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要点</a:t>
              </a:r>
              <a:endParaRPr lang="zh-CN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" name="MH_Other_2"/>
          <p:cNvSpPr/>
          <p:nvPr>
            <p:custDataLst>
              <p:tags r:id="rId1"/>
            </p:custDataLst>
          </p:nvPr>
        </p:nvSpPr>
        <p:spPr>
          <a:xfrm>
            <a:off x="1143000" y="666750"/>
            <a:ext cx="968504" cy="932392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349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03200" dist="177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MH_Title_1"/>
          <p:cNvSpPr/>
          <p:nvPr>
            <p:custDataLst>
              <p:tags r:id="rId2"/>
            </p:custDataLst>
          </p:nvPr>
        </p:nvSpPr>
        <p:spPr>
          <a:xfrm>
            <a:off x="1343220" y="819151"/>
            <a:ext cx="647350" cy="635721"/>
          </a:xfrm>
          <a:prstGeom prst="ellipse">
            <a:avLst/>
          </a:prstGeom>
          <a:solidFill>
            <a:srgbClr val="009900"/>
          </a:solidFill>
          <a:ln>
            <a:noFill/>
          </a:ln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01</a:t>
            </a:r>
            <a:endParaRPr lang="en-US" altLang="zh-CN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>
            <a:off x="1143000" y="2952750"/>
            <a:ext cx="968504" cy="932392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349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03200" dist="177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MH_Title_1"/>
          <p:cNvSpPr/>
          <p:nvPr>
            <p:custDataLst>
              <p:tags r:id="rId4"/>
            </p:custDataLst>
          </p:nvPr>
        </p:nvSpPr>
        <p:spPr>
          <a:xfrm>
            <a:off x="1298596" y="3091423"/>
            <a:ext cx="647350" cy="635721"/>
          </a:xfrm>
          <a:prstGeom prst="ellipse">
            <a:avLst/>
          </a:prstGeom>
          <a:solidFill>
            <a:srgbClr val="009900"/>
          </a:solidFill>
          <a:ln>
            <a:noFill/>
          </a:ln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03</a:t>
            </a:r>
            <a:endParaRPr lang="en-US" altLang="zh-CN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MH_Text_1"/>
          <p:cNvSpPr/>
          <p:nvPr>
            <p:custDataLst>
              <p:tags r:id="rId5"/>
            </p:custDataLst>
          </p:nvPr>
        </p:nvSpPr>
        <p:spPr>
          <a:xfrm>
            <a:off x="2209800" y="3153738"/>
            <a:ext cx="5029200" cy="637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贪心算法求解最小生成树问题</a:t>
            </a:r>
            <a:endParaRPr lang="en-US" altLang="zh-CN" sz="2400" b="1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0146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页脚占位符 2"/>
          <p:cNvSpPr txBox="1">
            <a:spLocks noGrp="1" noChangeArrowheads="1"/>
          </p:cNvSpPr>
          <p:nvPr/>
        </p:nvSpPr>
        <p:spPr bwMode="auto">
          <a:xfrm>
            <a:off x="365760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194310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5845" name="Text Box 2"/>
          <p:cNvSpPr txBox="1">
            <a:spLocks noChangeArrowheads="1"/>
          </p:cNvSpPr>
          <p:nvPr/>
        </p:nvSpPr>
        <p:spPr bwMode="auto">
          <a:xfrm>
            <a:off x="770812" y="749723"/>
            <a:ext cx="73825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/>
              <a:t>例：设</a:t>
            </a:r>
            <a:r>
              <a:rPr lang="en-US" altLang="zh-CN" sz="1800" b="1" dirty="0"/>
              <a:t>7</a:t>
            </a:r>
            <a:r>
              <a:rPr lang="zh-CN" altLang="en-US" sz="1800" b="1" dirty="0"/>
              <a:t>个独立作业</a:t>
            </a:r>
            <a:r>
              <a:rPr lang="en-US" altLang="zh-CN" sz="1800" b="1" dirty="0"/>
              <a:t>{1, 2, 3, 4, 5, 6, 7}</a:t>
            </a:r>
            <a:r>
              <a:rPr lang="zh-CN" altLang="en-US" sz="1800" b="1" dirty="0"/>
              <a:t>由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台机器</a:t>
            </a:r>
            <a:r>
              <a:rPr lang="en-US" altLang="zh-CN" sz="1800" b="1" dirty="0"/>
              <a:t>{</a:t>
            </a:r>
            <a:r>
              <a:rPr lang="en-US" altLang="zh-CN" sz="1800" b="1" i="1" dirty="0"/>
              <a:t>M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M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M</a:t>
            </a:r>
            <a:r>
              <a:rPr lang="en-US" altLang="zh-CN" sz="1800" b="1" baseline="-25000" dirty="0"/>
              <a:t>3</a:t>
            </a:r>
            <a:r>
              <a:rPr lang="en-US" altLang="zh-CN" sz="1800" b="1" dirty="0"/>
              <a:t>}</a:t>
            </a:r>
            <a:r>
              <a:rPr lang="zh-CN" altLang="en-US" sz="1800" b="1" dirty="0"/>
              <a:t>加工处理，各作业所需的处理时间分别为</a:t>
            </a:r>
            <a:r>
              <a:rPr lang="en-US" altLang="zh-CN" sz="1800" b="1" dirty="0"/>
              <a:t>{2, 14, 4, 16, 6, 5, 3}</a:t>
            </a:r>
            <a:r>
              <a:rPr lang="zh-CN" altLang="en-US" sz="1800" b="1" dirty="0"/>
              <a:t>。贪心法产生的作业调度如下：</a:t>
            </a:r>
          </a:p>
        </p:txBody>
      </p:sp>
      <p:graphicFrame>
        <p:nvGraphicFramePr>
          <p:cNvPr id="64544" name="Group 32"/>
          <p:cNvGraphicFramePr>
            <a:graphicFrameLocks noGrp="1"/>
          </p:cNvGraphicFramePr>
          <p:nvPr>
            <p:extLst/>
          </p:nvPr>
        </p:nvGraphicFramePr>
        <p:xfrm>
          <a:off x="2069739" y="1541977"/>
          <a:ext cx="4893468" cy="685800"/>
        </p:xfrm>
        <a:graphic>
          <a:graphicData uri="http://schemas.openxmlformats.org/drawingml/2006/table">
            <a:tbl>
              <a:tblPr/>
              <a:tblGrid>
                <a:gridCol w="135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作业号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时间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燕尾形 32"/>
          <p:cNvSpPr/>
          <p:nvPr/>
        </p:nvSpPr>
        <p:spPr>
          <a:xfrm>
            <a:off x="409935" y="188736"/>
            <a:ext cx="3247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多机调度问题 </a:t>
            </a: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123" y="2425764"/>
            <a:ext cx="6362700" cy="271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2251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页脚占位符 2"/>
          <p:cNvSpPr txBox="1">
            <a:spLocks noGrp="1" noChangeArrowheads="1"/>
          </p:cNvSpPr>
          <p:nvPr/>
        </p:nvSpPr>
        <p:spPr bwMode="auto">
          <a:xfrm>
            <a:off x="365760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194310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5845" name="Text Box 2"/>
          <p:cNvSpPr txBox="1">
            <a:spLocks noChangeArrowheads="1"/>
          </p:cNvSpPr>
          <p:nvPr/>
        </p:nvSpPr>
        <p:spPr bwMode="auto">
          <a:xfrm>
            <a:off x="770812" y="749723"/>
            <a:ext cx="73825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/>
              <a:t>例：设</a:t>
            </a:r>
            <a:r>
              <a:rPr lang="en-US" altLang="zh-CN" sz="1800" b="1" dirty="0"/>
              <a:t>7</a:t>
            </a:r>
            <a:r>
              <a:rPr lang="zh-CN" altLang="en-US" sz="1800" b="1" dirty="0"/>
              <a:t>个独立作业</a:t>
            </a:r>
            <a:r>
              <a:rPr lang="en-US" altLang="zh-CN" sz="1800" b="1" dirty="0"/>
              <a:t>{1, 2, 3, 4, 5, 6, 7}</a:t>
            </a:r>
            <a:r>
              <a:rPr lang="zh-CN" altLang="en-US" sz="1800" b="1" dirty="0"/>
              <a:t>由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台机器</a:t>
            </a:r>
            <a:r>
              <a:rPr lang="en-US" altLang="zh-CN" sz="1800" b="1" dirty="0"/>
              <a:t>{</a:t>
            </a:r>
            <a:r>
              <a:rPr lang="en-US" altLang="zh-CN" sz="1800" b="1" i="1" dirty="0"/>
              <a:t>M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M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M</a:t>
            </a:r>
            <a:r>
              <a:rPr lang="en-US" altLang="zh-CN" sz="1800" b="1" baseline="-25000" dirty="0"/>
              <a:t>3</a:t>
            </a:r>
            <a:r>
              <a:rPr lang="en-US" altLang="zh-CN" sz="1800" b="1" dirty="0"/>
              <a:t>}</a:t>
            </a:r>
            <a:r>
              <a:rPr lang="zh-CN" altLang="en-US" sz="1800" b="1" dirty="0"/>
              <a:t>加工处理，各作业所需的处理时间分别为</a:t>
            </a:r>
            <a:r>
              <a:rPr lang="en-US" altLang="zh-CN" sz="1800" b="1" dirty="0"/>
              <a:t>{2, 14, 4, 16, 6, 5, 3}</a:t>
            </a:r>
            <a:r>
              <a:rPr lang="zh-CN" altLang="en-US" sz="1800" b="1" dirty="0"/>
              <a:t>。贪心法产生的作业调度如下：</a:t>
            </a:r>
          </a:p>
        </p:txBody>
      </p:sp>
      <p:graphicFrame>
        <p:nvGraphicFramePr>
          <p:cNvPr id="64544" name="Group 32"/>
          <p:cNvGraphicFramePr>
            <a:graphicFrameLocks noGrp="1"/>
          </p:cNvGraphicFramePr>
          <p:nvPr>
            <p:extLst/>
          </p:nvPr>
        </p:nvGraphicFramePr>
        <p:xfrm>
          <a:off x="2069739" y="1541977"/>
          <a:ext cx="4893468" cy="685800"/>
        </p:xfrm>
        <a:graphic>
          <a:graphicData uri="http://schemas.openxmlformats.org/drawingml/2006/table">
            <a:tbl>
              <a:tblPr/>
              <a:tblGrid>
                <a:gridCol w="135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作业号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时间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燕尾形 32"/>
          <p:cNvSpPr/>
          <p:nvPr/>
        </p:nvSpPr>
        <p:spPr>
          <a:xfrm>
            <a:off x="409935" y="188736"/>
            <a:ext cx="3247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多机调度问题 </a:t>
            </a: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73787"/>
            <a:ext cx="5943600" cy="265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2880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页脚占位符 2"/>
          <p:cNvSpPr txBox="1">
            <a:spLocks noGrp="1" noChangeArrowheads="1"/>
          </p:cNvSpPr>
          <p:nvPr/>
        </p:nvSpPr>
        <p:spPr bwMode="auto">
          <a:xfrm>
            <a:off x="365760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194310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5845" name="Text Box 2"/>
          <p:cNvSpPr txBox="1">
            <a:spLocks noChangeArrowheads="1"/>
          </p:cNvSpPr>
          <p:nvPr/>
        </p:nvSpPr>
        <p:spPr bwMode="auto">
          <a:xfrm>
            <a:off x="770812" y="749723"/>
            <a:ext cx="73825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/>
              <a:t>例：设</a:t>
            </a:r>
            <a:r>
              <a:rPr lang="en-US" altLang="zh-CN" sz="1800" b="1" dirty="0"/>
              <a:t>7</a:t>
            </a:r>
            <a:r>
              <a:rPr lang="zh-CN" altLang="en-US" sz="1800" b="1" dirty="0"/>
              <a:t>个独立作业</a:t>
            </a:r>
            <a:r>
              <a:rPr lang="en-US" altLang="zh-CN" sz="1800" b="1" dirty="0"/>
              <a:t>{1, 2, 3, 4, 5, 6, 7}</a:t>
            </a:r>
            <a:r>
              <a:rPr lang="zh-CN" altLang="en-US" sz="1800" b="1" dirty="0"/>
              <a:t>由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台机器</a:t>
            </a:r>
            <a:r>
              <a:rPr lang="en-US" altLang="zh-CN" sz="1800" b="1" dirty="0"/>
              <a:t>{</a:t>
            </a:r>
            <a:r>
              <a:rPr lang="en-US" altLang="zh-CN" sz="1800" b="1" i="1" dirty="0"/>
              <a:t>M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M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M</a:t>
            </a:r>
            <a:r>
              <a:rPr lang="en-US" altLang="zh-CN" sz="1800" b="1" baseline="-25000" dirty="0"/>
              <a:t>3</a:t>
            </a:r>
            <a:r>
              <a:rPr lang="en-US" altLang="zh-CN" sz="1800" b="1" dirty="0"/>
              <a:t>}</a:t>
            </a:r>
            <a:r>
              <a:rPr lang="zh-CN" altLang="en-US" sz="1800" b="1" dirty="0"/>
              <a:t>加工处理，各作业所需的处理时间分别为</a:t>
            </a:r>
            <a:r>
              <a:rPr lang="en-US" altLang="zh-CN" sz="1800" b="1" dirty="0"/>
              <a:t>{2, 14, 4, 16, 6, 5, 3}</a:t>
            </a:r>
            <a:r>
              <a:rPr lang="zh-CN" altLang="en-US" sz="1800" b="1" dirty="0"/>
              <a:t>。贪心法产生的作业调度如下：</a:t>
            </a:r>
          </a:p>
        </p:txBody>
      </p:sp>
      <p:grpSp>
        <p:nvGrpSpPr>
          <p:cNvPr id="35846" name="Group 3"/>
          <p:cNvGrpSpPr>
            <a:grpSpLocks/>
          </p:cNvGrpSpPr>
          <p:nvPr/>
        </p:nvGrpSpPr>
        <p:grpSpPr bwMode="auto">
          <a:xfrm>
            <a:off x="2057400" y="2614613"/>
            <a:ext cx="4806554" cy="2638814"/>
            <a:chOff x="0" y="0"/>
            <a:chExt cx="4228" cy="2429"/>
          </a:xfrm>
        </p:grpSpPr>
        <p:sp>
          <p:nvSpPr>
            <p:cNvPr id="3587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481" cy="2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ts val="581"/>
                </a:spcBef>
                <a:spcAft>
                  <a:spcPts val="581"/>
                </a:spcAft>
              </a:pPr>
              <a:r>
                <a:rPr lang="en-US" altLang="zh-CN" sz="1800" b="1" i="1"/>
                <a:t>M</a:t>
              </a:r>
              <a:r>
                <a:rPr lang="en-US" altLang="zh-CN" sz="1800" b="1" baseline="-25000"/>
                <a:t>1</a:t>
              </a:r>
              <a:endParaRPr lang="en-US" altLang="zh-CN" sz="1800" b="1"/>
            </a:p>
            <a:p>
              <a:pPr algn="just">
                <a:spcBef>
                  <a:spcPts val="581"/>
                </a:spcBef>
                <a:spcAft>
                  <a:spcPts val="581"/>
                </a:spcAft>
              </a:pPr>
              <a:r>
                <a:rPr lang="en-US" altLang="zh-CN" sz="1800" b="1" i="1"/>
                <a:t>M</a:t>
              </a:r>
              <a:r>
                <a:rPr lang="en-US" altLang="zh-CN" sz="1800" b="1" baseline="-25000"/>
                <a:t>2</a:t>
              </a:r>
              <a:endParaRPr lang="en-US" altLang="zh-CN" sz="1800" b="1"/>
            </a:p>
            <a:p>
              <a:pPr algn="just">
                <a:spcBef>
                  <a:spcPts val="581"/>
                </a:spcBef>
                <a:spcAft>
                  <a:spcPts val="581"/>
                </a:spcAft>
              </a:pPr>
              <a:r>
                <a:rPr lang="en-US" altLang="zh-CN" sz="1800" b="1" i="1"/>
                <a:t>M</a:t>
              </a:r>
              <a:r>
                <a:rPr lang="en-US" altLang="zh-CN" sz="1800" b="1" baseline="-25000"/>
                <a:t>3</a:t>
              </a:r>
            </a:p>
            <a:p>
              <a:pPr algn="just">
                <a:lnSpc>
                  <a:spcPct val="104000"/>
                </a:lnSpc>
                <a:spcBef>
                  <a:spcPts val="929"/>
                </a:spcBef>
              </a:pPr>
              <a:r>
                <a:rPr lang="zh-CN" altLang="en-US" sz="1800" b="1"/>
                <a:t>时间</a:t>
              </a:r>
            </a:p>
            <a:p>
              <a:pPr algn="just">
                <a:lnSpc>
                  <a:spcPct val="104000"/>
                </a:lnSpc>
                <a:buFontTx/>
                <a:buNone/>
              </a:pPr>
              <a:r>
                <a:rPr lang="zh-CN" altLang="en-US" sz="1800" b="1"/>
                <a:t>分配</a:t>
              </a:r>
            </a:p>
          </p:txBody>
        </p:sp>
        <p:sp>
          <p:nvSpPr>
            <p:cNvPr id="35877" name="Text Box 5" descr="5%"/>
            <p:cNvSpPr txBox="1">
              <a:spLocks noChangeArrowheads="1"/>
            </p:cNvSpPr>
            <p:nvPr/>
          </p:nvSpPr>
          <p:spPr bwMode="auto">
            <a:xfrm>
              <a:off x="474" y="1011"/>
              <a:ext cx="1365" cy="46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7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buFontTx/>
                <a:buNone/>
              </a:pPr>
              <a:r>
                <a:rPr lang="en-US" altLang="zh-CN" sz="1800" b="1"/>
                <a:t>     </a:t>
              </a:r>
              <a:r>
                <a:rPr lang="zh-CN" altLang="en-US" sz="1800" b="1"/>
                <a:t>作业</a:t>
              </a:r>
              <a:r>
                <a:rPr lang="en-US" altLang="zh-CN" sz="1800" b="1"/>
                <a:t>5</a:t>
              </a:r>
            </a:p>
          </p:txBody>
        </p:sp>
        <p:sp>
          <p:nvSpPr>
            <p:cNvPr id="35878" name="Text Box 6" descr="上对角虚线"/>
            <p:cNvSpPr txBox="1">
              <a:spLocks noChangeArrowheads="1"/>
            </p:cNvSpPr>
            <p:nvPr/>
          </p:nvSpPr>
          <p:spPr bwMode="auto">
            <a:xfrm>
              <a:off x="1830" y="1011"/>
              <a:ext cx="1155" cy="46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7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buFontTx/>
                <a:buNone/>
              </a:pPr>
              <a:r>
                <a:rPr lang="zh-CN" altLang="en-US" sz="1800" b="1"/>
                <a:t>作业</a:t>
              </a:r>
              <a:r>
                <a:rPr lang="en-US" altLang="zh-CN" sz="1800" b="1"/>
                <a:t>6</a:t>
              </a:r>
            </a:p>
          </p:txBody>
        </p:sp>
        <p:sp>
          <p:nvSpPr>
            <p:cNvPr id="35879" name="Text Box 7" descr="5%"/>
            <p:cNvSpPr txBox="1">
              <a:spLocks noChangeArrowheads="1"/>
            </p:cNvSpPr>
            <p:nvPr/>
          </p:nvSpPr>
          <p:spPr bwMode="auto">
            <a:xfrm>
              <a:off x="2982" y="1011"/>
              <a:ext cx="735" cy="46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7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buFontTx/>
                <a:buNone/>
              </a:pPr>
              <a:r>
                <a:rPr lang="en-US" altLang="zh-CN" sz="1800" b="1"/>
                <a:t> </a:t>
              </a:r>
              <a:r>
                <a:rPr lang="zh-CN" altLang="en-US" sz="1800" b="1"/>
                <a:t>作业</a:t>
              </a:r>
              <a:r>
                <a:rPr lang="en-US" altLang="zh-CN" sz="1800" b="1"/>
                <a:t>3</a:t>
              </a:r>
            </a:p>
          </p:txBody>
        </p:sp>
        <p:sp>
          <p:nvSpPr>
            <p:cNvPr id="35880" name="Text Box 8" descr="上对角虚线"/>
            <p:cNvSpPr txBox="1">
              <a:spLocks noChangeArrowheads="1"/>
            </p:cNvSpPr>
            <p:nvPr/>
          </p:nvSpPr>
          <p:spPr bwMode="auto">
            <a:xfrm>
              <a:off x="3702" y="1011"/>
              <a:ext cx="525" cy="46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7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buFontTx/>
                <a:buNone/>
              </a:pPr>
              <a:r>
                <a:rPr lang="zh-CN" altLang="en-US" sz="1800" b="1"/>
                <a:t>作业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35881" name="Line 9"/>
            <p:cNvSpPr>
              <a:spLocks noChangeShapeType="1"/>
            </p:cNvSpPr>
            <p:nvPr/>
          </p:nvSpPr>
          <p:spPr bwMode="auto">
            <a:xfrm>
              <a:off x="4227" y="1479"/>
              <a:ext cx="1" cy="8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5882" name="Text Box 10" descr="5%"/>
            <p:cNvSpPr txBox="1">
              <a:spLocks noChangeArrowheads="1"/>
            </p:cNvSpPr>
            <p:nvPr/>
          </p:nvSpPr>
          <p:spPr bwMode="auto">
            <a:xfrm>
              <a:off x="474" y="543"/>
              <a:ext cx="2940" cy="46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7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buFontTx/>
                <a:buNone/>
              </a:pPr>
              <a:r>
                <a:rPr lang="en-US" altLang="zh-CN" sz="1800" b="1"/>
                <a:t>  </a:t>
              </a:r>
              <a:r>
                <a:rPr lang="zh-CN" altLang="en-US" sz="1800" b="1"/>
                <a:t>作业</a:t>
              </a:r>
              <a:r>
                <a:rPr lang="en-US" altLang="zh-CN" sz="1800" b="1"/>
                <a:t>2</a:t>
              </a:r>
            </a:p>
          </p:txBody>
        </p:sp>
        <p:sp>
          <p:nvSpPr>
            <p:cNvPr id="35883" name="Text Box 11" descr="上对角虚线"/>
            <p:cNvSpPr txBox="1">
              <a:spLocks noChangeArrowheads="1"/>
            </p:cNvSpPr>
            <p:nvPr/>
          </p:nvSpPr>
          <p:spPr bwMode="auto">
            <a:xfrm>
              <a:off x="3402" y="543"/>
              <a:ext cx="825" cy="46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7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buFontTx/>
                <a:buNone/>
              </a:pPr>
              <a:r>
                <a:rPr lang="en-US" altLang="zh-CN" sz="1800" b="1"/>
                <a:t> </a:t>
              </a:r>
              <a:r>
                <a:rPr lang="zh-CN" altLang="en-US" sz="1800" b="1"/>
                <a:t>作业</a:t>
              </a:r>
              <a:r>
                <a:rPr lang="en-US" altLang="zh-CN" sz="1800" b="1"/>
                <a:t>7</a:t>
              </a:r>
            </a:p>
          </p:txBody>
        </p:sp>
        <p:sp>
          <p:nvSpPr>
            <p:cNvPr id="35884" name="Text Box 12" descr="5%"/>
            <p:cNvSpPr txBox="1">
              <a:spLocks noChangeArrowheads="1"/>
            </p:cNvSpPr>
            <p:nvPr/>
          </p:nvSpPr>
          <p:spPr bwMode="auto">
            <a:xfrm>
              <a:off x="474" y="75"/>
              <a:ext cx="3495" cy="46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7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buFontTx/>
                <a:buNone/>
              </a:pPr>
              <a:r>
                <a:rPr lang="en-US" altLang="zh-CN" sz="1800" b="1"/>
                <a:t>  </a:t>
              </a:r>
              <a:r>
                <a:rPr lang="zh-CN" altLang="en-US" sz="1800" b="1"/>
                <a:t>作业</a:t>
              </a:r>
              <a:r>
                <a:rPr lang="en-US" altLang="zh-CN" sz="1800" b="1"/>
                <a:t>4</a:t>
              </a:r>
            </a:p>
          </p:txBody>
        </p:sp>
        <p:sp>
          <p:nvSpPr>
            <p:cNvPr id="35885" name="Line 13"/>
            <p:cNvSpPr>
              <a:spLocks noChangeShapeType="1"/>
            </p:cNvSpPr>
            <p:nvPr/>
          </p:nvSpPr>
          <p:spPr bwMode="auto">
            <a:xfrm>
              <a:off x="491" y="2267"/>
              <a:ext cx="3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5886" name="Text Box 14"/>
            <p:cNvSpPr txBox="1">
              <a:spLocks noChangeArrowheads="1"/>
            </p:cNvSpPr>
            <p:nvPr/>
          </p:nvSpPr>
          <p:spPr bwMode="auto">
            <a:xfrm>
              <a:off x="2231" y="2117"/>
              <a:ext cx="22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buFontTx/>
                <a:buNone/>
              </a:pPr>
              <a:r>
                <a:rPr lang="en-US" altLang="zh-CN" sz="1800" b="1"/>
                <a:t>17</a:t>
              </a:r>
            </a:p>
          </p:txBody>
        </p:sp>
        <p:sp>
          <p:nvSpPr>
            <p:cNvPr id="35887" name="Line 15"/>
            <p:cNvSpPr>
              <a:spLocks noChangeShapeType="1"/>
            </p:cNvSpPr>
            <p:nvPr/>
          </p:nvSpPr>
          <p:spPr bwMode="auto">
            <a:xfrm>
              <a:off x="462" y="1479"/>
              <a:ext cx="0" cy="8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5888" name="Line 16"/>
            <p:cNvSpPr>
              <a:spLocks noChangeShapeType="1"/>
            </p:cNvSpPr>
            <p:nvPr/>
          </p:nvSpPr>
          <p:spPr bwMode="auto">
            <a:xfrm>
              <a:off x="3957" y="1479"/>
              <a:ext cx="0" cy="5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5889" name="Line 17"/>
            <p:cNvSpPr>
              <a:spLocks noChangeShapeType="1"/>
            </p:cNvSpPr>
            <p:nvPr/>
          </p:nvSpPr>
          <p:spPr bwMode="auto">
            <a:xfrm>
              <a:off x="507" y="1979"/>
              <a:ext cx="3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5890" name="Text Box 18"/>
            <p:cNvSpPr txBox="1">
              <a:spLocks noChangeArrowheads="1"/>
            </p:cNvSpPr>
            <p:nvPr/>
          </p:nvSpPr>
          <p:spPr bwMode="auto">
            <a:xfrm>
              <a:off x="2247" y="1823"/>
              <a:ext cx="22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buFontTx/>
                <a:buNone/>
              </a:pPr>
              <a:r>
                <a:rPr lang="en-US" altLang="zh-CN" sz="1800" b="1"/>
                <a:t>16</a:t>
              </a:r>
            </a:p>
          </p:txBody>
        </p:sp>
        <p:sp>
          <p:nvSpPr>
            <p:cNvPr id="35892" name="Line 20"/>
            <p:cNvSpPr>
              <a:spLocks noChangeShapeType="1"/>
            </p:cNvSpPr>
            <p:nvPr/>
          </p:nvSpPr>
          <p:spPr bwMode="auto">
            <a:xfrm>
              <a:off x="507" y="1679"/>
              <a:ext cx="12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5893" name="Line 21"/>
            <p:cNvSpPr>
              <a:spLocks noChangeShapeType="1"/>
            </p:cNvSpPr>
            <p:nvPr/>
          </p:nvSpPr>
          <p:spPr bwMode="auto">
            <a:xfrm>
              <a:off x="1827" y="1496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5894" name="Text Box 22"/>
            <p:cNvSpPr txBox="1">
              <a:spLocks noChangeArrowheads="1"/>
            </p:cNvSpPr>
            <p:nvPr/>
          </p:nvSpPr>
          <p:spPr bwMode="auto">
            <a:xfrm>
              <a:off x="1045" y="1532"/>
              <a:ext cx="18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buFontTx/>
                <a:buNone/>
              </a:pPr>
              <a:r>
                <a:rPr lang="en-US" altLang="zh-CN" sz="1800" b="1"/>
                <a:t>6</a:t>
              </a:r>
            </a:p>
          </p:txBody>
        </p:sp>
        <p:sp>
          <p:nvSpPr>
            <p:cNvPr id="35895" name="Line 23"/>
            <p:cNvSpPr>
              <a:spLocks noChangeShapeType="1"/>
            </p:cNvSpPr>
            <p:nvPr/>
          </p:nvSpPr>
          <p:spPr bwMode="auto">
            <a:xfrm>
              <a:off x="1857" y="1679"/>
              <a:ext cx="11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5896" name="Line 24"/>
            <p:cNvSpPr>
              <a:spLocks noChangeShapeType="1"/>
            </p:cNvSpPr>
            <p:nvPr/>
          </p:nvSpPr>
          <p:spPr bwMode="auto">
            <a:xfrm>
              <a:off x="2983" y="1496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5897" name="Text Box 25"/>
            <p:cNvSpPr txBox="1">
              <a:spLocks noChangeArrowheads="1"/>
            </p:cNvSpPr>
            <p:nvPr/>
          </p:nvSpPr>
          <p:spPr bwMode="auto">
            <a:xfrm>
              <a:off x="2321" y="1547"/>
              <a:ext cx="18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buFontTx/>
                <a:buNone/>
              </a:pPr>
              <a:r>
                <a:rPr lang="en-US" altLang="zh-CN" sz="1800" b="1"/>
                <a:t>5</a:t>
              </a:r>
            </a:p>
          </p:txBody>
        </p:sp>
        <p:sp>
          <p:nvSpPr>
            <p:cNvPr id="35898" name="Line 26"/>
            <p:cNvSpPr>
              <a:spLocks noChangeShapeType="1"/>
            </p:cNvSpPr>
            <p:nvPr/>
          </p:nvSpPr>
          <p:spPr bwMode="auto">
            <a:xfrm>
              <a:off x="3011" y="1679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5899" name="Line 27"/>
            <p:cNvSpPr>
              <a:spLocks noChangeShapeType="1"/>
            </p:cNvSpPr>
            <p:nvPr/>
          </p:nvSpPr>
          <p:spPr bwMode="auto">
            <a:xfrm>
              <a:off x="3703" y="1496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5900" name="Text Box 28"/>
            <p:cNvSpPr txBox="1">
              <a:spLocks noChangeArrowheads="1"/>
            </p:cNvSpPr>
            <p:nvPr/>
          </p:nvSpPr>
          <p:spPr bwMode="auto">
            <a:xfrm>
              <a:off x="3311" y="1547"/>
              <a:ext cx="13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buFontTx/>
                <a:buNone/>
              </a:pPr>
              <a:r>
                <a:rPr lang="en-US" altLang="zh-CN" sz="1800" b="1"/>
                <a:t>4</a:t>
              </a:r>
            </a:p>
          </p:txBody>
        </p:sp>
      </p:grpSp>
      <p:graphicFrame>
        <p:nvGraphicFramePr>
          <p:cNvPr id="64544" name="Group 32"/>
          <p:cNvGraphicFramePr>
            <a:graphicFrameLocks noGrp="1"/>
          </p:cNvGraphicFramePr>
          <p:nvPr>
            <p:extLst/>
          </p:nvPr>
        </p:nvGraphicFramePr>
        <p:xfrm>
          <a:off x="2076994" y="1848964"/>
          <a:ext cx="4893468" cy="685800"/>
        </p:xfrm>
        <a:graphic>
          <a:graphicData uri="http://schemas.openxmlformats.org/drawingml/2006/table">
            <a:tbl>
              <a:tblPr/>
              <a:tblGrid>
                <a:gridCol w="135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作业号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时间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defRPr sz="3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rgbClr val="08228E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76" marR="68576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燕尾形 32"/>
          <p:cNvSpPr/>
          <p:nvPr/>
        </p:nvSpPr>
        <p:spPr>
          <a:xfrm>
            <a:off x="409935" y="188736"/>
            <a:ext cx="3247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多机调度问题 </a:t>
            </a:r>
          </a:p>
        </p:txBody>
      </p:sp>
    </p:spTree>
    <p:extLst>
      <p:ext uri="{BB962C8B-B14F-4D97-AF65-F5344CB8AC3E}">
        <p14:creationId xmlns:p14="http://schemas.microsoft.com/office/powerpoint/2010/main" val="32182788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1"/>
          <p:cNvSpPr txBox="1">
            <a:spLocks noGrp="1" noChangeArrowheads="1"/>
          </p:cNvSpPr>
          <p:nvPr/>
        </p:nvSpPr>
        <p:spPr bwMode="auto">
          <a:xfrm>
            <a:off x="61150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6867" name="页脚占位符 2"/>
          <p:cNvSpPr txBox="1">
            <a:spLocks noGrp="1" noChangeArrowheads="1"/>
          </p:cNvSpPr>
          <p:nvPr/>
        </p:nvSpPr>
        <p:spPr bwMode="auto">
          <a:xfrm>
            <a:off x="365760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sp>
        <p:nvSpPr>
          <p:cNvPr id="36868" name="灯片编号占位符 3"/>
          <p:cNvSpPr txBox="1">
            <a:spLocks noGrp="1" noChangeArrowheads="1"/>
          </p:cNvSpPr>
          <p:nvPr/>
        </p:nvSpPr>
        <p:spPr bwMode="auto">
          <a:xfrm>
            <a:off x="194310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en-US" altLang="zh-CN" sz="1050">
              <a:latin typeface="Comic Sans MS" panose="030F0702030302020204" pitchFamily="66" charset="0"/>
            </a:endParaRPr>
          </a:p>
        </p:txBody>
      </p:sp>
      <p:grpSp>
        <p:nvGrpSpPr>
          <p:cNvPr id="36869" name="Group 2"/>
          <p:cNvGrpSpPr>
            <a:grpSpLocks/>
          </p:cNvGrpSpPr>
          <p:nvPr/>
        </p:nvGrpSpPr>
        <p:grpSpPr bwMode="auto">
          <a:xfrm>
            <a:off x="1582340" y="2190750"/>
            <a:ext cx="6322219" cy="2893219"/>
            <a:chOff x="0" y="0"/>
            <a:chExt cx="7654" cy="3483"/>
          </a:xfrm>
        </p:grpSpPr>
        <p:sp>
          <p:nvSpPr>
            <p:cNvPr id="36871" name="Text Box 3"/>
            <p:cNvSpPr txBox="1">
              <a:spLocks noChangeArrowheads="1"/>
            </p:cNvSpPr>
            <p:nvPr/>
          </p:nvSpPr>
          <p:spPr bwMode="auto">
            <a:xfrm>
              <a:off x="0" y="6"/>
              <a:ext cx="7654" cy="34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ts val="581"/>
                </a:spcAft>
              </a:pPr>
              <a:r>
                <a:rPr lang="zh-CN" altLang="en-US" sz="1650" b="1" dirty="0"/>
                <a:t>算法</a:t>
              </a:r>
              <a:r>
                <a:rPr lang="en-US" altLang="zh-CN" sz="1650" b="1" dirty="0"/>
                <a:t>4.2——</a:t>
              </a:r>
              <a:r>
                <a:rPr lang="zh-CN" altLang="en-US" sz="1650" b="1" dirty="0"/>
                <a:t>多机调度问题</a:t>
              </a:r>
            </a:p>
            <a:p>
              <a:pPr algn="just">
                <a:buFontTx/>
                <a:buNone/>
              </a:pPr>
              <a:r>
                <a:rPr lang="en-US" altLang="zh-CN" sz="1650" b="1" dirty="0"/>
                <a:t>1</a:t>
              </a:r>
              <a:r>
                <a:rPr lang="zh-CN" altLang="en-US" sz="1650" b="1" dirty="0"/>
                <a:t>．将数组</a:t>
              </a:r>
              <a:r>
                <a:rPr lang="en-US" altLang="zh-CN" sz="1650" b="1" dirty="0"/>
                <a:t>t[n]</a:t>
              </a:r>
              <a:r>
                <a:rPr lang="zh-CN" altLang="en-US" sz="1650" b="1" dirty="0"/>
                <a:t>由大到小排序，对应的作业序号存储在数组</a:t>
              </a:r>
              <a:r>
                <a:rPr lang="en-US" altLang="zh-CN" sz="1650" b="1" dirty="0"/>
                <a:t>p[n]</a:t>
              </a:r>
              <a:r>
                <a:rPr lang="zh-CN" altLang="en-US" sz="1650" b="1" dirty="0"/>
                <a:t>中；</a:t>
              </a:r>
            </a:p>
            <a:p>
              <a:pPr algn="just">
                <a:buFontTx/>
                <a:buNone/>
              </a:pPr>
              <a:r>
                <a:rPr lang="en-US" altLang="zh-CN" sz="1650" b="1" dirty="0"/>
                <a:t>2</a:t>
              </a:r>
              <a:r>
                <a:rPr lang="zh-CN" altLang="en-US" sz="1650" b="1" dirty="0"/>
                <a:t>．将数组</a:t>
              </a:r>
              <a:r>
                <a:rPr lang="en-US" altLang="zh-CN" sz="1650" b="1" dirty="0"/>
                <a:t>d[m]</a:t>
              </a:r>
              <a:r>
                <a:rPr lang="zh-CN" altLang="en-US" sz="1650" b="1" dirty="0"/>
                <a:t>初始化为</a:t>
              </a:r>
              <a:r>
                <a:rPr lang="en-US" altLang="zh-CN" sz="1650" b="1" dirty="0"/>
                <a:t>0</a:t>
              </a:r>
              <a:r>
                <a:rPr lang="zh-CN" altLang="en-US" sz="1650" b="1" dirty="0"/>
                <a:t>；</a:t>
              </a:r>
            </a:p>
            <a:p>
              <a:pPr algn="just">
                <a:buFontTx/>
                <a:buNone/>
              </a:pPr>
              <a:r>
                <a:rPr lang="en-US" altLang="zh-CN" sz="1650" b="1" dirty="0"/>
                <a:t>3</a:t>
              </a:r>
              <a:r>
                <a:rPr lang="zh-CN" altLang="en-US" sz="1650" b="1" dirty="0"/>
                <a:t>．</a:t>
              </a:r>
              <a:r>
                <a:rPr lang="en-US" altLang="zh-CN" sz="1650" b="1" dirty="0"/>
                <a:t>for (</a:t>
              </a:r>
              <a:r>
                <a:rPr lang="en-US" altLang="zh-CN" sz="1650" b="1" dirty="0" err="1"/>
                <a:t>i</a:t>
              </a:r>
              <a:r>
                <a:rPr lang="en-US" altLang="zh-CN" sz="1650" b="1" dirty="0"/>
                <a:t>=1; </a:t>
              </a:r>
              <a:r>
                <a:rPr lang="en-US" altLang="zh-CN" sz="1650" b="1" dirty="0" err="1"/>
                <a:t>i</a:t>
              </a:r>
              <a:r>
                <a:rPr lang="en-US" altLang="zh-CN" sz="1650" b="1" dirty="0"/>
                <a:t>&lt;=m; </a:t>
              </a:r>
              <a:r>
                <a:rPr lang="en-US" altLang="zh-CN" sz="1650" b="1" dirty="0" err="1"/>
                <a:t>i</a:t>
              </a:r>
              <a:r>
                <a:rPr lang="en-US" altLang="zh-CN" sz="1650" b="1" dirty="0"/>
                <a:t>++) //</a:t>
              </a:r>
              <a:r>
                <a:rPr lang="zh-CN" altLang="en-US" sz="1650" b="1" dirty="0"/>
                <a:t>将</a:t>
              </a:r>
              <a:r>
                <a:rPr lang="en-US" altLang="zh-CN" sz="1650" b="1" dirty="0"/>
                <a:t>m</a:t>
              </a:r>
              <a:r>
                <a:rPr lang="zh-CN" altLang="en-US" sz="1650" b="1" dirty="0"/>
                <a:t>个作业分配给</a:t>
              </a:r>
              <a:r>
                <a:rPr lang="en-US" altLang="zh-CN" sz="1650" b="1" dirty="0"/>
                <a:t>m</a:t>
              </a:r>
              <a:r>
                <a:rPr lang="zh-CN" altLang="en-US" sz="1650" b="1" dirty="0"/>
                <a:t>个机器</a:t>
              </a:r>
              <a:endParaRPr lang="en-US" altLang="zh-CN" sz="1650" b="1" dirty="0"/>
            </a:p>
            <a:p>
              <a:pPr algn="just">
                <a:buFontTx/>
                <a:buNone/>
              </a:pPr>
              <a:r>
                <a:rPr lang="en-US" altLang="zh-CN" sz="1650" b="1" dirty="0"/>
                <a:t>     3.1 S[</a:t>
              </a:r>
              <a:r>
                <a:rPr lang="en-US" altLang="zh-CN" sz="1650" b="1" dirty="0" err="1"/>
                <a:t>i</a:t>
              </a:r>
              <a:r>
                <a:rPr lang="en-US" altLang="zh-CN" sz="1650" b="1" dirty="0"/>
                <a:t>]={p[</a:t>
              </a:r>
              <a:r>
                <a:rPr lang="en-US" altLang="zh-CN" sz="1650" b="1" dirty="0" err="1"/>
                <a:t>i</a:t>
              </a:r>
              <a:r>
                <a:rPr lang="en-US" altLang="zh-CN" sz="1650" b="1" dirty="0"/>
                <a:t>]};   </a:t>
              </a:r>
              <a:endParaRPr lang="zh-CN" altLang="en-US" sz="1650" b="1" dirty="0"/>
            </a:p>
            <a:p>
              <a:pPr algn="just">
                <a:buFontTx/>
                <a:buNone/>
              </a:pPr>
              <a:r>
                <a:rPr lang="zh-CN" altLang="en-US" sz="1650" b="1" dirty="0"/>
                <a:t>     </a:t>
              </a:r>
              <a:r>
                <a:rPr lang="en-US" altLang="zh-CN" sz="1650" b="1" dirty="0"/>
                <a:t>3.2 d[</a:t>
              </a:r>
              <a:r>
                <a:rPr lang="en-US" altLang="zh-CN" sz="1650" b="1" dirty="0" err="1"/>
                <a:t>i</a:t>
              </a:r>
              <a:r>
                <a:rPr lang="en-US" altLang="zh-CN" sz="1650" b="1" dirty="0"/>
                <a:t>]=t[</a:t>
              </a:r>
              <a:r>
                <a:rPr lang="en-US" altLang="zh-CN" sz="1650" b="1" dirty="0" err="1"/>
                <a:t>i</a:t>
              </a:r>
              <a:r>
                <a:rPr lang="en-US" altLang="zh-CN" sz="1650" b="1" dirty="0"/>
                <a:t>];   </a:t>
              </a:r>
            </a:p>
            <a:p>
              <a:pPr algn="just">
                <a:buFontTx/>
                <a:buNone/>
              </a:pPr>
              <a:r>
                <a:rPr lang="en-US" altLang="zh-CN" sz="1650" b="1" dirty="0"/>
                <a:t>4.  for (</a:t>
              </a:r>
              <a:r>
                <a:rPr lang="en-US" altLang="zh-CN" sz="1650" b="1" dirty="0" err="1"/>
                <a:t>i</a:t>
              </a:r>
              <a:r>
                <a:rPr lang="en-US" altLang="zh-CN" sz="1650" b="1" dirty="0"/>
                <a:t>=m+1; </a:t>
              </a:r>
              <a:r>
                <a:rPr lang="en-US" altLang="zh-CN" sz="1650" b="1" dirty="0" err="1"/>
                <a:t>i</a:t>
              </a:r>
              <a:r>
                <a:rPr lang="en-US" altLang="zh-CN" sz="1650" b="1" dirty="0"/>
                <a:t>&lt;=n; </a:t>
              </a:r>
              <a:r>
                <a:rPr lang="en-US" altLang="zh-CN" sz="1650" b="1" dirty="0" err="1"/>
                <a:t>i</a:t>
              </a:r>
              <a:r>
                <a:rPr lang="en-US" altLang="zh-CN" sz="1650" b="1" dirty="0"/>
                <a:t>++)</a:t>
              </a:r>
            </a:p>
            <a:p>
              <a:pPr algn="just">
                <a:buFontTx/>
                <a:buNone/>
              </a:pPr>
              <a:r>
                <a:rPr lang="en-US" altLang="zh-CN" sz="1650" b="1" dirty="0"/>
                <a:t>     4.1  j=</a:t>
              </a:r>
              <a:r>
                <a:rPr lang="zh-CN" altLang="en-US" sz="1650" b="1" dirty="0"/>
                <a:t>数组</a:t>
              </a:r>
              <a:r>
                <a:rPr lang="en-US" altLang="zh-CN" sz="1650" b="1" dirty="0"/>
                <a:t>d[m]</a:t>
              </a:r>
              <a:r>
                <a:rPr lang="zh-CN" altLang="en-US" sz="1650" b="1" dirty="0"/>
                <a:t>中最小值对应的下标；  </a:t>
              </a:r>
              <a:r>
                <a:rPr lang="en-US" altLang="zh-CN" sz="1650" b="1" dirty="0"/>
                <a:t>//j</a:t>
              </a:r>
              <a:r>
                <a:rPr lang="zh-CN" altLang="en-US" sz="1650" b="1" dirty="0"/>
                <a:t>为最先空闲的机器序号</a:t>
              </a:r>
            </a:p>
            <a:p>
              <a:pPr algn="just">
                <a:buFontTx/>
                <a:buNone/>
              </a:pPr>
              <a:r>
                <a:rPr lang="zh-CN" altLang="en-US" sz="1650" b="1" dirty="0"/>
                <a:t>     </a:t>
              </a:r>
              <a:r>
                <a:rPr lang="en-US" altLang="zh-CN" sz="1650" b="1" dirty="0"/>
                <a:t>4.2  S[j]=S[j]+{p[</a:t>
              </a:r>
              <a:r>
                <a:rPr lang="en-US" altLang="zh-CN" sz="1650" b="1" dirty="0" err="1"/>
                <a:t>i</a:t>
              </a:r>
              <a:r>
                <a:rPr lang="en-US" altLang="zh-CN" sz="1650" b="1" dirty="0"/>
                <a:t>]};   //</a:t>
              </a:r>
              <a:r>
                <a:rPr lang="zh-CN" altLang="en-US" sz="1650" b="1" dirty="0"/>
                <a:t>将作业</a:t>
              </a:r>
              <a:r>
                <a:rPr lang="en-US" altLang="zh-CN" sz="1650" b="1" dirty="0" err="1"/>
                <a:t>i</a:t>
              </a:r>
              <a:r>
                <a:rPr lang="zh-CN" altLang="en-US" sz="1650" b="1" dirty="0"/>
                <a:t>分配给最先空闲的机器</a:t>
              </a:r>
              <a:r>
                <a:rPr lang="en-US" altLang="zh-CN" sz="1650" b="1" dirty="0"/>
                <a:t>j</a:t>
              </a:r>
            </a:p>
            <a:p>
              <a:pPr algn="just">
                <a:buFontTx/>
                <a:buNone/>
              </a:pPr>
              <a:r>
                <a:rPr lang="en-US" altLang="zh-CN" sz="1650" b="1" dirty="0"/>
                <a:t>     4.3  d[j]=d[j]+t[</a:t>
              </a:r>
              <a:r>
                <a:rPr lang="en-US" altLang="zh-CN" sz="1650" b="1" dirty="0" err="1"/>
                <a:t>i</a:t>
              </a:r>
              <a:r>
                <a:rPr lang="en-US" altLang="zh-CN" sz="1650" b="1" dirty="0"/>
                <a:t>];      //</a:t>
              </a:r>
              <a:r>
                <a:rPr lang="zh-CN" altLang="en-US" sz="1650" b="1" dirty="0"/>
                <a:t>机器</a:t>
              </a:r>
              <a:r>
                <a:rPr lang="en-US" altLang="zh-CN" sz="1650" b="1" dirty="0"/>
                <a:t>j</a:t>
              </a:r>
              <a:r>
                <a:rPr lang="zh-CN" altLang="en-US" sz="1650" b="1" dirty="0"/>
                <a:t>将在</a:t>
              </a:r>
              <a:r>
                <a:rPr lang="en-US" altLang="zh-CN" sz="1650" b="1" dirty="0"/>
                <a:t>d[j]</a:t>
              </a:r>
              <a:r>
                <a:rPr lang="zh-CN" altLang="en-US" sz="1650" b="1" dirty="0"/>
                <a:t>后空闲</a:t>
              </a:r>
            </a:p>
          </p:txBody>
        </p:sp>
        <p:grpSp>
          <p:nvGrpSpPr>
            <p:cNvPr id="36872" name="Group 4"/>
            <p:cNvGrpSpPr>
              <a:grpSpLocks/>
            </p:cNvGrpSpPr>
            <p:nvPr/>
          </p:nvGrpSpPr>
          <p:grpSpPr bwMode="auto">
            <a:xfrm>
              <a:off x="2" y="0"/>
              <a:ext cx="540" cy="813"/>
              <a:chOff x="0" y="0"/>
              <a:chExt cx="540" cy="813"/>
            </a:xfrm>
          </p:grpSpPr>
          <p:sp>
            <p:nvSpPr>
              <p:cNvPr id="36873" name="AutoShape 5"/>
              <p:cNvSpPr>
                <a:spLocks noChangeArrowheads="1"/>
              </p:cNvSpPr>
              <p:nvPr/>
            </p:nvSpPr>
            <p:spPr bwMode="auto">
              <a:xfrm rot="5400000">
                <a:off x="-137" y="137"/>
                <a:ext cx="813" cy="54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874" name="WordArt 6"/>
              <p:cNvSpPr>
                <a:spLocks noChangeArrowheads="1" noChangeShapeType="1" noTextEdit="1"/>
              </p:cNvSpPr>
              <p:nvPr/>
            </p:nvSpPr>
            <p:spPr bwMode="auto">
              <a:xfrm rot="-3420000">
                <a:off x="-52" y="192"/>
                <a:ext cx="495" cy="1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/>
                <a:r>
                  <a:rPr lang="zh-CN" altLang="en-US" sz="600" kern="1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noFill/>
                    <a:latin typeface="宋体" panose="02010600030101010101" pitchFamily="2" charset="-122"/>
                  </a:rPr>
                  <a:t>伪代码</a:t>
                </a:r>
              </a:p>
            </p:txBody>
          </p:sp>
        </p:grpSp>
      </p:grp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1716285" y="733296"/>
            <a:ext cx="6054328" cy="142192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1800" b="1" dirty="0"/>
              <a:t>t[n]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n</a:t>
            </a:r>
            <a:r>
              <a:rPr lang="zh-CN" altLang="en-US" sz="1800" b="1" dirty="0"/>
              <a:t>个作业的处理时间；</a:t>
            </a:r>
            <a:endParaRPr lang="en-US" altLang="zh-CN" sz="1800" b="1" dirty="0"/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1800" b="1" dirty="0"/>
              <a:t>p[n]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n</a:t>
            </a:r>
            <a:r>
              <a:rPr lang="zh-CN" altLang="en-US" sz="1800" b="1" dirty="0"/>
              <a:t>个作业的序号；</a:t>
            </a:r>
            <a:endParaRPr lang="en-US" altLang="zh-CN" sz="1800" b="1" dirty="0"/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1800" b="1" dirty="0"/>
              <a:t>d[m]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m</a:t>
            </a:r>
            <a:r>
              <a:rPr lang="zh-CN" altLang="en-US" sz="1800" b="1" dirty="0"/>
              <a:t>台机器的空闲时间（从什么时候开始空闲）；</a:t>
            </a:r>
            <a:endParaRPr lang="en-US" altLang="zh-CN" sz="1800" b="1" dirty="0"/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1800" b="1" dirty="0"/>
              <a:t>S[m]</a:t>
            </a:r>
            <a:r>
              <a:rPr lang="zh-CN" altLang="en-US" sz="1800" b="1" dirty="0"/>
              <a:t>：每台机器所处理的作业。</a:t>
            </a:r>
            <a:endParaRPr lang="en-US" altLang="zh-CN" sz="1800" b="1" dirty="0"/>
          </a:p>
        </p:txBody>
      </p:sp>
      <p:sp>
        <p:nvSpPr>
          <p:cNvPr id="11" name="燕尾形 10"/>
          <p:cNvSpPr/>
          <p:nvPr/>
        </p:nvSpPr>
        <p:spPr>
          <a:xfrm>
            <a:off x="409935" y="188736"/>
            <a:ext cx="3247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多机调度问题 </a:t>
            </a:r>
          </a:p>
        </p:txBody>
      </p:sp>
    </p:spTree>
    <p:extLst>
      <p:ext uri="{BB962C8B-B14F-4D97-AF65-F5344CB8AC3E}">
        <p14:creationId xmlns:p14="http://schemas.microsoft.com/office/powerpoint/2010/main" val="142804847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382944" y="539409"/>
            <a:ext cx="7808906" cy="47137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382944" y="137596"/>
            <a:ext cx="177876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lIns="91438" tIns="45719" rIns="91438" bIns="45719" anchor="ctr"/>
          <a:lstStyle/>
          <a:p>
            <a:pPr defTabSz="687648">
              <a:spcBef>
                <a:spcPct val="0"/>
              </a:spcBef>
            </a:pP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78444" y="663995"/>
            <a:ext cx="792000" cy="792000"/>
            <a:chOff x="4157228" y="3968984"/>
            <a:chExt cx="792000" cy="792000"/>
          </a:xfrm>
        </p:grpSpPr>
        <p:sp>
          <p:nvSpPr>
            <p:cNvPr id="17" name="MH_Other_2"/>
            <p:cNvSpPr/>
            <p:nvPr>
              <p:custDataLst>
                <p:tags r:id="rId5"/>
              </p:custDataLst>
            </p:nvPr>
          </p:nvSpPr>
          <p:spPr>
            <a:xfrm>
              <a:off x="4157228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+mj-ea"/>
              </a:endParaRPr>
            </a:p>
          </p:txBody>
        </p:sp>
        <p:sp>
          <p:nvSpPr>
            <p:cNvPr id="18" name="MH_Title_1"/>
            <p:cNvSpPr/>
            <p:nvPr>
              <p:custDataLst>
                <p:tags r:id="rId6"/>
              </p:custDataLst>
            </p:nvPr>
          </p:nvSpPr>
          <p:spPr>
            <a:xfrm>
              <a:off x="4276078" y="4094984"/>
              <a:ext cx="540000" cy="540000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800" dirty="0">
                  <a:ea typeface="+mj-ea"/>
                </a:rPr>
                <a:t>01</a:t>
              </a:r>
            </a:p>
          </p:txBody>
        </p:sp>
      </p:grpSp>
      <p:sp>
        <p:nvSpPr>
          <p:cNvPr id="19" name="MH_Text_1"/>
          <p:cNvSpPr/>
          <p:nvPr>
            <p:custDataLst>
              <p:tags r:id="rId1"/>
            </p:custDataLst>
          </p:nvPr>
        </p:nvSpPr>
        <p:spPr>
          <a:xfrm>
            <a:off x="2303734" y="817035"/>
            <a:ext cx="4846519" cy="5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6" tIns="0" rIns="119986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多机调度问题</a:t>
            </a:r>
            <a:endParaRPr lang="en-US" altLang="zh-CN" sz="2400" b="1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2" name="MH_Text_1"/>
          <p:cNvSpPr/>
          <p:nvPr>
            <p:custDataLst>
              <p:tags r:id="rId2"/>
            </p:custDataLst>
          </p:nvPr>
        </p:nvSpPr>
        <p:spPr>
          <a:xfrm>
            <a:off x="2286000" y="1954283"/>
            <a:ext cx="4670648" cy="5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6" tIns="0" rIns="119986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多机调度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问题的贪心策略</a:t>
            </a:r>
            <a:endParaRPr lang="en-US" altLang="zh-CN" sz="2400" b="1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59595" y="1749418"/>
            <a:ext cx="792000" cy="792000"/>
            <a:chOff x="4157228" y="3968984"/>
            <a:chExt cx="792000" cy="792000"/>
          </a:xfrm>
        </p:grpSpPr>
        <p:sp>
          <p:nvSpPr>
            <p:cNvPr id="33" name="MH_Other_2"/>
            <p:cNvSpPr/>
            <p:nvPr>
              <p:custDataLst>
                <p:tags r:id="rId3"/>
              </p:custDataLst>
            </p:nvPr>
          </p:nvSpPr>
          <p:spPr>
            <a:xfrm>
              <a:off x="4157228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+mj-ea"/>
              </a:endParaRPr>
            </a:p>
          </p:txBody>
        </p:sp>
        <p:sp>
          <p:nvSpPr>
            <p:cNvPr id="34" name="MH_Title_1"/>
            <p:cNvSpPr/>
            <p:nvPr>
              <p:custDataLst>
                <p:tags r:id="rId4"/>
              </p:custDataLst>
            </p:nvPr>
          </p:nvSpPr>
          <p:spPr>
            <a:xfrm>
              <a:off x="4276078" y="4094984"/>
              <a:ext cx="540000" cy="540000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800" dirty="0">
                  <a:ea typeface="+mj-ea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21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641594"/>
                <a:ext cx="8001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+mn-lt"/>
                    <a:ea typeface="+mn-ea"/>
                  </a:rPr>
                  <a:t>问题描述：设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𝑮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=(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𝑽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𝑬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latin typeface="+mn-lt"/>
                    <a:ea typeface="+mn-ea"/>
                  </a:rPr>
                  <a:t>是无向连通带权图。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𝑬</m:t>
                    </m:r>
                  </m:oMath>
                </a14:m>
                <a:r>
                  <a:rPr lang="zh-CN" altLang="en-US" sz="2400" b="1" dirty="0" smtClean="0">
                    <a:latin typeface="+mn-lt"/>
                    <a:ea typeface="+mn-ea"/>
                  </a:rPr>
                  <a:t>中每条</a:t>
                </a:r>
                <a:endParaRPr lang="en-US" altLang="zh-CN" sz="2400" b="1" dirty="0" smtClean="0">
                  <a:latin typeface="+mn-lt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+mn-lt"/>
                    <a:ea typeface="+mn-ea"/>
                  </a:rPr>
                  <a:t>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𝒗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𝒘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latin typeface="+mn-lt"/>
                    <a:ea typeface="+mn-ea"/>
                  </a:rPr>
                  <a:t>的权为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𝒗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[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𝒘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]</m:t>
                    </m:r>
                  </m:oMath>
                </a14:m>
                <a:r>
                  <a:rPr lang="zh-CN" altLang="en-US" sz="2400" b="1" dirty="0" smtClean="0">
                    <a:latin typeface="+mn-lt"/>
                    <a:ea typeface="+mn-ea"/>
                  </a:rPr>
                  <a:t>。最小生成树问题就是要在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𝑮</m:t>
                    </m:r>
                  </m:oMath>
                </a14:m>
                <a:r>
                  <a:rPr lang="zh-CN" altLang="en-US" sz="2400" b="1" dirty="0" smtClean="0">
                    <a:latin typeface="+mn-lt"/>
                    <a:ea typeface="+mn-ea"/>
                  </a:rPr>
                  <a:t>的所有生成树中，找到</a:t>
                </a:r>
                <a:r>
                  <a:rPr lang="zh-CN" altLang="en-US" sz="2400" b="1" dirty="0">
                    <a:latin typeface="+mn-lt"/>
                    <a:ea typeface="+mn-ea"/>
                  </a:rPr>
                  <a:t>权值</a:t>
                </a:r>
                <a:r>
                  <a:rPr lang="en-US" altLang="zh-CN" sz="2400" b="1" dirty="0" smtClean="0">
                    <a:latin typeface="+mn-lt"/>
                    <a:ea typeface="+mn-ea"/>
                  </a:rPr>
                  <a:t>(</a:t>
                </a:r>
                <a:r>
                  <a:rPr lang="zh-CN" altLang="en-US" sz="2400" b="1" dirty="0">
                    <a:latin typeface="+mn-lt"/>
                    <a:ea typeface="+mn-ea"/>
                  </a:rPr>
                  <a:t>耗费</a:t>
                </a:r>
                <a:r>
                  <a:rPr lang="en-US" altLang="zh-CN" sz="2400" b="1" dirty="0" smtClean="0">
                    <a:latin typeface="+mn-lt"/>
                    <a:ea typeface="+mn-ea"/>
                  </a:rPr>
                  <a:t>)</a:t>
                </a:r>
                <a:r>
                  <a:rPr lang="zh-CN" altLang="en-US" sz="2400" b="1" dirty="0" smtClean="0">
                    <a:latin typeface="+mn-lt"/>
                    <a:ea typeface="+mn-ea"/>
                  </a:rPr>
                  <a:t>最下的那</a:t>
                </a:r>
                <a:r>
                  <a:rPr lang="zh-CN" altLang="en-US" sz="2400" b="1" dirty="0">
                    <a:latin typeface="+mn-lt"/>
                    <a:ea typeface="+mn-ea"/>
                  </a:rPr>
                  <a:t>棵</a:t>
                </a:r>
                <a:r>
                  <a:rPr lang="zh-CN" altLang="en-US" sz="2400" b="1" dirty="0" smtClean="0">
                    <a:latin typeface="+mn-lt"/>
                    <a:ea typeface="+mn-ea"/>
                  </a:rPr>
                  <a:t>生成树。</a:t>
                </a:r>
                <a:endParaRPr lang="zh-CN" altLang="en-US" sz="2400" b="1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41594"/>
                <a:ext cx="8001000" cy="1754326"/>
              </a:xfrm>
              <a:prstGeom prst="rect">
                <a:avLst/>
              </a:prstGeom>
              <a:blipFill>
                <a:blip r:embed="rId4"/>
                <a:stretch>
                  <a:fillRect l="-1142" r="-685" b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燕尾形 9"/>
          <p:cNvSpPr/>
          <p:nvPr/>
        </p:nvSpPr>
        <p:spPr>
          <a:xfrm>
            <a:off x="409935" y="188736"/>
            <a:ext cx="3247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最小生成树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  <a:ea typeface="+mn-ea"/>
              </a:rPr>
              <a:t>(MST)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问题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133600" y="2343150"/>
            <a:ext cx="44196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677571" y="2671287"/>
            <a:ext cx="2818229" cy="738664"/>
            <a:chOff x="655800" y="3175555"/>
            <a:chExt cx="2818229" cy="984886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494000" y="3175555"/>
              <a:ext cx="1980029" cy="9848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latin typeface="+mn-lt"/>
                  <a:ea typeface="+mn-ea"/>
                </a:rPr>
                <a:t>贪心策略？</a:t>
              </a:r>
              <a:endParaRPr lang="zh-CN" altLang="en-US" sz="2800" b="1" dirty="0">
                <a:latin typeface="+mn-lt"/>
                <a:ea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55800" y="3200400"/>
              <a:ext cx="792000" cy="960040"/>
              <a:chOff x="4157228" y="3968984"/>
              <a:chExt cx="792000" cy="960040"/>
            </a:xfrm>
          </p:grpSpPr>
          <p:sp>
            <p:nvSpPr>
              <p:cNvPr id="8" name="MH_Other_2"/>
              <p:cNvSpPr/>
              <p:nvPr>
                <p:custDataLst>
                  <p:tags r:id="rId1"/>
                </p:custDataLst>
              </p:nvPr>
            </p:nvSpPr>
            <p:spPr>
              <a:xfrm>
                <a:off x="4157228" y="3968984"/>
                <a:ext cx="792000" cy="96004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MH_Title_1"/>
              <p:cNvSpPr/>
              <p:nvPr>
                <p:custDataLst>
                  <p:tags r:id="rId2"/>
                </p:custDataLst>
              </p:nvPr>
            </p:nvSpPr>
            <p:spPr>
              <a:xfrm>
                <a:off x="4301244" y="4094984"/>
                <a:ext cx="540000" cy="73244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2800" b="1" dirty="0"/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424025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3"/>
              <p:cNvSpPr txBox="1">
                <a:spLocks noChangeArrowheads="1"/>
              </p:cNvSpPr>
              <p:nvPr/>
            </p:nvSpPr>
            <p:spPr bwMode="auto">
              <a:xfrm>
                <a:off x="152400" y="514350"/>
                <a:ext cx="8382000" cy="175432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400" b="1" dirty="0" smtClean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𝑽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一个无向</a:t>
                </a:r>
                <a:r>
                  <a:rPr lang="zh-CN" altLang="en-US" sz="2400" b="1" dirty="0" smtClean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连通带权图，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 smtClean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是非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空子集。</a:t>
                </a:r>
                <a:r>
                  <a:rPr lang="zh-CN" altLang="en-US" sz="2400" b="1" dirty="0" smtClean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𝝐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zh-CN" altLang="en-US" sz="2400" b="1" dirty="0" smtClean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一条具有最小权值的边，</a:t>
                </a:r>
                <a:r>
                  <a:rPr lang="zh-CN" altLang="en-US" sz="2400" b="1" dirty="0" smtClean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𝒖</m:t>
                    </m:r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𝝐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𝒗</m:t>
                    </m:r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𝝐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𝑽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，则必存在一棵包含边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的最小生成树。</a:t>
                </a:r>
              </a:p>
            </p:txBody>
          </p:sp>
        </mc:Choice>
        <mc:Fallback xmlns="">
          <p:sp>
            <p:nvSpPr>
              <p:cNvPr id="4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14350"/>
                <a:ext cx="838200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091" r="-1091" b="-347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"/>
          <p:cNvGrpSpPr>
            <a:grpSpLocks/>
          </p:cNvGrpSpPr>
          <p:nvPr/>
        </p:nvGrpSpPr>
        <p:grpSpPr bwMode="auto">
          <a:xfrm>
            <a:off x="655637" y="2343150"/>
            <a:ext cx="8183563" cy="1801416"/>
            <a:chOff x="519" y="2496"/>
            <a:chExt cx="4454" cy="1456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2974" y="2496"/>
              <a:ext cx="1984" cy="145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519" y="2496"/>
              <a:ext cx="1776" cy="145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754" y="2950"/>
              <a:ext cx="169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zh-CN" altLang="en-US" sz="2000" b="1">
                  <a:latin typeface="+mn-lt"/>
                  <a:ea typeface="+mn-ea"/>
                  <a:cs typeface="Angsana New" pitchFamily="18" charset="-34"/>
                </a:rPr>
                <a:t>顶点集</a:t>
              </a:r>
              <a:r>
                <a:rPr lang="en-US" altLang="zh-CN" sz="2000" b="1" i="1">
                  <a:latin typeface="+mn-lt"/>
                  <a:ea typeface="+mn-ea"/>
                  <a:cs typeface="Angsana New" pitchFamily="18" charset="-34"/>
                </a:rPr>
                <a:t>U</a:t>
              </a:r>
              <a:endParaRPr lang="en-US" altLang="zh-CN" sz="2000" b="1">
                <a:latin typeface="+mn-lt"/>
                <a:ea typeface="+mn-ea"/>
                <a:cs typeface="Angsana New" pitchFamily="18" charset="-34"/>
              </a:endParaRPr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4443" y="3410"/>
              <a:ext cx="53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just" eaLnBrk="1" hangingPunct="1">
                <a:lnSpc>
                  <a:spcPct val="104000"/>
                </a:lnSpc>
              </a:pPr>
              <a:r>
                <a:rPr lang="en-US" altLang="zh-CN" sz="2000" b="1" i="1">
                  <a:latin typeface="+mn-lt"/>
                  <a:ea typeface="+mn-ea"/>
                  <a:cs typeface="Angsana New" pitchFamily="18" charset="-34"/>
                </a:rPr>
                <a:t>V</a:t>
              </a:r>
              <a:r>
                <a:rPr lang="zh-CN" altLang="en-US" sz="2000" b="1">
                  <a:latin typeface="+mn-lt"/>
                  <a:ea typeface="+mn-ea"/>
                  <a:cs typeface="Angsana New" pitchFamily="18" charset="-34"/>
                </a:rPr>
                <a:t>－</a:t>
              </a:r>
              <a:r>
                <a:rPr lang="en-US" altLang="zh-CN" sz="2000" b="1" i="1">
                  <a:latin typeface="+mn-lt"/>
                  <a:ea typeface="+mn-ea"/>
                  <a:cs typeface="Angsana New" pitchFamily="18" charset="-34"/>
                </a:rPr>
                <a:t>U</a:t>
              </a:r>
              <a:endParaRPr lang="en-US" altLang="zh-CN" sz="2000" b="1">
                <a:latin typeface="+mn-lt"/>
                <a:ea typeface="+mn-ea"/>
                <a:cs typeface="Angsana New" pitchFamily="18" charset="-34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2552" y="3677"/>
              <a:ext cx="170" cy="1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0" bIns="10800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 flipH="1">
              <a:off x="2552" y="3665"/>
              <a:ext cx="150" cy="1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0" bIns="10800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Text Box 11"/>
            <p:cNvSpPr txBox="1">
              <a:spLocks noChangeArrowheads="1"/>
            </p:cNvSpPr>
            <p:nvPr/>
          </p:nvSpPr>
          <p:spPr bwMode="auto">
            <a:xfrm>
              <a:off x="1826" y="3650"/>
              <a:ext cx="14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64000"/>
                </a:lnSpc>
              </a:pPr>
              <a:r>
                <a:rPr lang="en-US" altLang="zh-CN" sz="2000" b="1" i="1">
                  <a:latin typeface="+mn-lt"/>
                  <a:ea typeface="+mn-ea"/>
                  <a:cs typeface="Angsana New" pitchFamily="18" charset="-34"/>
                </a:rPr>
                <a:t>u</a:t>
              </a:r>
              <a:r>
                <a:rPr lang="en-US" altLang="zh-CN" sz="2000" b="1">
                  <a:latin typeface="+mn-lt"/>
                  <a:ea typeface="+mn-ea"/>
                  <a:cs typeface="Angsana New" pitchFamily="18" charset="-34"/>
                </a:rPr>
                <a:t>'</a:t>
              </a: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3491" y="2803"/>
              <a:ext cx="14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latin typeface="+mn-lt"/>
                  <a:ea typeface="+mn-ea"/>
                  <a:cs typeface="Angsana New" pitchFamily="18" charset="-34"/>
                </a:rPr>
                <a:t>v</a:t>
              </a:r>
              <a:endParaRPr lang="en-US" altLang="zh-CN" sz="2000" b="1">
                <a:latin typeface="+mn-lt"/>
                <a:ea typeface="+mn-ea"/>
                <a:cs typeface="Angsana New" pitchFamily="18" charset="-34"/>
              </a:endParaRP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3430" y="3552"/>
              <a:ext cx="16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latin typeface="+mn-lt"/>
                  <a:ea typeface="+mn-ea"/>
                  <a:cs typeface="Angsana New" pitchFamily="18" charset="-34"/>
                </a:rPr>
                <a:t>v</a:t>
              </a:r>
              <a:r>
                <a:rPr lang="en-US" altLang="zh-CN" sz="2000" b="1">
                  <a:latin typeface="+mn-lt"/>
                  <a:ea typeface="+mn-ea"/>
                  <a:cs typeface="Angsana New" pitchFamily="18" charset="-34"/>
                </a:rPr>
                <a:t>'</a:t>
              </a: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1823" y="2713"/>
              <a:ext cx="13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latin typeface="+mn-lt"/>
                  <a:ea typeface="+mn-ea"/>
                  <a:cs typeface="Angsana New" pitchFamily="18" charset="-34"/>
                </a:rPr>
                <a:t>u</a:t>
              </a:r>
              <a:endParaRPr lang="en-US" altLang="zh-CN" sz="2000" b="1">
                <a:latin typeface="+mn-lt"/>
                <a:ea typeface="+mn-ea"/>
                <a:cs typeface="Angsana New" pitchFamily="18" charset="-34"/>
              </a:endParaRPr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965" y="3523"/>
              <a:ext cx="1489" cy="237"/>
            </a:xfrm>
            <a:custGeom>
              <a:avLst/>
              <a:gdLst>
                <a:gd name="T0" fmla="*/ 0 w 2235"/>
                <a:gd name="T1" fmla="*/ 13 h 315"/>
                <a:gd name="T2" fmla="*/ 63 w 2235"/>
                <a:gd name="T3" fmla="*/ 41 h 315"/>
                <a:gd name="T4" fmla="*/ 130 w 2235"/>
                <a:gd name="T5" fmla="*/ 0 h 315"/>
                <a:gd name="T6" fmla="*/ 0 60000 65536"/>
                <a:gd name="T7" fmla="*/ 0 60000 65536"/>
                <a:gd name="T8" fmla="*/ 0 60000 65536"/>
                <a:gd name="T9" fmla="*/ 0 w 2235"/>
                <a:gd name="T10" fmla="*/ 0 h 315"/>
                <a:gd name="T11" fmla="*/ 2235 w 2235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5" h="315">
                  <a:moveTo>
                    <a:pt x="0" y="90"/>
                  </a:moveTo>
                  <a:cubicBezTo>
                    <a:pt x="180" y="122"/>
                    <a:pt x="707" y="315"/>
                    <a:pt x="1080" y="300"/>
                  </a:cubicBezTo>
                  <a:cubicBezTo>
                    <a:pt x="1453" y="285"/>
                    <a:pt x="1995" y="62"/>
                    <a:pt x="223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4567" y="2920"/>
              <a:ext cx="139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zh-CN" altLang="en-US" sz="2000" b="1">
                  <a:latin typeface="+mn-lt"/>
                  <a:ea typeface="+mn-ea"/>
                  <a:cs typeface="Angsana New" pitchFamily="18" charset="-34"/>
                </a:rPr>
                <a:t>顶点集</a:t>
              </a:r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1934" y="2689"/>
              <a:ext cx="1600" cy="315"/>
            </a:xfrm>
            <a:custGeom>
              <a:avLst/>
              <a:gdLst>
                <a:gd name="T0" fmla="*/ 0 w 2402"/>
                <a:gd name="T1" fmla="*/ 35 h 418"/>
                <a:gd name="T2" fmla="*/ 68 w 2402"/>
                <a:gd name="T3" fmla="*/ 4 h 418"/>
                <a:gd name="T4" fmla="*/ 140 w 2402"/>
                <a:gd name="T5" fmla="*/ 58 h 418"/>
                <a:gd name="T6" fmla="*/ 0 60000 65536"/>
                <a:gd name="T7" fmla="*/ 0 60000 65536"/>
                <a:gd name="T8" fmla="*/ 0 60000 65536"/>
                <a:gd name="T9" fmla="*/ 0 w 2402"/>
                <a:gd name="T10" fmla="*/ 0 h 418"/>
                <a:gd name="T11" fmla="*/ 2402 w 2402"/>
                <a:gd name="T12" fmla="*/ 418 h 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2" h="418">
                  <a:moveTo>
                    <a:pt x="0" y="249"/>
                  </a:moveTo>
                  <a:cubicBezTo>
                    <a:pt x="195" y="212"/>
                    <a:pt x="772" y="0"/>
                    <a:pt x="1172" y="28"/>
                  </a:cubicBezTo>
                  <a:cubicBezTo>
                    <a:pt x="1504" y="28"/>
                    <a:pt x="2146" y="337"/>
                    <a:pt x="2402" y="418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Line 18"/>
            <p:cNvSpPr>
              <a:spLocks noChangeShapeType="1"/>
            </p:cNvSpPr>
            <p:nvPr/>
          </p:nvSpPr>
          <p:spPr bwMode="auto">
            <a:xfrm flipH="1">
              <a:off x="1664" y="2914"/>
              <a:ext cx="220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1655" y="3185"/>
              <a:ext cx="249" cy="3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Oval 20"/>
            <p:cNvSpPr>
              <a:spLocks noChangeArrowheads="1"/>
            </p:cNvSpPr>
            <p:nvPr/>
          </p:nvSpPr>
          <p:spPr bwMode="auto">
            <a:xfrm>
              <a:off x="1875" y="2868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Oval 21"/>
            <p:cNvSpPr>
              <a:spLocks noChangeArrowheads="1"/>
            </p:cNvSpPr>
            <p:nvPr/>
          </p:nvSpPr>
          <p:spPr bwMode="auto">
            <a:xfrm>
              <a:off x="1915" y="3534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Oval 22"/>
            <p:cNvSpPr>
              <a:spLocks noChangeArrowheads="1"/>
            </p:cNvSpPr>
            <p:nvPr/>
          </p:nvSpPr>
          <p:spPr bwMode="auto">
            <a:xfrm>
              <a:off x="1615" y="3117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Oval 23"/>
            <p:cNvSpPr>
              <a:spLocks noChangeArrowheads="1"/>
            </p:cNvSpPr>
            <p:nvPr/>
          </p:nvSpPr>
          <p:spPr bwMode="auto">
            <a:xfrm>
              <a:off x="1424" y="3343"/>
              <a:ext cx="50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Oval 24"/>
            <p:cNvSpPr>
              <a:spLocks noChangeArrowheads="1"/>
            </p:cNvSpPr>
            <p:nvPr/>
          </p:nvSpPr>
          <p:spPr bwMode="auto">
            <a:xfrm>
              <a:off x="1474" y="3647"/>
              <a:ext cx="50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Oval 25"/>
            <p:cNvSpPr>
              <a:spLocks noChangeArrowheads="1"/>
            </p:cNvSpPr>
            <p:nvPr/>
          </p:nvSpPr>
          <p:spPr bwMode="auto">
            <a:xfrm>
              <a:off x="1054" y="3455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Oval 26"/>
            <p:cNvSpPr>
              <a:spLocks noChangeArrowheads="1"/>
            </p:cNvSpPr>
            <p:nvPr/>
          </p:nvSpPr>
          <p:spPr bwMode="auto">
            <a:xfrm>
              <a:off x="1134" y="2970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Line 27"/>
            <p:cNvSpPr>
              <a:spLocks noChangeShapeType="1"/>
            </p:cNvSpPr>
            <p:nvPr/>
          </p:nvSpPr>
          <p:spPr bwMode="auto">
            <a:xfrm>
              <a:off x="1185" y="3026"/>
              <a:ext cx="250" cy="3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 flipH="1">
              <a:off x="1085" y="3038"/>
              <a:ext cx="70" cy="4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Line 29"/>
            <p:cNvSpPr>
              <a:spLocks noChangeShapeType="1"/>
            </p:cNvSpPr>
            <p:nvPr/>
          </p:nvSpPr>
          <p:spPr bwMode="auto">
            <a:xfrm>
              <a:off x="1455" y="3410"/>
              <a:ext cx="40" cy="2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>
              <a:off x="1185" y="3004"/>
              <a:ext cx="430" cy="1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 flipH="1">
              <a:off x="4043" y="2925"/>
              <a:ext cx="220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>
              <a:off x="4034" y="3196"/>
              <a:ext cx="249" cy="3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Oval 33"/>
            <p:cNvSpPr>
              <a:spLocks noChangeArrowheads="1"/>
            </p:cNvSpPr>
            <p:nvPr/>
          </p:nvSpPr>
          <p:spPr bwMode="auto">
            <a:xfrm>
              <a:off x="4253" y="2880"/>
              <a:ext cx="50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Oval 34"/>
            <p:cNvSpPr>
              <a:spLocks noChangeArrowheads="1"/>
            </p:cNvSpPr>
            <p:nvPr/>
          </p:nvSpPr>
          <p:spPr bwMode="auto">
            <a:xfrm>
              <a:off x="4293" y="3546"/>
              <a:ext cx="50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Oval 35"/>
            <p:cNvSpPr>
              <a:spLocks noChangeArrowheads="1"/>
            </p:cNvSpPr>
            <p:nvPr/>
          </p:nvSpPr>
          <p:spPr bwMode="auto">
            <a:xfrm>
              <a:off x="3994" y="3128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Oval 36"/>
            <p:cNvSpPr>
              <a:spLocks noChangeArrowheads="1"/>
            </p:cNvSpPr>
            <p:nvPr/>
          </p:nvSpPr>
          <p:spPr bwMode="auto">
            <a:xfrm>
              <a:off x="3433" y="3467"/>
              <a:ext cx="49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Oval 37"/>
            <p:cNvSpPr>
              <a:spLocks noChangeArrowheads="1"/>
            </p:cNvSpPr>
            <p:nvPr/>
          </p:nvSpPr>
          <p:spPr bwMode="auto">
            <a:xfrm>
              <a:off x="3513" y="2981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Line 38"/>
            <p:cNvSpPr>
              <a:spLocks noChangeShapeType="1"/>
            </p:cNvSpPr>
            <p:nvPr/>
          </p:nvSpPr>
          <p:spPr bwMode="auto">
            <a:xfrm flipH="1">
              <a:off x="3463" y="3049"/>
              <a:ext cx="71" cy="4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>
              <a:off x="3563" y="3015"/>
              <a:ext cx="431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Text Box 40"/>
            <p:cNvSpPr txBox="1">
              <a:spLocks noChangeArrowheads="1"/>
            </p:cNvSpPr>
            <p:nvPr/>
          </p:nvSpPr>
          <p:spPr bwMode="auto">
            <a:xfrm>
              <a:off x="1213" y="2600"/>
              <a:ext cx="28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latin typeface="+mn-lt"/>
                  <a:ea typeface="+mn-ea"/>
                  <a:cs typeface="Angsana New" pitchFamily="18" charset="-34"/>
                </a:rPr>
                <a:t>T</a:t>
              </a:r>
              <a:r>
                <a:rPr lang="en-US" altLang="zh-CN" sz="2000" b="1" baseline="-25000">
                  <a:latin typeface="+mn-lt"/>
                  <a:ea typeface="+mn-ea"/>
                  <a:cs typeface="Angsana New" pitchFamily="18" charset="-34"/>
                </a:rPr>
                <a:t>1</a:t>
              </a:r>
              <a:endParaRPr lang="en-US" altLang="zh-CN" sz="2000" b="1">
                <a:latin typeface="+mn-lt"/>
                <a:ea typeface="+mn-ea"/>
                <a:cs typeface="Angsana New" pitchFamily="18" charset="-34"/>
              </a:endParaRPr>
            </a:p>
          </p:txBody>
        </p:sp>
        <p:sp>
          <p:nvSpPr>
            <p:cNvPr id="81" name="Text Box 41"/>
            <p:cNvSpPr txBox="1">
              <a:spLocks noChangeArrowheads="1"/>
            </p:cNvSpPr>
            <p:nvPr/>
          </p:nvSpPr>
          <p:spPr bwMode="auto">
            <a:xfrm>
              <a:off x="3812" y="2589"/>
              <a:ext cx="28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latin typeface="+mn-lt"/>
                  <a:ea typeface="+mn-ea"/>
                  <a:cs typeface="Angsana New" pitchFamily="18" charset="-34"/>
                </a:rPr>
                <a:t>T</a:t>
              </a:r>
              <a:r>
                <a:rPr lang="en-US" altLang="zh-CN" sz="2000" b="1" baseline="-25000">
                  <a:latin typeface="+mn-lt"/>
                  <a:ea typeface="+mn-ea"/>
                  <a:cs typeface="Angsana New" pitchFamily="18" charset="-34"/>
                </a:rPr>
                <a:t>2</a:t>
              </a:r>
              <a:endParaRPr lang="en-US" altLang="zh-CN" sz="2000" b="1">
                <a:latin typeface="+mn-lt"/>
                <a:ea typeface="+mn-ea"/>
                <a:cs typeface="Angsana New" pitchFamily="18" charset="-34"/>
              </a:endParaRPr>
            </a:p>
          </p:txBody>
        </p:sp>
      </p:grpSp>
      <p:sp>
        <p:nvSpPr>
          <p:cNvPr id="82" name="燕尾形 81"/>
          <p:cNvSpPr/>
          <p:nvPr/>
        </p:nvSpPr>
        <p:spPr>
          <a:xfrm>
            <a:off x="409935" y="188736"/>
            <a:ext cx="1758047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n-lt"/>
                <a:ea typeface="+mn-ea"/>
              </a:rPr>
              <a:t>MST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性质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71800" y="1657350"/>
            <a:ext cx="1143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220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" y="231207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09935" y="188736"/>
            <a:ext cx="2195866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 smtClean="0">
                <a:solidFill>
                  <a:schemeClr val="bg1"/>
                </a:solidFill>
                <a:latin typeface="+mn-lt"/>
                <a:ea typeface="+mn-ea"/>
              </a:rPr>
              <a:t>Kruskal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算法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457200" y="590550"/>
                <a:ext cx="8004114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dirty="0" smtClean="0">
                    <a:latin typeface="+mn-lt"/>
                    <a:ea typeface="+mn-ea"/>
                  </a:rPr>
                  <a:t>1)</a:t>
                </a:r>
                <a:r>
                  <a:rPr kumimoji="1" lang="zh-CN" altLang="en-US" sz="2400" b="1" dirty="0" smtClean="0">
                    <a:latin typeface="+mn-lt"/>
                    <a:ea typeface="+mn-ea"/>
                  </a:rPr>
                  <a:t>将所有的边按权值非减</a:t>
                </a:r>
                <a:r>
                  <a:rPr kumimoji="1" lang="zh-CN" altLang="en-US" sz="2400" b="1" dirty="0">
                    <a:latin typeface="+mn-lt"/>
                    <a:ea typeface="+mn-ea"/>
                  </a:rPr>
                  <a:t>序</a:t>
                </a:r>
                <a:r>
                  <a:rPr kumimoji="1" lang="zh-CN" altLang="en-US" sz="2400" b="1" dirty="0" smtClean="0">
                    <a:latin typeface="+mn-lt"/>
                    <a:ea typeface="+mn-ea"/>
                  </a:rPr>
                  <a:t>排列，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𝒏</m:t>
                    </m:r>
                  </m:oMath>
                </a14:m>
                <a:r>
                  <a:rPr kumimoji="1" lang="zh-CN" altLang="en-US" sz="2400" b="1" dirty="0" smtClean="0">
                    <a:latin typeface="+mn-lt"/>
                    <a:ea typeface="+mn-ea"/>
                  </a:rPr>
                  <a:t>个顶点</a:t>
                </a:r>
                <a:r>
                  <a:rPr kumimoji="1" lang="zh-CN" altLang="en-US" sz="2400" b="1" dirty="0">
                    <a:latin typeface="+mn-lt"/>
                    <a:ea typeface="+mn-ea"/>
                  </a:rPr>
                  <a:t>均</a:t>
                </a:r>
                <a:r>
                  <a:rPr kumimoji="1" lang="zh-CN" altLang="en-US" sz="2400" b="1" dirty="0" smtClean="0">
                    <a:latin typeface="+mn-lt"/>
                    <a:ea typeface="+mn-ea"/>
                  </a:rPr>
                  <a:t>看成平凡图，</a:t>
                </a:r>
                <a:endParaRPr kumimoji="1" lang="en-US" altLang="zh-CN" sz="2400" b="1" dirty="0" smtClean="0">
                  <a:latin typeface="+mn-lt"/>
                  <a:ea typeface="+mn-ea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 dirty="0" smtClean="0">
                    <a:latin typeface="+mn-lt"/>
                    <a:ea typeface="+mn-ea"/>
                  </a:rPr>
                  <a:t>    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/>
                                <a:ea typeface="+mn-ea"/>
                              </a:rPr>
                              <m:t>𝑬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/>
                                <a:ea typeface="+mn-ea"/>
                              </a:rPr>
                              <m:t>𝑻</m:t>
                            </m:r>
                          </m:sub>
                        </m:sSub>
                      </m:e>
                    </m:d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kumimoji="1" lang="en-US" altLang="zh-CN" sz="2400" b="1" dirty="0" smtClean="0">
                    <a:latin typeface="+mn-lt"/>
                    <a:ea typeface="+mn-ea"/>
                  </a:rPr>
                  <a:t>;</a:t>
                </a:r>
                <a:endParaRPr kumimoji="1" lang="zh-CN" altLang="en-US" sz="2400" b="1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90550"/>
                <a:ext cx="8004114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42" r="-457" b="-5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533400" y="1828621"/>
                <a:ext cx="7620000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dirty="0" smtClean="0">
                    <a:latin typeface="+mn-lt"/>
                    <a:ea typeface="+mn-ea"/>
                  </a:rPr>
                  <a:t>2)</a:t>
                </a:r>
                <a:r>
                  <a:rPr kumimoji="1" lang="zh-CN" altLang="en-US" sz="2400" b="1" dirty="0" smtClean="0">
                    <a:latin typeface="+mn-lt"/>
                    <a:ea typeface="+mn-ea"/>
                  </a:rPr>
                  <a:t>依次选择权值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𝒄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latin typeface="Cambria Math"/>
                            <a:ea typeface="+mn-ea"/>
                          </a:rPr>
                          <m:t>𝒊</m:t>
                        </m:r>
                      </m:e>
                    </m:d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[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𝒋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]</m:t>
                    </m:r>
                  </m:oMath>
                </a14:m>
                <a:r>
                  <a:rPr kumimoji="1" lang="zh-CN" altLang="en-US" sz="2400" b="1" dirty="0" smtClean="0">
                    <a:latin typeface="+mn-lt"/>
                    <a:ea typeface="+mn-ea"/>
                  </a:rPr>
                  <a:t>最小且不构成回路的边加入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/>
                            <a:ea typeface="+mn-ea"/>
                          </a:rPr>
                          <m:t>𝑻</m:t>
                        </m:r>
                      </m:sub>
                    </m:sSub>
                  </m:oMath>
                </a14:m>
                <a:r>
                  <a:rPr kumimoji="1" lang="zh-CN" altLang="en-US" sz="2400" b="1" dirty="0" smtClean="0">
                    <a:latin typeface="+mn-lt"/>
                    <a:ea typeface="+mn-ea"/>
                  </a:rPr>
                  <a:t>，</a:t>
                </a:r>
                <a:endParaRPr kumimoji="1" lang="en-US" altLang="zh-CN" sz="2400" b="1" dirty="0" smtClean="0">
                  <a:latin typeface="+mn-lt"/>
                  <a:ea typeface="+mn-ea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dirty="0">
                    <a:latin typeface="+mn-lt"/>
                    <a:ea typeface="+mn-ea"/>
                  </a:rPr>
                  <a:t> </a:t>
                </a:r>
                <a:r>
                  <a:rPr kumimoji="1" lang="en-US" altLang="zh-CN" sz="2400" b="1" dirty="0" smtClean="0">
                    <a:latin typeface="+mn-lt"/>
                    <a:ea typeface="+mn-ea"/>
                  </a:rPr>
                  <a:t>   </a:t>
                </a:r>
                <a:r>
                  <a:rPr kumimoji="1" lang="zh-CN" altLang="en-US" sz="2400" b="1" dirty="0" smtClean="0">
                    <a:latin typeface="+mn-lt"/>
                    <a:ea typeface="+mn-ea"/>
                  </a:rPr>
                  <a:t>直到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/>
                                <a:ea typeface="+mn-ea"/>
                              </a:rPr>
                              <m:t>𝑬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/>
                                <a:ea typeface="+mn-ea"/>
                              </a:rPr>
                              <m:t>𝑻</m:t>
                            </m:r>
                          </m:sub>
                        </m:sSub>
                      </m:e>
                    </m:d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𝒏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−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𝟏</m:t>
                    </m:r>
                  </m:oMath>
                </a14:m>
                <a:r>
                  <a:rPr kumimoji="1" lang="zh-CN" altLang="en-US" sz="2400" b="1" dirty="0" smtClean="0">
                    <a:latin typeface="+mn-lt"/>
                    <a:ea typeface="+mn-ea"/>
                  </a:rPr>
                  <a:t>。</a:t>
                </a:r>
                <a:endParaRPr kumimoji="1" lang="zh-CN" altLang="en-US" sz="2400" b="1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828621"/>
                <a:ext cx="76200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280" b="-5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228600" y="3105150"/>
            <a:ext cx="8518234" cy="1153733"/>
            <a:chOff x="3042096" y="1143000"/>
            <a:chExt cx="8518234" cy="1153733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254530" y="1143000"/>
              <a:ext cx="83058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042096" y="1161871"/>
                  <a:ext cx="7986738" cy="1134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400" b="1" dirty="0" smtClean="0">
                      <a:latin typeface="+mn-lt"/>
                      <a:ea typeface="+mn-ea"/>
                    </a:rPr>
                    <a:t>分析：上述算法的主要计算量在于将所有边</a:t>
                  </a:r>
                  <a14:m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/>
                          <a:ea typeface="+mn-ea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/>
                              <a:ea typeface="+mn-ea"/>
                            </a:rPr>
                            <m:t>𝑬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/>
                          <a:ea typeface="+mn-ea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/>
                          <a:ea typeface="+mn-ea"/>
                        </a:rPr>
                        <m:t>𝒎</m:t>
                      </m:r>
                      <m:r>
                        <a:rPr kumimoji="1" lang="en-US" altLang="zh-CN" sz="2400" b="1" i="1" smtClean="0">
                          <a:latin typeface="Cambria Math"/>
                          <a:ea typeface="+mn-ea"/>
                        </a:rPr>
                        <m:t>)</m:t>
                      </m:r>
                    </m:oMath>
                  </a14:m>
                  <a:r>
                    <a:rPr kumimoji="1" lang="zh-CN" altLang="en-US" sz="2400" b="1" dirty="0" smtClean="0">
                      <a:latin typeface="+mn-lt"/>
                      <a:ea typeface="+mn-ea"/>
                    </a:rPr>
                    <a:t>按照</a:t>
                  </a:r>
                  <a:endParaRPr kumimoji="1" lang="en-US" altLang="zh-CN" sz="2400" b="1" dirty="0" smtClean="0">
                    <a:latin typeface="+mn-lt"/>
                    <a:ea typeface="+mn-ea"/>
                  </a:endParaRPr>
                </a:p>
                <a:p>
                  <a:pPr eaLnBrk="1" hangingPunct="1">
                    <a:lnSpc>
                      <a:spcPct val="15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400" b="1" dirty="0" smtClean="0">
                      <a:latin typeface="+mn-lt"/>
                      <a:ea typeface="+mn-ea"/>
                    </a:rPr>
                    <a:t>            权</a:t>
                  </a:r>
                  <a:r>
                    <a:rPr kumimoji="1" lang="zh-CN" altLang="en-US" sz="2400" b="1" dirty="0">
                      <a:latin typeface="+mn-lt"/>
                      <a:ea typeface="+mn-ea"/>
                    </a:rPr>
                    <a:t>值</a:t>
                  </a:r>
                  <a:r>
                    <a:rPr kumimoji="1" lang="zh-CN" altLang="en-US" sz="2400" b="1" dirty="0" smtClean="0">
                      <a:latin typeface="+mn-lt"/>
                      <a:ea typeface="+mn-ea"/>
                    </a:rPr>
                    <a:t>排序，故时间复杂性为</a:t>
                  </a:r>
                  <a14:m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/>
                          <a:ea typeface="+mn-ea"/>
                        </a:rPr>
                        <m:t>𝑶</m:t>
                      </m:r>
                      <m:r>
                        <a:rPr kumimoji="1" lang="en-US" altLang="zh-CN" sz="2400" b="1" i="1" smtClean="0">
                          <a:latin typeface="Cambria Math"/>
                          <a:ea typeface="+mn-ea"/>
                        </a:rPr>
                        <m:t>(</m:t>
                      </m:r>
                      <m:r>
                        <a:rPr kumimoji="1" lang="en-US" altLang="zh-CN" sz="2400" b="1" i="1" smtClean="0">
                          <a:latin typeface="Cambria Math"/>
                          <a:ea typeface="+mn-ea"/>
                        </a:rPr>
                        <m:t>𝒎𝒍𝒐𝒈𝒎</m:t>
                      </m:r>
                      <m:r>
                        <a:rPr kumimoji="1" lang="en-US" altLang="zh-CN" sz="2400" b="1" i="1" smtClean="0">
                          <a:latin typeface="Cambria Math"/>
                          <a:ea typeface="+mn-ea"/>
                        </a:rPr>
                        <m:t>)</m:t>
                      </m:r>
                    </m:oMath>
                  </a14:m>
                  <a:r>
                    <a:rPr kumimoji="1" lang="zh-CN" altLang="en-US" sz="2400" b="1" dirty="0" smtClean="0">
                      <a:latin typeface="+mn-lt"/>
                      <a:ea typeface="+mn-ea"/>
                    </a:rPr>
                    <a:t>。</a:t>
                  </a:r>
                  <a:endParaRPr kumimoji="1" lang="zh-CN" altLang="en-US" sz="2400" b="1" dirty="0">
                    <a:latin typeface="+mn-lt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42096" y="1161871"/>
                  <a:ext cx="7986738" cy="113486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21" r="-153" b="-112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直接连接符 8"/>
          <p:cNvCxnSpPr/>
          <p:nvPr/>
        </p:nvCxnSpPr>
        <p:spPr>
          <a:xfrm>
            <a:off x="1905000" y="1200150"/>
            <a:ext cx="457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93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6"/>
          <p:cNvSpPr>
            <a:spLocks noChangeArrowheads="1"/>
          </p:cNvSpPr>
          <p:nvPr/>
        </p:nvSpPr>
        <p:spPr bwMode="auto">
          <a:xfrm>
            <a:off x="5486400" y="1752600"/>
            <a:ext cx="2438400" cy="18859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4495800" y="1352550"/>
            <a:ext cx="2743200" cy="2171700"/>
            <a:chOff x="816" y="720"/>
            <a:chExt cx="1728" cy="1824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1632" y="72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1536" y="1584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816" y="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2304" y="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1056" y="2256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2112" y="2208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6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85800" y="1352550"/>
            <a:ext cx="2743200" cy="2317016"/>
            <a:chOff x="685800" y="1352550"/>
            <a:chExt cx="2743200" cy="231701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85800" y="1352550"/>
              <a:ext cx="2743200" cy="2171700"/>
              <a:chOff x="816" y="720"/>
              <a:chExt cx="1728" cy="1824"/>
            </a:xfrm>
          </p:grpSpPr>
          <p:sp>
            <p:nvSpPr>
              <p:cNvPr id="4" name="Oval 8"/>
              <p:cNvSpPr>
                <a:spLocks noChangeArrowheads="1"/>
              </p:cNvSpPr>
              <p:nvPr/>
            </p:nvSpPr>
            <p:spPr bwMode="auto">
              <a:xfrm>
                <a:off x="1632" y="72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5" name="Oval 9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6" name="Oval 10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7" name="Oval 11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4</a:t>
                </a:r>
              </a:p>
            </p:txBody>
          </p:sp>
          <p:sp>
            <p:nvSpPr>
              <p:cNvPr id="8" name="Oval 12"/>
              <p:cNvSpPr>
                <a:spLocks noChangeArrowheads="1"/>
              </p:cNvSpPr>
              <p:nvPr/>
            </p:nvSpPr>
            <p:spPr bwMode="auto">
              <a:xfrm>
                <a:off x="1056" y="2256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5</a:t>
                </a:r>
              </a:p>
            </p:txBody>
          </p:sp>
          <p:sp>
            <p:nvSpPr>
              <p:cNvPr id="9" name="Oval 13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6</a:t>
                </a:r>
              </a:p>
            </p:txBody>
          </p:sp>
        </p:grp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378075" y="1581150"/>
              <a:ext cx="762000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1066800" y="2152650"/>
              <a:ext cx="762000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V="1">
              <a:off x="2225675" y="2209800"/>
              <a:ext cx="898525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2073275" y="1695450"/>
              <a:ext cx="7620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930275" y="2266950"/>
              <a:ext cx="152400" cy="9715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V="1">
              <a:off x="1311275" y="2609850"/>
              <a:ext cx="533400" cy="571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225675" y="2609850"/>
              <a:ext cx="533400" cy="6286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H="1">
              <a:off x="2987675" y="2266950"/>
              <a:ext cx="228600" cy="8572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1158875" y="1445121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2711450" y="14287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762000" y="25265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1905000" y="326945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3048000" y="25265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30" name="Text Box 34"/>
            <p:cNvSpPr txBox="1">
              <a:spLocks noChangeArrowheads="1"/>
            </p:cNvSpPr>
            <p:nvPr/>
          </p:nvSpPr>
          <p:spPr bwMode="auto">
            <a:xfrm>
              <a:off x="1363494" y="20383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2057400" y="186690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2514600" y="20693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1524000" y="27241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2438400" y="266700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447800" y="3352800"/>
              <a:ext cx="1295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V="1">
              <a:off x="914400" y="1524000"/>
              <a:ext cx="1066800" cy="4000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37" name="Group 52"/>
          <p:cNvGrpSpPr>
            <a:grpSpLocks/>
          </p:cNvGrpSpPr>
          <p:nvPr/>
        </p:nvGrpSpPr>
        <p:grpSpPr bwMode="auto">
          <a:xfrm>
            <a:off x="5835659" y="1695450"/>
            <a:ext cx="328613" cy="685800"/>
            <a:chOff x="3676" y="2496"/>
            <a:chExt cx="207" cy="576"/>
          </a:xfrm>
        </p:grpSpPr>
        <p:sp>
          <p:nvSpPr>
            <p:cNvPr id="38" name="Line 41"/>
            <p:cNvSpPr>
              <a:spLocks noChangeShapeType="1"/>
            </p:cNvSpPr>
            <p:nvPr/>
          </p:nvSpPr>
          <p:spPr bwMode="auto">
            <a:xfrm flipH="1">
              <a:off x="3696" y="2496"/>
              <a:ext cx="48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3676" y="2640"/>
              <a:ext cx="20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40" name="Group 56"/>
          <p:cNvGrpSpPr>
            <a:grpSpLocks/>
          </p:cNvGrpSpPr>
          <p:nvPr/>
        </p:nvGrpSpPr>
        <p:grpSpPr bwMode="auto">
          <a:xfrm>
            <a:off x="6765935" y="2266950"/>
            <a:ext cx="388938" cy="857250"/>
            <a:chOff x="4262" y="2976"/>
            <a:chExt cx="245" cy="720"/>
          </a:xfrm>
        </p:grpSpPr>
        <p:sp>
          <p:nvSpPr>
            <p:cNvPr id="41" name="Line 54"/>
            <p:cNvSpPr>
              <a:spLocks noChangeShapeType="1"/>
            </p:cNvSpPr>
            <p:nvPr/>
          </p:nvSpPr>
          <p:spPr bwMode="auto">
            <a:xfrm flipH="1">
              <a:off x="4262" y="2976"/>
              <a:ext cx="144" cy="7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4300" y="3194"/>
              <a:ext cx="20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43" name="Group 59"/>
          <p:cNvGrpSpPr>
            <a:grpSpLocks/>
          </p:cNvGrpSpPr>
          <p:nvPr/>
        </p:nvGrpSpPr>
        <p:grpSpPr bwMode="auto">
          <a:xfrm>
            <a:off x="4616457" y="2266950"/>
            <a:ext cx="328613" cy="971550"/>
            <a:chOff x="2908" y="2976"/>
            <a:chExt cx="207" cy="816"/>
          </a:xfrm>
        </p:grpSpPr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3014" y="2976"/>
              <a:ext cx="96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58"/>
            <p:cNvSpPr txBox="1">
              <a:spLocks noChangeArrowheads="1"/>
            </p:cNvSpPr>
            <p:nvPr/>
          </p:nvSpPr>
          <p:spPr bwMode="auto">
            <a:xfrm>
              <a:off x="2908" y="3194"/>
              <a:ext cx="20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6" name="Group 62"/>
          <p:cNvGrpSpPr>
            <a:grpSpLocks/>
          </p:cNvGrpSpPr>
          <p:nvPr/>
        </p:nvGrpSpPr>
        <p:grpSpPr bwMode="auto">
          <a:xfrm>
            <a:off x="6003932" y="2609850"/>
            <a:ext cx="541338" cy="628650"/>
            <a:chOff x="3782" y="3264"/>
            <a:chExt cx="341" cy="528"/>
          </a:xfrm>
        </p:grpSpPr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3782" y="3264"/>
              <a:ext cx="3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3916" y="3312"/>
              <a:ext cx="20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grpSp>
        <p:nvGrpSpPr>
          <p:cNvPr id="49" name="Group 65"/>
          <p:cNvGrpSpPr>
            <a:grpSpLocks/>
          </p:cNvGrpSpPr>
          <p:nvPr/>
        </p:nvGrpSpPr>
        <p:grpSpPr bwMode="auto">
          <a:xfrm>
            <a:off x="5959475" y="1955007"/>
            <a:ext cx="898525" cy="483394"/>
            <a:chOff x="3754" y="2714"/>
            <a:chExt cx="566" cy="406"/>
          </a:xfrm>
        </p:grpSpPr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V="1">
              <a:off x="3754" y="2832"/>
              <a:ext cx="56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1" name="Text Box 64"/>
            <p:cNvSpPr txBox="1">
              <a:spLocks noChangeArrowheads="1"/>
            </p:cNvSpPr>
            <p:nvPr/>
          </p:nvSpPr>
          <p:spPr bwMode="auto">
            <a:xfrm>
              <a:off x="3936" y="2714"/>
              <a:ext cx="207" cy="3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52" name="Group 69"/>
          <p:cNvGrpSpPr>
            <a:grpSpLocks/>
          </p:cNvGrpSpPr>
          <p:nvPr/>
        </p:nvGrpSpPr>
        <p:grpSpPr bwMode="auto">
          <a:xfrm>
            <a:off x="4876800" y="2038354"/>
            <a:ext cx="762000" cy="461963"/>
            <a:chOff x="3072" y="2736"/>
            <a:chExt cx="480" cy="388"/>
          </a:xfrm>
        </p:grpSpPr>
        <p:sp>
          <p:nvSpPr>
            <p:cNvPr id="53" name="Line 67"/>
            <p:cNvSpPr>
              <a:spLocks noChangeShapeType="1"/>
            </p:cNvSpPr>
            <p:nvPr/>
          </p:nvSpPr>
          <p:spPr bwMode="auto">
            <a:xfrm>
              <a:off x="3072" y="2832"/>
              <a:ext cx="48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Text Box 68"/>
            <p:cNvSpPr txBox="1">
              <a:spLocks noChangeArrowheads="1"/>
            </p:cNvSpPr>
            <p:nvPr/>
          </p:nvSpPr>
          <p:spPr bwMode="auto">
            <a:xfrm>
              <a:off x="3226" y="2736"/>
              <a:ext cx="20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sp>
        <p:nvSpPr>
          <p:cNvPr id="55" name="Rectangle 71"/>
          <p:cNvSpPr>
            <a:spLocks noChangeArrowheads="1"/>
          </p:cNvSpPr>
          <p:nvPr/>
        </p:nvSpPr>
        <p:spPr bwMode="auto">
          <a:xfrm>
            <a:off x="1" y="231207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燕尾形 58"/>
          <p:cNvSpPr/>
          <p:nvPr/>
        </p:nvSpPr>
        <p:spPr>
          <a:xfrm>
            <a:off x="409934" y="188736"/>
            <a:ext cx="2485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 smtClean="0">
                <a:solidFill>
                  <a:schemeClr val="bg1"/>
                </a:solidFill>
                <a:latin typeface="+mn-lt"/>
                <a:ea typeface="+mn-ea"/>
              </a:rPr>
              <a:t>Kruskal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算法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  <a:ea typeface="+mn-ea"/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练习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3400" y="738485"/>
            <a:ext cx="6256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lt"/>
                <a:ea typeface="+mn-ea"/>
              </a:rPr>
              <a:t>请利用</a:t>
            </a:r>
            <a:r>
              <a:rPr lang="en-US" altLang="zh-CN" sz="2400" b="1" dirty="0" err="1" smtClean="0">
                <a:latin typeface="+mn-lt"/>
                <a:ea typeface="+mn-ea"/>
              </a:rPr>
              <a:t>Kruskal</a:t>
            </a:r>
            <a:r>
              <a:rPr lang="zh-CN" altLang="en-US" sz="2400" b="1" dirty="0" smtClean="0">
                <a:latin typeface="+mn-lt"/>
                <a:ea typeface="+mn-ea"/>
              </a:rPr>
              <a:t>算法求出下图的最小生成树。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90714" y="3735943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lt"/>
              </a:rPr>
              <a:t>1+2+3+4+5=15</a:t>
            </a:r>
            <a:endParaRPr lang="zh-CN" alt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78108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486134" y="188736"/>
            <a:ext cx="1723666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n-lt"/>
                <a:ea typeface="+mn-ea"/>
              </a:rPr>
              <a:t>Prim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算法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0" y="666750"/>
                <a:ext cx="4887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latin typeface="+mn-lt"/>
                    <a:ea typeface="+mn-ea"/>
                  </a:rPr>
                  <a:t>思想：顶点集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𝑼</m:t>
                    </m:r>
                  </m:oMath>
                </a14:m>
                <a:r>
                  <a:rPr lang="zh-CN" altLang="en-US" sz="2400" b="1" dirty="0" smtClean="0">
                    <a:latin typeface="+mn-lt"/>
                    <a:ea typeface="+mn-ea"/>
                  </a:rPr>
                  <a:t>的</a:t>
                </a:r>
                <a:r>
                  <a:rPr lang="en-US" altLang="zh-CN" sz="2400" b="1" dirty="0" smtClean="0">
                    <a:latin typeface="+mn-lt"/>
                    <a:ea typeface="+mn-ea"/>
                  </a:rPr>
                  <a:t>MST </a:t>
                </a:r>
                <a:r>
                  <a:rPr lang="zh-CN" altLang="en-US" sz="2400" b="1" dirty="0" smtClean="0">
                    <a:latin typeface="+mn-lt"/>
                    <a:ea typeface="+mn-ea"/>
                  </a:rPr>
                  <a:t>贪婪扩充。</a:t>
                </a:r>
                <a:endParaRPr lang="zh-CN" altLang="en-US" sz="2400" b="1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66750"/>
                <a:ext cx="488787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99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762000" y="1218178"/>
                <a:ext cx="4560287" cy="580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dirty="0" smtClean="0">
                    <a:latin typeface="+mn-lt"/>
                    <a:ea typeface="+mn-ea"/>
                  </a:rPr>
                  <a:t>1)</a:t>
                </a:r>
                <a:r>
                  <a:rPr kumimoji="1" lang="zh-CN" altLang="en-US" sz="2400" b="1" dirty="0" smtClean="0">
                    <a:latin typeface="+mn-lt"/>
                    <a:ea typeface="+mn-ea"/>
                  </a:rPr>
                  <a:t>随机选取顶点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𝒗</m:t>
                    </m:r>
                    <m:r>
                      <a:rPr kumimoji="1" lang="zh-CN" altLang="en-US" sz="2400" b="1" i="1" smtClean="0">
                        <a:latin typeface="Cambria Math"/>
                        <a:ea typeface="+mn-ea"/>
                      </a:rPr>
                      <m:t>𝝐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𝑽</m:t>
                    </m:r>
                  </m:oMath>
                </a14:m>
                <a:r>
                  <a:rPr kumimoji="1" lang="zh-CN" altLang="en-US" sz="2400" b="1" dirty="0" smtClean="0">
                    <a:latin typeface="+mn-lt"/>
                    <a:ea typeface="+mn-ea"/>
                  </a:rPr>
                  <a:t>，令</a:t>
                </a:r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latin typeface="Cambria Math"/>
                        <a:ea typeface="+mn-ea"/>
                      </a:rPr>
                      <m:t>𝐔</m:t>
                    </m:r>
                    <m:r>
                      <a:rPr kumimoji="1" lang="en-US" altLang="zh-CN" sz="2400" b="1" i="0" smtClean="0">
                        <a:latin typeface="Cambria Math"/>
                        <a:ea typeface="+mn-ea"/>
                      </a:rPr>
                      <m:t>={</m:t>
                    </m:r>
                    <m:r>
                      <a:rPr kumimoji="1" lang="en-US" altLang="zh-CN" sz="2400" b="1" i="0" smtClean="0">
                        <a:latin typeface="Cambria Math"/>
                        <a:ea typeface="+mn-ea"/>
                      </a:rPr>
                      <m:t>𝐯</m:t>
                    </m:r>
                    <m:r>
                      <a:rPr kumimoji="1" lang="en-US" altLang="zh-CN" sz="2400" b="1" i="0" smtClean="0">
                        <a:latin typeface="Cambria Math"/>
                        <a:ea typeface="+mn-ea"/>
                      </a:rPr>
                      <m:t>}</m:t>
                    </m:r>
                  </m:oMath>
                </a14:m>
                <a:r>
                  <a:rPr kumimoji="1" lang="en-US" altLang="zh-CN" sz="2400" b="1" dirty="0" smtClean="0">
                    <a:latin typeface="+mn-lt"/>
                    <a:ea typeface="+mn-ea"/>
                  </a:rPr>
                  <a:t>;</a:t>
                </a:r>
                <a:endParaRPr kumimoji="1" lang="zh-CN" altLang="en-US" sz="2400" b="1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18178"/>
                <a:ext cx="4560287" cy="580865"/>
              </a:xfrm>
              <a:prstGeom prst="rect">
                <a:avLst/>
              </a:prstGeom>
              <a:blipFill rotWithShape="1">
                <a:blip r:embed="rId3"/>
                <a:stretch>
                  <a:fillRect l="-2005" r="-1070" b="-242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783934" y="1959580"/>
                <a:ext cx="6912266" cy="1134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dirty="0" smtClean="0">
                    <a:latin typeface="+mn-lt"/>
                    <a:ea typeface="+mn-ea"/>
                  </a:rPr>
                  <a:t>2)</a:t>
                </a:r>
                <a:r>
                  <a:rPr kumimoji="1" lang="zh-CN" altLang="en-US" sz="2400" b="1" dirty="0" smtClean="0">
                    <a:latin typeface="+mn-lt"/>
                    <a:ea typeface="+mn-ea"/>
                  </a:rPr>
                  <a:t>选取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𝒄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latin typeface="Cambria Math"/>
                            <a:ea typeface="+mn-ea"/>
                          </a:rPr>
                          <m:t>𝒊</m:t>
                        </m:r>
                      </m:e>
                    </m:d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[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𝒋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]</m:t>
                    </m:r>
                  </m:oMath>
                </a14:m>
                <a:r>
                  <a:rPr kumimoji="1" lang="zh-CN" altLang="en-US" sz="2400" b="1" dirty="0" smtClean="0">
                    <a:latin typeface="+mn-lt"/>
                    <a:ea typeface="+mn-ea"/>
                  </a:rPr>
                  <a:t>最小且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𝒊</m:t>
                    </m:r>
                    <m:r>
                      <a:rPr kumimoji="1" lang="zh-CN" altLang="en-US" sz="2400" b="1" i="1" smtClean="0">
                        <a:latin typeface="Cambria Math"/>
                        <a:ea typeface="+mn-ea"/>
                      </a:rPr>
                      <m:t>𝝐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𝑼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,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𝒋</m:t>
                    </m:r>
                    <m:r>
                      <a:rPr kumimoji="1" lang="zh-CN" altLang="en-US" sz="2400" b="1" i="1" smtClean="0">
                        <a:latin typeface="Cambria Math"/>
                        <a:ea typeface="+mn-ea"/>
                      </a:rPr>
                      <m:t>𝝐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𝑽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−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𝑼</m:t>
                    </m:r>
                  </m:oMath>
                </a14:m>
                <a:r>
                  <a:rPr kumimoji="1" lang="zh-CN" altLang="en-US" sz="2400" b="1" dirty="0" smtClean="0">
                    <a:latin typeface="+mn-lt"/>
                    <a:ea typeface="+mn-ea"/>
                  </a:rPr>
                  <a:t>的边加入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/>
                            <a:ea typeface="+mn-ea"/>
                          </a:rPr>
                          <m:t>𝑻</m:t>
                        </m:r>
                      </m:sub>
                    </m:sSub>
                  </m:oMath>
                </a14:m>
                <a:r>
                  <a:rPr kumimoji="1" lang="zh-CN" altLang="en-US" sz="2400" b="1" dirty="0" smtClean="0">
                    <a:latin typeface="+mn-lt"/>
                    <a:ea typeface="+mn-ea"/>
                  </a:rPr>
                  <a:t>，令</a:t>
                </a:r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latin typeface="Cambria Math"/>
                        <a:ea typeface="+mn-ea"/>
                      </a:rPr>
                      <m:t>     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𝑼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𝑼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latin typeface="Cambria Math"/>
                            <a:ea typeface="+mn-ea"/>
                          </a:rPr>
                          <m:t>𝒋</m:t>
                        </m:r>
                      </m:e>
                    </m:d>
                    <m:r>
                      <a:rPr kumimoji="1" lang="en-US" altLang="zh-CN" sz="2400" b="1" i="0" smtClean="0">
                        <a:latin typeface="Cambria Math"/>
                        <a:ea typeface="+mn-ea"/>
                      </a:rPr>
                      <m:t>,</m:t>
                    </m:r>
                  </m:oMath>
                </a14:m>
                <a:r>
                  <a:rPr kumimoji="1" lang="zh-CN" altLang="en-US" sz="2400" b="1" dirty="0" smtClean="0">
                    <a:latin typeface="+mn-lt"/>
                    <a:ea typeface="+mn-ea"/>
                  </a:rPr>
                  <a:t>直到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latin typeface="Cambria Math"/>
                            <a:ea typeface="+mn-ea"/>
                          </a:rPr>
                          <m:t>𝑼</m:t>
                        </m:r>
                      </m:e>
                    </m:d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𝒏</m:t>
                    </m:r>
                  </m:oMath>
                </a14:m>
                <a:r>
                  <a:rPr kumimoji="1" lang="zh-CN" altLang="en-US" sz="2400" b="1" dirty="0" smtClean="0">
                    <a:latin typeface="+mn-lt"/>
                    <a:ea typeface="+mn-ea"/>
                  </a:rPr>
                  <a:t>。</a:t>
                </a:r>
                <a:endParaRPr kumimoji="1" lang="zh-CN" altLang="en-US" sz="2400" b="1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934" y="1959580"/>
                <a:ext cx="6912266" cy="1134862"/>
              </a:xfrm>
              <a:prstGeom prst="rect">
                <a:avLst/>
              </a:prstGeom>
              <a:blipFill rotWithShape="1">
                <a:blip r:embed="rId4"/>
                <a:stretch>
                  <a:fillRect l="-1411" b="-11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0890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任意多边形 121"/>
          <p:cNvSpPr/>
          <p:nvPr/>
        </p:nvSpPr>
        <p:spPr>
          <a:xfrm>
            <a:off x="482106" y="1454884"/>
            <a:ext cx="3251694" cy="1743075"/>
          </a:xfrm>
          <a:custGeom>
            <a:avLst/>
            <a:gdLst>
              <a:gd name="connsiteX0" fmla="*/ 994269 w 3251694"/>
              <a:gd name="connsiteY0" fmla="*/ 152400 h 1743075"/>
              <a:gd name="connsiteX1" fmla="*/ 937119 w 3251694"/>
              <a:gd name="connsiteY1" fmla="*/ 142875 h 1743075"/>
              <a:gd name="connsiteX2" fmla="*/ 870444 w 3251694"/>
              <a:gd name="connsiteY2" fmla="*/ 114300 h 1743075"/>
              <a:gd name="connsiteX3" fmla="*/ 784719 w 3251694"/>
              <a:gd name="connsiteY3" fmla="*/ 104775 h 1743075"/>
              <a:gd name="connsiteX4" fmla="*/ 708519 w 3251694"/>
              <a:gd name="connsiteY4" fmla="*/ 85725 h 1743075"/>
              <a:gd name="connsiteX5" fmla="*/ 670419 w 3251694"/>
              <a:gd name="connsiteY5" fmla="*/ 76200 h 1743075"/>
              <a:gd name="connsiteX6" fmla="*/ 641844 w 3251694"/>
              <a:gd name="connsiteY6" fmla="*/ 66675 h 1743075"/>
              <a:gd name="connsiteX7" fmla="*/ 603744 w 3251694"/>
              <a:gd name="connsiteY7" fmla="*/ 57150 h 1743075"/>
              <a:gd name="connsiteX8" fmla="*/ 546594 w 3251694"/>
              <a:gd name="connsiteY8" fmla="*/ 38100 h 1743075"/>
              <a:gd name="connsiteX9" fmla="*/ 518019 w 3251694"/>
              <a:gd name="connsiteY9" fmla="*/ 28575 h 1743075"/>
              <a:gd name="connsiteX10" fmla="*/ 375144 w 3251694"/>
              <a:gd name="connsiteY10" fmla="*/ 9525 h 1743075"/>
              <a:gd name="connsiteX11" fmla="*/ 260844 w 3251694"/>
              <a:gd name="connsiteY11" fmla="*/ 28575 h 1743075"/>
              <a:gd name="connsiteX12" fmla="*/ 184644 w 3251694"/>
              <a:gd name="connsiteY12" fmla="*/ 104775 h 1743075"/>
              <a:gd name="connsiteX13" fmla="*/ 146544 w 3251694"/>
              <a:gd name="connsiteY13" fmla="*/ 123825 h 1743075"/>
              <a:gd name="connsiteX14" fmla="*/ 137019 w 3251694"/>
              <a:gd name="connsiteY14" fmla="*/ 152400 h 1743075"/>
              <a:gd name="connsiteX15" fmla="*/ 108444 w 3251694"/>
              <a:gd name="connsiteY15" fmla="*/ 171450 h 1743075"/>
              <a:gd name="connsiteX16" fmla="*/ 79869 w 3251694"/>
              <a:gd name="connsiteY16" fmla="*/ 200025 h 1743075"/>
              <a:gd name="connsiteX17" fmla="*/ 51294 w 3251694"/>
              <a:gd name="connsiteY17" fmla="*/ 304800 h 1743075"/>
              <a:gd name="connsiteX18" fmla="*/ 32244 w 3251694"/>
              <a:gd name="connsiteY18" fmla="*/ 400050 h 1743075"/>
              <a:gd name="connsiteX19" fmla="*/ 13194 w 3251694"/>
              <a:gd name="connsiteY19" fmla="*/ 561975 h 1743075"/>
              <a:gd name="connsiteX20" fmla="*/ 41769 w 3251694"/>
              <a:gd name="connsiteY20" fmla="*/ 885825 h 1743075"/>
              <a:gd name="connsiteX21" fmla="*/ 89394 w 3251694"/>
              <a:gd name="connsiteY21" fmla="*/ 962025 h 1743075"/>
              <a:gd name="connsiteX22" fmla="*/ 98919 w 3251694"/>
              <a:gd name="connsiteY22" fmla="*/ 990600 h 1743075"/>
              <a:gd name="connsiteX23" fmla="*/ 137019 w 3251694"/>
              <a:gd name="connsiteY23" fmla="*/ 1047750 h 1743075"/>
              <a:gd name="connsiteX24" fmla="*/ 156069 w 3251694"/>
              <a:gd name="connsiteY24" fmla="*/ 1076325 h 1743075"/>
              <a:gd name="connsiteX25" fmla="*/ 184644 w 3251694"/>
              <a:gd name="connsiteY25" fmla="*/ 1095375 h 1743075"/>
              <a:gd name="connsiteX26" fmla="*/ 222744 w 3251694"/>
              <a:gd name="connsiteY26" fmla="*/ 1152525 h 1743075"/>
              <a:gd name="connsiteX27" fmla="*/ 279894 w 3251694"/>
              <a:gd name="connsiteY27" fmla="*/ 1209675 h 1743075"/>
              <a:gd name="connsiteX28" fmla="*/ 317994 w 3251694"/>
              <a:gd name="connsiteY28" fmla="*/ 1266825 h 1743075"/>
              <a:gd name="connsiteX29" fmla="*/ 327519 w 3251694"/>
              <a:gd name="connsiteY29" fmla="*/ 1295400 h 1743075"/>
              <a:gd name="connsiteX30" fmla="*/ 346569 w 3251694"/>
              <a:gd name="connsiteY30" fmla="*/ 1323975 h 1743075"/>
              <a:gd name="connsiteX31" fmla="*/ 403719 w 3251694"/>
              <a:gd name="connsiteY31" fmla="*/ 1419225 h 1743075"/>
              <a:gd name="connsiteX32" fmla="*/ 422769 w 3251694"/>
              <a:gd name="connsiteY32" fmla="*/ 1447800 h 1743075"/>
              <a:gd name="connsiteX33" fmla="*/ 451344 w 3251694"/>
              <a:gd name="connsiteY33" fmla="*/ 1466850 h 1743075"/>
              <a:gd name="connsiteX34" fmla="*/ 498969 w 3251694"/>
              <a:gd name="connsiteY34" fmla="*/ 1524000 h 1743075"/>
              <a:gd name="connsiteX35" fmla="*/ 518019 w 3251694"/>
              <a:gd name="connsiteY35" fmla="*/ 1552575 h 1743075"/>
              <a:gd name="connsiteX36" fmla="*/ 613269 w 3251694"/>
              <a:gd name="connsiteY36" fmla="*/ 1619250 h 1743075"/>
              <a:gd name="connsiteX37" fmla="*/ 641844 w 3251694"/>
              <a:gd name="connsiteY37" fmla="*/ 1628775 h 1743075"/>
              <a:gd name="connsiteX38" fmla="*/ 670419 w 3251694"/>
              <a:gd name="connsiteY38" fmla="*/ 1647825 h 1743075"/>
              <a:gd name="connsiteX39" fmla="*/ 698994 w 3251694"/>
              <a:gd name="connsiteY39" fmla="*/ 1657350 h 1743075"/>
              <a:gd name="connsiteX40" fmla="*/ 727569 w 3251694"/>
              <a:gd name="connsiteY40" fmla="*/ 1676400 h 1743075"/>
              <a:gd name="connsiteX41" fmla="*/ 756144 w 3251694"/>
              <a:gd name="connsiteY41" fmla="*/ 1685925 h 1743075"/>
              <a:gd name="connsiteX42" fmla="*/ 794244 w 3251694"/>
              <a:gd name="connsiteY42" fmla="*/ 1704975 h 1743075"/>
              <a:gd name="connsiteX43" fmla="*/ 899019 w 3251694"/>
              <a:gd name="connsiteY43" fmla="*/ 1733550 h 1743075"/>
              <a:gd name="connsiteX44" fmla="*/ 937119 w 3251694"/>
              <a:gd name="connsiteY44" fmla="*/ 1743075 h 1743075"/>
              <a:gd name="connsiteX45" fmla="*/ 2451594 w 3251694"/>
              <a:gd name="connsiteY45" fmla="*/ 1733550 h 1743075"/>
              <a:gd name="connsiteX46" fmla="*/ 2518269 w 3251694"/>
              <a:gd name="connsiteY46" fmla="*/ 1724025 h 1743075"/>
              <a:gd name="connsiteX47" fmla="*/ 2603994 w 3251694"/>
              <a:gd name="connsiteY47" fmla="*/ 1704975 h 1743075"/>
              <a:gd name="connsiteX48" fmla="*/ 2632569 w 3251694"/>
              <a:gd name="connsiteY48" fmla="*/ 1695450 h 1743075"/>
              <a:gd name="connsiteX49" fmla="*/ 2680194 w 3251694"/>
              <a:gd name="connsiteY49" fmla="*/ 1685925 h 1743075"/>
              <a:gd name="connsiteX50" fmla="*/ 2737344 w 3251694"/>
              <a:gd name="connsiteY50" fmla="*/ 1657350 h 1743075"/>
              <a:gd name="connsiteX51" fmla="*/ 2765919 w 3251694"/>
              <a:gd name="connsiteY51" fmla="*/ 1638300 h 1743075"/>
              <a:gd name="connsiteX52" fmla="*/ 2851644 w 3251694"/>
              <a:gd name="connsiteY52" fmla="*/ 1600200 h 1743075"/>
              <a:gd name="connsiteX53" fmla="*/ 2908794 w 3251694"/>
              <a:gd name="connsiteY53" fmla="*/ 1543050 h 1743075"/>
              <a:gd name="connsiteX54" fmla="*/ 2937369 w 3251694"/>
              <a:gd name="connsiteY54" fmla="*/ 1514475 h 1743075"/>
              <a:gd name="connsiteX55" fmla="*/ 2984994 w 3251694"/>
              <a:gd name="connsiteY55" fmla="*/ 1447800 h 1743075"/>
              <a:gd name="connsiteX56" fmla="*/ 3013569 w 3251694"/>
              <a:gd name="connsiteY56" fmla="*/ 1409700 h 1743075"/>
              <a:gd name="connsiteX57" fmla="*/ 3032619 w 3251694"/>
              <a:gd name="connsiteY57" fmla="*/ 1343025 h 1743075"/>
              <a:gd name="connsiteX58" fmla="*/ 3051669 w 3251694"/>
              <a:gd name="connsiteY58" fmla="*/ 1257300 h 1743075"/>
              <a:gd name="connsiteX59" fmla="*/ 3070719 w 3251694"/>
              <a:gd name="connsiteY59" fmla="*/ 1200150 h 1743075"/>
              <a:gd name="connsiteX60" fmla="*/ 3080244 w 3251694"/>
              <a:gd name="connsiteY60" fmla="*/ 952500 h 1743075"/>
              <a:gd name="connsiteX61" fmla="*/ 3099294 w 3251694"/>
              <a:gd name="connsiteY61" fmla="*/ 895350 h 1743075"/>
              <a:gd name="connsiteX62" fmla="*/ 3108819 w 3251694"/>
              <a:gd name="connsiteY62" fmla="*/ 857250 h 1743075"/>
              <a:gd name="connsiteX63" fmla="*/ 3156444 w 3251694"/>
              <a:gd name="connsiteY63" fmla="*/ 800100 h 1743075"/>
              <a:gd name="connsiteX64" fmla="*/ 3204069 w 3251694"/>
              <a:gd name="connsiteY64" fmla="*/ 742950 h 1743075"/>
              <a:gd name="connsiteX65" fmla="*/ 3251694 w 3251694"/>
              <a:gd name="connsiteY65" fmla="*/ 666750 h 1743075"/>
              <a:gd name="connsiteX66" fmla="*/ 3242169 w 3251694"/>
              <a:gd name="connsiteY66" fmla="*/ 457200 h 1743075"/>
              <a:gd name="connsiteX67" fmla="*/ 3213594 w 3251694"/>
              <a:gd name="connsiteY67" fmla="*/ 381000 h 1743075"/>
              <a:gd name="connsiteX68" fmla="*/ 3204069 w 3251694"/>
              <a:gd name="connsiteY68" fmla="*/ 323850 h 1743075"/>
              <a:gd name="connsiteX69" fmla="*/ 3185019 w 3251694"/>
              <a:gd name="connsiteY69" fmla="*/ 266700 h 1743075"/>
              <a:gd name="connsiteX70" fmla="*/ 3175494 w 3251694"/>
              <a:gd name="connsiteY70" fmla="*/ 238125 h 1743075"/>
              <a:gd name="connsiteX71" fmla="*/ 3165969 w 3251694"/>
              <a:gd name="connsiteY71" fmla="*/ 209550 h 1743075"/>
              <a:gd name="connsiteX72" fmla="*/ 3127869 w 3251694"/>
              <a:gd name="connsiteY72" fmla="*/ 142875 h 1743075"/>
              <a:gd name="connsiteX73" fmla="*/ 3108819 w 3251694"/>
              <a:gd name="connsiteY73" fmla="*/ 85725 h 1743075"/>
              <a:gd name="connsiteX74" fmla="*/ 3080244 w 3251694"/>
              <a:gd name="connsiteY74" fmla="*/ 76200 h 1743075"/>
              <a:gd name="connsiteX75" fmla="*/ 3023094 w 3251694"/>
              <a:gd name="connsiteY75" fmla="*/ 47625 h 1743075"/>
              <a:gd name="connsiteX76" fmla="*/ 3004044 w 3251694"/>
              <a:gd name="connsiteY76" fmla="*/ 19050 h 1743075"/>
              <a:gd name="connsiteX77" fmla="*/ 2918319 w 3251694"/>
              <a:gd name="connsiteY77" fmla="*/ 0 h 1743075"/>
              <a:gd name="connsiteX78" fmla="*/ 2699244 w 3251694"/>
              <a:gd name="connsiteY78" fmla="*/ 9525 h 1743075"/>
              <a:gd name="connsiteX79" fmla="*/ 2661144 w 3251694"/>
              <a:gd name="connsiteY79" fmla="*/ 19050 h 1743075"/>
              <a:gd name="connsiteX80" fmla="*/ 2613519 w 3251694"/>
              <a:gd name="connsiteY80" fmla="*/ 57150 h 1743075"/>
              <a:gd name="connsiteX81" fmla="*/ 2546844 w 3251694"/>
              <a:gd name="connsiteY81" fmla="*/ 85725 h 1743075"/>
              <a:gd name="connsiteX82" fmla="*/ 2518269 w 3251694"/>
              <a:gd name="connsiteY82" fmla="*/ 104775 h 1743075"/>
              <a:gd name="connsiteX83" fmla="*/ 2432544 w 3251694"/>
              <a:gd name="connsiteY83" fmla="*/ 171450 h 1743075"/>
              <a:gd name="connsiteX84" fmla="*/ 2403969 w 3251694"/>
              <a:gd name="connsiteY84" fmla="*/ 190500 h 1743075"/>
              <a:gd name="connsiteX85" fmla="*/ 2318244 w 3251694"/>
              <a:gd name="connsiteY85" fmla="*/ 238125 h 1743075"/>
              <a:gd name="connsiteX86" fmla="*/ 2289669 w 3251694"/>
              <a:gd name="connsiteY86" fmla="*/ 266700 h 1743075"/>
              <a:gd name="connsiteX87" fmla="*/ 2242044 w 3251694"/>
              <a:gd name="connsiteY87" fmla="*/ 295275 h 1743075"/>
              <a:gd name="connsiteX88" fmla="*/ 2213469 w 3251694"/>
              <a:gd name="connsiteY88" fmla="*/ 314325 h 1743075"/>
              <a:gd name="connsiteX89" fmla="*/ 2175369 w 3251694"/>
              <a:gd name="connsiteY89" fmla="*/ 333375 h 1743075"/>
              <a:gd name="connsiteX90" fmla="*/ 2146794 w 3251694"/>
              <a:gd name="connsiteY90" fmla="*/ 361950 h 1743075"/>
              <a:gd name="connsiteX91" fmla="*/ 2032494 w 3251694"/>
              <a:gd name="connsiteY91" fmla="*/ 400050 h 1743075"/>
              <a:gd name="connsiteX92" fmla="*/ 1499094 w 3251694"/>
              <a:gd name="connsiteY92" fmla="*/ 390525 h 1743075"/>
              <a:gd name="connsiteX93" fmla="*/ 1451469 w 3251694"/>
              <a:gd name="connsiteY93" fmla="*/ 381000 h 1743075"/>
              <a:gd name="connsiteX94" fmla="*/ 1289544 w 3251694"/>
              <a:gd name="connsiteY94" fmla="*/ 361950 h 1743075"/>
              <a:gd name="connsiteX95" fmla="*/ 1203819 w 3251694"/>
              <a:gd name="connsiteY95" fmla="*/ 314325 h 1743075"/>
              <a:gd name="connsiteX96" fmla="*/ 1175244 w 3251694"/>
              <a:gd name="connsiteY96" fmla="*/ 295275 h 1743075"/>
              <a:gd name="connsiteX97" fmla="*/ 1146669 w 3251694"/>
              <a:gd name="connsiteY97" fmla="*/ 276225 h 1743075"/>
              <a:gd name="connsiteX98" fmla="*/ 1118094 w 3251694"/>
              <a:gd name="connsiteY98" fmla="*/ 247650 h 1743075"/>
              <a:gd name="connsiteX99" fmla="*/ 1060944 w 3251694"/>
              <a:gd name="connsiteY99" fmla="*/ 209550 h 1743075"/>
              <a:gd name="connsiteX100" fmla="*/ 1032369 w 3251694"/>
              <a:gd name="connsiteY100" fmla="*/ 180975 h 1743075"/>
              <a:gd name="connsiteX101" fmla="*/ 1003794 w 3251694"/>
              <a:gd name="connsiteY101" fmla="*/ 171450 h 1743075"/>
              <a:gd name="connsiteX102" fmla="*/ 975219 w 3251694"/>
              <a:gd name="connsiteY102" fmla="*/ 152400 h 1743075"/>
              <a:gd name="connsiteX103" fmla="*/ 994269 w 3251694"/>
              <a:gd name="connsiteY103" fmla="*/ 152400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251694" h="1743075">
                <a:moveTo>
                  <a:pt x="994269" y="152400"/>
                </a:moveTo>
                <a:cubicBezTo>
                  <a:pt x="987919" y="150812"/>
                  <a:pt x="955617" y="148424"/>
                  <a:pt x="937119" y="142875"/>
                </a:cubicBezTo>
                <a:cubicBezTo>
                  <a:pt x="893745" y="129863"/>
                  <a:pt x="909869" y="120871"/>
                  <a:pt x="870444" y="114300"/>
                </a:cubicBezTo>
                <a:cubicBezTo>
                  <a:pt x="842084" y="109573"/>
                  <a:pt x="813294" y="107950"/>
                  <a:pt x="784719" y="104775"/>
                </a:cubicBezTo>
                <a:lnTo>
                  <a:pt x="708519" y="85725"/>
                </a:lnTo>
                <a:cubicBezTo>
                  <a:pt x="695819" y="82550"/>
                  <a:pt x="682838" y="80340"/>
                  <a:pt x="670419" y="76200"/>
                </a:cubicBezTo>
                <a:cubicBezTo>
                  <a:pt x="660894" y="73025"/>
                  <a:pt x="651498" y="69433"/>
                  <a:pt x="641844" y="66675"/>
                </a:cubicBezTo>
                <a:cubicBezTo>
                  <a:pt x="629257" y="63079"/>
                  <a:pt x="616283" y="60912"/>
                  <a:pt x="603744" y="57150"/>
                </a:cubicBezTo>
                <a:cubicBezTo>
                  <a:pt x="584510" y="51380"/>
                  <a:pt x="565644" y="44450"/>
                  <a:pt x="546594" y="38100"/>
                </a:cubicBezTo>
                <a:cubicBezTo>
                  <a:pt x="537069" y="34925"/>
                  <a:pt x="527864" y="30544"/>
                  <a:pt x="518019" y="28575"/>
                </a:cubicBezTo>
                <a:cubicBezTo>
                  <a:pt x="439105" y="12792"/>
                  <a:pt x="486503" y="20661"/>
                  <a:pt x="375144" y="9525"/>
                </a:cubicBezTo>
                <a:cubicBezTo>
                  <a:pt x="370212" y="10073"/>
                  <a:pt x="284996" y="13480"/>
                  <a:pt x="260844" y="28575"/>
                </a:cubicBezTo>
                <a:cubicBezTo>
                  <a:pt x="138962" y="104751"/>
                  <a:pt x="273722" y="28422"/>
                  <a:pt x="184644" y="104775"/>
                </a:cubicBezTo>
                <a:cubicBezTo>
                  <a:pt x="173863" y="114016"/>
                  <a:pt x="159244" y="117475"/>
                  <a:pt x="146544" y="123825"/>
                </a:cubicBezTo>
                <a:cubicBezTo>
                  <a:pt x="143369" y="133350"/>
                  <a:pt x="143291" y="144560"/>
                  <a:pt x="137019" y="152400"/>
                </a:cubicBezTo>
                <a:cubicBezTo>
                  <a:pt x="129868" y="161339"/>
                  <a:pt x="117238" y="164121"/>
                  <a:pt x="108444" y="171450"/>
                </a:cubicBezTo>
                <a:cubicBezTo>
                  <a:pt x="98096" y="180074"/>
                  <a:pt x="89394" y="190500"/>
                  <a:pt x="79869" y="200025"/>
                </a:cubicBezTo>
                <a:cubicBezTo>
                  <a:pt x="68244" y="234900"/>
                  <a:pt x="56665" y="267201"/>
                  <a:pt x="51294" y="304800"/>
                </a:cubicBezTo>
                <a:cubicBezTo>
                  <a:pt x="40349" y="381414"/>
                  <a:pt x="48869" y="350176"/>
                  <a:pt x="32244" y="400050"/>
                </a:cubicBezTo>
                <a:cubicBezTo>
                  <a:pt x="30150" y="416802"/>
                  <a:pt x="13194" y="549623"/>
                  <a:pt x="13194" y="561975"/>
                </a:cubicBezTo>
                <a:cubicBezTo>
                  <a:pt x="13194" y="853851"/>
                  <a:pt x="-30756" y="777038"/>
                  <a:pt x="41769" y="885825"/>
                </a:cubicBezTo>
                <a:cubicBezTo>
                  <a:pt x="60960" y="962590"/>
                  <a:pt x="34752" y="885526"/>
                  <a:pt x="89394" y="962025"/>
                </a:cubicBezTo>
                <a:cubicBezTo>
                  <a:pt x="95230" y="970195"/>
                  <a:pt x="94043" y="981823"/>
                  <a:pt x="98919" y="990600"/>
                </a:cubicBezTo>
                <a:cubicBezTo>
                  <a:pt x="110038" y="1010614"/>
                  <a:pt x="124319" y="1028700"/>
                  <a:pt x="137019" y="1047750"/>
                </a:cubicBezTo>
                <a:cubicBezTo>
                  <a:pt x="143369" y="1057275"/>
                  <a:pt x="146544" y="1069975"/>
                  <a:pt x="156069" y="1076325"/>
                </a:cubicBezTo>
                <a:lnTo>
                  <a:pt x="184644" y="1095375"/>
                </a:lnTo>
                <a:cubicBezTo>
                  <a:pt x="197344" y="1114425"/>
                  <a:pt x="206555" y="1136336"/>
                  <a:pt x="222744" y="1152525"/>
                </a:cubicBezTo>
                <a:lnTo>
                  <a:pt x="279894" y="1209675"/>
                </a:lnTo>
                <a:cubicBezTo>
                  <a:pt x="302542" y="1277619"/>
                  <a:pt x="270428" y="1195476"/>
                  <a:pt x="317994" y="1266825"/>
                </a:cubicBezTo>
                <a:cubicBezTo>
                  <a:pt x="323563" y="1275179"/>
                  <a:pt x="323029" y="1286420"/>
                  <a:pt x="327519" y="1295400"/>
                </a:cubicBezTo>
                <a:cubicBezTo>
                  <a:pt x="332639" y="1305639"/>
                  <a:pt x="340889" y="1314036"/>
                  <a:pt x="346569" y="1323975"/>
                </a:cubicBezTo>
                <a:cubicBezTo>
                  <a:pt x="405147" y="1426487"/>
                  <a:pt x="310516" y="1279420"/>
                  <a:pt x="403719" y="1419225"/>
                </a:cubicBezTo>
                <a:cubicBezTo>
                  <a:pt x="410069" y="1428750"/>
                  <a:pt x="413244" y="1441450"/>
                  <a:pt x="422769" y="1447800"/>
                </a:cubicBezTo>
                <a:lnTo>
                  <a:pt x="451344" y="1466850"/>
                </a:lnTo>
                <a:cubicBezTo>
                  <a:pt x="498642" y="1537796"/>
                  <a:pt x="437853" y="1450661"/>
                  <a:pt x="498969" y="1524000"/>
                </a:cubicBezTo>
                <a:cubicBezTo>
                  <a:pt x="506298" y="1532794"/>
                  <a:pt x="509924" y="1544480"/>
                  <a:pt x="518019" y="1552575"/>
                </a:cubicBezTo>
                <a:cubicBezTo>
                  <a:pt x="528887" y="1563443"/>
                  <a:pt x="608601" y="1617694"/>
                  <a:pt x="613269" y="1619250"/>
                </a:cubicBezTo>
                <a:cubicBezTo>
                  <a:pt x="622794" y="1622425"/>
                  <a:pt x="632864" y="1624285"/>
                  <a:pt x="641844" y="1628775"/>
                </a:cubicBezTo>
                <a:cubicBezTo>
                  <a:pt x="652083" y="1633895"/>
                  <a:pt x="660180" y="1642705"/>
                  <a:pt x="670419" y="1647825"/>
                </a:cubicBezTo>
                <a:cubicBezTo>
                  <a:pt x="679399" y="1652315"/>
                  <a:pt x="690014" y="1652860"/>
                  <a:pt x="698994" y="1657350"/>
                </a:cubicBezTo>
                <a:cubicBezTo>
                  <a:pt x="709233" y="1662470"/>
                  <a:pt x="717330" y="1671280"/>
                  <a:pt x="727569" y="1676400"/>
                </a:cubicBezTo>
                <a:cubicBezTo>
                  <a:pt x="736549" y="1680890"/>
                  <a:pt x="746916" y="1681970"/>
                  <a:pt x="756144" y="1685925"/>
                </a:cubicBezTo>
                <a:cubicBezTo>
                  <a:pt x="769195" y="1691518"/>
                  <a:pt x="781193" y="1699382"/>
                  <a:pt x="794244" y="1704975"/>
                </a:cubicBezTo>
                <a:cubicBezTo>
                  <a:pt x="819170" y="1715658"/>
                  <a:pt x="887364" y="1730636"/>
                  <a:pt x="899019" y="1733550"/>
                </a:cubicBezTo>
                <a:lnTo>
                  <a:pt x="937119" y="1743075"/>
                </a:lnTo>
                <a:lnTo>
                  <a:pt x="2451594" y="1733550"/>
                </a:lnTo>
                <a:cubicBezTo>
                  <a:pt x="2474043" y="1733280"/>
                  <a:pt x="2496124" y="1727716"/>
                  <a:pt x="2518269" y="1724025"/>
                </a:cubicBezTo>
                <a:cubicBezTo>
                  <a:pt x="2541839" y="1720097"/>
                  <a:pt x="2580019" y="1711825"/>
                  <a:pt x="2603994" y="1704975"/>
                </a:cubicBezTo>
                <a:cubicBezTo>
                  <a:pt x="2613648" y="1702217"/>
                  <a:pt x="2622829" y="1697885"/>
                  <a:pt x="2632569" y="1695450"/>
                </a:cubicBezTo>
                <a:cubicBezTo>
                  <a:pt x="2648275" y="1691523"/>
                  <a:pt x="2664319" y="1689100"/>
                  <a:pt x="2680194" y="1685925"/>
                </a:cubicBezTo>
                <a:cubicBezTo>
                  <a:pt x="2762086" y="1631330"/>
                  <a:pt x="2658474" y="1696785"/>
                  <a:pt x="2737344" y="1657350"/>
                </a:cubicBezTo>
                <a:cubicBezTo>
                  <a:pt x="2747583" y="1652230"/>
                  <a:pt x="2755680" y="1643420"/>
                  <a:pt x="2765919" y="1638300"/>
                </a:cubicBezTo>
                <a:cubicBezTo>
                  <a:pt x="2782703" y="1629908"/>
                  <a:pt x="2834811" y="1613666"/>
                  <a:pt x="2851644" y="1600200"/>
                </a:cubicBezTo>
                <a:cubicBezTo>
                  <a:pt x="2872681" y="1583370"/>
                  <a:pt x="2889744" y="1562100"/>
                  <a:pt x="2908794" y="1543050"/>
                </a:cubicBezTo>
                <a:cubicBezTo>
                  <a:pt x="2918319" y="1533525"/>
                  <a:pt x="2929287" y="1525251"/>
                  <a:pt x="2937369" y="1514475"/>
                </a:cubicBezTo>
                <a:cubicBezTo>
                  <a:pt x="3030756" y="1389959"/>
                  <a:pt x="2915354" y="1545296"/>
                  <a:pt x="2984994" y="1447800"/>
                </a:cubicBezTo>
                <a:cubicBezTo>
                  <a:pt x="2994221" y="1434882"/>
                  <a:pt x="3004044" y="1422400"/>
                  <a:pt x="3013569" y="1409700"/>
                </a:cubicBezTo>
                <a:cubicBezTo>
                  <a:pt x="3024176" y="1377879"/>
                  <a:pt x="3024646" y="1378905"/>
                  <a:pt x="3032619" y="1343025"/>
                </a:cubicBezTo>
                <a:cubicBezTo>
                  <a:pt x="3040388" y="1308065"/>
                  <a:pt x="3041714" y="1290485"/>
                  <a:pt x="3051669" y="1257300"/>
                </a:cubicBezTo>
                <a:cubicBezTo>
                  <a:pt x="3057439" y="1238066"/>
                  <a:pt x="3064369" y="1219200"/>
                  <a:pt x="3070719" y="1200150"/>
                </a:cubicBezTo>
                <a:cubicBezTo>
                  <a:pt x="3073894" y="1117600"/>
                  <a:pt x="3072533" y="1034750"/>
                  <a:pt x="3080244" y="952500"/>
                </a:cubicBezTo>
                <a:cubicBezTo>
                  <a:pt x="3082118" y="932507"/>
                  <a:pt x="3094424" y="914831"/>
                  <a:pt x="3099294" y="895350"/>
                </a:cubicBezTo>
                <a:cubicBezTo>
                  <a:pt x="3102469" y="882650"/>
                  <a:pt x="3102084" y="868475"/>
                  <a:pt x="3108819" y="857250"/>
                </a:cubicBezTo>
                <a:cubicBezTo>
                  <a:pt x="3121577" y="835986"/>
                  <a:pt x="3140569" y="819150"/>
                  <a:pt x="3156444" y="800100"/>
                </a:cubicBezTo>
                <a:cubicBezTo>
                  <a:pt x="3174636" y="745523"/>
                  <a:pt x="3152170" y="794849"/>
                  <a:pt x="3204069" y="742950"/>
                </a:cubicBezTo>
                <a:cubicBezTo>
                  <a:pt x="3228799" y="718220"/>
                  <a:pt x="3236604" y="696930"/>
                  <a:pt x="3251694" y="666750"/>
                </a:cubicBezTo>
                <a:cubicBezTo>
                  <a:pt x="3248519" y="596900"/>
                  <a:pt x="3251410" y="526509"/>
                  <a:pt x="3242169" y="457200"/>
                </a:cubicBezTo>
                <a:cubicBezTo>
                  <a:pt x="3238584" y="430311"/>
                  <a:pt x="3221046" y="407083"/>
                  <a:pt x="3213594" y="381000"/>
                </a:cubicBezTo>
                <a:cubicBezTo>
                  <a:pt x="3208288" y="362430"/>
                  <a:pt x="3208753" y="342586"/>
                  <a:pt x="3204069" y="323850"/>
                </a:cubicBezTo>
                <a:cubicBezTo>
                  <a:pt x="3199199" y="304369"/>
                  <a:pt x="3191369" y="285750"/>
                  <a:pt x="3185019" y="266700"/>
                </a:cubicBezTo>
                <a:lnTo>
                  <a:pt x="3175494" y="238125"/>
                </a:lnTo>
                <a:cubicBezTo>
                  <a:pt x="3172319" y="228600"/>
                  <a:pt x="3171538" y="217904"/>
                  <a:pt x="3165969" y="209550"/>
                </a:cubicBezTo>
                <a:cubicBezTo>
                  <a:pt x="3148786" y="183775"/>
                  <a:pt x="3139954" y="173087"/>
                  <a:pt x="3127869" y="142875"/>
                </a:cubicBezTo>
                <a:cubicBezTo>
                  <a:pt x="3120411" y="124231"/>
                  <a:pt x="3127869" y="92075"/>
                  <a:pt x="3108819" y="85725"/>
                </a:cubicBezTo>
                <a:cubicBezTo>
                  <a:pt x="3099294" y="82550"/>
                  <a:pt x="3089224" y="80690"/>
                  <a:pt x="3080244" y="76200"/>
                </a:cubicBezTo>
                <a:cubicBezTo>
                  <a:pt x="3006386" y="39271"/>
                  <a:pt x="3094918" y="71566"/>
                  <a:pt x="3023094" y="47625"/>
                </a:cubicBezTo>
                <a:cubicBezTo>
                  <a:pt x="3016744" y="38100"/>
                  <a:pt x="3013569" y="25400"/>
                  <a:pt x="3004044" y="19050"/>
                </a:cubicBezTo>
                <a:cubicBezTo>
                  <a:pt x="2998279" y="15207"/>
                  <a:pt x="2919369" y="210"/>
                  <a:pt x="2918319" y="0"/>
                </a:cubicBezTo>
                <a:cubicBezTo>
                  <a:pt x="2845294" y="3175"/>
                  <a:pt x="2772138" y="4125"/>
                  <a:pt x="2699244" y="9525"/>
                </a:cubicBezTo>
                <a:cubicBezTo>
                  <a:pt x="2686189" y="10492"/>
                  <a:pt x="2672587" y="12693"/>
                  <a:pt x="2661144" y="19050"/>
                </a:cubicBezTo>
                <a:cubicBezTo>
                  <a:pt x="2643372" y="28923"/>
                  <a:pt x="2630435" y="45873"/>
                  <a:pt x="2613519" y="57150"/>
                </a:cubicBezTo>
                <a:cubicBezTo>
                  <a:pt x="2554058" y="96791"/>
                  <a:pt x="2597644" y="60325"/>
                  <a:pt x="2546844" y="85725"/>
                </a:cubicBezTo>
                <a:cubicBezTo>
                  <a:pt x="2536605" y="90845"/>
                  <a:pt x="2527427" y="97906"/>
                  <a:pt x="2518269" y="104775"/>
                </a:cubicBezTo>
                <a:cubicBezTo>
                  <a:pt x="2489309" y="126495"/>
                  <a:pt x="2462665" y="151370"/>
                  <a:pt x="2432544" y="171450"/>
                </a:cubicBezTo>
                <a:cubicBezTo>
                  <a:pt x="2423019" y="177800"/>
                  <a:pt x="2413976" y="184941"/>
                  <a:pt x="2403969" y="190500"/>
                </a:cubicBezTo>
                <a:cubicBezTo>
                  <a:pt x="2374783" y="206714"/>
                  <a:pt x="2344007" y="216656"/>
                  <a:pt x="2318244" y="238125"/>
                </a:cubicBezTo>
                <a:cubicBezTo>
                  <a:pt x="2307896" y="246749"/>
                  <a:pt x="2300445" y="258618"/>
                  <a:pt x="2289669" y="266700"/>
                </a:cubicBezTo>
                <a:cubicBezTo>
                  <a:pt x="2274858" y="277808"/>
                  <a:pt x="2257743" y="285463"/>
                  <a:pt x="2242044" y="295275"/>
                </a:cubicBezTo>
                <a:cubicBezTo>
                  <a:pt x="2232336" y="301342"/>
                  <a:pt x="2223408" y="308645"/>
                  <a:pt x="2213469" y="314325"/>
                </a:cubicBezTo>
                <a:cubicBezTo>
                  <a:pt x="2201141" y="321370"/>
                  <a:pt x="2186923" y="325122"/>
                  <a:pt x="2175369" y="333375"/>
                </a:cubicBezTo>
                <a:cubicBezTo>
                  <a:pt x="2164408" y="341205"/>
                  <a:pt x="2158345" y="355020"/>
                  <a:pt x="2146794" y="361950"/>
                </a:cubicBezTo>
                <a:cubicBezTo>
                  <a:pt x="2100191" y="389912"/>
                  <a:pt x="2080428" y="390463"/>
                  <a:pt x="2032494" y="400050"/>
                </a:cubicBezTo>
                <a:lnTo>
                  <a:pt x="1499094" y="390525"/>
                </a:lnTo>
                <a:cubicBezTo>
                  <a:pt x="1482913" y="389994"/>
                  <a:pt x="1467470" y="383462"/>
                  <a:pt x="1451469" y="381000"/>
                </a:cubicBezTo>
                <a:cubicBezTo>
                  <a:pt x="1417432" y="375764"/>
                  <a:pt x="1321310" y="365480"/>
                  <a:pt x="1289544" y="361950"/>
                </a:cubicBezTo>
                <a:cubicBezTo>
                  <a:pt x="1239249" y="345185"/>
                  <a:pt x="1269323" y="357994"/>
                  <a:pt x="1203819" y="314325"/>
                </a:cubicBezTo>
                <a:lnTo>
                  <a:pt x="1175244" y="295275"/>
                </a:lnTo>
                <a:cubicBezTo>
                  <a:pt x="1165719" y="288925"/>
                  <a:pt x="1154764" y="284320"/>
                  <a:pt x="1146669" y="276225"/>
                </a:cubicBezTo>
                <a:cubicBezTo>
                  <a:pt x="1137144" y="266700"/>
                  <a:pt x="1128727" y="255920"/>
                  <a:pt x="1118094" y="247650"/>
                </a:cubicBezTo>
                <a:cubicBezTo>
                  <a:pt x="1100022" y="233594"/>
                  <a:pt x="1077133" y="225739"/>
                  <a:pt x="1060944" y="209550"/>
                </a:cubicBezTo>
                <a:cubicBezTo>
                  <a:pt x="1051419" y="200025"/>
                  <a:pt x="1043577" y="188447"/>
                  <a:pt x="1032369" y="180975"/>
                </a:cubicBezTo>
                <a:cubicBezTo>
                  <a:pt x="1024015" y="175406"/>
                  <a:pt x="1012774" y="175940"/>
                  <a:pt x="1003794" y="171450"/>
                </a:cubicBezTo>
                <a:cubicBezTo>
                  <a:pt x="993555" y="166330"/>
                  <a:pt x="985035" y="158290"/>
                  <a:pt x="975219" y="152400"/>
                </a:cubicBezTo>
                <a:cubicBezTo>
                  <a:pt x="969131" y="148747"/>
                  <a:pt x="1000619" y="153988"/>
                  <a:pt x="994269" y="152400"/>
                </a:cubicBezTo>
                <a:close/>
              </a:path>
            </a:pathLst>
          </a:custGeom>
          <a:solidFill>
            <a:srgbClr val="FFFF66">
              <a:alpha val="3176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34"/>
          <p:cNvSpPr>
            <a:spLocks noChangeArrowheads="1"/>
          </p:cNvSpPr>
          <p:nvPr/>
        </p:nvSpPr>
        <p:spPr bwMode="auto">
          <a:xfrm>
            <a:off x="1660086" y="742950"/>
            <a:ext cx="1025964" cy="854809"/>
          </a:xfrm>
          <a:prstGeom prst="ellipse">
            <a:avLst/>
          </a:prstGeom>
          <a:solidFill>
            <a:srgbClr val="99FFCC">
              <a:alpha val="4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grpSp>
        <p:nvGrpSpPr>
          <p:cNvPr id="31" name="Group 42"/>
          <p:cNvGrpSpPr>
            <a:grpSpLocks/>
          </p:cNvGrpSpPr>
          <p:nvPr/>
        </p:nvGrpSpPr>
        <p:grpSpPr bwMode="auto">
          <a:xfrm>
            <a:off x="4495800" y="1314450"/>
            <a:ext cx="2743200" cy="2171700"/>
            <a:chOff x="2928" y="624"/>
            <a:chExt cx="1728" cy="1824"/>
          </a:xfrm>
        </p:grpSpPr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3744" y="624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3648" y="1488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2928" y="1104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4416" y="1104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3168" y="216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4224" y="2112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38" name="Group 45"/>
          <p:cNvGrpSpPr>
            <a:grpSpLocks/>
          </p:cNvGrpSpPr>
          <p:nvPr/>
        </p:nvGrpSpPr>
        <p:grpSpPr bwMode="auto">
          <a:xfrm>
            <a:off x="5834062" y="1657350"/>
            <a:ext cx="338138" cy="685800"/>
            <a:chOff x="3782" y="768"/>
            <a:chExt cx="213" cy="576"/>
          </a:xfrm>
        </p:grpSpPr>
        <p:sp>
          <p:nvSpPr>
            <p:cNvPr id="39" name="Line 43"/>
            <p:cNvSpPr>
              <a:spLocks noChangeShapeType="1"/>
            </p:cNvSpPr>
            <p:nvPr/>
          </p:nvSpPr>
          <p:spPr bwMode="auto">
            <a:xfrm flipH="1">
              <a:off x="3792" y="768"/>
              <a:ext cx="48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3782" y="912"/>
              <a:ext cx="21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76" name="Rectangle 83"/>
          <p:cNvSpPr>
            <a:spLocks noChangeArrowheads="1"/>
          </p:cNvSpPr>
          <p:nvPr/>
        </p:nvSpPr>
        <p:spPr bwMode="auto">
          <a:xfrm>
            <a:off x="0" y="23120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4" name="燕尾形 83"/>
          <p:cNvSpPr/>
          <p:nvPr/>
        </p:nvSpPr>
        <p:spPr>
          <a:xfrm>
            <a:off x="409934" y="188736"/>
            <a:ext cx="2485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n-lt"/>
                <a:ea typeface="+mn-ea"/>
              </a:rPr>
              <a:t>Prim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算法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  <a:ea typeface="+mn-ea"/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练习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704850" y="957143"/>
            <a:ext cx="2743200" cy="2317016"/>
            <a:chOff x="685800" y="1352550"/>
            <a:chExt cx="2743200" cy="2317016"/>
          </a:xfrm>
        </p:grpSpPr>
        <p:grpSp>
          <p:nvGrpSpPr>
            <p:cNvPr id="93" name="Group 7"/>
            <p:cNvGrpSpPr>
              <a:grpSpLocks/>
            </p:cNvGrpSpPr>
            <p:nvPr/>
          </p:nvGrpSpPr>
          <p:grpSpPr bwMode="auto">
            <a:xfrm>
              <a:off x="685800" y="1352550"/>
              <a:ext cx="2743200" cy="2171700"/>
              <a:chOff x="816" y="720"/>
              <a:chExt cx="1728" cy="1824"/>
            </a:xfrm>
          </p:grpSpPr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1632" y="72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115" name="Oval 9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117" name="Oval 11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4</a:t>
                </a:r>
              </a:p>
            </p:txBody>
          </p:sp>
          <p:sp>
            <p:nvSpPr>
              <p:cNvPr id="118" name="Oval 12"/>
              <p:cNvSpPr>
                <a:spLocks noChangeArrowheads="1"/>
              </p:cNvSpPr>
              <p:nvPr/>
            </p:nvSpPr>
            <p:spPr bwMode="auto">
              <a:xfrm>
                <a:off x="1056" y="2256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5</a:t>
                </a:r>
              </a:p>
            </p:txBody>
          </p:sp>
          <p:sp>
            <p:nvSpPr>
              <p:cNvPr id="119" name="Oval 13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6</a:t>
                </a:r>
              </a:p>
            </p:txBody>
          </p:sp>
        </p:grpSp>
        <p:sp>
          <p:nvSpPr>
            <p:cNvPr id="94" name="Line 21"/>
            <p:cNvSpPr>
              <a:spLocks noChangeShapeType="1"/>
            </p:cNvSpPr>
            <p:nvPr/>
          </p:nvSpPr>
          <p:spPr bwMode="auto">
            <a:xfrm>
              <a:off x="2378075" y="1581150"/>
              <a:ext cx="762000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5" name="Line 22"/>
            <p:cNvSpPr>
              <a:spLocks noChangeShapeType="1"/>
            </p:cNvSpPr>
            <p:nvPr/>
          </p:nvSpPr>
          <p:spPr bwMode="auto">
            <a:xfrm>
              <a:off x="1066800" y="2152650"/>
              <a:ext cx="762000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6" name="Line 23"/>
            <p:cNvSpPr>
              <a:spLocks noChangeShapeType="1"/>
            </p:cNvSpPr>
            <p:nvPr/>
          </p:nvSpPr>
          <p:spPr bwMode="auto">
            <a:xfrm flipV="1">
              <a:off x="2225675" y="2209800"/>
              <a:ext cx="898525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7" name="Line 24"/>
            <p:cNvSpPr>
              <a:spLocks noChangeShapeType="1"/>
            </p:cNvSpPr>
            <p:nvPr/>
          </p:nvSpPr>
          <p:spPr bwMode="auto">
            <a:xfrm flipH="1">
              <a:off x="2073275" y="1695450"/>
              <a:ext cx="7620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8" name="Line 25"/>
            <p:cNvSpPr>
              <a:spLocks noChangeShapeType="1"/>
            </p:cNvSpPr>
            <p:nvPr/>
          </p:nvSpPr>
          <p:spPr bwMode="auto">
            <a:xfrm>
              <a:off x="930275" y="2266950"/>
              <a:ext cx="152400" cy="9715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9" name="Line 26"/>
            <p:cNvSpPr>
              <a:spLocks noChangeShapeType="1"/>
            </p:cNvSpPr>
            <p:nvPr/>
          </p:nvSpPr>
          <p:spPr bwMode="auto">
            <a:xfrm flipV="1">
              <a:off x="1311275" y="2609850"/>
              <a:ext cx="533400" cy="571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2225675" y="2609850"/>
              <a:ext cx="533400" cy="6286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1" name="Line 28"/>
            <p:cNvSpPr>
              <a:spLocks noChangeShapeType="1"/>
            </p:cNvSpPr>
            <p:nvPr/>
          </p:nvSpPr>
          <p:spPr bwMode="auto">
            <a:xfrm flipH="1">
              <a:off x="2987675" y="2266950"/>
              <a:ext cx="228600" cy="8572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2" name="Text Box 29"/>
            <p:cNvSpPr txBox="1">
              <a:spLocks noChangeArrowheads="1"/>
            </p:cNvSpPr>
            <p:nvPr/>
          </p:nvSpPr>
          <p:spPr bwMode="auto">
            <a:xfrm>
              <a:off x="1158875" y="1445121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03" name="Text Box 30"/>
            <p:cNvSpPr txBox="1">
              <a:spLocks noChangeArrowheads="1"/>
            </p:cNvSpPr>
            <p:nvPr/>
          </p:nvSpPr>
          <p:spPr bwMode="auto">
            <a:xfrm>
              <a:off x="2711450" y="14287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04" name="Text Box 31"/>
            <p:cNvSpPr txBox="1">
              <a:spLocks noChangeArrowheads="1"/>
            </p:cNvSpPr>
            <p:nvPr/>
          </p:nvSpPr>
          <p:spPr bwMode="auto">
            <a:xfrm>
              <a:off x="762000" y="25265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05" name="Text Box 32"/>
            <p:cNvSpPr txBox="1">
              <a:spLocks noChangeArrowheads="1"/>
            </p:cNvSpPr>
            <p:nvPr/>
          </p:nvSpPr>
          <p:spPr bwMode="auto">
            <a:xfrm>
              <a:off x="1905000" y="326945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06" name="Text Box 33"/>
            <p:cNvSpPr txBox="1">
              <a:spLocks noChangeArrowheads="1"/>
            </p:cNvSpPr>
            <p:nvPr/>
          </p:nvSpPr>
          <p:spPr bwMode="auto">
            <a:xfrm>
              <a:off x="3048000" y="25265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07" name="Text Box 34"/>
            <p:cNvSpPr txBox="1">
              <a:spLocks noChangeArrowheads="1"/>
            </p:cNvSpPr>
            <p:nvPr/>
          </p:nvSpPr>
          <p:spPr bwMode="auto">
            <a:xfrm>
              <a:off x="1363494" y="20383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08" name="Text Box 35"/>
            <p:cNvSpPr txBox="1">
              <a:spLocks noChangeArrowheads="1"/>
            </p:cNvSpPr>
            <p:nvPr/>
          </p:nvSpPr>
          <p:spPr bwMode="auto">
            <a:xfrm>
              <a:off x="2057400" y="186690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09" name="Text Box 36"/>
            <p:cNvSpPr txBox="1">
              <a:spLocks noChangeArrowheads="1"/>
            </p:cNvSpPr>
            <p:nvPr/>
          </p:nvSpPr>
          <p:spPr bwMode="auto">
            <a:xfrm>
              <a:off x="2514600" y="20693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10" name="Text Box 37"/>
            <p:cNvSpPr txBox="1">
              <a:spLocks noChangeArrowheads="1"/>
            </p:cNvSpPr>
            <p:nvPr/>
          </p:nvSpPr>
          <p:spPr bwMode="auto">
            <a:xfrm>
              <a:off x="1524000" y="27241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11" name="Text Box 38"/>
            <p:cNvSpPr txBox="1">
              <a:spLocks noChangeArrowheads="1"/>
            </p:cNvSpPr>
            <p:nvPr/>
          </p:nvSpPr>
          <p:spPr bwMode="auto">
            <a:xfrm>
              <a:off x="2438400" y="266700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12" name="Line 39"/>
            <p:cNvSpPr>
              <a:spLocks noChangeShapeType="1"/>
            </p:cNvSpPr>
            <p:nvPr/>
          </p:nvSpPr>
          <p:spPr bwMode="auto">
            <a:xfrm>
              <a:off x="1447800" y="3352800"/>
              <a:ext cx="1295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 flipV="1">
              <a:off x="914400" y="1524000"/>
              <a:ext cx="1066800" cy="4000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1490831" y="3379529"/>
                <a:ext cx="12661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={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31" y="3379529"/>
                <a:ext cx="1266116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483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123"/>
              <p:cNvSpPr/>
              <p:nvPr/>
            </p:nvSpPr>
            <p:spPr>
              <a:xfrm>
                <a:off x="5134684" y="3486150"/>
                <a:ext cx="15642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={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4" name="矩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684" y="3486150"/>
                <a:ext cx="156427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5851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3" grpId="0" animBg="1"/>
      <p:bldP spid="1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495300" y="1790700"/>
            <a:ext cx="2990850" cy="1981812"/>
          </a:xfrm>
          <a:custGeom>
            <a:avLst/>
            <a:gdLst>
              <a:gd name="connsiteX0" fmla="*/ 600075 w 2990850"/>
              <a:gd name="connsiteY0" fmla="*/ 381000 h 1981812"/>
              <a:gd name="connsiteX1" fmla="*/ 552450 w 2990850"/>
              <a:gd name="connsiteY1" fmla="*/ 304800 h 1981812"/>
              <a:gd name="connsiteX2" fmla="*/ 533400 w 2990850"/>
              <a:gd name="connsiteY2" fmla="*/ 276225 h 1981812"/>
              <a:gd name="connsiteX3" fmla="*/ 514350 w 2990850"/>
              <a:gd name="connsiteY3" fmla="*/ 219075 h 1981812"/>
              <a:gd name="connsiteX4" fmla="*/ 495300 w 2990850"/>
              <a:gd name="connsiteY4" fmla="*/ 190500 h 1981812"/>
              <a:gd name="connsiteX5" fmla="*/ 457200 w 2990850"/>
              <a:gd name="connsiteY5" fmla="*/ 104775 h 1981812"/>
              <a:gd name="connsiteX6" fmla="*/ 428625 w 2990850"/>
              <a:gd name="connsiteY6" fmla="*/ 76200 h 1981812"/>
              <a:gd name="connsiteX7" fmla="*/ 409575 w 2990850"/>
              <a:gd name="connsiteY7" fmla="*/ 47625 h 1981812"/>
              <a:gd name="connsiteX8" fmla="*/ 352425 w 2990850"/>
              <a:gd name="connsiteY8" fmla="*/ 28575 h 1981812"/>
              <a:gd name="connsiteX9" fmla="*/ 323850 w 2990850"/>
              <a:gd name="connsiteY9" fmla="*/ 19050 h 1981812"/>
              <a:gd name="connsiteX10" fmla="*/ 295275 w 2990850"/>
              <a:gd name="connsiteY10" fmla="*/ 9525 h 1981812"/>
              <a:gd name="connsiteX11" fmla="*/ 219075 w 2990850"/>
              <a:gd name="connsiteY11" fmla="*/ 0 h 1981812"/>
              <a:gd name="connsiteX12" fmla="*/ 133350 w 2990850"/>
              <a:gd name="connsiteY12" fmla="*/ 9525 h 1981812"/>
              <a:gd name="connsiteX13" fmla="*/ 104775 w 2990850"/>
              <a:gd name="connsiteY13" fmla="*/ 28575 h 1981812"/>
              <a:gd name="connsiteX14" fmla="*/ 57150 w 2990850"/>
              <a:gd name="connsiteY14" fmla="*/ 114300 h 1981812"/>
              <a:gd name="connsiteX15" fmla="*/ 47625 w 2990850"/>
              <a:gd name="connsiteY15" fmla="*/ 152400 h 1981812"/>
              <a:gd name="connsiteX16" fmla="*/ 28575 w 2990850"/>
              <a:gd name="connsiteY16" fmla="*/ 209550 h 1981812"/>
              <a:gd name="connsiteX17" fmla="*/ 19050 w 2990850"/>
              <a:gd name="connsiteY17" fmla="*/ 238125 h 1981812"/>
              <a:gd name="connsiteX18" fmla="*/ 0 w 2990850"/>
              <a:gd name="connsiteY18" fmla="*/ 381000 h 1981812"/>
              <a:gd name="connsiteX19" fmla="*/ 9525 w 2990850"/>
              <a:gd name="connsiteY19" fmla="*/ 1219200 h 1981812"/>
              <a:gd name="connsiteX20" fmla="*/ 28575 w 2990850"/>
              <a:gd name="connsiteY20" fmla="*/ 1266825 h 1981812"/>
              <a:gd name="connsiteX21" fmla="*/ 57150 w 2990850"/>
              <a:gd name="connsiteY21" fmla="*/ 1333500 h 1981812"/>
              <a:gd name="connsiteX22" fmla="*/ 85725 w 2990850"/>
              <a:gd name="connsiteY22" fmla="*/ 1400175 h 1981812"/>
              <a:gd name="connsiteX23" fmla="*/ 123825 w 2990850"/>
              <a:gd name="connsiteY23" fmla="*/ 1438275 h 1981812"/>
              <a:gd name="connsiteX24" fmla="*/ 161925 w 2990850"/>
              <a:gd name="connsiteY24" fmla="*/ 1495425 h 1981812"/>
              <a:gd name="connsiteX25" fmla="*/ 180975 w 2990850"/>
              <a:gd name="connsiteY25" fmla="*/ 1524000 h 1981812"/>
              <a:gd name="connsiteX26" fmla="*/ 200025 w 2990850"/>
              <a:gd name="connsiteY26" fmla="*/ 1552575 h 1981812"/>
              <a:gd name="connsiteX27" fmla="*/ 228600 w 2990850"/>
              <a:gd name="connsiteY27" fmla="*/ 1562100 h 1981812"/>
              <a:gd name="connsiteX28" fmla="*/ 247650 w 2990850"/>
              <a:gd name="connsiteY28" fmla="*/ 1600200 h 1981812"/>
              <a:gd name="connsiteX29" fmla="*/ 304800 w 2990850"/>
              <a:gd name="connsiteY29" fmla="*/ 1638300 h 1981812"/>
              <a:gd name="connsiteX30" fmla="*/ 352425 w 2990850"/>
              <a:gd name="connsiteY30" fmla="*/ 1685925 h 1981812"/>
              <a:gd name="connsiteX31" fmla="*/ 409575 w 2990850"/>
              <a:gd name="connsiteY31" fmla="*/ 1743075 h 1981812"/>
              <a:gd name="connsiteX32" fmla="*/ 466725 w 2990850"/>
              <a:gd name="connsiteY32" fmla="*/ 1781175 h 1981812"/>
              <a:gd name="connsiteX33" fmla="*/ 495300 w 2990850"/>
              <a:gd name="connsiteY33" fmla="*/ 1809750 h 1981812"/>
              <a:gd name="connsiteX34" fmla="*/ 561975 w 2990850"/>
              <a:gd name="connsiteY34" fmla="*/ 1847850 h 1981812"/>
              <a:gd name="connsiteX35" fmla="*/ 638175 w 2990850"/>
              <a:gd name="connsiteY35" fmla="*/ 1895475 h 1981812"/>
              <a:gd name="connsiteX36" fmla="*/ 676275 w 2990850"/>
              <a:gd name="connsiteY36" fmla="*/ 1905000 h 1981812"/>
              <a:gd name="connsiteX37" fmla="*/ 771525 w 2990850"/>
              <a:gd name="connsiteY37" fmla="*/ 1943100 h 1981812"/>
              <a:gd name="connsiteX38" fmla="*/ 895350 w 2990850"/>
              <a:gd name="connsiteY38" fmla="*/ 1962150 h 1981812"/>
              <a:gd name="connsiteX39" fmla="*/ 933450 w 2990850"/>
              <a:gd name="connsiteY39" fmla="*/ 1971675 h 1981812"/>
              <a:gd name="connsiteX40" fmla="*/ 1857375 w 2990850"/>
              <a:gd name="connsiteY40" fmla="*/ 1962150 h 1981812"/>
              <a:gd name="connsiteX41" fmla="*/ 1905000 w 2990850"/>
              <a:gd name="connsiteY41" fmla="*/ 1952625 h 1981812"/>
              <a:gd name="connsiteX42" fmla="*/ 1981200 w 2990850"/>
              <a:gd name="connsiteY42" fmla="*/ 1943100 h 1981812"/>
              <a:gd name="connsiteX43" fmla="*/ 2047875 w 2990850"/>
              <a:gd name="connsiteY43" fmla="*/ 1914525 h 1981812"/>
              <a:gd name="connsiteX44" fmla="*/ 2171700 w 2990850"/>
              <a:gd name="connsiteY44" fmla="*/ 1885950 h 1981812"/>
              <a:gd name="connsiteX45" fmla="*/ 2238375 w 2990850"/>
              <a:gd name="connsiteY45" fmla="*/ 1857375 h 1981812"/>
              <a:gd name="connsiteX46" fmla="*/ 2295525 w 2990850"/>
              <a:gd name="connsiteY46" fmla="*/ 1847850 h 1981812"/>
              <a:gd name="connsiteX47" fmla="*/ 2362200 w 2990850"/>
              <a:gd name="connsiteY47" fmla="*/ 1828800 h 1981812"/>
              <a:gd name="connsiteX48" fmla="*/ 2419350 w 2990850"/>
              <a:gd name="connsiteY48" fmla="*/ 1819275 h 1981812"/>
              <a:gd name="connsiteX49" fmla="*/ 2466975 w 2990850"/>
              <a:gd name="connsiteY49" fmla="*/ 1809750 h 1981812"/>
              <a:gd name="connsiteX50" fmla="*/ 2505075 w 2990850"/>
              <a:gd name="connsiteY50" fmla="*/ 1790700 h 1981812"/>
              <a:gd name="connsiteX51" fmla="*/ 2533650 w 2990850"/>
              <a:gd name="connsiteY51" fmla="*/ 1781175 h 1981812"/>
              <a:gd name="connsiteX52" fmla="*/ 2590800 w 2990850"/>
              <a:gd name="connsiteY52" fmla="*/ 1743075 h 1981812"/>
              <a:gd name="connsiteX53" fmla="*/ 2628900 w 2990850"/>
              <a:gd name="connsiteY53" fmla="*/ 1724025 h 1981812"/>
              <a:gd name="connsiteX54" fmla="*/ 2705100 w 2990850"/>
              <a:gd name="connsiteY54" fmla="*/ 1657350 h 1981812"/>
              <a:gd name="connsiteX55" fmla="*/ 2752725 w 2990850"/>
              <a:gd name="connsiteY55" fmla="*/ 1638300 h 1981812"/>
              <a:gd name="connsiteX56" fmla="*/ 2781300 w 2990850"/>
              <a:gd name="connsiteY56" fmla="*/ 1609725 h 1981812"/>
              <a:gd name="connsiteX57" fmla="*/ 2809875 w 2990850"/>
              <a:gd name="connsiteY57" fmla="*/ 1590675 h 1981812"/>
              <a:gd name="connsiteX58" fmla="*/ 2857500 w 2990850"/>
              <a:gd name="connsiteY58" fmla="*/ 1504950 h 1981812"/>
              <a:gd name="connsiteX59" fmla="*/ 2876550 w 2990850"/>
              <a:gd name="connsiteY59" fmla="*/ 1476375 h 1981812"/>
              <a:gd name="connsiteX60" fmla="*/ 2895600 w 2990850"/>
              <a:gd name="connsiteY60" fmla="*/ 1400175 h 1981812"/>
              <a:gd name="connsiteX61" fmla="*/ 2914650 w 2990850"/>
              <a:gd name="connsiteY61" fmla="*/ 1314450 h 1981812"/>
              <a:gd name="connsiteX62" fmla="*/ 2924175 w 2990850"/>
              <a:gd name="connsiteY62" fmla="*/ 1209675 h 1981812"/>
              <a:gd name="connsiteX63" fmla="*/ 2943225 w 2990850"/>
              <a:gd name="connsiteY63" fmla="*/ 1114425 h 1981812"/>
              <a:gd name="connsiteX64" fmla="*/ 2952750 w 2990850"/>
              <a:gd name="connsiteY64" fmla="*/ 1085850 h 1981812"/>
              <a:gd name="connsiteX65" fmla="*/ 2971800 w 2990850"/>
              <a:gd name="connsiteY65" fmla="*/ 1000125 h 1981812"/>
              <a:gd name="connsiteX66" fmla="*/ 2981325 w 2990850"/>
              <a:gd name="connsiteY66" fmla="*/ 923925 h 1981812"/>
              <a:gd name="connsiteX67" fmla="*/ 2990850 w 2990850"/>
              <a:gd name="connsiteY67" fmla="*/ 876300 h 1981812"/>
              <a:gd name="connsiteX68" fmla="*/ 2981325 w 2990850"/>
              <a:gd name="connsiteY68" fmla="*/ 523875 h 1981812"/>
              <a:gd name="connsiteX69" fmla="*/ 2943225 w 2990850"/>
              <a:gd name="connsiteY69" fmla="*/ 428625 h 1981812"/>
              <a:gd name="connsiteX70" fmla="*/ 2933700 w 2990850"/>
              <a:gd name="connsiteY70" fmla="*/ 390525 h 1981812"/>
              <a:gd name="connsiteX71" fmla="*/ 2914650 w 2990850"/>
              <a:gd name="connsiteY71" fmla="*/ 352425 h 1981812"/>
              <a:gd name="connsiteX72" fmla="*/ 2895600 w 2990850"/>
              <a:gd name="connsiteY72" fmla="*/ 295275 h 1981812"/>
              <a:gd name="connsiteX73" fmla="*/ 2876550 w 2990850"/>
              <a:gd name="connsiteY73" fmla="*/ 266700 h 1981812"/>
              <a:gd name="connsiteX74" fmla="*/ 2867025 w 2990850"/>
              <a:gd name="connsiteY74" fmla="*/ 238125 h 1981812"/>
              <a:gd name="connsiteX75" fmla="*/ 2847975 w 2990850"/>
              <a:gd name="connsiteY75" fmla="*/ 209550 h 1981812"/>
              <a:gd name="connsiteX76" fmla="*/ 2790825 w 2990850"/>
              <a:gd name="connsiteY76" fmla="*/ 161925 h 1981812"/>
              <a:gd name="connsiteX77" fmla="*/ 2743200 w 2990850"/>
              <a:gd name="connsiteY77" fmla="*/ 95250 h 1981812"/>
              <a:gd name="connsiteX78" fmla="*/ 2657475 w 2990850"/>
              <a:gd name="connsiteY78" fmla="*/ 57150 h 1981812"/>
              <a:gd name="connsiteX79" fmla="*/ 2628900 w 2990850"/>
              <a:gd name="connsiteY79" fmla="*/ 38100 h 1981812"/>
              <a:gd name="connsiteX80" fmla="*/ 2543175 w 2990850"/>
              <a:gd name="connsiteY80" fmla="*/ 47625 h 1981812"/>
              <a:gd name="connsiteX81" fmla="*/ 2514600 w 2990850"/>
              <a:gd name="connsiteY81" fmla="*/ 66675 h 1981812"/>
              <a:gd name="connsiteX82" fmla="*/ 2476500 w 2990850"/>
              <a:gd name="connsiteY82" fmla="*/ 95250 h 1981812"/>
              <a:gd name="connsiteX83" fmla="*/ 2400300 w 2990850"/>
              <a:gd name="connsiteY83" fmla="*/ 180975 h 1981812"/>
              <a:gd name="connsiteX84" fmla="*/ 2362200 w 2990850"/>
              <a:gd name="connsiteY84" fmla="*/ 219075 h 1981812"/>
              <a:gd name="connsiteX85" fmla="*/ 2343150 w 2990850"/>
              <a:gd name="connsiteY85" fmla="*/ 285750 h 1981812"/>
              <a:gd name="connsiteX86" fmla="*/ 2324100 w 2990850"/>
              <a:gd name="connsiteY86" fmla="*/ 352425 h 1981812"/>
              <a:gd name="connsiteX87" fmla="*/ 2314575 w 2990850"/>
              <a:gd name="connsiteY87" fmla="*/ 419100 h 1981812"/>
              <a:gd name="connsiteX88" fmla="*/ 2295525 w 2990850"/>
              <a:gd name="connsiteY88" fmla="*/ 523875 h 1981812"/>
              <a:gd name="connsiteX89" fmla="*/ 2286000 w 2990850"/>
              <a:gd name="connsiteY89" fmla="*/ 619125 h 1981812"/>
              <a:gd name="connsiteX90" fmla="*/ 2257425 w 2990850"/>
              <a:gd name="connsiteY90" fmla="*/ 742950 h 1981812"/>
              <a:gd name="connsiteX91" fmla="*/ 2247900 w 2990850"/>
              <a:gd name="connsiteY91" fmla="*/ 809625 h 1981812"/>
              <a:gd name="connsiteX92" fmla="*/ 2219325 w 2990850"/>
              <a:gd name="connsiteY92" fmla="*/ 895350 h 1981812"/>
              <a:gd name="connsiteX93" fmla="*/ 2190750 w 2990850"/>
              <a:gd name="connsiteY93" fmla="*/ 990600 h 1981812"/>
              <a:gd name="connsiteX94" fmla="*/ 2181225 w 2990850"/>
              <a:gd name="connsiteY94" fmla="*/ 1019175 h 1981812"/>
              <a:gd name="connsiteX95" fmla="*/ 2171700 w 2990850"/>
              <a:gd name="connsiteY95" fmla="*/ 1047750 h 1981812"/>
              <a:gd name="connsiteX96" fmla="*/ 2162175 w 2990850"/>
              <a:gd name="connsiteY96" fmla="*/ 1085850 h 1981812"/>
              <a:gd name="connsiteX97" fmla="*/ 2143125 w 2990850"/>
              <a:gd name="connsiteY97" fmla="*/ 1114425 h 1981812"/>
              <a:gd name="connsiteX98" fmla="*/ 2133600 w 2990850"/>
              <a:gd name="connsiteY98" fmla="*/ 1152525 h 1981812"/>
              <a:gd name="connsiteX99" fmla="*/ 2066925 w 2990850"/>
              <a:gd name="connsiteY99" fmla="*/ 1238250 h 1981812"/>
              <a:gd name="connsiteX100" fmla="*/ 2047875 w 2990850"/>
              <a:gd name="connsiteY100" fmla="*/ 1266825 h 1981812"/>
              <a:gd name="connsiteX101" fmla="*/ 1981200 w 2990850"/>
              <a:gd name="connsiteY101" fmla="*/ 1323975 h 1981812"/>
              <a:gd name="connsiteX102" fmla="*/ 1895475 w 2990850"/>
              <a:gd name="connsiteY102" fmla="*/ 1343025 h 1981812"/>
              <a:gd name="connsiteX103" fmla="*/ 1076325 w 2990850"/>
              <a:gd name="connsiteY103" fmla="*/ 1352550 h 1981812"/>
              <a:gd name="connsiteX104" fmla="*/ 1009650 w 2990850"/>
              <a:gd name="connsiteY104" fmla="*/ 1333500 h 1981812"/>
              <a:gd name="connsiteX105" fmla="*/ 952500 w 2990850"/>
              <a:gd name="connsiteY105" fmla="*/ 1323975 h 1981812"/>
              <a:gd name="connsiteX106" fmla="*/ 904875 w 2990850"/>
              <a:gd name="connsiteY106" fmla="*/ 1304925 h 1981812"/>
              <a:gd name="connsiteX107" fmla="*/ 876300 w 2990850"/>
              <a:gd name="connsiteY107" fmla="*/ 1285875 h 1981812"/>
              <a:gd name="connsiteX108" fmla="*/ 809625 w 2990850"/>
              <a:gd name="connsiteY108" fmla="*/ 1257300 h 1981812"/>
              <a:gd name="connsiteX109" fmla="*/ 762000 w 2990850"/>
              <a:gd name="connsiteY109" fmla="*/ 1200150 h 1981812"/>
              <a:gd name="connsiteX110" fmla="*/ 704850 w 2990850"/>
              <a:gd name="connsiteY110" fmla="*/ 1123950 h 1981812"/>
              <a:gd name="connsiteX111" fmla="*/ 666750 w 2990850"/>
              <a:gd name="connsiteY111" fmla="*/ 1066800 h 1981812"/>
              <a:gd name="connsiteX112" fmla="*/ 647700 w 2990850"/>
              <a:gd name="connsiteY112" fmla="*/ 1009650 h 1981812"/>
              <a:gd name="connsiteX113" fmla="*/ 600075 w 2990850"/>
              <a:gd name="connsiteY113" fmla="*/ 923925 h 1981812"/>
              <a:gd name="connsiteX114" fmla="*/ 590550 w 2990850"/>
              <a:gd name="connsiteY114" fmla="*/ 866775 h 1981812"/>
              <a:gd name="connsiteX115" fmla="*/ 571500 w 2990850"/>
              <a:gd name="connsiteY115" fmla="*/ 838200 h 1981812"/>
              <a:gd name="connsiteX116" fmla="*/ 561975 w 2990850"/>
              <a:gd name="connsiteY116" fmla="*/ 790575 h 1981812"/>
              <a:gd name="connsiteX117" fmla="*/ 542925 w 2990850"/>
              <a:gd name="connsiteY117" fmla="*/ 704850 h 1981812"/>
              <a:gd name="connsiteX118" fmla="*/ 552450 w 2990850"/>
              <a:gd name="connsiteY118" fmla="*/ 504825 h 1981812"/>
              <a:gd name="connsiteX119" fmla="*/ 571500 w 2990850"/>
              <a:gd name="connsiteY119" fmla="*/ 476250 h 1981812"/>
              <a:gd name="connsiteX120" fmla="*/ 600075 w 2990850"/>
              <a:gd name="connsiteY120" fmla="*/ 381000 h 198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990850" h="1981812">
                <a:moveTo>
                  <a:pt x="600075" y="381000"/>
                </a:moveTo>
                <a:cubicBezTo>
                  <a:pt x="596900" y="352425"/>
                  <a:pt x="589676" y="379251"/>
                  <a:pt x="552450" y="304800"/>
                </a:cubicBezTo>
                <a:cubicBezTo>
                  <a:pt x="547330" y="294561"/>
                  <a:pt x="538049" y="286686"/>
                  <a:pt x="533400" y="276225"/>
                </a:cubicBezTo>
                <a:cubicBezTo>
                  <a:pt x="525245" y="257875"/>
                  <a:pt x="525489" y="235783"/>
                  <a:pt x="514350" y="219075"/>
                </a:cubicBezTo>
                <a:cubicBezTo>
                  <a:pt x="508000" y="209550"/>
                  <a:pt x="499949" y="200961"/>
                  <a:pt x="495300" y="190500"/>
                </a:cubicBezTo>
                <a:cubicBezTo>
                  <a:pt x="471567" y="137100"/>
                  <a:pt x="487995" y="141729"/>
                  <a:pt x="457200" y="104775"/>
                </a:cubicBezTo>
                <a:cubicBezTo>
                  <a:pt x="448576" y="94427"/>
                  <a:pt x="437249" y="86548"/>
                  <a:pt x="428625" y="76200"/>
                </a:cubicBezTo>
                <a:cubicBezTo>
                  <a:pt x="421296" y="67406"/>
                  <a:pt x="419283" y="53692"/>
                  <a:pt x="409575" y="47625"/>
                </a:cubicBezTo>
                <a:cubicBezTo>
                  <a:pt x="392547" y="36982"/>
                  <a:pt x="371475" y="34925"/>
                  <a:pt x="352425" y="28575"/>
                </a:cubicBezTo>
                <a:lnTo>
                  <a:pt x="323850" y="19050"/>
                </a:lnTo>
                <a:cubicBezTo>
                  <a:pt x="314325" y="15875"/>
                  <a:pt x="305238" y="10770"/>
                  <a:pt x="295275" y="9525"/>
                </a:cubicBezTo>
                <a:lnTo>
                  <a:pt x="219075" y="0"/>
                </a:lnTo>
                <a:cubicBezTo>
                  <a:pt x="190500" y="3175"/>
                  <a:pt x="161242" y="2552"/>
                  <a:pt x="133350" y="9525"/>
                </a:cubicBezTo>
                <a:cubicBezTo>
                  <a:pt x="122244" y="12301"/>
                  <a:pt x="112313" y="19960"/>
                  <a:pt x="104775" y="28575"/>
                </a:cubicBezTo>
                <a:cubicBezTo>
                  <a:pt x="75832" y="61653"/>
                  <a:pt x="67457" y="78224"/>
                  <a:pt x="57150" y="114300"/>
                </a:cubicBezTo>
                <a:cubicBezTo>
                  <a:pt x="53554" y="126887"/>
                  <a:pt x="51387" y="139861"/>
                  <a:pt x="47625" y="152400"/>
                </a:cubicBezTo>
                <a:cubicBezTo>
                  <a:pt x="41855" y="171634"/>
                  <a:pt x="34925" y="190500"/>
                  <a:pt x="28575" y="209550"/>
                </a:cubicBezTo>
                <a:cubicBezTo>
                  <a:pt x="25400" y="219075"/>
                  <a:pt x="21019" y="228280"/>
                  <a:pt x="19050" y="238125"/>
                </a:cubicBezTo>
                <a:cubicBezTo>
                  <a:pt x="3267" y="317039"/>
                  <a:pt x="11136" y="269641"/>
                  <a:pt x="0" y="381000"/>
                </a:cubicBezTo>
                <a:cubicBezTo>
                  <a:pt x="3175" y="660400"/>
                  <a:pt x="516" y="939927"/>
                  <a:pt x="9525" y="1219200"/>
                </a:cubicBezTo>
                <a:cubicBezTo>
                  <a:pt x="10076" y="1236289"/>
                  <a:pt x="22572" y="1250816"/>
                  <a:pt x="28575" y="1266825"/>
                </a:cubicBezTo>
                <a:cubicBezTo>
                  <a:pt x="73251" y="1385960"/>
                  <a:pt x="-9751" y="1177399"/>
                  <a:pt x="57150" y="1333500"/>
                </a:cubicBezTo>
                <a:cubicBezTo>
                  <a:pt x="69412" y="1362110"/>
                  <a:pt x="64665" y="1372095"/>
                  <a:pt x="85725" y="1400175"/>
                </a:cubicBezTo>
                <a:cubicBezTo>
                  <a:pt x="96501" y="1414543"/>
                  <a:pt x="112605" y="1424250"/>
                  <a:pt x="123825" y="1438275"/>
                </a:cubicBezTo>
                <a:cubicBezTo>
                  <a:pt x="138128" y="1456153"/>
                  <a:pt x="149225" y="1476375"/>
                  <a:pt x="161925" y="1495425"/>
                </a:cubicBezTo>
                <a:lnTo>
                  <a:pt x="180975" y="1524000"/>
                </a:lnTo>
                <a:cubicBezTo>
                  <a:pt x="187325" y="1533525"/>
                  <a:pt x="189165" y="1548955"/>
                  <a:pt x="200025" y="1552575"/>
                </a:cubicBezTo>
                <a:lnTo>
                  <a:pt x="228600" y="1562100"/>
                </a:lnTo>
                <a:cubicBezTo>
                  <a:pt x="234950" y="1574800"/>
                  <a:pt x="237610" y="1590160"/>
                  <a:pt x="247650" y="1600200"/>
                </a:cubicBezTo>
                <a:cubicBezTo>
                  <a:pt x="263839" y="1616389"/>
                  <a:pt x="304800" y="1638300"/>
                  <a:pt x="304800" y="1638300"/>
                </a:cubicBezTo>
                <a:cubicBezTo>
                  <a:pt x="344055" y="1697182"/>
                  <a:pt x="300470" y="1639743"/>
                  <a:pt x="352425" y="1685925"/>
                </a:cubicBezTo>
                <a:cubicBezTo>
                  <a:pt x="372561" y="1703823"/>
                  <a:pt x="387159" y="1728131"/>
                  <a:pt x="409575" y="1743075"/>
                </a:cubicBezTo>
                <a:cubicBezTo>
                  <a:pt x="428625" y="1755775"/>
                  <a:pt x="450536" y="1764986"/>
                  <a:pt x="466725" y="1781175"/>
                </a:cubicBezTo>
                <a:cubicBezTo>
                  <a:pt x="476250" y="1790700"/>
                  <a:pt x="484952" y="1801126"/>
                  <a:pt x="495300" y="1809750"/>
                </a:cubicBezTo>
                <a:cubicBezTo>
                  <a:pt x="521754" y="1831795"/>
                  <a:pt x="530921" y="1829735"/>
                  <a:pt x="561975" y="1847850"/>
                </a:cubicBezTo>
                <a:cubicBezTo>
                  <a:pt x="587848" y="1862942"/>
                  <a:pt x="609116" y="1888210"/>
                  <a:pt x="638175" y="1895475"/>
                </a:cubicBezTo>
                <a:cubicBezTo>
                  <a:pt x="650875" y="1898650"/>
                  <a:pt x="664018" y="1900403"/>
                  <a:pt x="676275" y="1905000"/>
                </a:cubicBezTo>
                <a:cubicBezTo>
                  <a:pt x="755105" y="1934561"/>
                  <a:pt x="668703" y="1917395"/>
                  <a:pt x="771525" y="1943100"/>
                </a:cubicBezTo>
                <a:cubicBezTo>
                  <a:pt x="837517" y="1959598"/>
                  <a:pt x="796614" y="1951179"/>
                  <a:pt x="895350" y="1962150"/>
                </a:cubicBezTo>
                <a:cubicBezTo>
                  <a:pt x="908050" y="1965325"/>
                  <a:pt x="920398" y="1970671"/>
                  <a:pt x="933450" y="1971675"/>
                </a:cubicBezTo>
                <a:cubicBezTo>
                  <a:pt x="1245018" y="1995642"/>
                  <a:pt x="1536241" y="1970714"/>
                  <a:pt x="1857375" y="1962150"/>
                </a:cubicBezTo>
                <a:cubicBezTo>
                  <a:pt x="1873250" y="1958975"/>
                  <a:pt x="1888999" y="1955087"/>
                  <a:pt x="1905000" y="1952625"/>
                </a:cubicBezTo>
                <a:cubicBezTo>
                  <a:pt x="1930300" y="1948733"/>
                  <a:pt x="1956467" y="1949696"/>
                  <a:pt x="1981200" y="1943100"/>
                </a:cubicBezTo>
                <a:cubicBezTo>
                  <a:pt x="2004564" y="1936870"/>
                  <a:pt x="2024764" y="1921636"/>
                  <a:pt x="2047875" y="1914525"/>
                </a:cubicBezTo>
                <a:cubicBezTo>
                  <a:pt x="2252950" y="1851425"/>
                  <a:pt x="1936700" y="1969878"/>
                  <a:pt x="2171700" y="1885950"/>
                </a:cubicBezTo>
                <a:cubicBezTo>
                  <a:pt x="2194471" y="1877817"/>
                  <a:pt x="2215264" y="1864486"/>
                  <a:pt x="2238375" y="1857375"/>
                </a:cubicBezTo>
                <a:cubicBezTo>
                  <a:pt x="2256834" y="1851695"/>
                  <a:pt x="2276707" y="1852193"/>
                  <a:pt x="2295525" y="1847850"/>
                </a:cubicBezTo>
                <a:cubicBezTo>
                  <a:pt x="2318047" y="1842653"/>
                  <a:pt x="2339678" y="1833997"/>
                  <a:pt x="2362200" y="1828800"/>
                </a:cubicBezTo>
                <a:cubicBezTo>
                  <a:pt x="2381018" y="1824457"/>
                  <a:pt x="2400349" y="1822730"/>
                  <a:pt x="2419350" y="1819275"/>
                </a:cubicBezTo>
                <a:cubicBezTo>
                  <a:pt x="2435278" y="1816379"/>
                  <a:pt x="2451100" y="1812925"/>
                  <a:pt x="2466975" y="1809750"/>
                </a:cubicBezTo>
                <a:cubicBezTo>
                  <a:pt x="2479675" y="1803400"/>
                  <a:pt x="2492024" y="1796293"/>
                  <a:pt x="2505075" y="1790700"/>
                </a:cubicBezTo>
                <a:cubicBezTo>
                  <a:pt x="2514303" y="1786745"/>
                  <a:pt x="2524873" y="1786051"/>
                  <a:pt x="2533650" y="1781175"/>
                </a:cubicBezTo>
                <a:cubicBezTo>
                  <a:pt x="2553664" y="1770056"/>
                  <a:pt x="2570322" y="1753314"/>
                  <a:pt x="2590800" y="1743075"/>
                </a:cubicBezTo>
                <a:cubicBezTo>
                  <a:pt x="2603500" y="1736725"/>
                  <a:pt x="2617346" y="1732278"/>
                  <a:pt x="2628900" y="1724025"/>
                </a:cubicBezTo>
                <a:cubicBezTo>
                  <a:pt x="2711807" y="1664806"/>
                  <a:pt x="2586652" y="1728419"/>
                  <a:pt x="2705100" y="1657350"/>
                </a:cubicBezTo>
                <a:cubicBezTo>
                  <a:pt x="2719761" y="1648553"/>
                  <a:pt x="2736850" y="1644650"/>
                  <a:pt x="2752725" y="1638300"/>
                </a:cubicBezTo>
                <a:cubicBezTo>
                  <a:pt x="2762250" y="1628775"/>
                  <a:pt x="2770952" y="1618349"/>
                  <a:pt x="2781300" y="1609725"/>
                </a:cubicBezTo>
                <a:cubicBezTo>
                  <a:pt x="2790094" y="1602396"/>
                  <a:pt x="2802337" y="1599290"/>
                  <a:pt x="2809875" y="1590675"/>
                </a:cubicBezTo>
                <a:cubicBezTo>
                  <a:pt x="2879951" y="1510588"/>
                  <a:pt x="2829155" y="1561640"/>
                  <a:pt x="2857500" y="1504950"/>
                </a:cubicBezTo>
                <a:cubicBezTo>
                  <a:pt x="2862620" y="1494711"/>
                  <a:pt x="2870200" y="1485900"/>
                  <a:pt x="2876550" y="1476375"/>
                </a:cubicBezTo>
                <a:cubicBezTo>
                  <a:pt x="2882900" y="1450975"/>
                  <a:pt x="2887321" y="1425013"/>
                  <a:pt x="2895600" y="1400175"/>
                </a:cubicBezTo>
                <a:cubicBezTo>
                  <a:pt x="2908591" y="1361201"/>
                  <a:pt x="2908554" y="1366264"/>
                  <a:pt x="2914650" y="1314450"/>
                </a:cubicBezTo>
                <a:cubicBezTo>
                  <a:pt x="2918748" y="1279621"/>
                  <a:pt x="2919215" y="1244392"/>
                  <a:pt x="2924175" y="1209675"/>
                </a:cubicBezTo>
                <a:cubicBezTo>
                  <a:pt x="2928754" y="1177622"/>
                  <a:pt x="2932986" y="1145142"/>
                  <a:pt x="2943225" y="1114425"/>
                </a:cubicBezTo>
                <a:cubicBezTo>
                  <a:pt x="2946400" y="1104900"/>
                  <a:pt x="2950572" y="1095651"/>
                  <a:pt x="2952750" y="1085850"/>
                </a:cubicBezTo>
                <a:cubicBezTo>
                  <a:pt x="2975101" y="985270"/>
                  <a:pt x="2950358" y="1064451"/>
                  <a:pt x="2971800" y="1000125"/>
                </a:cubicBezTo>
                <a:cubicBezTo>
                  <a:pt x="2974975" y="974725"/>
                  <a:pt x="2977433" y="949225"/>
                  <a:pt x="2981325" y="923925"/>
                </a:cubicBezTo>
                <a:cubicBezTo>
                  <a:pt x="2983787" y="907924"/>
                  <a:pt x="2990850" y="892489"/>
                  <a:pt x="2990850" y="876300"/>
                </a:cubicBezTo>
                <a:cubicBezTo>
                  <a:pt x="2990850" y="758782"/>
                  <a:pt x="2989504" y="641108"/>
                  <a:pt x="2981325" y="523875"/>
                </a:cubicBezTo>
                <a:cubicBezTo>
                  <a:pt x="2978387" y="481767"/>
                  <a:pt x="2956687" y="464524"/>
                  <a:pt x="2943225" y="428625"/>
                </a:cubicBezTo>
                <a:cubicBezTo>
                  <a:pt x="2938628" y="416368"/>
                  <a:pt x="2938297" y="402782"/>
                  <a:pt x="2933700" y="390525"/>
                </a:cubicBezTo>
                <a:cubicBezTo>
                  <a:pt x="2928714" y="377230"/>
                  <a:pt x="2919923" y="365608"/>
                  <a:pt x="2914650" y="352425"/>
                </a:cubicBezTo>
                <a:cubicBezTo>
                  <a:pt x="2907192" y="333781"/>
                  <a:pt x="2906739" y="311983"/>
                  <a:pt x="2895600" y="295275"/>
                </a:cubicBezTo>
                <a:cubicBezTo>
                  <a:pt x="2889250" y="285750"/>
                  <a:pt x="2881670" y="276939"/>
                  <a:pt x="2876550" y="266700"/>
                </a:cubicBezTo>
                <a:cubicBezTo>
                  <a:pt x="2872060" y="257720"/>
                  <a:pt x="2871515" y="247105"/>
                  <a:pt x="2867025" y="238125"/>
                </a:cubicBezTo>
                <a:cubicBezTo>
                  <a:pt x="2861905" y="227886"/>
                  <a:pt x="2856070" y="217645"/>
                  <a:pt x="2847975" y="209550"/>
                </a:cubicBezTo>
                <a:cubicBezTo>
                  <a:pt x="2773050" y="134625"/>
                  <a:pt x="2868846" y="255550"/>
                  <a:pt x="2790825" y="161925"/>
                </a:cubicBezTo>
                <a:cubicBezTo>
                  <a:pt x="2763783" y="129475"/>
                  <a:pt x="2777515" y="129565"/>
                  <a:pt x="2743200" y="95250"/>
                </a:cubicBezTo>
                <a:cubicBezTo>
                  <a:pt x="2704428" y="56478"/>
                  <a:pt x="2714064" y="94876"/>
                  <a:pt x="2657475" y="57150"/>
                </a:cubicBezTo>
                <a:lnTo>
                  <a:pt x="2628900" y="38100"/>
                </a:lnTo>
                <a:cubicBezTo>
                  <a:pt x="2600325" y="41275"/>
                  <a:pt x="2571067" y="40652"/>
                  <a:pt x="2543175" y="47625"/>
                </a:cubicBezTo>
                <a:cubicBezTo>
                  <a:pt x="2532069" y="50401"/>
                  <a:pt x="2523915" y="60021"/>
                  <a:pt x="2514600" y="66675"/>
                </a:cubicBezTo>
                <a:cubicBezTo>
                  <a:pt x="2501682" y="75902"/>
                  <a:pt x="2488300" y="84630"/>
                  <a:pt x="2476500" y="95250"/>
                </a:cubicBezTo>
                <a:cubicBezTo>
                  <a:pt x="2335720" y="221952"/>
                  <a:pt x="2466390" y="103870"/>
                  <a:pt x="2400300" y="180975"/>
                </a:cubicBezTo>
                <a:cubicBezTo>
                  <a:pt x="2388611" y="194612"/>
                  <a:pt x="2374900" y="206375"/>
                  <a:pt x="2362200" y="219075"/>
                </a:cubicBezTo>
                <a:cubicBezTo>
                  <a:pt x="2339362" y="287588"/>
                  <a:pt x="2367070" y="202029"/>
                  <a:pt x="2343150" y="285750"/>
                </a:cubicBezTo>
                <a:cubicBezTo>
                  <a:pt x="2332949" y="321454"/>
                  <a:pt x="2331544" y="311482"/>
                  <a:pt x="2324100" y="352425"/>
                </a:cubicBezTo>
                <a:cubicBezTo>
                  <a:pt x="2320084" y="374514"/>
                  <a:pt x="2318266" y="396955"/>
                  <a:pt x="2314575" y="419100"/>
                </a:cubicBezTo>
                <a:cubicBezTo>
                  <a:pt x="2308739" y="454115"/>
                  <a:pt x="2300545" y="488734"/>
                  <a:pt x="2295525" y="523875"/>
                </a:cubicBezTo>
                <a:cubicBezTo>
                  <a:pt x="2291012" y="555463"/>
                  <a:pt x="2290733" y="587570"/>
                  <a:pt x="2286000" y="619125"/>
                </a:cubicBezTo>
                <a:cubicBezTo>
                  <a:pt x="2274535" y="695558"/>
                  <a:pt x="2274226" y="692546"/>
                  <a:pt x="2257425" y="742950"/>
                </a:cubicBezTo>
                <a:cubicBezTo>
                  <a:pt x="2254250" y="765175"/>
                  <a:pt x="2252948" y="787749"/>
                  <a:pt x="2247900" y="809625"/>
                </a:cubicBezTo>
                <a:cubicBezTo>
                  <a:pt x="2219325" y="933450"/>
                  <a:pt x="2238375" y="819150"/>
                  <a:pt x="2219325" y="895350"/>
                </a:cubicBezTo>
                <a:cubicBezTo>
                  <a:pt x="2204930" y="952931"/>
                  <a:pt x="2213940" y="921031"/>
                  <a:pt x="2190750" y="990600"/>
                </a:cubicBezTo>
                <a:lnTo>
                  <a:pt x="2181225" y="1019175"/>
                </a:lnTo>
                <a:cubicBezTo>
                  <a:pt x="2178050" y="1028700"/>
                  <a:pt x="2174135" y="1038010"/>
                  <a:pt x="2171700" y="1047750"/>
                </a:cubicBezTo>
                <a:cubicBezTo>
                  <a:pt x="2168525" y="1060450"/>
                  <a:pt x="2167332" y="1073818"/>
                  <a:pt x="2162175" y="1085850"/>
                </a:cubicBezTo>
                <a:cubicBezTo>
                  <a:pt x="2157666" y="1096372"/>
                  <a:pt x="2149475" y="1104900"/>
                  <a:pt x="2143125" y="1114425"/>
                </a:cubicBezTo>
                <a:cubicBezTo>
                  <a:pt x="2139950" y="1127125"/>
                  <a:pt x="2139454" y="1140816"/>
                  <a:pt x="2133600" y="1152525"/>
                </a:cubicBezTo>
                <a:cubicBezTo>
                  <a:pt x="2097489" y="1224746"/>
                  <a:pt x="2106123" y="1191213"/>
                  <a:pt x="2066925" y="1238250"/>
                </a:cubicBezTo>
                <a:cubicBezTo>
                  <a:pt x="2059596" y="1247044"/>
                  <a:pt x="2055204" y="1258031"/>
                  <a:pt x="2047875" y="1266825"/>
                </a:cubicBezTo>
                <a:cubicBezTo>
                  <a:pt x="2034258" y="1283165"/>
                  <a:pt x="1999219" y="1314965"/>
                  <a:pt x="1981200" y="1323975"/>
                </a:cubicBezTo>
                <a:cubicBezTo>
                  <a:pt x="1972232" y="1328459"/>
                  <a:pt x="1900485" y="1342023"/>
                  <a:pt x="1895475" y="1343025"/>
                </a:cubicBezTo>
                <a:cubicBezTo>
                  <a:pt x="1626242" y="1477642"/>
                  <a:pt x="1839518" y="1378276"/>
                  <a:pt x="1076325" y="1352550"/>
                </a:cubicBezTo>
                <a:cubicBezTo>
                  <a:pt x="1053224" y="1351771"/>
                  <a:pt x="1032172" y="1338697"/>
                  <a:pt x="1009650" y="1333500"/>
                </a:cubicBezTo>
                <a:cubicBezTo>
                  <a:pt x="990832" y="1329157"/>
                  <a:pt x="971550" y="1327150"/>
                  <a:pt x="952500" y="1323975"/>
                </a:cubicBezTo>
                <a:cubicBezTo>
                  <a:pt x="936625" y="1317625"/>
                  <a:pt x="920168" y="1312571"/>
                  <a:pt x="904875" y="1304925"/>
                </a:cubicBezTo>
                <a:cubicBezTo>
                  <a:pt x="894636" y="1299805"/>
                  <a:pt x="886239" y="1291555"/>
                  <a:pt x="876300" y="1285875"/>
                </a:cubicBezTo>
                <a:cubicBezTo>
                  <a:pt x="843344" y="1267043"/>
                  <a:pt x="841683" y="1267986"/>
                  <a:pt x="809625" y="1257300"/>
                </a:cubicBezTo>
                <a:cubicBezTo>
                  <a:pt x="762553" y="1210228"/>
                  <a:pt x="797363" y="1248774"/>
                  <a:pt x="762000" y="1200150"/>
                </a:cubicBezTo>
                <a:cubicBezTo>
                  <a:pt x="743326" y="1174473"/>
                  <a:pt x="722462" y="1150368"/>
                  <a:pt x="704850" y="1123950"/>
                </a:cubicBezTo>
                <a:cubicBezTo>
                  <a:pt x="692150" y="1104900"/>
                  <a:pt x="673990" y="1088520"/>
                  <a:pt x="666750" y="1066800"/>
                </a:cubicBezTo>
                <a:cubicBezTo>
                  <a:pt x="660400" y="1047750"/>
                  <a:pt x="656680" y="1027611"/>
                  <a:pt x="647700" y="1009650"/>
                </a:cubicBezTo>
                <a:cubicBezTo>
                  <a:pt x="620371" y="954991"/>
                  <a:pt x="635955" y="983726"/>
                  <a:pt x="600075" y="923925"/>
                </a:cubicBezTo>
                <a:cubicBezTo>
                  <a:pt x="596900" y="904875"/>
                  <a:pt x="596657" y="885097"/>
                  <a:pt x="590550" y="866775"/>
                </a:cubicBezTo>
                <a:cubicBezTo>
                  <a:pt x="586930" y="855915"/>
                  <a:pt x="575520" y="848919"/>
                  <a:pt x="571500" y="838200"/>
                </a:cubicBezTo>
                <a:cubicBezTo>
                  <a:pt x="565816" y="823041"/>
                  <a:pt x="565902" y="806281"/>
                  <a:pt x="561975" y="790575"/>
                </a:cubicBezTo>
                <a:cubicBezTo>
                  <a:pt x="538527" y="696782"/>
                  <a:pt x="569135" y="862111"/>
                  <a:pt x="542925" y="704850"/>
                </a:cubicBezTo>
                <a:cubicBezTo>
                  <a:pt x="546100" y="638175"/>
                  <a:pt x="544171" y="571060"/>
                  <a:pt x="552450" y="504825"/>
                </a:cubicBezTo>
                <a:cubicBezTo>
                  <a:pt x="553870" y="493466"/>
                  <a:pt x="566991" y="486772"/>
                  <a:pt x="571500" y="476250"/>
                </a:cubicBezTo>
                <a:cubicBezTo>
                  <a:pt x="585645" y="443244"/>
                  <a:pt x="603250" y="409575"/>
                  <a:pt x="600075" y="381000"/>
                </a:cubicBezTo>
                <a:close/>
              </a:path>
            </a:pathLst>
          </a:cu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val 56"/>
          <p:cNvSpPr>
            <a:spLocks noChangeArrowheads="1"/>
          </p:cNvSpPr>
          <p:nvPr/>
        </p:nvSpPr>
        <p:spPr bwMode="auto">
          <a:xfrm>
            <a:off x="1524000" y="1162050"/>
            <a:ext cx="838200" cy="1790700"/>
          </a:xfrm>
          <a:prstGeom prst="ellipse">
            <a:avLst/>
          </a:prstGeom>
          <a:solidFill>
            <a:srgbClr val="99FFCC">
              <a:alpha val="68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6" name="Rectangle 83"/>
          <p:cNvSpPr>
            <a:spLocks noChangeArrowheads="1"/>
          </p:cNvSpPr>
          <p:nvPr/>
        </p:nvSpPr>
        <p:spPr bwMode="auto">
          <a:xfrm>
            <a:off x="0" y="23120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4" name="燕尾形 83"/>
          <p:cNvSpPr/>
          <p:nvPr/>
        </p:nvSpPr>
        <p:spPr>
          <a:xfrm>
            <a:off x="409934" y="188736"/>
            <a:ext cx="24856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n-lt"/>
                <a:ea typeface="+mn-ea"/>
              </a:rPr>
              <a:t>Prim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算法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  <a:ea typeface="+mn-ea"/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练习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33400" y="1352550"/>
            <a:ext cx="2743200" cy="2317016"/>
            <a:chOff x="685800" y="1352550"/>
            <a:chExt cx="2743200" cy="2317016"/>
          </a:xfrm>
        </p:grpSpPr>
        <p:grpSp>
          <p:nvGrpSpPr>
            <p:cNvPr id="93" name="Group 7"/>
            <p:cNvGrpSpPr>
              <a:grpSpLocks/>
            </p:cNvGrpSpPr>
            <p:nvPr/>
          </p:nvGrpSpPr>
          <p:grpSpPr bwMode="auto">
            <a:xfrm>
              <a:off x="685800" y="1352550"/>
              <a:ext cx="2743200" cy="2171700"/>
              <a:chOff x="816" y="720"/>
              <a:chExt cx="1728" cy="1824"/>
            </a:xfrm>
          </p:grpSpPr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1632" y="72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115" name="Oval 9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117" name="Oval 11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4</a:t>
                </a:r>
              </a:p>
            </p:txBody>
          </p:sp>
          <p:sp>
            <p:nvSpPr>
              <p:cNvPr id="118" name="Oval 12"/>
              <p:cNvSpPr>
                <a:spLocks noChangeArrowheads="1"/>
              </p:cNvSpPr>
              <p:nvPr/>
            </p:nvSpPr>
            <p:spPr bwMode="auto">
              <a:xfrm>
                <a:off x="1056" y="2256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n-lt"/>
                    <a:ea typeface="华文楷体" panose="02010600040101010101" pitchFamily="2" charset="-122"/>
                  </a:rPr>
                  <a:t>5</a:t>
                </a:r>
              </a:p>
            </p:txBody>
          </p:sp>
          <p:sp>
            <p:nvSpPr>
              <p:cNvPr id="119" name="Oval 13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24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+mn-lt"/>
                    <a:ea typeface="华文楷体" panose="02010600040101010101" pitchFamily="2" charset="-122"/>
                  </a:rPr>
                  <a:t>6</a:t>
                </a:r>
              </a:p>
            </p:txBody>
          </p:sp>
        </p:grpSp>
        <p:sp>
          <p:nvSpPr>
            <p:cNvPr id="94" name="Line 21"/>
            <p:cNvSpPr>
              <a:spLocks noChangeShapeType="1"/>
            </p:cNvSpPr>
            <p:nvPr/>
          </p:nvSpPr>
          <p:spPr bwMode="auto">
            <a:xfrm>
              <a:off x="2378075" y="1581150"/>
              <a:ext cx="762000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5" name="Line 22"/>
            <p:cNvSpPr>
              <a:spLocks noChangeShapeType="1"/>
            </p:cNvSpPr>
            <p:nvPr/>
          </p:nvSpPr>
          <p:spPr bwMode="auto">
            <a:xfrm>
              <a:off x="1066800" y="2152650"/>
              <a:ext cx="762000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6" name="Line 23"/>
            <p:cNvSpPr>
              <a:spLocks noChangeShapeType="1"/>
            </p:cNvSpPr>
            <p:nvPr/>
          </p:nvSpPr>
          <p:spPr bwMode="auto">
            <a:xfrm flipV="1">
              <a:off x="2225675" y="2209800"/>
              <a:ext cx="898525" cy="342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7" name="Line 24"/>
            <p:cNvSpPr>
              <a:spLocks noChangeShapeType="1"/>
            </p:cNvSpPr>
            <p:nvPr/>
          </p:nvSpPr>
          <p:spPr bwMode="auto">
            <a:xfrm flipH="1">
              <a:off x="2073275" y="1695450"/>
              <a:ext cx="7620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8" name="Line 25"/>
            <p:cNvSpPr>
              <a:spLocks noChangeShapeType="1"/>
            </p:cNvSpPr>
            <p:nvPr/>
          </p:nvSpPr>
          <p:spPr bwMode="auto">
            <a:xfrm>
              <a:off x="930275" y="2266950"/>
              <a:ext cx="152400" cy="9715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9" name="Line 26"/>
            <p:cNvSpPr>
              <a:spLocks noChangeShapeType="1"/>
            </p:cNvSpPr>
            <p:nvPr/>
          </p:nvSpPr>
          <p:spPr bwMode="auto">
            <a:xfrm flipV="1">
              <a:off x="1311275" y="2609850"/>
              <a:ext cx="533400" cy="571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2225675" y="2609850"/>
              <a:ext cx="533400" cy="6286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1" name="Line 28"/>
            <p:cNvSpPr>
              <a:spLocks noChangeShapeType="1"/>
            </p:cNvSpPr>
            <p:nvPr/>
          </p:nvSpPr>
          <p:spPr bwMode="auto">
            <a:xfrm flipH="1">
              <a:off x="2987675" y="2266950"/>
              <a:ext cx="228600" cy="8572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2" name="Text Box 29"/>
            <p:cNvSpPr txBox="1">
              <a:spLocks noChangeArrowheads="1"/>
            </p:cNvSpPr>
            <p:nvPr/>
          </p:nvSpPr>
          <p:spPr bwMode="auto">
            <a:xfrm>
              <a:off x="1158875" y="1445121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03" name="Text Box 30"/>
            <p:cNvSpPr txBox="1">
              <a:spLocks noChangeArrowheads="1"/>
            </p:cNvSpPr>
            <p:nvPr/>
          </p:nvSpPr>
          <p:spPr bwMode="auto">
            <a:xfrm>
              <a:off x="2711450" y="14287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04" name="Text Box 31"/>
            <p:cNvSpPr txBox="1">
              <a:spLocks noChangeArrowheads="1"/>
            </p:cNvSpPr>
            <p:nvPr/>
          </p:nvSpPr>
          <p:spPr bwMode="auto">
            <a:xfrm>
              <a:off x="762000" y="25265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05" name="Text Box 32"/>
            <p:cNvSpPr txBox="1">
              <a:spLocks noChangeArrowheads="1"/>
            </p:cNvSpPr>
            <p:nvPr/>
          </p:nvSpPr>
          <p:spPr bwMode="auto">
            <a:xfrm>
              <a:off x="1905000" y="326945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06" name="Text Box 33"/>
            <p:cNvSpPr txBox="1">
              <a:spLocks noChangeArrowheads="1"/>
            </p:cNvSpPr>
            <p:nvPr/>
          </p:nvSpPr>
          <p:spPr bwMode="auto">
            <a:xfrm>
              <a:off x="3048000" y="25265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07" name="Text Box 34"/>
            <p:cNvSpPr txBox="1">
              <a:spLocks noChangeArrowheads="1"/>
            </p:cNvSpPr>
            <p:nvPr/>
          </p:nvSpPr>
          <p:spPr bwMode="auto">
            <a:xfrm>
              <a:off x="1363494" y="20383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08" name="Text Box 35"/>
            <p:cNvSpPr txBox="1">
              <a:spLocks noChangeArrowheads="1"/>
            </p:cNvSpPr>
            <p:nvPr/>
          </p:nvSpPr>
          <p:spPr bwMode="auto">
            <a:xfrm>
              <a:off x="2057400" y="186690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09" name="Text Box 36"/>
            <p:cNvSpPr txBox="1">
              <a:spLocks noChangeArrowheads="1"/>
            </p:cNvSpPr>
            <p:nvPr/>
          </p:nvSpPr>
          <p:spPr bwMode="auto">
            <a:xfrm>
              <a:off x="2514600" y="20693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110" name="Text Box 37"/>
            <p:cNvSpPr txBox="1">
              <a:spLocks noChangeArrowheads="1"/>
            </p:cNvSpPr>
            <p:nvPr/>
          </p:nvSpPr>
          <p:spPr bwMode="auto">
            <a:xfrm>
              <a:off x="1524000" y="272415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11" name="Text Box 38"/>
            <p:cNvSpPr txBox="1">
              <a:spLocks noChangeArrowheads="1"/>
            </p:cNvSpPr>
            <p:nvPr/>
          </p:nvSpPr>
          <p:spPr bwMode="auto">
            <a:xfrm>
              <a:off x="2438400" y="266700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12" name="Line 39"/>
            <p:cNvSpPr>
              <a:spLocks noChangeShapeType="1"/>
            </p:cNvSpPr>
            <p:nvPr/>
          </p:nvSpPr>
          <p:spPr bwMode="auto">
            <a:xfrm>
              <a:off x="1447800" y="3352800"/>
              <a:ext cx="1295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 flipV="1">
              <a:off x="914400" y="1524000"/>
              <a:ext cx="1066800" cy="4000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267200" y="1276350"/>
            <a:ext cx="2743200" cy="2171700"/>
            <a:chOff x="4495800" y="1314450"/>
            <a:chExt cx="2743200" cy="2171700"/>
          </a:xfrm>
        </p:grpSpPr>
        <p:grpSp>
          <p:nvGrpSpPr>
            <p:cNvPr id="157" name="Group 42"/>
            <p:cNvGrpSpPr>
              <a:grpSpLocks/>
            </p:cNvGrpSpPr>
            <p:nvPr/>
          </p:nvGrpSpPr>
          <p:grpSpPr bwMode="auto">
            <a:xfrm>
              <a:off x="4495800" y="1314450"/>
              <a:ext cx="2743200" cy="2171700"/>
              <a:chOff x="2928" y="624"/>
              <a:chExt cx="1728" cy="1824"/>
            </a:xfrm>
          </p:grpSpPr>
          <p:sp>
            <p:nvSpPr>
              <p:cNvPr id="161" name="Oval 36"/>
              <p:cNvSpPr>
                <a:spLocks noChangeArrowheads="1"/>
              </p:cNvSpPr>
              <p:nvPr/>
            </p:nvSpPr>
            <p:spPr bwMode="auto">
              <a:xfrm>
                <a:off x="3744" y="624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62" name="Oval 37"/>
              <p:cNvSpPr>
                <a:spLocks noChangeArrowheads="1"/>
              </p:cNvSpPr>
              <p:nvPr/>
            </p:nvSpPr>
            <p:spPr bwMode="auto">
              <a:xfrm>
                <a:off x="3648" y="1488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63" name="Oval 38"/>
              <p:cNvSpPr>
                <a:spLocks noChangeArrowheads="1"/>
              </p:cNvSpPr>
              <p:nvPr/>
            </p:nvSpPr>
            <p:spPr bwMode="auto">
              <a:xfrm>
                <a:off x="2928" y="1104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64" name="Oval 39"/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65" name="Oval 40"/>
              <p:cNvSpPr>
                <a:spLocks noChangeArrowheads="1"/>
              </p:cNvSpPr>
              <p:nvPr/>
            </p:nvSpPr>
            <p:spPr bwMode="auto">
              <a:xfrm>
                <a:off x="3168" y="2160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66" name="Oval 41"/>
              <p:cNvSpPr>
                <a:spLocks noChangeArrowheads="1"/>
              </p:cNvSpPr>
              <p:nvPr/>
            </p:nvSpPr>
            <p:spPr bwMode="auto">
              <a:xfrm>
                <a:off x="4224" y="2112"/>
                <a:ext cx="240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158" name="Group 45"/>
            <p:cNvGrpSpPr>
              <a:grpSpLocks/>
            </p:cNvGrpSpPr>
            <p:nvPr/>
          </p:nvGrpSpPr>
          <p:grpSpPr bwMode="auto">
            <a:xfrm>
              <a:off x="5834062" y="1657350"/>
              <a:ext cx="338138" cy="685800"/>
              <a:chOff x="3782" y="768"/>
              <a:chExt cx="213" cy="576"/>
            </a:xfrm>
          </p:grpSpPr>
          <p:sp>
            <p:nvSpPr>
              <p:cNvPr id="159" name="Line 43"/>
              <p:cNvSpPr>
                <a:spLocks noChangeShapeType="1"/>
              </p:cNvSpPr>
              <p:nvPr/>
            </p:nvSpPr>
            <p:spPr bwMode="auto">
              <a:xfrm flipH="1">
                <a:off x="3792" y="768"/>
                <a:ext cx="48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Text Box 44"/>
              <p:cNvSpPr txBox="1">
                <a:spLocks noChangeArrowheads="1"/>
              </p:cNvSpPr>
              <p:nvPr/>
            </p:nvSpPr>
            <p:spPr bwMode="auto">
              <a:xfrm>
                <a:off x="3782" y="912"/>
                <a:ext cx="213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99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矩形 166"/>
              <p:cNvSpPr/>
              <p:nvPr/>
            </p:nvSpPr>
            <p:spPr>
              <a:xfrm>
                <a:off x="1066800" y="3714750"/>
                <a:ext cx="15642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={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67" name="矩形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14750"/>
                <a:ext cx="156427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5753100" y="2495550"/>
            <a:ext cx="571500" cy="609600"/>
            <a:chOff x="5753100" y="2495550"/>
            <a:chExt cx="571500" cy="609600"/>
          </a:xfrm>
        </p:grpSpPr>
        <p:sp>
          <p:nvSpPr>
            <p:cNvPr id="168" name="Line 43"/>
            <p:cNvSpPr>
              <a:spLocks noChangeShapeType="1"/>
            </p:cNvSpPr>
            <p:nvPr/>
          </p:nvSpPr>
          <p:spPr bwMode="auto">
            <a:xfrm>
              <a:off x="5753100" y="2647950"/>
              <a:ext cx="554638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44"/>
            <p:cNvSpPr txBox="1">
              <a:spLocks noChangeArrowheads="1"/>
            </p:cNvSpPr>
            <p:nvPr/>
          </p:nvSpPr>
          <p:spPr bwMode="auto">
            <a:xfrm>
              <a:off x="5986462" y="2495550"/>
              <a:ext cx="3381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990000"/>
                  </a:solidFill>
                  <a:latin typeface="Times New Roman" pitchFamily="18" charset="0"/>
                </a:rPr>
                <a:t>4</a:t>
              </a:r>
              <a:endParaRPr lang="en-US" altLang="zh-CN" sz="2400" b="1" dirty="0">
                <a:solidFill>
                  <a:srgbClr val="990000"/>
                </a:solidFill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/>
              <p:cNvSpPr/>
              <p:nvPr/>
            </p:nvSpPr>
            <p:spPr>
              <a:xfrm>
                <a:off x="5134684" y="3486150"/>
                <a:ext cx="18624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={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𝟔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0" name="矩形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684" y="3486150"/>
                <a:ext cx="186243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0273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1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1www.33ppt.com​​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118C3B"/>
      </a:accent1>
      <a:accent2>
        <a:srgbClr val="92D050"/>
      </a:accent2>
      <a:accent3>
        <a:srgbClr val="00A44A"/>
      </a:accent3>
      <a:accent4>
        <a:srgbClr val="FFC000"/>
      </a:accent4>
      <a:accent5>
        <a:srgbClr val="9CC815"/>
      </a:accent5>
      <a:accent6>
        <a:srgbClr val="FF0000"/>
      </a:accent6>
      <a:hlink>
        <a:srgbClr val="1D55C5"/>
      </a:hlink>
      <a:folHlink>
        <a:srgbClr val="800080"/>
      </a:folHlink>
    </a:clrScheme>
    <a:fontScheme name="自定义 3">
      <a:majorFont>
        <a:latin typeface="Impact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第四章-1-贪心算法</Template>
  <TotalTime>1346</TotalTime>
  <Words>1365</Words>
  <Application>Microsoft Office PowerPoint</Application>
  <PresentationFormat>全屏显示(16:9)</PresentationFormat>
  <Paragraphs>360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Angsana New</vt:lpstr>
      <vt:lpstr>华文楷体</vt:lpstr>
      <vt:lpstr>宋体</vt:lpstr>
      <vt:lpstr>微软雅黑</vt:lpstr>
      <vt:lpstr>Arial</vt:lpstr>
      <vt:lpstr>Calibri</vt:lpstr>
      <vt:lpstr>Cambria Math</vt:lpstr>
      <vt:lpstr>Comic Sans MS</vt:lpstr>
      <vt:lpstr>Impact</vt:lpstr>
      <vt:lpstr>Tahoma</vt:lpstr>
      <vt:lpstr>Times New Roman</vt:lpstr>
      <vt:lpstr>1www.33ppt.com​​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</dc:creator>
  <cp:lastModifiedBy>A319-2</cp:lastModifiedBy>
  <cp:revision>308</cp:revision>
  <cp:lastPrinted>1601-01-01T00:00:00Z</cp:lastPrinted>
  <dcterms:created xsi:type="dcterms:W3CDTF">1601-01-01T00:00:00Z</dcterms:created>
  <dcterms:modified xsi:type="dcterms:W3CDTF">2020-10-27T02:59:22Z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