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95" r:id="rId4"/>
    <p:sldId id="303" r:id="rId5"/>
    <p:sldId id="304" r:id="rId6"/>
    <p:sldId id="269" r:id="rId7"/>
    <p:sldId id="273" r:id="rId8"/>
    <p:sldId id="277" r:id="rId9"/>
    <p:sldId id="288" r:id="rId10"/>
    <p:sldId id="371" r:id="rId11"/>
    <p:sldId id="354" r:id="rId12"/>
    <p:sldId id="367" r:id="rId13"/>
    <p:sldId id="291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000" autoAdjust="0"/>
  </p:normalViewPr>
  <p:slideViewPr>
    <p:cSldViewPr snapToGrid="0">
      <p:cViewPr varScale="1">
        <p:scale>
          <a:sx n="82" d="100"/>
          <a:sy n="82" d="100"/>
        </p:scale>
        <p:origin x="23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E4E2-B2BF-438B-AD62-0598B77828C9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2EE1-BBCA-455E-A3DC-31C84F3CA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为了避免生成那些不可能产生最佳解的问题状态，要不断地利用限界函数</a:t>
            </a:r>
            <a:r>
              <a:rPr lang="en-US" altLang="zh-CN" dirty="0"/>
              <a:t>(Bounding Function)</a:t>
            </a:r>
            <a:r>
              <a:rPr lang="zh-CN" altLang="en-US" dirty="0"/>
              <a:t>来处死那些实际上不可能产生所需解的活结点，以减少问题的计算量。</a:t>
            </a:r>
          </a:p>
          <a:p>
            <a:r>
              <a:rPr lang="zh-CN" altLang="en-US" dirty="0"/>
              <a:t>具有限界函数的深度优先生成法称为回溯法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041515-BBA8-4D97-86B6-F333BBA7C9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61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B21E6A3-76E4-4664-9011-B1B54E231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848C872A-F70F-4635-89F6-DA4A328E44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2(n)-1</a:t>
            </a:r>
            <a:r>
              <a:rPr lang="zh-CN" altLang="en-US"/>
              <a:t>个内部节点</a:t>
            </a:r>
            <a:r>
              <a:rPr lang="en-US" altLang="zh-CN"/>
              <a:t>;  2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）个叶子节点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A6587610-0545-4F90-92FA-6DAD60593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DBB4E-7ACE-4383-B4E7-1DFC6BE1B5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03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392A3F9-4144-4213-88BC-244E62C3A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C584C9-4238-4856-A665-685ADFC0027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BAD518B-7091-48FB-987D-2707A7F77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81A453F-CD30-4C86-B0B1-2C4150B41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32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A5D66-1AB7-4745-BD06-35FC1B8B9F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6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1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8D681D-C584-4F5F-BE22-D2356FAC4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FF637D-81B5-4011-8572-F119D5A63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7159C4-3CBC-4759-861B-B8AC998C7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B7879-F609-4909-9512-BA6787DC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1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53A4-C679-43DC-991E-E1217C9657F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24F599F7-DC2F-4BBB-8F2F-0865008A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5257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第五章 回溯法</a:t>
            </a:r>
          </a:p>
        </p:txBody>
      </p:sp>
    </p:spTree>
    <p:extLst>
      <p:ext uri="{BB962C8B-B14F-4D97-AF65-F5344CB8AC3E}">
        <p14:creationId xmlns:p14="http://schemas.microsoft.com/office/powerpoint/2010/main" val="40471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47068-5090-4D95-8A9A-AC7A4B7F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259F-114A-4886-A56A-867FB3B877DC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14379-4FAD-4867-A067-1626CA87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9B281-B2D0-4BE0-92F8-32F8CC0A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66864-D76B-49C5-8D3E-C0AE7DC4A54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378E81-4966-4A31-AA2B-2CCD44323AF8}"/>
              </a:ext>
            </a:extLst>
          </p:cNvPr>
          <p:cNvSpPr/>
          <p:nvPr/>
        </p:nvSpPr>
        <p:spPr>
          <a:xfrm>
            <a:off x="113654" y="1412776"/>
            <a:ext cx="4067944" cy="472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52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Backtrack(int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)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{ if (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 &gt; n) 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      {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bestp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=cp; return;}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 </a:t>
            </a:r>
            <a:br>
              <a:rPr lang="en-US" altLang="zh-CN" sz="2400" dirty="0"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effectLst/>
                <a:latin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if (</a:t>
            </a:r>
            <a:r>
              <a:rPr lang="en-US" altLang="zh-CN" sz="2400" dirty="0" err="1">
                <a:solidFill>
                  <a:srgbClr val="FF0066"/>
                </a:solidFill>
                <a:effectLst/>
                <a:latin typeface="Times New Roman" panose="02020603050405020304" charset="0"/>
              </a:rPr>
              <a:t>cw+w</a:t>
            </a:r>
            <a:r>
              <a:rPr lang="en-US" altLang="zh-CN" sz="2400" dirty="0">
                <a:solidFill>
                  <a:srgbClr val="FF0066"/>
                </a:solidFill>
                <a:effectLst/>
                <a:latin typeface="Times New Roman" panose="02020603050405020304" charset="0"/>
              </a:rPr>
              <a:t>[</a:t>
            </a:r>
            <a:r>
              <a:rPr lang="en-US" altLang="zh-CN" sz="2400" dirty="0" err="1">
                <a:solidFill>
                  <a:srgbClr val="FF0066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FF0066"/>
                </a:solidFill>
                <a:effectLst/>
                <a:latin typeface="Times New Roman" panose="02020603050405020304" charset="0"/>
              </a:rPr>
              <a:t>]&lt;=c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{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Times New Roman" panose="02020603050405020304" charset="0"/>
              </a:rPr>
              <a:t>//x[</a:t>
            </a:r>
            <a:r>
              <a:rPr lang="en-US" altLang="zh-CN" sz="2400" dirty="0" err="1">
                <a:solidFill>
                  <a:srgbClr val="0000FF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Times New Roman" panose="02020603050405020304" charset="0"/>
              </a:rPr>
              <a:t>]=1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 </a:t>
            </a:r>
            <a:br>
              <a:rPr lang="en-US" altLang="zh-CN" sz="2400" dirty="0"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effectLst/>
                <a:latin typeface="Times New Roman" panose="02020603050405020304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cw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+=w[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];  cp+=p[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]; 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        Backtrack(i+1);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cw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-=w[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];  cp-=p[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]; }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 </a:t>
            </a:r>
            <a:br>
              <a:rPr lang="en-US" altLang="zh-CN" sz="2400" dirty="0"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if(</a:t>
            </a:r>
            <a:r>
              <a:rPr lang="en-US" altLang="zh-CN" sz="2400" dirty="0">
                <a:solidFill>
                  <a:srgbClr val="FF0066"/>
                </a:solidFill>
                <a:effectLst/>
                <a:latin typeface="Times New Roman" panose="02020603050405020304" charset="0"/>
              </a:rPr>
              <a:t>Bound(i+1)&gt;</a:t>
            </a:r>
            <a:r>
              <a:rPr lang="en-US" altLang="zh-CN" sz="2400" dirty="0" err="1">
                <a:solidFill>
                  <a:srgbClr val="FF0066"/>
                </a:solidFill>
                <a:effectLst/>
                <a:latin typeface="Times New Roman" panose="02020603050405020304" charset="0"/>
              </a:rPr>
              <a:t>bestp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)  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Times New Roman" panose="02020603050405020304" charset="0"/>
              </a:rPr>
              <a:t>//x[</a:t>
            </a:r>
            <a:r>
              <a:rPr lang="en-US" altLang="zh-CN" sz="2400" dirty="0" err="1">
                <a:solidFill>
                  <a:srgbClr val="0000FF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Times New Roman" panose="02020603050405020304" charset="0"/>
              </a:rPr>
              <a:t>]=0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 </a:t>
            </a:r>
            <a:br>
              <a:rPr lang="en-US" altLang="zh-CN" sz="2400" dirty="0"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effectLst/>
                <a:latin typeface="Times New Roman" panose="02020603050405020304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Backtrack(i+1) ;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}</a:t>
            </a:r>
            <a:endParaRPr lang="en-US" altLang="zh-CN" sz="2000" dirty="0">
              <a:solidFill>
                <a:srgbClr val="00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800690-7EFB-45CD-A980-A8B06BDE6AD4}"/>
              </a:ext>
            </a:extLst>
          </p:cNvPr>
          <p:cNvSpPr/>
          <p:nvPr/>
        </p:nvSpPr>
        <p:spPr>
          <a:xfrm>
            <a:off x="4427984" y="1412776"/>
            <a:ext cx="4392488" cy="472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 algn="l">
              <a:lnSpc>
                <a:spcPct val="80000"/>
              </a:lnSpc>
            </a:pPr>
            <a:r>
              <a:rPr lang="en-US" altLang="zh-CN" sz="2400" dirty="0">
                <a:effectLst/>
                <a:latin typeface="Times New Roman" panose="02020603050405020304" charset="0"/>
              </a:rPr>
              <a:t>Bound (int </a:t>
            </a:r>
            <a:r>
              <a:rPr lang="en-US" altLang="zh-CN" sz="24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400" dirty="0">
                <a:effectLst/>
                <a:latin typeface="Times New Roman" panose="02020603050405020304" charset="0"/>
              </a:rPr>
              <a:t>)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{cleft = c-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cw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剩余容量</a:t>
            </a:r>
            <a:r>
              <a:rPr lang="zh-CN" altLang="en-US" sz="2000" dirty="0">
                <a:effectLst/>
                <a:latin typeface="宋体" panose="02010600030101010101" pitchFamily="2" charset="-122"/>
              </a:rPr>
              <a:t>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zh-CN" altLang="en-US" sz="2000" dirty="0">
                <a:effectLst/>
                <a:latin typeface="Times New Roman" panose="02020603050405020304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b = cp;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// </a:t>
            </a:r>
            <a:r>
              <a:rPr lang="zh-CN" altLang="en-US" sz="1800" dirty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以物品单位重量价值递减序装入物品</a:t>
            </a:r>
            <a:r>
              <a:rPr lang="zh-CN" altLang="en-US" sz="1800" dirty="0">
                <a:solidFill>
                  <a:srgbClr val="0000FF"/>
                </a:solidFill>
                <a:effectLst/>
                <a:latin typeface="Times New Roman" panose="02020603050405020304" charset="0"/>
              </a:rPr>
              <a:t> </a:t>
            </a:r>
            <a:endParaRPr lang="zh-CN" altLang="en-US" sz="2000" dirty="0">
              <a:solidFill>
                <a:srgbClr val="0000FF"/>
              </a:solidFill>
              <a:effectLst/>
              <a:latin typeface="Times New Roman" panose="02020603050405020304" charset="0"/>
            </a:endParaRP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while (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&lt;=n &amp;&amp; w[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]&lt;= cleft)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    { cleft - = w[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];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       b+ = p[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];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       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++;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     }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直到叶结点或装不下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if</a:t>
            </a:r>
            <a:r>
              <a:rPr lang="zh-CN" altLang="en-US" sz="2000" dirty="0">
                <a:effectLst/>
                <a:latin typeface="Times New Roman" panose="02020603050405020304" charset="0"/>
              </a:rPr>
              <a:t>（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i&lt;=n</a:t>
            </a:r>
            <a:r>
              <a:rPr lang="zh-CN" altLang="en-US" sz="2000" dirty="0">
                <a:effectLst/>
                <a:latin typeface="Times New Roman" panose="02020603050405020304" charset="0"/>
              </a:rPr>
              <a:t>） 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b+=p[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]/w[</a:t>
            </a:r>
            <a:r>
              <a:rPr lang="en-US" altLang="zh-CN" sz="2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charset="0"/>
              </a:rPr>
              <a:t>]*cleft;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effectLst/>
                <a:latin typeface="Times New Roman" panose="02020603050405020304" charset="0"/>
              </a:rPr>
              <a:t>return b; </a:t>
            </a:r>
          </a:p>
          <a:p>
            <a:pPr marL="342900" lvl="0" indent="-342900" algn="l">
              <a:lnSpc>
                <a:spcPct val="80000"/>
              </a:lnSpc>
            </a:pPr>
            <a:r>
              <a:rPr lang="en-US" altLang="zh-CN" sz="2000" dirty="0">
                <a:solidFill>
                  <a:schemeClr val="tx2"/>
                </a:solidFill>
                <a:effectLst/>
                <a:latin typeface="Times New Roman" panose="02020603050405020304" charset="0"/>
              </a:rPr>
              <a:t>}</a:t>
            </a:r>
            <a:r>
              <a:rPr lang="en-US" altLang="zh-CN" sz="2000" b="0" dirty="0">
                <a:solidFill>
                  <a:schemeClr val="tx2"/>
                </a:solidFill>
                <a:effectLst/>
              </a:rPr>
              <a:t> </a:t>
            </a:r>
          </a:p>
        </p:txBody>
      </p:sp>
      <p:sp>
        <p:nvSpPr>
          <p:cNvPr id="9" name="圆角矩形标注 10250">
            <a:extLst>
              <a:ext uri="{FF2B5EF4-FFF2-40B4-BE49-F238E27FC236}">
                <a16:creationId xmlns:a16="http://schemas.microsoft.com/office/drawing/2014/main" id="{2922ADF7-B90E-4B8C-A65A-AEF5753BBA96}"/>
              </a:ext>
            </a:extLst>
          </p:cNvPr>
          <p:cNvSpPr/>
          <p:nvPr/>
        </p:nvSpPr>
        <p:spPr>
          <a:xfrm>
            <a:off x="2223855" y="2060849"/>
            <a:ext cx="1412041" cy="360040"/>
          </a:xfrm>
          <a:prstGeom prst="wedgeRoundRectCallout">
            <a:avLst>
              <a:gd name="adj1" fmla="val -77486"/>
              <a:gd name="adj2" fmla="val 1374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ea typeface="华文新魏" panose="02010800040101010101" pitchFamily="2" charset="-122"/>
              </a:rPr>
              <a:t>叶结点</a:t>
            </a:r>
            <a:endParaRPr lang="zh-CN" altLang="en-US" sz="2000" b="1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圆角矩形标注 10252">
            <a:extLst>
              <a:ext uri="{FF2B5EF4-FFF2-40B4-BE49-F238E27FC236}">
                <a16:creationId xmlns:a16="http://schemas.microsoft.com/office/drawing/2014/main" id="{5430054E-9EB6-4A38-A520-8EFA679413FF}"/>
              </a:ext>
            </a:extLst>
          </p:cNvPr>
          <p:cNvSpPr/>
          <p:nvPr/>
        </p:nvSpPr>
        <p:spPr>
          <a:xfrm>
            <a:off x="88900" y="3401914"/>
            <a:ext cx="1692275" cy="431800"/>
          </a:xfrm>
          <a:prstGeom prst="wedgeRoundRectCallout">
            <a:avLst>
              <a:gd name="adj1" fmla="val 15292"/>
              <a:gd name="adj2" fmla="val -129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约束条件</a:t>
            </a:r>
          </a:p>
        </p:txBody>
      </p:sp>
      <p:sp>
        <p:nvSpPr>
          <p:cNvPr id="12" name="圆角矩形标注 10253">
            <a:extLst>
              <a:ext uri="{FF2B5EF4-FFF2-40B4-BE49-F238E27FC236}">
                <a16:creationId xmlns:a16="http://schemas.microsoft.com/office/drawing/2014/main" id="{D3789414-FDC8-4B8E-8FA6-552A25E1E3A5}"/>
              </a:ext>
            </a:extLst>
          </p:cNvPr>
          <p:cNvSpPr/>
          <p:nvPr/>
        </p:nvSpPr>
        <p:spPr>
          <a:xfrm>
            <a:off x="2761656" y="4797152"/>
            <a:ext cx="1512888" cy="503237"/>
          </a:xfrm>
          <a:prstGeom prst="wedgeRoundRectCallout">
            <a:avLst>
              <a:gd name="adj1" fmla="val -55667"/>
              <a:gd name="adj2" fmla="val -9669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限界条件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298C53-0D85-44B4-A53A-F7B0BA568DDC}"/>
              </a:ext>
            </a:extLst>
          </p:cNvPr>
          <p:cNvSpPr txBox="1"/>
          <p:nvPr/>
        </p:nvSpPr>
        <p:spPr>
          <a:xfrm>
            <a:off x="251520" y="151774"/>
            <a:ext cx="302433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c: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背包容量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cw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：当前已装包重量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cp: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当前价值</a:t>
            </a:r>
          </a:p>
        </p:txBody>
      </p:sp>
      <p:sp>
        <p:nvSpPr>
          <p:cNvPr id="15" name="圆角矩形标注 10250">
            <a:extLst>
              <a:ext uri="{FF2B5EF4-FFF2-40B4-BE49-F238E27FC236}">
                <a16:creationId xmlns:a16="http://schemas.microsoft.com/office/drawing/2014/main" id="{00AE4885-BD56-486C-9B1B-29F9EFAA022F}"/>
              </a:ext>
            </a:extLst>
          </p:cNvPr>
          <p:cNvSpPr/>
          <p:nvPr/>
        </p:nvSpPr>
        <p:spPr>
          <a:xfrm>
            <a:off x="5979563" y="5048770"/>
            <a:ext cx="2624885" cy="972518"/>
          </a:xfrm>
          <a:prstGeom prst="wedgeRoundRectCallout">
            <a:avLst>
              <a:gd name="adj1" fmla="val -12487"/>
              <a:gd name="adj2" fmla="val -6385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单位价值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*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剩余空间剩余的空间装满</a:t>
            </a:r>
            <a:endParaRPr lang="zh-CN" altLang="en-US" sz="2000" b="1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6735A6-20E6-4385-A6C2-64317E37B7EC}"/>
              </a:ext>
            </a:extLst>
          </p:cNvPr>
          <p:cNvSpPr txBox="1"/>
          <p:nvPr/>
        </p:nvSpPr>
        <p:spPr>
          <a:xfrm>
            <a:off x="4245075" y="156534"/>
            <a:ext cx="302433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w: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物品重量数组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：物品价值数组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bestp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当前最优价值</a:t>
            </a:r>
          </a:p>
        </p:txBody>
      </p:sp>
    </p:spTree>
    <p:extLst>
      <p:ext uri="{BB962C8B-B14F-4D97-AF65-F5344CB8AC3E}">
        <p14:creationId xmlns:p14="http://schemas.microsoft.com/office/powerpoint/2010/main" val="6555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Line 2">
            <a:extLst>
              <a:ext uri="{FF2B5EF4-FFF2-40B4-BE49-F238E27FC236}">
                <a16:creationId xmlns:a16="http://schemas.microsoft.com/office/drawing/2014/main" id="{D17C082D-BD4C-4342-9B9E-8F3837C3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12750"/>
            <a:ext cx="6934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B8C44957-FE70-448F-AEFC-978A6521C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908550"/>
            <a:ext cx="6934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1" name="Picture 10" descr="STATBAR">
            <a:extLst>
              <a:ext uri="{FF2B5EF4-FFF2-40B4-BE49-F238E27FC236}">
                <a16:creationId xmlns:a16="http://schemas.microsoft.com/office/drawing/2014/main" id="{DAF9BBDC-68CB-49BC-AA22-4D241897A18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2913"/>
            <a:ext cx="671195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2">
            <a:extLst>
              <a:ext uri="{FF2B5EF4-FFF2-40B4-BE49-F238E27FC236}">
                <a16:creationId xmlns:a16="http://schemas.microsoft.com/office/drawing/2014/main" id="{97393980-6C2A-4239-9EFD-C3966FBD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8950"/>
            <a:ext cx="42259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int mColoring(int n, int m,  int **a  )</a:t>
            </a:r>
          </a:p>
          <a:p>
            <a:pPr eaLnBrk="1" hangingPunct="1"/>
            <a:r>
              <a:rPr lang="en-US" altLang="zh-CN" sz="2000"/>
              <a:t>  { Color X</a:t>
            </a:r>
            <a:r>
              <a:rPr lang="zh-CN" altLang="en-US" sz="2000"/>
              <a:t>；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//</a:t>
            </a:r>
            <a:r>
              <a:rPr lang="zh-CN" altLang="en-US" sz="2000">
                <a:solidFill>
                  <a:srgbClr val="990000"/>
                </a:solidFill>
                <a:latin typeface="Century Schoolbook" panose="02040604050505020304" pitchFamily="18" charset="0"/>
                <a:ea typeface="楷体_GB2312" pitchFamily="49" charset="-122"/>
              </a:rPr>
              <a:t>初始化</a:t>
            </a:r>
            <a:r>
              <a:rPr lang="en-US" altLang="zh-CN" sz="2000">
                <a:solidFill>
                  <a:srgbClr val="990000"/>
                </a:solidFill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endParaRPr lang="en-US" altLang="zh-CN" sz="2000"/>
          </a:p>
          <a:p>
            <a:pPr eaLnBrk="1" hangingPunct="1"/>
            <a:r>
              <a:rPr lang="en-US" altLang="zh-CN" sz="2000"/>
              <a:t>    X</a:t>
            </a:r>
            <a:r>
              <a:rPr lang="zh-CN" altLang="en-US" sz="2000"/>
              <a:t>．</a:t>
            </a:r>
            <a:r>
              <a:rPr lang="en-US" altLang="zh-CN" sz="2000"/>
              <a:t>n=n</a:t>
            </a:r>
            <a:r>
              <a:rPr lang="zh-CN" altLang="en-US" sz="2000"/>
              <a:t>；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图的顶点数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X</a:t>
            </a:r>
            <a:r>
              <a:rPr lang="zh-CN" altLang="en-US" sz="2000"/>
              <a:t>．</a:t>
            </a:r>
            <a:r>
              <a:rPr lang="en-US" altLang="zh-CN" sz="2000"/>
              <a:t>m=m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可用颜色数</a:t>
            </a:r>
            <a:endParaRPr lang="zh-CN" altLang="en-US" sz="2000"/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X</a:t>
            </a:r>
            <a:r>
              <a:rPr lang="zh-CN" altLang="en-US" sz="2000"/>
              <a:t>．</a:t>
            </a:r>
            <a:r>
              <a:rPr lang="en-US" altLang="zh-CN" sz="2000"/>
              <a:t>a=a</a:t>
            </a:r>
            <a:r>
              <a:rPr lang="zh-CN" altLang="en-US" sz="2000"/>
              <a:t>；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图的邻接矩阵</a:t>
            </a:r>
            <a:endParaRPr lang="zh-CN" altLang="en-US" sz="2000"/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X</a:t>
            </a:r>
            <a:r>
              <a:rPr lang="zh-CN" altLang="en-US" sz="2000"/>
              <a:t>．</a:t>
            </a:r>
            <a:r>
              <a:rPr lang="en-US" altLang="zh-CN" sz="2000"/>
              <a:t>Sum=0; </a:t>
            </a: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已找到的着色方案数</a:t>
            </a:r>
            <a:endParaRPr lang="zh-CN" altLang="en-US" sz="2000"/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int*p=new int [n+1]</a:t>
            </a:r>
            <a:r>
              <a:rPr lang="zh-CN" altLang="en-US" sz="2000"/>
              <a:t>；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for (int i=0</a:t>
            </a:r>
            <a:r>
              <a:rPr lang="zh-CN" altLang="en-US" sz="2000"/>
              <a:t>；</a:t>
            </a:r>
            <a:r>
              <a:rPr lang="en-US" altLang="zh-CN" sz="2000"/>
              <a:t>i&lt;=n</a:t>
            </a:r>
            <a:r>
              <a:rPr lang="zh-CN" altLang="en-US" sz="2000"/>
              <a:t>；</a:t>
            </a:r>
            <a:r>
              <a:rPr lang="en-US" altLang="zh-CN" sz="2000"/>
              <a:t>i++)</a:t>
            </a:r>
          </a:p>
          <a:p>
            <a:pPr eaLnBrk="1" hangingPunct="1"/>
            <a:r>
              <a:rPr lang="en-US" altLang="zh-CN" sz="2000"/>
              <a:t>       p[i]=0</a:t>
            </a:r>
            <a:r>
              <a:rPr lang="zh-CN" altLang="en-US" sz="2000"/>
              <a:t>；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X. x=p     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当前解</a:t>
            </a:r>
            <a:r>
              <a:rPr lang="zh-CN" altLang="en-US" sz="2000"/>
              <a:t>；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X. Backtrack(1)</a:t>
            </a:r>
            <a:r>
              <a:rPr lang="zh-CN" altLang="en-US" sz="2000"/>
              <a:t>；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delete [ ]p</a:t>
            </a:r>
            <a:r>
              <a:rPr lang="zh-CN" altLang="en-US" sz="2000"/>
              <a:t>；</a:t>
            </a:r>
          </a:p>
          <a:p>
            <a:pPr eaLnBrk="1" hangingPunct="1"/>
            <a:r>
              <a:rPr lang="zh-CN" altLang="en-US" sz="2000"/>
              <a:t>    </a:t>
            </a:r>
            <a:r>
              <a:rPr lang="en-US" altLang="zh-CN" sz="2000"/>
              <a:t>returnX</a:t>
            </a:r>
            <a:r>
              <a:rPr lang="zh-CN" altLang="en-US" sz="2000"/>
              <a:t>．</a:t>
            </a:r>
            <a:r>
              <a:rPr lang="en-US" altLang="zh-CN" sz="2000"/>
              <a:t>sum</a:t>
            </a:r>
            <a:r>
              <a:rPr lang="zh-CN" altLang="en-US" sz="2000"/>
              <a:t>；</a:t>
            </a:r>
            <a:r>
              <a:rPr lang="en-US" altLang="zh-CN" sz="2000"/>
              <a:t>}</a:t>
            </a:r>
          </a:p>
          <a:p>
            <a:pPr eaLnBrk="1" hangingPunct="1"/>
            <a:r>
              <a:rPr lang="en-US" altLang="zh-CN" sz="2000"/>
              <a:t> </a:t>
            </a:r>
          </a:p>
        </p:txBody>
      </p:sp>
      <p:sp>
        <p:nvSpPr>
          <p:cNvPr id="14343" name="Text Box 13">
            <a:extLst>
              <a:ext uri="{FF2B5EF4-FFF2-40B4-BE49-F238E27FC236}">
                <a16:creationId xmlns:a16="http://schemas.microsoft.com/office/drawing/2014/main" id="{C1F83383-0BBA-455C-8731-ACBEA2CF1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08550"/>
            <a:ext cx="1804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>
                <a:latin typeface="宋体" panose="02010600030101010101" pitchFamily="2" charset="-122"/>
              </a:rPr>
              <a:t>算法复杂性</a:t>
            </a:r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endParaRPr lang="en-US" altLang="zh-CN" sz="22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44" name="Rectangle 14">
            <a:extLst>
              <a:ext uri="{FF2B5EF4-FFF2-40B4-BE49-F238E27FC236}">
                <a16:creationId xmlns:a16="http://schemas.microsoft.com/office/drawing/2014/main" id="{A141A983-1D7C-4B00-B3FC-37504F00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0638"/>
            <a:ext cx="2422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着色问题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回溯</a:t>
            </a:r>
            <a:r>
              <a:rPr lang="zh-CN" altLang="en-US" sz="2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4345" name="Rectangle 15">
            <a:extLst>
              <a:ext uri="{FF2B5EF4-FFF2-40B4-BE49-F238E27FC236}">
                <a16:creationId xmlns:a16="http://schemas.microsoft.com/office/drawing/2014/main" id="{574D5D9A-DA4F-43AB-B6E0-5E34A02A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60750"/>
            <a:ext cx="5400675" cy="1776413"/>
          </a:xfrm>
          <a:prstGeom prst="rect">
            <a:avLst/>
          </a:prstGeom>
          <a:solidFill>
            <a:srgbClr val="99CC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/>
              <a:t> bool Color::Ok(int k)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  {//</a:t>
            </a:r>
            <a:r>
              <a:rPr lang="zh-CN" altLang="en-US" sz="2000">
                <a:solidFill>
                  <a:srgbClr val="990000"/>
                </a:solidFill>
                <a:ea typeface="楷体_GB2312" pitchFamily="49" charset="-122"/>
              </a:rPr>
              <a:t>检查颜色可用性</a:t>
            </a:r>
            <a:endParaRPr lang="zh-CN" altLang="en-US" sz="2000"/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for(int j=1</a:t>
            </a:r>
            <a:r>
              <a:rPr lang="zh-CN" altLang="en-US" sz="2000"/>
              <a:t>；</a:t>
            </a:r>
            <a:r>
              <a:rPr lang="en-US" altLang="zh-CN" sz="2000"/>
              <a:t>j&lt;=n</a:t>
            </a:r>
            <a:r>
              <a:rPr lang="zh-CN" altLang="en-US" sz="2000"/>
              <a:t>；</a:t>
            </a:r>
            <a:r>
              <a:rPr lang="en-US" altLang="zh-CN" sz="2000"/>
              <a:t>j++)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      if((a[k][j]==1)</a:t>
            </a:r>
            <a:r>
              <a:rPr lang="zh-CN" altLang="en-US" sz="2000"/>
              <a:t>＆＆</a:t>
            </a:r>
            <a:r>
              <a:rPr lang="en-US" altLang="zh-CN" sz="2000"/>
              <a:t>(x[j]==x[k]) ) return false</a:t>
            </a:r>
            <a:r>
              <a:rPr lang="zh-CN" altLang="en-US" sz="2000"/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/>
              <a:t>    </a:t>
            </a:r>
            <a:r>
              <a:rPr lang="en-US" altLang="zh-CN" sz="2000"/>
              <a:t>retrun true</a:t>
            </a:r>
            <a:r>
              <a:rPr lang="zh-CN" altLang="en-US" sz="2000"/>
              <a:t>；   </a:t>
            </a:r>
          </a:p>
        </p:txBody>
      </p:sp>
      <p:graphicFrame>
        <p:nvGraphicFramePr>
          <p:cNvPr id="14338" name="Object 16">
            <a:extLst>
              <a:ext uri="{FF2B5EF4-FFF2-40B4-BE49-F238E27FC236}">
                <a16:creationId xmlns:a16="http://schemas.microsoft.com/office/drawing/2014/main" id="{0EAAB793-2DD1-40D1-8548-EC9D9B33F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289550"/>
          <a:ext cx="541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4" imgW="4219446" imgH="428655" progId="Equation.3">
                  <p:embed/>
                </p:oleObj>
              </mc:Choice>
              <mc:Fallback>
                <p:oleObj name="公式" r:id="rId4" imgW="4219446" imgH="428655" progId="Equation.3">
                  <p:embed/>
                  <p:pic>
                    <p:nvPicPr>
                      <p:cNvPr id="14338" name="Object 16">
                        <a:extLst>
                          <a:ext uri="{FF2B5EF4-FFF2-40B4-BE49-F238E27FC236}">
                            <a16:creationId xmlns:a16="http://schemas.microsoft.com/office/drawing/2014/main" id="{0EAAB793-2DD1-40D1-8548-EC9D9B33F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89550"/>
                        <a:ext cx="5410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7">
            <a:extLst>
              <a:ext uri="{FF2B5EF4-FFF2-40B4-BE49-F238E27FC236}">
                <a16:creationId xmlns:a16="http://schemas.microsoft.com/office/drawing/2014/main" id="{B1F2FB22-8D7F-4920-B11E-8D9013E5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0350"/>
            <a:ext cx="4191000" cy="314960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dirty="0" err="1"/>
              <a:t>voidColor</a:t>
            </a:r>
            <a:r>
              <a:rPr lang="en-US" altLang="zh-CN" sz="2000" dirty="0"/>
              <a:t> backtrack(int t)</a:t>
            </a:r>
          </a:p>
          <a:p>
            <a:pPr eaLnBrk="1" hangingPunct="1"/>
            <a:r>
              <a:rPr lang="en-US" altLang="zh-CN" sz="2000" dirty="0"/>
              <a:t>  {</a:t>
            </a:r>
            <a:r>
              <a:rPr lang="en-US" altLang="zh-CN" sz="2000" dirty="0">
                <a:solidFill>
                  <a:srgbClr val="FF0000"/>
                </a:solidFill>
              </a:rPr>
              <a:t>if  (t&gt;n){    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    sum++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eaLnBrk="1" hangingPunct="1"/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eaLnBrk="1" hangingPunct="1"/>
            <a:r>
              <a:rPr lang="en-US" altLang="zh-CN" sz="2000" dirty="0"/>
              <a:t>    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&lt;&lt;‘ ’</a:t>
            </a:r>
            <a:r>
              <a:rPr lang="zh-CN" altLang="en-US" sz="2000" dirty="0"/>
              <a:t>；</a:t>
            </a:r>
          </a:p>
          <a:p>
            <a:pPr eaLnBrk="1" hangingPunct="1"/>
            <a:r>
              <a:rPr lang="zh-CN" altLang="en-US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</a:t>
            </a:r>
            <a:r>
              <a:rPr lang="zh-CN" altLang="en-US" sz="2000" dirty="0"/>
              <a:t>； 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    else</a:t>
            </a:r>
          </a:p>
          <a:p>
            <a:pPr eaLnBrk="1" hangingPunct="1"/>
            <a:r>
              <a:rPr lang="en-US" altLang="zh-CN" sz="2000" dirty="0"/>
              <a:t>        for (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&lt;=m;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pPr eaLnBrk="1" hangingPunct="1"/>
            <a:r>
              <a:rPr lang="en-US" altLang="zh-CN" sz="2000" dirty="0"/>
              <a:t>            x[t]=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 if (Ok(t)) Backtrack( t+1);  }}</a:t>
            </a:r>
          </a:p>
        </p:txBody>
      </p:sp>
    </p:spTree>
    <p:extLst>
      <p:ext uri="{BB962C8B-B14F-4D97-AF65-F5344CB8AC3E}">
        <p14:creationId xmlns:p14="http://schemas.microsoft.com/office/powerpoint/2010/main" val="141247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15E9D32-A665-42BB-9724-DE996A9E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674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5843" name="Picture 9" descr="STATBAR">
            <a:extLst>
              <a:ext uri="{FF2B5EF4-FFF2-40B4-BE49-F238E27FC236}">
                <a16:creationId xmlns:a16="http://schemas.microsoft.com/office/drawing/2014/main" id="{C46DAAF1-00C3-4117-87B1-D203CC75C61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8" y="859079"/>
            <a:ext cx="648176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2">
            <a:extLst>
              <a:ext uri="{FF2B5EF4-FFF2-40B4-BE49-F238E27FC236}">
                <a16:creationId xmlns:a16="http://schemas.microsoft.com/office/drawing/2014/main" id="{245B22B3-6C0F-4387-B00B-327C33C2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86458"/>
            <a:ext cx="4398961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dirty="0"/>
              <a:t>bool Queen:: Place(int k)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dirty="0"/>
              <a:t>  { for (int j = 1; j &lt; k; </a:t>
            </a:r>
            <a:r>
              <a:rPr lang="en-US" altLang="zh-CN" sz="2200" dirty="0" err="1"/>
              <a:t>j++</a:t>
            </a:r>
            <a:r>
              <a:rPr lang="en-US" altLang="zh-CN" sz="22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FF0000"/>
                </a:solidFill>
              </a:rPr>
              <a:t>if ((abs(k-j) = = abs(x[j] - x[k]))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dirty="0"/>
              <a:t>        </a:t>
            </a:r>
            <a:r>
              <a:rPr lang="en-US" altLang="zh-CN" sz="2200" dirty="0">
                <a:solidFill>
                  <a:srgbClr val="FF0000"/>
                </a:solidFill>
              </a:rPr>
              <a:t>||(x[j] = = x[ k] ) </a:t>
            </a:r>
            <a:r>
              <a:rPr lang="en-US" altLang="zh-CN" sz="2200" dirty="0"/>
              <a:t>) return false;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dirty="0"/>
              <a:t>   return true; }</a:t>
            </a:r>
          </a:p>
          <a:p>
            <a:pPr eaLnBrk="1" hangingPunct="1"/>
            <a:r>
              <a:rPr lang="en-US" altLang="zh-CN" sz="2200" dirty="0"/>
              <a:t> </a:t>
            </a:r>
          </a:p>
          <a:p>
            <a:pPr eaLnBrk="1" hangingPunct="1"/>
            <a:r>
              <a:rPr lang="en-US" altLang="zh-CN" sz="2200" dirty="0"/>
              <a:t>void Queen:: Backtrack(int t)</a:t>
            </a:r>
          </a:p>
          <a:p>
            <a:pPr eaLnBrk="1" hangingPunct="1"/>
            <a:r>
              <a:rPr lang="en-US" altLang="zh-CN" sz="2200" dirty="0"/>
              <a:t>{ </a:t>
            </a:r>
            <a:r>
              <a:rPr lang="en-US" altLang="zh-CN" sz="2200" dirty="0">
                <a:solidFill>
                  <a:srgbClr val="FF0000"/>
                </a:solidFill>
              </a:rPr>
              <a:t>if (t &gt; n) sum++;</a:t>
            </a:r>
          </a:p>
          <a:p>
            <a:pPr eaLnBrk="1" hangingPunct="1"/>
            <a:r>
              <a:rPr lang="en-US" altLang="zh-CN" sz="2200" dirty="0"/>
              <a:t>      else</a:t>
            </a:r>
          </a:p>
          <a:p>
            <a:pPr eaLnBrk="1" hangingPunct="1"/>
            <a:r>
              <a:rPr lang="en-US" altLang="zh-CN" sz="2200" dirty="0"/>
              <a:t>        for (int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 &lt; = </a:t>
            </a:r>
            <a:r>
              <a:rPr lang="en-US" altLang="zh-CN" sz="2200" dirty="0" err="1"/>
              <a:t>n;i</a:t>
            </a:r>
            <a:r>
              <a:rPr lang="en-US" altLang="zh-CN" sz="2200" dirty="0"/>
              <a:t>++) {</a:t>
            </a:r>
          </a:p>
          <a:p>
            <a:pPr eaLnBrk="1" hangingPunct="1"/>
            <a:r>
              <a:rPr lang="en-US" altLang="zh-CN" sz="2200" dirty="0"/>
              <a:t>           x[t] =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;</a:t>
            </a:r>
          </a:p>
          <a:p>
            <a:pPr eaLnBrk="1" hangingPunct="1"/>
            <a:r>
              <a:rPr lang="en-US" altLang="zh-CN" sz="2200" dirty="0"/>
              <a:t>           if (Place(t)) Backtrack(t + 1) }</a:t>
            </a:r>
          </a:p>
          <a:p>
            <a:pPr eaLnBrk="1" hangingPunct="1"/>
            <a:r>
              <a:rPr lang="en-US" altLang="zh-CN" sz="2200" dirty="0"/>
              <a:t>}</a:t>
            </a:r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C5FEEF79-DD0B-4FDA-9FB5-831BE5CB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375749"/>
            <a:ext cx="3209925" cy="4456113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/>
              <a:t> int nQueen(int n)</a:t>
            </a:r>
          </a:p>
          <a:p>
            <a:pPr eaLnBrk="1" hangingPunct="1"/>
            <a:r>
              <a:rPr lang="en-US" altLang="zh-CN" sz="2200"/>
              <a:t>    {</a:t>
            </a:r>
          </a:p>
          <a:p>
            <a:pPr eaLnBrk="1" hangingPunct="1"/>
            <a:r>
              <a:rPr lang="en-US" altLang="zh-CN" sz="2200"/>
              <a:t>    QueenX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en-US" altLang="zh-CN" sz="2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200"/>
              <a:t>    </a:t>
            </a:r>
          </a:p>
          <a:p>
            <a:pPr eaLnBrk="1" hangingPunct="1"/>
            <a:r>
              <a:rPr lang="en-US" altLang="zh-CN" sz="2200"/>
              <a:t>    X. n=n</a:t>
            </a:r>
            <a:r>
              <a:rPr lang="zh-CN" altLang="en-US" sz="2200"/>
              <a:t>；</a:t>
            </a:r>
            <a:r>
              <a:rPr lang="en-US" altLang="zh-CN" sz="2200"/>
              <a:t>//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皇后个数</a:t>
            </a:r>
            <a:endParaRPr lang="zh-CN" altLang="en-US" sz="2200"/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X. sum=0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int*p=new int [n+1]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for(int i=0</a:t>
            </a:r>
            <a:r>
              <a:rPr lang="zh-CN" altLang="en-US" sz="2200"/>
              <a:t>；</a:t>
            </a:r>
            <a:r>
              <a:rPr lang="en-US" altLang="zh-CN" sz="2200"/>
              <a:t>i&lt;=n</a:t>
            </a:r>
            <a:r>
              <a:rPr lang="zh-CN" altLang="en-US" sz="2200"/>
              <a:t>；</a:t>
            </a:r>
            <a:r>
              <a:rPr lang="en-US" altLang="zh-CN" sz="2200"/>
              <a:t>i++)</a:t>
            </a:r>
          </a:p>
          <a:p>
            <a:pPr eaLnBrk="1" hangingPunct="1"/>
            <a:r>
              <a:rPr lang="en-US" altLang="zh-CN" sz="2200"/>
              <a:t>      p[i]= 0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X.x=p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X.Backtrack(1)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delete [] p</a:t>
            </a:r>
            <a:r>
              <a:rPr lang="zh-CN" altLang="en-US" sz="2200"/>
              <a:t>；</a:t>
            </a:r>
          </a:p>
          <a:p>
            <a:pPr eaLnBrk="1" hangingPunct="1"/>
            <a:r>
              <a:rPr lang="zh-CN" altLang="en-US" sz="2200"/>
              <a:t>    </a:t>
            </a:r>
            <a:r>
              <a:rPr lang="en-US" altLang="zh-CN" sz="2200"/>
              <a:t>returnX. sum</a:t>
            </a:r>
            <a:r>
              <a:rPr lang="zh-CN" altLang="en-US" sz="2200"/>
              <a:t>；</a:t>
            </a:r>
            <a:r>
              <a:rPr lang="en-US" altLang="zh-CN" sz="2200"/>
              <a:t>}</a:t>
            </a:r>
          </a:p>
        </p:txBody>
      </p:sp>
      <p:sp>
        <p:nvSpPr>
          <p:cNvPr id="35846" name="Rectangle 15">
            <a:extLst>
              <a:ext uri="{FF2B5EF4-FFF2-40B4-BE49-F238E27FC236}">
                <a16:creationId xmlns:a16="http://schemas.microsoft.com/office/drawing/2014/main" id="{37FB74FC-2128-4C55-B9B7-351C4FE0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02" y="218954"/>
            <a:ext cx="323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后问题的回溯算法</a:t>
            </a:r>
          </a:p>
        </p:txBody>
      </p:sp>
      <p:sp>
        <p:nvSpPr>
          <p:cNvPr id="35847" name="Line 17">
            <a:extLst>
              <a:ext uri="{FF2B5EF4-FFF2-40B4-BE49-F238E27FC236}">
                <a16:creationId xmlns:a16="http://schemas.microsoft.com/office/drawing/2014/main" id="{D6883F9E-8A8C-4DFC-864D-ABE6D2267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947749"/>
            <a:ext cx="53340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7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STATBAR">
            <a:extLst>
              <a:ext uri="{FF2B5EF4-FFF2-40B4-BE49-F238E27FC236}">
                <a16:creationId xmlns:a16="http://schemas.microsoft.com/office/drawing/2014/main" id="{A36D465F-48E3-4569-A4A9-A0986AB2B6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8915" name="Text Box 6">
            <a:extLst>
              <a:ext uri="{FF2B5EF4-FFF2-40B4-BE49-F238E27FC236}">
                <a16:creationId xmlns:a16="http://schemas.microsoft.com/office/drawing/2014/main" id="{745E138C-C762-45EA-9784-94AB54AA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22D7BF45-E14A-42F8-952A-02C6D520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133600"/>
            <a:ext cx="6613525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使用约束函数和限界函数分别剪去不满足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约束的子树和不能产生最优解的子树，避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免无效搜索。所以比穷举法效率高。 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11B4C074-8285-4042-98D2-E465A46F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0968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回溯法为什么比穷举法效率高？ </a:t>
            </a:r>
          </a:p>
        </p:txBody>
      </p:sp>
    </p:spTree>
    <p:extLst>
      <p:ext uri="{BB962C8B-B14F-4D97-AF65-F5344CB8AC3E}">
        <p14:creationId xmlns:p14="http://schemas.microsoft.com/office/powerpoint/2010/main" val="397611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  <p:bldP spid="440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TATBAR">
            <a:extLst>
              <a:ext uri="{FF2B5EF4-FFF2-40B4-BE49-F238E27FC236}">
                <a16:creationId xmlns:a16="http://schemas.microsoft.com/office/drawing/2014/main" id="{91066AFE-6B6F-47B5-9F8E-17E4E97491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0483" name="Text Box 6">
            <a:extLst>
              <a:ext uri="{FF2B5EF4-FFF2-40B4-BE49-F238E27FC236}">
                <a16:creationId xmlns:a16="http://schemas.microsoft.com/office/drawing/2014/main" id="{A8CA005C-ABEF-44DC-B0E6-65092B3B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习题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A9CD3FAB-CD7A-4B7B-8306-DFC15FB2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13" y="3692049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5598F8-0CD9-456C-8934-DF804804021E}"/>
              </a:ext>
            </a:extLst>
          </p:cNvPr>
          <p:cNvSpPr txBox="1">
            <a:spLocks noChangeArrowheads="1"/>
          </p:cNvSpPr>
          <p:nvPr/>
        </p:nvSpPr>
        <p:spPr>
          <a:xfrm>
            <a:off x="562775" y="4224815"/>
            <a:ext cx="6056922" cy="64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 smtClean="0"/>
              <a:t>n=4, w=[4,5,7,3], p=[40,25,42,12], c=10</a:t>
            </a:r>
            <a:endParaRPr lang="en-US" altLang="zh-CN" sz="3600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363413" y="5533868"/>
            <a:ext cx="5099538" cy="76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求解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图的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m(m=3)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着色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18628" t="10675" b="21385"/>
          <a:stretch/>
        </p:blipFill>
        <p:spPr>
          <a:xfrm>
            <a:off x="6113740" y="3321205"/>
            <a:ext cx="2680444" cy="35367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8600" y="1101510"/>
            <a:ext cx="8395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使用回溯算法来</a:t>
            </a:r>
            <a:r>
              <a:rPr lang="zh-CN" altLang="zh-CN" sz="2800" dirty="0" smtClean="0"/>
              <a:t>求解</a:t>
            </a:r>
            <a:r>
              <a:rPr lang="zh-CN" altLang="en-US" sz="2800" dirty="0" smtClean="0"/>
              <a:t>下列问题</a:t>
            </a:r>
            <a:endParaRPr lang="en-US" altLang="zh-CN" sz="2800" dirty="0" smtClean="0"/>
          </a:p>
          <a:p>
            <a:pPr marL="342900" indent="-342900">
              <a:buAutoNum type="arabicParenBoth"/>
            </a:pPr>
            <a:r>
              <a:rPr lang="zh-CN" altLang="zh-CN" sz="2800" dirty="0" smtClean="0"/>
              <a:t>给</a:t>
            </a:r>
            <a:r>
              <a:rPr lang="zh-CN" altLang="zh-CN" sz="2800" dirty="0"/>
              <a:t>出解向量的形式，指出解空间树的</a:t>
            </a:r>
            <a:r>
              <a:rPr lang="zh-CN" altLang="zh-CN" sz="2800" dirty="0" smtClean="0"/>
              <a:t>类型</a:t>
            </a:r>
            <a:endParaRPr lang="en-US" altLang="zh-CN" sz="2800" dirty="0" smtClean="0"/>
          </a:p>
          <a:p>
            <a:r>
              <a:rPr lang="en-US" altLang="zh-CN" sz="2800" dirty="0"/>
              <a:t>(2) </a:t>
            </a:r>
            <a:r>
              <a:rPr lang="zh-CN" altLang="zh-CN" sz="2800" dirty="0"/>
              <a:t>描述搜索过程。</a:t>
            </a:r>
          </a:p>
          <a:p>
            <a:r>
              <a:rPr lang="en-US" altLang="zh-CN" sz="2800" dirty="0"/>
              <a:t>(3) </a:t>
            </a:r>
            <a:r>
              <a:rPr lang="zh-CN" altLang="zh-CN" sz="2800" dirty="0"/>
              <a:t>画出找到一个解所生成的部分</a:t>
            </a:r>
            <a:r>
              <a:rPr lang="zh-CN" altLang="zh-CN" sz="2800" dirty="0" smtClean="0"/>
              <a:t>搜索树</a:t>
            </a:r>
            <a:r>
              <a:rPr lang="zh-CN" altLang="en-US" sz="2800" dirty="0" smtClean="0"/>
              <a:t>，给说剪枝说明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并给出这个</a:t>
            </a:r>
            <a:r>
              <a:rPr lang="zh-CN" altLang="zh-CN" sz="2800" dirty="0" smtClean="0"/>
              <a:t>解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403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STATBAR">
            <a:extLst>
              <a:ext uri="{FF2B5EF4-FFF2-40B4-BE49-F238E27FC236}">
                <a16:creationId xmlns:a16="http://schemas.microsoft.com/office/drawing/2014/main" id="{4C6F5A40-2B56-4452-8F50-BD72124346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5050"/>
            <a:ext cx="7924800" cy="1079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123" name="Text Box 6">
            <a:extLst>
              <a:ext uri="{FF2B5EF4-FFF2-40B4-BE49-F238E27FC236}">
                <a16:creationId xmlns:a16="http://schemas.microsoft.com/office/drawing/2014/main" id="{E2368566-5EDE-450F-B05C-3FF72878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1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学习要求：</a:t>
            </a:r>
          </a:p>
        </p:txBody>
      </p:sp>
      <p:sp>
        <p:nvSpPr>
          <p:cNvPr id="2" name="矩形 1"/>
          <p:cNvSpPr/>
          <p:nvPr/>
        </p:nvSpPr>
        <p:spPr>
          <a:xfrm>
            <a:off x="504092" y="1786824"/>
            <a:ext cx="80303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回溯法的特点？</a:t>
            </a:r>
          </a:p>
          <a:p>
            <a:pPr lvl="1"/>
            <a:r>
              <a:rPr kumimoji="1" lang="zh-CN" altLang="en-US" sz="32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1.深度优先搜索解空间树</a:t>
            </a:r>
          </a:p>
          <a:p>
            <a:pPr lvl="1"/>
            <a:r>
              <a:rPr kumimoji="1" lang="zh-CN" altLang="en-US" sz="32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2.解空间树是在搜索中逐步生成的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32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zh-CN" altLang="en-US" sz="32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空间树的种类：排列树，子集树，他们的区别是什么？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32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kumimoji="1" lang="zh-CN" altLang="en-US" sz="32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法解题的一般步骤是什么</a:t>
            </a:r>
            <a:r>
              <a:rPr kumimoji="1" lang="zh-CN" altLang="en-US" sz="32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en-US" altLang="zh-CN" sz="32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32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kumimoji="1" lang="zh-CN" altLang="en-US" sz="32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一章几个问题的解题步骤</a:t>
            </a:r>
          </a:p>
        </p:txBody>
      </p:sp>
    </p:spTree>
    <p:extLst>
      <p:ext uri="{BB962C8B-B14F-4D97-AF65-F5344CB8AC3E}">
        <p14:creationId xmlns:p14="http://schemas.microsoft.com/office/powerpoint/2010/main" val="11573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TATBAR">
            <a:extLst>
              <a:ext uri="{FF2B5EF4-FFF2-40B4-BE49-F238E27FC236}">
                <a16:creationId xmlns:a16="http://schemas.microsoft.com/office/drawing/2014/main" id="{A0C7655D-DF0B-49D7-A396-3C7894C33F4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8195" name="Text Box 6">
            <a:extLst>
              <a:ext uri="{FF2B5EF4-FFF2-40B4-BE49-F238E27FC236}">
                <a16:creationId xmlns:a16="http://schemas.microsoft.com/office/drawing/2014/main" id="{8F0A2396-92BC-4A5D-948A-96666556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基本思想</a:t>
            </a:r>
          </a:p>
        </p:txBody>
      </p:sp>
      <p:sp>
        <p:nvSpPr>
          <p:cNvPr id="8205" name="Oval 8">
            <a:extLst>
              <a:ext uri="{FF2B5EF4-FFF2-40B4-BE49-F238E27FC236}">
                <a16:creationId xmlns:a16="http://schemas.microsoft.com/office/drawing/2014/main" id="{71EC516E-63E3-4385-9BF7-7AF58822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003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8206" name="Oval 9">
            <a:extLst>
              <a:ext uri="{FF2B5EF4-FFF2-40B4-BE49-F238E27FC236}">
                <a16:creationId xmlns:a16="http://schemas.microsoft.com/office/drawing/2014/main" id="{C4327110-BEC0-42F2-A8D2-F544876F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43333"/>
            <a:ext cx="457200" cy="5334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8207" name="Oval 10">
            <a:extLst>
              <a:ext uri="{FF2B5EF4-FFF2-40B4-BE49-F238E27FC236}">
                <a16:creationId xmlns:a16="http://schemas.microsoft.com/office/drawing/2014/main" id="{7B77A8EF-7555-46A8-A316-701DCD35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7333"/>
            <a:ext cx="457200" cy="5334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8208" name="Oval 11">
            <a:extLst>
              <a:ext uri="{FF2B5EF4-FFF2-40B4-BE49-F238E27FC236}">
                <a16:creationId xmlns:a16="http://schemas.microsoft.com/office/drawing/2014/main" id="{5357E1CD-AA86-4D36-85E2-5CA162CD1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673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8209" name="Line 12">
            <a:extLst>
              <a:ext uri="{FF2B5EF4-FFF2-40B4-BE49-F238E27FC236}">
                <a16:creationId xmlns:a16="http://schemas.microsoft.com/office/drawing/2014/main" id="{0D34D9CA-F389-4936-A657-E0189F448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181333"/>
            <a:ext cx="533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0" name="Line 13">
            <a:extLst>
              <a:ext uri="{FF2B5EF4-FFF2-40B4-BE49-F238E27FC236}">
                <a16:creationId xmlns:a16="http://schemas.microsoft.com/office/drawing/2014/main" id="{2B89114D-E87E-40B5-9406-5D456D8B7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3324333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1" name="Line 14">
            <a:extLst>
              <a:ext uri="{FF2B5EF4-FFF2-40B4-BE49-F238E27FC236}">
                <a16:creationId xmlns:a16="http://schemas.microsoft.com/office/drawing/2014/main" id="{33E47E25-68CA-4598-8352-2F668554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48133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" name="Oval 15">
            <a:extLst>
              <a:ext uri="{FF2B5EF4-FFF2-40B4-BE49-F238E27FC236}">
                <a16:creationId xmlns:a16="http://schemas.microsoft.com/office/drawing/2014/main" id="{C414BE0D-B9CF-4DCB-B90C-C0DED939D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71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8213" name="Line 16">
            <a:extLst>
              <a:ext uri="{FF2B5EF4-FFF2-40B4-BE49-F238E27FC236}">
                <a16:creationId xmlns:a16="http://schemas.microsoft.com/office/drawing/2014/main" id="{162050A1-53DD-4E9F-834E-1CE05B4D0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05133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41BA023D-7624-4E5F-80E7-0CA8B44F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070" y="148657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深度优先</a:t>
            </a:r>
          </a:p>
        </p:txBody>
      </p:sp>
      <p:sp>
        <p:nvSpPr>
          <p:cNvPr id="8202" name="Text Box 16">
            <a:extLst>
              <a:ext uri="{FF2B5EF4-FFF2-40B4-BE49-F238E27FC236}">
                <a16:creationId xmlns:a16="http://schemas.microsoft.com/office/drawing/2014/main" id="{F995710A-AB6C-48BC-9E2B-A5F962E2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8534400" cy="6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开始，以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索整个解空间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0111F6E6-4CD1-4C83-A19A-F0B342A0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27435"/>
            <a:ext cx="4953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直到找到所要求的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空间中已无活节点为止。</a:t>
            </a:r>
          </a:p>
        </p:txBody>
      </p:sp>
      <p:sp>
        <p:nvSpPr>
          <p:cNvPr id="3" name="矩形 2"/>
          <p:cNvSpPr/>
          <p:nvPr/>
        </p:nvSpPr>
        <p:spPr>
          <a:xfrm>
            <a:off x="3733800" y="3515860"/>
            <a:ext cx="5298831" cy="6727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扩展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结点：正在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产生儿子的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结点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3800" y="2105133"/>
            <a:ext cx="5298831" cy="13190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活结点：自身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已生成但其儿子还没有全部生成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33800" y="4264960"/>
            <a:ext cx="5298831" cy="1312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死结点：不满足约束或所有儿子已经</a:t>
            </a:r>
            <a:r>
              <a:rPr lang="zh-CN" altLang="en-US" sz="2800" b="1" dirty="0" smtClean="0">
                <a:solidFill>
                  <a:schemeClr val="bg1"/>
                </a:solidFill>
                <a:sym typeface="+mn-ea"/>
              </a:rPr>
              <a:t>产生    </a:t>
            </a:r>
            <a:r>
              <a:rPr lang="zh-CN" altLang="en-US" sz="2800" b="1" dirty="0">
                <a:solidFill>
                  <a:schemeClr val="bg1"/>
                </a:solidFill>
              </a:rPr>
              <a:t>不能向纵深方向移动</a:t>
            </a:r>
          </a:p>
        </p:txBody>
      </p:sp>
    </p:spTree>
    <p:extLst>
      <p:ext uri="{BB962C8B-B14F-4D97-AF65-F5344CB8AC3E}">
        <p14:creationId xmlns:p14="http://schemas.microsoft.com/office/powerpoint/2010/main" val="240969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nimBg="1"/>
      <p:bldP spid="8206" grpId="0" animBg="1"/>
      <p:bldP spid="8206" grpId="1" animBg="1"/>
      <p:bldP spid="8207" grpId="0" animBg="1"/>
      <p:bldP spid="8207" grpId="1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16402" grpId="0"/>
      <p:bldP spid="22" grpId="0"/>
      <p:bldP spid="3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STATBAR">
            <a:extLst>
              <a:ext uri="{FF2B5EF4-FFF2-40B4-BE49-F238E27FC236}">
                <a16:creationId xmlns:a16="http://schemas.microsoft.com/office/drawing/2014/main" id="{8194CF8A-639D-45BC-9E4C-981731431A9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7411" name="Text Box 6">
            <a:extLst>
              <a:ext uri="{FF2B5EF4-FFF2-40B4-BE49-F238E27FC236}">
                <a16:creationId xmlns:a16="http://schemas.microsoft.com/office/drawing/2014/main" id="{8C1FB43D-4FB7-47F5-BA7E-59B84EB9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解空间树构造</a:t>
            </a: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5182CF73-F8B8-4514-9886-0DD42EDEEC6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0275" y="1454150"/>
          <a:ext cx="538321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Document" r:id="rId5" imgW="3005123" imgH="1187030" progId="Word.Document.8">
                  <p:embed/>
                </p:oleObj>
              </mc:Choice>
              <mc:Fallback>
                <p:oleObj name="Document" r:id="rId5" imgW="3005123" imgH="1187030" progId="Word.Document.8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5182CF73-F8B8-4514-9886-0DD42EDEE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454150"/>
                        <a:ext cx="538321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>
            <a:extLst>
              <a:ext uri="{FF2B5EF4-FFF2-40B4-BE49-F238E27FC236}">
                <a16:creationId xmlns:a16="http://schemas.microsoft.com/office/drawing/2014/main" id="{74247F9D-363B-4687-9056-8ADB5AA4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子集树：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3222A26A-7FE6-42A5-B563-711C86F4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2213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 </a:t>
            </a:r>
          </a:p>
        </p:txBody>
      </p:sp>
      <p:sp>
        <p:nvSpPr>
          <p:cNvPr id="17415" name="Rectangle 14">
            <a:extLst>
              <a:ext uri="{FF2B5EF4-FFF2-40B4-BE49-F238E27FC236}">
                <a16:creationId xmlns:a16="http://schemas.microsoft.com/office/drawing/2014/main" id="{FDA6CE86-9286-483B-BCD4-199339A3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7" name="Rectangle 16">
            <a:extLst>
              <a:ext uri="{FF2B5EF4-FFF2-40B4-BE49-F238E27FC236}">
                <a16:creationId xmlns:a16="http://schemas.microsoft.com/office/drawing/2014/main" id="{1214A396-726B-46D2-B11F-52210BED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9" name="Rectangle 18">
            <a:extLst>
              <a:ext uri="{FF2B5EF4-FFF2-40B4-BE49-F238E27FC236}">
                <a16:creationId xmlns:a16="http://schemas.microsoft.com/office/drawing/2014/main" id="{D5C5F1A8-156E-4D44-B2E0-5A05FF67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6B976624-3FE0-481B-85AF-A2D26B69A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743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3" name="Rectangle 23">
            <a:extLst>
              <a:ext uri="{FF2B5EF4-FFF2-40B4-BE49-F238E27FC236}">
                <a16:creationId xmlns:a16="http://schemas.microsoft.com/office/drawing/2014/main" id="{7A0D8C67-232A-4A8C-B4F8-DA79F0FD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3222A26A-7FE6-42A5-B563-711C86F4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86276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装载问题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3222A26A-7FE6-42A5-B563-711C86F4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40339"/>
            <a:ext cx="2169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子集和问题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3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8" grpId="0"/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STATBAR">
            <a:extLst>
              <a:ext uri="{FF2B5EF4-FFF2-40B4-BE49-F238E27FC236}">
                <a16:creationId xmlns:a16="http://schemas.microsoft.com/office/drawing/2014/main" id="{02762FD1-2FC3-4AF4-8ABF-B6B067A1B6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9459" name="Text Box 6">
            <a:extLst>
              <a:ext uri="{FF2B5EF4-FFF2-40B4-BE49-F238E27FC236}">
                <a16:creationId xmlns:a16="http://schemas.microsoft.com/office/drawing/2014/main" id="{DABE2AA3-C01E-4897-9022-15618EC4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EEDEDB8F-6E08-49B6-B649-FDDC7849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169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排序树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7D315AFE-3AD4-4DAC-B503-19C0B476EF1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54250" y="1184275"/>
          <a:ext cx="453866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文档" r:id="rId4" imgW="2523383" imgH="1188932" progId="Word.Document.8">
                  <p:embed/>
                </p:oleObj>
              </mc:Choice>
              <mc:Fallback>
                <p:oleObj name="文档" r:id="rId4" imgW="2523383" imgH="1188932" progId="Word.Document.8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7D315AFE-3AD4-4DAC-B503-19C0B476E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184275"/>
                        <a:ext cx="453866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3FAA99C1-E1B1-4248-9676-8EBBE9F2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453606"/>
            <a:ext cx="357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旅行售货员问题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sp>
        <p:nvSpPr>
          <p:cNvPr id="2" name="矩形 1"/>
          <p:cNvSpPr/>
          <p:nvPr/>
        </p:nvSpPr>
        <p:spPr>
          <a:xfrm>
            <a:off x="4256349" y="3343830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从根到叶子对应一条路线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23581" y="3788053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lang="en-US" altLang="zh-CN" b="1" dirty="0" smtClean="0">
                <a:solidFill>
                  <a:srgbClr val="0033CC"/>
                </a:solidFill>
                <a:ea typeface="楷体_GB2312" pitchFamily="49" charset="-122"/>
                <a:sym typeface="Wingdings" panose="05000000000000000000" pitchFamily="2" charset="2"/>
              </a:rPr>
              <a:t>33241</a:t>
            </a:r>
            <a:endParaRPr lang="zh-CN" altLang="en-US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FAA99C1-E1B1-4248-9676-8EBBE9F2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563362"/>
            <a:ext cx="2648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图的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着色问题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56349" y="4717250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从根到叶子</a:t>
            </a: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对应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种着色方案</a:t>
            </a:r>
            <a:endParaRPr lang="zh-CN" altLang="en-US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3FAA99C1-E1B1-4248-9676-8EBBE9F2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459274"/>
            <a:ext cx="1467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后问题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6349" y="5613162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从根到叶子</a:t>
            </a: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对应</a:t>
            </a:r>
            <a:r>
              <a:rPr lang="en-US" altLang="zh-CN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后的布局方案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90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STATBAR">
            <a:extLst>
              <a:ext uri="{FF2B5EF4-FFF2-40B4-BE49-F238E27FC236}">
                <a16:creationId xmlns:a16="http://schemas.microsoft.com/office/drawing/2014/main" id="{73AB2E97-91A9-4127-AD7D-C1D502AAE29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6387" name="Text Box 6">
            <a:extLst>
              <a:ext uri="{FF2B5EF4-FFF2-40B4-BE49-F238E27FC236}">
                <a16:creationId xmlns:a16="http://schemas.microsoft.com/office/drawing/2014/main" id="{B91009C1-FF4C-4DB8-915B-CEA6F66A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步骤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D497CAF8-6C02-4C8B-8334-0787D476F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11238"/>
            <a:ext cx="64277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☺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针对所给问题，定义问题的解空间；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07B69EA-5D02-42AD-8BD7-0767C900B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49475"/>
            <a:ext cx="7924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☺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确定易于搜索的解空间结构；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子集树，排列树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5C9FD61-7DAF-495E-A783-984768D98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38463"/>
            <a:ext cx="6761163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☺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以深度优先方式搜索解空间，并在搜索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过程中用剪枝函数避免无效搜索。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6D06DC01-3E44-4C32-A4E7-E9AB6F58C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810000"/>
            <a:ext cx="2058987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2771F0E1-6823-433D-B0C8-48F5E0369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95800"/>
            <a:ext cx="1600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AE7BD97C-246D-46D7-AF12-1290BDD35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81200"/>
            <a:ext cx="1219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063">
            <a:extLst>
              <a:ext uri="{FF2B5EF4-FFF2-40B4-BE49-F238E27FC236}">
                <a16:creationId xmlns:a16="http://schemas.microsoft.com/office/drawing/2014/main" id="{3C916FE9-B17D-4442-BD9B-B2F30D1D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8" y="1537484"/>
            <a:ext cx="832952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Backtrack(int 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if (t &gt; n) Output(x);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&lt;=g(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x[t] = h(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if (Constraint(t)&amp;&amp;Bound(t) ) Backtrack(t + 1)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}}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06D717-CDD7-4F5D-A1AB-EFB4909D0869}"/>
              </a:ext>
            </a:extLst>
          </p:cNvPr>
          <p:cNvSpPr/>
          <p:nvPr/>
        </p:nvSpPr>
        <p:spPr>
          <a:xfrm>
            <a:off x="-11430" y="228600"/>
            <a:ext cx="86868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回溯法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对解空间作深度优先搜索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，因此，在一般情况下用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递归方法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实现回溯法，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表示搜索深度。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6FB8-B78F-48C9-A8DE-7B33F66FC43B}"/>
              </a:ext>
            </a:extLst>
          </p:cNvPr>
          <p:cNvSpPr/>
          <p:nvPr/>
        </p:nvSpPr>
        <p:spPr>
          <a:xfrm>
            <a:off x="167208" y="4646027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),g(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分别表示在当前扩展结点处未搜索过的子树的起始编号和终止编号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B22D4-0E14-438E-A1BC-ABA050322D64}"/>
              </a:ext>
            </a:extLst>
          </p:cNvPr>
          <p:cNvSpPr/>
          <p:nvPr/>
        </p:nvSpPr>
        <p:spPr>
          <a:xfrm>
            <a:off x="267132" y="5477024"/>
            <a:ext cx="6143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表示在当前扩展节点处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x[t]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个可选值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020B01-7046-4B01-806B-331D9556F73D}"/>
              </a:ext>
            </a:extLst>
          </p:cNvPr>
          <p:cNvSpPr/>
          <p:nvPr/>
        </p:nvSpPr>
        <p:spPr>
          <a:xfrm>
            <a:off x="228600" y="5954911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Constraint(t)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Bound(t)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表示当前扩展节点处的约束函数和限界函数</a:t>
            </a:r>
          </a:p>
        </p:txBody>
      </p:sp>
    </p:spTree>
    <p:extLst>
      <p:ext uri="{BB962C8B-B14F-4D97-AF65-F5344CB8AC3E}">
        <p14:creationId xmlns:p14="http://schemas.microsoft.com/office/powerpoint/2010/main" val="8640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STATBAR">
            <a:extLst>
              <a:ext uri="{FF2B5EF4-FFF2-40B4-BE49-F238E27FC236}">
                <a16:creationId xmlns:a16="http://schemas.microsoft.com/office/drawing/2014/main" id="{3600D141-F359-46B6-8AB6-092B6F5D95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4579" name="Text Box 6">
            <a:extLst>
              <a:ext uri="{FF2B5EF4-FFF2-40B4-BE49-F238E27FC236}">
                <a16:creationId xmlns:a16="http://schemas.microsoft.com/office/drawing/2014/main" id="{858F782A-826B-4DAD-A64B-8A899714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子集和问题</a:t>
            </a:r>
          </a:p>
        </p:txBody>
      </p:sp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id="{70458CEE-77BA-40DA-98B3-09D2153CD70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1143000"/>
          <a:ext cx="76200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文档" r:id="rId4" imgW="4058113" imgH="792141" progId="Word.Document.8">
                  <p:embed/>
                </p:oleObj>
              </mc:Choice>
              <mc:Fallback>
                <p:oleObj name="文档" r:id="rId4" imgW="4058113" imgH="792141" progId="Word.Document.8">
                  <p:embed/>
                  <p:pic>
                    <p:nvPicPr>
                      <p:cNvPr id="24580" name="Object 8">
                        <a:extLst>
                          <a:ext uri="{FF2B5EF4-FFF2-40B4-BE49-F238E27FC236}">
                            <a16:creationId xmlns:a16="http://schemas.microsoft.com/office/drawing/2014/main" id="{70458CEE-77BA-40DA-98B3-09D2153CD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76200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DF037D71-C29E-47DE-8579-D2FFB4F1D7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98513" y="4271963"/>
          <a:ext cx="71580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文档" r:id="rId6" imgW="3705136" imgH="792141" progId="Word.Document.8">
                  <p:embed/>
                </p:oleObj>
              </mc:Choice>
              <mc:Fallback>
                <p:oleObj name="文档" r:id="rId6" imgW="3705136" imgH="792141" progId="Word.Document.8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DF037D71-C29E-47DE-8579-D2FFB4F1D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271963"/>
                        <a:ext cx="7158037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1">
            <a:extLst>
              <a:ext uri="{FF2B5EF4-FFF2-40B4-BE49-F238E27FC236}">
                <a16:creationId xmlns:a16="http://schemas.microsoft.com/office/drawing/2014/main" id="{0CDE0EBD-2660-404D-922B-51AAA412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65" name="Group 13">
            <a:extLst>
              <a:ext uri="{FF2B5EF4-FFF2-40B4-BE49-F238E27FC236}">
                <a16:creationId xmlns:a16="http://schemas.microsoft.com/office/drawing/2014/main" id="{CA5AD241-F6F8-4B56-A40B-FC82B3F8BF5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57500"/>
            <a:ext cx="5867400" cy="571500"/>
            <a:chOff x="240" y="1598"/>
            <a:chExt cx="3696" cy="360"/>
          </a:xfrm>
        </p:grpSpPr>
        <p:graphicFrame>
          <p:nvGraphicFramePr>
            <p:cNvPr id="24584" name="Object 10">
              <a:extLst>
                <a:ext uri="{FF2B5EF4-FFF2-40B4-BE49-F238E27FC236}">
                  <a16:creationId xmlns:a16="http://schemas.microsoft.com/office/drawing/2014/main" id="{344C313C-47CF-4B86-AAE5-DC17DA2A3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632"/>
            <a:ext cx="316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公式" r:id="rId8" imgW="1943100" imgH="203200" progId="Equation.3">
                    <p:embed/>
                  </p:oleObj>
                </mc:Choice>
                <mc:Fallback>
                  <p:oleObj name="公式" r:id="rId8" imgW="1943100" imgH="203200" progId="Equation.3">
                    <p:embed/>
                    <p:pic>
                      <p:nvPicPr>
                        <p:cNvPr id="24584" name="Object 10">
                          <a:extLst>
                            <a:ext uri="{FF2B5EF4-FFF2-40B4-BE49-F238E27FC236}">
                              <a16:creationId xmlns:a16="http://schemas.microsoft.com/office/drawing/2014/main" id="{344C313C-47CF-4B86-AAE5-DC17DA2A3A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32"/>
                          <a:ext cx="316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2">
              <a:extLst>
                <a:ext uri="{FF2B5EF4-FFF2-40B4-BE49-F238E27FC236}">
                  <a16:creationId xmlns:a16="http://schemas.microsoft.com/office/drawing/2014/main" id="{E5D4BB2C-5A22-4CE0-BD85-1C29CA1D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98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2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17">
            <a:extLst>
              <a:ext uri="{FF2B5EF4-FFF2-40B4-BE49-F238E27FC236}">
                <a16:creationId xmlns:a16="http://schemas.microsoft.com/office/drawing/2014/main" id="{618D7BA3-D07A-494E-89E9-53FC7EEB9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60DAF351-8644-4CF4-B1B0-D2305FFA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0513"/>
            <a:ext cx="4752975" cy="6186487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template&lt;classType&gt;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Loading&lt;Type&gt;::Backtrack(int i)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(i&gt;n)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{for(j=1;j&lt;=n;j++)</a:t>
            </a: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bestx[j]=x[j];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bestw=cw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- = w[i];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if (cw+w[i]]&lt;=c){ 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x[i]=1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cw += w[i]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 - = w[i];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(cw+r &gt; bestw){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x[i]=0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Backtrack(i+1)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r+=w[i]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</p:txBody>
      </p:sp>
      <p:sp>
        <p:nvSpPr>
          <p:cNvPr id="35844" name="Rectangle 13">
            <a:extLst>
              <a:ext uri="{FF2B5EF4-FFF2-40B4-BE49-F238E27FC236}">
                <a16:creationId xmlns:a16="http://schemas.microsoft.com/office/drawing/2014/main" id="{7575C006-6701-4E1C-9787-AC5B1E7C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71513"/>
            <a:ext cx="4114800" cy="5881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 &lt; class Type 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Maxloading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(type w[], type c, int n,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 ])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=new int[n+1];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当前载重量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r=0;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剩余集装箱重量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(int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X. r +=w[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计算最优载重量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X.Backtrack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delete [ ]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释放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return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X.bestw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F5DA671A-7298-4654-8B0B-0C18D895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2400"/>
            <a:ext cx="4298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构造最优解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装载问题的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回溯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算法</a:t>
            </a:r>
          </a:p>
        </p:txBody>
      </p:sp>
      <p:sp>
        <p:nvSpPr>
          <p:cNvPr id="35846" name="Line 16">
            <a:extLst>
              <a:ext uri="{FF2B5EF4-FFF2-40B4-BE49-F238E27FC236}">
                <a16:creationId xmlns:a16="http://schemas.microsoft.com/office/drawing/2014/main" id="{8249F506-55E7-4844-991B-7920E936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77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1344</Words>
  <Application>Microsoft Office PowerPoint</Application>
  <PresentationFormat>全屏显示(4:3)</PresentationFormat>
  <Paragraphs>198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等线</vt:lpstr>
      <vt:lpstr>等线 Light</vt:lpstr>
      <vt:lpstr>黑体</vt:lpstr>
      <vt:lpstr>华文新魏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Century Schoolbook</vt:lpstr>
      <vt:lpstr>Times New Roman</vt:lpstr>
      <vt:lpstr>Verdana</vt:lpstr>
      <vt:lpstr>Wingdings</vt:lpstr>
      <vt:lpstr>Office 主题​​</vt:lpstr>
      <vt:lpstr>Document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A319-2</cp:lastModifiedBy>
  <cp:revision>21</cp:revision>
  <dcterms:created xsi:type="dcterms:W3CDTF">2020-11-03T00:50:17Z</dcterms:created>
  <dcterms:modified xsi:type="dcterms:W3CDTF">2021-11-05T01:27:24Z</dcterms:modified>
</cp:coreProperties>
</file>