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711" r:id="rId2"/>
    <p:sldMasterId id="2147483734" r:id="rId3"/>
  </p:sldMasterIdLst>
  <p:notesMasterIdLst>
    <p:notesMasterId r:id="rId23"/>
  </p:notesMasterIdLst>
  <p:handoutMasterIdLst>
    <p:handoutMasterId r:id="rId24"/>
  </p:handoutMasterIdLst>
  <p:sldIdLst>
    <p:sldId id="360" r:id="rId4"/>
    <p:sldId id="361" r:id="rId5"/>
    <p:sldId id="362" r:id="rId6"/>
    <p:sldId id="365" r:id="rId7"/>
    <p:sldId id="368" r:id="rId8"/>
    <p:sldId id="367" r:id="rId9"/>
    <p:sldId id="373" r:id="rId10"/>
    <p:sldId id="374" r:id="rId11"/>
    <p:sldId id="364" r:id="rId12"/>
    <p:sldId id="376" r:id="rId13"/>
    <p:sldId id="366" r:id="rId14"/>
    <p:sldId id="370" r:id="rId15"/>
    <p:sldId id="378" r:id="rId16"/>
    <p:sldId id="263" r:id="rId17"/>
    <p:sldId id="264" r:id="rId18"/>
    <p:sldId id="261" r:id="rId19"/>
    <p:sldId id="262" r:id="rId20"/>
    <p:sldId id="372" r:id="rId21"/>
    <p:sldId id="377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EA8"/>
    <a:srgbClr val="FFEAA7"/>
    <a:srgbClr val="0000FF"/>
    <a:srgbClr val="FF3300"/>
    <a:srgbClr val="006600"/>
    <a:srgbClr val="00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3" autoAdjust="0"/>
    <p:restoredTop sz="90888" autoAdjust="0"/>
  </p:normalViewPr>
  <p:slideViewPr>
    <p:cSldViewPr snapToGrid="0">
      <p:cViewPr varScale="1">
        <p:scale>
          <a:sx n="138" d="100"/>
          <a:sy n="138" d="100"/>
        </p:scale>
        <p:origin x="1182" y="114"/>
      </p:cViewPr>
      <p:guideLst>
        <p:guide orient="horz" pos="1620"/>
        <p:guide pos="29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5C19B8A-6C77-4FFF-A918-E14D9658A299}" type="datetimeFigureOut">
              <a:rPr lang="zh-CN" altLang="en-US"/>
              <a:pPr>
                <a:defRPr/>
              </a:pPr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380B1EF-3A02-4224-A62B-7C5A61E8E8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30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875DB5E-ACC5-40B1-A807-1B2AE574DC78}" type="datetime1">
              <a:rPr lang="zh-CN" altLang="en-US"/>
              <a:pPr>
                <a:defRPr/>
              </a:pPr>
              <a:t>2021/11/9</a:t>
            </a:fld>
            <a:endParaRPr lang="en-US" sz="1200"/>
          </a:p>
        </p:txBody>
      </p:sp>
      <p:sp>
        <p:nvSpPr>
          <p:cNvPr id="2560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946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单击此处编辑母版文本样式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第二级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第三级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第四级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第五级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FFCC3E4-9750-4D59-A94C-922226D52B97}" type="slidenum">
              <a:rPr lang="zh-CN" alt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107584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分枝限界法的适用问题类型与回溯法基本相同，一般也</a:t>
            </a:r>
          </a:p>
          <a:p>
            <a:r>
              <a:rPr lang="zh-CN" altLang="en-US" dirty="0"/>
              <a:t>是下面两种类型： </a:t>
            </a:r>
          </a:p>
          <a:p>
            <a:r>
              <a:rPr lang="zh-CN" altLang="en-US" dirty="0"/>
              <a:t>    </a:t>
            </a:r>
            <a:r>
              <a:rPr lang="en-US" altLang="zh-CN" dirty="0"/>
              <a:t>1.</a:t>
            </a:r>
            <a:r>
              <a:rPr lang="zh-CN" altLang="en-US" dirty="0"/>
              <a:t>存在性问题 </a:t>
            </a:r>
          </a:p>
          <a:p>
            <a:r>
              <a:rPr lang="zh-CN" altLang="en-US" dirty="0"/>
              <a:t>    </a:t>
            </a:r>
            <a:r>
              <a:rPr lang="en-US" altLang="zh-CN" dirty="0"/>
              <a:t>2.</a:t>
            </a:r>
            <a:r>
              <a:rPr lang="zh-CN" altLang="en-US" dirty="0"/>
              <a:t>最优化问题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2021/11/9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0211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分枝限界法的适用问题类型与回溯法基本相同，一般也</a:t>
            </a:r>
          </a:p>
          <a:p>
            <a:r>
              <a:rPr lang="zh-CN" altLang="en-US" dirty="0"/>
              <a:t>是下面两种类型： </a:t>
            </a:r>
          </a:p>
          <a:p>
            <a:r>
              <a:rPr lang="zh-CN" altLang="en-US" dirty="0"/>
              <a:t>    </a:t>
            </a:r>
            <a:r>
              <a:rPr lang="en-US" altLang="zh-CN" dirty="0"/>
              <a:t>1.</a:t>
            </a:r>
            <a:r>
              <a:rPr lang="zh-CN" altLang="en-US" dirty="0"/>
              <a:t>存在性问题 </a:t>
            </a:r>
          </a:p>
          <a:p>
            <a:r>
              <a:rPr lang="zh-CN" altLang="en-US" dirty="0"/>
              <a:t>    </a:t>
            </a:r>
            <a:r>
              <a:rPr lang="en-US" altLang="zh-CN" dirty="0"/>
              <a:t>2.</a:t>
            </a:r>
            <a:r>
              <a:rPr lang="zh-CN" altLang="en-US" dirty="0"/>
              <a:t>最优化问题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2021/11/9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4699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分枝限界法的适用问题类型与回溯法基本相同，一般也</a:t>
            </a:r>
          </a:p>
          <a:p>
            <a:r>
              <a:rPr lang="zh-CN" altLang="en-US" dirty="0"/>
              <a:t>是下面两种类型： </a:t>
            </a:r>
          </a:p>
          <a:p>
            <a:r>
              <a:rPr lang="zh-CN" altLang="en-US" dirty="0"/>
              <a:t>    </a:t>
            </a:r>
            <a:r>
              <a:rPr lang="en-US" altLang="zh-CN" dirty="0"/>
              <a:t>1.</a:t>
            </a:r>
            <a:r>
              <a:rPr lang="zh-CN" altLang="en-US" dirty="0"/>
              <a:t>存在性问题 </a:t>
            </a:r>
          </a:p>
          <a:p>
            <a:r>
              <a:rPr lang="zh-CN" altLang="en-US" dirty="0"/>
              <a:t>    </a:t>
            </a:r>
            <a:r>
              <a:rPr lang="en-US" altLang="zh-CN" dirty="0"/>
              <a:t>2.</a:t>
            </a:r>
            <a:r>
              <a:rPr lang="zh-CN" altLang="en-US" dirty="0"/>
              <a:t>最优化问题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2021/11/9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05499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分枝限界法的适用问题类型与回溯法基本相同，一般也</a:t>
            </a:r>
          </a:p>
          <a:p>
            <a:r>
              <a:rPr lang="zh-CN" altLang="en-US" dirty="0"/>
              <a:t>是下面两种类型： </a:t>
            </a:r>
          </a:p>
          <a:p>
            <a:r>
              <a:rPr lang="zh-CN" altLang="en-US" dirty="0"/>
              <a:t>    </a:t>
            </a:r>
            <a:r>
              <a:rPr lang="en-US" altLang="zh-CN" dirty="0"/>
              <a:t>1.</a:t>
            </a:r>
            <a:r>
              <a:rPr lang="zh-CN" altLang="en-US" dirty="0"/>
              <a:t>存在性问题 </a:t>
            </a:r>
          </a:p>
          <a:p>
            <a:r>
              <a:rPr lang="zh-CN" altLang="en-US" dirty="0"/>
              <a:t>    </a:t>
            </a:r>
            <a:r>
              <a:rPr lang="en-US" altLang="zh-CN" dirty="0"/>
              <a:t>2.</a:t>
            </a:r>
            <a:r>
              <a:rPr lang="zh-CN" altLang="en-US" dirty="0"/>
              <a:t>最优化问题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2021/11/9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36253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分枝限界法的适用问题类型与回溯法基本相同，一般也</a:t>
            </a:r>
          </a:p>
          <a:p>
            <a:r>
              <a:rPr lang="zh-CN" altLang="en-US" dirty="0"/>
              <a:t>是下面两种类型： </a:t>
            </a:r>
          </a:p>
          <a:p>
            <a:r>
              <a:rPr lang="zh-CN" altLang="en-US" dirty="0"/>
              <a:t>    </a:t>
            </a:r>
            <a:r>
              <a:rPr lang="en-US" altLang="zh-CN" dirty="0"/>
              <a:t>1.</a:t>
            </a:r>
            <a:r>
              <a:rPr lang="zh-CN" altLang="en-US" dirty="0"/>
              <a:t>存在性问题 </a:t>
            </a:r>
          </a:p>
          <a:p>
            <a:r>
              <a:rPr lang="zh-CN" altLang="en-US" dirty="0"/>
              <a:t>    </a:t>
            </a:r>
            <a:r>
              <a:rPr lang="en-US" altLang="zh-CN" dirty="0"/>
              <a:t>2.</a:t>
            </a:r>
            <a:r>
              <a:rPr lang="zh-CN" altLang="en-US" dirty="0"/>
              <a:t>最优化问题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2021/11/9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40666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分枝限界法的适用问题类型与回溯法基本相同，一般也</a:t>
            </a:r>
          </a:p>
          <a:p>
            <a:r>
              <a:rPr lang="zh-CN" altLang="en-US" dirty="0"/>
              <a:t>是下面两种类型： </a:t>
            </a:r>
          </a:p>
          <a:p>
            <a:r>
              <a:rPr lang="zh-CN" altLang="en-US" dirty="0"/>
              <a:t>    </a:t>
            </a:r>
            <a:r>
              <a:rPr lang="en-US" altLang="zh-CN" dirty="0"/>
              <a:t>1.</a:t>
            </a:r>
            <a:r>
              <a:rPr lang="zh-CN" altLang="en-US" dirty="0"/>
              <a:t>存在性问题 </a:t>
            </a:r>
          </a:p>
          <a:p>
            <a:r>
              <a:rPr lang="zh-CN" altLang="en-US" dirty="0"/>
              <a:t>    </a:t>
            </a:r>
            <a:r>
              <a:rPr lang="en-US" altLang="zh-CN" dirty="0"/>
              <a:t>2.</a:t>
            </a:r>
            <a:r>
              <a:rPr lang="zh-CN" altLang="en-US" dirty="0"/>
              <a:t>最优化问题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2021/11/9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42875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FA70E650-60B4-4742-BF68-E790002A40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0A3FDF9D-9CC9-4EDA-8086-446986E059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从</a:t>
            </a:r>
            <a:r>
              <a:rPr lang="en-US" altLang="zh-CN"/>
              <a:t>A</a:t>
            </a:r>
            <a:r>
              <a:rPr lang="zh-CN" altLang="en-US"/>
              <a:t>扩展到</a:t>
            </a:r>
            <a:r>
              <a:rPr lang="en-US" altLang="zh-CN"/>
              <a:t>B,C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先从</a:t>
            </a:r>
            <a:r>
              <a:rPr lang="en-US" altLang="zh-CN"/>
              <a:t>B</a:t>
            </a:r>
            <a:r>
              <a:rPr lang="zh-CN" altLang="en-US"/>
              <a:t>开始扩展，得到</a:t>
            </a:r>
            <a:r>
              <a:rPr lang="en-US" altLang="zh-CN"/>
              <a:t>D,E</a:t>
            </a:r>
            <a:r>
              <a:rPr lang="zh-CN" altLang="en-US"/>
              <a:t>，加入活节点队列，同时将</a:t>
            </a:r>
            <a:r>
              <a:rPr lang="en-US" altLang="zh-CN"/>
              <a:t>B</a:t>
            </a:r>
            <a:r>
              <a:rPr lang="zh-CN" altLang="en-US"/>
              <a:t>删除，得到</a:t>
            </a:r>
            <a:r>
              <a:rPr lang="en-US" altLang="zh-CN"/>
              <a:t>[C,D,E]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D</a:t>
            </a:r>
            <a:r>
              <a:rPr lang="zh-CN" altLang="en-US"/>
              <a:t>是不可行解节点，删除，得到</a:t>
            </a:r>
            <a:r>
              <a:rPr lang="en-US" altLang="zh-CN"/>
              <a:t>[C,E]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从</a:t>
            </a:r>
            <a:r>
              <a:rPr lang="en-US" altLang="zh-CN"/>
              <a:t>C</a:t>
            </a:r>
            <a:r>
              <a:rPr lang="zh-CN" altLang="en-US"/>
              <a:t>开始扩展，得到</a:t>
            </a:r>
            <a:r>
              <a:rPr lang="en-US" altLang="zh-CN"/>
              <a:t>F,G</a:t>
            </a:r>
            <a:r>
              <a:rPr lang="zh-CN" altLang="en-US"/>
              <a:t>，加入活节点队列，同时将</a:t>
            </a:r>
            <a:r>
              <a:rPr lang="en-US" altLang="zh-CN"/>
              <a:t>C</a:t>
            </a:r>
            <a:r>
              <a:rPr lang="zh-CN" altLang="en-US"/>
              <a:t>删除，得到</a:t>
            </a:r>
            <a:r>
              <a:rPr lang="en-US" altLang="zh-CN"/>
              <a:t>[E,F,G]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3752297F-2995-40B6-9FC8-012EC1210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0CF53E-788C-4DCB-8395-1B1182C08E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2021/11/9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93609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endParaRPr lang="zh-CN" altLang="en-US" b="1" dirty="0">
              <a:solidFill>
                <a:srgbClr val="FF00FF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410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16C2B-FB11-46B1-A30D-5D2CC9CF9028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D7D7-63CA-4104-9744-B8FF6123B5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57110-969E-4D76-A41B-92D304BFB997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A5FA-9276-44FE-B361-3A1FC1F846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FDC4-6D01-4D83-9A89-0472CD51D8D6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75DC7-4F19-4CD2-9A81-879714B712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4935862"/>
            <a:ext cx="9144000" cy="205727"/>
          </a:xfrm>
          <a:prstGeom prst="rect">
            <a:avLst/>
          </a:prstGeom>
          <a:solidFill>
            <a:srgbClr val="26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78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12142C-9D40-8848-BF60-2F634F55B8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AAEAC-396B-3D44-9268-A54DE712FA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22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01C831-2761-354B-8371-728B1844148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27561-744D-DB43-A347-84FA55A8C2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77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68C59-5F85-AB47-B671-DFAE4A7FC16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2DE5B8-CD57-9346-A6C2-FF1E6EB3AA4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26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965FC1-7F5B-004A-95A3-41EBE6D5C43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AB6E0-57B4-5546-8CE3-AEB868BCC2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49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8F1031-68CA-6E4B-AFD3-735A7E79BB4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779C3-A139-B548-AAF6-9674FE7816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77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BB6C8-D9A0-8D4D-9C66-13072A2B3A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9E066-E43F-F443-98A8-FB40D3E647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7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7CCC3D-12D8-4B49-B9A3-1BB2A6D668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08D20-667F-0F4D-BA6D-FC4CB09CE9B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70C0"/>
              </a:buClr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Tx/>
              <a:buBlip>
                <a:blip r:embed="rId5"/>
              </a:buBlip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E0E4F-9EAC-4D2F-9A4A-96C150ECADC0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885C2-B3CA-4280-B154-0B776C34F2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8" name="MH_Other_4"/>
          <p:cNvSpPr/>
          <p:nvPr userDrawn="1"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9" name="MH_Other_4"/>
          <p:cNvSpPr/>
          <p:nvPr userDrawn="1"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MH_Other_4"/>
          <p:cNvSpPr/>
          <p:nvPr userDrawn="1"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62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02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64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9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8340E-A158-4319-8864-79FB35971C06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7634B-DAC2-430E-9076-FB56B3954E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2EB83-8A06-48EE-9A79-EB25DF7A6783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66D9-D457-44DA-A9AF-DD40478874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0874E-6BCF-487C-99AB-44DF12F78C0D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6569A-3EFB-4463-BF13-0591A19542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56159-1184-4994-8496-8C8E2056C3A6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B0254-2453-44F4-97EC-4F33E5BB33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52CC5-B645-4597-BB0C-EF40338A69A9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234AD-3FB5-4DCB-B9F4-399EFE3CFB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6" name="MH_Other_4"/>
          <p:cNvSpPr/>
          <p:nvPr userDrawn="1"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7" name="MH_Other_4"/>
          <p:cNvSpPr/>
          <p:nvPr userDrawn="1"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MH_Other_4"/>
          <p:cNvSpPr/>
          <p:nvPr userDrawn="1"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6C18E-E348-4462-A4E5-CAE5A6DD1C2C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252EC-B8B3-4E83-971C-E3E0F020D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892E0-B305-4535-BE4A-F00D0BE3CE35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426B2-959C-42BC-8802-7625FBA074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08" y="3568307"/>
            <a:ext cx="3299519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任意多边形 7"/>
          <p:cNvSpPr/>
          <p:nvPr userDrawn="1"/>
        </p:nvSpPr>
        <p:spPr>
          <a:xfrm rot="5400000">
            <a:off x="1061138" y="-693078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179780" y="270438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968103" y="1410531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237187" y="2796418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134162" y="2742917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878810" y="123640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964535" y="132212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7" name="图片 4"/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2" y="271332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1662" y="461533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47" y="4680120"/>
            <a:ext cx="2372618" cy="4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黑体" pitchFamily="2" charset="-122"/>
        </a:defRPr>
      </a:lvl1pPr>
      <a:lvl2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2pPr>
      <a:lvl3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3pPr>
      <a:lvl4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4pPr>
      <a:lvl5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5pPr>
      <a:lvl6pPr marL="13716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6pPr>
      <a:lvl7pPr marL="18288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7pPr>
      <a:lvl8pPr marL="22860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8pPr>
      <a:lvl9pPr marL="27432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 typeface="Arial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1445E6F-320D-432E-A040-3DA8F0891C75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buFont typeface="Arial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D69AB2-5F91-4EC3-8833-74555E9579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261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2" r:id="rId2"/>
    <p:sldLayoutId id="2147483731" r:id="rId3"/>
    <p:sldLayoutId id="2147483730" r:id="rId4"/>
    <p:sldLayoutId id="2147483729" r:id="rId5"/>
    <p:sldLayoutId id="2147483728" r:id="rId6"/>
    <p:sldLayoutId id="2147483727" r:id="rId7"/>
    <p:sldLayoutId id="2147483726" r:id="rId8"/>
    <p:sldLayoutId id="2147483725" r:id="rId9"/>
    <p:sldLayoutId id="2147483724" r:id="rId10"/>
    <p:sldLayoutId id="2147483723" r:id="rId11"/>
    <p:sldLayoutId id="2147483746" r:id="rId12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8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08" y="3568307"/>
            <a:ext cx="3299519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061138" y="-693078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9780" y="270438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2053" name="文本框 62"/>
          <p:cNvSpPr txBox="1">
            <a:spLocks noChangeArrowheads="1"/>
          </p:cNvSpPr>
          <p:nvPr/>
        </p:nvSpPr>
        <p:spPr bwMode="auto">
          <a:xfrm>
            <a:off x="1982480" y="1756652"/>
            <a:ext cx="5329932" cy="68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588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588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588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支限界法概述</a:t>
            </a:r>
            <a:endParaRPr lang="en-US" altLang="zh-CN" sz="2588" b="1" dirty="0">
              <a:solidFill>
                <a:srgbClr val="FF0000"/>
              </a:solidFill>
              <a:latin typeface="微软雅黑" panose="020B0503020204020204" pitchFamily="34" charset="-122"/>
              <a:ea typeface="楷体" pitchFamily="49" charset="-122"/>
            </a:endParaRPr>
          </a:p>
        </p:txBody>
      </p:sp>
      <p:sp>
        <p:nvSpPr>
          <p:cNvPr id="13318" name="文本框 1027"/>
          <p:cNvSpPr txBox="1">
            <a:spLocks noChangeArrowheads="1"/>
          </p:cNvSpPr>
          <p:nvPr/>
        </p:nvSpPr>
        <p:spPr bwMode="auto">
          <a:xfrm>
            <a:off x="4125551" y="3197947"/>
            <a:ext cx="11186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赵   莹</a:t>
            </a:r>
          </a:p>
        </p:txBody>
      </p:sp>
      <p:sp>
        <p:nvSpPr>
          <p:cNvPr id="1068" name="矩形 1067"/>
          <p:cNvSpPr/>
          <p:nvPr/>
        </p:nvSpPr>
        <p:spPr>
          <a:xfrm>
            <a:off x="1968103" y="1410531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7237187" y="2796418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34162" y="2742917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878810" y="123640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64535" y="132212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3324" name="图片 4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2" y="271332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662" y="461533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027"/>
          <p:cNvSpPr txBox="1">
            <a:spLocks noChangeArrowheads="1"/>
          </p:cNvSpPr>
          <p:nvPr/>
        </p:nvSpPr>
        <p:spPr bwMode="auto">
          <a:xfrm>
            <a:off x="3312504" y="3787446"/>
            <a:ext cx="2888273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575" b="1" dirty="0">
                <a:solidFill>
                  <a:prstClr val="black"/>
                </a:solidFill>
                <a:latin typeface="微软雅黑" panose="020B0503020204020204" pitchFamily="34" charset="-122"/>
              </a:rPr>
              <a:t>中国矿业大学  计算机学院</a:t>
            </a:r>
            <a:endParaRPr lang="en-US" altLang="zh-CN" sz="1575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575" b="1" dirty="0">
                <a:solidFill>
                  <a:prstClr val="black"/>
                </a:solidFill>
                <a:latin typeface="微软雅黑" panose="020B0503020204020204" pitchFamily="34" charset="-122"/>
              </a:rPr>
              <a:t>zhaoying@cumt.edu.cn</a:t>
            </a:r>
            <a:endParaRPr lang="zh-CN" altLang="en-US" sz="1575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5" name="图片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47" y="4680120"/>
            <a:ext cx="2372618" cy="4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27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72D2BC1-53E8-4F43-9553-664E007D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88" y="1060666"/>
            <a:ext cx="8229600" cy="3394075"/>
          </a:xfrm>
        </p:spPr>
        <p:txBody>
          <a:bodyPr/>
          <a:lstStyle/>
          <a:p>
            <a:r>
              <a:rPr lang="zh-CN" altLang="zh-CN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目标函数是求最大值</a:t>
            </a:r>
            <a:r>
              <a:rPr lang="zh-CN" altLang="en-US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：</a:t>
            </a:r>
            <a:endParaRPr lang="en-US" altLang="zh-CN" sz="2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设计上界限界函数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若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是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的双亲结点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应满足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≥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找到一个可行解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将所有小于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的结点剪枝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zh-CN" altLang="zh-CN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目标函数是求最小值</a:t>
            </a:r>
            <a:r>
              <a:rPr lang="zh-CN" alt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endParaRPr lang="en-US" altLang="zh-CN" sz="2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设计下界限界函数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若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是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的双亲结点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应满足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当找到一个可行解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将所有大于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的结点剪枝</a:t>
            </a:r>
          </a:p>
          <a:p>
            <a:endParaRPr lang="zh-CN" altLang="en-US" sz="24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9125F3-0096-4739-AAEE-64AB9D2B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2F582B2-1084-400C-BFCF-A0C90B981AD7}"/>
              </a:ext>
            </a:extLst>
          </p:cNvPr>
          <p:cNvGrpSpPr/>
          <p:nvPr/>
        </p:nvGrpSpPr>
        <p:grpSpPr>
          <a:xfrm>
            <a:off x="8117245" y="1515926"/>
            <a:ext cx="600551" cy="1928826"/>
            <a:chOff x="8072462" y="3143248"/>
            <a:chExt cx="428628" cy="1928826"/>
          </a:xfrm>
          <a:solidFill>
            <a:srgbClr val="FF0000"/>
          </a:solidFill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0CC8E65-669D-4071-B069-5AB7364B5C17}"/>
                </a:ext>
              </a:extLst>
            </p:cNvPr>
            <p:cNvSpPr/>
            <p:nvPr/>
          </p:nvSpPr>
          <p:spPr>
            <a:xfrm>
              <a:off x="8072462" y="3143248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b="1" i="1" baseline="-250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b="1" i="1" baseline="-250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B9B886A-9F43-4219-8CD7-B05B6370E8ED}"/>
                </a:ext>
              </a:extLst>
            </p:cNvPr>
            <p:cNvSpPr/>
            <p:nvPr/>
          </p:nvSpPr>
          <p:spPr>
            <a:xfrm>
              <a:off x="8072462" y="4572008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b="1" i="1" baseline="-250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b="1" baseline="-250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D82349C-5229-4A36-8353-51871C3EA771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 rot="5400000">
              <a:off x="7822429" y="4107661"/>
              <a:ext cx="928694" cy="158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燕尾形 3">
            <a:extLst>
              <a:ext uri="{FF2B5EF4-FFF2-40B4-BE49-F238E27FC236}">
                <a16:creationId xmlns:a16="http://schemas.microsoft.com/office/drawing/2014/main" id="{D411A09A-95B5-4B84-8998-28EA775E6986}"/>
              </a:ext>
            </a:extLst>
          </p:cNvPr>
          <p:cNvSpPr/>
          <p:nvPr/>
        </p:nvSpPr>
        <p:spPr>
          <a:xfrm>
            <a:off x="899591" y="123479"/>
            <a:ext cx="4183853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分支限界法的要素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限界函数</a:t>
            </a:r>
          </a:p>
        </p:txBody>
      </p:sp>
    </p:spTree>
    <p:extLst>
      <p:ext uri="{BB962C8B-B14F-4D97-AF65-F5344CB8AC3E}">
        <p14:creationId xmlns:p14="http://schemas.microsoft.com/office/powerpoint/2010/main" val="261317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50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每一个活结点只有一次机会成为扩展结点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活结点一旦成为扩展结点，一次性产生其所有儿子结点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导致不可行解或导致非最优解的儿子结点被舍弃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其余儿子结点被加入活结点表中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从活结点表中取出下一结点成为当前扩展结点，并重复结点扩展过程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直到</a:t>
            </a:r>
            <a:r>
              <a:rPr lang="zh-CN" altLang="en-US" sz="2400" dirty="0">
                <a:solidFill>
                  <a:srgbClr val="FF0000"/>
                </a:solidFill>
              </a:rPr>
              <a:t>找到所需的解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FF0000"/>
                </a:solidFill>
              </a:rPr>
              <a:t>活结点表为空</a:t>
            </a:r>
            <a:r>
              <a:rPr lang="zh-CN" altLang="en-US" sz="2400" dirty="0"/>
              <a:t>时为止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燕尾形 3">
            <a:extLst>
              <a:ext uri="{FF2B5EF4-FFF2-40B4-BE49-F238E27FC236}">
                <a16:creationId xmlns:a16="http://schemas.microsoft.com/office/drawing/2014/main" id="{EE9A3E2E-FBA1-443D-B83F-158F1F7DD10F}"/>
              </a:ext>
            </a:extLst>
          </p:cNvPr>
          <p:cNvSpPr/>
          <p:nvPr/>
        </p:nvSpPr>
        <p:spPr>
          <a:xfrm>
            <a:off x="899591" y="123479"/>
            <a:ext cx="4362084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分支限界法的要素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活结点表</a:t>
            </a:r>
          </a:p>
        </p:txBody>
      </p:sp>
    </p:spTree>
    <p:extLst>
      <p:ext uri="{BB962C8B-B14F-4D97-AF65-F5344CB8AC3E}">
        <p14:creationId xmlns:p14="http://schemas.microsoft.com/office/powerpoint/2010/main" val="57627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646299-63AB-494A-9F85-963A40D3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z="2400" smtClean="0">
                <a:latin typeface="24"/>
              </a:rPr>
              <a:pPr>
                <a:defRPr/>
              </a:pPr>
              <a:t>2021/11/9</a:t>
            </a:fld>
            <a:endParaRPr lang="zh-CN" altLang="en-US" sz="2400">
              <a:solidFill>
                <a:schemeClr val="tx1"/>
              </a:solidFill>
              <a:latin typeface="24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7F1A95C7-7756-4D60-A3BC-63811034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925513"/>
            <a:ext cx="5548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选择扩展结点的两种常用方法</a:t>
            </a:r>
            <a:r>
              <a:rPr lang="en-US" altLang="zh-CN" sz="2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C277A4D-9DB5-4B5C-B640-73F7ADEC4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9575"/>
            <a:ext cx="28456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队列式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(FIFO)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4B56B46-BB2B-40ED-8AFB-F26A45597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119" y="1701848"/>
            <a:ext cx="3262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将活结点表组织成队列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21453951-557D-44A3-9BFE-1246D4B1F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36840"/>
            <a:ext cx="7024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按先进先出原则选取下一个结点作为当前扩展结点 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85FAC675-F64F-46D9-83ED-002FD7CB2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55729"/>
            <a:ext cx="2523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优先队列式： 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B1E2AB5-A22D-4DB1-8062-76B3F196A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448" y="3055728"/>
            <a:ext cx="5109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每个结点都有一个对应的耗费或收益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E0DE0B22-3648-4610-8E3A-3BFE20AB9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7541"/>
            <a:ext cx="6101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按优先级选取下一个结点作为当前扩展结点 </a:t>
            </a:r>
          </a:p>
        </p:txBody>
      </p:sp>
      <p:sp>
        <p:nvSpPr>
          <p:cNvPr id="13" name="燕尾形 3">
            <a:extLst>
              <a:ext uri="{FF2B5EF4-FFF2-40B4-BE49-F238E27FC236}">
                <a16:creationId xmlns:a16="http://schemas.microsoft.com/office/drawing/2014/main" id="{8972FC38-AD61-4EE1-BE2C-A645CD00E5DC}"/>
              </a:ext>
            </a:extLst>
          </p:cNvPr>
          <p:cNvSpPr/>
          <p:nvPr/>
        </p:nvSpPr>
        <p:spPr>
          <a:xfrm>
            <a:off x="899591" y="123479"/>
            <a:ext cx="4362084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分支限界法的要素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活结点表</a:t>
            </a:r>
          </a:p>
        </p:txBody>
      </p:sp>
    </p:spTree>
    <p:extLst>
      <p:ext uri="{BB962C8B-B14F-4D97-AF65-F5344CB8AC3E}">
        <p14:creationId xmlns:p14="http://schemas.microsoft.com/office/powerpoint/2010/main" val="22561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12A28E9-CF62-43D2-9A7E-AA896519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defRPr/>
            </a:pPr>
            <a:fld id="{479AC79F-62B7-4864-A449-B5D517FE8123}" type="slidenum">
              <a:rPr lang="en-US" altLang="zh-CN" smtClean="0"/>
              <a:pPr/>
              <a:t>13</a:t>
            </a:fld>
            <a:endParaRPr lang="en-US" altLang="zh-CN" sz="10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6CBA5F1-C077-4931-8EF8-8488E4F47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449842" y="0"/>
            <a:ext cx="3888154" cy="857250"/>
          </a:xfrm>
        </p:spPr>
        <p:txBody>
          <a:bodyPr/>
          <a:lstStyle/>
          <a:p>
            <a:r>
              <a:rPr lang="zh-CN" altLang="en-US" sz="2800" b="1" dirty="0"/>
              <a:t>例：</a:t>
            </a:r>
            <a:r>
              <a:rPr lang="en-US" altLang="zh-CN" sz="2800" b="1" dirty="0"/>
              <a:t>0-1</a:t>
            </a:r>
            <a:r>
              <a:rPr lang="zh-CN" altLang="en-US" sz="2800" b="1" dirty="0"/>
              <a:t>背包问题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05598F8-0CD9-456C-8934-DF8048040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4554" y="908078"/>
            <a:ext cx="8862646" cy="6477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n=3, w=[16,15,15], p=[45,25,25], c=30</a:t>
            </a:r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1D8EE7BA-B00D-4E43-A55F-4B35A71159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368897"/>
              </p:ext>
            </p:extLst>
          </p:nvPr>
        </p:nvGraphicFramePr>
        <p:xfrm>
          <a:off x="1241349" y="1555778"/>
          <a:ext cx="6858404" cy="306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5558892" imgH="2482579" progId="Visio.Drawing.11">
                  <p:embed/>
                </p:oleObj>
              </mc:Choice>
              <mc:Fallback>
                <p:oleObj name="Visio" r:id="rId3" imgW="5558892" imgH="2482579" progId="Visio.Drawing.11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id="{1D8EE7BA-B00D-4E43-A55F-4B35A71159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349" y="1555778"/>
                        <a:ext cx="6858404" cy="306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083EE96-4923-48A7-8E51-57763063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defRPr/>
            </a:pPr>
            <a:fld id="{479AC79F-62B7-4864-A449-B5D517FE8123}" type="slidenum">
              <a:rPr lang="en-US" altLang="zh-CN" smtClean="0"/>
              <a:pPr algn="r" defTabSz="685800">
                <a:defRPr/>
              </a:pPr>
              <a:t>14</a:t>
            </a:fld>
            <a:endParaRPr lang="en-US" altLang="zh-CN" sz="10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0F58991-2D2A-4BCF-9965-99F29B33C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8707" y="-91280"/>
            <a:ext cx="8229600" cy="857250"/>
          </a:xfrm>
        </p:spPr>
        <p:txBody>
          <a:bodyPr/>
          <a:lstStyle/>
          <a:p>
            <a:r>
              <a:rPr lang="zh-CN" altLang="en-US" sz="3200" b="1" dirty="0"/>
              <a:t>队列式分支限界法</a:t>
            </a:r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A2A2AA14-8BFE-4657-88CF-AFFC266DCC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671121"/>
              </p:ext>
            </p:extLst>
          </p:nvPr>
        </p:nvGraphicFramePr>
        <p:xfrm>
          <a:off x="1619737" y="606854"/>
          <a:ext cx="5789247" cy="4255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5558892" imgH="4610735" progId="Visio.Drawing.11">
                  <p:embed/>
                </p:oleObj>
              </mc:Choice>
              <mc:Fallback>
                <p:oleObj name="Visio" r:id="rId3" imgW="5558892" imgH="4610735" progId="Visio.Drawing.11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A2A2AA14-8BFE-4657-88CF-AFFC266DCC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737" y="606854"/>
                        <a:ext cx="5789247" cy="4255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A551385-6CC3-4F5A-B5A6-EAA4A9D3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defRPr/>
            </a:pPr>
            <a:fld id="{479AC79F-62B7-4864-A449-B5D517FE8123}" type="slidenum">
              <a:rPr lang="en-US" altLang="zh-CN" smtClean="0"/>
              <a:pPr algn="r" defTabSz="685800">
                <a:defRPr/>
              </a:pPr>
              <a:t>15</a:t>
            </a:fld>
            <a:endParaRPr lang="en-US" altLang="zh-CN" sz="10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EEFA89A-DDEA-4D3B-8208-7E0DFEC45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8229600" cy="629871"/>
          </a:xfrm>
        </p:spPr>
        <p:txBody>
          <a:bodyPr/>
          <a:lstStyle/>
          <a:p>
            <a:r>
              <a:rPr lang="zh-CN" altLang="en-US" sz="3200" b="1" dirty="0"/>
              <a:t>优先队列式分支限界法</a:t>
            </a:r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FCB61EFD-5BDF-4A24-912B-DEE681DAB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926307"/>
          <a:ext cx="6426994" cy="421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3" imgW="4630836" imgH="3038372" progId="Visio.Drawing.11">
                  <p:embed/>
                </p:oleObj>
              </mc:Choice>
              <mc:Fallback>
                <p:oleObj name="Visio" r:id="rId3" imgW="4630836" imgH="3038372" progId="Visio.Drawing.11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FCB61EFD-5BDF-4A24-912B-DEE681DABA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926307"/>
                        <a:ext cx="6426994" cy="4217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5" name="Oval 69">
            <a:extLst>
              <a:ext uri="{FF2B5EF4-FFF2-40B4-BE49-F238E27FC236}">
                <a16:creationId xmlns:a16="http://schemas.microsoft.com/office/drawing/2014/main" id="{A7AD2B5D-68FD-4B35-9422-92646E6DC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6621" y="2945641"/>
            <a:ext cx="571500" cy="6286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281" name="Oval 65">
            <a:extLst>
              <a:ext uri="{FF2B5EF4-FFF2-40B4-BE49-F238E27FC236}">
                <a16:creationId xmlns:a16="http://schemas.microsoft.com/office/drawing/2014/main" id="{FADBC38E-70BB-4E1E-953A-5ADE24B04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21" y="2945641"/>
            <a:ext cx="571500" cy="6286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278" name="Oval 62">
            <a:extLst>
              <a:ext uri="{FF2B5EF4-FFF2-40B4-BE49-F238E27FC236}">
                <a16:creationId xmlns:a16="http://schemas.microsoft.com/office/drawing/2014/main" id="{2C70BC2C-5EF4-4261-8C2E-826E3E55C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621" y="2888491"/>
            <a:ext cx="571500" cy="6286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275" name="Oval 59">
            <a:extLst>
              <a:ext uri="{FF2B5EF4-FFF2-40B4-BE49-F238E27FC236}">
                <a16:creationId xmlns:a16="http://schemas.microsoft.com/office/drawing/2014/main" id="{C311CCD0-86D0-4EBC-8ACC-D4D216797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821" y="2145541"/>
            <a:ext cx="571500" cy="6286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273" name="Oval 57">
            <a:extLst>
              <a:ext uri="{FF2B5EF4-FFF2-40B4-BE49-F238E27FC236}">
                <a16:creationId xmlns:a16="http://schemas.microsoft.com/office/drawing/2014/main" id="{971D3488-490C-4610-B995-132DAB41B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271" y="2145541"/>
            <a:ext cx="571500" cy="6286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270" name="Oval 54">
            <a:extLst>
              <a:ext uri="{FF2B5EF4-FFF2-40B4-BE49-F238E27FC236}">
                <a16:creationId xmlns:a16="http://schemas.microsoft.com/office/drawing/2014/main" id="{EB78B0CA-986D-401D-A663-0072B6C2F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121" y="1402591"/>
            <a:ext cx="571500" cy="6286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227" name="Text Box 7">
            <a:extLst>
              <a:ext uri="{FF2B5EF4-FFF2-40B4-BE49-F238E27FC236}">
                <a16:creationId xmlns:a16="http://schemas.microsoft.com/office/drawing/2014/main" id="{C63A8DBC-4772-4735-9738-9522528C8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29" y="781725"/>
            <a:ext cx="8268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[0-1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n=3, w=[20,15,15], v=[45,25,25], c= 30</a:t>
            </a:r>
          </a:p>
        </p:txBody>
      </p:sp>
      <p:sp>
        <p:nvSpPr>
          <p:cNvPr id="9228" name="Oval 8">
            <a:extLst>
              <a:ext uri="{FF2B5EF4-FFF2-40B4-BE49-F238E27FC236}">
                <a16:creationId xmlns:a16="http://schemas.microsoft.com/office/drawing/2014/main" id="{5CD21B02-882E-40A3-B8D4-9689D4BAB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571" y="157404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229" name="Oval 10">
            <a:extLst>
              <a:ext uri="{FF2B5EF4-FFF2-40B4-BE49-F238E27FC236}">
                <a16:creationId xmlns:a16="http://schemas.microsoft.com/office/drawing/2014/main" id="{0E1D0767-0057-4DC3-BB6B-350D291A5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721" y="231699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9230" name="Oval 11">
            <a:extLst>
              <a:ext uri="{FF2B5EF4-FFF2-40B4-BE49-F238E27FC236}">
                <a16:creationId xmlns:a16="http://schemas.microsoft.com/office/drawing/2014/main" id="{3EBEC307-AC60-4AA9-AAEE-A0E307894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271" y="231699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9231" name="Oval 12">
            <a:extLst>
              <a:ext uri="{FF2B5EF4-FFF2-40B4-BE49-F238E27FC236}">
                <a16:creationId xmlns:a16="http://schemas.microsoft.com/office/drawing/2014/main" id="{26657EB1-D909-4B36-9727-5774E4D1A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071" y="305994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9232" name="Oval 13">
            <a:extLst>
              <a:ext uri="{FF2B5EF4-FFF2-40B4-BE49-F238E27FC236}">
                <a16:creationId xmlns:a16="http://schemas.microsoft.com/office/drawing/2014/main" id="{ED4A9D81-936D-4A56-BDF4-DB238FC84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921" y="311709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9233" name="Oval 14">
            <a:extLst>
              <a:ext uri="{FF2B5EF4-FFF2-40B4-BE49-F238E27FC236}">
                <a16:creationId xmlns:a16="http://schemas.microsoft.com/office/drawing/2014/main" id="{5AF44395-8E15-438A-9511-DB2E107DE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071" y="305994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9234" name="Oval 15">
            <a:extLst>
              <a:ext uri="{FF2B5EF4-FFF2-40B4-BE49-F238E27FC236}">
                <a16:creationId xmlns:a16="http://schemas.microsoft.com/office/drawing/2014/main" id="{B6E4CF74-1361-41AC-9103-A901E002C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071" y="311709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9235" name="Oval 16">
            <a:extLst>
              <a:ext uri="{FF2B5EF4-FFF2-40B4-BE49-F238E27FC236}">
                <a16:creationId xmlns:a16="http://schemas.microsoft.com/office/drawing/2014/main" id="{39E103C2-DA1F-49EE-B0DC-D9BFDE6C3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71" y="386004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9236" name="Oval 17">
            <a:extLst>
              <a:ext uri="{FF2B5EF4-FFF2-40B4-BE49-F238E27FC236}">
                <a16:creationId xmlns:a16="http://schemas.microsoft.com/office/drawing/2014/main" id="{C156A1F0-FE7B-4BDE-B274-0006C7767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171" y="386004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9237" name="Oval 18">
            <a:extLst>
              <a:ext uri="{FF2B5EF4-FFF2-40B4-BE49-F238E27FC236}">
                <a16:creationId xmlns:a16="http://schemas.microsoft.com/office/drawing/2014/main" id="{13372DA1-FC21-4901-9C40-E8AD34FDB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171" y="386004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9238" name="Oval 19">
            <a:extLst>
              <a:ext uri="{FF2B5EF4-FFF2-40B4-BE49-F238E27FC236}">
                <a16:creationId xmlns:a16="http://schemas.microsoft.com/office/drawing/2014/main" id="{9DD52862-0FC4-43D7-8183-7D12BDD03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171" y="380289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9239" name="Oval 20">
            <a:extLst>
              <a:ext uri="{FF2B5EF4-FFF2-40B4-BE49-F238E27FC236}">
                <a16:creationId xmlns:a16="http://schemas.microsoft.com/office/drawing/2014/main" id="{C5C10942-FF51-4680-82DD-8D7B36494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821" y="386004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9240" name="Oval 21">
            <a:extLst>
              <a:ext uri="{FF2B5EF4-FFF2-40B4-BE49-F238E27FC236}">
                <a16:creationId xmlns:a16="http://schemas.microsoft.com/office/drawing/2014/main" id="{0CCB2CA4-FE51-4E27-AC70-1A2FCBCBA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821" y="386004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9241" name="Oval 22">
            <a:extLst>
              <a:ext uri="{FF2B5EF4-FFF2-40B4-BE49-F238E27FC236}">
                <a16:creationId xmlns:a16="http://schemas.microsoft.com/office/drawing/2014/main" id="{9754D9EA-3F24-471E-A1F1-A1A174195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4971" y="386004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9242" name="Oval 23">
            <a:extLst>
              <a:ext uri="{FF2B5EF4-FFF2-40B4-BE49-F238E27FC236}">
                <a16:creationId xmlns:a16="http://schemas.microsoft.com/office/drawing/2014/main" id="{3D3F4D11-41AF-4639-9097-C6D73677F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121" y="380289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9243" name="Line 24">
            <a:extLst>
              <a:ext uri="{FF2B5EF4-FFF2-40B4-BE49-F238E27FC236}">
                <a16:creationId xmlns:a16="http://schemas.microsoft.com/office/drawing/2014/main" id="{3DC83B12-1D4C-46BB-BC79-0FCD3CCCE0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6321" y="1745491"/>
            <a:ext cx="85725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4" name="Line 25">
            <a:extLst>
              <a:ext uri="{FF2B5EF4-FFF2-40B4-BE49-F238E27FC236}">
                <a16:creationId xmlns:a16="http://schemas.microsoft.com/office/drawing/2014/main" id="{861B3055-86CA-4EB0-8BA5-266E6B62E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9321" y="1745491"/>
            <a:ext cx="80010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5" name="Line 26">
            <a:extLst>
              <a:ext uri="{FF2B5EF4-FFF2-40B4-BE49-F238E27FC236}">
                <a16:creationId xmlns:a16="http://schemas.microsoft.com/office/drawing/2014/main" id="{EC60C6AB-6364-48B7-805D-275DC0EB12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0521" y="2488441"/>
            <a:ext cx="457200" cy="5715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6" name="Line 28">
            <a:extLst>
              <a:ext uri="{FF2B5EF4-FFF2-40B4-BE49-F238E27FC236}">
                <a16:creationId xmlns:a16="http://schemas.microsoft.com/office/drawing/2014/main" id="{A8DFA927-DB57-408E-8855-789523B56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471" y="2659891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7" name="Line 29">
            <a:extLst>
              <a:ext uri="{FF2B5EF4-FFF2-40B4-BE49-F238E27FC236}">
                <a16:creationId xmlns:a16="http://schemas.microsoft.com/office/drawing/2014/main" id="{15117376-1D09-4EFB-B232-6786FB297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471" y="2488441"/>
            <a:ext cx="342900" cy="5715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8" name="Line 30">
            <a:extLst>
              <a:ext uri="{FF2B5EF4-FFF2-40B4-BE49-F238E27FC236}">
                <a16:creationId xmlns:a16="http://schemas.microsoft.com/office/drawing/2014/main" id="{AE2806A7-90C0-4B85-92C4-393459E67F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9371" y="2488441"/>
            <a:ext cx="34290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9" name="Line 31">
            <a:extLst>
              <a:ext uri="{FF2B5EF4-FFF2-40B4-BE49-F238E27FC236}">
                <a16:creationId xmlns:a16="http://schemas.microsoft.com/office/drawing/2014/main" id="{40C72716-FB5F-4685-A6A4-8C9DEFD91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021" y="2488441"/>
            <a:ext cx="51435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0" name="Line 32">
            <a:extLst>
              <a:ext uri="{FF2B5EF4-FFF2-40B4-BE49-F238E27FC236}">
                <a16:creationId xmlns:a16="http://schemas.microsoft.com/office/drawing/2014/main" id="{95AFC0BC-CB1D-4B3B-BCC0-48F51B41DD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321" y="3288541"/>
            <a:ext cx="342900" cy="5715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1" name="Line 33">
            <a:extLst>
              <a:ext uri="{FF2B5EF4-FFF2-40B4-BE49-F238E27FC236}">
                <a16:creationId xmlns:a16="http://schemas.microsoft.com/office/drawing/2014/main" id="{52106DFE-E7C0-48C9-A932-637DA6B60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4821" y="3231391"/>
            <a:ext cx="11430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2" name="Line 34">
            <a:extLst>
              <a:ext uri="{FF2B5EF4-FFF2-40B4-BE49-F238E27FC236}">
                <a16:creationId xmlns:a16="http://schemas.microsoft.com/office/drawing/2014/main" id="{6376498F-484D-4332-B791-937B58694C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3471" y="3288541"/>
            <a:ext cx="285750" cy="571500"/>
          </a:xfrm>
          <a:prstGeom prst="line">
            <a:avLst/>
          </a:prstGeom>
          <a:noFill/>
          <a:ln w="3810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3" name="Line 35">
            <a:extLst>
              <a:ext uri="{FF2B5EF4-FFF2-40B4-BE49-F238E27FC236}">
                <a16:creationId xmlns:a16="http://schemas.microsoft.com/office/drawing/2014/main" id="{9A256FBA-ED3B-4CE2-9D3A-4FD93809C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7821" y="3231391"/>
            <a:ext cx="22860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4" name="Line 36">
            <a:extLst>
              <a:ext uri="{FF2B5EF4-FFF2-40B4-BE49-F238E27FC236}">
                <a16:creationId xmlns:a16="http://schemas.microsoft.com/office/drawing/2014/main" id="{1643A87F-8ED8-46A0-9B83-D1277F03EC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6471" y="3288541"/>
            <a:ext cx="171450" cy="5715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5" name="Line 37">
            <a:extLst>
              <a:ext uri="{FF2B5EF4-FFF2-40B4-BE49-F238E27FC236}">
                <a16:creationId xmlns:a16="http://schemas.microsoft.com/office/drawing/2014/main" id="{6153B566-3C94-436F-A866-609441615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3671" y="3288541"/>
            <a:ext cx="171450" cy="5715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6" name="Line 38">
            <a:extLst>
              <a:ext uri="{FF2B5EF4-FFF2-40B4-BE49-F238E27FC236}">
                <a16:creationId xmlns:a16="http://schemas.microsoft.com/office/drawing/2014/main" id="{D8549458-3C0A-4CBC-ADB8-3540090500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9471" y="3288541"/>
            <a:ext cx="228600" cy="51435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7" name="Line 39">
            <a:extLst>
              <a:ext uri="{FF2B5EF4-FFF2-40B4-BE49-F238E27FC236}">
                <a16:creationId xmlns:a16="http://schemas.microsoft.com/office/drawing/2014/main" id="{E6B355DB-45ED-4B99-A85E-0172A4200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3821" y="3288541"/>
            <a:ext cx="228600" cy="5143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8" name="Text Box 40">
            <a:extLst>
              <a:ext uri="{FF2B5EF4-FFF2-40B4-BE49-F238E27FC236}">
                <a16:creationId xmlns:a16="http://schemas.microsoft.com/office/drawing/2014/main" id="{FEAB9CE8-D728-4DC5-9B60-FDA82D94D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071" y="1776447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59" name="Text Box 41">
            <a:extLst>
              <a:ext uri="{FF2B5EF4-FFF2-40B4-BE49-F238E27FC236}">
                <a16:creationId xmlns:a16="http://schemas.microsoft.com/office/drawing/2014/main" id="{EE417157-4277-464D-BC01-6E2DA9E60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071" y="174549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60" name="Text Box 42">
            <a:extLst>
              <a:ext uri="{FF2B5EF4-FFF2-40B4-BE49-F238E27FC236}">
                <a16:creationId xmlns:a16="http://schemas.microsoft.com/office/drawing/2014/main" id="{E6A0D17C-D379-4BFC-BC51-8A9157C7E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671" y="254559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61" name="Text Box 43">
            <a:extLst>
              <a:ext uri="{FF2B5EF4-FFF2-40B4-BE49-F238E27FC236}">
                <a16:creationId xmlns:a16="http://schemas.microsoft.com/office/drawing/2014/main" id="{33FD62EC-12B8-4AE4-A064-32C7D380D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771" y="2514635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62" name="Text Box 44">
            <a:extLst>
              <a:ext uri="{FF2B5EF4-FFF2-40B4-BE49-F238E27FC236}">
                <a16:creationId xmlns:a16="http://schemas.microsoft.com/office/drawing/2014/main" id="{6521994F-3207-4890-95BA-7813FCAC5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558" y="2576547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63" name="Text Box 45">
            <a:extLst>
              <a:ext uri="{FF2B5EF4-FFF2-40B4-BE49-F238E27FC236}">
                <a16:creationId xmlns:a16="http://schemas.microsoft.com/office/drawing/2014/main" id="{59737BC2-CDB4-4B0B-9CFC-12E57DC36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2808" y="260274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64" name="Text Box 46">
            <a:extLst>
              <a:ext uri="{FF2B5EF4-FFF2-40B4-BE49-F238E27FC236}">
                <a16:creationId xmlns:a16="http://schemas.microsoft.com/office/drawing/2014/main" id="{7A731B85-A8D9-42E6-A315-7483851A1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171" y="3433797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65" name="Text Box 47">
            <a:extLst>
              <a:ext uri="{FF2B5EF4-FFF2-40B4-BE49-F238E27FC236}">
                <a16:creationId xmlns:a16="http://schemas.microsoft.com/office/drawing/2014/main" id="{7B87D426-77AF-4E4D-8FEB-909A885E6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821" y="345999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66" name="Text Box 48">
            <a:extLst>
              <a:ext uri="{FF2B5EF4-FFF2-40B4-BE49-F238E27FC236}">
                <a16:creationId xmlns:a16="http://schemas.microsoft.com/office/drawing/2014/main" id="{D0E6D8DC-AF01-476B-B317-B4238AA58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508" y="334569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67" name="Text Box 49">
            <a:extLst>
              <a:ext uri="{FF2B5EF4-FFF2-40B4-BE49-F238E27FC236}">
                <a16:creationId xmlns:a16="http://schemas.microsoft.com/office/drawing/2014/main" id="{B99E9E7D-635D-4840-93A1-162A28AC7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308" y="3371885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68" name="Text Box 50">
            <a:extLst>
              <a:ext uri="{FF2B5EF4-FFF2-40B4-BE49-F238E27FC236}">
                <a16:creationId xmlns:a16="http://schemas.microsoft.com/office/drawing/2014/main" id="{3EB461B2-7DC1-429B-9308-150CF78EF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71" y="3376647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69" name="Text Box 51">
            <a:extLst>
              <a:ext uri="{FF2B5EF4-FFF2-40B4-BE49-F238E27FC236}">
                <a16:creationId xmlns:a16="http://schemas.microsoft.com/office/drawing/2014/main" id="{06FCB506-0092-4D2C-8048-3CA6A4B7B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821" y="340284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" name="Text Box 52">
            <a:extLst>
              <a:ext uri="{FF2B5EF4-FFF2-40B4-BE49-F238E27FC236}">
                <a16:creationId xmlns:a16="http://schemas.microsoft.com/office/drawing/2014/main" id="{11A05641-E482-4EFA-88E0-E37F1EBCE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508" y="340284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71" name="Text Box 53">
            <a:extLst>
              <a:ext uri="{FF2B5EF4-FFF2-40B4-BE49-F238E27FC236}">
                <a16:creationId xmlns:a16="http://schemas.microsoft.com/office/drawing/2014/main" id="{4C6A741A-CCDC-459D-90E5-F6CD726F1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308" y="340284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72" name="Text Box 56">
            <a:extLst>
              <a:ext uri="{FF2B5EF4-FFF2-40B4-BE49-F238E27FC236}">
                <a16:creationId xmlns:a16="http://schemas.microsoft.com/office/drawing/2014/main" id="{E07FFF8B-2980-4FD2-8EFF-FFED3CE7D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245" y="1801678"/>
            <a:ext cx="80502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>
                <a:solidFill>
                  <a:srgbClr val="CC0000"/>
                </a:solidFill>
                <a:latin typeface="Times New Roman" panose="02020603050405020304" pitchFamily="18" charset="0"/>
              </a:rPr>
              <a:t>[B C]</a:t>
            </a:r>
          </a:p>
        </p:txBody>
      </p:sp>
      <p:sp>
        <p:nvSpPr>
          <p:cNvPr id="9276" name="Text Box 60">
            <a:extLst>
              <a:ext uri="{FF2B5EF4-FFF2-40B4-BE49-F238E27FC236}">
                <a16:creationId xmlns:a16="http://schemas.microsoft.com/office/drawing/2014/main" id="{B5DD0B2F-53E5-482A-B680-C8E58173E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246" y="2363728"/>
            <a:ext cx="117814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>
                <a:solidFill>
                  <a:srgbClr val="CC0000"/>
                </a:solidFill>
                <a:latin typeface="Times New Roman" panose="02020603050405020304" pitchFamily="18" charset="0"/>
              </a:rPr>
              <a:t>[E  F  G]</a:t>
            </a:r>
          </a:p>
        </p:txBody>
      </p:sp>
      <p:sp>
        <p:nvSpPr>
          <p:cNvPr id="9277" name="Text Box 61">
            <a:extLst>
              <a:ext uri="{FF2B5EF4-FFF2-40B4-BE49-F238E27FC236}">
                <a16:creationId xmlns:a16="http://schemas.microsoft.com/office/drawing/2014/main" id="{6FA6B8C2-9C66-4629-9D2B-FAE5DC809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245" y="2077978"/>
            <a:ext cx="93968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[C   E]</a:t>
            </a:r>
          </a:p>
        </p:txBody>
      </p:sp>
      <p:sp>
        <p:nvSpPr>
          <p:cNvPr id="9280" name="Text Box 64">
            <a:extLst>
              <a:ext uri="{FF2B5EF4-FFF2-40B4-BE49-F238E27FC236}">
                <a16:creationId xmlns:a16="http://schemas.microsoft.com/office/drawing/2014/main" id="{FE70C560-8D01-4AF7-A3AA-39961E3E6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821" y="4099357"/>
            <a:ext cx="4539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9282" name="Text Box 66">
            <a:extLst>
              <a:ext uri="{FF2B5EF4-FFF2-40B4-BE49-F238E27FC236}">
                <a16:creationId xmlns:a16="http://schemas.microsoft.com/office/drawing/2014/main" id="{2FA61A9D-8BE7-40BF-A5B0-EBACA1DDD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3115" y="4081497"/>
            <a:ext cx="4539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9283" name="Text Box 67">
            <a:extLst>
              <a:ext uri="{FF2B5EF4-FFF2-40B4-BE49-F238E27FC236}">
                <a16:creationId xmlns:a16="http://schemas.microsoft.com/office/drawing/2014/main" id="{C325A671-651E-4634-83F6-598FFB78F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8908" y="4088641"/>
            <a:ext cx="4539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9284" name="Text Box 68">
            <a:extLst>
              <a:ext uri="{FF2B5EF4-FFF2-40B4-BE49-F238E27FC236}">
                <a16:creationId xmlns:a16="http://schemas.microsoft.com/office/drawing/2014/main" id="{9695BC4B-C5E2-4BF0-999F-61C3B72BB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245" y="2957278"/>
            <a:ext cx="57419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>
                <a:solidFill>
                  <a:srgbClr val="CC0000"/>
                </a:solidFill>
                <a:latin typeface="Times New Roman" panose="02020603050405020304" pitchFamily="18" charset="0"/>
              </a:rPr>
              <a:t>[G]</a:t>
            </a:r>
          </a:p>
        </p:txBody>
      </p:sp>
      <p:sp>
        <p:nvSpPr>
          <p:cNvPr id="9286" name="Text Box 70">
            <a:extLst>
              <a:ext uri="{FF2B5EF4-FFF2-40B4-BE49-F238E27FC236}">
                <a16:creationId xmlns:a16="http://schemas.microsoft.com/office/drawing/2014/main" id="{71DB7248-972C-4D71-8D61-5F7D5B07B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108" y="4085734"/>
            <a:ext cx="4539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9287" name="Text Box 71">
            <a:extLst>
              <a:ext uri="{FF2B5EF4-FFF2-40B4-BE49-F238E27FC236}">
                <a16:creationId xmlns:a16="http://schemas.microsoft.com/office/drawing/2014/main" id="{0B893281-3920-43F8-94FE-1F0DDB9F3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9558" y="4039300"/>
            <a:ext cx="31931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89" name="Text Box 73">
            <a:extLst>
              <a:ext uri="{FF2B5EF4-FFF2-40B4-BE49-F238E27FC236}">
                <a16:creationId xmlns:a16="http://schemas.microsoft.com/office/drawing/2014/main" id="{26148153-F798-4A81-8CFD-615FD9E04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965" y="4545841"/>
            <a:ext cx="161852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A B C E F G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7A0B174B-63F8-47C1-88FE-06FB903BD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095" y="1173028"/>
            <a:ext cx="15430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zh-CN" altLang="en-US" sz="21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活节点队列</a:t>
            </a:r>
            <a:r>
              <a:rPr lang="en-US" altLang="zh-CN" sz="21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(FIFO</a:t>
            </a:r>
            <a:r>
              <a:rPr lang="zh-CN" altLang="en-US" sz="21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en-US" altLang="zh-CN" sz="21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72" name="Text Box 63">
            <a:extLst>
              <a:ext uri="{FF2B5EF4-FFF2-40B4-BE49-F238E27FC236}">
                <a16:creationId xmlns:a16="http://schemas.microsoft.com/office/drawing/2014/main" id="{3FC94730-80C7-41DB-9129-6A3F1EBA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245" y="2637722"/>
            <a:ext cx="78188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[F,G]</a:t>
            </a:r>
          </a:p>
        </p:txBody>
      </p:sp>
      <p:sp>
        <p:nvSpPr>
          <p:cNvPr id="75" name="Text Box 68">
            <a:extLst>
              <a:ext uri="{FF2B5EF4-FFF2-40B4-BE49-F238E27FC236}">
                <a16:creationId xmlns:a16="http://schemas.microsoft.com/office/drawing/2014/main" id="{3A761220-31B1-4F51-AE6B-DB3D75D11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442" y="3329668"/>
            <a:ext cx="83548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[       ]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239689" y="2709514"/>
            <a:ext cx="316799" cy="314325"/>
            <a:chOff x="367201" y="1716916"/>
            <a:chExt cx="316799" cy="314325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67201" y="1745491"/>
              <a:ext cx="316799" cy="2857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404791" y="1716916"/>
              <a:ext cx="217080" cy="3143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1918858" y="3563129"/>
            <a:ext cx="316799" cy="314325"/>
            <a:chOff x="367201" y="1716916"/>
            <a:chExt cx="316799" cy="314325"/>
          </a:xfrm>
        </p:grpSpPr>
        <p:cxnSp>
          <p:nvCxnSpPr>
            <p:cNvPr id="84" name="直接连接符 83"/>
            <p:cNvCxnSpPr/>
            <p:nvPr/>
          </p:nvCxnSpPr>
          <p:spPr>
            <a:xfrm>
              <a:off x="367201" y="1745491"/>
              <a:ext cx="316799" cy="2857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04791" y="1716916"/>
              <a:ext cx="217080" cy="3143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燕尾形 3">
            <a:extLst>
              <a:ext uri="{FF2B5EF4-FFF2-40B4-BE49-F238E27FC236}">
                <a16:creationId xmlns:a16="http://schemas.microsoft.com/office/drawing/2014/main" id="{8972FC38-AD61-4EE1-BE2C-A645CD00E5DC}"/>
              </a:ext>
            </a:extLst>
          </p:cNvPr>
          <p:cNvSpPr/>
          <p:nvPr/>
        </p:nvSpPr>
        <p:spPr>
          <a:xfrm>
            <a:off x="899591" y="123479"/>
            <a:ext cx="4362084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分支限界法实例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队列式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20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0" dur="2000"/>
                                        <p:tgtEl>
                                          <p:spTgt spid="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0" dur="80"/>
                                        <p:tgtEl>
                                          <p:spTgt spid="92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1" dur="80"/>
                                        <p:tgtEl>
                                          <p:spTgt spid="9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80"/>
                                        <p:tgtEl>
                                          <p:spTgt spid="9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5" grpId="0" animBg="1"/>
      <p:bldP spid="9281" grpId="0" animBg="1"/>
      <p:bldP spid="9278" grpId="0" animBg="1"/>
      <p:bldP spid="9275" grpId="0" animBg="1"/>
      <p:bldP spid="9273" grpId="0" animBg="1"/>
      <p:bldP spid="9270" grpId="0" animBg="1"/>
      <p:bldP spid="9272" grpId="0"/>
      <p:bldP spid="9276" grpId="0"/>
      <p:bldP spid="9277" grpId="0"/>
      <p:bldP spid="9280" grpId="0"/>
      <p:bldP spid="9282" grpId="0"/>
      <p:bldP spid="9283" grpId="0"/>
      <p:bldP spid="9284" grpId="0"/>
      <p:bldP spid="9286" grpId="0"/>
      <p:bldP spid="9287" grpId="0"/>
      <p:bldP spid="9289" grpId="0"/>
      <p:bldP spid="72" grpId="0"/>
      <p:bldP spid="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7" name="Oval 77">
            <a:extLst>
              <a:ext uri="{FF2B5EF4-FFF2-40B4-BE49-F238E27FC236}">
                <a16:creationId xmlns:a16="http://schemas.microsoft.com/office/drawing/2014/main" id="{DF1E9DC5-0FED-4124-A4F3-B4F305A22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699" y="2841248"/>
            <a:ext cx="514350" cy="571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0314" name="Oval 74">
            <a:extLst>
              <a:ext uri="{FF2B5EF4-FFF2-40B4-BE49-F238E27FC236}">
                <a16:creationId xmlns:a16="http://schemas.microsoft.com/office/drawing/2014/main" id="{2846307A-B51C-468C-A08C-E763C057F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49" y="2841248"/>
            <a:ext cx="514350" cy="571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0312" name="Oval 72">
            <a:extLst>
              <a:ext uri="{FF2B5EF4-FFF2-40B4-BE49-F238E27FC236}">
                <a16:creationId xmlns:a16="http://schemas.microsoft.com/office/drawing/2014/main" id="{8B3CEDC9-DE0C-4665-8263-065237A9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99" y="2041148"/>
            <a:ext cx="514350" cy="571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0309" name="Oval 69">
            <a:extLst>
              <a:ext uri="{FF2B5EF4-FFF2-40B4-BE49-F238E27FC236}">
                <a16:creationId xmlns:a16="http://schemas.microsoft.com/office/drawing/2014/main" id="{0719CE27-4A79-4D5A-9FAE-18F19D80B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99" y="2726948"/>
            <a:ext cx="514350" cy="571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0307" name="Oval 67">
            <a:extLst>
              <a:ext uri="{FF2B5EF4-FFF2-40B4-BE49-F238E27FC236}">
                <a16:creationId xmlns:a16="http://schemas.microsoft.com/office/drawing/2014/main" id="{AE600E4C-F7A5-4E5D-985F-5295643D7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49" y="2041148"/>
            <a:ext cx="514350" cy="571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0305" name="Oval 65">
            <a:extLst>
              <a:ext uri="{FF2B5EF4-FFF2-40B4-BE49-F238E27FC236}">
                <a16:creationId xmlns:a16="http://schemas.microsoft.com/office/drawing/2014/main" id="{0507A461-4C25-4A3A-8D22-3A8062AC6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199" y="1298198"/>
            <a:ext cx="514350" cy="571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1274" name="Oval 7">
            <a:extLst>
              <a:ext uri="{FF2B5EF4-FFF2-40B4-BE49-F238E27FC236}">
                <a16:creationId xmlns:a16="http://schemas.microsoft.com/office/drawing/2014/main" id="{64EE684D-C651-45D0-BAF7-1618FE4E5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99" y="141249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275" name="Oval 8">
            <a:extLst>
              <a:ext uri="{FF2B5EF4-FFF2-40B4-BE49-F238E27FC236}">
                <a16:creationId xmlns:a16="http://schemas.microsoft.com/office/drawing/2014/main" id="{F37F998E-D862-45F7-8243-37B4BB4D1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49" y="215544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276" name="Oval 9">
            <a:extLst>
              <a:ext uri="{FF2B5EF4-FFF2-40B4-BE49-F238E27FC236}">
                <a16:creationId xmlns:a16="http://schemas.microsoft.com/office/drawing/2014/main" id="{6F86BB8C-E19F-4024-B661-88FD32DF7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199" y="215544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1277" name="Oval 10">
            <a:extLst>
              <a:ext uri="{FF2B5EF4-FFF2-40B4-BE49-F238E27FC236}">
                <a16:creationId xmlns:a16="http://schemas.microsoft.com/office/drawing/2014/main" id="{C27AEA72-69EB-4674-8449-EB1D7ECE9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289839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1278" name="Oval 11">
            <a:extLst>
              <a:ext uri="{FF2B5EF4-FFF2-40B4-BE49-F238E27FC236}">
                <a16:creationId xmlns:a16="http://schemas.microsoft.com/office/drawing/2014/main" id="{5AA6C305-1EF0-4F4F-A362-C5DD6E093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849" y="295554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1279" name="Oval 12">
            <a:extLst>
              <a:ext uri="{FF2B5EF4-FFF2-40B4-BE49-F238E27FC236}">
                <a16:creationId xmlns:a16="http://schemas.microsoft.com/office/drawing/2014/main" id="{A813CB97-479E-4A45-9087-509798302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999" y="289839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1280" name="Oval 13">
            <a:extLst>
              <a:ext uri="{FF2B5EF4-FFF2-40B4-BE49-F238E27FC236}">
                <a16:creationId xmlns:a16="http://schemas.microsoft.com/office/drawing/2014/main" id="{0C2C0F4F-8E3B-4457-9CE6-3FDC2519E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0999" y="295554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1281" name="Oval 14">
            <a:extLst>
              <a:ext uri="{FF2B5EF4-FFF2-40B4-BE49-F238E27FC236}">
                <a16:creationId xmlns:a16="http://schemas.microsoft.com/office/drawing/2014/main" id="{5CC6C762-91CE-4C69-B578-808684FD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799" y="369849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1282" name="Oval 15">
            <a:extLst>
              <a:ext uri="{FF2B5EF4-FFF2-40B4-BE49-F238E27FC236}">
                <a16:creationId xmlns:a16="http://schemas.microsoft.com/office/drawing/2014/main" id="{564502B9-A3D9-49AA-9952-D5BC47C47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099" y="369849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1283" name="Oval 16">
            <a:extLst>
              <a:ext uri="{FF2B5EF4-FFF2-40B4-BE49-F238E27FC236}">
                <a16:creationId xmlns:a16="http://schemas.microsoft.com/office/drawing/2014/main" id="{6B14DE86-BB40-4EFD-9A83-08D012288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099" y="369849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1284" name="Oval 17">
            <a:extLst>
              <a:ext uri="{FF2B5EF4-FFF2-40B4-BE49-F238E27FC236}">
                <a16:creationId xmlns:a16="http://schemas.microsoft.com/office/drawing/2014/main" id="{78C86F55-DA7A-47C2-AC73-DA4DF3C6D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099" y="364134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1285" name="Oval 18">
            <a:extLst>
              <a:ext uri="{FF2B5EF4-FFF2-40B4-BE49-F238E27FC236}">
                <a16:creationId xmlns:a16="http://schemas.microsoft.com/office/drawing/2014/main" id="{E843C2A8-1244-4361-9FFD-E78C3BDA8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49" y="369849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1286" name="Oval 19">
            <a:extLst>
              <a:ext uri="{FF2B5EF4-FFF2-40B4-BE49-F238E27FC236}">
                <a16:creationId xmlns:a16="http://schemas.microsoft.com/office/drawing/2014/main" id="{562BAF53-F067-4479-AF9D-E65ABD06F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49" y="369849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1287" name="Oval 20">
            <a:extLst>
              <a:ext uri="{FF2B5EF4-FFF2-40B4-BE49-F238E27FC236}">
                <a16:creationId xmlns:a16="http://schemas.microsoft.com/office/drawing/2014/main" id="{154D919B-E287-4882-B2C9-175170F01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899" y="369849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1288" name="Oval 21">
            <a:extLst>
              <a:ext uri="{FF2B5EF4-FFF2-40B4-BE49-F238E27FC236}">
                <a16:creationId xmlns:a16="http://schemas.microsoft.com/office/drawing/2014/main" id="{C88F3BA0-9D94-4205-A3FD-812908411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49" y="364134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11289" name="Line 22">
            <a:extLst>
              <a:ext uri="{FF2B5EF4-FFF2-40B4-BE49-F238E27FC236}">
                <a16:creationId xmlns:a16="http://schemas.microsoft.com/office/drawing/2014/main" id="{7A966FC7-AFD6-4961-BDAB-C1945EB8E4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9249" y="1583948"/>
            <a:ext cx="85725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0" name="Line 23">
            <a:extLst>
              <a:ext uri="{FF2B5EF4-FFF2-40B4-BE49-F238E27FC236}">
                <a16:creationId xmlns:a16="http://schemas.microsoft.com/office/drawing/2014/main" id="{0103C133-C15B-41D7-A0BA-C30EE2465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49" y="1583948"/>
            <a:ext cx="80010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1" name="Line 24">
            <a:extLst>
              <a:ext uri="{FF2B5EF4-FFF2-40B4-BE49-F238E27FC236}">
                <a16:creationId xmlns:a16="http://schemas.microsoft.com/office/drawing/2014/main" id="{18DDB04F-8D98-4590-BF1D-44A1E0F592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3449" y="2326898"/>
            <a:ext cx="457200" cy="5715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2" name="Line 25">
            <a:extLst>
              <a:ext uri="{FF2B5EF4-FFF2-40B4-BE49-F238E27FC236}">
                <a16:creationId xmlns:a16="http://schemas.microsoft.com/office/drawing/2014/main" id="{0E040697-C725-40E1-81FE-4F636B2A1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399" y="2326898"/>
            <a:ext cx="342900" cy="5715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3" name="Line 26">
            <a:extLst>
              <a:ext uri="{FF2B5EF4-FFF2-40B4-BE49-F238E27FC236}">
                <a16:creationId xmlns:a16="http://schemas.microsoft.com/office/drawing/2014/main" id="{3AB6B80A-4D77-4C34-96A3-3E0627229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2299" y="2326898"/>
            <a:ext cx="34290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4" name="Line 27">
            <a:extLst>
              <a:ext uri="{FF2B5EF4-FFF2-40B4-BE49-F238E27FC236}">
                <a16:creationId xmlns:a16="http://schemas.microsoft.com/office/drawing/2014/main" id="{6B28611A-CCFE-41DA-9CF4-4604B7434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0949" y="2326898"/>
            <a:ext cx="51435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5" name="Line 28">
            <a:extLst>
              <a:ext uri="{FF2B5EF4-FFF2-40B4-BE49-F238E27FC236}">
                <a16:creationId xmlns:a16="http://schemas.microsoft.com/office/drawing/2014/main" id="{5A123926-542F-4F31-B810-86141D9DBD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6249" y="3126998"/>
            <a:ext cx="342900" cy="5715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6" name="Line 29">
            <a:extLst>
              <a:ext uri="{FF2B5EF4-FFF2-40B4-BE49-F238E27FC236}">
                <a16:creationId xmlns:a16="http://schemas.microsoft.com/office/drawing/2014/main" id="{29CDF648-DE24-4163-A8D4-AAC025B2C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599" y="3126998"/>
            <a:ext cx="171450" cy="5715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7" name="Line 30">
            <a:extLst>
              <a:ext uri="{FF2B5EF4-FFF2-40B4-BE49-F238E27FC236}">
                <a16:creationId xmlns:a16="http://schemas.microsoft.com/office/drawing/2014/main" id="{3F4A1CC2-56F7-4F71-8066-C5CCE7056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49" y="3069848"/>
            <a:ext cx="22860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8" name="Line 31">
            <a:extLst>
              <a:ext uri="{FF2B5EF4-FFF2-40B4-BE49-F238E27FC236}">
                <a16:creationId xmlns:a16="http://schemas.microsoft.com/office/drawing/2014/main" id="{5AE76A73-C3C8-4F99-B496-6696DB63B1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399" y="3126998"/>
            <a:ext cx="171450" cy="5715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9" name="Line 32">
            <a:extLst>
              <a:ext uri="{FF2B5EF4-FFF2-40B4-BE49-F238E27FC236}">
                <a16:creationId xmlns:a16="http://schemas.microsoft.com/office/drawing/2014/main" id="{D4DD51A9-8960-4E13-AEF9-3765E353C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599" y="3126998"/>
            <a:ext cx="171450" cy="5715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00" name="Line 33">
            <a:extLst>
              <a:ext uri="{FF2B5EF4-FFF2-40B4-BE49-F238E27FC236}">
                <a16:creationId xmlns:a16="http://schemas.microsoft.com/office/drawing/2014/main" id="{46DFBDF8-ACA7-4337-8F02-5DBE8E04BD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399" y="3126998"/>
            <a:ext cx="228600" cy="51435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01" name="Line 34">
            <a:extLst>
              <a:ext uri="{FF2B5EF4-FFF2-40B4-BE49-F238E27FC236}">
                <a16:creationId xmlns:a16="http://schemas.microsoft.com/office/drawing/2014/main" id="{5DFE3EA5-40FB-48E9-96C8-D32D94075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49" y="3126998"/>
            <a:ext cx="228600" cy="5143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02" name="Text Box 35">
            <a:extLst>
              <a:ext uri="{FF2B5EF4-FFF2-40B4-BE49-F238E27FC236}">
                <a16:creationId xmlns:a16="http://schemas.microsoft.com/office/drawing/2014/main" id="{165EFD0B-5298-4FF3-BDC5-E141EB619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86" y="155775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303" name="Text Box 36">
            <a:extLst>
              <a:ext uri="{FF2B5EF4-FFF2-40B4-BE49-F238E27FC236}">
                <a16:creationId xmlns:a16="http://schemas.microsoft.com/office/drawing/2014/main" id="{38C44778-22F5-4C20-9DC2-DE6B03096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49" y="158394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304" name="Text Box 37">
            <a:extLst>
              <a:ext uri="{FF2B5EF4-FFF2-40B4-BE49-F238E27FC236}">
                <a16:creationId xmlns:a16="http://schemas.microsoft.com/office/drawing/2014/main" id="{0E7F4E30-4505-46B7-9902-1BC0DCEC7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599" y="232689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305" name="Text Box 38">
            <a:extLst>
              <a:ext uri="{FF2B5EF4-FFF2-40B4-BE49-F238E27FC236}">
                <a16:creationId xmlns:a16="http://schemas.microsoft.com/office/drawing/2014/main" id="{7F58CC44-DBF3-4010-A054-D6F46585F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036" y="238404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306" name="Text Box 39">
            <a:extLst>
              <a:ext uri="{FF2B5EF4-FFF2-40B4-BE49-F238E27FC236}">
                <a16:creationId xmlns:a16="http://schemas.microsoft.com/office/drawing/2014/main" id="{CADF258F-B2B9-4FD2-A92E-B9F309452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6" y="235785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307" name="Text Box 40">
            <a:extLst>
              <a:ext uri="{FF2B5EF4-FFF2-40B4-BE49-F238E27FC236}">
                <a16:creationId xmlns:a16="http://schemas.microsoft.com/office/drawing/2014/main" id="{A5D45FD7-F9CC-4D20-A634-8E5F5C87A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5736" y="238404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308" name="Text Box 41">
            <a:extLst>
              <a:ext uri="{FF2B5EF4-FFF2-40B4-BE49-F238E27FC236}">
                <a16:creationId xmlns:a16="http://schemas.microsoft.com/office/drawing/2014/main" id="{9C29BC5E-C36A-4B5C-B38E-F06541706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099" y="321510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309" name="Text Box 42">
            <a:extLst>
              <a:ext uri="{FF2B5EF4-FFF2-40B4-BE49-F238E27FC236}">
                <a16:creationId xmlns:a16="http://schemas.microsoft.com/office/drawing/2014/main" id="{82CF9E05-E78B-4018-84DD-0F75CC207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49" y="324129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310" name="Text Box 43">
            <a:extLst>
              <a:ext uri="{FF2B5EF4-FFF2-40B4-BE49-F238E27FC236}">
                <a16:creationId xmlns:a16="http://schemas.microsoft.com/office/drawing/2014/main" id="{FB10039D-8D65-4141-A384-C1CBF2211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099" y="318414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311" name="Text Box 44">
            <a:extLst>
              <a:ext uri="{FF2B5EF4-FFF2-40B4-BE49-F238E27FC236}">
                <a16:creationId xmlns:a16="http://schemas.microsoft.com/office/drawing/2014/main" id="{2C173CC0-8EBC-45F6-9FB1-B97CBF1CD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3899" y="318414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312" name="Text Box 45">
            <a:extLst>
              <a:ext uri="{FF2B5EF4-FFF2-40B4-BE49-F238E27FC236}">
                <a16:creationId xmlns:a16="http://schemas.microsoft.com/office/drawing/2014/main" id="{77B44055-DE56-49AD-A85F-0EA9FE325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099" y="315795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313" name="Text Box 46">
            <a:extLst>
              <a:ext uri="{FF2B5EF4-FFF2-40B4-BE49-F238E27FC236}">
                <a16:creationId xmlns:a16="http://schemas.microsoft.com/office/drawing/2014/main" id="{25AAB9B1-E8D6-44FA-917D-14FDE6E66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49" y="318414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314" name="Text Box 47">
            <a:extLst>
              <a:ext uri="{FF2B5EF4-FFF2-40B4-BE49-F238E27FC236}">
                <a16:creationId xmlns:a16="http://schemas.microsoft.com/office/drawing/2014/main" id="{7B9280CF-A41F-4C68-9CDA-C924209CE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6" y="318414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315" name="Text Box 48">
            <a:extLst>
              <a:ext uri="{FF2B5EF4-FFF2-40B4-BE49-F238E27FC236}">
                <a16:creationId xmlns:a16="http://schemas.microsoft.com/office/drawing/2014/main" id="{E66AC9A4-5E93-4571-AD45-5042CAE07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236" y="318414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316" name="Line 63">
            <a:extLst>
              <a:ext uri="{FF2B5EF4-FFF2-40B4-BE49-F238E27FC236}">
                <a16:creationId xmlns:a16="http://schemas.microsoft.com/office/drawing/2014/main" id="{E1B167ED-C913-409E-9ADD-E76F0563C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399" y="3069848"/>
            <a:ext cx="22860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6" name="Text Box 66">
            <a:extLst>
              <a:ext uri="{FF2B5EF4-FFF2-40B4-BE49-F238E27FC236}">
                <a16:creationId xmlns:a16="http://schemas.microsoft.com/office/drawing/2014/main" id="{69F6EBD6-C8F4-4A0D-99B1-61EB8150A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47" y="1356916"/>
            <a:ext cx="1103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[B  C]</a:t>
            </a:r>
          </a:p>
        </p:txBody>
      </p:sp>
      <p:sp>
        <p:nvSpPr>
          <p:cNvPr id="10308" name="Text Box 68">
            <a:extLst>
              <a:ext uri="{FF2B5EF4-FFF2-40B4-BE49-F238E27FC236}">
                <a16:creationId xmlns:a16="http://schemas.microsoft.com/office/drawing/2014/main" id="{260438AC-55CB-4A6E-86FF-DED7E6C54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47" y="1985566"/>
            <a:ext cx="1103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[E  C]</a:t>
            </a:r>
          </a:p>
        </p:txBody>
      </p:sp>
      <p:sp>
        <p:nvSpPr>
          <p:cNvPr id="10310" name="Text Box 70">
            <a:extLst>
              <a:ext uri="{FF2B5EF4-FFF2-40B4-BE49-F238E27FC236}">
                <a16:creationId xmlns:a16="http://schemas.microsoft.com/office/drawing/2014/main" id="{2798747B-9379-425D-BF31-037862FBE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46" y="2671366"/>
            <a:ext cx="684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[C]</a:t>
            </a:r>
          </a:p>
        </p:txBody>
      </p:sp>
      <p:sp>
        <p:nvSpPr>
          <p:cNvPr id="10311" name="Text Box 71">
            <a:extLst>
              <a:ext uri="{FF2B5EF4-FFF2-40B4-BE49-F238E27FC236}">
                <a16:creationId xmlns:a16="http://schemas.microsoft.com/office/drawing/2014/main" id="{1FE1E268-6D9C-42CB-8A68-F70DC11A1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49" y="3937814"/>
            <a:ext cx="4539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10313" name="Text Box 73">
            <a:extLst>
              <a:ext uri="{FF2B5EF4-FFF2-40B4-BE49-F238E27FC236}">
                <a16:creationId xmlns:a16="http://schemas.microsoft.com/office/drawing/2014/main" id="{22D94548-6BEE-4888-9E19-D58374B76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46" y="3300016"/>
            <a:ext cx="1089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[F  G]</a:t>
            </a:r>
          </a:p>
        </p:txBody>
      </p:sp>
      <p:sp>
        <p:nvSpPr>
          <p:cNvPr id="10315" name="Text Box 75">
            <a:extLst>
              <a:ext uri="{FF2B5EF4-FFF2-40B4-BE49-F238E27FC236}">
                <a16:creationId xmlns:a16="http://schemas.microsoft.com/office/drawing/2014/main" id="{D9AD8C20-30E7-4CEB-B1C1-550CB022F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6" y="3927098"/>
            <a:ext cx="4539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>
                <a:solidFill>
                  <a:srgbClr val="CC0000"/>
                </a:solidFill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0316" name="Text Box 76">
            <a:extLst>
              <a:ext uri="{FF2B5EF4-FFF2-40B4-BE49-F238E27FC236}">
                <a16:creationId xmlns:a16="http://schemas.microsoft.com/office/drawing/2014/main" id="{3E67E66E-E77A-46D7-9D13-22564F4C0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6" y="3927098"/>
            <a:ext cx="4539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>
                <a:solidFill>
                  <a:srgbClr val="CC0000"/>
                </a:solidFill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10318" name="Text Box 78">
            <a:extLst>
              <a:ext uri="{FF2B5EF4-FFF2-40B4-BE49-F238E27FC236}">
                <a16:creationId xmlns:a16="http://schemas.microsoft.com/office/drawing/2014/main" id="{F0DE478B-D8B2-4DDB-BAAB-261F40724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21" y="4042966"/>
            <a:ext cx="704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[G]</a:t>
            </a:r>
          </a:p>
        </p:txBody>
      </p:sp>
      <p:sp>
        <p:nvSpPr>
          <p:cNvPr id="10319" name="Text Box 79">
            <a:extLst>
              <a:ext uri="{FF2B5EF4-FFF2-40B4-BE49-F238E27FC236}">
                <a16:creationId xmlns:a16="http://schemas.microsoft.com/office/drawing/2014/main" id="{B3AC0BFD-D6CA-45F8-9086-1AB673977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8034" y="4441448"/>
            <a:ext cx="195515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  B  E  C  F  G</a:t>
            </a:r>
          </a:p>
        </p:txBody>
      </p:sp>
      <p:sp>
        <p:nvSpPr>
          <p:cNvPr id="11326" name="Text Box 7">
            <a:extLst>
              <a:ext uri="{FF2B5EF4-FFF2-40B4-BE49-F238E27FC236}">
                <a16:creationId xmlns:a16="http://schemas.microsoft.com/office/drawing/2014/main" id="{7FA16E51-F0D0-44F2-8721-E22263E74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661" y="764622"/>
            <a:ext cx="57214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n=3, w=[20,15,15], v=[45,25,25], c= 30</a:t>
            </a:r>
          </a:p>
        </p:txBody>
      </p:sp>
      <p:sp>
        <p:nvSpPr>
          <p:cNvPr id="66" name="Text Box 6">
            <a:extLst>
              <a:ext uri="{FF2B5EF4-FFF2-40B4-BE49-F238E27FC236}">
                <a16:creationId xmlns:a16="http://schemas.microsoft.com/office/drawing/2014/main" id="{1882E31C-402E-4D97-9B06-09F958B13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605" y="1398568"/>
            <a:ext cx="29765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</a:t>
            </a:r>
            <a:r>
              <a:rPr lang="zh-CN" altLang="en-US" sz="1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当前价值为</a:t>
            </a:r>
            <a:r>
              <a:rPr lang="en-US" altLang="zh-CN" sz="1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</a:p>
          <a:p>
            <a:pPr defTabSz="68580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C-</a:t>
            </a:r>
            <a:r>
              <a:rPr lang="zh-CN" altLang="en-US" sz="1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当前价值为</a:t>
            </a:r>
            <a:r>
              <a:rPr lang="en-US" altLang="zh-CN" sz="1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7" name="Text Box 6">
            <a:extLst>
              <a:ext uri="{FF2B5EF4-FFF2-40B4-BE49-F238E27FC236}">
                <a16:creationId xmlns:a16="http://schemas.microsoft.com/office/drawing/2014/main" id="{C7B625A3-D5C5-446B-A27E-299AD72C6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842" y="2067699"/>
            <a:ext cx="29765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</a:t>
            </a:r>
            <a:r>
              <a:rPr lang="zh-CN" altLang="en-US" sz="1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当前价值为</a:t>
            </a:r>
            <a:r>
              <a:rPr lang="en-US" altLang="zh-CN" sz="1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</a:p>
          <a:p>
            <a:pPr defTabSz="685800">
              <a:spcBef>
                <a:spcPct val="0"/>
              </a:spcBef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C-</a:t>
            </a:r>
            <a:r>
              <a:rPr lang="zh-CN" altLang="en-US" sz="1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当前价值为</a:t>
            </a:r>
            <a:r>
              <a:rPr lang="en-US" altLang="zh-CN" sz="1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8" name="Text Box 6">
            <a:extLst>
              <a:ext uri="{FF2B5EF4-FFF2-40B4-BE49-F238E27FC236}">
                <a16:creationId xmlns:a16="http://schemas.microsoft.com/office/drawing/2014/main" id="{5A96D321-3CFC-4AD2-BD77-755DBA6F2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455" y="3324999"/>
            <a:ext cx="29765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</a:t>
            </a:r>
            <a:r>
              <a:rPr lang="zh-CN" altLang="en-US" sz="1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价值为</a:t>
            </a:r>
            <a:r>
              <a:rPr lang="en-US" altLang="zh-CN" sz="1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</a:p>
          <a:p>
            <a:pPr defTabSz="685800">
              <a:spcBef>
                <a:spcPct val="0"/>
              </a:spcBef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</a:t>
            </a:r>
            <a:r>
              <a:rPr lang="zh-CN" altLang="en-US" sz="1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价值为</a:t>
            </a:r>
            <a:r>
              <a:rPr lang="en-US" altLang="zh-CN" sz="1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4767262" y="2565439"/>
            <a:ext cx="316799" cy="314325"/>
            <a:chOff x="367201" y="1716916"/>
            <a:chExt cx="316799" cy="314325"/>
          </a:xfrm>
        </p:grpSpPr>
        <p:cxnSp>
          <p:nvCxnSpPr>
            <p:cNvPr id="69" name="直接连接符 68"/>
            <p:cNvCxnSpPr/>
            <p:nvPr/>
          </p:nvCxnSpPr>
          <p:spPr>
            <a:xfrm>
              <a:off x="367201" y="1745491"/>
              <a:ext cx="316799" cy="2857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404791" y="1716916"/>
              <a:ext cx="217080" cy="3143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燕尾形 3">
            <a:extLst>
              <a:ext uri="{FF2B5EF4-FFF2-40B4-BE49-F238E27FC236}">
                <a16:creationId xmlns:a16="http://schemas.microsoft.com/office/drawing/2014/main" id="{8972FC38-AD61-4EE1-BE2C-A645CD00E5DC}"/>
              </a:ext>
            </a:extLst>
          </p:cNvPr>
          <p:cNvSpPr/>
          <p:nvPr/>
        </p:nvSpPr>
        <p:spPr>
          <a:xfrm>
            <a:off x="899591" y="123479"/>
            <a:ext cx="4362084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分支限界法实例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优先队列式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2000"/>
                                        <p:tgtEl>
                                          <p:spTgt spid="1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1" dur="2000"/>
                                        <p:tgtEl>
                                          <p:spTgt spid="1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6" dur="80"/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7" dur="80"/>
                                        <p:tgtEl>
                                          <p:spTgt spid="10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80"/>
                                        <p:tgtEl>
                                          <p:spTgt spid="10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7" grpId="0" animBg="1"/>
      <p:bldP spid="10314" grpId="0" animBg="1"/>
      <p:bldP spid="10312" grpId="0" animBg="1"/>
      <p:bldP spid="10309" grpId="0" animBg="1"/>
      <p:bldP spid="10307" grpId="0" animBg="1"/>
      <p:bldP spid="10305" grpId="0" animBg="1"/>
      <p:bldP spid="10306" grpId="0"/>
      <p:bldP spid="10308" grpId="0"/>
      <p:bldP spid="10310" grpId="0"/>
      <p:bldP spid="10311" grpId="0"/>
      <p:bldP spid="10313" grpId="0"/>
      <p:bldP spid="10315" grpId="0"/>
      <p:bldP spid="10316" grpId="0"/>
      <p:bldP spid="10318" grpId="0"/>
      <p:bldP spid="10319" grpId="0"/>
      <p:bldP spid="66" grpId="0"/>
      <p:bldP spid="67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6E089A6-D3D0-4DCA-A53F-D3B427ED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分支限界法基本思想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分支限界法的要素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分支限界法实例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4F387E-92B8-437D-BAC1-BF15CE44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燕尾形 3">
            <a:extLst>
              <a:ext uri="{FF2B5EF4-FFF2-40B4-BE49-F238E27FC236}">
                <a16:creationId xmlns:a16="http://schemas.microsoft.com/office/drawing/2014/main" id="{4E529BEF-1D0A-45C7-A0BD-E5B599C02631}"/>
              </a:ext>
            </a:extLst>
          </p:cNvPr>
          <p:cNvSpPr/>
          <p:nvPr/>
        </p:nvSpPr>
        <p:spPr>
          <a:xfrm>
            <a:off x="899591" y="123479"/>
            <a:ext cx="3527629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分支限界法概述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556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40000" y="1776151"/>
            <a:ext cx="8121360" cy="67185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回溯法和分支限界法的区别？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b="1" dirty="0">
              <a:solidFill>
                <a:srgbClr val="3333FF"/>
              </a:solidFill>
              <a:sym typeface="+mn-ea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899591" y="123479"/>
            <a:ext cx="3527629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课后思考题</a:t>
            </a:r>
          </a:p>
        </p:txBody>
      </p:sp>
    </p:spTree>
    <p:extLst>
      <p:ext uri="{BB962C8B-B14F-4D97-AF65-F5344CB8AC3E}">
        <p14:creationId xmlns:p14="http://schemas.microsoft.com/office/powerpoint/2010/main" val="30910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12900" indent="0">
              <a:lnSpc>
                <a:spcPct val="150000"/>
              </a:lnSpc>
              <a:buNone/>
            </a:pPr>
            <a:r>
              <a:rPr lang="en-US" altLang="zh-CN" sz="2800" dirty="0"/>
              <a:t>1.</a:t>
            </a:r>
            <a:r>
              <a:rPr lang="zh-CN" altLang="en-US" sz="2800" dirty="0"/>
              <a:t>分支限界法设计思想</a:t>
            </a:r>
            <a:endParaRPr lang="en-US" altLang="zh-CN" sz="2800" dirty="0"/>
          </a:p>
          <a:p>
            <a:pPr marL="1612900" indent="0">
              <a:lnSpc>
                <a:spcPct val="150000"/>
              </a:lnSpc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分支限界法的要素</a:t>
            </a:r>
          </a:p>
          <a:p>
            <a:pPr marL="1612900" indent="0">
              <a:lnSpc>
                <a:spcPct val="150000"/>
              </a:lnSpc>
              <a:buNone/>
            </a:pPr>
            <a:r>
              <a:rPr lang="en-US" altLang="zh-CN" sz="2800" dirty="0"/>
              <a:t>3.</a:t>
            </a:r>
            <a:r>
              <a:rPr lang="zh-CN" altLang="en-US" sz="2800" dirty="0"/>
              <a:t>分支限界法实例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118C3B"/>
            </a:solidFill>
            <a:prstDash val="solid"/>
          </a:ln>
          <a:effectLst/>
        </p:spPr>
      </p:cxnSp>
      <p:sp>
        <p:nvSpPr>
          <p:cNvPr id="8" name="MH_Other_4"/>
          <p:cNvSpPr/>
          <p:nvPr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9" name="MH_Other_4"/>
          <p:cNvSpPr/>
          <p:nvPr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MH_Other_4"/>
          <p:cNvSpPr/>
          <p:nvPr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899591" y="123479"/>
            <a:ext cx="3045391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分支限界法概述</a:t>
            </a:r>
          </a:p>
        </p:txBody>
      </p:sp>
    </p:spTree>
    <p:extLst>
      <p:ext uri="{BB962C8B-B14F-4D97-AF65-F5344CB8AC3E}">
        <p14:creationId xmlns:p14="http://schemas.microsoft.com/office/powerpoint/2010/main" val="30130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7983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搜索解空间的方法之一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899591" y="123479"/>
            <a:ext cx="3527629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分支限界法基本思想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587229" y="1982470"/>
            <a:ext cx="14673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树形结构 </a:t>
            </a: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5127104" y="1525270"/>
            <a:ext cx="1233742" cy="1371600"/>
            <a:chOff x="1728" y="768"/>
            <a:chExt cx="816" cy="864"/>
          </a:xfrm>
        </p:grpSpPr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V="1">
              <a:off x="1728" y="768"/>
              <a:ext cx="816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728" y="1200"/>
              <a:ext cx="768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5707688" y="3120795"/>
            <a:ext cx="1685811" cy="1833563"/>
            <a:chOff x="2486" y="580"/>
            <a:chExt cx="801" cy="1155"/>
          </a:xfrm>
        </p:grpSpPr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496" y="580"/>
              <a:ext cx="7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486" y="1444"/>
              <a:ext cx="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899592" y="2011015"/>
            <a:ext cx="11942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解空间</a:t>
            </a:r>
          </a:p>
        </p:txBody>
      </p:sp>
      <p:sp>
        <p:nvSpPr>
          <p:cNvPr id="13" name="右箭头 12"/>
          <p:cNvSpPr>
            <a:spLocks noChangeArrowheads="1"/>
          </p:cNvSpPr>
          <p:nvPr/>
        </p:nvSpPr>
        <p:spPr bwMode="auto">
          <a:xfrm>
            <a:off x="2166416" y="2241233"/>
            <a:ext cx="1353185" cy="46037"/>
          </a:xfrm>
          <a:prstGeom prst="rightArrow">
            <a:avLst>
              <a:gd name="adj1" fmla="val 50000"/>
              <a:gd name="adj2" fmla="val 49580"/>
            </a:avLst>
          </a:prstGeom>
          <a:solidFill>
            <a:schemeClr val="accent1"/>
          </a:solidFill>
          <a:ln w="57150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5B99AC-86A2-4400-8BFC-431F2BDE9BA0}"/>
              </a:ext>
            </a:extLst>
          </p:cNvPr>
          <p:cNvSpPr/>
          <p:nvPr/>
        </p:nvSpPr>
        <p:spPr>
          <a:xfrm>
            <a:off x="457200" y="2736861"/>
            <a:ext cx="19672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搜索方式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255B34-6DBA-447B-97EE-C31839B5D0F1}"/>
              </a:ext>
            </a:extLst>
          </p:cNvPr>
          <p:cNvSpPr/>
          <p:nvPr/>
        </p:nvSpPr>
        <p:spPr>
          <a:xfrm>
            <a:off x="1329851" y="3605206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广度优先或最小耗费优先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47">
            <a:extLst>
              <a:ext uri="{FF2B5EF4-FFF2-40B4-BE49-F238E27FC236}">
                <a16:creationId xmlns:a16="http://schemas.microsoft.com/office/drawing/2014/main" id="{91CDCF91-20FB-4DBA-8983-F6ED53B9B4D7}"/>
              </a:ext>
            </a:extLst>
          </p:cNvPr>
          <p:cNvSpPr/>
          <p:nvPr/>
        </p:nvSpPr>
        <p:spPr bwMode="auto">
          <a:xfrm>
            <a:off x="961598" y="3745118"/>
            <a:ext cx="248412" cy="2428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916" y="12964"/>
                </a:moveTo>
                <a:cubicBezTo>
                  <a:pt x="19281" y="12964"/>
                  <a:pt x="19631" y="13046"/>
                  <a:pt x="19959" y="13217"/>
                </a:cubicBezTo>
                <a:cubicBezTo>
                  <a:pt x="20287" y="13387"/>
                  <a:pt x="20571" y="13616"/>
                  <a:pt x="20806" y="13904"/>
                </a:cubicBezTo>
                <a:cubicBezTo>
                  <a:pt x="21049" y="14198"/>
                  <a:pt x="21240" y="14539"/>
                  <a:pt x="21384" y="14932"/>
                </a:cubicBezTo>
                <a:cubicBezTo>
                  <a:pt x="21529" y="15329"/>
                  <a:pt x="21599" y="15743"/>
                  <a:pt x="21599" y="16183"/>
                </a:cubicBezTo>
                <a:lnTo>
                  <a:pt x="21599" y="21050"/>
                </a:lnTo>
                <a:cubicBezTo>
                  <a:pt x="21599" y="21414"/>
                  <a:pt x="21448" y="21599"/>
                  <a:pt x="21142" y="21599"/>
                </a:cubicBezTo>
                <a:lnTo>
                  <a:pt x="457" y="21599"/>
                </a:lnTo>
                <a:cubicBezTo>
                  <a:pt x="151" y="21599"/>
                  <a:pt x="0" y="21414"/>
                  <a:pt x="0" y="21050"/>
                </a:cubicBezTo>
                <a:lnTo>
                  <a:pt x="0" y="16183"/>
                </a:lnTo>
                <a:cubicBezTo>
                  <a:pt x="0" y="15743"/>
                  <a:pt x="70" y="15329"/>
                  <a:pt x="215" y="14932"/>
                </a:cubicBezTo>
                <a:cubicBezTo>
                  <a:pt x="362" y="14539"/>
                  <a:pt x="558" y="14198"/>
                  <a:pt x="800" y="13904"/>
                </a:cubicBezTo>
                <a:cubicBezTo>
                  <a:pt x="1047" y="13616"/>
                  <a:pt x="1336" y="13387"/>
                  <a:pt x="1664" y="13217"/>
                </a:cubicBezTo>
                <a:cubicBezTo>
                  <a:pt x="1992" y="13046"/>
                  <a:pt x="2337" y="12964"/>
                  <a:pt x="2707" y="12964"/>
                </a:cubicBezTo>
                <a:lnTo>
                  <a:pt x="18916" y="12964"/>
                </a:lnTo>
                <a:close/>
                <a:moveTo>
                  <a:pt x="18459" y="18348"/>
                </a:moveTo>
                <a:cubicBezTo>
                  <a:pt x="18459" y="18198"/>
                  <a:pt x="18412" y="18069"/>
                  <a:pt x="18321" y="17963"/>
                </a:cubicBezTo>
                <a:cubicBezTo>
                  <a:pt x="18233" y="17855"/>
                  <a:pt x="18126" y="17802"/>
                  <a:pt x="17998" y="17802"/>
                </a:cubicBezTo>
                <a:lnTo>
                  <a:pt x="3596" y="17802"/>
                </a:lnTo>
                <a:cubicBezTo>
                  <a:pt x="3468" y="17802"/>
                  <a:pt x="3358" y="17852"/>
                  <a:pt x="3273" y="17954"/>
                </a:cubicBezTo>
                <a:cubicBezTo>
                  <a:pt x="3182" y="18057"/>
                  <a:pt x="3136" y="18189"/>
                  <a:pt x="3136" y="18348"/>
                </a:cubicBezTo>
                <a:lnTo>
                  <a:pt x="3136" y="18886"/>
                </a:lnTo>
                <a:cubicBezTo>
                  <a:pt x="3136" y="19032"/>
                  <a:pt x="3182" y="19156"/>
                  <a:pt x="3273" y="19259"/>
                </a:cubicBezTo>
                <a:cubicBezTo>
                  <a:pt x="3358" y="19356"/>
                  <a:pt x="3468" y="19403"/>
                  <a:pt x="3596" y="19403"/>
                </a:cubicBezTo>
                <a:lnTo>
                  <a:pt x="18001" y="19403"/>
                </a:lnTo>
                <a:cubicBezTo>
                  <a:pt x="18128" y="19403"/>
                  <a:pt x="18236" y="19358"/>
                  <a:pt x="18324" y="19265"/>
                </a:cubicBezTo>
                <a:cubicBezTo>
                  <a:pt x="18414" y="19168"/>
                  <a:pt x="18461" y="19041"/>
                  <a:pt x="18461" y="18886"/>
                </a:cubicBezTo>
                <a:lnTo>
                  <a:pt x="18461" y="18348"/>
                </a:lnTo>
                <a:close/>
                <a:moveTo>
                  <a:pt x="18001" y="11346"/>
                </a:moveTo>
                <a:lnTo>
                  <a:pt x="3598" y="11346"/>
                </a:lnTo>
                <a:lnTo>
                  <a:pt x="3598" y="1069"/>
                </a:lnTo>
                <a:cubicBezTo>
                  <a:pt x="3598" y="781"/>
                  <a:pt x="3684" y="528"/>
                  <a:pt x="3860" y="314"/>
                </a:cubicBezTo>
                <a:cubicBezTo>
                  <a:pt x="4034" y="105"/>
                  <a:pt x="4252" y="0"/>
                  <a:pt x="4511" y="0"/>
                </a:cubicBezTo>
                <a:lnTo>
                  <a:pt x="12140" y="0"/>
                </a:lnTo>
                <a:lnTo>
                  <a:pt x="12140" y="5386"/>
                </a:lnTo>
                <a:cubicBezTo>
                  <a:pt x="12140" y="5845"/>
                  <a:pt x="12274" y="6235"/>
                  <a:pt x="12539" y="6550"/>
                </a:cubicBezTo>
                <a:cubicBezTo>
                  <a:pt x="12803" y="6873"/>
                  <a:pt x="13119" y="7031"/>
                  <a:pt x="13489" y="7031"/>
                </a:cubicBezTo>
                <a:lnTo>
                  <a:pt x="18001" y="7031"/>
                </a:lnTo>
                <a:lnTo>
                  <a:pt x="18001" y="11346"/>
                </a:lnTo>
                <a:close/>
                <a:moveTo>
                  <a:pt x="18001" y="5386"/>
                </a:moveTo>
                <a:lnTo>
                  <a:pt x="13489" y="5386"/>
                </a:lnTo>
                <a:lnTo>
                  <a:pt x="13489" y="0"/>
                </a:lnTo>
                <a:lnTo>
                  <a:pt x="18001" y="53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49" tIns="19049" rIns="19049" bIns="19049" anchor="ctr"/>
          <a:lstStyle/>
          <a:p>
            <a:pPr defTabSz="170815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61116" y="129443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子集树</a:t>
            </a:r>
          </a:p>
        </p:txBody>
      </p:sp>
      <p:sp>
        <p:nvSpPr>
          <p:cNvPr id="18" name="矩形 17"/>
          <p:cNvSpPr/>
          <p:nvPr/>
        </p:nvSpPr>
        <p:spPr>
          <a:xfrm>
            <a:off x="6469745" y="2666037"/>
            <a:ext cx="1199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排列树 </a:t>
            </a:r>
          </a:p>
        </p:txBody>
      </p:sp>
    </p:spTree>
    <p:extLst>
      <p:ext uri="{BB962C8B-B14F-4D97-AF65-F5344CB8AC3E}">
        <p14:creationId xmlns:p14="http://schemas.microsoft.com/office/powerpoint/2010/main" val="301114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 animBg="1"/>
      <p:bldP spid="17" grpId="0"/>
      <p:bldP spid="15" grpId="0"/>
      <p:bldP spid="21" grpId="0" animBg="1"/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5507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求解目标</a:t>
            </a:r>
            <a:endParaRPr lang="en-US" altLang="zh-CN" dirty="0"/>
          </a:p>
          <a:p>
            <a:pPr lvl="1"/>
            <a:r>
              <a:rPr lang="zh-CN" altLang="en-US" dirty="0"/>
              <a:t>找出满足约束条件的一个解</a:t>
            </a:r>
            <a:endParaRPr lang="en-US" altLang="zh-CN" dirty="0"/>
          </a:p>
          <a:p>
            <a:pPr lvl="1"/>
            <a:r>
              <a:rPr lang="zh-CN" altLang="en-US" dirty="0"/>
              <a:t>在满足约束条件的解中找出在某种意义下的最优解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899591" y="123479"/>
            <a:ext cx="3527629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分支限界法基本思想</a:t>
            </a:r>
          </a:p>
        </p:txBody>
      </p:sp>
      <p:sp>
        <p:nvSpPr>
          <p:cNvPr id="13" name="内容占位符 1">
            <a:extLst>
              <a:ext uri="{FF2B5EF4-FFF2-40B4-BE49-F238E27FC236}">
                <a16:creationId xmlns:a16="http://schemas.microsoft.com/office/drawing/2014/main" id="{4C5B81A4-11F8-4276-A58E-31EE64F2C9B8}"/>
              </a:ext>
            </a:extLst>
          </p:cNvPr>
          <p:cNvSpPr txBox="1">
            <a:spLocks/>
          </p:cNvSpPr>
          <p:nvPr/>
        </p:nvSpPr>
        <p:spPr bwMode="auto">
          <a:xfrm>
            <a:off x="457200" y="2926880"/>
            <a:ext cx="8229600" cy="1550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charset="0"/>
              <a:buChar char="•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适用问题</a:t>
            </a:r>
            <a:endParaRPr lang="en-US" altLang="zh-CN" dirty="0"/>
          </a:p>
          <a:p>
            <a:pPr lvl="1"/>
            <a:r>
              <a:rPr lang="zh-CN" altLang="en-US" dirty="0"/>
              <a:t>存在性问题</a:t>
            </a:r>
            <a:endParaRPr lang="en-US" altLang="zh-CN" dirty="0"/>
          </a:p>
          <a:p>
            <a:pPr lvl="1"/>
            <a:r>
              <a:rPr lang="zh-CN" altLang="en-US" dirty="0"/>
              <a:t>最优化问题 </a:t>
            </a:r>
          </a:p>
        </p:txBody>
      </p:sp>
    </p:spTree>
    <p:extLst>
      <p:ext uri="{BB962C8B-B14F-4D97-AF65-F5344CB8AC3E}">
        <p14:creationId xmlns:p14="http://schemas.microsoft.com/office/powerpoint/2010/main" val="278826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899591" y="123479"/>
            <a:ext cx="3527629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分支限界法基本思想</a:t>
            </a:r>
          </a:p>
        </p:txBody>
      </p:sp>
      <p:grpSp>
        <p:nvGrpSpPr>
          <p:cNvPr id="57" name="Group 58">
            <a:extLst>
              <a:ext uri="{FF2B5EF4-FFF2-40B4-BE49-F238E27FC236}">
                <a16:creationId xmlns:a16="http://schemas.microsoft.com/office/drawing/2014/main" id="{7C92FD89-2372-488F-B56E-CAC51772A8D0}"/>
              </a:ext>
            </a:extLst>
          </p:cNvPr>
          <p:cNvGrpSpPr>
            <a:grpSpLocks/>
          </p:cNvGrpSpPr>
          <p:nvPr/>
        </p:nvGrpSpPr>
        <p:grpSpPr bwMode="auto">
          <a:xfrm>
            <a:off x="4659312" y="3794944"/>
            <a:ext cx="2133600" cy="914400"/>
            <a:chOff x="2832" y="2256"/>
            <a:chExt cx="1344" cy="576"/>
          </a:xfrm>
        </p:grpSpPr>
        <p:sp>
          <p:nvSpPr>
            <p:cNvPr id="58" name="Oval 55">
              <a:extLst>
                <a:ext uri="{FF2B5EF4-FFF2-40B4-BE49-F238E27FC236}">
                  <a16:creationId xmlns:a16="http://schemas.microsoft.com/office/drawing/2014/main" id="{55D3F89C-C768-4786-977B-984CAF02E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56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9" name="Oval 56">
              <a:extLst>
                <a:ext uri="{FF2B5EF4-FFF2-40B4-BE49-F238E27FC236}">
                  <a16:creationId xmlns:a16="http://schemas.microsoft.com/office/drawing/2014/main" id="{5E27E79A-20E6-4AD5-B537-93C7B3F00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256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60" name="Group 57">
            <a:extLst>
              <a:ext uri="{FF2B5EF4-FFF2-40B4-BE49-F238E27FC236}">
                <a16:creationId xmlns:a16="http://schemas.microsoft.com/office/drawing/2014/main" id="{F1966328-C9D8-487F-818C-0BA2EA1F5709}"/>
              </a:ext>
            </a:extLst>
          </p:cNvPr>
          <p:cNvGrpSpPr>
            <a:grpSpLocks/>
          </p:cNvGrpSpPr>
          <p:nvPr/>
        </p:nvGrpSpPr>
        <p:grpSpPr bwMode="auto">
          <a:xfrm>
            <a:off x="5268912" y="2347144"/>
            <a:ext cx="2971800" cy="990600"/>
            <a:chOff x="3216" y="1344"/>
            <a:chExt cx="1872" cy="624"/>
          </a:xfrm>
        </p:grpSpPr>
        <p:sp>
          <p:nvSpPr>
            <p:cNvPr id="61" name="Oval 53">
              <a:extLst>
                <a:ext uri="{FF2B5EF4-FFF2-40B4-BE49-F238E27FC236}">
                  <a16:creationId xmlns:a16="http://schemas.microsoft.com/office/drawing/2014/main" id="{1706B0ED-9612-425D-AFFB-D75D83D69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392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" name="Oval 54">
              <a:extLst>
                <a:ext uri="{FF2B5EF4-FFF2-40B4-BE49-F238E27FC236}">
                  <a16:creationId xmlns:a16="http://schemas.microsoft.com/office/drawing/2014/main" id="{7191914A-8484-4277-B919-951927B38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344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63" name="Oval 52">
            <a:extLst>
              <a:ext uri="{FF2B5EF4-FFF2-40B4-BE49-F238E27FC236}">
                <a16:creationId xmlns:a16="http://schemas.microsoft.com/office/drawing/2014/main" id="{B27B80A0-D171-44D1-B726-B75566EA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2" y="1204144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4" name="Oval 38">
            <a:extLst>
              <a:ext uri="{FF2B5EF4-FFF2-40B4-BE49-F238E27FC236}">
                <a16:creationId xmlns:a16="http://schemas.microsoft.com/office/drawing/2014/main" id="{382E3C5B-E0AC-450B-A29F-97CE000E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" y="3718744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" name="Oval 37">
            <a:extLst>
              <a:ext uri="{FF2B5EF4-FFF2-40B4-BE49-F238E27FC236}">
                <a16:creationId xmlns:a16="http://schemas.microsoft.com/office/drawing/2014/main" id="{4F1DF82B-C5BE-4DD5-B747-73E61DB69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" y="2423344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" name="Oval 36">
            <a:extLst>
              <a:ext uri="{FF2B5EF4-FFF2-40B4-BE49-F238E27FC236}">
                <a16:creationId xmlns:a16="http://schemas.microsoft.com/office/drawing/2014/main" id="{728E7EBB-B769-4586-A521-5B171D4DA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2" y="1204144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7" name="Oval 7">
            <a:extLst>
              <a:ext uri="{FF2B5EF4-FFF2-40B4-BE49-F238E27FC236}">
                <a16:creationId xmlns:a16="http://schemas.microsoft.com/office/drawing/2014/main" id="{64FF1C7C-5C16-43AF-A306-0909994A1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2" y="14327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68" name="Oval 9">
            <a:extLst>
              <a:ext uri="{FF2B5EF4-FFF2-40B4-BE49-F238E27FC236}">
                <a16:creationId xmlns:a16="http://schemas.microsoft.com/office/drawing/2014/main" id="{DAC09EDB-F6DA-4791-9313-89C9EB5E3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2" y="26519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9" name="Oval 10">
            <a:extLst>
              <a:ext uri="{FF2B5EF4-FFF2-40B4-BE49-F238E27FC236}">
                <a16:creationId xmlns:a16="http://schemas.microsoft.com/office/drawing/2014/main" id="{8B7DFFB1-CC5C-411F-A5B4-38A269FD3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12" y="25757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70" name="Oval 11">
            <a:extLst>
              <a:ext uri="{FF2B5EF4-FFF2-40B4-BE49-F238E27FC236}">
                <a16:creationId xmlns:a16="http://schemas.microsoft.com/office/drawing/2014/main" id="{AB5D7C47-E205-4CD5-B599-EDEF7CCF7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2" y="40235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71" name="Oval 12">
            <a:extLst>
              <a:ext uri="{FF2B5EF4-FFF2-40B4-BE49-F238E27FC236}">
                <a16:creationId xmlns:a16="http://schemas.microsoft.com/office/drawing/2014/main" id="{A82E0898-CA5C-4890-911C-DC3C58D9A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2" y="40235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2" name="Oval 13">
            <a:extLst>
              <a:ext uri="{FF2B5EF4-FFF2-40B4-BE49-F238E27FC236}">
                <a16:creationId xmlns:a16="http://schemas.microsoft.com/office/drawing/2014/main" id="{8B573A71-9061-4950-A8BA-F1BA3D65F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2" y="39473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73" name="Oval 14">
            <a:extLst>
              <a:ext uri="{FF2B5EF4-FFF2-40B4-BE49-F238E27FC236}">
                <a16:creationId xmlns:a16="http://schemas.microsoft.com/office/drawing/2014/main" id="{DF5323A0-05A7-457B-B857-BDB313B46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2" y="39473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74" name="Line 15">
            <a:extLst>
              <a:ext uri="{FF2B5EF4-FFF2-40B4-BE49-F238E27FC236}">
                <a16:creationId xmlns:a16="http://schemas.microsoft.com/office/drawing/2014/main" id="{44E98F26-F68B-47F2-B70E-49F7445CBC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4112" y="1813744"/>
            <a:ext cx="8382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16">
            <a:extLst>
              <a:ext uri="{FF2B5EF4-FFF2-40B4-BE49-F238E27FC236}">
                <a16:creationId xmlns:a16="http://schemas.microsoft.com/office/drawing/2014/main" id="{9E9D0187-9A03-4610-88D0-577B35443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312" y="1813744"/>
            <a:ext cx="6858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17">
            <a:extLst>
              <a:ext uri="{FF2B5EF4-FFF2-40B4-BE49-F238E27FC236}">
                <a16:creationId xmlns:a16="http://schemas.microsoft.com/office/drawing/2014/main" id="{0FE3940A-9AE8-4E2B-87AF-59AFC5AB4F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312" y="3032944"/>
            <a:ext cx="457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18">
            <a:extLst>
              <a:ext uri="{FF2B5EF4-FFF2-40B4-BE49-F238E27FC236}">
                <a16:creationId xmlns:a16="http://schemas.microsoft.com/office/drawing/2014/main" id="{33C25CF4-8882-4360-BD41-D282A09FE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2712" y="2956744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19">
            <a:extLst>
              <a:ext uri="{FF2B5EF4-FFF2-40B4-BE49-F238E27FC236}">
                <a16:creationId xmlns:a16="http://schemas.microsoft.com/office/drawing/2014/main" id="{FAAE3765-69BD-4BDA-85EC-D196F4E39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54312" y="2956744"/>
            <a:ext cx="2286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8BBF163B-AAF1-4F74-A586-DC46D2780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3912" y="2956744"/>
            <a:ext cx="533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Oval 21">
            <a:extLst>
              <a:ext uri="{FF2B5EF4-FFF2-40B4-BE49-F238E27FC236}">
                <a16:creationId xmlns:a16="http://schemas.microsoft.com/office/drawing/2014/main" id="{DF856BA4-76EF-420A-8A88-3F6B29DA5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312" y="14327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1" name="Oval 22">
            <a:extLst>
              <a:ext uri="{FF2B5EF4-FFF2-40B4-BE49-F238E27FC236}">
                <a16:creationId xmlns:a16="http://schemas.microsoft.com/office/drawing/2014/main" id="{BADCD30E-3D9C-4364-A979-C9633A9C2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2" y="26519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2" name="Oval 23">
            <a:extLst>
              <a:ext uri="{FF2B5EF4-FFF2-40B4-BE49-F238E27FC236}">
                <a16:creationId xmlns:a16="http://schemas.microsoft.com/office/drawing/2014/main" id="{276582E6-DA52-468E-B4B1-AB22B5BB9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912" y="25757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83" name="Oval 24">
            <a:extLst>
              <a:ext uri="{FF2B5EF4-FFF2-40B4-BE49-F238E27FC236}">
                <a16:creationId xmlns:a16="http://schemas.microsoft.com/office/drawing/2014/main" id="{75DF9587-CC56-406F-952D-82D660421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2" y="40235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84" name="Oval 25">
            <a:extLst>
              <a:ext uri="{FF2B5EF4-FFF2-40B4-BE49-F238E27FC236}">
                <a16:creationId xmlns:a16="http://schemas.microsoft.com/office/drawing/2014/main" id="{2388E1B8-59D0-4520-B07E-3224D08A8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2" y="40235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85" name="Oval 26">
            <a:extLst>
              <a:ext uri="{FF2B5EF4-FFF2-40B4-BE49-F238E27FC236}">
                <a16:creationId xmlns:a16="http://schemas.microsoft.com/office/drawing/2014/main" id="{F9024E7B-73AD-4E7D-8EFC-0BF770A9F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912" y="39473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86" name="Oval 27">
            <a:extLst>
              <a:ext uri="{FF2B5EF4-FFF2-40B4-BE49-F238E27FC236}">
                <a16:creationId xmlns:a16="http://schemas.microsoft.com/office/drawing/2014/main" id="{E7A659BF-6773-41DA-A9D9-397748591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2" y="39473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87" name="Line 28">
            <a:extLst>
              <a:ext uri="{FF2B5EF4-FFF2-40B4-BE49-F238E27FC236}">
                <a16:creationId xmlns:a16="http://schemas.microsoft.com/office/drawing/2014/main" id="{D1559026-BCB9-45D4-A17F-1AA22B76A2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2312" y="1813744"/>
            <a:ext cx="8382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29">
            <a:extLst>
              <a:ext uri="{FF2B5EF4-FFF2-40B4-BE49-F238E27FC236}">
                <a16:creationId xmlns:a16="http://schemas.microsoft.com/office/drawing/2014/main" id="{359F29C3-8ACB-48F3-A8A7-B31240899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1512" y="1813744"/>
            <a:ext cx="6858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Line 30">
            <a:extLst>
              <a:ext uri="{FF2B5EF4-FFF2-40B4-BE49-F238E27FC236}">
                <a16:creationId xmlns:a16="http://schemas.microsoft.com/office/drawing/2014/main" id="{0967BE1C-CBDE-4158-838E-FE618D6412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16512" y="3032944"/>
            <a:ext cx="457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Line 31">
            <a:extLst>
              <a:ext uri="{FF2B5EF4-FFF2-40B4-BE49-F238E27FC236}">
                <a16:creationId xmlns:a16="http://schemas.microsoft.com/office/drawing/2014/main" id="{371FF54F-9013-4B2F-801D-B881F5521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0912" y="2956744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Line 32">
            <a:extLst>
              <a:ext uri="{FF2B5EF4-FFF2-40B4-BE49-F238E27FC236}">
                <a16:creationId xmlns:a16="http://schemas.microsoft.com/office/drawing/2014/main" id="{6C361B20-6FF3-4E51-A946-0CBFAEFA40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02512" y="2956744"/>
            <a:ext cx="2286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Line 33">
            <a:extLst>
              <a:ext uri="{FF2B5EF4-FFF2-40B4-BE49-F238E27FC236}">
                <a16:creationId xmlns:a16="http://schemas.microsoft.com/office/drawing/2014/main" id="{4627DB8D-B771-4BA7-96A9-AC8EB9E41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2112" y="2956744"/>
            <a:ext cx="533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Text Box 34">
            <a:extLst>
              <a:ext uri="{FF2B5EF4-FFF2-40B4-BE49-F238E27FC236}">
                <a16:creationId xmlns:a16="http://schemas.microsoft.com/office/drawing/2014/main" id="{97FB7B7A-597A-45B0-97AF-FED8C6BA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49" y="875532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回溯法</a:t>
            </a:r>
          </a:p>
        </p:txBody>
      </p:sp>
      <p:sp>
        <p:nvSpPr>
          <p:cNvPr id="94" name="Text Box 35">
            <a:extLst>
              <a:ext uri="{FF2B5EF4-FFF2-40B4-BE49-F238E27FC236}">
                <a16:creationId xmlns:a16="http://schemas.microsoft.com/office/drawing/2014/main" id="{A06125EC-8BBD-487E-B0B1-2F73353CF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912" y="930920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分支限界法</a:t>
            </a:r>
          </a:p>
        </p:txBody>
      </p:sp>
      <p:sp>
        <p:nvSpPr>
          <p:cNvPr id="95" name="Text Box 39">
            <a:extLst>
              <a:ext uri="{FF2B5EF4-FFF2-40B4-BE49-F238E27FC236}">
                <a16:creationId xmlns:a16="http://schemas.microsoft.com/office/drawing/2014/main" id="{042FB8C1-182C-4F0E-AF91-E17174B79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2" y="19661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6" name="Text Box 40">
            <a:extLst>
              <a:ext uri="{FF2B5EF4-FFF2-40B4-BE49-F238E27FC236}">
                <a16:creationId xmlns:a16="http://schemas.microsoft.com/office/drawing/2014/main" id="{09802C30-4C96-41D7-8E12-8BCA2C35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2" y="19661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7" name="Text Box 41">
            <a:extLst>
              <a:ext uri="{FF2B5EF4-FFF2-40B4-BE49-F238E27FC236}">
                <a16:creationId xmlns:a16="http://schemas.microsoft.com/office/drawing/2014/main" id="{9EFB005B-BFF2-477E-8650-0FB954ED4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962" y="18899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8" name="Text Box 42">
            <a:extLst>
              <a:ext uri="{FF2B5EF4-FFF2-40B4-BE49-F238E27FC236}">
                <a16:creationId xmlns:a16="http://schemas.microsoft.com/office/drawing/2014/main" id="{83B4FC39-BAA5-4D8B-843E-60A5BA30A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762" y="18899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9" name="Text Box 43">
            <a:extLst>
              <a:ext uri="{FF2B5EF4-FFF2-40B4-BE49-F238E27FC236}">
                <a16:creationId xmlns:a16="http://schemas.microsoft.com/office/drawing/2014/main" id="{FB2B2F18-99BE-49BE-93A9-47CF3CC10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2" y="31853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0" name="Text Box 44">
            <a:extLst>
              <a:ext uri="{FF2B5EF4-FFF2-40B4-BE49-F238E27FC236}">
                <a16:creationId xmlns:a16="http://schemas.microsoft.com/office/drawing/2014/main" id="{C1C2CCBB-BDDC-4D08-982C-7B3A4B1E4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112" y="31853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1" name="Text Box 45">
            <a:extLst>
              <a:ext uri="{FF2B5EF4-FFF2-40B4-BE49-F238E27FC236}">
                <a16:creationId xmlns:a16="http://schemas.microsoft.com/office/drawing/2014/main" id="{B2C6215D-0812-44D6-BA33-6B5A12D19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112" y="31853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" name="Text Box 46">
            <a:extLst>
              <a:ext uri="{FF2B5EF4-FFF2-40B4-BE49-F238E27FC236}">
                <a16:creationId xmlns:a16="http://schemas.microsoft.com/office/drawing/2014/main" id="{FB88F825-2746-440F-B63A-5D8ED33B4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0712" y="31853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3" name="Text Box 47">
            <a:extLst>
              <a:ext uri="{FF2B5EF4-FFF2-40B4-BE49-F238E27FC236}">
                <a16:creationId xmlns:a16="http://schemas.microsoft.com/office/drawing/2014/main" id="{2E713DF0-E1BA-4C3C-BB52-4C18219C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162" y="31091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4" name="Text Box 48">
            <a:extLst>
              <a:ext uri="{FF2B5EF4-FFF2-40B4-BE49-F238E27FC236}">
                <a16:creationId xmlns:a16="http://schemas.microsoft.com/office/drawing/2014/main" id="{AB8D8051-A25B-4B84-B96C-3693A551A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2" y="31091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5" name="Text Box 49">
            <a:extLst>
              <a:ext uri="{FF2B5EF4-FFF2-40B4-BE49-F238E27FC236}">
                <a16:creationId xmlns:a16="http://schemas.microsoft.com/office/drawing/2014/main" id="{D3FA2A30-8FE7-49DD-818E-E9718112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" y="31091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6" name="Text Box 50">
            <a:extLst>
              <a:ext uri="{FF2B5EF4-FFF2-40B4-BE49-F238E27FC236}">
                <a16:creationId xmlns:a16="http://schemas.microsoft.com/office/drawing/2014/main" id="{30C10F82-2457-4A6C-BF5E-281C50F62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362" y="31091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0955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1B80E93-2673-4E7E-AE31-C7BBAFA99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扩展结点</a:t>
            </a:r>
            <a:r>
              <a:rPr lang="en-US" altLang="zh-CN" sz="2400" dirty="0"/>
              <a:t>:</a:t>
            </a:r>
            <a:r>
              <a:rPr lang="zh-CN" altLang="en-US" sz="2400" dirty="0"/>
              <a:t>一个正在产生儿子的结点称为扩展结点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活结点</a:t>
            </a:r>
            <a:r>
              <a:rPr lang="en-US" altLang="zh-CN" sz="2400" dirty="0"/>
              <a:t>:</a:t>
            </a:r>
            <a:r>
              <a:rPr lang="zh-CN" altLang="en-US" sz="2400" dirty="0"/>
              <a:t>一个自身已生成但其儿子还没有全部生成的节点称做活结点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死结点</a:t>
            </a:r>
            <a:r>
              <a:rPr lang="en-US" altLang="zh-CN" sz="2400" dirty="0"/>
              <a:t>:</a:t>
            </a:r>
            <a:r>
              <a:rPr lang="zh-CN" altLang="en-US" sz="2400" dirty="0"/>
              <a:t>一个所有儿子已经产生的结点称做死结点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4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6C36C9-B3C4-43F6-88D3-50EE4BAE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燕尾形 3">
            <a:extLst>
              <a:ext uri="{FF2B5EF4-FFF2-40B4-BE49-F238E27FC236}">
                <a16:creationId xmlns:a16="http://schemas.microsoft.com/office/drawing/2014/main" id="{60DFE4BD-B5AB-4C93-B6D1-A5D60B51C62B}"/>
              </a:ext>
            </a:extLst>
          </p:cNvPr>
          <p:cNvSpPr/>
          <p:nvPr/>
        </p:nvSpPr>
        <p:spPr>
          <a:xfrm>
            <a:off x="899591" y="123479"/>
            <a:ext cx="3527629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分支限界法的要素</a:t>
            </a:r>
          </a:p>
        </p:txBody>
      </p:sp>
    </p:spTree>
    <p:extLst>
      <p:ext uri="{BB962C8B-B14F-4D97-AF65-F5344CB8AC3E}">
        <p14:creationId xmlns:p14="http://schemas.microsoft.com/office/powerpoint/2010/main" val="74535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1B80E93-2673-4E7E-AE31-C7BBAFA99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确定解空间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设计合适的限界函数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组织活结点表</a:t>
            </a:r>
            <a:endParaRPr lang="en-US" altLang="zh-CN" sz="24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6C36C9-B3C4-43F6-88D3-50EE4BAE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燕尾形 3">
            <a:extLst>
              <a:ext uri="{FF2B5EF4-FFF2-40B4-BE49-F238E27FC236}">
                <a16:creationId xmlns:a16="http://schemas.microsoft.com/office/drawing/2014/main" id="{60DFE4BD-B5AB-4C93-B6D1-A5D60B51C62B}"/>
              </a:ext>
            </a:extLst>
          </p:cNvPr>
          <p:cNvSpPr/>
          <p:nvPr/>
        </p:nvSpPr>
        <p:spPr>
          <a:xfrm>
            <a:off x="899591" y="123479"/>
            <a:ext cx="3527629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分支限界法的要素</a:t>
            </a:r>
          </a:p>
        </p:txBody>
      </p:sp>
    </p:spTree>
    <p:extLst>
      <p:ext uri="{BB962C8B-B14F-4D97-AF65-F5344CB8AC3E}">
        <p14:creationId xmlns:p14="http://schemas.microsoft.com/office/powerpoint/2010/main" val="175511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50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解空间的树形表示</a:t>
            </a:r>
            <a:endParaRPr lang="en-US" altLang="zh-CN" dirty="0"/>
          </a:p>
          <a:p>
            <a:pPr lvl="1"/>
            <a:r>
              <a:rPr lang="zh-CN" altLang="en-US" dirty="0"/>
              <a:t>子集树：单源最短路径问题</a:t>
            </a:r>
            <a:endParaRPr lang="en-US" altLang="zh-CN" dirty="0"/>
          </a:p>
          <a:p>
            <a:pPr lvl="1"/>
            <a:r>
              <a:rPr lang="zh-CN" altLang="en-US" dirty="0"/>
              <a:t>满</a:t>
            </a:r>
            <a:r>
              <a:rPr lang="en-US" altLang="zh-CN" dirty="0"/>
              <a:t>n</a:t>
            </a:r>
            <a:r>
              <a:rPr lang="zh-CN" altLang="en-US" dirty="0"/>
              <a:t>叉树：</a:t>
            </a:r>
            <a:r>
              <a:rPr lang="en-US" altLang="zh-CN" dirty="0"/>
              <a:t>n</a:t>
            </a:r>
            <a:r>
              <a:rPr lang="zh-CN" altLang="zh-CN" dirty="0"/>
              <a:t>皇后问题</a:t>
            </a:r>
            <a:endParaRPr lang="en-US" altLang="zh-CN" dirty="0"/>
          </a:p>
          <a:p>
            <a:pPr lvl="1"/>
            <a:r>
              <a:rPr lang="zh-CN" altLang="en-US" dirty="0"/>
              <a:t>排列树：</a:t>
            </a:r>
            <a:r>
              <a:rPr lang="zh-CN" altLang="zh-CN" dirty="0"/>
              <a:t>旅行售货商问题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899591" y="123479"/>
            <a:ext cx="3527629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分支限界法的要素</a:t>
            </a:r>
          </a:p>
        </p:txBody>
      </p:sp>
    </p:spTree>
    <p:extLst>
      <p:ext uri="{BB962C8B-B14F-4D97-AF65-F5344CB8AC3E}">
        <p14:creationId xmlns:p14="http://schemas.microsoft.com/office/powerpoint/2010/main" val="279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2420" y="884130"/>
            <a:ext cx="8229600" cy="16692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设计合适的限界函数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00FF"/>
                </a:solidFill>
                <a:cs typeface="Consolas" pitchFamily="49" charset="0"/>
              </a:rPr>
              <a:t>在扩展时删除不必要的孩子结点</a:t>
            </a:r>
            <a:endParaRPr lang="en-US" altLang="zh-CN" dirty="0">
              <a:solidFill>
                <a:srgbClr val="0000FF"/>
              </a:solidFill>
              <a:cs typeface="Consolas" pitchFamily="49" charset="0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00FF"/>
                </a:solidFill>
                <a:cs typeface="Consolas" pitchFamily="49" charset="0"/>
              </a:rPr>
              <a:t>提高搜索效率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899591" y="123479"/>
            <a:ext cx="4183853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分支限界法的要素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限界函数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9637F7-7897-4F02-864B-E6806CFBF058}"/>
              </a:ext>
            </a:extLst>
          </p:cNvPr>
          <p:cNvSpPr/>
          <p:nvPr/>
        </p:nvSpPr>
        <p:spPr>
          <a:xfrm>
            <a:off x="2283738" y="2444521"/>
            <a:ext cx="428628" cy="5000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400" b="1" i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400" b="1" i="1" baseline="-25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400" b="1" i="1" baseline="-25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374C3E42-5589-44BA-A00D-D7626CE0CCBC}"/>
              </a:ext>
            </a:extLst>
          </p:cNvPr>
          <p:cNvSpPr txBox="1"/>
          <p:nvPr/>
        </p:nvSpPr>
        <p:spPr>
          <a:xfrm>
            <a:off x="2783804" y="2444521"/>
            <a:ext cx="92869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活结点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E68DB1A-77E7-4BEE-9F82-60E28767E0AD}"/>
              </a:ext>
            </a:extLst>
          </p:cNvPr>
          <p:cNvSpPr/>
          <p:nvPr/>
        </p:nvSpPr>
        <p:spPr>
          <a:xfrm>
            <a:off x="997854" y="3873281"/>
            <a:ext cx="500066" cy="5000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i="1" baseline="-25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47A2919-9C14-479A-876F-0F8DC3BF994A}"/>
              </a:ext>
            </a:extLst>
          </p:cNvPr>
          <p:cNvSpPr/>
          <p:nvPr/>
        </p:nvSpPr>
        <p:spPr>
          <a:xfrm>
            <a:off x="1855110" y="3873281"/>
            <a:ext cx="500066" cy="5000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i="1" baseline="-25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aseline="-25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EACEF65-680A-4933-8154-5076E069D2C8}"/>
              </a:ext>
            </a:extLst>
          </p:cNvPr>
          <p:cNvSpPr/>
          <p:nvPr/>
        </p:nvSpPr>
        <p:spPr>
          <a:xfrm>
            <a:off x="2640928" y="3873281"/>
            <a:ext cx="500066" cy="5000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i="1" baseline="-25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baseline="-25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0FBD605-951D-4DF1-B332-A0E32637182F}"/>
              </a:ext>
            </a:extLst>
          </p:cNvPr>
          <p:cNvSpPr/>
          <p:nvPr/>
        </p:nvSpPr>
        <p:spPr>
          <a:xfrm>
            <a:off x="3569622" y="3873281"/>
            <a:ext cx="500066" cy="5000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i="1" baseline="-25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baseline="-25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1623A9-38EF-4981-B314-E2D59C2ED3D7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rot="5400000">
            <a:off x="1348018" y="2948023"/>
            <a:ext cx="1075160" cy="921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CD10A08-4682-4500-82E4-E3612B92481A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837251" y="3212480"/>
            <a:ext cx="928694" cy="392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BBDECB9-E43C-4136-BC1B-EA2C27F279C2}"/>
              </a:ext>
            </a:extLst>
          </p:cNvPr>
          <p:cNvCxnSpPr>
            <a:stCxn id="9" idx="4"/>
          </p:cNvCxnSpPr>
          <p:nvPr/>
        </p:nvCxnSpPr>
        <p:spPr>
          <a:xfrm rot="16200000" flipH="1">
            <a:off x="2207967" y="3234671"/>
            <a:ext cx="928693" cy="348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6D1219-B1FB-4CE4-9978-04B5A9D18943}"/>
              </a:ext>
            </a:extLst>
          </p:cNvPr>
          <p:cNvCxnSpPr>
            <a:stCxn id="9" idx="5"/>
            <a:endCxn id="14" idx="1"/>
          </p:cNvCxnSpPr>
          <p:nvPr/>
        </p:nvCxnSpPr>
        <p:spPr>
          <a:xfrm rot="16200000" flipH="1">
            <a:off x="2608645" y="2912304"/>
            <a:ext cx="1075160" cy="993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D2E21CC-3DAB-47F9-BAD1-31B9F04F09AB}"/>
              </a:ext>
            </a:extLst>
          </p:cNvPr>
          <p:cNvCxnSpPr/>
          <p:nvPr/>
        </p:nvCxnSpPr>
        <p:spPr>
          <a:xfrm rot="16200000" flipH="1">
            <a:off x="1712234" y="3325841"/>
            <a:ext cx="357190" cy="714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210ADBF-F54E-4F42-BE01-C78ACA6B2203}"/>
              </a:ext>
            </a:extLst>
          </p:cNvPr>
          <p:cNvCxnSpPr/>
          <p:nvPr/>
        </p:nvCxnSpPr>
        <p:spPr>
          <a:xfrm>
            <a:off x="1783672" y="3325841"/>
            <a:ext cx="214314" cy="714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95040A2-C7AF-41BA-A4D0-98F0831E719D}"/>
              </a:ext>
            </a:extLst>
          </p:cNvPr>
          <p:cNvCxnSpPr/>
          <p:nvPr/>
        </p:nvCxnSpPr>
        <p:spPr>
          <a:xfrm rot="5400000">
            <a:off x="2986463" y="3290122"/>
            <a:ext cx="285752" cy="714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59B7992-1DC0-4BE1-81EA-9F0666DE8598}"/>
              </a:ext>
            </a:extLst>
          </p:cNvPr>
          <p:cNvCxnSpPr/>
          <p:nvPr/>
        </p:nvCxnSpPr>
        <p:spPr>
          <a:xfrm flipV="1">
            <a:off x="2949990" y="3301777"/>
            <a:ext cx="285752" cy="714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B3A8AA10-2F45-43CA-A289-AC69EF92F799}"/>
              </a:ext>
            </a:extLst>
          </p:cNvPr>
          <p:cNvSpPr/>
          <p:nvPr/>
        </p:nvSpPr>
        <p:spPr>
          <a:xfrm>
            <a:off x="5712762" y="2444521"/>
            <a:ext cx="428628" cy="5000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400" b="1" i="1" baseline="-25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400" b="1" i="1" baseline="-25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60F461E4-09B9-43D4-9F2B-06CF2982973D}"/>
              </a:ext>
            </a:extLst>
          </p:cNvPr>
          <p:cNvSpPr txBox="1"/>
          <p:nvPr/>
        </p:nvSpPr>
        <p:spPr>
          <a:xfrm>
            <a:off x="6212828" y="2444521"/>
            <a:ext cx="92869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活结点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BADF7E4-F246-47D1-B4D3-BBC571D2180E}"/>
              </a:ext>
            </a:extLst>
          </p:cNvPr>
          <p:cNvSpPr/>
          <p:nvPr/>
        </p:nvSpPr>
        <p:spPr>
          <a:xfrm>
            <a:off x="5284134" y="3873281"/>
            <a:ext cx="500066" cy="5000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i="1" baseline="-25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5D12A43-9058-4A77-8F95-706089552AD3}"/>
              </a:ext>
            </a:extLst>
          </p:cNvPr>
          <p:cNvSpPr/>
          <p:nvPr/>
        </p:nvSpPr>
        <p:spPr>
          <a:xfrm>
            <a:off x="6141390" y="3873281"/>
            <a:ext cx="500066" cy="5000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i="1" baseline="-25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baseline="-25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1B3B47C-DAFB-4544-8EDF-25D91AA2026B}"/>
              </a:ext>
            </a:extLst>
          </p:cNvPr>
          <p:cNvCxnSpPr>
            <a:endCxn id="26" idx="0"/>
          </p:cNvCxnSpPr>
          <p:nvPr/>
        </p:nvCxnSpPr>
        <p:spPr>
          <a:xfrm rot="5400000">
            <a:off x="5188488" y="3264868"/>
            <a:ext cx="954093" cy="262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87CFFCA-8B0F-45E9-A8EB-3B6476AB2896}"/>
              </a:ext>
            </a:extLst>
          </p:cNvPr>
          <p:cNvCxnSpPr>
            <a:endCxn id="27" idx="0"/>
          </p:cNvCxnSpPr>
          <p:nvPr/>
        </p:nvCxnSpPr>
        <p:spPr>
          <a:xfrm rot="16200000" flipH="1">
            <a:off x="5736971" y="3218828"/>
            <a:ext cx="954095" cy="354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右箭头 39">
            <a:extLst>
              <a:ext uri="{FF2B5EF4-FFF2-40B4-BE49-F238E27FC236}">
                <a16:creationId xmlns:a16="http://schemas.microsoft.com/office/drawing/2014/main" id="{221E0B4A-D0A4-4EB2-8A18-5177B8543FC4}"/>
              </a:ext>
            </a:extLst>
          </p:cNvPr>
          <p:cNvSpPr/>
          <p:nvPr/>
        </p:nvSpPr>
        <p:spPr>
          <a:xfrm>
            <a:off x="4355440" y="3158901"/>
            <a:ext cx="500066" cy="3571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09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24" grpId="0" animBg="1"/>
      <p:bldP spid="25" grpId="0"/>
      <p:bldP spid="26" grpId="0" animBg="1"/>
      <p:bldP spid="27" grpId="0" animBg="1"/>
      <p:bldP spid="3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黑体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2095</TotalTime>
  <Pages>0</Pages>
  <Words>1459</Words>
  <Characters>0</Characters>
  <Application>Microsoft Office PowerPoint</Application>
  <DocSecurity>0</DocSecurity>
  <PresentationFormat>全屏显示(16:9)</PresentationFormat>
  <Lines>0</Lines>
  <Paragraphs>265</Paragraphs>
  <Slides>19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24</vt:lpstr>
      <vt:lpstr>Gill Sans</vt:lpstr>
      <vt:lpstr>等线</vt:lpstr>
      <vt:lpstr>等线 Light</vt:lpstr>
      <vt:lpstr>黑体</vt:lpstr>
      <vt:lpstr>楷体</vt:lpstr>
      <vt:lpstr>楷体_GB2312</vt:lpstr>
      <vt:lpstr>宋体</vt:lpstr>
      <vt:lpstr>微软雅黑</vt:lpstr>
      <vt:lpstr>Arial</vt:lpstr>
      <vt:lpstr>Calibri</vt:lpstr>
      <vt:lpstr>Calibri Light</vt:lpstr>
      <vt:lpstr>Consolas</vt:lpstr>
      <vt:lpstr>Times New Roman</vt:lpstr>
      <vt:lpstr>Wingdings</vt:lpstr>
      <vt:lpstr>1_Office 主题​​</vt:lpstr>
      <vt:lpstr>Office 主题​​</vt:lpstr>
      <vt:lpstr>1_Office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例：0-1背包问题</vt:lpstr>
      <vt:lpstr>队列式分支限界法</vt:lpstr>
      <vt:lpstr>优先队列式分支限界法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chenjun</dc:creator>
  <cp:lastModifiedBy>Administrator</cp:lastModifiedBy>
  <cp:revision>612</cp:revision>
  <cp:lastPrinted>2017-12-19T14:05:02Z</cp:lastPrinted>
  <dcterms:created xsi:type="dcterms:W3CDTF">2014-05-21T02:15:00Z</dcterms:created>
  <dcterms:modified xsi:type="dcterms:W3CDTF">2021-11-09T03:59:11Z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2052-9.1.0.4862</vt:lpwstr>
  </property>
</Properties>
</file>