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614AAF-3182-48A4-940B-4F35922DD30A}" type="datetimeFigureOut">
              <a:rPr lang="zh-CN" altLang="en-US"/>
              <a:pPr>
                <a:defRPr/>
              </a:pPr>
              <a:t>2021/4/2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01D4DDA-1CF3-41BE-B1F0-E1331EF3E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17463" y="0"/>
            <a:ext cx="12231688" cy="6856413"/>
            <a:chOff x="-16934" y="0"/>
            <a:chExt cx="12231160" cy="6856214"/>
          </a:xfrm>
        </p:grpSpPr>
        <p:pic>
          <p:nvPicPr>
            <p:cNvPr id="5" name="Picture 15" descr="HD-PanelTitleR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2188825" cy="6856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6" descr="HDRibbonTitle-UniformTri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6934" y="3147609"/>
              <a:ext cx="2478024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9" descr="HDRibbonTitle-UniformTri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36202" y="3147609"/>
              <a:ext cx="2478024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" name="Straight Connector 14"/>
          <p:cNvCxnSpPr/>
          <p:nvPr/>
        </p:nvCxnSpPr>
        <p:spPr>
          <a:xfrm>
            <a:off x="2692400" y="3522663"/>
            <a:ext cx="6815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538" y="5037138"/>
            <a:ext cx="896937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CFA93-3544-467C-864E-04B808D0E905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400" y="5037138"/>
            <a:ext cx="52149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675" y="5037138"/>
            <a:ext cx="550863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714F1-2A27-4A5B-AE83-C58EE95A6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9029E-F7FF-4881-9C1E-AFC7BB8ADD02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1EC92-16D5-448B-80CA-0DE9503F3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395413" y="41402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21B24-2376-4C9E-B0A2-62579B7ABA62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E609F-A997-4AC5-BE48-0526DCC44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862013" y="8794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10599738" y="2827338"/>
            <a:ext cx="609600" cy="585787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395413" y="41402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EE41-BF29-442E-87EE-45D412BB4C97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05882-84DD-4F16-A753-0683BD9CB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1093F-1A29-4F9C-B248-2C1AD8B7DC05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88E84-3DCE-405E-8C93-521F32E0B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862013" y="8794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“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10599738" y="2598738"/>
            <a:ext cx="609600" cy="585787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395413" y="34290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A0A63-91CA-4BBE-8E91-E733ECF8FEBA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609AC-4CE3-4843-A646-AD18E185F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395413" y="34290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2385B-44D1-44B0-AAA2-6040E6C24F80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5A74A-32B5-48E2-B709-249F20A16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BDD28-B127-4795-8AFE-DF7F307D8242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53599-EC7A-478D-84B2-FEEFBD1AB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886460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3EBF4-E3B8-4EDF-940E-EFBD6F329AC7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8DC31-9E64-4795-8D48-6D87FE63C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7834" y="692151"/>
            <a:ext cx="8640233" cy="5762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341439"/>
            <a:ext cx="5681133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385" y="1341439"/>
            <a:ext cx="5683249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55289E4-3784-47D0-8527-6EEC22B7286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 共</a:t>
            </a:r>
            <a:r>
              <a:rPr lang="en-US" altLang="zh-CN"/>
              <a:t>93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A65-CD9F-41BF-8E32-FAB43E547A72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4045-6C22-42BB-950B-0AF54CD8C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/>
          <p:nvPr/>
        </p:nvCxnSpPr>
        <p:spPr>
          <a:xfrm>
            <a:off x="2012950" y="3709988"/>
            <a:ext cx="81629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D43C-209A-43BB-BBBF-2FC8C4E70BD7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1092-113E-4973-AE74-84CD29CF0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07179-1A35-45F9-BDB6-22D3C448AFBB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633DB-3440-42A4-ABF9-D7E5A7CC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38A8-61A1-4415-8EE4-25C2DC3798D4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DA757-02E4-4FC2-9A82-B151DB86B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C0AD5-E638-4F4A-A03D-7A8A94D6D195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9D656-B8F7-4C9B-B63F-58C6A3CE4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395413" y="2913063"/>
            <a:ext cx="35147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45559-AB85-4BBB-A2D2-FFF6290D1766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1776-A0AA-45A6-8065-9D07B5F5B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25B0C-20E7-415B-A5F6-197213843DDE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FF5F-3EE7-402F-BBAF-6E1A7D95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-15875" y="0"/>
            <a:ext cx="12230100" cy="6856413"/>
            <a:chOff x="-15736" y="0"/>
            <a:chExt cx="12229962" cy="6856214"/>
          </a:xfrm>
        </p:grpSpPr>
        <p:pic>
          <p:nvPicPr>
            <p:cNvPr id="1032" name="Picture 7" descr="HD-PanelContent.png"/>
            <p:cNvPicPr>
              <a:picLocks noChangeAspect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0" y="0"/>
              <a:ext cx="12188825" cy="6856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-15736" y="3153832"/>
              <a:ext cx="77724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11436986" y="3153832"/>
              <a:ext cx="77724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982663"/>
            <a:ext cx="9601200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2557463"/>
            <a:ext cx="96012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275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702BC963-6630-40EE-8D97-8CF228C970A7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5969000"/>
            <a:ext cx="730567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675" y="5969000"/>
            <a:ext cx="5429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56C0B2CB-9B51-45B9-99A3-804AA4074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66" r:id="rId7"/>
    <p:sldLayoutId id="2147483673" r:id="rId8"/>
    <p:sldLayoutId id="2147483665" r:id="rId9"/>
    <p:sldLayoutId id="2147483664" r:id="rId10"/>
    <p:sldLayoutId id="2147483674" r:id="rId11"/>
    <p:sldLayoutId id="2147483675" r:id="rId12"/>
    <p:sldLayoutId id="2147483663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ctrTitle"/>
          </p:nvPr>
        </p:nvSpPr>
        <p:spPr>
          <a:xfrm>
            <a:off x="2692400" y="1871663"/>
            <a:ext cx="6815138" cy="1514475"/>
          </a:xfrm>
        </p:spPr>
        <p:txBody>
          <a:bodyPr/>
          <a:lstStyle/>
          <a:p>
            <a:pPr eaLnBrk="1" hangingPunct="1"/>
            <a:r>
              <a:rPr lang="en-US" altLang="zh-CN" dirty="0">
                <a:ln>
                  <a:noFill/>
                </a:ln>
                <a:cs typeface="方正舒体"/>
              </a:rPr>
              <a:t>Linux</a:t>
            </a:r>
            <a:r>
              <a:rPr lang="zh-CN" altLang="en-US" dirty="0">
                <a:ln>
                  <a:noFill/>
                </a:ln>
                <a:cs typeface="方正舒体"/>
              </a:rPr>
              <a:t>操作系统</a:t>
            </a:r>
          </a:p>
        </p:txBody>
      </p:sp>
      <p:sp>
        <p:nvSpPr>
          <p:cNvPr id="21506" name="副标题 2"/>
          <p:cNvSpPr>
            <a:spLocks noGrp="1"/>
          </p:cNvSpPr>
          <p:nvPr>
            <p:ph type="subTitle" idx="1"/>
          </p:nvPr>
        </p:nvSpPr>
        <p:spPr>
          <a:xfrm>
            <a:off x="2692400" y="3932238"/>
            <a:ext cx="6815138" cy="81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cs typeface="方正舒体"/>
              </a:rPr>
              <a:t>姜秀柱</a:t>
            </a:r>
            <a:endParaRPr lang="en-US" altLang="zh-CN" dirty="0">
              <a:cs typeface="方正舒体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cs typeface="方正舒体"/>
              </a:rPr>
              <a:t>2018-09-3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16.5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 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Linux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中的游戏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的确不是游戏发烧友们的理想平台。不过，不管是程序员、管理员、黑客还是打算起诉微软的“普通用户”，总得在工作之余给自己找些乐子。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中有不少用来打发时间的游戏，本节将简单地介绍其中的几个</a:t>
            </a:r>
            <a:r>
              <a:rPr lang="en-US" altLang="zh-CN" b="0" i="0" u="none" strike="noStrike" baseline="0">
                <a:latin typeface="Times New Roman"/>
              </a:rPr>
              <a:t>——</a:t>
            </a:r>
            <a:r>
              <a:rPr lang="zh-CN" altLang="en-US" b="0" i="0" u="none" strike="noStrike" baseline="0">
                <a:latin typeface="Times New Roman"/>
              </a:rPr>
              <a:t>仅仅用来满足读者的好奇心而已。不玩游戏的朋友和专业玩家都可以直接跳过本节。</a:t>
            </a:r>
          </a:p>
        </p:txBody>
      </p:sp>
    </p:spTree>
    <p:extLst>
      <p:ext uri="{BB962C8B-B14F-4D97-AF65-F5344CB8AC3E}">
        <p14:creationId xmlns:p14="http://schemas.microsoft.com/office/powerpoint/2010/main" val="52931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16.5.1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发行版自带的游戏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空当接龙游戏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数独游戏</a:t>
            </a:r>
          </a:p>
          <a:p>
            <a:r>
              <a:rPr lang="en-US" altLang="zh-CN" b="0" i="0" u="none" strike="noStrike" baseline="0">
                <a:latin typeface="Times New Roman"/>
              </a:rPr>
              <a:t>3.</a:t>
            </a:r>
            <a:r>
              <a:rPr lang="zh-CN" altLang="en-US" b="0" i="0" u="none" strike="noStrike" baseline="0">
                <a:latin typeface="Times New Roman"/>
              </a:rPr>
              <a:t>对对碰游戏</a:t>
            </a:r>
          </a:p>
        </p:txBody>
      </p:sp>
    </p:spTree>
    <p:extLst>
      <p:ext uri="{BB962C8B-B14F-4D97-AF65-F5344CB8AC3E}">
        <p14:creationId xmlns:p14="http://schemas.microsoft.com/office/powerpoint/2010/main" val="167254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16.5.2  Internet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上的游戏资源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模拟飞行</a:t>
            </a:r>
            <a:r>
              <a:rPr lang="en-US" altLang="zh-CN" b="0" i="0" u="none" strike="noStrike" baseline="0">
                <a:latin typeface="Times New Roman"/>
              </a:rPr>
              <a:t>FlightGear</a:t>
            </a:r>
          </a:p>
          <a:p>
            <a:r>
              <a:rPr lang="en-US" altLang="zh-CN" b="0" i="0" u="none" strike="noStrike" baseline="0">
                <a:latin typeface="Times New Roman"/>
              </a:rPr>
              <a:t>2.Battle for Wesnoth</a:t>
            </a:r>
            <a:r>
              <a:rPr lang="zh-CN" altLang="en-US" b="0" i="0" u="none" strike="noStrike" baseline="0">
                <a:latin typeface="Times New Roman"/>
              </a:rPr>
              <a:t>游戏</a:t>
            </a:r>
          </a:p>
          <a:p>
            <a:r>
              <a:rPr lang="en-US" altLang="zh-CN" b="0" i="0" u="none" strike="noStrike" baseline="0">
                <a:latin typeface="Times New Roman"/>
              </a:rPr>
              <a:t>3.Bos Wars</a:t>
            </a:r>
            <a:r>
              <a:rPr lang="zh-CN" altLang="en-US" b="0" i="0" u="none" strike="noStrike" baseline="0">
                <a:latin typeface="Times New Roman"/>
              </a:rPr>
              <a:t>游戏</a:t>
            </a:r>
          </a:p>
          <a:p>
            <a:r>
              <a:rPr lang="en-US" altLang="zh-CN" b="0" i="0" u="none" strike="noStrike" baseline="0">
                <a:latin typeface="Times New Roman"/>
              </a:rPr>
              <a:t>4.</a:t>
            </a:r>
            <a:r>
              <a:rPr lang="zh-CN" altLang="en-US" b="0" i="0" u="none" strike="noStrike" baseline="0">
                <a:latin typeface="Times New Roman"/>
              </a:rPr>
              <a:t>台球游戏</a:t>
            </a:r>
            <a:r>
              <a:rPr lang="en-US" altLang="zh-CN" b="0" i="0" u="none" strike="noStrike" baseline="0">
                <a:latin typeface="Times New Roman"/>
              </a:rPr>
              <a:t>Foobillard</a:t>
            </a:r>
            <a:endParaRPr lang="zh-CN" altLang="en-US" b="0" i="0" u="none" strike="noStrike" baseline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385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u="none" strike="noStrike" kern="1800" baseline="0">
                <a:latin typeface="Times New Roman"/>
                <a:ea typeface="黑体"/>
              </a:rPr>
              <a:t>第</a:t>
            </a:r>
            <a:r>
              <a:rPr lang="en-US" altLang="zh-CN" b="1" i="0" u="none" strike="noStrike" kern="1800" baseline="0">
                <a:latin typeface="Times New Roman"/>
                <a:ea typeface="黑体"/>
              </a:rPr>
              <a:t>17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章  图    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u="none" strike="noStrike" baseline="0">
                <a:latin typeface="Times New Roman"/>
              </a:rPr>
              <a:t>本章将介绍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上的图像浏览和处理。对于桌面用户而言，图像是和音频、视频同等重要的东西。无论是照片管理、还是专业图像设计，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上都有相应软件提供的帮助。在很多时候，这些开源软件完全可以取代</a:t>
            </a:r>
            <a:r>
              <a:rPr lang="en-US" altLang="zh-CN" b="0" i="0" u="none" strike="noStrike" baseline="0">
                <a:latin typeface="Times New Roman"/>
              </a:rPr>
              <a:t>Windows</a:t>
            </a:r>
            <a:r>
              <a:rPr lang="zh-CN" altLang="en-US" b="0" i="0" u="none" strike="noStrike" baseline="0">
                <a:latin typeface="Times New Roman"/>
              </a:rPr>
              <a:t>下的相关工具，甚至做得更好。</a:t>
            </a:r>
          </a:p>
          <a:p>
            <a:r>
              <a:rPr lang="zh-CN" altLang="en-US" b="0" i="0" u="none" strike="noStrike" baseline="0">
                <a:latin typeface="Times New Roman"/>
              </a:rPr>
              <a:t>本章过后，读者应该能够熟练使用工具管理图片，并掌握一定的图片处理方法。当然，如果希望进一步学习图像处理，那么需要参考其他相关专业书籍，本章只是对此做一个基本介绍。</a:t>
            </a:r>
          </a:p>
        </p:txBody>
      </p:sp>
    </p:spTree>
    <p:extLst>
      <p:ext uri="{BB962C8B-B14F-4D97-AF65-F5344CB8AC3E}">
        <p14:creationId xmlns:p14="http://schemas.microsoft.com/office/powerpoint/2010/main" val="324412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查 看 图 片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下可以使用多种不同的软件打开图片。可以直接在文件浏览器中打开，也可以使用特定的相片管理工具。相片管理工具非常多，大部分都提供相似的功能，具体使用哪一个取决于个人喜好，以及用户所使用的桌面系统（</a:t>
            </a:r>
            <a:r>
              <a:rPr lang="en-US" altLang="zh-CN" b="0" i="0" u="none" strike="noStrike" baseline="0">
                <a:latin typeface="Times New Roman"/>
              </a:rPr>
              <a:t>Gnome</a:t>
            </a:r>
            <a:r>
              <a:rPr lang="zh-CN" altLang="en-US" b="0" i="0" u="none" strike="noStrike" baseline="0">
                <a:latin typeface="Times New Roman"/>
              </a:rPr>
              <a:t>或是</a:t>
            </a:r>
            <a:r>
              <a:rPr lang="en-US" altLang="zh-CN" b="0" i="0" u="none" strike="noStrike" baseline="0">
                <a:latin typeface="Times New Roman"/>
              </a:rPr>
              <a:t>KDE</a:t>
            </a:r>
            <a:r>
              <a:rPr lang="zh-CN" altLang="en-US" b="0" i="0" u="none" strike="noStrike" baseline="0">
                <a:latin typeface="Times New Roman"/>
              </a:rPr>
              <a:t>）。限于篇幅，这里将只对几个经典的软件作介绍，其他软件的操作遵循基本相似的步骤。</a:t>
            </a:r>
          </a:p>
        </p:txBody>
      </p:sp>
    </p:spTree>
    <p:extLst>
      <p:ext uri="{BB962C8B-B14F-4D97-AF65-F5344CB8AC3E}">
        <p14:creationId xmlns:p14="http://schemas.microsoft.com/office/powerpoint/2010/main" val="171774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17.1.1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使用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Konqueror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和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Nautilus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查看图片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1.Konqueror</a:t>
            </a:r>
            <a:r>
              <a:rPr lang="zh-CN" altLang="en-US" b="0" i="0" u="none" strike="noStrike" baseline="0">
                <a:latin typeface="Times New Roman"/>
              </a:rPr>
              <a:t>中的图像缩略图  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Konqueror</a:t>
            </a:r>
            <a:r>
              <a:rPr lang="zh-CN" altLang="en-US" b="0" i="0" u="none" strike="noStrike" baseline="0">
                <a:latin typeface="Times New Roman"/>
              </a:rPr>
              <a:t>中查看图像</a:t>
            </a:r>
          </a:p>
          <a:p>
            <a:r>
              <a:rPr lang="en-US" altLang="zh-CN" b="0" i="0" u="none" strike="noStrike" baseline="0">
                <a:latin typeface="Times New Roman"/>
              </a:rPr>
              <a:t>3.</a:t>
            </a:r>
            <a:r>
              <a:rPr lang="zh-CN" altLang="en-US" b="0" i="0" u="none" strike="noStrike" baseline="0">
                <a:latin typeface="Times New Roman"/>
              </a:rPr>
              <a:t> </a:t>
            </a:r>
            <a:r>
              <a:rPr lang="en-US" altLang="zh-CN" b="0" i="0" u="none" strike="noStrike" baseline="0">
                <a:latin typeface="Times New Roman"/>
              </a:rPr>
              <a:t>Nautilus</a:t>
            </a:r>
            <a:r>
              <a:rPr lang="zh-CN" altLang="en-US" b="0" i="0" u="none" strike="noStrike" baseline="0">
                <a:latin typeface="Times New Roman"/>
              </a:rPr>
              <a:t>中的图像缩略图</a:t>
            </a:r>
          </a:p>
          <a:p>
            <a:r>
              <a:rPr lang="en-US" altLang="zh-CN" b="0" i="0" u="none" strike="noStrike" baseline="0">
                <a:latin typeface="Times New Roman"/>
              </a:rPr>
              <a:t>4.</a:t>
            </a:r>
            <a:r>
              <a:rPr lang="zh-CN" altLang="en-US" b="0" i="0" u="none" strike="noStrike" baseline="0">
                <a:latin typeface="Times New Roman"/>
              </a:rPr>
              <a:t>使用“</a:t>
            </a:r>
            <a:r>
              <a:rPr lang="en-US" altLang="zh-CN" b="0" i="0" u="none" strike="noStrike" baseline="0">
                <a:latin typeface="Times New Roman"/>
              </a:rPr>
              <a:t>GNOME</a:t>
            </a:r>
            <a:r>
              <a:rPr lang="zh-CN" altLang="en-US" b="0" i="0" u="none" strike="noStrike" baseline="0">
                <a:latin typeface="Times New Roman"/>
              </a:rPr>
              <a:t>之眼”查看图像</a:t>
            </a:r>
          </a:p>
        </p:txBody>
      </p:sp>
    </p:spTree>
    <p:extLst>
      <p:ext uri="{BB962C8B-B14F-4D97-AF65-F5344CB8AC3E}">
        <p14:creationId xmlns:p14="http://schemas.microsoft.com/office/powerpoint/2010/main" val="7715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17.1.2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使用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GIMP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查看图片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启动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</a:p>
          <a:p>
            <a:r>
              <a:rPr lang="en-US" altLang="zh-CN" b="0" i="0" u="none" strike="noStrike" baseline="0">
                <a:latin typeface="Times New Roman"/>
              </a:rPr>
              <a:t>2.GIMP</a:t>
            </a:r>
            <a:r>
              <a:rPr lang="zh-CN" altLang="en-US" b="0" i="0" u="none" strike="noStrike" baseline="0">
                <a:latin typeface="Times New Roman"/>
              </a:rPr>
              <a:t>的“打开图像”对话框</a:t>
            </a:r>
          </a:p>
          <a:p>
            <a:r>
              <a:rPr lang="en-US" altLang="zh-CN" b="0" i="0" u="none" strike="noStrike" baseline="0">
                <a:latin typeface="Times New Roman"/>
              </a:rPr>
              <a:t>3.</a:t>
            </a:r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中查看图像</a:t>
            </a:r>
          </a:p>
        </p:txBody>
      </p:sp>
    </p:spTree>
    <p:extLst>
      <p:ext uri="{BB962C8B-B14F-4D97-AF65-F5344CB8AC3E}">
        <p14:creationId xmlns:p14="http://schemas.microsoft.com/office/powerpoint/2010/main" val="213687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17.1.3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使用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Shotwell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管理相册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打开照片管理器</a:t>
            </a:r>
            <a:r>
              <a:rPr lang="en-US" altLang="zh-CN" b="0" i="0" u="none" strike="noStrike" baseline="0">
                <a:latin typeface="Times New Roman"/>
              </a:rPr>
              <a:t>Shotwell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选择导入的图片</a:t>
            </a:r>
          </a:p>
          <a:p>
            <a:r>
              <a:rPr lang="en-US" altLang="zh-CN" b="0" i="0" u="none" strike="noStrike" baseline="0">
                <a:latin typeface="Times New Roman"/>
              </a:rPr>
              <a:t>3.</a:t>
            </a:r>
            <a:r>
              <a:rPr lang="zh-CN" altLang="en-US" b="0" i="0" u="none" strike="noStrike" baseline="0">
                <a:latin typeface="Times New Roman"/>
              </a:rPr>
              <a:t>导入照片至</a:t>
            </a:r>
            <a:r>
              <a:rPr lang="en-US" altLang="zh-CN" b="0" i="0" u="none" strike="noStrike" baseline="0">
                <a:latin typeface="Times New Roman"/>
              </a:rPr>
              <a:t>Shotwell</a:t>
            </a:r>
          </a:p>
          <a:p>
            <a:r>
              <a:rPr lang="en-US" altLang="zh-CN" b="0" i="0" u="none" strike="noStrike" baseline="0">
                <a:latin typeface="Times New Roman"/>
              </a:rPr>
              <a:t>4.Shotwell</a:t>
            </a:r>
            <a:r>
              <a:rPr lang="zh-CN" altLang="en-US" b="0" i="0" u="none" strike="noStrike" baseline="0">
                <a:latin typeface="Times New Roman"/>
              </a:rPr>
              <a:t>管理器的编辑菜单栏</a:t>
            </a:r>
          </a:p>
        </p:txBody>
      </p:sp>
    </p:spTree>
    <p:extLst>
      <p:ext uri="{BB962C8B-B14F-4D97-AF65-F5344CB8AC3E}">
        <p14:creationId xmlns:p14="http://schemas.microsoft.com/office/powerpoint/2010/main" val="228720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使用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GIMP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处理图像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千呼万唤，终于到了介绍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的时候。一直以来，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作为一款优秀的开源图像处理软件而倍受追捧。这款软件使得专业图像处理对普通用户成为可能</a:t>
            </a:r>
            <a:r>
              <a:rPr lang="en-US" altLang="zh-CN" b="0" i="0" u="none" strike="noStrike" baseline="0">
                <a:latin typeface="Times New Roman"/>
              </a:rPr>
              <a:t>——</a:t>
            </a:r>
            <a:r>
              <a:rPr lang="zh-CN" altLang="en-US" b="0" i="0" u="none" strike="noStrike" baseline="0">
                <a:latin typeface="Times New Roman"/>
              </a:rPr>
              <a:t>把埃及大金字塔搬到北京，让天空放晴，或是制作一个让人惊叹的</a:t>
            </a:r>
            <a:r>
              <a:rPr lang="en-US" altLang="zh-CN" b="0" i="0" u="none" strike="noStrike" baseline="0">
                <a:latin typeface="Times New Roman"/>
              </a:rPr>
              <a:t>Web</a:t>
            </a:r>
            <a:r>
              <a:rPr lang="zh-CN" altLang="en-US" b="0" i="0" u="none" strike="noStrike" baseline="0">
                <a:latin typeface="Times New Roman"/>
              </a:rPr>
              <a:t>图像</a:t>
            </a:r>
            <a:r>
              <a:rPr lang="en-US" altLang="zh-CN" b="0" i="0" u="none" strike="noStrike" baseline="0">
                <a:latin typeface="Times New Roman"/>
              </a:rPr>
              <a:t>……</a:t>
            </a:r>
            <a:r>
              <a:rPr lang="zh-CN" altLang="en-US" b="0" i="0" u="none" strike="noStrike" baseline="0">
                <a:latin typeface="Times New Roman"/>
              </a:rPr>
              <a:t>这些无一不能使用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来实现。限于篇幅，本节只能走马观花地列举一些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的特性，这不能不说是一种遗憾。</a:t>
            </a:r>
          </a:p>
        </p:txBody>
      </p:sp>
    </p:spTree>
    <p:extLst>
      <p:ext uri="{BB962C8B-B14F-4D97-AF65-F5344CB8AC3E}">
        <p14:creationId xmlns:p14="http://schemas.microsoft.com/office/powerpoint/2010/main" val="123782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17.2.1  GIMP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使用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保存图像</a:t>
            </a:r>
          </a:p>
        </p:txBody>
      </p:sp>
    </p:spTree>
    <p:extLst>
      <p:ext uri="{BB962C8B-B14F-4D97-AF65-F5344CB8AC3E}">
        <p14:creationId xmlns:p14="http://schemas.microsoft.com/office/powerpoint/2010/main" val="408138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第四篇  娱乐与办公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多媒体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图像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打印机配置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办公软件的使用</a:t>
            </a:r>
          </a:p>
        </p:txBody>
      </p:sp>
    </p:spTree>
    <p:extLst>
      <p:ext uri="{BB962C8B-B14F-4D97-AF65-F5344CB8AC3E}">
        <p14:creationId xmlns:p14="http://schemas.microsoft.com/office/powerpoint/2010/main" val="2450829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17.2.2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漫步工具栏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17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17.2.3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实例：移花接木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使用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对图片实现移花接木</a:t>
            </a:r>
          </a:p>
        </p:txBody>
      </p:sp>
    </p:spTree>
    <p:extLst>
      <p:ext uri="{BB962C8B-B14F-4D97-AF65-F5344CB8AC3E}">
        <p14:creationId xmlns:p14="http://schemas.microsoft.com/office/powerpoint/2010/main" val="410290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17.2.4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使用插件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有一个人数巨大的开发团队，因此针对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的插件每时每刻都在产生。一般来说，</a:t>
            </a:r>
            <a:r>
              <a:rPr lang="en-US" altLang="zh-CN" b="0" i="0" u="none" strike="noStrike" baseline="0">
                <a:latin typeface="Times New Roman"/>
              </a:rPr>
              <a:t>GIMP</a:t>
            </a:r>
            <a:r>
              <a:rPr lang="zh-CN" altLang="en-US" b="0" i="0" u="none" strike="noStrike" baseline="0">
                <a:latin typeface="Times New Roman"/>
              </a:rPr>
              <a:t>的插件都会提供</a:t>
            </a:r>
            <a:r>
              <a:rPr lang="en-US" altLang="zh-CN" b="0" i="0" u="none" strike="noStrike" baseline="0">
                <a:latin typeface="Times New Roman"/>
              </a:rPr>
              <a:t>INSTALL</a:t>
            </a:r>
            <a:r>
              <a:rPr lang="zh-CN" altLang="en-US" b="0" i="0" u="none" strike="noStrike" baseline="0">
                <a:latin typeface="Times New Roman"/>
              </a:rPr>
              <a:t>和</a:t>
            </a:r>
            <a:r>
              <a:rPr lang="en-US" altLang="zh-CN" b="0" i="0" u="none" strike="noStrike" baseline="0">
                <a:latin typeface="Times New Roman"/>
              </a:rPr>
              <a:t>README</a:t>
            </a:r>
            <a:r>
              <a:rPr lang="zh-CN" altLang="en-US" b="0" i="0" u="none" strike="noStrike" baseline="0">
                <a:latin typeface="Times New Roman"/>
              </a:rPr>
              <a:t>这两个文件，其中包含有操作指令。根据插件的不同，安装方法也会略有出入。这方面的内容，读者可以自己尝试解决，或者参考互联网上的相关资料。</a:t>
            </a:r>
          </a:p>
        </p:txBody>
      </p:sp>
    </p:spTree>
    <p:extLst>
      <p:ext uri="{BB962C8B-B14F-4D97-AF65-F5344CB8AC3E}">
        <p14:creationId xmlns:p14="http://schemas.microsoft.com/office/powerpoint/2010/main" val="18956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17.3  LibreOffice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的绘图工具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启动</a:t>
            </a:r>
            <a:r>
              <a:rPr lang="en-US" altLang="zh-CN" b="0" i="0" u="none" strike="noStrike" baseline="0">
                <a:latin typeface="Times New Roman"/>
              </a:rPr>
              <a:t>LibreOffice</a:t>
            </a:r>
            <a:r>
              <a:rPr lang="zh-CN" altLang="en-US" b="0" i="0" u="none" strike="noStrike" baseline="0">
                <a:latin typeface="Times New Roman"/>
              </a:rPr>
              <a:t>绘图工具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LibreOffice</a:t>
            </a:r>
            <a:r>
              <a:rPr lang="zh-CN" altLang="en-US" b="0" i="0" u="none" strike="noStrike" baseline="0">
                <a:latin typeface="Times New Roman"/>
              </a:rPr>
              <a:t>下绘制图片</a:t>
            </a:r>
          </a:p>
        </p:txBody>
      </p:sp>
    </p:spTree>
    <p:extLst>
      <p:ext uri="{BB962C8B-B14F-4D97-AF65-F5344CB8AC3E}">
        <p14:creationId xmlns:p14="http://schemas.microsoft.com/office/powerpoint/2010/main" val="234104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u="none" strike="noStrike" kern="1800" baseline="0">
                <a:latin typeface="Times New Roman"/>
                <a:ea typeface="黑体"/>
              </a:rPr>
              <a:t>第</a:t>
            </a:r>
            <a:r>
              <a:rPr lang="en-US" altLang="zh-CN" b="1" i="0" u="none" strike="noStrike" kern="1800" baseline="0">
                <a:latin typeface="Times New Roman"/>
                <a:ea typeface="黑体"/>
              </a:rPr>
              <a:t>18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章  打印机配置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本章介绍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下打印机的配置和使用。要让一台打印机正确地工作起来曾经非常困难，但现在情况已经好转很多了。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的打印系统已经非常灵活和高效，很多情况下只要简单地把数据线连接到计算机就可以了。尽管如此，在实际工作中依然可能遇到各种问题，本章将尽可能多地关注到各个细节。毕竟，谁都不希望高价购得的打印机被证明是无法使用的。</a:t>
            </a:r>
          </a:p>
        </p:txBody>
      </p:sp>
    </p:spTree>
    <p:extLst>
      <p:ext uri="{BB962C8B-B14F-4D97-AF65-F5344CB8AC3E}">
        <p14:creationId xmlns:p14="http://schemas.microsoft.com/office/powerpoint/2010/main" val="130366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为什么要有这一章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u="none" strike="noStrike" baseline="0">
                <a:latin typeface="Times New Roman"/>
              </a:rPr>
              <a:t>用户已经习惯了在</a:t>
            </a:r>
            <a:r>
              <a:rPr lang="en-US" altLang="zh-CN" b="0" i="0" u="none" strike="noStrike" baseline="0">
                <a:latin typeface="Times New Roman"/>
              </a:rPr>
              <a:t>Windows</a:t>
            </a:r>
            <a:r>
              <a:rPr lang="zh-CN" altLang="en-US" b="0" i="0" u="none" strike="noStrike" baseline="0">
                <a:latin typeface="Times New Roman"/>
              </a:rPr>
              <a:t>中安装驱动，然后给打印机发号施令。看起来在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中可以用同样的方法解决问题，这个想法没有错。但要是硬件厂商没有开发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下的驱动程序怎么办？更多时候，情况并不仅仅如此。用户可以把打印机想得很简单，也可以很复杂</a:t>
            </a:r>
            <a:r>
              <a:rPr lang="en-US" altLang="zh-CN" b="0" i="0" u="none" strike="noStrike" baseline="0">
                <a:latin typeface="Times New Roman"/>
              </a:rPr>
              <a:t>——</a:t>
            </a:r>
            <a:r>
              <a:rPr lang="zh-CN" altLang="en-US" b="0" i="0" u="none" strike="noStrike" baseline="0">
                <a:latin typeface="Times New Roman"/>
              </a:rPr>
              <a:t>这取决于具体的应用环境。如果读者只是想让身边的打印机在需要的时候打印出一页文档，那么只需要阅读</a:t>
            </a:r>
            <a:r>
              <a:rPr lang="en-US" altLang="zh-CN" b="0" i="0" u="none" strike="noStrike" baseline="0">
                <a:latin typeface="Times New Roman"/>
              </a:rPr>
              <a:t>18.2</a:t>
            </a:r>
            <a:r>
              <a:rPr lang="zh-CN" altLang="en-US" b="0" i="0" u="none" strike="noStrike" baseline="0">
                <a:latin typeface="Times New Roman"/>
              </a:rPr>
              <a:t>节就可以了。但对于那些希望在企业环境中部署打印系统的读者而言，按顺序阅读本章的内容是更好的选择。</a:t>
            </a:r>
          </a:p>
        </p:txBody>
      </p:sp>
    </p:spTree>
    <p:extLst>
      <p:ext uri="{BB962C8B-B14F-4D97-AF65-F5344CB8AC3E}">
        <p14:creationId xmlns:p14="http://schemas.microsoft.com/office/powerpoint/2010/main" val="410423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18.1.1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打印机还是计算机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理解打印机</a:t>
            </a:r>
          </a:p>
        </p:txBody>
      </p:sp>
    </p:spTree>
    <p:extLst>
      <p:ext uri="{BB962C8B-B14F-4D97-AF65-F5344CB8AC3E}">
        <p14:creationId xmlns:p14="http://schemas.microsoft.com/office/powerpoint/2010/main" val="501640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18.1.2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打印机的语言：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PDL</a:t>
            </a:r>
            <a:endParaRPr lang="zh-CN" altLang="en-US" b="0" i="0" u="none" strike="noStrike" kern="1800" baseline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PDL</a:t>
            </a:r>
            <a:r>
              <a:rPr lang="zh-CN" altLang="en-US" b="0" i="0" u="none" strike="noStrike" baseline="0">
                <a:latin typeface="Times New Roman"/>
              </a:rPr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281609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18.1.3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驱动程序和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PDL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的关系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打印机的驱动程序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驱动程序和</a:t>
            </a:r>
            <a:r>
              <a:rPr lang="en-US" altLang="zh-CN" b="0" i="0" u="none" strike="noStrike" baseline="0">
                <a:latin typeface="Times New Roman"/>
              </a:rPr>
              <a:t>PDL</a:t>
            </a:r>
            <a:r>
              <a:rPr lang="zh-CN" altLang="en-US" b="0" i="0" u="none" strike="noStrike" baseline="0">
                <a:latin typeface="Times New Roman"/>
              </a:rPr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151910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18.1.4  Linux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如何打印：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CUPS</a:t>
            </a:r>
            <a:endParaRPr lang="zh-CN" altLang="en-US" b="0" i="0" u="none" strike="noStrike" kern="1800" baseline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确认</a:t>
            </a:r>
            <a:r>
              <a:rPr lang="en-US" altLang="zh-CN" b="0" i="0" u="none" strike="noStrike" baseline="0">
                <a:latin typeface="Times New Roman"/>
              </a:rPr>
              <a:t>CUPS</a:t>
            </a:r>
            <a:r>
              <a:rPr lang="zh-CN" altLang="en-US" b="0" i="0" u="none" strike="noStrike" baseline="0">
                <a:latin typeface="Times New Roman"/>
              </a:rPr>
              <a:t>软件已经安装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访问</a:t>
            </a:r>
            <a:r>
              <a:rPr lang="en-US" altLang="zh-CN" b="0" i="0" u="none" strike="noStrike" baseline="0">
                <a:latin typeface="Times New Roman"/>
              </a:rPr>
              <a:t>CUPS</a:t>
            </a:r>
            <a:r>
              <a:rPr lang="zh-CN" altLang="en-US" b="0" i="0" u="none" strike="noStrike" baseline="0">
                <a:latin typeface="Times New Roman"/>
              </a:rPr>
              <a:t>的管理界面</a:t>
            </a:r>
          </a:p>
        </p:txBody>
      </p:sp>
    </p:spTree>
    <p:extLst>
      <p:ext uri="{BB962C8B-B14F-4D97-AF65-F5344CB8AC3E}">
        <p14:creationId xmlns:p14="http://schemas.microsoft.com/office/powerpoint/2010/main" val="6099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u="none" strike="noStrike" kern="1800" baseline="0">
                <a:latin typeface="Times New Roman"/>
                <a:ea typeface="黑体"/>
              </a:rPr>
              <a:t>第</a:t>
            </a:r>
            <a:r>
              <a:rPr lang="en-US" altLang="zh-CN" b="1" i="0" u="none" strike="noStrike" kern="1800" baseline="0">
                <a:latin typeface="Times New Roman"/>
                <a:ea typeface="黑体"/>
              </a:rPr>
              <a:t>16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章  多  媒  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u="none" strike="noStrike" baseline="0">
                <a:latin typeface="Times New Roman"/>
              </a:rPr>
              <a:t>多媒体应用是计算机领域中最为活跃的分支之一，丰富的人机交互方式吸引了大量眼球。如今，多媒体工具已经成为人们生活中不可或缺的一部分，随着各类音频、视频等多媒体内容在互联网上流行，在可以预见的未来，多媒体技术仍将是计算机发展中长盛不衰的热点。本章将介绍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下的多媒体应用，包括音频、视频的播放，以及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下一些游戏的安装使用。这里的讲解将以</a:t>
            </a:r>
            <a:r>
              <a:rPr lang="en-US" altLang="zh-CN" b="0" i="0" u="none" strike="noStrike" baseline="0">
                <a:latin typeface="Times New Roman"/>
              </a:rPr>
              <a:t>Gnome</a:t>
            </a:r>
            <a:r>
              <a:rPr lang="zh-CN" altLang="en-US" b="0" i="0" u="none" strike="noStrike" baseline="0">
                <a:latin typeface="Times New Roman"/>
              </a:rPr>
              <a:t>上的工具为主，出于完整性的考虑，</a:t>
            </a:r>
            <a:r>
              <a:rPr lang="en-US" altLang="zh-CN" b="0" i="0" u="none" strike="noStrike" baseline="0">
                <a:latin typeface="Times New Roman"/>
              </a:rPr>
              <a:t>KDE</a:t>
            </a:r>
            <a:r>
              <a:rPr lang="zh-CN" altLang="en-US" b="0" i="0" u="none" strike="noStrike" baseline="0">
                <a:latin typeface="Times New Roman"/>
              </a:rPr>
              <a:t>上的多媒体工具也会有所涉及。</a:t>
            </a:r>
          </a:p>
        </p:txBody>
      </p:sp>
    </p:spTree>
    <p:extLst>
      <p:ext uri="{BB962C8B-B14F-4D97-AF65-F5344CB8AC3E}">
        <p14:creationId xmlns:p14="http://schemas.microsoft.com/office/powerpoint/2010/main" val="1060414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添加打印机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 dirty="0">
                <a:latin typeface="Times New Roman"/>
              </a:rPr>
              <a:t>添加一台打印机到</a:t>
            </a:r>
            <a:r>
              <a:rPr lang="en-US" altLang="zh-CN" b="0" i="0" u="none" strike="noStrike" baseline="0" dirty="0">
                <a:latin typeface="Times New Roman"/>
              </a:rPr>
              <a:t>CUPS</a:t>
            </a:r>
            <a:r>
              <a:rPr lang="zh-CN" altLang="en-US" b="0" i="0" u="none" strike="noStrike" baseline="0" dirty="0">
                <a:latin typeface="Times New Roman"/>
              </a:rPr>
              <a:t>非常容易，当然前提是这台打印机能够被</a:t>
            </a:r>
            <a:r>
              <a:rPr lang="en-US" altLang="zh-CN" b="0" i="0" u="none" strike="noStrike" baseline="0" dirty="0">
                <a:latin typeface="Times New Roman"/>
              </a:rPr>
              <a:t>Linux</a:t>
            </a:r>
            <a:r>
              <a:rPr lang="zh-CN" altLang="en-US" b="0" i="0" u="none" strike="noStrike" baseline="0" dirty="0">
                <a:latin typeface="Times New Roman"/>
              </a:rPr>
              <a:t>支持，因此本节首先讨论如何选择一款合适的打印机。在添加打印机的过程中，使用</a:t>
            </a:r>
            <a:r>
              <a:rPr lang="en-US" altLang="zh-CN" b="0" i="0" u="none" strike="noStrike" baseline="0" dirty="0">
                <a:latin typeface="Times New Roman"/>
              </a:rPr>
              <a:t>CUPS</a:t>
            </a:r>
            <a:r>
              <a:rPr lang="zh-CN" altLang="en-US" b="0" i="0" u="none" strike="noStrike" baseline="0" dirty="0">
                <a:latin typeface="Times New Roman"/>
              </a:rPr>
              <a:t>的</a:t>
            </a:r>
            <a:r>
              <a:rPr lang="en-US" altLang="zh-CN" b="0" i="0" u="none" strike="noStrike" baseline="0" dirty="0">
                <a:latin typeface="Times New Roman"/>
              </a:rPr>
              <a:t>Web</a:t>
            </a:r>
            <a:r>
              <a:rPr lang="zh-CN" altLang="en-US" b="0" i="0" u="none" strike="noStrike" baseline="0" dirty="0">
                <a:latin typeface="Times New Roman"/>
              </a:rPr>
              <a:t>管理界面应该是一个不错的选择。对于普通用户而言，这个界面足够友好，也非常简洁可靠。当然，本节还是会给出所有这些操作的命令行实现，读者说不定在什么时候会用到它们。</a:t>
            </a:r>
          </a:p>
        </p:txBody>
      </p:sp>
    </p:spTree>
    <p:extLst>
      <p:ext uri="{BB962C8B-B14F-4D97-AF65-F5344CB8AC3E}">
        <p14:creationId xmlns:p14="http://schemas.microsoft.com/office/powerpoint/2010/main" val="2461473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18.2.1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打印机的选择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选择打印机的方法</a:t>
            </a:r>
          </a:p>
        </p:txBody>
      </p:sp>
    </p:spTree>
    <p:extLst>
      <p:ext uri="{BB962C8B-B14F-4D97-AF65-F5344CB8AC3E}">
        <p14:creationId xmlns:p14="http://schemas.microsoft.com/office/powerpoint/2010/main" val="1830436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18.2.2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连接打印机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检测打印机是否连接</a:t>
            </a:r>
          </a:p>
        </p:txBody>
      </p:sp>
    </p:spTree>
    <p:extLst>
      <p:ext uri="{BB962C8B-B14F-4D97-AF65-F5344CB8AC3E}">
        <p14:creationId xmlns:p14="http://schemas.microsoft.com/office/powerpoint/2010/main" val="1868511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18.2.3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让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CUPS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认识打印机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1.CUPS</a:t>
            </a:r>
            <a:r>
              <a:rPr lang="zh-CN" altLang="en-US" b="0" i="0" u="none" strike="noStrike" baseline="0">
                <a:latin typeface="Times New Roman"/>
              </a:rPr>
              <a:t>如何识别打印机</a:t>
            </a:r>
          </a:p>
        </p:txBody>
      </p:sp>
    </p:spTree>
    <p:extLst>
      <p:ext uri="{BB962C8B-B14F-4D97-AF65-F5344CB8AC3E}">
        <p14:creationId xmlns:p14="http://schemas.microsoft.com/office/powerpoint/2010/main" val="325244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18.2.4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配置打印机选项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设置打印机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1031EB-8BE6-4007-B69C-71FBC0EA4E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0481" y="2286000"/>
            <a:ext cx="4695556" cy="37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0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18.2.5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 测试当前的打印机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使用</a:t>
            </a:r>
            <a:r>
              <a:rPr lang="en-US" altLang="zh-CN" b="0" i="0" u="none" strike="noStrike" baseline="0">
                <a:latin typeface="Times New Roman"/>
              </a:rPr>
              <a:t>lpr</a:t>
            </a:r>
            <a:r>
              <a:rPr lang="zh-CN" altLang="en-US" b="0" i="0" u="none" strike="noStrike" baseline="0">
                <a:latin typeface="Times New Roman"/>
              </a:rPr>
              <a:t>命令测试当前的打印机</a:t>
            </a:r>
          </a:p>
        </p:txBody>
      </p:sp>
    </p:spTree>
    <p:extLst>
      <p:ext uri="{BB962C8B-B14F-4D97-AF65-F5344CB8AC3E}">
        <p14:creationId xmlns:p14="http://schemas.microsoft.com/office/powerpoint/2010/main" val="1301824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18.3  </a:t>
            </a:r>
            <a:r>
              <a:rPr lang="zh-CN" altLang="en-US" b="0" i="0" u="none" strike="noStrike" kern="1800" baseline="0">
                <a:latin typeface="宋体"/>
                <a:ea typeface="宋体"/>
              </a:rPr>
              <a:t>管理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CUPS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服务器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 dirty="0">
                <a:latin typeface="Times New Roman"/>
              </a:rPr>
              <a:t>相比较在打印机选择上需要考虑的问题，</a:t>
            </a:r>
            <a:r>
              <a:rPr lang="en-US" altLang="zh-CN" b="0" i="0" u="none" strike="noStrike" baseline="0" dirty="0">
                <a:latin typeface="Times New Roman"/>
              </a:rPr>
              <a:t>CUPS</a:t>
            </a:r>
            <a:r>
              <a:rPr lang="zh-CN" altLang="en-US" b="0" i="0" u="none" strike="noStrike" baseline="0" dirty="0">
                <a:latin typeface="Times New Roman"/>
              </a:rPr>
              <a:t>服务器的配置要让人省心得多。和</a:t>
            </a:r>
            <a:r>
              <a:rPr lang="en-US" altLang="zh-CN" b="0" i="0" u="none" strike="noStrike" baseline="0" dirty="0">
                <a:latin typeface="Times New Roman"/>
              </a:rPr>
              <a:t>Linux</a:t>
            </a:r>
            <a:r>
              <a:rPr lang="zh-CN" altLang="en-US" b="0" i="0" u="none" strike="noStrike" baseline="0" dirty="0">
                <a:latin typeface="Times New Roman"/>
              </a:rPr>
              <a:t>下所有的服务器一样，</a:t>
            </a:r>
            <a:r>
              <a:rPr lang="en-US" altLang="zh-CN" b="0" i="0" u="none" strike="noStrike" baseline="0" dirty="0">
                <a:latin typeface="Times New Roman"/>
              </a:rPr>
              <a:t>CUPS</a:t>
            </a:r>
            <a:r>
              <a:rPr lang="zh-CN" altLang="en-US" b="0" i="0" u="none" strike="noStrike" baseline="0" dirty="0">
                <a:latin typeface="Times New Roman"/>
              </a:rPr>
              <a:t>也使用一个文本文件定义所有的配置选项，并且作为一个“另类”的</a:t>
            </a:r>
            <a:r>
              <a:rPr lang="en-US" altLang="zh-CN" b="0" i="0" u="none" strike="noStrike" baseline="0" dirty="0">
                <a:latin typeface="Times New Roman"/>
              </a:rPr>
              <a:t>Web</a:t>
            </a:r>
            <a:r>
              <a:rPr lang="zh-CN" altLang="en-US" b="0" i="0" u="none" strike="noStrike" baseline="0" dirty="0">
                <a:latin typeface="Times New Roman"/>
              </a:rPr>
              <a:t>服务器，</a:t>
            </a:r>
            <a:r>
              <a:rPr lang="en-US" altLang="zh-CN" b="0" i="0" u="none" strike="noStrike" baseline="0" dirty="0">
                <a:latin typeface="Times New Roman"/>
              </a:rPr>
              <a:t>CUPS</a:t>
            </a:r>
            <a:r>
              <a:rPr lang="zh-CN" altLang="en-US" b="0" i="0" u="none" strike="noStrike" baseline="0" dirty="0">
                <a:latin typeface="Times New Roman"/>
              </a:rPr>
              <a:t>配置文件的语法和</a:t>
            </a:r>
            <a:r>
              <a:rPr lang="en-US" altLang="zh-CN" b="0" i="0" u="none" strike="noStrike" baseline="0" dirty="0">
                <a:latin typeface="Times New Roman"/>
              </a:rPr>
              <a:t>Apache</a:t>
            </a:r>
            <a:r>
              <a:rPr lang="zh-CN" altLang="en-US" b="0" i="0" u="none" strike="noStrike" baseline="0" dirty="0">
                <a:latin typeface="Times New Roman"/>
              </a:rPr>
              <a:t>（将在</a:t>
            </a:r>
            <a:r>
              <a:rPr lang="en-US" altLang="zh-CN" b="0" i="0" u="none" strike="noStrike" baseline="0" dirty="0">
                <a:latin typeface="Times New Roman"/>
              </a:rPr>
              <a:t>23</a:t>
            </a:r>
            <a:r>
              <a:rPr lang="zh-CN" altLang="en-US" b="0" i="0" u="none" strike="noStrike" baseline="0" dirty="0">
                <a:latin typeface="Times New Roman"/>
              </a:rPr>
              <a:t>章介绍）的非常类似。</a:t>
            </a:r>
          </a:p>
        </p:txBody>
      </p:sp>
    </p:spTree>
    <p:extLst>
      <p:ext uri="{BB962C8B-B14F-4D97-AF65-F5344CB8AC3E}">
        <p14:creationId xmlns:p14="http://schemas.microsoft.com/office/powerpoint/2010/main" val="352212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18.3.1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设置网络打印服务器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设置打印服务器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启动服务器</a:t>
            </a:r>
          </a:p>
        </p:txBody>
      </p:sp>
    </p:spTree>
    <p:extLst>
      <p:ext uri="{BB962C8B-B14F-4D97-AF65-F5344CB8AC3E}">
        <p14:creationId xmlns:p14="http://schemas.microsoft.com/office/powerpoint/2010/main" val="2935413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18.3.2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设置打印机的类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添加打印类</a:t>
            </a:r>
          </a:p>
        </p:txBody>
      </p:sp>
    </p:spTree>
    <p:extLst>
      <p:ext uri="{BB962C8B-B14F-4D97-AF65-F5344CB8AC3E}">
        <p14:creationId xmlns:p14="http://schemas.microsoft.com/office/powerpoint/2010/main" val="1150011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18.3.3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操纵打印队列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等待处理的打印任务</a:t>
            </a:r>
          </a:p>
          <a:p>
            <a:r>
              <a:rPr lang="en-US" altLang="zh-CN" b="0" i="0" u="none" strike="noStrike" baseline="0">
                <a:latin typeface="Times New Roman"/>
              </a:rPr>
              <a:t>2</a:t>
            </a:r>
            <a:r>
              <a:rPr lang="zh-CN" altLang="en-US" b="0" i="0" u="none" strike="noStrike" baseline="0">
                <a:latin typeface="Times New Roman"/>
              </a:rPr>
              <a:t>查询到当前打印作业的状态信息。</a:t>
            </a:r>
          </a:p>
        </p:txBody>
      </p:sp>
    </p:spTree>
    <p:extLst>
      <p:ext uri="{BB962C8B-B14F-4D97-AF65-F5344CB8AC3E}">
        <p14:creationId xmlns:p14="http://schemas.microsoft.com/office/powerpoint/2010/main" val="401686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16.1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关 于 声 卡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2142685"/>
            <a:ext cx="9356889" cy="553382"/>
          </a:xfrm>
        </p:spPr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设置声音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23B273-D9B7-4451-A547-123E68623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3171" y="2504221"/>
            <a:ext cx="2421052" cy="3231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DE6D52-FEBC-4B95-9FE5-A42CDF8545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65623" y="2142684"/>
            <a:ext cx="3772817" cy="36264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102F68-4152-4D79-937E-43F2AC81AB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19840" y="2156825"/>
            <a:ext cx="3772817" cy="36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88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18.3.4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 删除打印机和类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在图形界面下删除打印机和类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使用</a:t>
            </a:r>
            <a:r>
              <a:rPr lang="en-US" altLang="zh-CN" b="0" i="0" u="none" strike="noStrike" baseline="0">
                <a:latin typeface="Times New Roman"/>
              </a:rPr>
              <a:t>lpadmin</a:t>
            </a:r>
            <a:r>
              <a:rPr lang="zh-CN" altLang="en-US" b="0" i="0" u="none" strike="noStrike" baseline="0">
                <a:latin typeface="Times New Roman"/>
              </a:rPr>
              <a:t>命令删除打印机和类</a:t>
            </a:r>
          </a:p>
        </p:txBody>
      </p:sp>
    </p:spTree>
    <p:extLst>
      <p:ext uri="{BB962C8B-B14F-4D97-AF65-F5344CB8AC3E}">
        <p14:creationId xmlns:p14="http://schemas.microsoft.com/office/powerpoint/2010/main" val="1266390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18.4  </a:t>
            </a:r>
            <a:r>
              <a:rPr lang="zh-CN" altLang="en-US" b="0" i="0" u="none" strike="noStrike" kern="1800" baseline="0">
                <a:latin typeface="宋体"/>
                <a:ea typeface="宋体"/>
              </a:rPr>
              <a:t>回顾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：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CUPS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的体系结构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CUPS</a:t>
            </a:r>
            <a:r>
              <a:rPr lang="zh-CN" altLang="en-US" b="0" i="0" u="none" strike="noStrike" baseline="0">
                <a:latin typeface="Times New Roman"/>
              </a:rPr>
              <a:t>的体系结构</a:t>
            </a:r>
          </a:p>
        </p:txBody>
      </p:sp>
    </p:spTree>
    <p:extLst>
      <p:ext uri="{BB962C8B-B14F-4D97-AF65-F5344CB8AC3E}">
        <p14:creationId xmlns:p14="http://schemas.microsoft.com/office/powerpoint/2010/main" val="1211224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18.5  KDE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和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Gnome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的打印工具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KDE</a:t>
            </a:r>
            <a:r>
              <a:rPr lang="zh-CN" altLang="en-US" b="0" i="0" u="none" strike="noStrike" baseline="0">
                <a:latin typeface="Times New Roman"/>
              </a:rPr>
              <a:t>和</a:t>
            </a:r>
            <a:r>
              <a:rPr lang="en-US" altLang="zh-CN" b="0" i="0" u="none" strike="noStrike" baseline="0">
                <a:latin typeface="Times New Roman"/>
              </a:rPr>
              <a:t>Gnome</a:t>
            </a:r>
            <a:r>
              <a:rPr lang="zh-CN" altLang="en-US" b="0" i="0" u="none" strike="noStrike" baseline="0">
                <a:latin typeface="Times New Roman"/>
              </a:rPr>
              <a:t>的打印工具界面</a:t>
            </a:r>
          </a:p>
        </p:txBody>
      </p:sp>
    </p:spTree>
    <p:extLst>
      <p:ext uri="{BB962C8B-B14F-4D97-AF65-F5344CB8AC3E}">
        <p14:creationId xmlns:p14="http://schemas.microsoft.com/office/powerpoint/2010/main" val="3845164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u="none" strike="noStrike" kern="1800" baseline="0">
                <a:latin typeface="Times New Roman"/>
                <a:ea typeface="黑体"/>
              </a:rPr>
              <a:t>第</a:t>
            </a:r>
            <a:r>
              <a:rPr lang="en-US" altLang="zh-CN" b="1" i="0" u="none" strike="noStrike" kern="1800" baseline="0">
                <a:latin typeface="Times New Roman"/>
                <a:ea typeface="黑体"/>
              </a:rPr>
              <a:t>19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章  办公软件的使用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对于把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作为桌面的用户而言，拥有一个舒适的办公环境显得尤为重要。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提供了对</a:t>
            </a:r>
            <a:r>
              <a:rPr lang="en-US" altLang="zh-CN" b="0" i="0" u="none" strike="noStrike" baseline="0">
                <a:latin typeface="Times New Roman"/>
              </a:rPr>
              <a:t>Microsoft Office</a:t>
            </a:r>
            <a:r>
              <a:rPr lang="zh-CN" altLang="en-US" b="0" i="0" u="none" strike="noStrike" baseline="0">
                <a:latin typeface="Times New Roman"/>
              </a:rPr>
              <a:t>的无缝访问。用户可以方便地编辑修改</a:t>
            </a:r>
            <a:r>
              <a:rPr lang="en-US" altLang="zh-CN" b="0" i="0" u="none" strike="noStrike" baseline="0">
                <a:latin typeface="Times New Roman"/>
              </a:rPr>
              <a:t>Office</a:t>
            </a:r>
            <a:r>
              <a:rPr lang="zh-CN" altLang="en-US" b="0" i="0" u="none" strike="noStrike" baseline="0">
                <a:latin typeface="Times New Roman"/>
              </a:rPr>
              <a:t>文件，也可以将办公文档直接输出成为</a:t>
            </a:r>
            <a:r>
              <a:rPr lang="en-US" altLang="zh-CN" b="0" i="0" u="none" strike="noStrike" baseline="0">
                <a:latin typeface="Times New Roman"/>
              </a:rPr>
              <a:t>PDF</a:t>
            </a:r>
            <a:r>
              <a:rPr lang="zh-CN" altLang="en-US" b="0" i="0" u="none" strike="noStrike" baseline="0">
                <a:latin typeface="Times New Roman"/>
              </a:rPr>
              <a:t>格式。在光盘刻录方面，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提供了多种不同的软件，当然前提是用户拥有这样一台刻录设备。</a:t>
            </a:r>
          </a:p>
        </p:txBody>
      </p:sp>
    </p:spTree>
    <p:extLst>
      <p:ext uri="{BB962C8B-B14F-4D97-AF65-F5344CB8AC3E}">
        <p14:creationId xmlns:p14="http://schemas.microsoft.com/office/powerpoint/2010/main" val="249456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最常用的办公套件：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LibreOffice</a:t>
            </a:r>
            <a:r>
              <a:rPr lang="en-US" altLang="zh-CN" b="0" i="0" u="none" strike="noStrike" kern="1800" baseline="0">
                <a:latin typeface="Times New Roman"/>
                <a:ea typeface="宋体"/>
              </a:rPr>
              <a:t>.org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u="none" strike="noStrike" baseline="0">
                <a:latin typeface="Times New Roman"/>
              </a:rPr>
              <a:t>LibreOffice.org</a:t>
            </a:r>
            <a:r>
              <a:rPr lang="zh-CN" altLang="en-US" b="0" i="0" u="none" strike="noStrike" baseline="0">
                <a:latin typeface="Times New Roman"/>
              </a:rPr>
              <a:t>是一套跨平台的办公室软件套件，可以在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、</a:t>
            </a:r>
            <a:r>
              <a:rPr lang="en-US" altLang="zh-CN" b="0" i="0" u="none" strike="noStrike" baseline="0">
                <a:latin typeface="Times New Roman"/>
              </a:rPr>
              <a:t>Windows</a:t>
            </a:r>
            <a:r>
              <a:rPr lang="zh-CN" altLang="en-US" b="0" i="0" u="none" strike="noStrike" baseline="0">
                <a:latin typeface="Times New Roman"/>
              </a:rPr>
              <a:t>、</a:t>
            </a:r>
            <a:r>
              <a:rPr lang="en-US" altLang="zh-CN" b="0" i="0" u="none" strike="noStrike" baseline="0">
                <a:latin typeface="Times New Roman"/>
              </a:rPr>
              <a:t>MacOS</a:t>
            </a:r>
            <a:r>
              <a:rPr lang="zh-CN" altLang="en-US" b="0" i="0" u="none" strike="noStrike" baseline="0">
                <a:latin typeface="Times New Roman"/>
              </a:rPr>
              <a:t>、</a:t>
            </a:r>
            <a:r>
              <a:rPr lang="en-US" altLang="zh-CN" b="0" i="0" u="none" strike="noStrike" baseline="0">
                <a:latin typeface="Times New Roman"/>
              </a:rPr>
              <a:t>Solaris</a:t>
            </a:r>
            <a:r>
              <a:rPr lang="zh-CN" altLang="en-US" b="0" i="0" u="none" strike="noStrike" baseline="0">
                <a:latin typeface="Times New Roman"/>
              </a:rPr>
              <a:t>等操作系统上执行，这也是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上最流行的办公软件套件。</a:t>
            </a:r>
            <a:r>
              <a:rPr lang="en-US" altLang="zh-CN" b="0" i="0" u="none" strike="noStrike" baseline="0">
                <a:latin typeface="Times New Roman"/>
              </a:rPr>
              <a:t>LibreOffice.org</a:t>
            </a:r>
            <a:r>
              <a:rPr lang="zh-CN" altLang="en-US" b="0" i="0" u="none" strike="noStrike" baseline="0">
                <a:latin typeface="Times New Roman"/>
              </a:rPr>
              <a:t>是</a:t>
            </a:r>
            <a:r>
              <a:rPr lang="en-US" altLang="zh-CN" b="0" i="0" u="none" strike="noStrike" baseline="0">
                <a:latin typeface="Times New Roman"/>
              </a:rPr>
              <a:t>Sun</a:t>
            </a:r>
            <a:r>
              <a:rPr lang="zh-CN" altLang="en-US" b="0" i="0" u="none" strike="noStrike" baseline="0">
                <a:latin typeface="Times New Roman"/>
              </a:rPr>
              <a:t>的产品，后者非常慷慨地（或者说明智地）将这款开源产品免费赠送给所有人。</a:t>
            </a:r>
          </a:p>
          <a:p>
            <a:r>
              <a:rPr lang="zh-CN" altLang="en-US" b="0" i="0" u="none" strike="noStrike" baseline="0">
                <a:latin typeface="Times New Roman"/>
              </a:rPr>
              <a:t>这个套件包括了文字处理器（</a:t>
            </a:r>
            <a:r>
              <a:rPr lang="en-US" altLang="zh-CN" b="0" i="0" u="none" strike="noStrike" baseline="0">
                <a:latin typeface="Times New Roman"/>
              </a:rPr>
              <a:t>Writer</a:t>
            </a:r>
            <a:r>
              <a:rPr lang="zh-CN" altLang="en-US" b="0" i="0" u="none" strike="noStrike" baseline="0">
                <a:latin typeface="Times New Roman"/>
              </a:rPr>
              <a:t>）、电子表格（</a:t>
            </a:r>
            <a:r>
              <a:rPr lang="en-US" altLang="zh-CN" b="0" i="0" u="none" strike="noStrike" baseline="0">
                <a:latin typeface="Times New Roman"/>
              </a:rPr>
              <a:t>Calc</a:t>
            </a:r>
            <a:r>
              <a:rPr lang="zh-CN" altLang="en-US" b="0" i="0" u="none" strike="noStrike" baseline="0">
                <a:latin typeface="Times New Roman"/>
              </a:rPr>
              <a:t>）、演示文稿（</a:t>
            </a:r>
            <a:r>
              <a:rPr lang="en-US" altLang="zh-CN" b="0" i="0" u="none" strike="noStrike" baseline="0">
                <a:latin typeface="Times New Roman"/>
              </a:rPr>
              <a:t>Impress</a:t>
            </a:r>
            <a:r>
              <a:rPr lang="zh-CN" altLang="en-US" b="0" i="0" u="none" strike="noStrike" baseline="0">
                <a:latin typeface="Times New Roman"/>
              </a:rPr>
              <a:t>）、公式编辑器（</a:t>
            </a:r>
            <a:r>
              <a:rPr lang="en-US" altLang="zh-CN" b="0" i="0" u="none" strike="noStrike" baseline="0">
                <a:latin typeface="Times New Roman"/>
              </a:rPr>
              <a:t>Math</a:t>
            </a:r>
            <a:r>
              <a:rPr lang="zh-CN" altLang="en-US" b="0" i="0" u="none" strike="noStrike" baseline="0">
                <a:latin typeface="Times New Roman"/>
              </a:rPr>
              <a:t>）和绘图程序（</a:t>
            </a:r>
            <a:r>
              <a:rPr lang="en-US" altLang="zh-CN" b="0" i="0" u="none" strike="noStrike" baseline="0">
                <a:latin typeface="Times New Roman"/>
              </a:rPr>
              <a:t>Draw</a:t>
            </a:r>
            <a:r>
              <a:rPr lang="zh-CN" altLang="en-US" b="0" i="0" u="none" strike="noStrike" baseline="0">
                <a:latin typeface="Times New Roman"/>
              </a:rPr>
              <a:t>）。本节介绍前</a:t>
            </a:r>
            <a:r>
              <a:rPr lang="en-US" altLang="zh-CN" b="0" i="0" u="none" strike="noStrike" baseline="0">
                <a:latin typeface="Times New Roman"/>
              </a:rPr>
              <a:t>3</a:t>
            </a:r>
            <a:r>
              <a:rPr lang="zh-CN" altLang="en-US" b="0" i="0" u="none" strike="noStrike" baseline="0">
                <a:latin typeface="Times New Roman"/>
              </a:rPr>
              <a:t>个产品，这也是用户最常使用的办公工具。</a:t>
            </a:r>
          </a:p>
        </p:txBody>
      </p:sp>
    </p:spTree>
    <p:extLst>
      <p:ext uri="{BB962C8B-B14F-4D97-AF65-F5344CB8AC3E}">
        <p14:creationId xmlns:p14="http://schemas.microsoft.com/office/powerpoint/2010/main" val="2738745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19.1.1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 字处理软件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1.Libre Office Writer</a:t>
            </a:r>
            <a:r>
              <a:rPr lang="zh-CN" altLang="en-US" b="0" i="0" u="none" strike="noStrike" baseline="0">
                <a:latin typeface="Times New Roman"/>
              </a:rPr>
              <a:t>启动界面</a:t>
            </a:r>
          </a:p>
          <a:p>
            <a:r>
              <a:rPr lang="en-US" altLang="zh-CN" b="0" i="0" u="none" strike="noStrike" baseline="0">
                <a:latin typeface="Times New Roman"/>
              </a:rPr>
              <a:t>2.Libre Office Writer</a:t>
            </a:r>
            <a:r>
              <a:rPr lang="zh-CN" altLang="en-US" b="0" i="0" u="none" strike="noStrike" baseline="0">
                <a:latin typeface="Times New Roman"/>
              </a:rPr>
              <a:t>的常用操作</a:t>
            </a:r>
          </a:p>
        </p:txBody>
      </p:sp>
    </p:spTree>
    <p:extLst>
      <p:ext uri="{BB962C8B-B14F-4D97-AF65-F5344CB8AC3E}">
        <p14:creationId xmlns:p14="http://schemas.microsoft.com/office/powerpoint/2010/main" val="3160559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19.1.2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 电子表格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1.LibreOffice Calc</a:t>
            </a:r>
            <a:r>
              <a:rPr lang="zh-CN" altLang="en-US" b="0" i="0" u="none" strike="noStrike" baseline="0">
                <a:latin typeface="Times New Roman"/>
              </a:rPr>
              <a:t>表格</a:t>
            </a:r>
          </a:p>
          <a:p>
            <a:r>
              <a:rPr lang="en-US" altLang="zh-CN" b="0" i="0" u="none" strike="noStrike" baseline="0">
                <a:latin typeface="Times New Roman"/>
              </a:rPr>
              <a:t>2.Microsoft Excel</a:t>
            </a:r>
            <a:r>
              <a:rPr lang="zh-CN" altLang="en-US" b="0" i="0" u="none" strike="noStrike" baseline="0">
                <a:latin typeface="Times New Roman"/>
              </a:rPr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1351654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19.1.3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 演示文稿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1.LibreOffice Impress</a:t>
            </a:r>
            <a:r>
              <a:rPr lang="zh-CN" altLang="en-US" b="0" i="0" u="none" strike="noStrike" baseline="0">
                <a:latin typeface="Times New Roman"/>
              </a:rPr>
              <a:t>用户界面</a:t>
            </a:r>
          </a:p>
          <a:p>
            <a:r>
              <a:rPr lang="en-US" altLang="zh-CN" b="0" i="0" u="none" strike="noStrike" baseline="0">
                <a:latin typeface="Times New Roman"/>
              </a:rPr>
              <a:t>2.LibreOffice Impress</a:t>
            </a:r>
            <a:r>
              <a:rPr lang="zh-CN" altLang="en-US" b="0" i="0" u="none" strike="noStrike" baseline="0">
                <a:latin typeface="Times New Roman"/>
              </a:rPr>
              <a:t>下常用的操作</a:t>
            </a:r>
          </a:p>
        </p:txBody>
      </p:sp>
    </p:spTree>
    <p:extLst>
      <p:ext uri="{BB962C8B-B14F-4D97-AF65-F5344CB8AC3E}">
        <p14:creationId xmlns:p14="http://schemas.microsoft.com/office/powerpoint/2010/main" val="4235358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19.1.4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 文档兼容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1.LibreOffice.org</a:t>
            </a:r>
            <a:r>
              <a:rPr lang="zh-CN" altLang="en-US" b="0" i="0" u="none" strike="noStrike" baseline="0">
                <a:latin typeface="Times New Roman"/>
              </a:rPr>
              <a:t>文件</a:t>
            </a:r>
          </a:p>
          <a:p>
            <a:r>
              <a:rPr lang="en-US" altLang="zh-CN" b="0" i="0" u="none" strike="noStrike" baseline="0">
                <a:latin typeface="Times New Roman"/>
              </a:rPr>
              <a:t>2.MS</a:t>
            </a:r>
            <a:r>
              <a:rPr lang="zh-CN" altLang="en-US" b="0" i="0" u="none" strike="noStrike" baseline="0">
                <a:latin typeface="Times New Roman"/>
              </a:rPr>
              <a:t> </a:t>
            </a:r>
            <a:r>
              <a:rPr lang="en-US" altLang="zh-CN" b="0" i="0" u="none" strike="noStrike" baseline="0">
                <a:latin typeface="Times New Roman"/>
              </a:rPr>
              <a:t>Office</a:t>
            </a:r>
            <a:r>
              <a:rPr lang="zh-CN" altLang="en-US" b="0" i="0" u="none" strike="noStrike" baseline="0">
                <a:latin typeface="Times New Roman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846229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查看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PDF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文件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PDF</a:t>
            </a:r>
            <a:r>
              <a:rPr lang="zh-CN" altLang="en-US" b="0" i="0" u="none" strike="noStrike" baseline="0">
                <a:latin typeface="Times New Roman"/>
              </a:rPr>
              <a:t>是一种跨平台的电子文件格式，由</a:t>
            </a:r>
            <a:r>
              <a:rPr lang="en-US" altLang="zh-CN" b="0" i="0" u="none" strike="noStrike" baseline="0">
                <a:latin typeface="Times New Roman"/>
              </a:rPr>
              <a:t>Adobe</a:t>
            </a:r>
            <a:r>
              <a:rPr lang="zh-CN" altLang="en-US" b="0" i="0" u="none" strike="noStrike" baseline="0">
                <a:latin typeface="Times New Roman"/>
              </a:rPr>
              <a:t>公司设计并实现。</a:t>
            </a:r>
            <a:r>
              <a:rPr lang="en-US" altLang="zh-CN" b="0" i="0" u="none" strike="noStrike" baseline="0">
                <a:latin typeface="Times New Roman"/>
              </a:rPr>
              <a:t>PDF</a:t>
            </a:r>
            <a:r>
              <a:rPr lang="zh-CN" altLang="en-US" b="0" i="0" u="none" strike="noStrike" baseline="0">
                <a:latin typeface="Times New Roman"/>
              </a:rPr>
              <a:t>能够很好地处理文字（超链接）、图像、声音等信息，另外在文件大小和安全性方面，</a:t>
            </a:r>
            <a:r>
              <a:rPr lang="en-US" altLang="zh-CN" b="0" i="0" u="none" strike="noStrike" baseline="0">
                <a:latin typeface="Times New Roman"/>
              </a:rPr>
              <a:t>PDF</a:t>
            </a:r>
            <a:r>
              <a:rPr lang="zh-CN" altLang="en-US" b="0" i="0" u="none" strike="noStrike" baseline="0">
                <a:latin typeface="Times New Roman"/>
              </a:rPr>
              <a:t>都有上佳表现。由于这些种种优点使其成为电子出版物事实上的标准。本节将介绍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上的</a:t>
            </a:r>
            <a:r>
              <a:rPr lang="en-US" altLang="zh-CN" b="0" i="0" u="none" strike="noStrike" baseline="0">
                <a:latin typeface="Times New Roman"/>
              </a:rPr>
              <a:t>PDF</a:t>
            </a:r>
            <a:r>
              <a:rPr lang="zh-CN" altLang="en-US" b="0" i="0" u="none" strike="noStrike" baseline="0">
                <a:latin typeface="Times New Roman"/>
              </a:rPr>
              <a:t>阅读工具。</a:t>
            </a:r>
          </a:p>
        </p:txBody>
      </p:sp>
    </p:spTree>
    <p:extLst>
      <p:ext uri="{BB962C8B-B14F-4D97-AF65-F5344CB8AC3E}">
        <p14:creationId xmlns:p14="http://schemas.microsoft.com/office/powerpoint/2010/main" val="418039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16.2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播放器软件概述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1.xine</a:t>
            </a:r>
            <a:r>
              <a:rPr lang="zh-CN" altLang="en-US" b="0" i="0" u="none" strike="noStrike" baseline="0">
                <a:latin typeface="Times New Roman"/>
              </a:rPr>
              <a:t>软件</a:t>
            </a:r>
          </a:p>
          <a:p>
            <a:r>
              <a:rPr lang="en-US" altLang="zh-CN" b="0" i="0" u="none" strike="noStrike" baseline="0">
                <a:latin typeface="Times New Roman"/>
              </a:rPr>
              <a:t>2.MPlayer</a:t>
            </a:r>
            <a:r>
              <a:rPr lang="zh-CN" altLang="en-US" b="0" i="0" u="none" strike="noStrike" baseline="0">
                <a:latin typeface="Times New Roman"/>
              </a:rPr>
              <a:t>软件</a:t>
            </a:r>
          </a:p>
        </p:txBody>
      </p:sp>
    </p:spTree>
    <p:extLst>
      <p:ext uri="{BB962C8B-B14F-4D97-AF65-F5344CB8AC3E}">
        <p14:creationId xmlns:p14="http://schemas.microsoft.com/office/powerpoint/2010/main" val="1966437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19.2.1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使用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Xpdf</a:t>
            </a:r>
            <a:endParaRPr lang="zh-CN" altLang="en-US" b="0" i="0" u="none" strike="noStrike" kern="1800" baseline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启动</a:t>
            </a:r>
            <a:r>
              <a:rPr lang="en-US" altLang="zh-CN" b="0" i="0" u="none" strike="noStrike" baseline="0">
                <a:latin typeface="Times New Roman"/>
              </a:rPr>
              <a:t>Xpdf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使用</a:t>
            </a:r>
            <a:r>
              <a:rPr lang="en-US" altLang="zh-CN" b="0" i="0" u="none" strike="noStrike" baseline="0">
                <a:latin typeface="Times New Roman"/>
              </a:rPr>
              <a:t>Xpdf</a:t>
            </a:r>
            <a:r>
              <a:rPr lang="zh-CN" altLang="en-US" b="0" i="0" u="none" strike="noStrike" baseline="0">
                <a:latin typeface="Times New Roman"/>
              </a:rPr>
              <a:t>打开选定文件</a:t>
            </a:r>
          </a:p>
        </p:txBody>
      </p:sp>
    </p:spTree>
    <p:extLst>
      <p:ext uri="{BB962C8B-B14F-4D97-AF65-F5344CB8AC3E}">
        <p14:creationId xmlns:p14="http://schemas.microsoft.com/office/powerpoint/2010/main" val="3242775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19.2.2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使用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Adobe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Reader</a:t>
            </a:r>
            <a:endParaRPr lang="zh-CN" altLang="en-US" b="0" i="0" u="none" strike="noStrike" kern="1800" baseline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启动</a:t>
            </a:r>
            <a:r>
              <a:rPr lang="en-US" altLang="zh-CN" b="0" i="0" u="none" strike="noStrike" baseline="0">
                <a:latin typeface="Times New Roman"/>
              </a:rPr>
              <a:t>Adobe Reader</a:t>
            </a:r>
            <a:r>
              <a:rPr lang="zh-CN" altLang="en-US" b="0" i="0" u="none" strike="noStrike" baseline="0">
                <a:latin typeface="Times New Roman"/>
              </a:rPr>
              <a:t>。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 打开</a:t>
            </a:r>
            <a:r>
              <a:rPr lang="en-US" altLang="zh-CN" b="0" i="0" u="none" strike="noStrike" baseline="0">
                <a:latin typeface="Times New Roman"/>
              </a:rPr>
              <a:t>PDF</a:t>
            </a:r>
            <a:r>
              <a:rPr lang="zh-CN" altLang="en-US" b="0" i="0" u="none" strike="noStrike" baseline="0">
                <a:latin typeface="Times New Roman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2502128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19.3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光 盘 刻 录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CD</a:t>
            </a:r>
            <a:r>
              <a:rPr lang="zh-CN" altLang="en-US" b="0" i="0" u="none" strike="noStrike" baseline="0">
                <a:latin typeface="Times New Roman"/>
              </a:rPr>
              <a:t>或是</a:t>
            </a:r>
            <a:r>
              <a:rPr lang="en-US" altLang="zh-CN" b="0" i="0" u="none" strike="noStrike" baseline="0">
                <a:latin typeface="Times New Roman"/>
              </a:rPr>
              <a:t>DVD</a:t>
            </a:r>
            <a:r>
              <a:rPr lang="zh-CN" altLang="en-US" b="0" i="0" u="none" strike="noStrike" baseline="0">
                <a:latin typeface="Times New Roman"/>
              </a:rPr>
              <a:t>刻录机已经成了</a:t>
            </a:r>
            <a:r>
              <a:rPr lang="en-US" altLang="zh-CN" b="0" i="0" u="none" strike="noStrike" baseline="0">
                <a:latin typeface="Times New Roman"/>
              </a:rPr>
              <a:t>PC</a:t>
            </a:r>
            <a:r>
              <a:rPr lang="zh-CN" altLang="en-US" b="0" i="0" u="none" strike="noStrike" baseline="0">
                <a:latin typeface="Times New Roman"/>
              </a:rPr>
              <a:t>的标准配置，任何人都可以自己刻录光盘了。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用户从来都不需要担心如何同朋友分享音乐，如何制作启动光盘等。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上最负盛名的两套桌面环境</a:t>
            </a:r>
            <a:r>
              <a:rPr lang="en-US" altLang="zh-CN" b="0" i="0" u="none" strike="noStrike" baseline="0">
                <a:latin typeface="Times New Roman"/>
              </a:rPr>
              <a:t>Gnome</a:t>
            </a:r>
            <a:r>
              <a:rPr lang="zh-CN" altLang="en-US" b="0" i="0" u="none" strike="noStrike" baseline="0">
                <a:latin typeface="Times New Roman"/>
              </a:rPr>
              <a:t>和</a:t>
            </a:r>
            <a:r>
              <a:rPr lang="en-US" altLang="zh-CN" b="0" i="0" u="none" strike="noStrike" baseline="0">
                <a:latin typeface="Times New Roman"/>
              </a:rPr>
              <a:t>KDE</a:t>
            </a:r>
            <a:r>
              <a:rPr lang="zh-CN" altLang="en-US" b="0" i="0" u="none" strike="noStrike" baseline="0">
                <a:latin typeface="Times New Roman"/>
              </a:rPr>
              <a:t>都自带了刻录软件。本节以</a:t>
            </a:r>
            <a:r>
              <a:rPr lang="en-US" altLang="zh-CN" b="0" i="0" u="none" strike="noStrike" baseline="0">
                <a:latin typeface="Times New Roman"/>
              </a:rPr>
              <a:t>Gnome</a:t>
            </a:r>
            <a:r>
              <a:rPr lang="zh-CN" altLang="en-US" b="0" i="0" u="none" strike="noStrike" baseline="0">
                <a:latin typeface="Times New Roman"/>
              </a:rPr>
              <a:t>的光盘刻录工具</a:t>
            </a:r>
            <a:r>
              <a:rPr lang="en-US" altLang="zh-CN" b="0" i="0" u="none" strike="noStrike" baseline="0">
                <a:latin typeface="Times New Roman"/>
              </a:rPr>
              <a:t>Brasero</a:t>
            </a:r>
            <a:r>
              <a:rPr lang="zh-CN" altLang="en-US" b="0" i="0" u="none" strike="noStrike" baseline="0">
                <a:latin typeface="Times New Roman"/>
              </a:rPr>
              <a:t>为例，介绍制作音乐</a:t>
            </a:r>
            <a:r>
              <a:rPr lang="en-US" altLang="zh-CN" b="0" i="0" u="none" strike="noStrike" baseline="0">
                <a:latin typeface="Times New Roman"/>
              </a:rPr>
              <a:t>CD</a:t>
            </a:r>
            <a:r>
              <a:rPr lang="zh-CN" altLang="en-US" b="0" i="0" u="none" strike="noStrike" baseline="0">
                <a:latin typeface="Times New Roman"/>
              </a:rPr>
              <a:t>和烧录映像的方法，</a:t>
            </a:r>
            <a:r>
              <a:rPr lang="en-US" altLang="zh-CN" b="0" i="0" u="none" strike="noStrike" baseline="0">
                <a:latin typeface="Times New Roman"/>
              </a:rPr>
              <a:t>KDE</a:t>
            </a:r>
            <a:r>
              <a:rPr lang="zh-CN" altLang="en-US" b="0" i="0" u="none" strike="noStrike" baseline="0">
                <a:latin typeface="Times New Roman"/>
              </a:rPr>
              <a:t>环境下的</a:t>
            </a:r>
            <a:r>
              <a:rPr lang="en-US" altLang="zh-CN" b="0" i="0" u="none" strike="noStrike" baseline="0">
                <a:latin typeface="Times New Roman"/>
              </a:rPr>
              <a:t>K3b</a:t>
            </a:r>
            <a:r>
              <a:rPr lang="zh-CN" altLang="en-US" b="0" i="0" u="none" strike="noStrike" baseline="0">
                <a:latin typeface="Times New Roman"/>
              </a:rPr>
              <a:t>刻录工具可以遵循相似的步骤。</a:t>
            </a:r>
          </a:p>
        </p:txBody>
      </p:sp>
    </p:spTree>
    <p:extLst>
      <p:ext uri="{BB962C8B-B14F-4D97-AF65-F5344CB8AC3E}">
        <p14:creationId xmlns:p14="http://schemas.microsoft.com/office/powerpoint/2010/main" val="3843023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19.3.1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 制作音乐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CD</a:t>
            </a:r>
            <a:endParaRPr lang="zh-CN" altLang="en-US" b="0" i="0" u="none" strike="noStrike" kern="1800" baseline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打开</a:t>
            </a:r>
            <a:r>
              <a:rPr lang="en-US" altLang="zh-CN" b="0" i="0" u="none" strike="noStrike" baseline="0">
                <a:latin typeface="Times New Roman"/>
              </a:rPr>
              <a:t>Brasero</a:t>
            </a:r>
            <a:r>
              <a:rPr lang="zh-CN" altLang="en-US" b="0" i="0" u="none" strike="noStrike" baseline="0">
                <a:latin typeface="Times New Roman"/>
              </a:rPr>
              <a:t>光盘刻录器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烧录音乐</a:t>
            </a:r>
            <a:r>
              <a:rPr lang="en-US" altLang="zh-CN" b="0" i="0" u="none" strike="noStrike" baseline="0">
                <a:latin typeface="Times New Roman"/>
              </a:rPr>
              <a:t>CD</a:t>
            </a:r>
            <a:endParaRPr lang="zh-CN" altLang="en-US" b="0" i="0" u="none" strike="noStrike" baseline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9953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19.3.2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  刻录镜像文件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烧录光盘</a:t>
            </a:r>
          </a:p>
        </p:txBody>
      </p:sp>
    </p:spTree>
    <p:extLst>
      <p:ext uri="{BB962C8B-B14F-4D97-AF65-F5344CB8AC3E}">
        <p14:creationId xmlns:p14="http://schemas.microsoft.com/office/powerpoint/2010/main" val="385605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16.3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播 放 音 频</a:t>
            </a:r>
            <a:endParaRPr lang="zh-CN" altLang="en-US" b="0" i="0" u="none" strike="noStrike" kern="1800" baseline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Linux</a:t>
            </a:r>
            <a:r>
              <a:rPr lang="zh-CN" altLang="en-US" b="0" i="0" u="none" strike="noStrike" baseline="0">
                <a:latin typeface="Times New Roman"/>
              </a:rPr>
              <a:t>中播放音乐文件已经有了很多工具，绝大多数都使用</a:t>
            </a:r>
            <a:r>
              <a:rPr lang="en-US" altLang="zh-CN" b="0" i="0" u="none" strike="noStrike" baseline="0">
                <a:latin typeface="Times New Roman"/>
              </a:rPr>
              <a:t>xine</a:t>
            </a:r>
            <a:r>
              <a:rPr lang="zh-CN" altLang="en-US" b="0" i="0" u="none" strike="noStrike" baseline="0">
                <a:latin typeface="Times New Roman"/>
              </a:rPr>
              <a:t>和</a:t>
            </a:r>
            <a:r>
              <a:rPr lang="en-US" altLang="zh-CN" b="0" i="0" u="none" strike="noStrike" baseline="0">
                <a:latin typeface="Times New Roman"/>
              </a:rPr>
              <a:t>gstreamer</a:t>
            </a:r>
            <a:r>
              <a:rPr lang="zh-CN" altLang="en-US" b="0" i="0" u="none" strike="noStrike" baseline="0">
                <a:latin typeface="Times New Roman"/>
              </a:rPr>
              <a:t>作为后台播放引擎。</a:t>
            </a:r>
            <a:r>
              <a:rPr lang="en-US" altLang="zh-CN" b="0" i="0" u="none" strike="noStrike" baseline="0">
                <a:latin typeface="Times New Roman"/>
              </a:rPr>
              <a:t>totem-xine</a:t>
            </a:r>
            <a:r>
              <a:rPr lang="zh-CN" altLang="en-US" b="0" i="0" u="none" strike="noStrike" baseline="0">
                <a:latin typeface="Times New Roman"/>
              </a:rPr>
              <a:t>、</a:t>
            </a:r>
            <a:r>
              <a:rPr lang="en-US" altLang="zh-CN" b="0" i="0" u="none" strike="noStrike" baseline="0">
                <a:latin typeface="Times New Roman"/>
              </a:rPr>
              <a:t>amarok</a:t>
            </a:r>
            <a:r>
              <a:rPr lang="zh-CN" altLang="en-US" b="0" i="0" u="none" strike="noStrike" baseline="0">
                <a:latin typeface="Times New Roman"/>
              </a:rPr>
              <a:t>、</a:t>
            </a:r>
            <a:r>
              <a:rPr lang="en-US" altLang="zh-CN" b="0" i="0" u="none" strike="noStrike" baseline="0">
                <a:latin typeface="Times New Roman"/>
              </a:rPr>
              <a:t>kaffeine</a:t>
            </a:r>
            <a:r>
              <a:rPr lang="zh-CN" altLang="en-US" b="0" i="0" u="none" strike="noStrike" baseline="0">
                <a:latin typeface="Times New Roman"/>
              </a:rPr>
              <a:t>等使用</a:t>
            </a:r>
            <a:r>
              <a:rPr lang="en-US" altLang="zh-CN" b="0" i="0" u="none" strike="noStrike" baseline="0">
                <a:latin typeface="Times New Roman"/>
              </a:rPr>
              <a:t>xine</a:t>
            </a:r>
            <a:r>
              <a:rPr lang="zh-CN" altLang="en-US" b="0" i="0" u="none" strike="noStrike" baseline="0">
                <a:latin typeface="Times New Roman"/>
              </a:rPr>
              <a:t>；而</a:t>
            </a:r>
            <a:r>
              <a:rPr lang="en-US" altLang="zh-CN" b="0" i="0" u="none" strike="noStrike" baseline="0">
                <a:latin typeface="Times New Roman"/>
              </a:rPr>
              <a:t>Rhythmbox</a:t>
            </a:r>
            <a:r>
              <a:rPr lang="zh-CN" altLang="en-US" b="0" i="0" u="none" strike="noStrike" baseline="0">
                <a:latin typeface="Times New Roman"/>
              </a:rPr>
              <a:t>等</a:t>
            </a:r>
            <a:r>
              <a:rPr lang="en-US" altLang="zh-CN" b="0" i="0" u="none" strike="noStrike" baseline="0">
                <a:latin typeface="Times New Roman"/>
              </a:rPr>
              <a:t>Gnome</a:t>
            </a:r>
            <a:r>
              <a:rPr lang="zh-CN" altLang="en-US" b="0" i="0" u="none" strike="noStrike" baseline="0">
                <a:latin typeface="Times New Roman"/>
              </a:rPr>
              <a:t>上的播放器通常选择</a:t>
            </a:r>
            <a:r>
              <a:rPr lang="en-US" altLang="zh-CN" b="0" i="0" u="none" strike="noStrike" baseline="0">
                <a:latin typeface="Times New Roman"/>
              </a:rPr>
              <a:t>gstreamer</a:t>
            </a:r>
            <a:r>
              <a:rPr lang="zh-CN" altLang="en-US" b="0" i="0" u="none" strike="noStrike" baseline="0">
                <a:latin typeface="Times New Roman"/>
              </a:rPr>
              <a:t>。本节将分别选择</a:t>
            </a:r>
            <a:r>
              <a:rPr lang="en-US" altLang="zh-CN" b="0" i="0" u="none" strike="noStrike" baseline="0">
                <a:latin typeface="Times New Roman"/>
              </a:rPr>
              <a:t>Gnome</a:t>
            </a:r>
            <a:r>
              <a:rPr lang="zh-CN" altLang="en-US" b="0" i="0" u="none" strike="noStrike" baseline="0">
                <a:latin typeface="Times New Roman"/>
              </a:rPr>
              <a:t>下的</a:t>
            </a:r>
            <a:r>
              <a:rPr lang="en-US" altLang="zh-CN" b="0" i="0" u="none" strike="noStrike" baseline="0">
                <a:latin typeface="Times New Roman"/>
              </a:rPr>
              <a:t>Rhythmbox</a:t>
            </a:r>
            <a:r>
              <a:rPr lang="zh-CN" altLang="en-US" b="0" i="0" u="none" strike="noStrike" baseline="0">
                <a:latin typeface="Times New Roman"/>
              </a:rPr>
              <a:t>和</a:t>
            </a:r>
            <a:r>
              <a:rPr lang="en-US" altLang="zh-CN" b="0" i="0" u="none" strike="noStrike" baseline="0">
                <a:latin typeface="Times New Roman"/>
              </a:rPr>
              <a:t>KDE</a:t>
            </a:r>
            <a:r>
              <a:rPr lang="zh-CN" altLang="en-US" b="0" i="0" u="none" strike="noStrike" baseline="0">
                <a:latin typeface="Times New Roman"/>
              </a:rPr>
              <a:t>下的</a:t>
            </a:r>
            <a:r>
              <a:rPr lang="en-US" altLang="zh-CN" b="0" i="0" u="none" strike="noStrike" baseline="0">
                <a:latin typeface="Times New Roman"/>
              </a:rPr>
              <a:t>amarok</a:t>
            </a:r>
            <a:r>
              <a:rPr lang="zh-CN" altLang="en-US" b="0" i="0" u="none" strike="noStrike" baseline="0">
                <a:latin typeface="Times New Roman"/>
              </a:rPr>
              <a:t>作为主要的介绍对象，其他前端播放器的使用方法基本类似。</a:t>
            </a:r>
          </a:p>
        </p:txBody>
      </p:sp>
    </p:spTree>
    <p:extLst>
      <p:ext uri="{BB962C8B-B14F-4D97-AF65-F5344CB8AC3E}">
        <p14:creationId xmlns:p14="http://schemas.microsoft.com/office/powerpoint/2010/main" val="371277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16.3.1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播放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CD</a:t>
            </a:r>
            <a:endParaRPr lang="zh-CN" altLang="en-US" b="0" i="0" u="none" strike="noStrike" kern="1800" baseline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Rhythmbox</a:t>
            </a:r>
            <a:r>
              <a:rPr lang="zh-CN" altLang="en-US" b="0" i="0" u="none" strike="noStrike" baseline="0">
                <a:latin typeface="Times New Roman"/>
              </a:rPr>
              <a:t>中播放音乐</a:t>
            </a:r>
            <a:r>
              <a:rPr lang="en-US" altLang="zh-CN" b="0" i="0" u="none" strike="noStrike" baseline="0">
                <a:latin typeface="Times New Roman"/>
              </a:rPr>
              <a:t>CD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amarok</a:t>
            </a:r>
            <a:r>
              <a:rPr lang="zh-CN" altLang="en-US" b="0" i="0" u="none" strike="noStrike" baseline="0">
                <a:latin typeface="Times New Roman"/>
              </a:rPr>
              <a:t>中播放音乐</a:t>
            </a:r>
            <a:r>
              <a:rPr lang="en-US" altLang="zh-CN" b="0" i="0" u="none" strike="noStrike" baseline="0">
                <a:latin typeface="Times New Roman"/>
              </a:rPr>
              <a:t>CD</a:t>
            </a:r>
          </a:p>
          <a:p>
            <a:r>
              <a:rPr lang="en-US" altLang="zh-CN" b="0" i="0" u="none" strike="noStrike" baseline="0">
                <a:latin typeface="Times New Roman"/>
              </a:rPr>
              <a:t>3.</a:t>
            </a:r>
            <a:r>
              <a:rPr lang="zh-CN" altLang="en-US" b="0" i="0" u="none" strike="noStrike" baseline="0">
                <a:latin typeface="Times New Roman"/>
              </a:rPr>
              <a:t>使用</a:t>
            </a:r>
            <a:r>
              <a:rPr lang="en-US" altLang="zh-CN" b="0" i="0" u="none" strike="noStrike" baseline="0">
                <a:latin typeface="Times New Roman"/>
              </a:rPr>
              <a:t>Rhythmbox</a:t>
            </a:r>
            <a:r>
              <a:rPr lang="zh-CN" altLang="en-US" b="0" i="0" u="none" strike="noStrike" baseline="0">
                <a:latin typeface="Times New Roman"/>
              </a:rPr>
              <a:t>抓轨</a:t>
            </a:r>
          </a:p>
        </p:txBody>
      </p:sp>
    </p:spTree>
    <p:extLst>
      <p:ext uri="{BB962C8B-B14F-4D97-AF65-F5344CB8AC3E}">
        <p14:creationId xmlns:p14="http://schemas.microsoft.com/office/powerpoint/2010/main" val="185966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16.3.2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播放数字音乐文件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u="none" strike="noStrike" baseline="0">
                <a:latin typeface="Times New Roman"/>
              </a:rPr>
              <a:t>相比较播放音乐</a:t>
            </a:r>
            <a:r>
              <a:rPr lang="en-US" altLang="zh-CN" b="0" i="0" u="none" strike="noStrike" baseline="0">
                <a:latin typeface="Times New Roman"/>
              </a:rPr>
              <a:t>CD</a:t>
            </a:r>
            <a:r>
              <a:rPr lang="zh-CN" altLang="en-US" b="0" i="0" u="none" strike="noStrike" baseline="0">
                <a:latin typeface="Times New Roman"/>
              </a:rPr>
              <a:t>而言，用户更多的是把音乐下载之后（先不管某些“免费下载”是否合理合法）放在硬盘上慢慢“享用”。本节将介绍使用播放器软件播放音乐文件的方法，在此之前首先关心一下和音频格式有关的主题。</a:t>
            </a:r>
          </a:p>
          <a:p>
            <a:r>
              <a:rPr lang="en-US" altLang="zh-CN" b="0" i="0" u="none" strike="noStrike" baseline="0">
                <a:latin typeface="Times New Roman"/>
              </a:rPr>
              <a:t>1</a:t>
            </a:r>
            <a:r>
              <a:rPr lang="zh-CN" altLang="en-US" b="0" i="0" u="none" strike="noStrike" baseline="0">
                <a:latin typeface="Times New Roman"/>
              </a:rPr>
              <a:t>．关于音频文件格式</a:t>
            </a:r>
          </a:p>
          <a:p>
            <a:r>
              <a:rPr lang="en-US" altLang="zh-CN" b="0" i="0" u="none" strike="noStrike" baseline="0">
                <a:latin typeface="Times New Roman"/>
              </a:rPr>
              <a:t>2</a:t>
            </a:r>
            <a:r>
              <a:rPr lang="zh-CN" altLang="en-US" b="0" i="0" u="none" strike="noStrike" baseline="0">
                <a:latin typeface="Times New Roman"/>
              </a:rPr>
              <a:t>．使用</a:t>
            </a:r>
            <a:r>
              <a:rPr lang="en-US" altLang="zh-CN" b="0" i="0" u="none" strike="noStrike" baseline="0">
                <a:latin typeface="Times New Roman"/>
              </a:rPr>
              <a:t>Rhythmbox</a:t>
            </a:r>
          </a:p>
          <a:p>
            <a:r>
              <a:rPr lang="en-US" altLang="zh-CN" b="0" i="0" u="none" strike="noStrike" baseline="0">
                <a:latin typeface="Times New Roman"/>
              </a:rPr>
              <a:t>3</a:t>
            </a:r>
            <a:r>
              <a:rPr lang="zh-CN" altLang="en-US" b="0" i="0" u="none" strike="noStrike" baseline="0">
                <a:latin typeface="Times New Roman"/>
              </a:rPr>
              <a:t>．使用</a:t>
            </a:r>
            <a:r>
              <a:rPr lang="en-US" altLang="zh-CN" b="0" i="0" u="none" strike="noStrike" baseline="0">
                <a:latin typeface="Times New Roman"/>
              </a:rPr>
              <a:t>amarok</a:t>
            </a:r>
            <a:endParaRPr lang="zh-CN" altLang="en-US" b="0" i="0" u="none" strike="noStrike" baseline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746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kern="1800" baseline="0">
                <a:latin typeface="Times New Roman"/>
                <a:ea typeface="黑体"/>
              </a:rPr>
              <a:t>16.4  </a:t>
            </a:r>
            <a:r>
              <a:rPr lang="zh-CN" altLang="en-US" b="0" i="0" u="none" strike="noStrike" kern="1800" baseline="0">
                <a:latin typeface="Times New Roman"/>
                <a:ea typeface="黑体"/>
              </a:rPr>
              <a:t>播放视频：使用</a:t>
            </a:r>
            <a:r>
              <a:rPr lang="en-US" altLang="zh-CN" b="0" i="0" u="none" strike="noStrike" kern="1800" baseline="0">
                <a:latin typeface="Times New Roman"/>
                <a:ea typeface="黑体"/>
              </a:rPr>
              <a:t>MPlayer</a:t>
            </a:r>
            <a:endParaRPr lang="zh-CN" altLang="en-US" b="0" i="0" u="none" strike="noStrike" kern="1800" baseline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baseline="0">
                <a:latin typeface="Times New Roman"/>
              </a:rPr>
              <a:t>1.MPlayer</a:t>
            </a:r>
            <a:r>
              <a:rPr lang="zh-CN" altLang="en-US" b="0" i="0" u="none" strike="noStrike" baseline="0">
                <a:latin typeface="Times New Roman"/>
              </a:rPr>
              <a:t>界面</a:t>
            </a:r>
          </a:p>
          <a:p>
            <a:r>
              <a:rPr lang="en-US" altLang="zh-CN" b="0" i="0" u="none" strike="noStrike" baseline="0">
                <a:latin typeface="Times New Roman"/>
              </a:rPr>
              <a:t>2.</a:t>
            </a:r>
            <a:r>
              <a:rPr lang="zh-CN" altLang="en-US" b="0" i="0" u="none" strike="noStrike" baseline="0">
                <a:latin typeface="Times New Roman"/>
              </a:rPr>
              <a:t> 选择视频文件</a:t>
            </a:r>
          </a:p>
          <a:p>
            <a:r>
              <a:rPr lang="en-US" altLang="zh-CN" b="0" i="0" u="none" strike="noStrike" baseline="0">
                <a:latin typeface="Times New Roman"/>
              </a:rPr>
              <a:t>3.</a:t>
            </a:r>
            <a:r>
              <a:rPr lang="zh-CN" altLang="en-US" b="0" i="0" u="none" strike="noStrike" baseline="0">
                <a:latin typeface="Times New Roman"/>
              </a:rPr>
              <a:t> 打开</a:t>
            </a:r>
            <a:r>
              <a:rPr lang="en-US" altLang="zh-CN" b="0" i="0" u="none" strike="noStrike" baseline="0">
                <a:latin typeface="Times New Roman"/>
              </a:rPr>
              <a:t>MPlayer</a:t>
            </a:r>
            <a:r>
              <a:rPr lang="zh-CN" altLang="en-US" b="0" i="0" u="none" strike="noStrike" baseline="0">
                <a:latin typeface="Times New Roman"/>
              </a:rPr>
              <a:t>播放列表</a:t>
            </a:r>
          </a:p>
          <a:p>
            <a:r>
              <a:rPr lang="en-US" altLang="zh-CN" b="0" i="0" u="none" strike="noStrike" baseline="0">
                <a:latin typeface="Times New Roman"/>
              </a:rPr>
              <a:t>4.</a:t>
            </a:r>
            <a:r>
              <a:rPr lang="zh-CN" altLang="en-US" b="0" i="0" u="none" strike="noStrike" baseline="0">
                <a:latin typeface="Times New Roman"/>
              </a:rPr>
              <a:t> 把文件添加在</a:t>
            </a:r>
            <a:r>
              <a:rPr lang="en-US" altLang="zh-CN" b="0" i="0" u="none" strike="noStrike" baseline="0">
                <a:latin typeface="Times New Roman"/>
              </a:rPr>
              <a:t>MPlayer</a:t>
            </a:r>
            <a:r>
              <a:rPr lang="zh-CN" altLang="en-US" b="0" i="0" u="none" strike="noStrike" baseline="0">
                <a:latin typeface="Times New Roman"/>
              </a:rPr>
              <a:t>播放列表</a:t>
            </a:r>
          </a:p>
        </p:txBody>
      </p:sp>
    </p:spTree>
    <p:extLst>
      <p:ext uri="{BB962C8B-B14F-4D97-AF65-F5344CB8AC3E}">
        <p14:creationId xmlns:p14="http://schemas.microsoft.com/office/powerpoint/2010/main" val="555809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2831</TotalTime>
  <Words>2107</Words>
  <Application>Microsoft Office PowerPoint</Application>
  <PresentationFormat>宽屏</PresentationFormat>
  <Paragraphs>148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等线</vt:lpstr>
      <vt:lpstr>华文中宋</vt:lpstr>
      <vt:lpstr>宋体</vt:lpstr>
      <vt:lpstr>Arial</vt:lpstr>
      <vt:lpstr>Garamond</vt:lpstr>
      <vt:lpstr>Times New Roman</vt:lpstr>
      <vt:lpstr>环保</vt:lpstr>
      <vt:lpstr>Linux操作系统</vt:lpstr>
      <vt:lpstr>第四篇  娱乐与办公</vt:lpstr>
      <vt:lpstr>第16章  多  媒  体</vt:lpstr>
      <vt:lpstr>16.1  关 于 声 卡</vt:lpstr>
      <vt:lpstr>16.2  播放器软件概述</vt:lpstr>
      <vt:lpstr>16.3  播 放 音 频</vt:lpstr>
      <vt:lpstr>16.3.1  播放CD</vt:lpstr>
      <vt:lpstr>16.3.2  播放数字音乐文件</vt:lpstr>
      <vt:lpstr>16.4  播放视频：使用MPlayer</vt:lpstr>
      <vt:lpstr>16.5  Linux中的游戏</vt:lpstr>
      <vt:lpstr>16.5.1  发行版自带的游戏</vt:lpstr>
      <vt:lpstr>16.5.2  Internet上的游戏资源</vt:lpstr>
      <vt:lpstr>第17章  图    像</vt:lpstr>
      <vt:lpstr>17.1  查 看 图 片</vt:lpstr>
      <vt:lpstr>17.1.1  使用Konqueror和Nautilus查看图片</vt:lpstr>
      <vt:lpstr>17.1.2  使用GIMP查看图片</vt:lpstr>
      <vt:lpstr>17.1.3  使用Shotwell管理相册</vt:lpstr>
      <vt:lpstr>17.2  使用GIMP处理图像</vt:lpstr>
      <vt:lpstr>17.2.1  GIMP基础</vt:lpstr>
      <vt:lpstr>17.2.2  漫步工具栏</vt:lpstr>
      <vt:lpstr>17.2.3  实例：移花接木</vt:lpstr>
      <vt:lpstr>17.2.4  使用插件</vt:lpstr>
      <vt:lpstr>17.3  LibreOffice的绘图工具</vt:lpstr>
      <vt:lpstr>第18章  打印机配置</vt:lpstr>
      <vt:lpstr>18.1  为什么要有这一章</vt:lpstr>
      <vt:lpstr>18.1.1  打印机还是计算机</vt:lpstr>
      <vt:lpstr>18.1.2  打印机的语言：PDL</vt:lpstr>
      <vt:lpstr>18.1.3  驱动程序和PDL的关系</vt:lpstr>
      <vt:lpstr>18.1.4  Linux如何打印：CUPS</vt:lpstr>
      <vt:lpstr>18.2  添加打印机</vt:lpstr>
      <vt:lpstr>18.2.1  打印机的选择</vt:lpstr>
      <vt:lpstr>18.2.2  连接打印机</vt:lpstr>
      <vt:lpstr>18.2.3  让CUPS认识打印机</vt:lpstr>
      <vt:lpstr>18.2.4  配置打印机选项</vt:lpstr>
      <vt:lpstr>18.2.5  测试当前的打印机</vt:lpstr>
      <vt:lpstr>18.3  管理CUPS服务器</vt:lpstr>
      <vt:lpstr>18.3.1  设置网络打印服务器</vt:lpstr>
      <vt:lpstr>18.3.2  设置打印机的类</vt:lpstr>
      <vt:lpstr>18.3.3  操纵打印队列</vt:lpstr>
      <vt:lpstr>18.3.4  删除打印机和类</vt:lpstr>
      <vt:lpstr>18.4  回顾：CUPS的体系结构</vt:lpstr>
      <vt:lpstr>18.5  KDE和Gnome的打印工具</vt:lpstr>
      <vt:lpstr>第19章  办公软件的使用</vt:lpstr>
      <vt:lpstr>19.1  最常用的办公套件：LibreOffice.org</vt:lpstr>
      <vt:lpstr>19.1.1  字处理软件</vt:lpstr>
      <vt:lpstr>19.1.2  电子表格</vt:lpstr>
      <vt:lpstr>19.1.3  演示文稿</vt:lpstr>
      <vt:lpstr>19.1.4  文档兼容</vt:lpstr>
      <vt:lpstr>19.2  查看PDF文件</vt:lpstr>
      <vt:lpstr>19.2.1  使用Xpdf</vt:lpstr>
      <vt:lpstr>19.2.2  使用Adobe Reader</vt:lpstr>
      <vt:lpstr>19.3  光 盘 刻 录</vt:lpstr>
      <vt:lpstr>19.3.1  制作音乐CD</vt:lpstr>
      <vt:lpstr>19.3.2  刻录镜像文件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网络规划与设计</dc:title>
  <dc:creator>JXZ</dc:creator>
  <cp:lastModifiedBy>Jone pillar</cp:lastModifiedBy>
  <cp:revision>194</cp:revision>
  <dcterms:created xsi:type="dcterms:W3CDTF">2017-02-20T13:25:00Z</dcterms:created>
  <dcterms:modified xsi:type="dcterms:W3CDTF">2021-04-01T23:44:22Z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