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9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30" r:id="rId65"/>
    <p:sldId id="329" r:id="rId66"/>
    <p:sldId id="331" r:id="rId67"/>
    <p:sldId id="315" r:id="rId68"/>
    <p:sldId id="356" r:id="rId69"/>
    <p:sldId id="357" r:id="rId70"/>
    <p:sldId id="316" r:id="rId71"/>
    <p:sldId id="317" r:id="rId72"/>
    <p:sldId id="358" r:id="rId73"/>
    <p:sldId id="318" r:id="rId74"/>
    <p:sldId id="319" r:id="rId75"/>
    <p:sldId id="320" r:id="rId76"/>
    <p:sldId id="321" r:id="rId77"/>
    <p:sldId id="333" r:id="rId78"/>
    <p:sldId id="322" r:id="rId79"/>
    <p:sldId id="334" r:id="rId80"/>
    <p:sldId id="335" r:id="rId81"/>
    <p:sldId id="339" r:id="rId82"/>
    <p:sldId id="337" r:id="rId83"/>
    <p:sldId id="340" r:id="rId84"/>
    <p:sldId id="338" r:id="rId85"/>
    <p:sldId id="343" r:id="rId86"/>
    <p:sldId id="354" r:id="rId87"/>
    <p:sldId id="341" r:id="rId88"/>
    <p:sldId id="355" r:id="rId89"/>
    <p:sldId id="344" r:id="rId90"/>
    <p:sldId id="348" r:id="rId91"/>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zh-CN" sz="1800" b="0" strike="noStrike" spc="-1">
                <a:solidFill>
                  <a:srgbClr val="000000"/>
                </a:solidFill>
                <a:latin typeface="Arial"/>
              </a:rPr>
              <a:t>单击鼠标移动幻灯片</a:t>
            </a:r>
          </a:p>
        </p:txBody>
      </p:sp>
      <p:sp>
        <p:nvSpPr>
          <p:cNvPr id="26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6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&lt;页眉&gt;</a:t>
            </a:r>
          </a:p>
        </p:txBody>
      </p:sp>
      <p:sp>
        <p:nvSpPr>
          <p:cNvPr id="26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&lt;日期/时间&gt;</a:t>
            </a:r>
          </a:p>
        </p:txBody>
      </p:sp>
      <p:sp>
        <p:nvSpPr>
          <p:cNvPr id="27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&lt;页脚&gt;</a:t>
            </a:r>
          </a:p>
        </p:txBody>
      </p:sp>
      <p:sp>
        <p:nvSpPr>
          <p:cNvPr id="271" name="PlaceHolder 6"/>
          <p:cNvSpPr>
            <a:spLocks noGrp="1"/>
          </p:cNvSpPr>
          <p:nvPr>
            <p:ph type="sldNum"/>
          </p:nvPr>
        </p:nvSpPr>
        <p:spPr>
          <a:xfrm>
            <a:off x="4278960" y="10157400"/>
            <a:ext cx="3280680" cy="534240"/>
          </a:xfrm>
          <a:prstGeom prst="rect">
            <a:avLst/>
          </a:prstGeom>
        </p:spPr>
        <p:txBody>
          <a:bodyPr lIns="0" tIns="0" rIns="0" bIns="0" anchor="b"/>
          <a:lstStyle/>
          <a:p>
            <a:pPr algn="r"/>
            <a:fld id="{55DE47C5-C714-4E0C-98E8-B2FD942BB3A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573088" y="1336675"/>
            <a:ext cx="6413500" cy="3606800"/>
          </a:xfrm>
          <a:prstGeom prst="rect">
            <a:avLst/>
          </a:prstGeom>
        </p:spPr>
      </p:sp>
      <p:sp>
        <p:nvSpPr>
          <p:cNvPr id="422" name="PlaceHolder 2"/>
          <p:cNvSpPr>
            <a:spLocks noGrp="1"/>
          </p:cNvSpPr>
          <p:nvPr>
            <p:ph type="body"/>
          </p:nvPr>
        </p:nvSpPr>
        <p:spPr>
          <a:xfrm>
            <a:off x="755640" y="5145120"/>
            <a:ext cx="6047640" cy="4209480"/>
          </a:xfrm>
          <a:prstGeom prst="rect">
            <a:avLst/>
          </a:prstGeom>
        </p:spPr>
        <p:txBody>
          <a:bodyPr lIns="0" tIns="0" rIns="0" bIns="0"/>
          <a:lstStyle/>
          <a:p>
            <a:endParaRPr lang="en-US" sz="2000" b="0" strike="noStrike" spc="-1">
              <a:latin typeface="Arial"/>
            </a:endParaRPr>
          </a:p>
        </p:txBody>
      </p:sp>
      <p:sp>
        <p:nvSpPr>
          <p:cNvPr id="423" name="CustomShape 3"/>
          <p:cNvSpPr/>
          <p:nvPr/>
        </p:nvSpPr>
        <p:spPr>
          <a:xfrm>
            <a:off x="4281480" y="10155240"/>
            <a:ext cx="327600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76E952F-5F93-486E-BE34-85E6088AFFC8}" type="slidenum">
              <a:rPr lang="en-US" sz="1200" b="0" strike="noStrike" spc="-1">
                <a:solidFill>
                  <a:srgbClr val="000000"/>
                </a:solidFill>
                <a:latin typeface="+mn-lt"/>
                <a:ea typeface="+mn-ea"/>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5"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43"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4"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5"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6"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7"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8"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58"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0"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7"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9"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0"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87"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8"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9"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0"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1"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2"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2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3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6"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3"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5"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6"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73"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4"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5"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6"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7"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8"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7"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9"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9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0"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6"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8"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9"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16"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7"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8"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9"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0"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1"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3"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 name="Group 1"/>
          <p:cNvGrpSpPr/>
          <p:nvPr/>
        </p:nvGrpSpPr>
        <p:grpSpPr>
          <a:xfrm>
            <a:off x="-15840" y="0"/>
            <a:ext cx="12228840" cy="6855480"/>
            <a:chOff x="-15840" y="0"/>
            <a:chExt cx="12228840" cy="6855480"/>
          </a:xfrm>
        </p:grpSpPr>
        <p:pic>
          <p:nvPicPr>
            <p:cNvPr id="14" name="Picture 7"/>
            <p:cNvPicPr/>
            <p:nvPr/>
          </p:nvPicPr>
          <p:blipFill>
            <a:blip r:embed="rId15"/>
            <a:stretch/>
          </p:blipFill>
          <p:spPr>
            <a:xfrm>
              <a:off x="0" y="0"/>
              <a:ext cx="12187800" cy="6855480"/>
            </a:xfrm>
            <a:prstGeom prst="rect">
              <a:avLst/>
            </a:prstGeom>
            <a:ln w="9360">
              <a:noFill/>
            </a:ln>
          </p:spPr>
        </p:pic>
        <p:sp>
          <p:nvSpPr>
            <p:cNvPr id="2"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p:cNvPicPr/>
            <p:nvPr/>
          </p:nvPicPr>
          <p:blipFill>
            <a:blip r:embed="rId16"/>
            <a:stretch/>
          </p:blipFill>
          <p:spPr>
            <a:xfrm>
              <a:off x="-15840" y="3153960"/>
              <a:ext cx="776160" cy="605520"/>
            </a:xfrm>
            <a:prstGeom prst="rect">
              <a:avLst/>
            </a:prstGeom>
            <a:ln w="9360">
              <a:noFill/>
            </a:ln>
          </p:spPr>
        </p:pic>
        <p:pic>
          <p:nvPicPr>
            <p:cNvPr id="4" name="Picture 10"/>
            <p:cNvPicPr/>
            <p:nvPr/>
          </p:nvPicPr>
          <p:blipFill>
            <a:blip r:embed="rId16"/>
            <a:stretch/>
          </p:blipFill>
          <p:spPr>
            <a:xfrm>
              <a:off x="11436840" y="3153960"/>
              <a:ext cx="776160" cy="605520"/>
            </a:xfrm>
            <a:prstGeom prst="rect">
              <a:avLst/>
            </a:prstGeom>
            <a:ln w="9360">
              <a:noFill/>
            </a:ln>
          </p:spPr>
        </p:pic>
      </p:grpSp>
      <p:grpSp>
        <p:nvGrpSpPr>
          <p:cNvPr id="5" name="Group 3"/>
          <p:cNvGrpSpPr/>
          <p:nvPr/>
        </p:nvGrpSpPr>
        <p:grpSpPr>
          <a:xfrm>
            <a:off x="-17640" y="0"/>
            <a:ext cx="12231000" cy="6855480"/>
            <a:chOff x="-17640" y="0"/>
            <a:chExt cx="12231000" cy="6855480"/>
          </a:xfrm>
        </p:grpSpPr>
        <p:pic>
          <p:nvPicPr>
            <p:cNvPr id="6" name="Picture 15"/>
            <p:cNvPicPr/>
            <p:nvPr/>
          </p:nvPicPr>
          <p:blipFill>
            <a:blip r:embed="rId17"/>
            <a:stretch/>
          </p:blipFill>
          <p:spPr>
            <a:xfrm>
              <a:off x="-360" y="0"/>
              <a:ext cx="12188160" cy="6855480"/>
            </a:xfrm>
            <a:prstGeom prst="rect">
              <a:avLst/>
            </a:prstGeom>
            <a:ln w="9360">
              <a:noFill/>
            </a:ln>
          </p:spPr>
        </p:pic>
        <p:sp>
          <p:nvSpPr>
            <p:cNvPr id="7" name="CustomShape 4"/>
            <p:cNvSpPr/>
            <p:nvPr/>
          </p:nvSpPr>
          <p:spPr>
            <a:xfrm>
              <a:off x="2327760" y="1540800"/>
              <a:ext cx="7543080" cy="38343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p:cNvPicPr/>
            <p:nvPr/>
          </p:nvPicPr>
          <p:blipFill>
            <a:blip r:embed="rId18"/>
            <a:stretch/>
          </p:blipFill>
          <p:spPr>
            <a:xfrm>
              <a:off x="-17640" y="3147840"/>
              <a:ext cx="2477160" cy="611640"/>
            </a:xfrm>
            <a:prstGeom prst="rect">
              <a:avLst/>
            </a:prstGeom>
            <a:ln w="9360">
              <a:noFill/>
            </a:ln>
          </p:spPr>
        </p:pic>
        <p:pic>
          <p:nvPicPr>
            <p:cNvPr id="9" name="Picture 19"/>
            <p:cNvPicPr/>
            <p:nvPr/>
          </p:nvPicPr>
          <p:blipFill>
            <a:blip r:embed="rId18"/>
            <a:stretch/>
          </p:blipFill>
          <p:spPr>
            <a:xfrm>
              <a:off x="9736200" y="3147840"/>
              <a:ext cx="2477160" cy="611640"/>
            </a:xfrm>
            <a:prstGeom prst="rect">
              <a:avLst/>
            </a:prstGeom>
            <a:ln w="9360">
              <a:noFill/>
            </a:ln>
          </p:spPr>
        </p:pic>
      </p:grpSp>
      <p:sp>
        <p:nvSpPr>
          <p:cNvPr id="10" name="Line 5"/>
          <p:cNvSpPr/>
          <p:nvPr/>
        </p:nvSpPr>
        <p:spPr>
          <a:xfrm>
            <a:off x="2692080" y="3522600"/>
            <a:ext cx="6815160" cy="360"/>
          </a:xfrm>
          <a:prstGeom prst="line">
            <a:avLst/>
          </a:prstGeom>
          <a:ln>
            <a:round/>
          </a:ln>
        </p:spPr>
        <p:style>
          <a:lnRef idx="2">
            <a:schemeClr val="accent1"/>
          </a:lnRef>
          <a:fillRef idx="0">
            <a:schemeClr val="accent1"/>
          </a:fillRef>
          <a:effectRef idx="1">
            <a:schemeClr val="accent1"/>
          </a:effectRef>
          <a:fontRef idx="minor"/>
        </p:style>
      </p:sp>
      <p:sp>
        <p:nvSpPr>
          <p:cNvPr id="11" name="PlaceHolder 6"/>
          <p:cNvSpPr>
            <a:spLocks noGrp="1"/>
          </p:cNvSpPr>
          <p:nvPr>
            <p:ph type="title"/>
          </p:nvPr>
        </p:nvSpPr>
        <p:spPr>
          <a:xfrm>
            <a:off x="1295280" y="982800"/>
            <a:ext cx="9600120" cy="1302120"/>
          </a:xfrm>
          <a:prstGeom prst="rect">
            <a:avLst/>
          </a:prstGeom>
        </p:spPr>
        <p:txBody>
          <a:bodyPr lIns="0" tIns="0" rIns="0" bIns="0" anchor="ctr"/>
          <a:lstStyle/>
          <a:p>
            <a:r>
              <a:rPr lang="zh-CN" sz="4400" b="0" strike="noStrike" spc="-1">
                <a:solidFill>
                  <a:srgbClr val="000000"/>
                </a:solidFill>
                <a:latin typeface="Arial"/>
              </a:rPr>
              <a:t>单击鼠标编辑标题文字格式</a:t>
            </a:r>
          </a:p>
        </p:txBody>
      </p:sp>
      <p:sp>
        <p:nvSpPr>
          <p:cNvPr id="12"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8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2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2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8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8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8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9" name="Group 1"/>
          <p:cNvGrpSpPr/>
          <p:nvPr/>
        </p:nvGrpSpPr>
        <p:grpSpPr>
          <a:xfrm>
            <a:off x="-15840" y="0"/>
            <a:ext cx="12228840" cy="6855480"/>
            <a:chOff x="-15840" y="0"/>
            <a:chExt cx="12228840" cy="6855480"/>
          </a:xfrm>
        </p:grpSpPr>
        <p:pic>
          <p:nvPicPr>
            <p:cNvPr id="50" name="Picture 7"/>
            <p:cNvPicPr/>
            <p:nvPr/>
          </p:nvPicPr>
          <p:blipFill>
            <a:blip r:embed="rId15"/>
            <a:stretch/>
          </p:blipFill>
          <p:spPr>
            <a:xfrm>
              <a:off x="0" y="0"/>
              <a:ext cx="12187800" cy="6855480"/>
            </a:xfrm>
            <a:prstGeom prst="rect">
              <a:avLst/>
            </a:prstGeom>
            <a:ln w="9360">
              <a:noFill/>
            </a:ln>
          </p:spPr>
        </p:pic>
        <p:sp>
          <p:nvSpPr>
            <p:cNvPr id="51"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52" name="Picture 9"/>
            <p:cNvPicPr/>
            <p:nvPr/>
          </p:nvPicPr>
          <p:blipFill>
            <a:blip r:embed="rId16"/>
            <a:stretch/>
          </p:blipFill>
          <p:spPr>
            <a:xfrm>
              <a:off x="-15840" y="3153960"/>
              <a:ext cx="776160" cy="605520"/>
            </a:xfrm>
            <a:prstGeom prst="rect">
              <a:avLst/>
            </a:prstGeom>
            <a:ln w="9360">
              <a:noFill/>
            </a:ln>
          </p:spPr>
        </p:pic>
        <p:pic>
          <p:nvPicPr>
            <p:cNvPr id="53" name="Picture 10"/>
            <p:cNvPicPr/>
            <p:nvPr/>
          </p:nvPicPr>
          <p:blipFill>
            <a:blip r:embed="rId16"/>
            <a:stretch/>
          </p:blipFill>
          <p:spPr>
            <a:xfrm>
              <a:off x="11436840" y="3153960"/>
              <a:ext cx="776160" cy="605520"/>
            </a:xfrm>
            <a:prstGeom prst="rect">
              <a:avLst/>
            </a:prstGeom>
            <a:ln w="9360">
              <a:noFill/>
            </a:ln>
          </p:spPr>
        </p:pic>
      </p:grpSp>
      <p:sp>
        <p:nvSpPr>
          <p:cNvPr id="54" name="Line 3"/>
          <p:cNvSpPr/>
          <p:nvPr/>
        </p:nvSpPr>
        <p:spPr>
          <a:xfrm>
            <a:off x="1395360" y="2420640"/>
            <a:ext cx="9407520" cy="360"/>
          </a:xfrm>
          <a:prstGeom prst="line">
            <a:avLst/>
          </a:prstGeom>
          <a:ln>
            <a:round/>
          </a:ln>
        </p:spPr>
        <p:style>
          <a:lnRef idx="2">
            <a:schemeClr val="accent1"/>
          </a:lnRef>
          <a:fillRef idx="0">
            <a:schemeClr val="accent1"/>
          </a:fillRef>
          <a:effectRef idx="1">
            <a:schemeClr val="accent1"/>
          </a:effectRef>
          <a:fontRef idx="minor"/>
        </p:style>
      </p:sp>
      <p:sp>
        <p:nvSpPr>
          <p:cNvPr id="55" name="PlaceHolder 4"/>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5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93" name="Group 1"/>
          <p:cNvGrpSpPr/>
          <p:nvPr/>
        </p:nvGrpSpPr>
        <p:grpSpPr>
          <a:xfrm>
            <a:off x="-15840" y="0"/>
            <a:ext cx="12228840" cy="6855480"/>
            <a:chOff x="-15840" y="0"/>
            <a:chExt cx="12228840" cy="6855480"/>
          </a:xfrm>
        </p:grpSpPr>
        <p:pic>
          <p:nvPicPr>
            <p:cNvPr id="94" name="Picture 7"/>
            <p:cNvPicPr/>
            <p:nvPr/>
          </p:nvPicPr>
          <p:blipFill>
            <a:blip r:embed="rId15"/>
            <a:stretch/>
          </p:blipFill>
          <p:spPr>
            <a:xfrm>
              <a:off x="0" y="0"/>
              <a:ext cx="12187800" cy="6855480"/>
            </a:xfrm>
            <a:prstGeom prst="rect">
              <a:avLst/>
            </a:prstGeom>
            <a:ln w="9360">
              <a:noFill/>
            </a:ln>
          </p:spPr>
        </p:pic>
        <p:sp>
          <p:nvSpPr>
            <p:cNvPr id="95"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96" name="Picture 9"/>
            <p:cNvPicPr/>
            <p:nvPr/>
          </p:nvPicPr>
          <p:blipFill>
            <a:blip r:embed="rId16"/>
            <a:stretch/>
          </p:blipFill>
          <p:spPr>
            <a:xfrm>
              <a:off x="-15840" y="3153960"/>
              <a:ext cx="776160" cy="605520"/>
            </a:xfrm>
            <a:prstGeom prst="rect">
              <a:avLst/>
            </a:prstGeom>
            <a:ln w="9360">
              <a:noFill/>
            </a:ln>
          </p:spPr>
        </p:pic>
        <p:pic>
          <p:nvPicPr>
            <p:cNvPr id="97" name="Picture 10"/>
            <p:cNvPicPr/>
            <p:nvPr/>
          </p:nvPicPr>
          <p:blipFill>
            <a:blip r:embed="rId16"/>
            <a:stretch/>
          </p:blipFill>
          <p:spPr>
            <a:xfrm>
              <a:off x="11436840" y="3153960"/>
              <a:ext cx="776160" cy="605520"/>
            </a:xfrm>
            <a:prstGeom prst="rect">
              <a:avLst/>
            </a:prstGeom>
            <a:ln w="9360">
              <a:noFill/>
            </a:ln>
          </p:spPr>
        </p:pic>
      </p:grpSp>
      <p:sp>
        <p:nvSpPr>
          <p:cNvPr id="98"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99"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6" name="Group 1"/>
          <p:cNvGrpSpPr/>
          <p:nvPr/>
        </p:nvGrpSpPr>
        <p:grpSpPr>
          <a:xfrm>
            <a:off x="-15840" y="0"/>
            <a:ext cx="12228840" cy="6855480"/>
            <a:chOff x="-15840" y="0"/>
            <a:chExt cx="12228840" cy="6855480"/>
          </a:xfrm>
        </p:grpSpPr>
        <p:pic>
          <p:nvPicPr>
            <p:cNvPr id="137" name="Picture 7"/>
            <p:cNvPicPr/>
            <p:nvPr/>
          </p:nvPicPr>
          <p:blipFill>
            <a:blip r:embed="rId15"/>
            <a:stretch/>
          </p:blipFill>
          <p:spPr>
            <a:xfrm>
              <a:off x="0" y="0"/>
              <a:ext cx="12187800" cy="6855480"/>
            </a:xfrm>
            <a:prstGeom prst="rect">
              <a:avLst/>
            </a:prstGeom>
            <a:ln w="9360">
              <a:noFill/>
            </a:ln>
          </p:spPr>
        </p:pic>
        <p:sp>
          <p:nvSpPr>
            <p:cNvPr id="138"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39" name="Picture 9"/>
            <p:cNvPicPr/>
            <p:nvPr/>
          </p:nvPicPr>
          <p:blipFill>
            <a:blip r:embed="rId16"/>
            <a:stretch/>
          </p:blipFill>
          <p:spPr>
            <a:xfrm>
              <a:off x="-15840" y="3153960"/>
              <a:ext cx="776160" cy="605520"/>
            </a:xfrm>
            <a:prstGeom prst="rect">
              <a:avLst/>
            </a:prstGeom>
            <a:ln w="9360">
              <a:noFill/>
            </a:ln>
          </p:spPr>
        </p:pic>
        <p:pic>
          <p:nvPicPr>
            <p:cNvPr id="140" name="Picture 10"/>
            <p:cNvPicPr/>
            <p:nvPr/>
          </p:nvPicPr>
          <p:blipFill>
            <a:blip r:embed="rId16"/>
            <a:stretch/>
          </p:blipFill>
          <p:spPr>
            <a:xfrm>
              <a:off x="11436840" y="3153960"/>
              <a:ext cx="776160" cy="605520"/>
            </a:xfrm>
            <a:prstGeom prst="rect">
              <a:avLst/>
            </a:prstGeom>
            <a:ln w="9360">
              <a:noFill/>
            </a:ln>
          </p:spPr>
        </p:pic>
      </p:grpSp>
      <p:sp>
        <p:nvSpPr>
          <p:cNvPr id="141"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142"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79" name="Group 1"/>
          <p:cNvGrpSpPr/>
          <p:nvPr/>
        </p:nvGrpSpPr>
        <p:grpSpPr>
          <a:xfrm>
            <a:off x="-15840" y="0"/>
            <a:ext cx="12228840" cy="6855480"/>
            <a:chOff x="-15840" y="0"/>
            <a:chExt cx="12228840" cy="6855480"/>
          </a:xfrm>
        </p:grpSpPr>
        <p:pic>
          <p:nvPicPr>
            <p:cNvPr id="180" name="Picture 7"/>
            <p:cNvPicPr/>
            <p:nvPr/>
          </p:nvPicPr>
          <p:blipFill>
            <a:blip r:embed="rId15"/>
            <a:stretch/>
          </p:blipFill>
          <p:spPr>
            <a:xfrm>
              <a:off x="0" y="0"/>
              <a:ext cx="12187800" cy="6855480"/>
            </a:xfrm>
            <a:prstGeom prst="rect">
              <a:avLst/>
            </a:prstGeom>
            <a:ln w="9360">
              <a:noFill/>
            </a:ln>
          </p:spPr>
        </p:pic>
        <p:sp>
          <p:nvSpPr>
            <p:cNvPr id="181"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82" name="Picture 9"/>
            <p:cNvPicPr/>
            <p:nvPr/>
          </p:nvPicPr>
          <p:blipFill>
            <a:blip r:embed="rId16"/>
            <a:stretch/>
          </p:blipFill>
          <p:spPr>
            <a:xfrm>
              <a:off x="-15840" y="3153960"/>
              <a:ext cx="776160" cy="605520"/>
            </a:xfrm>
            <a:prstGeom prst="rect">
              <a:avLst/>
            </a:prstGeom>
            <a:ln w="9360">
              <a:noFill/>
            </a:ln>
          </p:spPr>
        </p:pic>
        <p:pic>
          <p:nvPicPr>
            <p:cNvPr id="183" name="Picture 10"/>
            <p:cNvPicPr/>
            <p:nvPr/>
          </p:nvPicPr>
          <p:blipFill>
            <a:blip r:embed="rId16"/>
            <a:stretch/>
          </p:blipFill>
          <p:spPr>
            <a:xfrm>
              <a:off x="11436840" y="3153960"/>
              <a:ext cx="776160" cy="605520"/>
            </a:xfrm>
            <a:prstGeom prst="rect">
              <a:avLst/>
            </a:prstGeom>
            <a:ln w="9360">
              <a:noFill/>
            </a:ln>
          </p:spPr>
        </p:pic>
      </p:grpSp>
      <p:sp>
        <p:nvSpPr>
          <p:cNvPr id="184"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18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hyperlink" Target="/home/jxz" TargetMode="Externa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MIT/31539" TargetMode="External"/><Relationship Id="rId2" Type="http://schemas.openxmlformats.org/officeDocument/2006/relationships/hyperlink" Target="https://baike.baidu.com/item/%E7%90%86%E6%9F%A5%E5%BE%B7%C2%B7%E9%A9%AC%E4%BF%AE%C2%B7%E6%96%AF%E6%89%98%E6%9B%BC/2122303" TargetMode="External"/><Relationship Id="rId1" Type="http://schemas.openxmlformats.org/officeDocument/2006/relationships/slideLayout" Target="../slideLayouts/slideLayout37.xml"/><Relationship Id="rId6" Type="http://schemas.openxmlformats.org/officeDocument/2006/relationships/hyperlink" Target="https://baike.baidu.com/item/%E7%BC%96%E8%AF%91/1258343" TargetMode="External"/><Relationship Id="rId5" Type="http://schemas.openxmlformats.org/officeDocument/2006/relationships/hyperlink" Target="https://baike.baidu.com/item/%E6%96%87%E6%9C%AC%E7%BC%96%E8%BE%91%E5%99%A8" TargetMode="External"/><Relationship Id="rId4" Type="http://schemas.openxmlformats.org/officeDocument/2006/relationships/hyperlink" Target="https://baike.baidu.com/item/Guy%20Steel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6%A1%8C%E9%9D%A2%E7%8E%AF%E5%A2%83/3373875" TargetMode="External"/><Relationship Id="rId7" Type="http://schemas.openxmlformats.org/officeDocument/2006/relationships/hyperlink" Target="https://baike.baidu.com/item/%E8%87%AA%E7%94%B1%E8%BD%AF%E4%BB%B6/405190" TargetMode="External"/><Relationship Id="rId2" Type="http://schemas.openxmlformats.org/officeDocument/2006/relationships/hyperlink" Target="https://baike.baidu.com/item/GNOME" TargetMode="External"/><Relationship Id="rId1" Type="http://schemas.openxmlformats.org/officeDocument/2006/relationships/slideLayout" Target="../slideLayouts/slideLayout49.xml"/><Relationship Id="rId6" Type="http://schemas.openxmlformats.org/officeDocument/2006/relationships/hyperlink" Target="https://baike.baidu.com/item/%E5%AD%97%E7%AC%A6%E7%BC%96%E7%A0%81/8446880" TargetMode="External"/><Relationship Id="rId5" Type="http://schemas.openxmlformats.org/officeDocument/2006/relationships/hyperlink" Target="https://baike.baidu.com/item/GTK+" TargetMode="External"/><Relationship Id="rId4" Type="http://schemas.openxmlformats.org/officeDocument/2006/relationships/hyperlink" Target="https://baike.baidu.com/item/%E6%96%87%E6%9C%AC%E7%BC%96%E8%BE%91%E5%99%A8/885316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2692440" y="1871640"/>
            <a:ext cx="6814080" cy="1513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5400" b="0" strike="noStrike" spc="-1">
                <a:solidFill>
                  <a:srgbClr val="000000"/>
                </a:solidFill>
                <a:latin typeface="Garamond"/>
                <a:ea typeface="DejaVu Sans"/>
              </a:rPr>
              <a:t>Linux操作系统</a:t>
            </a:r>
            <a:endParaRPr lang="en-US" sz="5400" b="0" strike="noStrike" spc="-1">
              <a:latin typeface="Arial"/>
            </a:endParaRPr>
          </a:p>
        </p:txBody>
      </p:sp>
      <p:sp>
        <p:nvSpPr>
          <p:cNvPr id="273" name="CustomShape 2"/>
          <p:cNvSpPr/>
          <p:nvPr/>
        </p:nvSpPr>
        <p:spPr>
          <a:xfrm>
            <a:off x="2692440" y="3932280"/>
            <a:ext cx="6814080" cy="81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420"/>
              </a:spcBef>
              <a:spcAft>
                <a:spcPts val="601"/>
              </a:spcAft>
            </a:pPr>
            <a:r>
              <a:rPr lang="en-US" sz="2100" b="0" strike="noStrike" spc="-1">
                <a:solidFill>
                  <a:srgbClr val="000000"/>
                </a:solidFill>
                <a:latin typeface="Garamond"/>
                <a:ea typeface="DejaVu Sans"/>
              </a:rPr>
              <a:t>姜秀柱</a:t>
            </a:r>
            <a:endParaRPr lang="en-US" sz="2100" b="0" strike="noStrike" spc="-1">
              <a:latin typeface="Arial"/>
            </a:endParaRPr>
          </a:p>
          <a:p>
            <a:pPr algn="ctr">
              <a:lnSpc>
                <a:spcPct val="90000"/>
              </a:lnSpc>
              <a:spcBef>
                <a:spcPts val="420"/>
              </a:spcBef>
              <a:spcAft>
                <a:spcPts val="601"/>
              </a:spcAft>
            </a:pPr>
            <a:r>
              <a:rPr lang="en-US" sz="2100" b="0" strike="noStrike" spc="-1">
                <a:solidFill>
                  <a:srgbClr val="000000"/>
                </a:solidFill>
                <a:latin typeface="Garamond"/>
                <a:ea typeface="DejaVu Sans"/>
              </a:rPr>
              <a:t>2018-09-3</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20.1.2  Emacs编辑器</a:t>
            </a:r>
            <a:endParaRPr lang="en-US" sz="4400" b="0" strike="noStrike" spc="-1">
              <a:latin typeface="Arial"/>
            </a:endParaRPr>
          </a:p>
        </p:txBody>
      </p:sp>
      <p:sp>
        <p:nvSpPr>
          <p:cNvPr id="29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1．编辑和保存文件</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2．移动光标</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3．删除和粘贴</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262626"/>
                </a:solidFill>
                <a:latin typeface="Times New Roman"/>
                <a:ea typeface="DejaVu Sans"/>
              </a:rPr>
              <a:t>20.1.3  图形化的编程工具</a:t>
            </a:r>
            <a:endParaRPr lang="en-US" sz="4400" b="0" strike="noStrike" spc="-1">
              <a:latin typeface="Arial"/>
            </a:endParaRPr>
          </a:p>
        </p:txBody>
      </p:sp>
      <p:sp>
        <p:nvSpPr>
          <p:cNvPr id="293" name="CustomShape 2"/>
          <p:cNvSpPr/>
          <p:nvPr/>
        </p:nvSpPr>
        <p:spPr>
          <a:xfrm>
            <a:off x="1295280" y="2557440"/>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indent="-227880">
              <a:lnSpc>
                <a:spcPct val="90000"/>
              </a:lnSpc>
              <a:spcBef>
                <a:spcPts val="1001"/>
              </a:spcBef>
              <a:buClr>
                <a:srgbClr val="262626"/>
              </a:buClr>
              <a:buFont typeface="Arial"/>
              <a:buChar char="•"/>
            </a:pPr>
            <a:r>
              <a:rPr lang="en-US" sz="2800" b="0" strike="noStrike" spc="-1">
                <a:solidFill>
                  <a:srgbClr val="262626"/>
                </a:solidFill>
                <a:latin typeface="Times New Roman"/>
                <a:ea typeface="DejaVu Sans"/>
              </a:rPr>
              <a:t>gedit图形化编程工具</a:t>
            </a: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20.2  C和C++的编译器：gcc</a:t>
            </a:r>
            <a:endParaRPr lang="en-US" sz="4400" b="0" strike="noStrike" spc="-1">
              <a:latin typeface="Arial"/>
            </a:endParaRPr>
          </a:p>
        </p:txBody>
      </p:sp>
      <p:sp>
        <p:nvSpPr>
          <p:cNvPr id="29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其实这个标题并不贴切。gcc在开发初期的确是定位在一款C编译器，从其名字就可以推测出来：GNU C Compiler。然而经过十多年的发展，gcc的含义已经悄然改变，成为GNU Compiler Collection，同时支持C、C++、Objective C、Chill、Fortran和Java等语言。本节以几个实例介绍gcc编译器的用法。作为自由软件的旗舰项目，gcc的功能是如此强大，这里无法列举其每一个选项，有需要的读者可以参考GNU gcc手册。</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000000"/>
                </a:solidFill>
                <a:latin typeface="Arial"/>
                <a:ea typeface="DejaVu Sans"/>
              </a:rPr>
              <a:t>GCC文件识别</a:t>
            </a:r>
            <a:endParaRPr lang="en-US" sz="4400" b="0" strike="noStrike" spc="-1">
              <a:latin typeface="Arial"/>
            </a:endParaRPr>
          </a:p>
        </p:txBody>
      </p:sp>
      <p:sp>
        <p:nvSpPr>
          <p:cNvPr id="297" name="CustomShape 2"/>
          <p:cNvSpPr/>
          <p:nvPr/>
        </p:nvSpPr>
        <p:spPr>
          <a:xfrm>
            <a:off x="672480" y="2284921"/>
            <a:ext cx="10622520" cy="385746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indent="-227880">
              <a:spcBef>
                <a:spcPts val="1001"/>
              </a:spcBef>
              <a:buClr>
                <a:srgbClr val="000000"/>
              </a:buClr>
              <a:buFont typeface="Arial"/>
              <a:buChar char="•"/>
            </a:pPr>
            <a:r>
              <a:rPr lang="en-US" sz="2800" b="0" strike="noStrike" spc="-1" dirty="0">
                <a:solidFill>
                  <a:srgbClr val="000000"/>
                </a:solidFill>
                <a:latin typeface="Arial"/>
                <a:ea typeface="DejaVu Sans"/>
              </a:rPr>
              <a:t>gcc则通过后缀来区别输入文件的类别，下面介绍gcc所遵循的部分约定规则。</a:t>
            </a:r>
            <a:r>
              <a:rPr lang="en-US" sz="2800" b="0" strike="noStrike" spc="-1" dirty="0">
                <a:solidFill>
                  <a:srgbClr val="FF0000"/>
                </a:solidFill>
                <a:highlight>
                  <a:srgbClr val="FFFF00"/>
                </a:highlight>
                <a:latin typeface="Arial"/>
                <a:ea typeface="DejaVu Sans"/>
              </a:rPr>
              <a:t>.c</a:t>
            </a:r>
            <a:r>
              <a:rPr lang="en-US" sz="2800" b="0" strike="noStrike" spc="-1" dirty="0">
                <a:solidFill>
                  <a:srgbClr val="000000"/>
                </a:solidFill>
                <a:latin typeface="Arial"/>
                <a:ea typeface="DejaVu Sans"/>
              </a:rPr>
              <a:t>为后缀的文件，</a:t>
            </a:r>
            <a:r>
              <a:rPr lang="en-US" sz="2800" b="0" strike="noStrike" spc="-1" dirty="0">
                <a:solidFill>
                  <a:srgbClr val="FF0000"/>
                </a:solidFill>
                <a:highlight>
                  <a:srgbClr val="FFFF00"/>
                </a:highlight>
                <a:latin typeface="Arial"/>
                <a:ea typeface="DejaVu Sans"/>
              </a:rPr>
              <a:t>C</a:t>
            </a:r>
            <a:r>
              <a:rPr lang="en-US" sz="2800" b="0" strike="noStrike" spc="-1" dirty="0">
                <a:solidFill>
                  <a:srgbClr val="000000"/>
                </a:solidFill>
                <a:latin typeface="Arial"/>
                <a:ea typeface="DejaVu Sans"/>
              </a:rPr>
              <a:t>语言源代码文件；</a:t>
            </a:r>
            <a:r>
              <a:rPr lang="en-US" sz="2800" b="0" strike="noStrike" spc="-1" dirty="0">
                <a:solidFill>
                  <a:srgbClr val="FF0000"/>
                </a:solidFill>
                <a:highlight>
                  <a:srgbClr val="FFFF00"/>
                </a:highlight>
                <a:latin typeface="Arial"/>
                <a:ea typeface="DejaVu Sans"/>
              </a:rPr>
              <a:t>.a</a:t>
            </a:r>
            <a:r>
              <a:rPr lang="en-US" sz="2800" b="0" strike="noStrike" spc="-1" dirty="0">
                <a:solidFill>
                  <a:srgbClr val="000000"/>
                </a:solidFill>
                <a:latin typeface="Arial"/>
                <a:ea typeface="DejaVu Sans"/>
              </a:rPr>
              <a:t>为后缀的文件，是由目标文件构成的</a:t>
            </a:r>
            <a:r>
              <a:rPr lang="en-US" sz="2800" b="0" strike="noStrike" spc="-1" dirty="0">
                <a:solidFill>
                  <a:srgbClr val="FF0000"/>
                </a:solidFill>
                <a:highlight>
                  <a:srgbClr val="FFFF00"/>
                </a:highlight>
                <a:latin typeface="Arial"/>
                <a:ea typeface="DejaVu Sans"/>
              </a:rPr>
              <a:t>库文件</a:t>
            </a:r>
            <a:r>
              <a:rPr lang="en-US" sz="2800" b="0" strike="noStrike" spc="-1" dirty="0">
                <a:solidFill>
                  <a:srgbClr val="000000"/>
                </a:solidFill>
                <a:latin typeface="Arial"/>
                <a:ea typeface="DejaVu Sans"/>
              </a:rPr>
              <a:t>；</a:t>
            </a:r>
            <a:r>
              <a:rPr lang="en-US" sz="2800" b="0" strike="noStrike" spc="-1" dirty="0">
                <a:solidFill>
                  <a:srgbClr val="FF0000"/>
                </a:solidFill>
                <a:latin typeface="Arial"/>
                <a:ea typeface="DejaVu Sans"/>
              </a:rPr>
              <a:t>.C</a:t>
            </a:r>
            <a:r>
              <a:rPr lang="en-US" sz="2800" b="0" strike="noStrike" spc="-1" dirty="0">
                <a:solidFill>
                  <a:srgbClr val="000000"/>
                </a:solidFill>
                <a:latin typeface="Arial"/>
                <a:ea typeface="DejaVu Sans"/>
              </a:rPr>
              <a:t>，</a:t>
            </a:r>
            <a:r>
              <a:rPr lang="en-US" sz="2800" b="0" strike="noStrike" spc="-1" dirty="0">
                <a:solidFill>
                  <a:srgbClr val="FF0000"/>
                </a:solidFill>
                <a:latin typeface="Arial"/>
                <a:ea typeface="DejaVu Sans"/>
              </a:rPr>
              <a:t>.cc</a:t>
            </a:r>
            <a:r>
              <a:rPr lang="en-US" sz="2800" b="0" strike="noStrike" spc="-1" dirty="0">
                <a:solidFill>
                  <a:srgbClr val="000000"/>
                </a:solidFill>
                <a:latin typeface="Arial"/>
                <a:ea typeface="DejaVu Sans"/>
              </a:rPr>
              <a:t>或</a:t>
            </a:r>
            <a:r>
              <a:rPr lang="en-US" sz="2800" b="0" strike="noStrike" spc="-1" dirty="0">
                <a:solidFill>
                  <a:srgbClr val="FF0000"/>
                </a:solidFill>
                <a:latin typeface="Arial"/>
                <a:ea typeface="DejaVu Sans"/>
              </a:rPr>
              <a:t>.cxx </a:t>
            </a:r>
            <a:r>
              <a:rPr lang="en-US" sz="2800" b="0" strike="noStrike" spc="-1" dirty="0" err="1">
                <a:solidFill>
                  <a:srgbClr val="000000"/>
                </a:solidFill>
                <a:latin typeface="Arial"/>
                <a:ea typeface="DejaVu Sans"/>
              </a:rPr>
              <a:t>为后缀的文件，是</a:t>
            </a:r>
            <a:r>
              <a:rPr lang="en-US" sz="2800" b="0" strike="noStrike" spc="-1" dirty="0" err="1">
                <a:solidFill>
                  <a:srgbClr val="FF0000"/>
                </a:solidFill>
                <a:highlight>
                  <a:srgbClr val="FFFF00"/>
                </a:highlight>
                <a:latin typeface="Arial"/>
                <a:ea typeface="DejaVu Sans"/>
              </a:rPr>
              <a:t>C</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000000"/>
                </a:solidFill>
                <a:latin typeface="Arial"/>
                <a:ea typeface="DejaVu Sans"/>
              </a:rPr>
              <a:t>源代码文件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FF0000"/>
                </a:solidFill>
                <a:highlight>
                  <a:srgbClr val="FFFF00"/>
                </a:highlight>
                <a:latin typeface="Arial"/>
                <a:ea typeface="DejaVu Sans"/>
              </a:rPr>
              <a:t>h</a:t>
            </a:r>
            <a:r>
              <a:rPr lang="en-US" sz="2800" b="0" strike="noStrike" spc="-1" dirty="0" err="1">
                <a:solidFill>
                  <a:srgbClr val="000000"/>
                </a:solidFill>
                <a:latin typeface="Arial"/>
                <a:ea typeface="DejaVu Sans"/>
              </a:rPr>
              <a:t>为后缀的文件，是程序所包含的</a:t>
            </a:r>
            <a:r>
              <a:rPr lang="en-US" sz="2800" b="0" strike="noStrike" spc="-1" dirty="0" err="1">
                <a:solidFill>
                  <a:srgbClr val="FF0000"/>
                </a:solidFill>
                <a:highlight>
                  <a:srgbClr val="FFFF00"/>
                </a:highlight>
                <a:latin typeface="Arial"/>
                <a:ea typeface="DejaVu Sans"/>
              </a:rPr>
              <a:t>头</a:t>
            </a:r>
            <a:r>
              <a:rPr lang="en-US" sz="2800" b="0" strike="noStrike" spc="-1" dirty="0" err="1">
                <a:solidFill>
                  <a:srgbClr val="000000"/>
                </a:solidFill>
                <a:latin typeface="Arial"/>
                <a:ea typeface="DejaVu Sans"/>
              </a:rPr>
              <a:t>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FF0000"/>
                </a:solidFill>
                <a:highlight>
                  <a:srgbClr val="FFFF00"/>
                </a:highlight>
                <a:latin typeface="Arial"/>
                <a:ea typeface="DejaVu Sans"/>
              </a:rPr>
              <a:t>i</a:t>
            </a:r>
            <a:r>
              <a:rPr lang="en-US" sz="2800" b="0" strike="noStrike" spc="-1" dirty="0">
                <a:solidFill>
                  <a:srgbClr val="FF0000"/>
                </a:solidFill>
                <a:highlight>
                  <a:srgbClr val="FFFF00"/>
                </a:highlight>
                <a:latin typeface="Arial"/>
                <a:ea typeface="DejaVu Sans"/>
              </a:rPr>
              <a:t> </a:t>
            </a:r>
            <a:r>
              <a:rPr lang="en-US" sz="2800" b="0" strike="noStrike" spc="-1" dirty="0">
                <a:solidFill>
                  <a:srgbClr val="000000"/>
                </a:solidFill>
                <a:latin typeface="Arial"/>
                <a:ea typeface="DejaVu Sans"/>
              </a:rPr>
              <a:t>为后缀的文件，是</a:t>
            </a:r>
            <a:r>
              <a:rPr lang="en-US" sz="2800" b="0" strike="noStrike" spc="-1" dirty="0">
                <a:solidFill>
                  <a:srgbClr val="000000"/>
                </a:solidFill>
                <a:highlight>
                  <a:srgbClr val="FFFF00"/>
                </a:highlight>
                <a:latin typeface="Arial"/>
                <a:ea typeface="DejaVu Sans"/>
              </a:rPr>
              <a:t>已经预处理</a:t>
            </a:r>
            <a:r>
              <a:rPr lang="en-US" sz="2800" b="0" strike="noStrike" spc="-1" dirty="0">
                <a:solidFill>
                  <a:srgbClr val="000000"/>
                </a:solidFill>
                <a:latin typeface="Arial"/>
                <a:ea typeface="DejaVu Sans"/>
              </a:rPr>
              <a:t>过的</a:t>
            </a:r>
            <a:r>
              <a:rPr lang="en-US" sz="2800" b="0" strike="noStrike" spc="-1" dirty="0">
                <a:solidFill>
                  <a:srgbClr val="000000"/>
                </a:solidFill>
                <a:highlight>
                  <a:srgbClr val="FFFF00"/>
                </a:highlight>
                <a:latin typeface="Arial"/>
                <a:ea typeface="DejaVu Sans"/>
              </a:rPr>
              <a:t>C</a:t>
            </a:r>
            <a:r>
              <a:rPr lang="en-US" sz="2800" b="0" strike="noStrike" spc="-1" dirty="0">
                <a:solidFill>
                  <a:srgbClr val="000000"/>
                </a:solidFill>
                <a:latin typeface="Arial"/>
                <a:ea typeface="DejaVu Sans"/>
              </a:rPr>
              <a:t>源代码文件；</a:t>
            </a:r>
            <a:r>
              <a:rPr lang="en-US" sz="2800" b="0" strike="noStrike" spc="-1" dirty="0">
                <a:solidFill>
                  <a:srgbClr val="FF0000"/>
                </a:solidFill>
                <a:highlight>
                  <a:srgbClr val="FFFF00"/>
                </a:highlight>
                <a:latin typeface="Arial"/>
                <a:ea typeface="DejaVu Sans"/>
              </a:rPr>
              <a:t>.m</a:t>
            </a:r>
            <a:r>
              <a:rPr lang="en-US" sz="2800" b="0" strike="noStrike" spc="-1" dirty="0">
                <a:solidFill>
                  <a:srgbClr val="000000"/>
                </a:solidFill>
                <a:latin typeface="Arial"/>
                <a:ea typeface="DejaVu Sans"/>
              </a:rPr>
              <a:t>为后缀的文件，是</a:t>
            </a:r>
            <a:r>
              <a:rPr lang="en-US" sz="2800" b="0" strike="noStrike" spc="-1" dirty="0">
                <a:solidFill>
                  <a:srgbClr val="FF0000"/>
                </a:solidFill>
                <a:latin typeface="Arial"/>
                <a:ea typeface="DejaVu Sans"/>
              </a:rPr>
              <a:t>Objective-C源</a:t>
            </a:r>
            <a:r>
              <a:rPr lang="en-US" sz="2800" b="0" strike="noStrike" spc="-1" dirty="0">
                <a:solidFill>
                  <a:srgbClr val="000000"/>
                </a:solidFill>
                <a:latin typeface="Arial"/>
                <a:ea typeface="DejaVu Sans"/>
              </a:rPr>
              <a:t>代码文件；</a:t>
            </a:r>
            <a:r>
              <a:rPr lang="en-US" sz="2800" b="0" strike="noStrike" spc="-1" dirty="0">
                <a:solidFill>
                  <a:srgbClr val="000000"/>
                </a:solidFill>
                <a:highlight>
                  <a:srgbClr val="FFFF00"/>
                </a:highlight>
                <a:latin typeface="Arial"/>
                <a:ea typeface="DejaVu Sans"/>
              </a:rPr>
              <a:t>.o</a:t>
            </a:r>
            <a:r>
              <a:rPr lang="en-US" sz="2800" b="0" strike="noStrike" spc="-1" dirty="0">
                <a:solidFill>
                  <a:srgbClr val="000000"/>
                </a:solidFill>
                <a:latin typeface="Arial"/>
                <a:ea typeface="DejaVu Sans"/>
              </a:rPr>
              <a:t>为后缀的文件，是编译后的</a:t>
            </a:r>
            <a:r>
              <a:rPr lang="en-US" sz="2800" b="0" strike="noStrike" spc="-1" dirty="0">
                <a:solidFill>
                  <a:srgbClr val="FF0000"/>
                </a:solidFill>
                <a:latin typeface="Arial"/>
                <a:ea typeface="DejaVu Sans"/>
              </a:rPr>
              <a:t>目标文件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.s</a:t>
            </a:r>
            <a:r>
              <a:rPr lang="en-US" sz="2800" b="0" strike="noStrike" spc="-1" dirty="0">
                <a:solidFill>
                  <a:srgbClr val="000000"/>
                </a:solidFill>
                <a:latin typeface="Arial"/>
                <a:ea typeface="DejaVu Sans"/>
              </a:rPr>
              <a:t>为后缀的文件，是</a:t>
            </a:r>
            <a:r>
              <a:rPr lang="en-US" sz="2800" b="0" strike="noStrike" spc="-1" dirty="0">
                <a:solidFill>
                  <a:srgbClr val="FF0000"/>
                </a:solidFill>
                <a:latin typeface="Arial"/>
                <a:ea typeface="DejaVu Sans"/>
              </a:rPr>
              <a:t>汇编语言源</a:t>
            </a:r>
            <a:r>
              <a:rPr lang="en-US" sz="2800" b="0" strike="noStrike" spc="-1" dirty="0">
                <a:solidFill>
                  <a:srgbClr val="000000"/>
                </a:solidFill>
                <a:latin typeface="Arial"/>
                <a:ea typeface="DejaVu Sans"/>
              </a:rPr>
              <a:t>代码文件；</a:t>
            </a:r>
            <a:r>
              <a:rPr lang="en-US" sz="2800" b="0" strike="noStrike" spc="-1" dirty="0">
                <a:solidFill>
                  <a:srgbClr val="FF0000"/>
                </a:solidFill>
                <a:highlight>
                  <a:srgbClr val="FFFF00"/>
                </a:highlight>
                <a:latin typeface="Arial"/>
                <a:ea typeface="DejaVu Sans"/>
              </a:rPr>
              <a:t>.S</a:t>
            </a:r>
            <a:r>
              <a:rPr lang="en-US" sz="2800" b="0" strike="noStrike" spc="-1" dirty="0">
                <a:solidFill>
                  <a:srgbClr val="000000"/>
                </a:solidFill>
                <a:latin typeface="Arial"/>
                <a:ea typeface="DejaVu Sans"/>
              </a:rPr>
              <a:t>为后缀的文件，是经过</a:t>
            </a:r>
            <a:r>
              <a:rPr lang="en-US" sz="2800" b="0" strike="noStrike" spc="-1" dirty="0">
                <a:solidFill>
                  <a:srgbClr val="FF0000"/>
                </a:solidFill>
                <a:latin typeface="Arial"/>
                <a:ea typeface="DejaVu Sans"/>
              </a:rPr>
              <a:t>预编译的汇编语言源</a:t>
            </a:r>
            <a:r>
              <a:rPr lang="en-US" sz="2800" b="0" strike="noStrike" spc="-1" dirty="0">
                <a:solidFill>
                  <a:srgbClr val="000000"/>
                </a:solidFill>
                <a:latin typeface="Arial"/>
                <a:ea typeface="DejaVu Sans"/>
              </a:rPr>
              <a:t>代码文件一. </a:t>
            </a:r>
            <a:r>
              <a:rPr lang="en-US" sz="2800" b="0" strike="noStrike" spc="-1" dirty="0" err="1">
                <a:solidFill>
                  <a:srgbClr val="000000"/>
                </a:solidFill>
                <a:latin typeface="Arial"/>
                <a:ea typeface="DejaVu Sans"/>
              </a:rPr>
              <a:t>常用编译命令选项假设源程序文件名为test.c</a:t>
            </a:r>
            <a:r>
              <a:rPr lang="en-US" sz="2800" b="0" strike="noStrike" spc="-1" dirty="0">
                <a:solidFill>
                  <a:srgbClr val="000000"/>
                </a:solidFill>
                <a:latin typeface="Arial"/>
                <a:ea typeface="DejaVu Sans"/>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1295940" y="68462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20.2.1  </a:t>
            </a:r>
            <a:r>
              <a:rPr lang="en-US" sz="4400" b="0" strike="noStrike" spc="-1" dirty="0" err="1">
                <a:solidFill>
                  <a:srgbClr val="262626"/>
                </a:solidFill>
                <a:latin typeface="Times New Roman"/>
                <a:ea typeface="黑体"/>
              </a:rPr>
              <a:t>gcc命令格式</a:t>
            </a:r>
            <a:endParaRPr lang="en-US" sz="4400" b="0" strike="noStrike" spc="-1" dirty="0">
              <a:latin typeface="Arial"/>
            </a:endParaRPr>
          </a:p>
        </p:txBody>
      </p:sp>
      <p:sp>
        <p:nvSpPr>
          <p:cNvPr id="299" name="CustomShape 2"/>
          <p:cNvSpPr/>
          <p:nvPr/>
        </p:nvSpPr>
        <p:spPr>
          <a:xfrm>
            <a:off x="806760" y="1908313"/>
            <a:ext cx="10541880" cy="437321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gcc基本命令格式是：</a:t>
            </a:r>
            <a:r>
              <a:rPr lang="en-US" sz="2000" b="0" strike="noStrike" spc="-1" dirty="0" err="1">
                <a:solidFill>
                  <a:srgbClr val="262626"/>
                </a:solidFill>
                <a:highlight>
                  <a:srgbClr val="FFFF00"/>
                </a:highlight>
                <a:latin typeface="Times New Roman"/>
                <a:ea typeface="DejaVu Sans"/>
              </a:rPr>
              <a:t>gcc</a:t>
            </a:r>
            <a:r>
              <a:rPr lang="en-US" sz="2000" b="0" strike="noStrike" spc="-1" dirty="0">
                <a:solidFill>
                  <a:srgbClr val="262626"/>
                </a:solidFill>
                <a:highlight>
                  <a:srgbClr val="FFFF00"/>
                </a:highlight>
                <a:latin typeface="Times New Roman"/>
                <a:ea typeface="DejaVu Sans"/>
              </a:rPr>
              <a:t> [options] [filenames]</a:t>
            </a:r>
            <a:endParaRPr lang="en-US" sz="2000" b="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其中</a:t>
            </a:r>
            <a:r>
              <a:rPr lang="en-US" sz="2000" b="0" strike="noStrike" spc="-1" dirty="0">
                <a:solidFill>
                  <a:srgbClr val="262626"/>
                </a:solidFill>
                <a:latin typeface="Times New Roman"/>
                <a:ea typeface="DejaVu Sans"/>
              </a:rPr>
              <a:t>[options]</a:t>
            </a:r>
            <a:r>
              <a:rPr lang="en-US" sz="2000" b="0" strike="noStrike" spc="-1" dirty="0" err="1">
                <a:solidFill>
                  <a:srgbClr val="262626"/>
                </a:solidFill>
                <a:latin typeface="Times New Roman"/>
                <a:ea typeface="DejaVu Sans"/>
              </a:rPr>
              <a:t>就是编译器需要制定的相应选项，filenames就是相关文件的名称,下面介绍常用的几个options</a:t>
            </a:r>
            <a:r>
              <a:rPr lang="en-US" sz="2000" b="0" strike="noStrike" spc="-1" dirty="0">
                <a:solidFill>
                  <a:srgbClr val="262626"/>
                </a:solidFill>
                <a:latin typeface="Times New Roman"/>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(1) </a:t>
            </a:r>
            <a:r>
              <a:rPr lang="en-US" sz="2000" b="0" strike="noStrike" spc="-1" dirty="0">
                <a:solidFill>
                  <a:srgbClr val="FF0000"/>
                </a:solidFill>
                <a:highlight>
                  <a:srgbClr val="FFFF00"/>
                </a:highlight>
                <a:latin typeface="Arial"/>
                <a:ea typeface="DejaVu Sans"/>
              </a:rPr>
              <a:t>-c </a:t>
            </a:r>
            <a:r>
              <a:rPr lang="en-US" sz="2000" b="0" strike="noStrike" spc="-1" dirty="0">
                <a:solidFill>
                  <a:srgbClr val="000000"/>
                </a:solidFill>
                <a:latin typeface="Arial"/>
                <a:ea typeface="DejaVu Sans"/>
              </a:rPr>
              <a:t>：只是进行</a:t>
            </a:r>
            <a:r>
              <a:rPr lang="en-US" sz="2000" b="0" strike="noStrike" spc="-1" dirty="0">
                <a:solidFill>
                  <a:srgbClr val="000000"/>
                </a:solidFill>
                <a:highlight>
                  <a:srgbClr val="FFFF00"/>
                </a:highlight>
                <a:latin typeface="Arial"/>
                <a:ea typeface="DejaVu Sans"/>
              </a:rPr>
              <a:t>编译而不连接</a:t>
            </a:r>
            <a:r>
              <a:rPr lang="en-US" sz="2000" b="0" strike="noStrike" spc="-1" dirty="0">
                <a:solidFill>
                  <a:srgbClr val="000000"/>
                </a:solidFill>
                <a:latin typeface="Arial"/>
                <a:ea typeface="DejaVu Sans"/>
              </a:rPr>
              <a:t>成为可执行文件，编译器只是由输入的.c等源代码文件生成.o为后缀的目标文件，通常用于编译不包含主程序的子程序文件。</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(2</a:t>
            </a:r>
            <a:r>
              <a:rPr lang="en-US" sz="2000" b="0" strike="noStrike" spc="-1" dirty="0">
                <a:solidFill>
                  <a:srgbClr val="FF0000"/>
                </a:solidFill>
                <a:highlight>
                  <a:srgbClr val="FFFF00"/>
                </a:highlight>
                <a:latin typeface="Arial"/>
                <a:ea typeface="DejaVu Sans"/>
              </a:rPr>
              <a:t>) -o</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output_filename</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确定输出的文件的名称为</a:t>
            </a:r>
            <a:r>
              <a:rPr lang="en-US" sz="2000" b="0" strike="noStrike" spc="-1" dirty="0" err="1">
                <a:solidFill>
                  <a:srgbClr val="000000"/>
                </a:solidFill>
                <a:highlight>
                  <a:srgbClr val="FFFF00"/>
                </a:highlight>
                <a:latin typeface="Arial"/>
                <a:ea typeface="DejaVu Sans"/>
              </a:rPr>
              <a:t>output_filename</a:t>
            </a:r>
            <a:r>
              <a:rPr lang="en-US" sz="2000" b="0" strike="noStrike" spc="-1" dirty="0" err="1">
                <a:solidFill>
                  <a:srgbClr val="000000"/>
                </a:solidFill>
                <a:latin typeface="Arial"/>
                <a:ea typeface="DejaVu Sans"/>
              </a:rPr>
              <a:t>，如果不给出这个选项，gcc就给出预设的可执行文件</a:t>
            </a:r>
            <a:r>
              <a:rPr lang="en-US" sz="2000" b="0" strike="noStrike" spc="-1" dirty="0" err="1">
                <a:solidFill>
                  <a:srgbClr val="FF0000"/>
                </a:solidFill>
                <a:latin typeface="Arial"/>
                <a:ea typeface="DejaVu Sans"/>
              </a:rPr>
              <a:t>a.out</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(3) </a:t>
            </a:r>
            <a:r>
              <a:rPr lang="en-US" sz="2000" b="0" strike="noStrike" spc="-1" dirty="0">
                <a:solidFill>
                  <a:srgbClr val="FF0000"/>
                </a:solidFill>
                <a:highlight>
                  <a:srgbClr val="FFFF00"/>
                </a:highlight>
                <a:latin typeface="Arial"/>
                <a:ea typeface="DejaVu Sans"/>
              </a:rPr>
              <a:t>-g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产生符号调试工具</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GNU的gdb</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所必要的</a:t>
            </a:r>
            <a:r>
              <a:rPr lang="en-US" sz="2000" b="0" strike="noStrike" spc="-1" dirty="0" err="1">
                <a:solidFill>
                  <a:srgbClr val="000000"/>
                </a:solidFill>
                <a:highlight>
                  <a:srgbClr val="FFFF00"/>
                </a:highlight>
                <a:latin typeface="Arial"/>
                <a:ea typeface="DejaVu Sans"/>
              </a:rPr>
              <a:t>符号信息</a:t>
            </a:r>
            <a:r>
              <a:rPr lang="en-US" sz="2000" b="0" strike="noStrike" spc="-1" dirty="0" err="1">
                <a:solidFill>
                  <a:srgbClr val="000000"/>
                </a:solidFill>
                <a:latin typeface="Arial"/>
                <a:ea typeface="DejaVu Sans"/>
              </a:rPr>
              <a:t>，要想对源代码进行调试，我们就必须加入这个选项</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(4) </a:t>
            </a:r>
            <a:r>
              <a:rPr lang="en-US" sz="2000" b="0" strike="noStrike" spc="-1" dirty="0">
                <a:solidFill>
                  <a:srgbClr val="FF0000"/>
                </a:solidFill>
                <a:highlight>
                  <a:srgbClr val="FFFF00"/>
                </a:highlight>
                <a:latin typeface="Arial"/>
                <a:ea typeface="DejaVu Sans"/>
              </a:rPr>
              <a:t>-O</a:t>
            </a:r>
            <a:r>
              <a:rPr lang="en-US" sz="2000" b="0" strike="noStrike" spc="-1" dirty="0">
                <a:solidFill>
                  <a:srgbClr val="000000"/>
                </a:solidFill>
                <a:latin typeface="Arial"/>
                <a:ea typeface="DejaVu Sans"/>
              </a:rPr>
              <a:t>: 对程序进行</a:t>
            </a:r>
            <a:r>
              <a:rPr lang="en-US" sz="2000" b="0" strike="noStrike" spc="-1" dirty="0">
                <a:solidFill>
                  <a:srgbClr val="000000"/>
                </a:solidFill>
                <a:highlight>
                  <a:srgbClr val="FFFF00"/>
                </a:highlight>
                <a:latin typeface="Arial"/>
                <a:ea typeface="DejaVu Sans"/>
              </a:rPr>
              <a:t>优化编译</a:t>
            </a:r>
            <a:r>
              <a:rPr lang="en-US" sz="2000" b="0" strike="noStrike" spc="-1" dirty="0">
                <a:solidFill>
                  <a:srgbClr val="000000"/>
                </a:solidFill>
                <a:latin typeface="Arial"/>
                <a:ea typeface="DejaVu Sans"/>
              </a:rPr>
              <a:t>、</a:t>
            </a:r>
            <a:r>
              <a:rPr lang="en-US" sz="2000" b="0" strike="noStrike" spc="-1" dirty="0">
                <a:solidFill>
                  <a:srgbClr val="000000"/>
                </a:solidFill>
                <a:highlight>
                  <a:srgbClr val="FFFF00"/>
                </a:highlight>
                <a:latin typeface="Arial"/>
                <a:ea typeface="DejaVu Sans"/>
              </a:rPr>
              <a:t>连接</a:t>
            </a:r>
            <a:r>
              <a:rPr lang="en-US" sz="2000" b="0" strike="noStrike" spc="-1" dirty="0">
                <a:solidFill>
                  <a:srgbClr val="000000"/>
                </a:solidFill>
                <a:latin typeface="Arial"/>
                <a:ea typeface="DejaVu Sans"/>
              </a:rPr>
              <a:t>，采用这个选项，整个源代码会在编译、连接过程中进行优化处理，这样产生的可执行文件的执行效率可以提高，但是，编译、连接的速度就相应地要</a:t>
            </a:r>
            <a:r>
              <a:rPr lang="en-US" sz="2000" b="0" strike="noStrike" spc="-1" dirty="0">
                <a:solidFill>
                  <a:srgbClr val="FF0000"/>
                </a:solidFill>
                <a:latin typeface="Arial"/>
                <a:ea typeface="DejaVu Sans"/>
              </a:rPr>
              <a:t>慢</a:t>
            </a:r>
            <a:r>
              <a:rPr lang="en-US" sz="2000" b="0" strike="noStrike" spc="-1" dirty="0">
                <a:solidFill>
                  <a:srgbClr val="000000"/>
                </a:solidFill>
                <a:latin typeface="Arial"/>
                <a:ea typeface="DejaVu Sans"/>
              </a:rPr>
              <a:t>一些。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(5) </a:t>
            </a:r>
            <a:r>
              <a:rPr lang="en-US" sz="2000" b="0" strike="noStrike" spc="-1" dirty="0">
                <a:solidFill>
                  <a:srgbClr val="FF0000"/>
                </a:solidFill>
                <a:highlight>
                  <a:srgbClr val="FFFF00"/>
                </a:highlight>
                <a:latin typeface="Arial"/>
                <a:ea typeface="DejaVu Sans"/>
              </a:rPr>
              <a:t>-O2 </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比-O</a:t>
            </a:r>
            <a:r>
              <a:rPr lang="en-US" sz="2000" b="0" strike="noStrike" spc="-1" dirty="0" err="1">
                <a:solidFill>
                  <a:srgbClr val="000000"/>
                </a:solidFill>
                <a:highlight>
                  <a:srgbClr val="FFFF00"/>
                </a:highlight>
                <a:latin typeface="Arial"/>
                <a:ea typeface="DejaVu Sans"/>
              </a:rPr>
              <a:t>更好的优化编译、连接</a:t>
            </a:r>
            <a:r>
              <a:rPr lang="en-US" sz="2000" b="0" strike="noStrike" spc="-1" dirty="0" err="1">
                <a:solidFill>
                  <a:srgbClr val="000000"/>
                </a:solidFill>
                <a:latin typeface="Arial"/>
                <a:ea typeface="DejaVu Sans"/>
              </a:rPr>
              <a:t>，当然整个编译、连接过程会</a:t>
            </a:r>
            <a:r>
              <a:rPr lang="en-US" sz="2000" b="0" strike="noStrike" spc="-1" dirty="0" err="1">
                <a:solidFill>
                  <a:srgbClr val="000000"/>
                </a:solidFill>
                <a:highlight>
                  <a:srgbClr val="FFFF00"/>
                </a:highlight>
                <a:latin typeface="Arial"/>
                <a:ea typeface="DejaVu Sans"/>
              </a:rPr>
              <a:t>更慢</a:t>
            </a:r>
            <a:r>
              <a:rPr lang="en-US" sz="2000" b="0" strike="noStrike" spc="-1" dirty="0">
                <a:solidFill>
                  <a:srgbClr val="000000"/>
                </a:solidFill>
                <a:latin typeface="Arial"/>
                <a:ea typeface="DejaVu Sans"/>
              </a:rPr>
              <a:t>。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283760" y="6732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20.2.2  </a:t>
            </a:r>
            <a:r>
              <a:rPr lang="en-US" sz="4400" b="0" strike="noStrike" spc="-1" dirty="0" err="1">
                <a:solidFill>
                  <a:srgbClr val="262626"/>
                </a:solidFill>
                <a:latin typeface="Times New Roman"/>
                <a:ea typeface="黑体"/>
              </a:rPr>
              <a:t>同编译有关的选项</a:t>
            </a:r>
            <a:endParaRPr lang="en-US" sz="4400" b="0" strike="noStrike" spc="-1" dirty="0">
              <a:latin typeface="Arial"/>
            </a:endParaRPr>
          </a:p>
        </p:txBody>
      </p:sp>
      <p:sp>
        <p:nvSpPr>
          <p:cNvPr id="301" name="CustomShape 2"/>
          <p:cNvSpPr/>
          <p:nvPr/>
        </p:nvSpPr>
        <p:spPr>
          <a:xfrm>
            <a:off x="720000" y="1828440"/>
            <a:ext cx="10727640" cy="3899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a:solidFill>
                  <a:srgbClr val="000000"/>
                </a:solidFill>
                <a:latin typeface="Arial"/>
                <a:ea typeface="DejaVu Sans"/>
              </a:rPr>
              <a:t>1. </a:t>
            </a:r>
            <a:r>
              <a:rPr lang="en-US" sz="2400" b="0" strike="noStrike" spc="-1" dirty="0" err="1">
                <a:solidFill>
                  <a:srgbClr val="000000"/>
                </a:solidFill>
                <a:latin typeface="Arial"/>
                <a:ea typeface="DejaVu Sans"/>
              </a:rPr>
              <a:t>无选项编译链接用法：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test.c</a:t>
            </a:r>
            <a:r>
              <a:rPr lang="en-US" sz="2400" b="0" strike="noStrike" spc="-1" dirty="0">
                <a:solidFill>
                  <a:srgbClr val="000000"/>
                </a:solidFill>
                <a:latin typeface="Arial"/>
                <a:ea typeface="DejaVu Sans"/>
              </a:rPr>
              <a:t>作用：将test.c预处理、汇编、编译并链接形成可执行文件。这里未指定输出文件，默认输出为</a:t>
            </a:r>
            <a:r>
              <a:rPr lang="en-US" sz="2400" b="0" strike="noStrike" spc="-1" dirty="0">
                <a:solidFill>
                  <a:srgbClr val="000000"/>
                </a:solidFill>
                <a:highlight>
                  <a:srgbClr val="FFFF00"/>
                </a:highlight>
                <a:latin typeface="Arial"/>
                <a:ea typeface="DejaVu Sans"/>
              </a:rPr>
              <a:t>a.out</a:t>
            </a:r>
            <a:r>
              <a:rPr lang="en-US" sz="2400" b="0" strike="noStrike" spc="-1" dirty="0">
                <a:solidFill>
                  <a:srgbClr val="000000"/>
                </a:solidFill>
                <a:latin typeface="Arial"/>
                <a:ea typeface="DejaVu Sans"/>
              </a:rPr>
              <a:t>。2.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o</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a:t>
            </a:r>
            <a:r>
              <a:rPr lang="en-US" sz="2400" b="0" strike="noStrike" spc="-1" dirty="0" err="1">
                <a:solidFill>
                  <a:srgbClr val="FF0000"/>
                </a:solidFill>
                <a:highlight>
                  <a:srgbClr val="FFFF00"/>
                </a:highlight>
                <a:latin typeface="Arial"/>
                <a:ea typeface="DejaVu Sans"/>
              </a:rPr>
              <a:t>test</a:t>
            </a:r>
            <a:r>
              <a:rPr lang="en-US" sz="2400" b="0" strike="noStrike" spc="-1" dirty="0" err="1">
                <a:solidFill>
                  <a:srgbClr val="000000"/>
                </a:solidFill>
                <a:latin typeface="Arial"/>
                <a:ea typeface="DejaVu Sans"/>
              </a:rPr>
              <a:t>作用：将test.c预处理、汇编、编译并链接形成</a:t>
            </a:r>
            <a:r>
              <a:rPr lang="en-US" sz="2400" b="0" strike="noStrike" spc="-1" dirty="0" err="1">
                <a:solidFill>
                  <a:srgbClr val="000000"/>
                </a:solidFill>
                <a:highlight>
                  <a:srgbClr val="FFFF00"/>
                </a:highlight>
                <a:latin typeface="Arial"/>
                <a:ea typeface="DejaVu Sans"/>
              </a:rPr>
              <a:t>可执行文件</a:t>
            </a:r>
            <a:r>
              <a:rPr lang="en-US" sz="2400" b="0" strike="noStrike" spc="-1" dirty="0" err="1">
                <a:solidFill>
                  <a:srgbClr val="FF0000"/>
                </a:solidFill>
                <a:latin typeface="Arial"/>
                <a:ea typeface="DejaVu Sans"/>
              </a:rPr>
              <a:t>test</a:t>
            </a:r>
            <a:r>
              <a:rPr lang="en-US" sz="2400" b="0" strike="noStrike" spc="-1" dirty="0">
                <a:solidFill>
                  <a:srgbClr val="000000"/>
                </a:solidFill>
                <a:latin typeface="Arial"/>
                <a:ea typeface="DejaVu Sans"/>
              </a:rPr>
              <a:t>。-o选项用来指定输出文件的文件名。3.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E</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-E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test.i</a:t>
            </a:r>
            <a:r>
              <a:rPr lang="en-US" sz="2400" b="0" strike="noStrike" spc="-1" dirty="0">
                <a:solidFill>
                  <a:srgbClr val="000000"/>
                </a:solidFill>
                <a:latin typeface="Arial"/>
                <a:ea typeface="DejaVu Sans"/>
              </a:rPr>
              <a:t>作用：将</a:t>
            </a:r>
            <a:r>
              <a:rPr lang="en-US" sz="2400" b="0" strike="noStrike" spc="-1" dirty="0">
                <a:solidFill>
                  <a:srgbClr val="000000"/>
                </a:solidFill>
                <a:highlight>
                  <a:srgbClr val="FFFF00"/>
                </a:highlight>
                <a:latin typeface="Arial"/>
                <a:ea typeface="DejaVu Sans"/>
              </a:rPr>
              <a:t>test.c预处理输出test.i</a:t>
            </a:r>
            <a:r>
              <a:rPr lang="en-US" sz="2400" b="0" strike="noStrike" spc="-1" dirty="0">
                <a:solidFill>
                  <a:srgbClr val="000000"/>
                </a:solidFill>
                <a:latin typeface="Arial"/>
                <a:ea typeface="DejaVu Sans"/>
              </a:rPr>
              <a:t>文件。4.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S</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-S </a:t>
            </a:r>
            <a:r>
              <a:rPr lang="en-US" sz="2400" b="0" strike="noStrike" spc="-1" dirty="0" err="1">
                <a:solidFill>
                  <a:srgbClr val="FF0000"/>
                </a:solidFill>
                <a:highlight>
                  <a:srgbClr val="FFFF00"/>
                </a:highlight>
                <a:latin typeface="Arial"/>
                <a:ea typeface="DejaVu Sans"/>
              </a:rPr>
              <a:t>test.i</a:t>
            </a:r>
            <a:r>
              <a:rPr lang="en-US" sz="2400" b="0" strike="noStrike" spc="-1" dirty="0">
                <a:solidFill>
                  <a:srgbClr val="FF0000"/>
                </a:solidFill>
                <a:highlight>
                  <a:srgbClr val="FFFF00"/>
                </a:highlight>
                <a:latin typeface="Arial"/>
                <a:ea typeface="DejaVu Sans"/>
              </a:rPr>
              <a:t> </a:t>
            </a:r>
            <a:r>
              <a:rPr lang="en-US" sz="2400" b="0" strike="noStrike" spc="-1" dirty="0">
                <a:solidFill>
                  <a:srgbClr val="000000"/>
                </a:solidFill>
                <a:latin typeface="Arial"/>
                <a:ea typeface="DejaVu Sans"/>
              </a:rPr>
              <a:t>作用：将预处理输出文件</a:t>
            </a:r>
            <a:r>
              <a:rPr lang="en-US" sz="2400" b="0" strike="noStrike" spc="-1" dirty="0">
                <a:solidFill>
                  <a:srgbClr val="000000"/>
                </a:solidFill>
                <a:highlight>
                  <a:srgbClr val="FFFF00"/>
                </a:highlight>
                <a:latin typeface="Arial"/>
                <a:ea typeface="DejaVu Sans"/>
              </a:rPr>
              <a:t>test.i汇编成test.s</a:t>
            </a:r>
            <a:r>
              <a:rPr lang="en-US" sz="2400" b="0" strike="noStrike" spc="-1" dirty="0">
                <a:solidFill>
                  <a:srgbClr val="000000"/>
                </a:solidFill>
                <a:latin typeface="Arial"/>
                <a:ea typeface="DejaVu Sans"/>
              </a:rPr>
              <a:t>文件。5.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-c test.s</a:t>
            </a:r>
            <a:r>
              <a:rPr lang="en-US" sz="2400" b="0" strike="noStrike" spc="-1" dirty="0">
                <a:solidFill>
                  <a:srgbClr val="000000"/>
                </a:solidFill>
                <a:latin typeface="Arial"/>
                <a:ea typeface="DejaVu Sans"/>
              </a:rPr>
              <a:t>作用：将汇编输出文件</a:t>
            </a:r>
            <a:r>
              <a:rPr lang="en-US" sz="2400" b="0" strike="noStrike" spc="-1" dirty="0">
                <a:solidFill>
                  <a:srgbClr val="000000"/>
                </a:solidFill>
                <a:highlight>
                  <a:srgbClr val="FFFF00"/>
                </a:highlight>
                <a:latin typeface="Arial"/>
                <a:ea typeface="DejaVu Sans"/>
              </a:rPr>
              <a:t>test.s编译输出test.o</a:t>
            </a:r>
            <a:r>
              <a:rPr lang="en-US" sz="2400" b="0" strike="noStrike" spc="-1" dirty="0">
                <a:solidFill>
                  <a:srgbClr val="000000"/>
                </a:solidFill>
                <a:latin typeface="Arial"/>
                <a:ea typeface="DejaVu Sans"/>
              </a:rPr>
              <a:t>文件。6. </a:t>
            </a:r>
            <a:r>
              <a:rPr lang="en-US" sz="2400" b="0" strike="noStrike" spc="-1" dirty="0" err="1">
                <a:solidFill>
                  <a:srgbClr val="000000"/>
                </a:solidFill>
                <a:latin typeface="Arial"/>
                <a:ea typeface="DejaVu Sans"/>
              </a:rPr>
              <a:t>无选项链接用法：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a:t>
            </a:r>
            <a:r>
              <a:rPr lang="en-US" sz="2400" b="0" strike="noStrike" spc="-1" dirty="0" err="1">
                <a:solidFill>
                  <a:srgbClr val="FF0000"/>
                </a:solidFill>
                <a:highlight>
                  <a:srgbClr val="FFFF00"/>
                </a:highlight>
                <a:latin typeface="Arial"/>
                <a:ea typeface="DejaVu Sans"/>
              </a:rPr>
              <a:t>test.o</a:t>
            </a:r>
            <a:r>
              <a:rPr lang="en-US" sz="2400" b="0" strike="noStrike" spc="-1" dirty="0">
                <a:solidFill>
                  <a:srgbClr val="FF0000"/>
                </a:solidFill>
                <a:highlight>
                  <a:srgbClr val="FFFF00"/>
                </a:highlight>
                <a:latin typeface="Arial"/>
                <a:ea typeface="DejaVu Sans"/>
              </a:rPr>
              <a:t> -o </a:t>
            </a:r>
            <a:r>
              <a:rPr lang="en-US" sz="2400" b="0" strike="noStrike" spc="-1" dirty="0" err="1">
                <a:solidFill>
                  <a:srgbClr val="FF0000"/>
                </a:solidFill>
                <a:highlight>
                  <a:srgbClr val="FFFF00"/>
                </a:highlight>
                <a:latin typeface="Arial"/>
                <a:ea typeface="DejaVu Sans"/>
              </a:rPr>
              <a:t>test</a:t>
            </a:r>
            <a:r>
              <a:rPr lang="en-US" sz="2400" b="0" strike="noStrike" spc="-1" dirty="0" err="1">
                <a:solidFill>
                  <a:srgbClr val="000000"/>
                </a:solidFill>
                <a:latin typeface="Arial"/>
                <a:ea typeface="DejaVu Sans"/>
              </a:rPr>
              <a:t>作用：将编译输出文件</a:t>
            </a:r>
            <a:r>
              <a:rPr lang="en-US" sz="2400" b="0" strike="noStrike" spc="-1" dirty="0" err="1">
                <a:solidFill>
                  <a:srgbClr val="000000"/>
                </a:solidFill>
                <a:highlight>
                  <a:srgbClr val="FFFF00"/>
                </a:highlight>
                <a:latin typeface="Arial"/>
                <a:ea typeface="DejaVu Sans"/>
              </a:rPr>
              <a:t>test.o链接成最终可执行文件test</a:t>
            </a:r>
            <a:r>
              <a:rPr lang="en-US" sz="2400" b="0" strike="noStrike" spc="-1" dirty="0">
                <a:solidFill>
                  <a:srgbClr val="000000"/>
                </a:solidFill>
                <a:latin typeface="Arial"/>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1295940" y="684626"/>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262626"/>
                </a:solidFill>
                <a:latin typeface="Times New Roman"/>
                <a:ea typeface="黑体"/>
              </a:rPr>
              <a:t>20.2.2  </a:t>
            </a:r>
            <a:r>
              <a:rPr lang="en-US" sz="4400" b="0" strike="noStrike" spc="-1" dirty="0" err="1">
                <a:solidFill>
                  <a:srgbClr val="262626"/>
                </a:solidFill>
                <a:latin typeface="Times New Roman"/>
                <a:ea typeface="黑体"/>
              </a:rPr>
              <a:t>同编译有关的选项</a:t>
            </a:r>
            <a:endParaRPr lang="en-US" sz="4400" b="0" strike="noStrike" spc="-1" dirty="0">
              <a:latin typeface="Arial"/>
            </a:endParaRPr>
          </a:p>
        </p:txBody>
      </p:sp>
      <p:sp>
        <p:nvSpPr>
          <p:cNvPr id="303" name="CustomShape 2"/>
          <p:cNvSpPr/>
          <p:nvPr/>
        </p:nvSpPr>
        <p:spPr>
          <a:xfrm>
            <a:off x="1343820" y="1986746"/>
            <a:ext cx="9504360" cy="41866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a:solidFill>
                  <a:srgbClr val="000000"/>
                </a:solidFill>
                <a:latin typeface="Arial"/>
                <a:ea typeface="DejaVu Sans"/>
              </a:rPr>
              <a:t>7. </a:t>
            </a:r>
            <a:r>
              <a:rPr lang="en-US" sz="2400" b="0" strike="noStrike" spc="-1" dirty="0" err="1">
                <a:solidFill>
                  <a:srgbClr val="000000"/>
                </a:solidFill>
                <a:latin typeface="Arial"/>
                <a:ea typeface="DejaVu Sans"/>
              </a:rPr>
              <a:t>优化选项-O用法：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-O1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test</a:t>
            </a:r>
            <a:endParaRPr lang="en-US" sz="2400" b="0" strike="noStrike" spc="-1" dirty="0">
              <a:solidFill>
                <a:srgbClr val="FF0000"/>
              </a:solidFill>
              <a:highlight>
                <a:srgbClr val="FFFF00"/>
              </a:highlight>
              <a:latin typeface="Arial"/>
            </a:endParaRPr>
          </a:p>
          <a:p>
            <a:pPr>
              <a:lnSpc>
                <a:spcPct val="150000"/>
              </a:lnSpc>
            </a:pPr>
            <a:r>
              <a:rPr lang="en-US" sz="2400" b="0" strike="noStrike" spc="-1" dirty="0">
                <a:solidFill>
                  <a:srgbClr val="000000"/>
                </a:solidFill>
                <a:latin typeface="Arial"/>
                <a:ea typeface="DejaVu Sans"/>
              </a:rPr>
              <a:t>   作用：使用编译优化级别1编译程序。级别为1~3，级别越大优化效果越好，但编译时间越长。</a:t>
            </a:r>
            <a:endParaRPr lang="en-US" sz="2400" b="0" strike="noStrike" spc="-1" dirty="0">
              <a:latin typeface="Arial"/>
            </a:endParaRPr>
          </a:p>
          <a:p>
            <a:pPr>
              <a:lnSpc>
                <a:spcPct val="150000"/>
              </a:lnSpc>
            </a:pPr>
            <a:endParaRPr lang="en-US" sz="2400" b="0" strike="noStrike" spc="-1" dirty="0">
              <a:latin typeface="Arial"/>
            </a:endParaRPr>
          </a:p>
          <a:p>
            <a:pPr>
              <a:lnSpc>
                <a:spcPct val="150000"/>
              </a:lnSpc>
            </a:pPr>
            <a:r>
              <a:rPr lang="en-US" sz="2400" b="0" strike="noStrike" spc="-1" dirty="0">
                <a:solidFill>
                  <a:srgbClr val="000000"/>
                </a:solidFill>
                <a:latin typeface="Arial"/>
                <a:ea typeface="DejaVu Sans"/>
              </a:rPr>
              <a:t>    </a:t>
            </a:r>
            <a:r>
              <a:rPr lang="en-US" sz="1800" b="0" strike="noStrike" spc="-1" dirty="0">
                <a:solidFill>
                  <a:srgbClr val="FF0000"/>
                </a:solidFill>
                <a:highlight>
                  <a:srgbClr val="FFFF00"/>
                </a:highlight>
                <a:latin typeface="Arial"/>
                <a:ea typeface="DejaVu Sans"/>
              </a:rPr>
              <a:t>-O</a:t>
            </a:r>
            <a:r>
              <a:rPr lang="en-US" sz="1800" b="0" strike="noStrike" spc="-1" dirty="0">
                <a:solidFill>
                  <a:srgbClr val="000000"/>
                </a:solidFill>
                <a:latin typeface="Arial"/>
                <a:ea typeface="DejaVu Sans"/>
              </a:rPr>
              <a:t>: 对程序进行优化编译、连接，采用这个选项，整个源代码会在编译、连接过程中进行优化处理，这样产生的可执行文件的执行效率可以提高，但是，编译、连接的速度就相应地要慢一些。 </a:t>
            </a:r>
            <a:endParaRPr lang="en-US" sz="1800" b="0" strike="noStrike" spc="-1" dirty="0">
              <a:latin typeface="Arial"/>
            </a:endParaRPr>
          </a:p>
          <a:p>
            <a:pPr>
              <a:lnSpc>
                <a:spcPct val="150000"/>
              </a:lnSpc>
            </a:pPr>
            <a:r>
              <a:rPr lang="en-US" sz="1800" b="0" strike="noStrike" spc="-1" dirty="0">
                <a:solidFill>
                  <a:srgbClr val="000000"/>
                </a:solidFill>
                <a:latin typeface="Arial"/>
                <a:ea typeface="DejaVu Sans"/>
              </a:rPr>
              <a:t>     </a:t>
            </a:r>
            <a:r>
              <a:rPr lang="en-US" sz="1800" b="0" strike="noStrike" spc="-1" dirty="0">
                <a:solidFill>
                  <a:srgbClr val="FF0000"/>
                </a:solidFill>
                <a:highlight>
                  <a:srgbClr val="FFFF00"/>
                </a:highlight>
                <a:latin typeface="Arial"/>
                <a:ea typeface="DejaVu Sans"/>
              </a:rPr>
              <a:t>-O2 </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比-O更好的优化编译、连接，当然整个编译、连接过程会更慢</a:t>
            </a: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295280" y="654809"/>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err="1">
                <a:solidFill>
                  <a:srgbClr val="000000"/>
                </a:solidFill>
                <a:latin typeface="Arial"/>
                <a:ea typeface="DejaVu Sans"/>
              </a:rPr>
              <a:t>多源文件的编译方法</a:t>
            </a:r>
            <a:endParaRPr lang="en-US" sz="4400" b="0" strike="noStrike" spc="-1" dirty="0">
              <a:latin typeface="Arial"/>
            </a:endParaRPr>
          </a:p>
        </p:txBody>
      </p:sp>
      <p:sp>
        <p:nvSpPr>
          <p:cNvPr id="305" name="CustomShape 2"/>
          <p:cNvSpPr/>
          <p:nvPr/>
        </p:nvSpPr>
        <p:spPr>
          <a:xfrm>
            <a:off x="964095" y="1699591"/>
            <a:ext cx="10137913" cy="460181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ts val="3600"/>
              </a:lnSpc>
            </a:pPr>
            <a:r>
              <a:rPr lang="en-US" sz="2400" b="0" strike="noStrike" spc="-1" dirty="0" err="1">
                <a:solidFill>
                  <a:srgbClr val="000000"/>
                </a:solidFill>
                <a:latin typeface="Arial"/>
                <a:ea typeface="DejaVu Sans"/>
              </a:rPr>
              <a:t>如果有多个源文件，基本上有两种编译方法</a:t>
            </a:r>
            <a:r>
              <a:rPr lang="zh-CN" altLang="en-US" sz="2400" spc="-1" dirty="0">
                <a:solidFill>
                  <a:srgbClr val="000000"/>
                </a:solidFill>
                <a:latin typeface="Arial"/>
                <a:ea typeface="DejaVu Sans"/>
              </a:rPr>
              <a:t>（</a:t>
            </a:r>
            <a:r>
              <a:rPr lang="en-US" sz="2400" b="0" strike="noStrike" spc="-1" dirty="0" err="1">
                <a:solidFill>
                  <a:srgbClr val="000000"/>
                </a:solidFill>
                <a:latin typeface="Arial"/>
                <a:ea typeface="DejaVu Sans"/>
              </a:rPr>
              <a:t>假设有两个源文件为test.c和testfun.c</a:t>
            </a:r>
            <a:r>
              <a:rPr lang="zh-CN" altLang="en-US" sz="2400" b="0" strike="noStrike" spc="-1" dirty="0">
                <a:solidFill>
                  <a:srgbClr val="000000"/>
                </a:solidFill>
                <a:latin typeface="Arial"/>
                <a:ea typeface="DejaVu Sans"/>
              </a:rPr>
              <a:t>）：</a:t>
            </a:r>
            <a:endParaRPr lang="en-US" altLang="zh-CN" sz="2400" b="0" strike="noStrike" spc="-1" dirty="0">
              <a:solidFill>
                <a:srgbClr val="000000"/>
              </a:solidFill>
              <a:latin typeface="Arial"/>
              <a:ea typeface="DejaVu Sans"/>
            </a:endParaRPr>
          </a:p>
          <a:p>
            <a:pPr>
              <a:lnSpc>
                <a:spcPts val="3600"/>
              </a:lnSpc>
            </a:pPr>
            <a:r>
              <a:rPr lang="en-US" altLang="zh-CN" sz="2400" spc="-1" dirty="0">
                <a:solidFill>
                  <a:srgbClr val="000000"/>
                </a:solidFill>
                <a:latin typeface="Arial"/>
                <a:ea typeface="DejaVu Sans"/>
              </a:rPr>
              <a:t>1.  </a:t>
            </a:r>
            <a:r>
              <a:rPr lang="en-US" sz="2400" b="0" strike="noStrike" spc="-1" dirty="0" err="1">
                <a:solidFill>
                  <a:srgbClr val="000000"/>
                </a:solidFill>
                <a:latin typeface="Arial"/>
                <a:ea typeface="DejaVu Sans"/>
              </a:rPr>
              <a:t>多个文件</a:t>
            </a:r>
            <a:r>
              <a:rPr lang="en-US" sz="2400" b="0" strike="noStrike" spc="-1" dirty="0" err="1">
                <a:solidFill>
                  <a:srgbClr val="FF0000"/>
                </a:solidFill>
                <a:highlight>
                  <a:srgbClr val="FFFF00"/>
                </a:highlight>
                <a:latin typeface="Arial"/>
                <a:ea typeface="DejaVu Sans"/>
              </a:rPr>
              <a:t>一起编译</a:t>
            </a:r>
            <a:r>
              <a:rPr lang="en-US" sz="2400" b="0" strike="noStrike" spc="-1" dirty="0" err="1">
                <a:solidFill>
                  <a:srgbClr val="000000"/>
                </a:solidFill>
                <a:latin typeface="Arial"/>
                <a:ea typeface="DejaVu Sans"/>
              </a:rPr>
              <a:t>用法：</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testfun.c</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test.c</a:t>
            </a:r>
            <a:r>
              <a:rPr lang="en-US" sz="2400" b="0" strike="noStrike" spc="-1" dirty="0">
                <a:solidFill>
                  <a:srgbClr val="FF0000"/>
                </a:solidFill>
                <a:latin typeface="Arial"/>
                <a:ea typeface="DejaVu Sans"/>
              </a:rPr>
              <a:t> -o </a:t>
            </a:r>
            <a:r>
              <a:rPr lang="en-US" sz="2400" b="0" strike="noStrike" spc="-1" dirty="0" err="1">
                <a:solidFill>
                  <a:srgbClr val="FF0000"/>
                </a:solidFill>
                <a:latin typeface="Arial"/>
                <a:ea typeface="DejaVu Sans"/>
              </a:rPr>
              <a:t>test</a:t>
            </a:r>
            <a:r>
              <a:rPr lang="en-US" sz="2400" b="0" strike="noStrike" spc="-1" dirty="0" err="1">
                <a:solidFill>
                  <a:srgbClr val="000000"/>
                </a:solidFill>
                <a:latin typeface="Arial"/>
                <a:ea typeface="DejaVu Sans"/>
              </a:rPr>
              <a:t>作用：将testfun.c和test.c分别编译后链接成</a:t>
            </a:r>
            <a:r>
              <a:rPr lang="en-US" sz="2400" b="0" strike="noStrike" spc="-1" dirty="0" err="1">
                <a:solidFill>
                  <a:srgbClr val="FF0000"/>
                </a:solidFill>
                <a:latin typeface="Arial"/>
                <a:ea typeface="DejaVu Sans"/>
              </a:rPr>
              <a:t>test可执行文件</a:t>
            </a:r>
            <a:r>
              <a:rPr lang="en-US" sz="2400" b="0" strike="noStrike" spc="-1" dirty="0">
                <a:solidFill>
                  <a:srgbClr val="000000"/>
                </a:solidFill>
                <a:latin typeface="Arial"/>
                <a:ea typeface="DejaVu Sans"/>
              </a:rPr>
              <a:t>。</a:t>
            </a:r>
          </a:p>
          <a:p>
            <a:pPr>
              <a:lnSpc>
                <a:spcPts val="3600"/>
              </a:lnSpc>
            </a:pPr>
            <a:r>
              <a:rPr lang="en-US" altLang="zh-CN" sz="2400" b="0" strike="noStrike" spc="-1" dirty="0">
                <a:solidFill>
                  <a:srgbClr val="000000"/>
                </a:solidFill>
                <a:latin typeface="Arial"/>
                <a:ea typeface="DejaVu Sans"/>
              </a:rPr>
              <a:t>2.  </a:t>
            </a:r>
            <a:r>
              <a:rPr lang="en-US" sz="2400" b="0" strike="noStrike" spc="-1" dirty="0" err="1">
                <a:solidFill>
                  <a:srgbClr val="FF0000"/>
                </a:solidFill>
                <a:highlight>
                  <a:srgbClr val="FFFF00"/>
                </a:highlight>
                <a:latin typeface="Arial"/>
                <a:ea typeface="DejaVu Sans"/>
              </a:rPr>
              <a:t>分别编译</a:t>
            </a:r>
            <a:r>
              <a:rPr lang="en-US" sz="2400" b="0" strike="noStrike" spc="-1" dirty="0" err="1">
                <a:solidFill>
                  <a:srgbClr val="000000"/>
                </a:solidFill>
                <a:latin typeface="Arial"/>
                <a:ea typeface="DejaVu Sans"/>
              </a:rPr>
              <a:t>各个源文件，之后对编译后输出的目标文件链接。用法：</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-c </a:t>
            </a:r>
            <a:r>
              <a:rPr lang="en-US" sz="2400" b="0" strike="noStrike" spc="-1" dirty="0" err="1">
                <a:solidFill>
                  <a:srgbClr val="FF0000"/>
                </a:solidFill>
                <a:latin typeface="Arial"/>
                <a:ea typeface="DejaVu Sans"/>
              </a:rPr>
              <a:t>testfun.c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将testfun.c编译成</a:t>
            </a:r>
            <a:r>
              <a:rPr lang="en-US" sz="2400" b="0" strike="noStrike" spc="-1" dirty="0" err="1">
                <a:solidFill>
                  <a:srgbClr val="000000"/>
                </a:solidFill>
                <a:highlight>
                  <a:srgbClr val="FFFF00"/>
                </a:highlight>
                <a:latin typeface="Arial"/>
                <a:ea typeface="DejaVu Sans"/>
              </a:rPr>
              <a:t>testfun.o</a:t>
            </a:r>
            <a:r>
              <a:rPr lang="zh-CN" altLang="en-US" sz="2400" b="0" strike="noStrike" spc="-1" dirty="0">
                <a:solidFill>
                  <a:srgbClr val="000000"/>
                </a:solidFill>
                <a:latin typeface="Arial"/>
                <a:ea typeface="DejaVu Sans"/>
              </a:rPr>
              <a:t>；</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-c </a:t>
            </a:r>
            <a:r>
              <a:rPr lang="en-US" sz="2400" b="0" strike="noStrike" spc="-1" dirty="0" err="1">
                <a:solidFill>
                  <a:srgbClr val="FF0000"/>
                </a:solidFill>
                <a:latin typeface="Arial"/>
                <a:ea typeface="DejaVu Sans"/>
              </a:rPr>
              <a:t>test.c</a:t>
            </a:r>
            <a:r>
              <a:rPr lang="en-US" sz="2400" b="0" strike="noStrike" spc="-1" dirty="0">
                <a:solidFill>
                  <a:srgbClr val="FF0000"/>
                </a:solidFill>
                <a:latin typeface="Arial"/>
                <a:ea typeface="DejaVu Sans"/>
              </a:rPr>
              <a: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将test.c编译成</a:t>
            </a:r>
            <a:r>
              <a:rPr lang="en-US" sz="2400" b="0" strike="noStrike" spc="-1" dirty="0" err="1">
                <a:solidFill>
                  <a:srgbClr val="000000"/>
                </a:solidFill>
                <a:highlight>
                  <a:srgbClr val="FFFF00"/>
                </a:highlight>
                <a:latin typeface="Arial"/>
                <a:ea typeface="DejaVu Sans"/>
              </a:rPr>
              <a:t>test.o</a:t>
            </a:r>
            <a:r>
              <a:rPr lang="zh-CN" altLang="en-US" sz="2400" b="0" strike="noStrike" spc="-1" dirty="0">
                <a:solidFill>
                  <a:srgbClr val="000000"/>
                </a:solidFill>
                <a:latin typeface="Arial"/>
                <a:ea typeface="DejaVu Sans"/>
              </a:rPr>
              <a:t>。</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-o </a:t>
            </a:r>
            <a:r>
              <a:rPr lang="en-US" sz="2400" b="0" strike="noStrike" spc="-1" dirty="0" err="1">
                <a:solidFill>
                  <a:srgbClr val="FF0000"/>
                </a:solidFill>
                <a:latin typeface="Arial"/>
                <a:ea typeface="DejaVu Sans"/>
              </a:rPr>
              <a:t>testfun.o</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test.o</a:t>
            </a:r>
            <a:r>
              <a:rPr lang="en-US" sz="2400" b="0" strike="noStrike" spc="-1" dirty="0">
                <a:solidFill>
                  <a:srgbClr val="FF0000"/>
                </a:solidFill>
                <a:latin typeface="Arial"/>
                <a:ea typeface="DejaVu Sans"/>
              </a:rPr>
              <a:t> -o test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将</a:t>
            </a:r>
            <a:r>
              <a:rPr lang="en-US" sz="2400" b="0" strike="noStrike" spc="-1" dirty="0" err="1">
                <a:solidFill>
                  <a:srgbClr val="000000"/>
                </a:solidFill>
                <a:highlight>
                  <a:srgbClr val="FFFF00"/>
                </a:highlight>
                <a:latin typeface="Arial"/>
                <a:ea typeface="DejaVu Sans"/>
              </a:rPr>
              <a:t>testfun.o和test.o链接成test</a:t>
            </a:r>
            <a:r>
              <a:rPr lang="zh-CN" altLang="en-US" sz="2400" b="0" strike="noStrike" spc="-1" dirty="0">
                <a:solidFill>
                  <a:srgbClr val="000000"/>
                </a:solidFill>
                <a:highlight>
                  <a:srgbClr val="FFFF00"/>
                </a:highlight>
                <a:latin typeface="Arial"/>
                <a:ea typeface="DejaVu Sans"/>
              </a:rPr>
              <a:t>。</a:t>
            </a:r>
            <a:endParaRPr lang="en-US" altLang="zh-CN" sz="2400" b="0" strike="noStrike" spc="-1" dirty="0">
              <a:solidFill>
                <a:srgbClr val="000000"/>
              </a:solidFill>
              <a:highlight>
                <a:srgbClr val="FFFF00"/>
              </a:highlight>
              <a:latin typeface="Arial"/>
              <a:ea typeface="DejaVu Sans"/>
            </a:endParaRPr>
          </a:p>
          <a:p>
            <a:pPr>
              <a:lnSpc>
                <a:spcPts val="3600"/>
              </a:lnSpc>
            </a:pPr>
            <a:r>
              <a:rPr lang="en-US" sz="2400" b="0" strike="noStrike" spc="-1" dirty="0" err="1">
                <a:solidFill>
                  <a:srgbClr val="000000"/>
                </a:solidFill>
                <a:latin typeface="Arial"/>
                <a:ea typeface="DejaVu Sans"/>
              </a:rPr>
              <a:t>以上两种方法相比较，第一</a:t>
            </a:r>
            <a:r>
              <a:rPr lang="zh-CN" altLang="en-US" sz="2400" b="0" strike="noStrike" spc="-1" dirty="0">
                <a:solidFill>
                  <a:srgbClr val="000000"/>
                </a:solidFill>
                <a:latin typeface="Arial"/>
                <a:ea typeface="DejaVu Sans"/>
              </a:rPr>
              <a:t>种</a:t>
            </a:r>
            <a:r>
              <a:rPr lang="en-US" sz="2400" b="0" strike="noStrike" spc="-1" dirty="0" err="1">
                <a:solidFill>
                  <a:srgbClr val="000000"/>
                </a:solidFill>
                <a:latin typeface="Arial"/>
                <a:ea typeface="DejaVu Sans"/>
              </a:rPr>
              <a:t>方法编译时需要所有文件重新编译，而第二种方法可以只重新编译修改的文件，未修改的文件不用重新编译</a:t>
            </a:r>
            <a:r>
              <a:rPr lang="en-US" sz="2400" b="0" strike="noStrike" spc="-1" dirty="0">
                <a:solidFill>
                  <a:srgbClr val="000000"/>
                </a:solidFill>
                <a:latin typeface="Arial"/>
                <a:ea typeface="DejaVu Sans"/>
              </a:rPr>
              <a:t>。</a:t>
            </a:r>
          </a:p>
          <a:p>
            <a:pPr>
              <a:lnSpc>
                <a:spcPts val="3600"/>
              </a:lnSpc>
            </a:pPr>
            <a:r>
              <a:rPr lang="en-US" altLang="zh-CN" sz="2400" spc="-1" dirty="0">
                <a:solidFill>
                  <a:srgbClr val="000000"/>
                </a:solidFill>
                <a:latin typeface="Arial"/>
                <a:ea typeface="DejaVu Sans"/>
              </a:rPr>
              <a:t>3.  </a:t>
            </a:r>
            <a:r>
              <a:rPr lang="en-US" sz="2400" b="0" strike="noStrike" spc="-1" dirty="0" err="1">
                <a:solidFill>
                  <a:srgbClr val="000000"/>
                </a:solidFill>
                <a:latin typeface="Arial"/>
                <a:ea typeface="DejaVu Sans"/>
              </a:rPr>
              <a:t>运行程序</a:t>
            </a:r>
            <a:r>
              <a:rPr lang="en-US" altLang="zh-CN" sz="2400" spc="-1" dirty="0">
                <a:solidFill>
                  <a:srgbClr val="000000"/>
                </a:solidFill>
                <a:latin typeface="Arial"/>
                <a:ea typeface="DejaVu Sans"/>
              </a:rPr>
              <a: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a.out就可以运行程序</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20.2.4  编译C++程序：g++</a:t>
            </a:r>
            <a:endParaRPr lang="en-US" sz="4400" b="0" strike="noStrike" spc="-1">
              <a:latin typeface="Arial"/>
            </a:endParaRPr>
          </a:p>
        </p:txBody>
      </p:sp>
      <p:sp>
        <p:nvSpPr>
          <p:cNvPr id="307" name="CustomShape 2"/>
          <p:cNvSpPr/>
          <p:nvPr/>
        </p:nvSpPr>
        <p:spPr>
          <a:xfrm>
            <a:off x="1182036" y="2408353"/>
            <a:ext cx="9826607"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使用</a:t>
            </a:r>
            <a:r>
              <a:rPr lang="en-US" sz="3200" b="0" strike="noStrike" spc="-1" dirty="0" err="1">
                <a:solidFill>
                  <a:srgbClr val="FF0000"/>
                </a:solidFill>
                <a:latin typeface="Times New Roman"/>
                <a:ea typeface="DejaVu Sans"/>
              </a:rPr>
              <a:t>g</a:t>
            </a:r>
            <a:r>
              <a:rPr lang="en-US" sz="3200" b="0" strike="noStrike" spc="-1" dirty="0">
                <a:solidFill>
                  <a:srgbClr val="FF0000"/>
                </a:solidFill>
                <a:latin typeface="Times New Roman"/>
                <a:ea typeface="DejaVu Sans"/>
              </a:rPr>
              <a:t>++</a:t>
            </a:r>
            <a:r>
              <a:rPr lang="en-US" sz="3200" b="0" strike="noStrike" spc="-1" dirty="0" err="1">
                <a:solidFill>
                  <a:srgbClr val="262626"/>
                </a:solidFill>
                <a:latin typeface="Times New Roman"/>
                <a:ea typeface="DejaVu Sans"/>
              </a:rPr>
              <a:t>命令</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FF0000"/>
                </a:solidFill>
                <a:latin typeface="Times New Roman"/>
                <a:ea typeface="DejaVu Sans"/>
              </a:rPr>
              <a:t>gcc</a:t>
            </a:r>
            <a:r>
              <a:rPr lang="en-US" sz="3200" b="0" strike="noStrike" spc="-1" dirty="0" err="1">
                <a:solidFill>
                  <a:srgbClr val="262626"/>
                </a:solidFill>
                <a:latin typeface="Times New Roman"/>
                <a:ea typeface="DejaVu Sans"/>
              </a:rPr>
              <a:t>命令对于C</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程序一样可以编译，但</a:t>
            </a:r>
            <a:r>
              <a:rPr lang="en-US" sz="3200" b="0" strike="noStrike" spc="-1" dirty="0" err="1">
                <a:solidFill>
                  <a:srgbClr val="262626"/>
                </a:solidFill>
                <a:highlight>
                  <a:srgbClr val="FFFF00"/>
                </a:highlight>
                <a:latin typeface="Times New Roman"/>
                <a:ea typeface="DejaVu Sans"/>
              </a:rPr>
              <a:t>仅完成预处理和编译过程，不进行链接，不能生成可执行文件</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因此要一次完成预处理、编译和链接的任务，</a:t>
            </a:r>
            <a:r>
              <a:rPr lang="en-US" sz="3200" b="0" strike="noStrike" spc="-1" dirty="0" err="1">
                <a:solidFill>
                  <a:srgbClr val="262626"/>
                </a:solidFill>
                <a:highlight>
                  <a:srgbClr val="FFFF00"/>
                </a:highlight>
                <a:latin typeface="Times New Roman"/>
                <a:ea typeface="DejaVu Sans"/>
              </a:rPr>
              <a:t>需要用</a:t>
            </a:r>
            <a:r>
              <a:rPr lang="en-US" sz="3200" b="0" strike="noStrike" spc="-1" dirty="0" err="1">
                <a:solidFill>
                  <a:srgbClr val="FF0000"/>
                </a:solidFill>
                <a:highlight>
                  <a:srgbClr val="FFFF00"/>
                </a:highlight>
                <a:latin typeface="Times New Roman"/>
                <a:ea typeface="DejaVu Sans"/>
              </a:rPr>
              <a:t>g</a:t>
            </a:r>
            <a:r>
              <a:rPr lang="en-US" sz="3200" b="0" strike="noStrike" spc="-1" dirty="0">
                <a:solidFill>
                  <a:srgbClr val="FF0000"/>
                </a:solidFill>
                <a:highlight>
                  <a:srgbClr val="FFFF00"/>
                </a:highlight>
                <a:latin typeface="Times New Roman"/>
                <a:ea typeface="DejaVu Sans"/>
              </a:rPr>
              <a:t>++</a:t>
            </a:r>
            <a:r>
              <a:rPr lang="en-US" sz="3200" b="0" strike="noStrike" spc="-1" dirty="0" err="1">
                <a:solidFill>
                  <a:srgbClr val="262626"/>
                </a:solidFill>
                <a:latin typeface="Times New Roman"/>
                <a:ea typeface="DejaVu Sans"/>
              </a:rPr>
              <a:t>命令</a:t>
            </a:r>
            <a:r>
              <a:rPr lang="en-US" sz="3200" b="0" strike="noStrike" spc="-1" dirty="0">
                <a:solidFill>
                  <a:srgbClr val="262626"/>
                </a:solidFill>
                <a:latin typeface="Times New Roman"/>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1126315" y="864704"/>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20.3  </a:t>
            </a:r>
            <a:r>
              <a:rPr lang="en-US" sz="4400" b="0" strike="noStrike" spc="-1" dirty="0" err="1">
                <a:solidFill>
                  <a:srgbClr val="262626"/>
                </a:solidFill>
                <a:latin typeface="Times New Roman"/>
                <a:ea typeface="黑体"/>
              </a:rPr>
              <a:t>调试：gdb</a:t>
            </a:r>
            <a:endParaRPr lang="en-US" sz="4400" b="0" strike="noStrike" spc="-1" dirty="0">
              <a:latin typeface="Arial"/>
            </a:endParaRPr>
          </a:p>
        </p:txBody>
      </p:sp>
      <p:sp>
        <p:nvSpPr>
          <p:cNvPr id="309" name="CustomShape 2"/>
          <p:cNvSpPr/>
          <p:nvPr/>
        </p:nvSpPr>
        <p:spPr>
          <a:xfrm>
            <a:off x="860071" y="2246243"/>
            <a:ext cx="10341329" cy="374705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ts val="36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gdb是GNU发布的一个强大的程序调试工具，</a:t>
            </a:r>
            <a:r>
              <a:rPr lang="en-US" altLang="zh-CN" sz="2400" dirty="0" err="1"/>
              <a:t>GDB</a:t>
            </a:r>
            <a:r>
              <a:rPr lang="en-US" altLang="zh-CN" sz="2400" dirty="0"/>
              <a:t> </a:t>
            </a:r>
            <a:r>
              <a:rPr lang="zh-CN" altLang="en-US" sz="2400" dirty="0"/>
              <a:t>全称“</a:t>
            </a:r>
            <a:r>
              <a:rPr lang="en-US" altLang="zh-CN" sz="2400" dirty="0"/>
              <a:t>GNU symbolic debugger”</a:t>
            </a:r>
            <a:r>
              <a:rPr lang="zh-CN" altLang="en-US" sz="2400" dirty="0"/>
              <a:t>，从名称上不难看出，它诞生于 </a:t>
            </a:r>
            <a:r>
              <a:rPr lang="en-US" altLang="zh-CN" sz="2400" dirty="0"/>
              <a:t>GNU </a:t>
            </a:r>
            <a:r>
              <a:rPr lang="zh-CN" altLang="en-US" sz="2400" dirty="0"/>
              <a:t>计划（同时诞生的还有 </a:t>
            </a:r>
            <a:r>
              <a:rPr lang="en-US" altLang="zh-CN" sz="2400" dirty="0"/>
              <a:t>GCC</a:t>
            </a:r>
            <a:r>
              <a:rPr lang="zh-CN" altLang="en-US" sz="2400" dirty="0"/>
              <a:t>、</a:t>
            </a:r>
            <a:r>
              <a:rPr lang="en-US" altLang="zh-CN" sz="2400" dirty="0"/>
              <a:t>Emacs </a:t>
            </a:r>
            <a:r>
              <a:rPr lang="zh-CN" altLang="en-US" sz="2400" dirty="0"/>
              <a:t>等），是 </a:t>
            </a:r>
            <a:r>
              <a:rPr lang="en-US" altLang="zh-CN" sz="2400" dirty="0"/>
              <a:t>Linux </a:t>
            </a:r>
            <a:r>
              <a:rPr lang="zh-CN" altLang="en-US" sz="2400" dirty="0"/>
              <a:t>下常用的程序调试器</a:t>
            </a:r>
            <a:r>
              <a:rPr lang="en-US" altLang="zh-CN" sz="2400" dirty="0"/>
              <a:t>.</a:t>
            </a:r>
            <a:r>
              <a:rPr lang="en-US" sz="2400" b="0" strike="noStrike" spc="-1" dirty="0">
                <a:solidFill>
                  <a:srgbClr val="262626"/>
                </a:solidFill>
                <a:latin typeface="Times New Roman"/>
                <a:ea typeface="DejaVu Sans"/>
              </a:rPr>
              <a:t>也是Linux程序员不可或缺的一大利器。</a:t>
            </a:r>
            <a:r>
              <a:rPr lang="en-US" sz="2400" b="0" strike="noStrike" spc="-1" dirty="0">
                <a:solidFill>
                  <a:srgbClr val="262626"/>
                </a:solidFill>
                <a:highlight>
                  <a:srgbClr val="FFFF00"/>
                </a:highlight>
                <a:latin typeface="Times New Roman"/>
                <a:ea typeface="DejaVu Sans"/>
              </a:rPr>
              <a:t>相比较图形化的IDE调试器</a:t>
            </a:r>
            <a:r>
              <a:rPr lang="en-US" sz="2400" b="0" strike="noStrike" spc="-1" dirty="0">
                <a:solidFill>
                  <a:srgbClr val="262626"/>
                </a:solidFill>
                <a:latin typeface="Times New Roman"/>
                <a:ea typeface="DejaVu Sans"/>
              </a:rPr>
              <a:t>，gdb在某些</a:t>
            </a:r>
            <a:r>
              <a:rPr lang="en-US" sz="2400" b="0" strike="noStrike" spc="-1" dirty="0">
                <a:solidFill>
                  <a:srgbClr val="262626"/>
                </a:solidFill>
                <a:highlight>
                  <a:srgbClr val="FFFF00"/>
                </a:highlight>
                <a:latin typeface="Times New Roman"/>
                <a:ea typeface="DejaVu Sans"/>
              </a:rPr>
              <a:t>细节上展现出令人称羡的灵活性</a:t>
            </a:r>
            <a:r>
              <a:rPr lang="en-US" sz="2400" b="0" strike="noStrike" spc="-1" dirty="0">
                <a:solidFill>
                  <a:srgbClr val="262626"/>
                </a:solidFill>
                <a:latin typeface="Times New Roman"/>
                <a:ea typeface="DejaVu Sans"/>
              </a:rPr>
              <a:t>。gdb确实拥有图形化调试器所不具备的强大特性，这会随着使用的深入逐步体现出来。本节以一个简单的实例开头，最后给出gdb常用的命令表。更详细的命令选项可以参考gdb手册。</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第五篇  程序开发</a:t>
            </a:r>
            <a:endParaRPr lang="en-US" sz="4400" b="0" strike="noStrike" spc="-1">
              <a:latin typeface="Arial"/>
            </a:endParaRPr>
          </a:p>
        </p:txBody>
      </p:sp>
      <p:sp>
        <p:nvSpPr>
          <p:cNvPr id="27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Linux环境C/C++编辑器——gdb</a:t>
            </a:r>
            <a:endParaRPr lang="en-US" sz="3600" b="0" strike="noStrike" spc="-1">
              <a:latin typeface="Arial"/>
            </a:endParaRPr>
          </a:p>
          <a:p>
            <a:pPr>
              <a:lnSpc>
                <a:spcPct val="100000"/>
              </a:lnSpc>
              <a:spcBef>
                <a:spcPts val="720"/>
              </a:spcBef>
              <a:spcAft>
                <a:spcPts val="601"/>
              </a:spcAft>
            </a:pPr>
            <a:endParaRPr lang="en-US" sz="3600" b="0" strike="noStrike" spc="-1">
              <a:latin typeface="Arial"/>
            </a:endParaRPr>
          </a:p>
          <a:p>
            <a:pPr marL="285840" indent="-28476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版本控制系统Subversion的使用</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20.3.1  启动gdb</a:t>
            </a:r>
            <a:endParaRPr lang="en-US" sz="4400" b="0" strike="noStrike" spc="-1">
              <a:latin typeface="Arial"/>
            </a:endParaRPr>
          </a:p>
        </p:txBody>
      </p:sp>
      <p:sp>
        <p:nvSpPr>
          <p:cNvPr id="311" name="CustomShape 2"/>
          <p:cNvSpPr/>
          <p:nvPr/>
        </p:nvSpPr>
        <p:spPr>
          <a:xfrm>
            <a:off x="792000" y="2285280"/>
            <a:ext cx="10727640" cy="3978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方式一：</a:t>
            </a:r>
            <a:r>
              <a:rPr lang="en-US" sz="2400" b="0" strike="noStrike" spc="-1" dirty="0" err="1">
                <a:solidFill>
                  <a:srgbClr val="262626"/>
                </a:solidFill>
                <a:latin typeface="Times New Roman"/>
                <a:ea typeface="DejaVu Sans"/>
              </a:rPr>
              <a:t>gcc</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g命令</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格式：</a:t>
            </a:r>
            <a:r>
              <a:rPr lang="en-US" sz="2400" b="0" strike="noStrike" spc="-1" dirty="0" err="1">
                <a:solidFill>
                  <a:srgbClr val="262626"/>
                </a:solidFill>
                <a:highlight>
                  <a:srgbClr val="FFFF00"/>
                </a:highlight>
                <a:latin typeface="Times New Roman"/>
                <a:ea typeface="DejaVu Sans"/>
              </a:rPr>
              <a:t>gcc</a:t>
            </a:r>
            <a:r>
              <a:rPr lang="en-US" sz="2400" b="0" strike="noStrike" spc="-1" dirty="0">
                <a:solidFill>
                  <a:srgbClr val="262626"/>
                </a:solidFill>
                <a:highlight>
                  <a:srgbClr val="FFFF00"/>
                </a:highlight>
                <a:latin typeface="Times New Roman"/>
                <a:ea typeface="DejaVu Sans"/>
              </a:rPr>
              <a:t> -g  </a:t>
            </a:r>
            <a:r>
              <a:rPr lang="en-US" sz="2400" b="0" strike="noStrike" spc="-1" dirty="0" err="1">
                <a:solidFill>
                  <a:srgbClr val="262626"/>
                </a:solidFill>
                <a:highlight>
                  <a:srgbClr val="FFFF00"/>
                </a:highlight>
                <a:latin typeface="Times New Roman"/>
                <a:ea typeface="DejaVu Sans"/>
              </a:rPr>
              <a:t>源程序文件</a:t>
            </a:r>
            <a:endParaRPr lang="en-US" sz="2400" b="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作用：编译链接源程序生成可执行程序，</a:t>
            </a:r>
            <a:r>
              <a:rPr lang="en-US" sz="2400" b="0" strike="noStrike" spc="-1" dirty="0" err="1">
                <a:solidFill>
                  <a:srgbClr val="262626"/>
                </a:solidFill>
                <a:highlight>
                  <a:srgbClr val="FFFF00"/>
                </a:highlight>
                <a:latin typeface="Times New Roman"/>
                <a:ea typeface="DejaVu Sans"/>
              </a:rPr>
              <a:t>同时启动gdb</a:t>
            </a:r>
            <a:r>
              <a:rPr lang="en-US" sz="2400" b="0" strike="noStrike" spc="-1" dirty="0" err="1">
                <a:solidFill>
                  <a:srgbClr val="262626"/>
                </a:solidFill>
                <a:latin typeface="Times New Roman"/>
                <a:ea typeface="DejaVu Sans"/>
              </a:rPr>
              <a:t>命令程序，并在生成的可执行程序中</a:t>
            </a:r>
            <a:r>
              <a:rPr lang="en-US" sz="2400" b="0" strike="noStrike" spc="-1" dirty="0" err="1">
                <a:solidFill>
                  <a:srgbClr val="262626"/>
                </a:solidFill>
                <a:highlight>
                  <a:srgbClr val="FFFF00"/>
                </a:highlight>
                <a:latin typeface="Times New Roman"/>
                <a:ea typeface="DejaVu Sans"/>
              </a:rPr>
              <a:t>附带调试信息</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方式二： </a:t>
            </a:r>
            <a:r>
              <a:rPr lang="en-US" sz="2400" b="0" strike="noStrike" spc="-1" dirty="0" err="1">
                <a:solidFill>
                  <a:srgbClr val="FF0000"/>
                </a:solidFill>
                <a:highlight>
                  <a:srgbClr val="FFFF00"/>
                </a:highlight>
                <a:latin typeface="Times New Roman"/>
                <a:ea typeface="DejaVu Sans"/>
              </a:rPr>
              <a:t>gdb</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回车：进入gdb模式，提示符为（gdb</a:t>
            </a:r>
            <a:r>
              <a:rPr lang="en-US" sz="2400" b="0" strike="noStrike" spc="-1" dirty="0">
                <a:solidFill>
                  <a:srgbClr val="262626"/>
                </a:solidFill>
                <a:latin typeface="Times New Roman"/>
                <a:ea typeface="DejaVu Sans"/>
              </a:rPr>
              <a:t>）</a:t>
            </a: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方式三：</a:t>
            </a:r>
            <a:r>
              <a:rPr lang="en-US" sz="2400" b="0" strike="noStrike" spc="-1" dirty="0">
                <a:solidFill>
                  <a:srgbClr val="262626"/>
                </a:solidFill>
                <a:latin typeface="Times New Roman"/>
                <a:ea typeface="DejaVu Sans"/>
              </a:rPr>
              <a:t> </a:t>
            </a:r>
            <a:r>
              <a:rPr lang="en-US" sz="2400" b="0" strike="noStrike" spc="-1" dirty="0" err="1">
                <a:solidFill>
                  <a:srgbClr val="FF0000"/>
                </a:solidFill>
                <a:highlight>
                  <a:srgbClr val="FFFF00"/>
                </a:highlight>
                <a:latin typeface="Times New Roman"/>
                <a:ea typeface="DejaVu Sans"/>
              </a:rPr>
              <a:t>gdb</a:t>
            </a:r>
            <a:r>
              <a:rPr lang="en-US" sz="2400" b="0" strike="noStrike" spc="-1" dirty="0">
                <a:solidFill>
                  <a:srgbClr val="FF0000"/>
                </a:solidFill>
                <a:highlight>
                  <a:srgbClr val="FFFF00"/>
                </a:highlight>
                <a:latin typeface="Times New Roman"/>
                <a:ea typeface="DejaVu Sans"/>
              </a:rPr>
              <a:t> </a:t>
            </a:r>
            <a:r>
              <a:rPr lang="en-US" sz="2400" b="0" strike="noStrike" spc="-1" dirty="0" err="1">
                <a:solidFill>
                  <a:srgbClr val="FF0000"/>
                </a:solidFill>
                <a:highlight>
                  <a:srgbClr val="FFFF00"/>
                </a:highlight>
                <a:latin typeface="Times New Roman"/>
                <a:ea typeface="DejaVu Sans"/>
              </a:rPr>
              <a:t>可执行文件</a:t>
            </a:r>
            <a:r>
              <a:rPr lang="zh-CN" altLang="en-US" sz="2400" b="0" strike="noStrike" spc="-1" dirty="0">
                <a:solidFill>
                  <a:srgbClr val="FF0000"/>
                </a:solidFill>
                <a:highlight>
                  <a:srgbClr val="FFFF00"/>
                </a:highlight>
                <a:latin typeface="Times New Roman"/>
                <a:ea typeface="DejaVu Sans"/>
              </a:rPr>
              <a:t>名</a:t>
            </a:r>
            <a:r>
              <a:rPr lang="en-US" sz="2400" b="0" strike="noStrike" spc="-1" dirty="0">
                <a:solidFill>
                  <a:srgbClr val="FF0000"/>
                </a:solidFill>
                <a:highlight>
                  <a:srgbClr val="FFFF00"/>
                </a:highlight>
                <a:latin typeface="Times New Roman"/>
                <a:ea typeface="DejaVu Sans"/>
              </a:rPr>
              <a:t> </a:t>
            </a:r>
            <a:r>
              <a:rPr lang="en-US" sz="2400" b="0" strike="noStrike" spc="-1" dirty="0" err="1">
                <a:solidFill>
                  <a:srgbClr val="262626"/>
                </a:solidFill>
                <a:latin typeface="Times New Roman"/>
                <a:ea typeface="DejaVu Sans"/>
              </a:rPr>
              <a:t>回车：进入该可执行文件的gdb模式，提示符为（gdb</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20.3.2  获得帮助</a:t>
            </a:r>
            <a:endParaRPr lang="en-US" sz="4400" b="0" strike="noStrike" spc="-1">
              <a:latin typeface="Arial"/>
            </a:endParaRPr>
          </a:p>
        </p:txBody>
      </p:sp>
      <p:sp>
        <p:nvSpPr>
          <p:cNvPr id="313" name="CustomShape 2"/>
          <p:cNvSpPr/>
          <p:nvPr/>
        </p:nvSpPr>
        <p:spPr>
          <a:xfrm>
            <a:off x="720000" y="2285280"/>
            <a:ext cx="10799640" cy="3906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79"/>
              </a:spcBef>
              <a:spcAft>
                <a:spcPts val="601"/>
              </a:spcAft>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gdb）help</a:t>
            </a:r>
            <a:r>
              <a:rPr lang="en-US" sz="2400" b="0" strike="noStrike" spc="-1" dirty="0">
                <a:solidFill>
                  <a:srgbClr val="262626"/>
                </a:solidFill>
                <a:latin typeface="Times New Roman"/>
                <a:ea typeface="DejaVu Sans"/>
              </a:rPr>
              <a:t> 回车：获取gdb帮助命令，列出全部gdb的12类命令</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aliases -- </a:t>
            </a:r>
            <a:r>
              <a:rPr lang="en-US" sz="2400" b="0" strike="noStrike" spc="-1" dirty="0" err="1">
                <a:solidFill>
                  <a:srgbClr val="262626"/>
                </a:solidFill>
                <a:latin typeface="Times New Roman"/>
                <a:ea typeface="DejaVu Sans"/>
              </a:rPr>
              <a:t>给命令定义别名；breakpoints</a:t>
            </a:r>
            <a:r>
              <a:rPr lang="en-US" sz="2400" b="0" strike="noStrike" spc="-1" dirty="0">
                <a:solidFill>
                  <a:srgbClr val="262626"/>
                </a:solidFill>
                <a:latin typeface="Times New Roman"/>
                <a:ea typeface="DejaVu Sans"/>
              </a:rPr>
              <a:t> -- </a:t>
            </a:r>
            <a:r>
              <a:rPr lang="en-US" sz="2400" b="0" strike="noStrike" spc="-1" dirty="0" err="1">
                <a:solidFill>
                  <a:srgbClr val="262626"/>
                </a:solidFill>
                <a:latin typeface="Times New Roman"/>
                <a:ea typeface="DejaVu Sans"/>
              </a:rPr>
              <a:t>设置断点</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data -- </a:t>
            </a:r>
            <a:r>
              <a:rPr lang="en-US" sz="2400" b="0" strike="noStrike" spc="-1" dirty="0" err="1">
                <a:solidFill>
                  <a:srgbClr val="262626"/>
                </a:solidFill>
                <a:latin typeface="Times New Roman"/>
                <a:ea typeface="DejaVu Sans"/>
              </a:rPr>
              <a:t>检查数据；files</a:t>
            </a:r>
            <a:r>
              <a:rPr lang="en-US" sz="2400" b="0" strike="noStrike" spc="-1" dirty="0">
                <a:solidFill>
                  <a:srgbClr val="262626"/>
                </a:solidFill>
                <a:latin typeface="Times New Roman"/>
                <a:ea typeface="DejaVu Sans"/>
              </a:rPr>
              <a:t> -- </a:t>
            </a:r>
            <a:r>
              <a:rPr lang="en-US" sz="2400" b="0" strike="noStrike" spc="-1" dirty="0" err="1">
                <a:solidFill>
                  <a:srgbClr val="262626"/>
                </a:solidFill>
                <a:latin typeface="Times New Roman"/>
                <a:ea typeface="DejaVu Sans"/>
              </a:rPr>
              <a:t>指定和检查文件</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internals -- </a:t>
            </a:r>
            <a:r>
              <a:rPr lang="en-US" sz="2400" b="0" strike="noStrike" spc="-1" dirty="0" err="1">
                <a:solidFill>
                  <a:srgbClr val="262626"/>
                </a:solidFill>
                <a:latin typeface="Times New Roman"/>
                <a:ea typeface="DejaVu Sans"/>
              </a:rPr>
              <a:t>养护命令；obscure</a:t>
            </a:r>
            <a:r>
              <a:rPr lang="en-US" sz="2400" b="0" strike="noStrike" spc="-1" dirty="0">
                <a:solidFill>
                  <a:srgbClr val="262626"/>
                </a:solidFill>
                <a:latin typeface="Times New Roman"/>
                <a:ea typeface="DejaVu Sans"/>
              </a:rPr>
              <a:t> -- Obscure features – </a:t>
            </a:r>
            <a:r>
              <a:rPr lang="zh-CN" altLang="en-US" sz="2400" b="0" strike="noStrike" spc="-1" dirty="0">
                <a:solidFill>
                  <a:srgbClr val="262626"/>
                </a:solidFill>
                <a:latin typeface="Times New Roman"/>
                <a:ea typeface="DejaVu Sans"/>
              </a:rPr>
              <a:t>模糊特征</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running -- </a:t>
            </a:r>
            <a:r>
              <a:rPr lang="en-US" sz="2400" b="0" strike="noStrike" spc="-1" dirty="0" err="1">
                <a:solidFill>
                  <a:srgbClr val="262626"/>
                </a:solidFill>
                <a:latin typeface="Times New Roman"/>
                <a:ea typeface="DejaVu Sans"/>
              </a:rPr>
              <a:t>执行程序；stack</a:t>
            </a:r>
            <a:r>
              <a:rPr lang="en-US" sz="2400" b="0" strike="noStrike" spc="-1" dirty="0">
                <a:solidFill>
                  <a:srgbClr val="262626"/>
                </a:solidFill>
                <a:latin typeface="Times New Roman"/>
                <a:ea typeface="DejaVu Sans"/>
              </a:rPr>
              <a:t> -- </a:t>
            </a:r>
            <a:r>
              <a:rPr lang="en-US" sz="2400" b="0" strike="noStrike" spc="-1" dirty="0" err="1">
                <a:solidFill>
                  <a:srgbClr val="262626"/>
                </a:solidFill>
                <a:latin typeface="Times New Roman"/>
                <a:ea typeface="DejaVu Sans"/>
              </a:rPr>
              <a:t>查看堆栈</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status --</a:t>
            </a:r>
            <a:r>
              <a:rPr lang="en-US" sz="2400" b="0" strike="noStrike" spc="-1" dirty="0" err="1">
                <a:solidFill>
                  <a:srgbClr val="262626"/>
                </a:solidFill>
                <a:latin typeface="Times New Roman"/>
                <a:ea typeface="DejaVu Sans"/>
              </a:rPr>
              <a:t>咨询状态；support</a:t>
            </a:r>
            <a:r>
              <a:rPr lang="en-US" sz="2400" b="0" strike="noStrike" spc="-1" dirty="0">
                <a:solidFill>
                  <a:srgbClr val="262626"/>
                </a:solidFill>
                <a:latin typeface="Times New Roman"/>
                <a:ea typeface="DejaVu Sans"/>
              </a:rPr>
              <a:t> -- Support facilities –</a:t>
            </a:r>
            <a:r>
              <a:rPr lang="zh-CN" altLang="en-US" sz="2400" b="0" strike="noStrike" spc="-1" dirty="0">
                <a:solidFill>
                  <a:srgbClr val="262626"/>
                </a:solidFill>
                <a:latin typeface="Times New Roman"/>
                <a:ea typeface="DejaVu Sans"/>
              </a:rPr>
              <a:t>支持设施</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tracepoints</a:t>
            </a:r>
            <a:r>
              <a:rPr lang="en-US" sz="2400" b="0" strike="noStrike" spc="-1" dirty="0">
                <a:solidFill>
                  <a:srgbClr val="262626"/>
                </a:solidFill>
                <a:latin typeface="Times New Roman"/>
                <a:ea typeface="DejaVu Sans"/>
              </a:rPr>
              <a:t> -- </a:t>
            </a:r>
            <a:r>
              <a:rPr lang="en-US" sz="2400" b="0" strike="noStrike" spc="-1" dirty="0" err="1">
                <a:solidFill>
                  <a:srgbClr val="262626"/>
                </a:solidFill>
                <a:latin typeface="Times New Roman"/>
                <a:ea typeface="DejaVu Sans"/>
              </a:rPr>
              <a:t>在不停止程序情况下跟踪断点</a:t>
            </a:r>
            <a:endParaRPr lang="en-US" sz="2400" b="0" strike="noStrike" spc="-1" dirty="0">
              <a:latin typeface="Arial"/>
            </a:endParaRPr>
          </a:p>
          <a:p>
            <a:pPr>
              <a:lnSpc>
                <a:spcPct val="100000"/>
              </a:lnSpc>
              <a:spcBef>
                <a:spcPts val="479"/>
              </a:spcBef>
              <a:spcAft>
                <a:spcPts val="601"/>
              </a:spcAft>
            </a:pPr>
            <a:r>
              <a:rPr lang="en-US" sz="2400" b="0" strike="noStrike" spc="-1" dirty="0">
                <a:solidFill>
                  <a:srgbClr val="262626"/>
                </a:solidFill>
                <a:latin typeface="Times New Roman"/>
                <a:ea typeface="DejaVu Sans"/>
              </a:rPr>
              <a:t>    user-defined -- </a:t>
            </a:r>
            <a:r>
              <a:rPr lang="en-US" sz="2400" b="0" strike="noStrike" spc="-1" dirty="0" err="1">
                <a:solidFill>
                  <a:srgbClr val="262626"/>
                </a:solidFill>
                <a:latin typeface="Times New Roman"/>
                <a:ea typeface="DejaVu Sans"/>
              </a:rPr>
              <a:t>用户自定义命令</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20.3.3  查看源代码</a:t>
            </a:r>
            <a:endParaRPr lang="en-US" sz="4400" b="0" strike="noStrike" spc="-1">
              <a:latin typeface="Arial"/>
            </a:endParaRPr>
          </a:p>
        </p:txBody>
      </p:sp>
      <p:sp>
        <p:nvSpPr>
          <p:cNvPr id="31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1.list命令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（gdb）list ：列出当前调试程序的源代码</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2.search</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（gdb）search 字符串：在整个源代码文件中向前搜索字符串，停留在第一个搜索到的字符串上，按回车，去向下一个。</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（gdb）reverse-search 字符串：向后（向回）搜索</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20.3.4  设置断点</a:t>
            </a:r>
            <a:endParaRPr lang="en-US" sz="4400" b="0" strike="noStrike" spc="-1">
              <a:latin typeface="Arial"/>
            </a:endParaRPr>
          </a:p>
        </p:txBody>
      </p:sp>
      <p:sp>
        <p:nvSpPr>
          <p:cNvPr id="31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1.break命令</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（gdb）break 行号：在指定行设置断点；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（gdb）break 函数名：在指定函数设置断点；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（gdb）info break ：查看断点信息；</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2.clear命令</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（gdb）clear：清除当前行断点；</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20.3.5  运行程序和单步执行</a:t>
            </a:r>
            <a:endParaRPr lang="en-US" sz="4400" b="0" strike="noStrike" spc="-1">
              <a:latin typeface="Arial"/>
            </a:endParaRPr>
          </a:p>
        </p:txBody>
      </p:sp>
      <p:sp>
        <p:nvSpPr>
          <p:cNvPr id="319" name="CustomShape 2"/>
          <p:cNvSpPr/>
          <p:nvPr/>
        </p:nvSpPr>
        <p:spPr>
          <a:xfrm>
            <a:off x="1295280" y="2197080"/>
            <a:ext cx="9600120" cy="39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1.run命令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 （gdb）run : 运行当前程序至第一个断点</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2.next命令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 （gdb）next : 单步执行当前程序</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（gdb）next   行数: 连续单步执行多行当前程序</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3.continue命令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（gdb）continue : 继续执行当前程序至下一个断点</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000000"/>
                </a:solidFill>
                <a:latin typeface="Arial"/>
                <a:ea typeface="DejaVu Sans"/>
              </a:rPr>
              <a:t>4. </a:t>
            </a:r>
            <a:r>
              <a:rPr lang="en-US" sz="2000" b="0" strike="noStrike" spc="-1">
                <a:solidFill>
                  <a:srgbClr val="262626"/>
                </a:solidFill>
                <a:latin typeface="Times New Roman"/>
                <a:ea typeface="DejaVu Sans"/>
              </a:rPr>
              <a:t>set命令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（gdb）step : 单步执行当前程序，遇到函数可以进入函数内部继续单步执行</a:t>
            </a:r>
            <a:endParaRPr lang="en-US" sz="2000" b="0" strike="noStrike" spc="-1">
              <a:latin typeface="Arial"/>
            </a:endParaRPr>
          </a:p>
          <a:p>
            <a:pPr>
              <a:lnSpc>
                <a:spcPct val="100000"/>
              </a:lnSpc>
              <a:spcBef>
                <a:spcPts val="479"/>
              </a:spcBef>
              <a:spcAft>
                <a:spcPts val="601"/>
              </a:spcAft>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20.3.6  监视变量</a:t>
            </a:r>
            <a:endParaRPr lang="en-US" sz="4400" b="0" strike="noStrike" spc="-1">
              <a:latin typeface="Arial"/>
            </a:endParaRPr>
          </a:p>
        </p:txBody>
      </p:sp>
      <p:sp>
        <p:nvSpPr>
          <p:cNvPr id="32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1.print命令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（gdb）print 变量名 : 输出指定变量的值</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2.watch命令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（gdb）watch 变量名 : 当变量值发生改变时输出指定变量的值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20.3.7  临时修改变量</a:t>
            </a:r>
            <a:endParaRPr lang="en-US" sz="4400" b="0" strike="noStrike" spc="-1">
              <a:latin typeface="Arial"/>
            </a:endParaRPr>
          </a:p>
        </p:txBody>
      </p:sp>
      <p:sp>
        <p:nvSpPr>
          <p:cNvPr id="323"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set var命令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（gdb）set var 变量名=值 : 临时给指定变量的赋值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（gdb）set 变量名=值 : 临时给指定变量的赋值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20.3.8  查看堆栈情况</a:t>
            </a:r>
            <a:endParaRPr lang="en-US" sz="4400" b="0" strike="noStrike" spc="-1">
              <a:latin typeface="Arial"/>
            </a:endParaRPr>
          </a:p>
        </p:txBody>
      </p:sp>
      <p:sp>
        <p:nvSpPr>
          <p:cNvPr id="32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bt命令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（gdb）bt : 查看当前堆栈的使用情况。</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每调用一次函数，都要执行一次堆栈操作。可在函数调用之后，甚至bt操作，查看此时堆栈使用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20.3.9  退出gdb</a:t>
            </a:r>
            <a:endParaRPr lang="en-US" sz="4400" b="0" strike="noStrike" spc="-1">
              <a:latin typeface="Arial"/>
            </a:endParaRPr>
          </a:p>
        </p:txBody>
      </p:sp>
      <p:sp>
        <p:nvSpPr>
          <p:cNvPr id="32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quit命令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（gdb）quit : 退出gdb</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Ctr+z   ：任何情况下强行退出</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20.3.10  命令汇总</a:t>
            </a:r>
            <a:endParaRPr lang="en-US" sz="4400" b="0" strike="noStrike" spc="-1">
              <a:latin typeface="Arial"/>
            </a:endParaRPr>
          </a:p>
        </p:txBody>
      </p:sp>
      <p:sp>
        <p:nvSpPr>
          <p:cNvPr id="329" name="CustomShape 2"/>
          <p:cNvSpPr/>
          <p:nvPr/>
        </p:nvSpPr>
        <p:spPr>
          <a:xfrm>
            <a:off x="1295280" y="2062423"/>
            <a:ext cx="9600120" cy="407995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latin typeface="Arial"/>
                <a:ea typeface="DejaVu Sans"/>
              </a:rPr>
              <a:t>    h： help</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l：  list</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b ：break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r ： run</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n ：next</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s ：step</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c ：continue</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p ：print</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第20章  Linux编程</a:t>
            </a:r>
            <a:endParaRPr lang="en-US" sz="4400" b="0" strike="noStrike" spc="-1">
              <a:latin typeface="Arial"/>
            </a:endParaRPr>
          </a:p>
        </p:txBody>
      </p:sp>
      <p:sp>
        <p:nvSpPr>
          <p:cNvPr id="27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C是Linux下最常用的编程语言，Linux本身就是用C写成的。C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也经常会被用到，这是目前业界最重量级的语言。本章的目的并不是要教会读者编写C和C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程序</a:t>
            </a:r>
            <a:r>
              <a:rPr lang="en-US"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大家已掌握</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而是要告诉C和C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程序员如何在Linux平台下工作</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本章主要介绍Linux下的编辑器、编译器和调试器，最后以版本控制系统Subversion结束本章。编写Linux的黑客们让这些工具变得最适合程序员的口味，尽管最初使用起来可能会不习惯。</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  与他人协作：版本控制系统</a:t>
            </a:r>
            <a:endParaRPr lang="en-US" sz="4400" b="0" strike="noStrike" spc="-1">
              <a:latin typeface="Arial"/>
            </a:endParaRPr>
          </a:p>
        </p:txBody>
      </p:sp>
      <p:sp>
        <p:nvSpPr>
          <p:cNvPr id="331" name="CustomShape 2"/>
          <p:cNvSpPr/>
          <p:nvPr/>
        </p:nvSpPr>
        <p:spPr>
          <a:xfrm>
            <a:off x="1295280" y="2557439"/>
            <a:ext cx="9600120" cy="355512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生活中难免会出错，而保证所作的改动能够正确撤销非常重要。在大型软件开发中，沟通不畅很有可能导致团队成员实施了彼此矛盾的修改。如果源代码只是简单地处在一个目录中，那么事情将变得一团糟。幸运的是，本节介绍的版本控制可以有效地解决这些问题。在正式开始之前，首先看一下版本控制系统到底能做些什么。</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20.4.1  什么是版本控制</a:t>
            </a:r>
            <a:endParaRPr lang="en-US" sz="4400" b="0" strike="noStrike" spc="-1">
              <a:latin typeface="Arial"/>
            </a:endParaRPr>
          </a:p>
        </p:txBody>
      </p:sp>
      <p:sp>
        <p:nvSpPr>
          <p:cNvPr id="333"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版本控制概述：对程序的修改持续跟踪和保存记录！</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集中化管理，自动跟踪单个文件的修改历史；</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完善的日志机制，便于掌握某次修改的原因；</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快速还原到指定版本</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协调不同开发者之间的活动，保证对源代码同一部分的修改不会互相覆盖</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20.4.2  安装Subversion</a:t>
            </a:r>
            <a:endParaRPr lang="en-US" sz="4400" b="0" strike="noStrike" spc="-1">
              <a:latin typeface="Arial"/>
            </a:endParaRPr>
          </a:p>
        </p:txBody>
      </p:sp>
      <p:sp>
        <p:nvSpPr>
          <p:cNvPr id="335" name="CustomShape 2"/>
          <p:cNvSpPr/>
          <p:nvPr/>
        </p:nvSpPr>
        <p:spPr>
          <a:xfrm>
            <a:off x="1036862" y="2408353"/>
            <a:ext cx="10273868"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1.  </a:t>
            </a:r>
            <a:r>
              <a:rPr lang="en-US" sz="3200" b="0" strike="noStrike" spc="-1" dirty="0" err="1">
                <a:solidFill>
                  <a:srgbClr val="262626"/>
                </a:solidFill>
                <a:latin typeface="Times New Roman"/>
                <a:ea typeface="DejaVu Sans"/>
              </a:rPr>
              <a:t>下载subversion软件</a:t>
            </a:r>
            <a:r>
              <a:rPr lang="en-US" sz="3200" b="0" strike="noStrike" spc="-1" dirty="0">
                <a:solidFill>
                  <a:srgbClr val="262626"/>
                </a:solidFill>
                <a:latin typeface="Times New Roman"/>
                <a:ea typeface="DejaVu Sans"/>
              </a:rPr>
              <a:t>  </a:t>
            </a:r>
            <a:endParaRPr lang="en-US" sz="3200" b="0" strike="noStrike" spc="-1" dirty="0">
              <a:latin typeface="Arial"/>
            </a:endParaRPr>
          </a:p>
          <a:p>
            <a:pPr marL="720">
              <a:lnSpc>
                <a:spcPct val="100000"/>
              </a:lnSpc>
              <a:spcBef>
                <a:spcPts val="479"/>
              </a:spcBef>
              <a:spcAft>
                <a:spcPts val="601"/>
              </a:spcAft>
            </a:pPr>
            <a:r>
              <a:rPr lang="en-US" sz="3200" b="0" strike="noStrike" spc="-1" dirty="0" err="1">
                <a:solidFill>
                  <a:srgbClr val="262626"/>
                </a:solidFill>
                <a:latin typeface="Times New Roman"/>
                <a:ea typeface="DejaVu Sans"/>
              </a:rPr>
              <a:t>站点</a:t>
            </a:r>
            <a:r>
              <a:rPr lang="en-US" sz="3200" b="0" strike="noStrike" spc="-1" dirty="0">
                <a:solidFill>
                  <a:srgbClr val="262626"/>
                </a:solidFill>
                <a:latin typeface="Times New Roman"/>
                <a:ea typeface="DejaVu Sans"/>
              </a:rPr>
              <a:t>： subversion.tigris.org</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2.  </a:t>
            </a:r>
            <a:r>
              <a:rPr lang="en-US" sz="3200" b="0" strike="noStrike" spc="-1" dirty="0" err="1">
                <a:solidFill>
                  <a:srgbClr val="262626"/>
                </a:solidFill>
                <a:latin typeface="Times New Roman"/>
                <a:ea typeface="DejaVu Sans"/>
              </a:rPr>
              <a:t>检查Subversion的管理工具是否正确安装了</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svn</a:t>
            </a:r>
            <a:r>
              <a:rPr lang="en-US" sz="3200" b="0" strike="noStrike" spc="-1" dirty="0">
                <a:solidFill>
                  <a:srgbClr val="262626"/>
                </a:solidFill>
                <a:latin typeface="Times New Roman"/>
                <a:ea typeface="DejaVu Sans"/>
              </a:rPr>
              <a:t> --version  ：</a:t>
            </a:r>
            <a:r>
              <a:rPr lang="en-US" sz="3200" b="0" strike="noStrike" spc="-1" dirty="0" err="1">
                <a:solidFill>
                  <a:srgbClr val="262626"/>
                </a:solidFill>
                <a:latin typeface="Times New Roman"/>
                <a:ea typeface="DejaVu Sans"/>
              </a:rPr>
              <a:t>检查subversion客户端的版本信息</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svnadm</a:t>
            </a:r>
            <a:r>
              <a:rPr lang="en-US" sz="3200" b="0" strike="noStrike" spc="-1" dirty="0">
                <a:solidFill>
                  <a:srgbClr val="262626"/>
                </a:solidFill>
                <a:latin typeface="Times New Roman"/>
                <a:ea typeface="DejaVu Sans"/>
              </a:rPr>
              <a:t> --version  ：</a:t>
            </a:r>
            <a:r>
              <a:rPr lang="en-US" sz="3200" b="0" strike="noStrike" spc="-1" dirty="0" err="1">
                <a:solidFill>
                  <a:srgbClr val="262626"/>
                </a:solidFill>
                <a:latin typeface="Times New Roman"/>
                <a:ea typeface="DejaVu Sans"/>
              </a:rPr>
              <a:t>检查subversion管理工具的版本信息</a:t>
            </a:r>
            <a:endParaRPr lang="en-US" sz="3200" b="0" strike="noStrike" spc="-1" dirty="0">
              <a:latin typeface="Arial"/>
            </a:endParaRPr>
          </a:p>
          <a:p>
            <a:pPr>
              <a:lnSpc>
                <a:spcPct val="100000"/>
              </a:lnSpc>
              <a:spcBef>
                <a:spcPts val="479"/>
              </a:spcBef>
              <a:spcAft>
                <a:spcPts val="601"/>
              </a:spcAft>
            </a:pPr>
            <a:endParaRPr lang="en-US" sz="3200" b="0" strike="noStrike" spc="-1" dirty="0">
              <a:latin typeface="Arial"/>
            </a:endParaRPr>
          </a:p>
          <a:p>
            <a:pPr>
              <a:lnSpc>
                <a:spcPct val="100000"/>
              </a:lnSpc>
              <a:spcBef>
                <a:spcPts val="479"/>
              </a:spcBef>
              <a:spcAft>
                <a:spcPts val="601"/>
              </a:spcAft>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20.4.3  建立项目仓库</a:t>
            </a:r>
            <a:endParaRPr lang="en-US" sz="4400" b="0" strike="noStrike" spc="-1">
              <a:latin typeface="Arial"/>
            </a:endParaRPr>
          </a:p>
        </p:txBody>
      </p:sp>
      <p:sp>
        <p:nvSpPr>
          <p:cNvPr id="337" name="CustomShape 2"/>
          <p:cNvSpPr/>
          <p:nvPr/>
        </p:nvSpPr>
        <p:spPr>
          <a:xfrm>
            <a:off x="1142280" y="2558520"/>
            <a:ext cx="9906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建立项目仓库</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存放开发过程中各种文件的地方，以目录为载体</a:t>
            </a:r>
            <a:r>
              <a:rPr lang="en-US" sz="2400" b="0" strike="noStrike" spc="-1" dirty="0">
                <a:solidFill>
                  <a:srgbClr val="262626"/>
                </a:solidFill>
                <a:latin typeface="Times New Roman"/>
                <a:ea typeface="DejaVu Sans"/>
              </a:rPr>
              <a:t>！</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方式一：</a:t>
            </a:r>
            <a:r>
              <a:rPr lang="en-US" sz="2400" b="0" strike="noStrike" spc="-1" dirty="0" err="1">
                <a:solidFill>
                  <a:srgbClr val="262626"/>
                </a:solidFill>
                <a:latin typeface="Times New Roman"/>
                <a:ea typeface="DejaVu Sans"/>
              </a:rPr>
              <a:t>mkdir</a:t>
            </a:r>
            <a:r>
              <a:rPr lang="en-US" sz="2400" b="0" strike="noStrike" spc="-1" dirty="0">
                <a:solidFill>
                  <a:srgbClr val="262626"/>
                </a:solidFill>
                <a:latin typeface="Times New Roman"/>
                <a:ea typeface="DejaVu Sans"/>
              </a:rPr>
              <a:t>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svn_ex</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方式二：</a:t>
            </a:r>
            <a:r>
              <a:rPr lang="en-US" sz="2400" b="0" strike="noStrike" spc="-1" dirty="0" err="1">
                <a:solidFill>
                  <a:srgbClr val="262626"/>
                </a:solidFill>
                <a:latin typeface="Times New Roman"/>
                <a:ea typeface="DejaVu Sans"/>
              </a:rPr>
              <a:t>svnadm</a:t>
            </a:r>
            <a:r>
              <a:rPr lang="en-US" sz="2400" b="0" strike="noStrike" spc="-1" dirty="0">
                <a:solidFill>
                  <a:srgbClr val="262626"/>
                </a:solidFill>
                <a:latin typeface="Times New Roman"/>
                <a:ea typeface="DejaVu Sans"/>
              </a:rPr>
              <a:t>  create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svn_ex</a:t>
            </a: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在用户主目录jxz下建立了项目仓库，准备用来记录项目的一切文件修改活动</a:t>
            </a:r>
            <a:r>
              <a:rPr lang="en-US" sz="2400" b="0" strike="noStrike" spc="-1" dirty="0">
                <a:solidFill>
                  <a:srgbClr val="262626"/>
                </a:solidFill>
                <a:latin typeface="Times New Roman"/>
                <a:ea typeface="DejaVu Sans"/>
              </a:rPr>
              <a:t>。</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20.4.4  创建项目并导入源代码</a:t>
            </a:r>
            <a:endParaRPr lang="en-US" sz="4400" b="0" strike="noStrike" spc="-1">
              <a:latin typeface="Arial"/>
            </a:endParaRPr>
          </a:p>
        </p:txBody>
      </p:sp>
      <p:sp>
        <p:nvSpPr>
          <p:cNvPr id="339" name="CustomShape 2"/>
          <p:cNvSpPr/>
          <p:nvPr/>
        </p:nvSpPr>
        <p:spPr>
          <a:xfrm>
            <a:off x="1225706" y="2284920"/>
            <a:ext cx="9600120" cy="3688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import命令</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命令格式</a:t>
            </a:r>
            <a:r>
              <a:rPr lang="en-US" sz="2400" b="0" strike="noStrike" spc="-1" dirty="0">
                <a:solidFill>
                  <a:srgbClr val="262626"/>
                </a:solidFill>
                <a:latin typeface="Times New Roman"/>
                <a:ea typeface="DejaVu Sans"/>
              </a:rPr>
              <a:t>: </a:t>
            </a:r>
            <a:r>
              <a:rPr lang="en-US" sz="2000" b="0" strike="noStrike" spc="-1" dirty="0" err="1">
                <a:solidFill>
                  <a:srgbClr val="262626"/>
                </a:solidFill>
                <a:highlight>
                  <a:srgbClr val="FFFF00"/>
                </a:highlight>
                <a:latin typeface="Times New Roman"/>
                <a:ea typeface="DejaVu Sans"/>
              </a:rPr>
              <a:t>svn</a:t>
            </a:r>
            <a:r>
              <a:rPr lang="en-US" sz="2000" b="0" strike="noStrike" spc="-1" dirty="0">
                <a:solidFill>
                  <a:srgbClr val="262626"/>
                </a:solidFill>
                <a:highlight>
                  <a:srgbClr val="FFFF00"/>
                </a:highlight>
                <a:latin typeface="Times New Roman"/>
                <a:ea typeface="DejaVu Sans"/>
              </a:rPr>
              <a:t> import -m</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导入源文件至项目仓库</a:t>
            </a:r>
            <a:r>
              <a:rPr lang="en-US" sz="2000" b="0" strike="noStrike" spc="-1" dirty="0">
                <a:solidFill>
                  <a:srgbClr val="262626"/>
                </a:solidFill>
                <a:latin typeface="Times New Roman"/>
                <a:ea typeface="DejaVu Sans"/>
              </a:rPr>
              <a:t>”.file:</a:t>
            </a:r>
            <a:r>
              <a:rPr lang="en-US" sz="2000" b="0" strike="noStrike" spc="-1" dirty="0">
                <a:solidFill>
                  <a:srgbClr val="FF0000"/>
                </a:solidFill>
                <a:highlight>
                  <a:srgbClr val="FFFF00"/>
                </a:highlight>
                <a:latin typeface="Times New Roman"/>
                <a:ea typeface="DejaVu Sans"/>
              </a:rPr>
              <a:t>//</a:t>
            </a:r>
            <a:r>
              <a:rPr lang="en-US" sz="2000" b="0" strike="noStrike" spc="-1" dirty="0">
                <a:solidFill>
                  <a:srgbClr val="262626"/>
                </a:solidFill>
                <a:latin typeface="Times New Roman"/>
                <a:ea typeface="DejaVu Sans"/>
              </a:rPr>
              <a:t>/home/jxz/svn_ex/project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号表示当前目录</a:t>
            </a:r>
            <a:r>
              <a:rPr lang="en-US" sz="2400" b="0" strike="noStrike" spc="-1" dirty="0">
                <a:solidFill>
                  <a:srgbClr val="000000"/>
                </a:solidFill>
                <a:latin typeface="Arial"/>
                <a:ea typeface="DejaVu Sans"/>
              </a:rPr>
              <a:t>；“file://”</a:t>
            </a:r>
            <a:r>
              <a:rPr lang="en-US" sz="2400" b="0" strike="noStrike" spc="-1" dirty="0" err="1">
                <a:solidFill>
                  <a:srgbClr val="000000"/>
                </a:solidFill>
                <a:latin typeface="Arial"/>
                <a:ea typeface="DejaVu Sans"/>
              </a:rPr>
              <a:t>表示本地文件协议。subversion支持http</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ssh</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协议</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m选项为本次操作增加提示信息</a:t>
            </a:r>
            <a:r>
              <a:rPr lang="en-US" sz="2400" b="0" strike="noStrike" spc="-1" dirty="0">
                <a:solidFill>
                  <a:srgbClr val="000000"/>
                </a:solidFill>
                <a:latin typeface="Arial"/>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000000"/>
                </a:solidFill>
                <a:latin typeface="Arial"/>
                <a:ea typeface="DejaVu Sans"/>
              </a:rPr>
              <a:t>操作步骤：首先进入原程序所在目录，在该目录下通过</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import命令将该目录下的源文件导入至指定的项目仓库。比如</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cd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/sum ：</a:t>
            </a:r>
            <a:r>
              <a:rPr lang="en-US" sz="2400" b="0" strike="noStrike" spc="-1" dirty="0" err="1">
                <a:solidFill>
                  <a:srgbClr val="262626"/>
                </a:solidFill>
                <a:latin typeface="Times New Roman"/>
                <a:ea typeface="DejaVu Sans"/>
              </a:rPr>
              <a:t>进入源文件所在目录</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FF0000"/>
                </a:solidFill>
                <a:highlight>
                  <a:srgbClr val="FFFF00"/>
                </a:highlight>
                <a:latin typeface="Times New Roman"/>
                <a:ea typeface="DejaVu Sans"/>
              </a:rPr>
              <a:t>svn</a:t>
            </a:r>
            <a:r>
              <a:rPr lang="en-US" sz="2400" b="0" strike="noStrike" spc="-1" dirty="0">
                <a:solidFill>
                  <a:srgbClr val="FF0000"/>
                </a:solidFill>
                <a:highlight>
                  <a:srgbClr val="FFFF00"/>
                </a:highlight>
                <a:latin typeface="Times New Roman"/>
                <a:ea typeface="DejaVu Sans"/>
              </a:rPr>
              <a:t> import .file:///home/jxz/svn_ex/project</a:t>
            </a:r>
            <a:r>
              <a:rPr lang="en-US" sz="2400" b="0" strike="noStrike" spc="-1" dirty="0">
                <a:solidFill>
                  <a:srgbClr val="262626"/>
                </a:solidFill>
                <a:latin typeface="Times New Roman"/>
                <a:ea typeface="DejaVu Sans"/>
              </a:rPr>
              <a:t>：导入至指定项目仓库</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1295280" y="75230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20.4.5  </a:t>
            </a:r>
            <a:r>
              <a:rPr lang="en-US" sz="4400" b="0" strike="noStrike" spc="-1" dirty="0" err="1">
                <a:solidFill>
                  <a:srgbClr val="262626"/>
                </a:solidFill>
                <a:latin typeface="Times New Roman"/>
                <a:ea typeface="黑体"/>
              </a:rPr>
              <a:t>开始项目开发</a:t>
            </a:r>
            <a:endParaRPr lang="en-US" sz="4400" b="0" strike="noStrike" spc="-1" dirty="0">
              <a:latin typeface="Arial"/>
            </a:endParaRPr>
          </a:p>
        </p:txBody>
      </p:sp>
      <p:sp>
        <p:nvSpPr>
          <p:cNvPr id="341" name="CustomShape 2"/>
          <p:cNvSpPr/>
          <p:nvPr/>
        </p:nvSpPr>
        <p:spPr>
          <a:xfrm>
            <a:off x="943497" y="1770660"/>
            <a:ext cx="10303685" cy="433503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mkdir</a:t>
            </a:r>
            <a:r>
              <a:rPr lang="en-US" sz="3200" b="0" strike="noStrike" spc="-1" dirty="0">
                <a:solidFill>
                  <a:srgbClr val="000000"/>
                </a:solidFill>
                <a:latin typeface="Arial"/>
                <a:ea typeface="DejaVu Sans"/>
              </a:rPr>
              <a:t>    ~/work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cd   ~/work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mkdir</a:t>
            </a:r>
            <a:r>
              <a:rPr lang="en-US" sz="3200" b="0" strike="noStrike" spc="-1" dirty="0">
                <a:solidFill>
                  <a:srgbClr val="000000"/>
                </a:solidFill>
                <a:latin typeface="Arial"/>
                <a:ea typeface="DejaVu Sans"/>
              </a:rPr>
              <a:t> project</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262626"/>
                </a:solidFill>
                <a:latin typeface="Times New Roman"/>
                <a:ea typeface="DejaVu Sans"/>
              </a:rPr>
              <a:t>svn</a:t>
            </a:r>
            <a:r>
              <a:rPr lang="en-US" sz="3200" b="0" strike="noStrike" spc="-1" dirty="0">
                <a:solidFill>
                  <a:srgbClr val="262626"/>
                </a:solidFill>
                <a:latin typeface="Times New Roman"/>
                <a:ea typeface="DejaVu Sans"/>
              </a:rPr>
              <a:t> </a:t>
            </a:r>
            <a:r>
              <a:rPr lang="en-US" sz="3200" b="0" strike="noStrike" spc="-1" dirty="0">
                <a:solidFill>
                  <a:srgbClr val="262626"/>
                </a:solidFill>
                <a:highlight>
                  <a:srgbClr val="FFFF00"/>
                </a:highlight>
                <a:latin typeface="Times New Roman"/>
                <a:ea typeface="DejaVu Sans"/>
              </a:rPr>
              <a:t>checkout</a:t>
            </a:r>
            <a:r>
              <a:rPr lang="en-US" sz="3200" b="0" strike="noStrike" spc="-1" dirty="0">
                <a:solidFill>
                  <a:srgbClr val="262626"/>
                </a:solidFill>
                <a:latin typeface="Times New Roman"/>
                <a:ea typeface="DejaVu Sans"/>
              </a:rPr>
              <a:t> file:///home/jxz/svn_ex/</a:t>
            </a:r>
            <a:r>
              <a:rPr lang="en-US" sz="3200" b="0" strike="noStrike" spc="-1" dirty="0">
                <a:solidFill>
                  <a:srgbClr val="FF0000"/>
                </a:solidFill>
                <a:highlight>
                  <a:srgbClr val="FFFF00"/>
                </a:highlight>
                <a:latin typeface="Times New Roman"/>
                <a:ea typeface="DejaVu Sans"/>
              </a:rPr>
              <a:t>project  project</a:t>
            </a:r>
            <a:r>
              <a:rPr lang="en-US" sz="3200" b="0" strike="noStrike" spc="-1" dirty="0">
                <a:solidFill>
                  <a:srgbClr val="262626"/>
                </a:solidFill>
                <a:latin typeface="Times New Roman"/>
                <a:ea typeface="DejaVu Sans"/>
              </a:rPr>
              <a:t>  ：</a:t>
            </a:r>
            <a:r>
              <a:rPr lang="en-US" sz="3200" b="0" strike="noStrike" spc="-1" dirty="0" err="1">
                <a:solidFill>
                  <a:srgbClr val="262626"/>
                </a:solidFill>
                <a:latin typeface="Times New Roman"/>
                <a:ea typeface="DejaVu Sans"/>
              </a:rPr>
              <a:t>从项目仓库</a:t>
            </a:r>
            <a:r>
              <a:rPr lang="en-US" sz="3200" b="0" strike="noStrike" spc="-1" dirty="0" err="1">
                <a:solidFill>
                  <a:srgbClr val="262626"/>
                </a:solidFill>
                <a:highlight>
                  <a:srgbClr val="FFFF00"/>
                </a:highlight>
                <a:latin typeface="Times New Roman"/>
                <a:ea typeface="DejaVu Sans"/>
              </a:rPr>
              <a:t>签出</a:t>
            </a:r>
            <a:r>
              <a:rPr lang="zh-CN" altLang="en-US" sz="3200" b="0" strike="noStrike" spc="-1" dirty="0">
                <a:solidFill>
                  <a:srgbClr val="262626"/>
                </a:solidFill>
                <a:highlight>
                  <a:srgbClr val="FFFF00"/>
                </a:highlight>
                <a:latin typeface="Times New Roman"/>
                <a:ea typeface="DejaVu Sans"/>
              </a:rPr>
              <a:t>（验明）</a:t>
            </a:r>
            <a:r>
              <a:rPr lang="en-US" sz="3200" b="0" strike="noStrike" spc="-1" dirty="0" err="1">
                <a:solidFill>
                  <a:srgbClr val="262626"/>
                </a:solidFill>
                <a:latin typeface="Times New Roman"/>
                <a:ea typeface="DejaVu Sans"/>
              </a:rPr>
              <a:t>源代码文件，将projet和</a:t>
            </a:r>
            <a:r>
              <a:rPr lang="en-US" sz="3200" spc="-1" dirty="0" err="1">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file</a:t>
            </a:r>
            <a:r>
              <a:rPr lang="en-US" sz="3200" spc="-1" dirty="0">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:///home/</a:t>
            </a:r>
            <a:r>
              <a:rPr lang="en-US" sz="3200" spc="-1" dirty="0" err="1">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jxz</a:t>
            </a:r>
            <a:r>
              <a:rPr lang="en-US" sz="3200" spc="-1" dirty="0">
                <a:solidFill>
                  <a:srgbClr val="262626"/>
                </a:solidFill>
                <a:latin typeface="Times New Roman"/>
              </a:rPr>
              <a:t> /</a:t>
            </a:r>
            <a:r>
              <a:rPr lang="en-US" sz="3200" spc="-1" dirty="0" err="1">
                <a:solidFill>
                  <a:srgbClr val="262626"/>
                </a:solidFill>
                <a:latin typeface="Times New Roman"/>
              </a:rPr>
              <a:t>svn</a:t>
            </a:r>
            <a:r>
              <a:rPr lang="en-US" sz="3200" b="0" strike="noStrike" spc="-1" dirty="0" err="1">
                <a:solidFill>
                  <a:srgbClr val="262626"/>
                </a:solidFill>
                <a:latin typeface="Times New Roman"/>
                <a:ea typeface="DejaVu Sans"/>
              </a:rPr>
              <a:t>_ex</a:t>
            </a:r>
            <a:r>
              <a:rPr lang="en-US" sz="3200" b="0" strike="noStrike" spc="-1" dirty="0">
                <a:solidFill>
                  <a:srgbClr val="262626"/>
                </a:solidFill>
                <a:latin typeface="Times New Roman"/>
                <a:ea typeface="DejaVu Sans"/>
              </a:rPr>
              <a:t> /project </a:t>
            </a:r>
            <a:r>
              <a:rPr lang="en-US" sz="3200" b="0" strike="noStrike" spc="-1" dirty="0" err="1">
                <a:solidFill>
                  <a:srgbClr val="262626"/>
                </a:solidFill>
                <a:latin typeface="Times New Roman"/>
                <a:ea typeface="DejaVu Sans"/>
              </a:rPr>
              <a:t>在subversion层面上关联起来。以后只要在project目录下执行svn</a:t>
            </a:r>
            <a:r>
              <a:rPr lang="en-US" sz="3200" b="0" strike="noStrike" spc="-1" dirty="0">
                <a:solidFill>
                  <a:srgbClr val="262626"/>
                </a:solidFill>
                <a:latin typeface="Times New Roman"/>
                <a:ea typeface="DejaVu Sans"/>
              </a:rPr>
              <a:t> </a:t>
            </a:r>
            <a:r>
              <a:rPr lang="en-US" sz="3200" b="0" strike="noStrike" spc="-1" dirty="0" err="1">
                <a:solidFill>
                  <a:srgbClr val="262626"/>
                </a:solidFill>
                <a:latin typeface="Times New Roman"/>
                <a:ea typeface="DejaVu Sans"/>
              </a:rPr>
              <a:t>update，就可以更新本地源代码</a:t>
            </a:r>
            <a:r>
              <a:rPr lang="en-US" sz="3200" b="0" strike="noStrike" spc="-1" dirty="0">
                <a:solidFill>
                  <a:srgbClr val="262626"/>
                </a:solidFill>
                <a:latin typeface="Times New Roman"/>
                <a:ea typeface="DejaVu Sans"/>
              </a:rPr>
              <a:t>。</a:t>
            </a: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20.4.6  修改代码和提交改动</a:t>
            </a:r>
            <a:endParaRPr lang="en-US" sz="4400" b="0" strike="noStrike" spc="-1">
              <a:latin typeface="Arial"/>
            </a:endParaRPr>
          </a:p>
        </p:txBody>
      </p:sp>
      <p:sp>
        <p:nvSpPr>
          <p:cNvPr id="343" name="CustomShape 2"/>
          <p:cNvSpPr/>
          <p:nvPr/>
        </p:nvSpPr>
        <p:spPr>
          <a:xfrm>
            <a:off x="974285" y="2284920"/>
            <a:ext cx="10242110" cy="389721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err="1">
                <a:solidFill>
                  <a:srgbClr val="000000"/>
                </a:solidFill>
                <a:latin typeface="Arial"/>
                <a:ea typeface="DejaVu Sans"/>
              </a:rPr>
              <a:t>完成上述关联操作后，</a:t>
            </a:r>
            <a:r>
              <a:rPr lang="en-US" sz="2400" b="0" strike="noStrike" spc="-1" dirty="0" err="1">
                <a:solidFill>
                  <a:srgbClr val="FF0000"/>
                </a:solidFill>
                <a:latin typeface="Arial"/>
                <a:ea typeface="DejaVu Sans"/>
              </a:rPr>
              <a:t>只要</a:t>
            </a:r>
            <a:r>
              <a:rPr lang="en-US" sz="2400" b="0" strike="noStrike" spc="-1" dirty="0" err="1">
                <a:solidFill>
                  <a:srgbClr val="000000"/>
                </a:solidFill>
                <a:latin typeface="Arial"/>
                <a:ea typeface="DejaVu Sans"/>
              </a:rPr>
              <a:t>有用户对最初开发者所在sum目录下的源程序</a:t>
            </a:r>
            <a:r>
              <a:rPr lang="en-US" sz="2400" b="0" strike="noStrike" spc="-1" dirty="0" err="1">
                <a:solidFill>
                  <a:srgbClr val="FF0000"/>
                </a:solidFill>
                <a:latin typeface="Arial"/>
                <a:ea typeface="DejaVu Sans"/>
              </a:rPr>
              <a:t>有改动</a:t>
            </a:r>
            <a:r>
              <a:rPr lang="en-US" sz="2400" b="0" strike="noStrike" spc="-1" dirty="0" err="1">
                <a:solidFill>
                  <a:srgbClr val="000000"/>
                </a:solidFill>
                <a:latin typeface="Arial"/>
                <a:ea typeface="DejaVu Sans"/>
              </a:rPr>
              <a:t>，subversion</a:t>
            </a:r>
            <a:r>
              <a:rPr lang="en-US" sz="2400" b="0" strike="noStrike" spc="-1" dirty="0" err="1">
                <a:solidFill>
                  <a:srgbClr val="FF0000"/>
                </a:solidFill>
                <a:latin typeface="Arial"/>
                <a:ea typeface="DejaVu Sans"/>
              </a:rPr>
              <a:t>就会探测到</a:t>
            </a:r>
            <a:r>
              <a:rPr lang="en-US" sz="2400" b="0" strike="noStrike" spc="-1" dirty="0" err="1">
                <a:solidFill>
                  <a:srgbClr val="000000"/>
                </a:solidFill>
                <a:latin typeface="Arial"/>
                <a:ea typeface="DejaVu Sans"/>
              </a:rPr>
              <a:t>。这时可以使用</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svn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status命令查看源文件</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status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：查看源文件状态</a:t>
            </a:r>
            <a:endParaRPr lang="en-US" sz="2400" b="0" strike="noStrike" spc="-1" dirty="0">
              <a:latin typeface="Arial"/>
            </a:endParaRPr>
          </a:p>
          <a:p>
            <a:pPr>
              <a:lnSpc>
                <a:spcPct val="100000"/>
              </a:lnSpc>
            </a:pPr>
            <a:r>
              <a:rPr lang="en-US" sz="2400" b="0" strike="noStrike" spc="-1" dirty="0">
                <a:solidFill>
                  <a:srgbClr val="000000"/>
                </a:solidFill>
                <a:highlight>
                  <a:srgbClr val="FFFF00"/>
                </a:highlight>
                <a:latin typeface="Arial"/>
                <a:ea typeface="DejaVu Sans"/>
              </a:rPr>
              <a:t>m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：表明该文件被修改了。m</a:t>
            </a:r>
            <a:r>
              <a:rPr lang="en-US" sz="2400" b="0" strike="noStrike" spc="-1" dirty="0">
                <a:solidFill>
                  <a:srgbClr val="000000"/>
                </a:solidFill>
                <a:latin typeface="Arial"/>
                <a:ea typeface="DejaVu Sans"/>
              </a:rPr>
              <a:t>——modified</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err="1">
                <a:solidFill>
                  <a:srgbClr val="000000"/>
                </a:solidFill>
                <a:latin typeface="Arial"/>
                <a:ea typeface="DejaVu Sans"/>
              </a:rPr>
              <a:t>对改动了的源文件，用svn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commit命令提交到项目仓库</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commit –m “</a:t>
            </a:r>
            <a:r>
              <a:rPr lang="en-US" sz="2400" b="0" strike="noStrike" spc="-1" dirty="0" err="1">
                <a:solidFill>
                  <a:srgbClr val="000000"/>
                </a:solidFill>
                <a:highlight>
                  <a:srgbClr val="FFFF00"/>
                </a:highlight>
                <a:latin typeface="Arial"/>
                <a:ea typeface="DejaVu Sans"/>
              </a:rPr>
              <a:t>修正了</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latin typeface="Arial"/>
                <a:ea typeface="DejaVu Sans"/>
              </a:rPr>
              <a:t>将改动后的文件提交</a:t>
            </a:r>
            <a:endParaRPr lang="en-US" sz="2400" b="0" strike="noStrike" spc="-1" dirty="0">
              <a:latin typeface="Arial"/>
            </a:endParaRPr>
          </a:p>
          <a:p>
            <a:pPr>
              <a:lnSpc>
                <a:spcPct val="100000"/>
              </a:lnSpc>
            </a:pP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log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：查看该源文件的历史记录</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1295280" y="57529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20.4.7  </a:t>
            </a:r>
            <a:r>
              <a:rPr lang="en-US" sz="4400" b="0" strike="noStrike" spc="-1" dirty="0" err="1">
                <a:solidFill>
                  <a:srgbClr val="262626"/>
                </a:solidFill>
                <a:latin typeface="Times New Roman"/>
                <a:ea typeface="黑体"/>
              </a:rPr>
              <a:t>解决冲突</a:t>
            </a:r>
            <a:endParaRPr lang="en-US" sz="4400" b="0" strike="noStrike" spc="-1" dirty="0">
              <a:latin typeface="Arial"/>
            </a:endParaRPr>
          </a:p>
        </p:txBody>
      </p:sp>
      <p:sp>
        <p:nvSpPr>
          <p:cNvPr id="345" name="CustomShape 2"/>
          <p:cNvSpPr/>
          <p:nvPr/>
        </p:nvSpPr>
        <p:spPr>
          <a:xfrm>
            <a:off x="1031353" y="1973520"/>
            <a:ext cx="10127974" cy="3901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若用户甲修改了源文件，并提交了，则用户乙再修改文件提交时就会出现提交失败</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甲：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commit –m “…..”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正在发送</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传输文件数据</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提交后的版本为</a:t>
            </a:r>
            <a:r>
              <a:rPr lang="en-US" sz="2000" b="0" strike="noStrike" spc="-1" dirty="0">
                <a:solidFill>
                  <a:srgbClr val="000000"/>
                </a:solidFill>
                <a:latin typeface="Arial"/>
                <a:ea typeface="DejaVu Sans"/>
              </a:rPr>
              <a:t>    num</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乙：svn</a:t>
            </a:r>
            <a:r>
              <a:rPr lang="en-US" sz="2000" b="0" strike="noStrike" spc="-1" dirty="0">
                <a:solidFill>
                  <a:srgbClr val="000000"/>
                </a:solidFill>
                <a:latin typeface="Arial"/>
                <a:ea typeface="DejaVu Sans"/>
              </a:rPr>
              <a:t> commit –m “…..”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正在发送</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提交失败（细节如下</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svn：文件</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projet</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源文件x”已经过时</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乙用户这时可以用svn</a:t>
            </a:r>
            <a:r>
              <a:rPr lang="en-US" sz="2000" b="0" strike="noStrike" spc="-1" dirty="0">
                <a:solidFill>
                  <a:srgbClr val="000000"/>
                </a:solidFill>
                <a:latin typeface="Arial"/>
                <a:ea typeface="DejaVu Sans"/>
              </a:rPr>
              <a:t>  update  </a:t>
            </a:r>
            <a:r>
              <a:rPr lang="en-US" sz="2000" b="0" strike="noStrike" spc="-1" dirty="0" err="1">
                <a:solidFill>
                  <a:srgbClr val="000000"/>
                </a:solidFill>
                <a:latin typeface="Arial"/>
                <a:ea typeface="DejaVu Sans"/>
              </a:rPr>
              <a:t>命令更新本地文件，从而发现冲突</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update</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在“源文件x”中发现冲突。选择</a:t>
            </a:r>
            <a:r>
              <a:rPr lang="en-US" sz="2000" b="0" strike="noStrike" spc="-1" dirty="0">
                <a:solidFill>
                  <a:srgbClr val="000000"/>
                </a:solidFill>
                <a:latin typeface="Arial"/>
                <a:ea typeface="DejaVu Sans"/>
              </a:rPr>
              <a:t>(p)</a:t>
            </a:r>
            <a:r>
              <a:rPr lang="en-US" sz="2000" b="0" strike="noStrike" spc="-1" dirty="0" err="1">
                <a:solidFill>
                  <a:srgbClr val="000000"/>
                </a:solidFill>
                <a:latin typeface="Arial"/>
                <a:ea typeface="DejaVu Sans"/>
              </a:rPr>
              <a:t>推迟</a:t>
            </a:r>
            <a:r>
              <a:rPr lang="en-US" sz="2000" b="0" strike="noStrike" spc="-1" dirty="0">
                <a:solidFill>
                  <a:srgbClr val="000000"/>
                </a:solidFill>
                <a:latin typeface="Arial"/>
                <a:ea typeface="DejaVu Sans"/>
              </a:rPr>
              <a:t>，(df)</a:t>
            </a:r>
            <a:r>
              <a:rPr lang="en-US" sz="2000" b="0" strike="noStrike" spc="-1" dirty="0" err="1">
                <a:solidFill>
                  <a:srgbClr val="000000"/>
                </a:solidFill>
                <a:latin typeface="Arial"/>
                <a:ea typeface="DejaVu Sans"/>
              </a:rPr>
              <a:t>显示全部差异</a:t>
            </a:r>
            <a:r>
              <a:rPr lang="en-US" sz="2000" b="0" strike="noStrike" spc="-1" dirty="0">
                <a:solidFill>
                  <a:srgbClr val="000000"/>
                </a:solidFill>
                <a:latin typeface="Arial"/>
                <a:ea typeface="DejaVu Sans"/>
              </a:rPr>
              <a:t>，(e)</a:t>
            </a:r>
            <a:r>
              <a:rPr lang="en-US" sz="2000" b="0" strike="noStrike" spc="-1" dirty="0" err="1">
                <a:solidFill>
                  <a:srgbClr val="000000"/>
                </a:solidFill>
                <a:latin typeface="Arial"/>
                <a:ea typeface="DejaVu Sans"/>
              </a:rPr>
              <a:t>编辑</a:t>
            </a:r>
            <a:r>
              <a:rPr lang="en-US" sz="2000" b="0" strike="noStrike" spc="-1" dirty="0">
                <a:solidFill>
                  <a:srgbClr val="000000"/>
                </a:solidFill>
                <a:latin typeface="Arial"/>
                <a:ea typeface="DejaVu Sans"/>
              </a:rPr>
              <a:t>，(h)</a:t>
            </a:r>
            <a:r>
              <a:rPr lang="en-US" sz="2000" b="0" strike="noStrike" spc="-1" dirty="0" err="1">
                <a:solidFill>
                  <a:srgbClr val="000000"/>
                </a:solidFill>
                <a:latin typeface="Arial"/>
                <a:ea typeface="DejaVu Sans"/>
              </a:rPr>
              <a:t>使用帮助</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后续操作：ls、cat、svn</a:t>
            </a:r>
            <a:r>
              <a:rPr lang="en-US" sz="2000" b="0" strike="noStrike" spc="-1" dirty="0">
                <a:solidFill>
                  <a:srgbClr val="000000"/>
                </a:solidFill>
                <a:latin typeface="Arial"/>
                <a:ea typeface="DejaVu Sans"/>
              </a:rPr>
              <a:t> log </a:t>
            </a:r>
            <a:r>
              <a:rPr lang="en-US" sz="2000" b="0" strike="noStrike" spc="-1" dirty="0" err="1">
                <a:solidFill>
                  <a:srgbClr val="000000"/>
                </a:solidFill>
                <a:latin typeface="Arial"/>
                <a:ea typeface="DejaVu Sans"/>
              </a:rPr>
              <a:t>源文件x等</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最后</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resolved </a:t>
            </a:r>
            <a:r>
              <a:rPr lang="en-US" sz="2000" b="0" strike="noStrike" spc="-1" dirty="0" err="1">
                <a:solidFill>
                  <a:srgbClr val="000000"/>
                </a:solidFill>
                <a:latin typeface="Arial"/>
                <a:ea typeface="DejaVu Sans"/>
              </a:rPr>
              <a:t>源文件x：告诉subversion冲突已解决。以后乙便可以提交新的改动</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20.4.8  撤销改动</a:t>
            </a:r>
            <a:endParaRPr lang="en-US" sz="4400" b="0" strike="noStrike" spc="-1">
              <a:latin typeface="Arial"/>
            </a:endParaRPr>
          </a:p>
        </p:txBody>
      </p:sp>
      <p:sp>
        <p:nvSpPr>
          <p:cNvPr id="347" name="CustomShape 2"/>
          <p:cNvSpPr/>
          <p:nvPr/>
        </p:nvSpPr>
        <p:spPr>
          <a:xfrm>
            <a:off x="1096497" y="2284920"/>
            <a:ext cx="101347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svn</a:t>
            </a:r>
            <a:r>
              <a:rPr lang="en-US" sz="2800" b="0" strike="noStrike" spc="-1" dirty="0">
                <a:solidFill>
                  <a:srgbClr val="262626"/>
                </a:solidFill>
                <a:latin typeface="Times New Roman"/>
                <a:ea typeface="DejaVu Sans"/>
              </a:rPr>
              <a:t> </a:t>
            </a:r>
            <a:r>
              <a:rPr lang="en-US" sz="2800" b="0" strike="noStrike" spc="-1" dirty="0" err="1">
                <a:solidFill>
                  <a:srgbClr val="262626"/>
                </a:solidFill>
                <a:latin typeface="Times New Roman"/>
                <a:ea typeface="DejaVu Sans"/>
              </a:rPr>
              <a:t>merge命令</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t>
            </a:r>
            <a:r>
              <a:rPr lang="en-US" sz="2800" b="0" strike="noStrike" spc="-1" dirty="0" err="1">
                <a:solidFill>
                  <a:srgbClr val="FF0000"/>
                </a:solidFill>
                <a:highlight>
                  <a:srgbClr val="FFFF00"/>
                </a:highlight>
                <a:latin typeface="Times New Roman"/>
                <a:ea typeface="DejaVu Sans"/>
              </a:rPr>
              <a:t>svn</a:t>
            </a:r>
            <a:r>
              <a:rPr lang="en-US" sz="2800" b="0" strike="noStrike" spc="-1" dirty="0">
                <a:solidFill>
                  <a:srgbClr val="FF0000"/>
                </a:solidFill>
                <a:highlight>
                  <a:srgbClr val="FFFF00"/>
                </a:highlight>
                <a:latin typeface="Times New Roman"/>
                <a:ea typeface="DejaVu Sans"/>
              </a:rPr>
              <a:t> merge –r 4:3 源文件x</a:t>
            </a:r>
            <a:r>
              <a:rPr lang="en-US" sz="2800" b="0" strike="noStrike" spc="-1" dirty="0">
                <a:solidFill>
                  <a:srgbClr val="262626"/>
                </a:solidFill>
                <a:latin typeface="Times New Roman"/>
                <a:ea typeface="DejaVu Sans"/>
              </a:rPr>
              <a:t>：将本地源文件从版本4回滚到版本3</a:t>
            </a: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服务器上的</a:t>
            </a:r>
            <a:r>
              <a:rPr lang="en-US" sz="2800" b="0" strike="noStrike" spc="-1" dirty="0" err="1">
                <a:solidFill>
                  <a:srgbClr val="262626"/>
                </a:solidFill>
                <a:highlight>
                  <a:srgbClr val="FFFF00"/>
                </a:highlight>
                <a:latin typeface="Times New Roman"/>
                <a:ea typeface="DejaVu Sans"/>
              </a:rPr>
              <a:t>版本号，持续单向增加</a:t>
            </a:r>
            <a:r>
              <a:rPr lang="en-US" sz="2800" b="0" strike="noStrike" spc="-1" dirty="0" err="1">
                <a:solidFill>
                  <a:srgbClr val="262626"/>
                </a:solidFill>
                <a:latin typeface="Times New Roman"/>
                <a:ea typeface="DejaVu Sans"/>
              </a:rPr>
              <a:t>，不会回滚减小</a:t>
            </a:r>
            <a:r>
              <a:rPr lang="en-US" sz="2800" b="0" strike="noStrike" spc="-1" dirty="0">
                <a:solidFill>
                  <a:srgbClr val="262626"/>
                </a:solidFill>
                <a:latin typeface="Times New Roman"/>
                <a:ea typeface="DejaVu Sans"/>
              </a:rPr>
              <a:t>！</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但新版本号下的内容可以是和旧版本号的内容是一样的，实质上等于向前回滚了</a:t>
            </a:r>
            <a:r>
              <a:rPr lang="en-US" sz="2800" b="0" strike="noStrike" spc="-1" dirty="0">
                <a:solidFill>
                  <a:srgbClr val="262626"/>
                </a:solidFill>
                <a:latin typeface="Times New Roman"/>
                <a:ea typeface="DejaVu Sans"/>
              </a:rPr>
              <a:t>！</a:t>
            </a: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20.4.9  命令汇总</a:t>
            </a:r>
            <a:endParaRPr lang="en-US" sz="4400" b="0" strike="noStrike" spc="-1">
              <a:latin typeface="Arial"/>
            </a:endParaRPr>
          </a:p>
        </p:txBody>
      </p:sp>
      <p:sp>
        <p:nvSpPr>
          <p:cNvPr id="349"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50" name="CustomShape 3"/>
          <p:cNvSpPr/>
          <p:nvPr/>
        </p:nvSpPr>
        <p:spPr>
          <a:xfrm>
            <a:off x="995040" y="2557440"/>
            <a:ext cx="1020060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svnadmin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create：建立项目仓库；svn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import：导入源代码至项目仓库</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checkout：从项目仓库</a:t>
            </a:r>
            <a:r>
              <a:rPr lang="zh-CN" altLang="en-US" sz="2400" b="0" strike="noStrike" spc="-1" dirty="0">
                <a:solidFill>
                  <a:srgbClr val="262626"/>
                </a:solidFill>
                <a:latin typeface="Times New Roman"/>
                <a:ea typeface="DejaVu Sans"/>
              </a:rPr>
              <a:t>签</a:t>
            </a:r>
            <a:r>
              <a:rPr lang="en-US" sz="2400" b="0" strike="noStrike" spc="-1" dirty="0" err="1">
                <a:solidFill>
                  <a:srgbClr val="262626"/>
                </a:solidFill>
                <a:latin typeface="Times New Roman"/>
                <a:ea typeface="DejaVu Sans"/>
              </a:rPr>
              <a:t>出源代码；svn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status：查看文件状态</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diff：查看文件的本地版本和服务器版本的差异</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commit：提交改动；svn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log：查看文件的历史消息记录</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update：更新本地工作拷贝；svn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resolved：标记源文件冲突已解决</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merge：比较两个版本之间的差异，并应用于工作拷贝</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79" name="CustomShape 2"/>
          <p:cNvSpPr/>
          <p:nvPr/>
        </p:nvSpPr>
        <p:spPr>
          <a:xfrm>
            <a:off x="1295280" y="2557440"/>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linux环境下的两类编辑器——命令行编辑器和</a:t>
            </a:r>
            <a:r>
              <a:rPr lang="en-US" sz="2400" b="0" strike="noStrike" spc="-1">
                <a:solidFill>
                  <a:srgbClr val="262626"/>
                </a:solidFill>
                <a:latin typeface="Garamond"/>
                <a:ea typeface="DejaVu Sans"/>
              </a:rPr>
              <a:t>图形化编辑器</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DejaVu Sans"/>
              </a:rPr>
              <a:t>1.Vim（Vi）——vi编辑器是所有Unix及Linux系统下标准的命令行式文本编辑器，功能相当于windows系统中的记事本一样，它的强大不逊色于任何最新的文本编辑器。是我们使用Linux系统不能缺少的工具。由于对Unix及linux系统的任何版本，vi编辑器是完全相同的，学会它后，可在Linux的世界里畅行无阻。</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DejaVu Sans"/>
              </a:rPr>
              <a:t>vi是Visual Interface的缩写，即可视化接口；vim是vi iMprove的缩写，即vi的增强版，vim具有语法着色功能，因而具有程序编辑的能力，可以以字体颜色辨别语法的正确性，方便程序设计；</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第21章  Shell编程</a:t>
            </a:r>
            <a:endParaRPr lang="en-US" sz="4400" b="0" strike="noStrike" spc="-1">
              <a:latin typeface="Arial"/>
            </a:endParaRPr>
          </a:p>
        </p:txBody>
      </p:sp>
      <p:sp>
        <p:nvSpPr>
          <p:cNvPr id="352"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无法想象没有Shell的Linux会是什么样子。从一开始，Linux就是黑客们的玩具，</a:t>
            </a:r>
            <a:r>
              <a:rPr lang="en-US" sz="2400" b="0" strike="noStrike" spc="-1" dirty="0">
                <a:solidFill>
                  <a:srgbClr val="262626"/>
                </a:solidFill>
                <a:highlight>
                  <a:srgbClr val="FFFF00"/>
                </a:highlight>
                <a:latin typeface="Times New Roman"/>
                <a:ea typeface="DejaVu Sans"/>
              </a:rPr>
              <a:t>在Linux的世界里，没有什么是不可控的</a:t>
            </a:r>
            <a:r>
              <a:rPr lang="en-US" sz="2400" b="0" strike="noStrike" spc="-1" dirty="0">
                <a:solidFill>
                  <a:srgbClr val="262626"/>
                </a:solidFill>
                <a:latin typeface="Times New Roman"/>
                <a:ea typeface="DejaVu Sans"/>
              </a:rPr>
              <a:t>。如果想要成为一名高级Linux用户，那么Shell编程是必须跨过的一道坎。本章将从</a:t>
            </a:r>
            <a:r>
              <a:rPr lang="en-US" sz="2400" b="0" strike="noStrike" spc="-1" dirty="0">
                <a:solidFill>
                  <a:srgbClr val="FF0000"/>
                </a:solidFill>
                <a:highlight>
                  <a:srgbClr val="FFFF00"/>
                </a:highlight>
                <a:latin typeface="Times New Roman"/>
                <a:ea typeface="DejaVu Sans"/>
              </a:rPr>
              <a:t>正则表达式</a:t>
            </a:r>
            <a:r>
              <a:rPr lang="en-US" sz="2400" b="0" strike="noStrike" spc="-1" dirty="0">
                <a:solidFill>
                  <a:srgbClr val="262626"/>
                </a:solidFill>
                <a:latin typeface="Times New Roman"/>
                <a:ea typeface="DejaVu Sans"/>
              </a:rPr>
              <a:t>开始，逐步介绍Shell编程的基本知识。这些内容对于没有任何编程经验的读者可能有点困难，不过想一想将要接触到的激动人心的技术，请打起精神来！</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  正则表达式</a:t>
            </a:r>
            <a:endParaRPr lang="en-US" sz="4400" b="0" strike="noStrike" spc="-1">
              <a:latin typeface="Arial"/>
            </a:endParaRPr>
          </a:p>
        </p:txBody>
      </p:sp>
      <p:sp>
        <p:nvSpPr>
          <p:cNvPr id="354" name="CustomShape 2"/>
          <p:cNvSpPr/>
          <p:nvPr/>
        </p:nvSpPr>
        <p:spPr>
          <a:xfrm>
            <a:off x="1295279" y="2557440"/>
            <a:ext cx="9806729" cy="309792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正则表达式广泛地应用在各种脚本编程语言中，包括Perl、PHP、Ruby等。Linux的各种编程工具也大量采用了正则表达式。可以说，有字符串处理的地方，就有正则表达式的身影。本节简要介绍正则表达式的基本语法。在开始之前，首先关心一下正则表达式的“定义”。</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21.1.1  什么是正则表达式</a:t>
            </a:r>
            <a:endParaRPr lang="en-US" sz="4400" b="0" strike="noStrike" spc="-1">
              <a:latin typeface="Arial"/>
            </a:endParaRPr>
          </a:p>
        </p:txBody>
      </p:sp>
      <p:sp>
        <p:nvSpPr>
          <p:cNvPr id="356" name="CustomShape 2"/>
          <p:cNvSpPr/>
          <p:nvPr/>
        </p:nvSpPr>
        <p:spPr>
          <a:xfrm>
            <a:off x="1045080" y="2557440"/>
            <a:ext cx="1020060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正则表达式概述</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见字释义</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表达式：由可打印（可显示）符号串连而成的式子，正则：规范化，标准化</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spc="-1" dirty="0">
                <a:solidFill>
                  <a:srgbClr val="FF0000"/>
                </a:solidFill>
                <a:highlight>
                  <a:srgbClr val="FFFF00"/>
                </a:highlight>
                <a:latin typeface="Times New Roman"/>
                <a:ea typeface="DejaVu Sans"/>
              </a:rPr>
              <a:t>定义：</a:t>
            </a:r>
            <a:r>
              <a:rPr lang="en-US" sz="2400" b="0" strike="noStrike" spc="-1" dirty="0" err="1">
                <a:solidFill>
                  <a:srgbClr val="FF0000"/>
                </a:solidFill>
                <a:highlight>
                  <a:srgbClr val="FFFF00"/>
                </a:highlight>
                <a:latin typeface="Times New Roman"/>
                <a:ea typeface="DejaVu Sans"/>
              </a:rPr>
              <a:t>命令需求（主要是文本搜索）的规范化表示方法。由一系列可打印（可显示）符号组成</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21.1.2  不同风格的正则表达式</a:t>
            </a:r>
            <a:endParaRPr lang="en-US" sz="4400" b="0" strike="noStrike" spc="-1">
              <a:latin typeface="Arial"/>
            </a:endParaRPr>
          </a:p>
        </p:txBody>
      </p:sp>
      <p:sp>
        <p:nvSpPr>
          <p:cNvPr id="358"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用于组成正则表达式的符号及其规则存储在标准库里——POSIX：Linux自带的正则表达式库，和PCRE：perl语言带的正则表达式库</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1.POSIX库——相对简单，由于Linux自带，可以在终端上直接使用</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2.PCRE库——相对复杂，功能更强，需要额外安装才能使用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1195889" y="565357"/>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262626"/>
                </a:solidFill>
                <a:latin typeface="Times New Roman"/>
                <a:ea typeface="黑体"/>
              </a:rPr>
              <a:t>21.1.3  </a:t>
            </a:r>
            <a:r>
              <a:rPr lang="en-US" sz="4400" b="0" strike="noStrike" spc="-1" dirty="0" err="1">
                <a:solidFill>
                  <a:srgbClr val="262626"/>
                </a:solidFill>
                <a:latin typeface="Times New Roman"/>
                <a:ea typeface="黑体"/>
              </a:rPr>
              <a:t>快速上手：在字典中查找单词</a:t>
            </a:r>
            <a:endParaRPr lang="en-US" sz="4400" b="0" strike="noStrike" spc="-1" dirty="0">
              <a:latin typeface="Arial"/>
            </a:endParaRPr>
          </a:p>
        </p:txBody>
      </p:sp>
      <p:sp>
        <p:nvSpPr>
          <p:cNvPr id="360" name="CustomShape 2"/>
          <p:cNvSpPr/>
          <p:nvPr/>
        </p:nvSpPr>
        <p:spPr>
          <a:xfrm>
            <a:off x="977880" y="1867477"/>
            <a:ext cx="10236240" cy="415147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egrep命令</a:t>
            </a: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扩展的在指定范围内提取命令</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egrep</a:t>
            </a:r>
            <a:r>
              <a:rPr lang="en-US" sz="2800" b="0" strike="noStrike" spc="-1" dirty="0">
                <a:solidFill>
                  <a:srgbClr val="262626"/>
                </a:solidFill>
                <a:latin typeface="Times New Roman"/>
                <a:ea typeface="DejaVu Sans"/>
              </a:rPr>
              <a:t> “^a.*t$” /</a:t>
            </a:r>
            <a:r>
              <a:rPr lang="en-US" sz="2800" b="0" strike="noStrike" spc="-1" dirty="0" err="1">
                <a:solidFill>
                  <a:srgbClr val="262626"/>
                </a:solidFill>
                <a:latin typeface="Times New Roman"/>
                <a:ea typeface="DejaVu Sans"/>
              </a:rPr>
              <a:t>usr</a:t>
            </a:r>
            <a:r>
              <a:rPr lang="en-US" sz="2800" b="0" strike="noStrike" spc="-1" dirty="0">
                <a:solidFill>
                  <a:srgbClr val="262626"/>
                </a:solidFill>
                <a:latin typeface="Times New Roman"/>
                <a:ea typeface="DejaVu Sans"/>
              </a:rPr>
              <a:t>/share/</a:t>
            </a:r>
            <a:r>
              <a:rPr lang="en-US" sz="2800" b="0" strike="noStrike" spc="-1" dirty="0" err="1">
                <a:solidFill>
                  <a:srgbClr val="262626"/>
                </a:solidFill>
                <a:latin typeface="Times New Roman"/>
                <a:ea typeface="DejaVu Sans"/>
              </a:rPr>
              <a:t>dict</a:t>
            </a:r>
            <a:r>
              <a:rPr lang="en-US" sz="2800" b="0" strike="noStrike" spc="-1" dirty="0">
                <a:solidFill>
                  <a:srgbClr val="262626"/>
                </a:solidFill>
                <a:latin typeface="Times New Roman"/>
                <a:ea typeface="DejaVu Sans"/>
              </a:rPr>
              <a:t>/words   ## </a:t>
            </a:r>
            <a:r>
              <a:rPr lang="en-US" sz="2800" b="0" strike="noStrike" spc="-1" dirty="0" err="1">
                <a:solidFill>
                  <a:srgbClr val="262626"/>
                </a:solidFill>
                <a:latin typeface="Times New Roman"/>
                <a:ea typeface="DejaVu Sans"/>
              </a:rPr>
              <a:t>列出单词表中a开头t结尾的所有词</a:t>
            </a:r>
            <a:r>
              <a:rPr lang="en-US" sz="2800" b="0" strike="noStrike" spc="-1" dirty="0">
                <a:solidFill>
                  <a:srgbClr val="262626"/>
                </a:solidFill>
                <a:latin typeface="Times New Roman"/>
                <a:ea typeface="DejaVu Sans"/>
              </a:rPr>
              <a: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about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abandonment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abasement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abbot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t>
            </a:r>
            <a:endParaRPr lang="en-US" sz="2800" b="0" strike="noStrike" spc="-1" dirty="0">
              <a:latin typeface="Arial"/>
            </a:endParaRPr>
          </a:p>
          <a:p>
            <a:pPr>
              <a:lnSpc>
                <a:spcPts val="1199"/>
              </a:lnSpc>
              <a:spcBef>
                <a:spcPts val="479"/>
              </a:spcBef>
              <a:spcAft>
                <a:spcPts val="601"/>
              </a:spcAft>
            </a:pP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egrep</a:t>
            </a:r>
            <a:r>
              <a:rPr lang="en-US" sz="2800" b="0" strike="noStrike" spc="-1" dirty="0">
                <a:solidFill>
                  <a:srgbClr val="262626"/>
                </a:solidFill>
                <a:latin typeface="Times New Roman"/>
                <a:ea typeface="DejaVu Sans"/>
              </a:rPr>
              <a:t> “^a.*t$” /</a:t>
            </a:r>
            <a:r>
              <a:rPr lang="en-US" sz="2800" b="0" strike="noStrike" spc="-1" dirty="0" err="1">
                <a:solidFill>
                  <a:srgbClr val="262626"/>
                </a:solidFill>
                <a:latin typeface="Times New Roman"/>
                <a:ea typeface="DejaVu Sans"/>
              </a:rPr>
              <a:t>usr</a:t>
            </a:r>
            <a:r>
              <a:rPr lang="en-US" sz="2800" b="0" strike="noStrike" spc="-1" dirty="0">
                <a:solidFill>
                  <a:srgbClr val="262626"/>
                </a:solidFill>
                <a:latin typeface="Times New Roman"/>
                <a:ea typeface="DejaVu Sans"/>
              </a:rPr>
              <a:t>/share/</a:t>
            </a:r>
            <a:r>
              <a:rPr lang="en-US" sz="2800" b="0" strike="noStrike" spc="-1" dirty="0" err="1">
                <a:solidFill>
                  <a:srgbClr val="262626"/>
                </a:solidFill>
                <a:latin typeface="Times New Roman"/>
                <a:ea typeface="DejaVu Sans"/>
              </a:rPr>
              <a:t>dict</a:t>
            </a:r>
            <a:r>
              <a:rPr lang="en-US" sz="2800" b="0" strike="noStrike" spc="-1" dirty="0">
                <a:solidFill>
                  <a:srgbClr val="262626"/>
                </a:solidFill>
                <a:latin typeface="Times New Roman"/>
                <a:ea typeface="DejaVu Sans"/>
              </a:rPr>
              <a:t>/words | </a:t>
            </a:r>
            <a:r>
              <a:rPr lang="en-US" sz="2800" b="0" strike="noStrike" spc="-1" dirty="0" err="1">
                <a:solidFill>
                  <a:srgbClr val="262626"/>
                </a:solidFill>
                <a:latin typeface="Times New Roman"/>
                <a:ea typeface="DejaVu Sans"/>
              </a:rPr>
              <a:t>wc</a:t>
            </a:r>
            <a:r>
              <a:rPr lang="en-US" sz="2800" b="0" strike="noStrike" spc="-1" dirty="0">
                <a:solidFill>
                  <a:srgbClr val="262626"/>
                </a:solidFill>
                <a:latin typeface="Times New Roman"/>
                <a:ea typeface="DejaVu Sans"/>
              </a:rPr>
              <a:t> –w   ##统计单词表中，a开头t结尾的单词的个数</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106436" y="53371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21.1.4  </a:t>
            </a:r>
            <a:r>
              <a:rPr lang="en-US" sz="4400" b="0" strike="noStrike" spc="-1" dirty="0" err="1">
                <a:solidFill>
                  <a:srgbClr val="262626"/>
                </a:solidFill>
                <a:latin typeface="Times New Roman"/>
                <a:ea typeface="黑体"/>
              </a:rPr>
              <a:t>字符集和单词</a:t>
            </a:r>
            <a:endParaRPr lang="en-US" sz="4400" b="0" strike="noStrike" spc="-1" dirty="0">
              <a:latin typeface="Arial"/>
            </a:endParaRPr>
          </a:p>
        </p:txBody>
      </p:sp>
      <p:sp>
        <p:nvSpPr>
          <p:cNvPr id="362" name="CustomShape 2"/>
          <p:cNvSpPr/>
          <p:nvPr/>
        </p:nvSpPr>
        <p:spPr>
          <a:xfrm>
            <a:off x="696469" y="1698135"/>
            <a:ext cx="10991948" cy="462614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正则表达式使用的字符集包括ascii码集合中的所有可打印字符，以及部分控制字符。正则表达式选用多个字符赋予特殊意义，使其成为特殊字符。</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 </a:t>
            </a:r>
            <a:r>
              <a:rPr lang="en-US" sz="2400" b="0" strike="noStrike" spc="-1" dirty="0" err="1">
                <a:solidFill>
                  <a:srgbClr val="262626"/>
                </a:solidFill>
                <a:latin typeface="Times New Roman"/>
                <a:ea typeface="DejaVu Sans"/>
              </a:rPr>
              <a:t>单个字符的通配符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点号用来匹配换行符以外的任意一个字符</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 “.at”,</a:t>
            </a:r>
            <a:r>
              <a:rPr lang="en-US" sz="2400" b="0" strike="noStrike" spc="-1" dirty="0" err="1">
                <a:solidFill>
                  <a:srgbClr val="262626"/>
                </a:solidFill>
                <a:latin typeface="Times New Roman"/>
                <a:ea typeface="DejaVu Sans"/>
              </a:rPr>
              <a:t>表示所有以at结尾的三字符串，如</a:t>
            </a:r>
            <a:r>
              <a:rPr lang="en-US" sz="2400" b="0" strike="noStrike" spc="-1" dirty="0">
                <a:solidFill>
                  <a:srgbClr val="262626"/>
                </a:solidFill>
                <a:latin typeface="Times New Roman"/>
                <a:ea typeface="DejaVu Sans"/>
              </a:rPr>
              <a:t>“！At”、“#at”、“%</a:t>
            </a:r>
            <a:r>
              <a:rPr lang="en-US" sz="2400" b="0" strike="noStrike" spc="-1" dirty="0" err="1">
                <a:solidFill>
                  <a:srgbClr val="262626"/>
                </a:solidFill>
                <a:latin typeface="Times New Roman"/>
                <a:ea typeface="DejaVu Sans"/>
              </a:rPr>
              <a:t>at”等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 </a:t>
            </a:r>
            <a:r>
              <a:rPr lang="en-US" sz="2400" b="0" strike="noStrike" spc="-1" dirty="0" err="1">
                <a:solidFill>
                  <a:srgbClr val="262626"/>
                </a:solidFill>
                <a:latin typeface="Times New Roman"/>
                <a:ea typeface="DejaVu Sans"/>
              </a:rPr>
              <a:t>连字符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用来在方括号内表示指定一个字符集范围，如</a:t>
            </a:r>
            <a:r>
              <a:rPr lang="en-US" sz="2400" b="0" strike="noStrike" spc="-1" dirty="0">
                <a:solidFill>
                  <a:srgbClr val="262626"/>
                </a:solidFill>
                <a:latin typeface="Times New Roman"/>
                <a:ea typeface="DejaVu Sans"/>
              </a:rPr>
              <a:t>[0-9]、[a-j]等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正则表达式中单词的定义：两侧由非单词字符分隔的字符串</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非单词是指字母、数字和下划线以外的任何字符，如空格</a:t>
            </a:r>
            <a:r>
              <a:rPr lang="en-US" sz="2400" b="0" strike="noStrike" spc="-1" dirty="0">
                <a:solidFill>
                  <a:srgbClr val="262626"/>
                </a:solidFill>
                <a:latin typeface="Times New Roman"/>
                <a:ea typeface="DejaVu Sans"/>
              </a:rPr>
              <a:t>、</a:t>
            </a:r>
            <a:r>
              <a:rPr lang="en-US" sz="2400" b="0" strike="noStrike" spc="-1" dirty="0">
                <a:solidFill>
                  <a:srgbClr val="FF0000"/>
                </a:solidFill>
                <a:highlight>
                  <a:srgbClr val="FFFF00"/>
                </a:highlight>
                <a:latin typeface="Times New Roman"/>
                <a:ea typeface="DejaVu Sans"/>
              </a:rPr>
              <a:t>！、#、@、￥、%、……、&amp;、*、（、）、~、·、：、“、‘、；、/、。、，、《、》、&lt;、&gt;、？</a:t>
            </a:r>
            <a:r>
              <a:rPr lang="en-US" sz="2400" b="0" strike="noStrike" spc="-1" dirty="0" err="1">
                <a:solidFill>
                  <a:srgbClr val="262626"/>
                </a:solidFill>
                <a:latin typeface="Times New Roman"/>
                <a:ea typeface="DejaVu Sans"/>
              </a:rPr>
              <a:t>等等</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195889" y="76446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21.1.5  </a:t>
            </a:r>
            <a:r>
              <a:rPr lang="en-US" sz="4400" b="0" strike="noStrike" spc="-1" dirty="0" err="1">
                <a:solidFill>
                  <a:srgbClr val="262626"/>
                </a:solidFill>
                <a:latin typeface="Times New Roman"/>
                <a:ea typeface="黑体"/>
              </a:rPr>
              <a:t>字符类别</a:t>
            </a:r>
            <a:endParaRPr lang="en-US" sz="4400" b="0" strike="noStrike" spc="-1" dirty="0">
              <a:latin typeface="Arial"/>
            </a:endParaRPr>
          </a:p>
        </p:txBody>
      </p:sp>
      <p:sp>
        <p:nvSpPr>
          <p:cNvPr id="364"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65" name="CustomShape 3"/>
          <p:cNvSpPr/>
          <p:nvPr/>
        </p:nvSpPr>
        <p:spPr>
          <a:xfrm>
            <a:off x="696060" y="2059740"/>
            <a:ext cx="10798560" cy="403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200" b="0" strike="noStrike" spc="-1" dirty="0" err="1">
                <a:solidFill>
                  <a:srgbClr val="262626"/>
                </a:solidFill>
                <a:latin typeface="Times New Roman"/>
                <a:ea typeface="DejaVu Sans"/>
              </a:rPr>
              <a:t>正则表达式用双方括号</a:t>
            </a:r>
            <a:r>
              <a:rPr lang="en-US" sz="2200" b="0" strike="noStrike" spc="-1" dirty="0">
                <a:solidFill>
                  <a:srgbClr val="262626"/>
                </a:solidFill>
                <a:latin typeface="Times New Roman"/>
                <a:ea typeface="DejaVu Sans"/>
              </a:rPr>
              <a:t>[[+冒号：的形式将字符进行了多种分类定义，如大写字符类、小写字符类、数字字符类、标点符号类、小数类、字母字符类、文字和数字字符类、</a:t>
            </a:r>
            <a:r>
              <a:rPr lang="en-US" sz="2200" b="0" strike="noStrike" spc="-1" dirty="0">
                <a:solidFill>
                  <a:srgbClr val="262626"/>
                </a:solidFill>
                <a:highlight>
                  <a:srgbClr val="FFFF00"/>
                </a:highlight>
                <a:latin typeface="Times New Roman"/>
                <a:ea typeface="DejaVu Sans"/>
              </a:rPr>
              <a:t>可打印字符类</a:t>
            </a:r>
            <a:r>
              <a:rPr lang="en-US" sz="2200" b="0" strike="noStrike" spc="-1" dirty="0">
                <a:solidFill>
                  <a:srgbClr val="262626"/>
                </a:solidFill>
                <a:latin typeface="Times New Roman"/>
                <a:ea typeface="DejaVu Sans"/>
              </a:rPr>
              <a:t>、</a:t>
            </a:r>
            <a:r>
              <a:rPr lang="en-US" sz="2200" b="0" strike="noStrike" spc="-1" dirty="0">
                <a:solidFill>
                  <a:srgbClr val="262626"/>
                </a:solidFill>
                <a:highlight>
                  <a:srgbClr val="FFFF00"/>
                </a:highlight>
                <a:latin typeface="Times New Roman"/>
                <a:ea typeface="DejaVu Sans"/>
              </a:rPr>
              <a:t>控制字符类</a:t>
            </a:r>
            <a:r>
              <a:rPr lang="en-US" sz="2200" b="0" strike="noStrike" spc="-1" dirty="0">
                <a:solidFill>
                  <a:srgbClr val="262626"/>
                </a:solidFill>
                <a:latin typeface="Times New Roman"/>
                <a:ea typeface="DejaVu Sans"/>
              </a:rPr>
              <a:t>等</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[[:print:]] </a:t>
            </a:r>
            <a:r>
              <a:rPr lang="en-US" sz="2200" b="0" strike="noStrike" spc="-1" dirty="0" err="1">
                <a:solidFill>
                  <a:srgbClr val="000000"/>
                </a:solidFill>
                <a:latin typeface="Arial"/>
                <a:ea typeface="DejaVu Sans"/>
              </a:rPr>
              <a:t>可打印字符类</a:t>
            </a:r>
            <a:r>
              <a:rPr lang="en-US" sz="2200" b="0" strike="noStrike" spc="-1" dirty="0">
                <a:solidFill>
                  <a:srgbClr val="000000"/>
                </a:solidFill>
                <a:latin typeface="Arial"/>
                <a:ea typeface="DejaVu Sans"/>
              </a:rPr>
              <a:t>；[[:graph:]] </a:t>
            </a:r>
            <a:r>
              <a:rPr lang="en-US" sz="2200" b="0" strike="noStrike" spc="-1" dirty="0" err="1">
                <a:solidFill>
                  <a:srgbClr val="000000"/>
                </a:solidFill>
                <a:latin typeface="Arial"/>
                <a:ea typeface="DejaVu Sans"/>
              </a:rPr>
              <a:t>除控格外可打印字符类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alnum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字母和数字类</a:t>
            </a:r>
            <a:r>
              <a:rPr lang="en-US" sz="2200" b="0" strike="noStrike" spc="-1" dirty="0">
                <a:solidFill>
                  <a:srgbClr val="000000"/>
                </a:solidFill>
                <a:latin typeface="Arial"/>
                <a:ea typeface="DejaVu Sans"/>
              </a:rPr>
              <a:t>；[[:alpha:]] </a:t>
            </a:r>
            <a:r>
              <a:rPr lang="en-US" sz="2200" b="0" strike="noStrike" spc="-1" dirty="0" err="1">
                <a:solidFill>
                  <a:srgbClr val="000000"/>
                </a:solidFill>
                <a:latin typeface="Arial"/>
                <a:ea typeface="DejaVu Sans"/>
              </a:rPr>
              <a:t>字母字符类</a:t>
            </a:r>
            <a:r>
              <a:rPr lang="en-US" sz="2200" b="0" strike="noStrike" spc="-1" dirty="0">
                <a:solidFill>
                  <a:srgbClr val="000000"/>
                </a:solidFill>
                <a:latin typeface="Arial"/>
                <a:ea typeface="DejaVu Sans"/>
              </a:rPr>
              <a:t>；</a:t>
            </a:r>
            <a:r>
              <a:rPr lang="en-US" altLang="zh-CN" sz="2200" b="0" strike="noStrike" spc="-1" dirty="0">
                <a:solidFill>
                  <a:srgbClr val="000000"/>
                </a:solidFill>
                <a:latin typeface="Arial"/>
                <a:ea typeface="DejaVu Sans"/>
              </a:rPr>
              <a:t> [[:num:]] </a:t>
            </a:r>
            <a:r>
              <a:rPr lang="en-US" altLang="zh-CN" sz="2200" b="0" strike="noStrike" spc="-1" dirty="0" err="1">
                <a:solidFill>
                  <a:srgbClr val="000000"/>
                </a:solidFill>
                <a:latin typeface="Arial"/>
                <a:ea typeface="DejaVu Sans"/>
              </a:rPr>
              <a:t>数字类</a:t>
            </a:r>
            <a:r>
              <a:rPr lang="en-US" altLang="zh-CN" sz="2200" b="0" strike="noStrike" spc="-1">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[[:upper:]] </a:t>
            </a:r>
            <a:r>
              <a:rPr lang="en-US" sz="2200" b="0" strike="noStrike" spc="-1" dirty="0" err="1">
                <a:solidFill>
                  <a:srgbClr val="000000"/>
                </a:solidFill>
                <a:latin typeface="Arial"/>
                <a:ea typeface="DejaVu Sans"/>
              </a:rPr>
              <a:t>大写字母类</a:t>
            </a:r>
            <a:r>
              <a:rPr lang="en-US" sz="2200" b="0" strike="noStrike" spc="-1" dirty="0">
                <a:solidFill>
                  <a:srgbClr val="000000"/>
                </a:solidFill>
                <a:latin typeface="Arial"/>
                <a:ea typeface="DejaVu Sans"/>
              </a:rPr>
              <a:t>；[[:lower:]] </a:t>
            </a:r>
            <a:r>
              <a:rPr lang="en-US" sz="2200" b="0" strike="noStrike" spc="-1" dirty="0" err="1">
                <a:solidFill>
                  <a:srgbClr val="000000"/>
                </a:solidFill>
                <a:latin typeface="Arial"/>
                <a:ea typeface="DejaVu Sans"/>
              </a:rPr>
              <a:t>小写字母类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[[:digit:]] </a:t>
            </a:r>
            <a:r>
              <a:rPr lang="en-US" sz="2200" b="0" strike="noStrike" spc="-1" dirty="0" err="1">
                <a:solidFill>
                  <a:srgbClr val="000000"/>
                </a:solidFill>
                <a:latin typeface="Arial"/>
                <a:ea typeface="DejaVu Sans"/>
              </a:rPr>
              <a:t>小数类</a:t>
            </a:r>
            <a:r>
              <a:rPr lang="en-US" sz="2200" b="0" strike="noStrike" spc="-1" dirty="0">
                <a:solidFill>
                  <a:srgbClr val="000000"/>
                </a:solidFill>
                <a:latin typeface="Arial"/>
                <a:ea typeface="DejaVu Sans"/>
              </a:rPr>
              <a:t>；[[:</a:t>
            </a:r>
            <a:r>
              <a:rPr lang="en-US" sz="2200" b="0" strike="noStrike" spc="-1" dirty="0" err="1">
                <a:solidFill>
                  <a:srgbClr val="000000"/>
                </a:solidFill>
                <a:latin typeface="Arial"/>
                <a:ea typeface="DejaVu Sans"/>
              </a:rPr>
              <a:t>xdigit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十六进制数</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punct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标点符号类</a:t>
            </a:r>
            <a:r>
              <a:rPr lang="en-US" sz="2200" b="0" strike="noStrike" spc="-1" dirty="0">
                <a:solidFill>
                  <a:srgbClr val="000000"/>
                </a:solidFill>
                <a:latin typeface="Arial"/>
                <a:ea typeface="DejaVu Sans"/>
              </a:rPr>
              <a:t>；[[:</a:t>
            </a:r>
            <a:r>
              <a:rPr lang="en-US" sz="2200" b="0" strike="noStrike" spc="-1" dirty="0" err="1">
                <a:solidFill>
                  <a:srgbClr val="000000"/>
                </a:solidFill>
                <a:latin typeface="Arial"/>
                <a:ea typeface="DejaVu Sans"/>
              </a:rPr>
              <a:t>cntrl</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控制字符类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[[:blank:]] </a:t>
            </a:r>
            <a:r>
              <a:rPr lang="en-US" sz="2200" b="0" strike="noStrike" spc="-1" dirty="0" err="1">
                <a:solidFill>
                  <a:srgbClr val="000000"/>
                </a:solidFill>
                <a:latin typeface="Arial"/>
                <a:ea typeface="DejaVu Sans"/>
              </a:rPr>
              <a:t>制表符和空格</a:t>
            </a:r>
            <a:r>
              <a:rPr lang="en-US" sz="2200" b="0" strike="noStrike" spc="-1" dirty="0">
                <a:solidFill>
                  <a:srgbClr val="000000"/>
                </a:solidFill>
                <a:latin typeface="Arial"/>
                <a:ea typeface="DejaVu Sans"/>
              </a:rPr>
              <a:t>；[[:space:]] </a:t>
            </a:r>
            <a:r>
              <a:rPr lang="en-US" sz="2200" b="0" strike="noStrike" spc="-1" dirty="0" err="1">
                <a:solidFill>
                  <a:srgbClr val="000000"/>
                </a:solidFill>
                <a:latin typeface="Arial"/>
                <a:ea typeface="DejaVu Sans"/>
              </a:rPr>
              <a:t>空格</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1126314" y="60534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21.1.6  </a:t>
            </a:r>
            <a:r>
              <a:rPr lang="en-US" sz="4400" b="0" strike="noStrike" spc="-1" dirty="0" err="1">
                <a:solidFill>
                  <a:srgbClr val="262626"/>
                </a:solidFill>
                <a:latin typeface="Times New Roman"/>
                <a:ea typeface="黑体"/>
              </a:rPr>
              <a:t>位置匹配</a:t>
            </a:r>
            <a:endParaRPr lang="en-US" sz="4400" b="0" strike="noStrike" spc="-1" dirty="0">
              <a:latin typeface="Arial"/>
            </a:endParaRPr>
          </a:p>
        </p:txBody>
      </p:sp>
      <p:sp>
        <p:nvSpPr>
          <p:cNvPr id="367" name="CustomShape 2"/>
          <p:cNvSpPr/>
          <p:nvPr/>
        </p:nvSpPr>
        <p:spPr>
          <a:xfrm>
            <a:off x="1215767" y="228492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1.“</a:t>
            </a:r>
            <a:r>
              <a:rPr lang="en-US" sz="4800" b="0" strike="noStrike" spc="-1" dirty="0">
                <a:solidFill>
                  <a:srgbClr val="FF0000"/>
                </a:solidFill>
                <a:highlight>
                  <a:srgbClr val="FFFF00"/>
                </a:highlight>
                <a:latin typeface="Times New Roman"/>
                <a:ea typeface="DejaVu Sans"/>
              </a:rPr>
              <a:t>^</a:t>
            </a:r>
            <a:r>
              <a:rPr lang="en-US" sz="4800" b="0" strike="noStrike" spc="-1" dirty="0">
                <a:solidFill>
                  <a:srgbClr val="262626"/>
                </a:solidFill>
                <a:latin typeface="Times New Roman"/>
                <a:ea typeface="DejaVu Sans"/>
              </a:rPr>
              <a:t>”匹配行首</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^[0-9]：</a:t>
            </a:r>
            <a:r>
              <a:rPr lang="en-US" sz="4800" b="0" strike="noStrike" spc="-1" dirty="0" err="1">
                <a:solidFill>
                  <a:srgbClr val="262626"/>
                </a:solidFill>
                <a:latin typeface="Times New Roman"/>
                <a:ea typeface="DejaVu Sans"/>
              </a:rPr>
              <a:t>以数字开头</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2.“</a:t>
            </a:r>
            <a:r>
              <a:rPr lang="en-US" sz="4800" b="0" strike="noStrike" spc="-1" dirty="0">
                <a:solidFill>
                  <a:srgbClr val="FF0000"/>
                </a:solidFill>
                <a:highlight>
                  <a:srgbClr val="FFFF00"/>
                </a:highlight>
                <a:latin typeface="Times New Roman"/>
                <a:ea typeface="DejaVu Sans"/>
              </a:rPr>
              <a:t>$</a:t>
            </a:r>
            <a:r>
              <a:rPr lang="en-US" sz="4800" b="0" strike="noStrike" spc="-1" dirty="0">
                <a:solidFill>
                  <a:srgbClr val="262626"/>
                </a:solidFill>
                <a:latin typeface="Times New Roman"/>
                <a:ea typeface="DejaVu Sans"/>
              </a:rPr>
              <a:t>”匹配行尾</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[[:upper:]]$ </a:t>
            </a:r>
            <a:r>
              <a:rPr lang="en-US" sz="4800" b="0" strike="noStrike" spc="-1" dirty="0" err="1">
                <a:solidFill>
                  <a:srgbClr val="262626"/>
                </a:solidFill>
                <a:latin typeface="Times New Roman"/>
                <a:ea typeface="DejaVu Sans"/>
              </a:rPr>
              <a:t>以大写字母结尾</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21.1.7  字符转义</a:t>
            </a:r>
            <a:endParaRPr lang="en-US" sz="4400" b="0" strike="noStrike" spc="-1">
              <a:latin typeface="Arial"/>
            </a:endParaRPr>
          </a:p>
        </p:txBody>
      </p:sp>
      <p:sp>
        <p:nvSpPr>
          <p:cNvPr id="369" name="CustomShape 2"/>
          <p:cNvSpPr/>
          <p:nvPr/>
        </p:nvSpPr>
        <p:spPr>
          <a:xfrm>
            <a:off x="720000" y="2557440"/>
            <a:ext cx="10656000" cy="3634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转义字符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使特殊字符转义，回到它原本的意义</a:t>
            </a:r>
            <a:r>
              <a:rPr lang="en-US" sz="2400" b="0" strike="noStrike" spc="-1" dirty="0">
                <a:solidFill>
                  <a:srgbClr val="262626"/>
                </a:solidFill>
                <a:latin typeface="Times New Roman"/>
                <a:ea typeface="DejaVu Sans"/>
              </a:rPr>
              <a:t>。</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这一点与C语言中格式符中的右斜杠的作用</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使普通字符具有特殊含义完全相反。如</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n表示回车</a:t>
            </a:r>
            <a:r>
              <a:rPr lang="en-US" sz="2200" b="0" strike="noStrike" spc="-1" dirty="0">
                <a:solidFill>
                  <a:srgbClr val="262626"/>
                </a:solidFill>
                <a:latin typeface="Times New Roman"/>
                <a:ea typeface="DejaVu Sans"/>
              </a:rPr>
              <a:t>）</a:t>
            </a: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使点号回归点号，不再是单个字符的通配符</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使方括号回</a:t>
            </a:r>
            <a:r>
              <a:rPr lang="en-US" altLang="zh-CN" sz="2400" spc="-1" dirty="0" err="1">
                <a:solidFill>
                  <a:srgbClr val="262626"/>
                </a:solidFill>
                <a:latin typeface="Times New Roman"/>
              </a:rPr>
              <a:t>归</a:t>
            </a:r>
            <a:r>
              <a:rPr lang="en-US" sz="2400" b="0" strike="noStrike" spc="-1" dirty="0" err="1">
                <a:solidFill>
                  <a:srgbClr val="262626"/>
                </a:solidFill>
                <a:latin typeface="Times New Roman"/>
                <a:ea typeface="DejaVu Sans"/>
              </a:rPr>
              <a:t>方括号，不再是表示范围的封装符号</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用在特殊字符前，具有关闭其特殊含义回归本义的作用</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21.1.8  重复</a:t>
            </a:r>
            <a:endParaRPr lang="en-US" sz="4400" b="0" strike="noStrike" spc="-1">
              <a:latin typeface="Arial"/>
            </a:endParaRPr>
          </a:p>
        </p:txBody>
      </p:sp>
      <p:sp>
        <p:nvSpPr>
          <p:cNvPr id="37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72" name="CustomShape 3"/>
          <p:cNvSpPr/>
          <p:nvPr/>
        </p:nvSpPr>
        <p:spPr>
          <a:xfrm>
            <a:off x="120902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正则表达式规则定义了多种表示重复的特殊字符</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FF0000"/>
                </a:solidFill>
                <a:latin typeface="Times New Roman"/>
                <a:ea typeface="DejaVu Sans"/>
              </a:rPr>
              <a:t>0</a:t>
            </a:r>
            <a:r>
              <a:rPr lang="en-US" sz="3200" b="0" strike="noStrike" spc="-1" dirty="0">
                <a:solidFill>
                  <a:srgbClr val="262626"/>
                </a:solidFill>
                <a:highlight>
                  <a:srgbClr val="FFFF00"/>
                </a:highlight>
                <a:latin typeface="Times New Roman"/>
                <a:ea typeface="DejaVu Sans"/>
              </a:rPr>
              <a:t>次以上</a:t>
            </a:r>
            <a:r>
              <a:rPr lang="en-US" sz="3200" b="0" strike="noStrike" spc="-1" dirty="0">
                <a:solidFill>
                  <a:srgbClr val="262626"/>
                </a:solidFill>
                <a:latin typeface="Times New Roman"/>
                <a:ea typeface="DejaVu Sans"/>
              </a:rPr>
              <a:t>的重复；“</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FF0000"/>
                </a:solidFill>
                <a:latin typeface="Times New Roman"/>
                <a:ea typeface="DejaVu Sans"/>
              </a:rPr>
              <a:t>1</a:t>
            </a:r>
            <a:r>
              <a:rPr lang="en-US" sz="3200" b="0" strike="noStrike" spc="-1" dirty="0">
                <a:solidFill>
                  <a:srgbClr val="262626"/>
                </a:solidFill>
                <a:highlight>
                  <a:srgbClr val="FFFF00"/>
                </a:highlight>
                <a:latin typeface="Times New Roman"/>
                <a:ea typeface="DejaVu Sans"/>
              </a:rPr>
              <a:t>次以上</a:t>
            </a:r>
            <a:r>
              <a:rPr lang="en-US" sz="3200" b="0" strike="noStrike" spc="-1" dirty="0">
                <a:solidFill>
                  <a:srgbClr val="262626"/>
                </a:solidFill>
                <a:latin typeface="Times New Roman"/>
                <a:ea typeface="DejaVu Sans"/>
              </a:rPr>
              <a:t>的重复；</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262626"/>
                </a:solidFill>
                <a:highlight>
                  <a:srgbClr val="FFFF00"/>
                </a:highlight>
                <a:latin typeface="Times New Roman"/>
                <a:ea typeface="DejaVu Sans"/>
              </a:rPr>
              <a:t>0或1次</a:t>
            </a:r>
            <a:r>
              <a:rPr lang="en-US" sz="3200" b="0" strike="noStrike" spc="-1" dirty="0">
                <a:solidFill>
                  <a:srgbClr val="262626"/>
                </a:solidFill>
                <a:latin typeface="Times New Roman"/>
                <a:ea typeface="DejaVu Sans"/>
              </a:rPr>
              <a:t>的重复；</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n</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表示n次重复</a:t>
            </a: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n,</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表示n次以上的重复</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err="1">
                <a:solidFill>
                  <a:srgbClr val="FF0000"/>
                </a:solidFill>
                <a:highlight>
                  <a:srgbClr val="FFFF00"/>
                </a:highlight>
                <a:latin typeface="Times New Roman"/>
                <a:ea typeface="DejaVu Sans"/>
              </a:rPr>
              <a:t>n,m</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表示n-m次重复</a:t>
            </a:r>
            <a:r>
              <a:rPr lang="en-US" sz="3200" b="0" strike="noStrike" spc="-1" dirty="0">
                <a:solidFill>
                  <a:srgbClr val="262626"/>
                </a:solidFill>
                <a:latin typeface="Times New Roman"/>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295940" y="554504"/>
            <a:ext cx="9600120" cy="10887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262626"/>
                </a:solidFill>
                <a:latin typeface="Times New Roman"/>
                <a:ea typeface="黑体"/>
              </a:rPr>
              <a:t>20.1  </a:t>
            </a:r>
            <a:r>
              <a:rPr lang="en-US" sz="4400" b="0" strike="noStrike" spc="-1" dirty="0" err="1">
                <a:solidFill>
                  <a:srgbClr val="262626"/>
                </a:solidFill>
                <a:latin typeface="Times New Roman"/>
                <a:ea typeface="黑体"/>
              </a:rPr>
              <a:t>编辑器的选择</a:t>
            </a:r>
            <a:endParaRPr lang="en-US" sz="4400" b="0" strike="noStrike" spc="-1" dirty="0">
              <a:latin typeface="Arial"/>
            </a:endParaRPr>
          </a:p>
        </p:txBody>
      </p:sp>
      <p:sp>
        <p:nvSpPr>
          <p:cNvPr id="281" name="CustomShape 2"/>
          <p:cNvSpPr/>
          <p:nvPr/>
        </p:nvSpPr>
        <p:spPr>
          <a:xfrm>
            <a:off x="1105544" y="1699460"/>
            <a:ext cx="10144659" cy="451262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10000"/>
              </a:lnSpc>
              <a:buClr>
                <a:srgbClr val="000000"/>
              </a:buClr>
              <a:buSzPct val="45000"/>
              <a:buFont typeface="Wingdings" charset="2"/>
              <a:buChar char=""/>
            </a:pPr>
            <a:r>
              <a:rPr lang="en-US" sz="2400" b="0" strike="noStrike" spc="-1" dirty="0" err="1">
                <a:solidFill>
                  <a:srgbClr val="262626"/>
                </a:solidFill>
                <a:latin typeface="Garamond"/>
                <a:ea typeface="宋体"/>
              </a:rPr>
              <a:t>linux环境下的两类编辑器</a:t>
            </a:r>
            <a:r>
              <a:rPr lang="en-US" sz="2400" b="0" strike="noStrike" spc="-1" dirty="0">
                <a:solidFill>
                  <a:srgbClr val="262626"/>
                </a:solidFill>
                <a:latin typeface="Garamond"/>
                <a:ea typeface="宋体"/>
              </a:rPr>
              <a:t>——</a:t>
            </a:r>
            <a:r>
              <a:rPr lang="en-US" sz="2400" b="0" strike="noStrike" spc="-1" dirty="0" err="1">
                <a:solidFill>
                  <a:srgbClr val="262626"/>
                </a:solidFill>
                <a:latin typeface="Garamond"/>
                <a:ea typeface="宋体"/>
              </a:rPr>
              <a:t>命令行编辑器和</a:t>
            </a:r>
            <a:r>
              <a:rPr lang="en-US" sz="2400" b="0" strike="noStrike" spc="-1" dirty="0" err="1">
                <a:solidFill>
                  <a:srgbClr val="262626"/>
                </a:solidFill>
                <a:latin typeface="Garamond"/>
                <a:ea typeface="DejaVu Sans"/>
              </a:rPr>
              <a:t>图形化编辑器</a:t>
            </a:r>
            <a:endParaRPr lang="en-US" sz="2400" b="0" strike="noStrike" spc="-1" dirty="0">
              <a:latin typeface="Arial"/>
            </a:endParaRPr>
          </a:p>
          <a:p>
            <a:pPr>
              <a:lnSpc>
                <a:spcPct val="110000"/>
              </a:lnSpc>
            </a:pPr>
            <a:endParaRPr lang="en-US" sz="2400" b="0" strike="noStrike" spc="-1" dirty="0">
              <a:solidFill>
                <a:srgbClr val="262626"/>
              </a:solidFill>
              <a:latin typeface="Garamond"/>
              <a:ea typeface="DejaVu Sans"/>
            </a:endParaRPr>
          </a:p>
          <a:p>
            <a:pPr>
              <a:lnSpc>
                <a:spcPct val="110000"/>
              </a:lnSpc>
            </a:pPr>
            <a:r>
              <a:rPr lang="en-US" sz="2400" b="0" strike="noStrike" spc="-1" dirty="0">
                <a:solidFill>
                  <a:srgbClr val="262626"/>
                </a:solidFill>
                <a:latin typeface="Garamond"/>
                <a:ea typeface="DejaVu Sans"/>
              </a:rPr>
              <a:t>2.Emacs——</a:t>
            </a:r>
            <a:r>
              <a:rPr lang="en-US" sz="2400" b="0" strike="noStrike" spc="-1" dirty="0" err="1">
                <a:solidFill>
                  <a:srgbClr val="000000"/>
                </a:solidFill>
                <a:latin typeface="Arial"/>
                <a:ea typeface="DejaVu Sans"/>
              </a:rPr>
              <a:t>即Editor</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MACroS（编辑器宏）的缩写，最初由</a:t>
            </a:r>
            <a:r>
              <a:rPr lang="en-US" sz="2000" b="0" strike="noStrike" spc="-1" dirty="0" err="1">
                <a:solidFill>
                  <a:srgbClr val="FF0000"/>
                </a:solidFill>
                <a:highlight>
                  <a:srgbClr val="FFFF00"/>
                </a:highlight>
                <a:latin typeface="Arial"/>
                <a:ea typeface="DejaVu Sans"/>
              </a:rPr>
              <a:t>Richard</a:t>
            </a:r>
            <a:r>
              <a:rPr lang="en-US" sz="2000" b="0" strike="noStrike" spc="-1" dirty="0">
                <a:solidFill>
                  <a:srgbClr val="FF0000"/>
                </a:solidFill>
                <a:highlight>
                  <a:srgbClr val="FFFF00"/>
                </a:highlight>
                <a:latin typeface="Arial"/>
                <a:ea typeface="DejaVu Sans"/>
              </a:rPr>
              <a:t> Stallman</a:t>
            </a:r>
            <a:r>
              <a:rPr lang="en-US" sz="2400" b="0" strike="noStrike" spc="-1" dirty="0">
                <a:solidFill>
                  <a:srgbClr val="000000"/>
                </a:solidFill>
                <a:latin typeface="Arial"/>
                <a:ea typeface="DejaVu Sans"/>
              </a:rPr>
              <a:t>(</a:t>
            </a:r>
            <a:r>
              <a:rPr lang="en-US" sz="2400" b="0" u="sng" strike="noStrike" spc="-1" dirty="0" err="1">
                <a:solidFill>
                  <a:srgbClr val="A8BF4D"/>
                </a:solidFill>
                <a:uFillTx/>
                <a:latin typeface="Arial"/>
                <a:ea typeface="DejaVu Sans"/>
                <a:hlinkClick r:id="rId2"/>
              </a:rPr>
              <a:t>理查德·马修·斯托曼</a:t>
            </a:r>
            <a:r>
              <a:rPr lang="en-US" sz="2400" b="0" strike="noStrike" spc="-1" dirty="0">
                <a:solidFill>
                  <a:srgbClr val="000000"/>
                </a:solidFill>
                <a:latin typeface="Arial"/>
                <a:ea typeface="DejaVu Sans"/>
              </a:rPr>
              <a:t>)于1975年在</a:t>
            </a:r>
            <a:r>
              <a:rPr lang="en-US" sz="2400" b="0" u="sng" strike="noStrike" spc="-1" dirty="0">
                <a:solidFill>
                  <a:srgbClr val="A8BF4D"/>
                </a:solidFill>
                <a:uFillTx/>
                <a:latin typeface="Arial"/>
                <a:ea typeface="DejaVu Sans"/>
                <a:hlinkClick r:id="rId3"/>
              </a:rPr>
              <a:t>MIT</a:t>
            </a:r>
            <a:r>
              <a:rPr lang="zh-CN" altLang="en-US" sz="2400" b="0" strike="noStrike" spc="-1" dirty="0">
                <a:solidFill>
                  <a:srgbClr val="000000"/>
                </a:solidFill>
                <a:latin typeface="Arial"/>
                <a:ea typeface="DejaVu Sans"/>
              </a:rPr>
              <a:t>和</a:t>
            </a:r>
            <a:r>
              <a:rPr lang="en-US" sz="2400" b="0" u="sng" strike="noStrike" spc="-1" dirty="0">
                <a:solidFill>
                  <a:srgbClr val="A8BF4D"/>
                </a:solidFill>
                <a:uFillTx/>
                <a:latin typeface="Arial"/>
                <a:ea typeface="DejaVu Sans"/>
                <a:hlinkClick r:id="rId4"/>
              </a:rPr>
              <a:t>Guy Steele</a:t>
            </a:r>
            <a:r>
              <a:rPr lang="zh-CN" altLang="en-US" sz="2400" spc="-1" dirty="0">
                <a:solidFill>
                  <a:srgbClr val="000000"/>
                </a:solidFill>
                <a:latin typeface="Arial"/>
              </a:rPr>
              <a:t>一起</a:t>
            </a:r>
            <a:r>
              <a:rPr lang="en-US" sz="2400" b="0" strike="noStrike" spc="-1" dirty="0" err="1">
                <a:solidFill>
                  <a:srgbClr val="000000"/>
                </a:solidFill>
                <a:latin typeface="Arial"/>
                <a:ea typeface="DejaVu Sans"/>
              </a:rPr>
              <a:t>共同完成。这一创意的灵感来源于TECMAC和TMACS，它们是由Guy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Steele、Dave</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Moon、Richard</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Greenblatt、Charles</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Frankston等人编写的宏</a:t>
            </a:r>
            <a:r>
              <a:rPr lang="en-US" sz="2400" b="0" u="sng" strike="noStrike" spc="-1" dirty="0" err="1">
                <a:solidFill>
                  <a:srgbClr val="A8BF4D"/>
                </a:solidFill>
                <a:uFillTx/>
                <a:latin typeface="Arial"/>
                <a:ea typeface="DejaVu Sans"/>
                <a:hlinkClick r:id="rId5"/>
              </a:rPr>
              <a:t>文本编辑器</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10000"/>
              </a:lnSpc>
            </a:pPr>
            <a:r>
              <a:rPr lang="en-US" sz="2400" b="0" strike="noStrike" spc="-1" dirty="0">
                <a:solidFill>
                  <a:srgbClr val="000000"/>
                </a:solidFill>
                <a:latin typeface="Arial"/>
                <a:ea typeface="DejaVu Sans"/>
              </a:rPr>
              <a:t>自诞生以来，Emacs演化出了众多分支，其中使用最广泛的两种是：1984年由Richard </a:t>
            </a:r>
            <a:r>
              <a:rPr lang="en-US" sz="2400" b="0" strike="noStrike" spc="-1" dirty="0" err="1">
                <a:solidFill>
                  <a:srgbClr val="000000"/>
                </a:solidFill>
                <a:latin typeface="Arial"/>
                <a:ea typeface="DejaVu Sans"/>
              </a:rPr>
              <a:t>Stallman发起并由他维护至今的GNU</a:t>
            </a:r>
            <a:r>
              <a:rPr lang="en-US" sz="2400" b="0" strike="noStrike" spc="-1" dirty="0">
                <a:solidFill>
                  <a:srgbClr val="000000"/>
                </a:solidFill>
                <a:latin typeface="Arial"/>
                <a:ea typeface="DejaVu Sans"/>
              </a:rPr>
              <a:t> Emacs，以及1991年发起的XEmacs。XEmacs是</a:t>
            </a:r>
            <a:r>
              <a:rPr lang="en-US" sz="2400" b="0" strike="noStrike" spc="-1" dirty="0">
                <a:solidFill>
                  <a:srgbClr val="FF0000"/>
                </a:solidFill>
                <a:latin typeface="Arial"/>
                <a:ea typeface="DejaVu Sans"/>
              </a:rPr>
              <a:t>GNU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Emacs的分支，至今仍保持着相当的兼容性</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10000"/>
              </a:lnSpc>
            </a:pPr>
            <a:r>
              <a:rPr lang="en-US" sz="2400" b="0" strike="noStrike" spc="-1" dirty="0" err="1">
                <a:solidFill>
                  <a:srgbClr val="000000"/>
                </a:solidFill>
                <a:latin typeface="Arial"/>
                <a:ea typeface="DejaVu Sans"/>
              </a:rPr>
              <a:t>Emacs使用Emacs</a:t>
            </a: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Lisp</a:t>
            </a:r>
            <a:r>
              <a:rPr lang="en-US" sz="2400" b="0" strike="noStrike" spc="-1" dirty="0" err="1">
                <a:solidFill>
                  <a:srgbClr val="000000"/>
                </a:solidFill>
                <a:latin typeface="Arial"/>
                <a:ea typeface="DejaVu Sans"/>
              </a:rPr>
              <a:t>，这种有着极强扩展性的编程语言，从而实现了包括编程、</a:t>
            </a:r>
            <a:r>
              <a:rPr lang="en-US" sz="2400" b="0" u="sng" strike="noStrike" spc="-1" dirty="0" err="1">
                <a:solidFill>
                  <a:srgbClr val="A8BF4D"/>
                </a:solidFill>
                <a:uFillTx/>
                <a:latin typeface="Arial"/>
                <a:ea typeface="DejaVu Sans"/>
                <a:hlinkClick r:id="rId6"/>
              </a:rPr>
              <a:t>编译</a:t>
            </a:r>
            <a:r>
              <a:rPr lang="en-US" sz="2400" b="0" strike="noStrike" spc="-1" dirty="0" err="1">
                <a:solidFill>
                  <a:srgbClr val="000000"/>
                </a:solidFill>
                <a:latin typeface="Arial"/>
                <a:ea typeface="DejaVu Sans"/>
              </a:rPr>
              <a:t>乃至网络浏览等等功能的扩展</a:t>
            </a:r>
            <a:r>
              <a:rPr lang="en-US" sz="2400" b="0" strike="noStrike" spc="-1" dirty="0">
                <a:solidFill>
                  <a:srgbClr val="000000"/>
                </a:solidFill>
                <a:latin typeface="Arial"/>
                <a:ea typeface="DejaVu Sans"/>
              </a:rPr>
              <a:t>。</a:t>
            </a:r>
            <a:endParaRPr lang="en-US" sz="2400" b="0" strike="noStrike" spc="-1" dirty="0">
              <a:latin typeface="Arial"/>
            </a:endParaRPr>
          </a:p>
        </p:txBody>
      </p:sp>
      <p:sp>
        <p:nvSpPr>
          <p:cNvPr id="5" name="文本框 4">
            <a:extLst>
              <a:ext uri="{FF2B5EF4-FFF2-40B4-BE49-F238E27FC236}">
                <a16:creationId xmlns:a16="http://schemas.microsoft.com/office/drawing/2014/main" id="{91CEE858-CAA1-4B62-BB0E-3E70C942D218}"/>
              </a:ext>
            </a:extLst>
          </p:cNvPr>
          <p:cNvSpPr txBox="1"/>
          <p:nvPr/>
        </p:nvSpPr>
        <p:spPr>
          <a:xfrm>
            <a:off x="797618" y="570306"/>
            <a:ext cx="10818487" cy="3046988"/>
          </a:xfrm>
          <a:prstGeom prst="rect">
            <a:avLst/>
          </a:prstGeom>
          <a:noFill/>
        </p:spPr>
        <p:txBody>
          <a:bodyPr wrap="square">
            <a:spAutoFit/>
          </a:bodyPr>
          <a:lstStyle/>
          <a:p>
            <a:r>
              <a:rPr lang="en-US" altLang="zh-CN" sz="2400" dirty="0">
                <a:highlight>
                  <a:srgbClr val="FFFF00"/>
                </a:highlight>
              </a:rPr>
              <a:t>LISP</a:t>
            </a:r>
            <a:r>
              <a:rPr lang="zh-CN" altLang="en-US" sz="2400" dirty="0">
                <a:highlight>
                  <a:srgbClr val="FFFF00"/>
                </a:highlight>
              </a:rPr>
              <a:t>语言</a:t>
            </a:r>
            <a:r>
              <a:rPr lang="en-US" altLang="zh-CN" sz="2400" dirty="0">
                <a:highlight>
                  <a:srgbClr val="FFFF00"/>
                </a:highlight>
              </a:rPr>
              <a:t>(LISP</a:t>
            </a:r>
            <a:r>
              <a:rPr lang="zh-CN" altLang="en-US" sz="2400" dirty="0">
                <a:highlight>
                  <a:srgbClr val="FFFF00"/>
                </a:highlight>
              </a:rPr>
              <a:t>，</a:t>
            </a:r>
            <a:r>
              <a:rPr lang="en-US" altLang="zh-CN" sz="2400" dirty="0">
                <a:highlight>
                  <a:srgbClr val="FFFF00"/>
                </a:highlight>
              </a:rPr>
              <a:t>List Processing</a:t>
            </a:r>
            <a:r>
              <a:rPr lang="zh-CN" altLang="en-US" sz="2400" dirty="0">
                <a:highlight>
                  <a:srgbClr val="FFFF00"/>
                </a:highlight>
              </a:rPr>
              <a:t>的缩写</a:t>
            </a:r>
            <a:r>
              <a:rPr lang="en-US" altLang="zh-CN" sz="2400" dirty="0">
                <a:highlight>
                  <a:srgbClr val="FFFF00"/>
                </a:highlight>
              </a:rPr>
              <a:t>)</a:t>
            </a:r>
            <a:r>
              <a:rPr lang="zh-CN" altLang="en-US" sz="2400" dirty="0">
                <a:highlight>
                  <a:srgbClr val="FFFF00"/>
                </a:highlight>
              </a:rPr>
              <a:t>是一种早期开发的、具有重大意义的自由软件项目。它适用于符号处理、自动推理、硬件描述和超大规模集成电路设计等。特点是，使用表结构来表达非数值计算问题，实现技术简单。</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的语法极其简单，对变量和数据不需要事先定义和说明类型。</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语言的基本语法就是函数定义和函数调用。因此，</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语言的程序便于修改、调试和纠错，可以边实验边设计，通过不断修改和增加用户自定义函数来构成复杂的系统。缺点：一是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是非可视化语言；二是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在通用计算机上的运行效率较低；三是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的数值计算能力较差；四是人们对函数型语言的编程风格不习惯</a:t>
            </a:r>
            <a:endParaRPr lang="zh-CN" altLang="en-US" sz="2400" dirty="0">
              <a:highlight>
                <a:srgbClr val="FFFF00"/>
              </a:highlight>
            </a:endParaRPr>
          </a:p>
        </p:txBody>
      </p:sp>
      <p:sp>
        <p:nvSpPr>
          <p:cNvPr id="7" name="文本框 6">
            <a:extLst>
              <a:ext uri="{FF2B5EF4-FFF2-40B4-BE49-F238E27FC236}">
                <a16:creationId xmlns:a16="http://schemas.microsoft.com/office/drawing/2014/main" id="{416992D9-5C4A-4472-B0E0-94D7C48982FA}"/>
              </a:ext>
            </a:extLst>
          </p:cNvPr>
          <p:cNvSpPr txBox="1"/>
          <p:nvPr/>
        </p:nvSpPr>
        <p:spPr>
          <a:xfrm>
            <a:off x="739065" y="1381407"/>
            <a:ext cx="10877040" cy="3416320"/>
          </a:xfrm>
          <a:prstGeom prst="rect">
            <a:avLst/>
          </a:prstGeom>
          <a:noFill/>
        </p:spPr>
        <p:txBody>
          <a:bodyPr wrap="square">
            <a:spAutoFit/>
          </a:bodyPr>
          <a:lstStyle/>
          <a:p>
            <a:r>
              <a:rPr lang="en-US" altLang="zh-CN" sz="2400" dirty="0">
                <a:highlight>
                  <a:srgbClr val="00FF00"/>
                </a:highlight>
              </a:rPr>
              <a:t>GNU</a:t>
            </a:r>
            <a:r>
              <a:rPr lang="zh-CN" altLang="en-US" sz="2400" dirty="0">
                <a:highlight>
                  <a:srgbClr val="00FF00"/>
                </a:highlight>
              </a:rPr>
              <a:t>是一个类</a:t>
            </a:r>
            <a:r>
              <a:rPr lang="en-US" altLang="zh-CN" sz="2400" dirty="0">
                <a:highlight>
                  <a:srgbClr val="00FF00"/>
                </a:highlight>
              </a:rPr>
              <a:t>Unix</a:t>
            </a:r>
            <a:r>
              <a:rPr lang="zh-CN" altLang="en-US" sz="2400" dirty="0">
                <a:highlight>
                  <a:srgbClr val="00FF00"/>
                </a:highlight>
              </a:rPr>
              <a:t>操作系统。它是由多个应用程序、系统库、开发工具乃至游戏构成的程序集合。</a:t>
            </a:r>
            <a:r>
              <a:rPr lang="en-US" altLang="zh-CN" sz="2400" dirty="0">
                <a:highlight>
                  <a:srgbClr val="00FF00"/>
                </a:highlight>
              </a:rPr>
              <a:t>GNU</a:t>
            </a:r>
            <a:r>
              <a:rPr lang="zh-CN" altLang="en-US" sz="2400" dirty="0">
                <a:highlight>
                  <a:srgbClr val="00FF00"/>
                </a:highlight>
              </a:rPr>
              <a:t>的开发始于</a:t>
            </a:r>
            <a:r>
              <a:rPr lang="en-US" altLang="zh-CN" sz="2400" dirty="0">
                <a:highlight>
                  <a:srgbClr val="00FF00"/>
                </a:highlight>
              </a:rPr>
              <a:t>1984</a:t>
            </a:r>
            <a:r>
              <a:rPr lang="zh-CN" altLang="en-US" sz="2400" dirty="0">
                <a:highlight>
                  <a:srgbClr val="00FF00"/>
                </a:highlight>
              </a:rPr>
              <a:t>年</a:t>
            </a:r>
            <a:r>
              <a:rPr lang="en-US" altLang="zh-CN" sz="2400" dirty="0">
                <a:highlight>
                  <a:srgbClr val="00FF00"/>
                </a:highlight>
              </a:rPr>
              <a:t>1</a:t>
            </a:r>
            <a:r>
              <a:rPr lang="zh-CN" altLang="en-US" sz="2400" dirty="0">
                <a:highlight>
                  <a:srgbClr val="00FF00"/>
                </a:highlight>
              </a:rPr>
              <a:t>月，称为</a:t>
            </a:r>
            <a:r>
              <a:rPr lang="en-US" altLang="zh-CN" sz="2400" dirty="0">
                <a:highlight>
                  <a:srgbClr val="00FF00"/>
                </a:highlight>
              </a:rPr>
              <a:t>GNU</a:t>
            </a:r>
            <a:r>
              <a:rPr lang="zh-CN" altLang="en-US" sz="2400" dirty="0">
                <a:highlight>
                  <a:srgbClr val="00FF00"/>
                </a:highlight>
              </a:rPr>
              <a:t>工程。</a:t>
            </a:r>
            <a:r>
              <a:rPr lang="en-US" altLang="zh-CN" sz="2400" dirty="0">
                <a:highlight>
                  <a:srgbClr val="00FF00"/>
                </a:highlight>
              </a:rPr>
              <a:t>GNU</a:t>
            </a:r>
            <a:r>
              <a:rPr lang="zh-CN" altLang="en-US" sz="2400" dirty="0">
                <a:highlight>
                  <a:srgbClr val="00FF00"/>
                </a:highlight>
              </a:rPr>
              <a:t>的许多程序在</a:t>
            </a:r>
            <a:r>
              <a:rPr lang="en-US" altLang="zh-CN" sz="2400" dirty="0">
                <a:highlight>
                  <a:srgbClr val="00FF00"/>
                </a:highlight>
              </a:rPr>
              <a:t>GNU</a:t>
            </a:r>
            <a:r>
              <a:rPr lang="zh-CN" altLang="en-US" sz="2400" dirty="0">
                <a:highlight>
                  <a:srgbClr val="00FF00"/>
                </a:highlight>
              </a:rPr>
              <a:t>工程下发布；我们称之为</a:t>
            </a:r>
            <a:r>
              <a:rPr lang="en-US" altLang="zh-CN" sz="2400" dirty="0">
                <a:highlight>
                  <a:srgbClr val="00FF00"/>
                </a:highlight>
              </a:rPr>
              <a:t>GNU</a:t>
            </a:r>
            <a:r>
              <a:rPr lang="zh-CN" altLang="en-US" sz="2400" dirty="0">
                <a:highlight>
                  <a:srgbClr val="00FF00"/>
                </a:highlight>
              </a:rPr>
              <a:t>软件包。“</a:t>
            </a:r>
            <a:r>
              <a:rPr lang="en-US" altLang="zh-CN" sz="2400" dirty="0">
                <a:highlight>
                  <a:srgbClr val="00FF00"/>
                </a:highlight>
              </a:rPr>
              <a:t>GNU”</a:t>
            </a:r>
            <a:r>
              <a:rPr lang="zh-CN" altLang="en-US" sz="2400" dirty="0">
                <a:highlight>
                  <a:srgbClr val="00FF00"/>
                </a:highlight>
              </a:rPr>
              <a:t>这个名字是“</a:t>
            </a:r>
            <a:r>
              <a:rPr lang="en-US" altLang="zh-CN" sz="2400" dirty="0">
                <a:highlight>
                  <a:srgbClr val="00FF00"/>
                </a:highlight>
              </a:rPr>
              <a:t>GNU's Not Unix”</a:t>
            </a:r>
            <a:r>
              <a:rPr lang="zh-CN" altLang="en-US" sz="2400" dirty="0">
                <a:highlight>
                  <a:srgbClr val="00FF00"/>
                </a:highlight>
              </a:rPr>
              <a:t>的递归首字母缩写词。“</a:t>
            </a:r>
            <a:r>
              <a:rPr lang="en-US" altLang="zh-CN" sz="2400" dirty="0">
                <a:highlight>
                  <a:srgbClr val="00FF00"/>
                </a:highlight>
              </a:rPr>
              <a:t>GNU”</a:t>
            </a:r>
            <a:r>
              <a:rPr lang="zh-CN" altLang="en-US" sz="2400" dirty="0">
                <a:highlight>
                  <a:srgbClr val="00FF00"/>
                </a:highlight>
              </a:rPr>
              <a:t>的发音为</a:t>
            </a:r>
            <a:r>
              <a:rPr lang="en-US" altLang="zh-CN" sz="2400" dirty="0" err="1">
                <a:highlight>
                  <a:srgbClr val="00FF00"/>
                </a:highlight>
              </a:rPr>
              <a:t>g'noo</a:t>
            </a:r>
            <a:r>
              <a:rPr lang="zh-CN" altLang="en-US" sz="2400" dirty="0">
                <a:highlight>
                  <a:srgbClr val="00FF00"/>
                </a:highlight>
              </a:rPr>
              <a:t>，只有一个音节，发音很像“</a:t>
            </a:r>
            <a:r>
              <a:rPr lang="en-US" altLang="zh-CN" sz="2400" dirty="0">
                <a:highlight>
                  <a:srgbClr val="00FF00"/>
                </a:highlight>
              </a:rPr>
              <a:t>grew”</a:t>
            </a:r>
            <a:r>
              <a:rPr lang="zh-CN" altLang="en-US" sz="2400" dirty="0">
                <a:highlight>
                  <a:srgbClr val="00FF00"/>
                </a:highlight>
              </a:rPr>
              <a:t>，但需要把其中的</a:t>
            </a:r>
            <a:r>
              <a:rPr lang="en-US" altLang="zh-CN" sz="2400" dirty="0">
                <a:highlight>
                  <a:srgbClr val="00FF00"/>
                </a:highlight>
              </a:rPr>
              <a:t>r</a:t>
            </a:r>
            <a:r>
              <a:rPr lang="zh-CN" altLang="en-US" sz="2400" dirty="0">
                <a:highlight>
                  <a:srgbClr val="00FF00"/>
                </a:highlight>
              </a:rPr>
              <a:t>音替换为</a:t>
            </a:r>
            <a:r>
              <a:rPr lang="en-US" altLang="zh-CN" sz="2400" dirty="0">
                <a:highlight>
                  <a:srgbClr val="00FF00"/>
                </a:highlight>
              </a:rPr>
              <a:t>n</a:t>
            </a:r>
            <a:r>
              <a:rPr lang="zh-CN" altLang="en-US" sz="2400" dirty="0">
                <a:highlight>
                  <a:srgbClr val="00FF00"/>
                </a:highlight>
              </a:rPr>
              <a:t>音。类</a:t>
            </a:r>
            <a:r>
              <a:rPr lang="en-US" altLang="zh-CN" sz="2400" dirty="0">
                <a:highlight>
                  <a:srgbClr val="00FF00"/>
                </a:highlight>
              </a:rPr>
              <a:t>Unix</a:t>
            </a:r>
            <a:r>
              <a:rPr lang="zh-CN" altLang="en-US" sz="2400" dirty="0">
                <a:highlight>
                  <a:srgbClr val="00FF00"/>
                </a:highlight>
              </a:rPr>
              <a:t>操作系统中用于资源分配和硬件管理的程序称为“内核”。</a:t>
            </a:r>
            <a:r>
              <a:rPr lang="en-US" altLang="zh-CN" sz="2400" dirty="0">
                <a:highlight>
                  <a:srgbClr val="00FF00"/>
                </a:highlight>
              </a:rPr>
              <a:t>GNU</a:t>
            </a:r>
            <a:r>
              <a:rPr lang="zh-CN" altLang="en-US" sz="2400" dirty="0">
                <a:highlight>
                  <a:srgbClr val="00FF00"/>
                </a:highlight>
              </a:rPr>
              <a:t>所用的典型内核是</a:t>
            </a:r>
            <a:r>
              <a:rPr lang="en-US" altLang="zh-CN" sz="2400" dirty="0">
                <a:highlight>
                  <a:srgbClr val="00FF00"/>
                </a:highlight>
              </a:rPr>
              <a:t>Linux</a:t>
            </a:r>
            <a:r>
              <a:rPr lang="zh-CN" altLang="en-US" sz="2400" dirty="0">
                <a:highlight>
                  <a:srgbClr val="00FF00"/>
                </a:highlight>
              </a:rPr>
              <a:t>。该组合叫做</a:t>
            </a:r>
            <a:r>
              <a:rPr lang="en-US" altLang="zh-CN" sz="2400" dirty="0">
                <a:highlight>
                  <a:srgbClr val="00FF00"/>
                </a:highlight>
              </a:rPr>
              <a:t>GNU/Linux</a:t>
            </a:r>
            <a:r>
              <a:rPr lang="zh-CN" altLang="en-US" sz="2400" dirty="0">
                <a:highlight>
                  <a:srgbClr val="00FF00"/>
                </a:highlight>
              </a:rPr>
              <a:t>操作系统。</a:t>
            </a:r>
            <a:r>
              <a:rPr lang="en-US" altLang="zh-CN" sz="2400" dirty="0">
                <a:highlight>
                  <a:srgbClr val="00FF00"/>
                </a:highlight>
              </a:rPr>
              <a:t>GNU/Linux</a:t>
            </a:r>
            <a:r>
              <a:rPr lang="zh-CN" altLang="en-US" sz="2400" dirty="0">
                <a:highlight>
                  <a:srgbClr val="00FF00"/>
                </a:highlight>
              </a:rPr>
              <a:t>为几百万用户所使用，然而许多人错误地称之为“</a:t>
            </a:r>
            <a:r>
              <a:rPr lang="en-US" altLang="zh-CN" sz="2400" dirty="0">
                <a:highlight>
                  <a:srgbClr val="00FF00"/>
                </a:highlight>
              </a:rPr>
              <a:t>Linux”</a:t>
            </a:r>
            <a:r>
              <a:rPr lang="zh-CN" altLang="en-US" sz="2400" dirty="0">
                <a:highlight>
                  <a:srgbClr val="00FF00"/>
                </a:highlight>
              </a:rPr>
              <a:t>。</a:t>
            </a:r>
            <a:r>
              <a:rPr lang="en-US" altLang="zh-CN" sz="2400" dirty="0">
                <a:highlight>
                  <a:srgbClr val="00FF00"/>
                </a:highlight>
              </a:rPr>
              <a:t>GNU</a:t>
            </a:r>
            <a:r>
              <a:rPr lang="zh-CN" altLang="en-US" sz="2400" dirty="0">
                <a:highlight>
                  <a:srgbClr val="00FF00"/>
                </a:highlight>
              </a:rPr>
              <a:t>自己的内核，</a:t>
            </a:r>
            <a:r>
              <a:rPr lang="en-US" altLang="zh-CN" sz="2400" dirty="0">
                <a:highlight>
                  <a:srgbClr val="00FF00"/>
                </a:highlight>
              </a:rPr>
              <a:t>The Hurd</a:t>
            </a:r>
            <a:r>
              <a:rPr lang="zh-CN" altLang="en-US" sz="2400" dirty="0">
                <a:highlight>
                  <a:srgbClr val="00FF00"/>
                </a:highlight>
              </a:rPr>
              <a:t>，开始于</a:t>
            </a:r>
            <a:r>
              <a:rPr lang="en-US" altLang="zh-CN" sz="2400" dirty="0">
                <a:highlight>
                  <a:srgbClr val="00FF00"/>
                </a:highlight>
              </a:rPr>
              <a:t>1990</a:t>
            </a:r>
            <a:r>
              <a:rPr lang="zh-CN" altLang="en-US" sz="2400" dirty="0">
                <a:highlight>
                  <a:srgbClr val="00FF00"/>
                </a:highlight>
              </a:rPr>
              <a:t>年（早于</a:t>
            </a:r>
            <a:r>
              <a:rPr lang="en-US" altLang="zh-CN" sz="2400" dirty="0">
                <a:highlight>
                  <a:srgbClr val="00FF00"/>
                </a:highlight>
              </a:rPr>
              <a:t>Linux</a:t>
            </a:r>
            <a:r>
              <a:rPr lang="zh-CN" altLang="en-US" sz="2400" dirty="0">
                <a:highlight>
                  <a:srgbClr val="00FF00"/>
                </a:highlight>
              </a:rPr>
              <a:t>）。志愿者们仍在继续开发</a:t>
            </a:r>
            <a:r>
              <a:rPr lang="en-US" altLang="zh-CN" sz="2400" dirty="0">
                <a:highlight>
                  <a:srgbClr val="00FF00"/>
                </a:highlight>
              </a:rPr>
              <a:t>Hurd</a:t>
            </a:r>
            <a:r>
              <a:rPr lang="zh-CN" altLang="en-US" sz="2400" dirty="0">
                <a:highlight>
                  <a:srgbClr val="00FF00"/>
                </a:highlight>
              </a:rPr>
              <a:t>，因为它是一个有趣的技术项目。</a:t>
            </a:r>
          </a:p>
        </p:txBody>
      </p:sp>
      <p:sp>
        <p:nvSpPr>
          <p:cNvPr id="9" name="文本框 8">
            <a:extLst>
              <a:ext uri="{FF2B5EF4-FFF2-40B4-BE49-F238E27FC236}">
                <a16:creationId xmlns:a16="http://schemas.microsoft.com/office/drawing/2014/main" id="{31692F7A-CF49-4885-AD62-9DBDC25251BA}"/>
              </a:ext>
            </a:extLst>
          </p:cNvPr>
          <p:cNvSpPr txBox="1"/>
          <p:nvPr/>
        </p:nvSpPr>
        <p:spPr>
          <a:xfrm>
            <a:off x="693000" y="2278466"/>
            <a:ext cx="10923105" cy="4154984"/>
          </a:xfrm>
          <a:prstGeom prst="rect">
            <a:avLst/>
          </a:prstGeom>
          <a:noFill/>
        </p:spPr>
        <p:txBody>
          <a:bodyPr wrap="square">
            <a:spAutoFit/>
          </a:bodyPr>
          <a:lstStyle/>
          <a:p>
            <a:r>
              <a:rPr lang="en-US" altLang="zh-CN" sz="2400" dirty="0">
                <a:highlight>
                  <a:srgbClr val="FF00FF"/>
                </a:highlight>
              </a:rPr>
              <a:t>GNU </a:t>
            </a:r>
            <a:r>
              <a:rPr lang="zh-CN" altLang="en-US" sz="2400" dirty="0">
                <a:highlight>
                  <a:srgbClr val="FF00FF"/>
                </a:highlight>
              </a:rPr>
              <a:t>包含</a:t>
            </a:r>
            <a:r>
              <a:rPr lang="en-US" altLang="zh-CN" sz="2400" dirty="0">
                <a:highlight>
                  <a:srgbClr val="FF00FF"/>
                </a:highlight>
              </a:rPr>
              <a:t>3</a:t>
            </a:r>
            <a:r>
              <a:rPr lang="zh-CN" altLang="en-US" sz="2400" dirty="0">
                <a:highlight>
                  <a:srgbClr val="FF00FF"/>
                </a:highlight>
              </a:rPr>
              <a:t>个协议条款</a:t>
            </a:r>
            <a:r>
              <a:rPr lang="en-US" altLang="zh-CN" sz="2400" dirty="0">
                <a:highlight>
                  <a:srgbClr val="FF00FF"/>
                </a:highlight>
              </a:rPr>
              <a:t>:1.GPL</a:t>
            </a:r>
            <a:r>
              <a:rPr lang="zh-CN" altLang="en-US" sz="2400" dirty="0">
                <a:highlight>
                  <a:srgbClr val="FF00FF"/>
                </a:highlight>
              </a:rPr>
              <a:t>：</a:t>
            </a:r>
            <a:r>
              <a:rPr lang="en-US" altLang="zh-CN" sz="2400" dirty="0">
                <a:highlight>
                  <a:srgbClr val="FF00FF"/>
                </a:highlight>
              </a:rPr>
              <a:t>GNU</a:t>
            </a:r>
            <a:r>
              <a:rPr lang="zh-CN" altLang="en-US" sz="2400" dirty="0">
                <a:highlight>
                  <a:srgbClr val="FF00FF"/>
                </a:highlight>
              </a:rPr>
              <a:t>通用公共许可证（</a:t>
            </a:r>
            <a:r>
              <a:rPr lang="en-US" altLang="zh-CN" sz="2400" dirty="0">
                <a:highlight>
                  <a:srgbClr val="FF00FF"/>
                </a:highlight>
              </a:rPr>
              <a:t>GNU General Public License</a:t>
            </a:r>
            <a:r>
              <a:rPr lang="zh-CN" altLang="en-US" sz="2400" dirty="0">
                <a:highlight>
                  <a:srgbClr val="FF00FF"/>
                </a:highlight>
              </a:rPr>
              <a:t>）</a:t>
            </a:r>
            <a:r>
              <a:rPr lang="en-US" altLang="zh-CN" sz="2400" dirty="0">
                <a:highlight>
                  <a:srgbClr val="FF00FF"/>
                </a:highlight>
              </a:rPr>
              <a:t>;2.LGPL</a:t>
            </a:r>
            <a:r>
              <a:rPr lang="zh-CN" altLang="en-US" sz="2400" dirty="0">
                <a:highlight>
                  <a:srgbClr val="FF00FF"/>
                </a:highlight>
              </a:rPr>
              <a:t>：</a:t>
            </a:r>
            <a:r>
              <a:rPr lang="en-US" altLang="zh-CN" sz="2400" dirty="0">
                <a:highlight>
                  <a:srgbClr val="FF00FF"/>
                </a:highlight>
              </a:rPr>
              <a:t>GNU</a:t>
            </a:r>
            <a:r>
              <a:rPr lang="zh-CN" altLang="en-US" sz="2400" dirty="0">
                <a:highlight>
                  <a:srgbClr val="FF00FF"/>
                </a:highlight>
              </a:rPr>
              <a:t>较宽松公共许可证 </a:t>
            </a:r>
            <a:r>
              <a:rPr lang="en-US" altLang="zh-CN" sz="2400" dirty="0">
                <a:highlight>
                  <a:srgbClr val="FF00FF"/>
                </a:highlight>
              </a:rPr>
              <a:t>(GNU Lesser General Public License</a:t>
            </a:r>
            <a:r>
              <a:rPr lang="zh-CN" altLang="en-US" sz="2400" dirty="0">
                <a:highlight>
                  <a:srgbClr val="FF00FF"/>
                </a:highlight>
              </a:rPr>
              <a:t>）</a:t>
            </a:r>
            <a:r>
              <a:rPr lang="en-US" altLang="zh-CN" sz="2400" dirty="0">
                <a:highlight>
                  <a:srgbClr val="FF00FF"/>
                </a:highlight>
              </a:rPr>
              <a:t>, ) </a:t>
            </a:r>
            <a:r>
              <a:rPr lang="zh-CN" altLang="en-US" sz="2400" dirty="0">
                <a:highlight>
                  <a:srgbClr val="FF00FF"/>
                </a:highlight>
              </a:rPr>
              <a:t>，旧称 </a:t>
            </a:r>
            <a:r>
              <a:rPr lang="en-US" altLang="zh-CN" sz="2400" dirty="0">
                <a:highlight>
                  <a:srgbClr val="FF00FF"/>
                </a:highlight>
              </a:rPr>
              <a:t>GNU Library General Public License (GNU </a:t>
            </a:r>
            <a:r>
              <a:rPr lang="zh-CN" altLang="en-US" sz="2400" dirty="0">
                <a:highlight>
                  <a:srgbClr val="FF00FF"/>
                </a:highlight>
              </a:rPr>
              <a:t>库通用公共许可证</a:t>
            </a:r>
            <a:r>
              <a:rPr lang="en-US" altLang="zh-CN" sz="2400" dirty="0">
                <a:highlight>
                  <a:srgbClr val="FF00FF"/>
                </a:highlight>
              </a:rPr>
              <a:t>)</a:t>
            </a:r>
            <a:r>
              <a:rPr lang="zh-CN" altLang="en-US" sz="2400" dirty="0">
                <a:highlight>
                  <a:srgbClr val="FF00FF"/>
                </a:highlight>
              </a:rPr>
              <a:t>；</a:t>
            </a:r>
            <a:r>
              <a:rPr lang="en-US" altLang="zh-CN" sz="2400" dirty="0">
                <a:highlight>
                  <a:srgbClr val="FF00FF"/>
                </a:highlight>
              </a:rPr>
              <a:t>3.GFDL </a:t>
            </a:r>
            <a:r>
              <a:rPr lang="zh-CN" altLang="en-US" sz="2400" dirty="0">
                <a:highlight>
                  <a:srgbClr val="FF00FF"/>
                </a:highlight>
              </a:rPr>
              <a:t>： </a:t>
            </a:r>
            <a:r>
              <a:rPr lang="en-US" altLang="zh-CN" sz="2400" dirty="0">
                <a:highlight>
                  <a:srgbClr val="FF00FF"/>
                </a:highlight>
              </a:rPr>
              <a:t>GNU</a:t>
            </a:r>
            <a:r>
              <a:rPr lang="zh-CN" altLang="en-US" sz="2400" dirty="0">
                <a:highlight>
                  <a:srgbClr val="FF00FF"/>
                </a:highlight>
              </a:rPr>
              <a:t>自由文档许可证（</a:t>
            </a:r>
            <a:r>
              <a:rPr lang="en-US" altLang="zh-CN" sz="2400" dirty="0">
                <a:highlight>
                  <a:srgbClr val="FF00FF"/>
                </a:highlight>
              </a:rPr>
              <a:t>GNU Free Documentation License </a:t>
            </a:r>
            <a:r>
              <a:rPr lang="zh-CN" altLang="en-US" sz="2400" dirty="0">
                <a:highlight>
                  <a:srgbClr val="FF00FF"/>
                </a:highlight>
              </a:rPr>
              <a:t>）的缩写形式。这里指的自由，并不是价格免费，这和价格无关而是使用软件对所有的用户来说是自由的。</a:t>
            </a:r>
            <a:r>
              <a:rPr lang="en-US" altLang="zh-CN" sz="2400" dirty="0">
                <a:highlight>
                  <a:srgbClr val="FF00FF"/>
                </a:highlight>
              </a:rPr>
              <a:t>GPL</a:t>
            </a:r>
            <a:r>
              <a:rPr lang="zh-CN" altLang="en-US" sz="2400" dirty="0">
                <a:highlight>
                  <a:srgbClr val="FF00FF"/>
                </a:highlight>
              </a:rPr>
              <a:t>通过如下途径实现这一目标：</a:t>
            </a:r>
            <a:r>
              <a:rPr lang="en-US" altLang="zh-CN" sz="2400" dirty="0">
                <a:highlight>
                  <a:srgbClr val="FF00FF"/>
                </a:highlight>
              </a:rPr>
              <a:t>1.</a:t>
            </a:r>
            <a:r>
              <a:rPr lang="zh-CN" altLang="en-US" sz="2400" dirty="0">
                <a:highlight>
                  <a:srgbClr val="FF00FF"/>
                </a:highlight>
              </a:rPr>
              <a:t>它要求软件以源代码的形式发布，并规定任何用户能够以源代码的形式将软件复制或发布给别的用户。</a:t>
            </a:r>
            <a:r>
              <a:rPr lang="en-US" altLang="zh-CN" sz="2400" dirty="0">
                <a:highlight>
                  <a:srgbClr val="FF00FF"/>
                </a:highlight>
              </a:rPr>
              <a:t>2.</a:t>
            </a:r>
            <a:r>
              <a:rPr lang="zh-CN" altLang="en-US" sz="2400" dirty="0">
                <a:highlight>
                  <a:srgbClr val="FF00FF"/>
                </a:highlight>
              </a:rPr>
              <a:t>如果用户的软件使用了受 </a:t>
            </a:r>
            <a:r>
              <a:rPr lang="en-US" altLang="zh-CN" sz="2400" dirty="0">
                <a:highlight>
                  <a:srgbClr val="FF00FF"/>
                </a:highlight>
              </a:rPr>
              <a:t>GPL </a:t>
            </a:r>
            <a:r>
              <a:rPr lang="zh-CN" altLang="en-US" sz="2400" dirty="0">
                <a:highlight>
                  <a:srgbClr val="FF00FF"/>
                </a:highlight>
              </a:rPr>
              <a:t>保护的任何软件的一部分，那么该软件就继承了 </a:t>
            </a:r>
            <a:r>
              <a:rPr lang="en-US" altLang="zh-CN" sz="2400" dirty="0">
                <a:highlight>
                  <a:srgbClr val="FF00FF"/>
                </a:highlight>
              </a:rPr>
              <a:t>GPL </a:t>
            </a:r>
            <a:r>
              <a:rPr lang="zh-CN" altLang="en-US" sz="2400" dirty="0">
                <a:highlight>
                  <a:srgbClr val="FF00FF"/>
                </a:highlight>
              </a:rPr>
              <a:t>软件，并因此而成为 </a:t>
            </a:r>
            <a:r>
              <a:rPr lang="en-US" altLang="zh-CN" sz="2400" dirty="0">
                <a:highlight>
                  <a:srgbClr val="FF00FF"/>
                </a:highlight>
              </a:rPr>
              <a:t>GPL </a:t>
            </a:r>
            <a:r>
              <a:rPr lang="zh-CN" altLang="en-US" sz="2400" dirty="0">
                <a:highlight>
                  <a:srgbClr val="FF00FF"/>
                </a:highlight>
              </a:rPr>
              <a:t>软件，也就是说必须随应用程序一起发布源代码。</a:t>
            </a:r>
            <a:r>
              <a:rPr lang="en-US" altLang="zh-CN" sz="2400" dirty="0">
                <a:highlight>
                  <a:srgbClr val="FF00FF"/>
                </a:highlight>
              </a:rPr>
              <a:t>3.GPL </a:t>
            </a:r>
            <a:r>
              <a:rPr lang="zh-CN" altLang="en-US" sz="2400" dirty="0">
                <a:highlight>
                  <a:srgbClr val="FF00FF"/>
                </a:highlight>
              </a:rPr>
              <a:t>并不排斥对自由软件进行商业性质的包装和发行，也不限制在自由软件的基础上打包发行其他非自由软件。</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21.1.9-11  子表达式、反义和分支</a:t>
            </a:r>
            <a:endParaRPr lang="en-US" sz="4400" b="0" strike="noStrike" spc="-1">
              <a:latin typeface="Arial"/>
            </a:endParaRPr>
          </a:p>
        </p:txBody>
      </p:sp>
      <p:sp>
        <p:nvSpPr>
          <p:cNvPr id="374" name="CustomShape 2"/>
          <p:cNvSpPr/>
          <p:nvPr/>
        </p:nvSpPr>
        <p:spPr>
          <a:xfrm>
            <a:off x="1008517" y="2070904"/>
            <a:ext cx="10173645" cy="412775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1" spc="-1" dirty="0">
                <a:solidFill>
                  <a:srgbClr val="262626"/>
                </a:solidFill>
                <a:latin typeface="Times New Roman"/>
              </a:rPr>
              <a:t>子表达式：</a:t>
            </a:r>
            <a:r>
              <a:rPr lang="en-US" sz="2400" b="0" strike="noStrike" spc="-1" dirty="0" err="1">
                <a:solidFill>
                  <a:srgbClr val="262626"/>
                </a:solidFill>
                <a:latin typeface="Times New Roman"/>
                <a:ea typeface="DejaVu Sans"/>
              </a:rPr>
              <a:t>正则表达式规则用圆括号，将表达式分成多个相对独立的子表达式</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如(or){2，}，表示or重复2次以上；若去掉圆括号，or{2，}则表示o不重复，r重复2次以上。</a:t>
            </a:r>
            <a:r>
              <a:rPr lang="zh-CN" altLang="en-US" sz="2400" b="0" strike="noStrike" spc="-1" dirty="0">
                <a:solidFill>
                  <a:srgbClr val="262626"/>
                </a:solidFill>
                <a:latin typeface="Times New Roman"/>
                <a:ea typeface="DejaVu Sans"/>
              </a:rPr>
              <a:t>没用圆括号括起来的部分不构成子表达式！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1" strike="noStrike" spc="-1" dirty="0">
                <a:solidFill>
                  <a:srgbClr val="262626"/>
                </a:solidFill>
                <a:latin typeface="Times New Roman"/>
                <a:ea typeface="DejaVu Sans"/>
              </a:rPr>
              <a:t>反义：</a:t>
            </a:r>
            <a:r>
              <a:rPr lang="en-US" sz="2400" b="0" strike="noStrike" spc="-1" dirty="0" err="1">
                <a:solidFill>
                  <a:srgbClr val="262626"/>
                </a:solidFill>
                <a:latin typeface="Times New Roman"/>
                <a:ea typeface="DejaVu Sans"/>
              </a:rPr>
              <a:t>正则表达式规则用方括号内的</a:t>
            </a:r>
            <a:r>
              <a:rPr lang="en-US" sz="2400" b="0" strike="noStrike" spc="-1" dirty="0" err="1">
                <a:solidFill>
                  <a:srgbClr val="FF0000"/>
                </a:solidFill>
                <a:highlight>
                  <a:srgbClr val="FFFF00"/>
                </a:highlight>
                <a:latin typeface="Times New Roman"/>
                <a:ea typeface="DejaVu Sans"/>
              </a:rPr>
              <a:t>^</a:t>
            </a:r>
            <a:r>
              <a:rPr lang="en-US" sz="2400" b="0" strike="noStrike" spc="-1" dirty="0" err="1">
                <a:solidFill>
                  <a:srgbClr val="262626"/>
                </a:solidFill>
                <a:latin typeface="Times New Roman"/>
                <a:ea typeface="DejaVu Sans"/>
              </a:rPr>
              <a:t>表示</a:t>
            </a:r>
            <a:r>
              <a:rPr lang="en-US" sz="2400" b="0" strike="noStrike" spc="-1" dirty="0" err="1">
                <a:solidFill>
                  <a:srgbClr val="262626"/>
                </a:solidFill>
                <a:highlight>
                  <a:srgbClr val="FFFF00"/>
                </a:highlight>
                <a:latin typeface="Times New Roman"/>
                <a:ea typeface="DejaVu Sans"/>
              </a:rPr>
              <a:t>反义</a:t>
            </a:r>
            <a:r>
              <a:rPr lang="en-US" sz="2400" b="0" strike="noStrike" spc="-1" dirty="0" err="1">
                <a:solidFill>
                  <a:srgbClr val="262626"/>
                </a:solidFill>
                <a:latin typeface="Times New Roman"/>
                <a:ea typeface="DejaVu Sans"/>
              </a:rPr>
              <a:t>，在字母前</a:t>
            </a:r>
            <a:r>
              <a:rPr lang="en-US" sz="2400" b="0" strike="noStrike" spc="-1" dirty="0" err="1">
                <a:solidFill>
                  <a:srgbClr val="262626"/>
                </a:solidFill>
                <a:highlight>
                  <a:srgbClr val="FFFF00"/>
                </a:highlight>
                <a:latin typeface="Times New Roman"/>
                <a:ea typeface="DejaVu Sans"/>
              </a:rPr>
              <a:t>表示除去</a:t>
            </a:r>
            <a:r>
              <a:rPr lang="en-US" sz="2400" b="0" strike="noStrike" spc="-1" dirty="0" err="1">
                <a:solidFill>
                  <a:srgbClr val="262626"/>
                </a:solidFill>
                <a:latin typeface="Times New Roman"/>
                <a:ea typeface="DejaVu Sans"/>
              </a:rPr>
              <a:t>该</a:t>
            </a:r>
            <a:r>
              <a:rPr lang="zh-CN" altLang="en-US" sz="2400" b="0" strike="noStrike" spc="-1" dirty="0">
                <a:solidFill>
                  <a:srgbClr val="262626"/>
                </a:solidFill>
                <a:latin typeface="Times New Roman"/>
                <a:ea typeface="DejaVu Sans"/>
              </a:rPr>
              <a:t>字</a:t>
            </a:r>
            <a:r>
              <a:rPr lang="en-US" sz="2400" b="0" strike="noStrike" spc="-1" dirty="0">
                <a:solidFill>
                  <a:srgbClr val="262626"/>
                </a:solidFill>
                <a:latin typeface="Times New Roman"/>
                <a:ea typeface="DejaVu Sans"/>
              </a:rPr>
              <a:t>母。</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如[^x],</a:t>
            </a:r>
            <a:r>
              <a:rPr lang="en-US" sz="2400" b="0" strike="noStrike" spc="-1" dirty="0" err="1">
                <a:solidFill>
                  <a:srgbClr val="262626"/>
                </a:solidFill>
                <a:latin typeface="Times New Roman"/>
                <a:ea typeface="DejaVu Sans"/>
              </a:rPr>
              <a:t>表示除了x之外</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1" strike="noStrike" spc="-1" dirty="0">
                <a:solidFill>
                  <a:srgbClr val="262626"/>
                </a:solidFill>
                <a:latin typeface="Times New Roman"/>
                <a:ea typeface="DejaVu Sans"/>
              </a:rPr>
              <a:t>分支：</a:t>
            </a:r>
            <a:r>
              <a:rPr lang="en-US" sz="2400" b="0" strike="noStrike" spc="-1" dirty="0" err="1">
                <a:solidFill>
                  <a:srgbClr val="262626"/>
                </a:solidFill>
                <a:latin typeface="Times New Roman"/>
                <a:ea typeface="DejaVu Sans"/>
              </a:rPr>
              <a:t>正则表达式规则用竖线</a:t>
            </a:r>
            <a:r>
              <a:rPr lang="en-US" sz="2400" b="0" strike="noStrike" spc="-1" dirty="0">
                <a:solidFill>
                  <a:srgbClr val="262626"/>
                </a:solidFill>
                <a:latin typeface="Times New Roman"/>
                <a:ea typeface="DejaVu Sans"/>
              </a:rPr>
              <a:t>“</a:t>
            </a:r>
            <a:r>
              <a:rPr lang="en-US" sz="2400" b="0" strike="noStrike" spc="-1" dirty="0">
                <a:solidFill>
                  <a:srgbClr val="FF0000"/>
                </a:solidFill>
                <a:highlight>
                  <a:srgbClr val="FFFF00"/>
                </a:highlight>
                <a:latin typeface="Times New Roman"/>
                <a:ea typeface="DejaVu Sans"/>
              </a:rPr>
              <a:t>|</a:t>
            </a:r>
            <a:r>
              <a:rPr lang="en-US" sz="2400" b="0" strike="noStrike" spc="-1" dirty="0">
                <a:solidFill>
                  <a:srgbClr val="262626"/>
                </a:solidFill>
                <a:latin typeface="Times New Roman"/>
                <a:ea typeface="DejaVu Sans"/>
              </a:rPr>
              <a:t>”表示逻辑“</a:t>
            </a:r>
            <a:r>
              <a:rPr lang="en-US" sz="2400" b="0" strike="noStrike" spc="-1" dirty="0" err="1">
                <a:solidFill>
                  <a:srgbClr val="FF0000"/>
                </a:solidFill>
                <a:highlight>
                  <a:srgbClr val="FFFF00"/>
                </a:highlight>
                <a:latin typeface="Times New Roman"/>
                <a:ea typeface="DejaVu Sans"/>
              </a:rPr>
              <a:t>或</a:t>
            </a:r>
            <a:r>
              <a:rPr lang="en-US" sz="2400" b="0" strike="noStrike" spc="-1" dirty="0" err="1">
                <a:solidFill>
                  <a:srgbClr val="262626"/>
                </a:solidFill>
                <a:latin typeface="Times New Roman"/>
                <a:ea typeface="DejaVu Sans"/>
              </a:rPr>
              <a:t>者</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实现分支表达</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如Jan（uary</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表示January、Jan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Jan.三种情形</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21.1.12  逆向引用</a:t>
            </a:r>
            <a:endParaRPr lang="en-US" sz="4400" b="0" strike="noStrike" spc="-1">
              <a:latin typeface="Arial"/>
            </a:endParaRPr>
          </a:p>
        </p:txBody>
      </p:sp>
      <p:sp>
        <p:nvSpPr>
          <p:cNvPr id="376" name="CustomShape 2"/>
          <p:cNvSpPr/>
          <p:nvPr/>
        </p:nvSpPr>
        <p:spPr>
          <a:xfrm>
            <a:off x="782789" y="2284920"/>
            <a:ext cx="10426320" cy="383573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a:t>
            </a:r>
            <a:r>
              <a:rPr lang="en-US" sz="2400" b="0" strike="noStrike" spc="-1" dirty="0">
                <a:solidFill>
                  <a:srgbClr val="262626"/>
                </a:solidFill>
                <a:latin typeface="Times New Roman"/>
                <a:ea typeface="DejaVu Sans"/>
              </a:rPr>
              <a:t>：(\&lt;.</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\&gt;) .? ( )</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 \1 </a:t>
            </a:r>
            <a:r>
              <a:rPr lang="en-US" sz="2400" b="0" strike="noStrike" spc="-1" dirty="0" err="1">
                <a:solidFill>
                  <a:srgbClr val="262626"/>
                </a:solidFill>
                <a:latin typeface="Times New Roman"/>
                <a:ea typeface="DejaVu Sans"/>
              </a:rPr>
              <a:t>的含义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(\&lt;.</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\&gt;) ——</a:t>
            </a:r>
            <a:r>
              <a:rPr lang="en-US" sz="2400" b="0" strike="noStrike" spc="-1" dirty="0" err="1">
                <a:solidFill>
                  <a:srgbClr val="262626"/>
                </a:solidFill>
                <a:latin typeface="Times New Roman"/>
                <a:ea typeface="DejaVu Sans"/>
              </a:rPr>
              <a:t>匹配任意长度的单词（若没有</a:t>
            </a:r>
            <a:r>
              <a:rPr lang="en-US" sz="2400" b="0" strike="noStrike" spc="-1" dirty="0">
                <a:solidFill>
                  <a:srgbClr val="262626"/>
                </a:solidFill>
                <a:latin typeface="Times New Roman"/>
                <a:ea typeface="DejaVu Sans"/>
              </a:rPr>
              <a:t>\&lt;和\&gt;，</a:t>
            </a:r>
            <a:r>
              <a:rPr lang="en-US" sz="2400" b="0" strike="noStrike" spc="-1" dirty="0" err="1">
                <a:solidFill>
                  <a:srgbClr val="262626"/>
                </a:solidFill>
                <a:latin typeface="Times New Roman"/>
                <a:ea typeface="DejaVu Sans"/>
              </a:rPr>
              <a:t>则表示任意长度的字符串</a:t>
            </a:r>
            <a:r>
              <a:rPr lang="en-US" sz="2400" b="0" strike="noStrike" spc="-1" dirty="0">
                <a:solidFill>
                  <a:srgbClr val="262626"/>
                </a:solidFill>
                <a:latin typeface="Times New Roman"/>
                <a:ea typeface="DejaVu Sans"/>
              </a:rPr>
              <a:t>）。第1个子表达式。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——匹配0个或1个标点符号。由于在句点之前匹配的是单词，因此句点“.”在这里只能匹配标点（</a:t>
            </a:r>
            <a:r>
              <a:rPr lang="zh-CN" altLang="en-US" sz="2400" b="0" strike="noStrike" spc="-1" dirty="0">
                <a:solidFill>
                  <a:srgbClr val="262626"/>
                </a:solidFill>
                <a:latin typeface="Times New Roman"/>
                <a:ea typeface="DejaVu Sans"/>
              </a:rPr>
              <a:t>？？？？</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 ——匹配0个或多个空格。第2个子表达式。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 ——指代第1个子表达式匹配到的模式。如果第1个子表达式匹配到单词cart，那么这里也自动成为cart。这里“\1”即称为“逆向引用”，意思是在子表达式</a:t>
            </a:r>
            <a:r>
              <a:rPr lang="en-US" sz="2400" b="1" strike="noStrike" spc="-1" dirty="0">
                <a:solidFill>
                  <a:srgbClr val="262626"/>
                </a:solidFill>
                <a:latin typeface="Times New Roman"/>
                <a:ea typeface="DejaVu Sans"/>
              </a:rPr>
              <a:t>捕获的内容</a:t>
            </a:r>
            <a:r>
              <a:rPr lang="en-US" sz="2400" b="0" strike="noStrike" spc="-1" dirty="0">
                <a:solidFill>
                  <a:srgbClr val="262626"/>
                </a:solidFill>
                <a:latin typeface="Times New Roman"/>
                <a:ea typeface="DejaVu Sans"/>
              </a:rPr>
              <a:t>可以在正则表达式中的其它地方</a:t>
            </a:r>
            <a:r>
              <a:rPr lang="en-US" sz="2400" b="1" strike="noStrike" spc="-1" dirty="0">
                <a:solidFill>
                  <a:srgbClr val="262626"/>
                </a:solidFill>
                <a:latin typeface="Times New Roman"/>
                <a:ea typeface="DejaVu Sans"/>
              </a:rPr>
              <a:t>再次使用</a:t>
            </a:r>
            <a:r>
              <a:rPr lang="en-US" sz="2400" b="0" strike="noStrike" spc="-1" dirty="0">
                <a:solidFill>
                  <a:srgbClr val="262626"/>
                </a:solidFill>
                <a:latin typeface="Times New Roman"/>
                <a:ea typeface="DejaVu Sans"/>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  Shell脚本编程</a:t>
            </a:r>
            <a:endParaRPr lang="en-US" sz="4400" b="0" strike="noStrike" spc="-1">
              <a:latin typeface="Arial"/>
            </a:endParaRPr>
          </a:p>
        </p:txBody>
      </p:sp>
      <p:sp>
        <p:nvSpPr>
          <p:cNvPr id="378"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2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本节将正式开始介绍Shell脚本编程，严格地说是BASH编程，这个“外壳”程序将贯穿于整本书。本节将尽可能多而清晰地向读者展现Shell编程的魅力，但也只是“尽可能多”而已。的确，要在这样一个小节内讲述Shell编程的全部细节是不现实的，很多介绍Shell编程的努力最终都变成了厚厚的一本书。读者如果希望了解更多这方面的内容，那么介绍UNIX </a:t>
            </a:r>
            <a:r>
              <a:rPr lang="en-US" sz="2400" b="0" strike="noStrike" spc="-1" dirty="0" err="1">
                <a:solidFill>
                  <a:srgbClr val="262626"/>
                </a:solidFill>
                <a:latin typeface="Times New Roman"/>
                <a:ea typeface="DejaVu Sans"/>
              </a:rPr>
              <a:t>Shell编程的经典书籍都是值得推荐的资料。一再强调的是，本节的内容只适合入门</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21.2.1  我需要什么工具</a:t>
            </a:r>
            <a:endParaRPr lang="en-US" sz="4400" b="0" strike="noStrike" spc="-1">
              <a:latin typeface="Arial"/>
            </a:endParaRPr>
          </a:p>
        </p:txBody>
      </p:sp>
      <p:sp>
        <p:nvSpPr>
          <p:cNvPr id="380"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1.Vim和Emacs</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2.gedit和kate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1295940" y="68462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21.2.2  </a:t>
            </a:r>
            <a:r>
              <a:rPr lang="en-US" sz="4400" b="0" strike="noStrike" spc="-1" dirty="0" err="1">
                <a:solidFill>
                  <a:srgbClr val="262626"/>
                </a:solidFill>
                <a:latin typeface="Times New Roman"/>
                <a:ea typeface="黑体"/>
              </a:rPr>
              <a:t>第一个程序：Hello</a:t>
            </a:r>
            <a:r>
              <a:rPr lang="en-US" sz="4400" b="0" strike="noStrike" spc="-1" dirty="0">
                <a:solidFill>
                  <a:srgbClr val="262626"/>
                </a:solidFill>
                <a:latin typeface="Times New Roman"/>
                <a:ea typeface="黑体"/>
              </a:rPr>
              <a:t> World</a:t>
            </a:r>
            <a:endParaRPr lang="en-US" sz="4400" b="0" strike="noStrike" spc="-1" dirty="0">
              <a:latin typeface="Arial"/>
            </a:endParaRPr>
          </a:p>
        </p:txBody>
      </p:sp>
      <p:sp>
        <p:nvSpPr>
          <p:cNvPr id="382" name="CustomShape 2"/>
          <p:cNvSpPr/>
          <p:nvPr/>
        </p:nvSpPr>
        <p:spPr>
          <a:xfrm>
            <a:off x="1162064" y="2116316"/>
            <a:ext cx="10039336" cy="393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进入文本编辑器（Vim或Emacs或gedit或kate</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输入下面几行</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/bin/bash      #shell程序的第一行总是以“#！”开头，指定脚本的运行环境（bash）                                    </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Display a line   #对整个程序的注释</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Echo “</a:t>
            </a:r>
            <a:r>
              <a:rPr lang="en-US" sz="2000" b="0" strike="noStrike" spc="-1" dirty="0" err="1">
                <a:solidFill>
                  <a:srgbClr val="262626"/>
                </a:solidFill>
                <a:latin typeface="Times New Roman"/>
                <a:ea typeface="DejaVu Sans"/>
              </a:rPr>
              <a:t>Hello，World</a:t>
            </a:r>
            <a:r>
              <a:rPr lang="en-US" sz="2000" b="0" strike="noStrike" spc="-1" dirty="0">
                <a:solidFill>
                  <a:srgbClr val="262626"/>
                </a:solidFill>
                <a:latin typeface="Times New Roman"/>
                <a:ea typeface="DejaVu Sans"/>
              </a:rPr>
              <a:t>！”  #shell程序的命令语句（这里是在屏幕上显示Hello，World！）</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将上述输入另存为文件名为</a:t>
            </a: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hello，存在用户主目录下</a:t>
            </a:r>
            <a:r>
              <a:rPr lang="en-US" sz="2000" b="0" strike="noStrike" spc="-1" dirty="0">
                <a:solidFill>
                  <a:srgbClr val="262626"/>
                </a:solidFill>
                <a:latin typeface="Times New Roman"/>
                <a:ea typeface="DejaVu Sans"/>
              </a:rPr>
              <a:t>（/home/~</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进入终端，输入下面两行，执行该shell程序</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chmod</a:t>
            </a:r>
            <a:r>
              <a:rPr lang="en-US" sz="2000" b="0" strike="noStrike" spc="-1" dirty="0">
                <a:solidFill>
                  <a:srgbClr val="262626"/>
                </a:solidFill>
                <a:latin typeface="Times New Roman"/>
                <a:ea typeface="DejaVu Sans"/>
              </a:rPr>
              <a:t> +x hello    #为脚本程序文件加上可执行权限</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./hello                  #用程序名调用该shell程序</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Hello,World</a:t>
            </a:r>
            <a:r>
              <a:rPr lang="en-US" sz="2000" b="0" strike="noStrike" spc="-1" dirty="0">
                <a:solidFill>
                  <a:srgbClr val="262626"/>
                </a:solidFill>
                <a:latin typeface="Times New Roman"/>
                <a:ea typeface="DejaVu Sans"/>
              </a:rPr>
              <a:t>!          #gaishell程序执行结果</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1295940" y="62856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21.2.3  </a:t>
            </a:r>
            <a:r>
              <a:rPr lang="en-US" sz="4400" b="0" strike="noStrike" spc="-1" dirty="0" err="1">
                <a:solidFill>
                  <a:srgbClr val="262626"/>
                </a:solidFill>
                <a:latin typeface="Times New Roman"/>
                <a:ea typeface="黑体"/>
              </a:rPr>
              <a:t>变量和运算符</a:t>
            </a:r>
            <a:endParaRPr lang="en-US" sz="4400" b="0" strike="noStrike" spc="-1" dirty="0">
              <a:latin typeface="Arial"/>
            </a:endParaRPr>
          </a:p>
        </p:txBody>
      </p:sp>
      <p:sp>
        <p:nvSpPr>
          <p:cNvPr id="384" name="CustomShape 2"/>
          <p:cNvSpPr/>
          <p:nvPr/>
        </p:nvSpPr>
        <p:spPr>
          <a:xfrm>
            <a:off x="870857" y="1839384"/>
            <a:ext cx="10450286" cy="4091882"/>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20000"/>
              </a:lnSpc>
              <a:buClr>
                <a:srgbClr val="83992A"/>
              </a:buClr>
              <a:buSzPct val="115000"/>
              <a:buFont typeface="Arial"/>
              <a:buChar char="•"/>
            </a:pPr>
            <a:r>
              <a:rPr lang="en-US" sz="2000" b="0" strike="noStrike" spc="-1" dirty="0" err="1">
                <a:solidFill>
                  <a:srgbClr val="262626"/>
                </a:solidFill>
                <a:latin typeface="Times New Roman"/>
                <a:ea typeface="DejaVu Sans"/>
              </a:rPr>
              <a:t>将shell看成编程语言，同样由关键字（命令字</a:t>
            </a:r>
            <a:r>
              <a:rPr lang="en-US" sz="2000" b="0" strike="noStrike" spc="-1" dirty="0">
                <a:solidFill>
                  <a:srgbClr val="262626"/>
                </a:solidFill>
                <a:latin typeface="Times New Roman"/>
                <a:ea typeface="DejaVu Sans"/>
              </a:rPr>
              <a:t>）、运算符和语法规则三部分组成。Shell命令字已在前面学习。本节介绍变量和运算符的使用。变量是任何一种编程语言所必备的元素，运算符也是。通过将一些信息保存在变量中，可以留作以后使用。通过本节的学习，大家将学会如何操作变量和使用运算符。</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1．</a:t>
            </a:r>
            <a:r>
              <a:rPr lang="en-US" sz="2000" b="1" strike="noStrike" spc="-1" dirty="0">
                <a:solidFill>
                  <a:srgbClr val="262626"/>
                </a:solidFill>
                <a:latin typeface="Times New Roman"/>
                <a:ea typeface="DejaVu Sans"/>
              </a:rPr>
              <a:t>变量的赋值和使用</a:t>
            </a:r>
            <a:r>
              <a:rPr lang="en-US" sz="2000" b="0" strike="noStrike" spc="-1" dirty="0">
                <a:solidFill>
                  <a:srgbClr val="262626"/>
                </a:solidFill>
                <a:latin typeface="Times New Roman"/>
                <a:ea typeface="DejaVu Sans"/>
              </a:rPr>
              <a:t>：无需定义，直接用“=”</a:t>
            </a:r>
            <a:r>
              <a:rPr lang="en-US" sz="2000" b="0" strike="noStrike" spc="-1" dirty="0" err="1">
                <a:solidFill>
                  <a:srgbClr val="262626"/>
                </a:solidFill>
                <a:latin typeface="Times New Roman"/>
                <a:ea typeface="DejaVu Sans"/>
              </a:rPr>
              <a:t>号赋值，变量即可按名使用</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log=“Tuesday”</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1" strike="noStrike" spc="-1" dirty="0">
                <a:solidFill>
                  <a:srgbClr val="262626"/>
                </a:solidFill>
                <a:latin typeface="Times New Roman"/>
                <a:ea typeface="DejaVu Sans"/>
              </a:rPr>
              <a:t>变量替换</a:t>
            </a:r>
            <a:r>
              <a:rPr lang="en-US" sz="2000" b="0" strike="noStrike" spc="-1" dirty="0">
                <a:solidFill>
                  <a:srgbClr val="262626"/>
                </a:solidFill>
                <a:latin typeface="Times New Roman"/>
                <a:ea typeface="DejaVu Sans"/>
              </a:rPr>
              <a:t>：使用变量的值时，需要用$替换符将变量名用其值取代</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echo   $log</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3．</a:t>
            </a:r>
            <a:r>
              <a:rPr lang="en-US" sz="2000" b="1" strike="noStrike" spc="-1" dirty="0">
                <a:solidFill>
                  <a:srgbClr val="262626"/>
                </a:solidFill>
                <a:latin typeface="Times New Roman"/>
                <a:ea typeface="DejaVu Sans"/>
              </a:rPr>
              <a:t>位置变量</a:t>
            </a:r>
            <a:r>
              <a:rPr lang="en-US" sz="2000" b="0" strike="noStrike" spc="-1" dirty="0">
                <a:solidFill>
                  <a:srgbClr val="262626"/>
                </a:solidFill>
                <a:latin typeface="Times New Roman"/>
                <a:ea typeface="DejaVu Sans"/>
              </a:rPr>
              <a:t>：shell脚本使用位置变量保存参数，shell自动将命令字的参数按照顺序存放到以$+</a:t>
            </a:r>
            <a:r>
              <a:rPr lang="en-US" sz="2000" b="0" strike="noStrike" spc="-1" dirty="0" err="1">
                <a:solidFill>
                  <a:srgbClr val="262626"/>
                </a:solidFill>
                <a:latin typeface="Times New Roman"/>
                <a:ea typeface="DejaVu Sans"/>
              </a:rPr>
              <a:t>顺序数字的位置变量中</a:t>
            </a:r>
            <a:r>
              <a:rPr lang="zh-CN" altLang="en-US" sz="2000" b="0" strike="noStrike" spc="-1" dirty="0">
                <a:solidFill>
                  <a:srgbClr val="262626"/>
                </a:solidFill>
                <a:latin typeface="Times New Roman"/>
                <a:ea typeface="DejaVu Sans"/>
              </a:rPr>
              <a:t>！</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固定用来存放</a:t>
            </a:r>
            <a:r>
              <a:rPr lang="zh-CN" altLang="en-US" sz="2000" spc="-1" dirty="0">
                <a:solidFill>
                  <a:srgbClr val="262626"/>
                </a:solidFill>
                <a:latin typeface="Times New Roman"/>
                <a:ea typeface="DejaVu Sans"/>
              </a:rPr>
              <a:t>脚本文件的名字！</a:t>
            </a:r>
            <a:endParaRPr lang="en-US" altLang="zh-CN" sz="2000" spc="-1" dirty="0">
              <a:solidFill>
                <a:srgbClr val="262626"/>
              </a:solidFill>
              <a:latin typeface="Times New Roman"/>
              <a:ea typeface="DejaVu Sans"/>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cp</a:t>
            </a:r>
            <a:r>
              <a:rPr lang="en-US" sz="2000" b="0" strike="noStrike" spc="-1" dirty="0">
                <a:solidFill>
                  <a:srgbClr val="262626"/>
                </a:solidFill>
                <a:latin typeface="Times New Roman"/>
                <a:ea typeface="DejaVu Sans"/>
              </a:rPr>
              <a:t>   file1 file2    #</a:t>
            </a:r>
            <a:r>
              <a:rPr lang="en-US" sz="2000" b="0" strike="noStrike" spc="-1" dirty="0" err="1">
                <a:solidFill>
                  <a:srgbClr val="262626"/>
                </a:solidFill>
                <a:latin typeface="Times New Roman"/>
                <a:ea typeface="DejaVu Sans"/>
              </a:rPr>
              <a:t>shell自定义</a:t>
            </a:r>
            <a:r>
              <a:rPr lang="en-US" sz="2000" b="0" strike="noStrike" spc="-1" dirty="0">
                <a:solidFill>
                  <a:srgbClr val="262626"/>
                </a:solidFill>
                <a:latin typeface="Times New Roman"/>
                <a:ea typeface="DejaVu Sans"/>
              </a:rPr>
              <a:t> $1=“file1”，$2=“file2”</a:t>
            </a:r>
            <a:r>
              <a:rPr lang="zh-CN" altLang="en-US" sz="2000" b="0" strike="noStrike" spc="-1" dirty="0">
                <a:solidFill>
                  <a:srgbClr val="262626"/>
                </a:solidFill>
                <a:latin typeface="Times New Roman"/>
                <a:ea typeface="DejaVu Sans"/>
              </a:rPr>
              <a:t>。</a:t>
            </a:r>
            <a:r>
              <a:rPr lang="zh-CN" altLang="en-US" sz="2000" spc="-1" dirty="0">
                <a:solidFill>
                  <a:srgbClr val="262626"/>
                </a:solidFill>
                <a:latin typeface="Times New Roman"/>
              </a:rPr>
              <a:t>两位数的编号要用花括号括起来</a:t>
            </a:r>
            <a:r>
              <a:rPr lang="en-US" altLang="zh-CN" sz="2000" spc="-1" dirty="0">
                <a:solidFill>
                  <a:srgbClr val="262626"/>
                </a:solidFill>
                <a:latin typeface="Times New Roman"/>
              </a:rPr>
              <a:t>${12}</a:t>
            </a:r>
            <a:endParaRPr lang="en-US" altLang="zh-CN" sz="2000" spc="-1" dirty="0"/>
          </a:p>
          <a:p>
            <a:pPr marL="285840" indent="-284760">
              <a:lnSpc>
                <a:spcPct val="120000"/>
              </a:lnSpc>
              <a:buClr>
                <a:srgbClr val="83992A"/>
              </a:buClr>
              <a:buSzPct val="115000"/>
              <a:buFont typeface="Arial"/>
              <a:buChar char="•"/>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1295940" y="515661"/>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21.2.3  </a:t>
            </a:r>
            <a:r>
              <a:rPr lang="en-US" sz="4400" b="0" strike="noStrike" spc="-1" dirty="0" err="1">
                <a:solidFill>
                  <a:srgbClr val="262626"/>
                </a:solidFill>
                <a:latin typeface="Times New Roman"/>
                <a:ea typeface="黑体"/>
              </a:rPr>
              <a:t>变量和运算符</a:t>
            </a:r>
            <a:endParaRPr lang="en-US" sz="4400" b="0" strike="noStrike" spc="-1" dirty="0">
              <a:latin typeface="Arial"/>
            </a:endParaRPr>
          </a:p>
        </p:txBody>
      </p:sp>
      <p:sp>
        <p:nvSpPr>
          <p:cNvPr id="386" name="CustomShape 2"/>
          <p:cNvSpPr/>
          <p:nvPr/>
        </p:nvSpPr>
        <p:spPr>
          <a:xfrm>
            <a:off x="874693" y="1602540"/>
            <a:ext cx="10442614" cy="461935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4．BASH </a:t>
            </a:r>
            <a:r>
              <a:rPr lang="en-US" b="0" strike="noStrike" spc="-1" dirty="0" err="1">
                <a:solidFill>
                  <a:srgbClr val="262626"/>
                </a:solidFill>
                <a:latin typeface="Times New Roman"/>
                <a:ea typeface="DejaVu Sans"/>
              </a:rPr>
              <a:t>引号规则</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双引号</a:t>
            </a:r>
            <a:r>
              <a:rPr lang="en-US" b="0" strike="noStrike" spc="-1" dirty="0" err="1">
                <a:solidFill>
                  <a:srgbClr val="262626"/>
                </a:solidFill>
                <a:highlight>
                  <a:srgbClr val="FFFF00"/>
                </a:highlight>
                <a:latin typeface="Times New Roman"/>
                <a:ea typeface="DejaVu Sans"/>
              </a:rPr>
              <a:t>阻止</a:t>
            </a:r>
            <a:r>
              <a:rPr lang="en-US" b="0" strike="noStrike" spc="-1" dirty="0" err="1">
                <a:solidFill>
                  <a:srgbClr val="262626"/>
                </a:solidFill>
                <a:latin typeface="Times New Roman"/>
                <a:ea typeface="DejaVu Sans"/>
              </a:rPr>
              <a:t>shell对大多数特殊字符进行解释，但</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仍保持特殊含义</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单引号</a:t>
            </a:r>
            <a:r>
              <a:rPr lang="en-US" b="0" strike="noStrike" spc="-1" dirty="0" err="1">
                <a:solidFill>
                  <a:srgbClr val="262626"/>
                </a:solidFill>
                <a:highlight>
                  <a:srgbClr val="FFFF00"/>
                </a:highlight>
                <a:latin typeface="Times New Roman"/>
                <a:ea typeface="DejaVu Sans"/>
              </a:rPr>
              <a:t>阻止</a:t>
            </a:r>
            <a:r>
              <a:rPr lang="en-US" b="0" strike="noStrike" spc="-1" dirty="0" err="1">
                <a:solidFill>
                  <a:srgbClr val="262626"/>
                </a:solidFill>
                <a:latin typeface="Times New Roman"/>
                <a:ea typeface="DejaVu Sans"/>
              </a:rPr>
              <a:t>shell程序对所有特殊字符进行解释</a:t>
            </a:r>
            <a:r>
              <a:rPr lang="en-US" b="0" strike="noStrike" spc="-1" dirty="0">
                <a:solidFill>
                  <a:srgbClr val="262626"/>
                </a:solidFill>
                <a:latin typeface="Times New Roman"/>
                <a:ea typeface="DejaVu Sans"/>
              </a:rPr>
              <a:t>； </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“`”倒引号（位于ESC键之下，和~共用一个键）一般</a:t>
            </a:r>
            <a:r>
              <a:rPr lang="en-US" b="0" strike="noStrike" spc="-1" dirty="0">
                <a:solidFill>
                  <a:srgbClr val="262626"/>
                </a:solidFill>
                <a:highlight>
                  <a:srgbClr val="FFFF00"/>
                </a:highlight>
                <a:latin typeface="Times New Roman"/>
                <a:ea typeface="DejaVu Sans"/>
              </a:rPr>
              <a:t>用于解释</a:t>
            </a:r>
            <a:r>
              <a:rPr lang="en-US" b="0" strike="noStrike" spc="-1" dirty="0">
                <a:solidFill>
                  <a:srgbClr val="262626"/>
                </a:solidFill>
                <a:latin typeface="Times New Roman"/>
                <a:ea typeface="DejaVu Sans"/>
              </a:rPr>
              <a:t>特殊字符，其内的</a:t>
            </a:r>
            <a:r>
              <a:rPr lang="en-US" b="0" strike="noStrike" spc="-1" dirty="0">
                <a:solidFill>
                  <a:srgbClr val="262626"/>
                </a:solidFill>
                <a:highlight>
                  <a:srgbClr val="FFFF00"/>
                </a:highlight>
                <a:latin typeface="Times New Roman"/>
                <a:ea typeface="DejaVu Sans"/>
              </a:rPr>
              <a:t>shell命令将会被执行</a:t>
            </a:r>
            <a:r>
              <a:rPr lang="en-US" b="0" strike="noStrike" spc="-1" dirty="0">
                <a:solidFill>
                  <a:srgbClr val="262626"/>
                </a:solidFill>
                <a:latin typeface="Times New Roman"/>
                <a:ea typeface="DejaVu Sans"/>
              </a:rPr>
              <a:t>，执行的</a:t>
            </a:r>
            <a:r>
              <a:rPr lang="en-US" b="0" strike="noStrike" spc="-1" dirty="0">
                <a:solidFill>
                  <a:srgbClr val="262626"/>
                </a:solidFill>
                <a:highlight>
                  <a:srgbClr val="FFFF00"/>
                </a:highlight>
                <a:latin typeface="Times New Roman"/>
                <a:ea typeface="DejaVu Sans"/>
              </a:rPr>
              <a:t>结果将作为</a:t>
            </a:r>
            <a:r>
              <a:rPr lang="en-US" b="0" strike="noStrike" spc="-1" dirty="0">
                <a:solidFill>
                  <a:srgbClr val="262626"/>
                </a:solidFill>
                <a:latin typeface="Times New Roman"/>
                <a:ea typeface="DejaVu Sans"/>
              </a:rPr>
              <a:t>倒引号所在</a:t>
            </a:r>
            <a:r>
              <a:rPr lang="en-US" b="0" strike="noStrike" spc="-1" dirty="0">
                <a:solidFill>
                  <a:srgbClr val="262626"/>
                </a:solidFill>
                <a:highlight>
                  <a:srgbClr val="FFFF00"/>
                </a:highlight>
                <a:latin typeface="Times New Roman"/>
                <a:ea typeface="DejaVu Sans"/>
              </a:rPr>
              <a:t>表达式的值</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/bin/bash</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log=“Tuesday”</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$log”       #执行结果是       Today is Tuesday，$</a:t>
            </a:r>
            <a:r>
              <a:rPr lang="en-US" b="0" strike="noStrike" spc="-1" dirty="0" err="1">
                <a:solidFill>
                  <a:srgbClr val="262626"/>
                </a:solidFill>
                <a:latin typeface="Times New Roman"/>
                <a:ea typeface="DejaVu Sans"/>
              </a:rPr>
              <a:t>被解释为替换符</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$log’        #执行结果是       Today is $log ，$</a:t>
            </a:r>
            <a:r>
              <a:rPr lang="en-US" b="0" strike="noStrike" spc="-1" dirty="0" err="1">
                <a:solidFill>
                  <a:srgbClr val="262626"/>
                </a:solidFill>
                <a:latin typeface="Times New Roman"/>
                <a:ea typeface="DejaVu Sans"/>
              </a:rPr>
              <a:t>不作为特殊字符被解释</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`date`”    #执行结果是       Today is 2018年10月23日 </a:t>
            </a:r>
            <a:r>
              <a:rPr lang="en-US" b="0" strike="noStrike" spc="-1" dirty="0" err="1">
                <a:solidFill>
                  <a:srgbClr val="262626"/>
                </a:solidFill>
                <a:latin typeface="Times New Roman"/>
                <a:ea typeface="DejaVu Sans"/>
              </a:rPr>
              <a:t>星期二</a:t>
            </a:r>
            <a:r>
              <a:rPr lang="en-US" b="0" strike="noStrike" spc="-1" dirty="0">
                <a:solidFill>
                  <a:srgbClr val="262626"/>
                </a:solidFill>
                <a:latin typeface="Times New Roman"/>
                <a:ea typeface="DejaVu Sans"/>
              </a:rPr>
              <a:t> 10:10:10 </a:t>
            </a:r>
            <a:r>
              <a:rPr lang="en-US" b="0" strike="noStrike" spc="-1" dirty="0" err="1">
                <a:solidFill>
                  <a:srgbClr val="262626"/>
                </a:solidFill>
                <a:latin typeface="Times New Roman"/>
                <a:ea typeface="DejaVu Sans"/>
              </a:rPr>
              <a:t>CST，date被执行</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5．运算符：   </a:t>
            </a:r>
            <a:r>
              <a:rPr lang="en-US" b="0" strike="noStrike" spc="-1" dirty="0" err="1">
                <a:solidFill>
                  <a:srgbClr val="262626"/>
                </a:solidFill>
                <a:latin typeface="Times New Roman"/>
                <a:ea typeface="DejaVu Sans"/>
              </a:rPr>
              <a:t>shell的运算符完全复制了C语言的运算符及优先级！所以shell编程与C语言编程有许多相同</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21.2.4  表达式求值</a:t>
            </a:r>
            <a:endParaRPr lang="en-US" sz="4400" b="0" strike="noStrike" spc="-1">
              <a:latin typeface="Arial"/>
            </a:endParaRPr>
          </a:p>
        </p:txBody>
      </p:sp>
      <p:sp>
        <p:nvSpPr>
          <p:cNvPr id="388" name="CustomShape 2"/>
          <p:cNvSpPr/>
          <p:nvPr/>
        </p:nvSpPr>
        <p:spPr>
          <a:xfrm>
            <a:off x="1205828" y="2263962"/>
            <a:ext cx="9600120" cy="35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变量求值，两个途径</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号赋值；和表达式求值</a:t>
            </a:r>
            <a:r>
              <a:rPr lang="en-US" sz="2000" b="0" strike="noStrike" spc="-1" dirty="0">
                <a:solidFill>
                  <a:srgbClr val="262626"/>
                </a:solidFill>
                <a:latin typeface="Times New Roman"/>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表达式中的变量及常量表达式都一定要用$引导，以便用其值替换参加运算</a:t>
            </a:r>
            <a:r>
              <a:rPr lang="en-US" sz="2000" b="0" strike="noStrike" spc="-1" dirty="0">
                <a:solidFill>
                  <a:srgbClr val="262626"/>
                </a:solidFill>
                <a:latin typeface="Times New Roman"/>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程序</a:t>
            </a:r>
            <a:r>
              <a:rPr lang="en-US" sz="2000" b="0" strike="noStrike" spc="-1" dirty="0">
                <a:solidFill>
                  <a:srgbClr val="262626"/>
                </a:solidFill>
                <a:latin typeface="Times New Roman"/>
                <a:ea typeface="DejaVu Sans"/>
              </a:rPr>
              <a:t>：$  num1=1+2           $  num2=$[1 + 2]       $  echo $num1   $num2  </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执行结果是</a:t>
            </a:r>
            <a:r>
              <a:rPr lang="en-US" sz="2000" b="0" strike="noStrike" spc="-1" dirty="0">
                <a:solidFill>
                  <a:srgbClr val="262626"/>
                </a:solidFill>
                <a:latin typeface="Times New Roman"/>
                <a:ea typeface="DejaVu Sans"/>
              </a:rPr>
              <a:t>：    1+2      3</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 </a:t>
            </a:r>
            <a:r>
              <a:rPr lang="en-US" sz="2000" b="0" strike="noStrike" spc="-1" dirty="0" err="1">
                <a:solidFill>
                  <a:srgbClr val="262626"/>
                </a:solidFill>
                <a:latin typeface="Times New Roman"/>
                <a:ea typeface="DejaVu Sans"/>
              </a:rPr>
              <a:t>expr命令：对表达式进行求值操作</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expr  1+2</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3</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 </a:t>
            </a:r>
            <a:r>
              <a:rPr lang="en-US" sz="2000" b="0" strike="noStrike" spc="-1" dirty="0" err="1">
                <a:solidFill>
                  <a:srgbClr val="262626"/>
                </a:solidFill>
                <a:latin typeface="Times New Roman"/>
                <a:ea typeface="DejaVu Sans"/>
              </a:rPr>
              <a:t>let命令</a:t>
            </a:r>
            <a:r>
              <a:rPr lang="en-US" sz="2000" b="0" strike="noStrike" spc="-1" dirty="0">
                <a:solidFill>
                  <a:srgbClr val="262626"/>
                </a:solidFill>
                <a:latin typeface="Times New Roman"/>
                <a:ea typeface="DejaVu Sans"/>
              </a:rPr>
              <a:t>：$ num=1    $  let num=$num+1     $  echo  $num         </a:t>
            </a:r>
            <a:r>
              <a:rPr lang="en-US" sz="2000" b="0" strike="noStrike" spc="-1" dirty="0" err="1">
                <a:solidFill>
                  <a:srgbClr val="262626"/>
                </a:solidFill>
                <a:latin typeface="Times New Roman"/>
                <a:ea typeface="DejaVu Sans"/>
              </a:rPr>
              <a:t>执行结果</a:t>
            </a:r>
            <a:r>
              <a:rPr lang="en-US" sz="2000" b="0" strike="noStrike" spc="-1" dirty="0">
                <a:solidFill>
                  <a:srgbClr val="262626"/>
                </a:solidFill>
                <a:latin typeface="Times New Roman"/>
                <a:ea typeface="DejaVu Sans"/>
              </a:rPr>
              <a:t>：    2</a:t>
            </a:r>
            <a:endParaRPr lang="en-US" sz="2000" b="0" strike="noStrike" spc="-1" dirty="0">
              <a:latin typeface="Arial"/>
            </a:endParaRPr>
          </a:p>
          <a:p>
            <a:pPr>
              <a:lnSpc>
                <a:spcPct val="100000"/>
              </a:lnSpc>
              <a:spcBef>
                <a:spcPts val="479"/>
              </a:spcBef>
              <a:spcAft>
                <a:spcPts val="601"/>
              </a:spcAft>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21.2.5  脚本执行命令和控制语句</a:t>
            </a:r>
            <a:endParaRPr lang="en-US" sz="4400" b="0" strike="noStrike" spc="-1">
              <a:latin typeface="Arial"/>
            </a:endParaRPr>
          </a:p>
        </p:txBody>
      </p:sp>
      <p:sp>
        <p:nvSpPr>
          <p:cNvPr id="390" name="CustomShape 2"/>
          <p:cNvSpPr/>
          <p:nvPr/>
        </p:nvSpPr>
        <p:spPr>
          <a:xfrm>
            <a:off x="676894" y="2067340"/>
            <a:ext cx="10854046" cy="423845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本节介绍Shell脚本中的执行命令以及控制语句。在正常情况下，Shell按顺序执行每一条语句，直至碰到文件尾。但在多数情况下，需要根据情况选择相应的语句执行，或者对一段程序循环执行。这些都是通过控制语句实现的。</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1．if选择结构</a:t>
            </a:r>
            <a:r>
              <a:rPr lang="zh-CN" altLang="en-US" sz="2400" b="0" strike="noStrike" spc="-1" dirty="0">
                <a:solidFill>
                  <a:srgbClr val="262626"/>
                </a:solidFill>
                <a:latin typeface="Times New Roman"/>
                <a:ea typeface="DejaVu Sans"/>
              </a:rPr>
              <a:t>：</a:t>
            </a:r>
            <a:endParaRPr lang="en-US" altLang="zh-CN" sz="2400" b="0"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a:t>
            </a:r>
            <a:r>
              <a:rPr lang="en-US" altLang="zh-CN" spc="-1" dirty="0">
                <a:solidFill>
                  <a:srgbClr val="262626"/>
                </a:solidFill>
                <a:latin typeface="Times New Roman"/>
              </a:rPr>
              <a:t>1</a:t>
            </a:r>
            <a:r>
              <a:rPr lang="zh-CN" altLang="en-US" spc="-1" dirty="0">
                <a:solidFill>
                  <a:srgbClr val="262626"/>
                </a:solidFill>
                <a:latin typeface="Times New Roman"/>
              </a:rPr>
              <a:t>）</a:t>
            </a:r>
            <a:r>
              <a:rPr lang="en-US" altLang="zh-CN" spc="-1" dirty="0">
                <a:solidFill>
                  <a:srgbClr val="262626"/>
                </a:solidFill>
                <a:latin typeface="Times New Roman"/>
              </a:rPr>
              <a:t>if-then</a:t>
            </a:r>
            <a:r>
              <a:rPr lang="zh-CN" altLang="en-US" spc="-1" dirty="0">
                <a:solidFill>
                  <a:srgbClr val="262626"/>
                </a:solidFill>
                <a:latin typeface="Times New Roman"/>
              </a:rPr>
              <a:t>结构：</a:t>
            </a:r>
            <a:r>
              <a:rPr lang="en-US" altLang="zh-CN" spc="-1" dirty="0">
                <a:solidFill>
                  <a:srgbClr val="262626"/>
                </a:solidFill>
                <a:latin typeface="Times New Roman"/>
                <a:ea typeface="DejaVu Sans"/>
              </a:rPr>
              <a:t>if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个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个或多个      </a:t>
            </a:r>
            <a:r>
              <a:rPr lang="en-US" altLang="zh-CN" spc="-1" dirty="0">
                <a:solidFill>
                  <a:srgbClr val="262626"/>
                </a:solidFill>
                <a:latin typeface="Times New Roman"/>
                <a:ea typeface="DejaVu Sans"/>
              </a:rPr>
              <a:t>fi </a:t>
            </a:r>
            <a:r>
              <a:rPr lang="zh-CN" altLang="en-US" spc="-1" dirty="0">
                <a:solidFill>
                  <a:srgbClr val="262626"/>
                </a:solidFill>
                <a:latin typeface="Times New Roman"/>
                <a:ea typeface="DejaVu Sans"/>
              </a:rPr>
              <a:t>；</a:t>
            </a:r>
            <a:r>
              <a:rPr lang="en-US" altLang="zh-CN" spc="-1" dirty="0">
                <a:solidFill>
                  <a:srgbClr val="262626"/>
                </a:solidFill>
                <a:latin typeface="Times New Roman"/>
                <a:ea typeface="DejaVu Sans"/>
              </a:rPr>
              <a:t>  </a:t>
            </a:r>
            <a:r>
              <a:rPr lang="zh-CN" altLang="en-US" spc="-1" dirty="0">
                <a:solidFill>
                  <a:srgbClr val="262626"/>
                </a:solidFill>
                <a:latin typeface="Times New Roman"/>
                <a:ea typeface="DejaVu Sans"/>
              </a:rPr>
              <a:t>（</a:t>
            </a:r>
            <a:r>
              <a:rPr lang="en-US" altLang="zh-CN" spc="-1" dirty="0">
                <a:solidFill>
                  <a:srgbClr val="262626"/>
                </a:solidFill>
                <a:latin typeface="Times New Roman"/>
                <a:ea typeface="DejaVu Sans"/>
              </a:rPr>
              <a:t>if……fi</a:t>
            </a:r>
            <a:r>
              <a:rPr lang="zh-CN" altLang="en-US" spc="-1" dirty="0">
                <a:solidFill>
                  <a:srgbClr val="262626"/>
                </a:solidFill>
                <a:latin typeface="Times New Roman"/>
                <a:ea typeface="DejaVu Sans"/>
              </a:rPr>
              <a:t>必须成对</a:t>
            </a:r>
            <a:r>
              <a:rPr lang="zh-CN" altLang="en-US" spc="-1" dirty="0">
                <a:solidFill>
                  <a:srgbClr val="262626"/>
                </a:solidFill>
                <a:latin typeface="Times New Roman"/>
              </a:rPr>
              <a:t>出现</a:t>
            </a:r>
            <a:r>
              <a:rPr lang="zh-CN" altLang="en-US" spc="-1" dirty="0">
                <a:solidFill>
                  <a:srgbClr val="262626"/>
                </a:solidFill>
                <a:latin typeface="Times New Roman"/>
                <a:ea typeface="DejaVu Sans"/>
              </a:rPr>
              <a:t>）</a:t>
            </a:r>
            <a:endParaRPr lang="en-US" altLang="zh-CN"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a:t>
            </a:r>
            <a:r>
              <a:rPr lang="en-US" altLang="zh-CN" spc="-1" dirty="0">
                <a:solidFill>
                  <a:srgbClr val="262626"/>
                </a:solidFill>
                <a:latin typeface="Times New Roman"/>
              </a:rPr>
              <a:t>2</a:t>
            </a:r>
            <a:r>
              <a:rPr lang="zh-CN" altLang="en-US" spc="-1" dirty="0">
                <a:solidFill>
                  <a:srgbClr val="262626"/>
                </a:solidFill>
                <a:latin typeface="Times New Roman"/>
              </a:rPr>
              <a:t>）</a:t>
            </a:r>
            <a:r>
              <a:rPr lang="en-US" altLang="zh-CN" spc="-1" dirty="0">
                <a:solidFill>
                  <a:srgbClr val="262626"/>
                </a:solidFill>
                <a:latin typeface="Times New Roman"/>
              </a:rPr>
              <a:t>if-</a:t>
            </a:r>
            <a:r>
              <a:rPr lang="en-US" altLang="zh-CN" spc="-1" dirty="0" err="1">
                <a:solidFill>
                  <a:srgbClr val="262626"/>
                </a:solidFill>
                <a:latin typeface="Times New Roman"/>
              </a:rPr>
              <a:t>elif</a:t>
            </a:r>
            <a:r>
              <a:rPr lang="en-US" altLang="zh-CN" spc="-1" dirty="0">
                <a:solidFill>
                  <a:srgbClr val="262626"/>
                </a:solidFill>
                <a:latin typeface="Times New Roman"/>
              </a:rPr>
              <a:t>-else</a:t>
            </a:r>
            <a:r>
              <a:rPr lang="zh-CN" altLang="en-US" spc="-1" dirty="0">
                <a:solidFill>
                  <a:srgbClr val="262626"/>
                </a:solidFill>
                <a:latin typeface="Times New Roman"/>
              </a:rPr>
              <a:t>结构：</a:t>
            </a:r>
            <a:r>
              <a:rPr lang="en-US" altLang="zh-CN" spc="-1" dirty="0">
                <a:solidFill>
                  <a:srgbClr val="262626"/>
                </a:solidFill>
                <a:latin typeface="Times New Roman"/>
                <a:ea typeface="DejaVu Sans"/>
              </a:rPr>
              <a:t>if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  </a:t>
            </a:r>
            <a:r>
              <a:rPr lang="en-US" altLang="zh-CN" spc="-1" dirty="0" err="1">
                <a:solidFill>
                  <a:srgbClr val="262626"/>
                </a:solidFill>
                <a:latin typeface="Times New Roman"/>
                <a:ea typeface="DejaVu Sans"/>
              </a:rPr>
              <a:t>elif</a:t>
            </a:r>
            <a:r>
              <a:rPr lang="en-US" altLang="zh-CN" spc="-1" dirty="0">
                <a:solidFill>
                  <a:srgbClr val="262626"/>
                </a:solidFill>
                <a:latin typeface="Times New Roman"/>
                <a:ea typeface="DejaVu Sans"/>
              </a:rPr>
              <a:t>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2</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2 ……. else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n</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fi </a:t>
            </a:r>
            <a:r>
              <a:rPr lang="zh-CN" altLang="en-US" spc="-1" dirty="0">
                <a:solidFill>
                  <a:srgbClr val="262626"/>
                </a:solidFill>
                <a:latin typeface="Times New Roman"/>
                <a:ea typeface="DejaVu Sans"/>
              </a:rPr>
              <a:t>；</a:t>
            </a:r>
            <a:r>
              <a:rPr lang="zh-CN" altLang="en-US" spc="-1" dirty="0">
                <a:solidFill>
                  <a:srgbClr val="FF0000"/>
                </a:solidFill>
                <a:latin typeface="Times New Roman"/>
                <a:ea typeface="DejaVu Sans"/>
              </a:rPr>
              <a:t>只要有一个</a:t>
            </a:r>
            <a:r>
              <a:rPr lang="en-US" altLang="zh-CN" spc="-1" dirty="0" err="1">
                <a:solidFill>
                  <a:srgbClr val="FF0000"/>
                </a:solidFill>
                <a:latin typeface="Times New Roman"/>
                <a:ea typeface="DejaVu Sans"/>
              </a:rPr>
              <a:t>elif</a:t>
            </a:r>
            <a:r>
              <a:rPr lang="zh-CN" altLang="en-US" spc="-1" dirty="0">
                <a:solidFill>
                  <a:srgbClr val="FF0000"/>
                </a:solidFill>
                <a:latin typeface="Times New Roman"/>
                <a:ea typeface="DejaVu Sans"/>
              </a:rPr>
              <a:t>逻辑表达式为真，即执行对应</a:t>
            </a:r>
            <a:r>
              <a:rPr lang="en-US" altLang="zh-CN" spc="-1" dirty="0">
                <a:solidFill>
                  <a:srgbClr val="FF0000"/>
                </a:solidFill>
                <a:latin typeface="Times New Roman"/>
                <a:ea typeface="DejaVu Sans"/>
              </a:rPr>
              <a:t>then</a:t>
            </a:r>
            <a:r>
              <a:rPr lang="zh-CN" altLang="en-US" spc="-1" dirty="0">
                <a:solidFill>
                  <a:srgbClr val="FF0000"/>
                </a:solidFill>
                <a:latin typeface="Times New Roman"/>
                <a:ea typeface="DejaVu Sans"/>
              </a:rPr>
              <a:t>后表达式，然后结束整个选择结构！</a:t>
            </a:r>
            <a:endParaRPr lang="en-US" spc="-1" dirty="0">
              <a:solidFill>
                <a:srgbClr val="FF0000"/>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2．case多选结构</a:t>
            </a:r>
            <a:r>
              <a:rPr lang="zh-CN" altLang="en-US" sz="2400" b="0" strike="noStrike" spc="-1" dirty="0">
                <a:solidFill>
                  <a:srgbClr val="262626"/>
                </a:solidFill>
                <a:latin typeface="Times New Roman"/>
                <a:ea typeface="DejaVu Sans"/>
              </a:rPr>
              <a:t>：</a:t>
            </a:r>
            <a:endParaRPr lang="en-US" altLang="zh-CN" sz="2400" b="0"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en-US" altLang="zh-CN" spc="-1" dirty="0">
                <a:solidFill>
                  <a:srgbClr val="262626"/>
                </a:solidFill>
                <a:latin typeface="Times New Roman"/>
              </a:rPr>
              <a:t>case </a:t>
            </a:r>
            <a:r>
              <a:rPr lang="zh-CN" altLang="en-US" spc="-1" dirty="0">
                <a:solidFill>
                  <a:srgbClr val="262626"/>
                </a:solidFill>
                <a:latin typeface="Times New Roman"/>
              </a:rPr>
              <a:t>变量 </a:t>
            </a:r>
            <a:r>
              <a:rPr lang="en-US" altLang="zh-CN" spc="-1" dirty="0">
                <a:solidFill>
                  <a:srgbClr val="262626"/>
                </a:solidFill>
                <a:latin typeface="Times New Roman"/>
              </a:rPr>
              <a:t>in    </a:t>
            </a:r>
            <a:r>
              <a:rPr lang="zh-CN" altLang="en-US" spc="-1" dirty="0">
                <a:solidFill>
                  <a:srgbClr val="262626"/>
                </a:solidFill>
                <a:latin typeface="Times New Roman"/>
              </a:rPr>
              <a:t>模式</a:t>
            </a:r>
            <a:r>
              <a:rPr lang="en-US" altLang="zh-CN" spc="-1" dirty="0">
                <a:solidFill>
                  <a:srgbClr val="262626"/>
                </a:solidFill>
                <a:latin typeface="Times New Roman"/>
              </a:rPr>
              <a:t>1</a:t>
            </a:r>
            <a:r>
              <a:rPr lang="zh-CN" altLang="en-US" spc="-1" dirty="0">
                <a:solidFill>
                  <a:srgbClr val="262626"/>
                </a:solidFill>
                <a:latin typeface="Times New Roman"/>
              </a:rPr>
              <a:t>）表达式</a:t>
            </a:r>
            <a:r>
              <a:rPr lang="en-US" altLang="zh-CN" spc="-1" dirty="0">
                <a:solidFill>
                  <a:srgbClr val="262626"/>
                </a:solidFill>
                <a:latin typeface="Times New Roman"/>
              </a:rPr>
              <a:t>1;; </a:t>
            </a:r>
            <a:r>
              <a:rPr lang="zh-CN" altLang="en-US" spc="-1" dirty="0">
                <a:solidFill>
                  <a:srgbClr val="262626"/>
                </a:solidFill>
                <a:latin typeface="Times New Roman"/>
              </a:rPr>
              <a:t>模式</a:t>
            </a:r>
            <a:r>
              <a:rPr lang="en-US" altLang="zh-CN" spc="-1" dirty="0">
                <a:solidFill>
                  <a:srgbClr val="262626"/>
                </a:solidFill>
                <a:latin typeface="Times New Roman"/>
              </a:rPr>
              <a:t>2</a:t>
            </a:r>
            <a:r>
              <a:rPr lang="zh-CN" altLang="en-US" spc="-1" dirty="0">
                <a:solidFill>
                  <a:srgbClr val="262626"/>
                </a:solidFill>
                <a:latin typeface="Times New Roman"/>
              </a:rPr>
              <a:t>） 表达式</a:t>
            </a:r>
            <a:r>
              <a:rPr lang="en-US" altLang="zh-CN" spc="-1" dirty="0">
                <a:solidFill>
                  <a:srgbClr val="262626"/>
                </a:solidFill>
                <a:latin typeface="Times New Roman"/>
              </a:rPr>
              <a:t>2;; ……;; </a:t>
            </a:r>
            <a:r>
              <a:rPr lang="zh-CN" altLang="en-US" spc="-1" dirty="0">
                <a:solidFill>
                  <a:srgbClr val="262626"/>
                </a:solidFill>
                <a:latin typeface="Times New Roman"/>
              </a:rPr>
              <a:t>模式</a:t>
            </a:r>
            <a:r>
              <a:rPr lang="en-US" altLang="zh-CN" spc="-1" dirty="0">
                <a:solidFill>
                  <a:srgbClr val="262626"/>
                </a:solidFill>
                <a:latin typeface="Times New Roman"/>
              </a:rPr>
              <a:t>n</a:t>
            </a:r>
            <a:r>
              <a:rPr lang="zh-CN" altLang="en-US" spc="-1" dirty="0">
                <a:solidFill>
                  <a:srgbClr val="262626"/>
                </a:solidFill>
                <a:latin typeface="Times New Roman"/>
              </a:rPr>
              <a:t>）表达式</a:t>
            </a:r>
            <a:r>
              <a:rPr lang="en-US" altLang="zh-CN" spc="-1" dirty="0">
                <a:solidFill>
                  <a:srgbClr val="262626"/>
                </a:solidFill>
                <a:latin typeface="Times New Roman"/>
              </a:rPr>
              <a:t>n;; </a:t>
            </a:r>
            <a:r>
              <a:rPr lang="zh-CN" altLang="en-US" spc="-1" dirty="0">
                <a:solidFill>
                  <a:srgbClr val="262626"/>
                </a:solidFill>
                <a:latin typeface="Times New Roman"/>
              </a:rPr>
              <a:t>*）表达式 </a:t>
            </a:r>
            <a:r>
              <a:rPr lang="en-US" altLang="zh-CN" spc="-1" dirty="0">
                <a:solidFill>
                  <a:srgbClr val="262626"/>
                </a:solidFill>
                <a:latin typeface="Times New Roman"/>
              </a:rPr>
              <a:t>;; </a:t>
            </a:r>
            <a:r>
              <a:rPr lang="en-US" altLang="zh-CN" spc="-1" dirty="0" err="1">
                <a:solidFill>
                  <a:srgbClr val="262626"/>
                </a:solidFill>
                <a:latin typeface="Times New Roman"/>
              </a:rPr>
              <a:t>esac</a:t>
            </a:r>
            <a:r>
              <a:rPr lang="en-US" altLang="zh-CN" spc="-1" dirty="0">
                <a:solidFill>
                  <a:srgbClr val="262626"/>
                </a:solidFill>
                <a:latin typeface="Times New Roman"/>
              </a:rPr>
              <a:t>   </a:t>
            </a:r>
            <a:r>
              <a:rPr lang="zh-CN" altLang="en-US" spc="-1" dirty="0">
                <a:solidFill>
                  <a:srgbClr val="262626"/>
                </a:solidFill>
                <a:latin typeface="Times New Roman"/>
              </a:rPr>
              <a:t>；（</a:t>
            </a:r>
            <a:r>
              <a:rPr lang="en-US" altLang="zh-CN" spc="-1" dirty="0">
                <a:solidFill>
                  <a:srgbClr val="262626"/>
                </a:solidFill>
                <a:latin typeface="Times New Roman"/>
              </a:rPr>
              <a:t>case……</a:t>
            </a:r>
            <a:r>
              <a:rPr lang="en-US" altLang="zh-CN" spc="-1" dirty="0" err="1">
                <a:solidFill>
                  <a:srgbClr val="262626"/>
                </a:solidFill>
                <a:latin typeface="Times New Roman"/>
              </a:rPr>
              <a:t>esac</a:t>
            </a:r>
            <a:r>
              <a:rPr lang="zh-CN" altLang="en-US" spc="-1" dirty="0">
                <a:solidFill>
                  <a:srgbClr val="262626"/>
                </a:solidFill>
                <a:latin typeface="Times New Roman"/>
              </a:rPr>
              <a:t>必须成对出现）。只要有一个模式匹配，即执行相应表达式（命令），然后结束整个</a:t>
            </a:r>
            <a:r>
              <a:rPr lang="en-US" altLang="zh-CN" spc="-1" dirty="0">
                <a:solidFill>
                  <a:srgbClr val="262626"/>
                </a:solidFill>
                <a:latin typeface="Times New Roman"/>
              </a:rPr>
              <a:t>case</a:t>
            </a:r>
            <a:r>
              <a:rPr lang="zh-CN" altLang="en-US" spc="-1" dirty="0">
                <a:solidFill>
                  <a:srgbClr val="262626"/>
                </a:solidFill>
                <a:latin typeface="Times New Roman"/>
              </a:rPr>
              <a:t>结构。</a:t>
            </a:r>
            <a:r>
              <a:rPr lang="en-US" altLang="zh-CN" spc="-1" dirty="0">
                <a:solidFill>
                  <a:srgbClr val="262626"/>
                </a:solidFill>
                <a:latin typeface="Times New Roman"/>
              </a:rPr>
              <a:t>;; </a:t>
            </a:r>
            <a:r>
              <a:rPr lang="zh-CN" altLang="en-US" spc="-1" dirty="0">
                <a:solidFill>
                  <a:srgbClr val="262626"/>
                </a:solidFill>
                <a:latin typeface="Times New Roman"/>
              </a:rPr>
              <a:t>相当于</a:t>
            </a:r>
            <a:r>
              <a:rPr lang="en-US" altLang="zh-CN" spc="-1" dirty="0">
                <a:solidFill>
                  <a:srgbClr val="262626"/>
                </a:solidFill>
                <a:latin typeface="Times New Roman"/>
              </a:rPr>
              <a:t>break</a:t>
            </a:r>
            <a:r>
              <a:rPr lang="zh-CN" altLang="en-US" spc="-1" dirty="0">
                <a:solidFill>
                  <a:srgbClr val="262626"/>
                </a:solidFill>
                <a:latin typeface="Times New Roman"/>
              </a:rPr>
              <a:t>，不可省略！式中</a:t>
            </a:r>
            <a:r>
              <a:rPr lang="en-US" altLang="zh-CN" spc="-1" dirty="0">
                <a:solidFill>
                  <a:srgbClr val="262626"/>
                </a:solidFill>
                <a:latin typeface="Times New Roman"/>
              </a:rPr>
              <a:t>*</a:t>
            </a:r>
            <a:r>
              <a:rPr lang="zh-CN" altLang="en-US" spc="-1" dirty="0">
                <a:solidFill>
                  <a:srgbClr val="262626"/>
                </a:solidFill>
                <a:latin typeface="Times New Roman"/>
              </a:rPr>
              <a:t>）代表任意字符串，匹配任何变量，起</a:t>
            </a:r>
            <a:r>
              <a:rPr lang="en-US" altLang="zh-CN" spc="-1" dirty="0">
                <a:solidFill>
                  <a:srgbClr val="262626"/>
                </a:solidFill>
                <a:latin typeface="Times New Roman"/>
              </a:rPr>
              <a:t>if-</a:t>
            </a:r>
            <a:r>
              <a:rPr lang="en-US" altLang="zh-CN" spc="-1" dirty="0" err="1">
                <a:solidFill>
                  <a:srgbClr val="262626"/>
                </a:solidFill>
                <a:latin typeface="Times New Roman"/>
              </a:rPr>
              <a:t>elif</a:t>
            </a:r>
            <a:r>
              <a:rPr lang="en-US" altLang="zh-CN" spc="-1" dirty="0">
                <a:solidFill>
                  <a:srgbClr val="262626"/>
                </a:solidFill>
                <a:latin typeface="Times New Roman"/>
              </a:rPr>
              <a:t>-else</a:t>
            </a:r>
            <a:r>
              <a:rPr lang="zh-CN" altLang="en-US" spc="-1" dirty="0">
                <a:solidFill>
                  <a:srgbClr val="262626"/>
                </a:solidFill>
                <a:latin typeface="Times New Roman"/>
              </a:rPr>
              <a:t>中的</a:t>
            </a:r>
            <a:r>
              <a:rPr lang="en-US" altLang="zh-CN" spc="-1" dirty="0">
                <a:solidFill>
                  <a:srgbClr val="262626"/>
                </a:solidFill>
                <a:latin typeface="Times New Roman"/>
              </a:rPr>
              <a:t>else</a:t>
            </a:r>
            <a:r>
              <a:rPr lang="zh-CN" altLang="en-US" spc="-1" dirty="0">
                <a:solidFill>
                  <a:srgbClr val="262626"/>
                </a:solidFill>
                <a:latin typeface="Times New Roman"/>
              </a:rPr>
              <a:t>作用。</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pc="-1" dirty="0">
              <a:solidFill>
                <a:srgbClr val="262626"/>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21.2.6  条件测试</a:t>
            </a:r>
            <a:endParaRPr lang="en-US" sz="4400" b="0" strike="noStrike" spc="-1">
              <a:latin typeface="Arial"/>
            </a:endParaRPr>
          </a:p>
        </p:txBody>
      </p:sp>
      <p:sp>
        <p:nvSpPr>
          <p:cNvPr id="392" name="CustomShape 2"/>
          <p:cNvSpPr/>
          <p:nvPr/>
        </p:nvSpPr>
        <p:spPr>
          <a:xfrm>
            <a:off x="751444" y="2284920"/>
            <a:ext cx="10687792"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几乎所有初学Shell编程的人都会对这部分内容感到由衷的困惑。Shell和其他编程语言在条件测试上的表现非常不同，读者在C</a:t>
            </a:r>
            <a:r>
              <a:rPr lang="en-US" sz="2000" b="0" strike="noStrike" spc="-1" dirty="0">
                <a:solidFill>
                  <a:srgbClr val="262626"/>
                </a:solidFill>
                <a:latin typeface="Times New Roman"/>
                <a:ea typeface="DejaVu Sans"/>
              </a:rPr>
              <a:t>/C++积累的经验甚至可能会帮倒忙。理解本节对顺利进行Shell编程至关重要，因此，如果读者是第一次接触的话，请耐心地读完这冗长的一节。</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1．if判断的依据</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为真！非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为假！跟在</a:t>
            </a:r>
            <a:r>
              <a:rPr lang="en-US" altLang="zh-CN" sz="2000" b="0" strike="noStrike" spc="-1" dirty="0">
                <a:solidFill>
                  <a:srgbClr val="262626"/>
                </a:solidFill>
                <a:latin typeface="Times New Roman"/>
                <a:ea typeface="DejaVu Sans"/>
              </a:rPr>
              <a:t>if</a:t>
            </a:r>
            <a:r>
              <a:rPr lang="zh-CN" altLang="en-US" sz="2000" b="0" strike="noStrike" spc="-1" dirty="0">
                <a:solidFill>
                  <a:srgbClr val="262626"/>
                </a:solidFill>
                <a:latin typeface="Times New Roman"/>
                <a:ea typeface="DejaVu Sans"/>
              </a:rPr>
              <a:t>后的逻辑表达式只能是个可执行文件（或</a:t>
            </a:r>
            <a:r>
              <a:rPr lang="en-US" altLang="zh-CN" sz="2000" b="0" strike="noStrike" spc="-1" dirty="0">
                <a:solidFill>
                  <a:srgbClr val="262626"/>
                </a:solidFill>
                <a:latin typeface="Times New Roman"/>
                <a:ea typeface="DejaVu Sans"/>
              </a:rPr>
              <a:t>shell</a:t>
            </a:r>
            <a:r>
              <a:rPr lang="zh-CN" altLang="en-US" sz="2000" b="0" strike="noStrike" spc="-1" dirty="0">
                <a:solidFill>
                  <a:srgbClr val="262626"/>
                </a:solidFill>
                <a:latin typeface="Times New Roman"/>
                <a:ea typeface="DejaVu Sans"/>
              </a:rPr>
              <a:t>命令）！正常执行，就会返回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，表示真；若非正常执行，就会返回非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，表示假。</a:t>
            </a:r>
            <a:endParaRPr lang="en-US" altLang="zh-CN"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highlight>
                  <a:srgbClr val="FFFF00"/>
                </a:highlight>
                <a:latin typeface="Times New Roman"/>
              </a:rPr>
              <a:t>#</a:t>
            </a:r>
            <a:r>
              <a:rPr lang="zh-CN" altLang="en-US" sz="2000" spc="-1" dirty="0">
                <a:solidFill>
                  <a:srgbClr val="262626"/>
                </a:solidFill>
                <a:highlight>
                  <a:srgbClr val="FFFF00"/>
                </a:highlight>
                <a:latin typeface="Times New Roman"/>
              </a:rPr>
              <a:t>！ </a:t>
            </a:r>
            <a:r>
              <a:rPr lang="en-US" altLang="zh-CN" sz="2000" spc="-1" dirty="0">
                <a:solidFill>
                  <a:srgbClr val="262626"/>
                </a:solidFill>
                <a:highlight>
                  <a:srgbClr val="FFFF00"/>
                </a:highlight>
                <a:latin typeface="Times New Roman"/>
              </a:rPr>
              <a:t>/bin/bash</a:t>
            </a:r>
          </a:p>
          <a:p>
            <a:pPr marL="285840" indent="-284760">
              <a:lnSpc>
                <a:spcPct val="100000"/>
              </a:lnSpc>
              <a:spcBef>
                <a:spcPts val="479"/>
              </a:spcBef>
              <a:spcAft>
                <a:spcPts val="601"/>
              </a:spcAft>
              <a:buClr>
                <a:srgbClr val="83992A"/>
              </a:buClr>
              <a:buSzPct val="115000"/>
              <a:buFont typeface="Arial"/>
              <a:buChar char="•"/>
            </a:pPr>
            <a:r>
              <a:rPr lang="en-US" sz="2000" spc="-1" dirty="0">
                <a:solidFill>
                  <a:srgbClr val="262626"/>
                </a:solidFill>
                <a:highlight>
                  <a:srgbClr val="FFFF00"/>
                </a:highlight>
                <a:latin typeface="Times New Roman"/>
              </a:rPr>
              <a:t> </a:t>
            </a:r>
            <a:r>
              <a:rPr lang="en-US" altLang="zh-CN" sz="2000" spc="-1" dirty="0">
                <a:solidFill>
                  <a:srgbClr val="262626"/>
                </a:solidFill>
                <a:highlight>
                  <a:srgbClr val="FFFF00"/>
                </a:highlight>
                <a:latin typeface="Times New Roman"/>
              </a:rPr>
              <a:t>if  ./</a:t>
            </a:r>
            <a:r>
              <a:rPr lang="en-US" altLang="zh-CN" sz="2000" spc="-1" dirty="0" err="1">
                <a:solidFill>
                  <a:srgbClr val="262626"/>
                </a:solidFill>
                <a:highlight>
                  <a:srgbClr val="FFFF00"/>
                </a:highlight>
                <a:latin typeface="Times New Roman"/>
              </a:rPr>
              <a:t>testscript</a:t>
            </a:r>
            <a:r>
              <a:rPr lang="en-US" altLang="zh-CN" sz="2000" spc="-1" dirty="0">
                <a:solidFill>
                  <a:srgbClr val="262626"/>
                </a:solidFill>
                <a:highlight>
                  <a:srgbClr val="FFFF00"/>
                </a:highlight>
                <a:latin typeface="Times New Roman"/>
              </a:rPr>
              <a:t> -1</a:t>
            </a: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highlight>
                  <a:srgbClr val="FFFF00"/>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sz="2000" spc="-1" dirty="0">
                <a:solidFill>
                  <a:srgbClr val="262626"/>
                </a:solidFill>
                <a:highlight>
                  <a:srgbClr val="FFFF00"/>
                </a:highlight>
                <a:latin typeface="Times New Roman"/>
              </a:rPr>
              <a:t>    echo  “</a:t>
            </a:r>
            <a:r>
              <a:rPr lang="en-US" sz="2000" spc="-1" dirty="0" err="1">
                <a:solidFill>
                  <a:srgbClr val="262626"/>
                </a:solidFill>
                <a:highlight>
                  <a:srgbClr val="FFFF00"/>
                </a:highlight>
                <a:latin typeface="Times New Roman"/>
              </a:rPr>
              <a:t>testscript</a:t>
            </a:r>
            <a:r>
              <a:rPr lang="en-US" sz="2000" spc="-1" dirty="0">
                <a:solidFill>
                  <a:srgbClr val="262626"/>
                </a:solidFill>
                <a:highlight>
                  <a:srgbClr val="FFFF00"/>
                </a:highlight>
                <a:latin typeface="Times New Roman"/>
              </a:rPr>
              <a:t> exit -1”</a:t>
            </a: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highlight>
                  <a:srgbClr val="FFFF00"/>
                </a:highlight>
                <a:latin typeface="Times New Roman"/>
              </a:rPr>
              <a:t>fi</a:t>
            </a: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latin typeface="Arial"/>
            </a:endParaRPr>
          </a:p>
        </p:txBody>
      </p:sp>
      <p:sp>
        <p:nvSpPr>
          <p:cNvPr id="2" name="矩形 1"/>
          <p:cNvSpPr/>
          <p:nvPr/>
        </p:nvSpPr>
        <p:spPr>
          <a:xfrm>
            <a:off x="3869135" y="4587274"/>
            <a:ext cx="3028209"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a:solidFill>
                  <a:srgbClr val="262626"/>
                </a:solidFill>
                <a:highlight>
                  <a:srgbClr val="00FF00"/>
                </a:highlight>
                <a:latin typeface="Times New Roman"/>
              </a:rPr>
              <a:t>if  ./</a:t>
            </a:r>
            <a:r>
              <a:rPr lang="en-US" altLang="zh-CN" spc="-1" dirty="0" err="1">
                <a:solidFill>
                  <a:srgbClr val="262626"/>
                </a:solidFill>
                <a:highlight>
                  <a:srgbClr val="00FF00"/>
                </a:highlight>
                <a:latin typeface="Times New Roman"/>
              </a:rPr>
              <a:t>testscript</a:t>
            </a:r>
            <a:r>
              <a:rPr lang="en-US" altLang="zh-CN" spc="-1" dirty="0">
                <a:solidFill>
                  <a:srgbClr val="262626"/>
                </a:solidFill>
                <a:highlight>
                  <a:srgbClr val="00FF00"/>
                </a:highlight>
                <a:latin typeface="Times New Roman"/>
              </a:rPr>
              <a:t>  0</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    echo  “</a:t>
            </a:r>
            <a:r>
              <a:rPr lang="en-US" altLang="zh-CN" spc="-1" dirty="0" err="1">
                <a:solidFill>
                  <a:srgbClr val="262626"/>
                </a:solidFill>
                <a:highlight>
                  <a:srgbClr val="00FF00"/>
                </a:highlight>
                <a:latin typeface="Times New Roman"/>
              </a:rPr>
              <a:t>testscript</a:t>
            </a:r>
            <a:r>
              <a:rPr lang="en-US" altLang="zh-CN" spc="-1" dirty="0">
                <a:solidFill>
                  <a:srgbClr val="262626"/>
                </a:solidFill>
                <a:highlight>
                  <a:srgbClr val="00FF00"/>
                </a:highlight>
                <a:latin typeface="Times New Roman"/>
              </a:rPr>
              <a:t> exit  0”</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fi</a:t>
            </a:r>
          </a:p>
        </p:txBody>
      </p:sp>
      <p:sp>
        <p:nvSpPr>
          <p:cNvPr id="5" name="矩形 4"/>
          <p:cNvSpPr/>
          <p:nvPr/>
        </p:nvSpPr>
        <p:spPr>
          <a:xfrm>
            <a:off x="6780976" y="4587274"/>
            <a:ext cx="3052619"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a:solidFill>
                  <a:srgbClr val="262626"/>
                </a:solidFill>
                <a:highlight>
                  <a:srgbClr val="00FFFF"/>
                </a:highlight>
                <a:latin typeface="Times New Roman"/>
              </a:rPr>
              <a:t>if  ./</a:t>
            </a:r>
            <a:r>
              <a:rPr lang="en-US" altLang="zh-CN" spc="-1" dirty="0" err="1">
                <a:solidFill>
                  <a:srgbClr val="262626"/>
                </a:solidFill>
                <a:highlight>
                  <a:srgbClr val="00FFFF"/>
                </a:highlight>
                <a:latin typeface="Times New Roman"/>
              </a:rPr>
              <a:t>testscript</a:t>
            </a:r>
            <a:r>
              <a:rPr lang="en-US" altLang="zh-CN" spc="-1" dirty="0">
                <a:solidFill>
                  <a:srgbClr val="262626"/>
                </a:solidFill>
                <a:highlight>
                  <a:srgbClr val="00FFFF"/>
                </a:highlight>
                <a:latin typeface="Times New Roman"/>
              </a:rPr>
              <a:t>  1</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    echo  “</a:t>
            </a:r>
            <a:r>
              <a:rPr lang="en-US" altLang="zh-CN" spc="-1" dirty="0" err="1">
                <a:solidFill>
                  <a:srgbClr val="262626"/>
                </a:solidFill>
                <a:highlight>
                  <a:srgbClr val="00FFFF"/>
                </a:highlight>
                <a:latin typeface="Times New Roman"/>
              </a:rPr>
              <a:t>testscript</a:t>
            </a:r>
            <a:r>
              <a:rPr lang="en-US" altLang="zh-CN" spc="-1" dirty="0">
                <a:solidFill>
                  <a:srgbClr val="262626"/>
                </a:solidFill>
                <a:highlight>
                  <a:srgbClr val="00FFFF"/>
                </a:highlight>
                <a:latin typeface="Times New Roman"/>
              </a:rPr>
              <a:t> exit  1”</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fi</a:t>
            </a:r>
          </a:p>
        </p:txBody>
      </p:sp>
      <p:sp>
        <p:nvSpPr>
          <p:cNvPr id="3" name="矩形 2"/>
          <p:cNvSpPr/>
          <p:nvPr/>
        </p:nvSpPr>
        <p:spPr>
          <a:xfrm>
            <a:off x="9959600" y="4796305"/>
            <a:ext cx="1479636" cy="1205458"/>
          </a:xfrm>
          <a:prstGeom prst="rect">
            <a:avLst/>
          </a:prstGeom>
          <a:solidFill>
            <a:schemeClr val="accent1"/>
          </a:solidFill>
        </p:spPr>
        <p:txBody>
          <a:bodyPr wrap="none">
            <a:spAutoFit/>
          </a:bodyPr>
          <a:lstStyle/>
          <a:p>
            <a:pPr marL="1080">
              <a:lnSpc>
                <a:spcPct val="100000"/>
              </a:lnSpc>
              <a:spcBef>
                <a:spcPts val="479"/>
              </a:spcBef>
              <a:spcAft>
                <a:spcPts val="601"/>
              </a:spcAft>
              <a:buClr>
                <a:srgbClr val="83992A"/>
              </a:buClr>
              <a:buSzPct val="115000"/>
            </a:pPr>
            <a:r>
              <a:rPr lang="en-US" altLang="zh-CN" spc="-1" dirty="0" err="1">
                <a:solidFill>
                  <a:srgbClr val="262626"/>
                </a:solidFill>
                <a:latin typeface="Times New Roman"/>
              </a:rPr>
              <a:t>testscript</a:t>
            </a:r>
            <a:r>
              <a:rPr lang="zh-CN" altLang="en-US" spc="-1" dirty="0">
                <a:solidFill>
                  <a:srgbClr val="262626"/>
                </a:solidFill>
                <a:latin typeface="Times New Roman"/>
              </a:rPr>
              <a:t>程序</a:t>
            </a:r>
            <a:endParaRPr lang="en-US" altLang="zh-CN" spc="-1" dirty="0">
              <a:solidFill>
                <a:srgbClr val="262626"/>
              </a:solidFill>
              <a:latin typeface="Times New Roman"/>
            </a:endParaRPr>
          </a:p>
          <a:p>
            <a:pPr marL="1080">
              <a:lnSpc>
                <a:spcPct val="100000"/>
              </a:lnSpc>
              <a:spcBef>
                <a:spcPts val="479"/>
              </a:spcBef>
              <a:spcAft>
                <a:spcPts val="601"/>
              </a:spcAft>
              <a:buClr>
                <a:srgbClr val="83992A"/>
              </a:buClr>
              <a:buSzPct val="115000"/>
            </a:pPr>
            <a:r>
              <a:rPr lang="en-US" altLang="zh-CN" spc="-1" dirty="0">
                <a:solidFill>
                  <a:srgbClr val="262626"/>
                </a:solidFill>
                <a:latin typeface="Times New Roman"/>
              </a:rPr>
              <a:t>#</a:t>
            </a:r>
            <a:r>
              <a:rPr lang="zh-CN" altLang="en-US" spc="-1" dirty="0">
                <a:solidFill>
                  <a:srgbClr val="262626"/>
                </a:solidFill>
                <a:latin typeface="Times New Roman"/>
              </a:rPr>
              <a:t>！ </a:t>
            </a:r>
            <a:r>
              <a:rPr lang="en-US" altLang="zh-CN" spc="-1" dirty="0">
                <a:solidFill>
                  <a:srgbClr val="262626"/>
                </a:solidFill>
                <a:latin typeface="Times New Roman"/>
              </a:rPr>
              <a:t>/bin/bash</a:t>
            </a:r>
          </a:p>
          <a:p>
            <a:pPr marL="1080">
              <a:lnSpc>
                <a:spcPct val="100000"/>
              </a:lnSpc>
              <a:spcBef>
                <a:spcPts val="479"/>
              </a:spcBef>
              <a:spcAft>
                <a:spcPts val="601"/>
              </a:spcAft>
              <a:buClr>
                <a:srgbClr val="83992A"/>
              </a:buClr>
              <a:buSzPct val="115000"/>
            </a:pPr>
            <a:r>
              <a:rPr lang="en-US" altLang="zh-CN" spc="-1" dirty="0">
                <a:solidFill>
                  <a:srgbClr val="262626"/>
                </a:solidFill>
                <a:latin typeface="Times New Roman"/>
              </a:rPr>
              <a:t>exit  $@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83" name="CustomShape 2"/>
          <p:cNvSpPr/>
          <p:nvPr/>
        </p:nvSpPr>
        <p:spPr>
          <a:xfrm>
            <a:off x="1295280" y="2467988"/>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buClr>
                <a:srgbClr val="000000"/>
              </a:buClr>
              <a:buSzPct val="45000"/>
              <a:buFont typeface="Wingdings" charset="2"/>
              <a:buChar char=""/>
            </a:pPr>
            <a:r>
              <a:rPr lang="en-US" sz="2400" b="0" strike="noStrike" spc="-1" dirty="0" err="1">
                <a:solidFill>
                  <a:srgbClr val="262626"/>
                </a:solidFill>
                <a:latin typeface="Garamond"/>
                <a:ea typeface="宋体"/>
              </a:rPr>
              <a:t>linux环境下的两类编辑器</a:t>
            </a:r>
            <a:r>
              <a:rPr lang="en-US" sz="2400" b="0" strike="noStrike" spc="-1" dirty="0">
                <a:solidFill>
                  <a:srgbClr val="262626"/>
                </a:solidFill>
                <a:latin typeface="Garamond"/>
                <a:ea typeface="宋体"/>
              </a:rPr>
              <a:t>——</a:t>
            </a:r>
            <a:r>
              <a:rPr lang="en-US" sz="2400" b="0" strike="noStrike" spc="-1" dirty="0" err="1">
                <a:solidFill>
                  <a:srgbClr val="262626"/>
                </a:solidFill>
                <a:latin typeface="Garamond"/>
                <a:ea typeface="宋体"/>
              </a:rPr>
              <a:t>命令行编辑器和</a:t>
            </a:r>
            <a:r>
              <a:rPr lang="en-US" sz="2400" b="0" strike="noStrike" spc="-1" dirty="0" err="1">
                <a:solidFill>
                  <a:srgbClr val="262626"/>
                </a:solidFill>
                <a:latin typeface="Garamond"/>
                <a:ea typeface="DejaVu Sans"/>
              </a:rPr>
              <a:t>图形化编辑器</a:t>
            </a:r>
            <a:endParaRPr lang="en-US" sz="2400" b="0" strike="noStrike" spc="-1" dirty="0">
              <a:latin typeface="Arial"/>
            </a:endParaRPr>
          </a:p>
          <a:p>
            <a:pPr>
              <a:lnSpc>
                <a:spcPct val="100000"/>
              </a:lnSpc>
            </a:pPr>
            <a:endParaRPr lang="en-US" sz="2400" b="0" strike="noStrike" spc="-1" dirty="0">
              <a:solidFill>
                <a:srgbClr val="262626"/>
              </a:solidFill>
              <a:latin typeface="Garamond"/>
              <a:ea typeface="DejaVu Sans"/>
            </a:endParaRPr>
          </a:p>
          <a:p>
            <a:pPr>
              <a:lnSpc>
                <a:spcPct val="100000"/>
              </a:lnSpc>
            </a:pPr>
            <a:r>
              <a:rPr lang="en-US" sz="2400" b="0" strike="noStrike" spc="-1" dirty="0">
                <a:solidFill>
                  <a:srgbClr val="262626"/>
                </a:solidFill>
                <a:latin typeface="Garamond"/>
                <a:ea typeface="DejaVu Sans"/>
              </a:rPr>
              <a:t>3.gedit——</a:t>
            </a:r>
            <a:r>
              <a:rPr lang="en-US" sz="2400" b="0" strike="noStrike" spc="-1" dirty="0">
                <a:solidFill>
                  <a:srgbClr val="000000"/>
                </a:solidFill>
                <a:latin typeface="Arial"/>
                <a:ea typeface="DejaVu Sans"/>
              </a:rPr>
              <a:t>gedit是一个</a:t>
            </a:r>
            <a:r>
              <a:rPr lang="en-US" sz="2400" b="0" u="sng" strike="noStrike" spc="-1" dirty="0">
                <a:solidFill>
                  <a:srgbClr val="A8BF4D"/>
                </a:solidFill>
                <a:uFillTx/>
                <a:latin typeface="Arial"/>
                <a:ea typeface="DejaVu Sans"/>
                <a:hlinkClick r:id="rId2"/>
              </a:rPr>
              <a:t>GNOME</a:t>
            </a:r>
            <a:r>
              <a:rPr lang="en-US" sz="2400" b="0" u="sng" strike="noStrike" spc="-1" dirty="0">
                <a:solidFill>
                  <a:srgbClr val="A8BF4D"/>
                </a:solidFill>
                <a:uFillTx/>
                <a:latin typeface="Arial"/>
                <a:ea typeface="DejaVu Sans"/>
                <a:hlinkClick r:id="rId3"/>
              </a:rPr>
              <a:t>桌面环境</a:t>
            </a:r>
            <a:r>
              <a:rPr lang="en-US" sz="2400" b="0" strike="noStrike" spc="-1" dirty="0">
                <a:solidFill>
                  <a:srgbClr val="000000"/>
                </a:solidFill>
                <a:latin typeface="Arial"/>
                <a:ea typeface="DejaVu Sans"/>
              </a:rPr>
              <a:t>下兼容UTF-8的</a:t>
            </a:r>
            <a:r>
              <a:rPr lang="en-US" sz="2400" b="0" u="sng" strike="noStrike" spc="-1" dirty="0">
                <a:solidFill>
                  <a:srgbClr val="A8BF4D"/>
                </a:solidFill>
                <a:uFillTx/>
                <a:latin typeface="Arial"/>
                <a:ea typeface="DejaVu Sans"/>
                <a:hlinkClick r:id="rId4"/>
              </a:rPr>
              <a:t>文本编辑器</a:t>
            </a:r>
            <a:r>
              <a:rPr lang="en-US" sz="2400" b="0" strike="noStrike" spc="-1" dirty="0">
                <a:solidFill>
                  <a:srgbClr val="000000"/>
                </a:solidFill>
                <a:latin typeface="Arial"/>
                <a:ea typeface="DejaVu Sans"/>
              </a:rPr>
              <a:t>。它使用</a:t>
            </a:r>
            <a:r>
              <a:rPr lang="en-US" sz="2400" b="0" u="sng" strike="noStrike" spc="-1" dirty="0">
                <a:solidFill>
                  <a:srgbClr val="A8BF4D"/>
                </a:solidFill>
                <a:highlight>
                  <a:srgbClr val="FFFF00"/>
                </a:highlight>
                <a:uFillTx/>
                <a:latin typeface="Arial"/>
                <a:ea typeface="DejaVu Sans"/>
                <a:hlinkClick r:id="rId5"/>
              </a:rPr>
              <a:t>GTK+</a:t>
            </a:r>
            <a:r>
              <a:rPr lang="en-US" sz="2400" b="0" strike="noStrike" spc="-1" dirty="0">
                <a:solidFill>
                  <a:srgbClr val="000000"/>
                </a:solidFill>
                <a:latin typeface="Arial"/>
                <a:ea typeface="DejaVu Sans"/>
              </a:rPr>
              <a:t>编写而成，因此它十分的简单易用，有良好的语法高亮，对中文支持很好，支持包括gb2312、gbk在内的多种</a:t>
            </a:r>
            <a:r>
              <a:rPr lang="en-US" sz="2400" b="0" u="sng" strike="noStrike" spc="-1" dirty="0">
                <a:solidFill>
                  <a:srgbClr val="A8BF4D"/>
                </a:solidFill>
                <a:uFillTx/>
                <a:latin typeface="Arial"/>
                <a:ea typeface="DejaVu Sans"/>
                <a:hlinkClick r:id="rId6"/>
              </a:rPr>
              <a:t>字符编码</a:t>
            </a:r>
            <a:r>
              <a:rPr lang="en-US" sz="2400" b="0" strike="noStrike" spc="-1" dirty="0">
                <a:solidFill>
                  <a:srgbClr val="000000"/>
                </a:solidFill>
                <a:latin typeface="Arial"/>
                <a:ea typeface="DejaVu Sans"/>
              </a:rPr>
              <a:t>。gedit是一个</a:t>
            </a:r>
            <a:r>
              <a:rPr lang="en-US" sz="2400" b="0" u="sng" strike="noStrike" spc="-1" dirty="0">
                <a:solidFill>
                  <a:srgbClr val="A8BF4D"/>
                </a:solidFill>
                <a:uFillTx/>
                <a:latin typeface="Arial"/>
                <a:ea typeface="DejaVu Sans"/>
                <a:hlinkClick r:id="rId7"/>
              </a:rPr>
              <a:t>自由软件</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00000"/>
              </a:lnSpc>
            </a:pPr>
            <a:r>
              <a:rPr lang="en-US" sz="2400" b="0" strike="noStrike" spc="-1" dirty="0" err="1">
                <a:solidFill>
                  <a:srgbClr val="000000"/>
                </a:solidFill>
                <a:latin typeface="Arial"/>
                <a:ea typeface="DejaVu Sans"/>
              </a:rPr>
              <a:t>这是</a:t>
            </a:r>
            <a:r>
              <a:rPr lang="en-US" sz="2400" b="0" strike="noStrike" spc="-1" dirty="0">
                <a:solidFill>
                  <a:srgbClr val="000000"/>
                </a:solidFill>
                <a:latin typeface="Arial"/>
                <a:ea typeface="DejaVu Sans"/>
              </a:rPr>
              <a:t> Linux </a:t>
            </a:r>
            <a:r>
              <a:rPr lang="en-US" sz="2400" b="0" strike="noStrike" spc="-1" dirty="0" err="1">
                <a:solidFill>
                  <a:srgbClr val="000000"/>
                </a:solidFill>
                <a:latin typeface="Arial"/>
                <a:ea typeface="DejaVu Sans"/>
              </a:rPr>
              <a:t>下的一个纯文本编辑器,但你也可以把它用来当成是一个集成开发环境</a:t>
            </a:r>
            <a:r>
              <a:rPr lang="en-US" sz="2400" b="0" strike="noStrike" spc="-1" dirty="0">
                <a:solidFill>
                  <a:srgbClr val="000000"/>
                </a:solidFill>
                <a:latin typeface="Arial"/>
                <a:ea typeface="DejaVu Sans"/>
              </a:rPr>
              <a:t> (IDE), </a:t>
            </a:r>
            <a:r>
              <a:rPr lang="en-US" sz="2400" b="0" strike="noStrike" spc="-1" dirty="0" err="1">
                <a:solidFill>
                  <a:srgbClr val="000000"/>
                </a:solidFill>
                <a:latin typeface="Arial"/>
                <a:ea typeface="DejaVu Sans"/>
              </a:rPr>
              <a:t>它会根据不同的语言高亮显现关键字和标识符</a:t>
            </a:r>
            <a:endParaRPr lang="en-US" sz="2400" b="0" strike="noStrike" spc="-1" dirty="0">
              <a:latin typeface="Arial"/>
            </a:endParaRPr>
          </a:p>
          <a:p>
            <a:pPr>
              <a:lnSpc>
                <a:spcPct val="100000"/>
              </a:lnSpc>
            </a:pPr>
            <a:endParaRPr lang="en-US" sz="2400" b="0" strike="noStrike" spc="-1" dirty="0">
              <a:latin typeface="Arial"/>
            </a:endParaRPr>
          </a:p>
        </p:txBody>
      </p:sp>
      <p:sp>
        <p:nvSpPr>
          <p:cNvPr id="5" name="文本框 4">
            <a:extLst>
              <a:ext uri="{FF2B5EF4-FFF2-40B4-BE49-F238E27FC236}">
                <a16:creationId xmlns:a16="http://schemas.microsoft.com/office/drawing/2014/main" id="{A8177FC2-E166-4BD2-B057-1C978236BBE6}"/>
              </a:ext>
            </a:extLst>
          </p:cNvPr>
          <p:cNvSpPr txBox="1"/>
          <p:nvPr/>
        </p:nvSpPr>
        <p:spPr>
          <a:xfrm>
            <a:off x="641947" y="2204550"/>
            <a:ext cx="10906786" cy="2677656"/>
          </a:xfrm>
          <a:prstGeom prst="rect">
            <a:avLst/>
          </a:prstGeom>
          <a:noFill/>
        </p:spPr>
        <p:txBody>
          <a:bodyPr wrap="square">
            <a:spAutoFit/>
          </a:bodyPr>
          <a:lstStyle/>
          <a:p>
            <a:r>
              <a:rPr lang="en-US" altLang="zh-CN" sz="2800" dirty="0">
                <a:highlight>
                  <a:srgbClr val="FFFF00"/>
                </a:highlight>
              </a:rPr>
              <a:t>GTK(Gnome Toolkit)</a:t>
            </a:r>
            <a:r>
              <a:rPr lang="zh-CN" altLang="en-US" sz="2800" dirty="0">
                <a:highlight>
                  <a:srgbClr val="FFFF00"/>
                </a:highlight>
              </a:rPr>
              <a:t>是一套跨多种平台的图形工具包</a:t>
            </a:r>
            <a:r>
              <a:rPr lang="en-US" altLang="zh-CN" sz="2800" dirty="0">
                <a:highlight>
                  <a:srgbClr val="FFFF00"/>
                </a:highlight>
              </a:rPr>
              <a:t>,</a:t>
            </a:r>
            <a:r>
              <a:rPr lang="zh-CN" altLang="en-US" sz="2800" dirty="0">
                <a:highlight>
                  <a:srgbClr val="FFFF00"/>
                </a:highlight>
              </a:rPr>
              <a:t>按</a:t>
            </a:r>
            <a:r>
              <a:rPr lang="en-US" altLang="zh-CN" sz="2800" dirty="0">
                <a:highlight>
                  <a:srgbClr val="FFFF00"/>
                </a:highlight>
              </a:rPr>
              <a:t>LGPL</a:t>
            </a:r>
            <a:r>
              <a:rPr lang="zh-CN" altLang="en-US" sz="2800" dirty="0">
                <a:highlight>
                  <a:srgbClr val="FFFF00"/>
                </a:highlight>
              </a:rPr>
              <a:t>许可协议发布的。虽然最初是为</a:t>
            </a:r>
            <a:r>
              <a:rPr lang="en-US" altLang="zh-CN" sz="2800" dirty="0">
                <a:highlight>
                  <a:srgbClr val="FFFF00"/>
                </a:highlight>
              </a:rPr>
              <a:t>GIMP(</a:t>
            </a:r>
            <a:r>
              <a:rPr lang="en-US" altLang="zh-CN" sz="2800" b="0" i="0" dirty="0">
                <a:solidFill>
                  <a:srgbClr val="333333"/>
                </a:solidFill>
                <a:effectLst/>
                <a:highlight>
                  <a:srgbClr val="FFFF00"/>
                </a:highlight>
                <a:latin typeface="arial" panose="020B0604020202020204" pitchFamily="34" charset="0"/>
              </a:rPr>
              <a:t>GNU Image Manipulation Program</a:t>
            </a:r>
            <a:r>
              <a:rPr lang="en-US" altLang="zh-CN" sz="2800" dirty="0">
                <a:highlight>
                  <a:srgbClr val="FFFF00"/>
                </a:highlight>
              </a:rPr>
              <a:t>)</a:t>
            </a:r>
            <a:r>
              <a:rPr lang="zh-CN" altLang="en-US" sz="2800" dirty="0">
                <a:highlight>
                  <a:srgbClr val="FFFF00"/>
                </a:highlight>
              </a:rPr>
              <a:t>写的，但早已发展为一个功能强大、设计灵活的通用图形库。特别是被</a:t>
            </a:r>
            <a:r>
              <a:rPr lang="en-US" altLang="zh-CN" sz="2800" dirty="0">
                <a:highlight>
                  <a:srgbClr val="FFFF00"/>
                </a:highlight>
              </a:rPr>
              <a:t>GNOME</a:t>
            </a:r>
            <a:r>
              <a:rPr lang="zh-CN" altLang="en-US" sz="2800" dirty="0">
                <a:highlight>
                  <a:srgbClr val="FFFF00"/>
                </a:highlight>
              </a:rPr>
              <a:t>选中使得</a:t>
            </a:r>
            <a:r>
              <a:rPr lang="en-US" altLang="zh-CN" sz="2800" dirty="0">
                <a:highlight>
                  <a:srgbClr val="FFFF00"/>
                </a:highlight>
              </a:rPr>
              <a:t>GTK+</a:t>
            </a:r>
            <a:r>
              <a:rPr lang="zh-CN" altLang="en-US" sz="2800" dirty="0">
                <a:highlight>
                  <a:srgbClr val="FFFF00"/>
                </a:highlight>
              </a:rPr>
              <a:t>广为流传，成为</a:t>
            </a:r>
            <a:r>
              <a:rPr lang="en-US" altLang="zh-CN" sz="2800" dirty="0">
                <a:highlight>
                  <a:srgbClr val="FFFF00"/>
                </a:highlight>
              </a:rPr>
              <a:t>Linux</a:t>
            </a:r>
            <a:r>
              <a:rPr lang="zh-CN" altLang="en-US" sz="2800" dirty="0">
                <a:highlight>
                  <a:srgbClr val="FFFF00"/>
                </a:highlight>
              </a:rPr>
              <a:t>下开发图形界面的应用程序的主流开发工具之一，当然</a:t>
            </a:r>
            <a:r>
              <a:rPr lang="en-US" altLang="zh-CN" sz="2800" dirty="0">
                <a:highlight>
                  <a:srgbClr val="FFFF00"/>
                </a:highlight>
              </a:rPr>
              <a:t>GTK+</a:t>
            </a:r>
            <a:r>
              <a:rPr lang="zh-CN" altLang="en-US" sz="2800" dirty="0">
                <a:highlight>
                  <a:srgbClr val="FFFF00"/>
                </a:highlight>
              </a:rPr>
              <a:t>并不要求必须在</a:t>
            </a:r>
            <a:r>
              <a:rPr lang="en-US" altLang="zh-CN" sz="2800" dirty="0">
                <a:highlight>
                  <a:srgbClr val="FFFF00"/>
                </a:highlight>
              </a:rPr>
              <a:t>Linux</a:t>
            </a:r>
            <a:r>
              <a:rPr lang="zh-CN" altLang="en-US" sz="2800" dirty="0">
                <a:highlight>
                  <a:srgbClr val="FFFF00"/>
                </a:highlight>
              </a:rPr>
              <a:t>上，事实上，目前</a:t>
            </a:r>
            <a:r>
              <a:rPr lang="en-US" altLang="zh-CN" sz="2800" dirty="0">
                <a:highlight>
                  <a:srgbClr val="FFFF00"/>
                </a:highlight>
              </a:rPr>
              <a:t>GTK+</a:t>
            </a:r>
            <a:r>
              <a:rPr lang="zh-CN" altLang="en-US" sz="2800" dirty="0">
                <a:highlight>
                  <a:srgbClr val="FFFF00"/>
                </a:highlight>
              </a:rPr>
              <a:t>已经有了成功的</a:t>
            </a:r>
            <a:r>
              <a:rPr lang="en-US" altLang="zh-CN" sz="2800" dirty="0">
                <a:highlight>
                  <a:srgbClr val="FFFF00"/>
                </a:highlight>
              </a:rPr>
              <a:t>windows</a:t>
            </a:r>
            <a:r>
              <a:rPr lang="zh-CN" altLang="en-US" sz="2800" dirty="0">
                <a:highlight>
                  <a:srgbClr val="FFFF00"/>
                </a:highlight>
              </a:rPr>
              <a:t>版本。</a:t>
            </a:r>
          </a:p>
        </p:txBody>
      </p:sp>
      <p:sp>
        <p:nvSpPr>
          <p:cNvPr id="7" name="文本框 6">
            <a:extLst>
              <a:ext uri="{FF2B5EF4-FFF2-40B4-BE49-F238E27FC236}">
                <a16:creationId xmlns:a16="http://schemas.microsoft.com/office/drawing/2014/main" id="{A50174B1-3B31-43A4-B36A-DB90937F30B1}"/>
              </a:ext>
            </a:extLst>
          </p:cNvPr>
          <p:cNvSpPr txBox="1"/>
          <p:nvPr/>
        </p:nvSpPr>
        <p:spPr>
          <a:xfrm>
            <a:off x="485674" y="4398076"/>
            <a:ext cx="11219332" cy="1569660"/>
          </a:xfrm>
          <a:prstGeom prst="rect">
            <a:avLst/>
          </a:prstGeom>
          <a:noFill/>
        </p:spPr>
        <p:txBody>
          <a:bodyPr wrap="square">
            <a:spAutoFit/>
          </a:bodyPr>
          <a:lstStyle/>
          <a:p>
            <a:r>
              <a:rPr lang="en-US" altLang="zh-CN" sz="2400" dirty="0">
                <a:highlight>
                  <a:srgbClr val="00FFFF"/>
                </a:highlight>
              </a:rPr>
              <a:t>GNOME </a:t>
            </a:r>
            <a:r>
              <a:rPr lang="zh-CN" altLang="en-US" sz="2400" dirty="0">
                <a:highlight>
                  <a:srgbClr val="00FFFF"/>
                </a:highlight>
              </a:rPr>
              <a:t>即</a:t>
            </a:r>
            <a:r>
              <a:rPr lang="en-US" altLang="zh-CN" sz="2400" dirty="0">
                <a:highlight>
                  <a:srgbClr val="00FFFF"/>
                </a:highlight>
              </a:rPr>
              <a:t>GNU</a:t>
            </a:r>
            <a:r>
              <a:rPr lang="zh-CN" altLang="en-US" sz="2400" dirty="0">
                <a:highlight>
                  <a:srgbClr val="00FFFF"/>
                </a:highlight>
              </a:rPr>
              <a:t>网络对象模型环境</a:t>
            </a:r>
            <a:r>
              <a:rPr lang="en-US" altLang="zh-CN" sz="2400" dirty="0">
                <a:highlight>
                  <a:srgbClr val="00FFFF"/>
                </a:highlight>
              </a:rPr>
              <a:t>(The GNU Network Object Model Environment)</a:t>
            </a:r>
            <a:r>
              <a:rPr lang="zh-CN" altLang="en-US" sz="2400" dirty="0">
                <a:highlight>
                  <a:srgbClr val="00FFFF"/>
                </a:highlight>
              </a:rPr>
              <a:t>，</a:t>
            </a:r>
            <a:r>
              <a:rPr lang="en-US" altLang="zh-CN" sz="2400" dirty="0">
                <a:highlight>
                  <a:srgbClr val="00FFFF"/>
                </a:highlight>
              </a:rPr>
              <a:t>GNU</a:t>
            </a:r>
            <a:r>
              <a:rPr lang="zh-CN" altLang="en-US" sz="2400" dirty="0">
                <a:highlight>
                  <a:srgbClr val="00FFFF"/>
                </a:highlight>
              </a:rPr>
              <a:t>计划的一部分，开放源码运动的一个重要组成部分。是一种让使用者容易操作和设定电脑环境的工具。目标是基于自由软件，为</a:t>
            </a:r>
            <a:r>
              <a:rPr lang="en-US" altLang="zh-CN" sz="2400" dirty="0">
                <a:highlight>
                  <a:srgbClr val="00FFFF"/>
                </a:highlight>
              </a:rPr>
              <a:t>Unix</a:t>
            </a:r>
            <a:r>
              <a:rPr lang="zh-CN" altLang="en-US" sz="2400" dirty="0">
                <a:highlight>
                  <a:srgbClr val="00FFFF"/>
                </a:highlight>
              </a:rPr>
              <a:t>或者类</a:t>
            </a:r>
            <a:r>
              <a:rPr lang="en-US" altLang="zh-CN" sz="2400" dirty="0">
                <a:highlight>
                  <a:srgbClr val="00FFFF"/>
                </a:highlight>
              </a:rPr>
              <a:t>Unix</a:t>
            </a:r>
            <a:r>
              <a:rPr lang="zh-CN" altLang="en-US" sz="2400" dirty="0">
                <a:highlight>
                  <a:srgbClr val="00FFFF"/>
                </a:highlight>
              </a:rPr>
              <a:t>操作系统构造一个功能完善、操作简单以及界面友好的桌面环境，他是</a:t>
            </a:r>
            <a:r>
              <a:rPr lang="en-US" altLang="zh-CN" sz="2400" dirty="0">
                <a:highlight>
                  <a:srgbClr val="00FFFF"/>
                </a:highlight>
              </a:rPr>
              <a:t>GNU</a:t>
            </a:r>
            <a:r>
              <a:rPr lang="zh-CN" altLang="en-US" sz="2400" dirty="0">
                <a:highlight>
                  <a:srgbClr val="00FFFF"/>
                </a:highlight>
              </a:rPr>
              <a:t>计划的正式桌面。</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21.2.6  条件测试</a:t>
            </a:r>
            <a:endParaRPr lang="en-US" sz="4400" b="0" strike="noStrike" spc="-1">
              <a:latin typeface="Arial"/>
            </a:endParaRPr>
          </a:p>
        </p:txBody>
      </p:sp>
      <p:sp>
        <p:nvSpPr>
          <p:cNvPr id="392" name="CustomShape 2"/>
          <p:cNvSpPr/>
          <p:nvPr/>
        </p:nvSpPr>
        <p:spPr>
          <a:xfrm>
            <a:off x="688769" y="2284919"/>
            <a:ext cx="10723418"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若跟随</a:t>
            </a:r>
            <a:r>
              <a:rPr lang="en-US" altLang="zh-CN" sz="2000" spc="-1" dirty="0">
                <a:solidFill>
                  <a:srgbClr val="262626"/>
                </a:solidFill>
                <a:latin typeface="Times New Roman"/>
              </a:rPr>
              <a:t>if</a:t>
            </a:r>
            <a:r>
              <a:rPr lang="zh-CN" altLang="en-US" sz="2000" spc="-1" dirty="0">
                <a:solidFill>
                  <a:srgbClr val="262626"/>
                </a:solidFill>
                <a:latin typeface="Times New Roman"/>
              </a:rPr>
              <a:t>的</a:t>
            </a:r>
            <a:r>
              <a:rPr lang="en-US" altLang="zh-CN" sz="2000" spc="-1" dirty="0">
                <a:solidFill>
                  <a:srgbClr val="262626"/>
                </a:solidFill>
                <a:latin typeface="Times New Roman"/>
              </a:rPr>
              <a:t> </a:t>
            </a:r>
            <a:r>
              <a:rPr lang="zh-CN" altLang="en-US" sz="2000" spc="-1" dirty="0">
                <a:solidFill>
                  <a:srgbClr val="262626"/>
                </a:solidFill>
                <a:latin typeface="Times New Roman"/>
              </a:rPr>
              <a:t>逻辑表达式不是可执行文件（或</a:t>
            </a:r>
            <a:r>
              <a:rPr lang="en-US" altLang="zh-CN" sz="2000" spc="-1" dirty="0">
                <a:solidFill>
                  <a:srgbClr val="262626"/>
                </a:solidFill>
                <a:latin typeface="Times New Roman"/>
              </a:rPr>
              <a:t>shell</a:t>
            </a:r>
            <a:r>
              <a:rPr lang="zh-CN" altLang="en-US" sz="2000" spc="-1" dirty="0">
                <a:solidFill>
                  <a:srgbClr val="262626"/>
                </a:solidFill>
                <a:latin typeface="Times New Roman"/>
              </a:rPr>
              <a:t>命令），比如可能是比较表达式或逻辑运算表达式，则要用</a:t>
            </a:r>
            <a:r>
              <a:rPr lang="en-US" altLang="zh-CN" sz="2000" spc="-1" dirty="0">
                <a:solidFill>
                  <a:srgbClr val="FF0000"/>
                </a:solidFill>
                <a:latin typeface="Times New Roman"/>
              </a:rPr>
              <a:t>test</a:t>
            </a:r>
            <a:r>
              <a:rPr lang="zh-CN" altLang="en-US" sz="2000" spc="-1" dirty="0">
                <a:solidFill>
                  <a:srgbClr val="262626"/>
                </a:solidFill>
                <a:latin typeface="Times New Roman"/>
              </a:rPr>
              <a:t>命令或</a:t>
            </a:r>
            <a:r>
              <a:rPr lang="zh-CN" altLang="en-US" sz="2000" spc="-1" dirty="0">
                <a:solidFill>
                  <a:srgbClr val="FF0000"/>
                </a:solidFill>
                <a:latin typeface="Times New Roman"/>
              </a:rPr>
              <a:t>方括号</a:t>
            </a:r>
            <a:r>
              <a:rPr lang="zh-CN" altLang="en-US" sz="2000" spc="-1" dirty="0">
                <a:solidFill>
                  <a:srgbClr val="262626"/>
                </a:solidFill>
                <a:latin typeface="Times New Roman"/>
              </a:rPr>
              <a:t>使其成为</a:t>
            </a:r>
            <a:r>
              <a:rPr lang="zh-CN" altLang="en-US" sz="2000" spc="-1" dirty="0">
                <a:solidFill>
                  <a:srgbClr val="FF0000"/>
                </a:solidFill>
                <a:latin typeface="Times New Roman"/>
              </a:rPr>
              <a:t>测试命令表达式</a:t>
            </a:r>
            <a:r>
              <a:rPr lang="zh-CN" altLang="en-US" sz="2000" spc="-1" dirty="0">
                <a:solidFill>
                  <a:srgbClr val="262626"/>
                </a:solidFill>
                <a:latin typeface="Times New Roman"/>
              </a:rPr>
              <a:t>！</a:t>
            </a:r>
            <a:endParaRPr lang="en-US"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2．test命令和空格的使用</a:t>
            </a:r>
            <a:r>
              <a:rPr lang="en-US" altLang="zh-CN" sz="2000" b="0" strike="noStrike" spc="-1" dirty="0">
                <a:solidFill>
                  <a:srgbClr val="262626"/>
                </a:solidFill>
                <a:latin typeface="Times New Roman"/>
                <a:ea typeface="DejaVu Sans"/>
              </a:rPr>
              <a:t>——test</a:t>
            </a:r>
            <a:r>
              <a:rPr lang="zh-CN" altLang="en-US" sz="2000" b="0" strike="noStrike" spc="-1" dirty="0">
                <a:solidFill>
                  <a:srgbClr val="262626"/>
                </a:solidFill>
                <a:latin typeface="Times New Roman"/>
                <a:ea typeface="DejaVu Sans"/>
              </a:rPr>
              <a:t>命令，当比较或逻辑运算</a:t>
            </a:r>
            <a:r>
              <a:rPr lang="zh-CN" altLang="en-US" sz="2000" b="0" strike="noStrike" spc="-1" dirty="0">
                <a:solidFill>
                  <a:srgbClr val="FF0000"/>
                </a:solidFill>
                <a:latin typeface="Times New Roman"/>
                <a:ea typeface="DejaVu Sans"/>
              </a:rPr>
              <a:t>结果为真</a:t>
            </a:r>
            <a:r>
              <a:rPr lang="zh-CN" altLang="en-US" sz="2000" b="0" strike="noStrike" spc="-1" dirty="0">
                <a:solidFill>
                  <a:srgbClr val="262626"/>
                </a:solidFill>
                <a:latin typeface="Times New Roman"/>
                <a:ea typeface="DejaVu Sans"/>
              </a:rPr>
              <a:t>时，</a:t>
            </a:r>
            <a:r>
              <a:rPr lang="zh-CN" altLang="en-US" sz="2000" b="0" strike="noStrike" spc="-1" dirty="0">
                <a:solidFill>
                  <a:srgbClr val="262626"/>
                </a:solidFill>
                <a:highlight>
                  <a:srgbClr val="FFFF00"/>
                </a:highlight>
                <a:latin typeface="Times New Roman"/>
                <a:ea typeface="DejaVu Sans"/>
              </a:rPr>
              <a:t>返回一个</a:t>
            </a:r>
            <a:r>
              <a:rPr lang="en-US" altLang="zh-CN" sz="2000" b="0" strike="noStrike" spc="-1" dirty="0">
                <a:solidFill>
                  <a:srgbClr val="FF0000"/>
                </a:solidFill>
                <a:highlight>
                  <a:srgbClr val="FFFF00"/>
                </a:highlight>
                <a:latin typeface="Times New Roman"/>
                <a:ea typeface="DejaVu Sans"/>
              </a:rPr>
              <a:t>0</a:t>
            </a:r>
            <a:r>
              <a:rPr lang="zh-CN" altLang="en-US" sz="2000" b="0" strike="noStrike" spc="-1" dirty="0">
                <a:solidFill>
                  <a:srgbClr val="262626"/>
                </a:solidFill>
                <a:highlight>
                  <a:srgbClr val="FFFF00"/>
                </a:highlight>
                <a:latin typeface="Times New Roman"/>
                <a:ea typeface="DejaVu Sans"/>
              </a:rPr>
              <a:t>值</a:t>
            </a:r>
            <a:r>
              <a:rPr lang="zh-CN" altLang="en-US" sz="2000" b="0" strike="noStrike" spc="-1" dirty="0">
                <a:solidFill>
                  <a:srgbClr val="262626"/>
                </a:solidFill>
                <a:latin typeface="Times New Roman"/>
                <a:ea typeface="DejaVu Sans"/>
              </a:rPr>
              <a:t>，</a:t>
            </a:r>
            <a:r>
              <a:rPr lang="zh-CN" altLang="en-US" sz="2000" b="0" strike="noStrike" spc="-1" dirty="0">
                <a:solidFill>
                  <a:srgbClr val="FF0000"/>
                </a:solidFill>
                <a:latin typeface="Times New Roman"/>
                <a:ea typeface="DejaVu Sans"/>
              </a:rPr>
              <a:t>为假</a:t>
            </a:r>
            <a:r>
              <a:rPr lang="zh-CN" altLang="en-US" sz="2000" b="0" strike="noStrike" spc="-1" dirty="0">
                <a:solidFill>
                  <a:srgbClr val="262626"/>
                </a:solidFill>
                <a:latin typeface="Times New Roman"/>
                <a:ea typeface="DejaVu Sans"/>
              </a:rPr>
              <a:t>时，</a:t>
            </a:r>
            <a:r>
              <a:rPr lang="zh-CN" altLang="en-US" sz="2000" b="0" strike="noStrike" spc="-1" dirty="0">
                <a:solidFill>
                  <a:srgbClr val="262626"/>
                </a:solidFill>
                <a:highlight>
                  <a:srgbClr val="FFFF00"/>
                </a:highlight>
                <a:latin typeface="Times New Roman"/>
                <a:ea typeface="DejaVu Sans"/>
              </a:rPr>
              <a:t>返回一个</a:t>
            </a:r>
            <a:r>
              <a:rPr lang="en-US" altLang="zh-CN" sz="2000" b="0" strike="noStrike" spc="-1" dirty="0">
                <a:solidFill>
                  <a:srgbClr val="FF0000"/>
                </a:solidFill>
                <a:highlight>
                  <a:srgbClr val="FFFF00"/>
                </a:highlight>
                <a:latin typeface="Times New Roman"/>
                <a:ea typeface="DejaVu Sans"/>
              </a:rPr>
              <a:t>1</a:t>
            </a:r>
            <a:r>
              <a:rPr lang="zh-CN" altLang="en-US" sz="2000" b="0" strike="noStrike" spc="-1" dirty="0">
                <a:solidFill>
                  <a:srgbClr val="262626"/>
                </a:solidFill>
                <a:highlight>
                  <a:srgbClr val="FFFF00"/>
                </a:highlight>
                <a:latin typeface="Times New Roman"/>
                <a:ea typeface="DejaVu Sans"/>
              </a:rPr>
              <a:t>值</a:t>
            </a:r>
            <a:r>
              <a:rPr lang="zh-CN" altLang="en-US" sz="2000" b="0" strike="noStrike" spc="-1" dirty="0">
                <a:solidFill>
                  <a:srgbClr val="262626"/>
                </a:solidFill>
                <a:latin typeface="Times New Roman"/>
                <a:ea typeface="DejaVu Sans"/>
              </a:rPr>
              <a:t>。</a:t>
            </a:r>
            <a:r>
              <a:rPr lang="zh-CN" altLang="en-US" sz="2000" spc="-1" dirty="0">
                <a:solidFill>
                  <a:srgbClr val="262626"/>
                </a:solidFill>
                <a:latin typeface="Times New Roman"/>
                <a:ea typeface="DejaVu Sans"/>
              </a:rPr>
              <a:t>一</a:t>
            </a:r>
            <a:r>
              <a:rPr lang="zh-CN" altLang="en-US" sz="2000" spc="-1" dirty="0">
                <a:solidFill>
                  <a:srgbClr val="262626"/>
                </a:solidFill>
                <a:highlight>
                  <a:srgbClr val="FFFF00"/>
                </a:highlight>
                <a:latin typeface="Times New Roman"/>
                <a:ea typeface="DejaVu Sans"/>
              </a:rPr>
              <a:t>对</a:t>
            </a:r>
            <a:r>
              <a:rPr lang="zh-CN" altLang="en-US" sz="2000" b="0" strike="noStrike" spc="-1" dirty="0">
                <a:solidFill>
                  <a:srgbClr val="262626"/>
                </a:solidFill>
                <a:highlight>
                  <a:srgbClr val="FFFF00"/>
                </a:highlight>
                <a:latin typeface="Times New Roman"/>
                <a:ea typeface="DejaVu Sans"/>
              </a:rPr>
              <a:t>方括号</a:t>
            </a:r>
            <a:r>
              <a:rPr lang="en-US" altLang="zh-CN" sz="2000" b="0" strike="noStrike" spc="-1" dirty="0">
                <a:solidFill>
                  <a:srgbClr val="262626"/>
                </a:solidFill>
                <a:highlight>
                  <a:srgbClr val="FFFF00"/>
                </a:highlight>
                <a:latin typeface="Times New Roman"/>
                <a:ea typeface="DejaVu Sans"/>
              </a:rPr>
              <a:t>[]</a:t>
            </a:r>
            <a:r>
              <a:rPr lang="zh-CN" altLang="en-US" sz="2000" b="0" strike="noStrike" spc="-1" dirty="0">
                <a:solidFill>
                  <a:srgbClr val="262626"/>
                </a:solidFill>
                <a:highlight>
                  <a:srgbClr val="FFFF00"/>
                </a:highlight>
                <a:latin typeface="Times New Roman"/>
                <a:ea typeface="DejaVu Sans"/>
              </a:rPr>
              <a:t>具有</a:t>
            </a:r>
            <a:r>
              <a:rPr lang="en-US" altLang="zh-CN" sz="2000" b="0" strike="noStrike" spc="-1" dirty="0">
                <a:solidFill>
                  <a:srgbClr val="262626"/>
                </a:solidFill>
                <a:highlight>
                  <a:srgbClr val="FFFF00"/>
                </a:highlight>
                <a:latin typeface="Times New Roman"/>
                <a:ea typeface="DejaVu Sans"/>
              </a:rPr>
              <a:t>test</a:t>
            </a:r>
            <a:r>
              <a:rPr lang="zh-CN" altLang="en-US" sz="2000" b="0" strike="noStrike" spc="-1" dirty="0">
                <a:solidFill>
                  <a:srgbClr val="262626"/>
                </a:solidFill>
                <a:highlight>
                  <a:srgbClr val="FFFF00"/>
                </a:highlight>
                <a:latin typeface="Times New Roman"/>
                <a:ea typeface="DejaVu Sans"/>
              </a:rPr>
              <a:t>同样</a:t>
            </a:r>
            <a:r>
              <a:rPr lang="zh-CN" altLang="en-US" sz="2000" b="0" strike="noStrike" spc="-1" dirty="0">
                <a:solidFill>
                  <a:srgbClr val="262626"/>
                </a:solidFill>
                <a:latin typeface="Times New Roman"/>
                <a:ea typeface="DejaVu Sans"/>
              </a:rPr>
              <a:t>的作用！</a:t>
            </a:r>
            <a:endParaRPr lang="en-US" altLang="zh-CN"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要求表达式中的</a:t>
            </a:r>
            <a:r>
              <a:rPr lang="zh-CN" altLang="en-US" sz="2000" spc="-1" dirty="0">
                <a:solidFill>
                  <a:srgbClr val="262626"/>
                </a:solidFill>
                <a:highlight>
                  <a:srgbClr val="FFFF00"/>
                </a:highlight>
                <a:latin typeface="Times New Roman"/>
              </a:rPr>
              <a:t>变量名和运算符</a:t>
            </a:r>
            <a:r>
              <a:rPr lang="zh-CN" altLang="en-US" sz="2000" spc="-1" dirty="0">
                <a:solidFill>
                  <a:srgbClr val="262626"/>
                </a:solidFill>
                <a:latin typeface="Times New Roman"/>
              </a:rPr>
              <a:t>之间、以及它们</a:t>
            </a:r>
            <a:r>
              <a:rPr lang="zh-CN" altLang="en-US" sz="2000" spc="-1" dirty="0">
                <a:solidFill>
                  <a:srgbClr val="262626"/>
                </a:solidFill>
                <a:highlight>
                  <a:srgbClr val="FFFF00"/>
                </a:highlight>
                <a:latin typeface="Times New Roman"/>
              </a:rPr>
              <a:t>和方括号</a:t>
            </a:r>
            <a:r>
              <a:rPr lang="zh-CN" altLang="en-US" sz="2000" spc="-1" dirty="0">
                <a:solidFill>
                  <a:srgbClr val="262626"/>
                </a:solidFill>
                <a:latin typeface="Times New Roman"/>
              </a:rPr>
              <a:t>之间必须用</a:t>
            </a:r>
            <a:r>
              <a:rPr lang="zh-CN" altLang="en-US" sz="2000" spc="-1" dirty="0">
                <a:solidFill>
                  <a:srgbClr val="FF0000"/>
                </a:solidFill>
                <a:latin typeface="Times New Roman"/>
              </a:rPr>
              <a:t>空格隔开</a:t>
            </a:r>
            <a:r>
              <a:rPr lang="zh-CN" altLang="en-US" sz="2000" spc="-1" dirty="0">
                <a:solidFill>
                  <a:srgbClr val="262626"/>
                </a:solidFill>
                <a:latin typeface="Times New Roman"/>
              </a:rPr>
              <a:t>！</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语法：</a:t>
            </a:r>
            <a:r>
              <a:rPr lang="en-US" altLang="zh-CN" sz="2000" b="0" strike="noStrike" spc="-1" dirty="0">
                <a:solidFill>
                  <a:srgbClr val="262626"/>
                </a:solidFill>
                <a:latin typeface="Times New Roman"/>
              </a:rPr>
              <a:t>test </a:t>
            </a:r>
            <a:r>
              <a:rPr lang="zh-CN" altLang="en-US" sz="2000" b="0" strike="noStrike" spc="-1" dirty="0">
                <a:solidFill>
                  <a:srgbClr val="262626"/>
                </a:solidFill>
                <a:latin typeface="Times New Roman"/>
              </a:rPr>
              <a:t>逻辑表达式；  </a:t>
            </a:r>
            <a:r>
              <a:rPr lang="en-US" altLang="zh-CN" sz="2000" spc="-1" dirty="0">
                <a:solidFill>
                  <a:srgbClr val="262626"/>
                </a:solidFill>
                <a:latin typeface="Times New Roman"/>
              </a:rPr>
              <a:t>[ </a:t>
            </a:r>
            <a:r>
              <a:rPr lang="zh-CN" altLang="en-US" sz="2000" spc="-1" dirty="0">
                <a:solidFill>
                  <a:srgbClr val="262626"/>
                </a:solidFill>
                <a:latin typeface="Times New Roman"/>
              </a:rPr>
              <a:t>逻辑表达式 </a:t>
            </a:r>
            <a:r>
              <a:rPr lang="en-US" altLang="zh-CN" sz="2000" spc="-1" dirty="0">
                <a:solidFill>
                  <a:srgbClr val="262626"/>
                </a:solidFill>
                <a:latin typeface="Times New Roman"/>
              </a:rPr>
              <a:t>]</a:t>
            </a: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password=</a:t>
            </a:r>
            <a:r>
              <a:rPr lang="zh-CN" altLang="en-US" sz="2000" spc="-1" dirty="0">
                <a:solidFill>
                  <a:srgbClr val="262626"/>
                </a:solidFill>
                <a:latin typeface="Times New Roman"/>
              </a:rPr>
              <a:t>“</a:t>
            </a:r>
            <a:r>
              <a:rPr lang="en-US" altLang="zh-CN" sz="2000" spc="-1" dirty="0" err="1">
                <a:solidFill>
                  <a:srgbClr val="262626"/>
                </a:solidFill>
                <a:latin typeface="Times New Roman"/>
              </a:rPr>
              <a:t>jxz</a:t>
            </a:r>
            <a:r>
              <a:rPr lang="zh-CN" altLang="en-US" sz="2000" spc="-1" dirty="0">
                <a:solidFill>
                  <a:srgbClr val="262626"/>
                </a:solidFill>
                <a:latin typeface="Times New Roman"/>
              </a:rPr>
              <a:t>”</a:t>
            </a:r>
            <a:r>
              <a:rPr lang="en-US" altLang="zh-CN" sz="2000" spc="-1" dirty="0">
                <a:solidFill>
                  <a:srgbClr val="262626"/>
                </a:solidFill>
                <a:latin typeface="Times New Roman"/>
              </a:rPr>
              <a:t> </a:t>
            </a: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test</a:t>
            </a:r>
            <a:r>
              <a:rPr lang="en-US" altLang="zh-CN" sz="2000" spc="-1" dirty="0">
                <a:solidFill>
                  <a:srgbClr val="262626"/>
                </a:solidFill>
                <a:highlight>
                  <a:srgbClr val="FFFF00"/>
                </a:highlight>
                <a:latin typeface="Times New Roman"/>
              </a:rPr>
              <a:t> </a:t>
            </a:r>
            <a:r>
              <a:rPr lang="zh-CN" altLang="en-US" sz="2000" spc="-1" dirty="0">
                <a:solidFill>
                  <a:srgbClr val="262626"/>
                </a:solidFill>
                <a:latin typeface="Times New Roman"/>
              </a:rPr>
              <a:t>“</a:t>
            </a:r>
            <a:r>
              <a:rPr lang="en-US" altLang="zh-CN" sz="2000" spc="-1" dirty="0">
                <a:solidFill>
                  <a:srgbClr val="262626"/>
                </a:solidFill>
                <a:latin typeface="Times New Roman"/>
              </a:rPr>
              <a:t>$password”</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a:t>
            </a:r>
            <a:r>
              <a:rPr lang="en-US" altLang="zh-CN" sz="2000" spc="-1" dirty="0" err="1">
                <a:solidFill>
                  <a:srgbClr val="262626"/>
                </a:solidFill>
                <a:latin typeface="Times New Roman"/>
              </a:rPr>
              <a:t>jxz</a:t>
            </a:r>
            <a:r>
              <a:rPr lang="en-US" altLang="zh-CN" sz="2000" spc="-1" dirty="0">
                <a:solidFill>
                  <a:srgbClr val="262626"/>
                </a:solidFill>
                <a:latin typeface="Times New Roman"/>
              </a:rPr>
              <a:t>”       </a:t>
            </a:r>
            <a:r>
              <a:rPr lang="zh-CN" altLang="en-US" sz="2000" spc="-1" dirty="0">
                <a:solidFill>
                  <a:srgbClr val="262626"/>
                </a:solidFill>
                <a:latin typeface="Times New Roman"/>
              </a:rPr>
              <a:t> </a:t>
            </a:r>
            <a:r>
              <a:rPr lang="en-US" altLang="zh-CN" sz="2000" spc="-1" dirty="0">
                <a:solidFill>
                  <a:srgbClr val="262626"/>
                </a:solidFill>
                <a:latin typeface="Times New Roman"/>
              </a:rPr>
              <a:t>    #  </a:t>
            </a:r>
            <a:r>
              <a:rPr lang="zh-CN" altLang="en-US" sz="2000" spc="-1" dirty="0">
                <a:solidFill>
                  <a:srgbClr val="262626"/>
                </a:solidFill>
                <a:highlight>
                  <a:srgbClr val="FFFF00"/>
                </a:highlight>
                <a:latin typeface="Times New Roman"/>
              </a:rPr>
              <a:t>“</a:t>
            </a:r>
            <a:r>
              <a:rPr lang="en-US" altLang="zh-CN" sz="2000" spc="-1" dirty="0">
                <a:solidFill>
                  <a:srgbClr val="262626"/>
                </a:solidFill>
                <a:highlight>
                  <a:srgbClr val="FFFF00"/>
                </a:highlight>
                <a:latin typeface="Times New Roman"/>
              </a:rPr>
              <a:t>=</a:t>
            </a:r>
            <a:r>
              <a:rPr lang="zh-CN" altLang="en-US" sz="2000" spc="-1" dirty="0">
                <a:solidFill>
                  <a:srgbClr val="262626"/>
                </a:solidFill>
                <a:highlight>
                  <a:srgbClr val="FFFF00"/>
                </a:highlight>
                <a:latin typeface="Times New Roman"/>
              </a:rPr>
              <a:t>”号两边</a:t>
            </a:r>
            <a:r>
              <a:rPr lang="zh-CN" altLang="en-US" sz="2000" spc="-1" dirty="0">
                <a:solidFill>
                  <a:srgbClr val="FF0000"/>
                </a:solidFill>
                <a:highlight>
                  <a:srgbClr val="FFFF00"/>
                </a:highlight>
                <a:latin typeface="Times New Roman"/>
              </a:rPr>
              <a:t>必须有空格</a:t>
            </a:r>
            <a:r>
              <a:rPr lang="zh-CN" altLang="en-US" sz="2000" spc="-1" dirty="0">
                <a:solidFill>
                  <a:srgbClr val="262626"/>
                </a:solidFill>
                <a:highlight>
                  <a:srgbClr val="FFFF00"/>
                </a:highlight>
                <a:latin typeface="Times New Roman"/>
              </a:rPr>
              <a:t>，若去掉空格</a:t>
            </a:r>
            <a:r>
              <a:rPr lang="en-US" altLang="zh-CN" sz="2000" spc="-1" dirty="0">
                <a:solidFill>
                  <a:srgbClr val="262626"/>
                </a:solidFill>
                <a:highlight>
                  <a:srgbClr val="FFFF00"/>
                </a:highlight>
                <a:latin typeface="Times New Roman"/>
              </a:rPr>
              <a:t>test</a:t>
            </a:r>
            <a:r>
              <a:rPr lang="zh-CN" altLang="en-US" sz="2000" spc="-1" dirty="0">
                <a:solidFill>
                  <a:srgbClr val="262626"/>
                </a:solidFill>
                <a:highlight>
                  <a:srgbClr val="FFFF00"/>
                </a:highlight>
                <a:latin typeface="Times New Roman"/>
              </a:rPr>
              <a:t>会</a:t>
            </a:r>
            <a:r>
              <a:rPr lang="zh-CN" altLang="en-US" sz="2000" spc="-1" dirty="0">
                <a:solidFill>
                  <a:srgbClr val="FF0000"/>
                </a:solidFill>
                <a:highlight>
                  <a:srgbClr val="FFFF00"/>
                </a:highlight>
                <a:latin typeface="Times New Roman"/>
              </a:rPr>
              <a:t>永远返回</a:t>
            </a:r>
            <a:r>
              <a:rPr lang="en-US" altLang="zh-CN" sz="2000" spc="-1" dirty="0">
                <a:solidFill>
                  <a:srgbClr val="FF0000"/>
                </a:solidFill>
                <a:highlight>
                  <a:srgbClr val="FFFF00"/>
                </a:highlight>
                <a:latin typeface="Times New Roman"/>
              </a:rPr>
              <a:t>0</a:t>
            </a:r>
            <a:r>
              <a:rPr lang="zh-CN" altLang="en-US" sz="2000" spc="-1" dirty="0">
                <a:solidFill>
                  <a:srgbClr val="FF0000"/>
                </a:solidFill>
                <a:highlight>
                  <a:srgbClr val="FFFF00"/>
                </a:highlight>
                <a:latin typeface="Times New Roman"/>
              </a:rPr>
              <a:t>（永远为真）</a:t>
            </a:r>
            <a:endParaRPr lang="en-US" altLang="zh-CN" sz="2000" spc="-1" dirty="0">
              <a:solidFill>
                <a:srgbClr val="FF0000"/>
              </a:solidFill>
              <a:highlight>
                <a:srgbClr val="FFFF00"/>
              </a:highlight>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en-US" altLang="zh-CN" sz="2000" spc="-1" dirty="0">
                <a:solidFill>
                  <a:srgbClr val="FF0000"/>
                </a:solidFill>
                <a:highlight>
                  <a:srgbClr val="FFFF00"/>
                </a:highlight>
                <a:latin typeface="Times New Roman"/>
              </a:rPr>
              <a:t> </a:t>
            </a:r>
            <a:r>
              <a:rPr lang="zh-CN" altLang="en-US" sz="2000" spc="-1" dirty="0">
                <a:solidFill>
                  <a:srgbClr val="262626"/>
                </a:solidFill>
                <a:latin typeface="Times New Roman"/>
              </a:rPr>
              <a:t>“</a:t>
            </a:r>
            <a:r>
              <a:rPr lang="en-US" altLang="zh-CN" sz="2000" spc="-1" dirty="0">
                <a:solidFill>
                  <a:srgbClr val="262626"/>
                </a:solidFill>
                <a:latin typeface="Times New Roman"/>
              </a:rPr>
              <a:t>$password” = “</a:t>
            </a:r>
            <a:r>
              <a:rPr lang="en-US" altLang="zh-CN" sz="2000" spc="-1" dirty="0" err="1">
                <a:solidFill>
                  <a:srgbClr val="262626"/>
                </a:solidFill>
                <a:latin typeface="Times New Roman"/>
              </a:rPr>
              <a:t>jxz</a:t>
            </a:r>
            <a:r>
              <a:rPr lang="en-US" altLang="zh-CN" sz="2000" spc="-1" dirty="0">
                <a:solidFill>
                  <a:srgbClr val="262626"/>
                </a:solidFill>
                <a:latin typeface="Times New Roman"/>
              </a:rPr>
              <a:t>”</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                # </a:t>
            </a:r>
            <a:r>
              <a:rPr lang="zh-CN" altLang="en-US" sz="2000" spc="-1" dirty="0">
                <a:solidFill>
                  <a:srgbClr val="FF0000"/>
                </a:solidFill>
                <a:latin typeface="Times New Roman"/>
              </a:rPr>
              <a:t>“</a:t>
            </a:r>
            <a:r>
              <a:rPr lang="en-US" altLang="zh-CN" sz="2000" spc="-1" dirty="0">
                <a:solidFill>
                  <a:srgbClr val="FF0000"/>
                </a:solidFill>
                <a:latin typeface="Times New Roman"/>
              </a:rPr>
              <a:t>[</a:t>
            </a:r>
            <a:r>
              <a:rPr lang="zh-CN" altLang="en-US" sz="2000" spc="-1" dirty="0">
                <a:solidFill>
                  <a:srgbClr val="FF0000"/>
                </a:solidFill>
                <a:latin typeface="Times New Roman"/>
              </a:rPr>
              <a:t>”</a:t>
            </a:r>
            <a:r>
              <a:rPr lang="zh-CN" altLang="en-US" sz="2000" spc="-1" dirty="0">
                <a:solidFill>
                  <a:srgbClr val="262626"/>
                </a:solidFill>
                <a:latin typeface="Times New Roman"/>
              </a:rPr>
              <a:t>之</a:t>
            </a:r>
            <a:r>
              <a:rPr lang="zh-CN" altLang="en-US" sz="2000" spc="-1" dirty="0">
                <a:solidFill>
                  <a:srgbClr val="262626"/>
                </a:solidFill>
                <a:highlight>
                  <a:srgbClr val="FFFF00"/>
                </a:highlight>
                <a:latin typeface="Times New Roman"/>
              </a:rPr>
              <a:t>后</a:t>
            </a:r>
            <a:r>
              <a:rPr lang="zh-CN" altLang="en-US" sz="2000" spc="-1" dirty="0">
                <a:solidFill>
                  <a:srgbClr val="262626"/>
                </a:solidFill>
                <a:latin typeface="Times New Roman"/>
              </a:rPr>
              <a:t>和</a:t>
            </a:r>
            <a:r>
              <a:rPr lang="zh-CN" altLang="en-US" sz="2000" spc="-1" dirty="0">
                <a:solidFill>
                  <a:srgbClr val="FF0000"/>
                </a:solidFill>
                <a:latin typeface="Times New Roman"/>
              </a:rPr>
              <a:t>“</a:t>
            </a:r>
            <a:r>
              <a:rPr lang="en-US" altLang="zh-CN" sz="2000" spc="-1" dirty="0">
                <a:solidFill>
                  <a:srgbClr val="FF0000"/>
                </a:solidFill>
                <a:latin typeface="Times New Roman"/>
              </a:rPr>
              <a:t>]</a:t>
            </a:r>
            <a:r>
              <a:rPr lang="zh-CN" altLang="en-US" sz="2000" spc="-1" dirty="0">
                <a:solidFill>
                  <a:srgbClr val="FF0000"/>
                </a:solidFill>
                <a:latin typeface="Times New Roman"/>
              </a:rPr>
              <a:t>”</a:t>
            </a:r>
            <a:r>
              <a:rPr lang="zh-CN" altLang="en-US" sz="2000" spc="-1" dirty="0">
                <a:solidFill>
                  <a:srgbClr val="262626"/>
                </a:solidFill>
                <a:latin typeface="Times New Roman"/>
              </a:rPr>
              <a:t>之</a:t>
            </a:r>
            <a:r>
              <a:rPr lang="zh-CN" altLang="en-US" sz="2000" spc="-1" dirty="0">
                <a:solidFill>
                  <a:srgbClr val="262626"/>
                </a:solidFill>
                <a:highlight>
                  <a:srgbClr val="FFFF00"/>
                </a:highlight>
                <a:latin typeface="Times New Roman"/>
              </a:rPr>
              <a:t>前</a:t>
            </a:r>
            <a:r>
              <a:rPr lang="zh-CN" altLang="en-US" sz="2000" spc="-1" dirty="0">
                <a:solidFill>
                  <a:srgbClr val="FF0000"/>
                </a:solidFill>
                <a:latin typeface="Times New Roman"/>
              </a:rPr>
              <a:t>必须有空格</a:t>
            </a:r>
            <a:r>
              <a:rPr lang="zh-CN" altLang="en-US" sz="2000" spc="-1" dirty="0">
                <a:solidFill>
                  <a:srgbClr val="262626"/>
                </a:solidFill>
                <a:latin typeface="Times New Roman"/>
              </a:rPr>
              <a:t>。去掉空格会语法错误</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zh-CN" altLang="en-US" sz="2000" spc="-1" dirty="0">
                <a:solidFill>
                  <a:srgbClr val="262626"/>
                </a:solidFill>
                <a:latin typeface="Times New Roman"/>
              </a:rPr>
              <a:t>若没有空格，</a:t>
            </a:r>
            <a:r>
              <a:rPr lang="en-US" altLang="zh-CN" sz="2000" spc="-1" dirty="0">
                <a:solidFill>
                  <a:srgbClr val="262626"/>
                </a:solidFill>
                <a:latin typeface="Times New Roman"/>
              </a:rPr>
              <a:t>shell</a:t>
            </a:r>
            <a:r>
              <a:rPr lang="zh-CN" altLang="en-US" sz="2000" spc="-1" dirty="0">
                <a:solidFill>
                  <a:srgbClr val="262626"/>
                </a:solidFill>
                <a:latin typeface="Times New Roman"/>
              </a:rPr>
              <a:t>就会把连续的字符串当作是同一个命令字或同一个变量字的组成来理解</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latin typeface="Arial"/>
            </a:endParaRPr>
          </a:p>
        </p:txBody>
      </p:sp>
    </p:spTree>
    <p:extLst>
      <p:ext uri="{BB962C8B-B14F-4D97-AF65-F5344CB8AC3E}">
        <p14:creationId xmlns:p14="http://schemas.microsoft.com/office/powerpoint/2010/main" val="15609316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50418" y="716685"/>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21.2.6  </a:t>
            </a:r>
            <a:r>
              <a:rPr lang="en-US" sz="4400" b="0" strike="noStrike" spc="-1" dirty="0" err="1">
                <a:solidFill>
                  <a:srgbClr val="262626"/>
                </a:solidFill>
                <a:latin typeface="Times New Roman"/>
                <a:ea typeface="黑体"/>
              </a:rPr>
              <a:t>条件测试</a:t>
            </a:r>
            <a:endParaRPr lang="en-US" sz="4400" b="0" strike="noStrike" spc="-1" dirty="0">
              <a:latin typeface="Arial"/>
            </a:endParaRPr>
          </a:p>
        </p:txBody>
      </p:sp>
      <p:sp>
        <p:nvSpPr>
          <p:cNvPr id="392" name="CustomShape 2"/>
          <p:cNvSpPr/>
          <p:nvPr/>
        </p:nvSpPr>
        <p:spPr>
          <a:xfrm>
            <a:off x="688769" y="2018805"/>
            <a:ext cx="10723418" cy="41919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可以对以下三类表达式进行测试：</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1</a:t>
            </a:r>
            <a:r>
              <a:rPr lang="zh-CN" altLang="en-US" sz="2000" b="0" strike="noStrike" spc="-1" dirty="0">
                <a:solidFill>
                  <a:srgbClr val="262626"/>
                </a:solidFill>
                <a:latin typeface="Times New Roman"/>
              </a:rPr>
              <a:t>）</a:t>
            </a:r>
            <a:r>
              <a:rPr lang="zh-CN" altLang="en-US" sz="2000" b="0" strike="noStrike" spc="-1" dirty="0">
                <a:solidFill>
                  <a:srgbClr val="FF0000"/>
                </a:solidFill>
                <a:latin typeface="Times New Roman"/>
              </a:rPr>
              <a:t>字符串比较</a:t>
            </a:r>
            <a:r>
              <a:rPr lang="en-US" altLang="zh-CN" sz="2000" b="0" strike="noStrike" spc="-1" dirty="0">
                <a:solidFill>
                  <a:srgbClr val="262626"/>
                </a:solidFill>
                <a:latin typeface="Times New Roman"/>
              </a:rPr>
              <a:t>——</a:t>
            </a:r>
            <a:r>
              <a:rPr lang="zh-CN" altLang="en-US" sz="2000" b="0" strike="noStrike" spc="-1" dirty="0">
                <a:solidFill>
                  <a:srgbClr val="262626"/>
                </a:solidFill>
                <a:highlight>
                  <a:srgbClr val="FFFF00"/>
                </a:highlight>
                <a:latin typeface="Times New Roman"/>
              </a:rPr>
              <a:t>长度</a:t>
            </a:r>
            <a:r>
              <a:rPr lang="zh-CN" altLang="en-US" sz="2000" b="0" strike="noStrike" spc="-1" dirty="0">
                <a:solidFill>
                  <a:srgbClr val="262626"/>
                </a:solidFill>
                <a:latin typeface="Times New Roman"/>
              </a:rPr>
              <a:t>测试、是否</a:t>
            </a:r>
            <a:r>
              <a:rPr lang="zh-CN" altLang="en-US" sz="2000" b="0" strike="noStrike" spc="-1" dirty="0">
                <a:solidFill>
                  <a:srgbClr val="262626"/>
                </a:solidFill>
                <a:highlight>
                  <a:srgbClr val="FFFF00"/>
                </a:highlight>
                <a:latin typeface="Times New Roman"/>
              </a:rPr>
              <a:t>相等</a:t>
            </a:r>
            <a:r>
              <a:rPr lang="zh-CN" altLang="en-US" sz="2000" b="0" strike="noStrike" spc="-1" dirty="0">
                <a:solidFill>
                  <a:srgbClr val="262626"/>
                </a:solidFill>
                <a:latin typeface="Times New Roman"/>
              </a:rPr>
              <a:t>测试</a:t>
            </a:r>
            <a:endParaRPr lang="en-US" altLang="zh-CN"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-z </a:t>
            </a:r>
            <a:r>
              <a:rPr lang="en-US" altLang="zh-CN" sz="2000" spc="-1" dirty="0" err="1">
                <a:solidFill>
                  <a:srgbClr val="262626"/>
                </a:solidFill>
                <a:latin typeface="Times New Roman"/>
              </a:rPr>
              <a:t>str</a:t>
            </a:r>
            <a:r>
              <a:rPr lang="zh-CN" altLang="en-US" sz="2000" spc="-1" dirty="0">
                <a:solidFill>
                  <a:srgbClr val="262626"/>
                </a:solidFill>
                <a:latin typeface="Times New Roman"/>
              </a:rPr>
              <a:t>：测试字符串长度是否为</a:t>
            </a:r>
            <a:r>
              <a:rPr lang="en-US" altLang="zh-CN" sz="2000" spc="-1" dirty="0">
                <a:solidFill>
                  <a:srgbClr val="262626"/>
                </a:solidFill>
                <a:latin typeface="Times New Roman"/>
              </a:rPr>
              <a:t>0</a:t>
            </a:r>
            <a:r>
              <a:rPr lang="zh-CN" altLang="en-US" sz="2000" spc="-1" dirty="0">
                <a:solidFill>
                  <a:srgbClr val="262626"/>
                </a:solidFill>
                <a:latin typeface="Times New Roman"/>
              </a:rPr>
              <a:t>；</a:t>
            </a:r>
            <a:r>
              <a:rPr lang="en-US" altLang="zh-CN" sz="2000" spc="-1" dirty="0">
                <a:solidFill>
                  <a:srgbClr val="262626"/>
                </a:solidFill>
                <a:latin typeface="Times New Roman"/>
              </a:rPr>
              <a:t>n </a:t>
            </a:r>
            <a:r>
              <a:rPr lang="en-US" altLang="zh-CN" sz="2000" spc="-1" dirty="0" err="1">
                <a:solidFill>
                  <a:srgbClr val="262626"/>
                </a:solidFill>
                <a:latin typeface="Times New Roman"/>
              </a:rPr>
              <a:t>str</a:t>
            </a:r>
            <a:r>
              <a:rPr lang="zh-CN" altLang="en-US" sz="2000" spc="-1" dirty="0">
                <a:solidFill>
                  <a:srgbClr val="262626"/>
                </a:solidFill>
                <a:latin typeface="Times New Roman"/>
              </a:rPr>
              <a:t>：测试字符串长度是否大于</a:t>
            </a:r>
            <a:r>
              <a:rPr lang="en-US" altLang="zh-CN" sz="2000" spc="-1" dirty="0">
                <a:solidFill>
                  <a:srgbClr val="262626"/>
                </a:solidFill>
                <a:latin typeface="Times New Roman"/>
              </a:rPr>
              <a:t>0</a:t>
            </a:r>
            <a:r>
              <a:rPr lang="zh-CN" altLang="en-US" sz="2000" spc="-1" dirty="0">
                <a:solidFill>
                  <a:srgbClr val="262626"/>
                </a:solidFill>
                <a:latin typeface="Times New Roman"/>
              </a:rPr>
              <a:t>；</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str1 = str2</a:t>
            </a:r>
            <a:r>
              <a:rPr lang="zh-CN" altLang="en-US" sz="2000" spc="-1" dirty="0">
                <a:solidFill>
                  <a:srgbClr val="262626"/>
                </a:solidFill>
                <a:latin typeface="Times New Roman"/>
              </a:rPr>
              <a:t>：测试字符串</a:t>
            </a:r>
            <a:r>
              <a:rPr lang="en-US" altLang="zh-CN" sz="2000" spc="-1" dirty="0">
                <a:solidFill>
                  <a:srgbClr val="262626"/>
                </a:solidFill>
                <a:latin typeface="Times New Roman"/>
              </a:rPr>
              <a:t>1</a:t>
            </a:r>
            <a:r>
              <a:rPr lang="zh-CN" altLang="en-US" sz="2000" spc="-1" dirty="0">
                <a:solidFill>
                  <a:srgbClr val="262626"/>
                </a:solidFill>
                <a:latin typeface="Times New Roman"/>
              </a:rPr>
              <a:t>和字符串</a:t>
            </a:r>
            <a:r>
              <a:rPr lang="en-US" altLang="zh-CN" sz="2000" spc="-1" dirty="0">
                <a:solidFill>
                  <a:srgbClr val="262626"/>
                </a:solidFill>
                <a:latin typeface="Times New Roman"/>
              </a:rPr>
              <a:t>2</a:t>
            </a:r>
            <a:r>
              <a:rPr lang="zh-CN" altLang="en-US" sz="2000" spc="-1" dirty="0">
                <a:solidFill>
                  <a:srgbClr val="262626"/>
                </a:solidFill>
                <a:latin typeface="Times New Roman"/>
              </a:rPr>
              <a:t>是否相等；</a:t>
            </a:r>
            <a:r>
              <a:rPr lang="en-US" altLang="zh-CN" sz="2000" spc="-1" dirty="0">
                <a:solidFill>
                  <a:srgbClr val="262626"/>
                </a:solidFill>
                <a:latin typeface="Times New Roman"/>
              </a:rPr>
              <a:t> str1 != str2</a:t>
            </a:r>
            <a:r>
              <a:rPr lang="zh-CN" altLang="en-US" sz="2000" spc="-1" dirty="0">
                <a:solidFill>
                  <a:srgbClr val="262626"/>
                </a:solidFill>
                <a:latin typeface="Times New Roman"/>
              </a:rPr>
              <a:t>：测试字符串</a:t>
            </a:r>
            <a:r>
              <a:rPr lang="en-US" altLang="zh-CN" sz="2000" spc="-1" dirty="0">
                <a:solidFill>
                  <a:srgbClr val="262626"/>
                </a:solidFill>
                <a:latin typeface="Times New Roman"/>
              </a:rPr>
              <a:t>1</a:t>
            </a:r>
            <a:r>
              <a:rPr lang="zh-CN" altLang="en-US" sz="2000" spc="-1" dirty="0">
                <a:solidFill>
                  <a:srgbClr val="262626"/>
                </a:solidFill>
                <a:latin typeface="Times New Roman"/>
              </a:rPr>
              <a:t>和字符串</a:t>
            </a:r>
            <a:r>
              <a:rPr lang="en-US" altLang="zh-CN" sz="2000" spc="-1" dirty="0">
                <a:solidFill>
                  <a:srgbClr val="262626"/>
                </a:solidFill>
                <a:latin typeface="Times New Roman"/>
              </a:rPr>
              <a:t>2</a:t>
            </a:r>
            <a:r>
              <a:rPr lang="zh-CN" altLang="en-US" sz="2000" spc="-1" dirty="0">
                <a:solidFill>
                  <a:srgbClr val="262626"/>
                </a:solidFill>
                <a:latin typeface="Times New Roman"/>
              </a:rPr>
              <a:t>是否不等；</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read  password  if [ -z </a:t>
            </a:r>
            <a:r>
              <a:rPr lang="zh-CN" altLang="en-US" sz="2000" spc="-1" dirty="0">
                <a:solidFill>
                  <a:srgbClr val="262626"/>
                </a:solidFill>
                <a:latin typeface="Times New Roman"/>
              </a:rPr>
              <a:t>“</a:t>
            </a:r>
            <a:r>
              <a:rPr lang="en-US" altLang="zh-CN" sz="2000" spc="-1" dirty="0">
                <a:solidFill>
                  <a:srgbClr val="262626"/>
                </a:solidFill>
                <a:latin typeface="Times New Roman"/>
              </a:rPr>
              <a:t>$password” ]  then  echo “please enter the password”  fi</a:t>
            </a:r>
            <a:endParaRPr lang="en-US"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read  password  if [ </a:t>
            </a:r>
            <a:r>
              <a:rPr lang="zh-CN" altLang="en-US" sz="2000" spc="-1" dirty="0">
                <a:solidFill>
                  <a:srgbClr val="262626"/>
                </a:solidFill>
                <a:latin typeface="Times New Roman"/>
              </a:rPr>
              <a:t>“</a:t>
            </a:r>
            <a:r>
              <a:rPr lang="en-US" altLang="zh-CN" sz="2000" spc="-1" dirty="0">
                <a:solidFill>
                  <a:srgbClr val="262626"/>
                </a:solidFill>
                <a:latin typeface="Times New Roman"/>
              </a:rPr>
              <a:t>$password” = “</a:t>
            </a:r>
            <a:r>
              <a:rPr lang="en-US" altLang="zh-CN" sz="2000" spc="-1" dirty="0" err="1">
                <a:solidFill>
                  <a:srgbClr val="262626"/>
                </a:solidFill>
                <a:latin typeface="Times New Roman"/>
              </a:rPr>
              <a:t>jxz</a:t>
            </a:r>
            <a:r>
              <a:rPr lang="en-US" altLang="zh-CN" sz="2000" spc="-1" dirty="0">
                <a:solidFill>
                  <a:srgbClr val="262626"/>
                </a:solidFill>
                <a:latin typeface="Times New Roman"/>
              </a:rPr>
              <a:t>” ]  then  echo “Welcome</a:t>
            </a:r>
            <a:r>
              <a:rPr lang="zh-CN" altLang="en-US" sz="2000" spc="-1" dirty="0">
                <a:solidFill>
                  <a:srgbClr val="262626"/>
                </a:solidFill>
                <a:latin typeface="Times New Roman"/>
              </a:rPr>
              <a:t>，</a:t>
            </a:r>
            <a:r>
              <a:rPr lang="en-US" altLang="zh-CN" sz="2000" spc="-1" dirty="0" err="1">
                <a:solidFill>
                  <a:srgbClr val="262626"/>
                </a:solidFill>
                <a:latin typeface="Times New Roman"/>
              </a:rPr>
              <a:t>jxz</a:t>
            </a:r>
            <a:r>
              <a:rPr lang="en-US" altLang="zh-CN" sz="2000" spc="-1" dirty="0">
                <a:solidFill>
                  <a:srgbClr val="262626"/>
                </a:solidFill>
                <a:latin typeface="Times New Roman"/>
              </a:rPr>
              <a:t>!”  fi</a:t>
            </a:r>
          </a:p>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a:t>
            </a:r>
            <a:r>
              <a:rPr lang="en-US" altLang="zh-CN" sz="2000" spc="-1" dirty="0">
                <a:solidFill>
                  <a:srgbClr val="262626"/>
                </a:solidFill>
                <a:latin typeface="Times New Roman"/>
              </a:rPr>
              <a:t>2</a:t>
            </a:r>
            <a:r>
              <a:rPr lang="zh-CN" altLang="en-US" sz="2000" spc="-1" dirty="0">
                <a:solidFill>
                  <a:srgbClr val="262626"/>
                </a:solidFill>
                <a:latin typeface="Times New Roman"/>
              </a:rPr>
              <a:t>）</a:t>
            </a:r>
            <a:r>
              <a:rPr lang="zh-CN" altLang="en-US" sz="2000" spc="-1" dirty="0">
                <a:solidFill>
                  <a:srgbClr val="FF0000"/>
                </a:solidFill>
                <a:latin typeface="Times New Roman"/>
              </a:rPr>
              <a:t>文件测试</a:t>
            </a:r>
            <a:r>
              <a:rPr lang="en-US" altLang="zh-CN" sz="2000" spc="-1" dirty="0">
                <a:solidFill>
                  <a:srgbClr val="262626"/>
                </a:solidFill>
                <a:latin typeface="Times New Roman"/>
              </a:rPr>
              <a:t>——</a:t>
            </a:r>
            <a:r>
              <a:rPr lang="zh-CN" altLang="en-US" sz="2000" spc="-1" dirty="0">
                <a:solidFill>
                  <a:srgbClr val="262626"/>
                </a:solidFill>
                <a:latin typeface="Times New Roman"/>
              </a:rPr>
              <a:t>测试文件的</a:t>
            </a:r>
            <a:r>
              <a:rPr lang="zh-CN" altLang="en-US" sz="2000" spc="-1" dirty="0">
                <a:solidFill>
                  <a:srgbClr val="FF0000"/>
                </a:solidFill>
                <a:highlight>
                  <a:srgbClr val="FFFF00"/>
                </a:highlight>
                <a:latin typeface="Times New Roman"/>
              </a:rPr>
              <a:t>任一属性</a:t>
            </a:r>
            <a:r>
              <a:rPr lang="zh-CN" altLang="en-US" sz="2000" spc="-1" dirty="0">
                <a:solidFill>
                  <a:srgbClr val="262626"/>
                </a:solidFill>
                <a:highlight>
                  <a:srgbClr val="FFFF00"/>
                </a:highlight>
                <a:latin typeface="Times New Roman"/>
              </a:rPr>
              <a:t>是否满足特定条件</a:t>
            </a:r>
            <a:endParaRPr lang="en-US" altLang="zh-CN" sz="2000" spc="-1" dirty="0">
              <a:solidFill>
                <a:srgbClr val="262626"/>
              </a:solidFill>
              <a:highlight>
                <a:srgbClr val="FFFF00"/>
              </a:highlight>
              <a:latin typeface="Times New Roman"/>
            </a:endParaRPr>
          </a:p>
          <a:p>
            <a:pPr marL="285840" indent="-284760">
              <a:spcBef>
                <a:spcPts val="479"/>
              </a:spcBef>
              <a:spcAft>
                <a:spcPts val="601"/>
              </a:spcAft>
              <a:buClr>
                <a:srgbClr val="83992A"/>
              </a:buClr>
              <a:buSzPct val="115000"/>
              <a:buFont typeface="Arial"/>
              <a:buChar char="•"/>
            </a:pPr>
            <a:r>
              <a:rPr lang="en-US" altLang="zh-CN" sz="2000" b="0" strike="noStrike" spc="-1" dirty="0">
                <a:solidFill>
                  <a:srgbClr val="262626"/>
                </a:solidFill>
                <a:latin typeface="Times New Roman"/>
              </a:rPr>
              <a:t>-b file</a:t>
            </a:r>
            <a:r>
              <a:rPr lang="zh-CN" altLang="en-US" sz="2000" b="0" strike="noStrike" spc="-1" dirty="0">
                <a:solidFill>
                  <a:srgbClr val="262626"/>
                </a:solidFill>
                <a:latin typeface="Times New Roman"/>
              </a:rPr>
              <a:t>：块文件否？</a:t>
            </a:r>
            <a:r>
              <a:rPr lang="en-US" altLang="zh-CN" sz="2000" b="0" strike="noStrike" spc="-1" dirty="0">
                <a:solidFill>
                  <a:srgbClr val="262626"/>
                </a:solidFill>
                <a:latin typeface="Times New Roman"/>
              </a:rPr>
              <a:t>-c file</a:t>
            </a:r>
            <a:r>
              <a:rPr lang="zh-CN" altLang="en-US" sz="2000" b="0" strike="noStrike" spc="-1" dirty="0">
                <a:solidFill>
                  <a:srgbClr val="262626"/>
                </a:solidFill>
                <a:latin typeface="Times New Roman"/>
              </a:rPr>
              <a:t>：字符文件否？</a:t>
            </a:r>
            <a:r>
              <a:rPr lang="en-US" altLang="zh-CN" sz="2000" b="0" strike="noStrike" spc="-1" dirty="0">
                <a:solidFill>
                  <a:srgbClr val="262626"/>
                </a:solidFill>
                <a:latin typeface="Times New Roman"/>
              </a:rPr>
              <a:t>-d pathname</a:t>
            </a:r>
            <a:r>
              <a:rPr lang="zh-CN" altLang="en-US" sz="2000" b="0" strike="noStrike" spc="-1" dirty="0">
                <a:solidFill>
                  <a:srgbClr val="262626"/>
                </a:solidFill>
                <a:latin typeface="Times New Roman"/>
              </a:rPr>
              <a:t>：目录否？</a:t>
            </a:r>
            <a:r>
              <a:rPr lang="en-US" altLang="zh-CN" sz="2000" b="0" strike="noStrike" spc="-1" dirty="0">
                <a:solidFill>
                  <a:srgbClr val="262626"/>
                </a:solidFill>
                <a:latin typeface="Times New Roman"/>
              </a:rPr>
              <a:t>-</a:t>
            </a:r>
            <a:r>
              <a:rPr lang="en-US" altLang="zh-CN" sz="2000" spc="-1" dirty="0">
                <a:solidFill>
                  <a:srgbClr val="262626"/>
                </a:solidFill>
                <a:latin typeface="Times New Roman"/>
              </a:rPr>
              <a:t>e pathname</a:t>
            </a:r>
            <a:r>
              <a:rPr lang="zh-CN" altLang="en-US" sz="2000" spc="-1" dirty="0">
                <a:solidFill>
                  <a:srgbClr val="262626"/>
                </a:solidFill>
                <a:latin typeface="Times New Roman"/>
              </a:rPr>
              <a:t>：目录或文件存在否？</a:t>
            </a:r>
            <a:endParaRPr lang="en-US"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-f file</a:t>
            </a:r>
            <a:r>
              <a:rPr lang="zh-CN" altLang="en-US" sz="2000" spc="-1" dirty="0">
                <a:solidFill>
                  <a:srgbClr val="262626"/>
                </a:solidFill>
                <a:latin typeface="Times New Roman"/>
              </a:rPr>
              <a:t>：普通文件否？</a:t>
            </a:r>
            <a:r>
              <a:rPr lang="en-US" altLang="zh-CN" sz="2000" spc="-1" dirty="0">
                <a:solidFill>
                  <a:srgbClr val="262626"/>
                </a:solidFill>
                <a:latin typeface="Times New Roman"/>
              </a:rPr>
              <a:t>-h file</a:t>
            </a:r>
            <a:r>
              <a:rPr lang="zh-CN" altLang="en-US" sz="2000" spc="-1" dirty="0">
                <a:solidFill>
                  <a:srgbClr val="262626"/>
                </a:solidFill>
                <a:latin typeface="Times New Roman"/>
              </a:rPr>
              <a:t>：链接文件否？</a:t>
            </a:r>
            <a:r>
              <a:rPr lang="en-US" altLang="zh-CN" sz="2000" spc="-1" dirty="0">
                <a:solidFill>
                  <a:srgbClr val="262626"/>
                </a:solidFill>
                <a:latin typeface="Times New Roman"/>
              </a:rPr>
              <a:t>-p file</a:t>
            </a:r>
            <a:r>
              <a:rPr lang="zh-CN" altLang="en-US" sz="2000" spc="-1" dirty="0">
                <a:solidFill>
                  <a:srgbClr val="262626"/>
                </a:solidFill>
                <a:latin typeface="Times New Roman"/>
              </a:rPr>
              <a:t>：管道文件否？</a:t>
            </a:r>
            <a:r>
              <a:rPr lang="en-US" altLang="zh-CN" sz="2000" spc="-1" dirty="0">
                <a:solidFill>
                  <a:srgbClr val="262626"/>
                </a:solidFill>
                <a:latin typeface="Times New Roman"/>
              </a:rPr>
              <a:t>-s file</a:t>
            </a:r>
            <a:r>
              <a:rPr lang="zh-CN" altLang="en-US" sz="2000" spc="-1" dirty="0">
                <a:solidFill>
                  <a:srgbClr val="262626"/>
                </a:solidFill>
                <a:latin typeface="Times New Roman"/>
              </a:rPr>
              <a:t>：文件为空否？</a:t>
            </a:r>
            <a:r>
              <a:rPr lang="en-US" altLang="zh-CN" sz="2000" spc="-1" dirty="0">
                <a:solidFill>
                  <a:srgbClr val="262626"/>
                </a:solidFill>
                <a:latin typeface="Times New Roman"/>
              </a:rPr>
              <a:t>-g pathname</a:t>
            </a:r>
            <a:r>
              <a:rPr lang="zh-CN" altLang="en-US" sz="2000" spc="-1" dirty="0">
                <a:solidFill>
                  <a:srgbClr val="262626"/>
                </a:solidFill>
                <a:latin typeface="Times New Roman"/>
              </a:rPr>
              <a:t>：有组号否？</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-r pathname</a:t>
            </a:r>
            <a:r>
              <a:rPr lang="zh-CN" altLang="en-US" sz="2000" spc="-1" dirty="0">
                <a:solidFill>
                  <a:srgbClr val="262626"/>
                </a:solidFill>
                <a:latin typeface="Times New Roman"/>
              </a:rPr>
              <a:t>：可读否？</a:t>
            </a:r>
            <a:r>
              <a:rPr lang="en-US" altLang="zh-CN" sz="2000" spc="-1" dirty="0">
                <a:solidFill>
                  <a:srgbClr val="262626"/>
                </a:solidFill>
                <a:latin typeface="Times New Roman"/>
              </a:rPr>
              <a:t>-w pathname</a:t>
            </a:r>
            <a:r>
              <a:rPr lang="zh-CN" altLang="en-US" sz="2000" spc="-1" dirty="0">
                <a:solidFill>
                  <a:srgbClr val="262626"/>
                </a:solidFill>
                <a:latin typeface="Times New Roman"/>
              </a:rPr>
              <a:t>：可写否？</a:t>
            </a:r>
            <a:r>
              <a:rPr lang="en-US" altLang="zh-CN" sz="2000" spc="-1" dirty="0">
                <a:solidFill>
                  <a:srgbClr val="262626"/>
                </a:solidFill>
                <a:latin typeface="Times New Roman"/>
              </a:rPr>
              <a:t>-x pathname</a:t>
            </a:r>
            <a:r>
              <a:rPr lang="zh-CN" altLang="en-US" sz="2000" spc="-1" dirty="0">
                <a:solidFill>
                  <a:srgbClr val="262626"/>
                </a:solidFill>
                <a:latin typeface="Times New Roman"/>
              </a:rPr>
              <a:t>：可执行否？</a:t>
            </a:r>
            <a:r>
              <a:rPr lang="en-US" altLang="zh-CN" sz="2000" spc="-1" dirty="0">
                <a:solidFill>
                  <a:srgbClr val="262626"/>
                </a:solidFill>
                <a:latin typeface="Times New Roman"/>
              </a:rPr>
              <a:t>-u pathname</a:t>
            </a:r>
            <a:r>
              <a:rPr lang="zh-CN" altLang="en-US" sz="2000" spc="-1" dirty="0">
                <a:solidFill>
                  <a:srgbClr val="262626"/>
                </a:solidFill>
                <a:latin typeface="Times New Roman"/>
              </a:rPr>
              <a:t>：有用户标识否？</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3</a:t>
            </a:r>
            <a:r>
              <a:rPr lang="zh-CN" altLang="en-US" sz="2000" b="0" strike="noStrike" spc="-1" dirty="0">
                <a:solidFill>
                  <a:srgbClr val="262626"/>
                </a:solidFill>
                <a:latin typeface="Times New Roman"/>
              </a:rPr>
              <a:t>）</a:t>
            </a:r>
            <a:r>
              <a:rPr lang="zh-CN" altLang="en-US" sz="2000" b="0" strike="noStrike" spc="-1" dirty="0">
                <a:solidFill>
                  <a:srgbClr val="FF0000"/>
                </a:solidFill>
                <a:latin typeface="Times New Roman"/>
              </a:rPr>
              <a:t>数字比较</a:t>
            </a:r>
            <a:r>
              <a:rPr lang="en-US" altLang="zh-CN" sz="2000" b="0" strike="noStrike" spc="-1" dirty="0">
                <a:solidFill>
                  <a:srgbClr val="262626"/>
                </a:solidFill>
                <a:latin typeface="Times New Roman"/>
              </a:rPr>
              <a:t>——</a:t>
            </a:r>
            <a:r>
              <a:rPr lang="zh-CN" altLang="en-US" sz="2000" b="0" strike="noStrike" spc="-1" dirty="0">
                <a:solidFill>
                  <a:srgbClr val="262626"/>
                </a:solidFill>
                <a:latin typeface="Times New Roman"/>
              </a:rPr>
              <a:t>进行</a:t>
            </a:r>
            <a:r>
              <a:rPr lang="zh-CN" altLang="en-US" sz="2000" b="0" strike="noStrike" spc="-1" dirty="0">
                <a:solidFill>
                  <a:srgbClr val="262626"/>
                </a:solidFill>
                <a:highlight>
                  <a:srgbClr val="FFFF00"/>
                </a:highlight>
                <a:latin typeface="Times New Roman"/>
              </a:rPr>
              <a:t>整数</a:t>
            </a:r>
            <a:r>
              <a:rPr lang="zh-CN" altLang="en-US" sz="2000" b="0" strike="noStrike" spc="-1" dirty="0">
                <a:solidFill>
                  <a:srgbClr val="262626"/>
                </a:solidFill>
                <a:latin typeface="Times New Roman"/>
              </a:rPr>
              <a:t>比较：</a:t>
            </a:r>
            <a:r>
              <a:rPr lang="en-US" altLang="zh-CN" sz="2000" b="0" strike="noStrike" spc="-1" dirty="0">
                <a:solidFill>
                  <a:srgbClr val="262626"/>
                </a:solidFill>
                <a:latin typeface="Times New Roman"/>
              </a:rPr>
              <a:t>test int1 option int2   </a:t>
            </a:r>
            <a:r>
              <a:rPr lang="zh-CN" altLang="en-US" sz="2000" b="0" strike="noStrike" spc="-1" dirty="0">
                <a:solidFill>
                  <a:srgbClr val="262626"/>
                </a:solidFill>
                <a:latin typeface="Times New Roman"/>
              </a:rPr>
              <a:t>或 </a:t>
            </a:r>
            <a:r>
              <a:rPr lang="en-US" altLang="zh-CN" sz="2000" spc="-1" dirty="0">
                <a:solidFill>
                  <a:srgbClr val="262626"/>
                </a:solidFill>
                <a:latin typeface="Times New Roman"/>
              </a:rPr>
              <a:t>[ </a:t>
            </a:r>
            <a:r>
              <a:rPr lang="en-US" altLang="zh-CN" sz="2000" b="0" strike="noStrike" spc="-1" dirty="0">
                <a:solidFill>
                  <a:srgbClr val="262626"/>
                </a:solidFill>
                <a:latin typeface="Times New Roman"/>
              </a:rPr>
              <a:t>int1 option int2 ]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option</a:t>
            </a:r>
            <a:r>
              <a:rPr lang="zh-CN" altLang="en-US" sz="2000" spc="-1" dirty="0">
                <a:solidFill>
                  <a:srgbClr val="262626"/>
                </a:solidFill>
                <a:latin typeface="Times New Roman"/>
              </a:rPr>
              <a:t>：</a:t>
            </a:r>
            <a:r>
              <a:rPr lang="en-US" altLang="zh-CN" sz="2000" spc="-1" dirty="0">
                <a:solidFill>
                  <a:srgbClr val="262626"/>
                </a:solidFill>
                <a:latin typeface="Times New Roman"/>
              </a:rPr>
              <a:t>-</a:t>
            </a:r>
            <a:r>
              <a:rPr lang="en-US" altLang="zh-CN" sz="2000" spc="-1" dirty="0" err="1">
                <a:solidFill>
                  <a:srgbClr val="262626"/>
                </a:solidFill>
                <a:latin typeface="Times New Roman"/>
              </a:rPr>
              <a:t>eq</a:t>
            </a:r>
            <a:r>
              <a:rPr lang="zh-CN" altLang="en-US" sz="2000" spc="-1" dirty="0">
                <a:solidFill>
                  <a:srgbClr val="262626"/>
                </a:solidFill>
                <a:latin typeface="Times New Roman"/>
              </a:rPr>
              <a:t>等于，</a:t>
            </a:r>
            <a:r>
              <a:rPr lang="en-US" altLang="zh-CN" sz="2000" spc="-1" dirty="0">
                <a:solidFill>
                  <a:srgbClr val="262626"/>
                </a:solidFill>
                <a:latin typeface="Times New Roman"/>
              </a:rPr>
              <a:t>-ne</a:t>
            </a:r>
            <a:r>
              <a:rPr lang="zh-CN" altLang="en-US" sz="2000" spc="-1" dirty="0">
                <a:solidFill>
                  <a:srgbClr val="262626"/>
                </a:solidFill>
                <a:latin typeface="Times New Roman"/>
              </a:rPr>
              <a:t>不等于，</a:t>
            </a:r>
            <a:r>
              <a:rPr lang="en-US" altLang="zh-CN" sz="2000" spc="-1" dirty="0">
                <a:solidFill>
                  <a:srgbClr val="262626"/>
                </a:solidFill>
                <a:latin typeface="Times New Roman"/>
              </a:rPr>
              <a:t>-</a:t>
            </a:r>
            <a:r>
              <a:rPr lang="en-US" altLang="zh-CN" sz="2000" spc="-1" dirty="0" err="1">
                <a:solidFill>
                  <a:srgbClr val="262626"/>
                </a:solidFill>
                <a:latin typeface="Times New Roman"/>
              </a:rPr>
              <a:t>lt</a:t>
            </a:r>
            <a:r>
              <a:rPr lang="zh-CN" altLang="en-US" sz="2000" spc="-1" dirty="0">
                <a:solidFill>
                  <a:srgbClr val="262626"/>
                </a:solidFill>
                <a:latin typeface="Times New Roman"/>
              </a:rPr>
              <a:t>小于，</a:t>
            </a:r>
            <a:r>
              <a:rPr lang="en-US" altLang="zh-CN" sz="2000" spc="-1" dirty="0">
                <a:solidFill>
                  <a:srgbClr val="262626"/>
                </a:solidFill>
                <a:latin typeface="Times New Roman"/>
              </a:rPr>
              <a:t>-le</a:t>
            </a:r>
            <a:r>
              <a:rPr lang="zh-CN" altLang="en-US" sz="2000" spc="-1" dirty="0">
                <a:solidFill>
                  <a:srgbClr val="262626"/>
                </a:solidFill>
                <a:latin typeface="Times New Roman"/>
              </a:rPr>
              <a:t>小于等于，</a:t>
            </a:r>
            <a:r>
              <a:rPr lang="en-US" altLang="zh-CN" sz="2000" spc="-1" dirty="0">
                <a:solidFill>
                  <a:srgbClr val="262626"/>
                </a:solidFill>
                <a:latin typeface="Times New Roman"/>
              </a:rPr>
              <a:t>-</a:t>
            </a:r>
            <a:r>
              <a:rPr lang="en-US" altLang="zh-CN" sz="2000" spc="-1" dirty="0" err="1">
                <a:solidFill>
                  <a:srgbClr val="262626"/>
                </a:solidFill>
                <a:latin typeface="Times New Roman"/>
              </a:rPr>
              <a:t>gt</a:t>
            </a:r>
            <a:r>
              <a:rPr lang="zh-CN" altLang="en-US" sz="2000" spc="-1" dirty="0">
                <a:solidFill>
                  <a:srgbClr val="262626"/>
                </a:solidFill>
                <a:latin typeface="Times New Roman"/>
              </a:rPr>
              <a:t>大于，</a:t>
            </a:r>
            <a:r>
              <a:rPr lang="en-US" altLang="zh-CN" sz="2000" spc="-1" dirty="0">
                <a:solidFill>
                  <a:srgbClr val="262626"/>
                </a:solidFill>
                <a:latin typeface="Times New Roman"/>
              </a:rPr>
              <a:t>-</a:t>
            </a:r>
            <a:r>
              <a:rPr lang="en-US" altLang="zh-CN" sz="2000" spc="-1" dirty="0" err="1">
                <a:solidFill>
                  <a:srgbClr val="262626"/>
                </a:solidFill>
                <a:latin typeface="Times New Roman"/>
              </a:rPr>
              <a:t>ge</a:t>
            </a:r>
            <a:r>
              <a:rPr lang="zh-CN" altLang="en-US" sz="2000" spc="-1" dirty="0">
                <a:solidFill>
                  <a:srgbClr val="262626"/>
                </a:solidFill>
                <a:latin typeface="Times New Roman"/>
              </a:rPr>
              <a:t>大于等于</a:t>
            </a:r>
            <a:endParaRPr lang="en-US" altLang="zh-CN"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endParaRPr lang="en-US" sz="2000" b="0" strike="noStrike" spc="-1" dirty="0">
              <a:latin typeface="Arial"/>
            </a:endParaRPr>
          </a:p>
        </p:txBody>
      </p:sp>
    </p:spTree>
    <p:extLst>
      <p:ext uri="{BB962C8B-B14F-4D97-AF65-F5344CB8AC3E}">
        <p14:creationId xmlns:p14="http://schemas.microsoft.com/office/powerpoint/2010/main" val="37378896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50418" y="716685"/>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21.2.6  </a:t>
            </a:r>
            <a:r>
              <a:rPr lang="en-US" sz="4400" b="0" strike="noStrike" spc="-1" dirty="0" err="1">
                <a:solidFill>
                  <a:srgbClr val="262626"/>
                </a:solidFill>
                <a:latin typeface="Times New Roman"/>
                <a:ea typeface="黑体"/>
              </a:rPr>
              <a:t>条件测试</a:t>
            </a:r>
            <a:endParaRPr lang="en-US" sz="4400" b="0" strike="noStrike" spc="-1" dirty="0">
              <a:latin typeface="Arial"/>
            </a:endParaRPr>
          </a:p>
        </p:txBody>
      </p:sp>
      <p:sp>
        <p:nvSpPr>
          <p:cNvPr id="392" name="CustomShape 2"/>
          <p:cNvSpPr/>
          <p:nvPr/>
        </p:nvSpPr>
        <p:spPr>
          <a:xfrm>
            <a:off x="688769" y="2018805"/>
            <a:ext cx="10723418" cy="41919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4</a:t>
            </a:r>
            <a:r>
              <a:rPr lang="zh-CN" altLang="en-US" sz="2000" b="0" strike="noStrike" spc="-1" dirty="0">
                <a:solidFill>
                  <a:srgbClr val="262626"/>
                </a:solidFill>
                <a:latin typeface="Times New Roman"/>
              </a:rPr>
              <a:t>）</a:t>
            </a:r>
            <a:r>
              <a:rPr lang="en-US" altLang="zh-CN" sz="2000" spc="-1" dirty="0">
                <a:solidFill>
                  <a:srgbClr val="262626"/>
                </a:solidFill>
                <a:latin typeface="Times New Roman"/>
              </a:rPr>
              <a:t>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中的复合表达式</a:t>
            </a:r>
            <a:r>
              <a:rPr lang="en-US" altLang="zh-CN" sz="2000" spc="-1" dirty="0">
                <a:solidFill>
                  <a:srgbClr val="262626"/>
                </a:solidFill>
                <a:latin typeface="Times New Roman"/>
              </a:rPr>
              <a:t>——</a:t>
            </a:r>
            <a:r>
              <a:rPr lang="zh-CN" altLang="en-US" sz="2000" spc="-1" dirty="0">
                <a:solidFill>
                  <a:srgbClr val="262626"/>
                </a:solidFill>
                <a:latin typeface="Times New Roman"/>
              </a:rPr>
              <a:t>多个表达式通过逻辑运算符连接组合使用</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a:t>
            </a:r>
            <a:r>
              <a:rPr lang="en-US" altLang="zh-CN" sz="2000" spc="-1" dirty="0">
                <a:solidFill>
                  <a:srgbClr val="262626"/>
                </a:solidFill>
                <a:latin typeface="Times New Roman"/>
              </a:rPr>
              <a:t>expr  </a:t>
            </a:r>
            <a:r>
              <a:rPr lang="zh-CN" altLang="en-US" sz="2000" spc="-1" dirty="0">
                <a:solidFill>
                  <a:srgbClr val="262626"/>
                </a:solidFill>
                <a:latin typeface="Times New Roman"/>
              </a:rPr>
              <a:t>：对表达式求“非”； </a:t>
            </a:r>
            <a:r>
              <a:rPr lang="en-US" altLang="zh-CN" sz="2000" spc="-1" dirty="0">
                <a:solidFill>
                  <a:srgbClr val="262626"/>
                </a:solidFill>
                <a:latin typeface="Times New Roman"/>
              </a:rPr>
              <a:t>not</a:t>
            </a:r>
            <a:r>
              <a:rPr lang="zh-CN" altLang="en-US" sz="2000" spc="-1" dirty="0">
                <a:solidFill>
                  <a:srgbClr val="262626"/>
                </a:solidFill>
                <a:latin typeface="Times New Roman"/>
              </a:rPr>
              <a:t>运算，真为假，假为真！</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expr1 –a expr2</a:t>
            </a:r>
            <a:r>
              <a:rPr lang="zh-CN" altLang="en-US" sz="2000" spc="-1" dirty="0">
                <a:solidFill>
                  <a:srgbClr val="262626"/>
                </a:solidFill>
                <a:latin typeface="Times New Roman"/>
              </a:rPr>
              <a:t>：表达式</a:t>
            </a:r>
            <a:r>
              <a:rPr lang="en-US" altLang="zh-CN" sz="2000" spc="-1" dirty="0">
                <a:solidFill>
                  <a:srgbClr val="262626"/>
                </a:solidFill>
                <a:latin typeface="Times New Roman"/>
              </a:rPr>
              <a:t>1</a:t>
            </a:r>
            <a:r>
              <a:rPr lang="zh-CN" altLang="en-US" sz="2000" spc="-1" dirty="0">
                <a:solidFill>
                  <a:srgbClr val="262626"/>
                </a:solidFill>
                <a:latin typeface="Times New Roman"/>
              </a:rPr>
              <a:t>和表达式</a:t>
            </a:r>
            <a:r>
              <a:rPr lang="en-US" altLang="zh-CN" sz="2000" spc="-1" dirty="0">
                <a:solidFill>
                  <a:srgbClr val="262626"/>
                </a:solidFill>
                <a:latin typeface="Times New Roman"/>
              </a:rPr>
              <a:t>2</a:t>
            </a:r>
            <a:r>
              <a:rPr lang="zh-CN" altLang="en-US" sz="2000" spc="-1" dirty="0">
                <a:solidFill>
                  <a:srgbClr val="262626"/>
                </a:solidFill>
                <a:latin typeface="Times New Roman"/>
              </a:rPr>
              <a:t>求“与”；  </a:t>
            </a:r>
            <a:r>
              <a:rPr lang="en-US" altLang="zh-CN" sz="2000" spc="-1" dirty="0">
                <a:solidFill>
                  <a:srgbClr val="262626"/>
                </a:solidFill>
                <a:latin typeface="Times New Roman"/>
              </a:rPr>
              <a:t>and</a:t>
            </a:r>
            <a:r>
              <a:rPr lang="zh-CN" altLang="en-US" sz="2000" spc="-1" dirty="0">
                <a:solidFill>
                  <a:srgbClr val="262626"/>
                </a:solidFill>
                <a:latin typeface="Times New Roman"/>
              </a:rPr>
              <a:t>运算，有假即假！</a:t>
            </a:r>
            <a:r>
              <a:rPr lang="en-US" altLang="zh-CN" sz="2000" spc="-1" dirty="0">
                <a:solidFill>
                  <a:srgbClr val="262626"/>
                </a:solidFill>
                <a:latin typeface="Times New Roman"/>
              </a:rPr>
              <a:t>-a</a:t>
            </a:r>
            <a:r>
              <a:rPr lang="zh-CN" altLang="en-US" sz="2000" spc="-1" dirty="0">
                <a:solidFill>
                  <a:srgbClr val="262626"/>
                </a:solidFill>
                <a:latin typeface="Times New Roman"/>
              </a:rPr>
              <a:t>可用 </a:t>
            </a:r>
            <a:r>
              <a:rPr lang="en-US" altLang="zh-CN" sz="2000" spc="-1" dirty="0">
                <a:solidFill>
                  <a:srgbClr val="262626"/>
                </a:solidFill>
                <a:latin typeface="Times New Roman"/>
              </a:rPr>
              <a:t>&amp;&amp; </a:t>
            </a:r>
            <a:r>
              <a:rPr lang="zh-CN" altLang="en-US" sz="2000" spc="-1" dirty="0">
                <a:solidFill>
                  <a:srgbClr val="262626"/>
                </a:solidFill>
                <a:latin typeface="Times New Roman"/>
              </a:rPr>
              <a:t>运算符取代</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expr1 –o expr2</a:t>
            </a:r>
            <a:r>
              <a:rPr lang="zh-CN" altLang="en-US" sz="2000" spc="-1" dirty="0">
                <a:solidFill>
                  <a:srgbClr val="262626"/>
                </a:solidFill>
                <a:latin typeface="Times New Roman"/>
              </a:rPr>
              <a:t>：表达式</a:t>
            </a:r>
            <a:r>
              <a:rPr lang="en-US" altLang="zh-CN" sz="2000" spc="-1" dirty="0">
                <a:solidFill>
                  <a:srgbClr val="262626"/>
                </a:solidFill>
                <a:latin typeface="Times New Roman"/>
              </a:rPr>
              <a:t>1</a:t>
            </a:r>
            <a:r>
              <a:rPr lang="zh-CN" altLang="en-US" sz="2000" spc="-1" dirty="0">
                <a:solidFill>
                  <a:srgbClr val="262626"/>
                </a:solidFill>
                <a:latin typeface="Times New Roman"/>
              </a:rPr>
              <a:t>和表达式</a:t>
            </a:r>
            <a:r>
              <a:rPr lang="en-US" altLang="zh-CN" sz="2000" spc="-1" dirty="0">
                <a:solidFill>
                  <a:srgbClr val="262626"/>
                </a:solidFill>
                <a:latin typeface="Times New Roman"/>
              </a:rPr>
              <a:t>2</a:t>
            </a:r>
            <a:r>
              <a:rPr lang="zh-CN" altLang="en-US" sz="2000" spc="-1" dirty="0">
                <a:solidFill>
                  <a:srgbClr val="262626"/>
                </a:solidFill>
                <a:latin typeface="Times New Roman"/>
              </a:rPr>
              <a:t>求“或”； </a:t>
            </a:r>
            <a:r>
              <a:rPr lang="en-US" altLang="zh-CN" sz="2000" spc="-1" dirty="0">
                <a:solidFill>
                  <a:srgbClr val="262626"/>
                </a:solidFill>
                <a:latin typeface="Times New Roman"/>
              </a:rPr>
              <a:t>or</a:t>
            </a:r>
            <a:r>
              <a:rPr lang="zh-CN" altLang="en-US" sz="2000" spc="-1" dirty="0">
                <a:solidFill>
                  <a:srgbClr val="262626"/>
                </a:solidFill>
                <a:latin typeface="Times New Roman"/>
              </a:rPr>
              <a:t>运算，有真即真！</a:t>
            </a:r>
            <a:r>
              <a:rPr lang="en-US" altLang="zh-CN" sz="2000" spc="-1" dirty="0">
                <a:solidFill>
                  <a:srgbClr val="262626"/>
                </a:solidFill>
                <a:latin typeface="Times New Roman"/>
              </a:rPr>
              <a:t>-o</a:t>
            </a:r>
            <a:r>
              <a:rPr lang="zh-CN" altLang="en-US" sz="2000" spc="-1" dirty="0">
                <a:solidFill>
                  <a:srgbClr val="262626"/>
                </a:solidFill>
                <a:latin typeface="Times New Roman"/>
              </a:rPr>
              <a:t>可用 </a:t>
            </a:r>
            <a:r>
              <a:rPr lang="en-US" altLang="zh-CN" sz="2000" spc="-1" dirty="0">
                <a:solidFill>
                  <a:srgbClr val="262626"/>
                </a:solidFill>
                <a:latin typeface="Times New Roman"/>
              </a:rPr>
              <a:t>|| </a:t>
            </a:r>
            <a:r>
              <a:rPr lang="zh-CN" altLang="en-US" sz="2000" spc="-1" dirty="0">
                <a:solidFill>
                  <a:srgbClr val="262626"/>
                </a:solidFill>
                <a:latin typeface="Times New Roman"/>
              </a:rPr>
              <a:t>运算符取代</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zh-CN" altLang="en-US" sz="2000" spc="-1" dirty="0">
                <a:solidFill>
                  <a:srgbClr val="262626"/>
                </a:solidFill>
                <a:latin typeface="Times New Roman"/>
              </a:rPr>
              <a:t>！ </a:t>
            </a:r>
            <a:r>
              <a:rPr lang="en-US" altLang="zh-CN" sz="2000" spc="-1" dirty="0">
                <a:solidFill>
                  <a:srgbClr val="262626"/>
                </a:solidFill>
                <a:latin typeface="Times New Roman"/>
              </a:rPr>
              <a:t>/bin/bash</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if [ -f $@ -a –x /</a:t>
            </a:r>
            <a:r>
              <a:rPr lang="en-US" altLang="zh-CN" sz="2000" spc="-1" dirty="0" err="1">
                <a:solidFill>
                  <a:srgbClr val="262626"/>
                </a:solidFill>
                <a:latin typeface="Times New Roman"/>
              </a:rPr>
              <a:t>usr</a:t>
            </a:r>
            <a:r>
              <a:rPr lang="en-US" altLang="zh-CN" sz="2000" spc="-1" dirty="0">
                <a:solidFill>
                  <a:srgbClr val="262626"/>
                </a:solidFill>
                <a:latin typeface="Times New Roman"/>
              </a:rPr>
              <a:t>/bin/vi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then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en-US" altLang="zh-CN" sz="2000" spc="-1" dirty="0" err="1">
                <a:solidFill>
                  <a:srgbClr val="262626"/>
                </a:solidFill>
                <a:latin typeface="Times New Roman"/>
              </a:rPr>
              <a:t>cp</a:t>
            </a:r>
            <a:r>
              <a:rPr lang="en-US" altLang="zh-CN" sz="2000" spc="-1" dirty="0">
                <a:solidFill>
                  <a:srgbClr val="262626"/>
                </a:solidFill>
                <a:latin typeface="Times New Roman"/>
              </a:rPr>
              <a:t> $@ $@.bak</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vi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fi</a:t>
            </a:r>
          </a:p>
          <a:p>
            <a:pPr marL="285840" indent="-284760">
              <a:spcBef>
                <a:spcPts val="479"/>
              </a:spcBef>
              <a:spcAft>
                <a:spcPts val="601"/>
              </a:spcAft>
              <a:buClr>
                <a:srgbClr val="83992A"/>
              </a:buClr>
              <a:buSzPct val="115000"/>
              <a:buFont typeface="Arial"/>
              <a:buChar char="•"/>
            </a:pPr>
            <a:endParaRPr lang="en-US" altLang="zh-CN" sz="2000" spc="-1" dirty="0">
              <a:solidFill>
                <a:srgbClr val="262626"/>
              </a:solidFill>
              <a:latin typeface="Times New Roman"/>
            </a:endParaRPr>
          </a:p>
        </p:txBody>
      </p:sp>
      <p:sp>
        <p:nvSpPr>
          <p:cNvPr id="2" name="矩形 1"/>
          <p:cNvSpPr/>
          <p:nvPr/>
        </p:nvSpPr>
        <p:spPr>
          <a:xfrm>
            <a:off x="4821382" y="4114799"/>
            <a:ext cx="6464135" cy="787395"/>
          </a:xfrm>
          <a:prstGeom prst="rect">
            <a:avLst/>
          </a:prstGeom>
        </p:spPr>
        <p:txBody>
          <a:bodyPr wrap="square">
            <a:spAutoFit/>
          </a:bodyPr>
          <a:lstStyle/>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注意式中的短横线“</a:t>
            </a:r>
            <a:r>
              <a:rPr lang="en-US" altLang="zh-CN" spc="-1" dirty="0">
                <a:solidFill>
                  <a:srgbClr val="262626"/>
                </a:solidFill>
                <a:latin typeface="Times New Roman"/>
              </a:rPr>
              <a:t>-</a:t>
            </a:r>
            <a:r>
              <a:rPr lang="zh-CN" altLang="en-US" spc="-1" dirty="0">
                <a:solidFill>
                  <a:srgbClr val="262626"/>
                </a:solidFill>
                <a:latin typeface="Times New Roman"/>
              </a:rPr>
              <a:t>”，有时用来引出测试参数，如</a:t>
            </a:r>
            <a:r>
              <a:rPr lang="en-US" altLang="zh-CN" spc="-1" dirty="0">
                <a:solidFill>
                  <a:srgbClr val="262626"/>
                </a:solidFill>
                <a:latin typeface="Times New Roman"/>
              </a:rPr>
              <a:t>-f</a:t>
            </a:r>
            <a:r>
              <a:rPr lang="zh-CN" altLang="en-US" spc="-1" dirty="0">
                <a:solidFill>
                  <a:srgbClr val="262626"/>
                </a:solidFill>
                <a:latin typeface="Times New Roman"/>
              </a:rPr>
              <a:t>，</a:t>
            </a:r>
            <a:r>
              <a:rPr lang="en-US" altLang="zh-CN" spc="-1" dirty="0">
                <a:solidFill>
                  <a:srgbClr val="262626"/>
                </a:solidFill>
                <a:latin typeface="Times New Roman"/>
              </a:rPr>
              <a:t>-x</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有时用来引出运算符，如</a:t>
            </a:r>
            <a:r>
              <a:rPr lang="en-US" altLang="zh-CN" spc="-1" dirty="0">
                <a:solidFill>
                  <a:srgbClr val="262626"/>
                </a:solidFill>
                <a:latin typeface="Times New Roman"/>
              </a:rPr>
              <a:t>-a</a:t>
            </a:r>
            <a:r>
              <a:rPr lang="zh-CN" altLang="en-US" spc="-1" dirty="0">
                <a:solidFill>
                  <a:srgbClr val="262626"/>
                </a:solidFill>
                <a:latin typeface="Times New Roman"/>
              </a:rPr>
              <a:t>，</a:t>
            </a:r>
            <a:r>
              <a:rPr lang="en-US" altLang="zh-CN" spc="-1" dirty="0">
                <a:solidFill>
                  <a:srgbClr val="262626"/>
                </a:solidFill>
                <a:latin typeface="Times New Roman"/>
              </a:rPr>
              <a:t>-o</a:t>
            </a:r>
            <a:r>
              <a:rPr lang="zh-CN" altLang="en-US" spc="-1" dirty="0">
                <a:solidFill>
                  <a:srgbClr val="262626"/>
                </a:solidFill>
                <a:latin typeface="Times New Roman"/>
              </a:rPr>
              <a:t>。</a:t>
            </a:r>
            <a:endParaRPr lang="en-US" altLang="zh-CN" spc="-1" dirty="0">
              <a:solidFill>
                <a:srgbClr val="262626"/>
              </a:solidFill>
              <a:latin typeface="Times New Roman"/>
            </a:endParaRPr>
          </a:p>
        </p:txBody>
      </p:sp>
      <p:sp>
        <p:nvSpPr>
          <p:cNvPr id="5" name="矩形 4"/>
          <p:cNvSpPr/>
          <p:nvPr/>
        </p:nvSpPr>
        <p:spPr>
          <a:xfrm>
            <a:off x="4821382" y="5165764"/>
            <a:ext cx="6745184" cy="369332"/>
          </a:xfrm>
          <a:prstGeom prst="rect">
            <a:avLst/>
          </a:prstGeom>
        </p:spPr>
        <p:txBody>
          <a:bodyPr wrap="square">
            <a:spAutoFit/>
          </a:bodyPr>
          <a:lstStyle/>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式中的</a:t>
            </a:r>
            <a:r>
              <a:rPr lang="en-US" altLang="zh-CN" spc="-1" dirty="0">
                <a:solidFill>
                  <a:srgbClr val="262626"/>
                </a:solidFill>
                <a:latin typeface="Times New Roman"/>
              </a:rPr>
              <a:t>$@</a:t>
            </a:r>
            <a:r>
              <a:rPr lang="zh-CN" altLang="en-US" spc="-1" dirty="0">
                <a:solidFill>
                  <a:srgbClr val="262626"/>
                </a:solidFill>
                <a:latin typeface="Times New Roman"/>
              </a:rPr>
              <a:t>表示用户输入的文件名，</a:t>
            </a:r>
            <a:r>
              <a:rPr lang="en-US" altLang="zh-CN" spc="-1" dirty="0">
                <a:solidFill>
                  <a:srgbClr val="262626"/>
                </a:solidFill>
                <a:latin typeface="Times New Roman"/>
              </a:rPr>
              <a:t>shell</a:t>
            </a:r>
            <a:r>
              <a:rPr lang="zh-CN" altLang="en-US" spc="-1" dirty="0">
                <a:solidFill>
                  <a:srgbClr val="262626"/>
                </a:solidFill>
                <a:latin typeface="Times New Roman"/>
              </a:rPr>
              <a:t>将其赋值给位置变量</a:t>
            </a:r>
            <a:r>
              <a:rPr lang="en-US" altLang="zh-CN" spc="-1" dirty="0">
                <a:solidFill>
                  <a:srgbClr val="262626"/>
                </a:solidFill>
                <a:latin typeface="Times New Roman"/>
              </a:rPr>
              <a:t>$0</a:t>
            </a:r>
          </a:p>
        </p:txBody>
      </p:sp>
    </p:spTree>
    <p:extLst>
      <p:ext uri="{BB962C8B-B14F-4D97-AF65-F5344CB8AC3E}">
        <p14:creationId xmlns:p14="http://schemas.microsoft.com/office/powerpoint/2010/main" val="969619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914400" y="1864426"/>
            <a:ext cx="10343408" cy="440574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a:t>
            </a:r>
            <a:r>
              <a:rPr lang="en-US" sz="2000" b="0" strike="noStrike" spc="-1" dirty="0">
                <a:solidFill>
                  <a:srgbClr val="FF0000"/>
                </a:solidFill>
                <a:latin typeface="Times New Roman"/>
                <a:ea typeface="DejaVu Sans"/>
              </a:rPr>
              <a:t>while语句</a:t>
            </a:r>
            <a:r>
              <a:rPr lang="zh-CN" altLang="en-US" sz="2000" b="0" strike="noStrike" spc="-1" dirty="0">
                <a:solidFill>
                  <a:srgbClr val="262626"/>
                </a:solidFill>
                <a:latin typeface="Times New Roman"/>
                <a:ea typeface="DejaVu Sans"/>
              </a:rPr>
              <a:t>：</a:t>
            </a:r>
            <a:r>
              <a:rPr lang="en-US" altLang="zh-CN" sz="2000" b="1" strike="noStrike" spc="-1" dirty="0">
                <a:solidFill>
                  <a:srgbClr val="FF0000"/>
                </a:solidFill>
                <a:latin typeface="Times New Roman"/>
                <a:ea typeface="DejaVu Sans"/>
              </a:rPr>
              <a:t>while</a:t>
            </a:r>
            <a:r>
              <a:rPr lang="en-US" altLang="zh-CN" sz="2000" b="1" strike="noStrike" spc="-1" dirty="0">
                <a:solidFill>
                  <a:srgbClr val="262626"/>
                </a:solidFill>
                <a:latin typeface="Times New Roman"/>
                <a:ea typeface="DejaVu Sans"/>
              </a:rPr>
              <a:t> </a:t>
            </a:r>
            <a:r>
              <a:rPr lang="en-US" altLang="zh-CN" sz="2000" b="0" strike="noStrike" spc="-1" dirty="0">
                <a:solidFill>
                  <a:srgbClr val="262626"/>
                </a:solidFill>
                <a:latin typeface="Times New Roman"/>
                <a:ea typeface="DejaVu Sans"/>
              </a:rPr>
              <a:t>test-command </a:t>
            </a:r>
            <a:r>
              <a:rPr lang="en-US" altLang="zh-CN" sz="2000" b="1" strike="noStrike" spc="-1" dirty="0">
                <a:solidFill>
                  <a:srgbClr val="262626"/>
                </a:solidFill>
                <a:highlight>
                  <a:srgbClr val="FFFF00"/>
                </a:highlight>
                <a:latin typeface="Times New Roman"/>
                <a:ea typeface="DejaVu Sans"/>
              </a:rPr>
              <a:t>do</a:t>
            </a:r>
            <a:r>
              <a:rPr lang="en-US" altLang="zh-CN" sz="2000" b="1" strike="noStrike" spc="-1" dirty="0">
                <a:solidFill>
                  <a:srgbClr val="262626"/>
                </a:solidFill>
                <a:latin typeface="Times New Roman"/>
                <a:ea typeface="DejaVu Sans"/>
              </a:rPr>
              <a:t> </a:t>
            </a:r>
            <a:r>
              <a:rPr lang="en-US" altLang="zh-CN" sz="2000" strike="noStrike" spc="-1" dirty="0">
                <a:solidFill>
                  <a:srgbClr val="262626"/>
                </a:solidFill>
                <a:latin typeface="Times New Roman"/>
                <a:ea typeface="DejaVu Sans"/>
              </a:rPr>
              <a:t>commands</a:t>
            </a:r>
            <a:r>
              <a:rPr lang="en-US" altLang="zh-CN" sz="2000" b="1" strike="noStrike" spc="-1" dirty="0">
                <a:solidFill>
                  <a:srgbClr val="262626"/>
                </a:solidFill>
                <a:latin typeface="Times New Roman"/>
                <a:ea typeface="DejaVu Sans"/>
              </a:rPr>
              <a:t> </a:t>
            </a:r>
            <a:r>
              <a:rPr lang="en-US" altLang="zh-CN" sz="2000" b="1" strike="noStrike" spc="-1" dirty="0">
                <a:solidFill>
                  <a:srgbClr val="262626"/>
                </a:solidFill>
                <a:highlight>
                  <a:srgbClr val="FFFF00"/>
                </a:highlight>
                <a:latin typeface="Times New Roman"/>
                <a:ea typeface="DejaVu Sans"/>
              </a:rPr>
              <a:t>done</a:t>
            </a:r>
            <a:r>
              <a:rPr lang="zh-CN" altLang="en-US" sz="2000" b="1" strike="noStrike" spc="-1" dirty="0">
                <a:solidFill>
                  <a:srgbClr val="262626"/>
                </a:solidFill>
                <a:latin typeface="Times New Roman"/>
                <a:ea typeface="DejaVu Sans"/>
              </a:rPr>
              <a:t>；当型循环，为真时执行</a:t>
            </a:r>
            <a:endParaRPr lang="en-US" altLang="zh-CN" sz="2000" b="1" strike="noStrike" spc="-1" dirty="0">
              <a:solidFill>
                <a:srgbClr val="262626"/>
              </a:solidFill>
              <a:latin typeface="Times New Roman"/>
              <a:ea typeface="DejaVu Sans"/>
            </a:endParaRP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a:t>
            </a:r>
            <a:r>
              <a:rPr lang="zh-CN" altLang="en-US" sz="2000" spc="-1" dirty="0">
                <a:latin typeface="Arial"/>
              </a:rPr>
              <a:t>！</a:t>
            </a:r>
            <a:r>
              <a:rPr lang="en-US" altLang="zh-CN" sz="2000" spc="-1" dirty="0">
                <a:latin typeface="Arial"/>
              </a:rPr>
              <a:t>/bin/bash </a:t>
            </a: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sum=0 </a:t>
            </a: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number</a:t>
            </a:r>
            <a:r>
              <a:rPr lang="en-US" altLang="zh-CN" sz="2000" strike="noStrike" spc="-1" dirty="0">
                <a:latin typeface="Arial"/>
              </a:rPr>
              <a:t>=1 </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while</a:t>
            </a:r>
            <a:r>
              <a:rPr lang="en-US" altLang="zh-CN" sz="2000" strike="noStrike" spc="-1" dirty="0">
                <a:latin typeface="Arial"/>
              </a:rPr>
              <a:t> test </a:t>
            </a:r>
            <a:r>
              <a:rPr lang="en-US" altLang="zh-CN" sz="2000" spc="-1" dirty="0">
                <a:latin typeface="Arial"/>
              </a:rPr>
              <a:t>$</a:t>
            </a:r>
            <a:r>
              <a:rPr lang="en-US" altLang="zh-CN" sz="2000" strike="noStrike" spc="-1" dirty="0">
                <a:latin typeface="Arial"/>
              </a:rPr>
              <a:t>number –le 100 </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do</a:t>
            </a:r>
            <a:r>
              <a:rPr lang="en-US" altLang="zh-CN" sz="2000" strike="noStrike" spc="-1" dirty="0">
                <a:latin typeface="Arial"/>
              </a:rPr>
              <a:t> sum=$[ $sum+$number ]  </a:t>
            </a:r>
          </a:p>
          <a:p>
            <a:pPr marL="285840" indent="-284760">
              <a:lnSpc>
                <a:spcPct val="80000"/>
              </a:lnSpc>
              <a:spcBef>
                <a:spcPts val="479"/>
              </a:spcBef>
              <a:spcAft>
                <a:spcPts val="601"/>
              </a:spcAft>
              <a:buClr>
                <a:srgbClr val="83992A"/>
              </a:buClr>
              <a:buSzPct val="115000"/>
              <a:buFont typeface="Arial"/>
              <a:buChar char="•"/>
            </a:pPr>
            <a:r>
              <a:rPr lang="en-US" altLang="zh-CN" sz="2000" strike="noStrike" spc="-1" dirty="0">
                <a:latin typeface="Arial"/>
              </a:rPr>
              <a:t>let number=$number+1</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done </a:t>
            </a:r>
          </a:p>
          <a:p>
            <a:pPr marL="285840" indent="-284760">
              <a:lnSpc>
                <a:spcPct val="80000"/>
              </a:lnSpc>
              <a:spcBef>
                <a:spcPts val="479"/>
              </a:spcBef>
              <a:spcAft>
                <a:spcPts val="601"/>
              </a:spcAft>
              <a:buClr>
                <a:srgbClr val="83992A"/>
              </a:buClr>
              <a:buSzPct val="115000"/>
              <a:buFont typeface="Arial"/>
              <a:buChar char="•"/>
            </a:pPr>
            <a:r>
              <a:rPr lang="en-US" altLang="zh-CN" sz="2000" strike="noStrike" spc="-1" dirty="0">
                <a:latin typeface="Arial"/>
              </a:rPr>
              <a:t>echo “The summary is $sum”</a:t>
            </a:r>
            <a:endParaRPr lang="en-US" sz="200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00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914400" y="2047413"/>
            <a:ext cx="10343408" cy="398039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0" strike="noStrike" spc="-1" dirty="0">
                <a:solidFill>
                  <a:srgbClr val="FF0000"/>
                </a:solidFill>
                <a:latin typeface="Times New Roman"/>
                <a:ea typeface="DejaVu Sans"/>
              </a:rPr>
              <a:t>until</a:t>
            </a:r>
            <a:r>
              <a:rPr lang="en-US" sz="2000" b="0" strike="noStrike" spc="-1" dirty="0">
                <a:solidFill>
                  <a:srgbClr val="262626"/>
                </a:solidFill>
                <a:latin typeface="Times New Roman"/>
                <a:ea typeface="DejaVu Sans"/>
              </a:rPr>
              <a:t>语句</a:t>
            </a:r>
            <a:r>
              <a:rPr lang="zh-CN" altLang="en-US" sz="2000" b="0" strike="noStrike" spc="-1" dirty="0">
                <a:solidFill>
                  <a:srgbClr val="262626"/>
                </a:solidFill>
                <a:latin typeface="Times New Roman"/>
                <a:ea typeface="DejaVu Sans"/>
              </a:rPr>
              <a:t>：</a:t>
            </a:r>
            <a:r>
              <a:rPr lang="en-US" altLang="zh-CN" sz="2000" b="1" spc="-1" dirty="0">
                <a:solidFill>
                  <a:srgbClr val="FF0000"/>
                </a:solidFill>
                <a:latin typeface="Times New Roman"/>
              </a:rPr>
              <a:t>until</a:t>
            </a:r>
            <a:r>
              <a:rPr lang="en-US" altLang="zh-CN" sz="2000" b="1" spc="-1" dirty="0">
                <a:solidFill>
                  <a:srgbClr val="262626"/>
                </a:solidFill>
                <a:latin typeface="Times New Roman"/>
              </a:rPr>
              <a:t> </a:t>
            </a:r>
            <a:r>
              <a:rPr lang="en-US" altLang="zh-CN" sz="2000" spc="-1" dirty="0">
                <a:solidFill>
                  <a:srgbClr val="262626"/>
                </a:solidFill>
                <a:latin typeface="Times New Roman"/>
              </a:rPr>
              <a:t>test-command </a:t>
            </a:r>
            <a:r>
              <a:rPr lang="en-US" altLang="zh-CN" sz="2000" b="1" spc="-1" dirty="0">
                <a:solidFill>
                  <a:srgbClr val="262626"/>
                </a:solidFill>
                <a:highlight>
                  <a:srgbClr val="FFFF00"/>
                </a:highlight>
                <a:latin typeface="Times New Roman"/>
              </a:rPr>
              <a:t>do</a:t>
            </a:r>
            <a:r>
              <a:rPr lang="en-US" altLang="zh-CN" sz="2000" b="1" spc="-1" dirty="0">
                <a:solidFill>
                  <a:srgbClr val="262626"/>
                </a:solidFill>
                <a:latin typeface="Times New Roman"/>
              </a:rPr>
              <a:t> </a:t>
            </a:r>
            <a:r>
              <a:rPr lang="en-US" altLang="zh-CN" sz="2000" spc="-1" dirty="0">
                <a:solidFill>
                  <a:srgbClr val="262626"/>
                </a:solidFill>
                <a:latin typeface="Times New Roman"/>
              </a:rPr>
              <a:t>commands</a:t>
            </a:r>
            <a:r>
              <a:rPr lang="en-US" altLang="zh-CN" sz="2000" b="1" spc="-1" dirty="0">
                <a:solidFill>
                  <a:srgbClr val="262626"/>
                </a:solidFill>
                <a:latin typeface="Times New Roman"/>
              </a:rPr>
              <a:t> </a:t>
            </a:r>
            <a:r>
              <a:rPr lang="en-US" altLang="zh-CN" sz="2000" b="1" spc="-1" dirty="0">
                <a:solidFill>
                  <a:srgbClr val="262626"/>
                </a:solidFill>
                <a:highlight>
                  <a:srgbClr val="FFFF00"/>
                </a:highlight>
                <a:latin typeface="Times New Roman"/>
              </a:rPr>
              <a:t>done</a:t>
            </a:r>
            <a:r>
              <a:rPr lang="en-US" altLang="zh-CN" sz="2000" b="1" spc="-1" dirty="0">
                <a:solidFill>
                  <a:srgbClr val="262626"/>
                </a:solidFill>
                <a:latin typeface="Times New Roman"/>
              </a:rPr>
              <a:t> </a:t>
            </a:r>
            <a:r>
              <a:rPr lang="zh-CN" altLang="en-US" sz="2000" b="1" spc="-1" dirty="0">
                <a:solidFill>
                  <a:srgbClr val="262626"/>
                </a:solidFill>
                <a:latin typeface="Times New Roman"/>
              </a:rPr>
              <a:t>；直到型循环，为假时执行</a:t>
            </a:r>
            <a:endParaRPr lang="en-US" altLang="zh-CN" sz="2000" b="1" spc="-1" dirty="0">
              <a:solidFill>
                <a:srgbClr val="262626"/>
              </a:solidFill>
              <a:latin typeface="Times New Roman"/>
            </a:endParaRPr>
          </a:p>
          <a:p>
            <a:pPr marL="285840" indent="-284760">
              <a:lnSpc>
                <a:spcPct val="70000"/>
              </a:lnSpc>
              <a:spcBef>
                <a:spcPts val="479"/>
              </a:spcBef>
              <a:spcAft>
                <a:spcPts val="601"/>
              </a:spcAft>
              <a:buClr>
                <a:srgbClr val="83992A"/>
              </a:buClr>
              <a:buSzPct val="115000"/>
              <a:buFont typeface="Arial"/>
              <a:buChar char="•"/>
            </a:pPr>
            <a:r>
              <a:rPr lang="en-US" altLang="zh-CN" sz="2000" spc="-1" dirty="0"/>
              <a:t>#</a:t>
            </a:r>
            <a:r>
              <a:rPr lang="zh-CN" altLang="en-US" sz="2000" spc="-1" dirty="0"/>
              <a:t>！</a:t>
            </a:r>
            <a:r>
              <a:rPr lang="en-US" altLang="zh-CN" sz="2000" spc="-1" dirty="0"/>
              <a:t>/bin/bash </a:t>
            </a:r>
          </a:p>
          <a:p>
            <a:pPr marL="285840" indent="-284760">
              <a:lnSpc>
                <a:spcPct val="70000"/>
              </a:lnSpc>
              <a:spcBef>
                <a:spcPts val="479"/>
              </a:spcBef>
              <a:spcAft>
                <a:spcPts val="601"/>
              </a:spcAft>
              <a:buClr>
                <a:srgbClr val="83992A"/>
              </a:buClr>
              <a:buSzPct val="115000"/>
              <a:buFont typeface="Arial"/>
              <a:buChar char="•"/>
            </a:pPr>
            <a:r>
              <a:rPr lang="en-US" altLang="zh-CN" sz="2000" spc="-1" dirty="0"/>
              <a:t>sum=0 </a:t>
            </a:r>
          </a:p>
          <a:p>
            <a:pPr marL="285840" indent="-284760">
              <a:lnSpc>
                <a:spcPct val="70000"/>
              </a:lnSpc>
              <a:spcBef>
                <a:spcPts val="479"/>
              </a:spcBef>
              <a:spcAft>
                <a:spcPts val="601"/>
              </a:spcAft>
              <a:buClr>
                <a:srgbClr val="83992A"/>
              </a:buClr>
              <a:buSzPct val="115000"/>
              <a:buFont typeface="Arial"/>
              <a:buChar char="•"/>
            </a:pPr>
            <a:r>
              <a:rPr lang="en-US" altLang="zh-CN" sz="2000" spc="-1" dirty="0"/>
              <a:t>number=1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until</a:t>
            </a:r>
            <a:r>
              <a:rPr lang="en-US" altLang="zh-CN" sz="2000" spc="-1" dirty="0"/>
              <a:t> </a:t>
            </a:r>
            <a:r>
              <a:rPr lang="en-US" altLang="zh-CN" sz="2000" spc="-1" dirty="0">
                <a:solidFill>
                  <a:srgbClr val="FF0000"/>
                </a:solidFill>
              </a:rPr>
              <a:t>!</a:t>
            </a:r>
            <a:r>
              <a:rPr lang="en-US" altLang="zh-CN" sz="2000" spc="-1" dirty="0"/>
              <a:t> test $number –le 100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do</a:t>
            </a:r>
            <a:r>
              <a:rPr lang="en-US" altLang="zh-CN" sz="2000" spc="-1" dirty="0"/>
              <a:t> sum=$[ $sum+$number ]  </a:t>
            </a:r>
          </a:p>
          <a:p>
            <a:pPr marL="285840" indent="-284760">
              <a:lnSpc>
                <a:spcPct val="70000"/>
              </a:lnSpc>
              <a:spcBef>
                <a:spcPts val="479"/>
              </a:spcBef>
              <a:spcAft>
                <a:spcPts val="601"/>
              </a:spcAft>
              <a:buClr>
                <a:srgbClr val="83992A"/>
              </a:buClr>
              <a:buSzPct val="115000"/>
              <a:buFont typeface="Arial"/>
              <a:buChar char="•"/>
            </a:pPr>
            <a:r>
              <a:rPr lang="en-US" altLang="zh-CN" sz="2000" spc="-1" dirty="0"/>
              <a:t>let number=$number+1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done </a:t>
            </a:r>
          </a:p>
          <a:p>
            <a:pPr marL="285840" indent="-284760">
              <a:lnSpc>
                <a:spcPct val="70000"/>
              </a:lnSpc>
              <a:spcBef>
                <a:spcPts val="479"/>
              </a:spcBef>
              <a:spcAft>
                <a:spcPts val="601"/>
              </a:spcAft>
              <a:buClr>
                <a:srgbClr val="83992A"/>
              </a:buClr>
              <a:buSzPct val="115000"/>
              <a:buFont typeface="Arial"/>
              <a:buChar char="•"/>
            </a:pPr>
            <a:r>
              <a:rPr lang="en-US" altLang="zh-CN" sz="2000" spc="-1" dirty="0"/>
              <a:t>echo “The summary is $sum”</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solidFill>
                <a:srgbClr val="262626"/>
              </a:solidFill>
              <a:latin typeface="Times New Roman"/>
              <a:ea typeface="DejaVu Sans"/>
            </a:endParaRPr>
          </a:p>
        </p:txBody>
      </p:sp>
    </p:spTree>
    <p:extLst>
      <p:ext uri="{BB962C8B-B14F-4D97-AF65-F5344CB8AC3E}">
        <p14:creationId xmlns:p14="http://schemas.microsoft.com/office/powerpoint/2010/main" val="40528505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805069" y="2047413"/>
            <a:ext cx="10754139" cy="398039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3．</a:t>
            </a:r>
            <a:r>
              <a:rPr lang="en-US" sz="2000" b="0" strike="noStrike" spc="-1" dirty="0">
                <a:solidFill>
                  <a:srgbClr val="FF0000"/>
                </a:solidFill>
                <a:latin typeface="Times New Roman"/>
                <a:ea typeface="DejaVu Sans"/>
              </a:rPr>
              <a:t>for语句</a:t>
            </a:r>
            <a:r>
              <a:rPr lang="zh-CN" altLang="en-US" sz="2000" b="0" strike="noStrike" spc="-1" dirty="0">
                <a:solidFill>
                  <a:srgbClr val="262626"/>
                </a:solidFill>
                <a:latin typeface="Times New Roman"/>
                <a:ea typeface="DejaVu Sans"/>
              </a:rPr>
              <a:t>：</a:t>
            </a:r>
            <a:r>
              <a:rPr lang="en-US" altLang="zh-CN" sz="2000" b="1" strike="noStrike" spc="-1" dirty="0">
                <a:solidFill>
                  <a:srgbClr val="FF0000"/>
                </a:solidFill>
                <a:latin typeface="Times New Roman"/>
                <a:ea typeface="DejaVu Sans"/>
              </a:rPr>
              <a:t>for</a:t>
            </a:r>
            <a:r>
              <a:rPr lang="en-US" altLang="zh-CN" sz="2000" b="0" strike="noStrike" spc="-1" dirty="0">
                <a:solidFill>
                  <a:srgbClr val="262626"/>
                </a:solidFill>
                <a:latin typeface="Times New Roman"/>
                <a:ea typeface="DejaVu Sans"/>
              </a:rPr>
              <a:t> variable [in list] </a:t>
            </a:r>
            <a:r>
              <a:rPr lang="en-US" altLang="zh-CN" sz="2000" b="1" strike="noStrike" spc="-1" dirty="0">
                <a:solidFill>
                  <a:srgbClr val="FF0000"/>
                </a:solidFill>
                <a:latin typeface="Times New Roman"/>
                <a:ea typeface="DejaVu Sans"/>
              </a:rPr>
              <a:t>do</a:t>
            </a:r>
            <a:r>
              <a:rPr lang="en-US" altLang="zh-CN" sz="2000" b="0" strike="noStrike" spc="-1" dirty="0">
                <a:solidFill>
                  <a:srgbClr val="262626"/>
                </a:solidFill>
                <a:latin typeface="Times New Roman"/>
                <a:ea typeface="DejaVu Sans"/>
              </a:rPr>
              <a:t> commands </a:t>
            </a:r>
            <a:r>
              <a:rPr lang="en-US" altLang="zh-CN" sz="2000" b="1" strike="noStrike" spc="-1" dirty="0">
                <a:solidFill>
                  <a:srgbClr val="FF0000"/>
                </a:solidFill>
                <a:latin typeface="Times New Roman"/>
                <a:ea typeface="DejaVu Sans"/>
              </a:rPr>
              <a:t>done</a:t>
            </a:r>
            <a:r>
              <a:rPr lang="en-US" altLang="zh-CN" sz="2000" b="1" strike="noStrike" spc="-1" dirty="0">
                <a:solidFill>
                  <a:srgbClr val="262626"/>
                </a:solidFill>
                <a:latin typeface="Times New Roman"/>
                <a:ea typeface="DejaVu Sans"/>
              </a:rPr>
              <a:t> </a:t>
            </a:r>
            <a:r>
              <a:rPr lang="zh-CN" altLang="en-US" sz="2000" b="1" strike="noStrike" spc="-1" dirty="0">
                <a:solidFill>
                  <a:srgbClr val="262626"/>
                </a:solidFill>
                <a:latin typeface="Times New Roman"/>
                <a:ea typeface="DejaVu Sans"/>
              </a:rPr>
              <a:t>；</a:t>
            </a:r>
            <a:r>
              <a:rPr lang="en-US" altLang="zh-CN" sz="2000" b="1" strike="noStrike" spc="-1" dirty="0">
                <a:solidFill>
                  <a:srgbClr val="262626"/>
                </a:solidFill>
                <a:latin typeface="Times New Roman"/>
                <a:ea typeface="DejaVu Sans"/>
              </a:rPr>
              <a:t>for</a:t>
            </a:r>
            <a:r>
              <a:rPr lang="zh-CN" altLang="en-US" sz="2000" b="1" strike="noStrike" spc="-1" dirty="0">
                <a:solidFill>
                  <a:srgbClr val="262626"/>
                </a:solidFill>
                <a:latin typeface="Times New Roman"/>
                <a:ea typeface="DejaVu Sans"/>
              </a:rPr>
              <a:t>型循环，变量在列表中即执行（迭代）</a:t>
            </a:r>
            <a:endParaRPr lang="en-US" altLang="zh-CN" sz="2000" b="1"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en-US" altLang="zh-CN" sz="2000" spc="-1" dirty="0"/>
              <a:t>#</a:t>
            </a:r>
            <a:r>
              <a:rPr lang="zh-CN" altLang="en-US" sz="2000" spc="-1" dirty="0"/>
              <a:t>！</a:t>
            </a:r>
            <a:r>
              <a:rPr lang="en-US" altLang="zh-CN" sz="2000" spc="-1" dirty="0"/>
              <a:t>/bin/bash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for  </a:t>
            </a:r>
            <a:r>
              <a:rPr lang="en-US" altLang="zh-CN" sz="2000" spc="-1" dirty="0" err="1">
                <a:solidFill>
                  <a:srgbClr val="262626"/>
                </a:solidFill>
                <a:latin typeface="Times New Roman"/>
              </a:rPr>
              <a:t>i</a:t>
            </a:r>
            <a:r>
              <a:rPr lang="en-US" altLang="zh-CN" sz="2000" spc="-1" dirty="0">
                <a:solidFill>
                  <a:srgbClr val="262626"/>
                </a:solidFill>
                <a:latin typeface="Times New Roman"/>
              </a:rPr>
              <a:t> in ‘</a:t>
            </a:r>
            <a:r>
              <a:rPr lang="en-US" altLang="zh-CN" sz="2000" spc="-1" dirty="0" err="1">
                <a:solidFill>
                  <a:srgbClr val="262626"/>
                </a:solidFill>
                <a:latin typeface="Times New Roman"/>
              </a:rPr>
              <a:t>seq</a:t>
            </a:r>
            <a:r>
              <a:rPr lang="en-US" altLang="zh-CN" sz="2000" spc="-1" dirty="0">
                <a:solidFill>
                  <a:srgbClr val="262626"/>
                </a:solidFill>
                <a:latin typeface="Times New Roman"/>
              </a:rPr>
              <a:t> 9’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a:t>
            </a:r>
            <a:r>
              <a:rPr lang="en-US" altLang="zh-CN" sz="2000" spc="-1" dirty="0">
                <a:solidFill>
                  <a:srgbClr val="262626"/>
                </a:solidFill>
                <a:latin typeface="Times New Roman"/>
              </a:rPr>
              <a:t> echo $</a:t>
            </a:r>
            <a:r>
              <a:rPr lang="en-US" altLang="zh-CN" sz="2000" spc="-1" dirty="0" err="1">
                <a:solidFill>
                  <a:srgbClr val="262626"/>
                </a:solidFill>
                <a:latin typeface="Times New Roman"/>
              </a:rPr>
              <a:t>i</a:t>
            </a:r>
            <a:r>
              <a:rPr lang="en-US" altLang="zh-CN" sz="2000" spc="-1" dirty="0">
                <a:solidFill>
                  <a:srgbClr val="262626"/>
                </a:solidFill>
                <a:latin typeface="Times New Roman"/>
              </a:rPr>
              <a:t>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done </a:t>
            </a:r>
          </a:p>
          <a:p>
            <a:pPr marL="285840" indent="-284760">
              <a:lnSpc>
                <a:spcPct val="100000"/>
              </a:lnSpc>
              <a:spcBef>
                <a:spcPts val="479"/>
              </a:spcBef>
              <a:spcAft>
                <a:spcPts val="601"/>
              </a:spcAft>
              <a:buClr>
                <a:srgbClr val="83992A"/>
              </a:buClr>
              <a:buSzPct val="115000"/>
              <a:buFont typeface="Arial"/>
              <a:buChar char="•"/>
            </a:pPr>
            <a:endParaRPr lang="en-US" altLang="zh-CN" sz="2000" b="1"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式中，</a:t>
            </a:r>
            <a:r>
              <a:rPr lang="en-US" altLang="zh-CN" sz="2000" spc="-1" dirty="0">
                <a:solidFill>
                  <a:srgbClr val="262626"/>
                </a:solidFill>
                <a:latin typeface="Times New Roman"/>
              </a:rPr>
              <a:t>seq9</a:t>
            </a:r>
            <a:r>
              <a:rPr lang="zh-CN" altLang="en-US" sz="2000" spc="-1" dirty="0">
                <a:solidFill>
                  <a:srgbClr val="262626"/>
                </a:solidFill>
                <a:latin typeface="Times New Roman"/>
              </a:rPr>
              <a:t>表示</a:t>
            </a:r>
            <a:r>
              <a:rPr lang="en-US" altLang="zh-CN" sz="2000" spc="-1" dirty="0">
                <a:solidFill>
                  <a:srgbClr val="262626"/>
                </a:solidFill>
                <a:latin typeface="Times New Roman"/>
              </a:rPr>
              <a:t>1-9</a:t>
            </a:r>
            <a:r>
              <a:rPr lang="zh-CN" altLang="en-US" sz="2000" spc="-1" dirty="0">
                <a:solidFill>
                  <a:srgbClr val="262626"/>
                </a:solidFill>
                <a:latin typeface="Times New Roman"/>
              </a:rPr>
              <a:t>的数字序列</a:t>
            </a:r>
            <a:endParaRPr lang="en-US" altLang="zh-CN" sz="2000" b="1"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z="2000" strike="noStrike" spc="-1" dirty="0">
              <a:latin typeface="Arial"/>
            </a:endParaRPr>
          </a:p>
        </p:txBody>
      </p:sp>
      <p:sp>
        <p:nvSpPr>
          <p:cNvPr id="2" name="矩形 1"/>
          <p:cNvSpPr/>
          <p:nvPr/>
        </p:nvSpPr>
        <p:spPr>
          <a:xfrm>
            <a:off x="6527470" y="3225849"/>
            <a:ext cx="1963387" cy="2746906"/>
          </a:xfrm>
          <a:prstGeom prst="rect">
            <a:avLst/>
          </a:prstGeom>
        </p:spPr>
        <p:txBody>
          <a:bodyPr wrap="square">
            <a:spAutoFit/>
          </a:bodyPr>
          <a:lstStyle/>
          <a:p>
            <a:pPr marL="285840" indent="-284760">
              <a:lnSpc>
                <a:spcPct val="50000"/>
              </a:lnSpc>
              <a:spcBef>
                <a:spcPts val="479"/>
              </a:spcBef>
              <a:spcAft>
                <a:spcPts val="601"/>
              </a:spcAft>
              <a:buClr>
                <a:srgbClr val="83992A"/>
              </a:buClr>
              <a:buSzPct val="115000"/>
              <a:buFont typeface="Arial"/>
              <a:buChar char="•"/>
            </a:pPr>
            <a:r>
              <a:rPr lang="en-US" altLang="zh-CN" spc="-1" dirty="0"/>
              <a:t>$ ./</a:t>
            </a:r>
            <a:r>
              <a:rPr lang="en-US" altLang="zh-CN" spc="-1" dirty="0" err="1"/>
              <a:t>seq-num</a:t>
            </a:r>
            <a:endParaRPr lang="en-US" altLang="zh-CN" spc="-1" dirty="0"/>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1</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2</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3</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4</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5</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6</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7</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8</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9</a:t>
            </a:r>
          </a:p>
        </p:txBody>
      </p:sp>
    </p:spTree>
    <p:extLst>
      <p:ext uri="{BB962C8B-B14F-4D97-AF65-F5344CB8AC3E}">
        <p14:creationId xmlns:p14="http://schemas.microsoft.com/office/powerpoint/2010/main" val="22823642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21.2.8  读取用户输入</a:t>
            </a:r>
            <a:endParaRPr lang="en-US" sz="4400" b="0" strike="noStrike" spc="-1">
              <a:latin typeface="Arial"/>
            </a:endParaRPr>
          </a:p>
        </p:txBody>
      </p:sp>
      <p:sp>
        <p:nvSpPr>
          <p:cNvPr id="396" name="CustomShape 2"/>
          <p:cNvSpPr/>
          <p:nvPr/>
        </p:nvSpPr>
        <p:spPr>
          <a:xfrm>
            <a:off x="1101976" y="2298633"/>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FF0000"/>
                </a:solidFill>
                <a:highlight>
                  <a:srgbClr val="FFFF00"/>
                </a:highlight>
                <a:latin typeface="Times New Roman"/>
                <a:ea typeface="DejaVu Sans"/>
              </a:rPr>
              <a:t>read命令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highlight>
                  <a:srgbClr val="FFFF00"/>
                </a:highlight>
                <a:latin typeface="Times New Roman"/>
                <a:ea typeface="DejaVu Sans"/>
              </a:rPr>
              <a:t>从标准输入接收一行信息</a:t>
            </a:r>
            <a:r>
              <a:rPr lang="zh-CN" altLang="en-US" sz="2400" b="0" strike="noStrike" spc="-1" dirty="0">
                <a:solidFill>
                  <a:srgbClr val="262626"/>
                </a:solidFill>
                <a:latin typeface="Times New Roman"/>
                <a:ea typeface="DejaVu Sans"/>
              </a:rPr>
              <a:t>。</a:t>
            </a:r>
            <a:r>
              <a:rPr lang="en-US" altLang="zh-CN" sz="2400" b="0" strike="noStrike" spc="-1" dirty="0">
                <a:solidFill>
                  <a:srgbClr val="262626"/>
                </a:solidFill>
                <a:latin typeface="Times New Roman"/>
                <a:ea typeface="DejaVu Sans"/>
              </a:rPr>
              <a:t>read</a:t>
            </a:r>
            <a:r>
              <a:rPr lang="zh-CN" altLang="en-US" sz="2400" b="0" strike="noStrike" spc="-1" dirty="0">
                <a:solidFill>
                  <a:srgbClr val="262626"/>
                </a:solidFill>
                <a:latin typeface="Times New Roman"/>
                <a:ea typeface="DejaVu Sans"/>
              </a:rPr>
              <a:t>接受一个变量名作为参数，</a:t>
            </a:r>
            <a:r>
              <a:rPr lang="zh-CN" altLang="en-US" sz="2400" spc="-1" dirty="0">
                <a:solidFill>
                  <a:srgbClr val="262626"/>
                </a:solidFill>
                <a:latin typeface="Times New Roman"/>
                <a:ea typeface="DejaVu Sans"/>
              </a:rPr>
              <a:t>把</a:t>
            </a:r>
            <a:r>
              <a:rPr lang="zh-CN" altLang="en-US" sz="2400" b="0" strike="noStrike" spc="-1" dirty="0">
                <a:solidFill>
                  <a:srgbClr val="262626"/>
                </a:solidFill>
                <a:latin typeface="Times New Roman"/>
                <a:ea typeface="DejaVu Sans"/>
              </a:rPr>
              <a:t>从标准输入接收到的信息存放在这个变量中，如果没有提供变量名。则自动将信息</a:t>
            </a:r>
            <a:r>
              <a:rPr lang="zh-CN" altLang="en-US" sz="2400" b="0" strike="noStrike" spc="-1" dirty="0">
                <a:solidFill>
                  <a:srgbClr val="262626"/>
                </a:solidFill>
                <a:highlight>
                  <a:srgbClr val="FFFF00"/>
                </a:highlight>
                <a:latin typeface="Times New Roman"/>
                <a:ea typeface="DejaVu Sans"/>
              </a:rPr>
              <a:t>存放到默认变量</a:t>
            </a:r>
            <a:r>
              <a:rPr lang="en-US" altLang="zh-CN" sz="2400" b="0" strike="noStrike" spc="-1" dirty="0">
                <a:solidFill>
                  <a:srgbClr val="FF0000"/>
                </a:solidFill>
                <a:highlight>
                  <a:srgbClr val="FFFF00"/>
                </a:highlight>
                <a:latin typeface="Times New Roman"/>
                <a:ea typeface="DejaVu Sans"/>
              </a:rPr>
              <a:t>REPLY</a:t>
            </a:r>
            <a:r>
              <a:rPr lang="zh-CN" altLang="en-US" sz="2400" b="0" strike="noStrike" spc="-1" dirty="0">
                <a:solidFill>
                  <a:srgbClr val="262626"/>
                </a:solidFill>
                <a:latin typeface="Times New Roman"/>
                <a:ea typeface="DejaVu Sans"/>
              </a:rPr>
              <a:t>中。</a:t>
            </a:r>
            <a:endParaRPr lang="en-US" altLang="zh-CN"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 read</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Hello World!</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 echo $REPLY </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Hello World</a:t>
            </a:r>
            <a:r>
              <a:rPr lang="en-US" sz="2400" spc="-1" dirty="0">
                <a:solidFill>
                  <a:srgbClr val="262626"/>
                </a:solidFill>
                <a:latin typeface="Times New Roman"/>
              </a:rPr>
              <a:t>!</a:t>
            </a:r>
            <a:endParaRPr lang="en-US" sz="2400" b="0" strike="noStrike" spc="-1" dirty="0">
              <a:latin typeface="Arial"/>
            </a:endParaRPr>
          </a:p>
        </p:txBody>
      </p:sp>
      <p:sp>
        <p:nvSpPr>
          <p:cNvPr id="2" name="矩形 1"/>
          <p:cNvSpPr/>
          <p:nvPr/>
        </p:nvSpPr>
        <p:spPr>
          <a:xfrm>
            <a:off x="5365323" y="3641100"/>
            <a:ext cx="2331521"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/bin/bash</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read first second</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echo $first</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echo $second</a:t>
            </a:r>
          </a:p>
        </p:txBody>
      </p:sp>
      <p:sp>
        <p:nvSpPr>
          <p:cNvPr id="5" name="矩形 4"/>
          <p:cNvSpPr/>
          <p:nvPr/>
        </p:nvSpPr>
        <p:spPr>
          <a:xfrm>
            <a:off x="8758503" y="3641100"/>
            <a:ext cx="2331521"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a:t>
            </a:r>
            <a:r>
              <a:rPr lang="en-US" altLang="zh-CN" spc="-1" dirty="0" err="1">
                <a:solidFill>
                  <a:srgbClr val="262626"/>
                </a:solidFill>
                <a:highlight>
                  <a:srgbClr val="66FF33"/>
                </a:highlight>
                <a:latin typeface="Times New Roman"/>
              </a:rPr>
              <a:t>read_char</a:t>
            </a:r>
            <a:endParaRPr lang="en-US" altLang="zh-CN" spc="-1" dirty="0">
              <a:solidFill>
                <a:srgbClr val="262626"/>
              </a:solidFill>
              <a:highlight>
                <a:srgbClr val="66FF33"/>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Hello World!</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Hello</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World!</a:t>
            </a:r>
            <a:endParaRPr lang="en-US" altLang="zh-CN" spc="-1" dirty="0">
              <a:highlight>
                <a:srgbClr val="66FF33"/>
              </a:highlight>
            </a:endParaRPr>
          </a:p>
        </p:txBody>
      </p:sp>
      <p:sp>
        <p:nvSpPr>
          <p:cNvPr id="6" name="矩形 5"/>
          <p:cNvSpPr/>
          <p:nvPr/>
        </p:nvSpPr>
        <p:spPr>
          <a:xfrm>
            <a:off x="1039750" y="5777308"/>
            <a:ext cx="3627355" cy="369332"/>
          </a:xfrm>
          <a:prstGeom prst="rect">
            <a:avLst/>
          </a:prstGeom>
        </p:spPr>
        <p:txBody>
          <a:bodyPr wrap="square">
            <a:spAutoFit/>
          </a:bodyPr>
          <a:lstStyle/>
          <a:p>
            <a:pPr marL="1080">
              <a:lnSpc>
                <a:spcPct val="100000"/>
              </a:lnSpc>
              <a:spcBef>
                <a:spcPts val="479"/>
              </a:spcBef>
              <a:spcAft>
                <a:spcPts val="601"/>
              </a:spcAft>
              <a:buClr>
                <a:srgbClr val="83992A"/>
              </a:buClr>
              <a:buSzPct val="115000"/>
            </a:pPr>
            <a:r>
              <a:rPr lang="zh-CN" altLang="en-US" spc="-1" dirty="0">
                <a:solidFill>
                  <a:srgbClr val="262626"/>
                </a:solidFill>
                <a:latin typeface="Times New Roman"/>
              </a:rPr>
              <a:t>左面为在终端环境下的输入和输出</a:t>
            </a:r>
            <a:endParaRPr lang="en-US" altLang="zh-CN" spc="-1" dirty="0">
              <a:solidFill>
                <a:srgbClr val="262626"/>
              </a:solidFill>
              <a:latin typeface="Times New Roman"/>
            </a:endParaRPr>
          </a:p>
        </p:txBody>
      </p:sp>
      <p:sp>
        <p:nvSpPr>
          <p:cNvPr id="7" name="矩形 6"/>
          <p:cNvSpPr/>
          <p:nvPr/>
        </p:nvSpPr>
        <p:spPr>
          <a:xfrm>
            <a:off x="5902036" y="5754829"/>
            <a:ext cx="5248894" cy="369332"/>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262626"/>
                </a:solidFill>
                <a:latin typeface="Times New Roman"/>
              </a:rPr>
              <a:t>右面为</a:t>
            </a:r>
            <a:r>
              <a:rPr lang="en-US" altLang="zh-CN" spc="-1" dirty="0">
                <a:solidFill>
                  <a:srgbClr val="262626"/>
                </a:solidFill>
                <a:latin typeface="Times New Roman"/>
              </a:rPr>
              <a:t>shell</a:t>
            </a:r>
            <a:r>
              <a:rPr lang="zh-CN" altLang="en-US" spc="-1" dirty="0">
                <a:solidFill>
                  <a:srgbClr val="262626"/>
                </a:solidFill>
                <a:latin typeface="Times New Roman"/>
              </a:rPr>
              <a:t>编程的程序以及执行过程和指行结果</a:t>
            </a:r>
            <a:endParaRPr lang="en-US" altLang="zh-CN" spc="-1" dirty="0">
              <a:solidFill>
                <a:srgbClr val="262626"/>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21.2.9  脚本执行命令</a:t>
            </a:r>
            <a:endParaRPr lang="en-US" sz="4400" b="0" strike="noStrike" spc="-1">
              <a:latin typeface="Arial"/>
            </a:endParaRPr>
          </a:p>
        </p:txBody>
      </p:sp>
      <p:sp>
        <p:nvSpPr>
          <p:cNvPr id="398" name="CustomShape 2"/>
          <p:cNvSpPr/>
          <p:nvPr/>
        </p:nvSpPr>
        <p:spPr>
          <a:xfrm>
            <a:off x="731882" y="2284920"/>
            <a:ext cx="10459579"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下面介绍另两条用于控制脚本行为的命令</a:t>
            </a:r>
            <a:r>
              <a:rPr lang="en-US" sz="2800" b="0" strike="noStrike" spc="-1" dirty="0">
                <a:solidFill>
                  <a:srgbClr val="FF0000"/>
                </a:solidFill>
                <a:highlight>
                  <a:srgbClr val="FFFF00"/>
                </a:highlight>
                <a:latin typeface="Times New Roman"/>
                <a:ea typeface="DejaVu Sans"/>
              </a:rPr>
              <a:t>exit和trap</a:t>
            </a:r>
            <a:r>
              <a:rPr lang="en-US" sz="2800" b="0" strike="noStrike" spc="-1" dirty="0">
                <a:solidFill>
                  <a:srgbClr val="262626"/>
                </a:solidFill>
                <a:latin typeface="Times New Roman"/>
                <a:ea typeface="DejaVu Sans"/>
              </a:rPr>
              <a:t>。前者</a:t>
            </a:r>
            <a:r>
              <a:rPr lang="en-US" sz="2800" b="0" strike="noStrike" spc="-1" dirty="0">
                <a:solidFill>
                  <a:srgbClr val="FF0000"/>
                </a:solidFill>
                <a:latin typeface="Times New Roman"/>
                <a:ea typeface="DejaVu Sans"/>
              </a:rPr>
              <a:t>退出脚本</a:t>
            </a:r>
            <a:r>
              <a:rPr lang="en-US" sz="2800" b="0" strike="noStrike" spc="-1" dirty="0">
                <a:solidFill>
                  <a:srgbClr val="262626"/>
                </a:solidFill>
                <a:latin typeface="Times New Roman"/>
                <a:ea typeface="DejaVu Sans"/>
              </a:rPr>
              <a:t>并</a:t>
            </a:r>
            <a:r>
              <a:rPr lang="en-US" sz="2800" b="0" strike="noStrike" spc="-1" dirty="0">
                <a:solidFill>
                  <a:srgbClr val="262626"/>
                </a:solidFill>
                <a:highlight>
                  <a:srgbClr val="FFFF00"/>
                </a:highlight>
                <a:latin typeface="Times New Roman"/>
                <a:ea typeface="DejaVu Sans"/>
              </a:rPr>
              <a:t>返回一个特定的值</a:t>
            </a:r>
            <a:r>
              <a:rPr lang="en-US" sz="2800" b="0" strike="noStrike" spc="-1" dirty="0">
                <a:solidFill>
                  <a:srgbClr val="262626"/>
                </a:solidFill>
                <a:latin typeface="Times New Roman"/>
                <a:ea typeface="DejaVu Sans"/>
              </a:rPr>
              <a:t>，后者用于</a:t>
            </a:r>
            <a:r>
              <a:rPr lang="en-US" sz="2800" b="0" strike="noStrike" spc="-1" dirty="0">
                <a:solidFill>
                  <a:srgbClr val="FF0000"/>
                </a:solidFill>
                <a:latin typeface="Times New Roman"/>
                <a:ea typeface="DejaVu Sans"/>
              </a:rPr>
              <a:t>捕获信号</a:t>
            </a:r>
            <a:r>
              <a:rPr lang="en-US" sz="2800" b="0" strike="noStrike" spc="-1" dirty="0">
                <a:solidFill>
                  <a:srgbClr val="262626"/>
                </a:solidFill>
                <a:latin typeface="Times New Roman"/>
                <a:ea typeface="DejaVu Sans"/>
              </a:rPr>
              <a:t>。合理地使用这两条命令，可以使脚本的表现更为灵活高效。</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1．</a:t>
            </a:r>
            <a:r>
              <a:rPr lang="en-US" sz="2800" b="0" strike="noStrike" spc="-1" dirty="0">
                <a:solidFill>
                  <a:srgbClr val="FF0000"/>
                </a:solidFill>
                <a:latin typeface="Times New Roman"/>
                <a:ea typeface="DejaVu Sans"/>
              </a:rPr>
              <a:t>exit命令</a:t>
            </a:r>
            <a:r>
              <a:rPr lang="en-US" altLang="zh-CN" sz="2800" b="0" strike="noStrike" spc="-1" dirty="0">
                <a:solidFill>
                  <a:srgbClr val="262626"/>
                </a:solidFill>
                <a:latin typeface="Times New Roman"/>
                <a:ea typeface="DejaVu Sans"/>
              </a:rPr>
              <a:t>——</a:t>
            </a:r>
            <a:r>
              <a:rPr lang="zh-CN" altLang="en-US" sz="2800" b="0" strike="noStrike" spc="-1" dirty="0">
                <a:solidFill>
                  <a:srgbClr val="262626"/>
                </a:solidFill>
                <a:highlight>
                  <a:srgbClr val="FFFF00"/>
                </a:highlight>
                <a:latin typeface="Times New Roman"/>
                <a:ea typeface="DejaVu Sans"/>
              </a:rPr>
              <a:t>强行退出</a:t>
            </a:r>
            <a:r>
              <a:rPr lang="zh-CN" altLang="en-US" sz="2800" b="0" strike="noStrike" spc="-1" dirty="0">
                <a:solidFill>
                  <a:srgbClr val="262626"/>
                </a:solidFill>
                <a:latin typeface="Times New Roman"/>
                <a:ea typeface="DejaVu Sans"/>
              </a:rPr>
              <a:t>当前脚本程序，并</a:t>
            </a:r>
            <a:r>
              <a:rPr lang="zh-CN" altLang="en-US" sz="2800" b="0" strike="noStrike" spc="-1" dirty="0">
                <a:solidFill>
                  <a:srgbClr val="262626"/>
                </a:solidFill>
                <a:highlight>
                  <a:srgbClr val="FFFF00"/>
                </a:highlight>
                <a:latin typeface="Times New Roman"/>
                <a:ea typeface="DejaVu Sans"/>
              </a:rPr>
              <a:t>返回一个</a:t>
            </a:r>
            <a:r>
              <a:rPr lang="zh-CN" altLang="en-US" sz="2800" b="0" strike="noStrike" spc="-1" dirty="0">
                <a:solidFill>
                  <a:srgbClr val="262626"/>
                </a:solidFill>
                <a:latin typeface="Times New Roman"/>
                <a:ea typeface="DejaVu Sans"/>
              </a:rPr>
              <a:t>指定</a:t>
            </a:r>
            <a:r>
              <a:rPr lang="zh-CN" altLang="en-US" sz="2800" b="0" strike="noStrike" spc="-1" dirty="0">
                <a:solidFill>
                  <a:srgbClr val="262626"/>
                </a:solidFill>
                <a:highlight>
                  <a:srgbClr val="FFFF00"/>
                </a:highlight>
                <a:latin typeface="Times New Roman"/>
                <a:ea typeface="DejaVu Sans"/>
              </a:rPr>
              <a:t>整数值</a:t>
            </a:r>
            <a:r>
              <a:rPr lang="zh-CN" altLang="en-US" sz="2800" spc="-1" dirty="0">
                <a:solidFill>
                  <a:srgbClr val="262626"/>
                </a:solidFill>
                <a:latin typeface="Times New Roman"/>
                <a:ea typeface="DejaVu Sans"/>
              </a:rPr>
              <a:t>。</a:t>
            </a:r>
            <a:endParaRPr lang="en-US" sz="28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800" b="0" strike="noStrike" spc="-1" dirty="0">
                <a:latin typeface="Arial"/>
              </a:rPr>
              <a:t>#</a:t>
            </a:r>
            <a:r>
              <a:rPr lang="zh-CN" altLang="en-US" sz="2800" b="0" strike="noStrike" spc="-1" dirty="0">
                <a:latin typeface="Arial"/>
              </a:rPr>
              <a:t>！</a:t>
            </a:r>
            <a:r>
              <a:rPr lang="en-US" altLang="zh-CN" sz="2800" b="0" strike="noStrike" spc="-1" dirty="0">
                <a:latin typeface="Arial"/>
              </a:rPr>
              <a:t>/bin/bash  </a:t>
            </a:r>
            <a:r>
              <a:rPr lang="en-US" altLang="zh-CN" sz="2800" b="1" strike="noStrike" spc="-1" dirty="0">
                <a:latin typeface="Arial"/>
              </a:rPr>
              <a:t>exit</a:t>
            </a:r>
            <a:r>
              <a:rPr lang="en-US" altLang="zh-CN" sz="2800" b="0" strike="noStrike" spc="-1" dirty="0">
                <a:latin typeface="Arial"/>
              </a:rPr>
              <a:t>  </a:t>
            </a:r>
            <a:r>
              <a:rPr lang="en-US" altLang="zh-CN" sz="2800" b="0" strike="noStrike" spc="-1" dirty="0" err="1">
                <a:latin typeface="Arial"/>
              </a:rPr>
              <a:t>int</a:t>
            </a:r>
            <a:r>
              <a:rPr lang="en-US" altLang="zh-CN" sz="2800" b="0" strike="noStrike" spc="-1" dirty="0">
                <a:latin typeface="Arial"/>
              </a:rPr>
              <a:t>-</a:t>
            </a:r>
            <a:r>
              <a:rPr lang="en-US" altLang="zh-CN" sz="2800" strike="noStrike" spc="-1" dirty="0">
                <a:latin typeface="Arial"/>
              </a:rPr>
              <a:t>value</a:t>
            </a:r>
            <a:r>
              <a:rPr lang="zh-CN" altLang="en-US" sz="2800" strike="noStrike" spc="-1" dirty="0">
                <a:latin typeface="Arial"/>
              </a:rPr>
              <a:t>。脚本正常执行完，会自动返回</a:t>
            </a:r>
            <a:r>
              <a:rPr lang="en-US" altLang="zh-CN" sz="2800" strike="noStrike" spc="-1" dirty="0">
                <a:latin typeface="Arial"/>
              </a:rPr>
              <a:t>0</a:t>
            </a:r>
            <a:r>
              <a:rPr lang="zh-CN" altLang="en-US" sz="2800" strike="noStrike" spc="-1" dirty="0">
                <a:latin typeface="Arial"/>
              </a:rPr>
              <a:t>。返回整数，表示非正常返回，是执行</a:t>
            </a:r>
            <a:r>
              <a:rPr lang="en-US" altLang="zh-CN" sz="2800" strike="noStrike" spc="-1" dirty="0">
                <a:latin typeface="Arial"/>
              </a:rPr>
              <a:t>exit</a:t>
            </a:r>
            <a:r>
              <a:rPr lang="zh-CN" altLang="en-US" sz="2800" spc="-1" dirty="0"/>
              <a:t>被强制返回的</a:t>
            </a:r>
            <a:r>
              <a:rPr lang="zh-CN" altLang="en-US" sz="2800" strike="noStrike" spc="-1" dirty="0">
                <a:latin typeface="Arial"/>
              </a:rPr>
              <a:t>结果。</a:t>
            </a:r>
            <a:r>
              <a:rPr lang="en-US" altLang="zh-CN" sz="2800" strike="noStrike" spc="-1" dirty="0">
                <a:highlight>
                  <a:srgbClr val="FFFF00"/>
                </a:highlight>
                <a:latin typeface="Arial"/>
              </a:rPr>
              <a:t>exit</a:t>
            </a:r>
            <a:r>
              <a:rPr lang="zh-CN" altLang="en-US" sz="2800" strike="noStrike" spc="-1" dirty="0">
                <a:highlight>
                  <a:srgbClr val="FFFF00"/>
                </a:highlight>
                <a:latin typeface="Arial"/>
              </a:rPr>
              <a:t>可用来通过设置各种不同返回整数，表达脚本程序的不同执行状态。</a:t>
            </a:r>
            <a:endParaRPr lang="en-US" sz="280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endParaRPr lang="en-US" sz="2800" b="0" strike="noStrike" spc="-1" dirty="0">
              <a:solidFill>
                <a:srgbClr val="262626"/>
              </a:solidFill>
              <a:latin typeface="Times New Roman"/>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21.2.9  脚本执行命令</a:t>
            </a:r>
            <a:endParaRPr lang="en-US" sz="4400" b="0" strike="noStrike" spc="-1">
              <a:latin typeface="Arial"/>
            </a:endParaRPr>
          </a:p>
        </p:txBody>
      </p:sp>
      <p:sp>
        <p:nvSpPr>
          <p:cNvPr id="398" name="CustomShape 2"/>
          <p:cNvSpPr/>
          <p:nvPr/>
        </p:nvSpPr>
        <p:spPr>
          <a:xfrm>
            <a:off x="831273" y="2284919"/>
            <a:ext cx="10640291"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下面介绍另两条用于控制脚本行为的命令exit和trap。前者退出脚本并返回一个特定的值，后者用于捕获信号。合理地使用这两条命令，可以使脚本的表现更为灵活高效。</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0" strike="noStrike" spc="-1" dirty="0">
                <a:solidFill>
                  <a:srgbClr val="FF0000"/>
                </a:solidFill>
                <a:latin typeface="Times New Roman"/>
                <a:ea typeface="DejaVu Sans"/>
              </a:rPr>
              <a:t>trap命令</a:t>
            </a:r>
            <a:r>
              <a:rPr lang="en-US" altLang="zh-CN" sz="2000" b="0" strike="noStrike" spc="-1" dirty="0">
                <a:solidFill>
                  <a:srgbClr val="262626"/>
                </a:solidFill>
                <a:latin typeface="Times New Roman"/>
                <a:ea typeface="DejaVu Sans"/>
              </a:rPr>
              <a:t>——</a:t>
            </a:r>
            <a:r>
              <a:rPr lang="zh-CN" altLang="en-US" sz="2000" b="0" strike="noStrike" spc="-1" dirty="0">
                <a:solidFill>
                  <a:srgbClr val="262626"/>
                </a:solidFill>
                <a:latin typeface="Times New Roman"/>
                <a:ea typeface="DejaVu Sans"/>
              </a:rPr>
              <a:t>用来</a:t>
            </a:r>
            <a:r>
              <a:rPr lang="zh-CN" altLang="en-US" sz="2000" b="0" strike="noStrike" spc="-1" dirty="0">
                <a:solidFill>
                  <a:srgbClr val="262626"/>
                </a:solidFill>
                <a:highlight>
                  <a:srgbClr val="FFFF00"/>
                </a:highlight>
                <a:latin typeface="Times New Roman"/>
                <a:ea typeface="DejaVu Sans"/>
              </a:rPr>
              <a:t>捕获进程发出的信号</a:t>
            </a:r>
            <a:r>
              <a:rPr lang="zh-CN" altLang="en-US" sz="2000" b="0" strike="noStrike" spc="-1" dirty="0">
                <a:solidFill>
                  <a:srgbClr val="262626"/>
                </a:solidFill>
                <a:latin typeface="Times New Roman"/>
                <a:ea typeface="DejaVu Sans"/>
              </a:rPr>
              <a:t>，然后透过</a:t>
            </a:r>
            <a:r>
              <a:rPr lang="en-US" altLang="zh-CN" sz="2000" spc="-1" dirty="0">
                <a:solidFill>
                  <a:srgbClr val="262626"/>
                </a:solidFill>
                <a:latin typeface="Times New Roman"/>
                <a:ea typeface="DejaVu Sans"/>
              </a:rPr>
              <a:t>e</a:t>
            </a:r>
            <a:r>
              <a:rPr lang="en-US" altLang="zh-CN" sz="2000" b="0" strike="noStrike" spc="-1" dirty="0">
                <a:solidFill>
                  <a:srgbClr val="262626"/>
                </a:solidFill>
                <a:latin typeface="Times New Roman"/>
                <a:ea typeface="DejaVu Sans"/>
              </a:rPr>
              <a:t>cho</a:t>
            </a:r>
            <a:r>
              <a:rPr lang="zh-CN" altLang="en-US" sz="2000" b="0" strike="noStrike" spc="-1" dirty="0">
                <a:solidFill>
                  <a:srgbClr val="262626"/>
                </a:solidFill>
                <a:latin typeface="Times New Roman"/>
                <a:ea typeface="DejaVu Sans"/>
              </a:rPr>
              <a:t>做一些提示。</a:t>
            </a:r>
            <a:endParaRPr lang="en-US" altLang="zh-CN" sz="2000" b="0" strike="noStrike" spc="-1" dirty="0">
              <a:solidFill>
                <a:srgbClr val="262626"/>
              </a:solidFill>
              <a:latin typeface="Times New Roman"/>
              <a:ea typeface="DejaVu Sans"/>
            </a:endParaRP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trap</a:t>
            </a:r>
            <a:r>
              <a:rPr lang="en-US" altLang="zh-CN" sz="2000" spc="-1" dirty="0">
                <a:solidFill>
                  <a:srgbClr val="262626"/>
                </a:solidFill>
                <a:latin typeface="Times New Roman"/>
              </a:rPr>
              <a:t> `echo “Goodbye”; </a:t>
            </a:r>
            <a:r>
              <a:rPr lang="en-US" altLang="zh-CN" sz="2000" spc="-1" dirty="0">
                <a:solidFill>
                  <a:srgbClr val="FF0000"/>
                </a:solidFill>
                <a:latin typeface="Times New Roman"/>
              </a:rPr>
              <a:t>exit</a:t>
            </a:r>
            <a:r>
              <a:rPr lang="en-US" altLang="zh-CN" sz="2000" spc="-1" dirty="0">
                <a:solidFill>
                  <a:srgbClr val="262626"/>
                </a:solidFill>
                <a:latin typeface="Times New Roman"/>
              </a:rPr>
              <a:t>` EXIT </a:t>
            </a: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echo “Type ‘</a:t>
            </a:r>
            <a:r>
              <a:rPr lang="en-US" altLang="zh-CN" sz="2000" spc="-1" dirty="0" err="1">
                <a:solidFill>
                  <a:srgbClr val="262626"/>
                </a:solidFill>
                <a:latin typeface="Times New Roman"/>
              </a:rPr>
              <a:t>quit’to</a:t>
            </a:r>
            <a:r>
              <a:rPr lang="en-US" altLang="zh-CN" sz="2000" spc="-1" dirty="0">
                <a:solidFill>
                  <a:srgbClr val="262626"/>
                </a:solidFill>
                <a:latin typeface="Times New Roman"/>
              </a:rPr>
              <a:t> exit</a:t>
            </a:r>
            <a:r>
              <a:rPr lang="zh-CN" altLang="en-US" sz="2000" spc="-1" dirty="0">
                <a:solidFill>
                  <a:srgbClr val="262626"/>
                </a:solidFill>
                <a:latin typeface="Times New Roman"/>
              </a:rPr>
              <a:t>” </a:t>
            </a:r>
            <a:endParaRPr lang="en-US" altLang="zh-CN" sz="2000"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while</a:t>
            </a:r>
            <a:r>
              <a:rPr lang="en-US" altLang="zh-CN" sz="2000" spc="-1" dirty="0">
                <a:solidFill>
                  <a:srgbClr val="262626"/>
                </a:solidFill>
                <a:latin typeface="Times New Roman"/>
              </a:rPr>
              <a:t> [ “$input” != “quit” ] </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a:t>
            </a:r>
            <a:r>
              <a:rPr lang="en-US" altLang="zh-CN" sz="2000" spc="-1" dirty="0">
                <a:solidFill>
                  <a:srgbClr val="262626"/>
                </a:solidFill>
                <a:latin typeface="Times New Roman"/>
              </a:rPr>
              <a:t> </a:t>
            </a: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FF0000"/>
                </a:solidFill>
                <a:latin typeface="Times New Roman"/>
              </a:rPr>
              <a:t>read</a:t>
            </a:r>
            <a:r>
              <a:rPr lang="en-US" altLang="zh-CN" sz="2000" spc="-1" dirty="0">
                <a:solidFill>
                  <a:srgbClr val="262626"/>
                </a:solidFill>
                <a:latin typeface="Times New Roman"/>
              </a:rPr>
              <a:t> input</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done   </a:t>
            </a:r>
          </a:p>
          <a:p>
            <a:pPr marL="285840" indent="-284760">
              <a:lnSpc>
                <a:spcPct val="50000"/>
              </a:lnSpc>
              <a:spcBef>
                <a:spcPts val="479"/>
              </a:spcBef>
              <a:spcAft>
                <a:spcPts val="601"/>
              </a:spcAft>
              <a:buClr>
                <a:srgbClr val="83992A"/>
              </a:buClr>
              <a:buSzPct val="115000"/>
              <a:buFont typeface="Arial"/>
              <a:buChar char="•"/>
            </a:pPr>
            <a:endParaRPr lang="en-US" altLang="zh-CN" sz="1600" b="1"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zh-CN" altLang="en-US" sz="1600" b="1" spc="-1" dirty="0">
                <a:solidFill>
                  <a:srgbClr val="262626"/>
                </a:solidFill>
                <a:latin typeface="Times New Roman"/>
              </a:rPr>
              <a:t>一段</a:t>
            </a:r>
            <a:r>
              <a:rPr lang="en-US" altLang="zh-CN" sz="1600" b="1" spc="-1" dirty="0">
                <a:solidFill>
                  <a:srgbClr val="262626"/>
                </a:solidFill>
                <a:latin typeface="Times New Roman"/>
              </a:rPr>
              <a:t>shell</a:t>
            </a:r>
            <a:r>
              <a:rPr lang="zh-CN" altLang="en-US" sz="1600" b="1" spc="-1" dirty="0">
                <a:solidFill>
                  <a:srgbClr val="262626"/>
                </a:solidFill>
                <a:latin typeface="Times New Roman"/>
              </a:rPr>
              <a:t>程序，其中</a:t>
            </a:r>
            <a:r>
              <a:rPr lang="en-US" altLang="zh-CN" sz="1600" b="1" spc="-1" dirty="0">
                <a:solidFill>
                  <a:srgbClr val="262626"/>
                </a:solidFill>
                <a:latin typeface="Times New Roman"/>
              </a:rPr>
              <a:t>EXIT</a:t>
            </a:r>
            <a:r>
              <a:rPr lang="zh-CN" altLang="en-US" sz="1600" b="1" spc="-1" dirty="0">
                <a:solidFill>
                  <a:srgbClr val="262626"/>
                </a:solidFill>
                <a:latin typeface="Times New Roman"/>
              </a:rPr>
              <a:t>是进程正常退出时发出的信号</a:t>
            </a:r>
            <a:endParaRPr lang="en-US" altLang="zh-CN" sz="1600" b="1" spc="-1" dirty="0">
              <a:solidFill>
                <a:srgbClr val="262626"/>
              </a:solidFill>
              <a:latin typeface="Times New Roman"/>
            </a:endParaRPr>
          </a:p>
        </p:txBody>
      </p:sp>
      <p:sp>
        <p:nvSpPr>
          <p:cNvPr id="2" name="矩形 1"/>
          <p:cNvSpPr/>
          <p:nvPr/>
        </p:nvSpPr>
        <p:spPr>
          <a:xfrm>
            <a:off x="6863937" y="3856138"/>
            <a:ext cx="4500749" cy="1908215"/>
          </a:xfrm>
          <a:prstGeom prst="rect">
            <a:avLst/>
          </a:prstGeom>
        </p:spPr>
        <p:txBody>
          <a:bodyPr wrap="square">
            <a:spAutoFit/>
          </a:bodyPr>
          <a:lstStyle/>
          <a:p>
            <a:pPr marL="1080">
              <a:lnSpc>
                <a:spcPct val="50000"/>
              </a:lnSpc>
              <a:spcBef>
                <a:spcPts val="479"/>
              </a:spcBef>
              <a:spcAft>
                <a:spcPts val="601"/>
              </a:spcAft>
              <a:buClr>
                <a:srgbClr val="83992A"/>
              </a:buClr>
              <a:buSzPct val="115000"/>
            </a:pPr>
            <a:r>
              <a:rPr lang="zh-CN" altLang="en-US" b="1" spc="-1" dirty="0">
                <a:solidFill>
                  <a:srgbClr val="262626"/>
                </a:solidFill>
                <a:latin typeface="Times New Roman"/>
              </a:rPr>
              <a:t>左面</a:t>
            </a:r>
            <a:r>
              <a:rPr lang="en-US" altLang="zh-CN" b="1" spc="-1" dirty="0">
                <a:solidFill>
                  <a:srgbClr val="262626"/>
                </a:solidFill>
                <a:latin typeface="Times New Roman"/>
              </a:rPr>
              <a:t>shell</a:t>
            </a:r>
            <a:r>
              <a:rPr lang="zh-CN" altLang="en-US" b="1" spc="-1" dirty="0">
                <a:solidFill>
                  <a:srgbClr val="262626"/>
                </a:solidFill>
                <a:latin typeface="Times New Roman"/>
              </a:rPr>
              <a:t>程序在终端的执行过程和结果</a:t>
            </a:r>
            <a:endParaRPr lang="en-US" altLang="zh-CN" b="1" spc="-1" dirty="0"/>
          </a:p>
          <a:p>
            <a:pPr marL="285840" indent="-284760">
              <a:lnSpc>
                <a:spcPct val="50000"/>
              </a:lnSpc>
              <a:spcBef>
                <a:spcPts val="479"/>
              </a:spcBef>
              <a:spcAft>
                <a:spcPts val="601"/>
              </a:spcAft>
              <a:buClr>
                <a:srgbClr val="83992A"/>
              </a:buClr>
              <a:buSzPct val="115000"/>
              <a:buFont typeface="Arial"/>
              <a:buChar char="•"/>
            </a:pPr>
            <a:endParaRPr lang="en-US" altLang="zh-CN"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err="1">
                <a:solidFill>
                  <a:srgbClr val="262626"/>
                </a:solidFill>
                <a:latin typeface="Times New Roman"/>
              </a:rPr>
              <a:t>exit_msg</a:t>
            </a:r>
            <a:endParaRPr lang="en-US" altLang="zh-CN"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type ‘quit’ to exit</a:t>
            </a: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quit</a:t>
            </a: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Goodbye  </a:t>
            </a:r>
          </a:p>
          <a:p>
            <a:pPr marL="285840" indent="-284760">
              <a:lnSpc>
                <a:spcPct val="50000"/>
              </a:lnSpc>
              <a:spcBef>
                <a:spcPts val="479"/>
              </a:spcBef>
              <a:spcAft>
                <a:spcPts val="601"/>
              </a:spcAft>
              <a:buClr>
                <a:srgbClr val="83992A"/>
              </a:buClr>
              <a:buSzPct val="115000"/>
              <a:buFont typeface="Arial"/>
              <a:buChar char="•"/>
            </a:pPr>
            <a:endParaRPr lang="en-US" altLang="zh-CN" b="1" spc="-1" dirty="0">
              <a:solidFill>
                <a:srgbClr val="262626"/>
              </a:solidFill>
              <a:latin typeface="Times New Roman"/>
            </a:endParaRPr>
          </a:p>
        </p:txBody>
      </p:sp>
    </p:spTree>
    <p:extLst>
      <p:ext uri="{BB962C8B-B14F-4D97-AF65-F5344CB8AC3E}">
        <p14:creationId xmlns:p14="http://schemas.microsoft.com/office/powerpoint/2010/main" val="25732836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1295280" y="769044"/>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21.2.10  </a:t>
            </a:r>
            <a:r>
              <a:rPr lang="en-US" sz="4400" b="0" strike="noStrike" spc="-1" dirty="0" err="1">
                <a:solidFill>
                  <a:srgbClr val="262626"/>
                </a:solidFill>
                <a:latin typeface="Times New Roman"/>
                <a:ea typeface="黑体"/>
              </a:rPr>
              <a:t>创建命令表</a:t>
            </a:r>
            <a:endParaRPr lang="en-US" sz="4400" b="0" strike="noStrike" spc="-1" dirty="0">
              <a:latin typeface="Arial"/>
            </a:endParaRPr>
          </a:p>
        </p:txBody>
      </p:sp>
      <p:sp>
        <p:nvSpPr>
          <p:cNvPr id="400"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2" name="矩形 1"/>
          <p:cNvSpPr/>
          <p:nvPr/>
        </p:nvSpPr>
        <p:spPr>
          <a:xfrm>
            <a:off x="1295280" y="2071164"/>
            <a:ext cx="9600120" cy="4131900"/>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FF0000"/>
                </a:solidFill>
                <a:latin typeface="Times New Roman"/>
              </a:rPr>
              <a:t>命令表</a:t>
            </a:r>
            <a:r>
              <a:rPr lang="en-US" altLang="zh-CN" spc="-1" dirty="0">
                <a:solidFill>
                  <a:srgbClr val="262626"/>
                </a:solidFill>
                <a:latin typeface="Times New Roman"/>
              </a:rPr>
              <a:t>——</a:t>
            </a:r>
            <a:r>
              <a:rPr lang="zh-CN" altLang="en-US" spc="-1" dirty="0">
                <a:solidFill>
                  <a:srgbClr val="262626"/>
                </a:solidFill>
                <a:latin typeface="Times New Roman"/>
              </a:rPr>
              <a:t>相互关联执行的</a:t>
            </a:r>
            <a:r>
              <a:rPr lang="zh-CN" altLang="en-US" spc="-1" dirty="0">
                <a:solidFill>
                  <a:srgbClr val="262626"/>
                </a:solidFill>
                <a:highlight>
                  <a:srgbClr val="FFFF00"/>
                </a:highlight>
                <a:latin typeface="Times New Roman"/>
              </a:rPr>
              <a:t>命令序列</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Shell</a:t>
            </a:r>
            <a:r>
              <a:rPr lang="zh-CN" altLang="en-US" spc="-1" dirty="0">
                <a:solidFill>
                  <a:srgbClr val="262626"/>
                </a:solidFill>
                <a:latin typeface="Times New Roman"/>
              </a:rPr>
              <a:t>可以利用</a:t>
            </a:r>
            <a:r>
              <a:rPr lang="en-US" altLang="zh-CN" spc="-1" dirty="0">
                <a:solidFill>
                  <a:srgbClr val="FF0000"/>
                </a:solidFill>
                <a:highlight>
                  <a:srgbClr val="FFFF00"/>
                </a:highlight>
                <a:latin typeface="Times New Roman"/>
              </a:rPr>
              <a:t>test</a:t>
            </a:r>
            <a:r>
              <a:rPr lang="zh-CN" altLang="en-US" spc="-1" dirty="0">
                <a:solidFill>
                  <a:srgbClr val="FF0000"/>
                </a:solidFill>
                <a:highlight>
                  <a:srgbClr val="FFFF00"/>
                </a:highlight>
                <a:latin typeface="Times New Roman"/>
              </a:rPr>
              <a:t>和</a:t>
            </a:r>
            <a:r>
              <a:rPr lang="en-US" altLang="zh-CN" spc="-1" dirty="0">
                <a:solidFill>
                  <a:srgbClr val="FF0000"/>
                </a:solidFill>
                <a:highlight>
                  <a:srgbClr val="FFFF00"/>
                </a:highlight>
                <a:latin typeface="Times New Roman"/>
              </a:rPr>
              <a:t>[]</a:t>
            </a:r>
            <a:r>
              <a:rPr lang="zh-CN" altLang="en-US" spc="-1" dirty="0">
                <a:solidFill>
                  <a:srgbClr val="262626"/>
                </a:solidFill>
                <a:latin typeface="Times New Roman"/>
              </a:rPr>
              <a:t>的测试功能，</a:t>
            </a:r>
            <a:r>
              <a:rPr lang="zh-CN" altLang="en-US" spc="-1" dirty="0">
                <a:solidFill>
                  <a:srgbClr val="262626"/>
                </a:solidFill>
                <a:highlight>
                  <a:srgbClr val="FFFF00"/>
                </a:highlight>
                <a:latin typeface="Times New Roman"/>
              </a:rPr>
              <a:t>结合</a:t>
            </a:r>
            <a:r>
              <a:rPr lang="en-US" altLang="zh-CN" spc="-1" dirty="0">
                <a:solidFill>
                  <a:srgbClr val="262626"/>
                </a:solidFill>
                <a:highlight>
                  <a:srgbClr val="FFFF00"/>
                </a:highlight>
                <a:latin typeface="Times New Roman"/>
              </a:rPr>
              <a:t>-a</a:t>
            </a:r>
            <a:r>
              <a:rPr lang="zh-CN" altLang="en-US" spc="-1" dirty="0">
                <a:solidFill>
                  <a:srgbClr val="262626"/>
                </a:solidFill>
                <a:highlight>
                  <a:srgbClr val="FFFF00"/>
                </a:highlight>
                <a:latin typeface="Times New Roman"/>
              </a:rPr>
              <a:t>和</a:t>
            </a:r>
            <a:r>
              <a:rPr lang="en-US" altLang="zh-CN" spc="-1" dirty="0">
                <a:solidFill>
                  <a:srgbClr val="262626"/>
                </a:solidFill>
                <a:highlight>
                  <a:srgbClr val="FFFF00"/>
                </a:highlight>
                <a:latin typeface="Times New Roman"/>
              </a:rPr>
              <a:t>-o</a:t>
            </a:r>
            <a:r>
              <a:rPr lang="zh-CN" altLang="en-US" spc="-1" dirty="0">
                <a:solidFill>
                  <a:srgbClr val="262626"/>
                </a:solidFill>
                <a:highlight>
                  <a:srgbClr val="FFFF00"/>
                </a:highlight>
                <a:latin typeface="Times New Roman"/>
              </a:rPr>
              <a:t>复合运算</a:t>
            </a:r>
            <a:r>
              <a:rPr lang="zh-CN" altLang="en-US" spc="-1" dirty="0">
                <a:solidFill>
                  <a:srgbClr val="262626"/>
                </a:solidFill>
                <a:latin typeface="Times New Roman"/>
              </a:rPr>
              <a:t>，</a:t>
            </a:r>
            <a:r>
              <a:rPr lang="zh-CN" altLang="en-US" spc="-1" dirty="0">
                <a:solidFill>
                  <a:srgbClr val="262626"/>
                </a:solidFill>
                <a:highlight>
                  <a:srgbClr val="FFFF00"/>
                </a:highlight>
                <a:latin typeface="Times New Roman"/>
              </a:rPr>
              <a:t>实现命令的关联执行</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 &amp;&amp; command2</a:t>
            </a:r>
            <a:r>
              <a:rPr lang="zh-CN" altLang="en-US" spc="-1" dirty="0">
                <a:solidFill>
                  <a:srgbClr val="262626"/>
                </a:solidFill>
                <a:latin typeface="Times New Roman"/>
              </a:rPr>
              <a:t>：</a:t>
            </a:r>
            <a:r>
              <a:rPr lang="en-US" altLang="zh-CN" spc="-1" dirty="0">
                <a:solidFill>
                  <a:srgbClr val="262626"/>
                </a:solidFill>
                <a:latin typeface="Times New Roman"/>
              </a:rPr>
              <a:t>command1</a:t>
            </a:r>
            <a:r>
              <a:rPr lang="zh-CN" altLang="en-US" spc="-1" dirty="0">
                <a:solidFill>
                  <a:srgbClr val="262626"/>
                </a:solidFill>
                <a:latin typeface="Times New Roman"/>
              </a:rPr>
              <a:t>执行</a:t>
            </a:r>
            <a:r>
              <a:rPr lang="zh-CN" altLang="en-US" spc="-1" dirty="0">
                <a:solidFill>
                  <a:srgbClr val="FF0000"/>
                </a:solidFill>
                <a:latin typeface="Times New Roman"/>
              </a:rPr>
              <a:t>成功</a:t>
            </a:r>
            <a:r>
              <a:rPr lang="zh-CN" altLang="en-US" spc="-1" dirty="0">
                <a:solidFill>
                  <a:srgbClr val="262626"/>
                </a:solidFill>
                <a:latin typeface="Times New Roman"/>
              </a:rPr>
              <a:t>才执行</a:t>
            </a:r>
            <a:r>
              <a:rPr lang="en-US" altLang="zh-CN" spc="-1" dirty="0">
                <a:solidFill>
                  <a:srgbClr val="262626"/>
                </a:solidFill>
                <a:latin typeface="Times New Roman"/>
              </a:rPr>
              <a:t>command2</a:t>
            </a:r>
            <a:r>
              <a:rPr lang="zh-CN" altLang="en-US" spc="-1" dirty="0">
                <a:solidFill>
                  <a:srgbClr val="262626"/>
                </a:solidFill>
                <a:latin typeface="Times New Roman"/>
              </a:rPr>
              <a:t>，否则不执行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 || command2 </a:t>
            </a:r>
            <a:r>
              <a:rPr lang="zh-CN" altLang="en-US" spc="-1" dirty="0">
                <a:solidFill>
                  <a:srgbClr val="262626"/>
                </a:solidFill>
                <a:latin typeface="Times New Roman"/>
              </a:rPr>
              <a:t>： </a:t>
            </a:r>
            <a:r>
              <a:rPr lang="en-US" altLang="zh-CN" spc="-1" dirty="0">
                <a:solidFill>
                  <a:srgbClr val="262626"/>
                </a:solidFill>
                <a:latin typeface="Times New Roman"/>
              </a:rPr>
              <a:t>command1</a:t>
            </a:r>
            <a:r>
              <a:rPr lang="zh-CN" altLang="en-US" spc="-1" dirty="0">
                <a:solidFill>
                  <a:srgbClr val="262626"/>
                </a:solidFill>
                <a:latin typeface="Times New Roman"/>
              </a:rPr>
              <a:t>执行</a:t>
            </a:r>
            <a:r>
              <a:rPr lang="zh-CN" altLang="en-US" spc="-1" dirty="0">
                <a:solidFill>
                  <a:srgbClr val="FF0000"/>
                </a:solidFill>
                <a:latin typeface="Times New Roman"/>
              </a:rPr>
              <a:t>不成功</a:t>
            </a:r>
            <a:r>
              <a:rPr lang="zh-CN" altLang="en-US" spc="-1" dirty="0">
                <a:solidFill>
                  <a:srgbClr val="262626"/>
                </a:solidFill>
                <a:latin typeface="Times New Roman"/>
              </a:rPr>
              <a:t>才执行</a:t>
            </a:r>
            <a:r>
              <a:rPr lang="en-US" altLang="zh-CN" spc="-1" dirty="0">
                <a:solidFill>
                  <a:srgbClr val="262626"/>
                </a:solidFill>
                <a:latin typeface="Times New Roman"/>
              </a:rPr>
              <a:t>command2</a:t>
            </a:r>
            <a:r>
              <a:rPr lang="zh-CN" altLang="en-US" spc="-1" dirty="0">
                <a:solidFill>
                  <a:srgbClr val="262626"/>
                </a:solidFill>
                <a:latin typeface="Times New Roman"/>
              </a:rPr>
              <a:t>，否则不执行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a:t>
            </a:r>
            <a:r>
              <a:rPr lang="zh-CN" altLang="en-US" spc="-1" dirty="0">
                <a:solidFill>
                  <a:srgbClr val="262626"/>
                </a:solidFill>
                <a:latin typeface="Times New Roman"/>
              </a:rPr>
              <a:t>；</a:t>
            </a:r>
            <a:r>
              <a:rPr lang="en-US" altLang="zh-CN" spc="-1" dirty="0">
                <a:solidFill>
                  <a:srgbClr val="262626"/>
                </a:solidFill>
                <a:latin typeface="Times New Roman"/>
              </a:rPr>
              <a:t>command2 </a:t>
            </a:r>
            <a:r>
              <a:rPr lang="zh-CN" altLang="en-US" spc="-1" dirty="0">
                <a:solidFill>
                  <a:srgbClr val="262626"/>
                </a:solidFill>
                <a:latin typeface="Times New Roman"/>
              </a:rPr>
              <a:t>： </a:t>
            </a:r>
            <a:r>
              <a:rPr lang="en-US" altLang="zh-CN" spc="-1" dirty="0">
                <a:solidFill>
                  <a:srgbClr val="262626"/>
                </a:solidFill>
                <a:latin typeface="Times New Roman"/>
              </a:rPr>
              <a:t>command1</a:t>
            </a:r>
            <a:r>
              <a:rPr lang="zh-CN" altLang="en-US" spc="-1" dirty="0">
                <a:solidFill>
                  <a:srgbClr val="262626"/>
                </a:solidFill>
                <a:latin typeface="Times New Roman"/>
              </a:rPr>
              <a:t>不论执行成功与否，接下来都继续执行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262626"/>
                </a:solidFill>
                <a:latin typeface="Times New Roman"/>
              </a:rPr>
              <a:t>上面三种执行顺序，构成了</a:t>
            </a:r>
            <a:r>
              <a:rPr lang="en-US" altLang="zh-CN" spc="-1" dirty="0">
                <a:solidFill>
                  <a:srgbClr val="262626"/>
                </a:solidFill>
                <a:latin typeface="Times New Roman"/>
              </a:rPr>
              <a:t>shell</a:t>
            </a:r>
            <a:r>
              <a:rPr lang="zh-CN" altLang="en-US" spc="-1" dirty="0">
                <a:solidFill>
                  <a:srgbClr val="262626"/>
                </a:solidFill>
                <a:latin typeface="Times New Roman"/>
              </a:rPr>
              <a:t>的三种形式的命令表：</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b="1" spc="-1" dirty="0">
                <a:solidFill>
                  <a:srgbClr val="262626"/>
                </a:solidFill>
                <a:highlight>
                  <a:srgbClr val="FFFF00"/>
                </a:highlight>
                <a:latin typeface="Times New Roman"/>
              </a:rPr>
              <a:t>“与”</a:t>
            </a:r>
            <a:r>
              <a:rPr lang="zh-CN" altLang="en-US" spc="-1" dirty="0">
                <a:solidFill>
                  <a:srgbClr val="262626"/>
                </a:solidFill>
                <a:highlight>
                  <a:srgbClr val="FFFF00"/>
                </a:highlight>
                <a:latin typeface="Times New Roman"/>
              </a:rPr>
              <a:t>命令表</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b="1" spc="-1" dirty="0">
                <a:solidFill>
                  <a:srgbClr val="262626"/>
                </a:solidFill>
                <a:highlight>
                  <a:srgbClr val="FFFF00"/>
                </a:highlight>
                <a:latin typeface="Times New Roman"/>
              </a:rPr>
              <a:t>“或”</a:t>
            </a:r>
            <a:r>
              <a:rPr lang="zh-CN" altLang="en-US" spc="-1" dirty="0">
                <a:solidFill>
                  <a:srgbClr val="262626"/>
                </a:solidFill>
                <a:highlight>
                  <a:srgbClr val="FFFF00"/>
                </a:highlight>
                <a:latin typeface="Times New Roman"/>
              </a:rPr>
              <a:t>命令表</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b="1" spc="-1" dirty="0">
                <a:solidFill>
                  <a:srgbClr val="262626"/>
                </a:solidFill>
                <a:highlight>
                  <a:srgbClr val="FFFF00"/>
                </a:highlight>
                <a:latin typeface="Times New Roman"/>
              </a:rPr>
              <a:t> </a:t>
            </a:r>
            <a:r>
              <a:rPr lang="zh-CN" altLang="en-US" b="1" spc="-1" dirty="0">
                <a:solidFill>
                  <a:srgbClr val="262626"/>
                </a:solidFill>
                <a:highlight>
                  <a:srgbClr val="FFFF00"/>
                </a:highlight>
                <a:latin typeface="Times New Roman"/>
              </a:rPr>
              <a:t>顺序 </a:t>
            </a:r>
            <a:r>
              <a:rPr lang="zh-CN" altLang="en-US" spc="-1" dirty="0">
                <a:solidFill>
                  <a:srgbClr val="262626"/>
                </a:solidFill>
                <a:highlight>
                  <a:srgbClr val="FFFF00"/>
                </a:highlight>
                <a:latin typeface="Times New Roman"/>
              </a:rPr>
              <a:t>命令表</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altLang="zh-CN"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85" name="CustomShape 2"/>
          <p:cNvSpPr/>
          <p:nvPr/>
        </p:nvSpPr>
        <p:spPr>
          <a:xfrm>
            <a:off x="1295280" y="2284920"/>
            <a:ext cx="9600120" cy="3953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10000"/>
              </a:lnSpc>
            </a:pPr>
            <a:r>
              <a:rPr lang="en-US" sz="2800" b="0" strike="noStrike" spc="-1" dirty="0">
                <a:solidFill>
                  <a:srgbClr val="000000"/>
                </a:solidFill>
                <a:latin typeface="Arial"/>
                <a:ea typeface="DejaVu Sans"/>
              </a:rPr>
              <a:t>4-其他编辑器</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a:solidFill>
                  <a:srgbClr val="000000"/>
                </a:solidFill>
                <a:latin typeface="Arial"/>
                <a:ea typeface="DejaVu Sans"/>
              </a:rPr>
              <a:t>Kate： </a:t>
            </a:r>
            <a:r>
              <a:rPr lang="en-US" sz="2800" b="0" strike="noStrike" spc="-1" dirty="0" err="1">
                <a:solidFill>
                  <a:srgbClr val="000000"/>
                </a:solidFill>
                <a:latin typeface="Arial"/>
                <a:ea typeface="DejaVu Sans"/>
              </a:rPr>
              <a:t>kate是KDE的默认文本编辑器</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kate作为KDE中的应用程序，他的菜单和按钮使用了QT图形框架</a:t>
            </a:r>
            <a:r>
              <a:rPr lang="en-US" sz="2800" b="0" strike="noStrike" spc="-1" dirty="0">
                <a:solidFill>
                  <a:srgbClr val="000000"/>
                </a:solidFill>
                <a:latin typeface="Arial"/>
                <a:ea typeface="DejaVu Sans"/>
              </a:rPr>
              <a:t>。</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000000"/>
                </a:solidFill>
                <a:latin typeface="Arial"/>
                <a:ea typeface="DejaVu Sans"/>
              </a:rPr>
              <a:t>Sublime：功能丰富的文本编辑器是为</a:t>
            </a:r>
            <a:r>
              <a:rPr lang="en-US" sz="2800" b="0" strike="noStrike" spc="-1" dirty="0">
                <a:solidFill>
                  <a:srgbClr val="000000"/>
                </a:solidFill>
                <a:latin typeface="Arial"/>
                <a:ea typeface="DejaVu Sans"/>
              </a:rPr>
              <a:t> "code、 markup 和 prose" </a:t>
            </a:r>
            <a:r>
              <a:rPr lang="en-US" sz="2800" b="0" strike="noStrike" spc="-1" dirty="0" err="1">
                <a:solidFill>
                  <a:srgbClr val="000000"/>
                </a:solidFill>
                <a:latin typeface="Arial"/>
                <a:ea typeface="DejaVu Sans"/>
              </a:rPr>
              <a:t>而构建的。它自然地支持大量的编程语言和标记语言</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Goto</a:t>
            </a:r>
            <a:r>
              <a:rPr lang="en-US" sz="2800" b="0" strike="noStrike" spc="-1" dirty="0">
                <a:solidFill>
                  <a:srgbClr val="000000"/>
                </a:solidFill>
                <a:latin typeface="Arial"/>
                <a:ea typeface="DejaVu Sans"/>
              </a:rPr>
              <a:t> Anything" </a:t>
            </a:r>
            <a:r>
              <a:rPr lang="en-US" sz="2800" b="0" strike="noStrike" spc="-1" dirty="0" err="1">
                <a:solidFill>
                  <a:srgbClr val="000000"/>
                </a:solidFill>
                <a:latin typeface="Arial"/>
                <a:ea typeface="DejaVu Sans"/>
              </a:rPr>
              <a:t>是一种很受欢迎的特性，它可以让你快速浏览到文件、线条或符号。Sublime</a:t>
            </a:r>
            <a:r>
              <a:rPr lang="en-US" sz="2800" b="0" strike="noStrike" spc="-1" dirty="0">
                <a:solidFill>
                  <a:srgbClr val="000000"/>
                </a:solidFill>
                <a:latin typeface="Arial"/>
                <a:ea typeface="DejaVu Sans"/>
              </a:rPr>
              <a:t> Text </a:t>
            </a:r>
            <a:r>
              <a:rPr lang="en-US" sz="2800" b="0" strike="noStrike" spc="-1" dirty="0" err="1">
                <a:solidFill>
                  <a:srgbClr val="000000"/>
                </a:solidFill>
                <a:latin typeface="Arial"/>
                <a:ea typeface="DejaVu Sans"/>
              </a:rPr>
              <a:t>的其它主要特点包括命令面板、基于</a:t>
            </a:r>
            <a:r>
              <a:rPr lang="en-US" sz="2800" b="0" strike="noStrike" spc="-1" dirty="0">
                <a:solidFill>
                  <a:srgbClr val="000000"/>
                </a:solidFill>
                <a:latin typeface="Arial"/>
                <a:ea typeface="DejaVu Sans"/>
              </a:rPr>
              <a:t> python </a:t>
            </a:r>
            <a:r>
              <a:rPr lang="en-US" sz="2800" b="0" strike="noStrike" spc="-1" dirty="0" err="1">
                <a:solidFill>
                  <a:srgbClr val="000000"/>
                </a:solidFill>
                <a:latin typeface="Arial"/>
                <a:ea typeface="DejaVu Sans"/>
              </a:rPr>
              <a:t>的插件</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API、同时编辑、项目特定的首选项等等</a:t>
            </a:r>
            <a:r>
              <a:rPr lang="en-US" sz="2800" b="0" strike="noStrike" spc="-1" dirty="0">
                <a:solidFill>
                  <a:srgbClr val="000000"/>
                </a:solidFill>
                <a:latin typeface="Arial"/>
                <a:ea typeface="DejaVu Sans"/>
              </a:rPr>
              <a:t>。 </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FF0000"/>
                </a:solidFill>
                <a:highlight>
                  <a:srgbClr val="FFFF00"/>
                </a:highlight>
                <a:latin typeface="Arial"/>
                <a:ea typeface="DejaVu Sans"/>
              </a:rPr>
              <a:t>UltraEdit</a:t>
            </a:r>
            <a:r>
              <a:rPr lang="en-US" sz="2800" b="0" strike="noStrike" spc="-1" dirty="0" err="1">
                <a:solidFill>
                  <a:srgbClr val="000000"/>
                </a:solidFill>
                <a:latin typeface="Arial"/>
                <a:ea typeface="DejaVu Sans"/>
              </a:rPr>
              <a:t>：商业编辑器之一，类似于一个标准的IDE</a:t>
            </a:r>
            <a:r>
              <a:rPr lang="en-US" sz="2800" b="0" strike="noStrike" spc="-1" dirty="0">
                <a:solidFill>
                  <a:srgbClr val="000000"/>
                </a:solidFill>
                <a:latin typeface="Arial"/>
                <a:ea typeface="DejaVu Sans"/>
              </a:rPr>
              <a:t>。</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000000"/>
                </a:solidFill>
                <a:latin typeface="Arial"/>
                <a:ea typeface="DejaVu Sans"/>
              </a:rPr>
              <a:t>jEdit：轻量级，可以轻松地在有限资源的硬件上使用它</a:t>
            </a:r>
            <a:r>
              <a:rPr lang="en-US" sz="2800" b="0" strike="noStrike" spc="-1" dirty="0">
                <a:solidFill>
                  <a:srgbClr val="000000"/>
                </a:solidFill>
                <a:latin typeface="Arial"/>
                <a:ea typeface="DejaVu Sans"/>
              </a:rPr>
              <a:t>。 </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a:solidFill>
                  <a:srgbClr val="FF0000"/>
                </a:solidFill>
                <a:highlight>
                  <a:srgbClr val="FFFF00"/>
                </a:highlight>
                <a:latin typeface="Arial"/>
                <a:ea typeface="DejaVu Sans"/>
              </a:rPr>
              <a:t>Nano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仅仅拥有最基础的文本编辑软件的功能。非常小巧的，非常适合编辑系统配置文件</a:t>
            </a:r>
            <a:r>
              <a:rPr lang="en-US" sz="2800" b="0" strike="noStrike" spc="-1" dirty="0">
                <a:solidFill>
                  <a:srgbClr val="000000"/>
                </a:solidFill>
                <a:latin typeface="Arial"/>
                <a:ea typeface="DejaVu Sans"/>
              </a:rPr>
              <a:t>。</a:t>
            </a:r>
            <a:endParaRPr lang="en-US" sz="2800" b="0" strike="noStrike" spc="-1" dirty="0">
              <a:latin typeface="Arial"/>
            </a:endParaRPr>
          </a:p>
          <a:p>
            <a:pPr>
              <a:lnSpc>
                <a:spcPct val="11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262626"/>
                </a:solidFill>
                <a:latin typeface="Times New Roman"/>
                <a:ea typeface="黑体"/>
              </a:rPr>
              <a:t>21.2.11  </a:t>
            </a:r>
            <a:r>
              <a:rPr lang="en-US" sz="4400" b="0" strike="noStrike" spc="-1" dirty="0" err="1">
                <a:solidFill>
                  <a:srgbClr val="262626"/>
                </a:solidFill>
                <a:latin typeface="Times New Roman"/>
                <a:ea typeface="黑体"/>
              </a:rPr>
              <a:t>其他有用的Shell</a:t>
            </a:r>
            <a:r>
              <a:rPr lang="zh-CN" altLang="en-US" sz="4400" b="0" strike="noStrike" spc="-1" dirty="0">
                <a:solidFill>
                  <a:srgbClr val="262626"/>
                </a:solidFill>
                <a:latin typeface="Times New Roman"/>
                <a:ea typeface="黑体"/>
              </a:rPr>
              <a:t>命令</a:t>
            </a:r>
            <a:r>
              <a:rPr lang="en-US" sz="4400" b="0" strike="noStrike" spc="-1" dirty="0" err="1">
                <a:solidFill>
                  <a:srgbClr val="262626"/>
                </a:solidFill>
                <a:latin typeface="Times New Roman"/>
                <a:ea typeface="黑体"/>
              </a:rPr>
              <a:t>工具</a:t>
            </a:r>
            <a:endParaRPr lang="en-US" sz="4400" b="0" strike="noStrike" spc="-1" dirty="0">
              <a:latin typeface="Arial"/>
            </a:endParaRPr>
          </a:p>
        </p:txBody>
      </p:sp>
      <p:sp>
        <p:nvSpPr>
          <p:cNvPr id="402" name="CustomShape 2"/>
          <p:cNvSpPr/>
          <p:nvPr/>
        </p:nvSpPr>
        <p:spPr>
          <a:xfrm>
            <a:off x="878774" y="2149433"/>
            <a:ext cx="10462161" cy="409698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本节介绍一些有用的Shell工具。这些工具在之前的章节中没有出现，但是可能对从事Shell编程的用户会很有用。其中一些和脚本编程密切相关，另一些则是关于文件操作的。</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a:t>
            </a:r>
            <a:r>
              <a:rPr lang="en-US" altLang="zh-CN" sz="2400" b="1" strike="noStrike" spc="-1" dirty="0">
                <a:solidFill>
                  <a:srgbClr val="FF0000"/>
                </a:solidFill>
                <a:highlight>
                  <a:srgbClr val="FFFF00"/>
                </a:highlight>
                <a:latin typeface="Times New Roman"/>
                <a:ea typeface="DejaVu Sans"/>
              </a:rPr>
              <a:t>c</a:t>
            </a:r>
            <a:r>
              <a:rPr lang="en-US" sz="2400" b="1" strike="noStrike" spc="-1" dirty="0">
                <a:solidFill>
                  <a:srgbClr val="FF0000"/>
                </a:solidFill>
                <a:highlight>
                  <a:srgbClr val="FFFF00"/>
                </a:highlight>
                <a:latin typeface="Times New Roman"/>
                <a:ea typeface="DejaVu Sans"/>
              </a:rPr>
              <a:t>ut</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对</a:t>
            </a:r>
            <a:r>
              <a:rPr lang="zh-CN" altLang="en-US" sz="2400" spc="-1" dirty="0">
                <a:solidFill>
                  <a:srgbClr val="262626"/>
                </a:solidFill>
                <a:latin typeface="Times New Roman"/>
                <a:ea typeface="DejaVu Sans"/>
              </a:rPr>
              <a:t>指定文件</a:t>
            </a:r>
            <a:r>
              <a:rPr lang="zh-CN" altLang="en-US" sz="2400" b="0" strike="noStrike" spc="-1" dirty="0">
                <a:solidFill>
                  <a:srgbClr val="262626"/>
                </a:solidFill>
                <a:latin typeface="Times New Roman"/>
                <a:ea typeface="DejaVu Sans"/>
              </a:rPr>
              <a:t>一行中的信息进行</a:t>
            </a:r>
            <a:r>
              <a:rPr lang="zh-CN" altLang="en-US" sz="2400" b="0" strike="noStrike" spc="-1" dirty="0">
                <a:solidFill>
                  <a:srgbClr val="262626"/>
                </a:solidFill>
                <a:highlight>
                  <a:srgbClr val="FFFF00"/>
                </a:highlight>
                <a:latin typeface="Times New Roman"/>
                <a:ea typeface="DejaVu Sans"/>
              </a:rPr>
              <a:t>分割提取并输出</a:t>
            </a:r>
            <a:r>
              <a:rPr lang="zh-CN" altLang="en-US" sz="2400" b="0" strike="noStrike" spc="-1" dirty="0">
                <a:solidFill>
                  <a:srgbClr val="262626"/>
                </a:solidFill>
                <a:latin typeface="Times New Roman"/>
                <a:ea typeface="DejaVu Sans"/>
              </a:rPr>
              <a:t>； </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cut </a:t>
            </a:r>
            <a:r>
              <a:rPr lang="en-US" altLang="zh-CN" sz="2400" b="0" strike="noStrike" spc="-1" dirty="0">
                <a:solidFill>
                  <a:srgbClr val="C00000"/>
                </a:solidFill>
                <a:latin typeface="Times New Roman"/>
                <a:ea typeface="DejaVu Sans"/>
              </a:rPr>
              <a:t>–</a:t>
            </a:r>
            <a:r>
              <a:rPr lang="en-US" altLang="zh-CN" sz="2500" b="1" spc="-1" dirty="0">
                <a:solidFill>
                  <a:srgbClr val="C00000"/>
                </a:solidFill>
                <a:latin typeface="Times New Roman"/>
              </a:rPr>
              <a:t>c</a:t>
            </a:r>
            <a:r>
              <a:rPr lang="en-US" altLang="zh-CN" sz="2400" b="0" strike="noStrike" spc="-1" dirty="0">
                <a:solidFill>
                  <a:srgbClr val="C00000"/>
                </a:solidFill>
                <a:latin typeface="Times New Roman"/>
                <a:ea typeface="DejaVu Sans"/>
              </a:rPr>
              <a:t>3-6 file</a:t>
            </a:r>
            <a:r>
              <a:rPr lang="zh-CN" altLang="en-US" sz="2400" b="0" strike="noStrike" spc="-1" dirty="0">
                <a:solidFill>
                  <a:srgbClr val="C00000"/>
                </a:solidFill>
                <a:latin typeface="Times New Roman"/>
                <a:ea typeface="DejaVu Sans"/>
              </a:rPr>
              <a:t>；</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cut</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d</a:t>
            </a:r>
            <a:r>
              <a:rPr lang="en-US" altLang="zh-CN" sz="2400" spc="-1" dirty="0">
                <a:solidFill>
                  <a:srgbClr val="C00000"/>
                </a:solidFill>
                <a:latin typeface="Times New Roman"/>
                <a:ea typeface="DejaVu Sans"/>
              </a:rPr>
              <a:t>“ ” –</a:t>
            </a:r>
            <a:r>
              <a:rPr lang="en-US" altLang="zh-CN" sz="2500" b="1" spc="-1" dirty="0">
                <a:solidFill>
                  <a:srgbClr val="C00000"/>
                </a:solidFill>
                <a:latin typeface="Times New Roman"/>
              </a:rPr>
              <a:t>f2</a:t>
            </a:r>
            <a:r>
              <a:rPr lang="en-US" altLang="zh-CN" sz="2400" spc="-1" dirty="0">
                <a:solidFill>
                  <a:srgbClr val="C00000"/>
                </a:solidFill>
                <a:latin typeface="Times New Roman"/>
                <a:ea typeface="DejaVu Sans"/>
              </a:rPr>
              <a:t> file</a:t>
            </a:r>
            <a:endParaRPr lang="en-US" sz="2400" b="0" strike="noStrike" spc="-1" dirty="0">
              <a:solidFill>
                <a:srgbClr val="C00000"/>
              </a:solidFill>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a:t>
            </a:r>
            <a:r>
              <a:rPr lang="en-US" altLang="zh-CN" sz="2400" b="1" strike="noStrike" spc="-1" dirty="0">
                <a:solidFill>
                  <a:srgbClr val="FF0000"/>
                </a:solidFill>
                <a:highlight>
                  <a:srgbClr val="FFFF00"/>
                </a:highlight>
                <a:latin typeface="Times New Roman"/>
                <a:ea typeface="DejaVu Sans"/>
              </a:rPr>
              <a:t>d</a:t>
            </a:r>
            <a:r>
              <a:rPr lang="en-US" sz="2400" b="1" strike="noStrike" spc="-1" dirty="0">
                <a:solidFill>
                  <a:srgbClr val="FF0000"/>
                </a:solidFill>
                <a:highlight>
                  <a:srgbClr val="FFFF00"/>
                </a:highlight>
                <a:latin typeface="Times New Roman"/>
                <a:ea typeface="DejaVu Sans"/>
              </a:rPr>
              <a:t>iff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找出两个</a:t>
            </a:r>
            <a:r>
              <a:rPr lang="zh-CN" altLang="en-US" sz="2400" b="0" strike="noStrike" spc="-1" dirty="0">
                <a:solidFill>
                  <a:srgbClr val="262626"/>
                </a:solidFill>
                <a:highlight>
                  <a:srgbClr val="FFFF00"/>
                </a:highlight>
                <a:latin typeface="Times New Roman"/>
                <a:ea typeface="DejaVu Sans"/>
              </a:rPr>
              <a:t>文件的不同</a:t>
            </a:r>
            <a:r>
              <a:rPr lang="zh-CN" altLang="en-US" sz="2400" b="0" strike="noStrike" spc="-1" dirty="0">
                <a:solidFill>
                  <a:srgbClr val="262626"/>
                </a:solidFill>
                <a:latin typeface="Times New Roman"/>
                <a:ea typeface="DejaVu Sans"/>
              </a:rPr>
              <a:t>之处；</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diff </a:t>
            </a:r>
            <a:r>
              <a:rPr lang="en-US" altLang="zh-CN" sz="2400" spc="-1" dirty="0">
                <a:solidFill>
                  <a:srgbClr val="C00000"/>
                </a:solidFill>
                <a:latin typeface="Times New Roman"/>
                <a:ea typeface="DejaVu Sans"/>
              </a:rPr>
              <a:t>file1 file2</a:t>
            </a:r>
            <a:endParaRPr lang="en-US" sz="2400"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3．</a:t>
            </a:r>
            <a:r>
              <a:rPr lang="en-US" altLang="zh-CN" sz="2400" b="1" strike="noStrike" spc="-1" dirty="0">
                <a:solidFill>
                  <a:srgbClr val="FF0000"/>
                </a:solidFill>
                <a:highlight>
                  <a:srgbClr val="FFFF00"/>
                </a:highlight>
                <a:latin typeface="Times New Roman"/>
                <a:ea typeface="DejaVu Sans"/>
              </a:rPr>
              <a:t>s</a:t>
            </a:r>
            <a:r>
              <a:rPr lang="en-US" sz="2400" b="1" strike="noStrike" spc="-1" dirty="0">
                <a:solidFill>
                  <a:srgbClr val="FF0000"/>
                </a:solidFill>
                <a:highlight>
                  <a:srgbClr val="FFFF00"/>
                </a:highlight>
                <a:latin typeface="Times New Roman"/>
                <a:ea typeface="DejaVu Sans"/>
              </a:rPr>
              <a:t>ort</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对指定的文件按行进行</a:t>
            </a:r>
            <a:r>
              <a:rPr lang="zh-CN" altLang="en-US" sz="2400" b="0" strike="noStrike" spc="-1" dirty="0">
                <a:solidFill>
                  <a:srgbClr val="262626"/>
                </a:solidFill>
                <a:highlight>
                  <a:srgbClr val="FFFF00"/>
                </a:highlight>
                <a:latin typeface="Times New Roman"/>
                <a:ea typeface="DejaVu Sans"/>
              </a:rPr>
              <a:t>排序</a:t>
            </a:r>
            <a:r>
              <a:rPr lang="zh-CN" altLang="en-US" sz="2400" b="0" strike="noStrike" spc="-1" dirty="0">
                <a:solidFill>
                  <a:srgbClr val="262626"/>
                </a:solidFill>
                <a:latin typeface="Times New Roman"/>
                <a:ea typeface="DejaVu Sans"/>
              </a:rPr>
              <a:t>；</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 </a:t>
            </a:r>
            <a:r>
              <a:rPr lang="en-US" altLang="zh-CN" sz="2400" spc="-1" dirty="0">
                <a:solidFill>
                  <a:srgbClr val="C00000"/>
                </a:solidFill>
                <a:latin typeface="Times New Roman"/>
                <a:ea typeface="DejaVu Sans"/>
              </a:rPr>
              <a:t>file </a:t>
            </a:r>
            <a:r>
              <a:rPr lang="zh-CN" altLang="en-US" sz="2400" b="0" strike="noStrike" spc="-1" dirty="0">
                <a:solidFill>
                  <a:srgbClr val="262626"/>
                </a:solidFill>
                <a:latin typeface="Times New Roman"/>
                <a:ea typeface="DejaVu Sans"/>
              </a:rPr>
              <a:t>升序排列、</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a:t>
            </a:r>
            <a:r>
              <a:rPr lang="en-US" altLang="zh-CN" sz="2400" spc="-1" dirty="0">
                <a:solidFill>
                  <a:srgbClr val="C00000"/>
                </a:solidFill>
                <a:latin typeface="Times New Roman"/>
                <a:ea typeface="DejaVu Sans"/>
              </a:rPr>
              <a:t> –r file </a:t>
            </a:r>
            <a:r>
              <a:rPr lang="zh-CN" altLang="en-US" sz="2400" spc="-1" dirty="0">
                <a:solidFill>
                  <a:srgbClr val="262626"/>
                </a:solidFill>
                <a:latin typeface="Times New Roman"/>
              </a:rPr>
              <a:t>降序排列</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4．</a:t>
            </a:r>
            <a:r>
              <a:rPr lang="en-US" altLang="zh-CN" sz="2400" b="1" strike="noStrike" spc="-1" dirty="0">
                <a:solidFill>
                  <a:srgbClr val="FF0000"/>
                </a:solidFill>
                <a:highlight>
                  <a:srgbClr val="FFFF00"/>
                </a:highlight>
                <a:latin typeface="Times New Roman"/>
                <a:ea typeface="DejaVu Sans"/>
              </a:rPr>
              <a:t>u</a:t>
            </a:r>
            <a:r>
              <a:rPr lang="en-US" sz="2400" b="1" strike="noStrike" spc="-1" dirty="0">
                <a:solidFill>
                  <a:srgbClr val="FF0000"/>
                </a:solidFill>
                <a:highlight>
                  <a:srgbClr val="FFFF00"/>
                </a:highlight>
                <a:latin typeface="Times New Roman"/>
                <a:ea typeface="DejaVu Sans"/>
              </a:rPr>
              <a:t>niq</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highlight>
                  <a:srgbClr val="FFFF00"/>
                </a:highlight>
                <a:latin typeface="Times New Roman"/>
              </a:rPr>
              <a:t>删除</a:t>
            </a:r>
            <a:r>
              <a:rPr lang="zh-CN" altLang="en-US" sz="2400" spc="-1" dirty="0">
                <a:solidFill>
                  <a:srgbClr val="262626"/>
                </a:solidFill>
                <a:latin typeface="Times New Roman"/>
              </a:rPr>
              <a:t>排好序的输入中的</a:t>
            </a:r>
            <a:r>
              <a:rPr lang="zh-CN" altLang="en-US" sz="2400" spc="-1" dirty="0">
                <a:solidFill>
                  <a:srgbClr val="262626"/>
                </a:solidFill>
                <a:highlight>
                  <a:srgbClr val="FFFF00"/>
                </a:highlight>
                <a:latin typeface="Times New Roman"/>
              </a:rPr>
              <a:t>重复行</a:t>
            </a:r>
            <a:r>
              <a:rPr lang="zh-CN" altLang="en-US" sz="2400" spc="-1" dirty="0">
                <a:solidFill>
                  <a:srgbClr val="262626"/>
                </a:solidFill>
                <a:latin typeface="Times New Roman"/>
              </a:rPr>
              <a:t>；</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a:t>
            </a:r>
            <a:r>
              <a:rPr lang="en-US" altLang="zh-CN" sz="2400" spc="-1" dirty="0">
                <a:solidFill>
                  <a:srgbClr val="C00000"/>
                </a:solidFill>
                <a:latin typeface="Times New Roman"/>
                <a:ea typeface="DejaVu Sans"/>
              </a:rPr>
              <a:t> file | </a:t>
            </a:r>
            <a:r>
              <a:rPr lang="en-US" altLang="zh-CN" sz="2400" b="1" spc="-1" dirty="0" err="1">
                <a:solidFill>
                  <a:srgbClr val="C00000"/>
                </a:solidFill>
                <a:latin typeface="Times New Roman"/>
                <a:ea typeface="DejaVu Sans"/>
              </a:rPr>
              <a:t>uniq</a:t>
            </a:r>
            <a:endParaRPr lang="en-US" sz="2400" b="1"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5．</a:t>
            </a:r>
            <a:r>
              <a:rPr lang="en-US" altLang="zh-CN" sz="2400" b="1" strike="noStrike" spc="-1" dirty="0">
                <a:solidFill>
                  <a:srgbClr val="FF0000"/>
                </a:solidFill>
                <a:highlight>
                  <a:srgbClr val="FFFF00"/>
                </a:highlight>
                <a:latin typeface="Times New Roman"/>
                <a:ea typeface="DejaVu Sans"/>
              </a:rPr>
              <a:t>t</a:t>
            </a:r>
            <a:r>
              <a:rPr lang="en-US" sz="2400" b="1" strike="noStrike" spc="-1" dirty="0">
                <a:solidFill>
                  <a:srgbClr val="FF0000"/>
                </a:solidFill>
                <a:highlight>
                  <a:srgbClr val="FFFF00"/>
                </a:highlight>
                <a:latin typeface="Times New Roman"/>
                <a:ea typeface="DejaVu Sans"/>
              </a:rPr>
              <a:t>r</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highlight>
                  <a:srgbClr val="FFFF00"/>
                </a:highlight>
                <a:latin typeface="Times New Roman"/>
              </a:rPr>
              <a:t>替换或删除字符</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tr</a:t>
            </a:r>
            <a:r>
              <a:rPr lang="en-US" altLang="zh-CN" sz="2400" b="1" spc="-1" dirty="0">
                <a:solidFill>
                  <a:srgbClr val="C00000"/>
                </a:solidFill>
                <a:latin typeface="Times New Roman"/>
                <a:ea typeface="DejaVu Sans"/>
              </a:rPr>
              <a:t> </a:t>
            </a:r>
            <a:r>
              <a:rPr lang="en-US" altLang="zh-CN" sz="2400" spc="-1" dirty="0">
                <a:solidFill>
                  <a:srgbClr val="C00000"/>
                </a:solidFill>
                <a:latin typeface="Times New Roman"/>
                <a:ea typeface="DejaVu Sans"/>
              </a:rPr>
              <a:t>“str1” “str2” &lt; file</a:t>
            </a:r>
            <a:r>
              <a:rPr lang="zh-CN" altLang="en-US" sz="2400" spc="-1" dirty="0">
                <a:solidFill>
                  <a:srgbClr val="262626"/>
                </a:solidFill>
                <a:latin typeface="Times New Roman"/>
              </a:rPr>
              <a:t>；</a:t>
            </a:r>
            <a:r>
              <a:rPr lang="en-US" altLang="zh-CN" sz="2400" spc="-1" dirty="0">
                <a:solidFill>
                  <a:srgbClr val="262626"/>
                </a:solidFill>
                <a:latin typeface="Times New Roman"/>
              </a:rPr>
              <a:t>file</a:t>
            </a:r>
            <a:r>
              <a:rPr lang="zh-CN" altLang="en-US" sz="2400" spc="-1" dirty="0">
                <a:solidFill>
                  <a:srgbClr val="262626"/>
                </a:solidFill>
                <a:latin typeface="Times New Roman"/>
              </a:rPr>
              <a:t>中凡</a:t>
            </a:r>
            <a:r>
              <a:rPr lang="en-US" altLang="zh-CN" sz="2400" spc="-1" dirty="0">
                <a:solidFill>
                  <a:srgbClr val="262626"/>
                </a:solidFill>
                <a:latin typeface="Times New Roman"/>
              </a:rPr>
              <a:t>str1</a:t>
            </a:r>
            <a:r>
              <a:rPr lang="zh-CN" altLang="en-US" sz="2400" spc="-1" dirty="0">
                <a:solidFill>
                  <a:srgbClr val="262626"/>
                </a:solidFill>
                <a:latin typeface="Times New Roman"/>
              </a:rPr>
              <a:t>中的字符均被</a:t>
            </a:r>
            <a:r>
              <a:rPr lang="en-US" altLang="zh-CN" sz="2400" spc="-1" dirty="0">
                <a:solidFill>
                  <a:srgbClr val="262626"/>
                </a:solidFill>
                <a:latin typeface="Times New Roman"/>
              </a:rPr>
              <a:t>str2</a:t>
            </a:r>
            <a:r>
              <a:rPr lang="zh-CN" altLang="en-US" sz="2400" spc="-1" dirty="0">
                <a:solidFill>
                  <a:srgbClr val="262626"/>
                </a:solidFill>
                <a:latin typeface="Times New Roman"/>
              </a:rPr>
              <a:t>中对应的字符一一替换；</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tr</a:t>
            </a:r>
            <a:r>
              <a:rPr lang="en-US" altLang="zh-CN" sz="2400" b="1" spc="-1" dirty="0">
                <a:solidFill>
                  <a:srgbClr val="C00000"/>
                </a:solidFill>
                <a:latin typeface="Times New Roman"/>
                <a:ea typeface="DejaVu Sans"/>
              </a:rPr>
              <a:t> –delete </a:t>
            </a:r>
            <a:r>
              <a:rPr lang="en-US" altLang="zh-CN" sz="2400" spc="-1" dirty="0">
                <a:solidFill>
                  <a:srgbClr val="C00000"/>
                </a:solidFill>
                <a:latin typeface="Times New Roman"/>
                <a:ea typeface="DejaVu Sans"/>
              </a:rPr>
              <a:t>“</a:t>
            </a:r>
            <a:r>
              <a:rPr lang="en-US" altLang="zh-CN" sz="2400" spc="-1" dirty="0" err="1">
                <a:solidFill>
                  <a:srgbClr val="C00000"/>
                </a:solidFill>
                <a:latin typeface="Times New Roman"/>
                <a:ea typeface="DejaVu Sans"/>
              </a:rPr>
              <a:t>str</a:t>
            </a:r>
            <a:r>
              <a:rPr lang="en-US" altLang="zh-CN" sz="2400" spc="-1" dirty="0">
                <a:solidFill>
                  <a:srgbClr val="C00000"/>
                </a:solidFill>
                <a:latin typeface="Times New Roman"/>
                <a:ea typeface="DejaVu Sans"/>
              </a:rPr>
              <a:t>” &lt; file</a:t>
            </a:r>
            <a:r>
              <a:rPr lang="zh-CN" altLang="en-US" sz="2400" spc="-1" dirty="0">
                <a:solidFill>
                  <a:srgbClr val="262626"/>
                </a:solidFill>
                <a:latin typeface="Times New Roman"/>
              </a:rPr>
              <a:t>；</a:t>
            </a:r>
            <a:r>
              <a:rPr lang="en-US" altLang="zh-CN" sz="2400" spc="-1" dirty="0">
                <a:solidFill>
                  <a:srgbClr val="262626"/>
                </a:solidFill>
                <a:latin typeface="Times New Roman"/>
              </a:rPr>
              <a:t> file</a:t>
            </a:r>
            <a:r>
              <a:rPr lang="zh-CN" altLang="en-US" sz="2400" spc="-1" dirty="0">
                <a:solidFill>
                  <a:srgbClr val="262626"/>
                </a:solidFill>
                <a:latin typeface="Times New Roman"/>
              </a:rPr>
              <a:t>中凡</a:t>
            </a:r>
            <a:r>
              <a:rPr lang="en-US" altLang="zh-CN" sz="2400" spc="-1" dirty="0" err="1">
                <a:solidFill>
                  <a:srgbClr val="262626"/>
                </a:solidFill>
                <a:latin typeface="Times New Roman"/>
              </a:rPr>
              <a:t>str</a:t>
            </a:r>
            <a:r>
              <a:rPr lang="zh-CN" altLang="en-US" sz="2400" spc="-1" dirty="0">
                <a:solidFill>
                  <a:srgbClr val="262626"/>
                </a:solidFill>
                <a:latin typeface="Times New Roman"/>
              </a:rPr>
              <a:t>中的字符均被一一删除</a:t>
            </a:r>
            <a:r>
              <a:rPr lang="en-US" altLang="zh-CN" sz="2400" spc="-1" dirty="0">
                <a:solidFill>
                  <a:srgbClr val="262626"/>
                </a:solidFill>
                <a:latin typeface="Times New Roman"/>
              </a:rPr>
              <a:t>u</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6．</a:t>
            </a:r>
            <a:r>
              <a:rPr lang="en-US" altLang="zh-CN" sz="2400" b="1" strike="noStrike" spc="-1" dirty="0">
                <a:solidFill>
                  <a:srgbClr val="262626"/>
                </a:solidFill>
                <a:latin typeface="Times New Roman"/>
                <a:ea typeface="DejaVu Sans"/>
              </a:rPr>
              <a:t>w</a:t>
            </a:r>
            <a:r>
              <a:rPr lang="en-US" sz="2400" b="1" strike="noStrike" spc="-1" dirty="0">
                <a:solidFill>
                  <a:srgbClr val="262626"/>
                </a:solidFill>
                <a:latin typeface="Times New Roman"/>
                <a:ea typeface="DejaVu Sans"/>
              </a:rPr>
              <a:t>c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 同时统计字符、单词和行的数量；</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wc</a:t>
            </a:r>
            <a:r>
              <a:rPr lang="en-US" altLang="zh-CN" sz="2400" b="1" spc="-1" dirty="0">
                <a:solidFill>
                  <a:srgbClr val="C00000"/>
                </a:solidFill>
                <a:latin typeface="Times New Roman"/>
                <a:ea typeface="DejaVu Sans"/>
              </a:rPr>
              <a:t> </a:t>
            </a:r>
            <a:r>
              <a:rPr lang="en-US" altLang="zh-CN" sz="2400" spc="-1" dirty="0">
                <a:solidFill>
                  <a:srgbClr val="C00000"/>
                </a:solidFill>
                <a:latin typeface="Times New Roman"/>
                <a:ea typeface="DejaVu Sans"/>
              </a:rPr>
              <a:t>file</a:t>
            </a:r>
            <a:r>
              <a:rPr lang="zh-CN" altLang="en-US" sz="2400" spc="-1" dirty="0">
                <a:solidFill>
                  <a:srgbClr val="262626"/>
                </a:solidFill>
                <a:latin typeface="Times New Roman"/>
              </a:rPr>
              <a:t>；一下给出文件包含的</a:t>
            </a:r>
            <a:r>
              <a:rPr lang="zh-CN" altLang="en-US" sz="2400" spc="-1" dirty="0">
                <a:solidFill>
                  <a:srgbClr val="FF0000"/>
                </a:solidFill>
                <a:highlight>
                  <a:srgbClr val="FFFF00"/>
                </a:highlight>
                <a:latin typeface="Times New Roman"/>
              </a:rPr>
              <a:t>行数、单词数和字符数</a:t>
            </a:r>
            <a:endParaRPr lang="en-US" sz="2400" b="0" strike="noStrike" spc="-1" dirty="0">
              <a:solidFill>
                <a:srgbClr val="FF0000"/>
              </a:solidFill>
              <a:highlight>
                <a:srgbClr val="FFFF00"/>
              </a:highlight>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7．</a:t>
            </a:r>
            <a:r>
              <a:rPr lang="en-US" altLang="zh-CN" sz="2400" b="1" strike="noStrike" spc="-1" dirty="0">
                <a:solidFill>
                  <a:srgbClr val="262626"/>
                </a:solidFill>
                <a:latin typeface="Times New Roman"/>
                <a:ea typeface="DejaVu Sans"/>
              </a:rPr>
              <a:t>s</a:t>
            </a:r>
            <a:r>
              <a:rPr lang="en-US" sz="2400" b="1" strike="noStrike" spc="-1" dirty="0">
                <a:solidFill>
                  <a:srgbClr val="262626"/>
                </a:solidFill>
                <a:latin typeface="Times New Roman"/>
                <a:ea typeface="DejaVu Sans"/>
              </a:rPr>
              <a:t>ubstr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提取字符串中的指定部分；</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substr</a:t>
            </a:r>
            <a:r>
              <a:rPr lang="en-US" altLang="zh-CN" sz="2400" spc="-1" dirty="0">
                <a:solidFill>
                  <a:srgbClr val="C00000"/>
                </a:solidFill>
                <a:latin typeface="Times New Roman"/>
                <a:ea typeface="DejaVu Sans"/>
              </a:rPr>
              <a:t> </a:t>
            </a:r>
            <a:r>
              <a:rPr lang="en-US" altLang="zh-CN" sz="2400" spc="-1" dirty="0" err="1">
                <a:solidFill>
                  <a:srgbClr val="C00000"/>
                </a:solidFill>
                <a:latin typeface="Times New Roman"/>
                <a:ea typeface="DejaVu Sans"/>
              </a:rPr>
              <a:t>str</a:t>
            </a:r>
            <a:r>
              <a:rPr lang="en-US" altLang="zh-CN" sz="2400" spc="-1" dirty="0">
                <a:solidFill>
                  <a:srgbClr val="C00000"/>
                </a:solidFill>
                <a:latin typeface="Times New Roman"/>
                <a:ea typeface="DejaVu Sans"/>
              </a:rPr>
              <a:t> </a:t>
            </a:r>
            <a:r>
              <a:rPr lang="zh-CN" altLang="en-US" sz="2400" spc="-1" dirty="0">
                <a:solidFill>
                  <a:srgbClr val="C00000"/>
                </a:solidFill>
                <a:latin typeface="Times New Roman"/>
                <a:ea typeface="DejaVu Sans"/>
              </a:rPr>
              <a:t>起始位 结束位</a:t>
            </a:r>
            <a:r>
              <a:rPr lang="zh-CN" altLang="en-US" sz="2400" spc="-1" dirty="0">
                <a:solidFill>
                  <a:srgbClr val="262626"/>
                </a:solidFill>
                <a:latin typeface="Times New Roman"/>
              </a:rPr>
              <a:t>；提取</a:t>
            </a:r>
            <a:r>
              <a:rPr lang="en-US" altLang="zh-CN" sz="2400" spc="-1" dirty="0" err="1">
                <a:solidFill>
                  <a:srgbClr val="262626"/>
                </a:solidFill>
                <a:latin typeface="Times New Roman"/>
              </a:rPr>
              <a:t>str</a:t>
            </a:r>
            <a:r>
              <a:rPr lang="zh-CN" altLang="en-US" sz="2400" spc="-1" dirty="0">
                <a:solidFill>
                  <a:srgbClr val="262626"/>
                </a:solidFill>
                <a:latin typeface="Times New Roman"/>
              </a:rPr>
              <a:t>中起始到结束位之间的字符串</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8．</a:t>
            </a:r>
            <a:r>
              <a:rPr lang="en-US" altLang="zh-CN" sz="2400" b="1" strike="noStrike" spc="-1" dirty="0">
                <a:solidFill>
                  <a:srgbClr val="262626"/>
                </a:solidFill>
                <a:latin typeface="Times New Roman"/>
                <a:ea typeface="DejaVu Sans"/>
              </a:rPr>
              <a:t>s</a:t>
            </a:r>
            <a:r>
              <a:rPr lang="en-US" sz="2400" b="1" strike="noStrike" spc="-1" dirty="0">
                <a:solidFill>
                  <a:srgbClr val="262626"/>
                </a:solidFill>
                <a:latin typeface="Times New Roman"/>
                <a:ea typeface="DejaVu Sans"/>
              </a:rPr>
              <a:t>eq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生成指定起始值和步距的单调整数序列；</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spc="-1" dirty="0">
                <a:solidFill>
                  <a:srgbClr val="C00000"/>
                </a:solidFill>
                <a:latin typeface="Times New Roman"/>
                <a:ea typeface="DejaVu Sans"/>
              </a:rPr>
              <a:t> last</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b="1" spc="-1" dirty="0">
                <a:solidFill>
                  <a:srgbClr val="C00000"/>
                </a:solidFill>
                <a:latin typeface="Times New Roman"/>
                <a:ea typeface="DejaVu Sans"/>
              </a:rPr>
              <a:t> </a:t>
            </a:r>
            <a:r>
              <a:rPr lang="en-US" altLang="zh-CN" sz="2400" spc="-1" dirty="0" err="1">
                <a:solidFill>
                  <a:srgbClr val="C00000"/>
                </a:solidFill>
                <a:latin typeface="Times New Roman"/>
                <a:ea typeface="DejaVu Sans"/>
              </a:rPr>
              <a:t>first,last</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spc="-1" dirty="0">
                <a:solidFill>
                  <a:srgbClr val="C00000"/>
                </a:solidFill>
                <a:latin typeface="Times New Roman"/>
                <a:ea typeface="DejaVu Sans"/>
              </a:rPr>
              <a:t>  </a:t>
            </a:r>
            <a:r>
              <a:rPr lang="en-US" altLang="zh-CN" sz="2400" spc="-1" dirty="0" err="1">
                <a:solidFill>
                  <a:srgbClr val="C00000"/>
                </a:solidFill>
                <a:latin typeface="Times New Roman"/>
                <a:ea typeface="DejaVu Sans"/>
              </a:rPr>
              <a:t>first,step,last</a:t>
            </a:r>
            <a:endParaRPr lang="en-US" altLang="zh-CN" sz="2400"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21.2.12  定制工具：安全的delete命令</a:t>
            </a:r>
            <a:endParaRPr lang="en-US" sz="4400" b="0" strike="noStrike" spc="-1">
              <a:latin typeface="Arial"/>
            </a:endParaRPr>
          </a:p>
        </p:txBody>
      </p:sp>
      <p:sp>
        <p:nvSpPr>
          <p:cNvPr id="404"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delete命令</a:t>
            </a:r>
            <a:r>
              <a:rPr lang="en-US" altLang="zh-CN" sz="2400" spc="-1" dirty="0">
                <a:solidFill>
                  <a:srgbClr val="262626"/>
                </a:solidFill>
                <a:latin typeface="Times New Roman"/>
                <a:ea typeface="DejaVu Sans"/>
              </a:rPr>
              <a:t>——</a:t>
            </a:r>
            <a:r>
              <a:rPr lang="zh-CN" altLang="en-US" sz="2400" spc="-1" dirty="0">
                <a:solidFill>
                  <a:srgbClr val="262626"/>
                </a:solidFill>
                <a:latin typeface="Times New Roman"/>
                <a:ea typeface="DejaVu Sans"/>
              </a:rPr>
              <a:t>自己设计一个</a:t>
            </a:r>
            <a:r>
              <a:rPr lang="en-US" altLang="zh-CN" sz="2400" spc="-1" dirty="0">
                <a:solidFill>
                  <a:srgbClr val="FF0000"/>
                </a:solidFill>
                <a:highlight>
                  <a:srgbClr val="FFFF00"/>
                </a:highlight>
                <a:latin typeface="Times New Roman"/>
                <a:ea typeface="DejaVu Sans"/>
              </a:rPr>
              <a:t>shell</a:t>
            </a:r>
            <a:r>
              <a:rPr lang="zh-CN" altLang="en-US" sz="2400" spc="-1" dirty="0">
                <a:solidFill>
                  <a:srgbClr val="FF0000"/>
                </a:solidFill>
                <a:highlight>
                  <a:srgbClr val="FFFF00"/>
                </a:highlight>
                <a:latin typeface="Times New Roman"/>
                <a:ea typeface="DejaVu Sans"/>
              </a:rPr>
              <a:t>程序</a:t>
            </a:r>
            <a:r>
              <a:rPr lang="en-US" altLang="zh-CN" sz="2400" spc="-1" dirty="0">
                <a:solidFill>
                  <a:srgbClr val="FF0000"/>
                </a:solidFill>
                <a:highlight>
                  <a:srgbClr val="FFFF00"/>
                </a:highlight>
                <a:latin typeface="Times New Roman"/>
              </a:rPr>
              <a:t>delete</a:t>
            </a:r>
            <a:r>
              <a:rPr lang="zh-CN" altLang="en-US" sz="2400" spc="-1" dirty="0">
                <a:solidFill>
                  <a:srgbClr val="FF0000"/>
                </a:solidFill>
                <a:highlight>
                  <a:srgbClr val="FFFF00"/>
                </a:highlight>
                <a:latin typeface="Times New Roman"/>
                <a:ea typeface="DejaVu Sans"/>
              </a:rPr>
              <a:t>，实现逻辑删除</a:t>
            </a:r>
            <a:endParaRPr lang="en-US" altLang="zh-CN" sz="2400" spc="-1" dirty="0">
              <a:solidFill>
                <a:srgbClr val="FF0000"/>
              </a:solidFill>
              <a:highlight>
                <a:srgbClr val="FFFF00"/>
              </a:highlight>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rPr>
              <a:t>逻辑删除的功能：</a:t>
            </a:r>
            <a:endParaRPr lang="en-US" altLang="zh-CN" sz="24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spc="-1" dirty="0">
                <a:solidFill>
                  <a:srgbClr val="262626"/>
                </a:solidFill>
                <a:latin typeface="Times New Roman"/>
              </a:rPr>
              <a:t>建立一个回收站目录</a:t>
            </a:r>
            <a:r>
              <a:rPr lang="en-US" altLang="zh-CN" sz="2400" spc="-1" dirty="0">
                <a:solidFill>
                  <a:srgbClr val="262626"/>
                </a:solidFill>
                <a:latin typeface="Times New Roman"/>
              </a:rPr>
              <a:t>~/.trash</a:t>
            </a:r>
            <a:r>
              <a:rPr lang="zh-CN" altLang="en-US" sz="2400" spc="-1" dirty="0">
                <a:solidFill>
                  <a:srgbClr val="262626"/>
                </a:solidFill>
                <a:latin typeface="Times New Roman"/>
              </a:rPr>
              <a:t>，用来存放逻辑删除的文件或目录</a:t>
            </a:r>
            <a:endParaRPr lang="en-US" altLang="zh-CN" sz="24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rPr>
              <a:t>在每次删除操作前，提示用户确认</a:t>
            </a:r>
            <a:endParaRPr lang="en-US" altLang="zh-CN" sz="24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spc="-1" dirty="0">
                <a:solidFill>
                  <a:srgbClr val="262626"/>
                </a:solidFill>
                <a:latin typeface="Times New Roman"/>
              </a:rPr>
              <a:t>将逻辑删除的文件或目录移动到回收站目录</a:t>
            </a:r>
            <a:r>
              <a:rPr lang="en-US" altLang="zh-CN" sz="2400" spc="-1" dirty="0">
                <a:solidFill>
                  <a:srgbClr val="262626"/>
                </a:solidFill>
                <a:latin typeface="Times New Roman"/>
              </a:rPr>
              <a:t>~/.trash</a:t>
            </a:r>
            <a:r>
              <a:rPr lang="zh-CN" altLang="en-US" sz="2400" spc="-1" dirty="0">
                <a:solidFill>
                  <a:srgbClr val="262626"/>
                </a:solidFill>
                <a:latin typeface="Times New Roman"/>
              </a:rPr>
              <a:t>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21.3  Shell</a:t>
            </a:r>
            <a:r>
              <a:rPr lang="zh-CN" altLang="en-US" sz="4400" b="0" strike="noStrike" spc="-1" dirty="0">
                <a:solidFill>
                  <a:srgbClr val="262626"/>
                </a:solidFill>
                <a:latin typeface="Times New Roman"/>
                <a:ea typeface="黑体"/>
              </a:rPr>
              <a:t>环境</a:t>
            </a:r>
            <a:r>
              <a:rPr lang="en-US" sz="4400" b="0" strike="noStrike" spc="-1" dirty="0" err="1">
                <a:solidFill>
                  <a:srgbClr val="262626"/>
                </a:solidFill>
                <a:latin typeface="Times New Roman"/>
                <a:ea typeface="黑体"/>
              </a:rPr>
              <a:t>定制</a:t>
            </a:r>
            <a:endParaRPr lang="en-US" sz="4400" b="0" strike="noStrike" spc="-1" dirty="0">
              <a:latin typeface="Arial"/>
            </a:endParaRPr>
          </a:p>
        </p:txBody>
      </p:sp>
      <p:sp>
        <p:nvSpPr>
          <p:cNvPr id="406"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本节介绍如何在</a:t>
            </a:r>
            <a:r>
              <a:rPr lang="en-US" sz="2400" b="0" strike="noStrike" spc="-1" dirty="0">
                <a:solidFill>
                  <a:srgbClr val="FF0000"/>
                </a:solidFill>
                <a:highlight>
                  <a:srgbClr val="FFFF00"/>
                </a:highlight>
                <a:latin typeface="Times New Roman"/>
                <a:ea typeface="DejaVu Sans"/>
              </a:rPr>
              <a:t>Shell中设置环境变量</a:t>
            </a:r>
            <a:r>
              <a:rPr lang="en-US" sz="2400" b="0" strike="noStrike" spc="-1" dirty="0">
                <a:solidFill>
                  <a:srgbClr val="262626"/>
                </a:solidFill>
                <a:latin typeface="Times New Roman"/>
                <a:ea typeface="DejaVu Sans"/>
              </a:rPr>
              <a:t>，以及如何</a:t>
            </a:r>
            <a:r>
              <a:rPr lang="en-US" sz="2400" b="0" strike="noStrike" spc="-1" dirty="0">
                <a:solidFill>
                  <a:srgbClr val="FF0000"/>
                </a:solidFill>
                <a:highlight>
                  <a:srgbClr val="FFFF00"/>
                </a:highlight>
                <a:latin typeface="Times New Roman"/>
                <a:ea typeface="DejaVu Sans"/>
              </a:rPr>
              <a:t>使用别名</a:t>
            </a:r>
            <a:r>
              <a:rPr lang="en-US" sz="2400" b="0" strike="noStrike" spc="-1" dirty="0">
                <a:solidFill>
                  <a:srgbClr val="262626"/>
                </a:solidFill>
                <a:latin typeface="Times New Roman"/>
                <a:ea typeface="DejaVu Sans"/>
              </a:rPr>
              <a:t>。到目前为止，读者已经掌握了足够多的和Shell有关的知识，这部分的内容将帮助读者</a:t>
            </a:r>
            <a:r>
              <a:rPr lang="en-US" sz="2400" b="0" strike="noStrike" spc="-1" dirty="0">
                <a:solidFill>
                  <a:srgbClr val="FF0000"/>
                </a:solidFill>
                <a:highlight>
                  <a:srgbClr val="FFFF00"/>
                </a:highlight>
                <a:latin typeface="Times New Roman"/>
                <a:ea typeface="DejaVu Sans"/>
              </a:rPr>
              <a:t>定制自己的</a:t>
            </a:r>
            <a:r>
              <a:rPr lang="en-US" sz="2400" b="0" strike="noStrike" spc="-1" dirty="0">
                <a:solidFill>
                  <a:srgbClr val="262626"/>
                </a:solidFill>
                <a:highlight>
                  <a:srgbClr val="FFFF00"/>
                </a:highlight>
                <a:latin typeface="Times New Roman"/>
                <a:ea typeface="DejaVu Sans"/>
              </a:rPr>
              <a:t>Shell</a:t>
            </a:r>
            <a:r>
              <a:rPr lang="en-US" sz="2400" b="0" strike="noStrike" spc="-1" dirty="0">
                <a:solidFill>
                  <a:srgbClr val="262626"/>
                </a:solidFill>
                <a:latin typeface="Times New Roman"/>
                <a:ea typeface="DejaVu Sans"/>
              </a:rPr>
              <a:t>。创建一个足够顺手的工作环境总会让人心情愉快。</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21.3.1  修改环境变量</a:t>
            </a:r>
            <a:endParaRPr lang="en-US" sz="4400" b="0" strike="noStrike" spc="-1">
              <a:latin typeface="Arial"/>
            </a:endParaRPr>
          </a:p>
        </p:txBody>
      </p:sp>
      <p:sp>
        <p:nvSpPr>
          <p:cNvPr id="408" name="CustomShape 2"/>
          <p:cNvSpPr/>
          <p:nvPr/>
        </p:nvSpPr>
        <p:spPr>
          <a:xfrm>
            <a:off x="728209" y="2284920"/>
            <a:ext cx="10734261" cy="397823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哪些属于环境变量</a:t>
            </a: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1.</a:t>
            </a:r>
            <a:r>
              <a:rPr lang="zh-CN" altLang="en-US" sz="2400" spc="-1" dirty="0">
                <a:solidFill>
                  <a:srgbClr val="262626"/>
                </a:solidFill>
                <a:latin typeface="Times New Roman"/>
              </a:rPr>
              <a:t>在</a:t>
            </a:r>
            <a:r>
              <a:rPr lang="en-US" altLang="zh-CN" sz="2400" spc="-1" dirty="0">
                <a:solidFill>
                  <a:srgbClr val="262626"/>
                </a:solidFill>
                <a:latin typeface="Times New Roman"/>
              </a:rPr>
              <a:t>Linux</a:t>
            </a:r>
            <a:r>
              <a:rPr lang="zh-CN" altLang="en-US" sz="2400" spc="-1" dirty="0">
                <a:solidFill>
                  <a:srgbClr val="262626"/>
                </a:solidFill>
                <a:latin typeface="Times New Roman"/>
              </a:rPr>
              <a:t>中，很多程序和脚本都通过环境变量来</a:t>
            </a:r>
            <a:r>
              <a:rPr lang="zh-CN" altLang="en-US" sz="2400" spc="-1" dirty="0">
                <a:solidFill>
                  <a:srgbClr val="FF0000"/>
                </a:solidFill>
                <a:latin typeface="Times New Roman"/>
              </a:rPr>
              <a:t>获取系统信息</a:t>
            </a:r>
            <a:r>
              <a:rPr lang="zh-CN" altLang="en-US" sz="2400" spc="-1" dirty="0">
                <a:solidFill>
                  <a:srgbClr val="262626"/>
                </a:solidFill>
                <a:latin typeface="Times New Roman"/>
              </a:rPr>
              <a:t>、</a:t>
            </a:r>
            <a:r>
              <a:rPr lang="zh-CN" altLang="en-US" sz="2400" spc="-1" dirty="0">
                <a:solidFill>
                  <a:srgbClr val="FF0000"/>
                </a:solidFill>
                <a:latin typeface="Times New Roman"/>
              </a:rPr>
              <a:t>存储临时数据和配置信息</a:t>
            </a:r>
            <a:r>
              <a:rPr lang="zh-CN" altLang="en-US" sz="2400" spc="-1" dirty="0">
                <a:solidFill>
                  <a:srgbClr val="262626"/>
                </a:solidFill>
                <a:latin typeface="Times New Roman"/>
              </a:rPr>
              <a:t>；</a:t>
            </a:r>
            <a:endParaRPr lang="en-US" altLang="zh-CN" sz="24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2.bash shell</a:t>
            </a:r>
            <a:r>
              <a:rPr lang="zh-CN" altLang="en-US" sz="2400" spc="-1" dirty="0">
                <a:solidFill>
                  <a:srgbClr val="262626"/>
                </a:solidFill>
                <a:latin typeface="Times New Roman"/>
              </a:rPr>
              <a:t>使用环境变量来存储有关</a:t>
            </a:r>
            <a:r>
              <a:rPr lang="en-US" altLang="zh-CN" sz="2400" spc="-1" dirty="0">
                <a:solidFill>
                  <a:srgbClr val="262626"/>
                </a:solidFill>
                <a:latin typeface="Times New Roman"/>
              </a:rPr>
              <a:t>shell</a:t>
            </a:r>
            <a:r>
              <a:rPr lang="zh-CN" altLang="en-US" sz="2400" spc="-1" dirty="0">
                <a:solidFill>
                  <a:srgbClr val="262626"/>
                </a:solidFill>
                <a:highlight>
                  <a:srgbClr val="FFFF00"/>
                </a:highlight>
                <a:latin typeface="Times New Roman"/>
              </a:rPr>
              <a:t>会话和工作环境信息</a:t>
            </a:r>
            <a:r>
              <a:rPr lang="zh-CN" altLang="en-US" sz="2400" spc="-1" dirty="0">
                <a:solidFill>
                  <a:srgbClr val="262626"/>
                </a:solidFill>
                <a:latin typeface="Times New Roman"/>
              </a:rPr>
              <a:t>；允许你在内存中存储数据，以便运行在</a:t>
            </a:r>
            <a:r>
              <a:rPr lang="en-US" altLang="zh-CN" sz="2400" spc="-1" dirty="0">
                <a:solidFill>
                  <a:srgbClr val="262626"/>
                </a:solidFill>
                <a:latin typeface="Times New Roman"/>
              </a:rPr>
              <a:t>shell</a:t>
            </a:r>
            <a:r>
              <a:rPr lang="zh-CN" altLang="en-US" sz="2400" spc="-1" dirty="0">
                <a:solidFill>
                  <a:srgbClr val="262626"/>
                </a:solidFill>
                <a:latin typeface="Times New Roman"/>
              </a:rPr>
              <a:t>的程序和脚本访问；是存储永久数据的一种简单方法，用来识别用户账户、系统、</a:t>
            </a:r>
            <a:r>
              <a:rPr lang="en-US" altLang="zh-CN" sz="2400" spc="-1" dirty="0">
                <a:solidFill>
                  <a:srgbClr val="262626"/>
                </a:solidFill>
                <a:latin typeface="Times New Roman"/>
              </a:rPr>
              <a:t>shell</a:t>
            </a:r>
            <a:r>
              <a:rPr lang="zh-CN" altLang="en-US" sz="2400" spc="-1" dirty="0">
                <a:solidFill>
                  <a:srgbClr val="262626"/>
                </a:solidFill>
                <a:latin typeface="Times New Roman"/>
              </a:rPr>
              <a:t>的特性，以及任何你需要存储的数据；</a:t>
            </a:r>
            <a:endParaRPr lang="en-US" altLang="zh-CN" sz="24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3.</a:t>
            </a:r>
            <a:r>
              <a:rPr lang="zh-CN" altLang="en-US" sz="2400" spc="-1" dirty="0">
                <a:solidFill>
                  <a:srgbClr val="262626"/>
                </a:solidFill>
                <a:latin typeface="Times New Roman"/>
              </a:rPr>
              <a:t>在</a:t>
            </a:r>
            <a:r>
              <a:rPr lang="en-US" altLang="zh-CN" sz="2400" spc="-1" dirty="0">
                <a:solidFill>
                  <a:srgbClr val="262626"/>
                </a:solidFill>
                <a:latin typeface="Times New Roman"/>
              </a:rPr>
              <a:t>bash shell</a:t>
            </a:r>
            <a:r>
              <a:rPr lang="zh-CN" altLang="en-US" sz="2400" spc="-1" dirty="0">
                <a:solidFill>
                  <a:srgbClr val="262626"/>
                </a:solidFill>
                <a:latin typeface="Times New Roman"/>
              </a:rPr>
              <a:t>中，环境变量分为：</a:t>
            </a:r>
            <a:r>
              <a:rPr lang="zh-CN" altLang="en-US" sz="2400" spc="-1" dirty="0">
                <a:solidFill>
                  <a:srgbClr val="262626"/>
                </a:solidFill>
                <a:highlight>
                  <a:srgbClr val="FFFF00"/>
                </a:highlight>
                <a:latin typeface="Times New Roman"/>
              </a:rPr>
              <a:t>全局环境变量</a:t>
            </a:r>
            <a:r>
              <a:rPr lang="en-US" altLang="zh-CN" sz="2400" spc="-1" dirty="0">
                <a:solidFill>
                  <a:srgbClr val="262626"/>
                </a:solidFill>
                <a:latin typeface="Times New Roman"/>
              </a:rPr>
              <a:t>——</a:t>
            </a:r>
            <a:r>
              <a:rPr lang="zh-CN" altLang="en-US" sz="2400" spc="-1" dirty="0">
                <a:solidFill>
                  <a:srgbClr val="262626"/>
                </a:solidFill>
                <a:latin typeface="Times New Roman"/>
              </a:rPr>
              <a:t>不仅对</a:t>
            </a:r>
            <a:r>
              <a:rPr lang="en-US" altLang="zh-CN" sz="2400" spc="-1" dirty="0">
                <a:solidFill>
                  <a:srgbClr val="262626"/>
                </a:solidFill>
                <a:latin typeface="Times New Roman"/>
              </a:rPr>
              <a:t>shell</a:t>
            </a:r>
            <a:r>
              <a:rPr lang="zh-CN" altLang="en-US" sz="2400" spc="-1" dirty="0">
                <a:solidFill>
                  <a:srgbClr val="262626"/>
                </a:solidFill>
                <a:latin typeface="Times New Roman"/>
              </a:rPr>
              <a:t>会话可见，对所有</a:t>
            </a:r>
            <a:r>
              <a:rPr lang="en-US" altLang="zh-CN" sz="2400" spc="-1" dirty="0">
                <a:solidFill>
                  <a:srgbClr val="262626"/>
                </a:solidFill>
                <a:latin typeface="Times New Roman"/>
              </a:rPr>
              <a:t>shell</a:t>
            </a:r>
            <a:r>
              <a:rPr lang="zh-CN" altLang="en-US" sz="2400" spc="-1" dirty="0">
                <a:solidFill>
                  <a:srgbClr val="262626"/>
                </a:solidFill>
                <a:latin typeface="Times New Roman"/>
              </a:rPr>
              <a:t>创建的子进程也可见； </a:t>
            </a:r>
            <a:r>
              <a:rPr lang="zh-CN" altLang="en-US" sz="2400" spc="-1" dirty="0">
                <a:solidFill>
                  <a:srgbClr val="262626"/>
                </a:solidFill>
                <a:highlight>
                  <a:srgbClr val="FFFF00"/>
                </a:highlight>
                <a:latin typeface="Times New Roman"/>
              </a:rPr>
              <a:t>局部环境变量</a:t>
            </a:r>
            <a:r>
              <a:rPr lang="en-US" altLang="zh-CN" sz="2400" spc="-1" dirty="0">
                <a:solidFill>
                  <a:srgbClr val="262626"/>
                </a:solidFill>
                <a:latin typeface="Times New Roman"/>
              </a:rPr>
              <a:t>——</a:t>
            </a:r>
            <a:r>
              <a:rPr lang="zh-CN" altLang="en-US" sz="2400" spc="-1" dirty="0">
                <a:solidFill>
                  <a:srgbClr val="262626"/>
                </a:solidFill>
                <a:latin typeface="Times New Roman"/>
              </a:rPr>
              <a:t>只对创建它们的</a:t>
            </a:r>
            <a:r>
              <a:rPr lang="en-US" altLang="zh-CN" sz="2400" spc="-1" dirty="0">
                <a:solidFill>
                  <a:srgbClr val="262626"/>
                </a:solidFill>
                <a:latin typeface="Times New Roman"/>
              </a:rPr>
              <a:t>shell</a:t>
            </a:r>
            <a:r>
              <a:rPr lang="zh-CN" altLang="en-US" sz="2400" spc="-1" dirty="0">
                <a:solidFill>
                  <a:srgbClr val="262626"/>
                </a:solidFill>
                <a:latin typeface="Times New Roman"/>
              </a:rPr>
              <a:t>可见；</a:t>
            </a:r>
            <a:endParaRPr lang="en-US" sz="2400" b="0" strike="noStrike" spc="-1" dirty="0">
              <a:latin typeface="Arial"/>
            </a:endParaRPr>
          </a:p>
        </p:txBody>
      </p:sp>
    </p:spTree>
    <p:extLst>
      <p:ext uri="{BB962C8B-B14F-4D97-AF65-F5344CB8AC3E}">
        <p14:creationId xmlns:p14="http://schemas.microsoft.com/office/powerpoint/2010/main" val="31109318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21.3.1  修改环境变量</a:t>
            </a:r>
            <a:endParaRPr lang="en-US" sz="4400" b="0" strike="noStrike" spc="-1">
              <a:latin typeface="Arial"/>
            </a:endParaRPr>
          </a:p>
        </p:txBody>
      </p:sp>
      <p:sp>
        <p:nvSpPr>
          <p:cNvPr id="408" name="CustomShape 2"/>
          <p:cNvSpPr/>
          <p:nvPr/>
        </p:nvSpPr>
        <p:spPr>
          <a:xfrm>
            <a:off x="1295280" y="2284921"/>
            <a:ext cx="9600120" cy="39615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zh-CN" altLang="en-US" dirty="0"/>
              <a:t>       </a:t>
            </a:r>
            <a:r>
              <a:rPr lang="zh-CN" altLang="en-US" b="1" dirty="0"/>
              <a:t>全局环境变量</a:t>
            </a:r>
            <a:r>
              <a:rPr lang="zh-CN" altLang="zh-CN" dirty="0"/>
              <a:t>在当前</a:t>
            </a:r>
            <a:r>
              <a:rPr lang="en-US" altLang="zh-CN" dirty="0"/>
              <a:t>shell</a:t>
            </a:r>
            <a:r>
              <a:rPr lang="zh-CN" altLang="zh-CN" dirty="0"/>
              <a:t>和子</a:t>
            </a:r>
            <a:r>
              <a:rPr lang="en-US" altLang="zh-CN" dirty="0"/>
              <a:t>shell</a:t>
            </a:r>
            <a:r>
              <a:rPr lang="zh-CN" altLang="zh-CN" dirty="0"/>
              <a:t>都可见</a:t>
            </a:r>
            <a:r>
              <a:rPr lang="zh-CN" altLang="en-US" dirty="0"/>
              <a:t>，</a:t>
            </a:r>
            <a:r>
              <a:rPr lang="zh-CN" altLang="zh-CN" dirty="0"/>
              <a:t>可以用</a:t>
            </a:r>
            <a:r>
              <a:rPr lang="en-US" altLang="zh-CN" dirty="0" err="1">
                <a:solidFill>
                  <a:srgbClr val="FF0000"/>
                </a:solidFill>
                <a:highlight>
                  <a:srgbClr val="FFFF00"/>
                </a:highlight>
              </a:rPr>
              <a:t>printenv</a:t>
            </a:r>
            <a:r>
              <a:rPr lang="zh-CN" altLang="zh-CN" dirty="0">
                <a:solidFill>
                  <a:srgbClr val="FF0000"/>
                </a:solidFill>
                <a:highlight>
                  <a:srgbClr val="FFFF00"/>
                </a:highlight>
              </a:rPr>
              <a:t>命令</a:t>
            </a:r>
            <a:r>
              <a:rPr lang="zh-CN" altLang="zh-CN" dirty="0"/>
              <a:t>查看</a:t>
            </a:r>
            <a:r>
              <a:rPr lang="zh-CN" altLang="en-US" dirty="0"/>
              <a:t>。</a:t>
            </a:r>
            <a:r>
              <a:rPr lang="zh-CN" altLang="zh-CN" dirty="0">
                <a:solidFill>
                  <a:srgbClr val="FF0000"/>
                </a:solidFill>
              </a:rPr>
              <a:t>大写</a:t>
            </a:r>
            <a:r>
              <a:rPr lang="zh-CN" altLang="zh-CN" dirty="0"/>
              <a:t>表示是系统环境变量，</a:t>
            </a:r>
            <a:r>
              <a:rPr lang="zh-CN" altLang="zh-CN" dirty="0">
                <a:solidFill>
                  <a:srgbClr val="FF0000"/>
                </a:solidFill>
              </a:rPr>
              <a:t>小写</a:t>
            </a:r>
            <a:r>
              <a:rPr lang="zh-CN" altLang="zh-CN" dirty="0"/>
              <a:t>表示是普通用户的环境变量</a:t>
            </a:r>
            <a:r>
              <a:rPr lang="zh-CN" altLang="en-US" dirty="0"/>
              <a:t>。</a:t>
            </a:r>
            <a:endParaRPr lang="en-US" altLang="zh-CN" dirty="0"/>
          </a:p>
          <a:p>
            <a:pPr>
              <a:lnSpc>
                <a:spcPct val="110000"/>
              </a:lnSpc>
            </a:pPr>
            <a:r>
              <a:rPr lang="en-US" altLang="zh-CN" dirty="0"/>
              <a:t>       </a:t>
            </a:r>
            <a:r>
              <a:rPr lang="zh-CN" altLang="zh-CN" b="1" dirty="0"/>
              <a:t>本地环境变量</a:t>
            </a:r>
            <a:r>
              <a:rPr lang="zh-CN" altLang="zh-CN" dirty="0"/>
              <a:t>只在当前</a:t>
            </a:r>
            <a:r>
              <a:rPr lang="en-US" altLang="zh-CN" dirty="0"/>
              <a:t>shell</a:t>
            </a:r>
            <a:r>
              <a:rPr lang="zh-CN" altLang="zh-CN" dirty="0"/>
              <a:t>中可见</a:t>
            </a:r>
            <a:r>
              <a:rPr lang="zh-CN" altLang="en-US" dirty="0"/>
              <a:t>，</a:t>
            </a:r>
            <a:r>
              <a:rPr lang="zh-CN" altLang="zh-CN" dirty="0"/>
              <a:t>可以通过</a:t>
            </a:r>
            <a:r>
              <a:rPr lang="en-US" altLang="zh-CN" dirty="0">
                <a:solidFill>
                  <a:srgbClr val="FF0000"/>
                </a:solidFill>
                <a:highlight>
                  <a:srgbClr val="FFFF00"/>
                </a:highlight>
              </a:rPr>
              <a:t>set</a:t>
            </a:r>
            <a:r>
              <a:rPr lang="zh-CN" altLang="zh-CN" dirty="0">
                <a:solidFill>
                  <a:srgbClr val="FF0000"/>
                </a:solidFill>
                <a:highlight>
                  <a:srgbClr val="FFFF00"/>
                </a:highlight>
              </a:rPr>
              <a:t>命令</a:t>
            </a:r>
            <a:r>
              <a:rPr lang="zh-CN" altLang="zh-CN" dirty="0"/>
              <a:t>查看，不过</a:t>
            </a:r>
            <a:r>
              <a:rPr lang="en-US" altLang="zh-CN" dirty="0"/>
              <a:t>set</a:t>
            </a:r>
            <a:r>
              <a:rPr lang="zh-CN" altLang="zh-CN" dirty="0"/>
              <a:t>命令查看的是</a:t>
            </a:r>
            <a:r>
              <a:rPr lang="zh-CN" altLang="zh-CN" dirty="0">
                <a:solidFill>
                  <a:srgbClr val="FF0000"/>
                </a:solidFill>
                <a:highlight>
                  <a:srgbClr val="FFFF00"/>
                </a:highlight>
              </a:rPr>
              <a:t>所有</a:t>
            </a:r>
            <a:r>
              <a:rPr lang="zh-CN" altLang="zh-CN" dirty="0"/>
              <a:t>环境变量（</a:t>
            </a:r>
            <a:r>
              <a:rPr lang="zh-CN" altLang="en-US" dirty="0">
                <a:highlight>
                  <a:srgbClr val="FFFF00"/>
                </a:highlight>
              </a:rPr>
              <a:t>包括</a:t>
            </a:r>
            <a:r>
              <a:rPr lang="zh-CN" altLang="zh-CN" dirty="0">
                <a:highlight>
                  <a:srgbClr val="FFFF00"/>
                </a:highlight>
              </a:rPr>
              <a:t>全局和本地</a:t>
            </a:r>
            <a:r>
              <a:rPr lang="zh-CN" altLang="zh-CN" dirty="0"/>
              <a:t>）</a:t>
            </a:r>
            <a:endParaRPr lang="en-US" altLang="zh-CN" dirty="0"/>
          </a:p>
          <a:p>
            <a:pPr>
              <a:lnSpc>
                <a:spcPct val="110000"/>
              </a:lnSpc>
            </a:pPr>
            <a:endParaRPr lang="en-US" altLang="zh-CN" dirty="0"/>
          </a:p>
          <a:p>
            <a:pPr>
              <a:lnSpc>
                <a:spcPct val="110000"/>
              </a:lnSpc>
            </a:pPr>
            <a:r>
              <a:rPr lang="zh-CN" altLang="zh-CN" b="1" dirty="0">
                <a:solidFill>
                  <a:srgbClr val="FF0000"/>
                </a:solidFill>
                <a:highlight>
                  <a:srgbClr val="FFFF00"/>
                </a:highlight>
              </a:rPr>
              <a:t>设置</a:t>
            </a:r>
            <a:r>
              <a:rPr lang="zh-CN" altLang="zh-CN" b="1" dirty="0"/>
              <a:t>全局环境变量 </a:t>
            </a:r>
            <a:r>
              <a:rPr lang="en-US" altLang="zh-CN" dirty="0"/>
              <a:t>   </a:t>
            </a:r>
            <a:endParaRPr lang="zh-CN" altLang="zh-CN" dirty="0"/>
          </a:p>
          <a:p>
            <a:pPr>
              <a:lnSpc>
                <a:spcPct val="110000"/>
              </a:lnSpc>
            </a:pPr>
            <a:r>
              <a:rPr lang="en-US" altLang="zh-CN" dirty="0"/>
              <a:t>       </a:t>
            </a:r>
            <a:r>
              <a:rPr lang="zh-CN" altLang="zh-CN" dirty="0"/>
              <a:t>使用</a:t>
            </a:r>
            <a:r>
              <a:rPr lang="en-US" altLang="zh-CN" dirty="0">
                <a:solidFill>
                  <a:srgbClr val="FF0000"/>
                </a:solidFill>
                <a:highlight>
                  <a:srgbClr val="FFFF00"/>
                </a:highlight>
              </a:rPr>
              <a:t>export</a:t>
            </a:r>
            <a:r>
              <a:rPr lang="zh-CN" altLang="zh-CN" dirty="0">
                <a:solidFill>
                  <a:srgbClr val="FF0000"/>
                </a:solidFill>
                <a:highlight>
                  <a:srgbClr val="FFFF00"/>
                </a:highlight>
              </a:rPr>
              <a:t>命令</a:t>
            </a:r>
            <a:r>
              <a:rPr lang="zh-CN" altLang="zh-CN" dirty="0"/>
              <a:t>将本地环境变量变为全局环境变量</a:t>
            </a:r>
            <a:r>
              <a:rPr lang="zh-CN" altLang="en-US" dirty="0"/>
              <a:t>，同时也用于显示由它输出的全局变量</a:t>
            </a:r>
            <a:endParaRPr lang="en-US" altLang="zh-CN" dirty="0"/>
          </a:p>
          <a:p>
            <a:pPr>
              <a:lnSpc>
                <a:spcPct val="110000"/>
              </a:lnSpc>
            </a:pPr>
            <a:r>
              <a:rPr lang="zh-CN" altLang="zh-CN" b="1" dirty="0">
                <a:solidFill>
                  <a:srgbClr val="FF0000"/>
                </a:solidFill>
                <a:highlight>
                  <a:srgbClr val="FFFF00"/>
                </a:highlight>
              </a:rPr>
              <a:t>删除</a:t>
            </a:r>
            <a:r>
              <a:rPr lang="zh-CN" altLang="zh-CN" b="1" dirty="0"/>
              <a:t>环境变量</a:t>
            </a:r>
          </a:p>
          <a:p>
            <a:pPr>
              <a:lnSpc>
                <a:spcPct val="110000"/>
              </a:lnSpc>
            </a:pPr>
            <a:r>
              <a:rPr lang="en-US" altLang="zh-CN" dirty="0"/>
              <a:t>       </a:t>
            </a:r>
            <a:r>
              <a:rPr lang="zh-CN" altLang="zh-CN" dirty="0"/>
              <a:t>使用</a:t>
            </a:r>
            <a:r>
              <a:rPr lang="en-US" altLang="zh-CN" dirty="0">
                <a:solidFill>
                  <a:srgbClr val="FF0000"/>
                </a:solidFill>
                <a:highlight>
                  <a:srgbClr val="FFFF00"/>
                </a:highlight>
              </a:rPr>
              <a:t>unset</a:t>
            </a:r>
            <a:r>
              <a:rPr lang="zh-CN" altLang="zh-CN" dirty="0">
                <a:solidFill>
                  <a:srgbClr val="FF0000"/>
                </a:solidFill>
                <a:highlight>
                  <a:srgbClr val="FFFF00"/>
                </a:highlight>
              </a:rPr>
              <a:t>命令</a:t>
            </a:r>
            <a:r>
              <a:rPr lang="zh-CN" altLang="zh-CN" dirty="0"/>
              <a:t>可以删除环境变量，格式为</a:t>
            </a:r>
            <a:r>
              <a:rPr lang="en-US" altLang="zh-CN" dirty="0"/>
              <a:t>    unset </a:t>
            </a:r>
            <a:r>
              <a:rPr lang="zh-CN" altLang="zh-CN" dirty="0"/>
              <a:t>变量名</a:t>
            </a:r>
            <a:r>
              <a:rPr lang="zh-CN" altLang="en-US" dirty="0"/>
              <a:t>。</a:t>
            </a:r>
            <a:r>
              <a:rPr lang="zh-CN" altLang="zh-CN" dirty="0"/>
              <a:t>不过对于全局环境变量的删除，我们要注意：如果</a:t>
            </a:r>
            <a:r>
              <a:rPr lang="zh-CN" altLang="zh-CN" dirty="0">
                <a:highlight>
                  <a:srgbClr val="FFFF00"/>
                </a:highlight>
              </a:rPr>
              <a:t>在子</a:t>
            </a:r>
            <a:r>
              <a:rPr lang="en-US" altLang="zh-CN" dirty="0">
                <a:highlight>
                  <a:srgbClr val="FFFF00"/>
                </a:highlight>
              </a:rPr>
              <a:t>shell</a:t>
            </a:r>
            <a:r>
              <a:rPr lang="zh-CN" altLang="zh-CN" dirty="0">
                <a:highlight>
                  <a:srgbClr val="FFFF00"/>
                </a:highlight>
              </a:rPr>
              <a:t>下删除</a:t>
            </a:r>
            <a:r>
              <a:rPr lang="zh-CN" altLang="zh-CN" dirty="0"/>
              <a:t>全局环境变量，删除操作只对子</a:t>
            </a:r>
            <a:r>
              <a:rPr lang="en-US" altLang="zh-CN" dirty="0"/>
              <a:t>shell</a:t>
            </a:r>
            <a:r>
              <a:rPr lang="zh-CN" altLang="zh-CN" dirty="0"/>
              <a:t>有效，如果</a:t>
            </a:r>
            <a:r>
              <a:rPr lang="zh-CN" altLang="zh-CN" dirty="0">
                <a:highlight>
                  <a:srgbClr val="FFFF00"/>
                </a:highlight>
              </a:rPr>
              <a:t>回到父</a:t>
            </a:r>
            <a:r>
              <a:rPr lang="en-US" altLang="zh-CN" dirty="0">
                <a:highlight>
                  <a:srgbClr val="FFFF00"/>
                </a:highlight>
              </a:rPr>
              <a:t>shell</a:t>
            </a:r>
            <a:r>
              <a:rPr lang="zh-CN" altLang="zh-CN" dirty="0">
                <a:highlight>
                  <a:srgbClr val="FFFF00"/>
                </a:highlight>
              </a:rPr>
              <a:t>下，该全局变量还能引用</a:t>
            </a:r>
            <a:r>
              <a:rPr lang="zh-CN" altLang="en-US" dirty="0"/>
              <a:t>。</a:t>
            </a:r>
            <a:endParaRPr lang="en-US" altLang="zh-CN" dirty="0"/>
          </a:p>
          <a:p>
            <a:pPr>
              <a:lnSpc>
                <a:spcPct val="110000"/>
              </a:lnSpc>
            </a:pPr>
            <a:r>
              <a:rPr lang="en-US" altLang="zh-CN" dirty="0"/>
              <a:t>        </a:t>
            </a:r>
            <a:r>
              <a:rPr lang="en-US" altLang="zh-CN" dirty="0" err="1">
                <a:solidFill>
                  <a:srgbClr val="FF0000"/>
                </a:solidFill>
                <a:highlight>
                  <a:srgbClr val="FFFF00"/>
                </a:highlight>
              </a:rPr>
              <a:t>env</a:t>
            </a:r>
            <a:r>
              <a:rPr lang="zh-CN" altLang="en-US" dirty="0">
                <a:solidFill>
                  <a:srgbClr val="FF0000"/>
                </a:solidFill>
                <a:highlight>
                  <a:srgbClr val="FFFF00"/>
                </a:highlight>
              </a:rPr>
              <a:t>命令</a:t>
            </a:r>
            <a:r>
              <a:rPr lang="zh-CN" altLang="en-US" dirty="0"/>
              <a:t>可以显示与当前</a:t>
            </a:r>
            <a:r>
              <a:rPr lang="zh-CN" altLang="en-US" dirty="0">
                <a:highlight>
                  <a:srgbClr val="FFFF00"/>
                </a:highlight>
              </a:rPr>
              <a:t>用户相关的环境变量</a:t>
            </a:r>
            <a:r>
              <a:rPr lang="zh-CN" altLang="en-US" dirty="0"/>
              <a:t>（含本地和全局两种变量），也可以让命令在指定环境中运行。</a:t>
            </a:r>
            <a:endParaRPr lang="zh-CN" altLang="zh-CN" dirty="0"/>
          </a:p>
          <a:p>
            <a:pPr>
              <a:lnSpc>
                <a:spcPct val="11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4167" y="816546"/>
            <a:ext cx="9600120" cy="1302120"/>
          </a:xfrm>
        </p:spPr>
        <p:txBody>
          <a:bodyPr/>
          <a:lstStyle/>
          <a:p>
            <a:pPr algn="ctr"/>
            <a:r>
              <a:rPr lang="en-US" altLang="zh-CN" b="1" dirty="0"/>
              <a:t>shell</a:t>
            </a:r>
            <a:r>
              <a:rPr lang="zh-CN" altLang="en-US" b="1" dirty="0"/>
              <a:t>的登录方式</a:t>
            </a:r>
          </a:p>
        </p:txBody>
      </p:sp>
      <p:sp>
        <p:nvSpPr>
          <p:cNvPr id="3" name="副标题 2"/>
          <p:cNvSpPr>
            <a:spLocks noGrp="1"/>
          </p:cNvSpPr>
          <p:nvPr>
            <p:ph type="subTitle"/>
          </p:nvPr>
        </p:nvSpPr>
        <p:spPr>
          <a:xfrm>
            <a:off x="1033151" y="2118666"/>
            <a:ext cx="10082151" cy="3795245"/>
          </a:xfrm>
        </p:spPr>
        <p:txBody>
          <a:bodyPr anchor="t" anchorCtr="0"/>
          <a:lstStyle/>
          <a:p>
            <a:pPr marL="0" indent="0">
              <a:buNone/>
            </a:pPr>
            <a:r>
              <a:rPr lang="en-US" altLang="zh-CN" sz="3200" dirty="0"/>
              <a:t>       </a:t>
            </a:r>
            <a:r>
              <a:rPr lang="zh-CN" altLang="zh-CN" sz="3200" dirty="0"/>
              <a:t>系统环境变量是在</a:t>
            </a:r>
            <a:r>
              <a:rPr lang="en-US" altLang="zh-CN" sz="3200" dirty="0"/>
              <a:t>shell</a:t>
            </a:r>
            <a:r>
              <a:rPr lang="zh-CN" altLang="zh-CN" sz="3200" dirty="0"/>
              <a:t>启动过程中执行相关的文件定义的。这些文件被称为</a:t>
            </a:r>
            <a:r>
              <a:rPr lang="en-US" altLang="zh-CN" sz="3200" dirty="0"/>
              <a:t>shell</a:t>
            </a:r>
            <a:r>
              <a:rPr lang="zh-CN" altLang="zh-CN" sz="3200" dirty="0"/>
              <a:t>启动文件。</a:t>
            </a:r>
            <a:endParaRPr lang="en-US" altLang="zh-CN" sz="3200" dirty="0"/>
          </a:p>
          <a:p>
            <a:pPr marL="0" indent="0">
              <a:buNone/>
            </a:pPr>
            <a:r>
              <a:rPr lang="en-US" altLang="zh-CN" sz="3200" dirty="0"/>
              <a:t>       </a:t>
            </a:r>
            <a:r>
              <a:rPr lang="zh-CN" altLang="zh-CN" sz="3200" dirty="0"/>
              <a:t>不过我们在设置系统环境变量的时候，我们要区分</a:t>
            </a:r>
            <a:r>
              <a:rPr lang="zh-CN" altLang="zh-CN" sz="3200" dirty="0">
                <a:solidFill>
                  <a:srgbClr val="FF0000"/>
                </a:solidFill>
              </a:rPr>
              <a:t>登录式</a:t>
            </a:r>
            <a:r>
              <a:rPr lang="en-US" altLang="zh-CN" sz="3200" dirty="0">
                <a:solidFill>
                  <a:srgbClr val="FF0000"/>
                </a:solidFill>
              </a:rPr>
              <a:t>shell</a:t>
            </a:r>
            <a:r>
              <a:rPr lang="zh-CN" altLang="zh-CN" sz="3200" dirty="0"/>
              <a:t>、</a:t>
            </a:r>
            <a:r>
              <a:rPr lang="zh-CN" altLang="zh-CN" sz="3200" dirty="0">
                <a:solidFill>
                  <a:srgbClr val="FF0000"/>
                </a:solidFill>
              </a:rPr>
              <a:t>非登录式</a:t>
            </a:r>
            <a:r>
              <a:rPr lang="en-US" altLang="zh-CN" sz="3200" dirty="0">
                <a:solidFill>
                  <a:srgbClr val="FF0000"/>
                </a:solidFill>
              </a:rPr>
              <a:t>shell</a:t>
            </a:r>
            <a:r>
              <a:rPr lang="zh-CN" altLang="zh-CN" sz="3200" dirty="0"/>
              <a:t>、</a:t>
            </a:r>
            <a:r>
              <a:rPr lang="zh-CN" altLang="zh-CN" sz="3200" dirty="0">
                <a:solidFill>
                  <a:srgbClr val="FF0000"/>
                </a:solidFill>
              </a:rPr>
              <a:t>交互式</a:t>
            </a:r>
            <a:r>
              <a:rPr lang="en-US" altLang="zh-CN" sz="3200" dirty="0">
                <a:solidFill>
                  <a:srgbClr val="FF0000"/>
                </a:solidFill>
              </a:rPr>
              <a:t>shell</a:t>
            </a:r>
            <a:r>
              <a:rPr lang="zh-CN" altLang="zh-CN" sz="3200" dirty="0"/>
              <a:t>、</a:t>
            </a:r>
            <a:r>
              <a:rPr lang="zh-CN" altLang="zh-CN" sz="3200" dirty="0">
                <a:solidFill>
                  <a:srgbClr val="FF0000"/>
                </a:solidFill>
              </a:rPr>
              <a:t>非交互式</a:t>
            </a:r>
            <a:r>
              <a:rPr lang="en-US" altLang="zh-CN" sz="3200" dirty="0">
                <a:solidFill>
                  <a:srgbClr val="FF0000"/>
                </a:solidFill>
              </a:rPr>
              <a:t>shell</a:t>
            </a:r>
            <a:r>
              <a:rPr lang="zh-CN" altLang="zh-CN" sz="3200" dirty="0"/>
              <a:t>的区别，（登录</a:t>
            </a:r>
            <a:r>
              <a:rPr lang="en-US" altLang="zh-CN" sz="3200" dirty="0"/>
              <a:t>/</a:t>
            </a:r>
            <a:r>
              <a:rPr lang="zh-CN" altLang="zh-CN" sz="3200" dirty="0"/>
              <a:t>非登录和交互</a:t>
            </a:r>
            <a:r>
              <a:rPr lang="en-US" altLang="zh-CN" sz="3200" dirty="0"/>
              <a:t>/</a:t>
            </a:r>
            <a:r>
              <a:rPr lang="zh-CN" altLang="zh-CN" sz="3200" dirty="0"/>
              <a:t>非交互只是划分的标准不一样）只有弄清</a:t>
            </a:r>
            <a:r>
              <a:rPr lang="zh-CN" altLang="en-US" sz="3200" dirty="0"/>
              <a:t>楚</a:t>
            </a:r>
            <a:r>
              <a:rPr lang="zh-CN" altLang="zh-CN" sz="3200" dirty="0"/>
              <a:t>了不同模式的</a:t>
            </a:r>
            <a:r>
              <a:rPr lang="en-US" altLang="zh-CN" sz="3200" dirty="0"/>
              <a:t>shell</a:t>
            </a:r>
            <a:r>
              <a:rPr lang="zh-CN" altLang="zh-CN" sz="3200" dirty="0"/>
              <a:t>才能正确修改相应的</a:t>
            </a:r>
            <a:r>
              <a:rPr lang="en-US" altLang="zh-CN" sz="3200" dirty="0"/>
              <a:t>shell</a:t>
            </a:r>
            <a:r>
              <a:rPr lang="zh-CN" altLang="zh-CN" sz="3200" dirty="0"/>
              <a:t>启动文件以至于能够正确设置系统环境变量。</a:t>
            </a:r>
            <a:endParaRPr lang="zh-CN" altLang="en-US" sz="3200" dirty="0"/>
          </a:p>
        </p:txBody>
      </p:sp>
    </p:spTree>
    <p:extLst>
      <p:ext uri="{BB962C8B-B14F-4D97-AF65-F5344CB8AC3E}">
        <p14:creationId xmlns:p14="http://schemas.microsoft.com/office/powerpoint/2010/main" val="957688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027" y="858813"/>
            <a:ext cx="9600120" cy="1124366"/>
          </a:xfrm>
        </p:spPr>
        <p:txBody>
          <a:bodyPr/>
          <a:lstStyle/>
          <a:p>
            <a:pPr algn="ctr"/>
            <a:r>
              <a:rPr lang="zh-CN" altLang="zh-CN" dirty="0"/>
              <a:t>登录式</a:t>
            </a:r>
            <a:r>
              <a:rPr lang="en-US" altLang="zh-CN" dirty="0"/>
              <a:t>shell</a:t>
            </a:r>
            <a:endParaRPr lang="zh-CN" altLang="en-US" dirty="0"/>
          </a:p>
        </p:txBody>
      </p:sp>
      <p:sp>
        <p:nvSpPr>
          <p:cNvPr id="3" name="副标题 2"/>
          <p:cNvSpPr>
            <a:spLocks noGrp="1"/>
          </p:cNvSpPr>
          <p:nvPr>
            <p:ph type="subTitle"/>
          </p:nvPr>
        </p:nvSpPr>
        <p:spPr>
          <a:xfrm>
            <a:off x="650929" y="1844298"/>
            <a:ext cx="10879810" cy="4330871"/>
          </a:xfrm>
        </p:spPr>
        <p:txBody>
          <a:bodyPr lIns="72000" tIns="72000" rIns="72000" bIns="72000" anchor="t" anchorCtr="0">
            <a:noAutofit/>
          </a:bodyPr>
          <a:lstStyle/>
          <a:p>
            <a:pPr>
              <a:lnSpc>
                <a:spcPct val="120000"/>
              </a:lnSpc>
              <a:spcBef>
                <a:spcPts val="0"/>
              </a:spcBef>
            </a:pPr>
            <a:r>
              <a:rPr lang="zh-CN" altLang="zh-CN" sz="2000" dirty="0"/>
              <a:t>登录式</a:t>
            </a:r>
            <a:r>
              <a:rPr lang="en-US" altLang="zh-CN" sz="2000" dirty="0"/>
              <a:t>shell</a:t>
            </a:r>
            <a:r>
              <a:rPr lang="zh-CN" altLang="zh-CN" sz="2000" dirty="0"/>
              <a:t>是用户需要输入用户名和密码的</a:t>
            </a:r>
            <a:r>
              <a:rPr lang="en-US" altLang="zh-CN" sz="2000" dirty="0"/>
              <a:t>shell</a:t>
            </a:r>
            <a:r>
              <a:rPr lang="zh-CN" altLang="zh-CN" sz="2000" dirty="0"/>
              <a:t>，该模式的</a:t>
            </a:r>
            <a:r>
              <a:rPr lang="en-US" altLang="zh-CN" sz="2000" dirty="0"/>
              <a:t>shell</a:t>
            </a:r>
            <a:r>
              <a:rPr lang="zh-CN" altLang="zh-CN" sz="2000" dirty="0"/>
              <a:t>启动过程中会依次执行下列文件</a:t>
            </a:r>
            <a:r>
              <a:rPr lang="zh-CN" altLang="en-US" sz="2000" dirty="0"/>
              <a:t>：</a:t>
            </a:r>
            <a:endParaRPr lang="zh-CN" altLang="zh-CN" sz="2000" dirty="0"/>
          </a:p>
          <a:p>
            <a:pPr>
              <a:lnSpc>
                <a:spcPct val="120000"/>
              </a:lnSpc>
              <a:spcBef>
                <a:spcPts val="0"/>
              </a:spcBef>
            </a:pPr>
            <a:r>
              <a:rPr lang="zh-CN" altLang="en-US" sz="2000" dirty="0"/>
              <a:t>（</a:t>
            </a:r>
            <a:r>
              <a:rPr lang="en-US" altLang="zh-CN" sz="2000" dirty="0"/>
              <a:t>1</a:t>
            </a:r>
            <a:r>
              <a:rPr lang="zh-CN" altLang="en-US" sz="2000" dirty="0"/>
              <a:t>）</a:t>
            </a:r>
            <a:r>
              <a:rPr lang="en-US" altLang="zh-CN" sz="2000" dirty="0"/>
              <a:t>  </a:t>
            </a:r>
            <a:r>
              <a:rPr lang="en-US" altLang="zh-CN" sz="2000" dirty="0">
                <a:solidFill>
                  <a:srgbClr val="FF0000"/>
                </a:solidFill>
              </a:rPr>
              <a:t> /</a:t>
            </a:r>
            <a:r>
              <a:rPr lang="en-US" altLang="zh-CN" sz="2000" dirty="0" err="1">
                <a:solidFill>
                  <a:srgbClr val="FF0000"/>
                </a:solidFill>
              </a:rPr>
              <a:t>etc</a:t>
            </a:r>
            <a:r>
              <a:rPr lang="en-US" altLang="zh-CN" sz="2000" dirty="0">
                <a:solidFill>
                  <a:srgbClr val="FF0000"/>
                </a:solidFill>
              </a:rPr>
              <a:t>/profile</a:t>
            </a:r>
            <a:r>
              <a:rPr lang="zh-CN" altLang="en-US" sz="2000" dirty="0"/>
              <a:t>：</a:t>
            </a:r>
            <a:r>
              <a:rPr lang="en-US" altLang="zh-CN" sz="2000" dirty="0"/>
              <a:t> # </a:t>
            </a:r>
            <a:r>
              <a:rPr lang="zh-CN" altLang="zh-CN" sz="2000" dirty="0"/>
              <a:t>登录</a:t>
            </a:r>
            <a:r>
              <a:rPr lang="en-US" altLang="zh-CN" sz="2000" dirty="0"/>
              <a:t>bash shell</a:t>
            </a:r>
            <a:r>
              <a:rPr lang="zh-CN" altLang="zh-CN" sz="2000" dirty="0"/>
              <a:t>的默认主启动文件。任何用户登录</a:t>
            </a:r>
            <a:r>
              <a:rPr lang="en-US" altLang="zh-CN" sz="2000" dirty="0"/>
              <a:t>shell</a:t>
            </a:r>
            <a:r>
              <a:rPr lang="zh-CN" altLang="zh-CN" sz="2000" dirty="0"/>
              <a:t>都会执行此启动文件。不建议修改</a:t>
            </a:r>
          </a:p>
          <a:p>
            <a:pPr>
              <a:lnSpc>
                <a:spcPct val="120000"/>
              </a:lnSpc>
              <a:spcBef>
                <a:spcPts val="0"/>
              </a:spcBef>
            </a:pPr>
            <a:r>
              <a:rPr lang="zh-CN" altLang="en-US" sz="2000" dirty="0"/>
              <a:t>（</a:t>
            </a:r>
            <a:r>
              <a:rPr lang="en-US" altLang="zh-CN" sz="2000" dirty="0"/>
              <a:t>2</a:t>
            </a:r>
            <a:r>
              <a:rPr lang="zh-CN" altLang="en-US" sz="2000" dirty="0"/>
              <a:t>）</a:t>
            </a:r>
            <a:r>
              <a:rPr lang="en-US" altLang="zh-CN" sz="2000" dirty="0">
                <a:solidFill>
                  <a:srgbClr val="FF0000"/>
                </a:solidFill>
              </a:rPr>
              <a:t>~/.</a:t>
            </a:r>
            <a:r>
              <a:rPr lang="en-US" altLang="zh-CN" sz="2000" dirty="0" err="1">
                <a:solidFill>
                  <a:srgbClr val="FF0000"/>
                </a:solidFill>
              </a:rPr>
              <a:t>bash_profile</a:t>
            </a:r>
            <a:r>
              <a:rPr lang="en-US" altLang="zh-CN" sz="2000" dirty="0">
                <a:solidFill>
                  <a:srgbClr val="FF0000"/>
                </a:solidFill>
              </a:rPr>
              <a:t>  </a:t>
            </a:r>
            <a:r>
              <a:rPr lang="zh-CN" altLang="en-US" sz="2000" dirty="0"/>
              <a:t>；（</a:t>
            </a:r>
            <a:r>
              <a:rPr lang="en-US" altLang="zh-CN" sz="2000" dirty="0"/>
              <a:t>3</a:t>
            </a:r>
            <a:r>
              <a:rPr lang="zh-CN" altLang="en-US" sz="2000" dirty="0"/>
              <a:t>）</a:t>
            </a:r>
            <a:r>
              <a:rPr lang="en-US" altLang="zh-CN" sz="2000" dirty="0">
                <a:solidFill>
                  <a:srgbClr val="FF0000"/>
                </a:solidFill>
              </a:rPr>
              <a:t>~/.</a:t>
            </a:r>
            <a:r>
              <a:rPr lang="en-US" altLang="zh-CN" sz="2000" dirty="0" err="1">
                <a:solidFill>
                  <a:srgbClr val="FF0000"/>
                </a:solidFill>
              </a:rPr>
              <a:t>bash_login</a:t>
            </a:r>
            <a:r>
              <a:rPr lang="zh-CN" altLang="en-US" sz="2000" dirty="0"/>
              <a:t>；（</a:t>
            </a:r>
            <a:r>
              <a:rPr lang="en-US" altLang="zh-CN" sz="2000" dirty="0"/>
              <a:t>4</a:t>
            </a:r>
            <a:r>
              <a:rPr lang="zh-CN" altLang="en-US" sz="2000" dirty="0"/>
              <a:t>）</a:t>
            </a:r>
            <a:r>
              <a:rPr lang="en-US" altLang="zh-CN" sz="2000" dirty="0">
                <a:solidFill>
                  <a:srgbClr val="FF0000"/>
                </a:solidFill>
              </a:rPr>
              <a:t>~/.profile    </a:t>
            </a:r>
            <a:r>
              <a:rPr lang="zh-CN" altLang="en-US" sz="2000" dirty="0"/>
              <a:t>：</a:t>
            </a:r>
            <a:r>
              <a:rPr lang="en-US" altLang="zh-CN" sz="2000" dirty="0"/>
              <a:t> # </a:t>
            </a:r>
            <a:r>
              <a:rPr lang="zh-CN" altLang="zh-CN" sz="2000" dirty="0"/>
              <a:t>这三个</a:t>
            </a:r>
            <a:r>
              <a:rPr lang="en-US" altLang="zh-CN" sz="2000" dirty="0"/>
              <a:t>$HOME</a:t>
            </a:r>
            <a:r>
              <a:rPr lang="zh-CN" altLang="zh-CN" sz="2000" dirty="0"/>
              <a:t>启动文件是</a:t>
            </a:r>
            <a:r>
              <a:rPr lang="zh-CN" altLang="zh-CN" sz="2000" dirty="0">
                <a:highlight>
                  <a:srgbClr val="FFFF00"/>
                </a:highlight>
              </a:rPr>
              <a:t>定义对应用户的环境变量</a:t>
            </a:r>
            <a:r>
              <a:rPr lang="zh-CN" altLang="zh-CN" sz="2000" dirty="0"/>
              <a:t>。不同</a:t>
            </a:r>
            <a:r>
              <a:rPr lang="en-US" altLang="zh-CN" sz="2000" dirty="0" err="1"/>
              <a:t>linux</a:t>
            </a:r>
            <a:r>
              <a:rPr lang="zh-CN" altLang="zh-CN" sz="2000" dirty="0"/>
              <a:t>发行版使用的文件</a:t>
            </a:r>
            <a:r>
              <a:rPr lang="zh-CN" altLang="en-US" sz="2000" dirty="0"/>
              <a:t>可能</a:t>
            </a:r>
            <a:r>
              <a:rPr lang="zh-CN" altLang="zh-CN" sz="2000" dirty="0"/>
              <a:t>不同</a:t>
            </a:r>
            <a:r>
              <a:rPr lang="zh-CN" altLang="en-US" sz="2000" dirty="0"/>
              <a:t>。</a:t>
            </a:r>
            <a:endParaRPr lang="en-US" altLang="zh-CN" sz="2000" dirty="0"/>
          </a:p>
          <a:p>
            <a:pPr>
              <a:lnSpc>
                <a:spcPct val="120000"/>
              </a:lnSpc>
              <a:spcBef>
                <a:spcPts val="0"/>
              </a:spcBef>
            </a:pPr>
            <a:r>
              <a:rPr lang="en-US" altLang="zh-CN" sz="2000" dirty="0"/>
              <a:t>       /</a:t>
            </a:r>
            <a:r>
              <a:rPr lang="en-US" altLang="zh-CN" sz="2000" dirty="0" err="1"/>
              <a:t>etc</a:t>
            </a:r>
            <a:r>
              <a:rPr lang="en-US" altLang="zh-CN" sz="2000" dirty="0"/>
              <a:t>/profile</a:t>
            </a:r>
            <a:r>
              <a:rPr lang="zh-CN" altLang="zh-CN" sz="2000" dirty="0"/>
              <a:t>中的命令和脚本</a:t>
            </a:r>
            <a:r>
              <a:rPr lang="zh-CN" altLang="en-US" sz="2000" dirty="0"/>
              <a:t>有很多</a:t>
            </a:r>
            <a:r>
              <a:rPr lang="zh-CN" altLang="zh-CN" sz="2000" dirty="0"/>
              <a:t>，</a:t>
            </a:r>
            <a:r>
              <a:rPr lang="zh-CN" altLang="en-US" sz="2000" dirty="0"/>
              <a:t>其中</a:t>
            </a:r>
            <a:r>
              <a:rPr lang="en-US" altLang="zh-CN" sz="2000" dirty="0">
                <a:solidFill>
                  <a:srgbClr val="FF0000"/>
                </a:solidFill>
                <a:highlight>
                  <a:srgbClr val="FFFF00"/>
                </a:highlight>
              </a:rPr>
              <a:t>export</a:t>
            </a:r>
            <a:r>
              <a:rPr lang="zh-CN" altLang="zh-CN" sz="2000" dirty="0">
                <a:solidFill>
                  <a:srgbClr val="FF0000"/>
                </a:solidFill>
                <a:highlight>
                  <a:srgbClr val="FFFF00"/>
                </a:highlight>
              </a:rPr>
              <a:t>那一行</a:t>
            </a:r>
            <a:r>
              <a:rPr lang="zh-CN" altLang="zh-CN" sz="2000" dirty="0"/>
              <a:t>，是设置系统</a:t>
            </a:r>
            <a:r>
              <a:rPr lang="zh-CN" altLang="zh-CN" sz="2000" dirty="0">
                <a:highlight>
                  <a:srgbClr val="FFFF00"/>
                </a:highlight>
              </a:rPr>
              <a:t>全局环境变量</a:t>
            </a:r>
            <a:r>
              <a:rPr lang="zh-CN" altLang="en-US" sz="2000" dirty="0"/>
              <a:t>的。</a:t>
            </a:r>
            <a:endParaRPr lang="zh-CN" altLang="zh-CN" sz="2000" dirty="0"/>
          </a:p>
          <a:p>
            <a:pPr>
              <a:lnSpc>
                <a:spcPct val="120000"/>
              </a:lnSpc>
              <a:spcBef>
                <a:spcPts val="0"/>
              </a:spcBef>
            </a:pPr>
            <a:r>
              <a:rPr lang="en-US" altLang="zh-CN" sz="2000" dirty="0"/>
              <a:t>       /</a:t>
            </a:r>
            <a:r>
              <a:rPr lang="en-US" altLang="zh-CN" sz="2000" dirty="0" err="1"/>
              <a:t>etc</a:t>
            </a:r>
            <a:r>
              <a:rPr lang="en-US" altLang="zh-CN" sz="2000" dirty="0"/>
              <a:t>/profile</a:t>
            </a:r>
            <a:r>
              <a:rPr lang="zh-CN" altLang="zh-CN" sz="2000" dirty="0"/>
              <a:t>另一个重要的功能就是能够重复执行</a:t>
            </a:r>
            <a:r>
              <a:rPr lang="en-US" altLang="zh-CN" sz="2000" dirty="0"/>
              <a:t>/</a:t>
            </a:r>
            <a:r>
              <a:rPr lang="en-US" altLang="zh-CN" sz="2000" dirty="0" err="1"/>
              <a:t>etc</a:t>
            </a:r>
            <a:r>
              <a:rPr lang="en-US" altLang="zh-CN" sz="2000" dirty="0"/>
              <a:t>/</a:t>
            </a:r>
            <a:r>
              <a:rPr lang="en-US" altLang="zh-CN" sz="2000" dirty="0" err="1"/>
              <a:t>profile.d</a:t>
            </a:r>
            <a:r>
              <a:rPr lang="en-US" altLang="zh-CN" sz="2000" dirty="0"/>
              <a:t>/</a:t>
            </a:r>
            <a:r>
              <a:rPr lang="zh-CN" altLang="zh-CN" sz="2000" dirty="0"/>
              <a:t>目录下的文件（多是</a:t>
            </a:r>
            <a:r>
              <a:rPr lang="en-US" altLang="zh-CN" sz="2000" dirty="0"/>
              <a:t>.</a:t>
            </a:r>
            <a:r>
              <a:rPr lang="en-US" altLang="zh-CN" sz="2000" dirty="0" err="1"/>
              <a:t>sh</a:t>
            </a:r>
            <a:r>
              <a:rPr lang="zh-CN" altLang="en-US" sz="2000" dirty="0"/>
              <a:t>和</a:t>
            </a:r>
            <a:r>
              <a:rPr lang="en-US" altLang="zh-CN" sz="2000" dirty="0"/>
              <a:t> .</a:t>
            </a:r>
            <a:r>
              <a:rPr lang="en-US" altLang="zh-CN" sz="2000" dirty="0" err="1"/>
              <a:t>csh</a:t>
            </a:r>
            <a:r>
              <a:rPr lang="zh-CN" altLang="zh-CN" sz="2000" dirty="0"/>
              <a:t>结尾的文件），这些文件</a:t>
            </a:r>
            <a:r>
              <a:rPr lang="zh-CN" altLang="en-US" sz="2000" dirty="0"/>
              <a:t>一般都</a:t>
            </a:r>
            <a:r>
              <a:rPr lang="zh-CN" altLang="zh-CN" sz="2000" dirty="0"/>
              <a:t>是</a:t>
            </a:r>
            <a:r>
              <a:rPr lang="zh-CN" altLang="zh-CN" sz="2000" dirty="0">
                <a:solidFill>
                  <a:srgbClr val="FF0000"/>
                </a:solidFill>
              </a:rPr>
              <a:t>特定应用程序的启动文件</a:t>
            </a:r>
            <a:r>
              <a:rPr lang="zh-CN" altLang="zh-CN" sz="2000" dirty="0"/>
              <a:t>，能够设置相关应用程序的环境变量，例如</a:t>
            </a:r>
            <a:r>
              <a:rPr lang="en-US" altLang="zh-CN" sz="2000" dirty="0"/>
              <a:t>/</a:t>
            </a:r>
            <a:r>
              <a:rPr lang="en-US" altLang="zh-CN" sz="2000" dirty="0" err="1"/>
              <a:t>etc</a:t>
            </a:r>
            <a:r>
              <a:rPr lang="en-US" altLang="zh-CN" sz="2000" dirty="0"/>
              <a:t>/</a:t>
            </a:r>
            <a:r>
              <a:rPr lang="en-US" altLang="zh-CN" sz="2000" dirty="0" err="1"/>
              <a:t>profile.d</a:t>
            </a:r>
            <a:r>
              <a:rPr lang="en-US" altLang="zh-CN" sz="2000" dirty="0"/>
              <a:t>/lang.*sh </a:t>
            </a:r>
            <a:r>
              <a:rPr lang="zh-CN" altLang="zh-CN" sz="2000" dirty="0"/>
              <a:t>就是用来设置</a:t>
            </a:r>
            <a:r>
              <a:rPr lang="en-US" altLang="zh-CN" sz="2000" dirty="0"/>
              <a:t>LANG</a:t>
            </a:r>
            <a:r>
              <a:rPr lang="zh-CN" altLang="zh-CN" sz="2000" dirty="0"/>
              <a:t>环境变量的。</a:t>
            </a:r>
            <a:endParaRPr lang="en-US" altLang="zh-CN" sz="2000" dirty="0"/>
          </a:p>
          <a:p>
            <a:pPr>
              <a:lnSpc>
                <a:spcPct val="120000"/>
              </a:lnSpc>
              <a:spcBef>
                <a:spcPts val="0"/>
              </a:spcBef>
            </a:pPr>
            <a:r>
              <a:rPr lang="en-US" altLang="zh-CN" sz="2000" dirty="0"/>
              <a:t>        ~/.</a:t>
            </a:r>
            <a:r>
              <a:rPr lang="en-US" altLang="zh-CN" sz="2000" dirty="0" err="1"/>
              <a:t>bash_profile</a:t>
            </a:r>
            <a:r>
              <a:rPr lang="zh-CN" altLang="zh-CN" sz="2000" dirty="0"/>
              <a:t>文件</a:t>
            </a:r>
            <a:r>
              <a:rPr lang="zh-CN" altLang="en-US" sz="2000" dirty="0"/>
              <a:t>中，</a:t>
            </a:r>
            <a:r>
              <a:rPr lang="zh-CN" altLang="zh-CN" sz="2000" dirty="0">
                <a:solidFill>
                  <a:srgbClr val="FF0000"/>
                </a:solidFill>
                <a:highlight>
                  <a:srgbClr val="FFFF00"/>
                </a:highlight>
              </a:rPr>
              <a:t>定义</a:t>
            </a:r>
            <a:r>
              <a:rPr lang="en-US" altLang="zh-CN" sz="2000" dirty="0">
                <a:solidFill>
                  <a:srgbClr val="FF0000"/>
                </a:solidFill>
                <a:highlight>
                  <a:srgbClr val="FFFF00"/>
                </a:highlight>
              </a:rPr>
              <a:t>PATH</a:t>
            </a:r>
            <a:r>
              <a:rPr lang="zh-CN" altLang="zh-CN" sz="2000" dirty="0">
                <a:solidFill>
                  <a:srgbClr val="FF0000"/>
                </a:solidFill>
                <a:highlight>
                  <a:srgbClr val="FFFF00"/>
                </a:highlight>
              </a:rPr>
              <a:t>的</a:t>
            </a:r>
            <a:r>
              <a:rPr lang="zh-CN" altLang="zh-CN" sz="2000" dirty="0"/>
              <a:t>那一行</a:t>
            </a:r>
            <a:r>
              <a:rPr lang="zh-CN" altLang="en-US" sz="2000" dirty="0"/>
              <a:t>给出了终端命令行下的</a:t>
            </a:r>
            <a:r>
              <a:rPr lang="zh-CN" altLang="en-US" sz="2000" dirty="0">
                <a:highlight>
                  <a:srgbClr val="FFFF00"/>
                </a:highlight>
              </a:rPr>
              <a:t>搜索路径</a:t>
            </a:r>
            <a:r>
              <a:rPr lang="zh-CN" altLang="zh-CN" sz="2000" dirty="0"/>
              <a:t>。</a:t>
            </a:r>
            <a:r>
              <a:rPr lang="en-US" altLang="zh-CN" sz="2000" dirty="0"/>
              <a:t>$HOME</a:t>
            </a:r>
            <a:r>
              <a:rPr lang="zh-CN" altLang="zh-CN" sz="2000" dirty="0"/>
              <a:t>文件定义用户的</a:t>
            </a:r>
            <a:r>
              <a:rPr lang="en-US" altLang="zh-CN" sz="2000" dirty="0"/>
              <a:t>PATH=$PATH:$HOME/bin</a:t>
            </a:r>
            <a:r>
              <a:rPr lang="zh-CN" altLang="zh-CN" sz="2000" dirty="0"/>
              <a:t>，</a:t>
            </a:r>
            <a:r>
              <a:rPr lang="zh-CN" altLang="en-US" sz="2000" dirty="0"/>
              <a:t>表示</a:t>
            </a:r>
            <a:r>
              <a:rPr lang="zh-CN" altLang="zh-CN" sz="2000" dirty="0"/>
              <a:t>可以将可执行文件放在</a:t>
            </a:r>
            <a:r>
              <a:rPr lang="en-US" altLang="zh-CN" sz="2000" dirty="0"/>
              <a:t>$HOME/bin</a:t>
            </a:r>
            <a:r>
              <a:rPr lang="zh-CN" altLang="zh-CN" sz="2000" dirty="0"/>
              <a:t>目录下</a:t>
            </a:r>
            <a:endParaRPr lang="zh-CN" altLang="en-US" sz="2000" dirty="0"/>
          </a:p>
          <a:p>
            <a:pPr>
              <a:lnSpc>
                <a:spcPct val="120000"/>
              </a:lnSpc>
              <a:spcBef>
                <a:spcPts val="0"/>
              </a:spcBef>
            </a:pPr>
            <a:endParaRPr lang="zh-CN" altLang="en-US" sz="2000" dirty="0"/>
          </a:p>
        </p:txBody>
      </p:sp>
    </p:spTree>
    <p:extLst>
      <p:ext uri="{BB962C8B-B14F-4D97-AF65-F5344CB8AC3E}">
        <p14:creationId xmlns:p14="http://schemas.microsoft.com/office/powerpoint/2010/main" val="4087506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781" y="804670"/>
            <a:ext cx="9600120" cy="1302120"/>
          </a:xfrm>
        </p:spPr>
        <p:txBody>
          <a:bodyPr/>
          <a:lstStyle/>
          <a:p>
            <a:pPr algn="ctr"/>
            <a:r>
              <a:rPr lang="zh-CN" altLang="zh-CN" dirty="0"/>
              <a:t>登录式</a:t>
            </a:r>
            <a:r>
              <a:rPr lang="en-US" altLang="zh-CN" dirty="0"/>
              <a:t>shell</a:t>
            </a:r>
            <a:r>
              <a:rPr lang="zh-CN" altLang="en-US" dirty="0"/>
              <a:t>启动过程</a:t>
            </a:r>
          </a:p>
        </p:txBody>
      </p:sp>
      <p:pic>
        <p:nvPicPr>
          <p:cNvPr id="4" name="图片 3" descr="http://s1.51cto.com/images/20180322/1521691763311468.png?x-oss-process=image/watermark,size_16,text_QDUxQ1RP5Y2a5a6i,color_FFFFFF,t_100,g_se,x_10,y_10,shadow_90,type_ZmFuZ3poZW5naGVpdG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55" y="2280062"/>
            <a:ext cx="9862246" cy="3586347"/>
          </a:xfrm>
          <a:prstGeom prst="rect">
            <a:avLst/>
          </a:prstGeom>
          <a:noFill/>
          <a:ln>
            <a:noFill/>
          </a:ln>
        </p:spPr>
      </p:pic>
    </p:spTree>
    <p:extLst>
      <p:ext uri="{BB962C8B-B14F-4D97-AF65-F5344CB8AC3E}">
        <p14:creationId xmlns:p14="http://schemas.microsoft.com/office/powerpoint/2010/main" val="3328973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60" y="733418"/>
            <a:ext cx="9600120" cy="976629"/>
          </a:xfrm>
        </p:spPr>
        <p:txBody>
          <a:bodyPr/>
          <a:lstStyle/>
          <a:p>
            <a:pPr algn="ctr"/>
            <a:r>
              <a:rPr lang="zh-CN" altLang="zh-CN" dirty="0"/>
              <a:t>非登录式</a:t>
            </a:r>
            <a:r>
              <a:rPr lang="en-US" altLang="zh-CN" dirty="0"/>
              <a:t>shell</a:t>
            </a:r>
            <a:endParaRPr lang="zh-CN" altLang="en-US" dirty="0"/>
          </a:p>
        </p:txBody>
      </p:sp>
      <p:sp>
        <p:nvSpPr>
          <p:cNvPr id="3" name="副标题 2"/>
          <p:cNvSpPr>
            <a:spLocks noGrp="1"/>
          </p:cNvSpPr>
          <p:nvPr>
            <p:ph type="subTitle"/>
          </p:nvPr>
        </p:nvSpPr>
        <p:spPr>
          <a:xfrm>
            <a:off x="1014800" y="2137557"/>
            <a:ext cx="10161439" cy="4123757"/>
          </a:xfrm>
        </p:spPr>
        <p:txBody>
          <a:bodyPr lIns="72000" tIns="72000" rIns="72000" bIns="72000" anchor="t" anchorCtr="0">
            <a:noAutofit/>
          </a:bodyPr>
          <a:lstStyle/>
          <a:p>
            <a:r>
              <a:rPr lang="en-US" altLang="zh-CN" sz="2400" dirty="0"/>
              <a:t>        </a:t>
            </a:r>
            <a:r>
              <a:rPr lang="zh-CN" altLang="zh-CN" sz="2400" dirty="0"/>
              <a:t>登录式</a:t>
            </a:r>
            <a:r>
              <a:rPr lang="en-US" altLang="zh-CN" sz="2400" dirty="0"/>
              <a:t>shell</a:t>
            </a:r>
            <a:r>
              <a:rPr lang="zh-CN" altLang="zh-CN" sz="2400" dirty="0"/>
              <a:t>是需要输入用户名、密码登录的</a:t>
            </a:r>
            <a:r>
              <a:rPr lang="en-US" altLang="zh-CN" sz="2400" dirty="0"/>
              <a:t>shell</a:t>
            </a:r>
            <a:r>
              <a:rPr lang="zh-CN" altLang="zh-CN" sz="2400" dirty="0"/>
              <a:t>，而非登录式</a:t>
            </a:r>
            <a:r>
              <a:rPr lang="en-US" altLang="zh-CN" sz="2400" dirty="0"/>
              <a:t>shell</a:t>
            </a:r>
            <a:r>
              <a:rPr lang="zh-CN" altLang="zh-CN" sz="2400" dirty="0"/>
              <a:t>则是不需要的，例如直接在命令行输入</a:t>
            </a:r>
            <a:r>
              <a:rPr lang="en-US" altLang="zh-CN" sz="2400" dirty="0"/>
              <a:t>bash</a:t>
            </a:r>
            <a:r>
              <a:rPr lang="zh-CN" altLang="zh-CN" sz="2400" dirty="0"/>
              <a:t>、在图形化界面点击</a:t>
            </a:r>
            <a:r>
              <a:rPr lang="en-US" altLang="zh-CN" sz="2400" dirty="0"/>
              <a:t>open in terminal</a:t>
            </a:r>
            <a:r>
              <a:rPr lang="zh-CN" altLang="zh-CN" sz="2400" dirty="0"/>
              <a:t>开启命令行终端等都是非登录式</a:t>
            </a:r>
            <a:r>
              <a:rPr lang="en-US" altLang="zh-CN" sz="2400" dirty="0"/>
              <a:t>shell</a:t>
            </a:r>
            <a:r>
              <a:rPr lang="zh-CN" altLang="zh-CN" sz="2400" dirty="0"/>
              <a:t>。另外，对于退出</a:t>
            </a:r>
            <a:r>
              <a:rPr lang="en-US" altLang="zh-CN" sz="2400" dirty="0"/>
              <a:t>shell</a:t>
            </a:r>
            <a:r>
              <a:rPr lang="zh-CN" altLang="zh-CN" sz="2400" dirty="0"/>
              <a:t>的命令</a:t>
            </a:r>
            <a:r>
              <a:rPr lang="en-US" altLang="zh-CN" sz="2400" dirty="0"/>
              <a:t>exit</a:t>
            </a:r>
            <a:r>
              <a:rPr lang="zh-CN" altLang="zh-CN" sz="2400" dirty="0"/>
              <a:t>和</a:t>
            </a:r>
            <a:r>
              <a:rPr lang="en-US" altLang="zh-CN" sz="2400" dirty="0"/>
              <a:t>logout</a:t>
            </a:r>
            <a:r>
              <a:rPr lang="zh-CN" altLang="zh-CN" sz="2400" dirty="0"/>
              <a:t>的区别，</a:t>
            </a:r>
            <a:r>
              <a:rPr lang="en-US" altLang="zh-CN" sz="2400" dirty="0">
                <a:solidFill>
                  <a:srgbClr val="FF0000"/>
                </a:solidFill>
                <a:highlight>
                  <a:srgbClr val="FFFF00"/>
                </a:highlight>
              </a:rPr>
              <a:t>exit</a:t>
            </a:r>
            <a:r>
              <a:rPr lang="zh-CN" altLang="zh-CN" sz="2400" dirty="0">
                <a:solidFill>
                  <a:srgbClr val="FF0000"/>
                </a:solidFill>
                <a:highlight>
                  <a:srgbClr val="FFFF00"/>
                </a:highlight>
              </a:rPr>
              <a:t>命令</a:t>
            </a:r>
            <a:r>
              <a:rPr lang="zh-CN" altLang="zh-CN" sz="2400" dirty="0">
                <a:highlight>
                  <a:srgbClr val="FFFF00"/>
                </a:highlight>
              </a:rPr>
              <a:t>可以退出登录式</a:t>
            </a:r>
            <a:r>
              <a:rPr lang="en-US" altLang="zh-CN" sz="2400" dirty="0">
                <a:highlight>
                  <a:srgbClr val="FFFF00"/>
                </a:highlight>
              </a:rPr>
              <a:t>shell</a:t>
            </a:r>
            <a:r>
              <a:rPr lang="zh-CN" altLang="zh-CN" sz="2400" dirty="0">
                <a:highlight>
                  <a:srgbClr val="FFFF00"/>
                </a:highlight>
              </a:rPr>
              <a:t>和非登录式</a:t>
            </a:r>
            <a:r>
              <a:rPr lang="en-US" altLang="zh-CN" sz="2400" dirty="0">
                <a:highlight>
                  <a:srgbClr val="FFFF00"/>
                </a:highlight>
              </a:rPr>
              <a:t>shell</a:t>
            </a:r>
            <a:r>
              <a:rPr lang="zh-CN" altLang="zh-CN" sz="2400" dirty="0"/>
              <a:t>，</a:t>
            </a:r>
            <a:r>
              <a:rPr lang="en-US" altLang="zh-CN" sz="2400" dirty="0">
                <a:solidFill>
                  <a:srgbClr val="FF0000"/>
                </a:solidFill>
                <a:highlight>
                  <a:srgbClr val="FFFF00"/>
                </a:highlight>
              </a:rPr>
              <a:t>logout</a:t>
            </a:r>
            <a:r>
              <a:rPr lang="zh-CN" altLang="zh-CN" sz="2400" dirty="0">
                <a:highlight>
                  <a:srgbClr val="FFFF00"/>
                </a:highlight>
              </a:rPr>
              <a:t>只能退出登录式</a:t>
            </a:r>
            <a:r>
              <a:rPr lang="en-US" altLang="zh-CN" sz="2400" dirty="0">
                <a:highlight>
                  <a:srgbClr val="FFFF00"/>
                </a:highlight>
              </a:rPr>
              <a:t>shell</a:t>
            </a:r>
            <a:r>
              <a:rPr lang="zh-CN" altLang="zh-CN" sz="2400" dirty="0"/>
              <a:t>。</a:t>
            </a:r>
            <a:endParaRPr lang="en-US" altLang="zh-CN" sz="2400" dirty="0"/>
          </a:p>
          <a:p>
            <a:r>
              <a:rPr lang="en-US" altLang="zh-CN" sz="2400" dirty="0"/>
              <a:t>        </a:t>
            </a:r>
            <a:r>
              <a:rPr lang="zh-CN" altLang="zh-CN" sz="2400" dirty="0"/>
              <a:t>在非登录式</a:t>
            </a:r>
            <a:r>
              <a:rPr lang="en-US" altLang="zh-CN" sz="2400" dirty="0"/>
              <a:t>shell</a:t>
            </a:r>
            <a:r>
              <a:rPr lang="zh-CN" altLang="zh-CN" sz="2400" dirty="0"/>
              <a:t>的启动过程中，由于不需要重复的登录</a:t>
            </a:r>
            <a:r>
              <a:rPr lang="en-US" altLang="zh-CN" sz="2400" dirty="0"/>
              <a:t>shell</a:t>
            </a:r>
            <a:r>
              <a:rPr lang="zh-CN" altLang="zh-CN" sz="2400" dirty="0"/>
              <a:t>，所以非登录</a:t>
            </a:r>
            <a:r>
              <a:rPr lang="en-US" altLang="zh-CN" sz="2400" dirty="0"/>
              <a:t>shell</a:t>
            </a:r>
            <a:r>
              <a:rPr lang="zh-CN" altLang="zh-CN" sz="2400" dirty="0"/>
              <a:t>只需要执行下列文件即可</a:t>
            </a:r>
            <a:r>
              <a:rPr lang="zh-CN" altLang="en-US" sz="2400" dirty="0"/>
              <a:t>：</a:t>
            </a:r>
            <a:r>
              <a:rPr lang="en-US" altLang="zh-CN" sz="2400" dirty="0">
                <a:highlight>
                  <a:srgbClr val="FFFF00"/>
                </a:highlight>
              </a:rPr>
              <a:t>$HOME/.</a:t>
            </a:r>
            <a:r>
              <a:rPr lang="en-US" altLang="zh-CN" sz="2400" dirty="0" err="1">
                <a:highlight>
                  <a:srgbClr val="FFFF00"/>
                </a:highlight>
              </a:rPr>
              <a:t>bashrc</a:t>
            </a:r>
            <a:r>
              <a:rPr lang="en-US" altLang="zh-CN" sz="2400" dirty="0">
                <a:highlight>
                  <a:srgbClr val="FFFF00"/>
                </a:highlight>
              </a:rPr>
              <a:t>     </a:t>
            </a:r>
            <a:r>
              <a:rPr lang="en-US" altLang="zh-CN" sz="2400" dirty="0"/>
              <a:t>#</a:t>
            </a:r>
            <a:r>
              <a:rPr lang="zh-CN" altLang="en-US" sz="2400" dirty="0"/>
              <a:t>该文件</a:t>
            </a:r>
            <a:r>
              <a:rPr lang="zh-CN" altLang="zh-CN" sz="2400" dirty="0"/>
              <a:t>定义</a:t>
            </a:r>
            <a:r>
              <a:rPr lang="zh-CN" altLang="en-US" sz="2400" dirty="0"/>
              <a:t>了</a:t>
            </a:r>
            <a:r>
              <a:rPr lang="zh-CN" altLang="zh-CN" sz="2400" dirty="0"/>
              <a:t>用户自定义的别名和函数，</a:t>
            </a:r>
            <a:r>
              <a:rPr lang="zh-CN" altLang="en-US" sz="2400" dirty="0"/>
              <a:t>以及</a:t>
            </a:r>
            <a:r>
              <a:rPr lang="zh-CN" altLang="zh-CN" sz="2400" dirty="0"/>
              <a:t>引用公共</a:t>
            </a:r>
            <a:r>
              <a:rPr lang="zh-CN" altLang="en-US" sz="2400" dirty="0"/>
              <a:t>文件</a:t>
            </a:r>
            <a:r>
              <a:rPr lang="en-US" altLang="zh-CN" sz="2400" dirty="0"/>
              <a:t>/</a:t>
            </a:r>
            <a:r>
              <a:rPr lang="en-US" altLang="zh-CN" sz="2400" dirty="0" err="1"/>
              <a:t>etc</a:t>
            </a:r>
            <a:r>
              <a:rPr lang="en-US" altLang="zh-CN" sz="2400" dirty="0"/>
              <a:t>/</a:t>
            </a:r>
            <a:r>
              <a:rPr lang="en-US" altLang="zh-CN" sz="2400" dirty="0" err="1"/>
              <a:t>bashrc</a:t>
            </a:r>
            <a:r>
              <a:rPr lang="zh-CN" altLang="zh-CN" sz="2400" dirty="0"/>
              <a:t>下的变量</a:t>
            </a:r>
            <a:r>
              <a:rPr lang="zh-CN" altLang="en-US" sz="2400" dirty="0"/>
              <a:t>，</a:t>
            </a:r>
            <a:r>
              <a:rPr lang="zh-CN" altLang="zh-CN" sz="2400" dirty="0"/>
              <a:t>另外该文件也会执行</a:t>
            </a:r>
            <a:r>
              <a:rPr lang="en-US" altLang="zh-CN" sz="2400" dirty="0">
                <a:highlight>
                  <a:srgbClr val="FFFF00"/>
                </a:highlight>
              </a:rPr>
              <a:t>/etc/profile.d/*.sh</a:t>
            </a:r>
            <a:r>
              <a:rPr lang="zh-CN" altLang="zh-CN" sz="2400" dirty="0"/>
              <a:t>来设定特定应用程序的环境变量。</a:t>
            </a:r>
            <a:endParaRPr lang="en-US" altLang="zh-CN" sz="2400" dirty="0"/>
          </a:p>
          <a:p>
            <a:r>
              <a:rPr lang="en-US" altLang="zh-CN" sz="2400" dirty="0"/>
              <a:t>    </a:t>
            </a:r>
          </a:p>
          <a:p>
            <a:r>
              <a:rPr lang="en-US" altLang="zh-CN" sz="2400" dirty="0"/>
              <a:t>    </a:t>
            </a:r>
            <a:r>
              <a:rPr lang="zh-CN" altLang="zh-CN" sz="2400" dirty="0"/>
              <a:t>可以通过</a:t>
            </a:r>
            <a:r>
              <a:rPr lang="en-US" altLang="zh-CN" sz="2400" dirty="0">
                <a:solidFill>
                  <a:srgbClr val="FF0000"/>
                </a:solidFill>
              </a:rPr>
              <a:t>$0</a:t>
            </a:r>
            <a:r>
              <a:rPr lang="zh-CN" altLang="zh-CN" sz="2400" dirty="0">
                <a:solidFill>
                  <a:srgbClr val="FF0000"/>
                </a:solidFill>
              </a:rPr>
              <a:t>变量值来查看</a:t>
            </a:r>
            <a:r>
              <a:rPr lang="zh-CN" altLang="zh-CN" sz="2400" dirty="0"/>
              <a:t>是登录式</a:t>
            </a:r>
            <a:r>
              <a:rPr lang="en-US" altLang="zh-CN" sz="2400" dirty="0"/>
              <a:t>shell</a:t>
            </a:r>
            <a:r>
              <a:rPr lang="zh-CN" altLang="zh-CN" sz="2400" dirty="0"/>
              <a:t>还是非登录式</a:t>
            </a:r>
            <a:r>
              <a:rPr lang="en-US" altLang="zh-CN" sz="2400" dirty="0"/>
              <a:t>shell</a:t>
            </a:r>
            <a:r>
              <a:rPr lang="zh-CN" altLang="zh-CN" sz="2400" dirty="0"/>
              <a:t>，登录式</a:t>
            </a:r>
            <a:r>
              <a:rPr lang="en-US" altLang="zh-CN" sz="2400" dirty="0"/>
              <a:t>shell</a:t>
            </a:r>
            <a:r>
              <a:rPr lang="zh-CN" altLang="zh-CN" sz="2400" dirty="0"/>
              <a:t>会在前面显示‘</a:t>
            </a:r>
            <a:r>
              <a:rPr lang="en-US" altLang="zh-CN" sz="2400" dirty="0">
                <a:solidFill>
                  <a:srgbClr val="FF0000"/>
                </a:solidFill>
                <a:highlight>
                  <a:srgbClr val="FFFF00"/>
                </a:highlight>
              </a:rPr>
              <a:t>-</a:t>
            </a:r>
            <a:r>
              <a:rPr lang="zh-CN" altLang="zh-CN" sz="2400" dirty="0"/>
              <a:t>’非登录式</a:t>
            </a:r>
            <a:r>
              <a:rPr lang="en-US" altLang="zh-CN" sz="2400" dirty="0"/>
              <a:t>shell</a:t>
            </a:r>
            <a:r>
              <a:rPr lang="zh-CN" altLang="zh-CN" sz="2400" dirty="0"/>
              <a:t>则没有</a:t>
            </a:r>
            <a:r>
              <a:rPr lang="zh-CN" altLang="en-US" sz="2400" dirty="0"/>
              <a:t>。</a:t>
            </a:r>
            <a:endParaRPr lang="zh-CN" altLang="zh-CN" sz="2400" dirty="0"/>
          </a:p>
          <a:p>
            <a:endParaRPr lang="zh-CN" altLang="zh-CN" sz="2400" dirty="0"/>
          </a:p>
        </p:txBody>
      </p:sp>
    </p:spTree>
    <p:extLst>
      <p:ext uri="{BB962C8B-B14F-4D97-AF65-F5344CB8AC3E}">
        <p14:creationId xmlns:p14="http://schemas.microsoft.com/office/powerpoint/2010/main" val="145704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781" y="804670"/>
            <a:ext cx="9600120" cy="1302120"/>
          </a:xfrm>
        </p:spPr>
        <p:txBody>
          <a:bodyPr/>
          <a:lstStyle/>
          <a:p>
            <a:pPr algn="ctr"/>
            <a:r>
              <a:rPr lang="zh-CN" altLang="en-US" dirty="0"/>
              <a:t>非</a:t>
            </a:r>
            <a:r>
              <a:rPr lang="zh-CN" altLang="zh-CN" dirty="0"/>
              <a:t>登录式</a:t>
            </a:r>
            <a:r>
              <a:rPr lang="en-US" altLang="zh-CN" dirty="0"/>
              <a:t>shell</a:t>
            </a:r>
            <a:r>
              <a:rPr lang="zh-CN" altLang="en-US" dirty="0"/>
              <a:t>启动过程</a:t>
            </a:r>
          </a:p>
        </p:txBody>
      </p:sp>
      <p:pic>
        <p:nvPicPr>
          <p:cNvPr id="5" name="图片 4" descr="blob.png"/>
          <p:cNvPicPr/>
          <p:nvPr/>
        </p:nvPicPr>
        <p:blipFill>
          <a:blip r:embed="rId2">
            <a:extLst>
              <a:ext uri="{28A0092B-C50C-407E-A947-70E740481C1C}">
                <a14:useLocalDpi xmlns:a14="http://schemas.microsoft.com/office/drawing/2010/main" val="0"/>
              </a:ext>
            </a:extLst>
          </a:blip>
          <a:srcRect/>
          <a:stretch>
            <a:fillRect/>
          </a:stretch>
        </p:blipFill>
        <p:spPr bwMode="auto">
          <a:xfrm>
            <a:off x="1899556" y="2212225"/>
            <a:ext cx="8657608" cy="3286050"/>
          </a:xfrm>
          <a:prstGeom prst="rect">
            <a:avLst/>
          </a:prstGeom>
          <a:noFill/>
          <a:ln>
            <a:noFill/>
          </a:ln>
        </p:spPr>
      </p:pic>
    </p:spTree>
    <p:extLst>
      <p:ext uri="{BB962C8B-B14F-4D97-AF65-F5344CB8AC3E}">
        <p14:creationId xmlns:p14="http://schemas.microsoft.com/office/powerpoint/2010/main" val="176269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20.1.1  Vim编辑器</a:t>
            </a:r>
            <a:endParaRPr lang="en-US" sz="4400" b="0" strike="noStrike" spc="-1">
              <a:latin typeface="Arial"/>
            </a:endParaRPr>
          </a:p>
        </p:txBody>
      </p:sp>
      <p:sp>
        <p:nvSpPr>
          <p:cNvPr id="287" name="CustomShape 2"/>
          <p:cNvSpPr/>
          <p:nvPr/>
        </p:nvSpPr>
        <p:spPr>
          <a:xfrm>
            <a:off x="648000" y="2449440"/>
            <a:ext cx="10871280" cy="388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600" b="0" strike="noStrike" spc="-1" dirty="0">
                <a:solidFill>
                  <a:srgbClr val="262626"/>
                </a:solidFill>
                <a:latin typeface="Times New Roman"/>
                <a:ea typeface="DejaVu Sans"/>
              </a:rPr>
              <a:t>0.   </a:t>
            </a:r>
            <a:r>
              <a:rPr lang="en-US" sz="2600" b="0" strike="noStrike" spc="-1" dirty="0" err="1">
                <a:solidFill>
                  <a:srgbClr val="262626"/>
                </a:solidFill>
                <a:latin typeface="Times New Roman"/>
                <a:ea typeface="DejaVu Sans"/>
              </a:rPr>
              <a:t>Vim的安装和启动</a:t>
            </a:r>
            <a:r>
              <a:rPr lang="en-US" sz="2600" b="0" strike="noStrike" spc="-1" dirty="0">
                <a:solidFill>
                  <a:srgbClr val="262626"/>
                </a:solidFill>
                <a:latin typeface="Times New Roman"/>
                <a:ea typeface="DejaVu Sans"/>
              </a:rPr>
              <a: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sudo</a:t>
            </a:r>
            <a:r>
              <a:rPr lang="en-US" sz="1800" b="0" strike="noStrike" spc="-1" dirty="0">
                <a:solidFill>
                  <a:srgbClr val="000000"/>
                </a:solidFill>
                <a:latin typeface="Arial"/>
                <a:ea typeface="DejaVu Sans"/>
              </a:rPr>
              <a:t> apt install vim    ~$   vim</a:t>
            </a:r>
            <a:r>
              <a:rPr lang="en-US" sz="2600" b="0" strike="noStrike" spc="-1" dirty="0">
                <a:solidFill>
                  <a:srgbClr val="262626"/>
                </a:solidFill>
                <a:latin typeface="Times New Roman"/>
                <a:ea typeface="DejaVu Sans"/>
              </a:rPr>
              <a:t>  </a:t>
            </a:r>
            <a:r>
              <a:rPr lang="en-US" sz="2600" b="0" strike="noStrike" spc="-1" dirty="0" err="1">
                <a:solidFill>
                  <a:srgbClr val="262626"/>
                </a:solidFill>
                <a:latin typeface="Times New Roman"/>
                <a:ea typeface="DejaVu Sans"/>
              </a:rPr>
              <a:t>文件名</a:t>
            </a:r>
            <a:r>
              <a:rPr lang="en-US" sz="2000" b="0" strike="noStrike" spc="-1" dirty="0" err="1">
                <a:solidFill>
                  <a:srgbClr val="262626"/>
                </a:solidFill>
                <a:latin typeface="Times New Roman"/>
                <a:ea typeface="DejaVu Sans"/>
              </a:rPr>
              <a:t>（</a:t>
            </a:r>
            <a:r>
              <a:rPr lang="en-US" sz="2000" b="0" strike="noStrike" spc="-1" dirty="0" err="1">
                <a:solidFill>
                  <a:srgbClr val="262626"/>
                </a:solidFill>
                <a:latin typeface="Garamond"/>
                <a:ea typeface="DejaVu Sans"/>
              </a:rPr>
              <a:t>进入vim后默认处于普通模式，可进行搜索定位删除拷贝等普通操作，文件不存在则自动创建文件</a:t>
            </a:r>
            <a:r>
              <a:rPr lang="en-US" sz="2000" b="0" strike="noStrike" spc="-1" dirty="0">
                <a:solidFill>
                  <a:srgbClr val="262626"/>
                </a:solidFill>
                <a:latin typeface="Garamond"/>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 </a:t>
            </a:r>
            <a:r>
              <a:rPr lang="en-US" sz="2600" b="0" strike="noStrike" spc="-1" dirty="0" err="1">
                <a:solidFill>
                  <a:srgbClr val="262626"/>
                </a:solidFill>
                <a:latin typeface="Times New Roman"/>
                <a:ea typeface="DejaVu Sans"/>
              </a:rPr>
              <a:t>搜索和替换：</a:t>
            </a:r>
            <a:r>
              <a:rPr lang="en-US" sz="2000" b="0" strike="noStrike" spc="-1" dirty="0" err="1">
                <a:solidFill>
                  <a:srgbClr val="262626"/>
                </a:solidFill>
                <a:latin typeface="Times New Roman"/>
                <a:ea typeface="DejaVu Sans"/>
              </a:rPr>
              <a:t>在普通模式下</a:t>
            </a:r>
            <a:r>
              <a:rPr lang="en-US" sz="2000" b="0" strike="noStrike" spc="-1" dirty="0">
                <a:solidFill>
                  <a:srgbClr val="262626"/>
                </a:solidFill>
                <a:latin typeface="Times New Roman"/>
                <a:ea typeface="DejaVu Sans"/>
              </a:rPr>
              <a:t>，</a:t>
            </a:r>
            <a:r>
              <a:rPr lang="en-US" sz="2000" b="0" strike="noStrike" spc="-1" dirty="0">
                <a:solidFill>
                  <a:srgbClr val="262626"/>
                </a:solidFill>
                <a:latin typeface="Garamond"/>
                <a:ea typeface="DejaVu Sans"/>
              </a:rPr>
              <a:t>/</a:t>
            </a:r>
            <a:r>
              <a:rPr lang="en-US" sz="2000" b="0" strike="noStrike" spc="-1" dirty="0" err="1">
                <a:solidFill>
                  <a:srgbClr val="262626"/>
                </a:solidFill>
                <a:latin typeface="Garamond"/>
                <a:ea typeface="DejaVu Sans"/>
              </a:rPr>
              <a:t>字符串:搜索字符串；</a:t>
            </a:r>
            <a:r>
              <a:rPr lang="en-US" sz="1800" b="0" strike="noStrike" spc="-1" dirty="0" err="1">
                <a:solidFill>
                  <a:srgbClr val="000000"/>
                </a:solidFill>
                <a:latin typeface="Arial"/>
                <a:ea typeface="DejaVu Sans"/>
              </a:rPr>
              <a:t>s</a:t>
            </a:r>
            <a:r>
              <a:rPr lang="en-US" sz="1800" b="0" strike="noStrike" spc="-1" dirty="0">
                <a:solidFill>
                  <a:srgbClr val="000000"/>
                </a:solidFill>
                <a:latin typeface="Arial"/>
                <a:ea typeface="DejaVu Sans"/>
              </a:rPr>
              <a:t>/old/new/</a:t>
            </a:r>
            <a:r>
              <a:rPr lang="en-US" sz="1800" b="0" strike="noStrike" spc="-1" dirty="0" err="1">
                <a:solidFill>
                  <a:srgbClr val="000000"/>
                </a:solidFill>
                <a:latin typeface="Arial"/>
                <a:ea typeface="DejaVu Sans"/>
              </a:rPr>
              <a:t>g:用new替换当前行所有的old</a:t>
            </a:r>
            <a:r>
              <a:rPr lang="en-US" sz="1800" b="0" strike="noStrike" spc="-1" dirty="0">
                <a:solidFill>
                  <a:srgbClr val="000000"/>
                </a:solidFill>
                <a:latin typeface="Arial"/>
                <a:ea typeface="DejaVu Sans"/>
              </a:rPr>
              <a:t>；% s/old/new/</a:t>
            </a:r>
            <a:r>
              <a:rPr lang="en-US" sz="1800" b="0" strike="noStrike" spc="-1" dirty="0" err="1">
                <a:solidFill>
                  <a:srgbClr val="000000"/>
                </a:solidFill>
                <a:latin typeface="Arial"/>
                <a:ea typeface="DejaVu Sans"/>
              </a:rPr>
              <a:t>g:用new替换文件中所有的old</a:t>
            </a:r>
            <a:r>
              <a:rPr lang="en-US" sz="1800" b="0" strike="noStrike" spc="-1" dirty="0">
                <a:solidFill>
                  <a:srgbClr val="000000"/>
                </a:solidFill>
                <a:latin typeface="Arial"/>
                <a:ea typeface="DejaVu Sans"/>
              </a:rPr>
              <a:t>；</a:t>
            </a:r>
            <a:endParaRPr lang="en-US" sz="1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600" b="0" strike="noStrike" spc="-1" dirty="0">
                <a:solidFill>
                  <a:srgbClr val="262626"/>
                </a:solidFill>
                <a:latin typeface="Times New Roman"/>
                <a:ea typeface="DejaVu Sans"/>
              </a:rPr>
              <a:t>2. </a:t>
            </a:r>
            <a:r>
              <a:rPr lang="en-US" sz="2600" b="0" strike="noStrike" spc="-1" dirty="0" err="1">
                <a:solidFill>
                  <a:srgbClr val="262626"/>
                </a:solidFill>
                <a:latin typeface="Times New Roman"/>
                <a:ea typeface="DejaVu Sans"/>
              </a:rPr>
              <a:t>编辑和保存文件：</a:t>
            </a:r>
            <a:r>
              <a:rPr lang="en-US" sz="2000" b="0" strike="noStrike" spc="-1" dirty="0" err="1">
                <a:solidFill>
                  <a:srgbClr val="262626"/>
                </a:solidFill>
                <a:latin typeface="Times New Roman"/>
                <a:ea typeface="DejaVu Sans"/>
              </a:rPr>
              <a:t>在普通模式下，按下i</a:t>
            </a:r>
            <a:r>
              <a:rPr lang="en-US" sz="2000" b="0" strike="noStrike" spc="-1" dirty="0">
                <a:solidFill>
                  <a:srgbClr val="262626"/>
                </a:solidFill>
                <a:latin typeface="Times New Roman"/>
                <a:ea typeface="DejaVu Sans"/>
              </a:rPr>
              <a:t>(I)、a(A)、o(O)（</a:t>
            </a:r>
            <a:r>
              <a:rPr lang="en-US" sz="2000" b="0" strike="noStrike" spc="-1" dirty="0" err="1">
                <a:solidFill>
                  <a:srgbClr val="262626"/>
                </a:solidFill>
                <a:latin typeface="Times New Roman"/>
                <a:ea typeface="DejaVu Sans"/>
              </a:rPr>
              <a:t>或Insert）进入编辑模式</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插入模式</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可以输入文本字符（键盘上的所有可打印字符</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按ESC退出编辑模式回到普通模式，在普通模式下，按下ctr</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进入命令模式（可进行文件装入、保存和退出vim等操作</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w保存；wq保存并退出；q不保存而退出</a:t>
            </a:r>
            <a:r>
              <a:rPr lang="en-US" sz="2000" b="0" strike="noStrike" spc="-1" dirty="0">
                <a:solidFill>
                  <a:srgbClr val="262626"/>
                </a:solidFill>
                <a:latin typeface="Times New Roman"/>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600" b="0" strike="noStrike" spc="-1" dirty="0">
                <a:solidFill>
                  <a:srgbClr val="262626"/>
                </a:solidFill>
                <a:latin typeface="Times New Roman"/>
                <a:ea typeface="DejaVu Sans"/>
              </a:rPr>
              <a:t>3. </a:t>
            </a:r>
            <a:r>
              <a:rPr lang="en-US" sz="2600" b="0" strike="noStrike" spc="-1" dirty="0" err="1">
                <a:solidFill>
                  <a:srgbClr val="262626"/>
                </a:solidFill>
                <a:latin typeface="Times New Roman"/>
                <a:ea typeface="DejaVu Sans"/>
              </a:rPr>
              <a:t>针对程序员的配置</a:t>
            </a:r>
            <a:r>
              <a:rPr lang="en-US" sz="2600" b="0" strike="noStrike" spc="-1" dirty="0">
                <a:solidFill>
                  <a:srgbClr val="262626"/>
                </a:solidFill>
                <a:latin typeface="Times New Roman"/>
                <a:ea typeface="DejaVu Sans"/>
              </a:rPr>
              <a:t>：</a:t>
            </a:r>
            <a:r>
              <a:rPr lang="en-US" sz="2000" b="0" strike="noStrike" spc="-1" dirty="0">
                <a:solidFill>
                  <a:srgbClr val="262626"/>
                </a:solidFill>
                <a:latin typeface="Times New Roman"/>
                <a:ea typeface="DejaVu Sans"/>
              </a:rPr>
              <a:t> set </a:t>
            </a:r>
            <a:r>
              <a:rPr lang="en-US" sz="2000" b="0" strike="noStrike" spc="-1" dirty="0" err="1">
                <a:solidFill>
                  <a:srgbClr val="262626"/>
                </a:solidFill>
                <a:latin typeface="Times New Roman"/>
                <a:ea typeface="DejaVu Sans"/>
              </a:rPr>
              <a:t>ai（set</a:t>
            </a: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autoindent</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自动缩进</a:t>
            </a:r>
            <a:r>
              <a:rPr lang="en-US" sz="2000" b="0" strike="noStrike" spc="-1" dirty="0">
                <a:solidFill>
                  <a:srgbClr val="262626"/>
                </a:solidFill>
                <a:latin typeface="Times New Roman"/>
                <a:ea typeface="DejaVu Sans"/>
              </a:rPr>
              <a:t>； syntax </a:t>
            </a:r>
            <a:r>
              <a:rPr lang="en-US" sz="2000" b="0" strike="noStrike" spc="-1" dirty="0" err="1">
                <a:solidFill>
                  <a:srgbClr val="262626"/>
                </a:solidFill>
                <a:latin typeface="Times New Roman"/>
                <a:ea typeface="DejaVu Sans"/>
              </a:rPr>
              <a:t>on：打开语法高亮显示</a:t>
            </a:r>
            <a:endParaRPr lang="en-US" sz="2000" b="0" strike="noStrike" spc="-1" dirty="0">
              <a:latin typeface="Arial"/>
            </a:endParaRPr>
          </a:p>
        </p:txBody>
      </p:sp>
      <p:pic>
        <p:nvPicPr>
          <p:cNvPr id="2" name="图片 1">
            <a:extLst>
              <a:ext uri="{FF2B5EF4-FFF2-40B4-BE49-F238E27FC236}">
                <a16:creationId xmlns:a16="http://schemas.microsoft.com/office/drawing/2014/main" id="{BCAC5959-F1A7-4BA8-B787-5312314A7AC9}"/>
              </a:ext>
            </a:extLst>
          </p:cNvPr>
          <p:cNvPicPr>
            <a:picLocks noChangeAspect="1"/>
          </p:cNvPicPr>
          <p:nvPr/>
        </p:nvPicPr>
        <p:blipFill>
          <a:blip r:embed="rId2"/>
          <a:stretch>
            <a:fillRect/>
          </a:stretch>
        </p:blipFill>
        <p:spPr>
          <a:xfrm>
            <a:off x="2347912" y="900112"/>
            <a:ext cx="7496175" cy="5057775"/>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60" y="733418"/>
            <a:ext cx="9600120" cy="976629"/>
          </a:xfrm>
        </p:spPr>
        <p:txBody>
          <a:bodyPr/>
          <a:lstStyle/>
          <a:p>
            <a:pPr algn="ctr"/>
            <a:r>
              <a:rPr lang="zh-CN" altLang="en-US" dirty="0"/>
              <a:t>交互式和</a:t>
            </a:r>
            <a:r>
              <a:rPr lang="zh-CN" altLang="zh-CN" dirty="0"/>
              <a:t>非</a:t>
            </a:r>
            <a:r>
              <a:rPr lang="zh-CN" altLang="en-US" dirty="0"/>
              <a:t>交互</a:t>
            </a:r>
            <a:r>
              <a:rPr lang="zh-CN" altLang="zh-CN" dirty="0"/>
              <a:t>式</a:t>
            </a:r>
            <a:r>
              <a:rPr lang="en-US" altLang="zh-CN" dirty="0"/>
              <a:t>shell</a:t>
            </a:r>
            <a:endParaRPr lang="zh-CN" altLang="en-US" dirty="0"/>
          </a:p>
        </p:txBody>
      </p:sp>
      <p:sp>
        <p:nvSpPr>
          <p:cNvPr id="3" name="副标题 2"/>
          <p:cNvSpPr>
            <a:spLocks noGrp="1"/>
          </p:cNvSpPr>
          <p:nvPr>
            <p:ph type="subTitle"/>
          </p:nvPr>
        </p:nvSpPr>
        <p:spPr>
          <a:xfrm>
            <a:off x="1014800" y="1710047"/>
            <a:ext cx="10161439" cy="4465122"/>
          </a:xfrm>
        </p:spPr>
        <p:txBody>
          <a:bodyPr lIns="72000" tIns="72000" rIns="72000" bIns="72000" anchor="t" anchorCtr="0">
            <a:noAutofit/>
          </a:bodyPr>
          <a:lstStyle/>
          <a:p>
            <a:r>
              <a:rPr lang="zh-CN" altLang="en-US" sz="2000" b="1" dirty="0"/>
              <a:t>交互式</a:t>
            </a:r>
            <a:r>
              <a:rPr lang="en-US" altLang="zh-CN" sz="2000" b="1" dirty="0"/>
              <a:t>shell</a:t>
            </a:r>
          </a:p>
          <a:p>
            <a:r>
              <a:rPr lang="en-US" altLang="zh-CN" sz="2000" dirty="0"/>
              <a:t>       </a:t>
            </a:r>
            <a:r>
              <a:rPr lang="zh-CN" altLang="zh-CN" sz="2000" dirty="0"/>
              <a:t>通过终端登录</a:t>
            </a:r>
            <a:r>
              <a:rPr lang="en-US" altLang="zh-CN" sz="2000" dirty="0"/>
              <a:t>Linux</a:t>
            </a:r>
            <a:r>
              <a:rPr lang="zh-CN" altLang="zh-CN" sz="2000" dirty="0"/>
              <a:t>，输入命令，</a:t>
            </a:r>
            <a:r>
              <a:rPr lang="en-US" altLang="zh-CN" sz="2000" dirty="0"/>
              <a:t>shell</a:t>
            </a:r>
            <a:r>
              <a:rPr lang="zh-CN" altLang="zh-CN" sz="2000" dirty="0"/>
              <a:t>执行命令并实时返回结果，退出。这种模式就是交互式</a:t>
            </a:r>
            <a:r>
              <a:rPr lang="en-US" altLang="zh-CN" sz="2000" dirty="0"/>
              <a:t>shell</a:t>
            </a:r>
            <a:r>
              <a:rPr lang="zh-CN" altLang="zh-CN" sz="2000" dirty="0"/>
              <a:t>。</a:t>
            </a:r>
          </a:p>
          <a:p>
            <a:r>
              <a:rPr lang="en-US" altLang="zh-CN" sz="2000" dirty="0"/>
              <a:t>       </a:t>
            </a:r>
            <a:r>
              <a:rPr lang="zh-CN" altLang="zh-CN" sz="2000" dirty="0"/>
              <a:t>在交互式</a:t>
            </a:r>
            <a:r>
              <a:rPr lang="en-US" altLang="zh-CN" sz="2000" dirty="0"/>
              <a:t>shell</a:t>
            </a:r>
            <a:r>
              <a:rPr lang="zh-CN" altLang="zh-CN" sz="2000" dirty="0"/>
              <a:t>下，</a:t>
            </a:r>
            <a:r>
              <a:rPr lang="en-US" altLang="zh-CN" sz="2000" dirty="0"/>
              <a:t>bash</a:t>
            </a:r>
            <a:r>
              <a:rPr lang="zh-CN" altLang="zh-CN" sz="2000" dirty="0"/>
              <a:t>不会执行</a:t>
            </a:r>
            <a:r>
              <a:rPr lang="en-US" altLang="zh-CN" sz="2000" dirty="0"/>
              <a:t>/</a:t>
            </a:r>
            <a:r>
              <a:rPr lang="en-US" altLang="zh-CN" sz="2000" dirty="0" err="1"/>
              <a:t>etc</a:t>
            </a:r>
            <a:r>
              <a:rPr lang="en-US" altLang="zh-CN" sz="2000" dirty="0"/>
              <a:t>/profile</a:t>
            </a:r>
            <a:r>
              <a:rPr lang="zh-CN" altLang="zh-CN" sz="2000" dirty="0"/>
              <a:t>文件，代替而之的是</a:t>
            </a:r>
            <a:r>
              <a:rPr lang="en-US" altLang="zh-CN" sz="2000" dirty="0">
                <a:solidFill>
                  <a:srgbClr val="FF0000"/>
                </a:solidFill>
                <a:highlight>
                  <a:srgbClr val="FFFF00"/>
                </a:highlight>
              </a:rPr>
              <a:t>$HOME/.</a:t>
            </a:r>
            <a:r>
              <a:rPr lang="en-US" altLang="zh-CN" sz="2000" dirty="0" err="1">
                <a:solidFill>
                  <a:srgbClr val="FF0000"/>
                </a:solidFill>
                <a:highlight>
                  <a:srgbClr val="FFFF00"/>
                </a:highlight>
              </a:rPr>
              <a:t>bashrc</a:t>
            </a:r>
            <a:r>
              <a:rPr lang="zh-CN" altLang="zh-CN" sz="2000" dirty="0"/>
              <a:t>文件</a:t>
            </a:r>
            <a:r>
              <a:rPr lang="en-US" altLang="zh-CN" sz="2000" dirty="0"/>
              <a:t>,</a:t>
            </a:r>
            <a:r>
              <a:rPr lang="zh-CN" altLang="zh-CN" sz="2000" dirty="0"/>
              <a:t>执行的启动文件和非登录式</a:t>
            </a:r>
            <a:r>
              <a:rPr lang="en-US" altLang="zh-CN" sz="2000" dirty="0"/>
              <a:t>shell</a:t>
            </a:r>
            <a:r>
              <a:rPr lang="zh-CN" altLang="zh-CN" sz="2000" dirty="0"/>
              <a:t>一样。</a:t>
            </a:r>
            <a:endParaRPr lang="en-US" altLang="zh-CN" sz="2000" dirty="0"/>
          </a:p>
          <a:p>
            <a:endParaRPr lang="en-US" altLang="zh-CN" sz="2000" dirty="0"/>
          </a:p>
          <a:p>
            <a:r>
              <a:rPr lang="zh-CN" altLang="zh-CN" sz="2000" b="1" dirty="0"/>
              <a:t>非交互式</a:t>
            </a:r>
            <a:r>
              <a:rPr lang="en-US" altLang="zh-CN" sz="2000" b="1" dirty="0"/>
              <a:t>shell </a:t>
            </a:r>
            <a:r>
              <a:rPr lang="en-US" altLang="zh-CN" sz="2000" dirty="0"/>
              <a:t>  </a:t>
            </a:r>
            <a:endParaRPr lang="zh-CN" altLang="zh-CN" sz="2000" dirty="0"/>
          </a:p>
          <a:p>
            <a:r>
              <a:rPr lang="en-US" altLang="zh-CN" sz="2000" dirty="0"/>
              <a:t>        </a:t>
            </a:r>
            <a:r>
              <a:rPr lang="zh-CN" altLang="zh-CN" sz="2000" dirty="0"/>
              <a:t>和交互式</a:t>
            </a:r>
            <a:r>
              <a:rPr lang="en-US" altLang="zh-CN" sz="2000" dirty="0"/>
              <a:t>shell</a:t>
            </a:r>
            <a:r>
              <a:rPr lang="zh-CN" altLang="zh-CN" sz="2000" dirty="0"/>
              <a:t>相反，</a:t>
            </a:r>
            <a:r>
              <a:rPr lang="zh-CN" altLang="en-US" sz="2000" dirty="0"/>
              <a:t>非交互式</a:t>
            </a:r>
            <a:r>
              <a:rPr lang="zh-CN" altLang="zh-CN" sz="2000" dirty="0"/>
              <a:t>模式下</a:t>
            </a:r>
            <a:r>
              <a:rPr lang="en-US" altLang="zh-CN" sz="2000" dirty="0"/>
              <a:t>shell</a:t>
            </a:r>
            <a:r>
              <a:rPr lang="zh-CN" altLang="zh-CN" sz="2000" dirty="0"/>
              <a:t>不与终端进行交互，</a:t>
            </a:r>
            <a:r>
              <a:rPr lang="zh-CN" altLang="en-US" sz="2000" dirty="0"/>
              <a:t>而是</a:t>
            </a:r>
            <a:r>
              <a:rPr lang="zh-CN" altLang="zh-CN" sz="2000" dirty="0">
                <a:solidFill>
                  <a:srgbClr val="FF0000"/>
                </a:solidFill>
              </a:rPr>
              <a:t>以</a:t>
            </a:r>
            <a:r>
              <a:rPr lang="en-US" altLang="zh-CN" sz="2000" dirty="0">
                <a:solidFill>
                  <a:srgbClr val="FF0000"/>
                </a:solidFill>
              </a:rPr>
              <a:t>shell</a:t>
            </a:r>
            <a:r>
              <a:rPr lang="zh-CN" altLang="zh-CN" sz="2000" dirty="0">
                <a:solidFill>
                  <a:srgbClr val="FF0000"/>
                </a:solidFill>
              </a:rPr>
              <a:t>脚本的方式读取脚本中命令</a:t>
            </a:r>
            <a:r>
              <a:rPr lang="zh-CN" altLang="zh-CN" sz="2000" dirty="0"/>
              <a:t>，而不需要与终端交互（除非需要用户输入参数的命令），当文件结束时，该</a:t>
            </a:r>
            <a:r>
              <a:rPr lang="en-US" altLang="zh-CN" sz="2000" dirty="0"/>
              <a:t>shell</a:t>
            </a:r>
            <a:r>
              <a:rPr lang="zh-CN" altLang="zh-CN" sz="2000" dirty="0"/>
              <a:t>也就退出了。</a:t>
            </a:r>
          </a:p>
          <a:p>
            <a:r>
              <a:rPr lang="en-US" altLang="zh-CN" sz="2000" dirty="0"/>
              <a:t>       </a:t>
            </a:r>
            <a:r>
              <a:rPr lang="zh-CN" altLang="zh-CN" sz="2000" dirty="0"/>
              <a:t>非交互式</a:t>
            </a:r>
            <a:r>
              <a:rPr lang="en-US" altLang="zh-CN" sz="2000" dirty="0"/>
              <a:t>shell</a:t>
            </a:r>
            <a:r>
              <a:rPr lang="zh-CN" altLang="zh-CN" sz="2000" dirty="0"/>
              <a:t>的相关启动文件和系统设置</a:t>
            </a:r>
            <a:r>
              <a:rPr lang="zh-CN" altLang="en-US" sz="2000" dirty="0"/>
              <a:t>与</a:t>
            </a:r>
            <a:r>
              <a:rPr lang="zh-CN" altLang="zh-CN" sz="2000" dirty="0"/>
              <a:t>一个全局环境变量</a:t>
            </a:r>
            <a:r>
              <a:rPr lang="en-US" altLang="zh-CN" sz="2000" dirty="0">
                <a:solidFill>
                  <a:srgbClr val="FF0000"/>
                </a:solidFill>
              </a:rPr>
              <a:t>BASH_ENV</a:t>
            </a:r>
            <a:r>
              <a:rPr lang="zh-CN" altLang="zh-CN" sz="2000" dirty="0"/>
              <a:t>相关。该变量默认情况下没有定义。需要手动设置该变量，当执行</a:t>
            </a:r>
            <a:r>
              <a:rPr lang="en-US" altLang="zh-CN" sz="2000" dirty="0"/>
              <a:t>shell</a:t>
            </a:r>
            <a:r>
              <a:rPr lang="zh-CN" altLang="zh-CN" sz="2000" dirty="0"/>
              <a:t>脚本的时候，会</a:t>
            </a:r>
            <a:r>
              <a:rPr lang="zh-CN" altLang="zh-CN" sz="2000" dirty="0">
                <a:solidFill>
                  <a:srgbClr val="FF0000"/>
                </a:solidFill>
              </a:rPr>
              <a:t>执行该环境变量</a:t>
            </a:r>
            <a:r>
              <a:rPr lang="en-US" altLang="zh-CN" sz="2000" dirty="0">
                <a:solidFill>
                  <a:srgbClr val="FF0000"/>
                </a:solidFill>
                <a:highlight>
                  <a:srgbClr val="FFFF00"/>
                </a:highlight>
              </a:rPr>
              <a:t>BASH_ENV</a:t>
            </a:r>
            <a:r>
              <a:rPr lang="zh-CN" altLang="zh-CN" sz="2000" dirty="0">
                <a:solidFill>
                  <a:srgbClr val="FF0000"/>
                </a:solidFill>
                <a:highlight>
                  <a:srgbClr val="FFFF00"/>
                </a:highlight>
              </a:rPr>
              <a:t>指向</a:t>
            </a:r>
            <a:r>
              <a:rPr lang="zh-CN" altLang="zh-CN" sz="2000" dirty="0">
                <a:solidFill>
                  <a:srgbClr val="FF0000"/>
                </a:solidFill>
              </a:rPr>
              <a:t>的文件</a:t>
            </a:r>
            <a:r>
              <a:rPr lang="zh-CN" altLang="zh-CN" sz="2000" dirty="0"/>
              <a:t>。</a:t>
            </a:r>
            <a:endParaRPr lang="en-US" altLang="zh-CN" sz="2000" dirty="0"/>
          </a:p>
          <a:p>
            <a:endParaRPr lang="en-US" altLang="zh-CN" sz="2000" dirty="0"/>
          </a:p>
          <a:p>
            <a:r>
              <a:rPr lang="en-US" altLang="zh-CN" sz="2000" dirty="0"/>
              <a:t>       </a:t>
            </a:r>
            <a:r>
              <a:rPr lang="zh-CN" altLang="zh-CN" sz="2000" dirty="0"/>
              <a:t>可以通过</a:t>
            </a:r>
            <a:r>
              <a:rPr lang="en-US" altLang="zh-CN" sz="2000" dirty="0">
                <a:solidFill>
                  <a:srgbClr val="FF0000"/>
                </a:solidFill>
              </a:rPr>
              <a:t>$-</a:t>
            </a:r>
            <a:r>
              <a:rPr lang="zh-CN" altLang="zh-CN" sz="2000" dirty="0">
                <a:solidFill>
                  <a:srgbClr val="FF0000"/>
                </a:solidFill>
              </a:rPr>
              <a:t>变量</a:t>
            </a:r>
            <a:r>
              <a:rPr lang="zh-CN" altLang="zh-CN" sz="2000" dirty="0"/>
              <a:t>值来查看是</a:t>
            </a:r>
            <a:r>
              <a:rPr lang="zh-CN" altLang="en-US" sz="2000" dirty="0"/>
              <a:t>交互</a:t>
            </a:r>
            <a:r>
              <a:rPr lang="zh-CN" altLang="zh-CN" sz="2000" dirty="0"/>
              <a:t>式</a:t>
            </a:r>
            <a:r>
              <a:rPr lang="en-US" altLang="zh-CN" sz="2000" dirty="0"/>
              <a:t>shell</a:t>
            </a:r>
            <a:r>
              <a:rPr lang="zh-CN" altLang="zh-CN" sz="2000" dirty="0"/>
              <a:t>还是非</a:t>
            </a:r>
            <a:r>
              <a:rPr lang="zh-CN" altLang="en-US" sz="2000" dirty="0"/>
              <a:t>交互</a:t>
            </a:r>
            <a:r>
              <a:rPr lang="zh-CN" altLang="zh-CN" sz="2000" dirty="0"/>
              <a:t>式</a:t>
            </a:r>
            <a:r>
              <a:rPr lang="en-US" altLang="zh-CN" sz="2000" dirty="0"/>
              <a:t>shell</a:t>
            </a:r>
            <a:r>
              <a:rPr lang="zh-CN" altLang="zh-CN" sz="2000" dirty="0"/>
              <a:t>，</a:t>
            </a:r>
            <a:r>
              <a:rPr lang="zh-CN" altLang="en-US" sz="2000" dirty="0"/>
              <a:t>交互</a:t>
            </a:r>
            <a:r>
              <a:rPr lang="zh-CN" altLang="zh-CN" sz="2000" dirty="0"/>
              <a:t>式</a:t>
            </a:r>
            <a:r>
              <a:rPr lang="en-US" altLang="zh-CN" sz="2000" dirty="0"/>
              <a:t>shell</a:t>
            </a:r>
            <a:r>
              <a:rPr lang="zh-CN" altLang="zh-CN" sz="2000" dirty="0"/>
              <a:t>会在前面显示‘</a:t>
            </a:r>
            <a:r>
              <a:rPr lang="en-US" altLang="zh-CN" sz="2000" dirty="0" err="1">
                <a:solidFill>
                  <a:srgbClr val="FF0000"/>
                </a:solidFill>
                <a:highlight>
                  <a:srgbClr val="FFFF00"/>
                </a:highlight>
              </a:rPr>
              <a:t>i</a:t>
            </a:r>
            <a:r>
              <a:rPr lang="zh-CN" altLang="zh-CN" sz="2000" dirty="0"/>
              <a:t>’</a:t>
            </a:r>
            <a:r>
              <a:rPr lang="zh-CN" altLang="en-US" sz="2000" dirty="0"/>
              <a:t>，</a:t>
            </a:r>
            <a:r>
              <a:rPr lang="zh-CN" altLang="zh-CN" sz="2000" dirty="0"/>
              <a:t>非</a:t>
            </a:r>
            <a:r>
              <a:rPr lang="zh-CN" altLang="en-US" sz="2000" dirty="0"/>
              <a:t>交互</a:t>
            </a:r>
            <a:r>
              <a:rPr lang="zh-CN" altLang="zh-CN" sz="2000" dirty="0"/>
              <a:t>式</a:t>
            </a:r>
            <a:r>
              <a:rPr lang="en-US" altLang="zh-CN" sz="2000" dirty="0"/>
              <a:t>shell</a:t>
            </a:r>
            <a:r>
              <a:rPr lang="zh-CN" altLang="zh-CN" sz="2000" dirty="0"/>
              <a:t>则没有</a:t>
            </a:r>
            <a:r>
              <a:rPr lang="zh-CN" altLang="en-US" sz="2000" dirty="0"/>
              <a:t>。</a:t>
            </a:r>
            <a:endParaRPr lang="zh-CN" altLang="zh-CN" sz="2000" dirty="0"/>
          </a:p>
          <a:p>
            <a:endParaRPr lang="zh-CN" altLang="zh-CN" sz="2000" dirty="0"/>
          </a:p>
        </p:txBody>
      </p:sp>
    </p:spTree>
    <p:extLst>
      <p:ext uri="{BB962C8B-B14F-4D97-AF65-F5344CB8AC3E}">
        <p14:creationId xmlns:p14="http://schemas.microsoft.com/office/powerpoint/2010/main" val="1256280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zh-CN" altLang="en-US" dirty="0"/>
              <a:t>环境变量的设置</a:t>
            </a:r>
          </a:p>
        </p:txBody>
      </p:sp>
      <p:sp>
        <p:nvSpPr>
          <p:cNvPr id="20" name="副标题 19"/>
          <p:cNvSpPr>
            <a:spLocks noGrp="1"/>
          </p:cNvSpPr>
          <p:nvPr>
            <p:ph type="subTitle"/>
          </p:nvPr>
        </p:nvSpPr>
        <p:spPr>
          <a:xfrm>
            <a:off x="756000" y="2448000"/>
            <a:ext cx="10656000" cy="3780000"/>
          </a:xfrm>
        </p:spPr>
        <p:txBody>
          <a:bodyPr lIns="72000" tIns="72000" rIns="72000" anchor="t" anchorCtr="0"/>
          <a:lstStyle/>
          <a:p>
            <a:r>
              <a:rPr lang="zh-CN" altLang="en-US" sz="2400" dirty="0"/>
              <a:t>        无论是</a:t>
            </a:r>
            <a:r>
              <a:rPr lang="en-US" altLang="zh-CN" sz="2400" dirty="0"/>
              <a:t>shell</a:t>
            </a:r>
            <a:r>
              <a:rPr lang="zh-CN" altLang="en-US" sz="2400" dirty="0"/>
              <a:t>的全局环境变量还是局部环境变量都有两种设置方式：</a:t>
            </a:r>
            <a:endParaRPr lang="en-US" altLang="zh-CN" sz="2400" dirty="0"/>
          </a:p>
          <a:p>
            <a:r>
              <a:rPr lang="zh-CN" altLang="en-US" sz="2400" dirty="0"/>
              <a:t>（</a:t>
            </a:r>
            <a:r>
              <a:rPr lang="en-US" altLang="zh-CN" sz="2400" dirty="0"/>
              <a:t>1</a:t>
            </a:r>
            <a:r>
              <a:rPr lang="zh-CN" altLang="en-US" sz="2400" dirty="0"/>
              <a:t>）</a:t>
            </a:r>
            <a:r>
              <a:rPr lang="zh-CN" altLang="en-US" sz="2400" dirty="0">
                <a:highlight>
                  <a:srgbClr val="FFFF00"/>
                </a:highlight>
              </a:rPr>
              <a:t>手工输入</a:t>
            </a:r>
            <a:endParaRPr lang="en-US" altLang="zh-CN" sz="2400" dirty="0">
              <a:highlight>
                <a:srgbClr val="FFFF00"/>
              </a:highlight>
            </a:endParaRPr>
          </a:p>
          <a:p>
            <a:r>
              <a:rPr lang="en-US" altLang="zh-CN" sz="2400" dirty="0"/>
              <a:t>       </a:t>
            </a:r>
            <a:r>
              <a:rPr lang="zh-CN" altLang="en-US" sz="2400" dirty="0"/>
              <a:t>在终端命令行环境下，用</a:t>
            </a:r>
            <a:r>
              <a:rPr lang="en-US" altLang="zh-CN" sz="2400" dirty="0"/>
              <a:t>=</a:t>
            </a:r>
            <a:r>
              <a:rPr lang="zh-CN" altLang="en-US" sz="2400" dirty="0"/>
              <a:t>号，手工设置： </a:t>
            </a:r>
            <a:r>
              <a:rPr lang="en-US" altLang="zh-CN" sz="2400" dirty="0"/>
              <a:t>$ </a:t>
            </a:r>
            <a:r>
              <a:rPr lang="zh-CN" altLang="en-US" sz="2400" dirty="0"/>
              <a:t>变量名</a:t>
            </a:r>
            <a:r>
              <a:rPr lang="en-US" altLang="zh-CN" sz="2400" dirty="0"/>
              <a:t>=</a:t>
            </a:r>
            <a:r>
              <a:rPr lang="zh-CN" altLang="en-US" sz="2400" dirty="0"/>
              <a:t>表达式。</a:t>
            </a:r>
            <a:endParaRPr lang="en-US" altLang="zh-CN" sz="2400" dirty="0"/>
          </a:p>
          <a:p>
            <a:r>
              <a:rPr lang="en-US" altLang="zh-CN" sz="2400" dirty="0"/>
              <a:t>        </a:t>
            </a:r>
            <a:r>
              <a:rPr lang="zh-CN" altLang="en-US" sz="2400" dirty="0"/>
              <a:t>手工输入的环境变量首先是局部环境变量。若使其成为全局环境变量，则要用</a:t>
            </a:r>
            <a:r>
              <a:rPr lang="en-US" altLang="zh-CN" sz="2400" dirty="0"/>
              <a:t>export</a:t>
            </a:r>
            <a:r>
              <a:rPr lang="zh-CN" altLang="en-US" sz="2400" dirty="0"/>
              <a:t>命令，使其成为全局环境变量：</a:t>
            </a:r>
            <a:r>
              <a:rPr lang="en-US" altLang="zh-CN" sz="2400" dirty="0"/>
              <a:t>export </a:t>
            </a:r>
            <a:r>
              <a:rPr lang="zh-CN" altLang="en-US" sz="2400" dirty="0"/>
              <a:t>局部变量名。手工输入的环境变量都是</a:t>
            </a:r>
            <a:r>
              <a:rPr lang="zh-CN" altLang="en-US" sz="2400" dirty="0">
                <a:solidFill>
                  <a:srgbClr val="FF0000"/>
                </a:solidFill>
              </a:rPr>
              <a:t>当前有效</a:t>
            </a:r>
            <a:r>
              <a:rPr lang="zh-CN" altLang="en-US" sz="2400" dirty="0"/>
              <a:t>，</a:t>
            </a:r>
            <a:r>
              <a:rPr lang="zh-CN" altLang="en-US" sz="2400" dirty="0">
                <a:solidFill>
                  <a:srgbClr val="FF0000"/>
                </a:solidFill>
              </a:rPr>
              <a:t>关机后即失效</a:t>
            </a:r>
            <a:r>
              <a:rPr lang="zh-CN" altLang="en-US" sz="2400" dirty="0"/>
              <a:t>。</a:t>
            </a:r>
            <a:endParaRPr lang="en-US" altLang="zh-CN" sz="2400" dirty="0"/>
          </a:p>
          <a:p>
            <a:r>
              <a:rPr lang="zh-CN" altLang="en-US" sz="2400" dirty="0"/>
              <a:t>（</a:t>
            </a:r>
            <a:r>
              <a:rPr lang="en-US" altLang="zh-CN" sz="2400" dirty="0"/>
              <a:t>2</a:t>
            </a:r>
            <a:r>
              <a:rPr lang="zh-CN" altLang="en-US" sz="2400" dirty="0"/>
              <a:t>）</a:t>
            </a:r>
            <a:r>
              <a:rPr lang="zh-CN" altLang="en-US" sz="2400" dirty="0">
                <a:highlight>
                  <a:srgbClr val="FFFF00"/>
                </a:highlight>
              </a:rPr>
              <a:t>文件设置</a:t>
            </a:r>
            <a:endParaRPr lang="en-US" altLang="zh-CN" sz="2400" dirty="0">
              <a:highlight>
                <a:srgbClr val="FFFF00"/>
              </a:highlight>
            </a:endParaRPr>
          </a:p>
          <a:p>
            <a:r>
              <a:rPr lang="en-US" altLang="zh-CN" sz="2400" dirty="0"/>
              <a:t> </a:t>
            </a:r>
            <a:r>
              <a:rPr lang="zh-CN" altLang="en-US" sz="2400" dirty="0"/>
              <a:t>       编辑登录方式下的启动文件，在启动文件中用</a:t>
            </a:r>
            <a:r>
              <a:rPr lang="en-US" altLang="zh-CN" sz="2400" dirty="0"/>
              <a:t>=</a:t>
            </a:r>
            <a:r>
              <a:rPr lang="zh-CN" altLang="en-US" sz="2400" dirty="0"/>
              <a:t>号语句，设置环境变量。 </a:t>
            </a:r>
            <a:r>
              <a:rPr lang="en-US" altLang="zh-CN" sz="2400" dirty="0"/>
              <a:t>/</a:t>
            </a:r>
            <a:r>
              <a:rPr lang="en-US" altLang="zh-CN" sz="2400" dirty="0" err="1">
                <a:solidFill>
                  <a:srgbClr val="FF0000"/>
                </a:solidFill>
              </a:rPr>
              <a:t>etc</a:t>
            </a:r>
            <a:r>
              <a:rPr lang="en-US" altLang="zh-CN" sz="2400" dirty="0">
                <a:solidFill>
                  <a:srgbClr val="FF0000"/>
                </a:solidFill>
              </a:rPr>
              <a:t>/</a:t>
            </a:r>
            <a:r>
              <a:rPr lang="zh-CN" altLang="en-US" sz="2400" dirty="0">
                <a:solidFill>
                  <a:srgbClr val="FF0000"/>
                </a:solidFill>
              </a:rPr>
              <a:t>目录下的启动文件设置</a:t>
            </a:r>
            <a:r>
              <a:rPr lang="zh-CN" altLang="en-US" sz="2400" dirty="0"/>
              <a:t>的环境变量通常是</a:t>
            </a:r>
            <a:r>
              <a:rPr lang="zh-CN" altLang="en-US" sz="2400" dirty="0">
                <a:solidFill>
                  <a:srgbClr val="FF0000"/>
                </a:solidFill>
              </a:rPr>
              <a:t>全局永久有效</a:t>
            </a:r>
            <a:r>
              <a:rPr lang="zh-CN" altLang="en-US" sz="2400" dirty="0"/>
              <a:t>的。而</a:t>
            </a:r>
            <a:r>
              <a:rPr lang="en-US" altLang="zh-CN" sz="2400" dirty="0"/>
              <a:t>/</a:t>
            </a:r>
            <a:r>
              <a:rPr lang="en-US" altLang="zh-CN" sz="2400" dirty="0">
                <a:solidFill>
                  <a:srgbClr val="FF0000"/>
                </a:solidFill>
              </a:rPr>
              <a:t>home/</a:t>
            </a:r>
            <a:r>
              <a:rPr lang="zh-CN" altLang="en-US" sz="2400" dirty="0">
                <a:solidFill>
                  <a:srgbClr val="FF0000"/>
                </a:solidFill>
              </a:rPr>
              <a:t>下的启动文件设置的</a:t>
            </a:r>
            <a:r>
              <a:rPr lang="zh-CN" altLang="en-US" sz="2400" dirty="0"/>
              <a:t>是属于特定</a:t>
            </a:r>
            <a:r>
              <a:rPr lang="zh-CN" altLang="en-US" sz="2400" dirty="0">
                <a:highlight>
                  <a:srgbClr val="FFFF00"/>
                </a:highlight>
              </a:rPr>
              <a:t>用户的局部环境变量</a:t>
            </a:r>
            <a:r>
              <a:rPr lang="zh-CN" altLang="en-US" sz="2400" dirty="0"/>
              <a:t>。文件设置的环境变量都是</a:t>
            </a:r>
            <a:r>
              <a:rPr lang="zh-CN" altLang="en-US" sz="2400" dirty="0">
                <a:highlight>
                  <a:srgbClr val="FFFF00"/>
                </a:highlight>
              </a:rPr>
              <a:t>永久有效</a:t>
            </a:r>
            <a:r>
              <a:rPr lang="zh-CN" altLang="en-US" sz="2400" dirty="0"/>
              <a:t>的。关机后再开机仍然有效。</a:t>
            </a:r>
          </a:p>
        </p:txBody>
      </p:sp>
    </p:spTree>
    <p:extLst>
      <p:ext uri="{BB962C8B-B14F-4D97-AF65-F5344CB8AC3E}">
        <p14:creationId xmlns:p14="http://schemas.microsoft.com/office/powerpoint/2010/main" val="3840330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283940" y="843315"/>
            <a:ext cx="9600120" cy="1302120"/>
          </a:xfrm>
        </p:spPr>
        <p:txBody>
          <a:bodyPr/>
          <a:lstStyle/>
          <a:p>
            <a:pPr algn="ctr"/>
            <a:r>
              <a:rPr lang="en-US" altLang="zh-CN" b="1" dirty="0"/>
              <a:t>Linux</a:t>
            </a:r>
            <a:r>
              <a:rPr lang="zh-CN" altLang="en-US" b="1" dirty="0"/>
              <a:t>常用系统</a:t>
            </a:r>
            <a:r>
              <a:rPr lang="zh-CN" altLang="zh-CN" b="1" dirty="0"/>
              <a:t>环境变量</a:t>
            </a:r>
            <a:endParaRPr lang="zh-CN" altLang="en-US" dirty="0"/>
          </a:p>
        </p:txBody>
      </p:sp>
      <p:sp>
        <p:nvSpPr>
          <p:cNvPr id="20" name="副标题 19"/>
          <p:cNvSpPr>
            <a:spLocks noGrp="1"/>
          </p:cNvSpPr>
          <p:nvPr>
            <p:ph type="subTitle"/>
          </p:nvPr>
        </p:nvSpPr>
        <p:spPr>
          <a:xfrm>
            <a:off x="1410346" y="2448000"/>
            <a:ext cx="9473714" cy="3780000"/>
          </a:xfrm>
        </p:spPr>
        <p:txBody>
          <a:bodyPr lIns="72000" tIns="72000" rIns="72000" anchor="t" anchorCtr="0"/>
          <a:lstStyle/>
          <a:p>
            <a:pPr>
              <a:lnSpc>
                <a:spcPct val="100000"/>
              </a:lnSpc>
            </a:pPr>
            <a:r>
              <a:rPr lang="en-US" altLang="zh-CN" sz="2400" dirty="0"/>
              <a:t>PATH</a:t>
            </a:r>
            <a:r>
              <a:rPr lang="zh-CN" altLang="en-US" sz="2400" dirty="0"/>
              <a:t>　　　　　　决定了</a:t>
            </a:r>
            <a:r>
              <a:rPr lang="en-US" altLang="zh-CN" sz="2400" dirty="0"/>
              <a:t>shell</a:t>
            </a:r>
            <a:r>
              <a:rPr lang="zh-CN" altLang="en-US" sz="2400" dirty="0"/>
              <a:t>将到哪些目录中寻找命令或程序 </a:t>
            </a:r>
          </a:p>
          <a:p>
            <a:pPr>
              <a:lnSpc>
                <a:spcPct val="100000"/>
              </a:lnSpc>
            </a:pPr>
            <a:r>
              <a:rPr lang="en-US" altLang="zh-CN" sz="2400" dirty="0"/>
              <a:t>HOME</a:t>
            </a:r>
            <a:r>
              <a:rPr lang="zh-CN" altLang="en-US" sz="2400" dirty="0"/>
              <a:t>　　　　 　 当前用户主目录 </a:t>
            </a:r>
          </a:p>
          <a:p>
            <a:pPr>
              <a:lnSpc>
                <a:spcPct val="100000"/>
              </a:lnSpc>
            </a:pPr>
            <a:r>
              <a:rPr lang="en-US" altLang="zh-CN" sz="2400" dirty="0"/>
              <a:t>HISTSIZE</a:t>
            </a:r>
            <a:r>
              <a:rPr lang="zh-CN" altLang="en-US" sz="2400" dirty="0"/>
              <a:t>　　　 　历史记录数 </a:t>
            </a:r>
          </a:p>
          <a:p>
            <a:pPr>
              <a:lnSpc>
                <a:spcPct val="100000"/>
              </a:lnSpc>
            </a:pPr>
            <a:r>
              <a:rPr lang="en-US" altLang="zh-CN" sz="2400" dirty="0"/>
              <a:t>LOGNAME </a:t>
            </a:r>
            <a:r>
              <a:rPr lang="zh-CN" altLang="en-US" sz="2400" dirty="0"/>
              <a:t>　　 　当前用户的登录名 </a:t>
            </a:r>
          </a:p>
          <a:p>
            <a:pPr>
              <a:lnSpc>
                <a:spcPct val="100000"/>
              </a:lnSpc>
            </a:pPr>
            <a:r>
              <a:rPr lang="en-US" altLang="zh-CN" sz="2400" dirty="0"/>
              <a:t>HOSTNAME</a:t>
            </a:r>
            <a:r>
              <a:rPr lang="zh-CN" altLang="en-US" sz="2400" dirty="0"/>
              <a:t>　　　主机的名称 </a:t>
            </a:r>
          </a:p>
          <a:p>
            <a:pPr>
              <a:lnSpc>
                <a:spcPct val="100000"/>
              </a:lnSpc>
            </a:pPr>
            <a:r>
              <a:rPr lang="en-US" altLang="zh-CN" sz="2400" dirty="0"/>
              <a:t>SHELL </a:t>
            </a:r>
            <a:r>
              <a:rPr lang="zh-CN" altLang="en-US" sz="2400" dirty="0"/>
              <a:t>　　　　　前用户</a:t>
            </a:r>
            <a:r>
              <a:rPr lang="en-US" altLang="zh-CN" sz="2400" dirty="0"/>
              <a:t>Shell</a:t>
            </a:r>
            <a:r>
              <a:rPr lang="zh-CN" altLang="en-US" sz="2400" dirty="0"/>
              <a:t>类型 </a:t>
            </a:r>
          </a:p>
          <a:p>
            <a:pPr>
              <a:lnSpc>
                <a:spcPct val="100000"/>
              </a:lnSpc>
            </a:pPr>
            <a:r>
              <a:rPr lang="en-US" altLang="zh-CN" sz="2400" dirty="0"/>
              <a:t>LANGUGE </a:t>
            </a:r>
            <a:r>
              <a:rPr lang="zh-CN" altLang="en-US" sz="2400" dirty="0"/>
              <a:t>　　　 语言相关的环境变量，多语言可以修改此环境变量 </a:t>
            </a:r>
          </a:p>
          <a:p>
            <a:pPr>
              <a:lnSpc>
                <a:spcPct val="100000"/>
              </a:lnSpc>
            </a:pPr>
            <a:r>
              <a:rPr lang="en-US" altLang="zh-CN" sz="2400" dirty="0"/>
              <a:t>MAIL</a:t>
            </a:r>
            <a:r>
              <a:rPr lang="zh-CN" altLang="en-US" sz="2400" dirty="0"/>
              <a:t>　　　　　　当前用户的邮件存放目录 </a:t>
            </a:r>
          </a:p>
          <a:p>
            <a:pPr>
              <a:lnSpc>
                <a:spcPct val="100000"/>
              </a:lnSpc>
            </a:pPr>
            <a:r>
              <a:rPr lang="en-US" altLang="zh-CN" sz="2400" dirty="0"/>
              <a:t>PS1</a:t>
            </a:r>
            <a:r>
              <a:rPr lang="zh-CN" altLang="en-US" sz="2400" dirty="0"/>
              <a:t>　　　　　　 基本提示符，对于</a:t>
            </a:r>
            <a:r>
              <a:rPr lang="en-US" altLang="zh-CN" sz="2400" dirty="0"/>
              <a:t>root</a:t>
            </a:r>
            <a:r>
              <a:rPr lang="zh-CN" altLang="en-US" sz="2400" dirty="0"/>
              <a:t>用户是</a:t>
            </a:r>
            <a:r>
              <a:rPr lang="en-US" altLang="zh-CN" sz="2400" dirty="0"/>
              <a:t>#</a:t>
            </a:r>
            <a:r>
              <a:rPr lang="zh-CN" altLang="en-US" sz="2400" dirty="0"/>
              <a:t>，对于普通用户是</a:t>
            </a:r>
            <a:r>
              <a:rPr lang="en-US" altLang="zh-CN" sz="2400" dirty="0"/>
              <a:t>$ </a:t>
            </a:r>
          </a:p>
          <a:p>
            <a:pPr>
              <a:lnSpc>
                <a:spcPct val="100000"/>
              </a:lnSpc>
            </a:pPr>
            <a:r>
              <a:rPr lang="en-US" altLang="zh-CN" sz="2400" dirty="0"/>
              <a:t>PS2</a:t>
            </a:r>
            <a:r>
              <a:rPr lang="zh-CN" altLang="en-US" sz="2400" dirty="0"/>
              <a:t>　　　　　　 附属提示符，默认是“</a:t>
            </a:r>
            <a:r>
              <a:rPr lang="en-US" altLang="zh-CN" sz="2400" dirty="0"/>
              <a:t>&gt;”</a:t>
            </a:r>
          </a:p>
          <a:p>
            <a:pPr>
              <a:lnSpc>
                <a:spcPct val="100000"/>
              </a:lnSpc>
            </a:pPr>
            <a:endParaRPr lang="zh-CN" altLang="en-US" sz="2400" dirty="0"/>
          </a:p>
        </p:txBody>
      </p:sp>
    </p:spTree>
    <p:extLst>
      <p:ext uri="{BB962C8B-B14F-4D97-AF65-F5344CB8AC3E}">
        <p14:creationId xmlns:p14="http://schemas.microsoft.com/office/powerpoint/2010/main" val="1908302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283940" y="843315"/>
            <a:ext cx="9600120" cy="1302120"/>
          </a:xfrm>
        </p:spPr>
        <p:txBody>
          <a:bodyPr/>
          <a:lstStyle/>
          <a:p>
            <a:pPr algn="ctr"/>
            <a:r>
              <a:rPr lang="en-US" altLang="zh-CN" b="1" dirty="0"/>
              <a:t>Linux</a:t>
            </a:r>
            <a:r>
              <a:rPr lang="zh-CN" altLang="zh-CN" b="1" dirty="0"/>
              <a:t>系统设置环境变量的相关文件</a:t>
            </a:r>
            <a:endParaRPr lang="zh-CN" altLang="en-US" dirty="0"/>
          </a:p>
        </p:txBody>
      </p:sp>
      <p:sp>
        <p:nvSpPr>
          <p:cNvPr id="20" name="副标题 19"/>
          <p:cNvSpPr>
            <a:spLocks noGrp="1"/>
          </p:cNvSpPr>
          <p:nvPr>
            <p:ph type="subTitle"/>
          </p:nvPr>
        </p:nvSpPr>
        <p:spPr>
          <a:xfrm>
            <a:off x="1070298" y="2448000"/>
            <a:ext cx="10027403" cy="3780000"/>
          </a:xfrm>
        </p:spPr>
        <p:txBody>
          <a:bodyPr lIns="72000" tIns="72000" rIns="72000" anchor="t" anchorCtr="0">
            <a:normAutofit fontScale="62500" lnSpcReduction="20000"/>
          </a:bodyPr>
          <a:lstStyle/>
          <a:p>
            <a:pPr>
              <a:lnSpc>
                <a:spcPct val="120000"/>
              </a:lnSpc>
            </a:pPr>
            <a:r>
              <a:rPr lang="en-US" altLang="zh-CN" dirty="0"/>
              <a:t>/</a:t>
            </a:r>
            <a:r>
              <a:rPr lang="en-US" altLang="zh-CN" dirty="0" err="1"/>
              <a:t>etc</a:t>
            </a:r>
            <a:r>
              <a:rPr lang="en-US" altLang="zh-CN" dirty="0"/>
              <a:t>/profile     </a:t>
            </a:r>
            <a:r>
              <a:rPr lang="zh-CN" altLang="en-US" dirty="0"/>
              <a:t>全局用户，应用于所有的</a:t>
            </a:r>
            <a:r>
              <a:rPr lang="en-US" altLang="zh-CN" dirty="0"/>
              <a:t>Shell</a:t>
            </a:r>
            <a:r>
              <a:rPr lang="zh-CN" altLang="en-US" dirty="0"/>
              <a:t>。</a:t>
            </a:r>
          </a:p>
          <a:p>
            <a:pPr>
              <a:lnSpc>
                <a:spcPct val="120000"/>
              </a:lnSpc>
            </a:pPr>
            <a:r>
              <a:rPr lang="en-US" altLang="zh-CN" dirty="0"/>
              <a:t>/$HOME/.profile     </a:t>
            </a:r>
            <a:r>
              <a:rPr lang="zh-CN" altLang="en-US" dirty="0"/>
              <a:t>当前用户，应用于所有的</a:t>
            </a:r>
            <a:r>
              <a:rPr lang="en-US" altLang="zh-CN" dirty="0"/>
              <a:t>Shell</a:t>
            </a:r>
            <a:r>
              <a:rPr lang="zh-CN" altLang="en-US" dirty="0"/>
              <a:t>。 </a:t>
            </a:r>
          </a:p>
          <a:p>
            <a:pPr>
              <a:lnSpc>
                <a:spcPct val="120000"/>
              </a:lnSpc>
            </a:pPr>
            <a:r>
              <a:rPr lang="en-US" altLang="zh-CN" dirty="0"/>
              <a:t>/</a:t>
            </a:r>
            <a:r>
              <a:rPr lang="en-US" altLang="zh-CN" dirty="0" err="1"/>
              <a:t>etc</a:t>
            </a:r>
            <a:r>
              <a:rPr lang="en-US" altLang="zh-CN" dirty="0"/>
              <a:t>/</a:t>
            </a:r>
            <a:r>
              <a:rPr lang="en-US" altLang="zh-CN" dirty="0" err="1"/>
              <a:t>bash_bashrc</a:t>
            </a:r>
            <a:r>
              <a:rPr lang="en-US" altLang="zh-CN" dirty="0"/>
              <a:t>     </a:t>
            </a:r>
            <a:r>
              <a:rPr lang="zh-CN" altLang="en-US" dirty="0"/>
              <a:t>全局用户，应用于</a:t>
            </a:r>
            <a:r>
              <a:rPr lang="en-US" altLang="zh-CN" dirty="0"/>
              <a:t>Bash Shell</a:t>
            </a:r>
            <a:r>
              <a:rPr lang="zh-CN" altLang="en-US" dirty="0"/>
              <a:t>。 </a:t>
            </a:r>
          </a:p>
          <a:p>
            <a:pPr>
              <a:lnSpc>
                <a:spcPct val="120000"/>
              </a:lnSpc>
            </a:pPr>
            <a:r>
              <a:rPr lang="en-US" altLang="zh-CN" dirty="0"/>
              <a:t>~/.</a:t>
            </a:r>
            <a:r>
              <a:rPr lang="en-US" altLang="zh-CN" dirty="0" err="1"/>
              <a:t>bashrc</a:t>
            </a:r>
            <a:r>
              <a:rPr lang="en-US" altLang="zh-CN" dirty="0"/>
              <a:t>    </a:t>
            </a:r>
            <a:r>
              <a:rPr lang="zh-CN" altLang="en-US" dirty="0"/>
              <a:t>局部当前用户，应用于</a:t>
            </a:r>
            <a:r>
              <a:rPr lang="en-US" altLang="zh-CN" dirty="0"/>
              <a:t>Bash Sell</a:t>
            </a:r>
            <a:r>
              <a:rPr lang="zh-CN" altLang="en-US" dirty="0"/>
              <a:t>。</a:t>
            </a:r>
          </a:p>
          <a:p>
            <a:pPr>
              <a:lnSpc>
                <a:spcPct val="110000"/>
              </a:lnSpc>
            </a:pPr>
            <a:r>
              <a:rPr lang="zh-CN" altLang="en-US" dirty="0"/>
              <a:t>        在用户目录下用</a:t>
            </a:r>
            <a:r>
              <a:rPr lang="en-US" altLang="zh-CN" dirty="0"/>
              <a:t>ls -a</a:t>
            </a:r>
            <a:r>
              <a:rPr lang="zh-CN" altLang="en-US" dirty="0"/>
              <a:t>，能看见很多“</a:t>
            </a:r>
            <a:r>
              <a:rPr lang="en-US" altLang="zh-CN" dirty="0"/>
              <a:t>.”</a:t>
            </a:r>
            <a:r>
              <a:rPr lang="zh-CN" altLang="en-US" dirty="0"/>
              <a:t>开头的隐藏文件，如果它</a:t>
            </a:r>
            <a:r>
              <a:rPr lang="zh-CN" altLang="en-US" dirty="0">
                <a:solidFill>
                  <a:srgbClr val="FF0000"/>
                </a:solidFill>
              </a:rPr>
              <a:t>不是用户建立的</a:t>
            </a:r>
            <a:r>
              <a:rPr lang="zh-CN" altLang="en-US" dirty="0"/>
              <a:t>，那么这些文件就</a:t>
            </a:r>
            <a:r>
              <a:rPr lang="zh-CN" altLang="en-US" dirty="0">
                <a:solidFill>
                  <a:srgbClr val="FF0000"/>
                </a:solidFill>
              </a:rPr>
              <a:t>都是环境设置文件</a:t>
            </a:r>
            <a:r>
              <a:rPr lang="zh-CN" altLang="en-US" dirty="0"/>
              <a:t>。有其它</a:t>
            </a:r>
            <a:r>
              <a:rPr lang="en-US" altLang="zh-CN" dirty="0">
                <a:highlight>
                  <a:srgbClr val="FFFF00"/>
                </a:highlight>
              </a:rPr>
              <a:t>shell</a:t>
            </a:r>
            <a:r>
              <a:rPr lang="zh-CN" altLang="en-US" dirty="0">
                <a:highlight>
                  <a:srgbClr val="FFFF00"/>
                </a:highlight>
              </a:rPr>
              <a:t>的设置文件</a:t>
            </a:r>
            <a:r>
              <a:rPr lang="zh-CN" altLang="en-US" dirty="0"/>
              <a:t>，也有</a:t>
            </a:r>
            <a:r>
              <a:rPr lang="zh-CN" altLang="en-US" dirty="0">
                <a:highlight>
                  <a:srgbClr val="FFFF00"/>
                </a:highlight>
              </a:rPr>
              <a:t>软件设置的文件</a:t>
            </a:r>
            <a:r>
              <a:rPr lang="zh-CN" altLang="en-US" dirty="0"/>
              <a:t>。比如：</a:t>
            </a:r>
            <a:r>
              <a:rPr lang="en-US" altLang="zh-CN" dirty="0"/>
              <a:t>.</a:t>
            </a:r>
            <a:r>
              <a:rPr lang="en-US" altLang="zh-CN" dirty="0" err="1"/>
              <a:t>lftp</a:t>
            </a:r>
            <a:r>
              <a:rPr lang="zh-CN" altLang="en-US" dirty="0"/>
              <a:t>，它就是</a:t>
            </a:r>
            <a:r>
              <a:rPr lang="en-US" altLang="zh-CN" dirty="0" err="1"/>
              <a:t>lftp</a:t>
            </a:r>
            <a:r>
              <a:rPr lang="zh-CN" altLang="en-US" dirty="0"/>
              <a:t>软件的设置文件。如果安装了</a:t>
            </a:r>
            <a:r>
              <a:rPr lang="en-US" altLang="zh-CN" dirty="0"/>
              <a:t>x-window</a:t>
            </a:r>
            <a:r>
              <a:rPr lang="zh-CN" altLang="en-US" dirty="0"/>
              <a:t>的话，</a:t>
            </a:r>
            <a:r>
              <a:rPr lang="zh-CN" altLang="en-US" dirty="0">
                <a:highlight>
                  <a:srgbClr val="FFFF00"/>
                </a:highlight>
              </a:rPr>
              <a:t>菜单和桌面</a:t>
            </a:r>
            <a:r>
              <a:rPr lang="zh-CN" altLang="en-US" dirty="0"/>
              <a:t>设置都在</a:t>
            </a:r>
            <a:r>
              <a:rPr lang="en-US" altLang="zh-CN" dirty="0">
                <a:highlight>
                  <a:srgbClr val="FFFF00"/>
                </a:highlight>
              </a:rPr>
              <a:t>.local</a:t>
            </a:r>
            <a:r>
              <a:rPr lang="zh-CN" altLang="en-US" dirty="0"/>
              <a:t>里面。</a:t>
            </a:r>
          </a:p>
          <a:p>
            <a:pPr>
              <a:lnSpc>
                <a:spcPct val="120000"/>
              </a:lnSpc>
            </a:pPr>
            <a:endParaRPr lang="zh-CN" altLang="en-US" dirty="0"/>
          </a:p>
        </p:txBody>
      </p:sp>
    </p:spTree>
    <p:extLst>
      <p:ext uri="{BB962C8B-B14F-4D97-AF65-F5344CB8AC3E}">
        <p14:creationId xmlns:p14="http://schemas.microsoft.com/office/powerpoint/2010/main" val="2879845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err="1">
                <a:solidFill>
                  <a:srgbClr val="262626"/>
                </a:solidFill>
                <a:latin typeface="Times New Roman"/>
                <a:ea typeface="黑体"/>
              </a:rPr>
              <a:t>设置</a:t>
            </a:r>
            <a:r>
              <a:rPr lang="zh-CN" altLang="en-US" spc="-1" dirty="0">
                <a:solidFill>
                  <a:srgbClr val="262626"/>
                </a:solidFill>
                <a:latin typeface="Times New Roman"/>
                <a:ea typeface="黑体"/>
              </a:rPr>
              <a:t>搜索路径</a:t>
            </a:r>
            <a:endParaRPr lang="zh-CN" altLang="en-US" dirty="0"/>
          </a:p>
        </p:txBody>
      </p:sp>
      <p:sp>
        <p:nvSpPr>
          <p:cNvPr id="20" name="副标题 19"/>
          <p:cNvSpPr>
            <a:spLocks noGrp="1"/>
          </p:cNvSpPr>
          <p:nvPr>
            <p:ph type="subTitle"/>
          </p:nvPr>
        </p:nvSpPr>
        <p:spPr>
          <a:xfrm>
            <a:off x="1146875" y="2448000"/>
            <a:ext cx="9934413" cy="3780000"/>
          </a:xfrm>
        </p:spPr>
        <p:txBody>
          <a:bodyPr lIns="72000" tIns="72000" rIns="72000" anchor="t" anchorCtr="0"/>
          <a:lstStyle/>
          <a:p>
            <a:pPr>
              <a:lnSpc>
                <a:spcPct val="110000"/>
              </a:lnSpc>
            </a:pPr>
            <a:r>
              <a:rPr lang="zh-CN" altLang="en-US" sz="2400" spc="-1" dirty="0">
                <a:solidFill>
                  <a:srgbClr val="262626"/>
                </a:solidFill>
                <a:latin typeface="Times New Roman"/>
              </a:rPr>
              <a:t>       变量</a:t>
            </a:r>
            <a:r>
              <a:rPr lang="en-US" altLang="zh-CN" sz="2400" spc="-1" dirty="0">
                <a:solidFill>
                  <a:srgbClr val="262626"/>
                </a:solidFill>
                <a:latin typeface="Times New Roman"/>
              </a:rPr>
              <a:t>PATH</a:t>
            </a:r>
            <a:r>
              <a:rPr lang="zh-CN" altLang="en-US" sz="2400" spc="-1" dirty="0">
                <a:solidFill>
                  <a:srgbClr val="262626"/>
                </a:solidFill>
                <a:latin typeface="Times New Roman"/>
              </a:rPr>
              <a:t>用于指明用户在终端输入命令或文件名时的所有可能的搜索路径。</a:t>
            </a:r>
            <a:r>
              <a:rPr lang="en-US" altLang="zh-CN" sz="2400" spc="-1" dirty="0">
                <a:solidFill>
                  <a:srgbClr val="262626"/>
                </a:solidFill>
                <a:latin typeface="Times New Roman"/>
              </a:rPr>
              <a:t>PATH</a:t>
            </a:r>
            <a:r>
              <a:rPr lang="zh-CN" altLang="en-US" sz="2400" spc="-1" dirty="0">
                <a:solidFill>
                  <a:srgbClr val="262626"/>
                </a:solidFill>
                <a:latin typeface="Times New Roman"/>
              </a:rPr>
              <a:t>是系统级即由</a:t>
            </a:r>
            <a:r>
              <a:rPr lang="en-US" altLang="zh-CN" sz="2400" spc="-1" dirty="0">
                <a:solidFill>
                  <a:srgbClr val="262626"/>
                </a:solidFill>
                <a:latin typeface="Times New Roman"/>
              </a:rPr>
              <a:t>Linux</a:t>
            </a:r>
            <a:r>
              <a:rPr lang="zh-CN" altLang="en-US" sz="2400" spc="-1" dirty="0">
                <a:solidFill>
                  <a:srgbClr val="262626"/>
                </a:solidFill>
                <a:latin typeface="Times New Roman"/>
              </a:rPr>
              <a:t>的根</a:t>
            </a:r>
            <a:r>
              <a:rPr lang="en-US" altLang="zh-CN" sz="2400" spc="-1" dirty="0">
                <a:solidFill>
                  <a:srgbClr val="262626"/>
                </a:solidFill>
                <a:latin typeface="Times New Roman"/>
              </a:rPr>
              <a:t>shell</a:t>
            </a:r>
            <a:r>
              <a:rPr lang="zh-CN" altLang="en-US" sz="2400" spc="-1" dirty="0">
                <a:solidFill>
                  <a:srgbClr val="262626"/>
                </a:solidFill>
                <a:latin typeface="Times New Roman"/>
              </a:rPr>
              <a:t>定义的环境变量。</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PATH</a:t>
            </a:r>
            <a:r>
              <a:rPr lang="zh-CN" altLang="en-US" sz="2400" spc="-1" dirty="0">
                <a:solidFill>
                  <a:srgbClr val="262626"/>
                </a:solidFill>
                <a:latin typeface="Times New Roman"/>
              </a:rPr>
              <a:t>的使用规则</a:t>
            </a:r>
            <a:r>
              <a:rPr lang="en-US" altLang="zh-CN" sz="2400" spc="-1" dirty="0">
                <a:solidFill>
                  <a:srgbClr val="262626"/>
                </a:solidFill>
                <a:latin typeface="Times New Roman"/>
              </a:rPr>
              <a:t>——</a:t>
            </a:r>
            <a:r>
              <a:rPr lang="zh-CN" altLang="en-US" sz="2400" spc="-1" dirty="0">
                <a:solidFill>
                  <a:srgbClr val="262626"/>
                </a:solidFill>
                <a:latin typeface="Times New Roman"/>
              </a:rPr>
              <a:t>在文件中这样赋值：</a:t>
            </a:r>
            <a:r>
              <a:rPr lang="en-US" altLang="zh-CN" sz="2400" spc="-1" dirty="0">
                <a:solidFill>
                  <a:srgbClr val="262626"/>
                </a:solidFill>
                <a:latin typeface="Times New Roman"/>
              </a:rPr>
              <a:t>PATH=path1:path2: …… : </a:t>
            </a:r>
            <a:r>
              <a:rPr lang="en-US" altLang="zh-CN" sz="2400" spc="-1" dirty="0" err="1">
                <a:solidFill>
                  <a:srgbClr val="262626"/>
                </a:solidFill>
                <a:latin typeface="Times New Roman"/>
              </a:rPr>
              <a:t>pathn</a:t>
            </a:r>
            <a:r>
              <a:rPr lang="zh-CN" altLang="en-US" sz="2400" spc="-1" dirty="0">
                <a:solidFill>
                  <a:srgbClr val="262626"/>
                </a:solidFill>
                <a:latin typeface="Times New Roman"/>
              </a:rPr>
              <a:t>，</a:t>
            </a:r>
            <a:r>
              <a:rPr lang="zh-CN" altLang="en-US" sz="2400" spc="-1" dirty="0">
                <a:solidFill>
                  <a:srgbClr val="262626"/>
                </a:solidFill>
                <a:highlight>
                  <a:srgbClr val="FFFF00"/>
                </a:highlight>
                <a:latin typeface="Times New Roman"/>
              </a:rPr>
              <a:t>在命令行下</a:t>
            </a:r>
            <a:r>
              <a:rPr lang="zh-CN" altLang="en-US" sz="2400" spc="-1" dirty="0">
                <a:solidFill>
                  <a:srgbClr val="262626"/>
                </a:solidFill>
                <a:latin typeface="Times New Roman"/>
              </a:rPr>
              <a:t>既可以像在文件中那样赋值外，还可以这样</a:t>
            </a:r>
            <a:r>
              <a:rPr lang="zh-CN" altLang="en-US" sz="2400" spc="-1" dirty="0">
                <a:solidFill>
                  <a:srgbClr val="262626"/>
                </a:solidFill>
                <a:highlight>
                  <a:srgbClr val="FFFF00"/>
                </a:highlight>
                <a:latin typeface="Times New Roman"/>
              </a:rPr>
              <a:t>添加赋值</a:t>
            </a:r>
            <a:r>
              <a:rPr lang="zh-CN" altLang="en-US" sz="2400" spc="-1" dirty="0">
                <a:solidFill>
                  <a:srgbClr val="262626"/>
                </a:solidFill>
                <a:latin typeface="Times New Roman"/>
              </a:rPr>
              <a:t>：</a:t>
            </a:r>
            <a:r>
              <a:rPr lang="en-US" altLang="zh-CN" sz="2400" spc="-1" dirty="0">
                <a:solidFill>
                  <a:srgbClr val="FF0000"/>
                </a:solidFill>
                <a:latin typeface="Times New Roman"/>
              </a:rPr>
              <a:t>PATH=$</a:t>
            </a:r>
            <a:r>
              <a:rPr lang="en-US" altLang="zh-CN" sz="2400" spc="-1" dirty="0" err="1">
                <a:solidFill>
                  <a:srgbClr val="FF0000"/>
                </a:solidFill>
                <a:latin typeface="Times New Roman"/>
              </a:rPr>
              <a:t>PATH:newpath</a:t>
            </a:r>
            <a:r>
              <a:rPr lang="zh-CN" altLang="en-US" sz="2400" spc="-1" dirty="0">
                <a:solidFill>
                  <a:srgbClr val="262626"/>
                </a:solidFill>
                <a:latin typeface="Times New Roman"/>
              </a:rPr>
              <a:t>，可用点号代表当前路径进行添加</a:t>
            </a:r>
            <a:r>
              <a:rPr lang="en-US" altLang="zh-CN" sz="2400" spc="-1" dirty="0">
                <a:solidFill>
                  <a:srgbClr val="262626"/>
                </a:solidFill>
                <a:latin typeface="Times New Roman"/>
              </a:rPr>
              <a:t>PATH=$PATH:.</a:t>
            </a:r>
            <a:r>
              <a:rPr lang="zh-CN" altLang="en-US" sz="2400" spc="-1" dirty="0">
                <a:solidFill>
                  <a:srgbClr val="262626"/>
                </a:solidFill>
                <a:latin typeface="Times New Roman"/>
              </a:rPr>
              <a:t>。</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en-US" altLang="zh-CN" sz="2400" spc="-1" dirty="0">
                <a:solidFill>
                  <a:srgbClr val="262626"/>
                </a:solidFill>
                <a:highlight>
                  <a:srgbClr val="FFFF00"/>
                </a:highlight>
                <a:latin typeface="Times New Roman"/>
              </a:rPr>
              <a:t>HTTP</a:t>
            </a:r>
            <a:r>
              <a:rPr lang="zh-CN" altLang="en-US" sz="2400" spc="-1" dirty="0">
                <a:solidFill>
                  <a:srgbClr val="262626"/>
                </a:solidFill>
                <a:highlight>
                  <a:srgbClr val="FFFF00"/>
                </a:highlight>
                <a:latin typeface="Times New Roman"/>
              </a:rPr>
              <a:t>代理服务器环境变量</a:t>
            </a:r>
            <a:r>
              <a:rPr lang="zh-CN" altLang="en-US" sz="2400" spc="-1" dirty="0">
                <a:solidFill>
                  <a:srgbClr val="262626"/>
                </a:solidFill>
                <a:latin typeface="Times New Roman"/>
              </a:rPr>
              <a:t>：</a:t>
            </a:r>
            <a:r>
              <a:rPr lang="en-US" altLang="zh-CN" sz="2400" spc="-1" dirty="0">
                <a:solidFill>
                  <a:srgbClr val="262626"/>
                </a:solidFill>
                <a:latin typeface="Times New Roman"/>
              </a:rPr>
              <a:t>$ </a:t>
            </a:r>
            <a:r>
              <a:rPr lang="en-US" altLang="zh-CN" sz="2400" spc="-1" dirty="0" err="1">
                <a:solidFill>
                  <a:srgbClr val="262626"/>
                </a:solidFill>
                <a:latin typeface="Times New Roman"/>
              </a:rPr>
              <a:t>http_proxy</a:t>
            </a:r>
            <a:r>
              <a:rPr lang="en-US" altLang="zh-CN" sz="2400" spc="-1" dirty="0">
                <a:solidFill>
                  <a:srgbClr val="262626"/>
                </a:solidFill>
                <a:latin typeface="Times New Roman"/>
              </a:rPr>
              <a:t>=http://10.171.34.32:808/</a:t>
            </a: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zh-CN" altLang="en-US" sz="2400" spc="-1" dirty="0">
                <a:solidFill>
                  <a:srgbClr val="262626"/>
                </a:solidFill>
                <a:highlight>
                  <a:srgbClr val="FFFF00"/>
                </a:highlight>
                <a:latin typeface="Times New Roman"/>
              </a:rPr>
              <a:t>语言环境 </a:t>
            </a:r>
            <a:r>
              <a:rPr lang="en-US" altLang="zh-CN" sz="2400" spc="-1" dirty="0">
                <a:solidFill>
                  <a:srgbClr val="262626"/>
                </a:solidFill>
                <a:latin typeface="Times New Roman"/>
              </a:rPr>
              <a:t>$ LANGUAGE=</a:t>
            </a:r>
            <a:r>
              <a:rPr lang="en-US" altLang="zh-CN" sz="2400" spc="-1" dirty="0" err="1">
                <a:solidFill>
                  <a:srgbClr val="262626"/>
                </a:solidFill>
                <a:latin typeface="Times New Roman"/>
              </a:rPr>
              <a:t>zh_CN:zh</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zh-CN" altLang="en-US" sz="2400" spc="-1" dirty="0">
                <a:solidFill>
                  <a:srgbClr val="262626"/>
                </a:solidFill>
                <a:highlight>
                  <a:srgbClr val="FFFF00"/>
                </a:highlight>
                <a:latin typeface="Times New Roman"/>
              </a:rPr>
              <a:t>用户主目录 </a:t>
            </a:r>
            <a:r>
              <a:rPr lang="en-US" altLang="zh-CN" sz="2400" spc="-1" dirty="0">
                <a:solidFill>
                  <a:srgbClr val="262626"/>
                </a:solidFill>
                <a:latin typeface="Times New Roman"/>
              </a:rPr>
              <a:t>$ HOME=/home/</a:t>
            </a:r>
            <a:r>
              <a:rPr lang="en-US" altLang="zh-CN" sz="2400" spc="-1" dirty="0" err="1">
                <a:solidFill>
                  <a:srgbClr val="262626"/>
                </a:solidFill>
                <a:latin typeface="Times New Roman"/>
              </a:rPr>
              <a:t>jxz</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zh-CN" altLang="en-US" sz="2400" dirty="0"/>
          </a:p>
        </p:txBody>
      </p:sp>
    </p:spTree>
    <p:extLst>
      <p:ext uri="{BB962C8B-B14F-4D97-AF65-F5344CB8AC3E}">
        <p14:creationId xmlns:p14="http://schemas.microsoft.com/office/powerpoint/2010/main" val="21455987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a:solidFill>
                  <a:srgbClr val="262626"/>
                </a:solidFill>
                <a:latin typeface="Times New Roman"/>
                <a:ea typeface="黑体"/>
              </a:rPr>
              <a:t>21.3.2  </a:t>
            </a:r>
            <a:r>
              <a:rPr lang="en-US" altLang="zh-CN" spc="-1" dirty="0" err="1">
                <a:solidFill>
                  <a:srgbClr val="262626"/>
                </a:solidFill>
                <a:latin typeface="Times New Roman"/>
                <a:ea typeface="黑体"/>
              </a:rPr>
              <a:t>设置别名</a:t>
            </a:r>
            <a:endParaRPr lang="zh-CN" altLang="en-US" dirty="0"/>
          </a:p>
        </p:txBody>
      </p:sp>
      <p:sp>
        <p:nvSpPr>
          <p:cNvPr id="20" name="副标题 19"/>
          <p:cNvSpPr>
            <a:spLocks noGrp="1"/>
          </p:cNvSpPr>
          <p:nvPr>
            <p:ph type="subTitle"/>
          </p:nvPr>
        </p:nvSpPr>
        <p:spPr>
          <a:xfrm>
            <a:off x="1022888" y="2448000"/>
            <a:ext cx="10151390" cy="3780000"/>
          </a:xfrm>
        </p:spPr>
        <p:txBody>
          <a:bodyPr lIns="72000" tIns="72000" rIns="72000" anchor="t" anchorCtr="0"/>
          <a:lstStyle/>
          <a:p>
            <a:pPr>
              <a:lnSpc>
                <a:spcPct val="120000"/>
              </a:lnSpc>
            </a:pPr>
            <a:r>
              <a:rPr lang="zh-CN" altLang="en-US" sz="2400" spc="-1" dirty="0">
                <a:solidFill>
                  <a:srgbClr val="262626"/>
                </a:solidFill>
                <a:latin typeface="Times New Roman"/>
              </a:rPr>
              <a:t>        为了简化操作，</a:t>
            </a:r>
            <a:r>
              <a:rPr lang="en-US" altLang="zh-CN" sz="2400" spc="-1" dirty="0">
                <a:solidFill>
                  <a:srgbClr val="262626"/>
                </a:solidFill>
                <a:latin typeface="Times New Roman"/>
              </a:rPr>
              <a:t>shell</a:t>
            </a:r>
            <a:r>
              <a:rPr lang="zh-CN" altLang="en-US" sz="2400" spc="-1" dirty="0">
                <a:solidFill>
                  <a:srgbClr val="262626"/>
                </a:solidFill>
                <a:latin typeface="Times New Roman"/>
              </a:rPr>
              <a:t>设计了</a:t>
            </a:r>
            <a:r>
              <a:rPr lang="en-US" altLang="zh-CN" sz="2400" spc="-1" dirty="0" err="1">
                <a:solidFill>
                  <a:srgbClr val="FF0000"/>
                </a:solidFill>
                <a:latin typeface="Times New Roman"/>
              </a:rPr>
              <a:t>alias命令</a:t>
            </a:r>
            <a:r>
              <a:rPr lang="zh-CN" altLang="en-US" sz="2400" spc="-1" dirty="0">
                <a:solidFill>
                  <a:srgbClr val="262626"/>
                </a:solidFill>
                <a:latin typeface="Times New Roman"/>
              </a:rPr>
              <a:t>，可以用来对常用的带参数的命令定义别名。以方便使用。如 </a:t>
            </a:r>
            <a:r>
              <a:rPr lang="en-US" altLang="zh-CN" sz="2400" spc="-1" dirty="0">
                <a:solidFill>
                  <a:srgbClr val="262626"/>
                </a:solidFill>
                <a:latin typeface="Times New Roman"/>
              </a:rPr>
              <a:t>$ alias </a:t>
            </a:r>
            <a:r>
              <a:rPr lang="en-US" altLang="zh-CN" sz="2400" spc="-1" dirty="0" err="1">
                <a:solidFill>
                  <a:srgbClr val="262626"/>
                </a:solidFill>
                <a:latin typeface="Times New Roman"/>
              </a:rPr>
              <a:t>ll</a:t>
            </a:r>
            <a:r>
              <a:rPr lang="en-US" altLang="zh-CN" sz="2400" spc="-1" dirty="0">
                <a:solidFill>
                  <a:srgbClr val="262626"/>
                </a:solidFill>
                <a:latin typeface="Times New Roman"/>
              </a:rPr>
              <a:t>=</a:t>
            </a:r>
            <a:r>
              <a:rPr lang="en-US" altLang="zh-CN" sz="2400" spc="-1" dirty="0">
                <a:solidFill>
                  <a:srgbClr val="FF0000"/>
                </a:solidFill>
                <a:highlight>
                  <a:srgbClr val="FFFF00"/>
                </a:highlight>
                <a:latin typeface="Times New Roman"/>
              </a:rPr>
              <a:t>‘</a:t>
            </a:r>
            <a:r>
              <a:rPr lang="en-US" altLang="zh-CN" sz="2400" spc="-1" dirty="0">
                <a:solidFill>
                  <a:srgbClr val="262626"/>
                </a:solidFill>
                <a:latin typeface="Times New Roman"/>
              </a:rPr>
              <a:t>ls –l</a:t>
            </a:r>
            <a:r>
              <a:rPr lang="en-US" altLang="zh-CN" sz="2400" spc="-1" dirty="0">
                <a:solidFill>
                  <a:srgbClr val="FF0000"/>
                </a:solidFill>
                <a:highlight>
                  <a:srgbClr val="FFFF00"/>
                </a:highlight>
                <a:latin typeface="Times New Roman"/>
              </a:rPr>
              <a:t>’</a:t>
            </a:r>
            <a:r>
              <a:rPr lang="zh-CN" altLang="en-US" sz="2400" spc="-1" dirty="0">
                <a:solidFill>
                  <a:srgbClr val="262626"/>
                </a:solidFill>
                <a:latin typeface="Times New Roman"/>
              </a:rPr>
              <a:t>；</a:t>
            </a:r>
            <a:r>
              <a:rPr lang="en-US" altLang="zh-CN" sz="2400" spc="-1" dirty="0">
                <a:solidFill>
                  <a:srgbClr val="262626"/>
                </a:solidFill>
                <a:latin typeface="Times New Roman"/>
              </a:rPr>
              <a:t> $ alias la=</a:t>
            </a:r>
            <a:r>
              <a:rPr lang="en-US" altLang="zh-CN" sz="2400" spc="-1" dirty="0">
                <a:solidFill>
                  <a:srgbClr val="FF0000"/>
                </a:solidFill>
                <a:highlight>
                  <a:srgbClr val="FFFF00"/>
                </a:highlight>
                <a:latin typeface="Times New Roman"/>
              </a:rPr>
              <a:t>‘</a:t>
            </a:r>
            <a:r>
              <a:rPr lang="en-US" altLang="zh-CN" sz="2400" spc="-1" dirty="0">
                <a:solidFill>
                  <a:srgbClr val="262626"/>
                </a:solidFill>
                <a:latin typeface="Times New Roman"/>
              </a:rPr>
              <a:t>ls –a</a:t>
            </a:r>
            <a:r>
              <a:rPr lang="en-US" altLang="zh-CN" sz="2400" spc="-1" dirty="0">
                <a:solidFill>
                  <a:srgbClr val="FF0000"/>
                </a:solidFill>
                <a:highlight>
                  <a:srgbClr val="FFFF00"/>
                </a:highlight>
                <a:latin typeface="Times New Roman"/>
              </a:rPr>
              <a:t>’</a:t>
            </a:r>
            <a:r>
              <a:rPr lang="zh-CN" altLang="en-US" sz="2400" spc="-1" dirty="0">
                <a:solidFill>
                  <a:srgbClr val="262626"/>
                </a:solidFill>
                <a:latin typeface="Times New Roman"/>
              </a:rPr>
              <a:t>；以后就可以用</a:t>
            </a:r>
            <a:r>
              <a:rPr lang="en-US" altLang="zh-CN" sz="2400" spc="-1" dirty="0" err="1">
                <a:solidFill>
                  <a:srgbClr val="262626"/>
                </a:solidFill>
                <a:latin typeface="Times New Roman"/>
              </a:rPr>
              <a:t>ll</a:t>
            </a:r>
            <a:r>
              <a:rPr lang="zh-CN" altLang="en-US" sz="2400" spc="-1" dirty="0">
                <a:solidFill>
                  <a:srgbClr val="262626"/>
                </a:solidFill>
                <a:latin typeface="Times New Roman"/>
              </a:rPr>
              <a:t>详细列出当前目录下的非隐藏的文件和目录，用</a:t>
            </a:r>
            <a:r>
              <a:rPr lang="en-US" altLang="zh-CN" sz="2400" spc="-1" dirty="0">
                <a:solidFill>
                  <a:srgbClr val="262626"/>
                </a:solidFill>
                <a:latin typeface="Times New Roman"/>
              </a:rPr>
              <a:t>la</a:t>
            </a:r>
            <a:r>
              <a:rPr lang="zh-CN" altLang="en-US" sz="2400" spc="-1" dirty="0">
                <a:solidFill>
                  <a:srgbClr val="262626"/>
                </a:solidFill>
                <a:latin typeface="Times New Roman"/>
              </a:rPr>
              <a:t>列出当前目录下的全部文件和目录。注意这里被取代的</a:t>
            </a:r>
            <a:r>
              <a:rPr lang="zh-CN" altLang="en-US" sz="2400" spc="-1" dirty="0">
                <a:solidFill>
                  <a:srgbClr val="FF0000"/>
                </a:solidFill>
                <a:latin typeface="Times New Roman"/>
              </a:rPr>
              <a:t>命令及参数要用</a:t>
            </a:r>
            <a:r>
              <a:rPr lang="zh-CN" altLang="en-US" sz="2400" spc="-1" dirty="0">
                <a:solidFill>
                  <a:srgbClr val="FF0000"/>
                </a:solidFill>
                <a:highlight>
                  <a:srgbClr val="FFFF00"/>
                </a:highlight>
                <a:latin typeface="Times New Roman"/>
              </a:rPr>
              <a:t>单引号</a:t>
            </a:r>
            <a:r>
              <a:rPr lang="zh-CN" altLang="en-US" sz="2400" spc="-1" dirty="0">
                <a:solidFill>
                  <a:srgbClr val="FF0000"/>
                </a:solidFill>
                <a:latin typeface="Times New Roman"/>
              </a:rPr>
              <a:t>括起来</a:t>
            </a:r>
            <a:r>
              <a:rPr lang="zh-CN" altLang="en-US" sz="2400" spc="-1" dirty="0">
                <a:solidFill>
                  <a:srgbClr val="262626"/>
                </a:solidFill>
                <a:latin typeface="Times New Roman"/>
              </a:rPr>
              <a:t>，因为它们中含有空格。</a:t>
            </a:r>
            <a:endParaRPr lang="en-US" altLang="zh-CN" sz="2400" spc="-1" dirty="0">
              <a:solidFill>
                <a:srgbClr val="262626"/>
              </a:solidFill>
              <a:latin typeface="Times New Roman"/>
            </a:endParaRPr>
          </a:p>
          <a:p>
            <a:pPr>
              <a:lnSpc>
                <a:spcPct val="120000"/>
              </a:lnSpc>
            </a:pPr>
            <a:r>
              <a:rPr lang="en-US" altLang="zh-CN" sz="2400" spc="-1" dirty="0">
                <a:solidFill>
                  <a:srgbClr val="262626"/>
                </a:solidFill>
                <a:latin typeface="Times New Roman"/>
              </a:rPr>
              <a:t>        </a:t>
            </a:r>
            <a:r>
              <a:rPr lang="zh-CN" altLang="en-US" sz="2400" spc="-1" dirty="0">
                <a:solidFill>
                  <a:srgbClr val="262626"/>
                </a:solidFill>
                <a:latin typeface="Times New Roman"/>
              </a:rPr>
              <a:t>别名的最大价值就是</a:t>
            </a:r>
            <a:r>
              <a:rPr lang="zh-CN" altLang="en-US" sz="2400" spc="-1" dirty="0">
                <a:solidFill>
                  <a:srgbClr val="FF0000"/>
                </a:solidFill>
                <a:latin typeface="Times New Roman"/>
              </a:rPr>
              <a:t>简化输入</a:t>
            </a:r>
            <a:r>
              <a:rPr lang="zh-CN" altLang="en-US" sz="2400" spc="-1" dirty="0">
                <a:solidFill>
                  <a:srgbClr val="262626"/>
                </a:solidFill>
                <a:latin typeface="Times New Roman"/>
              </a:rPr>
              <a:t>。但通过</a:t>
            </a:r>
            <a:r>
              <a:rPr lang="zh-CN" altLang="en-US" sz="2400" spc="-1" dirty="0">
                <a:solidFill>
                  <a:srgbClr val="FF0000"/>
                </a:solidFill>
                <a:latin typeface="Times New Roman"/>
              </a:rPr>
              <a:t>命令行设置</a:t>
            </a:r>
            <a:r>
              <a:rPr lang="zh-CN" altLang="en-US" sz="2400" spc="-1" dirty="0">
                <a:solidFill>
                  <a:srgbClr val="262626"/>
                </a:solidFill>
                <a:latin typeface="Times New Roman"/>
              </a:rPr>
              <a:t>的别名只是临时有效，关机后失效。若要想长期有效，就要在前述设置的用户环境变量设置相关的</a:t>
            </a:r>
            <a:r>
              <a:rPr lang="zh-CN" altLang="en-US" sz="2400" spc="-1" dirty="0">
                <a:solidFill>
                  <a:srgbClr val="FF0000"/>
                </a:solidFill>
                <a:latin typeface="Times New Roman"/>
              </a:rPr>
              <a:t>文件中设置</a:t>
            </a:r>
            <a:r>
              <a:rPr lang="zh-CN" altLang="en-US" sz="2400" spc="-1" dirty="0">
                <a:solidFill>
                  <a:srgbClr val="262626"/>
                </a:solidFill>
                <a:latin typeface="Times New Roman"/>
              </a:rPr>
              <a:t>。</a:t>
            </a:r>
            <a:endParaRPr lang="en-US" altLang="zh-CN" sz="2400" spc="-1" dirty="0"/>
          </a:p>
          <a:p>
            <a:pPr>
              <a:lnSpc>
                <a:spcPct val="120000"/>
              </a:lnSpc>
            </a:pPr>
            <a:endParaRPr lang="zh-CN" altLang="en-US" sz="2400" dirty="0"/>
          </a:p>
        </p:txBody>
      </p:sp>
    </p:spTree>
    <p:extLst>
      <p:ext uri="{BB962C8B-B14F-4D97-AF65-F5344CB8AC3E}">
        <p14:creationId xmlns:p14="http://schemas.microsoft.com/office/powerpoint/2010/main" val="113451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a:solidFill>
                  <a:srgbClr val="262626"/>
                </a:solidFill>
                <a:latin typeface="Times New Roman"/>
                <a:ea typeface="黑体"/>
              </a:rPr>
              <a:t>21.3.3  </a:t>
            </a:r>
            <a:r>
              <a:rPr lang="en-US" altLang="zh-CN" spc="-1" dirty="0" err="1">
                <a:solidFill>
                  <a:srgbClr val="262626"/>
                </a:solidFill>
                <a:latin typeface="Times New Roman"/>
                <a:ea typeface="黑体"/>
              </a:rPr>
              <a:t>个性化设置：修改.bashrc文件</a:t>
            </a:r>
            <a:endParaRPr lang="zh-CN" altLang="en-US" dirty="0"/>
          </a:p>
        </p:txBody>
      </p:sp>
      <p:sp>
        <p:nvSpPr>
          <p:cNvPr id="20" name="副标题 19"/>
          <p:cNvSpPr>
            <a:spLocks noGrp="1"/>
          </p:cNvSpPr>
          <p:nvPr>
            <p:ph type="subTitle"/>
          </p:nvPr>
        </p:nvSpPr>
        <p:spPr>
          <a:xfrm>
            <a:off x="976393" y="2448000"/>
            <a:ext cx="10364155" cy="3780000"/>
          </a:xfrm>
        </p:spPr>
        <p:txBody>
          <a:bodyPr lIns="72000" tIns="72000" rIns="72000" anchor="t" anchorCtr="0"/>
          <a:lstStyle/>
          <a:p>
            <a:r>
              <a:rPr lang="en-US" altLang="zh-CN" sz="2400" spc="-1" dirty="0">
                <a:solidFill>
                  <a:srgbClr val="262626"/>
                </a:solidFill>
                <a:latin typeface="Times New Roman"/>
              </a:rPr>
              <a:t>        </a:t>
            </a:r>
            <a:r>
              <a:rPr lang="zh-CN" altLang="en-US" sz="2400" spc="-1" dirty="0">
                <a:solidFill>
                  <a:srgbClr val="262626"/>
                </a:solidFill>
                <a:latin typeface="Times New Roman"/>
              </a:rPr>
              <a:t>由前面的讨论知，若要想使自己设置的方便的别名、语言环境、搜寻路径长期有效，下次登陆不需要再设置，就需要将这些设置写到启动文件中去。在</a:t>
            </a:r>
            <a:r>
              <a:rPr lang="en-US" altLang="zh-CN" sz="2400" spc="-1" dirty="0">
                <a:solidFill>
                  <a:srgbClr val="262626"/>
                </a:solidFill>
                <a:latin typeface="Times New Roman"/>
              </a:rPr>
              <a:t>bash</a:t>
            </a:r>
            <a:r>
              <a:rPr lang="zh-CN" altLang="en-US" sz="2400" spc="-1" dirty="0">
                <a:solidFill>
                  <a:srgbClr val="262626"/>
                </a:solidFill>
                <a:latin typeface="Times New Roman"/>
              </a:rPr>
              <a:t>版本的</a:t>
            </a:r>
            <a:r>
              <a:rPr lang="en-US" altLang="zh-CN" sz="2400" spc="-1" dirty="0">
                <a:solidFill>
                  <a:srgbClr val="262626"/>
                </a:solidFill>
                <a:latin typeface="Times New Roman"/>
              </a:rPr>
              <a:t>shell</a:t>
            </a:r>
            <a:r>
              <a:rPr lang="zh-CN" altLang="en-US" sz="2400" spc="-1" dirty="0">
                <a:solidFill>
                  <a:srgbClr val="262626"/>
                </a:solidFill>
                <a:latin typeface="Times New Roman"/>
              </a:rPr>
              <a:t>中，存放用户环境变量设置的文件就是</a:t>
            </a:r>
            <a:r>
              <a:rPr lang="en-US" altLang="zh-CN" sz="2400" spc="-1" dirty="0">
                <a:solidFill>
                  <a:srgbClr val="262626"/>
                </a:solidFill>
                <a:latin typeface="Times New Roman"/>
              </a:rPr>
              <a:t>~/.</a:t>
            </a:r>
            <a:r>
              <a:rPr lang="en-US" altLang="zh-CN" sz="2400" spc="-1" dirty="0" err="1">
                <a:solidFill>
                  <a:srgbClr val="262626"/>
                </a:solidFill>
                <a:latin typeface="Times New Roman"/>
              </a:rPr>
              <a:t>bashrc文件</a:t>
            </a:r>
            <a:r>
              <a:rPr lang="zh-CN" altLang="en-US" sz="2400" spc="-1" dirty="0">
                <a:solidFill>
                  <a:srgbClr val="262626"/>
                </a:solidFill>
                <a:latin typeface="Times New Roman"/>
              </a:rPr>
              <a:t>。</a:t>
            </a:r>
            <a:endParaRPr lang="en-US" altLang="zh-CN" sz="2400" spc="-1" dirty="0"/>
          </a:p>
          <a:p>
            <a:r>
              <a:rPr lang="en-US" altLang="zh-CN" sz="2400" dirty="0">
                <a:highlight>
                  <a:srgbClr val="FFFF00"/>
                </a:highlight>
              </a:rPr>
              <a:t>         </a:t>
            </a:r>
            <a:r>
              <a:rPr lang="en-US" altLang="zh-CN" sz="2400" spc="-1" dirty="0">
                <a:solidFill>
                  <a:srgbClr val="FF0000"/>
                </a:solidFill>
                <a:highlight>
                  <a:srgbClr val="FFFF00"/>
                </a:highlight>
                <a:latin typeface="Times New Roman"/>
              </a:rPr>
              <a:t>~/.</a:t>
            </a:r>
            <a:r>
              <a:rPr lang="en-US" altLang="zh-CN" sz="2400" spc="-1" dirty="0" err="1">
                <a:solidFill>
                  <a:srgbClr val="FF0000"/>
                </a:solidFill>
                <a:highlight>
                  <a:srgbClr val="FFFF00"/>
                </a:highlight>
                <a:latin typeface="Times New Roman"/>
              </a:rPr>
              <a:t>bashrc</a:t>
            </a:r>
            <a:r>
              <a:rPr lang="en-US" altLang="zh-CN" sz="2400" spc="-1" dirty="0" err="1">
                <a:solidFill>
                  <a:srgbClr val="262626"/>
                </a:solidFill>
                <a:highlight>
                  <a:srgbClr val="FFFF00"/>
                </a:highlight>
                <a:latin typeface="Times New Roman"/>
              </a:rPr>
              <a:t>文件</a:t>
            </a:r>
            <a:r>
              <a:rPr lang="zh-CN" altLang="en-US" sz="2400" spc="-1" dirty="0">
                <a:solidFill>
                  <a:srgbClr val="262626"/>
                </a:solidFill>
                <a:highlight>
                  <a:srgbClr val="FFFF00"/>
                </a:highlight>
                <a:latin typeface="Times New Roman"/>
              </a:rPr>
              <a:t>位于用户的主目录中，它是一个</a:t>
            </a:r>
            <a:r>
              <a:rPr lang="en-US" altLang="zh-CN" sz="2400" spc="-1" dirty="0">
                <a:solidFill>
                  <a:srgbClr val="262626"/>
                </a:solidFill>
                <a:highlight>
                  <a:srgbClr val="FFFF00"/>
                </a:highlight>
                <a:latin typeface="Times New Roman"/>
              </a:rPr>
              <a:t>shell</a:t>
            </a:r>
            <a:r>
              <a:rPr lang="zh-CN" altLang="en-US" sz="2400" spc="-1" dirty="0">
                <a:solidFill>
                  <a:srgbClr val="262626"/>
                </a:solidFill>
                <a:highlight>
                  <a:srgbClr val="FFFF00"/>
                </a:highlight>
                <a:latin typeface="Times New Roman"/>
              </a:rPr>
              <a:t>文件，在用户登录到系统后自动执行</a:t>
            </a:r>
            <a:r>
              <a:rPr lang="zh-CN" altLang="en-US" sz="2400" spc="-1" dirty="0">
                <a:solidFill>
                  <a:srgbClr val="262626"/>
                </a:solidFill>
                <a:latin typeface="Times New Roman"/>
              </a:rPr>
              <a:t>。</a:t>
            </a:r>
            <a:endParaRPr lang="en-US" altLang="zh-CN" sz="2400" spc="-1" dirty="0">
              <a:solidFill>
                <a:srgbClr val="262626"/>
              </a:solidFill>
              <a:latin typeface="Times New Roman"/>
            </a:endParaRPr>
          </a:p>
          <a:p>
            <a:r>
              <a:rPr lang="en-US" altLang="zh-CN" sz="2400" spc="-1" dirty="0">
                <a:solidFill>
                  <a:srgbClr val="262626"/>
                </a:solidFill>
                <a:latin typeface="Times New Roman"/>
              </a:rPr>
              <a:t>         </a:t>
            </a:r>
            <a:r>
              <a:rPr lang="zh-CN" altLang="en-US" sz="2400" spc="-1" dirty="0">
                <a:solidFill>
                  <a:srgbClr val="262626"/>
                </a:solidFill>
                <a:latin typeface="Times New Roman"/>
              </a:rPr>
              <a:t>用户可以在登录到系统后，编辑</a:t>
            </a:r>
            <a:r>
              <a:rPr lang="en-US" altLang="zh-CN" sz="2400" spc="-1" dirty="0">
                <a:solidFill>
                  <a:srgbClr val="262626"/>
                </a:solidFill>
                <a:latin typeface="Times New Roman"/>
              </a:rPr>
              <a:t>~/.</a:t>
            </a:r>
            <a:r>
              <a:rPr lang="en-US" altLang="zh-CN" sz="2400" spc="-1" dirty="0" err="1">
                <a:solidFill>
                  <a:srgbClr val="262626"/>
                </a:solidFill>
                <a:latin typeface="Times New Roman"/>
              </a:rPr>
              <a:t>bashrc</a:t>
            </a:r>
            <a:r>
              <a:rPr lang="zh-CN" altLang="en-US" sz="2400" spc="-1" dirty="0">
                <a:solidFill>
                  <a:srgbClr val="262626"/>
                </a:solidFill>
                <a:latin typeface="Times New Roman"/>
              </a:rPr>
              <a:t>文件，</a:t>
            </a:r>
            <a:r>
              <a:rPr lang="zh-CN" altLang="en-US" sz="2400" spc="-1" dirty="0">
                <a:solidFill>
                  <a:srgbClr val="262626"/>
                </a:solidFill>
                <a:highlight>
                  <a:srgbClr val="FFFF00"/>
                </a:highlight>
                <a:latin typeface="Times New Roman"/>
              </a:rPr>
              <a:t>自由设置</a:t>
            </a:r>
            <a:r>
              <a:rPr lang="zh-CN" altLang="en-US" sz="2400" spc="-1" dirty="0">
                <a:solidFill>
                  <a:srgbClr val="262626"/>
                </a:solidFill>
                <a:latin typeface="Times New Roman"/>
              </a:rPr>
              <a:t>自己想要的各种环境变量，存储退出后，可以用</a:t>
            </a:r>
            <a:r>
              <a:rPr lang="en-US" altLang="zh-CN" sz="2400" spc="-1" dirty="0">
                <a:solidFill>
                  <a:srgbClr val="FF0000"/>
                </a:solidFill>
                <a:latin typeface="Times New Roman"/>
              </a:rPr>
              <a:t>source</a:t>
            </a:r>
            <a:r>
              <a:rPr lang="zh-CN" altLang="en-US" sz="2400" spc="-1" dirty="0">
                <a:solidFill>
                  <a:srgbClr val="FF0000"/>
                </a:solidFill>
                <a:latin typeface="Times New Roman"/>
              </a:rPr>
              <a:t>命令</a:t>
            </a:r>
            <a:r>
              <a:rPr lang="zh-CN" altLang="en-US" sz="2400" spc="-1" dirty="0">
                <a:solidFill>
                  <a:srgbClr val="262626"/>
                </a:solidFill>
                <a:latin typeface="Times New Roman"/>
              </a:rPr>
              <a:t>使其立即生效！</a:t>
            </a:r>
            <a:endParaRPr lang="en-US" altLang="zh-CN" sz="2400" spc="-1" dirty="0">
              <a:solidFill>
                <a:srgbClr val="262626"/>
              </a:solidFill>
              <a:latin typeface="Times New Roman"/>
            </a:endParaRPr>
          </a:p>
          <a:p>
            <a:r>
              <a:rPr lang="en-US" altLang="zh-CN" sz="2400" spc="-1" dirty="0">
                <a:solidFill>
                  <a:srgbClr val="262626"/>
                </a:solidFill>
                <a:latin typeface="Times New Roman"/>
              </a:rPr>
              <a:t>       </a:t>
            </a:r>
            <a:r>
              <a:rPr lang="en-US" altLang="zh-CN" sz="3200" spc="-1" dirty="0">
                <a:solidFill>
                  <a:srgbClr val="262626"/>
                </a:solidFill>
                <a:latin typeface="Times New Roman"/>
              </a:rPr>
              <a:t>$ source .</a:t>
            </a:r>
            <a:r>
              <a:rPr lang="en-US" altLang="zh-CN" sz="3200" spc="-1" dirty="0" err="1">
                <a:solidFill>
                  <a:srgbClr val="262626"/>
                </a:solidFill>
                <a:latin typeface="Times New Roman"/>
              </a:rPr>
              <a:t>bashrc</a:t>
            </a:r>
            <a:endParaRPr lang="en-US" altLang="zh-CN" sz="3200" spc="-1" dirty="0">
              <a:solidFill>
                <a:srgbClr val="262626"/>
              </a:solidFill>
              <a:latin typeface="Times New Roman"/>
            </a:endParaRPr>
          </a:p>
          <a:p>
            <a:r>
              <a:rPr lang="en-US" altLang="zh-CN" sz="2400" spc="-1" dirty="0">
                <a:solidFill>
                  <a:srgbClr val="262626"/>
                </a:solidFill>
                <a:highlight>
                  <a:srgbClr val="FFFF00"/>
                </a:highlight>
                <a:latin typeface="Times New Roman"/>
              </a:rPr>
              <a:t>       /</a:t>
            </a:r>
            <a:r>
              <a:rPr lang="en-US" altLang="zh-CN" sz="2400" spc="-1" dirty="0" err="1">
                <a:solidFill>
                  <a:srgbClr val="262626"/>
                </a:solidFill>
                <a:highlight>
                  <a:srgbClr val="FFFF00"/>
                </a:highlight>
                <a:latin typeface="Times New Roman"/>
              </a:rPr>
              <a:t>etc</a:t>
            </a:r>
            <a:r>
              <a:rPr lang="en-US" altLang="zh-CN" sz="2400" spc="-1" dirty="0">
                <a:solidFill>
                  <a:srgbClr val="262626"/>
                </a:solidFill>
                <a:highlight>
                  <a:srgbClr val="FFFF00"/>
                </a:highlight>
                <a:latin typeface="Times New Roman"/>
              </a:rPr>
              <a:t>/</a:t>
            </a:r>
            <a:r>
              <a:rPr lang="zh-CN" altLang="en-US" sz="2400" spc="-1" dirty="0">
                <a:solidFill>
                  <a:srgbClr val="262626"/>
                </a:solidFill>
                <a:highlight>
                  <a:srgbClr val="FFFF00"/>
                </a:highlight>
                <a:latin typeface="Times New Roman"/>
              </a:rPr>
              <a:t>目录下有个同名文件</a:t>
            </a:r>
            <a:r>
              <a:rPr lang="zh-CN" altLang="en-US" sz="2400" spc="-1" dirty="0">
                <a:solidFill>
                  <a:srgbClr val="262626"/>
                </a:solidFill>
                <a:latin typeface="Times New Roman"/>
              </a:rPr>
              <a:t>，也可以对它编辑，但它是个</a:t>
            </a:r>
            <a:r>
              <a:rPr lang="zh-CN" altLang="en-US" sz="2400" spc="-1" dirty="0">
                <a:solidFill>
                  <a:srgbClr val="262626"/>
                </a:solidFill>
                <a:highlight>
                  <a:srgbClr val="FFFF00"/>
                </a:highlight>
                <a:latin typeface="Times New Roman"/>
              </a:rPr>
              <a:t>全局文件</a:t>
            </a:r>
            <a:r>
              <a:rPr lang="zh-CN" altLang="en-US" sz="2400" spc="-1" dirty="0">
                <a:solidFill>
                  <a:srgbClr val="262626"/>
                </a:solidFill>
                <a:latin typeface="Times New Roman"/>
              </a:rPr>
              <a:t>，对</a:t>
            </a:r>
            <a:r>
              <a:rPr lang="zh-CN" altLang="en-US" sz="2400" spc="-1" dirty="0">
                <a:solidFill>
                  <a:srgbClr val="FF0000"/>
                </a:solidFill>
                <a:latin typeface="Times New Roman"/>
              </a:rPr>
              <a:t>所有用户有效</a:t>
            </a:r>
            <a:r>
              <a:rPr lang="zh-CN" altLang="en-US" sz="2400" spc="-1" dirty="0">
                <a:solidFill>
                  <a:srgbClr val="262626"/>
                </a:solidFill>
                <a:latin typeface="Times New Roman"/>
              </a:rPr>
              <a:t>，所以需要谨慎编辑。</a:t>
            </a:r>
            <a:endParaRPr lang="zh-CN" altLang="en-US" sz="2400" dirty="0"/>
          </a:p>
        </p:txBody>
      </p:sp>
    </p:spTree>
    <p:extLst>
      <p:ext uri="{BB962C8B-B14F-4D97-AF65-F5344CB8AC3E}">
        <p14:creationId xmlns:p14="http://schemas.microsoft.com/office/powerpoint/2010/main" val="13600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Vim常用命令</a:t>
            </a:r>
            <a:endParaRPr lang="en-US" sz="4400" b="0" strike="noStrike" spc="-1">
              <a:latin typeface="Arial"/>
            </a:endParaRPr>
          </a:p>
        </p:txBody>
      </p:sp>
      <p:sp>
        <p:nvSpPr>
          <p:cNvPr id="289" name="CustomShape 2"/>
          <p:cNvSpPr/>
          <p:nvPr/>
        </p:nvSpPr>
        <p:spPr>
          <a:xfrm>
            <a:off x="781200" y="2285640"/>
            <a:ext cx="10629360" cy="3943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US" sz="2400" b="0" strike="noStrike" spc="-1" dirty="0" err="1">
                <a:solidFill>
                  <a:srgbClr val="262626"/>
                </a:solidFill>
                <a:latin typeface="Garamond"/>
                <a:ea typeface="宋体"/>
              </a:rPr>
              <a:t>文本编辑操作命令</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a:solidFill>
                  <a:srgbClr val="262626"/>
                </a:solidFill>
                <a:latin typeface="Garamond"/>
                <a:ea typeface="宋体"/>
              </a:rPr>
              <a:t>1. 移动光标：0</a:t>
            </a:r>
            <a:r>
              <a:rPr lang="zh-CN" altLang="en-US" sz="2400" b="0" strike="noStrike" spc="-1" dirty="0">
                <a:solidFill>
                  <a:srgbClr val="262626"/>
                </a:solidFill>
                <a:latin typeface="Garamond"/>
                <a:ea typeface="宋体"/>
              </a:rPr>
              <a:t>本行首；</a:t>
            </a:r>
            <a:r>
              <a:rPr lang="en-US" altLang="zh-CN" sz="2400" spc="-1" dirty="0">
                <a:solidFill>
                  <a:srgbClr val="262626"/>
                </a:solidFill>
                <a:latin typeface="Garamond"/>
                <a:ea typeface="宋体"/>
              </a:rPr>
              <a:t>$</a:t>
            </a:r>
            <a:r>
              <a:rPr lang="zh-CN" altLang="en-US" sz="2400" spc="-1" dirty="0">
                <a:solidFill>
                  <a:srgbClr val="262626"/>
                </a:solidFill>
                <a:latin typeface="Garamond"/>
                <a:ea typeface="宋体"/>
              </a:rPr>
              <a:t>本行尾</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a:solidFill>
                  <a:srgbClr val="262626"/>
                </a:solidFill>
                <a:latin typeface="Garamond"/>
                <a:ea typeface="宋体"/>
              </a:rPr>
              <a:t>2. </a:t>
            </a:r>
            <a:r>
              <a:rPr lang="en-US" sz="2400" b="0" strike="noStrike" spc="-1" dirty="0" err="1">
                <a:solidFill>
                  <a:srgbClr val="262626"/>
                </a:solidFill>
                <a:latin typeface="Garamond"/>
                <a:ea typeface="宋体"/>
              </a:rPr>
              <a:t>搜索替换</a:t>
            </a:r>
            <a:r>
              <a:rPr lang="en-US" sz="2400" b="0" strike="noStrike" spc="-1" dirty="0">
                <a:solidFill>
                  <a:srgbClr val="262626"/>
                </a:solidFill>
                <a:latin typeface="Garamond"/>
                <a:ea typeface="宋体"/>
              </a:rPr>
              <a:t>：</a:t>
            </a:r>
            <a:r>
              <a:rPr lang="en-US" sz="2400" spc="-1" dirty="0">
                <a:solidFill>
                  <a:srgbClr val="262626"/>
                </a:solidFill>
                <a:latin typeface="Garamond"/>
                <a:ea typeface="宋体"/>
              </a:rPr>
              <a:t>/</a:t>
            </a:r>
            <a:r>
              <a:rPr lang="zh-CN" altLang="en-US" sz="2400" spc="-1" dirty="0">
                <a:solidFill>
                  <a:srgbClr val="262626"/>
                </a:solidFill>
                <a:latin typeface="Garamond"/>
                <a:ea typeface="宋体"/>
              </a:rPr>
              <a:t>字符向下搜索；？字符向上搜索；</a:t>
            </a:r>
            <a:r>
              <a:rPr lang="en-US" altLang="zh-CN" sz="2400" spc="-1" dirty="0">
                <a:solidFill>
                  <a:srgbClr val="262626"/>
                </a:solidFill>
                <a:latin typeface="Garamond"/>
                <a:ea typeface="宋体"/>
              </a:rPr>
              <a:t>[%]s/old/new/[g]</a:t>
            </a:r>
            <a:r>
              <a:rPr lang="zh-CN" altLang="en-US" sz="2400" spc="-1" dirty="0">
                <a:solidFill>
                  <a:srgbClr val="262626"/>
                </a:solidFill>
                <a:latin typeface="Garamond"/>
                <a:ea typeface="宋体"/>
              </a:rPr>
              <a:t>替换</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a:solidFill>
                  <a:srgbClr val="262626"/>
                </a:solidFill>
                <a:latin typeface="Garamond"/>
                <a:ea typeface="宋体"/>
              </a:rPr>
              <a:t>3. </a:t>
            </a:r>
            <a:r>
              <a:rPr lang="en-US" sz="2400" b="0" strike="noStrike" spc="-1" dirty="0" err="1">
                <a:solidFill>
                  <a:srgbClr val="262626"/>
                </a:solidFill>
                <a:latin typeface="Garamond"/>
                <a:ea typeface="宋体"/>
              </a:rPr>
              <a:t>剪贴复制：yy</a:t>
            </a:r>
            <a:r>
              <a:rPr lang="zh-CN" altLang="en-US" sz="2400" b="0" strike="noStrike" spc="-1" dirty="0">
                <a:solidFill>
                  <a:srgbClr val="262626"/>
                </a:solidFill>
                <a:latin typeface="Garamond"/>
                <a:ea typeface="宋体"/>
              </a:rPr>
              <a:t>复制当前行；</a:t>
            </a:r>
            <a:r>
              <a:rPr lang="en-US" altLang="zh-CN" sz="2400" b="0" strike="noStrike" spc="-1" dirty="0">
                <a:solidFill>
                  <a:srgbClr val="262626"/>
                </a:solidFill>
                <a:latin typeface="Garamond"/>
                <a:ea typeface="宋体"/>
              </a:rPr>
              <a:t>p</a:t>
            </a:r>
            <a:r>
              <a:rPr lang="zh-CN" altLang="en-US" sz="2400" b="0" strike="noStrike" spc="-1" dirty="0">
                <a:solidFill>
                  <a:srgbClr val="262626"/>
                </a:solidFill>
                <a:latin typeface="Garamond"/>
                <a:ea typeface="宋体"/>
              </a:rPr>
              <a:t>粘贴在下一行；</a:t>
            </a:r>
            <a:r>
              <a:rPr lang="en-US" altLang="zh-CN" sz="2400" b="0" strike="noStrike" spc="-1" dirty="0">
                <a:solidFill>
                  <a:srgbClr val="262626"/>
                </a:solidFill>
                <a:latin typeface="Garamond"/>
                <a:ea typeface="宋体"/>
              </a:rPr>
              <a:t>P</a:t>
            </a:r>
            <a:r>
              <a:rPr lang="zh-CN" altLang="en-US" sz="2400" b="0" strike="noStrike" spc="-1" dirty="0">
                <a:solidFill>
                  <a:srgbClr val="262626"/>
                </a:solidFill>
                <a:latin typeface="Garamond"/>
                <a:ea typeface="宋体"/>
              </a:rPr>
              <a:t>粘贴在前一行</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a:solidFill>
                  <a:srgbClr val="262626"/>
                </a:solidFill>
                <a:latin typeface="Garamond"/>
                <a:ea typeface="宋体"/>
              </a:rPr>
              <a:t>4. </a:t>
            </a:r>
            <a:r>
              <a:rPr lang="en-US" sz="2400" b="0" strike="noStrike" spc="-1" dirty="0" err="1">
                <a:solidFill>
                  <a:srgbClr val="262626"/>
                </a:solidFill>
                <a:latin typeface="Garamond"/>
                <a:ea typeface="宋体"/>
              </a:rPr>
              <a:t>可视化</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err="1">
                <a:solidFill>
                  <a:srgbClr val="262626"/>
                </a:solidFill>
                <a:latin typeface="Garamond"/>
                <a:ea typeface="宋体"/>
              </a:rPr>
              <a:t>文件操作命令</a:t>
            </a:r>
            <a:endParaRPr lang="en-US" sz="24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dirty="0">
                <a:solidFill>
                  <a:srgbClr val="262626"/>
                </a:solidFill>
                <a:latin typeface="Garamond"/>
                <a:ea typeface="宋体"/>
              </a:rPr>
              <a:t>1. 保存：w；2. 退出：q；3. </a:t>
            </a:r>
            <a:r>
              <a:rPr lang="en-US" sz="2400" b="0" strike="noStrike" spc="-1" dirty="0" err="1">
                <a:solidFill>
                  <a:srgbClr val="262626"/>
                </a:solidFill>
                <a:latin typeface="Garamond"/>
                <a:ea typeface="宋体"/>
              </a:rPr>
              <a:t>强制</a:t>
            </a:r>
            <a:r>
              <a:rPr lang="en-US" sz="2400" b="0" strike="noStrike" spc="-1" dirty="0">
                <a:solidFill>
                  <a:srgbClr val="262626"/>
                </a:solidFill>
                <a:latin typeface="Garamond"/>
                <a:ea typeface="宋体"/>
              </a:rPr>
              <a:t>：！；</a:t>
            </a:r>
            <a:endParaRPr lang="en-US" sz="2400" b="0" strike="noStrike" spc="-1" dirty="0">
              <a:latin typeface="Arial"/>
            </a:endParaRPr>
          </a:p>
        </p:txBody>
      </p:sp>
      <p:pic>
        <p:nvPicPr>
          <p:cNvPr id="2" name="图片 1">
            <a:extLst>
              <a:ext uri="{FF2B5EF4-FFF2-40B4-BE49-F238E27FC236}">
                <a16:creationId xmlns:a16="http://schemas.microsoft.com/office/drawing/2014/main" id="{474B09F8-E360-4393-9CA7-39404C4838FA}"/>
              </a:ext>
            </a:extLst>
          </p:cNvPr>
          <p:cNvPicPr>
            <a:picLocks noChangeAspect="1"/>
          </p:cNvPicPr>
          <p:nvPr/>
        </p:nvPicPr>
        <p:blipFill>
          <a:blip r:embed="rId3"/>
          <a:stretch>
            <a:fillRect/>
          </a:stretch>
        </p:blipFill>
        <p:spPr>
          <a:xfrm>
            <a:off x="1453267" y="85843"/>
            <a:ext cx="9699713" cy="6858000"/>
          </a:xfrm>
          <a:prstGeom prst="rect">
            <a:avLst/>
          </a:prstGeom>
        </p:spPr>
      </p:pic>
      <p:pic>
        <p:nvPicPr>
          <p:cNvPr id="3" name="图片 2">
            <a:extLst>
              <a:ext uri="{FF2B5EF4-FFF2-40B4-BE49-F238E27FC236}">
                <a16:creationId xmlns:a16="http://schemas.microsoft.com/office/drawing/2014/main" id="{38F12A70-DEAA-4B82-A2F8-192678A3ED9C}"/>
              </a:ext>
            </a:extLst>
          </p:cNvPr>
          <p:cNvPicPr>
            <a:picLocks noChangeAspect="1"/>
          </p:cNvPicPr>
          <p:nvPr/>
        </p:nvPicPr>
        <p:blipFill>
          <a:blip r:embed="rId4"/>
          <a:stretch>
            <a:fillRect/>
          </a:stretch>
        </p:blipFill>
        <p:spPr>
          <a:xfrm>
            <a:off x="2163915" y="-150434"/>
            <a:ext cx="8066456" cy="8466302"/>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6499</TotalTime>
  <Words>7987</Words>
  <Application>Microsoft Office PowerPoint</Application>
  <PresentationFormat>宽屏</PresentationFormat>
  <Paragraphs>608</Paragraphs>
  <Slides>86</Slides>
  <Notes>1</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86</vt:i4>
      </vt:variant>
    </vt:vector>
  </HeadingPairs>
  <TitlesOfParts>
    <vt:vector size="98" baseType="lpstr">
      <vt:lpstr>华文中宋</vt:lpstr>
      <vt:lpstr>Arial</vt:lpstr>
      <vt:lpstr>Arial</vt:lpstr>
      <vt:lpstr>Garamond</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shell的登录方式</vt:lpstr>
      <vt:lpstr>登录式shell</vt:lpstr>
      <vt:lpstr>登录式shell启动过程</vt:lpstr>
      <vt:lpstr>非登录式shell</vt:lpstr>
      <vt:lpstr>非登录式shell启动过程</vt:lpstr>
      <vt:lpstr>交互式和非交互式shell</vt:lpstr>
      <vt:lpstr>环境变量的设置</vt:lpstr>
      <vt:lpstr>Linux常用系统环境变量</vt:lpstr>
      <vt:lpstr>Linux系统设置环境变量的相关文件</vt:lpstr>
      <vt:lpstr>设置搜索路径</vt:lpstr>
      <vt:lpstr>21.3.2  设置别名</vt:lpstr>
      <vt:lpstr>21.3.3  个性化设置：修改.bashrc文件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网络规划与设计</dc:title>
  <dc:subject/>
  <dc:creator>JXZ</dc:creator>
  <dc:description/>
  <cp:lastModifiedBy>pillar</cp:lastModifiedBy>
  <cp:revision>367</cp:revision>
  <dcterms:created xsi:type="dcterms:W3CDTF">2017-02-20T13:25:00Z</dcterms:created>
  <dcterms:modified xsi:type="dcterms:W3CDTF">2022-04-13T02:02:27Z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2052-10.1.0.6235</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73</vt:i4>
  </property>
</Properties>
</file>