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1"/>
  </p:notesMasterIdLst>
  <p:sldIdLst>
    <p:sldId id="256" r:id="rId2"/>
    <p:sldId id="287" r:id="rId3"/>
    <p:sldId id="288" r:id="rId4"/>
    <p:sldId id="370" r:id="rId5"/>
    <p:sldId id="289" r:id="rId6"/>
    <p:sldId id="290" r:id="rId7"/>
    <p:sldId id="371" r:id="rId8"/>
    <p:sldId id="291" r:id="rId9"/>
    <p:sldId id="372" r:id="rId10"/>
    <p:sldId id="292" r:id="rId11"/>
    <p:sldId id="293" r:id="rId12"/>
    <p:sldId id="373" r:id="rId13"/>
    <p:sldId id="295" r:id="rId14"/>
    <p:sldId id="374" r:id="rId15"/>
    <p:sldId id="375" r:id="rId16"/>
    <p:sldId id="376" r:id="rId17"/>
    <p:sldId id="377" r:id="rId18"/>
    <p:sldId id="296" r:id="rId19"/>
    <p:sldId id="378" r:id="rId20"/>
    <p:sldId id="297" r:id="rId21"/>
    <p:sldId id="383" r:id="rId22"/>
    <p:sldId id="379" r:id="rId23"/>
    <p:sldId id="382" r:id="rId24"/>
    <p:sldId id="298" r:id="rId25"/>
    <p:sldId id="380" r:id="rId26"/>
    <p:sldId id="299" r:id="rId27"/>
    <p:sldId id="381" r:id="rId28"/>
    <p:sldId id="384" r:id="rId29"/>
    <p:sldId id="398" r:id="rId30"/>
    <p:sldId id="399" r:id="rId31"/>
    <p:sldId id="300" r:id="rId32"/>
    <p:sldId id="301" r:id="rId33"/>
    <p:sldId id="302" r:id="rId34"/>
    <p:sldId id="385" r:id="rId35"/>
    <p:sldId id="386" r:id="rId36"/>
    <p:sldId id="303" r:id="rId37"/>
    <p:sldId id="388" r:id="rId38"/>
    <p:sldId id="389" r:id="rId39"/>
    <p:sldId id="306" r:id="rId40"/>
    <p:sldId id="387" r:id="rId41"/>
    <p:sldId id="391" r:id="rId42"/>
    <p:sldId id="307" r:id="rId43"/>
    <p:sldId id="392" r:id="rId44"/>
    <p:sldId id="308" r:id="rId45"/>
    <p:sldId id="393" r:id="rId46"/>
    <p:sldId id="395" r:id="rId47"/>
    <p:sldId id="394" r:id="rId48"/>
    <p:sldId id="309" r:id="rId49"/>
    <p:sldId id="397"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宋体" charset="-122"/>
        <a:cs typeface="+mn-cs"/>
      </a:defRPr>
    </a:lvl1pPr>
    <a:lvl2pPr marL="457200" algn="l" defTabSz="457200" rtl="0" fontAlgn="base">
      <a:spcBef>
        <a:spcPct val="0"/>
      </a:spcBef>
      <a:spcAft>
        <a:spcPct val="0"/>
      </a:spcAft>
      <a:defRPr kern="1200">
        <a:solidFill>
          <a:schemeClr val="tx1"/>
        </a:solidFill>
        <a:latin typeface="Arial" charset="0"/>
        <a:ea typeface="宋体" charset="-122"/>
        <a:cs typeface="+mn-cs"/>
      </a:defRPr>
    </a:lvl2pPr>
    <a:lvl3pPr marL="914400" algn="l" defTabSz="457200" rtl="0" fontAlgn="base">
      <a:spcBef>
        <a:spcPct val="0"/>
      </a:spcBef>
      <a:spcAft>
        <a:spcPct val="0"/>
      </a:spcAft>
      <a:defRPr kern="1200">
        <a:solidFill>
          <a:schemeClr val="tx1"/>
        </a:solidFill>
        <a:latin typeface="Arial" charset="0"/>
        <a:ea typeface="宋体" charset="-122"/>
        <a:cs typeface="+mn-cs"/>
      </a:defRPr>
    </a:lvl3pPr>
    <a:lvl4pPr marL="1371600" algn="l" defTabSz="457200" rtl="0" fontAlgn="base">
      <a:spcBef>
        <a:spcPct val="0"/>
      </a:spcBef>
      <a:spcAft>
        <a:spcPct val="0"/>
      </a:spcAft>
      <a:defRPr kern="1200">
        <a:solidFill>
          <a:schemeClr val="tx1"/>
        </a:solidFill>
        <a:latin typeface="Arial" charset="0"/>
        <a:ea typeface="宋体" charset="-122"/>
        <a:cs typeface="+mn-cs"/>
      </a:defRPr>
    </a:lvl4pPr>
    <a:lvl5pPr marL="1828800" algn="l" defTabSz="457200"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3" autoAdjust="0"/>
    <p:restoredTop sz="94660"/>
  </p:normalViewPr>
  <p:slideViewPr>
    <p:cSldViewPr snapToGrid="0">
      <p:cViewPr varScale="1">
        <p:scale>
          <a:sx n="64" d="100"/>
          <a:sy n="64" d="100"/>
        </p:scale>
        <p:origin x="76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2614AAF-3182-48A4-940B-4F35922DD30A}" type="datetimeFigureOut">
              <a:rPr lang="zh-CN" altLang="en-US"/>
              <a:pPr>
                <a:defRPr/>
              </a:pPr>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01D4DDA-1CF3-41BE-B1F0-E1331EF3E3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01D4DDA-1CF3-41BE-B1F0-E1331EF3E392}" type="slidenum">
              <a:rPr lang="zh-CN" altLang="en-US" smtClean="0"/>
              <a:pPr>
                <a:defRPr/>
              </a:pPr>
              <a:t>43</a:t>
            </a:fld>
            <a:endParaRPr lang="zh-CN" altLang="en-US"/>
          </a:p>
        </p:txBody>
      </p:sp>
    </p:spTree>
    <p:extLst>
      <p:ext uri="{BB962C8B-B14F-4D97-AF65-F5344CB8AC3E}">
        <p14:creationId xmlns:p14="http://schemas.microsoft.com/office/powerpoint/2010/main" val="764761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01D4DDA-1CF3-41BE-B1F0-E1331EF3E392}" type="slidenum">
              <a:rPr lang="zh-CN" altLang="en-US" smtClean="0"/>
              <a:pPr>
                <a:defRPr/>
              </a:pPr>
              <a:t>48</a:t>
            </a:fld>
            <a:endParaRPr lang="zh-CN" altLang="en-US"/>
          </a:p>
        </p:txBody>
      </p:sp>
    </p:spTree>
    <p:extLst>
      <p:ext uri="{BB962C8B-B14F-4D97-AF65-F5344CB8AC3E}">
        <p14:creationId xmlns:p14="http://schemas.microsoft.com/office/powerpoint/2010/main" val="1729726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01D4DDA-1CF3-41BE-B1F0-E1331EF3E392}" type="slidenum">
              <a:rPr lang="zh-CN" altLang="en-US" smtClean="0"/>
              <a:pPr>
                <a:defRPr/>
              </a:pPr>
              <a:t>51</a:t>
            </a:fld>
            <a:endParaRPr lang="zh-CN" altLang="en-US"/>
          </a:p>
        </p:txBody>
      </p:sp>
    </p:spTree>
    <p:extLst>
      <p:ext uri="{BB962C8B-B14F-4D97-AF65-F5344CB8AC3E}">
        <p14:creationId xmlns:p14="http://schemas.microsoft.com/office/powerpoint/2010/main" val="14938792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6"/>
          <p:cNvGrpSpPr>
            <a:grpSpLocks/>
          </p:cNvGrpSpPr>
          <p:nvPr/>
        </p:nvGrpSpPr>
        <p:grpSpPr bwMode="auto">
          <a:xfrm>
            <a:off x="-17463" y="0"/>
            <a:ext cx="12231688" cy="6856413"/>
            <a:chOff x="-16934" y="0"/>
            <a:chExt cx="12231160" cy="6856214"/>
          </a:xfrm>
        </p:grpSpPr>
        <p:pic>
          <p:nvPicPr>
            <p:cNvPr id="5" name="Picture 15" descr="HD-PanelTitleR1.png"/>
            <p:cNvPicPr>
              <a:picLocks noChangeAspect="1"/>
            </p:cNvPicPr>
            <p:nvPr/>
          </p:nvPicPr>
          <p:blipFill>
            <a:blip r:embed="rId2"/>
            <a:srcRect/>
            <a:stretch>
              <a:fillRect/>
            </a:stretch>
          </p:blipFill>
          <p:spPr bwMode="auto">
            <a:xfrm>
              <a:off x="0" y="0"/>
              <a:ext cx="12188825" cy="6856214"/>
            </a:xfrm>
            <a:prstGeom prst="rect">
              <a:avLst/>
            </a:prstGeom>
            <a:noFill/>
            <a:ln w="9525">
              <a:noFill/>
              <a:miter lim="800000"/>
              <a:headEnd/>
              <a:tailEnd/>
            </a:ln>
          </p:spPr>
        </p:pic>
        <p:sp>
          <p:nvSpPr>
            <p:cNvPr id="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7" name="Picture 16" descr="HDRibbonTitle-UniformTrim.png"/>
            <p:cNvPicPr>
              <a:picLocks noChangeAspect="1"/>
            </p:cNvPicPr>
            <p:nvPr/>
          </p:nvPicPr>
          <p:blipFill>
            <a:blip r:embed="rId3"/>
            <a:srcRect/>
            <a:stretch>
              <a:fillRect/>
            </a:stretch>
          </p:blipFill>
          <p:spPr bwMode="auto">
            <a:xfrm>
              <a:off x="-16934" y="3147609"/>
              <a:ext cx="2478024" cy="612648"/>
            </a:xfrm>
            <a:prstGeom prst="rect">
              <a:avLst/>
            </a:prstGeom>
            <a:noFill/>
            <a:ln w="9525">
              <a:noFill/>
              <a:miter lim="800000"/>
              <a:headEnd/>
              <a:tailEnd/>
            </a:ln>
          </p:spPr>
        </p:pic>
        <p:pic>
          <p:nvPicPr>
            <p:cNvPr id="8" name="Picture 19" descr="HDRibbonTitle-UniformTrim.png"/>
            <p:cNvPicPr>
              <a:picLocks noChangeAspect="1"/>
            </p:cNvPicPr>
            <p:nvPr/>
          </p:nvPicPr>
          <p:blipFill>
            <a:blip r:embed="rId3"/>
            <a:srcRect/>
            <a:stretch>
              <a:fillRect/>
            </a:stretch>
          </p:blipFill>
          <p:spPr bwMode="auto">
            <a:xfrm>
              <a:off x="9736202" y="3147609"/>
              <a:ext cx="2478024" cy="612648"/>
            </a:xfrm>
            <a:prstGeom prst="rect">
              <a:avLst/>
            </a:prstGeom>
            <a:noFill/>
            <a:ln w="9525">
              <a:noFill/>
              <a:miter lim="800000"/>
              <a:headEnd/>
              <a:tailEnd/>
            </a:ln>
          </p:spPr>
        </p:pic>
      </p:grpSp>
      <p:cxnSp>
        <p:nvCxnSpPr>
          <p:cNvPr id="9" name="Straight Connector 14"/>
          <p:cNvCxnSpPr/>
          <p:nvPr/>
        </p:nvCxnSpPr>
        <p:spPr>
          <a:xfrm>
            <a:off x="2692400" y="3522663"/>
            <a:ext cx="681513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a:xfrm>
            <a:off x="7983538" y="5037138"/>
            <a:ext cx="896937" cy="279400"/>
          </a:xfrm>
        </p:spPr>
        <p:txBody>
          <a:bodyPr/>
          <a:lstStyle>
            <a:lvl1pPr>
              <a:defRPr/>
            </a:lvl1pPr>
          </a:lstStyle>
          <a:p>
            <a:pPr>
              <a:defRPr/>
            </a:pPr>
            <a:fld id="{53ECFA93-3544-467C-864E-04B808D0E905}" type="datetimeFigureOut">
              <a:rPr lang="en-US"/>
              <a:pPr>
                <a:defRPr/>
              </a:pPr>
              <a:t>4/27/2021</a:t>
            </a:fld>
            <a:endParaRPr lang="en-US"/>
          </a:p>
        </p:txBody>
      </p:sp>
      <p:sp>
        <p:nvSpPr>
          <p:cNvPr id="11" name="Footer Placeholder 4"/>
          <p:cNvSpPr>
            <a:spLocks noGrp="1"/>
          </p:cNvSpPr>
          <p:nvPr>
            <p:ph type="ftr" sz="quarter" idx="11"/>
          </p:nvPr>
        </p:nvSpPr>
        <p:spPr>
          <a:xfrm>
            <a:off x="2692400" y="5037138"/>
            <a:ext cx="5214938" cy="279400"/>
          </a:xfrm>
        </p:spPr>
        <p:txBody>
          <a:bodyPr/>
          <a:lstStyle>
            <a:lvl1pPr>
              <a:defRPr/>
            </a:lvl1pPr>
          </a:lstStyle>
          <a:p>
            <a:pPr>
              <a:defRPr/>
            </a:pPr>
            <a:endParaRPr lang="en-US"/>
          </a:p>
        </p:txBody>
      </p:sp>
      <p:sp>
        <p:nvSpPr>
          <p:cNvPr id="12" name="Slide Number Placeholder 5"/>
          <p:cNvSpPr>
            <a:spLocks noGrp="1"/>
          </p:cNvSpPr>
          <p:nvPr>
            <p:ph type="sldNum" sz="quarter" idx="12"/>
          </p:nvPr>
        </p:nvSpPr>
        <p:spPr>
          <a:xfrm>
            <a:off x="8956675" y="5037138"/>
            <a:ext cx="550863" cy="279400"/>
          </a:xfrm>
        </p:spPr>
        <p:txBody>
          <a:bodyPr/>
          <a:lstStyle>
            <a:lvl1pPr>
              <a:defRPr/>
            </a:lvl1pPr>
          </a:lstStyle>
          <a:p>
            <a:pPr>
              <a:defRPr/>
            </a:pPr>
            <a:fld id="{286714F1-2A27-4A5B-AE83-C58EE95A63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209029E-F7FF-4881-9C1E-AFC7BB8ADD02}" type="datetimeFigureOut">
              <a:rPr lang="en-US"/>
              <a:pPr>
                <a:defRPr/>
              </a:pPr>
              <a:t>4/27/2021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9D1EC92-16D5-448B-80CA-0DE9503F3F3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cxnSp>
        <p:nvCxnSpPr>
          <p:cNvPr id="4" name="Straight Connector 14"/>
          <p:cNvCxnSpPr/>
          <p:nvPr/>
        </p:nvCxnSpPr>
        <p:spPr>
          <a:xfrm>
            <a:off x="1395413" y="41402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03868" y="982132"/>
            <a:ext cx="9592732" cy="2954868"/>
          </a:xfrm>
        </p:spPr>
        <p:txBody>
          <a:bodyP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7D421B24-2376-4C9E-B0A2-62579B7ABA62}" type="datetimeFigureOut">
              <a:rPr lang="en-US"/>
              <a:pPr>
                <a:defRPr/>
              </a:pPr>
              <a:t>4/27/2021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7E609F-A997-4AC5-BE48-0526DCC4477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13"/>
          <p:cNvSpPr txBox="1"/>
          <p:nvPr/>
        </p:nvSpPr>
        <p:spPr>
          <a:xfrm>
            <a:off x="862013" y="879475"/>
            <a:ext cx="609600" cy="585788"/>
          </a:xfrm>
          <a:prstGeom prst="rect">
            <a:avLst/>
          </a:prstGeom>
        </p:spPr>
        <p:txBody>
          <a:bodyPr anchor="ctr"/>
          <a:lstStyle/>
          <a:p>
            <a:pPr fontAlgn="auto">
              <a:spcBef>
                <a:spcPts val="0"/>
              </a:spcBef>
              <a:spcAft>
                <a:spcPts val="0"/>
              </a:spcAft>
              <a:defRPr/>
            </a:pPr>
            <a:r>
              <a:rPr lang="en-US" sz="8000" dirty="0">
                <a:latin typeface="+mn-lt"/>
                <a:ea typeface="+mn-ea"/>
              </a:rPr>
              <a:t>“</a:t>
            </a:r>
          </a:p>
        </p:txBody>
      </p:sp>
      <p:sp>
        <p:nvSpPr>
          <p:cNvPr id="6" name="TextBox 14"/>
          <p:cNvSpPr txBox="1"/>
          <p:nvPr/>
        </p:nvSpPr>
        <p:spPr>
          <a:xfrm>
            <a:off x="10599738" y="2827338"/>
            <a:ext cx="609600" cy="585787"/>
          </a:xfrm>
          <a:prstGeom prst="rect">
            <a:avLst/>
          </a:prstGeom>
        </p:spPr>
        <p:txBody>
          <a:bodyPr anchor="ctr"/>
          <a:lstStyle/>
          <a:p>
            <a:pPr algn="r" fontAlgn="auto">
              <a:spcBef>
                <a:spcPts val="0"/>
              </a:spcBef>
              <a:spcAft>
                <a:spcPts val="0"/>
              </a:spcAft>
              <a:defRPr/>
            </a:pPr>
            <a:r>
              <a:rPr lang="en-US" sz="8000" dirty="0">
                <a:latin typeface="+mn-lt"/>
                <a:ea typeface="+mn-ea"/>
              </a:rPr>
              <a:t>”</a:t>
            </a:r>
          </a:p>
        </p:txBody>
      </p:sp>
      <p:cxnSp>
        <p:nvCxnSpPr>
          <p:cNvPr id="7" name="Straight Connector 18"/>
          <p:cNvCxnSpPr/>
          <p:nvPr/>
        </p:nvCxnSpPr>
        <p:spPr>
          <a:xfrm>
            <a:off x="1395413" y="41402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46213" y="982132"/>
            <a:ext cx="9296398" cy="2370668"/>
          </a:xfr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527DEE41-BF29-442E-87EE-45D412BB4C97}" type="datetimeFigureOut">
              <a:rPr lang="en-US"/>
              <a:pPr>
                <a:defRPr/>
              </a:pPr>
              <a:t>4/27/2021</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C6405882-84DD-4F16-A753-0683BD9CBFE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AED1093F-1A29-4F9C-B248-2C1AD8B7DC05}" type="datetimeFigureOut">
              <a:rPr lang="en-US"/>
              <a:pPr>
                <a:defRPr/>
              </a:pPr>
              <a:t>4/27/2021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988E84-3DCE-405E-8C93-521F32E0B3CC}"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5" name="TextBox 11"/>
          <p:cNvSpPr txBox="1"/>
          <p:nvPr/>
        </p:nvSpPr>
        <p:spPr>
          <a:xfrm>
            <a:off x="862013" y="879475"/>
            <a:ext cx="609600" cy="585788"/>
          </a:xfrm>
          <a:prstGeom prst="rect">
            <a:avLst/>
          </a:prstGeom>
        </p:spPr>
        <p:txBody>
          <a:bodyPr anchor="ctr"/>
          <a:lstStyle/>
          <a:p>
            <a:pPr fontAlgn="auto">
              <a:spcBef>
                <a:spcPts val="0"/>
              </a:spcBef>
              <a:spcAft>
                <a:spcPts val="0"/>
              </a:spcAft>
              <a:defRPr/>
            </a:pPr>
            <a:r>
              <a:rPr lang="en-US" sz="8000" dirty="0">
                <a:latin typeface="+mn-lt"/>
                <a:ea typeface="+mn-ea"/>
              </a:rPr>
              <a:t>“</a:t>
            </a:r>
          </a:p>
        </p:txBody>
      </p:sp>
      <p:sp>
        <p:nvSpPr>
          <p:cNvPr id="6" name="TextBox 12"/>
          <p:cNvSpPr txBox="1"/>
          <p:nvPr/>
        </p:nvSpPr>
        <p:spPr>
          <a:xfrm>
            <a:off x="10599738" y="2598738"/>
            <a:ext cx="609600" cy="585787"/>
          </a:xfrm>
          <a:prstGeom prst="rect">
            <a:avLst/>
          </a:prstGeom>
        </p:spPr>
        <p:txBody>
          <a:bodyPr anchor="ctr"/>
          <a:lstStyle/>
          <a:p>
            <a:pPr algn="r" fontAlgn="auto">
              <a:spcBef>
                <a:spcPts val="0"/>
              </a:spcBef>
              <a:spcAft>
                <a:spcPts val="0"/>
              </a:spcAft>
              <a:defRPr/>
            </a:pPr>
            <a:r>
              <a:rPr lang="en-US" sz="8000" dirty="0">
                <a:latin typeface="+mn-lt"/>
                <a:ea typeface="+mn-ea"/>
              </a:rPr>
              <a:t>”</a:t>
            </a:r>
          </a:p>
        </p:txBody>
      </p:sp>
      <p:cxnSp>
        <p:nvCxnSpPr>
          <p:cNvPr id="7" name="Straight Connector 25"/>
          <p:cNvCxnSpPr/>
          <p:nvPr/>
        </p:nvCxnSpPr>
        <p:spPr>
          <a:xfrm>
            <a:off x="1395413" y="34290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46213" y="982132"/>
            <a:ext cx="9296398" cy="2243668"/>
          </a:xfrm>
        </p:spPr>
        <p:txBody>
          <a:bodyP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8" name="Date Placeholder 3"/>
          <p:cNvSpPr>
            <a:spLocks noGrp="1"/>
          </p:cNvSpPr>
          <p:nvPr>
            <p:ph type="dt" sz="half" idx="14"/>
          </p:nvPr>
        </p:nvSpPr>
        <p:spPr/>
        <p:txBody>
          <a:bodyPr/>
          <a:lstStyle>
            <a:lvl1pPr>
              <a:defRPr/>
            </a:lvl1pPr>
          </a:lstStyle>
          <a:p>
            <a:pPr>
              <a:defRPr/>
            </a:pPr>
            <a:fld id="{B16A0A63-91CA-4BBE-8E91-E733ECF8FEBA}" type="datetimeFigureOut">
              <a:rPr lang="en-US"/>
              <a:pPr>
                <a:defRPr/>
              </a:pPr>
              <a:t>4/27/2021</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p:txBody>
          <a:bodyPr/>
          <a:lstStyle>
            <a:lvl1pPr>
              <a:defRPr/>
            </a:lvl1pPr>
          </a:lstStyle>
          <a:p>
            <a:pPr>
              <a:defRPr/>
            </a:pPr>
            <a:fld id="{B3E609AC-4CE3-4843-A646-AD18E185F6A0}"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cxnSp>
        <p:nvCxnSpPr>
          <p:cNvPr id="5" name="Straight Connector 14"/>
          <p:cNvCxnSpPr/>
          <p:nvPr/>
        </p:nvCxnSpPr>
        <p:spPr>
          <a:xfrm>
            <a:off x="1395413" y="3429000"/>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9666" cy="2243668"/>
          </a:xfrm>
        </p:spPr>
        <p:txBody>
          <a:bodyPr rtlCol="0">
            <a:normAutofit/>
          </a:bodyPr>
          <a:lstStyle>
            <a:lvl1pPr>
              <a:defRPr lang="en-US" b="0" dirty="0"/>
            </a:lvl1pPr>
          </a:lstStyle>
          <a:p>
            <a:pPr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Date Placeholder 3"/>
          <p:cNvSpPr>
            <a:spLocks noGrp="1"/>
          </p:cNvSpPr>
          <p:nvPr>
            <p:ph type="dt" sz="half" idx="14"/>
          </p:nvPr>
        </p:nvSpPr>
        <p:spPr/>
        <p:txBody>
          <a:bodyPr/>
          <a:lstStyle>
            <a:lvl1pPr>
              <a:defRPr/>
            </a:lvl1pPr>
          </a:lstStyle>
          <a:p>
            <a:pPr>
              <a:defRPr/>
            </a:pPr>
            <a:fld id="{EA42385B-44D1-44B0-AAA2-6040E6C24F80}" type="datetimeFigureOut">
              <a:rPr lang="en-US"/>
              <a:pPr>
                <a:defRPr/>
              </a:pPr>
              <a:t>4/27/2021</a:t>
            </a:fld>
            <a:endParaRPr lang="en-US"/>
          </a:p>
        </p:txBody>
      </p:sp>
      <p:sp>
        <p:nvSpPr>
          <p:cNvPr id="7" name="Footer Placeholder 4"/>
          <p:cNvSpPr>
            <a:spLocks noGrp="1"/>
          </p:cNvSpPr>
          <p:nvPr>
            <p:ph type="ftr" sz="quarter" idx="15"/>
          </p:nvPr>
        </p:nvSpPr>
        <p:spPr/>
        <p:txBody>
          <a:bodyPr/>
          <a:lstStyle>
            <a:lvl1pPr>
              <a:defRPr/>
            </a:lvl1pPr>
          </a:lstStyle>
          <a:p>
            <a:pPr>
              <a:defRPr/>
            </a:pPr>
            <a:endParaRPr lang="en-US"/>
          </a:p>
        </p:txBody>
      </p:sp>
      <p:sp>
        <p:nvSpPr>
          <p:cNvPr id="8" name="Slide Number Placeholder 5"/>
          <p:cNvSpPr>
            <a:spLocks noGrp="1"/>
          </p:cNvSpPr>
          <p:nvPr>
            <p:ph type="sldNum" sz="quarter" idx="16"/>
          </p:nvPr>
        </p:nvSpPr>
        <p:spPr/>
        <p:txBody>
          <a:bodyPr/>
          <a:lstStyle>
            <a:lvl1pPr>
              <a:defRPr/>
            </a:lvl1pPr>
          </a:lstStyle>
          <a:p>
            <a:pPr>
              <a:defRPr/>
            </a:pPr>
            <a:fld id="{3725A74A-32B5-48E2-B709-249F20A16D5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13"/>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739BDD28-B127-4795-8AFE-DF7F307D8242}" type="datetimeFigureOut">
              <a:rPr lang="en-US"/>
              <a:pPr>
                <a:defRPr/>
              </a:pPr>
              <a:t>4/27/2021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353599-EC7A-478D-84B2-FEEFBD1AB69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cxnSp>
        <p:nvCxnSpPr>
          <p:cNvPr id="4" name="Straight Connector 13"/>
          <p:cNvCxnSpPr/>
          <p:nvPr/>
        </p:nvCxnSpPr>
        <p:spPr>
          <a:xfrm>
            <a:off x="886460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65E3EBF4-E3B8-4EDF-940E-EFBD6F329AC7}" type="datetimeFigureOut">
              <a:rPr lang="en-US"/>
              <a:pPr>
                <a:defRPr/>
              </a:pPr>
              <a:t>4/27/2021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08DC31-9E64-4795-8D48-6D87FE63CD56}"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07834" y="692151"/>
            <a:ext cx="8640233" cy="576263"/>
          </a:xfrm>
        </p:spPr>
        <p:txBody>
          <a:bodyPr/>
          <a:lstStyle/>
          <a:p>
            <a:r>
              <a:rPr lang="zh-CN" altLang="en-US"/>
              <a:t>单击此处编辑母版标题样式</a:t>
            </a:r>
          </a:p>
        </p:txBody>
      </p:sp>
      <p:sp>
        <p:nvSpPr>
          <p:cNvPr id="3" name="文本占位符 2"/>
          <p:cNvSpPr>
            <a:spLocks noGrp="1"/>
          </p:cNvSpPr>
          <p:nvPr>
            <p:ph type="body" sz="half" idx="1"/>
          </p:nvPr>
        </p:nvSpPr>
        <p:spPr>
          <a:xfrm>
            <a:off x="527051" y="1341439"/>
            <a:ext cx="5681133"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411385" y="1341439"/>
            <a:ext cx="5683249"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r>
              <a:rPr lang="zh-CN" altLang="en-US"/>
              <a:t>第</a:t>
            </a:r>
            <a:fld id="{355289E4-3784-47D0-8527-6EEC22B72868}" type="slidenum">
              <a:rPr lang="zh-CN" altLang="en-US"/>
              <a:pPr>
                <a:defRPr/>
              </a:pPr>
              <a:t>‹#›</a:t>
            </a:fld>
            <a:r>
              <a:rPr lang="zh-CN" altLang="en-US"/>
              <a:t>页 共</a:t>
            </a:r>
            <a:r>
              <a:rPr lang="en-US" altLang="zh-CN"/>
              <a:t>93</a:t>
            </a:r>
            <a:r>
              <a:rPr lang="zh-CN" altLang="en-US"/>
              <a:t>页</a:t>
            </a:r>
          </a:p>
        </p:txBody>
      </p:sp>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536ABA-C6BA-4EB4-BDBC-772D656BECC7}" type="datetimeFigureOut">
              <a:rPr lang="zh-CN" altLang="en-US" smtClean="0"/>
              <a:t>2021/4/27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684F9F4-EB8D-462B-975D-1A3C67FE73B1}" type="slidenum">
              <a:rPr lang="zh-CN" altLang="en-US" smtClean="0"/>
              <a:t>‹#›</a:t>
            </a:fld>
            <a:endParaRPr lang="zh-CN" altLang="en-US"/>
          </a:p>
        </p:txBody>
      </p:sp>
    </p:spTree>
    <p:extLst>
      <p:ext uri="{BB962C8B-B14F-4D97-AF65-F5344CB8AC3E}">
        <p14:creationId xmlns:p14="http://schemas.microsoft.com/office/powerpoint/2010/main" val="211384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Straight Connector 6"/>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Straight Connector 15"/>
          <p:cNvCxnSpPr/>
          <p:nvPr/>
        </p:nvCxnSpPr>
        <p:spPr>
          <a:xfrm>
            <a:off x="2012950" y="3709988"/>
            <a:ext cx="81629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65C3D43C-209A-43BB-BBBF-2FC8C4E70BD7}" type="datetimeFigureOut">
              <a:rPr lang="en-US"/>
              <a:pPr>
                <a:defRPr/>
              </a:pPr>
              <a:t>4/27/2021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851092-113E-4973-AE74-84CD29CF03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5" name="Straight Connector 7"/>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39A07179-1A35-45F9-BDB6-22D3C448AFBB}" type="datetimeFigureOut">
              <a:rPr lang="en-US"/>
              <a:pPr>
                <a:defRPr/>
              </a:pPr>
              <a:t>4/27/2021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37633DB-3440-42A4-ABF9-D7E5A7CCC73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17"/>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145838A8-61A1-4415-8EE4-25C2DC3798D4}" type="datetimeFigureOut">
              <a:rPr lang="en-US"/>
              <a:pPr>
                <a:defRPr/>
              </a:pPr>
              <a:t>4/27/2021</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7D8DA757-02E4-4FC2-9A82-B151DB86B4B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Straight Connector 13"/>
          <p:cNvCxnSpPr/>
          <p:nvPr/>
        </p:nvCxnSpPr>
        <p:spPr>
          <a:xfrm>
            <a:off x="1395413" y="2420938"/>
            <a:ext cx="94075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3C0AD5-E638-4F4A-A03D-7A8A94D6D195}" type="datetimeFigureOut">
              <a:rPr lang="en-US"/>
              <a:pPr>
                <a:defRPr/>
              </a:pPr>
              <a:t>4/27/2021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E09D656-B8F7-4C9B-B63F-58C6A3CE428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15"/>
          <p:cNvCxnSpPr/>
          <p:nvPr/>
        </p:nvCxnSpPr>
        <p:spPr>
          <a:xfrm>
            <a:off x="1395413" y="2913063"/>
            <a:ext cx="35147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293811" y="3031065"/>
            <a:ext cx="3718455"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9EA45559-AB85-4BBB-A2D2-FFF6290D1766}" type="datetimeFigureOut">
              <a:rPr lang="en-US"/>
              <a:pPr>
                <a:defRPr/>
              </a:pPr>
              <a:t>4/27/2021</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62AE1776-A0AA-45A6-8065-9D07B5F5B73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1295399" y="3255432"/>
            <a:ext cx="6241816"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A4B25B0C-20E7-415B-A5F6-197213843DDE}" type="datetimeFigureOut">
              <a:rPr lang="en-US"/>
              <a:pPr>
                <a:defRPr/>
              </a:pPr>
              <a:t>4/27/2021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16FF5F-3EE7-402F-BBAF-6E1A7D95074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15875" y="0"/>
            <a:ext cx="12230100" cy="6856413"/>
            <a:chOff x="-15736" y="0"/>
            <a:chExt cx="12229962" cy="6856214"/>
          </a:xfrm>
        </p:grpSpPr>
        <p:pic>
          <p:nvPicPr>
            <p:cNvPr id="1032" name="Picture 7" descr="HD-PanelContent.png"/>
            <p:cNvPicPr>
              <a:picLocks noChangeAspect="1"/>
            </p:cNvPicPr>
            <p:nvPr/>
          </p:nvPicPr>
          <p:blipFill>
            <a:blip r:embed="rId21"/>
            <a:srcRect/>
            <a:stretch>
              <a:fillRect/>
            </a:stretch>
          </p:blipFill>
          <p:spPr bwMode="auto">
            <a:xfrm>
              <a:off x="0" y="0"/>
              <a:ext cx="12188825" cy="6856214"/>
            </a:xfrm>
            <a:prstGeom prst="rect">
              <a:avLst/>
            </a:prstGeom>
            <a:noFill/>
            <a:ln w="9525">
              <a:noFill/>
              <a:miter lim="800000"/>
              <a:headEnd/>
              <a:tailEnd/>
            </a:ln>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9" descr="HDRibbonContent-UniformTrim.png"/>
            <p:cNvPicPr>
              <a:picLocks noChangeAspect="1"/>
            </p:cNvPicPr>
            <p:nvPr/>
          </p:nvPicPr>
          <p:blipFill>
            <a:blip r:embed="rId22"/>
            <a:srcRect/>
            <a:stretch>
              <a:fillRect/>
            </a:stretch>
          </p:blipFill>
          <p:spPr bwMode="auto">
            <a:xfrm>
              <a:off x="-15736" y="3153832"/>
              <a:ext cx="777240" cy="606425"/>
            </a:xfrm>
            <a:prstGeom prst="rect">
              <a:avLst/>
            </a:prstGeom>
            <a:noFill/>
            <a:ln w="9525">
              <a:noFill/>
              <a:miter lim="800000"/>
              <a:headEnd/>
              <a:tailEnd/>
            </a:ln>
          </p:spPr>
        </p:pic>
        <p:pic>
          <p:nvPicPr>
            <p:cNvPr id="1037" name="Picture 10" descr="HDRibbonContent-UniformTrim.png"/>
            <p:cNvPicPr>
              <a:picLocks noChangeAspect="1"/>
            </p:cNvPicPr>
            <p:nvPr/>
          </p:nvPicPr>
          <p:blipFill>
            <a:blip r:embed="rId22"/>
            <a:srcRect/>
            <a:stretch>
              <a:fillRect/>
            </a:stretch>
          </p:blipFill>
          <p:spPr bwMode="auto">
            <a:xfrm>
              <a:off x="11436986" y="3153832"/>
              <a:ext cx="777240" cy="606425"/>
            </a:xfrm>
            <a:prstGeom prst="rect">
              <a:avLst/>
            </a:prstGeom>
            <a:noFill/>
            <a:ln w="9525">
              <a:noFill/>
              <a:miter lim="800000"/>
              <a:headEnd/>
              <a:tailEnd/>
            </a:ln>
          </p:spPr>
        </p:pic>
      </p:grpSp>
      <p:sp>
        <p:nvSpPr>
          <p:cNvPr id="1027" name="Title Placeholder 1"/>
          <p:cNvSpPr>
            <a:spLocks noGrp="1"/>
          </p:cNvSpPr>
          <p:nvPr>
            <p:ph type="title"/>
          </p:nvPr>
        </p:nvSpPr>
        <p:spPr bwMode="auto">
          <a:xfrm>
            <a:off x="1295400" y="982663"/>
            <a:ext cx="9601200" cy="13033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Text Placeholder 2"/>
          <p:cNvSpPr>
            <a:spLocks noGrp="1"/>
          </p:cNvSpPr>
          <p:nvPr>
            <p:ph type="body" idx="1"/>
          </p:nvPr>
        </p:nvSpPr>
        <p:spPr bwMode="auto">
          <a:xfrm>
            <a:off x="1295400" y="2557463"/>
            <a:ext cx="9601200" cy="3317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677275" y="5969000"/>
            <a:ext cx="1600200" cy="279400"/>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ea typeface="+mn-ea"/>
              </a:defRPr>
            </a:lvl1pPr>
          </a:lstStyle>
          <a:p>
            <a:pPr>
              <a:defRPr/>
            </a:pPr>
            <a:fld id="{702BC963-6630-40EE-8D97-8CF228C970A7}" type="datetimeFigureOut">
              <a:rPr lang="en-US"/>
              <a:pPr>
                <a:defRPr/>
              </a:pPr>
              <a:t>4/27/2021</a:t>
            </a:fld>
            <a:endParaRPr lang="en-US"/>
          </a:p>
        </p:txBody>
      </p:sp>
      <p:sp>
        <p:nvSpPr>
          <p:cNvPr id="5" name="Footer Placeholder 4"/>
          <p:cNvSpPr>
            <a:spLocks noGrp="1"/>
          </p:cNvSpPr>
          <p:nvPr>
            <p:ph type="ftr" sz="quarter" idx="3"/>
          </p:nvPr>
        </p:nvSpPr>
        <p:spPr>
          <a:xfrm>
            <a:off x="1295400" y="5969000"/>
            <a:ext cx="7305675" cy="279400"/>
          </a:xfrm>
          <a:prstGeom prst="rect">
            <a:avLst/>
          </a:prstGeom>
        </p:spPr>
        <p:txBody>
          <a:bodyPr vert="horz" lIns="91440" tIns="45720" rIns="91440" bIns="45720" rtlCol="0" anchor="ctr"/>
          <a:lstStyle>
            <a:lvl1pPr algn="l" fontAlgn="auto">
              <a:spcBef>
                <a:spcPts val="0"/>
              </a:spcBef>
              <a:spcAft>
                <a:spcPts val="0"/>
              </a:spcAft>
              <a:defRPr sz="1000" b="0" i="0">
                <a:solidFill>
                  <a:schemeClr val="tx1"/>
                </a:solidFill>
                <a:effectLst/>
                <a:latin typeface="+mn-lt"/>
                <a:ea typeface="+mn-ea"/>
              </a:defRPr>
            </a:lvl1pPr>
          </a:lstStyle>
          <a:p>
            <a:pPr>
              <a:defRPr/>
            </a:pPr>
            <a:endParaRPr lang="en-US"/>
          </a:p>
        </p:txBody>
      </p:sp>
      <p:sp>
        <p:nvSpPr>
          <p:cNvPr id="6" name="Slide Number Placeholder 5"/>
          <p:cNvSpPr>
            <a:spLocks noGrp="1"/>
          </p:cNvSpPr>
          <p:nvPr>
            <p:ph type="sldNum" sz="quarter" idx="4"/>
          </p:nvPr>
        </p:nvSpPr>
        <p:spPr>
          <a:xfrm>
            <a:off x="10353675" y="5969000"/>
            <a:ext cx="542925" cy="279400"/>
          </a:xfrm>
          <a:prstGeom prst="rect">
            <a:avLst/>
          </a:prstGeom>
        </p:spPr>
        <p:txBody>
          <a:bodyPr vert="horz" lIns="91440" tIns="45720" rIns="91440" bIns="45720" rtlCol="0" anchor="ctr"/>
          <a:lstStyle>
            <a:lvl1pPr algn="r" fontAlgn="auto">
              <a:spcBef>
                <a:spcPts val="0"/>
              </a:spcBef>
              <a:spcAft>
                <a:spcPts val="0"/>
              </a:spcAft>
              <a:defRPr sz="1000" b="0" i="0">
                <a:solidFill>
                  <a:schemeClr val="tx1"/>
                </a:solidFill>
                <a:effectLst/>
                <a:latin typeface="+mn-lt"/>
                <a:ea typeface="+mn-ea"/>
              </a:defRPr>
            </a:lvl1pPr>
          </a:lstStyle>
          <a:p>
            <a:pPr>
              <a:defRPr/>
            </a:pPr>
            <a:fld id="{56C0B2CB-9B51-45B9-99A3-804AA40746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66" r:id="rId7"/>
    <p:sldLayoutId id="2147483673" r:id="rId8"/>
    <p:sldLayoutId id="2147483665" r:id="rId9"/>
    <p:sldLayoutId id="2147483664" r:id="rId10"/>
    <p:sldLayoutId id="2147483674" r:id="rId11"/>
    <p:sldLayoutId id="2147483675" r:id="rId12"/>
    <p:sldLayoutId id="2147483663" r:id="rId13"/>
    <p:sldLayoutId id="2147483676" r:id="rId14"/>
    <p:sldLayoutId id="2147483677" r:id="rId15"/>
    <p:sldLayoutId id="2147483678" r:id="rId16"/>
    <p:sldLayoutId id="2147483679" r:id="rId17"/>
    <p:sldLayoutId id="2147483680" r:id="rId18"/>
    <p:sldLayoutId id="2147483681" r:id="rId19"/>
  </p:sldLayoutIdLst>
  <p:txStyles>
    <p:titleStyle>
      <a:lvl1pPr algn="ctr" defTabSz="457200" rtl="0" eaLnBrk="0" fontAlgn="base" hangingPunct="0">
        <a:spcBef>
          <a:spcPct val="0"/>
        </a:spcBef>
        <a:spcAft>
          <a:spcPct val="0"/>
        </a:spcAft>
        <a:defRPr sz="44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400">
          <a:solidFill>
            <a:srgbClr val="262626"/>
          </a:solidFill>
          <a:latin typeface="Garamond" pitchFamily="18" charset="0"/>
        </a:defRPr>
      </a:lvl2pPr>
      <a:lvl3pPr algn="ctr" defTabSz="457200" rtl="0" eaLnBrk="0" fontAlgn="base" hangingPunct="0">
        <a:spcBef>
          <a:spcPct val="0"/>
        </a:spcBef>
        <a:spcAft>
          <a:spcPct val="0"/>
        </a:spcAft>
        <a:defRPr sz="4400">
          <a:solidFill>
            <a:srgbClr val="262626"/>
          </a:solidFill>
          <a:latin typeface="Garamond" pitchFamily="18" charset="0"/>
        </a:defRPr>
      </a:lvl3pPr>
      <a:lvl4pPr algn="ctr" defTabSz="457200" rtl="0" eaLnBrk="0" fontAlgn="base" hangingPunct="0">
        <a:spcBef>
          <a:spcPct val="0"/>
        </a:spcBef>
        <a:spcAft>
          <a:spcPct val="0"/>
        </a:spcAft>
        <a:defRPr sz="4400">
          <a:solidFill>
            <a:srgbClr val="262626"/>
          </a:solidFill>
          <a:latin typeface="Garamond" pitchFamily="18" charset="0"/>
        </a:defRPr>
      </a:lvl4pPr>
      <a:lvl5pPr algn="ctr" defTabSz="457200" rtl="0" eaLnBrk="0" fontAlgn="base" hangingPunct="0">
        <a:spcBef>
          <a:spcPct val="0"/>
        </a:spcBef>
        <a:spcAft>
          <a:spcPct val="0"/>
        </a:spcAft>
        <a:defRPr sz="4400">
          <a:solidFill>
            <a:srgbClr val="262626"/>
          </a:solidFill>
          <a:latin typeface="Garamond"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ctrTitle"/>
          </p:nvPr>
        </p:nvSpPr>
        <p:spPr>
          <a:xfrm>
            <a:off x="2692400" y="1871663"/>
            <a:ext cx="6815138" cy="1514475"/>
          </a:xfrm>
        </p:spPr>
        <p:txBody>
          <a:bodyPr/>
          <a:lstStyle/>
          <a:p>
            <a:pPr eaLnBrk="1" hangingPunct="1"/>
            <a:r>
              <a:rPr lang="en-US" altLang="zh-CN" dirty="0">
                <a:ln>
                  <a:noFill/>
                </a:ln>
                <a:cs typeface="方正舒体"/>
              </a:rPr>
              <a:t>Linux</a:t>
            </a:r>
            <a:r>
              <a:rPr lang="zh-CN" altLang="en-US" dirty="0">
                <a:ln>
                  <a:noFill/>
                </a:ln>
                <a:cs typeface="方正舒体"/>
              </a:rPr>
              <a:t>操作系统</a:t>
            </a:r>
          </a:p>
        </p:txBody>
      </p:sp>
      <p:sp>
        <p:nvSpPr>
          <p:cNvPr id="21506" name="副标题 2"/>
          <p:cNvSpPr>
            <a:spLocks noGrp="1"/>
          </p:cNvSpPr>
          <p:nvPr>
            <p:ph type="subTitle" idx="1"/>
          </p:nvPr>
        </p:nvSpPr>
        <p:spPr>
          <a:xfrm>
            <a:off x="2692400" y="3932238"/>
            <a:ext cx="6815138" cy="819150"/>
          </a:xfrm>
        </p:spPr>
        <p:txBody>
          <a:bodyPr/>
          <a:lstStyle/>
          <a:p>
            <a:pPr eaLnBrk="1" hangingPunct="1">
              <a:lnSpc>
                <a:spcPct val="90000"/>
              </a:lnSpc>
            </a:pPr>
            <a:r>
              <a:rPr lang="zh-CN" altLang="en-US" dirty="0">
                <a:cs typeface="方正舒体"/>
              </a:rPr>
              <a:t>姜秀柱</a:t>
            </a:r>
            <a:endParaRPr lang="en-US" altLang="zh-CN" dirty="0">
              <a:cs typeface="方正舒体"/>
            </a:endParaRPr>
          </a:p>
          <a:p>
            <a:pPr eaLnBrk="1" hangingPunct="1">
              <a:lnSpc>
                <a:spcPct val="90000"/>
              </a:lnSpc>
            </a:pPr>
            <a:r>
              <a:rPr lang="en-US" altLang="zh-CN" dirty="0">
                <a:cs typeface="方正舒体"/>
              </a:rPr>
              <a:t>2018-09-3</a:t>
            </a:r>
            <a:endParaRPr lang="en-US" altLang="zh-CN"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22.1.3  </a:t>
            </a:r>
            <a:r>
              <a:rPr lang="zh-CN" altLang="en-US" b="0" i="0" u="none" strike="noStrike" kern="1800" baseline="0">
                <a:latin typeface="Times New Roman"/>
                <a:ea typeface="黑体"/>
              </a:rPr>
              <a:t>服务器启动脚本</a:t>
            </a:r>
          </a:p>
        </p:txBody>
      </p:sp>
      <p:sp>
        <p:nvSpPr>
          <p:cNvPr id="3" name="文本占位符 2"/>
          <p:cNvSpPr>
            <a:spLocks noGrp="1"/>
          </p:cNvSpPr>
          <p:nvPr>
            <p:ph type="body" idx="1"/>
          </p:nvPr>
        </p:nvSpPr>
        <p:spPr/>
        <p:txBody>
          <a:bodyPr/>
          <a:lstStyle/>
          <a:p>
            <a:r>
              <a:rPr lang="zh-CN" altLang="en-US" dirty="0">
                <a:latin typeface="华文中宋" panose="02010600040101010101" pitchFamily="2" charset="-122"/>
                <a:ea typeface="华文中宋" panose="02010600040101010101" pitchFamily="2" charset="-122"/>
              </a:rPr>
              <a:t>用于启动服务器的脚本程序全部位于</a:t>
            </a:r>
            <a:r>
              <a:rPr lang="en-US" altLang="zh-CN" dirty="0">
                <a:latin typeface="华文中宋" panose="02010600040101010101" pitchFamily="2" charset="-122"/>
                <a:ea typeface="华文中宋" panose="02010600040101010101" pitchFamily="2" charset="-122"/>
              </a:rPr>
              <a:t>/etc/</a:t>
            </a:r>
            <a:r>
              <a:rPr lang="en-US" altLang="zh-CN" dirty="0" err="1">
                <a:latin typeface="华文中宋" panose="02010600040101010101" pitchFamily="2" charset="-122"/>
                <a:ea typeface="华文中宋" panose="02010600040101010101" pitchFamily="2" charset="-122"/>
              </a:rPr>
              <a:t>init.d</a:t>
            </a:r>
            <a:r>
              <a:rPr lang="zh-CN" altLang="en-US" dirty="0">
                <a:latin typeface="华文中宋" panose="02010600040101010101" pitchFamily="2" charset="-122"/>
                <a:ea typeface="华文中宋" panose="02010600040101010101" pitchFamily="2" charset="-122"/>
              </a:rPr>
              <a:t>目录下。每个脚本都控制一个特定的守护进程。</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每个脚本都认识</a:t>
            </a:r>
            <a:r>
              <a:rPr lang="en-US" altLang="zh-CN" dirty="0">
                <a:solidFill>
                  <a:srgbClr val="FF0000"/>
                </a:solidFill>
                <a:highlight>
                  <a:srgbClr val="FFFF00"/>
                </a:highlight>
                <a:latin typeface="华文中宋" panose="02010600040101010101" pitchFamily="2" charset="-122"/>
                <a:ea typeface="华文中宋" panose="02010600040101010101" pitchFamily="2" charset="-122"/>
              </a:rPr>
              <a:t>start</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a:t>
            </a:r>
            <a:r>
              <a:rPr lang="en-US" altLang="zh-CN" dirty="0">
                <a:solidFill>
                  <a:srgbClr val="FF0000"/>
                </a:solidFill>
                <a:highlight>
                  <a:srgbClr val="FFFF00"/>
                </a:highlight>
                <a:latin typeface="华文中宋" panose="02010600040101010101" pitchFamily="2" charset="-122"/>
                <a:ea typeface="华文中宋" panose="02010600040101010101" pitchFamily="2" charset="-122"/>
              </a:rPr>
              <a:t>stop</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和</a:t>
            </a:r>
            <a:r>
              <a:rPr lang="en-US" altLang="zh-CN" dirty="0" err="1">
                <a:solidFill>
                  <a:srgbClr val="FF0000"/>
                </a:solidFill>
                <a:highlight>
                  <a:srgbClr val="FFFF00"/>
                </a:highlight>
                <a:latin typeface="华文中宋" panose="02010600040101010101" pitchFamily="2" charset="-122"/>
                <a:ea typeface="华文中宋" panose="02010600040101010101" pitchFamily="2" charset="-122"/>
              </a:rPr>
              <a:t>restarrt</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三个参数</a:t>
            </a:r>
            <a:r>
              <a:rPr lang="zh-CN" altLang="en-US" dirty="0">
                <a:latin typeface="华文中宋" panose="02010600040101010101" pitchFamily="2" charset="-122"/>
                <a:ea typeface="华文中宋" panose="02010600040101010101" pitchFamily="2" charset="-122"/>
              </a:rPr>
              <a:t>。三个参数的意义分别是：启动、关闭和先关闭再启动守护进程。</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sudo</a:t>
            </a:r>
            <a:r>
              <a:rPr lang="en-US" altLang="zh-CN" dirty="0">
                <a:latin typeface="华文中宋" panose="02010600040101010101" pitchFamily="2" charset="-122"/>
                <a:ea typeface="华文中宋" panose="02010600040101010101" pitchFamily="2" charset="-122"/>
              </a:rPr>
              <a:t> /etc/</a:t>
            </a:r>
            <a:r>
              <a:rPr lang="en-US" altLang="zh-CN" dirty="0" err="1">
                <a:latin typeface="华文中宋" panose="02010600040101010101" pitchFamily="2" charset="-122"/>
                <a:ea typeface="华文中宋" panose="02010600040101010101" pitchFamily="2" charset="-122"/>
              </a:rPr>
              <a:t>init.d</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sshd</a:t>
            </a:r>
            <a:r>
              <a:rPr lang="en-US" altLang="zh-CN" dirty="0">
                <a:latin typeface="华文中宋" panose="02010600040101010101" pitchFamily="2" charset="-122"/>
                <a:ea typeface="华文中宋" panose="02010600040101010101" pitchFamily="2" charset="-122"/>
              </a:rPr>
              <a:t> start</a:t>
            </a:r>
            <a:r>
              <a:rPr lang="zh-CN" altLang="en-US" dirty="0">
                <a:latin typeface="华文中宋" panose="02010600040101010101" pitchFamily="2" charset="-122"/>
                <a:ea typeface="华文中宋" panose="02010600040101010101" pitchFamily="2" charset="-122"/>
              </a:rPr>
              <a:t>  启动</a:t>
            </a:r>
            <a:r>
              <a:rPr lang="en-US" altLang="zh-CN" dirty="0" err="1">
                <a:latin typeface="华文中宋" panose="02010600040101010101" pitchFamily="2" charset="-122"/>
                <a:ea typeface="华文中宋" panose="02010600040101010101" pitchFamily="2" charset="-122"/>
              </a:rPr>
              <a:t>ssh</a:t>
            </a:r>
            <a:r>
              <a:rPr lang="zh-CN" altLang="en-US" dirty="0">
                <a:latin typeface="华文中宋" panose="02010600040101010101" pitchFamily="2" charset="-122"/>
                <a:ea typeface="华文中宋" panose="02010600040101010101" pitchFamily="2" charset="-122"/>
              </a:rPr>
              <a:t>守护进程</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sudo</a:t>
            </a:r>
            <a:r>
              <a:rPr lang="en-US" altLang="zh-CN" dirty="0">
                <a:latin typeface="华文中宋" panose="02010600040101010101" pitchFamily="2" charset="-122"/>
                <a:ea typeface="华文中宋" panose="02010600040101010101" pitchFamily="2" charset="-122"/>
              </a:rPr>
              <a:t> /etc/</a:t>
            </a:r>
            <a:r>
              <a:rPr lang="en-US" altLang="zh-CN" dirty="0" err="1">
                <a:latin typeface="华文中宋" panose="02010600040101010101" pitchFamily="2" charset="-122"/>
                <a:ea typeface="华文中宋" panose="02010600040101010101" pitchFamily="2" charset="-122"/>
              </a:rPr>
              <a:t>init.d</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sshd</a:t>
            </a:r>
            <a:r>
              <a:rPr lang="en-US" altLang="zh-CN" dirty="0">
                <a:latin typeface="华文中宋" panose="02010600040101010101" pitchFamily="2" charset="-122"/>
                <a:ea typeface="华文中宋" panose="02010600040101010101" pitchFamily="2" charset="-122"/>
              </a:rPr>
              <a:t> stop</a:t>
            </a:r>
            <a:r>
              <a:rPr lang="zh-CN" altLang="en-US" dirty="0">
                <a:latin typeface="华文中宋" panose="02010600040101010101" pitchFamily="2" charset="-122"/>
                <a:ea typeface="华文中宋" panose="02010600040101010101" pitchFamily="2" charset="-122"/>
              </a:rPr>
              <a:t>  关闭</a:t>
            </a:r>
            <a:r>
              <a:rPr lang="en-US" altLang="zh-CN" dirty="0" err="1">
                <a:latin typeface="华文中宋" panose="02010600040101010101" pitchFamily="2" charset="-122"/>
                <a:ea typeface="华文中宋" panose="02010600040101010101" pitchFamily="2" charset="-122"/>
              </a:rPr>
              <a:t>ssh</a:t>
            </a:r>
            <a:r>
              <a:rPr lang="zh-CN" altLang="en-US" dirty="0">
                <a:latin typeface="华文中宋" panose="02010600040101010101" pitchFamily="2" charset="-122"/>
                <a:ea typeface="华文中宋" panose="02010600040101010101" pitchFamily="2" charset="-122"/>
              </a:rPr>
              <a:t>守护进程</a:t>
            </a:r>
          </a:p>
          <a:p>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sudo</a:t>
            </a:r>
            <a:r>
              <a:rPr lang="en-US" altLang="zh-CN" dirty="0">
                <a:latin typeface="华文中宋" panose="02010600040101010101" pitchFamily="2" charset="-122"/>
                <a:ea typeface="华文中宋" panose="02010600040101010101" pitchFamily="2" charset="-122"/>
              </a:rPr>
              <a:t> /etc/</a:t>
            </a:r>
            <a:r>
              <a:rPr lang="en-US" altLang="zh-CN" dirty="0" err="1">
                <a:latin typeface="华文中宋" panose="02010600040101010101" pitchFamily="2" charset="-122"/>
                <a:ea typeface="华文中宋" panose="02010600040101010101" pitchFamily="2" charset="-122"/>
              </a:rPr>
              <a:t>init.d</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sshd</a:t>
            </a:r>
            <a:r>
              <a:rPr lang="en-US" altLang="zh-CN" dirty="0">
                <a:latin typeface="华文中宋" panose="02010600040101010101" pitchFamily="2" charset="-122"/>
                <a:ea typeface="华文中宋" panose="02010600040101010101" pitchFamily="2" charset="-122"/>
              </a:rPr>
              <a:t> restart</a:t>
            </a:r>
            <a:r>
              <a:rPr lang="zh-CN" altLang="en-US" dirty="0">
                <a:latin typeface="华文中宋" panose="02010600040101010101" pitchFamily="2" charset="-122"/>
                <a:ea typeface="华文中宋" panose="02010600040101010101" pitchFamily="2" charset="-122"/>
              </a:rPr>
              <a:t>  重新启动</a:t>
            </a:r>
            <a:r>
              <a:rPr lang="en-US" altLang="zh-CN" dirty="0" err="1">
                <a:latin typeface="华文中宋" panose="02010600040101010101" pitchFamily="2" charset="-122"/>
                <a:ea typeface="华文中宋" panose="02010600040101010101" pitchFamily="2" charset="-122"/>
              </a:rPr>
              <a:t>ssh</a:t>
            </a:r>
            <a:r>
              <a:rPr lang="zh-CN" altLang="en-US" dirty="0">
                <a:latin typeface="华文中宋" panose="02010600040101010101" pitchFamily="2" charset="-122"/>
                <a:ea typeface="华文中宋" panose="02010600040101010101" pitchFamily="2" charset="-122"/>
              </a:rPr>
              <a:t>守护进程</a:t>
            </a:r>
          </a:p>
          <a:p>
            <a:endParaRPr lang="en-US" altLang="zh-CN" b="0" i="0" u="none" strike="noStrike" baseline="0" dirty="0">
              <a:latin typeface="华文中宋" panose="02010600040101010101" pitchFamily="2" charset="-122"/>
              <a:ea typeface="华文中宋" panose="02010600040101010101" pitchFamily="2" charset="-122"/>
            </a:endParaRPr>
          </a:p>
          <a:p>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49539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26.2.3  </a:t>
            </a:r>
            <a:r>
              <a:rPr lang="zh-CN" altLang="en-US" b="0" i="0" u="none" strike="noStrike" kern="1800" baseline="0">
                <a:latin typeface="Times New Roman"/>
                <a:ea typeface="黑体"/>
              </a:rPr>
              <a:t>无状态的</a:t>
            </a:r>
            <a:r>
              <a:rPr lang="en-US" altLang="zh-CN" b="0" i="0" u="none" strike="noStrike" kern="1800" baseline="0">
                <a:latin typeface="Times New Roman"/>
                <a:ea typeface="黑体"/>
              </a:rPr>
              <a:t>NFS</a:t>
            </a:r>
            <a:endParaRPr lang="zh-CN" altLang="en-US" b="0" i="0" u="none" strike="noStrike" kern="1800" baseline="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a:latin typeface="Times New Roman"/>
              </a:rPr>
              <a:t>NFS</a:t>
            </a:r>
            <a:r>
              <a:rPr lang="zh-CN" altLang="en-US" b="0" i="0" u="none" strike="noStrike" baseline="0">
                <a:latin typeface="Times New Roman"/>
              </a:rPr>
              <a:t>连接后无状态</a:t>
            </a:r>
          </a:p>
        </p:txBody>
      </p:sp>
    </p:spTree>
    <p:extLst>
      <p:ext uri="{BB962C8B-B14F-4D97-AF65-F5344CB8AC3E}">
        <p14:creationId xmlns:p14="http://schemas.microsoft.com/office/powerpoint/2010/main" val="889479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26.3  NFS</a:t>
            </a:r>
            <a:r>
              <a:rPr lang="zh-CN" altLang="en-US" b="0" i="0" u="none" strike="noStrike" kern="1800" baseline="0">
                <a:latin typeface="Times New Roman"/>
                <a:ea typeface="黑体"/>
              </a:rPr>
              <a:t>配置</a:t>
            </a:r>
          </a:p>
        </p:txBody>
      </p:sp>
      <p:sp>
        <p:nvSpPr>
          <p:cNvPr id="3" name="文本占位符 2"/>
          <p:cNvSpPr>
            <a:spLocks noGrp="1"/>
          </p:cNvSpPr>
          <p:nvPr>
            <p:ph type="body" idx="1"/>
          </p:nvPr>
        </p:nvSpPr>
        <p:spPr/>
        <p:txBody>
          <a:bodyPr/>
          <a:lstStyle/>
          <a:p>
            <a:r>
              <a:rPr lang="zh-CN" altLang="en-US" b="0" i="0" u="none" strike="noStrike" baseline="0">
                <a:latin typeface="Times New Roman"/>
              </a:rPr>
              <a:t>本节主要介绍</a:t>
            </a:r>
            <a:r>
              <a:rPr lang="en-US" altLang="zh-CN" b="0" i="0" u="none" strike="noStrike" baseline="0">
                <a:latin typeface="Times New Roman"/>
              </a:rPr>
              <a:t>NFS</a:t>
            </a:r>
            <a:r>
              <a:rPr lang="zh-CN" altLang="en-US" b="0" i="0" u="none" strike="noStrike" baseline="0">
                <a:latin typeface="Times New Roman"/>
              </a:rPr>
              <a:t>服务器的配置和管理。和其他</a:t>
            </a:r>
            <a:r>
              <a:rPr lang="en-US" altLang="zh-CN" b="0" i="0" u="none" strike="noStrike" baseline="0">
                <a:latin typeface="Times New Roman"/>
              </a:rPr>
              <a:t>Linux</a:t>
            </a:r>
            <a:r>
              <a:rPr lang="zh-CN" altLang="en-US" b="0" i="0" u="none" strike="noStrike" baseline="0">
                <a:latin typeface="Times New Roman"/>
              </a:rPr>
              <a:t>服务一样，</a:t>
            </a:r>
            <a:r>
              <a:rPr lang="en-US" altLang="zh-CN" b="0" i="0" u="none" strike="noStrike" baseline="0">
                <a:latin typeface="Times New Roman"/>
              </a:rPr>
              <a:t>NFS</a:t>
            </a:r>
            <a:r>
              <a:rPr lang="zh-CN" altLang="en-US" b="0" i="0" u="none" strike="noStrike" baseline="0">
                <a:latin typeface="Times New Roman"/>
              </a:rPr>
              <a:t>使用一个配置文件来完成配置工作。对于管理员来说，这个配置文件几乎就是</a:t>
            </a:r>
            <a:r>
              <a:rPr lang="en-US" altLang="zh-CN" b="0" i="0" u="none" strike="noStrike" baseline="0">
                <a:latin typeface="Times New Roman"/>
              </a:rPr>
              <a:t>NFS</a:t>
            </a:r>
            <a:r>
              <a:rPr lang="zh-CN" altLang="en-US" b="0" i="0" u="none" strike="noStrike" baseline="0">
                <a:latin typeface="Times New Roman"/>
              </a:rPr>
              <a:t>的全部，对此将首先进行讨论。随后在</a:t>
            </a:r>
            <a:r>
              <a:rPr lang="en-US" altLang="zh-CN" b="0" i="0" u="none" strike="noStrike" baseline="0">
                <a:latin typeface="Times New Roman"/>
              </a:rPr>
              <a:t>26.3.2</a:t>
            </a:r>
            <a:r>
              <a:rPr lang="zh-CN" altLang="en-US" b="0" i="0" u="none" strike="noStrike" baseline="0">
                <a:latin typeface="Times New Roman"/>
              </a:rPr>
              <a:t>节将介绍</a:t>
            </a:r>
            <a:r>
              <a:rPr lang="en-US" altLang="zh-CN" b="0" i="0" u="none" strike="noStrike" baseline="0">
                <a:latin typeface="Times New Roman"/>
              </a:rPr>
              <a:t>NFS</a:t>
            </a:r>
            <a:r>
              <a:rPr lang="zh-CN" altLang="en-US" b="0" i="0" u="none" strike="noStrike" baseline="0">
                <a:latin typeface="Times New Roman"/>
              </a:rPr>
              <a:t>的启动脚本，本节的内容兼顾了各种不同的主流发行版。</a:t>
            </a:r>
          </a:p>
        </p:txBody>
      </p:sp>
    </p:spTree>
    <p:extLst>
      <p:ext uri="{BB962C8B-B14F-4D97-AF65-F5344CB8AC3E}">
        <p14:creationId xmlns:p14="http://schemas.microsoft.com/office/powerpoint/2010/main" val="34457126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26.3.1  </a:t>
            </a:r>
            <a:r>
              <a:rPr lang="zh-CN" altLang="en-US" b="0" i="0" u="none" strike="noStrike" kern="1800" baseline="0">
                <a:latin typeface="Times New Roman"/>
                <a:ea typeface="黑体"/>
              </a:rPr>
              <a:t>理解配置文件</a:t>
            </a:r>
          </a:p>
        </p:txBody>
      </p:sp>
      <p:sp>
        <p:nvSpPr>
          <p:cNvPr id="3" name="文本占位符 2"/>
          <p:cNvSpPr>
            <a:spLocks noGrp="1"/>
          </p:cNvSpPr>
          <p:nvPr>
            <p:ph type="body" idx="1"/>
          </p:nvPr>
        </p:nvSpPr>
        <p:spPr/>
        <p:txBody>
          <a:bodyPr/>
          <a:lstStyle/>
          <a:p>
            <a:r>
              <a:rPr lang="zh-CN" altLang="en-US" b="0" i="0" u="none" strike="noStrike" baseline="0">
                <a:latin typeface="Times New Roman"/>
              </a:rPr>
              <a:t>介绍配置文件中的内容</a:t>
            </a:r>
          </a:p>
        </p:txBody>
      </p:sp>
    </p:spTree>
    <p:extLst>
      <p:ext uri="{BB962C8B-B14F-4D97-AF65-F5344CB8AC3E}">
        <p14:creationId xmlns:p14="http://schemas.microsoft.com/office/powerpoint/2010/main" val="33832614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26.3.2  </a:t>
            </a:r>
            <a:r>
              <a:rPr lang="zh-CN" altLang="en-US" b="0" i="0" u="none" strike="noStrike" kern="1800" baseline="0">
                <a:latin typeface="Times New Roman"/>
                <a:ea typeface="黑体"/>
              </a:rPr>
              <a:t>启动和停止服务</a:t>
            </a:r>
          </a:p>
        </p:txBody>
      </p:sp>
      <p:sp>
        <p:nvSpPr>
          <p:cNvPr id="3" name="文本占位符 2"/>
          <p:cNvSpPr>
            <a:spLocks noGrp="1"/>
          </p:cNvSpPr>
          <p:nvPr>
            <p:ph type="body" idx="1"/>
          </p:nvPr>
        </p:nvSpPr>
        <p:spPr/>
        <p:txBody>
          <a:bodyPr/>
          <a:lstStyle/>
          <a:p>
            <a:r>
              <a:rPr lang="zh-CN" altLang="en-US" b="0" i="0" u="none" strike="noStrike" baseline="0">
                <a:latin typeface="Times New Roman"/>
              </a:rPr>
              <a:t>启动和停止服务</a:t>
            </a:r>
          </a:p>
        </p:txBody>
      </p:sp>
    </p:spTree>
    <p:extLst>
      <p:ext uri="{BB962C8B-B14F-4D97-AF65-F5344CB8AC3E}">
        <p14:creationId xmlns:p14="http://schemas.microsoft.com/office/powerpoint/2010/main" val="25743927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26.4</a:t>
            </a:r>
            <a:r>
              <a:rPr lang="zh-CN" altLang="en-US" b="0" i="0" u="none" strike="noStrike" kern="1800" baseline="0">
                <a:latin typeface="Times New Roman"/>
                <a:ea typeface="黑体"/>
              </a:rPr>
              <a:t>  安全性方面的几点建议</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p:txBody>
          <a:bodyPr/>
          <a:lstStyle/>
          <a:p>
            <a:r>
              <a:rPr lang="en-US" altLang="zh-CN" b="0" i="0" u="none" strike="noStrike" baseline="0">
                <a:latin typeface="Times New Roman"/>
              </a:rPr>
              <a:t>NFS</a:t>
            </a:r>
            <a:r>
              <a:rPr lang="zh-CN" altLang="en-US" b="0" i="0" u="none" strike="noStrike" baseline="0">
                <a:latin typeface="Times New Roman"/>
              </a:rPr>
              <a:t>在设计初期并没有着重考虑安全性的问题</a:t>
            </a:r>
            <a:r>
              <a:rPr lang="en-US" altLang="zh-CN" b="0" i="0" u="none" strike="noStrike" baseline="0">
                <a:latin typeface="Times New Roman"/>
              </a:rPr>
              <a:t>——</a:t>
            </a:r>
            <a:r>
              <a:rPr lang="zh-CN" altLang="en-US" b="0" i="0" u="none" strike="noStrike" baseline="0">
                <a:latin typeface="Times New Roman"/>
              </a:rPr>
              <a:t>当发现</a:t>
            </a:r>
            <a:r>
              <a:rPr lang="en-US" altLang="zh-CN" b="0" i="0" u="none" strike="noStrike" baseline="0">
                <a:latin typeface="Times New Roman"/>
              </a:rPr>
              <a:t>NFS</a:t>
            </a:r>
            <a:r>
              <a:rPr lang="zh-CN" altLang="en-US" b="0" i="0" u="none" strike="noStrike" baseline="0">
                <a:latin typeface="Times New Roman"/>
              </a:rPr>
              <a:t>的配置如此简单的时候就应该意识到这一点。的确，在实际使用过程中，</a:t>
            </a:r>
            <a:r>
              <a:rPr lang="en-US" altLang="zh-CN" b="0" i="0" u="none" strike="noStrike" baseline="0">
                <a:latin typeface="Times New Roman"/>
              </a:rPr>
              <a:t>NFS</a:t>
            </a:r>
            <a:r>
              <a:rPr lang="zh-CN" altLang="en-US" b="0" i="0" u="none" strike="noStrike" baseline="0">
                <a:latin typeface="Times New Roman"/>
              </a:rPr>
              <a:t>协议带来很多安全隐患。这些安全问题有时候会让人们怀疑随之带来的简便性是否值得。但不管怎么样，有了问题就必须尝试去解决。系统管理员总不能把自己的脑袋埋在沙堆里吧。</a:t>
            </a:r>
          </a:p>
        </p:txBody>
      </p:sp>
    </p:spTree>
    <p:extLst>
      <p:ext uri="{BB962C8B-B14F-4D97-AF65-F5344CB8AC3E}">
        <p14:creationId xmlns:p14="http://schemas.microsoft.com/office/powerpoint/2010/main" val="127579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26.4.1  </a:t>
            </a:r>
            <a:r>
              <a:rPr lang="zh-CN" altLang="en-US" b="0" i="0" u="none" strike="noStrike" kern="1800" baseline="0">
                <a:latin typeface="Times New Roman"/>
                <a:ea typeface="黑体"/>
              </a:rPr>
              <a:t>充满风险的</a:t>
            </a:r>
            <a:r>
              <a:rPr lang="en-US" altLang="zh-CN" b="0" i="0" u="none" strike="noStrike" kern="1800" baseline="0">
                <a:latin typeface="Times New Roman"/>
                <a:ea typeface="黑体"/>
              </a:rPr>
              <a:t>NFS</a:t>
            </a:r>
            <a:endParaRPr lang="zh-CN" altLang="en-US" b="0" i="0" u="none" strike="noStrike" kern="1800" baseline="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a:latin typeface="Times New Roman"/>
              </a:rPr>
              <a:t>NFS</a:t>
            </a:r>
            <a:r>
              <a:rPr lang="zh-CN" altLang="en-US" b="0" i="0" u="none" strike="noStrike" baseline="0">
                <a:latin typeface="Times New Roman"/>
              </a:rPr>
              <a:t>安全问题</a:t>
            </a:r>
          </a:p>
        </p:txBody>
      </p:sp>
    </p:spTree>
    <p:extLst>
      <p:ext uri="{BB962C8B-B14F-4D97-AF65-F5344CB8AC3E}">
        <p14:creationId xmlns:p14="http://schemas.microsoft.com/office/powerpoint/2010/main" val="29267227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26.4.2  </a:t>
            </a:r>
            <a:r>
              <a:rPr lang="zh-CN" altLang="en-US" b="0" i="0" u="none" strike="noStrike" kern="1800" baseline="0">
                <a:latin typeface="Times New Roman"/>
                <a:ea typeface="黑体"/>
              </a:rPr>
              <a:t>使用防火墙</a:t>
            </a:r>
          </a:p>
        </p:txBody>
      </p:sp>
      <p:sp>
        <p:nvSpPr>
          <p:cNvPr id="3" name="文本占位符 2"/>
          <p:cNvSpPr>
            <a:spLocks noGrp="1"/>
          </p:cNvSpPr>
          <p:nvPr>
            <p:ph type="body" idx="1"/>
          </p:nvPr>
        </p:nvSpPr>
        <p:spPr/>
        <p:txBody>
          <a:bodyPr/>
          <a:lstStyle/>
          <a:p>
            <a:r>
              <a:rPr lang="zh-CN" altLang="en-US" b="0" i="0" u="none" strike="noStrike" baseline="0">
                <a:latin typeface="Times New Roman"/>
              </a:rPr>
              <a:t>设置防火墙来提高安全性</a:t>
            </a:r>
          </a:p>
        </p:txBody>
      </p:sp>
    </p:spTree>
    <p:extLst>
      <p:ext uri="{BB962C8B-B14F-4D97-AF65-F5344CB8AC3E}">
        <p14:creationId xmlns:p14="http://schemas.microsoft.com/office/powerpoint/2010/main" val="24474972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26.4.3  </a:t>
            </a:r>
            <a:r>
              <a:rPr lang="zh-CN" altLang="en-US" b="0" i="0" u="none" strike="noStrike" kern="1800" baseline="0">
                <a:latin typeface="Times New Roman"/>
                <a:ea typeface="黑体"/>
              </a:rPr>
              <a:t>压制</a:t>
            </a:r>
            <a:r>
              <a:rPr lang="en-US" altLang="zh-CN" b="0" i="0" u="none" strike="noStrike" kern="1800" baseline="0">
                <a:latin typeface="Times New Roman"/>
                <a:ea typeface="黑体"/>
              </a:rPr>
              <a:t>root</a:t>
            </a:r>
            <a:r>
              <a:rPr lang="zh-CN" altLang="en-US" b="0" i="0" u="none" strike="noStrike" kern="1800" baseline="0">
                <a:latin typeface="Times New Roman"/>
                <a:ea typeface="黑体"/>
              </a:rPr>
              <a:t>和匿名映射</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344769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26.4.4  </a:t>
            </a:r>
            <a:r>
              <a:rPr lang="zh-CN" altLang="en-US" b="0" i="0" u="none" strike="noStrike" kern="1800" baseline="0">
                <a:latin typeface="Times New Roman"/>
                <a:ea typeface="黑体"/>
              </a:rPr>
              <a:t>使用特权端口</a:t>
            </a:r>
          </a:p>
        </p:txBody>
      </p:sp>
      <p:sp>
        <p:nvSpPr>
          <p:cNvPr id="3" name="文本占位符 2"/>
          <p:cNvSpPr>
            <a:spLocks noGrp="1"/>
          </p:cNvSpPr>
          <p:nvPr>
            <p:ph type="body" idx="1"/>
          </p:nvPr>
        </p:nvSpPr>
        <p:spPr/>
        <p:txBody>
          <a:bodyPr/>
          <a:lstStyle/>
          <a:p>
            <a:r>
              <a:rPr lang="zh-CN" altLang="en-US" b="0" i="0" u="none" strike="noStrike" baseline="0">
                <a:latin typeface="Times New Roman"/>
              </a:rPr>
              <a:t>特权端口介绍</a:t>
            </a:r>
          </a:p>
        </p:txBody>
      </p:sp>
    </p:spTree>
    <p:extLst>
      <p:ext uri="{BB962C8B-B14F-4D97-AF65-F5344CB8AC3E}">
        <p14:creationId xmlns:p14="http://schemas.microsoft.com/office/powerpoint/2010/main" val="24160997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26.5</a:t>
            </a:r>
            <a:r>
              <a:rPr lang="zh-CN" altLang="en-US" b="0" i="0" u="none" strike="noStrike" kern="1800" baseline="0">
                <a:latin typeface="Times New Roman"/>
                <a:ea typeface="黑体"/>
              </a:rPr>
              <a:t>  监视</a:t>
            </a:r>
            <a:r>
              <a:rPr lang="en-US" altLang="zh-CN" b="0" i="0" u="none" strike="noStrike" kern="1800" baseline="0">
                <a:latin typeface="Times New Roman"/>
                <a:ea typeface="黑体"/>
              </a:rPr>
              <a:t>NFS</a:t>
            </a:r>
            <a:r>
              <a:rPr lang="zh-CN" altLang="en-US" b="0" i="0" u="none" strike="noStrike" kern="1800" baseline="0">
                <a:latin typeface="Times New Roman"/>
                <a:ea typeface="黑体"/>
              </a:rPr>
              <a:t>的状态：</a:t>
            </a:r>
            <a:r>
              <a:rPr lang="en-US" altLang="zh-CN" b="0" i="0" u="none" strike="noStrike" kern="1800" baseline="0">
                <a:latin typeface="Times New Roman"/>
                <a:ea typeface="黑体"/>
              </a:rPr>
              <a:t>nfsstat</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p:txBody>
          <a:bodyPr/>
          <a:lstStyle/>
          <a:p>
            <a:r>
              <a:rPr lang="en-US" altLang="zh-CN" b="0" i="0" u="none" strike="noStrike" baseline="0">
                <a:latin typeface="Times New Roman"/>
              </a:rPr>
              <a:t>nfsstat</a:t>
            </a:r>
            <a:r>
              <a:rPr lang="zh-CN" altLang="en-US" b="0" i="0" u="none" strike="noStrike" baseline="0">
                <a:latin typeface="Times New Roman"/>
              </a:rPr>
              <a:t>命令</a:t>
            </a:r>
          </a:p>
        </p:txBody>
      </p:sp>
    </p:spTree>
    <p:extLst>
      <p:ext uri="{BB962C8B-B14F-4D97-AF65-F5344CB8AC3E}">
        <p14:creationId xmlns:p14="http://schemas.microsoft.com/office/powerpoint/2010/main" val="696435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Times New Roman"/>
                <a:ea typeface="黑体"/>
              </a:rPr>
              <a:t>22.1.4  Ubuntu</a:t>
            </a:r>
            <a:r>
              <a:rPr lang="zh-CN" altLang="en-US" b="0" i="0" u="none" strike="noStrike" kern="1800" baseline="0" dirty="0">
                <a:latin typeface="Times New Roman"/>
                <a:ea typeface="黑体"/>
              </a:rPr>
              <a:t>和</a:t>
            </a:r>
            <a:r>
              <a:rPr lang="en-US" altLang="zh-CN" b="0" i="0" u="none" strike="noStrike" kern="1800" baseline="0" dirty="0">
                <a:latin typeface="Times New Roman"/>
                <a:ea typeface="黑体"/>
              </a:rPr>
              <a:t>Debian</a:t>
            </a:r>
            <a:r>
              <a:rPr lang="zh-CN" altLang="en-US" b="0" i="0" u="none" strike="noStrike" kern="1800" baseline="0" dirty="0">
                <a:latin typeface="Times New Roman"/>
                <a:ea typeface="黑体"/>
              </a:rPr>
              <a:t>的</a:t>
            </a:r>
            <a:r>
              <a:rPr lang="en-US" altLang="zh-CN" b="0" i="0" u="none" strike="noStrike" kern="1800" baseline="0" dirty="0">
                <a:latin typeface="Times New Roman"/>
                <a:ea typeface="黑体"/>
              </a:rPr>
              <a:t>init</a:t>
            </a:r>
            <a:r>
              <a:rPr lang="zh-CN" altLang="en-US" b="0" i="0" u="none" strike="noStrike" kern="1800" baseline="0" dirty="0">
                <a:latin typeface="Times New Roman"/>
                <a:ea typeface="黑体"/>
              </a:rPr>
              <a:t>配置</a:t>
            </a:r>
          </a:p>
        </p:txBody>
      </p:sp>
      <p:sp>
        <p:nvSpPr>
          <p:cNvPr id="3" name="文本占位符 2"/>
          <p:cNvSpPr>
            <a:spLocks noGrp="1"/>
          </p:cNvSpPr>
          <p:nvPr>
            <p:ph type="body" idx="1"/>
          </p:nvPr>
        </p:nvSpPr>
        <p:spPr/>
        <p:txBody>
          <a:bodyPr/>
          <a:lstStyle/>
          <a:p>
            <a:r>
              <a:rPr lang="zh-TW" altLang="en-US" dirty="0"/>
              <a:t> </a:t>
            </a:r>
            <a:r>
              <a:rPr lang="en-US" altLang="zh-TW" dirty="0"/>
              <a:t>Ubuntu</a:t>
            </a:r>
            <a:r>
              <a:rPr lang="zh-TW" altLang="en-US" dirty="0"/>
              <a:t>和</a:t>
            </a:r>
            <a:r>
              <a:rPr lang="en-US" altLang="zh-TW" dirty="0"/>
              <a:t>Debian</a:t>
            </a:r>
            <a:r>
              <a:rPr lang="zh-TW" altLang="en-US" dirty="0"/>
              <a:t>的啟動配置有一點特殊，這兩個發行版使用</a:t>
            </a:r>
            <a:r>
              <a:rPr lang="en-US" altLang="zh-TW" dirty="0"/>
              <a:t>upstart</a:t>
            </a:r>
            <a:r>
              <a:rPr lang="zh-TW" altLang="en-US" dirty="0"/>
              <a:t>而不是</a:t>
            </a:r>
            <a:r>
              <a:rPr lang="en-US" altLang="zh-TW" dirty="0"/>
              <a:t>init</a:t>
            </a:r>
            <a:r>
              <a:rPr lang="zh-TW" altLang="en-US" dirty="0"/>
              <a:t>來管理啟動腳本。在默認情況下，</a:t>
            </a:r>
            <a:r>
              <a:rPr lang="en-US" altLang="zh-TW" dirty="0"/>
              <a:t>Ubuntu</a:t>
            </a:r>
            <a:r>
              <a:rPr lang="zh-TW" altLang="en-US" dirty="0"/>
              <a:t>和</a:t>
            </a:r>
            <a:r>
              <a:rPr lang="en-US" altLang="zh-TW" dirty="0"/>
              <a:t>Debian</a:t>
            </a:r>
            <a:r>
              <a:rPr lang="zh-TW" altLang="en-US" dirty="0"/>
              <a:t>沒有</a:t>
            </a:r>
            <a:r>
              <a:rPr lang="en-US" altLang="zh-TW" dirty="0" err="1"/>
              <a:t>inittab</a:t>
            </a:r>
            <a:r>
              <a:rPr lang="zh-TW" altLang="en-US" dirty="0"/>
              <a:t>文件，而是使用</a:t>
            </a:r>
            <a:r>
              <a:rPr lang="en-US" altLang="zh-TW" dirty="0"/>
              <a:t>/etc/</a:t>
            </a:r>
            <a:r>
              <a:rPr lang="en-US" altLang="zh-TW" dirty="0" err="1"/>
              <a:t>event.d</a:t>
            </a:r>
            <a:r>
              <a:rPr lang="en-US" altLang="zh-TW" dirty="0"/>
              <a:t>/</a:t>
            </a:r>
            <a:r>
              <a:rPr lang="en-US" altLang="zh-TW" dirty="0" err="1"/>
              <a:t>rc</a:t>
            </a:r>
            <a:r>
              <a:rPr lang="en-US" altLang="zh-TW" dirty="0"/>
              <a:t>-default</a:t>
            </a:r>
            <a:r>
              <a:rPr lang="zh-TW" altLang="en-US" dirty="0"/>
              <a:t>來確定啟動的默認運行級。但奇怪的是，</a:t>
            </a:r>
            <a:r>
              <a:rPr lang="en-US" altLang="zh-TW" dirty="0" err="1"/>
              <a:t>rc</a:t>
            </a:r>
            <a:r>
              <a:rPr lang="en-US" altLang="zh-TW" dirty="0"/>
              <a:t>-default</a:t>
            </a:r>
            <a:r>
              <a:rPr lang="zh-TW" altLang="en-US" dirty="0"/>
              <a:t>腳本依然會試圖尋找</a:t>
            </a:r>
            <a:r>
              <a:rPr lang="en-US" altLang="zh-TW" dirty="0"/>
              <a:t>/etc</a:t>
            </a:r>
            <a:r>
              <a:rPr lang="zh-TW" altLang="en-US" dirty="0"/>
              <a:t>。如果找到了，它就按照</a:t>
            </a:r>
            <a:r>
              <a:rPr lang="en-US" altLang="zh-TW" dirty="0" err="1"/>
              <a:t>inittab</a:t>
            </a:r>
            <a:r>
              <a:rPr lang="zh-TW" altLang="en-US" dirty="0"/>
              <a:t>文件的配置來設置運行級；如果沒有找到，它就把系統啟動到運行級</a:t>
            </a:r>
            <a:r>
              <a:rPr lang="en-US" altLang="zh-TW" dirty="0"/>
              <a:t>2</a:t>
            </a:r>
            <a:r>
              <a:rPr lang="zh-CN" altLang="en-US" dirty="0"/>
              <a:t>。</a:t>
            </a:r>
            <a:r>
              <a:rPr lang="en-US" altLang="zh-TW" dirty="0"/>
              <a:t>Ubuntu</a:t>
            </a:r>
            <a:r>
              <a:rPr lang="zh-TW" altLang="en-US" dirty="0"/>
              <a:t>和</a:t>
            </a:r>
            <a:r>
              <a:rPr lang="en-US" altLang="zh-TW" dirty="0"/>
              <a:t>Debian</a:t>
            </a:r>
            <a:r>
              <a:rPr lang="zh-TW" altLang="en-US" dirty="0"/>
              <a:t>默認情況下並沒有區分運行級</a:t>
            </a:r>
            <a:r>
              <a:rPr lang="en-US" altLang="zh-TW" dirty="0"/>
              <a:t>2~5</a:t>
            </a:r>
            <a:r>
              <a:rPr lang="zh-TW" altLang="en-US" dirty="0"/>
              <a:t>。這意味著用戶必須手動定制每個運行級應該包含的啟動腳本。</a:t>
            </a:r>
            <a:endParaRPr lang="zh-CN" altLang="en-US" dirty="0"/>
          </a:p>
        </p:txBody>
      </p:sp>
    </p:spTree>
    <p:extLst>
      <p:ext uri="{BB962C8B-B14F-4D97-AF65-F5344CB8AC3E}">
        <p14:creationId xmlns:p14="http://schemas.microsoft.com/office/powerpoint/2010/main" val="412302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22.2</a:t>
            </a:r>
            <a:r>
              <a:rPr lang="zh-CN" altLang="en-US" b="0" i="0" u="none" strike="noStrike" kern="1800" baseline="0">
                <a:latin typeface="Times New Roman"/>
                <a:ea typeface="黑体"/>
              </a:rPr>
              <a:t>  管理守护进程</a:t>
            </a:r>
          </a:p>
        </p:txBody>
      </p:sp>
      <p:sp>
        <p:nvSpPr>
          <p:cNvPr id="3" name="文本占位符 2"/>
          <p:cNvSpPr>
            <a:spLocks noGrp="1"/>
          </p:cNvSpPr>
          <p:nvPr>
            <p:ph type="body" idx="1"/>
          </p:nvPr>
        </p:nvSpPr>
        <p:spPr/>
        <p:txBody>
          <a:bodyPr/>
          <a:lstStyle/>
          <a:p>
            <a:r>
              <a:rPr lang="zh-CN" altLang="en-US" b="0" i="0" u="none" strike="noStrike" baseline="0" dirty="0">
                <a:latin typeface="华文中宋" panose="02010600040101010101" pitchFamily="2" charset="-122"/>
                <a:ea typeface="华文中宋" panose="02010600040101010101" pitchFamily="2" charset="-122"/>
              </a:rPr>
              <a:t>本节开始介绍和服务器管理有关的另一个（应该是两个）重要的进程</a:t>
            </a:r>
            <a:r>
              <a:rPr lang="en-US" altLang="zh-CN" b="0" i="0" u="none" strike="noStrike" baseline="0" dirty="0">
                <a:latin typeface="华文中宋" panose="02010600040101010101" pitchFamily="2" charset="-122"/>
                <a:ea typeface="华文中宋" panose="02010600040101010101" pitchFamily="2" charset="-122"/>
              </a:rPr>
              <a:t>inetd</a:t>
            </a:r>
            <a:r>
              <a:rPr lang="zh-CN" altLang="en-US" b="0" i="0" u="none" strike="noStrike" baseline="0" dirty="0">
                <a:latin typeface="华文中宋" panose="02010600040101010101" pitchFamily="2" charset="-122"/>
                <a:ea typeface="华文中宋" panose="02010600040101010101" pitchFamily="2" charset="-122"/>
              </a:rPr>
              <a:t>和</a:t>
            </a:r>
            <a:r>
              <a:rPr lang="en-US" altLang="zh-CN" b="0" i="0" u="none" strike="noStrike" baseline="0" dirty="0">
                <a:latin typeface="华文中宋" panose="02010600040101010101" pitchFamily="2" charset="-122"/>
                <a:ea typeface="华文中宋" panose="02010600040101010101" pitchFamily="2" charset="-122"/>
              </a:rPr>
              <a:t>xinetd</a:t>
            </a:r>
            <a:r>
              <a:rPr lang="zh-CN" altLang="en-US" b="0" i="0" u="none" strike="noStrike" baseline="0" dirty="0">
                <a:latin typeface="华文中宋" panose="02010600040101010101" pitchFamily="2" charset="-122"/>
                <a:ea typeface="华文中宋" panose="02010600040101010101" pitchFamily="2" charset="-122"/>
              </a:rPr>
              <a:t>。读者将会接触一些和服务器有关的内容，包括守护进程的概念和服务器的运行方式。最后讨论如何配置</a:t>
            </a:r>
            <a:r>
              <a:rPr lang="en-US" altLang="zh-CN" b="0" i="0" u="none" strike="noStrike" baseline="0" dirty="0">
                <a:latin typeface="华文中宋" panose="02010600040101010101" pitchFamily="2" charset="-122"/>
                <a:ea typeface="华文中宋" panose="02010600040101010101" pitchFamily="2" charset="-122"/>
              </a:rPr>
              <a:t>inetd</a:t>
            </a:r>
            <a:r>
              <a:rPr lang="zh-CN" altLang="en-US" b="0" i="0" u="none" strike="noStrike" baseline="0" dirty="0">
                <a:latin typeface="华文中宋" panose="02010600040101010101" pitchFamily="2" charset="-122"/>
                <a:ea typeface="华文中宋" panose="02010600040101010101" pitchFamily="2" charset="-122"/>
              </a:rPr>
              <a:t>和</a:t>
            </a:r>
            <a:r>
              <a:rPr lang="en-US" altLang="zh-CN" b="0" i="0" u="none" strike="noStrike" baseline="0" dirty="0">
                <a:latin typeface="华文中宋" panose="02010600040101010101" pitchFamily="2" charset="-122"/>
                <a:ea typeface="华文中宋" panose="02010600040101010101" pitchFamily="2" charset="-122"/>
              </a:rPr>
              <a:t>xinetd</a:t>
            </a:r>
            <a:r>
              <a:rPr lang="zh-CN" altLang="en-US" b="0" i="0" u="none" strike="noStrike" baseline="0" dirty="0">
                <a:latin typeface="华文中宋" panose="02010600040101010101" pitchFamily="2" charset="-122"/>
                <a:ea typeface="华文中宋" panose="02010600040101010101" pitchFamily="2" charset="-122"/>
              </a:rPr>
              <a:t>，在后面几章的服务器配置中还会举例讲解这部分的内容。</a:t>
            </a:r>
          </a:p>
        </p:txBody>
      </p:sp>
    </p:spTree>
    <p:extLst>
      <p:ext uri="{BB962C8B-B14F-4D97-AF65-F5344CB8AC3E}">
        <p14:creationId xmlns:p14="http://schemas.microsoft.com/office/powerpoint/2010/main" val="2529936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22.2.1  </a:t>
            </a:r>
            <a:r>
              <a:rPr lang="zh-CN" altLang="en-US" b="0" i="0" u="none" strike="noStrike" kern="1800" baseline="0">
                <a:latin typeface="Times New Roman"/>
                <a:ea typeface="黑体"/>
              </a:rPr>
              <a:t>什么是守护进程</a:t>
            </a:r>
          </a:p>
        </p:txBody>
      </p:sp>
      <p:sp>
        <p:nvSpPr>
          <p:cNvPr id="3" name="文本占位符 2"/>
          <p:cNvSpPr>
            <a:spLocks noGrp="1"/>
          </p:cNvSpPr>
          <p:nvPr>
            <p:ph type="body" idx="1"/>
          </p:nvPr>
        </p:nvSpPr>
        <p:spPr>
          <a:xfrm>
            <a:off x="853440" y="2286000"/>
            <a:ext cx="10637520" cy="3992879"/>
          </a:xfrm>
        </p:spPr>
        <p:txBody>
          <a:bodyPr/>
          <a:lstStyle/>
          <a:p>
            <a:r>
              <a:rPr lang="zh-CN" altLang="en-US" dirty="0">
                <a:solidFill>
                  <a:srgbClr val="FF0000"/>
                </a:solidFill>
                <a:latin typeface="华文中宋" panose="02010600040101010101" pitchFamily="2" charset="-122"/>
                <a:ea typeface="华文中宋" panose="02010600040101010101" pitchFamily="2" charset="-122"/>
              </a:rPr>
              <a:t>守护进程</a:t>
            </a:r>
            <a:r>
              <a:rPr lang="en-US" altLang="zh-CN" dirty="0">
                <a:solidFill>
                  <a:srgbClr val="FF0000"/>
                </a:solidFill>
                <a:latin typeface="华文中宋" panose="02010600040101010101" pitchFamily="2" charset="-122"/>
                <a:ea typeface="华文中宋" panose="02010600040101010101" pitchFamily="2" charset="-122"/>
              </a:rPr>
              <a:t>(daemon)</a:t>
            </a:r>
            <a:r>
              <a:rPr lang="zh-CN" altLang="en-US" dirty="0">
                <a:latin typeface="华文中宋" panose="02010600040101010101" pitchFamily="2" charset="-122"/>
                <a:ea typeface="华文中宋" panose="02010600040101010101" pitchFamily="2" charset="-122"/>
              </a:rPr>
              <a:t>是一类在</a:t>
            </a:r>
            <a:r>
              <a:rPr lang="zh-CN" altLang="en-US" dirty="0">
                <a:highlight>
                  <a:srgbClr val="FFFF00"/>
                </a:highlight>
                <a:latin typeface="华文中宋" panose="02010600040101010101" pitchFamily="2" charset="-122"/>
                <a:ea typeface="华文中宋" panose="02010600040101010101" pitchFamily="2" charset="-122"/>
              </a:rPr>
              <a:t>后台运行的特殊进程</a:t>
            </a:r>
            <a:r>
              <a:rPr lang="zh-CN" altLang="en-US" dirty="0">
                <a:latin typeface="华文中宋" panose="02010600040101010101" pitchFamily="2" charset="-122"/>
                <a:ea typeface="华文中宋" panose="02010600040101010101" pitchFamily="2" charset="-122"/>
              </a:rPr>
              <a:t>，用于执行特定的系统任务。很多守护进程在</a:t>
            </a:r>
            <a:r>
              <a:rPr lang="zh-CN" altLang="en-US" dirty="0">
                <a:solidFill>
                  <a:srgbClr val="FF0000"/>
                </a:solidFill>
                <a:latin typeface="华文中宋" panose="02010600040101010101" pitchFamily="2" charset="-122"/>
                <a:ea typeface="华文中宋" panose="02010600040101010101" pitchFamily="2" charset="-122"/>
              </a:rPr>
              <a:t>系统引导的时候启动</a:t>
            </a:r>
            <a:r>
              <a:rPr lang="zh-CN" altLang="en-US" dirty="0">
                <a:latin typeface="华文中宋" panose="02010600040101010101" pitchFamily="2" charset="-122"/>
                <a:ea typeface="华文中宋" panose="02010600040101010101" pitchFamily="2" charset="-122"/>
              </a:rPr>
              <a:t>，并且一直</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运行直到系统关闭</a:t>
            </a:r>
            <a:r>
              <a:rPr lang="zh-CN" altLang="en-US" dirty="0">
                <a:latin typeface="华文中宋" panose="02010600040101010101" pitchFamily="2" charset="-122"/>
                <a:ea typeface="华文中宋" panose="02010600040101010101" pitchFamily="2" charset="-122"/>
              </a:rPr>
              <a:t>。另一些只在</a:t>
            </a:r>
            <a:r>
              <a:rPr lang="zh-CN" altLang="en-US" dirty="0">
                <a:solidFill>
                  <a:srgbClr val="FF0000"/>
                </a:solidFill>
                <a:latin typeface="华文中宋" panose="02010600040101010101" pitchFamily="2" charset="-122"/>
                <a:ea typeface="华文中宋" panose="02010600040101010101" pitchFamily="2" charset="-122"/>
              </a:rPr>
              <a:t>需要的时候才启动</a:t>
            </a:r>
            <a:r>
              <a:rPr lang="zh-CN" altLang="en-US" dirty="0">
                <a:latin typeface="华文中宋" panose="02010600040101010101" pitchFamily="2" charset="-122"/>
                <a:ea typeface="华文中宋" panose="02010600040101010101" pitchFamily="2" charset="-122"/>
              </a:rPr>
              <a:t>，</a:t>
            </a:r>
            <a:r>
              <a:rPr lang="zh-CN" altLang="en-US" dirty="0">
                <a:highlight>
                  <a:srgbClr val="FFFF00"/>
                </a:highlight>
                <a:latin typeface="华文中宋" panose="02010600040101010101" pitchFamily="2" charset="-122"/>
                <a:ea typeface="华文中宋" panose="02010600040101010101" pitchFamily="2" charset="-122"/>
              </a:rPr>
              <a:t>完成任务后就自动结束</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按照服务类型分为如下几个。</a:t>
            </a:r>
          </a:p>
          <a:p>
            <a:r>
              <a:rPr lang="zh-CN" altLang="en-US" dirty="0">
                <a:latin typeface="华文中宋" panose="02010600040101010101" pitchFamily="2" charset="-122"/>
                <a:ea typeface="华文中宋" panose="02010600040101010101" pitchFamily="2" charset="-122"/>
              </a:rPr>
              <a:t>系统守护进程：</a:t>
            </a:r>
            <a:r>
              <a:rPr lang="en-US" altLang="zh-CN" dirty="0" err="1">
                <a:latin typeface="华文中宋" panose="02010600040101010101" pitchFamily="2" charset="-122"/>
                <a:ea typeface="华文中宋" panose="02010600040101010101" pitchFamily="2" charset="-122"/>
              </a:rPr>
              <a:t>syslogd</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login</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crond</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at</a:t>
            </a:r>
            <a:r>
              <a:rPr lang="zh-CN" altLang="en-US" dirty="0">
                <a:latin typeface="华文中宋" panose="02010600040101010101" pitchFamily="2" charset="-122"/>
                <a:ea typeface="华文中宋" panose="02010600040101010101" pitchFamily="2" charset="-122"/>
              </a:rPr>
              <a:t>等。</a:t>
            </a:r>
          </a:p>
          <a:p>
            <a:r>
              <a:rPr lang="zh-CN" altLang="en-US" dirty="0">
                <a:latin typeface="华文中宋" panose="02010600040101010101" pitchFamily="2" charset="-122"/>
                <a:ea typeface="华文中宋" panose="02010600040101010101" pitchFamily="2" charset="-122"/>
              </a:rPr>
              <a:t>网络守护进程：</a:t>
            </a:r>
            <a:r>
              <a:rPr lang="en-US" altLang="zh-CN" dirty="0" err="1">
                <a:latin typeface="华文中宋" panose="02010600040101010101" pitchFamily="2" charset="-122"/>
                <a:ea typeface="华文中宋" panose="02010600040101010101" pitchFamily="2" charset="-122"/>
              </a:rPr>
              <a:t>sendmail</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httpd</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、等。</a:t>
            </a:r>
          </a:p>
          <a:p>
            <a:r>
              <a:rPr lang="zh-CN" altLang="en-US" dirty="0">
                <a:latin typeface="华文中宋" panose="02010600040101010101" pitchFamily="2" charset="-122"/>
                <a:ea typeface="华文中宋" panose="02010600040101010101" pitchFamily="2" charset="-122"/>
              </a:rPr>
              <a:t>独立启动的守护进程：</a:t>
            </a:r>
            <a:r>
              <a:rPr lang="en-US" altLang="zh-CN" dirty="0" err="1">
                <a:latin typeface="华文中宋" panose="02010600040101010101" pitchFamily="2" charset="-122"/>
                <a:ea typeface="华文中宋" panose="02010600040101010101" pitchFamily="2" charset="-122"/>
              </a:rPr>
              <a:t>httpd</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named</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等。</a:t>
            </a:r>
          </a:p>
          <a:p>
            <a:r>
              <a:rPr lang="zh-CN" altLang="en-US" dirty="0">
                <a:latin typeface="华文中宋" panose="02010600040101010101" pitchFamily="2" charset="-122"/>
                <a:ea typeface="华文中宋" panose="02010600040101010101" pitchFamily="2" charset="-122"/>
              </a:rPr>
              <a:t>被动守护进程（由</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启动）：</a:t>
            </a:r>
            <a:r>
              <a:rPr lang="en-US" altLang="zh-CN" dirty="0">
                <a:latin typeface="华文中宋" panose="02010600040101010101" pitchFamily="2" charset="-122"/>
                <a:ea typeface="华文中宋" panose="02010600040101010101" pitchFamily="2" charset="-122"/>
              </a:rPr>
              <a:t>telnet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finger</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ktalk</a:t>
            </a:r>
            <a:r>
              <a:rPr lang="zh-CN" altLang="en-US" dirty="0">
                <a:latin typeface="华文中宋" panose="02010600040101010101" pitchFamily="2" charset="-122"/>
                <a:ea typeface="华文中宋" panose="02010600040101010101" pitchFamily="2" charset="-122"/>
              </a:rPr>
              <a:t>等。</a:t>
            </a:r>
          </a:p>
          <a:p>
            <a:endParaRPr lang="zh-CN" altLang="en-US" dirty="0">
              <a:latin typeface="华文中宋" panose="02010600040101010101" pitchFamily="2" charset="-122"/>
              <a:ea typeface="华文中宋" panose="02010600040101010101" pitchFamily="2" charset="-122"/>
            </a:endParaRPr>
          </a:p>
          <a:p>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5979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800" dirty="0">
                <a:latin typeface="Times New Roman"/>
                <a:ea typeface="黑体"/>
              </a:rPr>
              <a:t>22.2.2</a:t>
            </a:r>
            <a:r>
              <a:rPr lang="zh-CN" altLang="en-US" kern="1800" dirty="0">
                <a:latin typeface="Times New Roman"/>
                <a:ea typeface="黑体"/>
              </a:rPr>
              <a:t>  服务器守护进程的运行方式</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792480" y="2557463"/>
            <a:ext cx="10485120" cy="3317875"/>
          </a:xfrm>
        </p:spPr>
        <p:txBody>
          <a:bodyPr/>
          <a:lstStyle/>
          <a:p>
            <a:r>
              <a:rPr lang="zh-CN" altLang="en-US" dirty="0">
                <a:latin typeface="华文中宋" panose="02010600040101010101" pitchFamily="2" charset="-122"/>
                <a:ea typeface="华文中宋" panose="02010600040101010101" pitchFamily="2" charset="-122"/>
              </a:rPr>
              <a:t>①独立运行的守护进程</a:t>
            </a:r>
          </a:p>
          <a:p>
            <a:r>
              <a:rPr lang="zh-CN" altLang="en-US" dirty="0">
                <a:latin typeface="华文中宋" panose="02010600040101010101" pitchFamily="2" charset="-122"/>
                <a:ea typeface="华文中宋" panose="02010600040101010101" pitchFamily="2" charset="-122"/>
              </a:rPr>
              <a:t>独立运行的守护进程由 </a:t>
            </a:r>
            <a:r>
              <a:rPr lang="en-US" altLang="zh-CN" dirty="0">
                <a:latin typeface="华文中宋" panose="02010600040101010101" pitchFamily="2" charset="-122"/>
                <a:ea typeface="华文中宋" panose="02010600040101010101" pitchFamily="2" charset="-122"/>
              </a:rPr>
              <a:t>init </a:t>
            </a:r>
            <a:r>
              <a:rPr lang="zh-CN" altLang="en-US" dirty="0">
                <a:latin typeface="华文中宋" panose="02010600040101010101" pitchFamily="2" charset="-122"/>
                <a:ea typeface="华文中宋" panose="02010600040101010101" pitchFamily="2" charset="-122"/>
              </a:rPr>
              <a:t>脚本负责管理，所有独立运行的守护进程的脚本在</a:t>
            </a:r>
            <a:r>
              <a:rPr lang="en-US" altLang="zh-CN" dirty="0">
                <a:latin typeface="华文中宋" panose="02010600040101010101" pitchFamily="2" charset="-122"/>
                <a:ea typeface="华文中宋" panose="02010600040101010101" pitchFamily="2" charset="-122"/>
              </a:rPr>
              <a:t>/etc/</a:t>
            </a:r>
            <a:r>
              <a:rPr lang="en-US" altLang="zh-CN" dirty="0" err="1">
                <a:latin typeface="华文中宋" panose="02010600040101010101" pitchFamily="2" charset="-122"/>
                <a:ea typeface="华文中宋" panose="02010600040101010101" pitchFamily="2" charset="-122"/>
              </a:rPr>
              <a:t>rc</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d/init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d/</a:t>
            </a:r>
            <a:r>
              <a:rPr lang="zh-CN" altLang="en-US" dirty="0">
                <a:latin typeface="华文中宋" panose="02010600040101010101" pitchFamily="2" charset="-122"/>
                <a:ea typeface="华文中宋" panose="02010600040101010101" pitchFamily="2" charset="-122"/>
              </a:rPr>
              <a:t>目录下。系统服务都是独立运行的守护进程包括 </a:t>
            </a:r>
            <a:r>
              <a:rPr lang="en-US" altLang="zh-CN" dirty="0" err="1">
                <a:latin typeface="华文中宋" panose="02010600040101010101" pitchFamily="2" charset="-122"/>
                <a:ea typeface="华文中宋" panose="02010600040101010101" pitchFamily="2" charset="-122"/>
              </a:rPr>
              <a:t>syslogd</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和 </a:t>
            </a:r>
            <a:r>
              <a:rPr lang="en-US" altLang="zh-CN" dirty="0" err="1">
                <a:latin typeface="华文中宋" panose="02010600040101010101" pitchFamily="2" charset="-122"/>
                <a:ea typeface="华文中宋" panose="02010600040101010101" pitchFamily="2" charset="-122"/>
              </a:rPr>
              <a:t>cron</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等。服务器监听在一个特定的端口上等待</a:t>
            </a:r>
            <a:r>
              <a:rPr lang="zh-CN" altLang="en-US" dirty="0">
                <a:solidFill>
                  <a:srgbClr val="FF0000"/>
                </a:solidFill>
                <a:latin typeface="华文中宋" panose="02010600040101010101" pitchFamily="2" charset="-122"/>
                <a:ea typeface="华文中宋" panose="02010600040101010101" pitchFamily="2" charset="-122"/>
              </a:rPr>
              <a:t>客户端</a:t>
            </a:r>
            <a:r>
              <a:rPr lang="zh-CN" altLang="en-US" dirty="0">
                <a:latin typeface="华文中宋" panose="02010600040101010101" pitchFamily="2" charset="-122"/>
                <a:ea typeface="华文中宋" panose="02010600040101010101" pitchFamily="2" charset="-122"/>
              </a:rPr>
              <a:t>的连接。如果客户端产生一个连接请求，守护进程就创建一个子服务器响应这个连接，而主服务器继续监听。以保持多个子服务器池等待下一个客户端请求。</a:t>
            </a:r>
          </a:p>
          <a:p>
            <a:endParaRPr lang="zh-CN" altLang="en-US" dirty="0">
              <a:latin typeface="华文中宋" panose="02010600040101010101" pitchFamily="2" charset="-122"/>
              <a:ea typeface="华文中宋" panose="02010600040101010101" pitchFamily="2" charset="-122"/>
            </a:endParaRPr>
          </a:p>
          <a:p>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2762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800" dirty="0">
                <a:latin typeface="Times New Roman"/>
                <a:ea typeface="黑体"/>
              </a:rPr>
              <a:t>22.2.2</a:t>
            </a:r>
            <a:r>
              <a:rPr lang="zh-CN" altLang="en-US" kern="1800" dirty="0">
                <a:latin typeface="Times New Roman"/>
                <a:ea typeface="黑体"/>
              </a:rPr>
              <a:t>  服务器守护进程的运行方式</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792480" y="2286001"/>
            <a:ext cx="10637520" cy="3901440"/>
          </a:xfrm>
        </p:spPr>
        <p:txBody>
          <a:bodyPr/>
          <a:lstStyle/>
          <a:p>
            <a:r>
              <a:rPr lang="zh-CN" altLang="en-US" dirty="0">
                <a:latin typeface="华文中宋" panose="02010600040101010101" pitchFamily="2" charset="-122"/>
                <a:ea typeface="华文中宋" panose="02010600040101010101" pitchFamily="2" charset="-122"/>
              </a:rPr>
              <a:t>②由 </a:t>
            </a:r>
            <a:r>
              <a:rPr lang="en-US" altLang="zh-CN" dirty="0">
                <a:latin typeface="华文中宋" panose="02010600040101010101" pitchFamily="2" charset="-122"/>
                <a:ea typeface="华文中宋" panose="02010600040101010101" pitchFamily="2" charset="-122"/>
              </a:rPr>
              <a:t>xinetd </a:t>
            </a:r>
            <a:r>
              <a:rPr lang="zh-CN" altLang="en-US" dirty="0">
                <a:latin typeface="华文中宋" panose="02010600040101010101" pitchFamily="2" charset="-122"/>
                <a:ea typeface="华文中宋" panose="02010600040101010101" pitchFamily="2" charset="-122"/>
              </a:rPr>
              <a:t>管理的守护进程</a:t>
            </a:r>
          </a:p>
          <a:p>
            <a:r>
              <a:rPr lang="zh-CN" altLang="en-US" dirty="0">
                <a:latin typeface="华文中宋" panose="02010600040101010101" pitchFamily="2" charset="-122"/>
                <a:ea typeface="华文中宋" panose="02010600040101010101" pitchFamily="2" charset="-122"/>
              </a:rPr>
              <a:t>从守护进程的概念可以看出，系统所运行的每一种服务，都必须运行一个监听某个端口连接所发生的守护进程，这通常意味着资源浪费。为了解决这个问题，</a:t>
            </a:r>
            <a:r>
              <a:rPr lang="en-US" altLang="zh-CN" dirty="0">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引进了“网络守护进程服务程序”的概念。</a:t>
            </a:r>
            <a:r>
              <a:rPr lang="en-US" altLang="zh-CN" dirty="0">
                <a:latin typeface="华文中宋" panose="02010600040101010101" pitchFamily="2" charset="-122"/>
                <a:ea typeface="华文中宋" panose="02010600040101010101" pitchFamily="2" charset="-122"/>
              </a:rPr>
              <a:t>CentOS 6.4</a:t>
            </a:r>
            <a:r>
              <a:rPr lang="zh-CN" altLang="en-US" dirty="0">
                <a:latin typeface="华文中宋" panose="02010600040101010101" pitchFamily="2" charset="-122"/>
                <a:ea typeface="华文中宋" panose="02010600040101010101" pitchFamily="2" charset="-122"/>
              </a:rPr>
              <a:t>使用的网络守护进程是</a:t>
            </a:r>
            <a:r>
              <a:rPr lang="en-US" altLang="zh-CN" dirty="0" err="1">
                <a:latin typeface="华文中宋" panose="02010600040101010101" pitchFamily="2" charset="-122"/>
                <a:ea typeface="华文中宋" panose="02010600040101010101" pitchFamily="2" charset="-122"/>
              </a:rPr>
              <a:t>xinted</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eXtendedInterNET</a:t>
            </a:r>
            <a:r>
              <a:rPr lang="en-US" altLang="zh-CN" dirty="0">
                <a:latin typeface="华文中宋" panose="02010600040101010101" pitchFamily="2" charset="-122"/>
                <a:ea typeface="华文中宋" panose="02010600040101010101" pitchFamily="2" charset="-122"/>
              </a:rPr>
              <a:t> services daemon)</a:t>
            </a:r>
            <a:r>
              <a:rPr lang="zh-CN" altLang="en-US" dirty="0">
                <a:latin typeface="华文中宋" panose="02010600040101010101" pitchFamily="2" charset="-122"/>
                <a:ea typeface="华文中宋" panose="02010600040101010101" pitchFamily="2" charset="-122"/>
              </a:rPr>
              <a:t>。</a:t>
            </a:r>
          </a:p>
          <a:p>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是对</a:t>
            </a:r>
            <a:r>
              <a:rPr lang="en-US" altLang="zh-CN" dirty="0" err="1">
                <a:latin typeface="华文中宋" panose="02010600040101010101" pitchFamily="2" charset="-122"/>
                <a:ea typeface="华文中宋" panose="02010600040101010101" pitchFamily="2" charset="-122"/>
              </a:rPr>
              <a:t>inted</a:t>
            </a:r>
            <a:r>
              <a:rPr lang="zh-CN" altLang="en-US" dirty="0">
                <a:latin typeface="华文中宋" panose="02010600040101010101" pitchFamily="2" charset="-122"/>
                <a:ea typeface="华文中宋" panose="02010600040101010101" pitchFamily="2" charset="-122"/>
              </a:rPr>
              <a:t>的扩展。</a:t>
            </a:r>
            <a:r>
              <a:rPr lang="en-US" altLang="zh-CN" dirty="0" err="1">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的基本作用就是同时监听</a:t>
            </a:r>
            <a:r>
              <a:rPr lang="zh-CN" altLang="en-US" dirty="0">
                <a:solidFill>
                  <a:srgbClr val="FF0000"/>
                </a:solidFill>
                <a:latin typeface="华文中宋" panose="02010600040101010101" pitchFamily="2" charset="-122"/>
                <a:ea typeface="华文中宋" panose="02010600040101010101" pitchFamily="2" charset="-122"/>
              </a:rPr>
              <a:t>多个指定的端口</a:t>
            </a:r>
            <a:r>
              <a:rPr lang="zh-CN" altLang="en-US" dirty="0">
                <a:latin typeface="华文中宋" panose="02010600040101010101" pitchFamily="2" charset="-122"/>
                <a:ea typeface="华文中宋" panose="02010600040101010101" pitchFamily="2" charset="-122"/>
              </a:rPr>
              <a:t>，在接受用户请求时，它能够根据用户请求的端口不同，启动不同的网络服务进程来处理这些用户请求。可以把</a:t>
            </a:r>
            <a:r>
              <a:rPr lang="en-US" altLang="zh-CN" dirty="0" err="1">
                <a:solidFill>
                  <a:srgbClr val="FF0000"/>
                </a:solidFill>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看作一个</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管理启动服务</a:t>
            </a:r>
            <a:r>
              <a:rPr lang="zh-CN" altLang="en-US" dirty="0">
                <a:highlight>
                  <a:srgbClr val="FFFF00"/>
                </a:highlight>
                <a:latin typeface="华文中宋" panose="02010600040101010101" pitchFamily="2" charset="-122"/>
                <a:ea typeface="华文中宋" panose="02010600040101010101" pitchFamily="2" charset="-122"/>
              </a:rPr>
              <a:t>的管理服务器</a:t>
            </a:r>
            <a:r>
              <a:rPr lang="zh-CN" altLang="en-US" dirty="0">
                <a:latin typeface="华文中宋" panose="02010600040101010101" pitchFamily="2" charset="-122"/>
                <a:ea typeface="华文中宋" panose="02010600040101010101" pitchFamily="2" charset="-122"/>
              </a:rPr>
              <a:t>，它决定把一个客户请求交给那个程序处理，然后启动相应的守护程序。</a:t>
            </a:r>
          </a:p>
          <a:p>
            <a:endParaRPr lang="zh-CN" altLang="en-US" dirty="0">
              <a:latin typeface="华文中宋" panose="02010600040101010101" pitchFamily="2" charset="-122"/>
              <a:ea typeface="华文中宋" panose="02010600040101010101" pitchFamily="2" charset="-122"/>
            </a:endParaRPr>
          </a:p>
          <a:p>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6666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506413"/>
            <a:ext cx="9601200" cy="979487"/>
          </a:xfrm>
        </p:spPr>
        <p:txBody>
          <a:bodyPr>
            <a:normAutofit/>
          </a:bodyPr>
          <a:lstStyle/>
          <a:p>
            <a:r>
              <a:rPr lang="en-US" altLang="zh-CN" dirty="0">
                <a:latin typeface="Times New Roman"/>
              </a:rPr>
              <a:t>xinetd</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952500" y="1809750"/>
            <a:ext cx="10458450" cy="4457700"/>
          </a:xfrm>
        </p:spPr>
        <p:txBody>
          <a:bodyPr/>
          <a:lstStyle/>
          <a:p>
            <a:pPr marL="0" indent="0">
              <a:buNone/>
            </a:pPr>
            <a:r>
              <a:rPr lang="en-US" altLang="zh-CN" sz="2000" dirty="0">
                <a:latin typeface="华文中宋" panose="02010600040101010101" pitchFamily="2" charset="-122"/>
                <a:ea typeface="华文中宋" panose="02010600040101010101" pitchFamily="2" charset="-122"/>
              </a:rPr>
              <a:t>xinetd</a:t>
            </a:r>
            <a:r>
              <a:rPr lang="zh-CN" altLang="en-US" sz="2000" dirty="0">
                <a:latin typeface="华文中宋" panose="02010600040101010101" pitchFamily="2" charset="-122"/>
                <a:ea typeface="华文中宋" panose="02010600040101010101" pitchFamily="2" charset="-122"/>
              </a:rPr>
              <a:t>提供类似于</a:t>
            </a:r>
            <a:r>
              <a:rPr lang="en-US" altLang="zh-CN" sz="2000" dirty="0" err="1">
                <a:latin typeface="华文中宋" panose="02010600040101010101" pitchFamily="2" charset="-122"/>
                <a:ea typeface="华文中宋" panose="02010600040101010101" pitchFamily="2" charset="-122"/>
              </a:rPr>
              <a:t>inetd+tcp_wrapper</a:t>
            </a:r>
            <a:r>
              <a:rPr lang="zh-CN" altLang="en-US" sz="2000" dirty="0">
                <a:latin typeface="华文中宋" panose="02010600040101010101" pitchFamily="2" charset="-122"/>
                <a:ea typeface="华文中宋" panose="02010600040101010101" pitchFamily="2" charset="-122"/>
              </a:rPr>
              <a:t>的功能，但是更加强大和安全。它能提供以下特色：</a:t>
            </a:r>
          </a:p>
          <a:p>
            <a:r>
              <a:rPr lang="zh-CN" altLang="en-US" sz="2000" dirty="0">
                <a:latin typeface="华文中宋" panose="02010600040101010101" pitchFamily="2" charset="-122"/>
                <a:ea typeface="华文中宋" panose="02010600040101010101" pitchFamily="2" charset="-122"/>
              </a:rPr>
              <a:t>支持对</a:t>
            </a:r>
            <a:r>
              <a:rPr lang="en-US" altLang="zh-CN" sz="2000" dirty="0" err="1">
                <a:latin typeface="华文中宋" panose="02010600040101010101" pitchFamily="2" charset="-122"/>
                <a:ea typeface="华文中宋" panose="02010600040101010101" pitchFamily="2" charset="-122"/>
              </a:rPr>
              <a:t>tcp</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udp</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RPC</a:t>
            </a:r>
            <a:r>
              <a:rPr lang="zh-CN" altLang="en-US" sz="2000" dirty="0">
                <a:latin typeface="华文中宋" panose="02010600040101010101" pitchFamily="2" charset="-122"/>
                <a:ea typeface="华文中宋" panose="02010600040101010101" pitchFamily="2" charset="-122"/>
              </a:rPr>
              <a:t>服务</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但是当前对</a:t>
            </a:r>
            <a:r>
              <a:rPr lang="en-US" altLang="zh-CN" sz="2000" dirty="0">
                <a:latin typeface="华文中宋" panose="02010600040101010101" pitchFamily="2" charset="-122"/>
                <a:ea typeface="华文中宋" panose="02010600040101010101" pitchFamily="2" charset="-122"/>
              </a:rPr>
              <a:t>RPC</a:t>
            </a:r>
            <a:r>
              <a:rPr lang="zh-CN" altLang="en-US" sz="2000" dirty="0">
                <a:latin typeface="华文中宋" panose="02010600040101010101" pitchFamily="2" charset="-122"/>
                <a:ea typeface="华文中宋" panose="02010600040101010101" pitchFamily="2" charset="-122"/>
              </a:rPr>
              <a:t>的支持不够稳定</a:t>
            </a:r>
            <a:r>
              <a:rPr lang="en-US" altLang="zh-CN"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基于时间段的</a:t>
            </a:r>
            <a:r>
              <a:rPr lang="zh-CN" altLang="en-US" sz="2000" dirty="0">
                <a:solidFill>
                  <a:srgbClr val="FF0000"/>
                </a:solidFill>
                <a:latin typeface="华文中宋" panose="02010600040101010101" pitchFamily="2" charset="-122"/>
                <a:ea typeface="华文中宋" panose="02010600040101010101" pitchFamily="2" charset="-122"/>
              </a:rPr>
              <a:t>访问控制</a:t>
            </a:r>
          </a:p>
          <a:p>
            <a:r>
              <a:rPr lang="zh-CN" altLang="en-US" sz="2000" dirty="0">
                <a:solidFill>
                  <a:srgbClr val="FF0000"/>
                </a:solidFill>
                <a:latin typeface="华文中宋" panose="02010600040101010101" pitchFamily="2" charset="-122"/>
                <a:ea typeface="华文中宋" panose="02010600040101010101" pitchFamily="2" charset="-122"/>
              </a:rPr>
              <a:t>功能完备的</a:t>
            </a:r>
            <a:r>
              <a:rPr lang="en-US" altLang="zh-CN" sz="2000" dirty="0">
                <a:solidFill>
                  <a:srgbClr val="FF0000"/>
                </a:solidFill>
                <a:latin typeface="华文中宋" panose="02010600040101010101" pitchFamily="2" charset="-122"/>
                <a:ea typeface="华文中宋" panose="02010600040101010101" pitchFamily="2" charset="-122"/>
              </a:rPr>
              <a:t>log</a:t>
            </a:r>
            <a:r>
              <a:rPr lang="zh-CN" altLang="en-US" sz="2000" dirty="0">
                <a:solidFill>
                  <a:srgbClr val="FF0000"/>
                </a:solidFill>
                <a:latin typeface="华文中宋" panose="02010600040101010101" pitchFamily="2" charset="-122"/>
                <a:ea typeface="华文中宋" panose="02010600040101010101" pitchFamily="2" charset="-122"/>
              </a:rPr>
              <a:t>功能，即可以记录连接成功也可以记录连接失败的行为</a:t>
            </a:r>
          </a:p>
          <a:p>
            <a:r>
              <a:rPr lang="zh-CN" altLang="en-US" sz="2000" dirty="0">
                <a:solidFill>
                  <a:srgbClr val="FF0000"/>
                </a:solidFill>
                <a:latin typeface="华文中宋" panose="02010600040101010101" pitchFamily="2" charset="-122"/>
                <a:ea typeface="华文中宋" panose="02010600040101010101" pitchFamily="2" charset="-122"/>
              </a:rPr>
              <a:t>能有效的防止</a:t>
            </a:r>
            <a:r>
              <a:rPr lang="en-US" altLang="zh-CN" sz="2000" dirty="0">
                <a:solidFill>
                  <a:srgbClr val="FF0000"/>
                </a:solidFill>
                <a:latin typeface="华文中宋" panose="02010600040101010101" pitchFamily="2" charset="-122"/>
                <a:ea typeface="华文中宋" panose="02010600040101010101" pitchFamily="2" charset="-122"/>
              </a:rPr>
              <a:t>DoS</a:t>
            </a:r>
            <a:r>
              <a:rPr lang="zh-CN" altLang="en-US" sz="2000" dirty="0">
                <a:solidFill>
                  <a:srgbClr val="FF0000"/>
                </a:solidFill>
                <a:latin typeface="华文中宋" panose="02010600040101010101" pitchFamily="2" charset="-122"/>
                <a:ea typeface="华文中宋" panose="02010600040101010101" pitchFamily="2" charset="-122"/>
              </a:rPr>
              <a:t>攻击</a:t>
            </a:r>
            <a:r>
              <a:rPr lang="en-US" altLang="zh-CN" sz="2000" dirty="0">
                <a:solidFill>
                  <a:srgbClr val="FF0000"/>
                </a:solidFill>
                <a:latin typeface="华文中宋" panose="02010600040101010101" pitchFamily="2" charset="-122"/>
                <a:ea typeface="华文中宋" panose="02010600040101010101" pitchFamily="2" charset="-122"/>
              </a:rPr>
              <a:t>(Denial of Services)</a:t>
            </a:r>
          </a:p>
          <a:p>
            <a:r>
              <a:rPr lang="zh-CN" altLang="en-US" sz="2000" dirty="0">
                <a:latin typeface="华文中宋" panose="02010600040101010101" pitchFamily="2" charset="-122"/>
                <a:ea typeface="华文中宋" panose="02010600040101010101" pitchFamily="2" charset="-122"/>
              </a:rPr>
              <a:t>能</a:t>
            </a:r>
            <a:r>
              <a:rPr lang="zh-CN" altLang="en-US" sz="2000" dirty="0">
                <a:solidFill>
                  <a:srgbClr val="FF0000"/>
                </a:solidFill>
                <a:highlight>
                  <a:srgbClr val="FFFF00"/>
                </a:highlight>
                <a:latin typeface="华文中宋" panose="02010600040101010101" pitchFamily="2" charset="-122"/>
                <a:ea typeface="华文中宋" panose="02010600040101010101" pitchFamily="2" charset="-122"/>
              </a:rPr>
              <a:t>限制</a:t>
            </a:r>
            <a:r>
              <a:rPr lang="zh-CN" altLang="en-US" sz="2000" dirty="0">
                <a:latin typeface="华文中宋" panose="02010600040101010101" pitchFamily="2" charset="-122"/>
                <a:ea typeface="华文中宋" panose="02010600040101010101" pitchFamily="2" charset="-122"/>
              </a:rPr>
              <a:t>同时运行的同一类型的服务器数目</a:t>
            </a:r>
          </a:p>
          <a:p>
            <a:r>
              <a:rPr lang="zh-CN" altLang="en-US" sz="2000" dirty="0">
                <a:latin typeface="华文中宋" panose="02010600040101010101" pitchFamily="2" charset="-122"/>
                <a:ea typeface="华文中宋" panose="02010600040101010101" pitchFamily="2" charset="-122"/>
              </a:rPr>
              <a:t>能</a:t>
            </a:r>
            <a:r>
              <a:rPr lang="zh-CN" altLang="en-US" sz="2000" dirty="0">
                <a:solidFill>
                  <a:srgbClr val="FF0000"/>
                </a:solidFill>
                <a:highlight>
                  <a:srgbClr val="FFFF00"/>
                </a:highlight>
                <a:latin typeface="华文中宋" panose="02010600040101010101" pitchFamily="2" charset="-122"/>
                <a:ea typeface="华文中宋" panose="02010600040101010101" pitchFamily="2" charset="-122"/>
              </a:rPr>
              <a:t>限制</a:t>
            </a:r>
            <a:r>
              <a:rPr lang="zh-CN" altLang="en-US" sz="2000" dirty="0">
                <a:latin typeface="华文中宋" panose="02010600040101010101" pitchFamily="2" charset="-122"/>
                <a:ea typeface="华文中宋" panose="02010600040101010101" pitchFamily="2" charset="-122"/>
              </a:rPr>
              <a:t>启动的所有服务器数目</a:t>
            </a:r>
          </a:p>
          <a:p>
            <a:r>
              <a:rPr lang="zh-CN" altLang="en-US" sz="2000" dirty="0">
                <a:latin typeface="华文中宋" panose="02010600040101010101" pitchFamily="2" charset="-122"/>
                <a:ea typeface="华文中宋" panose="02010600040101010101" pitchFamily="2" charset="-122"/>
              </a:rPr>
              <a:t>能</a:t>
            </a:r>
            <a:r>
              <a:rPr lang="zh-CN" altLang="en-US" sz="2000" dirty="0">
                <a:solidFill>
                  <a:srgbClr val="FF0000"/>
                </a:solidFill>
                <a:highlight>
                  <a:srgbClr val="FFFF00"/>
                </a:highlight>
                <a:latin typeface="华文中宋" panose="02010600040101010101" pitchFamily="2" charset="-122"/>
                <a:ea typeface="华文中宋" panose="02010600040101010101" pitchFamily="2" charset="-122"/>
              </a:rPr>
              <a:t>限制</a:t>
            </a:r>
            <a:r>
              <a:rPr lang="en-US" altLang="zh-CN" sz="2000" dirty="0">
                <a:latin typeface="华文中宋" panose="02010600040101010101" pitchFamily="2" charset="-122"/>
                <a:ea typeface="华文中宋" panose="02010600040101010101" pitchFamily="2" charset="-122"/>
              </a:rPr>
              <a:t>log</a:t>
            </a:r>
            <a:r>
              <a:rPr lang="zh-CN" altLang="en-US" sz="2000" dirty="0">
                <a:latin typeface="华文中宋" panose="02010600040101010101" pitchFamily="2" charset="-122"/>
                <a:ea typeface="华文中宋" panose="02010600040101010101" pitchFamily="2" charset="-122"/>
              </a:rPr>
              <a:t>文件大小</a:t>
            </a:r>
          </a:p>
          <a:p>
            <a:r>
              <a:rPr lang="zh-CN" altLang="en-US" sz="2000" dirty="0">
                <a:latin typeface="华文中宋" panose="02010600040101010101" pitchFamily="2" charset="-122"/>
                <a:ea typeface="华文中宋" panose="02010600040101010101" pitchFamily="2" charset="-122"/>
              </a:rPr>
              <a:t>将某个</a:t>
            </a:r>
            <a:r>
              <a:rPr lang="zh-CN" altLang="en-US" sz="2000" dirty="0">
                <a:solidFill>
                  <a:srgbClr val="FF0000"/>
                </a:solidFill>
                <a:latin typeface="华文中宋" panose="02010600040101010101" pitchFamily="2" charset="-122"/>
                <a:ea typeface="华文中宋" panose="02010600040101010101" pitchFamily="2" charset="-122"/>
              </a:rPr>
              <a:t>服务绑定</a:t>
            </a:r>
            <a:r>
              <a:rPr lang="zh-CN" altLang="en-US" sz="2000" dirty="0">
                <a:latin typeface="华文中宋" panose="02010600040101010101" pitchFamily="2" charset="-122"/>
                <a:ea typeface="华文中宋" panose="02010600040101010101" pitchFamily="2" charset="-122"/>
              </a:rPr>
              <a:t>在特定的系统接口上，从而能实现只允许私有网络访问某项服务</a:t>
            </a:r>
            <a:r>
              <a:rPr lang="zh-CN" altLang="en-US" sz="2000" b="0" i="0" u="none" strike="noStrike" baseline="0" dirty="0">
                <a:latin typeface="华文中宋" panose="02010600040101010101" pitchFamily="2" charset="-122"/>
                <a:ea typeface="华文中宋" panose="02010600040101010101" pitchFamily="2" charset="-122"/>
              </a:rPr>
              <a:t>。</a:t>
            </a:r>
            <a:endParaRPr lang="en-US" altLang="zh-CN" sz="2000" b="0" i="0" u="none" strike="noStrike" baseline="0" dirty="0">
              <a:latin typeface="华文中宋" panose="02010600040101010101" pitchFamily="2" charset="-122"/>
              <a:ea typeface="华文中宋" panose="02010600040101010101" pitchFamily="2" charset="-122"/>
            </a:endParaRPr>
          </a:p>
          <a:p>
            <a:r>
              <a:rPr lang="zh-CN" altLang="en-US" sz="2000" dirty="0">
                <a:latin typeface="华文中宋" panose="02010600040101010101" pitchFamily="2" charset="-122"/>
                <a:ea typeface="华文中宋" panose="02010600040101010101" pitchFamily="2" charset="-122"/>
              </a:rPr>
              <a:t>能实现作为其他</a:t>
            </a:r>
            <a:r>
              <a:rPr lang="zh-CN" altLang="en-US" sz="2000" dirty="0">
                <a:solidFill>
                  <a:srgbClr val="FF0000"/>
                </a:solidFill>
                <a:latin typeface="华文中宋" panose="02010600040101010101" pitchFamily="2" charset="-122"/>
                <a:ea typeface="华文中宋" panose="02010600040101010101" pitchFamily="2" charset="-122"/>
              </a:rPr>
              <a:t>系统的代理</a:t>
            </a:r>
            <a:r>
              <a:rPr lang="zh-CN" altLang="en-US" sz="2000" dirty="0">
                <a:latin typeface="华文中宋" panose="02010600040101010101" pitchFamily="2" charset="-122"/>
                <a:ea typeface="华文中宋" panose="02010600040101010101" pitchFamily="2" charset="-122"/>
              </a:rPr>
              <a:t>。如果和</a:t>
            </a:r>
            <a:r>
              <a:rPr lang="en-US" altLang="zh-CN" sz="2000" dirty="0" err="1">
                <a:latin typeface="华文中宋" panose="02010600040101010101" pitchFamily="2" charset="-122"/>
                <a:ea typeface="华文中宋" panose="02010600040101010101" pitchFamily="2" charset="-122"/>
              </a:rPr>
              <a:t>ip</a:t>
            </a:r>
            <a:r>
              <a:rPr lang="zh-CN" altLang="en-US" sz="2000" dirty="0">
                <a:latin typeface="华文中宋" panose="02010600040101010101" pitchFamily="2" charset="-122"/>
                <a:ea typeface="华文中宋" panose="02010600040101010101" pitchFamily="2" charset="-122"/>
              </a:rPr>
              <a:t>伪装结合可以实现对内部私有网络的访问</a:t>
            </a:r>
            <a:endParaRPr lang="zh-CN" altLang="en-US" sz="2000"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00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6192" y="582988"/>
            <a:ext cx="9601200" cy="725109"/>
          </a:xfrm>
        </p:spPr>
        <p:txBody>
          <a:bodyPr>
            <a:normAutofit fontScale="90000"/>
          </a:bodyPr>
          <a:lstStyle/>
          <a:p>
            <a:r>
              <a:rPr lang="en-US" altLang="zh-CN" dirty="0">
                <a:latin typeface="Times New Roman"/>
              </a:rPr>
              <a:t>xinetd</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628649" y="1308097"/>
            <a:ext cx="10934701" cy="4966915"/>
          </a:xfrm>
        </p:spPr>
        <p:txBody>
          <a:bodyPr/>
          <a:lstStyle/>
          <a:p>
            <a:r>
              <a:rPr lang="en-US" altLang="zh-CN" sz="2200" dirty="0">
                <a:latin typeface="华文中宋" panose="02010600040101010101" pitchFamily="2" charset="-122"/>
                <a:ea typeface="华文中宋" panose="02010600040101010101" pitchFamily="2" charset="-122"/>
              </a:rPr>
              <a:t>xinetd= </a:t>
            </a:r>
            <a:r>
              <a:rPr lang="en-US" altLang="zh-CN" sz="2200" dirty="0" err="1">
                <a:latin typeface="华文中宋" panose="02010600040101010101" pitchFamily="2" charset="-122"/>
                <a:ea typeface="华文中宋" panose="02010600040101010101" pitchFamily="2" charset="-122"/>
              </a:rPr>
              <a:t>inetd</a:t>
            </a:r>
            <a:r>
              <a:rPr lang="en-US" altLang="zh-CN" sz="2200" dirty="0">
                <a:latin typeface="华文中宋" panose="02010600040101010101" pitchFamily="2" charset="-122"/>
                <a:ea typeface="华文中宋" panose="02010600040101010101" pitchFamily="2" charset="-122"/>
              </a:rPr>
              <a:t>+ TCP Wrappers</a:t>
            </a:r>
          </a:p>
          <a:p>
            <a:r>
              <a:rPr lang="zh-CN" altLang="en-US" sz="2200" dirty="0">
                <a:latin typeface="华文中宋" panose="02010600040101010101" pitchFamily="2" charset="-122"/>
                <a:ea typeface="华文中宋" panose="02010600040101010101" pitchFamily="2" charset="-122"/>
              </a:rPr>
              <a:t>与</a:t>
            </a:r>
            <a:r>
              <a:rPr lang="en-US" altLang="zh-CN" sz="2200" dirty="0" err="1">
                <a:latin typeface="华文中宋" panose="02010600040101010101" pitchFamily="2" charset="-122"/>
                <a:ea typeface="华文中宋" panose="02010600040101010101" pitchFamily="2" charset="-122"/>
              </a:rPr>
              <a:t>inetd</a:t>
            </a:r>
            <a:r>
              <a:rPr lang="zh-CN" altLang="en-US" sz="2200" dirty="0">
                <a:latin typeface="华文中宋" panose="02010600040101010101" pitchFamily="2" charset="-122"/>
                <a:ea typeface="华文中宋" panose="02010600040101010101" pitchFamily="2" charset="-122"/>
              </a:rPr>
              <a:t>相比，</a:t>
            </a:r>
            <a:r>
              <a:rPr lang="en-US" altLang="zh-CN" sz="2200" dirty="0" err="1">
                <a:latin typeface="华文中宋" panose="02010600040101010101" pitchFamily="2" charset="-122"/>
                <a:ea typeface="华文中宋" panose="02010600040101010101" pitchFamily="2" charset="-122"/>
              </a:rPr>
              <a:t>xinetd</a:t>
            </a:r>
            <a:r>
              <a:rPr lang="zh-CN" altLang="en-US" sz="2200" dirty="0">
                <a:latin typeface="华文中宋" panose="02010600040101010101" pitchFamily="2" charset="-122"/>
                <a:ea typeface="华文中宋" panose="02010600040101010101" pitchFamily="2" charset="-122"/>
              </a:rPr>
              <a:t>具有以下四个方面的突出优点：</a:t>
            </a:r>
            <a:endParaRPr lang="en-US" altLang="zh-CN" sz="2200" dirty="0">
              <a:latin typeface="华文中宋" panose="02010600040101010101" pitchFamily="2" charset="-122"/>
              <a:ea typeface="华文中宋" panose="02010600040101010101" pitchFamily="2" charset="-122"/>
            </a:endParaRPr>
          </a:p>
          <a:p>
            <a:pPr lvl="0"/>
            <a:r>
              <a:rPr lang="zh-CN" altLang="en-US" sz="2200" dirty="0">
                <a:latin typeface="华文中宋" panose="02010600040101010101" pitchFamily="2" charset="-122"/>
                <a:ea typeface="华文中宋" panose="02010600040101010101" pitchFamily="2" charset="-122"/>
              </a:rPr>
              <a:t>（</a:t>
            </a:r>
            <a:r>
              <a:rPr lang="en-US" altLang="zh-CN" sz="2200" dirty="0">
                <a:latin typeface="华文中宋" panose="02010600040101010101" pitchFamily="2" charset="-122"/>
                <a:ea typeface="华文中宋" panose="02010600040101010101" pitchFamily="2" charset="-122"/>
              </a:rPr>
              <a:t>1</a:t>
            </a:r>
            <a:r>
              <a:rPr lang="zh-CN" altLang="en-US" sz="2200" dirty="0">
                <a:latin typeface="华文中宋" panose="02010600040101010101" pitchFamily="2" charset="-122"/>
                <a:ea typeface="华文中宋" panose="02010600040101010101" pitchFamily="2" charset="-122"/>
              </a:rPr>
              <a:t>）更多的安全特性；</a:t>
            </a:r>
          </a:p>
          <a:p>
            <a:pPr lvl="0"/>
            <a:r>
              <a:rPr lang="zh-CN" altLang="en-US" sz="2200" dirty="0">
                <a:latin typeface="华文中宋" panose="02010600040101010101" pitchFamily="2" charset="-122"/>
                <a:ea typeface="华文中宋" panose="02010600040101010101" pitchFamily="2" charset="-122"/>
              </a:rPr>
              <a:t>（</a:t>
            </a:r>
            <a:r>
              <a:rPr lang="en-US" altLang="zh-CN" sz="2200" dirty="0">
                <a:latin typeface="华文中宋" panose="02010600040101010101" pitchFamily="2" charset="-122"/>
                <a:ea typeface="华文中宋" panose="02010600040101010101" pitchFamily="2" charset="-122"/>
              </a:rPr>
              <a:t>2</a:t>
            </a:r>
            <a:r>
              <a:rPr lang="zh-CN" altLang="en-US" sz="2200" dirty="0">
                <a:latin typeface="华文中宋" panose="02010600040101010101" pitchFamily="2" charset="-122"/>
                <a:ea typeface="华文中宋" panose="02010600040101010101" pitchFamily="2" charset="-122"/>
              </a:rPr>
              <a:t>）针对拒绝服务攻击的更好的解决方案；</a:t>
            </a:r>
          </a:p>
          <a:p>
            <a:pPr lvl="0"/>
            <a:r>
              <a:rPr lang="zh-CN" altLang="en-US" sz="2200" dirty="0">
                <a:latin typeface="华文中宋" panose="02010600040101010101" pitchFamily="2" charset="-122"/>
                <a:ea typeface="华文中宋" panose="02010600040101010101" pitchFamily="2" charset="-122"/>
              </a:rPr>
              <a:t>（</a:t>
            </a:r>
            <a:r>
              <a:rPr lang="en-US" altLang="zh-CN" sz="2200" dirty="0">
                <a:latin typeface="华文中宋" panose="02010600040101010101" pitchFamily="2" charset="-122"/>
                <a:ea typeface="华文中宋" panose="02010600040101010101" pitchFamily="2" charset="-122"/>
              </a:rPr>
              <a:t>3</a:t>
            </a:r>
            <a:r>
              <a:rPr lang="zh-CN" altLang="en-US" sz="2200" dirty="0">
                <a:latin typeface="华文中宋" panose="02010600040101010101" pitchFamily="2" charset="-122"/>
                <a:ea typeface="华文中宋" panose="02010600040101010101" pitchFamily="2" charset="-122"/>
              </a:rPr>
              <a:t>）更强大的日志管理功能；</a:t>
            </a:r>
          </a:p>
          <a:p>
            <a:pPr lvl="0"/>
            <a:r>
              <a:rPr lang="zh-CN" altLang="en-US" sz="2200" dirty="0">
                <a:latin typeface="华文中宋" panose="02010600040101010101" pitchFamily="2" charset="-122"/>
                <a:ea typeface="华文中宋" panose="02010600040101010101" pitchFamily="2" charset="-122"/>
              </a:rPr>
              <a:t>（</a:t>
            </a:r>
            <a:r>
              <a:rPr lang="en-US" altLang="zh-CN" sz="2200" dirty="0">
                <a:latin typeface="华文中宋" panose="02010600040101010101" pitchFamily="2" charset="-122"/>
                <a:ea typeface="华文中宋" panose="02010600040101010101" pitchFamily="2" charset="-122"/>
              </a:rPr>
              <a:t>4</a:t>
            </a:r>
            <a:r>
              <a:rPr lang="zh-CN" altLang="en-US" sz="2200" dirty="0">
                <a:latin typeface="华文中宋" panose="02010600040101010101" pitchFamily="2" charset="-122"/>
                <a:ea typeface="华文中宋" panose="02010600040101010101" pitchFamily="2" charset="-122"/>
              </a:rPr>
              <a:t>）更灵活清晰的配置语法。</a:t>
            </a:r>
          </a:p>
          <a:p>
            <a:r>
              <a:rPr lang="en-US" altLang="zh-CN" sz="2200" dirty="0">
                <a:latin typeface="华文中宋" panose="02010600040101010101" pitchFamily="2" charset="-122"/>
                <a:ea typeface="华文中宋" panose="02010600040101010101" pitchFamily="2" charset="-122"/>
              </a:rPr>
              <a:t>TCP Wrappers</a:t>
            </a:r>
            <a:r>
              <a:rPr lang="zh-CN" altLang="en-US" sz="2200" dirty="0">
                <a:latin typeface="华文中宋" panose="02010600040101010101" pitchFamily="2" charset="-122"/>
                <a:ea typeface="华文中宋" panose="02010600040101010101" pitchFamily="2" charset="-122"/>
              </a:rPr>
              <a:t>是一个应用层的访问控制程序，其原理是在服务器向外提供的</a:t>
            </a:r>
            <a:r>
              <a:rPr lang="en-US" altLang="zh-CN" sz="2200" dirty="0">
                <a:latin typeface="华文中宋" panose="02010600040101010101" pitchFamily="2" charset="-122"/>
                <a:ea typeface="华文中宋" panose="02010600040101010101" pitchFamily="2" charset="-122"/>
              </a:rPr>
              <a:t>TCP</a:t>
            </a:r>
            <a:r>
              <a:rPr lang="zh-CN" altLang="en-US" sz="2200" dirty="0">
                <a:latin typeface="华文中宋" panose="02010600040101010101" pitchFamily="2" charset="-122"/>
                <a:ea typeface="华文中宋" panose="02010600040101010101" pitchFamily="2" charset="-122"/>
              </a:rPr>
              <a:t>服务上包裹</a:t>
            </a:r>
            <a:r>
              <a:rPr lang="zh-CN" altLang="en-US" sz="2200" dirty="0">
                <a:solidFill>
                  <a:srgbClr val="FF0000"/>
                </a:solidFill>
                <a:highlight>
                  <a:srgbClr val="FFFF00"/>
                </a:highlight>
                <a:latin typeface="华文中宋" panose="02010600040101010101" pitchFamily="2" charset="-122"/>
                <a:ea typeface="华文中宋" panose="02010600040101010101" pitchFamily="2" charset="-122"/>
              </a:rPr>
              <a:t>一层安全检测机制</a:t>
            </a:r>
            <a:r>
              <a:rPr lang="zh-CN" altLang="en-US" sz="2200" dirty="0">
                <a:latin typeface="华文中宋" panose="02010600040101010101" pitchFamily="2" charset="-122"/>
                <a:ea typeface="华文中宋" panose="02010600040101010101" pitchFamily="2" charset="-122"/>
              </a:rPr>
              <a:t>。外来的连接请求首先要通过这层安全检测，获得认证之后才能被系统服务接收。</a:t>
            </a:r>
            <a:r>
              <a:rPr lang="en-US" altLang="zh-CN" sz="2200" dirty="0">
                <a:latin typeface="华文中宋" panose="02010600040101010101" pitchFamily="2" charset="-122"/>
                <a:ea typeface="华文中宋" panose="02010600040101010101" pitchFamily="2" charset="-122"/>
              </a:rPr>
              <a:t> </a:t>
            </a:r>
          </a:p>
          <a:p>
            <a:r>
              <a:rPr lang="en-US" altLang="zh-CN" sz="2200" dirty="0">
                <a:latin typeface="华文中宋" panose="02010600040101010101" pitchFamily="2" charset="-122"/>
                <a:ea typeface="华文中宋" panose="02010600040101010101" pitchFamily="2" charset="-122"/>
              </a:rPr>
              <a:t>TCP Wrappers</a:t>
            </a:r>
            <a:r>
              <a:rPr lang="zh-CN" altLang="en-US" sz="2200" dirty="0">
                <a:latin typeface="华文中宋" panose="02010600040101010101" pitchFamily="2" charset="-122"/>
                <a:ea typeface="华文中宋" panose="02010600040101010101" pitchFamily="2" charset="-122"/>
              </a:rPr>
              <a:t>使用两个文件，</a:t>
            </a:r>
            <a:r>
              <a:rPr lang="en-US" altLang="zh-CN" sz="2200" dirty="0">
                <a:latin typeface="华文中宋" panose="02010600040101010101" pitchFamily="2" charset="-122"/>
                <a:ea typeface="华文中宋" panose="02010600040101010101" pitchFamily="2" charset="-122"/>
              </a:rPr>
              <a:t>/</a:t>
            </a:r>
            <a:r>
              <a:rPr lang="en-US" altLang="zh-CN" sz="2200" dirty="0" err="1">
                <a:latin typeface="华文中宋" panose="02010600040101010101" pitchFamily="2" charset="-122"/>
                <a:ea typeface="华文中宋" panose="02010600040101010101" pitchFamily="2" charset="-122"/>
              </a:rPr>
              <a:t>etc</a:t>
            </a:r>
            <a:r>
              <a:rPr lang="en-US" altLang="zh-CN" sz="2200" dirty="0">
                <a:latin typeface="华文中宋" panose="02010600040101010101" pitchFamily="2" charset="-122"/>
                <a:ea typeface="华文中宋" panose="02010600040101010101" pitchFamily="2" charset="-122"/>
              </a:rPr>
              <a:t>/</a:t>
            </a:r>
            <a:r>
              <a:rPr lang="en-US" altLang="zh-CN" sz="2200" dirty="0" err="1">
                <a:latin typeface="华文中宋" panose="02010600040101010101" pitchFamily="2" charset="-122"/>
                <a:ea typeface="华文中宋" panose="02010600040101010101" pitchFamily="2" charset="-122"/>
              </a:rPr>
              <a:t>hosts.</a:t>
            </a:r>
            <a:r>
              <a:rPr lang="en-US" altLang="zh-CN" sz="2200" dirty="0" err="1">
                <a:solidFill>
                  <a:srgbClr val="FF0000"/>
                </a:solidFill>
                <a:highlight>
                  <a:srgbClr val="FFFF00"/>
                </a:highlight>
                <a:latin typeface="华文中宋" panose="02010600040101010101" pitchFamily="2" charset="-122"/>
                <a:ea typeface="华文中宋" panose="02010600040101010101" pitchFamily="2" charset="-122"/>
              </a:rPr>
              <a:t>allow</a:t>
            </a:r>
            <a:r>
              <a:rPr lang="zh-CN" altLang="en-US" sz="2200" dirty="0">
                <a:latin typeface="华文中宋" panose="02010600040101010101" pitchFamily="2" charset="-122"/>
                <a:ea typeface="华文中宋" panose="02010600040101010101" pitchFamily="2" charset="-122"/>
              </a:rPr>
              <a:t>和</a:t>
            </a:r>
            <a:r>
              <a:rPr lang="en-US" altLang="zh-CN" sz="2200" dirty="0">
                <a:latin typeface="华文中宋" panose="02010600040101010101" pitchFamily="2" charset="-122"/>
                <a:ea typeface="华文中宋" panose="02010600040101010101" pitchFamily="2" charset="-122"/>
              </a:rPr>
              <a:t>/</a:t>
            </a:r>
            <a:r>
              <a:rPr lang="en-US" altLang="zh-CN" sz="2200" dirty="0" err="1">
                <a:latin typeface="华文中宋" panose="02010600040101010101" pitchFamily="2" charset="-122"/>
                <a:ea typeface="华文中宋" panose="02010600040101010101" pitchFamily="2" charset="-122"/>
              </a:rPr>
              <a:t>etc</a:t>
            </a:r>
            <a:r>
              <a:rPr lang="en-US" altLang="zh-CN" sz="2200" dirty="0">
                <a:latin typeface="华文中宋" panose="02010600040101010101" pitchFamily="2" charset="-122"/>
                <a:ea typeface="华文中宋" panose="02010600040101010101" pitchFamily="2" charset="-122"/>
              </a:rPr>
              <a:t>/</a:t>
            </a:r>
            <a:r>
              <a:rPr lang="en-US" altLang="zh-CN" sz="2200" dirty="0" err="1">
                <a:latin typeface="华文中宋" panose="02010600040101010101" pitchFamily="2" charset="-122"/>
                <a:ea typeface="华文中宋" panose="02010600040101010101" pitchFamily="2" charset="-122"/>
              </a:rPr>
              <a:t>hosts.</a:t>
            </a:r>
            <a:r>
              <a:rPr lang="en-US" altLang="zh-CN" sz="2200" dirty="0" err="1">
                <a:solidFill>
                  <a:srgbClr val="FF0000"/>
                </a:solidFill>
                <a:highlight>
                  <a:srgbClr val="FFFF00"/>
                </a:highlight>
                <a:latin typeface="华文中宋" panose="02010600040101010101" pitchFamily="2" charset="-122"/>
                <a:ea typeface="华文中宋" panose="02010600040101010101" pitchFamily="2" charset="-122"/>
              </a:rPr>
              <a:t>deny</a:t>
            </a:r>
            <a:r>
              <a:rPr lang="zh-CN" altLang="en-US" sz="2200" dirty="0">
                <a:latin typeface="华文中宋" panose="02010600040101010101" pitchFamily="2" charset="-122"/>
                <a:ea typeface="华文中宋" panose="02010600040101010101" pitchFamily="2" charset="-122"/>
              </a:rPr>
              <a:t>，限制某项服务的使用。</a:t>
            </a:r>
            <a:r>
              <a:rPr lang="en-US" altLang="zh-CN" sz="2200" dirty="0" err="1">
                <a:latin typeface="华文中宋" panose="02010600040101010101" pitchFamily="2" charset="-122"/>
                <a:ea typeface="华文中宋" panose="02010600040101010101" pitchFamily="2" charset="-122"/>
              </a:rPr>
              <a:t>Hosts.allow</a:t>
            </a:r>
            <a:r>
              <a:rPr lang="zh-CN" altLang="en-US" sz="2200" dirty="0">
                <a:latin typeface="华文中宋" panose="02010600040101010101" pitchFamily="2" charset="-122"/>
                <a:ea typeface="华文中宋" panose="02010600040101010101" pitchFamily="2" charset="-122"/>
              </a:rPr>
              <a:t>文件内是允许访问服务的主机列表，</a:t>
            </a:r>
            <a:r>
              <a:rPr lang="en-US" altLang="zh-CN" sz="2200" dirty="0" err="1">
                <a:latin typeface="华文中宋" panose="02010600040101010101" pitchFamily="2" charset="-122"/>
                <a:ea typeface="华文中宋" panose="02010600040101010101" pitchFamily="2" charset="-122"/>
              </a:rPr>
              <a:t>hosts.deny</a:t>
            </a:r>
            <a:r>
              <a:rPr lang="zh-CN" altLang="en-US" sz="2200" dirty="0">
                <a:latin typeface="华文中宋" panose="02010600040101010101" pitchFamily="2" charset="-122"/>
                <a:ea typeface="华文中宋" panose="02010600040101010101" pitchFamily="2" charset="-122"/>
              </a:rPr>
              <a:t>内含禁止访问服务的主机。 </a:t>
            </a:r>
            <a:endParaRPr lang="en-US" altLang="zh-CN" sz="2200" dirty="0">
              <a:latin typeface="华文中宋" panose="02010600040101010101" pitchFamily="2" charset="-122"/>
              <a:ea typeface="华文中宋" panose="02010600040101010101" pitchFamily="2" charset="-122"/>
            </a:endParaRPr>
          </a:p>
          <a:p>
            <a:endParaRPr lang="zh-CN" altLang="en-US" sz="2200"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28891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95325"/>
            <a:ext cx="9601200" cy="1303337"/>
          </a:xfrm>
        </p:spPr>
        <p:txBody>
          <a:bodyPr>
            <a:normAutofit/>
          </a:bodyPr>
          <a:lstStyle/>
          <a:p>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工作流程</a:t>
            </a:r>
            <a:endParaRPr lang="zh-CN" altLang="en-US" b="0" i="0" u="none" strike="noStrike" kern="1800" baseline="0" dirty="0">
              <a:latin typeface="华文中宋" panose="02010600040101010101" pitchFamily="2" charset="-122"/>
              <a:ea typeface="华文中宋" panose="02010600040101010101" pitchFamily="2" charset="-122"/>
            </a:endParaRPr>
          </a:p>
        </p:txBody>
      </p:sp>
      <p:pic>
        <p:nvPicPr>
          <p:cNvPr id="1026" name="Picture 2" descr="https://img-blog.csdn.net/201805172119188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2" y="2265362"/>
            <a:ext cx="978217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19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90551"/>
            <a:ext cx="9601200" cy="895350"/>
          </a:xfrm>
        </p:spPr>
        <p:txBody>
          <a:bodyPr>
            <a:normAutofit/>
          </a:bodyPr>
          <a:lstStyle/>
          <a:p>
            <a:r>
              <a:rPr lang="zh-CN" altLang="en-US" dirty="0">
                <a:latin typeface="华文中宋" panose="02010600040101010101" pitchFamily="2" charset="-122"/>
                <a:ea typeface="华文中宋" panose="02010600040101010101" pitchFamily="2" charset="-122"/>
              </a:rPr>
              <a:t>使用</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启动的服务守护进程</a:t>
            </a:r>
            <a:endParaRPr lang="zh-CN" altLang="en-US" i="0" u="none" strike="noStrike" kern="1800" baseline="0" dirty="0">
              <a:latin typeface="Times New Roman"/>
              <a:ea typeface="黑体"/>
            </a:endParaRPr>
          </a:p>
        </p:txBody>
      </p:sp>
      <p:sp>
        <p:nvSpPr>
          <p:cNvPr id="3" name="文本占位符 2"/>
          <p:cNvSpPr>
            <a:spLocks noGrp="1"/>
          </p:cNvSpPr>
          <p:nvPr>
            <p:ph type="body" idx="1"/>
          </p:nvPr>
        </p:nvSpPr>
        <p:spPr>
          <a:xfrm>
            <a:off x="790575" y="1485901"/>
            <a:ext cx="10610850" cy="4762498"/>
          </a:xfrm>
        </p:spPr>
        <p:txBody>
          <a:bodyPr/>
          <a:lstStyle/>
          <a:p>
            <a:r>
              <a:rPr lang="zh-CN" altLang="en-US" sz="2000" dirty="0">
                <a:latin typeface="华文中宋" panose="02010600040101010101" pitchFamily="2" charset="-122"/>
                <a:ea typeface="华文中宋" panose="02010600040101010101" pitchFamily="2" charset="-122"/>
              </a:rPr>
              <a:t>原则上任何系统服务都可以使用</a:t>
            </a:r>
            <a:r>
              <a:rPr lang="en-US" altLang="zh-CN" sz="2000" dirty="0">
                <a:latin typeface="华文中宋" panose="02010600040101010101" pitchFamily="2" charset="-122"/>
                <a:ea typeface="华文中宋" panose="02010600040101010101" pitchFamily="2" charset="-122"/>
              </a:rPr>
              <a:t>xinetd</a:t>
            </a:r>
            <a:r>
              <a:rPr lang="zh-CN" altLang="en-US" sz="2000" dirty="0">
                <a:latin typeface="华文中宋" panose="02010600040101010101" pitchFamily="2" charset="-122"/>
                <a:ea typeface="华文中宋" panose="02010600040101010101" pitchFamily="2" charset="-122"/>
              </a:rPr>
              <a:t>，然而最适合的应该是那些常用的请求数目和频繁程度不会太高的网络服务。像</a:t>
            </a:r>
            <a:r>
              <a:rPr lang="en-US" altLang="zh-CN" sz="2000" dirty="0">
                <a:latin typeface="华文中宋" panose="02010600040101010101" pitchFamily="2" charset="-122"/>
                <a:ea typeface="华文中宋" panose="02010600040101010101" pitchFamily="2" charset="-122"/>
              </a:rPr>
              <a:t>DNS</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Apache</a:t>
            </a:r>
            <a:r>
              <a:rPr lang="zh-CN" altLang="en-US" sz="2000" dirty="0">
                <a:latin typeface="华文中宋" panose="02010600040101010101" pitchFamily="2" charset="-122"/>
                <a:ea typeface="华文中宋" panose="02010600040101010101" pitchFamily="2" charset="-122"/>
              </a:rPr>
              <a:t>就不适合采用这种方式，而像</a:t>
            </a:r>
            <a:r>
              <a:rPr lang="en-US" altLang="zh-CN" sz="2000" dirty="0">
                <a:latin typeface="华文中宋" panose="02010600040101010101" pitchFamily="2" charset="-122"/>
                <a:ea typeface="华文中宋" panose="02010600040101010101" pitchFamily="2" charset="-122"/>
              </a:rPr>
              <a:t>FTP</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Telnet</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SSH</a:t>
            </a:r>
            <a:r>
              <a:rPr lang="zh-CN" altLang="en-US" sz="2000" dirty="0">
                <a:latin typeface="华文中宋" panose="02010600040101010101" pitchFamily="2" charset="-122"/>
                <a:ea typeface="华文中宋" panose="02010600040101010101" pitchFamily="2" charset="-122"/>
              </a:rPr>
              <a:t>等就适合使用</a:t>
            </a:r>
            <a:r>
              <a:rPr lang="en-US" altLang="zh-CN" sz="2000" dirty="0">
                <a:latin typeface="华文中宋" panose="02010600040101010101" pitchFamily="2" charset="-122"/>
                <a:ea typeface="华文中宋" panose="02010600040101010101" pitchFamily="2" charset="-122"/>
              </a:rPr>
              <a:t>xinetd</a:t>
            </a:r>
            <a:r>
              <a:rPr lang="zh-CN" altLang="en-US" sz="2000" dirty="0">
                <a:latin typeface="华文中宋" panose="02010600040101010101" pitchFamily="2" charset="-122"/>
                <a:ea typeface="华文中宋" panose="02010600040101010101" pitchFamily="2" charset="-122"/>
              </a:rPr>
              <a:t>模式，系统默认使用</a:t>
            </a:r>
            <a:r>
              <a:rPr lang="en-US" altLang="zh-CN" sz="2000" dirty="0">
                <a:latin typeface="华文中宋" panose="02010600040101010101" pitchFamily="2" charset="-122"/>
                <a:ea typeface="华文中宋" panose="02010600040101010101" pitchFamily="2" charset="-122"/>
              </a:rPr>
              <a:t>xinetd</a:t>
            </a:r>
            <a:r>
              <a:rPr lang="zh-CN" altLang="en-US" sz="2000" dirty="0">
                <a:latin typeface="华文中宋" panose="02010600040101010101" pitchFamily="2" charset="-122"/>
                <a:ea typeface="华文中宋" panose="02010600040101010101" pitchFamily="2" charset="-122"/>
              </a:rPr>
              <a:t>的服务可以分为如下几类（可在</a:t>
            </a:r>
            <a:r>
              <a:rPr lang="en-US" altLang="zh-CN" sz="2000" dirty="0">
                <a:latin typeface="华文中宋" panose="02010600040101010101" pitchFamily="2" charset="-122"/>
                <a:ea typeface="华文中宋" panose="02010600040101010101" pitchFamily="2" charset="-122"/>
              </a:rPr>
              <a:t>/etc/services</a:t>
            </a:r>
            <a:r>
              <a:rPr lang="zh-CN" altLang="en-US" sz="2000" dirty="0">
                <a:latin typeface="华文中宋" panose="02010600040101010101" pitchFamily="2" charset="-122"/>
                <a:ea typeface="华文中宋" panose="02010600040101010101" pitchFamily="2" charset="-122"/>
              </a:rPr>
              <a:t>文件中具体设置指出）。</a:t>
            </a:r>
          </a:p>
          <a:p>
            <a:r>
              <a:rPr lang="zh-CN" altLang="en-US" sz="2000" dirty="0">
                <a:latin typeface="华文中宋" panose="02010600040101010101" pitchFamily="2" charset="-122"/>
                <a:ea typeface="华文中宋" panose="02010600040101010101" pitchFamily="2" charset="-122"/>
              </a:rPr>
              <a:t>① 标准</a:t>
            </a:r>
            <a:r>
              <a:rPr lang="en-US" altLang="zh-CN" sz="2000" dirty="0">
                <a:latin typeface="华文中宋" panose="02010600040101010101" pitchFamily="2" charset="-122"/>
                <a:ea typeface="华文中宋" panose="02010600040101010101" pitchFamily="2" charset="-122"/>
              </a:rPr>
              <a:t>Internet</a:t>
            </a:r>
            <a:r>
              <a:rPr lang="zh-CN" altLang="en-US" sz="2000" dirty="0">
                <a:latin typeface="华文中宋" panose="02010600040101010101" pitchFamily="2" charset="-122"/>
                <a:ea typeface="华文中宋" panose="02010600040101010101" pitchFamily="2" charset="-122"/>
              </a:rPr>
              <a:t>服务：</a:t>
            </a:r>
            <a:r>
              <a:rPr lang="en-US" altLang="zh-CN" sz="2000" dirty="0">
                <a:latin typeface="华文中宋" panose="02010600040101010101" pitchFamily="2" charset="-122"/>
                <a:ea typeface="华文中宋" panose="02010600040101010101" pitchFamily="2" charset="-122"/>
              </a:rPr>
              <a:t>telnet</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ftp</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② 信息服务：</a:t>
            </a:r>
            <a:r>
              <a:rPr lang="en-US" altLang="zh-CN" sz="2000" dirty="0">
                <a:latin typeface="华文中宋" panose="02010600040101010101" pitchFamily="2" charset="-122"/>
                <a:ea typeface="华文中宋" panose="02010600040101010101" pitchFamily="2" charset="-122"/>
              </a:rPr>
              <a:t>finger</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netstat</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systat</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③ 邮件服务：</a:t>
            </a:r>
            <a:r>
              <a:rPr lang="en-US" altLang="zh-CN" sz="2000" dirty="0" err="1">
                <a:latin typeface="华文中宋" panose="02010600040101010101" pitchFamily="2" charset="-122"/>
                <a:ea typeface="华文中宋" panose="02010600040101010101" pitchFamily="2" charset="-122"/>
              </a:rPr>
              <a:t>imap</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imaps</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pop2</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pop3</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pops</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④ </a:t>
            </a:r>
            <a:r>
              <a:rPr lang="en-US" altLang="zh-CN" sz="2000" dirty="0">
                <a:latin typeface="华文中宋" panose="02010600040101010101" pitchFamily="2" charset="-122"/>
                <a:ea typeface="华文中宋" panose="02010600040101010101" pitchFamily="2" charset="-122"/>
              </a:rPr>
              <a:t>RPC</a:t>
            </a:r>
            <a:r>
              <a:rPr lang="zh-CN" altLang="en-US" sz="2000" dirty="0">
                <a:latin typeface="华文中宋" panose="02010600040101010101" pitchFamily="2" charset="-122"/>
                <a:ea typeface="华文中宋" panose="02010600040101010101" pitchFamily="2" charset="-122"/>
              </a:rPr>
              <a:t>服务：</a:t>
            </a:r>
            <a:r>
              <a:rPr lang="en-US" altLang="zh-CN" sz="2000" dirty="0" err="1">
                <a:latin typeface="华文中宋" panose="02010600040101010101" pitchFamily="2" charset="-122"/>
                <a:ea typeface="华文中宋" panose="02010600040101010101" pitchFamily="2" charset="-122"/>
              </a:rPr>
              <a:t>rquotad</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rstatd</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rusersd</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sprayd</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walld</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⑤ </a:t>
            </a:r>
            <a:r>
              <a:rPr lang="en-US" altLang="zh-CN" sz="2000" dirty="0">
                <a:latin typeface="华文中宋" panose="02010600040101010101" pitchFamily="2" charset="-122"/>
                <a:ea typeface="华文中宋" panose="02010600040101010101" pitchFamily="2" charset="-122"/>
              </a:rPr>
              <a:t>BSD</a:t>
            </a:r>
            <a:r>
              <a:rPr lang="zh-CN" altLang="en-US" sz="2000" dirty="0">
                <a:latin typeface="华文中宋" panose="02010600040101010101" pitchFamily="2" charset="-122"/>
                <a:ea typeface="华文中宋" panose="02010600040101010101" pitchFamily="2" charset="-122"/>
              </a:rPr>
              <a:t>服务：</a:t>
            </a:r>
            <a:r>
              <a:rPr lang="en-US" altLang="zh-CN" sz="2000" dirty="0" err="1">
                <a:latin typeface="华文中宋" panose="02010600040101010101" pitchFamily="2" charset="-122"/>
                <a:ea typeface="华文中宋" panose="02010600040101010101" pitchFamily="2" charset="-122"/>
              </a:rPr>
              <a:t>comsat</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exec</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login</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ntalk</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shell</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talk</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⑥ 内部服务：</a:t>
            </a:r>
            <a:r>
              <a:rPr lang="en-US" altLang="zh-CN" sz="2000" dirty="0" err="1">
                <a:latin typeface="华文中宋" panose="02010600040101010101" pitchFamily="2" charset="-122"/>
                <a:ea typeface="华文中宋" panose="02010600040101010101" pitchFamily="2" charset="-122"/>
              </a:rPr>
              <a:t>chargen</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daytime</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echo</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servers</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services</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time</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⑦ 安全服务：</a:t>
            </a:r>
            <a:r>
              <a:rPr lang="en-US" altLang="zh-CN" sz="2000" dirty="0" err="1">
                <a:latin typeface="华文中宋" panose="02010600040101010101" pitchFamily="2" charset="-122"/>
                <a:ea typeface="华文中宋" panose="02010600040101010101" pitchFamily="2" charset="-122"/>
              </a:rPr>
              <a:t>irc</a:t>
            </a:r>
            <a:r>
              <a:rPr lang="zh-CN" altLang="en-US" sz="2000" dirty="0">
                <a:latin typeface="华文中宋" panose="02010600040101010101" pitchFamily="2" charset="-122"/>
                <a:ea typeface="华文中宋" panose="02010600040101010101" pitchFamily="2" charset="-122"/>
              </a:rPr>
              <a:t>。</a:t>
            </a:r>
          </a:p>
          <a:p>
            <a:r>
              <a:rPr lang="zh-CN" altLang="en-US" sz="2000" dirty="0">
                <a:latin typeface="华文中宋" panose="02010600040101010101" pitchFamily="2" charset="-122"/>
                <a:ea typeface="华文中宋" panose="02010600040101010101" pitchFamily="2" charset="-122"/>
              </a:rPr>
              <a:t>⑧ 其他服务：</a:t>
            </a:r>
            <a:r>
              <a:rPr lang="en-US" altLang="zh-CN" sz="2000" dirty="0">
                <a:latin typeface="华文中宋" panose="02010600040101010101" pitchFamily="2" charset="-122"/>
                <a:ea typeface="华文中宋" panose="02010600040101010101" pitchFamily="2" charset="-122"/>
              </a:rPr>
              <a:t>name</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tftp</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uucp</a:t>
            </a:r>
            <a:r>
              <a:rPr lang="zh-CN" altLang="en-US" sz="2000" dirty="0">
                <a:latin typeface="华文中宋" panose="02010600040101010101" pitchFamily="2" charset="-122"/>
                <a:ea typeface="华文中宋" panose="02010600040101010101" pitchFamily="2" charset="-122"/>
              </a:rPr>
              <a:t>。</a:t>
            </a:r>
            <a:endParaRPr lang="zh-CN" altLang="en-US" sz="2000" dirty="0">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22155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华文中宋" panose="02010600040101010101" pitchFamily="2" charset="-122"/>
                <a:ea typeface="华文中宋" panose="02010600040101010101" pitchFamily="2" charset="-122"/>
              </a:rPr>
              <a:t>第六篇  服务器配置</a:t>
            </a:r>
            <a:endParaRPr lang="zh-CN" altLang="en-US"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1295400" y="2557463"/>
            <a:ext cx="9601200" cy="3618748"/>
          </a:xfrm>
        </p:spPr>
        <p:txBody>
          <a:bodyPr/>
          <a:lstStyle/>
          <a:p>
            <a:r>
              <a:rPr lang="zh-CN" altLang="en-US" sz="3600" dirty="0">
                <a:latin typeface="华文中宋" panose="02010600040101010101" pitchFamily="2" charset="-122"/>
                <a:ea typeface="华文中宋" panose="02010600040101010101" pitchFamily="2" charset="-122"/>
              </a:rPr>
              <a:t>服务器基本知识</a:t>
            </a:r>
            <a:endParaRPr lang="en-US" altLang="zh-CN" sz="3600" dirty="0">
              <a:latin typeface="华文中宋" panose="02010600040101010101" pitchFamily="2" charset="-122"/>
              <a:ea typeface="华文中宋" panose="02010600040101010101" pitchFamily="2" charset="-122"/>
            </a:endParaRPr>
          </a:p>
          <a:p>
            <a:r>
              <a:rPr lang="en-US" altLang="zh-CN" sz="3600" dirty="0">
                <a:latin typeface="华文中宋" panose="02010600040101010101" pitchFamily="2" charset="-122"/>
                <a:ea typeface="华文中宋" panose="02010600040101010101" pitchFamily="2" charset="-122"/>
              </a:rPr>
              <a:t>HTTP</a:t>
            </a:r>
            <a:r>
              <a:rPr lang="zh-CN" altLang="en-US" sz="3600" dirty="0">
                <a:latin typeface="华文中宋" panose="02010600040101010101" pitchFamily="2" charset="-122"/>
                <a:ea typeface="华文中宋" panose="02010600040101010101" pitchFamily="2" charset="-122"/>
              </a:rPr>
              <a:t>服务器</a:t>
            </a:r>
            <a:r>
              <a:rPr lang="en-US" altLang="zh-CN" sz="3600" dirty="0">
                <a:latin typeface="华文中宋" panose="02010600040101010101" pitchFamily="2" charset="-122"/>
                <a:ea typeface="华文中宋" panose="02010600040101010101" pitchFamily="2" charset="-122"/>
              </a:rPr>
              <a:t>——Apache</a:t>
            </a:r>
          </a:p>
          <a:p>
            <a:r>
              <a:rPr lang="en-US" altLang="zh-CN" sz="3600" dirty="0">
                <a:latin typeface="华文中宋" panose="02010600040101010101" pitchFamily="2" charset="-122"/>
                <a:ea typeface="华文中宋" panose="02010600040101010101" pitchFamily="2" charset="-122"/>
              </a:rPr>
              <a:t>FTP</a:t>
            </a:r>
            <a:r>
              <a:rPr lang="zh-CN" altLang="en-US" sz="3600" dirty="0">
                <a:latin typeface="华文中宋" panose="02010600040101010101" pitchFamily="2" charset="-122"/>
                <a:ea typeface="华文中宋" panose="02010600040101010101" pitchFamily="2" charset="-122"/>
              </a:rPr>
              <a:t>服务器</a:t>
            </a:r>
            <a:r>
              <a:rPr lang="en-US" altLang="zh-CN" sz="3600" dirty="0">
                <a:latin typeface="华文中宋" panose="02010600040101010101" pitchFamily="2" charset="-122"/>
                <a:ea typeface="华文中宋" panose="02010600040101010101" pitchFamily="2" charset="-122"/>
              </a:rPr>
              <a:t>——</a:t>
            </a:r>
            <a:r>
              <a:rPr lang="en-US" altLang="zh-CN" sz="3600" dirty="0" err="1">
                <a:latin typeface="华文中宋" panose="02010600040101010101" pitchFamily="2" charset="-122"/>
                <a:ea typeface="华文中宋" panose="02010600040101010101" pitchFamily="2" charset="-122"/>
              </a:rPr>
              <a:t>vsftpd</a:t>
            </a:r>
            <a:endParaRPr lang="en-US" altLang="zh-CN" sz="3600" dirty="0">
              <a:latin typeface="华文中宋" panose="02010600040101010101" pitchFamily="2" charset="-122"/>
              <a:ea typeface="华文中宋" panose="02010600040101010101" pitchFamily="2" charset="-122"/>
            </a:endParaRPr>
          </a:p>
          <a:p>
            <a:r>
              <a:rPr lang="en-US" altLang="zh-CN" sz="3600" dirty="0">
                <a:latin typeface="华文中宋" panose="02010600040101010101" pitchFamily="2" charset="-122"/>
                <a:ea typeface="华文中宋" panose="02010600040101010101" pitchFamily="2" charset="-122"/>
              </a:rPr>
              <a:t>Samba</a:t>
            </a:r>
            <a:r>
              <a:rPr lang="zh-CN" altLang="en-US" sz="3600" dirty="0">
                <a:latin typeface="华文中宋" panose="02010600040101010101" pitchFamily="2" charset="-122"/>
                <a:ea typeface="华文中宋" panose="02010600040101010101" pitchFamily="2" charset="-122"/>
              </a:rPr>
              <a:t>服务器</a:t>
            </a:r>
            <a:endParaRPr lang="en-US" altLang="zh-CN" sz="3600" dirty="0">
              <a:latin typeface="华文中宋" panose="02010600040101010101" pitchFamily="2" charset="-122"/>
              <a:ea typeface="华文中宋" panose="02010600040101010101" pitchFamily="2" charset="-122"/>
            </a:endParaRPr>
          </a:p>
          <a:p>
            <a:r>
              <a:rPr lang="zh-CN" altLang="en-US" sz="3600" dirty="0">
                <a:latin typeface="华文中宋" panose="02010600040101010101" pitchFamily="2" charset="-122"/>
                <a:ea typeface="华文中宋" panose="02010600040101010101" pitchFamily="2" charset="-122"/>
              </a:rPr>
              <a:t>网络硬盘</a:t>
            </a:r>
            <a:r>
              <a:rPr lang="en-US" altLang="zh-CN" sz="3600" dirty="0">
                <a:latin typeface="华文中宋" panose="02010600040101010101" pitchFamily="2" charset="-122"/>
                <a:ea typeface="华文中宋" panose="02010600040101010101" pitchFamily="2" charset="-122"/>
              </a:rPr>
              <a:t>——NFS</a:t>
            </a:r>
            <a:endParaRPr lang="zh-CN" altLang="en-US" sz="36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5082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00" y="754063"/>
            <a:ext cx="9601200" cy="1303337"/>
          </a:xfrm>
        </p:spPr>
        <p:txBody>
          <a:bodyPr/>
          <a:lstStyle/>
          <a:p>
            <a:r>
              <a:rPr lang="en-US" altLang="zh-CN" b="0" i="0" u="none" strike="noStrike" kern="1800" baseline="0" dirty="0">
                <a:latin typeface="Times New Roman"/>
                <a:ea typeface="黑体"/>
              </a:rPr>
              <a:t>22.2.3  </a:t>
            </a:r>
            <a:r>
              <a:rPr lang="zh-CN" altLang="en-US" b="0" i="0" u="none" strike="noStrike" kern="1800" baseline="0" dirty="0">
                <a:latin typeface="Times New Roman"/>
                <a:ea typeface="黑体"/>
              </a:rPr>
              <a:t>配置</a:t>
            </a:r>
            <a:r>
              <a:rPr lang="en-US" altLang="zh-CN" b="0" i="0" u="none" strike="noStrike" kern="1800" baseline="0" dirty="0">
                <a:latin typeface="Times New Roman"/>
                <a:ea typeface="黑体"/>
              </a:rPr>
              <a:t>xinetd </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781050" y="2039815"/>
            <a:ext cx="10618470" cy="4226169"/>
          </a:xfrm>
        </p:spPr>
        <p:txBody>
          <a:bodyPr/>
          <a:lstStyle/>
          <a:p>
            <a:pPr>
              <a:lnSpc>
                <a:spcPct val="110000"/>
              </a:lnSpc>
              <a:spcBef>
                <a:spcPts val="0"/>
              </a:spcBef>
              <a:spcAft>
                <a:spcPts val="0"/>
              </a:spcAft>
            </a:pPr>
            <a:r>
              <a:rPr lang="en-US" altLang="zh-CN" sz="1800" kern="1800" dirty="0">
                <a:latin typeface="华文中宋" panose="02010600040101010101" pitchFamily="2" charset="-122"/>
                <a:ea typeface="华文中宋" panose="02010600040101010101" pitchFamily="2" charset="-122"/>
              </a:rPr>
              <a:t>xinetd</a:t>
            </a:r>
            <a:r>
              <a:rPr lang="zh-CN" altLang="en-US" sz="1800" kern="1800" dirty="0">
                <a:latin typeface="华文中宋" panose="02010600040101010101" pitchFamily="2" charset="-122"/>
                <a:ea typeface="华文中宋" panose="02010600040101010101" pitchFamily="2" charset="-122"/>
              </a:rPr>
              <a:t>的配置包括两部分：默认配置和指定配置，默认配置针对所有服务，指定配置针对具体服务，且指定配置优先！</a:t>
            </a:r>
            <a:endParaRPr lang="en-US" altLang="zh-CN" sz="1800" dirty="0">
              <a:latin typeface="华文中宋" panose="02010600040101010101" pitchFamily="2" charset="-122"/>
              <a:ea typeface="华文中宋" panose="02010600040101010101" pitchFamily="2" charset="-122"/>
            </a:endParaRPr>
          </a:p>
          <a:p>
            <a:pPr>
              <a:lnSpc>
                <a:spcPct val="110000"/>
              </a:lnSpc>
              <a:spcBef>
                <a:spcPts val="0"/>
              </a:spcBef>
              <a:spcAft>
                <a:spcPts val="0"/>
              </a:spcAft>
            </a:pPr>
            <a:r>
              <a:rPr lang="en-US" altLang="zh-CN" sz="1800" dirty="0">
                <a:latin typeface="华文中宋" panose="02010600040101010101" pitchFamily="2" charset="-122"/>
                <a:ea typeface="华文中宋" panose="02010600040101010101" pitchFamily="2" charset="-122"/>
              </a:rPr>
              <a:t>$ vi /</a:t>
            </a:r>
            <a:r>
              <a:rPr lang="en-US" altLang="zh-CN" sz="1800" dirty="0" err="1">
                <a:latin typeface="华文中宋" panose="02010600040101010101" pitchFamily="2" charset="-122"/>
                <a:ea typeface="华文中宋" panose="02010600040101010101" pitchFamily="2" charset="-122"/>
              </a:rPr>
              <a:t>etc</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xinetd.conf</a:t>
            </a:r>
            <a:r>
              <a:rPr lang="en-US" altLang="zh-CN" sz="1800" dirty="0">
                <a:latin typeface="华文中宋" panose="02010600040101010101" pitchFamily="2" charset="-122"/>
                <a:ea typeface="华文中宋" panose="02010600040101010101" pitchFamily="2" charset="-122"/>
              </a:rPr>
              <a:t>  ## Simple configuration file for xinetd## Some defaults, and include /etc/</a:t>
            </a:r>
            <a:r>
              <a:rPr lang="en-US" altLang="zh-CN" sz="1800" dirty="0" err="1">
                <a:latin typeface="华文中宋" panose="02010600040101010101" pitchFamily="2" charset="-122"/>
                <a:ea typeface="华文中宋" panose="02010600040101010101" pitchFamily="2" charset="-122"/>
              </a:rPr>
              <a:t>xinetd.d</a:t>
            </a:r>
            <a:r>
              <a:rPr lang="en-US" altLang="zh-CN" sz="1800" dirty="0">
                <a:latin typeface="华文中宋" panose="02010600040101010101" pitchFamily="2" charset="-122"/>
                <a:ea typeface="华文中宋" panose="02010600040101010101" pitchFamily="2" charset="-122"/>
              </a:rPr>
              <a:t>/</a:t>
            </a:r>
          </a:p>
          <a:p>
            <a:pPr>
              <a:lnSpc>
                <a:spcPct val="110000"/>
              </a:lnSpc>
              <a:spcBef>
                <a:spcPts val="0"/>
              </a:spcBef>
              <a:spcAft>
                <a:spcPts val="0"/>
              </a:spcAft>
            </a:pPr>
            <a:r>
              <a:rPr lang="en-US" altLang="zh-CN" sz="1800" dirty="0">
                <a:latin typeface="华文中宋" panose="02010600040101010101" pitchFamily="2" charset="-122"/>
                <a:ea typeface="华文中宋" panose="02010600040101010101" pitchFamily="2" charset="-122"/>
              </a:rPr>
              <a:t>Defaults</a:t>
            </a:r>
          </a:p>
          <a:p>
            <a:pPr>
              <a:lnSpc>
                <a:spcPct val="110000"/>
              </a:lnSpc>
              <a:spcBef>
                <a:spcPts val="0"/>
              </a:spcBef>
              <a:spcAft>
                <a:spcPts val="0"/>
              </a:spcAft>
            </a:pPr>
            <a:r>
              <a:rPr lang="en-US" altLang="zh-CN" sz="1800" dirty="0">
                <a:latin typeface="华文中宋" panose="02010600040101010101" pitchFamily="2" charset="-122"/>
                <a:ea typeface="华文中宋" panose="02010600040101010101" pitchFamily="2" charset="-122"/>
              </a:rPr>
              <a:t>{  </a:t>
            </a:r>
          </a:p>
          <a:p>
            <a:pPr>
              <a:lnSpc>
                <a:spcPct val="110000"/>
              </a:lnSpc>
              <a:spcBef>
                <a:spcPts val="0"/>
              </a:spcBef>
              <a:spcAft>
                <a:spcPts val="0"/>
              </a:spcAft>
            </a:pPr>
            <a:r>
              <a:rPr lang="en-US" altLang="zh-CN" sz="1800" dirty="0">
                <a:latin typeface="华文中宋" panose="02010600040101010101" pitchFamily="2" charset="-122"/>
                <a:ea typeface="华文中宋" panose="02010600040101010101" pitchFamily="2" charset="-122"/>
              </a:rPr>
              <a:t>instances = 60   ##</a:t>
            </a:r>
            <a:r>
              <a:rPr lang="zh-CN" altLang="en-US" sz="1800" dirty="0">
                <a:latin typeface="华文中宋" panose="02010600040101010101" pitchFamily="2" charset="-122"/>
                <a:ea typeface="华文中宋" panose="02010600040101010101" pitchFamily="2" charset="-122"/>
              </a:rPr>
              <a:t>同一服务同时连接数限制为</a:t>
            </a:r>
            <a:r>
              <a:rPr lang="en-US" altLang="zh-CN" sz="1800" dirty="0">
                <a:latin typeface="华文中宋" panose="02010600040101010101" pitchFamily="2" charset="-122"/>
                <a:ea typeface="华文中宋" panose="02010600040101010101" pitchFamily="2" charset="-122"/>
              </a:rPr>
              <a:t>60</a:t>
            </a:r>
          </a:p>
          <a:p>
            <a:pPr>
              <a:lnSpc>
                <a:spcPct val="110000"/>
              </a:lnSpc>
              <a:spcBef>
                <a:spcPts val="0"/>
              </a:spcBef>
              <a:spcAft>
                <a:spcPts val="0"/>
              </a:spcAft>
            </a:pPr>
            <a:r>
              <a:rPr lang="en-US" altLang="zh-CN" sz="1800" dirty="0" err="1">
                <a:latin typeface="华文中宋" panose="02010600040101010101" pitchFamily="2" charset="-122"/>
                <a:ea typeface="华文中宋" panose="02010600040101010101" pitchFamily="2" charset="-122"/>
              </a:rPr>
              <a:t>log_type</a:t>
            </a:r>
            <a:r>
              <a:rPr lang="en-US" altLang="zh-CN" sz="1800" dirty="0">
                <a:latin typeface="华文中宋" panose="02010600040101010101" pitchFamily="2" charset="-122"/>
                <a:ea typeface="华文中宋" panose="02010600040101010101" pitchFamily="2" charset="-122"/>
              </a:rPr>
              <a:t>  = SYSLOG </a:t>
            </a:r>
            <a:r>
              <a:rPr lang="en-US" altLang="zh-CN" sz="1800" dirty="0" err="1">
                <a:latin typeface="华文中宋" panose="02010600040101010101" pitchFamily="2" charset="-122"/>
                <a:ea typeface="华文中宋" panose="02010600040101010101" pitchFamily="2" charset="-122"/>
              </a:rPr>
              <a:t>authpriv</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登陆类型设定为登陆后信息会被存档</a:t>
            </a:r>
            <a:endParaRPr lang="en-US" altLang="zh-CN" sz="1800" dirty="0">
              <a:latin typeface="华文中宋" panose="02010600040101010101" pitchFamily="2" charset="-122"/>
              <a:ea typeface="华文中宋" panose="02010600040101010101" pitchFamily="2" charset="-122"/>
            </a:endParaRPr>
          </a:p>
          <a:p>
            <a:pPr>
              <a:lnSpc>
                <a:spcPct val="110000"/>
              </a:lnSpc>
              <a:spcBef>
                <a:spcPts val="0"/>
              </a:spcBef>
              <a:spcAft>
                <a:spcPts val="0"/>
              </a:spcAft>
            </a:pPr>
            <a:r>
              <a:rPr lang="en-US" altLang="zh-CN" sz="1800" dirty="0" err="1">
                <a:latin typeface="华文中宋" panose="02010600040101010101" pitchFamily="2" charset="-122"/>
                <a:ea typeface="华文中宋" panose="02010600040101010101" pitchFamily="2" charset="-122"/>
              </a:rPr>
              <a:t>log_on_success</a:t>
            </a:r>
            <a:r>
              <a:rPr lang="en-US" altLang="zh-CN" sz="1800" dirty="0">
                <a:latin typeface="华文中宋" panose="02010600040101010101" pitchFamily="2" charset="-122"/>
                <a:ea typeface="华文中宋" panose="02010600040101010101" pitchFamily="2" charset="-122"/>
              </a:rPr>
              <a:t> = HOST PID        ##</a:t>
            </a:r>
            <a:r>
              <a:rPr lang="zh-CN" altLang="en-US" sz="1800" dirty="0">
                <a:latin typeface="华文中宋" panose="02010600040101010101" pitchFamily="2" charset="-122"/>
                <a:ea typeface="华文中宋" panose="02010600040101010101" pitchFamily="2" charset="-122"/>
              </a:rPr>
              <a:t>若成功登陆，会记录下的信息  </a:t>
            </a:r>
            <a:endParaRPr lang="en-US" altLang="zh-CN" sz="1800" dirty="0">
              <a:latin typeface="华文中宋" panose="02010600040101010101" pitchFamily="2" charset="-122"/>
              <a:ea typeface="华文中宋" panose="02010600040101010101" pitchFamily="2" charset="-122"/>
            </a:endParaRPr>
          </a:p>
          <a:p>
            <a:pPr>
              <a:lnSpc>
                <a:spcPct val="110000"/>
              </a:lnSpc>
              <a:spcBef>
                <a:spcPts val="0"/>
              </a:spcBef>
              <a:spcAft>
                <a:spcPts val="0"/>
              </a:spcAft>
            </a:pPr>
            <a:r>
              <a:rPr lang="en-US" altLang="zh-CN" sz="1800" dirty="0" err="1">
                <a:latin typeface="华文中宋" panose="02010600040101010101" pitchFamily="2" charset="-122"/>
                <a:ea typeface="华文中宋" panose="02010600040101010101" pitchFamily="2" charset="-122"/>
              </a:rPr>
              <a:t>log_on_failure</a:t>
            </a:r>
            <a:r>
              <a:rPr lang="en-US" altLang="zh-CN" sz="1800" dirty="0">
                <a:latin typeface="华文中宋" panose="02010600040101010101" pitchFamily="2" charset="-122"/>
                <a:ea typeface="华文中宋" panose="02010600040101010101" pitchFamily="2" charset="-122"/>
              </a:rPr>
              <a:t> = HOST                 ##</a:t>
            </a:r>
            <a:r>
              <a:rPr lang="zh-CN" altLang="en-US" sz="1800" dirty="0">
                <a:latin typeface="华文中宋" panose="02010600040101010101" pitchFamily="2" charset="-122"/>
                <a:ea typeface="华文中宋" panose="02010600040101010101" pitchFamily="2" charset="-122"/>
              </a:rPr>
              <a:t>若成功失败，会记录下的信息 </a:t>
            </a:r>
            <a:endParaRPr lang="en-US" altLang="zh-CN" sz="1800" dirty="0">
              <a:latin typeface="华文中宋" panose="02010600040101010101" pitchFamily="2" charset="-122"/>
              <a:ea typeface="华文中宋" panose="02010600040101010101" pitchFamily="2" charset="-122"/>
            </a:endParaRPr>
          </a:p>
          <a:p>
            <a:pPr>
              <a:lnSpc>
                <a:spcPct val="110000"/>
              </a:lnSpc>
              <a:spcBef>
                <a:spcPts val="0"/>
              </a:spcBef>
              <a:spcAft>
                <a:spcPts val="0"/>
              </a:spcAft>
            </a:pPr>
            <a:r>
              <a:rPr lang="en-US" altLang="zh-CN" sz="1800" dirty="0">
                <a:latin typeface="华文中宋" panose="02010600040101010101" pitchFamily="2" charset="-122"/>
                <a:ea typeface="华文中宋" panose="02010600040101010101" pitchFamily="2" charset="-122"/>
              </a:rPr>
              <a:t>cps  = 25 30           ##</a:t>
            </a:r>
            <a:r>
              <a:rPr lang="zh-CN" altLang="en-US" sz="1800" dirty="0">
                <a:latin typeface="华文中宋" panose="02010600040101010101" pitchFamily="2" charset="-122"/>
                <a:ea typeface="华文中宋" panose="02010600040101010101" pitchFamily="2" charset="-122"/>
              </a:rPr>
              <a:t>设定同一秒內最大连接数量为</a:t>
            </a:r>
            <a:r>
              <a:rPr lang="en-US" altLang="zh-CN" sz="1800" dirty="0">
                <a:latin typeface="华文中宋" panose="02010600040101010101" pitchFamily="2" charset="-122"/>
                <a:ea typeface="华文中宋" panose="02010600040101010101" pitchFamily="2" charset="-122"/>
              </a:rPr>
              <a:t>25</a:t>
            </a:r>
            <a:r>
              <a:rPr lang="zh-CN" altLang="en-US" sz="1800" dirty="0">
                <a:latin typeface="华文中宋" panose="02010600040101010101" pitchFamily="2" charset="-122"/>
                <a:ea typeface="华文中宋" panose="02010600040101010101" pitchFamily="2" charset="-122"/>
              </a:rPr>
              <a:t>个，若超过</a:t>
            </a:r>
            <a:r>
              <a:rPr lang="en-US" altLang="zh-CN" sz="1800" dirty="0">
                <a:latin typeface="华文中宋" panose="02010600040101010101" pitchFamily="2" charset="-122"/>
                <a:ea typeface="华文中宋" panose="02010600040101010101" pitchFamily="2" charset="-122"/>
              </a:rPr>
              <a:t>25</a:t>
            </a:r>
            <a:r>
              <a:rPr lang="zh-CN" altLang="en-US" sz="1800" dirty="0">
                <a:latin typeface="华文中宋" panose="02010600040101010101" pitchFamily="2" charset="-122"/>
                <a:ea typeface="华文中宋" panose="02010600040101010101" pitchFamily="2" charset="-122"/>
              </a:rPr>
              <a:t>个，该服务会停止 </a:t>
            </a:r>
            <a:r>
              <a:rPr lang="en-US" altLang="zh-CN" sz="1800" dirty="0">
                <a:latin typeface="华文中宋" panose="02010600040101010101" pitchFamily="2" charset="-122"/>
                <a:ea typeface="华文中宋" panose="02010600040101010101" pitchFamily="2" charset="-122"/>
              </a:rPr>
              <a:t>30 </a:t>
            </a:r>
            <a:r>
              <a:rPr lang="zh-CN" altLang="en-US" sz="1800" dirty="0">
                <a:latin typeface="华文中宋" panose="02010600040101010101" pitchFamily="2" charset="-122"/>
                <a:ea typeface="华文中宋" panose="02010600040101010101" pitchFamily="2" charset="-122"/>
              </a:rPr>
              <a:t>秒！</a:t>
            </a:r>
            <a:endParaRPr lang="en-US" altLang="zh-CN" sz="1800" dirty="0">
              <a:latin typeface="华文中宋" panose="02010600040101010101" pitchFamily="2" charset="-122"/>
              <a:ea typeface="华文中宋" panose="02010600040101010101" pitchFamily="2" charset="-122"/>
            </a:endParaRPr>
          </a:p>
          <a:p>
            <a:pPr>
              <a:lnSpc>
                <a:spcPct val="110000"/>
              </a:lnSpc>
              <a:spcBef>
                <a:spcPts val="0"/>
              </a:spcBef>
              <a:spcAft>
                <a:spcPts val="0"/>
              </a:spcAft>
            </a:pPr>
            <a:r>
              <a:rPr lang="en-US" altLang="zh-CN" sz="1800" dirty="0">
                <a:latin typeface="华文中宋" panose="02010600040101010101" pitchFamily="2" charset="-122"/>
                <a:ea typeface="华文中宋" panose="02010600040101010101" pitchFamily="2" charset="-122"/>
              </a:rPr>
              <a:t>}</a:t>
            </a:r>
          </a:p>
          <a:p>
            <a:pPr>
              <a:lnSpc>
                <a:spcPct val="110000"/>
              </a:lnSpc>
              <a:spcBef>
                <a:spcPts val="0"/>
              </a:spcBef>
              <a:spcAft>
                <a:spcPts val="0"/>
              </a:spcAft>
            </a:pPr>
            <a:r>
              <a:rPr lang="en-US" altLang="zh-CN" sz="1800" dirty="0" err="1">
                <a:latin typeface="华文中宋" panose="02010600040101010101" pitchFamily="2" charset="-122"/>
                <a:ea typeface="华文中宋" panose="02010600040101010101" pitchFamily="2" charset="-122"/>
              </a:rPr>
              <a:t>includedir</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etc</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xinetd.d</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指示更多的指定配置设定值在 </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etc</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xinetd.d</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目录下对应具体服务设置文件中</a:t>
            </a:r>
          </a:p>
        </p:txBody>
      </p:sp>
    </p:spTree>
    <p:extLst>
      <p:ext uri="{BB962C8B-B14F-4D97-AF65-F5344CB8AC3E}">
        <p14:creationId xmlns:p14="http://schemas.microsoft.com/office/powerpoint/2010/main" val="407150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800" dirty="0">
                <a:latin typeface="Times New Roman"/>
                <a:ea typeface="黑体"/>
              </a:rPr>
              <a:t>xinetd</a:t>
            </a:r>
            <a:r>
              <a:rPr lang="zh-CN" altLang="en-US" kern="1800" dirty="0">
                <a:latin typeface="Times New Roman"/>
                <a:ea typeface="黑体"/>
              </a:rPr>
              <a:t>默认配置中可设置的属性</a:t>
            </a:r>
            <a:endParaRPr lang="zh-CN" altLang="en-US" dirty="0"/>
          </a:p>
        </p:txBody>
      </p:sp>
      <p:sp>
        <p:nvSpPr>
          <p:cNvPr id="3" name="文本占位符 2"/>
          <p:cNvSpPr>
            <a:spLocks noGrp="1"/>
          </p:cNvSpPr>
          <p:nvPr>
            <p:ph type="body" idx="1"/>
          </p:nvPr>
        </p:nvSpPr>
        <p:spPr>
          <a:xfrm>
            <a:off x="1295400" y="2393340"/>
            <a:ext cx="9601200" cy="3317875"/>
          </a:xfrm>
        </p:spPr>
        <p:txBody>
          <a:bodyPr/>
          <a:lstStyle/>
          <a:p>
            <a:pPr>
              <a:spcBef>
                <a:spcPts val="0"/>
              </a:spcBef>
              <a:spcAft>
                <a:spcPts val="0"/>
              </a:spcAft>
            </a:pPr>
            <a:r>
              <a:rPr lang="en-US" altLang="zh-CN" dirty="0" err="1"/>
              <a:t>log_on_success</a:t>
            </a:r>
            <a:r>
              <a:rPr lang="en-US" altLang="zh-CN" dirty="0"/>
              <a:t>   </a:t>
            </a:r>
            <a:r>
              <a:rPr lang="zh-CN" altLang="en-US" dirty="0"/>
              <a:t>登陆成功留存信息</a:t>
            </a:r>
            <a:endParaRPr lang="en-US" altLang="zh-CN" dirty="0"/>
          </a:p>
          <a:p>
            <a:pPr>
              <a:spcBef>
                <a:spcPts val="0"/>
              </a:spcBef>
              <a:spcAft>
                <a:spcPts val="0"/>
              </a:spcAft>
            </a:pPr>
            <a:r>
              <a:rPr lang="en-US" altLang="zh-CN" dirty="0" err="1"/>
              <a:t>log_on_failure</a:t>
            </a:r>
            <a:r>
              <a:rPr lang="en-US" altLang="zh-CN" dirty="0"/>
              <a:t>   </a:t>
            </a:r>
            <a:r>
              <a:rPr lang="zh-CN" altLang="en-US" dirty="0"/>
              <a:t>登陆失败留存信息</a:t>
            </a:r>
            <a:endParaRPr lang="en-US" altLang="zh-CN" dirty="0"/>
          </a:p>
          <a:p>
            <a:pPr>
              <a:spcBef>
                <a:spcPts val="0"/>
              </a:spcBef>
              <a:spcAft>
                <a:spcPts val="0"/>
              </a:spcAft>
            </a:pPr>
            <a:r>
              <a:rPr lang="en-US" altLang="zh-CN" dirty="0" err="1"/>
              <a:t>only_from</a:t>
            </a:r>
            <a:r>
              <a:rPr lang="en-US" altLang="zh-CN" dirty="0"/>
              <a:t>     </a:t>
            </a:r>
            <a:r>
              <a:rPr lang="zh-CN" altLang="en-US" dirty="0"/>
              <a:t>指定连接</a:t>
            </a:r>
            <a:endParaRPr lang="en-US" altLang="zh-CN" dirty="0"/>
          </a:p>
          <a:p>
            <a:pPr>
              <a:spcBef>
                <a:spcPts val="0"/>
              </a:spcBef>
              <a:spcAft>
                <a:spcPts val="0"/>
              </a:spcAft>
            </a:pPr>
            <a:r>
              <a:rPr lang="en-US" altLang="zh-CN" dirty="0" err="1"/>
              <a:t>no_access</a:t>
            </a:r>
            <a:r>
              <a:rPr lang="en-US" altLang="zh-CN" dirty="0"/>
              <a:t>     </a:t>
            </a:r>
            <a:r>
              <a:rPr lang="zh-CN" altLang="en-US" dirty="0"/>
              <a:t>禁止访问的链接</a:t>
            </a:r>
            <a:endParaRPr lang="en-US" altLang="zh-CN" dirty="0"/>
          </a:p>
          <a:p>
            <a:pPr>
              <a:spcBef>
                <a:spcPts val="0"/>
              </a:spcBef>
              <a:spcAft>
                <a:spcPts val="0"/>
              </a:spcAft>
            </a:pPr>
            <a:r>
              <a:rPr lang="en-US" altLang="zh-CN" dirty="0" err="1"/>
              <a:t>passenv</a:t>
            </a:r>
            <a:r>
              <a:rPr lang="en-US" altLang="zh-CN" dirty="0"/>
              <a:t>       </a:t>
            </a:r>
            <a:r>
              <a:rPr lang="zh-CN" altLang="en-US" dirty="0"/>
              <a:t>将</a:t>
            </a:r>
            <a:r>
              <a:rPr lang="en-US" altLang="zh-CN" kern="1800" dirty="0" err="1">
                <a:latin typeface="Times New Roman"/>
                <a:ea typeface="黑体"/>
              </a:rPr>
              <a:t>xinetd</a:t>
            </a:r>
            <a:r>
              <a:rPr lang="zh-CN" altLang="en-US" kern="1800" dirty="0">
                <a:latin typeface="Times New Roman"/>
                <a:ea typeface="黑体"/>
              </a:rPr>
              <a:t>的</a:t>
            </a:r>
            <a:r>
              <a:rPr lang="zh-CN" altLang="en-US" dirty="0"/>
              <a:t>环境变量传递给服务</a:t>
            </a:r>
            <a:endParaRPr lang="en-US" altLang="zh-CN" dirty="0"/>
          </a:p>
          <a:p>
            <a:pPr>
              <a:spcBef>
                <a:spcPts val="0"/>
              </a:spcBef>
              <a:spcAft>
                <a:spcPts val="0"/>
              </a:spcAft>
            </a:pPr>
            <a:r>
              <a:rPr lang="en-US" altLang="zh-CN" dirty="0"/>
              <a:t>instances   </a:t>
            </a:r>
            <a:r>
              <a:rPr lang="zh-CN" altLang="en-US" dirty="0"/>
              <a:t>同时连接数</a:t>
            </a:r>
            <a:endParaRPr lang="en-US" altLang="zh-CN" dirty="0"/>
          </a:p>
          <a:p>
            <a:pPr>
              <a:spcBef>
                <a:spcPts val="0"/>
              </a:spcBef>
              <a:spcAft>
                <a:spcPts val="0"/>
              </a:spcAft>
            </a:pPr>
            <a:r>
              <a:rPr lang="en-US" altLang="zh-CN" dirty="0" err="1"/>
              <a:t>log_type</a:t>
            </a:r>
            <a:r>
              <a:rPr lang="en-US" altLang="zh-CN" dirty="0"/>
              <a:t>   </a:t>
            </a:r>
            <a:r>
              <a:rPr lang="zh-CN" altLang="en-US" dirty="0"/>
              <a:t>登陆类型</a:t>
            </a:r>
            <a:endParaRPr lang="en-US" altLang="zh-CN" dirty="0"/>
          </a:p>
          <a:p>
            <a:pPr>
              <a:spcBef>
                <a:spcPts val="0"/>
              </a:spcBef>
              <a:spcAft>
                <a:spcPts val="0"/>
              </a:spcAft>
            </a:pPr>
            <a:r>
              <a:rPr lang="en-US" altLang="zh-CN" dirty="0"/>
              <a:t>disabled   </a:t>
            </a:r>
            <a:r>
              <a:rPr lang="zh-CN" altLang="en-US" dirty="0"/>
              <a:t>注销的服务</a:t>
            </a:r>
            <a:endParaRPr lang="en-US" altLang="zh-CN" dirty="0"/>
          </a:p>
          <a:p>
            <a:pPr>
              <a:spcBef>
                <a:spcPts val="0"/>
              </a:spcBef>
              <a:spcAft>
                <a:spcPts val="0"/>
              </a:spcAft>
            </a:pPr>
            <a:r>
              <a:rPr lang="en-US" altLang="zh-CN" dirty="0"/>
              <a:t>enabled    </a:t>
            </a:r>
            <a:r>
              <a:rPr lang="zh-CN" altLang="en-US" dirty="0"/>
              <a:t>指定启动的服务</a:t>
            </a:r>
          </a:p>
        </p:txBody>
      </p:sp>
    </p:spTree>
    <p:extLst>
      <p:ext uri="{BB962C8B-B14F-4D97-AF65-F5344CB8AC3E}">
        <p14:creationId xmlns:p14="http://schemas.microsoft.com/office/powerpoint/2010/main" val="376398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00" y="754063"/>
            <a:ext cx="9601200" cy="1303337"/>
          </a:xfrm>
        </p:spPr>
        <p:txBody>
          <a:bodyPr/>
          <a:lstStyle/>
          <a:p>
            <a:r>
              <a:rPr lang="en-US" altLang="zh-CN" b="0" i="0" u="none" strike="noStrike" kern="1800" baseline="0" dirty="0">
                <a:latin typeface="Times New Roman"/>
                <a:ea typeface="黑体"/>
              </a:rPr>
              <a:t>22.2.3  </a:t>
            </a:r>
            <a:r>
              <a:rPr lang="zh-CN" altLang="en-US" b="0" i="0" u="none" strike="noStrike" kern="1800" baseline="0" dirty="0">
                <a:latin typeface="Times New Roman"/>
                <a:ea typeface="黑体"/>
              </a:rPr>
              <a:t>配置</a:t>
            </a:r>
            <a:r>
              <a:rPr lang="en-US" altLang="zh-CN" b="0" i="0" u="none" strike="noStrike" kern="1800" baseline="0" dirty="0">
                <a:latin typeface="Times New Roman"/>
                <a:ea typeface="黑体"/>
              </a:rPr>
              <a:t>xinetd </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781050" y="2057400"/>
            <a:ext cx="10618470" cy="4038599"/>
          </a:xfrm>
        </p:spPr>
        <p:txBody>
          <a:bodyPr/>
          <a:lstStyle/>
          <a:p>
            <a:pPr>
              <a:lnSpc>
                <a:spcPct val="110000"/>
              </a:lnSpc>
              <a:spcBef>
                <a:spcPts val="0"/>
              </a:spcBef>
              <a:spcAft>
                <a:spcPts val="0"/>
              </a:spcAft>
            </a:pPr>
            <a:r>
              <a:rPr lang="zh-TW" altLang="en-US" dirty="0">
                <a:latin typeface="华文中宋" panose="02010600040101010101" pitchFamily="2" charset="-122"/>
                <a:ea typeface="华文中宋" panose="02010600040101010101" pitchFamily="2" charset="-122"/>
              </a:rPr>
              <a:t>所有的</a:t>
            </a:r>
            <a:r>
              <a:rPr lang="zh-CN" altLang="en-US" dirty="0">
                <a:latin typeface="华文中宋" panose="02010600040101010101" pitchFamily="2" charset="-122"/>
                <a:ea typeface="华文中宋" panose="02010600040101010101" pitchFamily="2" charset="-122"/>
              </a:rPr>
              <a:t>具体服务参数</a:t>
            </a:r>
            <a:r>
              <a:rPr lang="zh-TW" altLang="en-US" dirty="0">
                <a:latin typeface="华文中宋" panose="02010600040101010101" pitchFamily="2" charset="-122"/>
                <a:ea typeface="华文中宋" panose="02010600040101010101" pitchFamily="2" charset="-122"/>
              </a:rPr>
              <a:t>都在 </a:t>
            </a:r>
            <a:r>
              <a:rPr lang="en-US" altLang="zh-TW" dirty="0">
                <a:latin typeface="华文中宋" panose="02010600040101010101" pitchFamily="2" charset="-122"/>
                <a:ea typeface="华文中宋" panose="02010600040101010101" pitchFamily="2" charset="-122"/>
              </a:rPr>
              <a:t>/etc/</a:t>
            </a:r>
            <a:r>
              <a:rPr lang="en-US" altLang="zh-TW" dirty="0" err="1">
                <a:latin typeface="华文中宋" panose="02010600040101010101" pitchFamily="2" charset="-122"/>
                <a:ea typeface="华文中宋" panose="02010600040101010101" pitchFamily="2" charset="-122"/>
              </a:rPr>
              <a:t>xinetd.d</a:t>
            </a:r>
            <a:r>
              <a:rPr lang="en-US" altLang="zh-TW"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里</a:t>
            </a:r>
            <a:r>
              <a:rPr lang="zh-TW" altLang="en-US" dirty="0">
                <a:latin typeface="华文中宋" panose="02010600040101010101" pitchFamily="2" charset="-122"/>
                <a:ea typeface="华文中宋" panose="02010600040101010101" pitchFamily="2" charset="-122"/>
              </a:rPr>
              <a:t>面</a:t>
            </a:r>
            <a:r>
              <a:rPr lang="en-US" altLang="zh-TW" dirty="0">
                <a:latin typeface="华文中宋" panose="02010600040101010101" pitchFamily="2" charset="-122"/>
                <a:ea typeface="华文中宋" panose="02010600040101010101" pitchFamily="2" charset="-122"/>
              </a:rPr>
              <a:t>. </a:t>
            </a:r>
            <a:r>
              <a:rPr lang="en-US" altLang="zh-TW" dirty="0" err="1">
                <a:latin typeface="华文中宋" panose="02010600040101010101" pitchFamily="2" charset="-122"/>
                <a:ea typeface="华文中宋" panose="02010600040101010101" pitchFamily="2" charset="-122"/>
              </a:rPr>
              <a:t>xinetd.d</a:t>
            </a:r>
            <a:r>
              <a:rPr lang="en-US" altLang="zh-TW"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的具体内容为</a:t>
            </a:r>
            <a:r>
              <a:rPr lang="en-US" altLang="zh-CN" dirty="0">
                <a:latin typeface="华文中宋" panose="02010600040101010101" pitchFamily="2" charset="-122"/>
                <a:ea typeface="华文中宋" panose="02010600040101010101" pitchFamily="2" charset="-122"/>
              </a:rPr>
              <a:t>:</a:t>
            </a:r>
          </a:p>
          <a:p>
            <a:pPr>
              <a:lnSpc>
                <a:spcPct val="110000"/>
              </a:lnSpc>
              <a:spcBef>
                <a:spcPts val="0"/>
              </a:spcBef>
              <a:spcAft>
                <a:spcPts val="0"/>
              </a:spcAft>
            </a:pPr>
            <a:r>
              <a:rPr lang="en-US" altLang="zh-CN" dirty="0">
                <a:latin typeface="华文中宋" panose="02010600040101010101" pitchFamily="2" charset="-122"/>
                <a:ea typeface="华文中宋" panose="02010600040101010101" pitchFamily="2" charset="-122"/>
              </a:rPr>
              <a:t>service  &lt;</a:t>
            </a:r>
            <a:r>
              <a:rPr lang="en-US" altLang="zh-CN" dirty="0" err="1">
                <a:latin typeface="华文中宋" panose="02010600040101010101" pitchFamily="2" charset="-122"/>
                <a:ea typeface="华文中宋" panose="02010600040101010101" pitchFamily="2" charset="-122"/>
              </a:rPr>
              <a:t>service_name</a:t>
            </a:r>
            <a:r>
              <a:rPr lang="en-US" altLang="zh-CN" dirty="0">
                <a:latin typeface="华文中宋" panose="02010600040101010101" pitchFamily="2" charset="-122"/>
                <a:ea typeface="华文中宋" panose="02010600040101010101" pitchFamily="2" charset="-122"/>
              </a:rPr>
              <a:t>&gt;  {&lt;attribute&gt;   &lt;</a:t>
            </a:r>
            <a:r>
              <a:rPr lang="en-US" altLang="zh-CN" dirty="0" err="1">
                <a:latin typeface="华文中宋" panose="02010600040101010101" pitchFamily="2" charset="-122"/>
                <a:ea typeface="华文中宋" panose="02010600040101010101" pitchFamily="2" charset="-122"/>
              </a:rPr>
              <a:t>assign_op</a:t>
            </a:r>
            <a:r>
              <a:rPr lang="en-US" altLang="zh-CN" dirty="0">
                <a:latin typeface="华文中宋" panose="02010600040101010101" pitchFamily="2" charset="-122"/>
                <a:ea typeface="华文中宋" panose="02010600040101010101" pitchFamily="2" charset="-122"/>
              </a:rPr>
              <a:t>&gt;   &lt;value&gt;....} </a:t>
            </a:r>
          </a:p>
          <a:p>
            <a:pPr>
              <a:lnSpc>
                <a:spcPct val="110000"/>
              </a:lnSpc>
              <a:spcBef>
                <a:spcPts val="0"/>
              </a:spcBef>
              <a:spcAft>
                <a:spcPts val="0"/>
              </a:spcAft>
            </a:pPr>
            <a:r>
              <a:rPr lang="zh-CN" altLang="en-US" dirty="0">
                <a:latin typeface="华文中宋" panose="02010600040101010101" pitchFamily="2" charset="-122"/>
                <a:ea typeface="华文中宋" panose="02010600040101010101" pitchFamily="2" charset="-122"/>
              </a:rPr>
              <a:t>第一行一定都有个 </a:t>
            </a:r>
            <a:r>
              <a:rPr lang="en-US" altLang="zh-CN" dirty="0">
                <a:latin typeface="华文中宋" panose="02010600040101010101" pitchFamily="2" charset="-122"/>
                <a:ea typeface="华文中宋" panose="02010600040101010101" pitchFamily="2" charset="-122"/>
              </a:rPr>
              <a:t>service </a:t>
            </a:r>
            <a:r>
              <a:rPr lang="zh-CN" altLang="en-US" dirty="0">
                <a:latin typeface="华文中宋" panose="02010600040101010101" pitchFamily="2" charset="-122"/>
                <a:ea typeface="华文中宋" panose="02010600040101010101" pitchFamily="2" charset="-122"/>
              </a:rPr>
              <a:t>，至于那个 </a:t>
            </a:r>
            <a:r>
              <a:rPr lang="en-US" altLang="zh-CN" dirty="0">
                <a:latin typeface="华文中宋" panose="02010600040101010101" pitchFamily="2" charset="-122"/>
                <a:ea typeface="华文中宋" panose="02010600040101010101" pitchFamily="2" charset="-122"/>
              </a:rPr>
              <a:t>&lt;</a:t>
            </a:r>
            <a:r>
              <a:rPr lang="en-US" altLang="zh-CN" dirty="0" err="1">
                <a:latin typeface="华文中宋" panose="02010600040101010101" pitchFamily="2" charset="-122"/>
                <a:ea typeface="华文中宋" panose="02010600040101010101" pitchFamily="2" charset="-122"/>
              </a:rPr>
              <a:t>service_name</a:t>
            </a:r>
            <a:r>
              <a:rPr lang="en-US" altLang="zh-CN" dirty="0">
                <a:latin typeface="华文中宋" panose="02010600040101010101" pitchFamily="2" charset="-122"/>
                <a:ea typeface="华文中宋" panose="02010600040101010101" pitchFamily="2" charset="-122"/>
              </a:rPr>
              <a:t>&gt; </a:t>
            </a:r>
            <a:r>
              <a:rPr lang="zh-CN" altLang="en-US" dirty="0">
                <a:latin typeface="华文中宋" panose="02010600040101010101" pitchFamily="2" charset="-122"/>
                <a:ea typeface="华文中宋" panose="02010600040101010101" pitchFamily="2" charset="-122"/>
              </a:rPr>
              <a:t>里面的內容， 則与 </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/services </a:t>
            </a:r>
            <a:r>
              <a:rPr lang="zh-CN" altLang="en-US" dirty="0">
                <a:latin typeface="华文中宋" panose="02010600040101010101" pitchFamily="2" charset="-122"/>
                <a:ea typeface="华文中宋" panose="02010600040101010101" pitchFamily="2" charset="-122"/>
              </a:rPr>
              <a:t>有关，因为它可以对照 </a:t>
            </a:r>
            <a:r>
              <a:rPr lang="en-US" altLang="zh-CN" dirty="0">
                <a:latin typeface="华文中宋" panose="02010600040101010101" pitchFamily="2" charset="-122"/>
                <a:ea typeface="华文中宋" panose="02010600040101010101" pitchFamily="2" charset="-122"/>
              </a:rPr>
              <a:t>/etc/services </a:t>
            </a:r>
            <a:r>
              <a:rPr lang="zh-CN" altLang="en-US" dirty="0">
                <a:latin typeface="华文中宋" panose="02010600040101010101" pitchFamily="2" charset="-122"/>
                <a:ea typeface="华文中宋" panose="02010600040101010101" pitchFamily="2" charset="-122"/>
              </a:rPr>
              <a:t>內的名称与 </a:t>
            </a:r>
            <a:r>
              <a:rPr lang="en-US" altLang="zh-CN" dirty="0">
                <a:latin typeface="华文中宋" panose="02010600040101010101" pitchFamily="2" charset="-122"/>
                <a:ea typeface="华文中宋" panose="02010600040101010101" pitchFamily="2" charset="-122"/>
              </a:rPr>
              <a:t>port number </a:t>
            </a:r>
            <a:r>
              <a:rPr lang="zh-CN" altLang="en-US" dirty="0">
                <a:latin typeface="华文中宋" panose="02010600040101010101" pitchFamily="2" charset="-122"/>
                <a:ea typeface="华文中宋" panose="02010600040101010101" pitchFamily="2" charset="-122"/>
              </a:rPr>
              <a:t>来決定所要启用的 </a:t>
            </a:r>
            <a:r>
              <a:rPr lang="en-US" altLang="zh-CN" dirty="0">
                <a:latin typeface="华文中宋" panose="02010600040101010101" pitchFamily="2" charset="-122"/>
                <a:ea typeface="华文中宋" panose="02010600040101010101" pitchFamily="2" charset="-122"/>
              </a:rPr>
              <a:t>port </a:t>
            </a:r>
            <a:r>
              <a:rPr lang="zh-CN" altLang="en-US" dirty="0">
                <a:latin typeface="华文中宋" panose="02010600040101010101" pitchFamily="2" charset="-122"/>
                <a:ea typeface="华文中宋" panose="02010600040101010101" pitchFamily="2" charset="-122"/>
              </a:rPr>
              <a:t>是那个。然后相关的参数就在两个大括号内设置。</a:t>
            </a:r>
            <a:r>
              <a:rPr lang="en-US" altLang="zh-CN" dirty="0">
                <a:latin typeface="华文中宋" panose="02010600040101010101" pitchFamily="2" charset="-122"/>
                <a:ea typeface="华文中宋" panose="02010600040101010101" pitchFamily="2" charset="-122"/>
              </a:rPr>
              <a:t>attribute </a:t>
            </a:r>
            <a:r>
              <a:rPr lang="zh-CN" altLang="en-US" dirty="0">
                <a:latin typeface="华文中宋" panose="02010600040101010101" pitchFamily="2" charset="-122"/>
                <a:ea typeface="华文中宋" panose="02010600040101010101" pitchFamily="2" charset="-122"/>
              </a:rPr>
              <a:t>是一些 </a:t>
            </a:r>
            <a:r>
              <a:rPr lang="en-US" altLang="zh-CN" dirty="0">
                <a:latin typeface="华文中宋" panose="02010600040101010101" pitchFamily="2" charset="-122"/>
                <a:ea typeface="华文中宋" panose="02010600040101010101" pitchFamily="2" charset="-122"/>
              </a:rPr>
              <a:t>xinetd </a:t>
            </a:r>
            <a:r>
              <a:rPr lang="zh-CN" altLang="en-US" dirty="0">
                <a:latin typeface="华文中宋" panose="02010600040101010101" pitchFamily="2" charset="-122"/>
                <a:ea typeface="华文中宋" panose="02010600040101010101" pitchFamily="2" charset="-122"/>
              </a:rPr>
              <a:t>的管理参数， </a:t>
            </a:r>
            <a:r>
              <a:rPr lang="en-US" altLang="zh-CN" dirty="0" err="1">
                <a:latin typeface="华文中宋" panose="02010600040101010101" pitchFamily="2" charset="-122"/>
                <a:ea typeface="华文中宋" panose="02010600040101010101" pitchFamily="2" charset="-122"/>
              </a:rPr>
              <a:t>assign_op</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则是参数的设定办法。 </a:t>
            </a:r>
            <a:r>
              <a:rPr lang="en-US" altLang="zh-CN" dirty="0" err="1">
                <a:latin typeface="华文中宋" panose="02010600040101010101" pitchFamily="2" charset="-122"/>
                <a:ea typeface="华文中宋" panose="02010600040101010101" pitchFamily="2" charset="-122"/>
              </a:rPr>
              <a:t>assign_op</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的主要设定形式为： </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 表示后面跟着的就是设定参数值！</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 表示后面的设定为“在原来的设定值上增加新的参数值”</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：表示后面的设定为“在原来的设定值上舍弃的参数值” ！</a:t>
            </a:r>
          </a:p>
        </p:txBody>
      </p:sp>
    </p:spTree>
    <p:extLst>
      <p:ext uri="{BB962C8B-B14F-4D97-AF65-F5344CB8AC3E}">
        <p14:creationId xmlns:p14="http://schemas.microsoft.com/office/powerpoint/2010/main" val="63182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设定服务必需的属性</a:t>
            </a:r>
          </a:p>
        </p:txBody>
      </p:sp>
      <p:sp>
        <p:nvSpPr>
          <p:cNvPr id="3" name="文本占位符 2"/>
          <p:cNvSpPr>
            <a:spLocks noGrp="1"/>
          </p:cNvSpPr>
          <p:nvPr>
            <p:ph type="body" idx="1"/>
          </p:nvPr>
        </p:nvSpPr>
        <p:spPr>
          <a:xfrm>
            <a:off x="1295400" y="2498848"/>
            <a:ext cx="9601200" cy="3317875"/>
          </a:xfrm>
        </p:spPr>
        <p:txBody>
          <a:bodyPr/>
          <a:lstStyle/>
          <a:p>
            <a:pPr>
              <a:spcBef>
                <a:spcPts val="0"/>
              </a:spcBef>
              <a:spcAft>
                <a:spcPts val="0"/>
              </a:spcAft>
            </a:pPr>
            <a:r>
              <a:rPr lang="zh-CN" altLang="en-US" dirty="0">
                <a:latin typeface="华文中宋" panose="02010600040101010101" pitchFamily="2" charset="-122"/>
                <a:ea typeface="华文中宋" panose="02010600040101010101" pitchFamily="2" charset="-122"/>
              </a:rPr>
              <a:t>属性	                             适用范围</a:t>
            </a:r>
          </a:p>
          <a:p>
            <a:pPr>
              <a:spcBef>
                <a:spcPts val="0"/>
              </a:spcBef>
              <a:spcAft>
                <a:spcPts val="0"/>
              </a:spcAft>
            </a:pPr>
            <a:r>
              <a:rPr lang="en-US" altLang="zh-CN" dirty="0" err="1">
                <a:latin typeface="华文中宋" panose="02010600040101010101" pitchFamily="2" charset="-122"/>
                <a:ea typeface="华文中宋" panose="02010600040101010101" pitchFamily="2" charset="-122"/>
              </a:rPr>
              <a:t>socket_type</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所有服务</a:t>
            </a:r>
          </a:p>
          <a:p>
            <a:pPr>
              <a:spcBef>
                <a:spcPts val="0"/>
              </a:spcBef>
              <a:spcAft>
                <a:spcPts val="0"/>
              </a:spcAft>
            </a:pPr>
            <a:r>
              <a:rPr lang="en-US" altLang="zh-CN" dirty="0">
                <a:latin typeface="华文中宋" panose="02010600040101010101" pitchFamily="2" charset="-122"/>
                <a:ea typeface="华文中宋" panose="02010600040101010101" pitchFamily="2" charset="-122"/>
              </a:rPr>
              <a:t>user	                         </a:t>
            </a:r>
            <a:r>
              <a:rPr lang="en-US" altLang="zh-CN" dirty="0" err="1">
                <a:latin typeface="华文中宋" panose="02010600040101010101" pitchFamily="2" charset="-122"/>
                <a:ea typeface="华文中宋" panose="02010600040101010101" pitchFamily="2" charset="-122"/>
              </a:rPr>
              <a:t>Non_internal</a:t>
            </a:r>
            <a:r>
              <a:rPr lang="en-US" altLang="zh-CN" dirty="0">
                <a:latin typeface="华文中宋" panose="02010600040101010101" pitchFamily="2" charset="-122"/>
                <a:ea typeface="华文中宋" panose="02010600040101010101" pitchFamily="2" charset="-122"/>
              </a:rPr>
              <a:t> service only </a:t>
            </a:r>
            <a:r>
              <a:rPr lang="zh-CN" altLang="en-US" dirty="0">
                <a:latin typeface="华文中宋" panose="02010600040101010101" pitchFamily="2" charset="-122"/>
                <a:ea typeface="华文中宋" panose="02010600040101010101" pitchFamily="2" charset="-122"/>
              </a:rPr>
              <a:t>非内部服务</a:t>
            </a:r>
          </a:p>
          <a:p>
            <a:pPr>
              <a:spcBef>
                <a:spcPts val="0"/>
              </a:spcBef>
              <a:spcAft>
                <a:spcPts val="0"/>
              </a:spcAft>
            </a:pPr>
            <a:r>
              <a:rPr lang="en-US" altLang="zh-CN" dirty="0">
                <a:latin typeface="华文中宋" panose="02010600040101010101" pitchFamily="2" charset="-122"/>
                <a:ea typeface="华文中宋" panose="02010600040101010101" pitchFamily="2" charset="-122"/>
              </a:rPr>
              <a:t>server	                         </a:t>
            </a:r>
            <a:r>
              <a:rPr lang="en-US" altLang="zh-CN" dirty="0" err="1">
                <a:latin typeface="华文中宋" panose="02010600040101010101" pitchFamily="2" charset="-122"/>
                <a:ea typeface="华文中宋" panose="02010600040101010101" pitchFamily="2" charset="-122"/>
              </a:rPr>
              <a:t>Non_internal</a:t>
            </a:r>
            <a:r>
              <a:rPr lang="en-US" altLang="zh-CN" dirty="0">
                <a:latin typeface="华文中宋" panose="02010600040101010101" pitchFamily="2" charset="-122"/>
                <a:ea typeface="华文中宋" panose="02010600040101010101" pitchFamily="2" charset="-122"/>
              </a:rPr>
              <a:t> service only </a:t>
            </a:r>
            <a:r>
              <a:rPr lang="zh-CN" altLang="en-US" dirty="0">
                <a:latin typeface="华文中宋" panose="02010600040101010101" pitchFamily="2" charset="-122"/>
                <a:ea typeface="华文中宋" panose="02010600040101010101" pitchFamily="2" charset="-122"/>
              </a:rPr>
              <a:t>非内部服务</a:t>
            </a:r>
          </a:p>
          <a:p>
            <a:pPr>
              <a:spcBef>
                <a:spcPts val="0"/>
              </a:spcBef>
              <a:spcAft>
                <a:spcPts val="0"/>
              </a:spcAft>
            </a:pPr>
            <a:r>
              <a:rPr lang="en-US" altLang="zh-CN" dirty="0">
                <a:latin typeface="华文中宋" panose="02010600040101010101" pitchFamily="2" charset="-122"/>
                <a:ea typeface="华文中宋" panose="02010600040101010101" pitchFamily="2" charset="-122"/>
              </a:rPr>
              <a:t>wait	                             </a:t>
            </a:r>
            <a:r>
              <a:rPr lang="zh-CN" altLang="en-US" dirty="0">
                <a:latin typeface="华文中宋" panose="02010600040101010101" pitchFamily="2" charset="-122"/>
                <a:ea typeface="华文中宋" panose="02010600040101010101" pitchFamily="2" charset="-122"/>
              </a:rPr>
              <a:t>所有服务</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protocol	   </a:t>
            </a:r>
            <a:r>
              <a:rPr lang="zh-CN" altLang="en-US" dirty="0">
                <a:latin typeface="华文中宋" panose="02010600040101010101" pitchFamily="2" charset="-122"/>
                <a:ea typeface="华文中宋" panose="02010600040101010101" pitchFamily="2" charset="-122"/>
              </a:rPr>
              <a:t>不在</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/services</a:t>
            </a:r>
            <a:r>
              <a:rPr lang="zh-CN" altLang="en-US" dirty="0">
                <a:latin typeface="华文中宋" panose="02010600040101010101" pitchFamily="2" charset="-122"/>
                <a:ea typeface="华文中宋" panose="02010600040101010101" pitchFamily="2" charset="-122"/>
              </a:rPr>
              <a:t>中 的所有</a:t>
            </a:r>
            <a:r>
              <a:rPr lang="en-US" altLang="zh-CN" dirty="0">
                <a:latin typeface="华文中宋" panose="02010600040101010101" pitchFamily="2" charset="-122"/>
                <a:ea typeface="华文中宋" panose="02010600040101010101" pitchFamily="2" charset="-122"/>
              </a:rPr>
              <a:t>RPC</a:t>
            </a:r>
            <a:r>
              <a:rPr lang="zh-CN" altLang="en-US" dirty="0">
                <a:latin typeface="华文中宋" panose="02010600040101010101" pitchFamily="2" charset="-122"/>
                <a:ea typeface="华文中宋" panose="02010600040101010101" pitchFamily="2" charset="-122"/>
              </a:rPr>
              <a:t>服务和所有其他服务</a:t>
            </a:r>
          </a:p>
          <a:p>
            <a:pPr>
              <a:spcBef>
                <a:spcPts val="0"/>
              </a:spcBef>
              <a:spcAft>
                <a:spcPts val="0"/>
              </a:spcAft>
            </a:pPr>
            <a:r>
              <a:rPr lang="en-US" altLang="zh-CN" dirty="0" err="1">
                <a:latin typeface="华文中宋" panose="02010600040101010101" pitchFamily="2" charset="-122"/>
                <a:ea typeface="华文中宋" panose="02010600040101010101" pitchFamily="2" charset="-122"/>
              </a:rPr>
              <a:t>rpc_vision</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所有</a:t>
            </a:r>
            <a:r>
              <a:rPr lang="en-US" altLang="zh-CN" dirty="0">
                <a:latin typeface="华文中宋" panose="02010600040101010101" pitchFamily="2" charset="-122"/>
                <a:ea typeface="华文中宋" panose="02010600040101010101" pitchFamily="2" charset="-122"/>
              </a:rPr>
              <a:t>RPC</a:t>
            </a:r>
            <a:r>
              <a:rPr lang="zh-CN" altLang="en-US" dirty="0">
                <a:latin typeface="华文中宋" panose="02010600040101010101" pitchFamily="2" charset="-122"/>
                <a:ea typeface="华文中宋" panose="02010600040101010101" pitchFamily="2" charset="-122"/>
              </a:rPr>
              <a:t>服务</a:t>
            </a:r>
          </a:p>
          <a:p>
            <a:pPr>
              <a:spcBef>
                <a:spcPts val="0"/>
              </a:spcBef>
              <a:spcAft>
                <a:spcPts val="0"/>
              </a:spcAft>
            </a:pPr>
            <a:r>
              <a:rPr lang="en-US" altLang="zh-CN" dirty="0" err="1">
                <a:latin typeface="华文中宋" panose="02010600040101010101" pitchFamily="2" charset="-122"/>
                <a:ea typeface="华文中宋" panose="02010600040101010101" pitchFamily="2" charset="-122"/>
              </a:rPr>
              <a:t>rpc_number</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不列在</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rpc</a:t>
            </a:r>
            <a:r>
              <a:rPr lang="zh-CN" altLang="en-US" dirty="0">
                <a:latin typeface="华文中宋" panose="02010600040101010101" pitchFamily="2" charset="-122"/>
                <a:ea typeface="华文中宋" panose="02010600040101010101" pitchFamily="2" charset="-122"/>
              </a:rPr>
              <a:t>中的任何</a:t>
            </a:r>
            <a:r>
              <a:rPr lang="en-US" altLang="zh-CN" dirty="0">
                <a:latin typeface="华文中宋" panose="02010600040101010101" pitchFamily="2" charset="-122"/>
                <a:ea typeface="华文中宋" panose="02010600040101010101" pitchFamily="2" charset="-122"/>
              </a:rPr>
              <a:t>RPC</a:t>
            </a:r>
            <a:r>
              <a:rPr lang="zh-CN" altLang="en-US" dirty="0">
                <a:latin typeface="华文中宋" panose="02010600040101010101" pitchFamily="2" charset="-122"/>
                <a:ea typeface="华文中宋" panose="02010600040101010101" pitchFamily="2" charset="-122"/>
              </a:rPr>
              <a:t>服务</a:t>
            </a:r>
          </a:p>
          <a:p>
            <a:pPr>
              <a:spcBef>
                <a:spcPts val="0"/>
              </a:spcBef>
              <a:spcAft>
                <a:spcPts val="0"/>
              </a:spcAft>
            </a:pPr>
            <a:r>
              <a:rPr lang="en-US" altLang="zh-CN" dirty="0">
                <a:latin typeface="华文中宋" panose="02010600040101010101" pitchFamily="2" charset="-122"/>
                <a:ea typeface="华文中宋" panose="02010600040101010101" pitchFamily="2" charset="-122"/>
              </a:rPr>
              <a:t>port	                            </a:t>
            </a:r>
            <a:r>
              <a:rPr lang="zh-CN" altLang="en-US" dirty="0">
                <a:latin typeface="华文中宋" panose="02010600040101010101" pitchFamily="2" charset="-122"/>
                <a:ea typeface="华文中宋" panose="02010600040101010101" pitchFamily="2" charset="-122"/>
              </a:rPr>
              <a:t>不在</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/services</a:t>
            </a:r>
            <a:r>
              <a:rPr lang="zh-CN" altLang="en-US" dirty="0">
                <a:latin typeface="华文中宋" panose="02010600040101010101" pitchFamily="2" charset="-122"/>
                <a:ea typeface="华文中宋" panose="02010600040101010101" pitchFamily="2" charset="-122"/>
              </a:rPr>
              <a:t>中的非</a:t>
            </a:r>
            <a:r>
              <a:rPr lang="en-US" altLang="zh-CN" dirty="0">
                <a:latin typeface="华文中宋" panose="02010600040101010101" pitchFamily="2" charset="-122"/>
                <a:ea typeface="华文中宋" panose="02010600040101010101" pitchFamily="2" charset="-122"/>
              </a:rPr>
              <a:t>RPC</a:t>
            </a:r>
            <a:r>
              <a:rPr lang="zh-CN" altLang="en-US" dirty="0">
                <a:latin typeface="华文中宋" panose="02010600040101010101" pitchFamily="2" charset="-122"/>
                <a:ea typeface="华文中宋" panose="02010600040101010101" pitchFamily="2" charset="-122"/>
              </a:rPr>
              <a:t>服务</a:t>
            </a:r>
          </a:p>
        </p:txBody>
      </p:sp>
    </p:spTree>
    <p:extLst>
      <p:ext uri="{BB962C8B-B14F-4D97-AF65-F5344CB8AC3E}">
        <p14:creationId xmlns:p14="http://schemas.microsoft.com/office/powerpoint/2010/main" val="38305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582613"/>
            <a:ext cx="9601200" cy="1303337"/>
          </a:xfrm>
        </p:spPr>
        <p:txBody>
          <a:bodyPr>
            <a:normAutofit/>
          </a:bodyPr>
          <a:lstStyle/>
          <a:p>
            <a:r>
              <a:rPr lang="en-US" altLang="zh-CN" b="0" i="0" u="none" strike="noStrike" kern="1800" baseline="0" dirty="0">
                <a:latin typeface="Times New Roman"/>
                <a:ea typeface="黑体"/>
              </a:rPr>
              <a:t>22.2.4  </a:t>
            </a:r>
            <a:r>
              <a:rPr lang="zh-CN" altLang="en-US" b="0" i="0" u="none" strike="noStrike" kern="1800" baseline="0" dirty="0">
                <a:latin typeface="Times New Roman"/>
                <a:ea typeface="黑体"/>
              </a:rPr>
              <a:t>举例：通过</a:t>
            </a:r>
            <a:r>
              <a:rPr lang="en-US" altLang="zh-CN" b="0" i="0" u="none" strike="noStrike" kern="1800" baseline="0" dirty="0">
                <a:latin typeface="Times New Roman"/>
                <a:ea typeface="黑体"/>
              </a:rPr>
              <a:t>xinetd</a:t>
            </a:r>
            <a:r>
              <a:rPr lang="zh-CN" altLang="en-US" b="0" i="0" u="none" strike="noStrike" kern="1800" baseline="0" dirty="0">
                <a:latin typeface="Times New Roman"/>
                <a:ea typeface="黑体"/>
              </a:rPr>
              <a:t>启动</a:t>
            </a:r>
            <a:r>
              <a:rPr lang="en-US" altLang="zh-CN" b="0" i="0" u="none" strike="noStrike" kern="1800" baseline="0" dirty="0">
                <a:latin typeface="Times New Roman"/>
                <a:ea typeface="黑体"/>
              </a:rPr>
              <a:t>SSH</a:t>
            </a:r>
            <a:r>
              <a:rPr lang="zh-CN" altLang="en-US" b="0" i="0" u="none" strike="noStrike" kern="1800" baseline="0" dirty="0">
                <a:latin typeface="Times New Roman"/>
                <a:ea typeface="黑体"/>
              </a:rPr>
              <a:t>服务</a:t>
            </a:r>
          </a:p>
        </p:txBody>
      </p:sp>
      <p:sp>
        <p:nvSpPr>
          <p:cNvPr id="3" name="文本占位符 2"/>
          <p:cNvSpPr>
            <a:spLocks noGrp="1"/>
          </p:cNvSpPr>
          <p:nvPr>
            <p:ph type="body" idx="1"/>
          </p:nvPr>
        </p:nvSpPr>
        <p:spPr>
          <a:xfrm>
            <a:off x="895350" y="2095500"/>
            <a:ext cx="10725150" cy="4229099"/>
          </a:xfrm>
        </p:spPr>
        <p:txBody>
          <a:bodyPr/>
          <a:lstStyle/>
          <a:p>
            <a:r>
              <a:rPr lang="zh-CN" altLang="en-US" dirty="0">
                <a:latin typeface="华文中宋" panose="02010600040101010101" pitchFamily="2" charset="-122"/>
                <a:ea typeface="华文中宋" panose="02010600040101010101" pitchFamily="2" charset="-122"/>
              </a:rPr>
              <a:t>作为例子，本节将带领读者配置</a:t>
            </a:r>
            <a:r>
              <a:rPr lang="en-US" altLang="zh-CN" dirty="0">
                <a:latin typeface="华文中宋" panose="02010600040101010101" pitchFamily="2" charset="-122"/>
                <a:ea typeface="华文中宋" panose="02010600040101010101" pitchFamily="2" charset="-122"/>
              </a:rPr>
              <a:t>SSH</a:t>
            </a:r>
            <a:r>
              <a:rPr lang="zh-CN" altLang="en-US" dirty="0">
                <a:latin typeface="华文中宋" panose="02010600040101010101" pitchFamily="2" charset="-122"/>
                <a:ea typeface="华文中宋" panose="02010600040101010101" pitchFamily="2" charset="-122"/>
              </a:rPr>
              <a:t>服务的</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实现。总的来说，在</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中添加服务无非是下面这几步：</a:t>
            </a:r>
          </a:p>
          <a:p>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）修改（增加）配置文件；</a:t>
            </a:r>
          </a:p>
          <a:p>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）停用该服务的守护进程；</a:t>
            </a:r>
          </a:p>
          <a:p>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）重启</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使配置生效；</a:t>
            </a:r>
          </a:p>
          <a:p>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）如果需要，从相应的</a:t>
            </a:r>
            <a:r>
              <a:rPr lang="en-US" altLang="zh-CN" dirty="0" err="1">
                <a:latin typeface="华文中宋" panose="02010600040101010101" pitchFamily="2" charset="-122"/>
                <a:ea typeface="华文中宋" panose="02010600040101010101" pitchFamily="2" charset="-122"/>
              </a:rPr>
              <a:t>rc</a:t>
            </a:r>
            <a:r>
              <a:rPr lang="zh-CN" altLang="en-US" dirty="0">
                <a:latin typeface="华文中宋" panose="02010600040101010101" pitchFamily="2" charset="-122"/>
                <a:ea typeface="华文中宋" panose="02010600040101010101" pitchFamily="2" charset="-122"/>
              </a:rPr>
              <a:t>目录中移除该服务的启动脚本。</a:t>
            </a:r>
          </a:p>
          <a:p>
            <a:r>
              <a:rPr lang="zh-CN" altLang="en-US" dirty="0">
                <a:latin typeface="华文中宋" panose="02010600040101010101" pitchFamily="2" charset="-122"/>
                <a:ea typeface="华文中宋" panose="02010600040101010101" pitchFamily="2" charset="-122"/>
              </a:rPr>
              <a:t>下面就来逐一实现以上各个步骤。首先在</a:t>
            </a:r>
            <a:r>
              <a:rPr lang="en-US" altLang="zh-CN" dirty="0">
                <a:latin typeface="华文中宋" panose="02010600040101010101" pitchFamily="2" charset="-122"/>
                <a:ea typeface="华文中宋" panose="02010600040101010101" pitchFamily="2" charset="-122"/>
              </a:rPr>
              <a:t>/etc/</a:t>
            </a:r>
            <a:r>
              <a:rPr lang="en-US" altLang="zh-CN" dirty="0" err="1">
                <a:latin typeface="华文中宋" panose="02010600040101010101" pitchFamily="2" charset="-122"/>
                <a:ea typeface="华文中宋" panose="02010600040101010101" pitchFamily="2" charset="-122"/>
              </a:rPr>
              <a:t>xinetd.d</a:t>
            </a:r>
            <a:r>
              <a:rPr lang="zh-CN" altLang="en-US" dirty="0">
                <a:latin typeface="华文中宋" panose="02010600040101010101" pitchFamily="2" charset="-122"/>
                <a:ea typeface="华文中宋" panose="02010600040101010101" pitchFamily="2" charset="-122"/>
              </a:rPr>
              <a:t>目录下建立文件</a:t>
            </a:r>
            <a:r>
              <a:rPr lang="en-US" altLang="zh-CN" dirty="0" err="1">
                <a:latin typeface="华文中宋" panose="02010600040101010101" pitchFamily="2" charset="-122"/>
                <a:ea typeface="华文中宋" panose="02010600040101010101" pitchFamily="2" charset="-122"/>
              </a:rPr>
              <a:t>ssh</a:t>
            </a:r>
            <a:r>
              <a:rPr lang="zh-CN" altLang="en-US" dirty="0">
                <a:latin typeface="华文中宋" panose="02010600040101010101" pitchFamily="2" charset="-122"/>
                <a:ea typeface="华文中宋" panose="02010600040101010101" pitchFamily="2" charset="-122"/>
              </a:rPr>
              <a:t>，包含下面这些内容。 </a:t>
            </a:r>
            <a:endParaRPr lang="zh-CN" altLang="en-US" dirty="0">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8015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582613"/>
            <a:ext cx="9601200" cy="1303337"/>
          </a:xfrm>
        </p:spPr>
        <p:txBody>
          <a:bodyPr>
            <a:normAutofit/>
          </a:bodyPr>
          <a:lstStyle/>
          <a:p>
            <a:r>
              <a:rPr lang="en-US" altLang="zh-CN" b="0" i="0" u="none" strike="noStrike" kern="1800" baseline="0" dirty="0">
                <a:latin typeface="Times New Roman"/>
                <a:ea typeface="黑体"/>
              </a:rPr>
              <a:t>22.2.4  </a:t>
            </a:r>
            <a:r>
              <a:rPr lang="zh-CN" altLang="en-US" b="0" i="0" u="none" strike="noStrike" kern="1800" baseline="0" dirty="0">
                <a:latin typeface="Times New Roman"/>
                <a:ea typeface="黑体"/>
              </a:rPr>
              <a:t>举例：通过</a:t>
            </a:r>
            <a:r>
              <a:rPr lang="en-US" altLang="zh-CN" b="0" i="0" u="none" strike="noStrike" kern="1800" baseline="0" dirty="0">
                <a:latin typeface="Times New Roman"/>
                <a:ea typeface="黑体"/>
              </a:rPr>
              <a:t>xinetd</a:t>
            </a:r>
            <a:r>
              <a:rPr lang="zh-CN" altLang="en-US" b="0" i="0" u="none" strike="noStrike" kern="1800" baseline="0" dirty="0">
                <a:latin typeface="Times New Roman"/>
                <a:ea typeface="黑体"/>
              </a:rPr>
              <a:t>启动</a:t>
            </a:r>
            <a:r>
              <a:rPr lang="en-US" altLang="zh-CN" b="0" i="0" u="none" strike="noStrike" kern="1800" baseline="0" dirty="0">
                <a:latin typeface="Times New Roman"/>
                <a:ea typeface="黑体"/>
              </a:rPr>
              <a:t>SSH</a:t>
            </a:r>
            <a:r>
              <a:rPr lang="zh-CN" altLang="en-US" b="0" i="0" u="none" strike="noStrike" kern="1800" baseline="0" dirty="0">
                <a:latin typeface="Times New Roman"/>
                <a:ea typeface="黑体"/>
              </a:rPr>
              <a:t>服务</a:t>
            </a:r>
          </a:p>
        </p:txBody>
      </p:sp>
      <p:sp>
        <p:nvSpPr>
          <p:cNvPr id="3" name="文本占位符 2"/>
          <p:cNvSpPr>
            <a:spLocks noGrp="1"/>
          </p:cNvSpPr>
          <p:nvPr>
            <p:ph type="body" idx="1"/>
          </p:nvPr>
        </p:nvSpPr>
        <p:spPr>
          <a:xfrm>
            <a:off x="895350" y="2095500"/>
            <a:ext cx="5524500" cy="4229099"/>
          </a:xfrm>
        </p:spPr>
        <p:txBody>
          <a:bodyPr/>
          <a:lstStyle/>
          <a:p>
            <a:pPr>
              <a:spcBef>
                <a:spcPts val="0"/>
              </a:spcBef>
              <a:spcAft>
                <a:spcPts val="0"/>
              </a:spcAft>
            </a:pPr>
            <a:r>
              <a:rPr lang="en-US" altLang="zh-CN" dirty="0"/>
              <a:t>service </a:t>
            </a:r>
            <a:r>
              <a:rPr lang="en-US" altLang="zh-CN" dirty="0" err="1"/>
              <a:t>ssh</a:t>
            </a:r>
            <a:endParaRPr lang="en-US" altLang="zh-CN" dirty="0"/>
          </a:p>
          <a:p>
            <a:pPr>
              <a:spcBef>
                <a:spcPts val="0"/>
              </a:spcBef>
              <a:spcAft>
                <a:spcPts val="0"/>
              </a:spcAft>
            </a:pPr>
            <a:r>
              <a:rPr lang="en-US" altLang="zh-CN" dirty="0"/>
              <a:t>{</a:t>
            </a:r>
          </a:p>
          <a:p>
            <a:pPr>
              <a:spcBef>
                <a:spcPts val="0"/>
              </a:spcBef>
              <a:spcAft>
                <a:spcPts val="0"/>
              </a:spcAft>
            </a:pPr>
            <a:r>
              <a:rPr lang="en-US" altLang="zh-CN" dirty="0"/>
              <a:t>        </a:t>
            </a:r>
            <a:r>
              <a:rPr lang="en-US" altLang="zh-CN" dirty="0" err="1"/>
              <a:t>socket_type</a:t>
            </a:r>
            <a:r>
              <a:rPr lang="en-US" altLang="zh-CN" dirty="0"/>
              <a:t>     = stream</a:t>
            </a:r>
          </a:p>
          <a:p>
            <a:pPr>
              <a:spcBef>
                <a:spcPts val="0"/>
              </a:spcBef>
              <a:spcAft>
                <a:spcPts val="0"/>
              </a:spcAft>
            </a:pPr>
            <a:r>
              <a:rPr lang="en-US" altLang="zh-CN" dirty="0"/>
              <a:t>        protocol        = </a:t>
            </a:r>
            <a:r>
              <a:rPr lang="en-US" altLang="zh-CN" dirty="0" err="1"/>
              <a:t>tcp</a:t>
            </a:r>
            <a:endParaRPr lang="en-US" altLang="zh-CN" dirty="0"/>
          </a:p>
          <a:p>
            <a:pPr>
              <a:spcBef>
                <a:spcPts val="0"/>
              </a:spcBef>
              <a:spcAft>
                <a:spcPts val="0"/>
              </a:spcAft>
            </a:pPr>
            <a:r>
              <a:rPr lang="en-US" altLang="zh-CN" dirty="0"/>
              <a:t>        wait            = no</a:t>
            </a:r>
          </a:p>
          <a:p>
            <a:pPr>
              <a:spcBef>
                <a:spcPts val="0"/>
              </a:spcBef>
              <a:spcAft>
                <a:spcPts val="0"/>
              </a:spcAft>
            </a:pPr>
            <a:r>
              <a:rPr lang="en-US" altLang="zh-CN" dirty="0"/>
              <a:t>        user            = root</a:t>
            </a:r>
          </a:p>
          <a:p>
            <a:pPr>
              <a:spcBef>
                <a:spcPts val="0"/>
              </a:spcBef>
              <a:spcAft>
                <a:spcPts val="0"/>
              </a:spcAft>
            </a:pPr>
            <a:r>
              <a:rPr lang="en-US" altLang="zh-CN" dirty="0"/>
              <a:t>        server          = /</a:t>
            </a:r>
            <a:r>
              <a:rPr lang="en-US" altLang="zh-CN" dirty="0" err="1"/>
              <a:t>usr</a:t>
            </a:r>
            <a:r>
              <a:rPr lang="en-US" altLang="zh-CN" dirty="0"/>
              <a:t>/</a:t>
            </a:r>
            <a:r>
              <a:rPr lang="en-US" altLang="zh-CN" dirty="0" err="1"/>
              <a:t>sbin</a:t>
            </a:r>
            <a:r>
              <a:rPr lang="en-US" altLang="zh-CN" dirty="0"/>
              <a:t>/</a:t>
            </a:r>
            <a:r>
              <a:rPr lang="en-US" altLang="zh-CN" dirty="0" err="1"/>
              <a:t>sshd</a:t>
            </a:r>
            <a:endParaRPr lang="en-US" altLang="zh-CN" dirty="0"/>
          </a:p>
          <a:p>
            <a:pPr>
              <a:spcBef>
                <a:spcPts val="0"/>
              </a:spcBef>
              <a:spcAft>
                <a:spcPts val="0"/>
              </a:spcAft>
            </a:pPr>
            <a:r>
              <a:rPr lang="en-US" altLang="zh-CN" dirty="0"/>
              <a:t>        </a:t>
            </a:r>
            <a:r>
              <a:rPr lang="en-US" altLang="zh-CN" dirty="0" err="1"/>
              <a:t>server_args</a:t>
            </a:r>
            <a:r>
              <a:rPr lang="en-US" altLang="zh-CN" dirty="0"/>
              <a:t>     = -</a:t>
            </a:r>
            <a:r>
              <a:rPr lang="en-US" altLang="zh-CN" dirty="0" err="1"/>
              <a:t>i</a:t>
            </a:r>
            <a:endParaRPr lang="en-US" altLang="zh-CN" dirty="0"/>
          </a:p>
          <a:p>
            <a:pPr>
              <a:spcBef>
                <a:spcPts val="0"/>
              </a:spcBef>
              <a:spcAft>
                <a:spcPts val="0"/>
              </a:spcAft>
            </a:pPr>
            <a:r>
              <a:rPr lang="en-US" altLang="zh-CN" dirty="0"/>
              <a:t>        </a:t>
            </a:r>
            <a:r>
              <a:rPr lang="en-US" altLang="zh-CN" dirty="0" err="1"/>
              <a:t>log_on_success</a:t>
            </a:r>
            <a:r>
              <a:rPr lang="en-US" altLang="zh-CN" dirty="0"/>
              <a:t>  += DURATION</a:t>
            </a:r>
          </a:p>
          <a:p>
            <a:pPr>
              <a:spcBef>
                <a:spcPts val="0"/>
              </a:spcBef>
              <a:spcAft>
                <a:spcPts val="0"/>
              </a:spcAft>
            </a:pPr>
            <a:r>
              <a:rPr lang="en-US" altLang="zh-CN" dirty="0"/>
              <a:t>        disable         = no</a:t>
            </a:r>
          </a:p>
          <a:p>
            <a:pPr>
              <a:spcBef>
                <a:spcPts val="0"/>
              </a:spcBef>
              <a:spcAft>
                <a:spcPts val="0"/>
              </a:spcAft>
            </a:pPr>
            <a:r>
              <a:rPr lang="en-US" altLang="zh-CN" dirty="0"/>
              <a:t>} </a:t>
            </a:r>
          </a:p>
        </p:txBody>
      </p:sp>
      <p:sp>
        <p:nvSpPr>
          <p:cNvPr id="4" name="矩形 3"/>
          <p:cNvSpPr/>
          <p:nvPr/>
        </p:nvSpPr>
        <p:spPr>
          <a:xfrm>
            <a:off x="6819900" y="2871221"/>
            <a:ext cx="4724400" cy="2677656"/>
          </a:xfrm>
          <a:prstGeom prst="rect">
            <a:avLst/>
          </a:prstGeom>
        </p:spPr>
        <p:txBody>
          <a:bodyPr wrap="square">
            <a:spAutoFit/>
          </a:bodyPr>
          <a:lstStyle/>
          <a:p>
            <a:pPr>
              <a:spcBef>
                <a:spcPts val="0"/>
              </a:spcBef>
              <a:spcAft>
                <a:spcPts val="0"/>
              </a:spcAft>
            </a:pPr>
            <a:r>
              <a:rPr lang="zh-CN" altLang="en-US" sz="2400" dirty="0">
                <a:latin typeface="华文中宋" panose="02010600040101010101" pitchFamily="2" charset="-122"/>
                <a:ea typeface="华文中宋" panose="02010600040101010101" pitchFamily="2" charset="-122"/>
              </a:rPr>
              <a:t>注意</a:t>
            </a:r>
            <a:r>
              <a:rPr lang="en-US" altLang="zh-CN" sz="2400" dirty="0" err="1">
                <a:latin typeface="华文中宋" panose="02010600040101010101" pitchFamily="2" charset="-122"/>
                <a:ea typeface="华文中宋" panose="02010600040101010101" pitchFamily="2" charset="-122"/>
              </a:rPr>
              <a:t>log_on_success</a:t>
            </a:r>
            <a:r>
              <a:rPr lang="zh-CN" altLang="en-US" sz="2400" dirty="0">
                <a:latin typeface="华文中宋" panose="02010600040101010101" pitchFamily="2" charset="-122"/>
                <a:ea typeface="华文中宋" panose="02010600040101010101" pitchFamily="2" charset="-122"/>
              </a:rPr>
              <a:t>参数允许使用“</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”这样的赋值方式，表示在原有默认值的基础上添加，而不是推倒重来。类似地，也可以使用“</a:t>
            </a:r>
            <a:r>
              <a:rPr lang="en-US"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”在默认值的基础上减去一些值。参数的默认值通常在</a:t>
            </a:r>
            <a:r>
              <a:rPr lang="en-US" altLang="zh-CN" sz="2400" dirty="0">
                <a:latin typeface="华文中宋" panose="02010600040101010101" pitchFamily="2" charset="-122"/>
                <a:ea typeface="华文中宋" panose="02010600040101010101" pitchFamily="2" charset="-122"/>
              </a:rPr>
              <a:t>/etc/</a:t>
            </a:r>
            <a:r>
              <a:rPr lang="en-US" altLang="zh-CN" sz="2400" dirty="0" err="1">
                <a:latin typeface="华文中宋" panose="02010600040101010101" pitchFamily="2" charset="-122"/>
                <a:ea typeface="华文中宋" panose="02010600040101010101" pitchFamily="2" charset="-122"/>
              </a:rPr>
              <a:t>xinetd.conf</a:t>
            </a:r>
            <a:r>
              <a:rPr lang="zh-CN" altLang="en-US" sz="2400" dirty="0">
                <a:latin typeface="华文中宋" panose="02010600040101010101" pitchFamily="2" charset="-122"/>
                <a:ea typeface="华文中宋" panose="02010600040101010101" pitchFamily="2" charset="-122"/>
              </a:rPr>
              <a:t>中设置。</a:t>
            </a:r>
          </a:p>
        </p:txBody>
      </p:sp>
    </p:spTree>
    <p:extLst>
      <p:ext uri="{BB962C8B-B14F-4D97-AF65-F5344CB8AC3E}">
        <p14:creationId xmlns:p14="http://schemas.microsoft.com/office/powerpoint/2010/main" val="407684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506413"/>
            <a:ext cx="9601200" cy="1303337"/>
          </a:xfrm>
        </p:spPr>
        <p:txBody>
          <a:bodyPr/>
          <a:lstStyle/>
          <a:p>
            <a:r>
              <a:rPr lang="en-US" altLang="zh-CN" b="0" i="0" u="none" strike="noStrike" kern="1800" baseline="0" dirty="0">
                <a:latin typeface="Times New Roman"/>
                <a:ea typeface="黑体"/>
              </a:rPr>
              <a:t>22.2.5</a:t>
            </a:r>
            <a:r>
              <a:rPr lang="zh-CN" altLang="en-US" b="0" i="0" u="none" strike="noStrike" kern="1800" baseline="0" dirty="0">
                <a:latin typeface="Times New Roman"/>
                <a:ea typeface="黑体"/>
              </a:rPr>
              <a:t>  </a:t>
            </a:r>
            <a:r>
              <a:rPr lang="en-US" altLang="zh-CN" kern="1800" dirty="0" err="1">
                <a:latin typeface="Times New Roman"/>
                <a:ea typeface="黑体"/>
              </a:rPr>
              <a:t>inetd</a:t>
            </a:r>
            <a:r>
              <a:rPr lang="zh-CN" altLang="en-US" kern="1800" dirty="0">
                <a:latin typeface="Times New Roman"/>
                <a:ea typeface="黑体"/>
              </a:rPr>
              <a:t>的配置</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752475" y="1922586"/>
            <a:ext cx="10687050" cy="4097214"/>
          </a:xfrm>
        </p:spPr>
        <p:txBody>
          <a:bodyPr/>
          <a:lstStyle/>
          <a:p>
            <a:r>
              <a:rPr lang="zh-CN" altLang="en-US" dirty="0">
                <a:latin typeface="华文中宋" panose="02010600040101010101" pitchFamily="2" charset="-122"/>
                <a:ea typeface="华文中宋" panose="02010600040101010101" pitchFamily="2" charset="-122"/>
              </a:rPr>
              <a:t>若没有</a:t>
            </a:r>
            <a:r>
              <a:rPr lang="en-US" altLang="zh-CN" dirty="0">
                <a:latin typeface="华文中宋" panose="02010600040101010101" pitchFamily="2" charset="-122"/>
                <a:ea typeface="华文中宋" panose="02010600040101010101" pitchFamily="2" charset="-122"/>
              </a:rPr>
              <a:t>xinetd</a:t>
            </a:r>
            <a:r>
              <a:rPr lang="zh-CN" altLang="en-US" dirty="0">
                <a:latin typeface="华文中宋" panose="02010600040101010101" pitchFamily="2" charset="-122"/>
                <a:ea typeface="华文中宋" panose="02010600040101010101" pitchFamily="2" charset="-122"/>
              </a:rPr>
              <a:t>，则仍用</a:t>
            </a:r>
            <a:r>
              <a:rPr lang="en-US" altLang="zh-CN" dirty="0" err="1">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也叫作“超级服务器”，作用就是监视一些网络请求，它是所有网络服务的公共守护进程，其根据网络请求来调用相应的服务进程来处理连接请求。</a:t>
            </a:r>
            <a:r>
              <a:rPr lang="en-US" altLang="zh-CN" dirty="0" err="1">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的配置文件是</a:t>
            </a:r>
            <a:r>
              <a:rPr lang="en-US" altLang="zh-CN" dirty="0" err="1">
                <a:latin typeface="华文中宋" panose="02010600040101010101" pitchFamily="2" charset="-122"/>
                <a:ea typeface="华文中宋" panose="02010600040101010101" pitchFamily="2" charset="-122"/>
              </a:rPr>
              <a:t>inetd.conf</a:t>
            </a:r>
            <a:r>
              <a:rPr lang="zh-CN" altLang="en-US" dirty="0">
                <a:latin typeface="华文中宋" panose="02010600040101010101" pitchFamily="2" charset="-122"/>
                <a:ea typeface="华文中宋" panose="02010600040101010101" pitchFamily="2" charset="-122"/>
              </a:rPr>
              <a:t>。该文件中会告诉</a:t>
            </a:r>
            <a:r>
              <a:rPr lang="en-US" altLang="zh-CN" dirty="0">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监听哪些网络端口，为每个端口启动哪个服务。</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在任何的网络环境中使用</a:t>
            </a:r>
            <a:r>
              <a:rPr lang="en-US" altLang="zh-CN" dirty="0">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系统，第一件要做的事就是了解一下服务器到底要提供哪些服务。不需要的那些服务应该被禁止掉，最好卸载掉，这样黑客就少了一些攻击系统的机会。</a:t>
            </a:r>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查看“</a:t>
            </a:r>
            <a:r>
              <a:rPr lang="en-US" altLang="zh-CN" dirty="0">
                <a:latin typeface="华文中宋" panose="02010600040101010101" pitchFamily="2" charset="-122"/>
                <a:ea typeface="华文中宋" panose="02010600040101010101" pitchFamily="2" charset="-122"/>
              </a:rPr>
              <a:t>/etc/</a:t>
            </a:r>
            <a:r>
              <a:rPr lang="en-US" altLang="zh-CN" dirty="0" err="1">
                <a:solidFill>
                  <a:srgbClr val="FF0000"/>
                </a:solidFill>
                <a:highlight>
                  <a:srgbClr val="FFFF00"/>
                </a:highlight>
                <a:latin typeface="华文中宋" panose="02010600040101010101" pitchFamily="2" charset="-122"/>
                <a:ea typeface="华文中宋" panose="02010600040101010101" pitchFamily="2" charset="-122"/>
              </a:rPr>
              <a:t>inetd.conf</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文件，了解一下</a:t>
            </a:r>
            <a:r>
              <a:rPr lang="en-US" altLang="zh-CN" dirty="0">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提供哪些服务。用加上注释的方法（在一行的开头加上</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号），禁止任何不需要的服务，再给</a:t>
            </a:r>
            <a:r>
              <a:rPr lang="en-US" altLang="zh-CN" dirty="0">
                <a:latin typeface="华文中宋" panose="02010600040101010101" pitchFamily="2" charset="-122"/>
                <a:ea typeface="华文中宋" panose="02010600040101010101" pitchFamily="2" charset="-122"/>
              </a:rPr>
              <a:t>inetd</a:t>
            </a:r>
            <a:r>
              <a:rPr lang="zh-CN" altLang="en-US" dirty="0">
                <a:latin typeface="华文中宋" panose="02010600040101010101" pitchFamily="2" charset="-122"/>
                <a:ea typeface="华文中宋" panose="02010600040101010101" pitchFamily="2" charset="-122"/>
              </a:rPr>
              <a:t>进程发一个</a:t>
            </a:r>
            <a:r>
              <a:rPr lang="en-US" altLang="zh-CN" dirty="0">
                <a:solidFill>
                  <a:srgbClr val="FF0000"/>
                </a:solidFill>
                <a:latin typeface="华文中宋" panose="02010600040101010101" pitchFamily="2" charset="-122"/>
                <a:ea typeface="华文中宋" panose="02010600040101010101" pitchFamily="2" charset="-122"/>
              </a:rPr>
              <a:t>SIGHUP</a:t>
            </a:r>
            <a:r>
              <a:rPr lang="zh-CN" altLang="en-US" dirty="0">
                <a:latin typeface="华文中宋" panose="02010600040101010101" pitchFamily="2" charset="-122"/>
                <a:ea typeface="华文中宋" panose="02010600040101010101" pitchFamily="2" charset="-122"/>
              </a:rPr>
              <a:t>信号。 </a:t>
            </a:r>
            <a:br>
              <a:rPr lang="zh-CN" altLang="en-US" dirty="0">
                <a:latin typeface="华文中宋" panose="02010600040101010101" pitchFamily="2" charset="-122"/>
                <a:ea typeface="华文中宋" panose="02010600040101010101" pitchFamily="2" charset="-122"/>
              </a:rPr>
            </a:br>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98194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0569" y="689588"/>
            <a:ext cx="9601200" cy="739162"/>
          </a:xfrm>
        </p:spPr>
        <p:txBody>
          <a:bodyPr/>
          <a:lstStyle/>
          <a:p>
            <a:r>
              <a:rPr lang="zh-CN" altLang="en-US" dirty="0">
                <a:latin typeface="华文中宋" panose="02010600040101010101" pitchFamily="2" charset="-122"/>
                <a:ea typeface="华文中宋" panose="02010600040101010101" pitchFamily="2" charset="-122"/>
              </a:rPr>
              <a:t>配置</a:t>
            </a:r>
            <a:r>
              <a:rPr lang="en-US" altLang="zh-CN" dirty="0" err="1">
                <a:latin typeface="华文中宋" panose="02010600040101010101" pitchFamily="2" charset="-122"/>
                <a:ea typeface="华文中宋" panose="02010600040101010101" pitchFamily="2" charset="-122"/>
              </a:rPr>
              <a:t>inetd</a:t>
            </a:r>
            <a:endParaRPr lang="zh-CN" altLang="en-US" dirty="0">
              <a:latin typeface="华文中宋" panose="02010600040101010101" pitchFamily="2" charset="-122"/>
              <a:ea typeface="华文中宋" panose="02010600040101010101" pitchFamily="2" charset="-122"/>
            </a:endParaRPr>
          </a:p>
        </p:txBody>
      </p:sp>
      <p:sp>
        <p:nvSpPr>
          <p:cNvPr id="3" name="文本占位符 2"/>
          <p:cNvSpPr>
            <a:spLocks noGrp="1"/>
          </p:cNvSpPr>
          <p:nvPr>
            <p:ph type="body" idx="1"/>
          </p:nvPr>
        </p:nvSpPr>
        <p:spPr>
          <a:xfrm>
            <a:off x="647700" y="1428750"/>
            <a:ext cx="10763250" cy="4762500"/>
          </a:xfrm>
        </p:spPr>
        <p:txBody>
          <a:bodyPr/>
          <a:lstStyle/>
          <a:p>
            <a:pPr>
              <a:lnSpc>
                <a:spcPct val="110000"/>
              </a:lnSpc>
              <a:spcBef>
                <a:spcPts val="0"/>
              </a:spcBef>
              <a:spcAft>
                <a:spcPts val="0"/>
              </a:spcAft>
            </a:pPr>
            <a:r>
              <a:rPr lang="zh-CN" altLang="en-US" sz="2000" dirty="0">
                <a:latin typeface="华文中宋" panose="02010600040101010101" pitchFamily="2" charset="-122"/>
                <a:ea typeface="华文中宋" panose="02010600040101010101" pitchFamily="2" charset="-122"/>
              </a:rPr>
              <a:t>第</a:t>
            </a:r>
            <a:r>
              <a:rPr lang="en-US" altLang="zh-CN" sz="2000" dirty="0">
                <a:latin typeface="华文中宋" panose="02010600040101010101" pitchFamily="2" charset="-122"/>
                <a:ea typeface="华文中宋" panose="02010600040101010101" pitchFamily="2" charset="-122"/>
              </a:rPr>
              <a:t>1</a:t>
            </a:r>
            <a:r>
              <a:rPr lang="zh-CN" altLang="en-US" sz="2000" dirty="0">
                <a:latin typeface="华文中宋" panose="02010600040101010101" pitchFamily="2" charset="-122"/>
                <a:ea typeface="华文中宋" panose="02010600040101010101" pitchFamily="2" charset="-122"/>
              </a:rPr>
              <a:t>步：把文件的许可权限改成</a:t>
            </a:r>
            <a:r>
              <a:rPr lang="en-US" altLang="zh-CN" sz="2000" dirty="0">
                <a:latin typeface="华文中宋" panose="02010600040101010101" pitchFamily="2" charset="-122"/>
                <a:ea typeface="华文中宋" panose="02010600040101010101" pitchFamily="2" charset="-122"/>
              </a:rPr>
              <a:t>600</a:t>
            </a:r>
            <a:r>
              <a:rPr lang="zh-CN" altLang="en-US" sz="2000" dirty="0">
                <a:latin typeface="华文中宋" panose="02010600040101010101" pitchFamily="2" charset="-122"/>
                <a:ea typeface="华文中宋" panose="02010600040101010101" pitchFamily="2" charset="-122"/>
              </a:rPr>
              <a:t>（允许读写）：</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chmod</a:t>
            </a:r>
            <a:r>
              <a:rPr lang="en-US" altLang="zh-CN" sz="2000" dirty="0">
                <a:latin typeface="华文中宋" panose="02010600040101010101" pitchFamily="2" charset="-122"/>
                <a:ea typeface="华文中宋" panose="02010600040101010101" pitchFamily="2" charset="-122"/>
              </a:rPr>
              <a:t> 600 /etc/</a:t>
            </a:r>
            <a:r>
              <a:rPr lang="en-US" altLang="zh-CN" sz="2000" dirty="0" err="1">
                <a:latin typeface="华文中宋" panose="02010600040101010101" pitchFamily="2" charset="-122"/>
                <a:ea typeface="华文中宋" panose="02010600040101010101" pitchFamily="2" charset="-122"/>
              </a:rPr>
              <a:t>inetd.conf</a:t>
            </a:r>
            <a:r>
              <a:rPr lang="en-US" altLang="zh-CN" sz="2000" dirty="0">
                <a:latin typeface="华文中宋" panose="02010600040101010101" pitchFamily="2" charset="-122"/>
                <a:ea typeface="华文中宋" panose="02010600040101010101" pitchFamily="2" charset="-122"/>
              </a:rPr>
              <a:t> </a:t>
            </a:r>
            <a:br>
              <a:rPr lang="en-US" altLang="zh-CN" sz="2000" dirty="0">
                <a:latin typeface="华文中宋" panose="02010600040101010101" pitchFamily="2" charset="-122"/>
                <a:ea typeface="华文中宋" panose="02010600040101010101" pitchFamily="2" charset="-122"/>
              </a:rPr>
            </a:br>
            <a:r>
              <a:rPr lang="zh-CN" altLang="en-US" sz="2000" dirty="0">
                <a:latin typeface="华文中宋" panose="02010600040101010101" pitchFamily="2" charset="-122"/>
                <a:ea typeface="华文中宋" panose="02010600040101010101" pitchFamily="2" charset="-122"/>
              </a:rPr>
              <a:t>第</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步：确信文件的所有者是</a:t>
            </a:r>
            <a:r>
              <a:rPr lang="en-US" altLang="zh-CN" sz="2000" dirty="0">
                <a:latin typeface="华文中宋" panose="02010600040101010101" pitchFamily="2" charset="-122"/>
                <a:ea typeface="华文中宋" panose="02010600040101010101" pitchFamily="2" charset="-122"/>
              </a:rPr>
              <a:t>root</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 $  stat /etc/</a:t>
            </a:r>
            <a:r>
              <a:rPr lang="en-US" altLang="zh-CN" sz="2000" dirty="0" err="1">
                <a:latin typeface="华文中宋" panose="02010600040101010101" pitchFamily="2" charset="-122"/>
                <a:ea typeface="华文中宋" panose="02010600040101010101" pitchFamily="2" charset="-122"/>
              </a:rPr>
              <a:t>inetd.conf</a:t>
            </a:r>
            <a:r>
              <a:rPr lang="en-US" altLang="zh-CN" sz="2000" dirty="0">
                <a:latin typeface="华文中宋" panose="02010600040101010101" pitchFamily="2" charset="-122"/>
                <a:ea typeface="华文中宋" panose="02010600040101010101" pitchFamily="2" charset="-122"/>
              </a:rPr>
              <a:t> </a:t>
            </a:r>
            <a:br>
              <a:rPr lang="en-US" altLang="zh-CN" sz="2000" dirty="0">
                <a:latin typeface="华文中宋" panose="02010600040101010101" pitchFamily="2" charset="-122"/>
                <a:ea typeface="华文中宋" panose="02010600040101010101" pitchFamily="2" charset="-122"/>
              </a:rPr>
            </a:br>
            <a:r>
              <a:rPr lang="zh-CN" altLang="en-US" sz="2000" dirty="0">
                <a:latin typeface="华文中宋" panose="02010600040101010101" pitchFamily="2" charset="-122"/>
                <a:ea typeface="华文中宋" panose="02010600040101010101" pitchFamily="2" charset="-122"/>
              </a:rPr>
              <a:t>第</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步：编辑“</a:t>
            </a:r>
            <a:r>
              <a:rPr lang="en-US" altLang="zh-CN" sz="2000" dirty="0" err="1">
                <a:latin typeface="华文中宋" panose="02010600040101010101" pitchFamily="2" charset="-122"/>
                <a:ea typeface="华文中宋" panose="02010600040101010101" pitchFamily="2" charset="-122"/>
              </a:rPr>
              <a:t>inetd.conf</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文件（</a:t>
            </a:r>
            <a:r>
              <a:rPr lang="en-US" altLang="zh-CN" sz="2000" dirty="0">
                <a:latin typeface="华文中宋" panose="02010600040101010101" pitchFamily="2" charset="-122"/>
                <a:ea typeface="华文中宋" panose="02010600040101010101" pitchFamily="2" charset="-122"/>
              </a:rPr>
              <a:t>vi /etc/</a:t>
            </a:r>
            <a:r>
              <a:rPr lang="en-US" altLang="zh-CN" sz="2000" dirty="0" err="1">
                <a:latin typeface="华文中宋" panose="02010600040101010101" pitchFamily="2" charset="-122"/>
                <a:ea typeface="华文中宋" panose="02010600040101010101" pitchFamily="2" charset="-122"/>
              </a:rPr>
              <a:t>inetd.conf</a:t>
            </a:r>
            <a:r>
              <a:rPr lang="zh-CN" altLang="en-US" sz="2000" dirty="0">
                <a:latin typeface="华文中宋" panose="02010600040101010101" pitchFamily="2" charset="-122"/>
                <a:ea typeface="华文中宋" panose="02010600040101010101" pitchFamily="2" charset="-122"/>
              </a:rPr>
              <a:t>），禁止所有不需要的服务，如：</a:t>
            </a:r>
            <a:r>
              <a:rPr lang="en-US" altLang="zh-CN" sz="2000" dirty="0">
                <a:latin typeface="华文中宋" panose="02010600040101010101" pitchFamily="2" charset="-122"/>
                <a:ea typeface="华文中宋" panose="02010600040101010101" pitchFamily="2" charset="-122"/>
              </a:rPr>
              <a:t>ftp</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telnet</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shell</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login</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exec</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talk</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ntalk</a:t>
            </a:r>
            <a:r>
              <a:rPr lang="zh-CN" altLang="en-US"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imap</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pop-2</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pop-3</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finger</a:t>
            </a:r>
            <a:r>
              <a:rPr lang="zh-CN" altLang="en-US"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auth</a:t>
            </a:r>
            <a:r>
              <a:rPr lang="zh-CN" altLang="en-US" sz="2000" dirty="0">
                <a:latin typeface="华文中宋" panose="02010600040101010101" pitchFamily="2" charset="-122"/>
                <a:ea typeface="华文中宋" panose="02010600040101010101" pitchFamily="2" charset="-122"/>
              </a:rPr>
              <a:t>，等等。如果你觉得某些服务有用，可以不禁止这些服务。但是，把这些服务禁止掉，系统受攻击的可能性就会小很多。改变后的“</a:t>
            </a:r>
            <a:r>
              <a:rPr lang="en-US" altLang="zh-CN" sz="2000" dirty="0" err="1">
                <a:latin typeface="华文中宋" panose="02010600040101010101" pitchFamily="2" charset="-122"/>
                <a:ea typeface="华文中宋" panose="02010600040101010101" pitchFamily="2" charset="-122"/>
              </a:rPr>
              <a:t>inetd.conf</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文件的内容如下面所示：</a:t>
            </a:r>
            <a:endParaRPr lang="en-US" altLang="zh-CN" sz="2000" dirty="0">
              <a:latin typeface="华文中宋" panose="02010600040101010101" pitchFamily="2" charset="-122"/>
              <a:ea typeface="华文中宋" panose="02010600040101010101" pitchFamily="2" charset="-122"/>
            </a:endParaRPr>
          </a:p>
          <a:p>
            <a:pPr>
              <a:lnSpc>
                <a:spcPct val="110000"/>
              </a:lnSpc>
            </a:pPr>
            <a:r>
              <a:rPr lang="en-US" altLang="zh-CN" sz="1600" dirty="0" err="1">
                <a:latin typeface="华文中宋" panose="02010600040101010101" pitchFamily="2" charset="-122"/>
                <a:ea typeface="华文中宋" panose="02010600040101010101" pitchFamily="2" charset="-122"/>
              </a:rPr>
              <a:t>service_name</a:t>
            </a:r>
            <a:r>
              <a:rPr lang="en-US" altLang="zh-CN" sz="1600" dirty="0">
                <a:latin typeface="华文中宋" panose="02010600040101010101" pitchFamily="2" charset="-122"/>
                <a:ea typeface="华文中宋" panose="02010600040101010101" pitchFamily="2" charset="-122"/>
              </a:rPr>
              <a:t>  </a:t>
            </a:r>
            <a:r>
              <a:rPr lang="en-US" altLang="zh-CN" sz="1600" dirty="0" err="1">
                <a:latin typeface="华文中宋" panose="02010600040101010101" pitchFamily="2" charset="-122"/>
                <a:ea typeface="华文中宋" panose="02010600040101010101" pitchFamily="2" charset="-122"/>
              </a:rPr>
              <a:t>socket_type</a:t>
            </a:r>
            <a:r>
              <a:rPr lang="en-US" altLang="zh-CN" sz="1600" dirty="0">
                <a:latin typeface="华文中宋" panose="02010600040101010101" pitchFamily="2" charset="-122"/>
                <a:ea typeface="华文中宋" panose="02010600040101010101" pitchFamily="2" charset="-122"/>
              </a:rPr>
              <a:t>  protocol   wait-flag    user    </a:t>
            </a:r>
            <a:r>
              <a:rPr lang="en-US" altLang="zh-CN" sz="1600" dirty="0" err="1">
                <a:latin typeface="华文中宋" panose="02010600040101010101" pitchFamily="2" charset="-122"/>
                <a:ea typeface="华文中宋" panose="02010600040101010101" pitchFamily="2" charset="-122"/>
              </a:rPr>
              <a:t>server_pathname</a:t>
            </a:r>
            <a:r>
              <a:rPr lang="en-US" altLang="zh-CN" sz="1600" dirty="0">
                <a:latin typeface="华文中宋" panose="02010600040101010101" pitchFamily="2" charset="-122"/>
                <a:ea typeface="华文中宋" panose="02010600040101010101" pitchFamily="2" charset="-122"/>
              </a:rPr>
              <a:t>      server program </a:t>
            </a:r>
            <a:r>
              <a:rPr lang="en-US" altLang="zh-CN" sz="1600" dirty="0" err="1">
                <a:latin typeface="华文中宋" panose="02010600040101010101" pitchFamily="2" charset="-122"/>
                <a:ea typeface="华文中宋" panose="02010600040101010101" pitchFamily="2" charset="-122"/>
              </a:rPr>
              <a:t>args</a:t>
            </a:r>
            <a:r>
              <a:rPr lang="en-US" altLang="zh-CN" sz="1600" dirty="0">
                <a:latin typeface="华文中宋" panose="02010600040101010101" pitchFamily="2" charset="-122"/>
                <a:ea typeface="华文中宋" panose="02010600040101010101" pitchFamily="2" charset="-122"/>
              </a:rPr>
              <a:t> </a:t>
            </a:r>
          </a:p>
          <a:p>
            <a:pPr>
              <a:lnSpc>
                <a:spcPct val="110000"/>
              </a:lnSpc>
            </a:pPr>
            <a:r>
              <a:rPr lang="en-US" altLang="zh-CN" sz="2000" b="1" dirty="0"/>
              <a:t>        ftp             stream         </a:t>
            </a:r>
            <a:r>
              <a:rPr lang="en-US" altLang="zh-CN" sz="2000" b="1" dirty="0" err="1"/>
              <a:t>tcp</a:t>
            </a:r>
            <a:r>
              <a:rPr lang="en-US" altLang="zh-CN" sz="2000" b="1" dirty="0"/>
              <a:t>         </a:t>
            </a:r>
            <a:r>
              <a:rPr lang="en-US" altLang="zh-CN" sz="2000" b="1" dirty="0" err="1"/>
              <a:t>nowait</a:t>
            </a:r>
            <a:r>
              <a:rPr lang="en-US" altLang="zh-CN" sz="2000" b="1" dirty="0"/>
              <a:t>      root       /</a:t>
            </a:r>
            <a:r>
              <a:rPr lang="en-US" altLang="zh-CN" sz="2000" b="1" dirty="0" err="1"/>
              <a:t>etc</a:t>
            </a:r>
            <a:r>
              <a:rPr lang="en-US" altLang="zh-CN" sz="2000" b="1" dirty="0"/>
              <a:t>/</a:t>
            </a:r>
            <a:r>
              <a:rPr lang="en-US" altLang="zh-CN" sz="2000" b="1" dirty="0" err="1"/>
              <a:t>ftpd</a:t>
            </a:r>
            <a:r>
              <a:rPr lang="en-US" altLang="zh-CN" sz="2000" b="1" dirty="0"/>
              <a:t>                     </a:t>
            </a:r>
            <a:r>
              <a:rPr lang="en-US" altLang="zh-CN" sz="2000" b="1" dirty="0" err="1"/>
              <a:t>ftpd</a:t>
            </a:r>
            <a:endParaRPr lang="zh-CN" altLang="zh-CN" sz="2000" dirty="0"/>
          </a:p>
          <a:p>
            <a:pPr>
              <a:lnSpc>
                <a:spcPct val="110000"/>
              </a:lnSpc>
            </a:pPr>
            <a:r>
              <a:rPr lang="en-US" altLang="zh-CN" sz="2000" b="1" dirty="0"/>
              <a:t>     telnet           stream         </a:t>
            </a:r>
            <a:r>
              <a:rPr lang="en-US" altLang="zh-CN" sz="2000" b="1" dirty="0" err="1"/>
              <a:t>tcp</a:t>
            </a:r>
            <a:r>
              <a:rPr lang="en-US" altLang="zh-CN" sz="2000" b="1" dirty="0"/>
              <a:t>         </a:t>
            </a:r>
            <a:r>
              <a:rPr lang="en-US" altLang="zh-CN" sz="2000" b="1" dirty="0" err="1"/>
              <a:t>nowait</a:t>
            </a:r>
            <a:r>
              <a:rPr lang="en-US" altLang="zh-CN" sz="2000" b="1" dirty="0"/>
              <a:t>      root       /</a:t>
            </a:r>
            <a:r>
              <a:rPr lang="en-US" altLang="zh-CN" sz="2000" b="1" dirty="0" err="1"/>
              <a:t>etc</a:t>
            </a:r>
            <a:r>
              <a:rPr lang="en-US" altLang="zh-CN" sz="2000" b="1" dirty="0"/>
              <a:t>/</a:t>
            </a:r>
            <a:r>
              <a:rPr lang="en-US" altLang="zh-CN" sz="2000" b="1" dirty="0" err="1"/>
              <a:t>telnetd</a:t>
            </a:r>
            <a:r>
              <a:rPr lang="en-US" altLang="zh-CN" sz="2000" b="1" dirty="0"/>
              <a:t>               </a:t>
            </a:r>
            <a:r>
              <a:rPr lang="en-US" altLang="zh-CN" sz="2000" b="1" dirty="0" err="1"/>
              <a:t>telnetd</a:t>
            </a:r>
            <a:endParaRPr lang="zh-CN" altLang="zh-CN" sz="2000" dirty="0"/>
          </a:p>
          <a:p>
            <a:pPr>
              <a:lnSpc>
                <a:spcPct val="110000"/>
              </a:lnSpc>
            </a:pPr>
            <a:r>
              <a:rPr lang="en-US" altLang="zh-CN" sz="2000" b="1" dirty="0"/>
              <a:t>     login            stream         </a:t>
            </a:r>
            <a:r>
              <a:rPr lang="en-US" altLang="zh-CN" sz="2000" b="1" dirty="0" err="1"/>
              <a:t>tcp</a:t>
            </a:r>
            <a:r>
              <a:rPr lang="en-US" altLang="zh-CN" sz="2000" b="1" dirty="0"/>
              <a:t>         </a:t>
            </a:r>
            <a:r>
              <a:rPr lang="en-US" altLang="zh-CN" sz="2000" b="1" dirty="0" err="1"/>
              <a:t>nowait</a:t>
            </a:r>
            <a:r>
              <a:rPr lang="en-US" altLang="zh-CN" sz="2000" b="1" dirty="0"/>
              <a:t>      root       /</a:t>
            </a:r>
            <a:r>
              <a:rPr lang="en-US" altLang="zh-CN" sz="2000" b="1" dirty="0" err="1"/>
              <a:t>etc</a:t>
            </a:r>
            <a:r>
              <a:rPr lang="en-US" altLang="zh-CN" sz="2000" b="1" dirty="0"/>
              <a:t>/</a:t>
            </a:r>
            <a:r>
              <a:rPr lang="en-US" altLang="zh-CN" sz="2000" b="1" dirty="0" err="1"/>
              <a:t>rlogind</a:t>
            </a:r>
            <a:r>
              <a:rPr lang="en-US" altLang="zh-CN" sz="2000" b="1" dirty="0"/>
              <a:t>              </a:t>
            </a:r>
            <a:r>
              <a:rPr lang="en-US" altLang="zh-CN" sz="2000" b="1" dirty="0" err="1"/>
              <a:t>rlogind</a:t>
            </a:r>
            <a:endParaRPr lang="zh-CN" altLang="zh-CN" sz="2000" dirty="0"/>
          </a:p>
          <a:p>
            <a:pPr>
              <a:lnSpc>
                <a:spcPct val="110000"/>
              </a:lnSpc>
            </a:pPr>
            <a:r>
              <a:rPr lang="en-US" altLang="zh-CN" sz="2000" b="1" dirty="0"/>
              <a:t>       </a:t>
            </a:r>
            <a:r>
              <a:rPr lang="en-US" altLang="zh-CN" sz="2000" b="1" dirty="0" err="1"/>
              <a:t>tftp</a:t>
            </a:r>
            <a:r>
              <a:rPr lang="en-US" altLang="zh-CN" sz="2000" b="1" dirty="0"/>
              <a:t>            </a:t>
            </a:r>
            <a:r>
              <a:rPr lang="en-US" altLang="zh-CN" sz="2000" b="1" dirty="0" err="1"/>
              <a:t>dgram</a:t>
            </a:r>
            <a:r>
              <a:rPr lang="en-US" altLang="zh-CN" sz="2000" b="1" dirty="0"/>
              <a:t>          </a:t>
            </a:r>
            <a:r>
              <a:rPr lang="en-US" altLang="zh-CN" sz="2000" b="1" dirty="0" err="1"/>
              <a:t>udp</a:t>
            </a:r>
            <a:r>
              <a:rPr lang="en-US" altLang="zh-CN" sz="2000" b="1" dirty="0"/>
              <a:t>         wait       nobody   /</a:t>
            </a:r>
            <a:r>
              <a:rPr lang="en-US" altLang="zh-CN" sz="2000" b="1" dirty="0" err="1"/>
              <a:t>etc</a:t>
            </a:r>
            <a:r>
              <a:rPr lang="en-US" altLang="zh-CN" sz="2000" b="1" dirty="0"/>
              <a:t>/</a:t>
            </a:r>
            <a:r>
              <a:rPr lang="en-US" altLang="zh-CN" sz="2000" b="1" dirty="0" err="1"/>
              <a:t>tftpd</a:t>
            </a:r>
            <a:r>
              <a:rPr lang="en-US" altLang="zh-CN" sz="2000" b="1" dirty="0"/>
              <a:t>                    </a:t>
            </a:r>
            <a:r>
              <a:rPr lang="en-US" altLang="zh-CN" sz="2000" b="1" dirty="0" err="1"/>
              <a:t>tftpd</a:t>
            </a:r>
            <a:endParaRPr lang="en-US" altLang="zh-CN" sz="2000" b="1" dirty="0"/>
          </a:p>
          <a:p>
            <a:pPr>
              <a:lnSpc>
                <a:spcPct val="110000"/>
              </a:lnSpc>
            </a:pPr>
            <a:r>
              <a:rPr lang="zh-CN" altLang="en-US" sz="2000" dirty="0">
                <a:latin typeface="华文中宋" panose="02010600040101010101" pitchFamily="2" charset="-122"/>
                <a:ea typeface="华文中宋" panose="02010600040101010101" pitchFamily="2" charset="-122"/>
              </a:rPr>
              <a:t>服务名    套接口类型     协议     等待</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非等待  用户     服务程序位置     服务程序运行参数</a:t>
            </a:r>
            <a:br>
              <a:rPr lang="en-US" altLang="zh-CN" sz="2000" dirty="0">
                <a:latin typeface="华文中宋" panose="02010600040101010101" pitchFamily="2" charset="-122"/>
                <a:ea typeface="华文中宋" panose="02010600040101010101" pitchFamily="2" charset="-122"/>
              </a:rPr>
            </a:br>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6570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093" y="754063"/>
            <a:ext cx="9601200" cy="1093787"/>
          </a:xfrm>
        </p:spPr>
        <p:txBody>
          <a:bodyPr/>
          <a:lstStyle/>
          <a:p>
            <a:r>
              <a:rPr lang="en-US" altLang="zh-CN" dirty="0">
                <a:latin typeface="华文中宋" panose="02010600040101010101" pitchFamily="2" charset="-122"/>
                <a:ea typeface="华文中宋" panose="02010600040101010101" pitchFamily="2" charset="-122"/>
              </a:rPr>
              <a:t>inetd.conf</a:t>
            </a:r>
            <a:r>
              <a:rPr lang="zh-CN" altLang="en-US" dirty="0">
                <a:latin typeface="华文中宋" panose="02010600040101010101" pitchFamily="2" charset="-122"/>
                <a:ea typeface="华文中宋" panose="02010600040101010101" pitchFamily="2" charset="-122"/>
              </a:rPr>
              <a:t>的内容解析</a:t>
            </a:r>
            <a:endParaRPr lang="zh-CN" altLang="en-US" dirty="0"/>
          </a:p>
        </p:txBody>
      </p:sp>
      <p:sp>
        <p:nvSpPr>
          <p:cNvPr id="3" name="文本占位符 2"/>
          <p:cNvSpPr>
            <a:spLocks noGrp="1"/>
          </p:cNvSpPr>
          <p:nvPr>
            <p:ph type="body" idx="1"/>
          </p:nvPr>
        </p:nvSpPr>
        <p:spPr>
          <a:xfrm>
            <a:off x="691663" y="2057400"/>
            <a:ext cx="10750060" cy="4190999"/>
          </a:xfrm>
        </p:spPr>
        <p:txBody>
          <a:bodyPr/>
          <a:lstStyle/>
          <a:p>
            <a:pPr>
              <a:spcBef>
                <a:spcPts val="0"/>
              </a:spcBef>
              <a:spcAft>
                <a:spcPts val="0"/>
              </a:spcAft>
            </a:pPr>
            <a:r>
              <a:rPr lang="en-US" altLang="zh-CN" sz="1800" dirty="0" err="1">
                <a:latin typeface="华文中宋" panose="02010600040101010101" pitchFamily="2" charset="-122"/>
                <a:ea typeface="华文中宋" panose="02010600040101010101" pitchFamily="2" charset="-122"/>
              </a:rPr>
              <a:t>service_name</a:t>
            </a:r>
            <a:r>
              <a:rPr lang="en-US" altLang="zh-CN" sz="1800" dirty="0">
                <a:latin typeface="华文中宋" panose="02010600040101010101" pitchFamily="2" charset="-122"/>
                <a:ea typeface="华文中宋" panose="02010600040101010101" pitchFamily="2" charset="-122"/>
              </a:rPr>
              <a:t>——</a:t>
            </a:r>
            <a:r>
              <a:rPr lang="zh-CN" altLang="zh-CN" sz="1800" dirty="0">
                <a:latin typeface="华文中宋" panose="02010600040101010101" pitchFamily="2" charset="-122"/>
                <a:ea typeface="华文中宋" panose="02010600040101010101" pitchFamily="2" charset="-122"/>
              </a:rPr>
              <a:t>服务名称</a:t>
            </a:r>
            <a:r>
              <a:rPr lang="zh-CN" altLang="en-US" sz="1800" dirty="0">
                <a:latin typeface="华文中宋" panose="02010600040101010101" pitchFamily="2" charset="-122"/>
                <a:ea typeface="华文中宋" panose="02010600040101010101" pitchFamily="2" charset="-122"/>
              </a:rPr>
              <a:t>，</a:t>
            </a:r>
            <a:r>
              <a:rPr lang="zh-CN" altLang="zh-CN" sz="1800" dirty="0">
                <a:latin typeface="华文中宋" panose="02010600040101010101" pitchFamily="2" charset="-122"/>
                <a:ea typeface="华文中宋" panose="02010600040101010101" pitchFamily="2" charset="-122"/>
              </a:rPr>
              <a:t>必须在</a:t>
            </a:r>
            <a:r>
              <a:rPr lang="zh-CN" altLang="en-US" sz="1800" dirty="0">
                <a:latin typeface="华文中宋" panose="02010600040101010101" pitchFamily="2" charset="-122"/>
                <a:ea typeface="华文中宋" panose="02010600040101010101" pitchFamily="2" charset="-122"/>
              </a:rPr>
              <a:t>文件</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etc</a:t>
            </a:r>
            <a:r>
              <a:rPr lang="en-US" altLang="zh-CN" sz="1800" dirty="0">
                <a:latin typeface="华文中宋" panose="02010600040101010101" pitchFamily="2" charset="-122"/>
                <a:ea typeface="华文中宋" panose="02010600040101010101" pitchFamily="2" charset="-122"/>
              </a:rPr>
              <a:t>/services</a:t>
            </a:r>
            <a:r>
              <a:rPr lang="zh-CN" altLang="en-US" sz="1800" dirty="0">
                <a:latin typeface="华文中宋" panose="02010600040101010101" pitchFamily="2" charset="-122"/>
                <a:ea typeface="华文中宋" panose="02010600040101010101" pitchFamily="2" charset="-122"/>
              </a:rPr>
              <a:t>中列出的服务的标志符。</a:t>
            </a:r>
          </a:p>
          <a:p>
            <a:pPr>
              <a:spcBef>
                <a:spcPts val="0"/>
              </a:spcBef>
              <a:spcAft>
                <a:spcPts val="0"/>
              </a:spcAft>
            </a:pPr>
            <a:r>
              <a:rPr lang="en-US" altLang="zh-CN" sz="1800" dirty="0" err="1">
                <a:latin typeface="华文中宋" panose="02010600040101010101" pitchFamily="2" charset="-122"/>
                <a:ea typeface="华文中宋" panose="02010600040101010101" pitchFamily="2" charset="-122"/>
              </a:rPr>
              <a:t>socket_type</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用来标志使用的数据传输服务的类型，</a:t>
            </a:r>
            <a:r>
              <a:rPr lang="zh-CN" altLang="zh-CN" sz="1800" dirty="0">
                <a:latin typeface="华文中宋" panose="02010600040101010101" pitchFamily="2" charset="-122"/>
                <a:ea typeface="华文中宋" panose="02010600040101010101" pitchFamily="2" charset="-122"/>
              </a:rPr>
              <a:t>是流套接字还是倾听套接字类型</a:t>
            </a:r>
            <a:endParaRPr lang="zh-CN" altLang="en-US" sz="1800" dirty="0">
              <a:latin typeface="华文中宋" panose="02010600040101010101" pitchFamily="2" charset="-122"/>
              <a:ea typeface="华文中宋" panose="02010600040101010101" pitchFamily="2" charset="-122"/>
            </a:endParaRPr>
          </a:p>
          <a:p>
            <a:pPr>
              <a:spcBef>
                <a:spcPts val="0"/>
              </a:spcBef>
              <a:spcAft>
                <a:spcPts val="0"/>
              </a:spcAft>
            </a:pPr>
            <a:r>
              <a:rPr lang="en-US" altLang="zh-CN" sz="1800" dirty="0">
                <a:latin typeface="华文中宋" panose="02010600040101010101" pitchFamily="2" charset="-122"/>
                <a:ea typeface="华文中宋" panose="02010600040101010101" pitchFamily="2" charset="-122"/>
              </a:rPr>
              <a:t>protocol——</a:t>
            </a:r>
            <a:r>
              <a:rPr lang="zh-CN" altLang="en-US" sz="1800" dirty="0">
                <a:latin typeface="华文中宋" panose="02010600040101010101" pitchFamily="2" charset="-122"/>
                <a:ea typeface="华文中宋" panose="02010600040101010101" pitchFamily="2" charset="-122"/>
              </a:rPr>
              <a:t>标识传输协议的名字，是</a:t>
            </a:r>
            <a:r>
              <a:rPr lang="en-US" altLang="zh-CN" sz="1800" dirty="0">
                <a:latin typeface="华文中宋" panose="02010600040101010101" pitchFamily="2" charset="-122"/>
                <a:ea typeface="华文中宋" panose="02010600040101010101" pitchFamily="2" charset="-122"/>
              </a:rPr>
              <a:t>UPD</a:t>
            </a:r>
            <a:r>
              <a:rPr lang="zh-CN" altLang="en-US" sz="1800" dirty="0">
                <a:latin typeface="华文中宋" panose="02010600040101010101" pitchFamily="2" charset="-122"/>
                <a:ea typeface="华文中宋" panose="02010600040101010101" pitchFamily="2" charset="-122"/>
              </a:rPr>
              <a:t>和</a:t>
            </a:r>
            <a:r>
              <a:rPr lang="en-US" altLang="zh-CN" sz="1800" dirty="0">
                <a:latin typeface="华文中宋" panose="02010600040101010101" pitchFamily="2" charset="-122"/>
                <a:ea typeface="华文中宋" panose="02010600040101010101" pitchFamily="2" charset="-122"/>
              </a:rPr>
              <a:t>TCP</a:t>
            </a:r>
            <a:r>
              <a:rPr lang="zh-CN" altLang="en-US" sz="1800" dirty="0">
                <a:latin typeface="华文中宋" panose="02010600040101010101" pitchFamily="2" charset="-122"/>
                <a:ea typeface="华文中宋" panose="02010600040101010101" pitchFamily="2" charset="-122"/>
              </a:rPr>
              <a:t>，</a:t>
            </a:r>
            <a:r>
              <a:rPr lang="zh-CN" altLang="zh-CN" sz="1800" dirty="0">
                <a:latin typeface="华文中宋" panose="02010600040101010101" pitchFamily="2" charset="-122"/>
                <a:ea typeface="华文中宋" panose="02010600040101010101" pitchFamily="2" charset="-122"/>
              </a:rPr>
              <a:t>有的服务可能同时支持两种协议</a:t>
            </a:r>
            <a:endParaRPr lang="en-US" altLang="zh-CN" sz="1800" dirty="0">
              <a:latin typeface="华文中宋" panose="02010600040101010101" pitchFamily="2" charset="-122"/>
              <a:ea typeface="华文中宋" panose="02010600040101010101" pitchFamily="2" charset="-122"/>
            </a:endParaRPr>
          </a:p>
          <a:p>
            <a:pPr>
              <a:spcBef>
                <a:spcPts val="0"/>
              </a:spcBef>
              <a:spcAft>
                <a:spcPts val="0"/>
              </a:spcAft>
            </a:pPr>
            <a:r>
              <a:rPr lang="en-US" altLang="zh-CN" sz="1800" dirty="0" err="1">
                <a:latin typeface="华文中宋" panose="02010600040101010101" pitchFamily="2" charset="-122"/>
                <a:ea typeface="华文中宋" panose="02010600040101010101" pitchFamily="2" charset="-122"/>
              </a:rPr>
              <a:t>wait_flags</a:t>
            </a:r>
            <a:r>
              <a:rPr lang="en-US" altLang="zh-CN" sz="1800" dirty="0">
                <a:latin typeface="华文中宋" panose="02010600040101010101" pitchFamily="2" charset="-122"/>
                <a:ea typeface="华文中宋" panose="02010600040101010101" pitchFamily="2" charset="-122"/>
              </a:rPr>
              <a:t>——</a:t>
            </a:r>
            <a:r>
              <a:rPr lang="zh-CN" altLang="zh-CN" sz="1800" dirty="0">
                <a:latin typeface="华文中宋" panose="02010600040101010101" pitchFamily="2" charset="-122"/>
                <a:ea typeface="华文中宋" panose="02010600040101010101" pitchFamily="2" charset="-122"/>
              </a:rPr>
              <a:t>等待状态</a:t>
            </a:r>
            <a:r>
              <a:rPr lang="zh-CN" altLang="en-US" sz="1800" dirty="0">
                <a:latin typeface="华文中宋" panose="02010600040101010101" pitchFamily="2" charset="-122"/>
                <a:ea typeface="华文中宋" panose="02010600040101010101" pitchFamily="2" charset="-122"/>
              </a:rPr>
              <a:t>，可以被设为</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等待</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和</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非等待</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。如果被设为</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等待</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状态，</a:t>
            </a:r>
            <a:r>
              <a:rPr lang="en-US" altLang="zh-CN" sz="1800" dirty="0" err="1">
                <a:latin typeface="华文中宋" panose="02010600040101010101" pitchFamily="2" charset="-122"/>
                <a:ea typeface="华文中宋" panose="02010600040101010101" pitchFamily="2" charset="-122"/>
              </a:rPr>
              <a:t>inetd</a:t>
            </a:r>
            <a:r>
              <a:rPr lang="zh-CN" altLang="en-US" sz="1800" dirty="0">
                <a:latin typeface="华文中宋" panose="02010600040101010101" pitchFamily="2" charset="-122"/>
                <a:ea typeface="华文中宋" panose="02010600040101010101" pitchFamily="2" charset="-122"/>
              </a:rPr>
              <a:t>在恢复监听端口上的其他请求时，必须等待服务协议释放将其连接到网络的连接。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非等待</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可以使 </a:t>
            </a:r>
            <a:r>
              <a:rPr lang="en-US" altLang="zh-CN" sz="1800" dirty="0" err="1">
                <a:latin typeface="华文中宋" panose="02010600040101010101" pitchFamily="2" charset="-122"/>
                <a:ea typeface="华文中宋" panose="02010600040101010101" pitchFamily="2" charset="-122"/>
              </a:rPr>
              <a:t>inetd</a:t>
            </a:r>
            <a:r>
              <a:rPr lang="zh-CN" altLang="en-US" sz="1800" dirty="0">
                <a:latin typeface="华文中宋" panose="02010600040101010101" pitchFamily="2" charset="-122"/>
                <a:ea typeface="华文中宋" panose="02010600040101010101" pitchFamily="2" charset="-122"/>
              </a:rPr>
              <a:t>立即监听其他的请求，</a:t>
            </a:r>
            <a:r>
              <a:rPr lang="zh-CN" altLang="zh-CN" sz="1800" dirty="0">
                <a:latin typeface="华文中宋" panose="02010600040101010101" pitchFamily="2" charset="-122"/>
                <a:ea typeface="华文中宋" panose="02010600040101010101" pitchFamily="2" charset="-122"/>
              </a:rPr>
              <a:t>允许指定的服务并发，它将在本次服务未完成时，启动下一次服务。否则，该项服务将不能并发执行，一次只能服务于一个用户进程，下一个用户进程只能等到本次服务结束后才能得到服务。</a:t>
            </a:r>
            <a:r>
              <a:rPr lang="zh-CN" altLang="en-US" sz="1800" dirty="0">
                <a:latin typeface="华文中宋" panose="02010600040101010101" pitchFamily="2" charset="-122"/>
                <a:ea typeface="华文中宋" panose="02010600040101010101" pitchFamily="2" charset="-122"/>
              </a:rPr>
              <a:t>大多数</a:t>
            </a:r>
            <a:r>
              <a:rPr lang="en-US" altLang="zh-CN" sz="1800" dirty="0">
                <a:latin typeface="华文中宋" panose="02010600040101010101" pitchFamily="2" charset="-122"/>
                <a:ea typeface="华文中宋" panose="02010600040101010101" pitchFamily="2" charset="-122"/>
              </a:rPr>
              <a:t>TCP</a:t>
            </a:r>
            <a:r>
              <a:rPr lang="zh-CN" altLang="en-US" sz="1800" dirty="0">
                <a:latin typeface="华文中宋" panose="02010600040101010101" pitchFamily="2" charset="-122"/>
                <a:ea typeface="华文中宋" panose="02010600040101010101" pitchFamily="2" charset="-122"/>
              </a:rPr>
              <a:t>协议的采用</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非等 待</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方式，而</a:t>
            </a:r>
            <a:r>
              <a:rPr lang="en-US" altLang="zh-CN" sz="1800" dirty="0">
                <a:latin typeface="华文中宋" panose="02010600040101010101" pitchFamily="2" charset="-122"/>
                <a:ea typeface="华文中宋" panose="02010600040101010101" pitchFamily="2" charset="-122"/>
              </a:rPr>
              <a:t>UDP</a:t>
            </a:r>
            <a:r>
              <a:rPr lang="zh-CN" altLang="en-US" sz="1800" dirty="0">
                <a:latin typeface="华文中宋" panose="02010600040101010101" pitchFamily="2" charset="-122"/>
                <a:ea typeface="华文中宋" panose="02010600040101010101" pitchFamily="2" charset="-122"/>
              </a:rPr>
              <a:t>采用</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等待</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方式。</a:t>
            </a:r>
          </a:p>
          <a:p>
            <a:pPr>
              <a:spcBef>
                <a:spcPts val="0"/>
              </a:spcBef>
              <a:spcAft>
                <a:spcPts val="0"/>
              </a:spcAft>
            </a:pPr>
            <a:r>
              <a:rPr lang="en-US" altLang="zh-CN" sz="1800" dirty="0">
                <a:latin typeface="华文中宋" panose="02010600040101010101" pitchFamily="2" charset="-122"/>
                <a:ea typeface="华文中宋" panose="02010600040101010101" pitchFamily="2" charset="-122"/>
              </a:rPr>
              <a:t>user——</a:t>
            </a:r>
            <a:r>
              <a:rPr lang="zh-CN" altLang="en-US" sz="1800" dirty="0">
                <a:latin typeface="华文中宋" panose="02010600040101010101" pitchFamily="2" charset="-122"/>
                <a:ea typeface="华文中宋" panose="02010600040101010101" pitchFamily="2" charset="-122"/>
              </a:rPr>
              <a:t>表示调用服务的用户名。</a:t>
            </a:r>
            <a:r>
              <a:rPr lang="zh-CN" altLang="zh-CN" sz="1800" dirty="0">
                <a:latin typeface="华文中宋" panose="02010600040101010101" pitchFamily="2" charset="-122"/>
                <a:ea typeface="华文中宋" panose="02010600040101010101" pitchFamily="2" charset="-122"/>
              </a:rPr>
              <a:t>服务器将以该用户名对应的权限运行进程。由于</a:t>
            </a:r>
            <a:r>
              <a:rPr lang="en-US" altLang="zh-CN" sz="1800" dirty="0" err="1">
                <a:latin typeface="华文中宋" panose="02010600040101010101" pitchFamily="2" charset="-122"/>
                <a:ea typeface="华文中宋" panose="02010600040101010101" pitchFamily="2" charset="-122"/>
              </a:rPr>
              <a:t>inetd</a:t>
            </a:r>
            <a:r>
              <a:rPr lang="zh-CN" altLang="zh-CN" sz="1800" dirty="0">
                <a:latin typeface="华文中宋" panose="02010600040101010101" pitchFamily="2" charset="-122"/>
                <a:ea typeface="华文中宋" panose="02010600040101010101" pitchFamily="2" charset="-122"/>
              </a:rPr>
              <a:t>是具有超级权限的进程，而有些服务可能是某个用户自己编写的，不应当或没有必要以超级用户的权限运行。</a:t>
            </a:r>
            <a:r>
              <a:rPr lang="en-US" altLang="zh-CN" sz="1800" dirty="0" err="1">
                <a:latin typeface="华文中宋" panose="02010600040101010101" pitchFamily="2" charset="-122"/>
                <a:ea typeface="华文中宋" panose="02010600040101010101" pitchFamily="2" charset="-122"/>
              </a:rPr>
              <a:t>inetd</a:t>
            </a:r>
            <a:r>
              <a:rPr lang="zh-CN" altLang="zh-CN" sz="1800" dirty="0">
                <a:latin typeface="华文中宋" panose="02010600040101010101" pitchFamily="2" charset="-122"/>
                <a:ea typeface="华文中宋" panose="02010600040101010101" pitchFamily="2" charset="-122"/>
              </a:rPr>
              <a:t>将根据这个记录在</a:t>
            </a:r>
            <a:r>
              <a:rPr lang="en-US" altLang="zh-CN" sz="1800" dirty="0">
                <a:latin typeface="华文中宋" panose="02010600040101010101" pitchFamily="2" charset="-122"/>
                <a:ea typeface="华文中宋" panose="02010600040101010101" pitchFamily="2" charset="-122"/>
              </a:rPr>
              <a:t>exec</a:t>
            </a:r>
            <a:r>
              <a:rPr lang="zh-CN" altLang="zh-CN" sz="1800" dirty="0">
                <a:latin typeface="华文中宋" panose="02010600040101010101" pitchFamily="2" charset="-122"/>
                <a:ea typeface="华文中宋" panose="02010600040101010101" pitchFamily="2" charset="-122"/>
              </a:rPr>
              <a:t>加载子进程时修改进程的运行权限。</a:t>
            </a:r>
            <a:endParaRPr lang="zh-CN" altLang="en-US" sz="1800" dirty="0">
              <a:latin typeface="华文中宋" panose="02010600040101010101" pitchFamily="2" charset="-122"/>
              <a:ea typeface="华文中宋" panose="02010600040101010101" pitchFamily="2" charset="-122"/>
            </a:endParaRPr>
          </a:p>
          <a:p>
            <a:pPr>
              <a:spcBef>
                <a:spcPts val="0"/>
              </a:spcBef>
              <a:spcAft>
                <a:spcPts val="0"/>
              </a:spcAft>
            </a:pPr>
            <a:r>
              <a:rPr lang="en-US" altLang="zh-CN" sz="1800" dirty="0" err="1">
                <a:latin typeface="华文中宋" panose="02010600040101010101" pitchFamily="2" charset="-122"/>
                <a:ea typeface="华文中宋" panose="02010600040101010101" pitchFamily="2" charset="-122"/>
              </a:rPr>
              <a:t>server_pathname</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表示</a:t>
            </a:r>
            <a:r>
              <a:rPr lang="en-US" altLang="zh-CN" sz="1800" dirty="0" err="1">
                <a:latin typeface="华文中宋" panose="02010600040101010101" pitchFamily="2" charset="-122"/>
                <a:ea typeface="华文中宋" panose="02010600040101010101" pitchFamily="2" charset="-122"/>
              </a:rPr>
              <a:t>inetd</a:t>
            </a:r>
            <a:r>
              <a:rPr lang="zh-CN" altLang="en-US" sz="1800" dirty="0">
                <a:latin typeface="华文中宋" panose="02010600040101010101" pitchFamily="2" charset="-122"/>
                <a:ea typeface="华文中宋" panose="02010600040101010101" pitchFamily="2" charset="-122"/>
              </a:rPr>
              <a:t>在响应相关服务请求时必须调用的服务程序的完整路径名，</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inetd</a:t>
            </a:r>
            <a:r>
              <a:rPr lang="zh-CN" altLang="zh-CN" sz="1800" dirty="0">
                <a:latin typeface="华文中宋" panose="02010600040101010101" pitchFamily="2" charset="-122"/>
                <a:ea typeface="华文中宋" panose="02010600040101010101" pitchFamily="2" charset="-122"/>
              </a:rPr>
              <a:t>使用这个项目定位服务器程序的位置（使用绝对路径名） </a:t>
            </a:r>
            <a:endParaRPr lang="en-US" altLang="zh-CN" sz="1800" dirty="0">
              <a:latin typeface="华文中宋" panose="02010600040101010101" pitchFamily="2" charset="-122"/>
              <a:ea typeface="华文中宋" panose="02010600040101010101" pitchFamily="2" charset="-122"/>
            </a:endParaRPr>
          </a:p>
          <a:p>
            <a:pPr>
              <a:spcBef>
                <a:spcPts val="0"/>
              </a:spcBef>
              <a:spcAft>
                <a:spcPts val="0"/>
              </a:spcAft>
            </a:pPr>
            <a:r>
              <a:rPr lang="en-US" altLang="zh-CN" sz="1800" dirty="0">
                <a:latin typeface="华文中宋" panose="02010600040101010101" pitchFamily="2" charset="-122"/>
                <a:ea typeface="华文中宋" panose="02010600040101010101" pitchFamily="2" charset="-122"/>
              </a:rPr>
              <a:t>server program </a:t>
            </a:r>
            <a:r>
              <a:rPr lang="en-US" altLang="zh-CN" sz="1800" dirty="0" err="1">
                <a:latin typeface="华文中宋" panose="02010600040101010101" pitchFamily="2" charset="-122"/>
                <a:ea typeface="华文中宋" panose="02010600040101010101" pitchFamily="2" charset="-122"/>
              </a:rPr>
              <a:t>args</a:t>
            </a:r>
            <a:r>
              <a:rPr lang="en-US" altLang="zh-CN" sz="1800" dirty="0">
                <a:latin typeface="华文中宋" panose="02010600040101010101" pitchFamily="2" charset="-122"/>
                <a:ea typeface="华文中宋" panose="02010600040101010101" pitchFamily="2" charset="-122"/>
              </a:rPr>
              <a:t>—— </a:t>
            </a:r>
            <a:r>
              <a:rPr lang="zh-CN" altLang="en-US" sz="1800" dirty="0">
                <a:latin typeface="华文中宋" panose="02010600040101010101" pitchFamily="2" charset="-122"/>
                <a:ea typeface="华文中宋" panose="02010600040101010101" pitchFamily="2" charset="-122"/>
              </a:rPr>
              <a:t>该域包括服务的程序所使用的命令行参数。即以程序名开始，然后跟随用户设置的参数（最多</a:t>
            </a:r>
            <a:r>
              <a:rPr lang="en-US" altLang="zh-CN" sz="1800" dirty="0">
                <a:latin typeface="华文中宋" panose="02010600040101010101" pitchFamily="2" charset="-122"/>
                <a:ea typeface="华文中宋" panose="02010600040101010101" pitchFamily="2" charset="-122"/>
              </a:rPr>
              <a:t>5</a:t>
            </a:r>
            <a:r>
              <a:rPr lang="zh-CN" altLang="en-US" sz="1800" dirty="0">
                <a:latin typeface="华文中宋" panose="02010600040101010101" pitchFamily="2" charset="-122"/>
                <a:ea typeface="华文中宋" panose="02010600040101010101" pitchFamily="2" charset="-122"/>
              </a:rPr>
              <a:t>个）</a:t>
            </a: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inetd</a:t>
            </a:r>
            <a:r>
              <a:rPr lang="zh-CN" altLang="zh-CN" sz="1800" dirty="0">
                <a:latin typeface="华文中宋" panose="02010600040101010101" pitchFamily="2" charset="-122"/>
                <a:ea typeface="华文中宋" panose="02010600040101010101" pitchFamily="2" charset="-122"/>
              </a:rPr>
              <a:t>将在</a:t>
            </a:r>
            <a:r>
              <a:rPr lang="en-US" altLang="zh-CN" sz="1800" dirty="0">
                <a:latin typeface="华文中宋" panose="02010600040101010101" pitchFamily="2" charset="-122"/>
                <a:ea typeface="华文中宋" panose="02010600040101010101" pitchFamily="2" charset="-122"/>
              </a:rPr>
              <a:t>exec</a:t>
            </a:r>
            <a:r>
              <a:rPr lang="zh-CN" altLang="zh-CN" sz="1800" dirty="0">
                <a:latin typeface="华文中宋" panose="02010600040101010101" pitchFamily="2" charset="-122"/>
                <a:ea typeface="华文中宋" panose="02010600040101010101" pitchFamily="2" charset="-122"/>
              </a:rPr>
              <a:t>函数中使用这行参数</a:t>
            </a:r>
            <a:r>
              <a:rPr lang="zh-CN" altLang="en-US" sz="1800" dirty="0">
                <a:latin typeface="华文中宋" panose="02010600040101010101" pitchFamily="2" charset="-122"/>
                <a:ea typeface="华文中宋" panose="02010600040101010101" pitchFamily="2" charset="-122"/>
              </a:rPr>
              <a:t>。</a:t>
            </a:r>
            <a:endParaRPr lang="en-US" altLang="zh-CN" sz="18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240153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8233" y="937238"/>
            <a:ext cx="9601200" cy="975090"/>
          </a:xfrm>
        </p:spPr>
        <p:txBody>
          <a:bodyPr/>
          <a:lstStyle/>
          <a:p>
            <a:r>
              <a:rPr lang="zh-CN" altLang="en-US" dirty="0">
                <a:latin typeface="华文中宋" panose="02010600040101010101" pitchFamily="2" charset="-122"/>
                <a:ea typeface="华文中宋" panose="02010600040101010101" pitchFamily="2" charset="-122"/>
              </a:rPr>
              <a:t>配置</a:t>
            </a:r>
            <a:r>
              <a:rPr lang="en-US" altLang="zh-CN" dirty="0" err="1">
                <a:latin typeface="华文中宋" panose="02010600040101010101" pitchFamily="2" charset="-122"/>
                <a:ea typeface="华文中宋" panose="02010600040101010101" pitchFamily="2" charset="-122"/>
              </a:rPr>
              <a:t>inetd</a:t>
            </a:r>
            <a:endParaRPr lang="zh-CN" altLang="en-US" dirty="0">
              <a:latin typeface="华文中宋" panose="02010600040101010101" pitchFamily="2" charset="-122"/>
              <a:ea typeface="华文中宋" panose="02010600040101010101" pitchFamily="2" charset="-122"/>
            </a:endParaRPr>
          </a:p>
        </p:txBody>
      </p:sp>
      <p:sp>
        <p:nvSpPr>
          <p:cNvPr id="3" name="文本占位符 2"/>
          <p:cNvSpPr>
            <a:spLocks noGrp="1"/>
          </p:cNvSpPr>
          <p:nvPr>
            <p:ph type="body" idx="1"/>
          </p:nvPr>
        </p:nvSpPr>
        <p:spPr>
          <a:xfrm>
            <a:off x="1330568" y="2286000"/>
            <a:ext cx="9756531" cy="3867150"/>
          </a:xfrm>
        </p:spPr>
        <p:txBody>
          <a:bodyPr/>
          <a:lstStyle/>
          <a:p>
            <a:pPr>
              <a:spcBef>
                <a:spcPts val="0"/>
              </a:spcBef>
              <a:spcAft>
                <a:spcPts val="0"/>
              </a:spcAft>
            </a:pPr>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步： 为了保证“</a:t>
            </a:r>
            <a:r>
              <a:rPr lang="en-US" altLang="zh-CN" dirty="0">
                <a:latin typeface="华文中宋" panose="02010600040101010101" pitchFamily="2" charset="-122"/>
                <a:ea typeface="华文中宋" panose="02010600040101010101" pitchFamily="2" charset="-122"/>
              </a:rPr>
              <a:t>inetd.conf”</a:t>
            </a:r>
            <a:r>
              <a:rPr lang="zh-CN" altLang="en-US" dirty="0">
                <a:latin typeface="华文中宋" panose="02010600040101010101" pitchFamily="2" charset="-122"/>
                <a:ea typeface="华文中宋" panose="02010600040101010101" pitchFamily="2" charset="-122"/>
              </a:rPr>
              <a:t>文件的安全，可以用</a:t>
            </a:r>
            <a:r>
              <a:rPr lang="en-US" altLang="zh-CN" dirty="0" err="1">
                <a:latin typeface="华文中宋" panose="02010600040101010101" pitchFamily="2" charset="-122"/>
                <a:ea typeface="华文中宋" panose="02010600040101010101" pitchFamily="2" charset="-122"/>
              </a:rPr>
              <a:t>chattr</a:t>
            </a:r>
            <a:r>
              <a:rPr lang="zh-CN" altLang="en-US" dirty="0">
                <a:latin typeface="华文中宋" panose="02010600040101010101" pitchFamily="2" charset="-122"/>
                <a:ea typeface="华文中宋" panose="02010600040101010101" pitchFamily="2" charset="-122"/>
              </a:rPr>
              <a:t>命令把它设成不可改变：</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root@deep</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chattr</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/etc/inetd.conf </a:t>
            </a:r>
            <a:r>
              <a:rPr lang="zh-CN" altLang="en-US" dirty="0">
                <a:latin typeface="华文中宋" panose="02010600040101010101" pitchFamily="2" charset="-122"/>
                <a:ea typeface="华文中宋" panose="02010600040101010101" pitchFamily="2" charset="-122"/>
              </a:rPr>
              <a:t>。这样可避免“</a:t>
            </a:r>
            <a:r>
              <a:rPr lang="en-US" altLang="zh-CN" dirty="0" err="1">
                <a:latin typeface="华文中宋" panose="02010600040101010101" pitchFamily="2" charset="-122"/>
                <a:ea typeface="华文中宋" panose="02010600040101010101" pitchFamily="2" charset="-122"/>
              </a:rPr>
              <a:t>inetd.conf</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文件的任何改变（意外或是别的原因）。</a:t>
            </a:r>
            <a:endParaRPr lang="en-US" altLang="zh-CN" dirty="0">
              <a:latin typeface="华文中宋" panose="02010600040101010101" pitchFamily="2" charset="-122"/>
              <a:ea typeface="华文中宋" panose="02010600040101010101" pitchFamily="2" charset="-122"/>
            </a:endParaRPr>
          </a:p>
          <a:p>
            <a:pPr>
              <a:spcBef>
                <a:spcPts val="0"/>
              </a:spcBef>
              <a:spcAft>
                <a:spcPts val="0"/>
              </a:spcAft>
            </a:pPr>
            <a:endParaRPr lang="en-US" altLang="zh-CN" dirty="0">
              <a:latin typeface="华文中宋" panose="02010600040101010101" pitchFamily="2" charset="-122"/>
              <a:ea typeface="华文中宋" panose="02010600040101010101" pitchFamily="2" charset="-122"/>
            </a:endParaRPr>
          </a:p>
          <a:p>
            <a:pPr>
              <a:spcBef>
                <a:spcPts val="0"/>
              </a:spcBef>
              <a:spcAft>
                <a:spcPts val="0"/>
              </a:spcAft>
            </a:pPr>
            <a:r>
              <a:rPr lang="zh-CN" altLang="en-US" dirty="0">
                <a:latin typeface="华文中宋" panose="02010600040101010101" pitchFamily="2" charset="-122"/>
                <a:ea typeface="华文中宋" panose="02010600040101010101" pitchFamily="2" charset="-122"/>
              </a:rPr>
              <a:t>一个有“</a:t>
            </a:r>
            <a:r>
              <a:rPr lang="en-US" altLang="zh-CN" dirty="0" err="1">
                <a:solidFill>
                  <a:srgbClr val="FF0000"/>
                </a:solidFill>
                <a:highlight>
                  <a:srgbClr val="FFFF00"/>
                </a:highlight>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属性的文件是不能被改动的：</a:t>
            </a:r>
            <a:r>
              <a:rPr lang="zh-CN" altLang="en-US" dirty="0">
                <a:solidFill>
                  <a:srgbClr val="FF0000"/>
                </a:solidFill>
                <a:latin typeface="华文中宋" panose="02010600040101010101" pitchFamily="2" charset="-122"/>
                <a:ea typeface="华文中宋" panose="02010600040101010101" pitchFamily="2" charset="-122"/>
              </a:rPr>
              <a:t>不能删除或重命名</a:t>
            </a:r>
            <a:r>
              <a:rPr lang="zh-CN" altLang="en-US" dirty="0">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不能创建这个文件的链接</a:t>
            </a:r>
            <a:r>
              <a:rPr lang="zh-CN" altLang="en-US" dirty="0">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不能往这个文件里写数据</a:t>
            </a:r>
            <a:r>
              <a:rPr lang="zh-CN" altLang="en-US" dirty="0">
                <a:latin typeface="华文中宋" panose="02010600040101010101" pitchFamily="2" charset="-122"/>
                <a:ea typeface="华文中宋" panose="02010600040101010101" pitchFamily="2" charset="-122"/>
              </a:rPr>
              <a:t>。只有系统管理员才能设置和清除这个属性。如果要改变</a:t>
            </a:r>
            <a:r>
              <a:rPr lang="en-US" altLang="zh-CN" dirty="0" err="1">
                <a:latin typeface="华文中宋" panose="02010600040101010101" pitchFamily="2" charset="-122"/>
                <a:ea typeface="华文中宋" panose="02010600040101010101" pitchFamily="2" charset="-122"/>
              </a:rPr>
              <a:t>inetd.conf</a:t>
            </a:r>
            <a:r>
              <a:rPr lang="zh-CN" altLang="en-US" dirty="0">
                <a:latin typeface="华文中宋" panose="02010600040101010101" pitchFamily="2" charset="-122"/>
                <a:ea typeface="华文中宋" panose="02010600040101010101" pitchFamily="2" charset="-122"/>
              </a:rPr>
              <a:t>文件，必须先清除这个不允许改变的标志：</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root@deep</a:t>
            </a:r>
            <a:r>
              <a:rPr lang="en-US" altLang="zh-CN" dirty="0">
                <a:latin typeface="华文中宋" panose="02010600040101010101" pitchFamily="2" charset="-122"/>
                <a:ea typeface="华文中宋" panose="02010600040101010101" pitchFamily="2" charset="-122"/>
              </a:rPr>
              <a:t>]# </a:t>
            </a:r>
            <a:r>
              <a:rPr lang="en-US" altLang="zh-CN" dirty="0" err="1">
                <a:highlight>
                  <a:srgbClr val="FFFF00"/>
                </a:highlight>
                <a:latin typeface="华文中宋" panose="02010600040101010101" pitchFamily="2" charset="-122"/>
                <a:ea typeface="华文中宋" panose="02010600040101010101" pitchFamily="2" charset="-122"/>
              </a:rPr>
              <a:t>chattr</a:t>
            </a:r>
            <a:r>
              <a:rPr lang="en-US" altLang="zh-CN" dirty="0">
                <a:highlight>
                  <a:srgbClr val="FFFF00"/>
                </a:highlight>
                <a:latin typeface="华文中宋" panose="02010600040101010101" pitchFamily="2" charset="-122"/>
                <a:ea typeface="华文中宋" panose="02010600040101010101" pitchFamily="2" charset="-122"/>
              </a:rPr>
              <a:t> -</a:t>
            </a:r>
            <a:r>
              <a:rPr lang="en-US" altLang="zh-CN" dirty="0" err="1">
                <a:highlight>
                  <a:srgbClr val="FFFF00"/>
                </a:highlight>
                <a:latin typeface="华文中宋" panose="02010600040101010101" pitchFamily="2" charset="-122"/>
                <a:ea typeface="华文中宋" panose="02010600040101010101" pitchFamily="2" charset="-122"/>
              </a:rPr>
              <a:t>i</a:t>
            </a:r>
            <a:r>
              <a:rPr lang="en-US" altLang="zh-CN" dirty="0">
                <a:highlight>
                  <a:srgbClr val="FFFF00"/>
                </a:highlight>
                <a:latin typeface="华文中宋" panose="02010600040101010101" pitchFamily="2" charset="-122"/>
                <a:ea typeface="华文中宋" panose="02010600040101010101" pitchFamily="2" charset="-122"/>
              </a:rPr>
              <a:t>/</a:t>
            </a:r>
            <a:r>
              <a:rPr lang="en-US" altLang="zh-CN" dirty="0" err="1">
                <a:highlight>
                  <a:srgbClr val="FFFF00"/>
                </a:highlight>
                <a:latin typeface="华文中宋" panose="02010600040101010101" pitchFamily="2" charset="-122"/>
                <a:ea typeface="华文中宋" panose="02010600040101010101" pitchFamily="2" charset="-122"/>
              </a:rPr>
              <a:t>etc</a:t>
            </a:r>
            <a:r>
              <a:rPr lang="en-US" altLang="zh-CN" dirty="0">
                <a:highlight>
                  <a:srgbClr val="FFFF00"/>
                </a:highlight>
                <a:latin typeface="华文中宋" panose="02010600040101010101" pitchFamily="2" charset="-122"/>
                <a:ea typeface="华文中宋" panose="02010600040101010101" pitchFamily="2" charset="-122"/>
              </a:rPr>
              <a:t>/</a:t>
            </a:r>
            <a:r>
              <a:rPr lang="en-US" altLang="zh-CN" dirty="0" err="1">
                <a:highlight>
                  <a:srgbClr val="FFFF00"/>
                </a:highlight>
                <a:latin typeface="华文中宋" panose="02010600040101010101" pitchFamily="2" charset="-122"/>
                <a:ea typeface="华文中宋" panose="02010600040101010101" pitchFamily="2" charset="-122"/>
              </a:rPr>
              <a:t>inetd.conf</a:t>
            </a:r>
            <a:r>
              <a:rPr lang="en-US" altLang="zh-CN" dirty="0">
                <a:highlight>
                  <a:srgbClr val="FFFF00"/>
                </a:highlight>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。然后才可以对该文件进行其他操作。       </a:t>
            </a:r>
          </a:p>
        </p:txBody>
      </p:sp>
    </p:spTree>
    <p:extLst>
      <p:ext uri="{BB962C8B-B14F-4D97-AF65-F5344CB8AC3E}">
        <p14:creationId xmlns:p14="http://schemas.microsoft.com/office/powerpoint/2010/main" val="152173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a:latin typeface="Times New Roman"/>
                <a:ea typeface="黑体"/>
              </a:rPr>
              <a:t>第</a:t>
            </a:r>
            <a:r>
              <a:rPr lang="en-US" altLang="zh-CN" b="1" i="0" u="none" strike="noStrike" kern="1800" baseline="0">
                <a:latin typeface="Times New Roman"/>
                <a:ea typeface="黑体"/>
              </a:rPr>
              <a:t>22</a:t>
            </a:r>
            <a:r>
              <a:rPr lang="zh-CN" altLang="en-US" b="0" i="0" u="none" strike="noStrike" kern="1800" baseline="0">
                <a:latin typeface="Times New Roman"/>
                <a:ea typeface="黑体"/>
              </a:rPr>
              <a:t>章  服务器基础知识</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p:txBody>
          <a:bodyPr/>
          <a:lstStyle/>
          <a:p>
            <a:r>
              <a:rPr lang="zh-CN" altLang="en-US" b="0" i="0" u="none" strike="noStrike" baseline="0" dirty="0">
                <a:latin typeface="华文中宋" panose="02010600040101010101" pitchFamily="2" charset="-122"/>
                <a:ea typeface="华文中宋" panose="02010600040101010101" pitchFamily="2" charset="-122"/>
              </a:rPr>
              <a:t>在正式讨论各种服务器的配置之前，首先了解一些和服务器有关的基础知识。本章主要讨论两个基本的守护进程</a:t>
            </a:r>
            <a:r>
              <a:rPr lang="en-US" altLang="zh-CN" b="0" i="0" u="none" strike="noStrike" baseline="0" dirty="0">
                <a:latin typeface="华文中宋" panose="02010600040101010101" pitchFamily="2" charset="-122"/>
                <a:ea typeface="华文中宋" panose="02010600040101010101" pitchFamily="2" charset="-122"/>
              </a:rPr>
              <a:t>init</a:t>
            </a:r>
            <a:r>
              <a:rPr lang="zh-CN" altLang="en-US" b="0" i="0" u="none" strike="noStrike" baseline="0" dirty="0">
                <a:latin typeface="华文中宋" panose="02010600040101010101" pitchFamily="2" charset="-122"/>
                <a:ea typeface="华文中宋" panose="02010600040101010101" pitchFamily="2" charset="-122"/>
              </a:rPr>
              <a:t>和</a:t>
            </a:r>
            <a:r>
              <a:rPr lang="en-US" altLang="zh-CN" b="0" i="0" u="none" strike="noStrike" baseline="0" dirty="0">
                <a:latin typeface="华文中宋" panose="02010600040101010101" pitchFamily="2" charset="-122"/>
                <a:ea typeface="华文中宋" panose="02010600040101010101" pitchFamily="2" charset="-122"/>
              </a:rPr>
              <a:t>inetd/xinetd</a:t>
            </a:r>
            <a:r>
              <a:rPr lang="zh-CN" altLang="en-US" b="0" i="0" u="none" strike="noStrike" baseline="0" dirty="0">
                <a:latin typeface="华文中宋" panose="02010600040101010101" pitchFamily="2" charset="-122"/>
                <a:ea typeface="华文中宋" panose="02010600040101010101" pitchFamily="2" charset="-122"/>
              </a:rPr>
              <a:t>（严格来说，前者要比后者“基本”得多）。相对而言，本章的理论知识偏多，缺少相关经验的读者理解起来或许会有困难。作为建议，读者也可以选择跳过本章，首先实践几个服务器的配置，再回过来补这些“基础知识”。</a:t>
            </a:r>
          </a:p>
        </p:txBody>
      </p:sp>
    </p:spTree>
    <p:extLst>
      <p:ext uri="{BB962C8B-B14F-4D97-AF65-F5344CB8AC3E}">
        <p14:creationId xmlns:p14="http://schemas.microsoft.com/office/powerpoint/2010/main" val="706620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2469" y="1013438"/>
            <a:ext cx="9601200" cy="975090"/>
          </a:xfrm>
        </p:spPr>
        <p:txBody>
          <a:bodyPr/>
          <a:lstStyle/>
          <a:p>
            <a:r>
              <a:rPr lang="zh-CN" altLang="en-US" dirty="0">
                <a:latin typeface="华文中宋" panose="02010600040101010101" pitchFamily="2" charset="-122"/>
                <a:ea typeface="华文中宋" panose="02010600040101010101" pitchFamily="2" charset="-122"/>
              </a:rPr>
              <a:t>配置</a:t>
            </a:r>
            <a:r>
              <a:rPr lang="en-US" altLang="zh-CN" dirty="0" err="1">
                <a:latin typeface="华文中宋" panose="02010600040101010101" pitchFamily="2" charset="-122"/>
                <a:ea typeface="华文中宋" panose="02010600040101010101" pitchFamily="2" charset="-122"/>
              </a:rPr>
              <a:t>inetd</a:t>
            </a:r>
            <a:endParaRPr lang="zh-CN" altLang="en-US" dirty="0">
              <a:latin typeface="华文中宋" panose="02010600040101010101" pitchFamily="2" charset="-122"/>
              <a:ea typeface="华文中宋" panose="02010600040101010101" pitchFamily="2" charset="-122"/>
            </a:endParaRPr>
          </a:p>
        </p:txBody>
      </p:sp>
      <p:sp>
        <p:nvSpPr>
          <p:cNvPr id="3" name="文本占位符 2"/>
          <p:cNvSpPr>
            <a:spLocks noGrp="1"/>
          </p:cNvSpPr>
          <p:nvPr>
            <p:ph type="body" idx="1"/>
          </p:nvPr>
        </p:nvSpPr>
        <p:spPr>
          <a:xfrm>
            <a:off x="1292469" y="2228849"/>
            <a:ext cx="9620250" cy="3867151"/>
          </a:xfrm>
        </p:spPr>
        <p:txBody>
          <a:bodyPr/>
          <a:lstStyle/>
          <a:p>
            <a:pPr>
              <a:spcBef>
                <a:spcPts val="0"/>
              </a:spcBef>
              <a:spcAft>
                <a:spcPts val="0"/>
              </a:spcAft>
            </a:pPr>
            <a:r>
              <a:rPr lang="zh-CN" altLang="en-US" dirty="0">
                <a:latin typeface="华文中宋" panose="02010600040101010101" pitchFamily="2" charset="-122"/>
                <a:ea typeface="华文中宋" panose="02010600040101010101" pitchFamily="2" charset="-122"/>
              </a:rPr>
              <a:t>      对于诸如</a:t>
            </a:r>
            <a:r>
              <a:rPr lang="en-US" altLang="zh-CN" dirty="0" err="1">
                <a:latin typeface="华文中宋" panose="02010600040101010101" pitchFamily="2" charset="-122"/>
                <a:ea typeface="华文中宋" panose="02010600040101010101" pitchFamily="2" charset="-122"/>
              </a:rPr>
              <a:t>sendmail</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named</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www</a:t>
            </a:r>
            <a:r>
              <a:rPr lang="zh-CN" altLang="en-US" dirty="0">
                <a:latin typeface="华文中宋" panose="02010600040101010101" pitchFamily="2" charset="-122"/>
                <a:ea typeface="华文中宋" panose="02010600040101010101" pitchFamily="2" charset="-122"/>
              </a:rPr>
              <a:t>等频繁访问的服务，由于它们不象</a:t>
            </a:r>
            <a:r>
              <a:rPr lang="en-US" altLang="zh-CN" dirty="0">
                <a:latin typeface="华文中宋" panose="02010600040101010101" pitchFamily="2" charset="-122"/>
                <a:ea typeface="华文中宋" panose="02010600040101010101" pitchFamily="2" charset="-122"/>
              </a:rPr>
              <a:t>finger</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telnet</a:t>
            </a:r>
            <a:r>
              <a:rPr lang="zh-CN" altLang="en-US" dirty="0">
                <a:latin typeface="华文中宋" panose="02010600040101010101" pitchFamily="2" charset="-122"/>
                <a:ea typeface="华文中宋" panose="02010600040101010101" pitchFamily="2" charset="-122"/>
              </a:rPr>
              <a:t>等少数专业人员使用的服务，在请求到来时由</a:t>
            </a:r>
            <a:r>
              <a:rPr lang="en-US" altLang="zh-CN" dirty="0" err="1">
                <a:latin typeface="华文中宋" panose="02010600040101010101" pitchFamily="2" charset="-122"/>
                <a:ea typeface="华文中宋" panose="02010600040101010101" pitchFamily="2" charset="-122"/>
              </a:rPr>
              <a:t>inet</a:t>
            </a:r>
            <a:r>
              <a:rPr lang="zh-CN" altLang="en-US" dirty="0">
                <a:latin typeface="华文中宋" panose="02010600040101010101" pitchFamily="2" charset="-122"/>
                <a:ea typeface="华文中宋" panose="02010600040101010101" pitchFamily="2" charset="-122"/>
              </a:rPr>
              <a:t>守护进程启动相应的进程提供服务，而是在系统启动时，作为守护进程运行的。</a:t>
            </a:r>
            <a:endParaRPr lang="en-US" altLang="zh-CN" dirty="0">
              <a:latin typeface="华文中宋" panose="02010600040101010101" pitchFamily="2" charset="-122"/>
              <a:ea typeface="华文中宋" panose="02010600040101010101" pitchFamily="2" charset="-122"/>
            </a:endParaRPr>
          </a:p>
          <a:p>
            <a:pPr>
              <a:spcBef>
                <a:spcPts val="0"/>
              </a:spcBef>
              <a:spcAft>
                <a:spcPts val="0"/>
              </a:spcAft>
            </a:pP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redhat</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，提供了一个</a:t>
            </a:r>
            <a:r>
              <a:rPr lang="en-US" altLang="zh-CN" dirty="0" err="1">
                <a:latin typeface="华文中宋" panose="02010600040101010101" pitchFamily="2" charset="-122"/>
                <a:ea typeface="华文中宋" panose="02010600040101010101" pitchFamily="2" charset="-122"/>
              </a:rPr>
              <a:t>linuxconfig</a:t>
            </a:r>
            <a:r>
              <a:rPr lang="zh-CN" altLang="en-US" dirty="0">
                <a:latin typeface="华文中宋" panose="02010600040101010101" pitchFamily="2" charset="-122"/>
                <a:ea typeface="华文中宋" panose="02010600040101010101" pitchFamily="2" charset="-122"/>
              </a:rPr>
              <a:t>命令，可以通过它在图形界面下交互式地设置是否在启动时运行相关服务。也可以通过命令来设置是否启动时启动某个服务，如：</a:t>
            </a:r>
            <a:r>
              <a:rPr lang="en-US" altLang="zh-CN" dirty="0" err="1">
                <a:latin typeface="华文中宋" panose="02010600040101010101" pitchFamily="2" charset="-122"/>
                <a:ea typeface="华文中宋" panose="02010600040101010101" pitchFamily="2" charset="-122"/>
              </a:rPr>
              <a:t>root@deep</a:t>
            </a:r>
            <a:r>
              <a:rPr lang="en-US" altLang="zh-CN" dirty="0">
                <a:latin typeface="华文中宋" panose="02010600040101010101" pitchFamily="2" charset="-122"/>
                <a:ea typeface="华文中宋" panose="02010600040101010101" pitchFamily="2" charset="-122"/>
              </a:rPr>
              <a:t>]# </a:t>
            </a:r>
            <a:r>
              <a:rPr lang="en-US" altLang="zh-CN" dirty="0" err="1">
                <a:highlight>
                  <a:srgbClr val="FFFF00"/>
                </a:highlight>
                <a:latin typeface="华文中宋" panose="02010600040101010101" pitchFamily="2" charset="-122"/>
                <a:ea typeface="华文中宋" panose="02010600040101010101" pitchFamily="2" charset="-122"/>
              </a:rPr>
              <a:t>chkconfig</a:t>
            </a:r>
            <a:r>
              <a:rPr lang="en-US" altLang="zh-CN" dirty="0">
                <a:highlight>
                  <a:srgbClr val="FFFF00"/>
                </a:highlight>
                <a:latin typeface="华文中宋" panose="02010600040101010101" pitchFamily="2" charset="-122"/>
                <a:ea typeface="华文中宋" panose="02010600040101010101" pitchFamily="2" charset="-122"/>
              </a:rPr>
              <a:t> –level 35 named off </a:t>
            </a:r>
            <a:r>
              <a:rPr lang="zh-CN" altLang="en-US" dirty="0">
                <a:latin typeface="华文中宋" panose="02010600040101010101" pitchFamily="2" charset="-122"/>
                <a:ea typeface="华文中宋" panose="02010600040101010101" pitchFamily="2" charset="-122"/>
              </a:rPr>
              <a:t>就是关闭</a:t>
            </a:r>
            <a:r>
              <a:rPr lang="en-US" altLang="zh-CN" dirty="0">
                <a:latin typeface="华文中宋" panose="02010600040101010101" pitchFamily="2" charset="-122"/>
                <a:ea typeface="华文中宋" panose="02010600040101010101" pitchFamily="2" charset="-122"/>
              </a:rPr>
              <a:t>named</a:t>
            </a:r>
            <a:r>
              <a:rPr lang="zh-CN" altLang="en-US" dirty="0">
                <a:latin typeface="华文中宋" panose="02010600040101010101" pitchFamily="2" charset="-122"/>
                <a:ea typeface="华文中宋" panose="02010600040101010101" pitchFamily="2" charset="-122"/>
              </a:rPr>
              <a:t>服务。</a:t>
            </a:r>
            <a:endParaRPr lang="en-US" altLang="zh-CN" dirty="0">
              <a:latin typeface="华文中宋" panose="02010600040101010101" pitchFamily="2" charset="-122"/>
              <a:ea typeface="华文中宋" panose="02010600040101010101" pitchFamily="2" charset="-122"/>
            </a:endParaRPr>
          </a:p>
          <a:p>
            <a:pPr>
              <a:spcBef>
                <a:spcPts val="0"/>
              </a:spcBef>
              <a:spcAft>
                <a:spcPts val="0"/>
              </a:spcAft>
            </a:pPr>
            <a:br>
              <a:rPr lang="en-US" altLang="zh-CN" dirty="0">
                <a:latin typeface="华文中宋" panose="02010600040101010101" pitchFamily="2" charset="-122"/>
                <a:ea typeface="华文中宋" panose="02010600040101010101" pitchFamily="2" charset="-122"/>
              </a:rPr>
            </a:br>
            <a:r>
              <a:rPr lang="en-US" altLang="zh-CN" dirty="0" err="1">
                <a:latin typeface="华文中宋" panose="02010600040101010101" pitchFamily="2" charset="-122"/>
                <a:ea typeface="华文中宋" panose="02010600040101010101" pitchFamily="2" charset="-122"/>
              </a:rPr>
              <a:t>chkconfig</a:t>
            </a:r>
            <a:r>
              <a:rPr lang="zh-CN" altLang="en-US" dirty="0">
                <a:latin typeface="华文中宋" panose="02010600040101010101" pitchFamily="2" charset="-122"/>
                <a:ea typeface="华文中宋" panose="02010600040101010101" pitchFamily="2" charset="-122"/>
              </a:rPr>
              <a:t>命令具体作用可以参考</a:t>
            </a:r>
            <a:r>
              <a:rPr lang="en-US" altLang="zh-CN" dirty="0">
                <a:highlight>
                  <a:srgbClr val="FFFF00"/>
                </a:highlight>
                <a:latin typeface="华文中宋" panose="02010600040101010101" pitchFamily="2" charset="-122"/>
                <a:ea typeface="华文中宋" panose="02010600040101010101" pitchFamily="2" charset="-122"/>
              </a:rPr>
              <a:t>man </a:t>
            </a:r>
            <a:r>
              <a:rPr lang="en-US" altLang="zh-CN" dirty="0" err="1">
                <a:highlight>
                  <a:srgbClr val="FFFF00"/>
                </a:highlight>
                <a:latin typeface="华文中宋" panose="02010600040101010101" pitchFamily="2" charset="-122"/>
                <a:ea typeface="华文中宋" panose="02010600040101010101" pitchFamily="2" charset="-122"/>
              </a:rPr>
              <a:t>chkconfig</a:t>
            </a:r>
            <a:r>
              <a:rPr lang="zh-CN" altLang="en-US" dirty="0">
                <a:latin typeface="华文中宋" panose="02010600040101010101" pitchFamily="2" charset="-122"/>
                <a:ea typeface="华文中宋" panose="02010600040101010101" pitchFamily="2" charset="-122"/>
              </a:rPr>
              <a:t>的说明。 </a:t>
            </a:r>
          </a:p>
          <a:p>
            <a:pPr>
              <a:spcBef>
                <a:spcPts val="0"/>
              </a:spcBef>
              <a:spcAft>
                <a:spcPts val="0"/>
              </a:spcAft>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237371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a:latin typeface="Times New Roman"/>
                <a:ea typeface="黑体"/>
              </a:rPr>
              <a:t>第</a:t>
            </a:r>
            <a:r>
              <a:rPr lang="en-US" altLang="zh-CN" b="0" i="0" u="none" strike="noStrike" kern="1800" baseline="0">
                <a:latin typeface="Times New Roman"/>
                <a:ea typeface="黑体"/>
              </a:rPr>
              <a:t>23</a:t>
            </a:r>
            <a:r>
              <a:rPr lang="zh-CN" altLang="en-US" b="0" i="0" u="none" strike="noStrike" kern="1800" baseline="0">
                <a:latin typeface="Times New Roman"/>
                <a:ea typeface="黑体"/>
              </a:rPr>
              <a:t>章  </a:t>
            </a:r>
            <a:r>
              <a:rPr lang="en-US" altLang="zh-CN" b="0" i="0" u="none" strike="noStrike" kern="1800" baseline="0">
                <a:latin typeface="Times New Roman"/>
                <a:ea typeface="黑体"/>
              </a:rPr>
              <a:t>HTTP</a:t>
            </a:r>
            <a:r>
              <a:rPr lang="zh-CN" altLang="en-US" b="0" i="0" u="none" strike="noStrike" kern="1800" baseline="0">
                <a:latin typeface="Times New Roman"/>
                <a:ea typeface="黑体"/>
              </a:rPr>
              <a:t>服务器</a:t>
            </a:r>
            <a:r>
              <a:rPr lang="en-US" altLang="zh-CN" b="0" i="0" u="none" strike="noStrike" kern="1800" baseline="0">
                <a:latin typeface="Times New Roman"/>
                <a:ea typeface="黑体"/>
              </a:rPr>
              <a:t>——Apache</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p:txBody>
          <a:bodyPr>
            <a:normAutofit/>
          </a:bodyPr>
          <a:lstStyle/>
          <a:p>
            <a:r>
              <a:rPr lang="en-US" altLang="zh-CN" b="0" i="0" u="none" strike="noStrike" baseline="0" dirty="0">
                <a:latin typeface="华文中宋" panose="02010600040101010101" pitchFamily="2" charset="-122"/>
                <a:ea typeface="华文中宋" panose="02010600040101010101" pitchFamily="2" charset="-122"/>
              </a:rPr>
              <a:t>WWW</a:t>
            </a:r>
            <a:r>
              <a:rPr lang="zh-CN" altLang="en-US" b="0" i="0" u="none" strike="noStrike" baseline="0" dirty="0">
                <a:latin typeface="华文中宋" panose="02010600040101010101" pitchFamily="2" charset="-122"/>
                <a:ea typeface="华文中宋" panose="02010600040101010101" pitchFamily="2" charset="-122"/>
              </a:rPr>
              <a:t>（</a:t>
            </a:r>
            <a:r>
              <a:rPr lang="en-US" altLang="zh-CN" b="0" i="0" u="none" strike="noStrike" baseline="0" dirty="0">
                <a:latin typeface="华文中宋" panose="02010600040101010101" pitchFamily="2" charset="-122"/>
                <a:ea typeface="华文中宋" panose="02010600040101010101" pitchFamily="2" charset="-122"/>
              </a:rPr>
              <a:t>World Wide Web</a:t>
            </a:r>
            <a:r>
              <a:rPr lang="zh-CN" altLang="en-US" b="0" i="0" u="none" strike="noStrike" baseline="0" dirty="0">
                <a:latin typeface="华文中宋" panose="02010600040101010101" pitchFamily="2" charset="-122"/>
                <a:ea typeface="华文中宋" panose="02010600040101010101" pitchFamily="2" charset="-122"/>
              </a:rPr>
              <a:t>，万维网）的出现让互联网真正走进了普通人的生活，上网冲浪只是轻点鼠标这样简单。</a:t>
            </a:r>
            <a:r>
              <a:rPr lang="en-US" altLang="zh-CN" b="0" i="0" u="none" strike="noStrike" baseline="0" dirty="0">
                <a:latin typeface="华文中宋" panose="02010600040101010101" pitchFamily="2" charset="-122"/>
                <a:ea typeface="华文中宋" panose="02010600040101010101" pitchFamily="2" charset="-122"/>
              </a:rPr>
              <a:t>HTTP</a:t>
            </a:r>
            <a:r>
              <a:rPr lang="zh-CN" altLang="en-US" b="0" i="0" u="none" strike="noStrike" baseline="0" dirty="0">
                <a:latin typeface="华文中宋" panose="02010600040101010101" pitchFamily="2" charset="-122"/>
                <a:ea typeface="华文中宋" panose="02010600040101010101" pitchFamily="2" charset="-122"/>
              </a:rPr>
              <a:t>（超文本传输协议）是让</a:t>
            </a:r>
            <a:r>
              <a:rPr lang="en-US" altLang="zh-CN" b="0" i="0" u="none" strike="noStrike" baseline="0" dirty="0">
                <a:latin typeface="华文中宋" panose="02010600040101010101" pitchFamily="2" charset="-122"/>
                <a:ea typeface="华文中宋" panose="02010600040101010101" pitchFamily="2" charset="-122"/>
              </a:rPr>
              <a:t>WWW</a:t>
            </a:r>
            <a:r>
              <a:rPr lang="zh-CN" altLang="en-US" b="0" i="0" u="none" strike="noStrike" baseline="0" dirty="0">
                <a:latin typeface="华文中宋" panose="02010600040101010101" pitchFamily="2" charset="-122"/>
                <a:ea typeface="华文中宋" panose="02010600040101010101" pitchFamily="2" charset="-122"/>
              </a:rPr>
              <a:t>最终工作起来的协议，虽然有多种不用的</a:t>
            </a:r>
            <a:r>
              <a:rPr lang="en-US" altLang="zh-CN" b="0" i="0" u="none" strike="noStrike" baseline="0" dirty="0">
                <a:latin typeface="华文中宋" panose="02010600040101010101" pitchFamily="2" charset="-122"/>
                <a:ea typeface="华文中宋" panose="02010600040101010101" pitchFamily="2" charset="-122"/>
              </a:rPr>
              <a:t>HTTP</a:t>
            </a:r>
            <a:r>
              <a:rPr lang="zh-CN" altLang="en-US" b="0" i="0" u="none" strike="noStrike" baseline="0" dirty="0">
                <a:latin typeface="华文中宋" panose="02010600040101010101" pitchFamily="2" charset="-122"/>
                <a:ea typeface="华文中宋" panose="02010600040101010101" pitchFamily="2" charset="-122"/>
              </a:rPr>
              <a:t>服务器，但</a:t>
            </a:r>
            <a:r>
              <a:rPr lang="en-US" altLang="zh-CN" b="0" i="0" u="none" strike="noStrike" baseline="0" dirty="0">
                <a:latin typeface="华文中宋" panose="02010600040101010101" pitchFamily="2" charset="-122"/>
                <a:ea typeface="华文中宋" panose="02010600040101010101" pitchFamily="2" charset="-122"/>
              </a:rPr>
              <a:t>Apache</a:t>
            </a:r>
            <a:r>
              <a:rPr lang="zh-CN" altLang="en-US" b="0" i="0" u="none" strike="noStrike" baseline="0" dirty="0">
                <a:latin typeface="华文中宋" panose="02010600040101010101" pitchFamily="2" charset="-122"/>
                <a:ea typeface="华文中宋" panose="02010600040101010101" pitchFamily="2" charset="-122"/>
              </a:rPr>
              <a:t>或许是其中“最好”的。</a:t>
            </a:r>
            <a:r>
              <a:rPr lang="en-US" altLang="zh-CN" b="0" i="0" u="none" strike="noStrike" baseline="0" dirty="0">
                <a:latin typeface="华文中宋" panose="02010600040101010101" pitchFamily="2" charset="-122"/>
                <a:ea typeface="华文中宋" panose="02010600040101010101" pitchFamily="2" charset="-122"/>
              </a:rPr>
              <a:t>Apache</a:t>
            </a:r>
            <a:r>
              <a:rPr lang="zh-CN" altLang="en-US" b="0" i="0" u="none" strike="noStrike" baseline="0" dirty="0">
                <a:latin typeface="华文中宋" panose="02010600040101010101" pitchFamily="2" charset="-122"/>
                <a:ea typeface="华文中宋" panose="02010600040101010101" pitchFamily="2" charset="-122"/>
              </a:rPr>
              <a:t>这个开源软件已经占据了</a:t>
            </a:r>
            <a:r>
              <a:rPr lang="en-US" altLang="zh-CN" b="0" i="0" u="none" strike="noStrike" baseline="0" dirty="0">
                <a:latin typeface="华文中宋" panose="02010600040101010101" pitchFamily="2" charset="-122"/>
                <a:ea typeface="华文中宋" panose="02010600040101010101" pitchFamily="2" charset="-122"/>
              </a:rPr>
              <a:t>HTTP</a:t>
            </a:r>
            <a:r>
              <a:rPr lang="zh-CN" altLang="en-US" b="0" i="0" u="none" strike="noStrike" baseline="0" dirty="0">
                <a:latin typeface="华文中宋" panose="02010600040101010101" pitchFamily="2" charset="-122"/>
                <a:ea typeface="华文中宋" panose="02010600040101010101" pitchFamily="2" charset="-122"/>
              </a:rPr>
              <a:t>服务器市场超过</a:t>
            </a:r>
            <a:r>
              <a:rPr lang="en-US" altLang="zh-CN" b="0" i="0" u="none" strike="noStrike" baseline="0" dirty="0">
                <a:latin typeface="华文中宋" panose="02010600040101010101" pitchFamily="2" charset="-122"/>
                <a:ea typeface="华文中宋" panose="02010600040101010101" pitchFamily="2" charset="-122"/>
              </a:rPr>
              <a:t>60%</a:t>
            </a:r>
            <a:r>
              <a:rPr lang="zh-CN" altLang="en-US" b="0" i="0" u="none" strike="noStrike" baseline="0" dirty="0">
                <a:latin typeface="华文中宋" panose="02010600040101010101" pitchFamily="2" charset="-122"/>
                <a:ea typeface="华文中宋" panose="02010600040101010101" pitchFamily="2" charset="-122"/>
              </a:rPr>
              <a:t>的份额，并以其灵活性和高性能在业界享有盛誉。本章将带领读者实践</a:t>
            </a:r>
            <a:r>
              <a:rPr lang="en-US" altLang="zh-CN" b="0" i="0" u="none" strike="noStrike" baseline="0" dirty="0">
                <a:latin typeface="华文中宋" panose="02010600040101010101" pitchFamily="2" charset="-122"/>
                <a:ea typeface="华文中宋" panose="02010600040101010101" pitchFamily="2" charset="-122"/>
              </a:rPr>
              <a:t>Apache</a:t>
            </a:r>
            <a:r>
              <a:rPr lang="zh-CN" altLang="en-US" b="0" i="0" u="none" strike="noStrike" baseline="0" dirty="0">
                <a:latin typeface="华文中宋" panose="02010600040101010101" pitchFamily="2" charset="-122"/>
                <a:ea typeface="华文中宋" panose="02010600040101010101" pitchFamily="2" charset="-122"/>
              </a:rPr>
              <a:t>服务器的架设和一些高级应用。按照惯例，“快速上手”环节将帮助读者把这个服务器尽快启动起来。</a:t>
            </a:r>
          </a:p>
        </p:txBody>
      </p:sp>
    </p:spTree>
    <p:extLst>
      <p:ext uri="{BB962C8B-B14F-4D97-AF65-F5344CB8AC3E}">
        <p14:creationId xmlns:p14="http://schemas.microsoft.com/office/powerpoint/2010/main" val="301856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dirty="0">
                <a:latin typeface="Times New Roman"/>
                <a:ea typeface="黑体"/>
              </a:rPr>
              <a:t>23.1  </a:t>
            </a:r>
            <a:r>
              <a:rPr lang="zh-CN" altLang="en-US" b="0" i="0" u="none" strike="noStrike" kern="1800" baseline="0" dirty="0">
                <a:latin typeface="Times New Roman"/>
                <a:ea typeface="黑体"/>
              </a:rPr>
              <a:t>快速上手：搭建一个</a:t>
            </a:r>
            <a:r>
              <a:rPr lang="en-US" altLang="zh-CN" b="0" i="0" u="none" strike="noStrike" kern="1800" baseline="0" dirty="0">
                <a:latin typeface="Times New Roman"/>
                <a:ea typeface="黑体"/>
              </a:rPr>
              <a:t>HTTP</a:t>
            </a:r>
            <a:r>
              <a:rPr lang="zh-CN" altLang="en-US" b="0" i="0" u="none" strike="noStrike" kern="1800" baseline="0" dirty="0">
                <a:latin typeface="Times New Roman"/>
                <a:ea typeface="黑体"/>
              </a:rPr>
              <a:t>服务器</a:t>
            </a:r>
          </a:p>
        </p:txBody>
      </p:sp>
      <p:sp>
        <p:nvSpPr>
          <p:cNvPr id="3" name="文本占位符 2"/>
          <p:cNvSpPr>
            <a:spLocks noGrp="1"/>
          </p:cNvSpPr>
          <p:nvPr>
            <p:ph type="body" idx="1"/>
          </p:nvPr>
        </p:nvSpPr>
        <p:spPr>
          <a:xfrm>
            <a:off x="628650" y="2076450"/>
            <a:ext cx="10839450" cy="4057649"/>
          </a:xfrm>
        </p:spPr>
        <p:txBody>
          <a:bodyPr/>
          <a:lstStyle/>
          <a:p>
            <a:r>
              <a:rPr lang="en-US" altLang="zh-CN" dirty="0">
                <a:latin typeface="Times New Roman"/>
              </a:rPr>
              <a:t>1.</a:t>
            </a:r>
            <a:r>
              <a:rPr lang="zh-CN" altLang="en-US" dirty="0">
                <a:latin typeface="Times New Roman"/>
              </a:rPr>
              <a:t>安装 </a:t>
            </a:r>
            <a:r>
              <a:rPr lang="en-US" altLang="zh-CN" dirty="0">
                <a:latin typeface="Times New Roman"/>
              </a:rPr>
              <a:t>apache</a:t>
            </a:r>
            <a:r>
              <a:rPr lang="zh-CN" altLang="en-US" dirty="0">
                <a:latin typeface="Times New Roman"/>
              </a:rPr>
              <a:t>：</a:t>
            </a:r>
            <a:r>
              <a:rPr lang="en-US" altLang="zh-CN" dirty="0" err="1">
                <a:latin typeface="Times New Roman"/>
              </a:rPr>
              <a:t>sudo</a:t>
            </a:r>
            <a:r>
              <a:rPr lang="en-US" altLang="zh-CN" dirty="0">
                <a:latin typeface="Times New Roman"/>
              </a:rPr>
              <a:t> apt-get install apache2</a:t>
            </a:r>
          </a:p>
          <a:p>
            <a:r>
              <a:rPr lang="en-US" altLang="zh-CN" dirty="0">
                <a:latin typeface="Times New Roman"/>
              </a:rPr>
              <a:t>2.</a:t>
            </a:r>
            <a:r>
              <a:rPr lang="zh-CN" altLang="en-US" dirty="0">
                <a:latin typeface="Times New Roman"/>
              </a:rPr>
              <a:t>配置</a:t>
            </a:r>
            <a:r>
              <a:rPr lang="en-US" altLang="zh-CN" dirty="0">
                <a:latin typeface="Times New Roman"/>
              </a:rPr>
              <a:t>apache</a:t>
            </a:r>
            <a:r>
              <a:rPr lang="zh-CN" altLang="en-US" dirty="0">
                <a:latin typeface="Times New Roman"/>
              </a:rPr>
              <a:t>：</a:t>
            </a:r>
            <a:r>
              <a:rPr lang="en-US" altLang="zh-CN" dirty="0" err="1">
                <a:latin typeface="Times New Roman"/>
              </a:rPr>
              <a:t>sudo</a:t>
            </a:r>
            <a:r>
              <a:rPr lang="en-US" altLang="zh-CN" dirty="0">
                <a:latin typeface="Times New Roman"/>
              </a:rPr>
              <a:t> </a:t>
            </a:r>
            <a:r>
              <a:rPr lang="en-US" altLang="zh-CN" dirty="0" err="1">
                <a:latin typeface="Times New Roman"/>
              </a:rPr>
              <a:t>gedit</a:t>
            </a:r>
            <a:r>
              <a:rPr lang="en-US" altLang="zh-CN" dirty="0">
                <a:latin typeface="Times New Roman"/>
              </a:rPr>
              <a:t> /</a:t>
            </a:r>
            <a:r>
              <a:rPr lang="en-US" altLang="zh-CN" dirty="0" err="1">
                <a:latin typeface="Times New Roman"/>
              </a:rPr>
              <a:t>etc</a:t>
            </a:r>
            <a:r>
              <a:rPr lang="en-US" altLang="zh-CN" dirty="0">
                <a:latin typeface="Times New Roman"/>
              </a:rPr>
              <a:t>/apache2/apache2.conf</a:t>
            </a:r>
          </a:p>
          <a:p>
            <a:r>
              <a:rPr lang="zh-CN" altLang="en-US" dirty="0">
                <a:latin typeface="Times New Roman"/>
              </a:rPr>
              <a:t>     在打开的</a:t>
            </a:r>
            <a:r>
              <a:rPr lang="en-US" altLang="zh-CN" dirty="0">
                <a:latin typeface="Times New Roman"/>
              </a:rPr>
              <a:t>apache2.conf</a:t>
            </a:r>
            <a:r>
              <a:rPr lang="zh-CN" altLang="en-US" dirty="0">
                <a:latin typeface="Times New Roman"/>
              </a:rPr>
              <a:t>文件尾部添加如下信息：</a:t>
            </a:r>
          </a:p>
          <a:p>
            <a:r>
              <a:rPr lang="en-US" altLang="zh-CN" dirty="0">
                <a:latin typeface="Times New Roman"/>
              </a:rPr>
              <a:t>     #</a:t>
            </a:r>
            <a:r>
              <a:rPr lang="en-US" altLang="zh-CN" dirty="0" err="1">
                <a:latin typeface="Times New Roman"/>
              </a:rPr>
              <a:t>SeverName</a:t>
            </a:r>
            <a:endParaRPr lang="en-US" altLang="zh-CN" dirty="0">
              <a:latin typeface="Times New Roman"/>
            </a:endParaRPr>
          </a:p>
          <a:p>
            <a:r>
              <a:rPr lang="en-US" altLang="zh-CN" dirty="0">
                <a:latin typeface="Times New Roman"/>
              </a:rPr>
              <a:t>     </a:t>
            </a:r>
            <a:r>
              <a:rPr lang="en-US" altLang="zh-CN" dirty="0" err="1">
                <a:latin typeface="Times New Roman"/>
              </a:rPr>
              <a:t>SeverName</a:t>
            </a:r>
            <a:r>
              <a:rPr lang="en-US" altLang="zh-CN" dirty="0">
                <a:latin typeface="Times New Roman"/>
              </a:rPr>
              <a:t> 127.0.0.15:80</a:t>
            </a:r>
            <a:r>
              <a:rPr lang="zh-CN" altLang="en-US" dirty="0">
                <a:latin typeface="Times New Roman"/>
              </a:rPr>
              <a:t>或</a:t>
            </a:r>
            <a:r>
              <a:rPr lang="en-US" altLang="zh-CN" dirty="0" err="1">
                <a:latin typeface="Times New Roman"/>
              </a:rPr>
              <a:t>SeverName</a:t>
            </a:r>
            <a:r>
              <a:rPr lang="en-US" altLang="zh-CN" dirty="0">
                <a:latin typeface="Times New Roman"/>
              </a:rPr>
              <a:t> localhost:80</a:t>
            </a:r>
          </a:p>
          <a:p>
            <a:r>
              <a:rPr lang="en-US" altLang="zh-CN" dirty="0">
                <a:latin typeface="Times New Roman"/>
              </a:rPr>
              <a:t>3.</a:t>
            </a:r>
            <a:r>
              <a:rPr lang="zh-CN" altLang="en-US" dirty="0">
                <a:latin typeface="Times New Roman"/>
              </a:rPr>
              <a:t>启动</a:t>
            </a:r>
            <a:r>
              <a:rPr lang="en-US" altLang="zh-CN" dirty="0">
                <a:latin typeface="Times New Roman"/>
              </a:rPr>
              <a:t>apache</a:t>
            </a:r>
            <a:r>
              <a:rPr lang="zh-CN" altLang="en-US" dirty="0">
                <a:latin typeface="Times New Roman"/>
              </a:rPr>
              <a:t>：</a:t>
            </a:r>
            <a:r>
              <a:rPr lang="en-US" altLang="zh-CN" dirty="0" err="1">
                <a:latin typeface="Times New Roman"/>
              </a:rPr>
              <a:t>sudo</a:t>
            </a:r>
            <a:r>
              <a:rPr lang="en-US" altLang="zh-CN" dirty="0">
                <a:latin typeface="Times New Roman"/>
              </a:rPr>
              <a:t> /</a:t>
            </a:r>
            <a:r>
              <a:rPr lang="en-US" altLang="zh-CN" dirty="0" err="1">
                <a:latin typeface="Times New Roman"/>
              </a:rPr>
              <a:t>etc</a:t>
            </a:r>
            <a:r>
              <a:rPr lang="en-US" altLang="zh-CN" dirty="0">
                <a:latin typeface="Times New Roman"/>
              </a:rPr>
              <a:t>/</a:t>
            </a:r>
            <a:r>
              <a:rPr lang="en-US" altLang="zh-CN" dirty="0" err="1">
                <a:latin typeface="Times New Roman"/>
              </a:rPr>
              <a:t>initd</a:t>
            </a:r>
            <a:r>
              <a:rPr lang="en-US" altLang="zh-CN" dirty="0">
                <a:latin typeface="Times New Roman"/>
              </a:rPr>
              <a:t>/apache2 restart</a:t>
            </a:r>
          </a:p>
          <a:p>
            <a:r>
              <a:rPr lang="en-US" altLang="zh-CN" dirty="0">
                <a:latin typeface="Times New Roman"/>
              </a:rPr>
              <a:t>4.</a:t>
            </a:r>
            <a:r>
              <a:rPr lang="zh-CN" altLang="en-US" dirty="0">
                <a:latin typeface="Times New Roman"/>
              </a:rPr>
              <a:t>本机访问：打开</a:t>
            </a:r>
            <a:r>
              <a:rPr lang="en-US" altLang="zh-CN" dirty="0" err="1">
                <a:latin typeface="Times New Roman"/>
              </a:rPr>
              <a:t>ubutun</a:t>
            </a:r>
            <a:r>
              <a:rPr lang="zh-CN" altLang="en-US" dirty="0">
                <a:latin typeface="Times New Roman"/>
              </a:rPr>
              <a:t>上火狐浏览器，在地址栏输入</a:t>
            </a:r>
            <a:r>
              <a:rPr lang="en-US" altLang="zh-CN" dirty="0">
                <a:latin typeface="Times New Roman"/>
              </a:rPr>
              <a:t>http://127.0.0.1</a:t>
            </a:r>
            <a:r>
              <a:rPr lang="zh-CN" altLang="en-US" dirty="0">
                <a:latin typeface="Times New Roman"/>
              </a:rPr>
              <a:t>或者</a:t>
            </a:r>
            <a:r>
              <a:rPr lang="en-US" altLang="zh-CN" dirty="0">
                <a:latin typeface="Times New Roman"/>
              </a:rPr>
              <a:t>http:localhost</a:t>
            </a:r>
            <a:endParaRPr lang="zh-CN" altLang="en-US" b="0" i="0" u="none" strike="noStrike" baseline="0" dirty="0">
              <a:latin typeface="Times New Roman"/>
            </a:endParaRPr>
          </a:p>
        </p:txBody>
      </p:sp>
    </p:spTree>
    <p:extLst>
      <p:ext uri="{BB962C8B-B14F-4D97-AF65-F5344CB8AC3E}">
        <p14:creationId xmlns:p14="http://schemas.microsoft.com/office/powerpoint/2010/main" val="5914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Times New Roman"/>
                <a:ea typeface="黑体"/>
              </a:rPr>
              <a:t>23.2  Apache</a:t>
            </a:r>
            <a:r>
              <a:rPr lang="zh-CN" altLang="en-US" b="0" i="0" u="none" strike="noStrike" kern="1800" baseline="0" dirty="0">
                <a:latin typeface="Times New Roman"/>
                <a:ea typeface="黑体"/>
              </a:rPr>
              <a:t>基础</a:t>
            </a:r>
          </a:p>
        </p:txBody>
      </p:sp>
      <p:sp>
        <p:nvSpPr>
          <p:cNvPr id="3" name="文本占位符 2"/>
          <p:cNvSpPr>
            <a:spLocks noGrp="1"/>
          </p:cNvSpPr>
          <p:nvPr>
            <p:ph type="body" idx="1"/>
          </p:nvPr>
        </p:nvSpPr>
        <p:spPr>
          <a:xfrm>
            <a:off x="723900" y="2286000"/>
            <a:ext cx="10839450" cy="3829050"/>
          </a:xfrm>
        </p:spPr>
        <p:txBody>
          <a:bodyPr/>
          <a:lstStyle/>
          <a:p>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是世界使用排名第一的</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服务器软件。它可以运行在几乎所有广泛使用的计算机平台上，由于其跨平台和安全性被广泛使用，是最流行的</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服务器端软件之一。它快速可靠并且可通过简单的</a:t>
            </a:r>
            <a:r>
              <a:rPr lang="en-US" altLang="zh-CN" dirty="0">
                <a:latin typeface="华文中宋" panose="02010600040101010101" pitchFamily="2" charset="-122"/>
                <a:ea typeface="华文中宋" panose="02010600040101010101" pitchFamily="2" charset="-122"/>
              </a:rPr>
              <a:t>API</a:t>
            </a:r>
            <a:r>
              <a:rPr lang="zh-CN" altLang="en-US" dirty="0">
                <a:latin typeface="华文中宋" panose="02010600040101010101" pitchFamily="2" charset="-122"/>
                <a:ea typeface="华文中宋" panose="02010600040101010101" pitchFamily="2" charset="-122"/>
              </a:rPr>
              <a:t>扩充，将</a:t>
            </a:r>
            <a:r>
              <a:rPr lang="en-US" altLang="zh-CN" dirty="0">
                <a:latin typeface="华文中宋" panose="02010600040101010101" pitchFamily="2" charset="-122"/>
                <a:ea typeface="华文中宋" panose="02010600040101010101" pitchFamily="2" charset="-122"/>
              </a:rPr>
              <a:t>Perl/Python</a:t>
            </a:r>
            <a:r>
              <a:rPr lang="zh-CN" altLang="en-US" dirty="0">
                <a:latin typeface="华文中宋" panose="02010600040101010101" pitchFamily="2" charset="-122"/>
                <a:ea typeface="华文中宋" panose="02010600040101010101" pitchFamily="2" charset="-122"/>
              </a:rPr>
              <a:t>等解释器编译到服务器中。</a:t>
            </a:r>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音译为阿帕奇，是美国西南部北美印第安人的一个部落，叫阿帕奇族，也是一个基金会的名称、一种武装直升机等等。</a:t>
            </a:r>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8430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33500" y="754063"/>
            <a:ext cx="9601200" cy="1303337"/>
          </a:xfrm>
        </p:spPr>
        <p:txBody>
          <a:bodyPr/>
          <a:lstStyle/>
          <a:p>
            <a:r>
              <a:rPr lang="en-US" altLang="zh-CN" dirty="0" err="1"/>
              <a:t>apche</a:t>
            </a:r>
            <a:r>
              <a:rPr lang="zh-CN" altLang="en-US" dirty="0"/>
              <a:t>服务器的特点</a:t>
            </a:r>
          </a:p>
        </p:txBody>
      </p:sp>
      <p:sp>
        <p:nvSpPr>
          <p:cNvPr id="4" name="文本占位符 3"/>
          <p:cNvSpPr>
            <a:spLocks noGrp="1"/>
          </p:cNvSpPr>
          <p:nvPr>
            <p:ph type="body" idx="1"/>
          </p:nvPr>
        </p:nvSpPr>
        <p:spPr>
          <a:xfrm>
            <a:off x="800100" y="1905000"/>
            <a:ext cx="10515600" cy="4324349"/>
          </a:xfrm>
        </p:spPr>
        <p:txBody>
          <a:bodyPr/>
          <a:lstStyle/>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支持最新的</a:t>
            </a:r>
            <a:r>
              <a:rPr lang="en-US" altLang="zh-CN" dirty="0">
                <a:latin typeface="华文中宋" panose="02010600040101010101" pitchFamily="2" charset="-122"/>
                <a:ea typeface="华文中宋" panose="02010600040101010101" pitchFamily="2" charset="-122"/>
              </a:rPr>
              <a:t>HTTP/1.1</a:t>
            </a:r>
            <a:r>
              <a:rPr lang="zh-CN" altLang="en-US" dirty="0">
                <a:latin typeface="华文中宋" panose="02010600040101010101" pitchFamily="2" charset="-122"/>
                <a:ea typeface="华文中宋" panose="02010600040101010101" pitchFamily="2" charset="-122"/>
              </a:rPr>
              <a:t>通信协议</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拥有简单而强有力的基于文件的配置过程</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支持通用网关接口</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支持基于</a:t>
            </a:r>
            <a:r>
              <a:rPr lang="en-US" altLang="zh-CN" dirty="0">
                <a:latin typeface="华文中宋" panose="02010600040101010101" pitchFamily="2" charset="-122"/>
                <a:ea typeface="华文中宋" panose="02010600040101010101" pitchFamily="2" charset="-122"/>
              </a:rPr>
              <a:t>IP</a:t>
            </a:r>
            <a:r>
              <a:rPr lang="zh-CN" altLang="en-US" dirty="0">
                <a:latin typeface="华文中宋" panose="02010600040101010101" pitchFamily="2" charset="-122"/>
                <a:ea typeface="华文中宋" panose="02010600040101010101" pitchFamily="2" charset="-122"/>
              </a:rPr>
              <a:t>和基于域名的虚拟主机</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支持多种方式的</a:t>
            </a:r>
            <a:r>
              <a:rPr lang="en-US" altLang="zh-CN" dirty="0">
                <a:latin typeface="华文中宋" panose="02010600040101010101" pitchFamily="2" charset="-122"/>
                <a:ea typeface="华文中宋" panose="02010600040101010101" pitchFamily="2" charset="-122"/>
              </a:rPr>
              <a:t>HTTP</a:t>
            </a:r>
            <a:r>
              <a:rPr lang="zh-CN" altLang="en-US" dirty="0">
                <a:latin typeface="华文中宋" panose="02010600040101010101" pitchFamily="2" charset="-122"/>
                <a:ea typeface="华文中宋" panose="02010600040101010101" pitchFamily="2" charset="-122"/>
              </a:rPr>
              <a:t>认证</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集成</a:t>
            </a:r>
            <a:r>
              <a:rPr lang="en-US" altLang="zh-CN" dirty="0">
                <a:latin typeface="华文中宋" panose="02010600040101010101" pitchFamily="2" charset="-122"/>
                <a:ea typeface="华文中宋" panose="02010600040101010101" pitchFamily="2" charset="-122"/>
              </a:rPr>
              <a:t>Perl</a:t>
            </a:r>
            <a:r>
              <a:rPr lang="zh-CN" altLang="en-US" dirty="0">
                <a:latin typeface="华文中宋" panose="02010600040101010101" pitchFamily="2" charset="-122"/>
                <a:ea typeface="华文中宋" panose="02010600040101010101" pitchFamily="2" charset="-122"/>
              </a:rPr>
              <a:t>处理模块</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7.</a:t>
            </a:r>
            <a:r>
              <a:rPr lang="zh-CN" altLang="en-US" dirty="0">
                <a:latin typeface="华文中宋" panose="02010600040101010101" pitchFamily="2" charset="-122"/>
                <a:ea typeface="华文中宋" panose="02010600040101010101" pitchFamily="2" charset="-122"/>
              </a:rPr>
              <a:t>集成代理服务器模块</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支持实时监视服务器状态和定制服务器日志</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支持服务器端包含指令</a:t>
            </a:r>
            <a:r>
              <a:rPr lang="en-US" altLang="zh-CN" dirty="0">
                <a:latin typeface="华文中宋" panose="02010600040101010101" pitchFamily="2" charset="-122"/>
                <a:ea typeface="华文中宋" panose="02010600040101010101" pitchFamily="2" charset="-122"/>
              </a:rPr>
              <a:t>(SSI);</a:t>
            </a: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支持安全</a:t>
            </a:r>
            <a:r>
              <a:rPr lang="en-US" altLang="zh-CN" dirty="0">
                <a:latin typeface="华文中宋" panose="02010600040101010101" pitchFamily="2" charset="-122"/>
                <a:ea typeface="华文中宋" panose="02010600040101010101" pitchFamily="2" charset="-122"/>
              </a:rPr>
              <a:t>Socket</a:t>
            </a:r>
            <a:r>
              <a:rPr lang="zh-CN" altLang="en-US" dirty="0">
                <a:latin typeface="华文中宋" panose="02010600040101010101" pitchFamily="2" charset="-122"/>
                <a:ea typeface="华文中宋" panose="02010600040101010101" pitchFamily="2" charset="-122"/>
              </a:rPr>
              <a:t>层</a:t>
            </a:r>
            <a:r>
              <a:rPr lang="en-US" altLang="zh-CN" dirty="0">
                <a:latin typeface="华文中宋" panose="02010600040101010101" pitchFamily="2" charset="-122"/>
                <a:ea typeface="华文中宋" panose="02010600040101010101" pitchFamily="2" charset="-122"/>
              </a:rPr>
              <a:t>(SSL)[</a:t>
            </a: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11.</a:t>
            </a:r>
            <a:r>
              <a:rPr lang="zh-CN" altLang="en-US" dirty="0">
                <a:latin typeface="华文中宋" panose="02010600040101010101" pitchFamily="2" charset="-122"/>
                <a:ea typeface="华文中宋" panose="02010600040101010101" pitchFamily="2" charset="-122"/>
              </a:rPr>
              <a:t>提供用户会话过程的跟踪</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支持</a:t>
            </a:r>
            <a:r>
              <a:rPr lang="en-US" altLang="zh-CN" dirty="0" err="1">
                <a:latin typeface="华文中宋" panose="02010600040101010101" pitchFamily="2" charset="-122"/>
                <a:ea typeface="华文中宋" panose="02010600040101010101" pitchFamily="2" charset="-122"/>
              </a:rPr>
              <a:t>FastCGI</a:t>
            </a:r>
            <a:r>
              <a:rPr lang="en-US" altLang="zh-CN" dirty="0">
                <a:latin typeface="华文中宋" panose="02010600040101010101" pitchFamily="2" charset="-122"/>
                <a:ea typeface="华文中宋" panose="02010600040101010101" pitchFamily="2" charset="-122"/>
              </a:rPr>
              <a:t>;</a:t>
            </a:r>
          </a:p>
          <a:p>
            <a:pPr>
              <a:lnSpc>
                <a:spcPts val="2600"/>
              </a:lnSpc>
              <a:spcBef>
                <a:spcPts val="0"/>
              </a:spcBef>
              <a:spcAft>
                <a:spcPts val="0"/>
              </a:spcAft>
            </a:pPr>
            <a:r>
              <a:rPr lang="en-US" altLang="zh-CN" dirty="0">
                <a:latin typeface="华文中宋" panose="02010600040101010101" pitchFamily="2" charset="-122"/>
                <a:ea typeface="华文中宋" panose="02010600040101010101" pitchFamily="2" charset="-122"/>
              </a:rPr>
              <a:t>13.</a:t>
            </a:r>
            <a:r>
              <a:rPr lang="zh-CN" altLang="en-US" dirty="0">
                <a:latin typeface="华文中宋" panose="02010600040101010101" pitchFamily="2" charset="-122"/>
                <a:ea typeface="华文中宋" panose="02010600040101010101" pitchFamily="2" charset="-122"/>
              </a:rPr>
              <a:t>通过第三方模块可以支持</a:t>
            </a:r>
            <a:r>
              <a:rPr lang="en-US" altLang="zh-CN" dirty="0" err="1">
                <a:latin typeface="华文中宋" panose="02010600040101010101" pitchFamily="2" charset="-122"/>
                <a:ea typeface="华文中宋" panose="02010600040101010101" pitchFamily="2" charset="-122"/>
              </a:rPr>
              <a:t>JavaServlets</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923890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715963"/>
            <a:ext cx="9601200" cy="1303337"/>
          </a:xfrm>
        </p:spPr>
        <p:txBody>
          <a:bodyPr/>
          <a:lstStyle/>
          <a:p>
            <a:r>
              <a:rPr lang="en-US" altLang="zh-CN" kern="1800" dirty="0">
                <a:latin typeface="Times New Roman"/>
                <a:ea typeface="黑体"/>
              </a:rPr>
              <a:t>23.2.2 -3 </a:t>
            </a:r>
            <a:r>
              <a:rPr lang="en-US" altLang="zh-CN" dirty="0">
                <a:latin typeface="华文中宋" panose="02010600040101010101" pitchFamily="2" charset="-122"/>
                <a:ea typeface="华文中宋" panose="02010600040101010101" pitchFamily="2" charset="-122"/>
              </a:rPr>
              <a:t>apache</a:t>
            </a:r>
            <a:r>
              <a:rPr lang="zh-CN" altLang="en-US" b="1" dirty="0">
                <a:latin typeface="华文中宋" panose="02010600040101010101" pitchFamily="2" charset="-122"/>
                <a:ea typeface="华文中宋" panose="02010600040101010101" pitchFamily="2" charset="-122"/>
              </a:rPr>
              <a:t>安装配置启用</a:t>
            </a:r>
            <a:endParaRPr lang="zh-CN" altLang="en-US" dirty="0">
              <a:latin typeface="华文中宋" panose="02010600040101010101" pitchFamily="2" charset="-122"/>
              <a:ea typeface="华文中宋" panose="02010600040101010101" pitchFamily="2" charset="-122"/>
            </a:endParaRPr>
          </a:p>
        </p:txBody>
      </p:sp>
      <p:sp>
        <p:nvSpPr>
          <p:cNvPr id="3" name="文本占位符 2"/>
          <p:cNvSpPr>
            <a:spLocks noGrp="1"/>
          </p:cNvSpPr>
          <p:nvPr>
            <p:ph type="body" idx="1"/>
          </p:nvPr>
        </p:nvSpPr>
        <p:spPr>
          <a:xfrm>
            <a:off x="647700" y="1828800"/>
            <a:ext cx="10820400" cy="4476750"/>
          </a:xfrm>
        </p:spPr>
        <p:txBody>
          <a:bodyPr/>
          <a:lstStyle/>
          <a:p>
            <a:r>
              <a:rPr lang="en-US" altLang="zh-CN" dirty="0">
                <a:latin typeface="华文中宋" panose="02010600040101010101" pitchFamily="2" charset="-122"/>
                <a:ea typeface="华文中宋" panose="02010600040101010101" pitchFamily="2" charset="-122"/>
              </a:rPr>
              <a:t>apache </a:t>
            </a:r>
            <a:r>
              <a:rPr lang="zh-CN" altLang="en-US" dirty="0">
                <a:latin typeface="华文中宋" panose="02010600040101010101" pitchFamily="2" charset="-122"/>
                <a:ea typeface="华文中宋" panose="02010600040101010101" pitchFamily="2" charset="-122"/>
              </a:rPr>
              <a:t>的安装无外乎两种方式：源代码安装和二进制包安装。这两种安装类型各有特色，二进制包安装不需要编译，而源代码安装则需要先配置编译再安装，二进制包安装在一个固定的位置下，选择固定的模块，而源代码安装则可以让你选择安装路径，选择你想要的模块。本文主要介绍二进制</a:t>
            </a:r>
            <a:r>
              <a:rPr lang="en-US" altLang="zh-CN" dirty="0">
                <a:latin typeface="华文中宋" panose="02010600040101010101" pitchFamily="2" charset="-122"/>
                <a:ea typeface="华文中宋" panose="02010600040101010101" pitchFamily="2" charset="-122"/>
              </a:rPr>
              <a:t>DEB</a:t>
            </a:r>
            <a:r>
              <a:rPr lang="zh-CN" altLang="en-US" dirty="0">
                <a:latin typeface="华文中宋" panose="02010600040101010101" pitchFamily="2" charset="-122"/>
                <a:ea typeface="华文中宋" panose="02010600040101010101" pitchFamily="2" charset="-122"/>
              </a:rPr>
              <a:t>包安装方式</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此方法只适用于</a:t>
            </a:r>
            <a:r>
              <a:rPr lang="en-US" altLang="zh-CN" dirty="0" err="1">
                <a:latin typeface="华文中宋" panose="02010600040101010101" pitchFamily="2" charset="-122"/>
                <a:ea typeface="华文中宋" panose="02010600040101010101" pitchFamily="2" charset="-122"/>
              </a:rPr>
              <a:t>Debian</a:t>
            </a:r>
            <a:r>
              <a:rPr lang="en-US" altLang="zh-CN" dirty="0">
                <a:latin typeface="华文中宋" panose="02010600040101010101" pitchFamily="2" charset="-122"/>
                <a:ea typeface="华文中宋" panose="02010600040101010101" pitchFamily="2" charset="-122"/>
              </a:rPr>
              <a:t> GNU/Linux </a:t>
            </a:r>
            <a:r>
              <a:rPr lang="zh-CN" altLang="en-US" dirty="0">
                <a:latin typeface="华文中宋" panose="02010600040101010101" pitchFamily="2" charset="-122"/>
                <a:ea typeface="华文中宋" panose="02010600040101010101" pitchFamily="2" charset="-122"/>
              </a:rPr>
              <a:t>及其衍生版</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p>
          <a:p>
            <a:r>
              <a:rPr lang="zh-CN" altLang="en-US" dirty="0">
                <a:latin typeface="华文中宋" panose="02010600040101010101" pitchFamily="2" charset="-122"/>
                <a:ea typeface="华文中宋" panose="02010600040101010101" pitchFamily="2" charset="-122"/>
              </a:rPr>
              <a:t>系统：</a:t>
            </a:r>
            <a:r>
              <a:rPr lang="en-US" altLang="zh-CN" dirty="0">
                <a:latin typeface="华文中宋" panose="02010600040101010101" pitchFamily="2" charset="-122"/>
                <a:ea typeface="华文中宋" panose="02010600040101010101" pitchFamily="2" charset="-122"/>
              </a:rPr>
              <a:t>GNU/Linux </a:t>
            </a:r>
            <a:r>
              <a:rPr lang="en-US" altLang="zh-CN" dirty="0" err="1">
                <a:latin typeface="华文中宋" panose="02010600040101010101" pitchFamily="2" charset="-122"/>
                <a:ea typeface="华文中宋" panose="02010600040101010101" pitchFamily="2" charset="-122"/>
              </a:rPr>
              <a:t>Debian</a:t>
            </a:r>
            <a:r>
              <a:rPr lang="en-US" altLang="zh-CN" dirty="0">
                <a:latin typeface="华文中宋" panose="02010600040101010101" pitchFamily="2" charset="-122"/>
                <a:ea typeface="华文中宋" panose="02010600040101010101" pitchFamily="2" charset="-122"/>
              </a:rPr>
              <a:t>/etch</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当前版本： </a:t>
            </a:r>
            <a:r>
              <a:rPr lang="en-US" altLang="zh-CN" dirty="0">
                <a:latin typeface="华文中宋" panose="02010600040101010101" pitchFamily="2" charset="-122"/>
                <a:ea typeface="华文中宋" panose="02010600040101010101" pitchFamily="2" charset="-122"/>
              </a:rPr>
              <a:t>2.4.2</a:t>
            </a:r>
          </a:p>
          <a:p>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、安装：</a:t>
            </a:r>
            <a:r>
              <a:rPr lang="en-US" altLang="zh-CN" dirty="0"/>
              <a:t>~$</a:t>
            </a:r>
            <a:r>
              <a:rPr lang="en-US" altLang="zh-CN" dirty="0" err="1"/>
              <a:t>sudo</a:t>
            </a:r>
            <a:r>
              <a:rPr lang="en-US" altLang="zh-CN" dirty="0"/>
              <a:t> apt install apache2 </a:t>
            </a:r>
          </a:p>
          <a:p>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、启动：</a:t>
            </a:r>
            <a:r>
              <a:rPr lang="en-US" altLang="zh-CN" dirty="0"/>
              <a:t>~$ </a:t>
            </a:r>
            <a:r>
              <a:rPr lang="en-US" altLang="zh-CN" dirty="0" err="1"/>
              <a:t>sudo</a:t>
            </a:r>
            <a:r>
              <a:rPr lang="en-US" altLang="zh-CN" dirty="0"/>
              <a:t> /</a:t>
            </a:r>
            <a:r>
              <a:rPr lang="en-US" altLang="zh-CN" dirty="0" err="1"/>
              <a:t>etc</a:t>
            </a:r>
            <a:r>
              <a:rPr lang="en-US" altLang="zh-CN" dirty="0"/>
              <a:t>/</a:t>
            </a:r>
            <a:r>
              <a:rPr lang="en-US" altLang="zh-CN" dirty="0" err="1"/>
              <a:t>init.d</a:t>
            </a:r>
            <a:r>
              <a:rPr lang="en-US" altLang="zh-CN" dirty="0"/>
              <a:t>/apache2 start</a:t>
            </a:r>
          </a:p>
          <a:p>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、停止：</a:t>
            </a:r>
            <a:r>
              <a:rPr lang="en-US" altLang="zh-CN" dirty="0"/>
              <a:t>~$ </a:t>
            </a:r>
            <a:r>
              <a:rPr lang="en-US" altLang="zh-CN" dirty="0" err="1"/>
              <a:t>sudo</a:t>
            </a:r>
            <a:r>
              <a:rPr lang="en-US" altLang="zh-CN" dirty="0"/>
              <a:t> /</a:t>
            </a:r>
            <a:r>
              <a:rPr lang="en-US" altLang="zh-CN" dirty="0" err="1"/>
              <a:t>etc</a:t>
            </a:r>
            <a:r>
              <a:rPr lang="en-US" altLang="zh-CN" dirty="0"/>
              <a:t>/</a:t>
            </a:r>
            <a:r>
              <a:rPr lang="en-US" altLang="zh-CN" dirty="0" err="1"/>
              <a:t>init.d</a:t>
            </a:r>
            <a:r>
              <a:rPr lang="en-US" altLang="zh-CN" dirty="0"/>
              <a:t>/apache2 stop</a:t>
            </a:r>
          </a:p>
          <a:p>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、杀死：</a:t>
            </a:r>
            <a:r>
              <a:rPr lang="en-US" altLang="zh-CN" dirty="0"/>
              <a:t>~$ </a:t>
            </a:r>
            <a:r>
              <a:rPr lang="en-US" altLang="zh-CN" dirty="0" err="1"/>
              <a:t>sudo</a:t>
            </a:r>
            <a:r>
              <a:rPr lang="en-US" altLang="zh-CN" dirty="0"/>
              <a:t> </a:t>
            </a:r>
            <a:r>
              <a:rPr lang="en-US" altLang="zh-CN" dirty="0" err="1"/>
              <a:t>killall</a:t>
            </a:r>
            <a:r>
              <a:rPr lang="en-US" altLang="zh-CN" dirty="0"/>
              <a:t> apache2</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0517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82613"/>
            <a:ext cx="9601200" cy="1017587"/>
          </a:xfrm>
        </p:spPr>
        <p:txBody>
          <a:bodyPr/>
          <a:lstStyle/>
          <a:p>
            <a:r>
              <a:rPr lang="en-US" altLang="zh-CN" b="0" i="0" u="none" strike="noStrike" kern="1800" baseline="0" dirty="0">
                <a:latin typeface="Times New Roman"/>
                <a:ea typeface="黑体"/>
              </a:rPr>
              <a:t>23.2.1  HTTP</a:t>
            </a:r>
            <a:r>
              <a:rPr lang="zh-CN" altLang="en-US" b="0" i="0" u="none" strike="noStrike" kern="1800" baseline="0" dirty="0">
                <a:latin typeface="Times New Roman"/>
                <a:ea typeface="黑体"/>
              </a:rPr>
              <a:t>工作原理</a:t>
            </a:r>
          </a:p>
        </p:txBody>
      </p:sp>
      <p:sp>
        <p:nvSpPr>
          <p:cNvPr id="3" name="文本占位符 2"/>
          <p:cNvSpPr>
            <a:spLocks noGrp="1"/>
          </p:cNvSpPr>
          <p:nvPr>
            <p:ph type="body" idx="1"/>
          </p:nvPr>
        </p:nvSpPr>
        <p:spPr>
          <a:xfrm>
            <a:off x="590550" y="1600200"/>
            <a:ext cx="10972800" cy="4552949"/>
          </a:xfrm>
        </p:spPr>
        <p:txBody>
          <a:bodyPr/>
          <a:lstStyle/>
          <a:p>
            <a:r>
              <a:rPr lang="en-US" altLang="zh-CN" dirty="0">
                <a:latin typeface="华文中宋" panose="02010600040101010101" pitchFamily="2" charset="-122"/>
                <a:ea typeface="华文中宋" panose="02010600040101010101" pitchFamily="2" charset="-122"/>
              </a:rPr>
              <a:t>HTTP</a:t>
            </a:r>
            <a:r>
              <a:rPr lang="zh-CN" altLang="en-US" dirty="0">
                <a:latin typeface="华文中宋" panose="02010600040101010101" pitchFamily="2" charset="-122"/>
                <a:ea typeface="华文中宋" panose="02010600040101010101" pitchFamily="2" charset="-122"/>
              </a:rPr>
              <a:t>协议工作原理 </a:t>
            </a:r>
            <a:br>
              <a:rPr lang="zh-CN" altLang="en-US" dirty="0">
                <a:latin typeface="华文中宋" panose="02010600040101010101" pitchFamily="2" charset="-122"/>
                <a:ea typeface="华文中宋" panose="02010600040101010101" pitchFamily="2" charset="-122"/>
              </a:rPr>
            </a:br>
            <a:r>
              <a:rPr lang="en-US" altLang="zh-CN" b="1" dirty="0">
                <a:latin typeface="华文中宋" panose="02010600040101010101" pitchFamily="2" charset="-122"/>
                <a:ea typeface="华文中宋" panose="02010600040101010101" pitchFamily="2" charset="-122"/>
              </a:rPr>
              <a:t>(1)</a:t>
            </a:r>
            <a:r>
              <a:rPr lang="zh-CN" altLang="en-US" b="1" dirty="0">
                <a:latin typeface="华文中宋" panose="02010600040101010101" pitchFamily="2" charset="-122"/>
                <a:ea typeface="华文中宋" panose="02010600040101010101" pitchFamily="2" charset="-122"/>
              </a:rPr>
              <a:t>连接</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浏览器与</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服务器建立连接，打开一个称为</a:t>
            </a:r>
            <a:r>
              <a:rPr lang="en-US" altLang="zh-CN" dirty="0">
                <a:latin typeface="华文中宋" panose="02010600040101010101" pitchFamily="2" charset="-122"/>
                <a:ea typeface="华文中宋" panose="02010600040101010101" pitchFamily="2" charset="-122"/>
              </a:rPr>
              <a:t>socket(</a:t>
            </a:r>
            <a:r>
              <a:rPr lang="zh-CN" altLang="en-US" dirty="0">
                <a:latin typeface="华文中宋" panose="02010600040101010101" pitchFamily="2" charset="-122"/>
                <a:ea typeface="华文中宋" panose="02010600040101010101" pitchFamily="2" charset="-122"/>
              </a:rPr>
              <a:t>套接字</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的虚拟文件，此文件的建立标志着连接建立成功。（ 客户端</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通过</a:t>
            </a:r>
            <a:r>
              <a:rPr lang="en-US" altLang="zh-CN" dirty="0">
                <a:latin typeface="华文中宋" panose="02010600040101010101" pitchFamily="2" charset="-122"/>
                <a:ea typeface="华文中宋" panose="02010600040101010101" pitchFamily="2" charset="-122"/>
              </a:rPr>
              <a:t>socket</a:t>
            </a:r>
            <a:r>
              <a:rPr lang="zh-CN" altLang="en-US" dirty="0">
                <a:latin typeface="华文中宋" panose="02010600040101010101" pitchFamily="2" charset="-122"/>
                <a:ea typeface="华文中宋" panose="02010600040101010101" pitchFamily="2" charset="-122"/>
              </a:rPr>
              <a:t>建立连接</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服务器） </a:t>
            </a:r>
            <a:br>
              <a:rPr lang="zh-CN" altLang="en-US" dirty="0">
                <a:latin typeface="华文中宋" panose="02010600040101010101" pitchFamily="2" charset="-122"/>
                <a:ea typeface="华文中宋" panose="02010600040101010101" pitchFamily="2" charset="-122"/>
              </a:rPr>
            </a:br>
            <a:r>
              <a:rPr lang="en-US" altLang="zh-CN" b="1" dirty="0">
                <a:latin typeface="华文中宋" panose="02010600040101010101" pitchFamily="2" charset="-122"/>
                <a:ea typeface="华文中宋" panose="02010600040101010101" pitchFamily="2" charset="-122"/>
              </a:rPr>
              <a:t>(2)</a:t>
            </a:r>
            <a:r>
              <a:rPr lang="zh-CN" altLang="en-US" b="1" dirty="0">
                <a:latin typeface="华文中宋" panose="02010600040101010101" pitchFamily="2" charset="-122"/>
                <a:ea typeface="华文中宋" panose="02010600040101010101" pitchFamily="2" charset="-122"/>
              </a:rPr>
              <a:t>请求</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浏览器通过</a:t>
            </a:r>
            <a:r>
              <a:rPr lang="en-US" altLang="zh-CN" dirty="0">
                <a:latin typeface="华文中宋" panose="02010600040101010101" pitchFamily="2" charset="-122"/>
                <a:ea typeface="华文中宋" panose="02010600040101010101" pitchFamily="2" charset="-122"/>
              </a:rPr>
              <a:t>socket</a:t>
            </a:r>
            <a:r>
              <a:rPr lang="zh-CN" altLang="en-US" dirty="0">
                <a:latin typeface="华文中宋" panose="02010600040101010101" pitchFamily="2" charset="-122"/>
                <a:ea typeface="华文中宋" panose="02010600040101010101" pitchFamily="2" charset="-122"/>
              </a:rPr>
              <a:t>向</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服务器提交请求。</a:t>
            </a:r>
            <a:r>
              <a:rPr lang="en-US" altLang="zh-CN" dirty="0">
                <a:latin typeface="华文中宋" panose="02010600040101010101" pitchFamily="2" charset="-122"/>
                <a:ea typeface="华文中宋" panose="02010600040101010101" pitchFamily="2" charset="-122"/>
              </a:rPr>
              <a:t>HTTP</a:t>
            </a:r>
            <a:r>
              <a:rPr lang="zh-CN" altLang="en-US" dirty="0">
                <a:latin typeface="华文中宋" panose="02010600040101010101" pitchFamily="2" charset="-122"/>
                <a:ea typeface="华文中宋" panose="02010600040101010101" pitchFamily="2" charset="-122"/>
              </a:rPr>
              <a:t>的请求一般是</a:t>
            </a:r>
            <a:r>
              <a:rPr lang="en-US" altLang="zh-CN" dirty="0">
                <a:latin typeface="华文中宋" panose="02010600040101010101" pitchFamily="2" charset="-122"/>
                <a:ea typeface="华文中宋" panose="02010600040101010101" pitchFamily="2" charset="-122"/>
              </a:rPr>
              <a:t>GET</a:t>
            </a:r>
            <a:r>
              <a:rPr lang="zh-CN" altLang="en-US" dirty="0">
                <a:latin typeface="华文中宋" panose="02010600040101010101" pitchFamily="2" charset="-122"/>
                <a:ea typeface="华文中宋" panose="02010600040101010101" pitchFamily="2" charset="-122"/>
              </a:rPr>
              <a:t>或</a:t>
            </a:r>
            <a:r>
              <a:rPr lang="en-US" altLang="zh-CN" dirty="0">
                <a:latin typeface="华文中宋" panose="02010600040101010101" pitchFamily="2" charset="-122"/>
                <a:ea typeface="华文中宋" panose="02010600040101010101" pitchFamily="2" charset="-122"/>
              </a:rPr>
              <a:t>POST</a:t>
            </a:r>
            <a:r>
              <a:rPr lang="zh-CN" altLang="en-US" dirty="0">
                <a:latin typeface="华文中宋" panose="02010600040101010101" pitchFamily="2" charset="-122"/>
                <a:ea typeface="华文中宋" panose="02010600040101010101" pitchFamily="2" charset="-122"/>
              </a:rPr>
              <a:t>命令</a:t>
            </a:r>
            <a:r>
              <a:rPr lang="en-US" altLang="zh-CN" dirty="0">
                <a:latin typeface="华文中宋" panose="02010600040101010101" pitchFamily="2" charset="-122"/>
                <a:ea typeface="华文中宋" panose="02010600040101010101" pitchFamily="2" charset="-122"/>
              </a:rPr>
              <a:t>(POST</a:t>
            </a:r>
            <a:r>
              <a:rPr lang="zh-CN" altLang="en-US" dirty="0">
                <a:latin typeface="华文中宋" panose="02010600040101010101" pitchFamily="2" charset="-122"/>
                <a:ea typeface="华文中宋" panose="02010600040101010101" pitchFamily="2" charset="-122"/>
              </a:rPr>
              <a:t>用于</a:t>
            </a:r>
            <a:r>
              <a:rPr lang="en-US" altLang="zh-CN" dirty="0">
                <a:latin typeface="华文中宋" panose="02010600040101010101" pitchFamily="2" charset="-122"/>
                <a:ea typeface="华文中宋" panose="02010600040101010101" pitchFamily="2" charset="-122"/>
              </a:rPr>
              <a:t>FORM</a:t>
            </a:r>
            <a:r>
              <a:rPr lang="zh-CN" altLang="en-US" dirty="0">
                <a:latin typeface="华文中宋" panose="02010600040101010101" pitchFamily="2" charset="-122"/>
                <a:ea typeface="华文中宋" panose="02010600040101010101" pitchFamily="2" charset="-122"/>
              </a:rPr>
              <a:t>参数的传递</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GET</a:t>
            </a:r>
            <a:r>
              <a:rPr lang="zh-CN" altLang="en-US" dirty="0">
                <a:latin typeface="华文中宋" panose="02010600040101010101" pitchFamily="2" charset="-122"/>
                <a:ea typeface="华文中宋" panose="02010600040101010101" pitchFamily="2" charset="-122"/>
              </a:rPr>
              <a:t>命令的格式为：</a:t>
            </a:r>
            <a:r>
              <a:rPr lang="en-US" altLang="zh-CN" dirty="0">
                <a:latin typeface="华文中宋" panose="02010600040101010101" pitchFamily="2" charset="-122"/>
                <a:ea typeface="华文中宋" panose="02010600040101010101" pitchFamily="2" charset="-122"/>
              </a:rPr>
              <a:t>GET </a:t>
            </a:r>
            <a:r>
              <a:rPr lang="zh-CN" altLang="en-US" dirty="0">
                <a:latin typeface="华文中宋" panose="02010600040101010101" pitchFamily="2" charset="-122"/>
                <a:ea typeface="华文中宋" panose="02010600040101010101" pitchFamily="2" charset="-122"/>
              </a:rPr>
              <a:t>路径</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文件名 </a:t>
            </a:r>
            <a:r>
              <a:rPr lang="en-US" altLang="zh-CN" dirty="0">
                <a:latin typeface="华文中宋" panose="02010600040101010101" pitchFamily="2" charset="-122"/>
                <a:ea typeface="华文中宋" panose="02010600040101010101" pitchFamily="2" charset="-122"/>
              </a:rPr>
              <a:t>HTTP/1</a:t>
            </a:r>
            <a:r>
              <a:rPr lang="zh-CN" altLang="en-US" dirty="0">
                <a:latin typeface="华文中宋" panose="02010600040101010101" pitchFamily="2" charset="-122"/>
                <a:ea typeface="华文中宋" panose="02010600040101010101" pitchFamily="2" charset="-122"/>
              </a:rPr>
              <a:t>。其中，文件名指出所访问的文件，</a:t>
            </a:r>
            <a:r>
              <a:rPr lang="en-US" altLang="zh-CN" dirty="0">
                <a:latin typeface="华文中宋" panose="02010600040101010101" pitchFamily="2" charset="-122"/>
                <a:ea typeface="华文中宋" panose="02010600040101010101" pitchFamily="2" charset="-122"/>
              </a:rPr>
              <a:t>HTTP/1.0</a:t>
            </a:r>
            <a:r>
              <a:rPr lang="zh-CN" altLang="en-US" dirty="0">
                <a:latin typeface="华文中宋" panose="02010600040101010101" pitchFamily="2" charset="-122"/>
                <a:ea typeface="华文中宋" panose="02010600040101010101" pitchFamily="2" charset="-122"/>
              </a:rPr>
              <a:t>指出</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浏览器使用的</a:t>
            </a:r>
            <a:r>
              <a:rPr lang="en-US" altLang="zh-CN" dirty="0">
                <a:latin typeface="华文中宋" panose="02010600040101010101" pitchFamily="2" charset="-122"/>
                <a:ea typeface="华文中宋" panose="02010600040101010101" pitchFamily="2" charset="-122"/>
              </a:rPr>
              <a:t>HTTP</a:t>
            </a:r>
            <a:r>
              <a:rPr lang="zh-CN" altLang="en-US" dirty="0">
                <a:latin typeface="华文中宋" panose="02010600040101010101" pitchFamily="2" charset="-122"/>
                <a:ea typeface="华文中宋" panose="02010600040101010101" pitchFamily="2" charset="-122"/>
              </a:rPr>
              <a:t>版本。 </a:t>
            </a:r>
            <a:br>
              <a:rPr lang="zh-CN" altLang="en-US" dirty="0">
                <a:latin typeface="华文中宋" panose="02010600040101010101" pitchFamily="2" charset="-122"/>
                <a:ea typeface="华文中宋" panose="02010600040101010101" pitchFamily="2" charset="-122"/>
              </a:rPr>
            </a:br>
            <a:r>
              <a:rPr lang="en-US" altLang="zh-CN" b="1" dirty="0">
                <a:latin typeface="华文中宋" panose="02010600040101010101" pitchFamily="2" charset="-122"/>
                <a:ea typeface="华文中宋" panose="02010600040101010101" pitchFamily="2" charset="-122"/>
              </a:rPr>
              <a:t>(3)</a:t>
            </a:r>
            <a:r>
              <a:rPr lang="zh-CN" altLang="en-US" b="1" dirty="0">
                <a:latin typeface="华文中宋" panose="02010600040101010101" pitchFamily="2" charset="-122"/>
                <a:ea typeface="华文中宋" panose="02010600040101010101" pitchFamily="2" charset="-122"/>
              </a:rPr>
              <a:t>应答</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浏览器提交请求后，通过</a:t>
            </a:r>
            <a:r>
              <a:rPr lang="en-US" altLang="zh-CN" dirty="0">
                <a:latin typeface="华文中宋" panose="02010600040101010101" pitchFamily="2" charset="-122"/>
                <a:ea typeface="华文中宋" panose="02010600040101010101" pitchFamily="2" charset="-122"/>
              </a:rPr>
              <a:t>HTTP</a:t>
            </a:r>
            <a:r>
              <a:rPr lang="zh-CN" altLang="en-US" dirty="0">
                <a:latin typeface="华文中宋" panose="02010600040101010101" pitchFamily="2" charset="-122"/>
                <a:ea typeface="华文中宋" panose="02010600040101010101" pitchFamily="2" charset="-122"/>
              </a:rPr>
              <a:t>协议传送给</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服务器接到后，进行事务处理，处理结果又通过</a:t>
            </a:r>
            <a:r>
              <a:rPr lang="en-US" altLang="zh-CN" dirty="0">
                <a:latin typeface="华文中宋" panose="02010600040101010101" pitchFamily="2" charset="-122"/>
                <a:ea typeface="华文中宋" panose="02010600040101010101" pitchFamily="2" charset="-122"/>
              </a:rPr>
              <a:t>HTTP</a:t>
            </a:r>
            <a:r>
              <a:rPr lang="zh-CN" altLang="en-US" dirty="0">
                <a:latin typeface="华文中宋" panose="02010600040101010101" pitchFamily="2" charset="-122"/>
                <a:ea typeface="华文中宋" panose="02010600040101010101" pitchFamily="2" charset="-122"/>
              </a:rPr>
              <a:t>传回给</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浏览器，从而在</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浏览器上显示出所请求的页面。</a:t>
            </a:r>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0552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47701"/>
            <a:ext cx="9601200" cy="1085850"/>
          </a:xfrm>
        </p:spPr>
        <p:txBody>
          <a:bodyPr/>
          <a:lstStyle/>
          <a:p>
            <a:r>
              <a:rPr lang="en-US" altLang="zh-CN" kern="1800" dirty="0">
                <a:latin typeface="Times New Roman"/>
                <a:ea typeface="黑体"/>
              </a:rPr>
              <a:t>23.2.1  HTTP</a:t>
            </a:r>
            <a:r>
              <a:rPr lang="zh-CN" altLang="en-US" kern="1800" dirty="0">
                <a:latin typeface="Times New Roman"/>
                <a:ea typeface="黑体"/>
              </a:rPr>
              <a:t>工作原理</a:t>
            </a:r>
            <a:endParaRPr lang="zh-CN" altLang="en-US" dirty="0"/>
          </a:p>
        </p:txBody>
      </p:sp>
      <p:sp>
        <p:nvSpPr>
          <p:cNvPr id="3" name="文本占位符 2"/>
          <p:cNvSpPr>
            <a:spLocks noGrp="1"/>
          </p:cNvSpPr>
          <p:nvPr>
            <p:ph type="body" idx="1"/>
          </p:nvPr>
        </p:nvSpPr>
        <p:spPr>
          <a:xfrm>
            <a:off x="666750" y="1733551"/>
            <a:ext cx="10934700" cy="4552949"/>
          </a:xfrm>
        </p:spPr>
        <p:txBody>
          <a:bodyPr/>
          <a:lstStyle/>
          <a:p>
            <a:r>
              <a:rPr lang="zh-CN" altLang="en-US" sz="2000" dirty="0">
                <a:latin typeface="华文中宋" panose="02010600040101010101" pitchFamily="2" charset="-122"/>
                <a:ea typeface="华文中宋" panose="02010600040101010101" pitchFamily="2" charset="-122"/>
              </a:rPr>
              <a:t>例：假设客户机与</a:t>
            </a:r>
            <a:r>
              <a:rPr lang="en-US" altLang="zh-CN" sz="2000" dirty="0">
                <a:latin typeface="华文中宋" panose="02010600040101010101" pitchFamily="2" charset="-122"/>
                <a:ea typeface="华文中宋" panose="02010600040101010101" pitchFamily="2" charset="-122"/>
              </a:rPr>
              <a:t>www.mycompany.com:8080/mydir/index.html</a:t>
            </a:r>
            <a:r>
              <a:rPr lang="zh-CN" altLang="en-US" sz="2000" dirty="0">
                <a:latin typeface="华文中宋" panose="02010600040101010101" pitchFamily="2" charset="-122"/>
                <a:ea typeface="华文中宋" panose="02010600040101010101" pitchFamily="2" charset="-122"/>
              </a:rPr>
              <a:t>建立了连接，就会发送</a:t>
            </a:r>
            <a:r>
              <a:rPr lang="en-US" altLang="zh-CN" sz="2000" dirty="0">
                <a:latin typeface="华文中宋" panose="02010600040101010101" pitchFamily="2" charset="-122"/>
                <a:ea typeface="华文中宋" panose="02010600040101010101" pitchFamily="2" charset="-122"/>
              </a:rPr>
              <a:t>GET</a:t>
            </a:r>
            <a:r>
              <a:rPr lang="zh-CN" altLang="en-US" sz="2000" dirty="0">
                <a:latin typeface="华文中宋" panose="02010600040101010101" pitchFamily="2" charset="-122"/>
                <a:ea typeface="华文中宋" panose="02010600040101010101" pitchFamily="2" charset="-122"/>
              </a:rPr>
              <a:t>命令：</a:t>
            </a:r>
            <a:r>
              <a:rPr lang="en-US" altLang="zh-CN" sz="2000" dirty="0">
                <a:latin typeface="华文中宋" panose="02010600040101010101" pitchFamily="2" charset="-122"/>
                <a:ea typeface="华文中宋" panose="02010600040101010101" pitchFamily="2" charset="-122"/>
              </a:rPr>
              <a:t>GET /</a:t>
            </a:r>
            <a:r>
              <a:rPr lang="en-US" altLang="zh-CN" sz="2000" dirty="0" err="1">
                <a:latin typeface="华文中宋" panose="02010600040101010101" pitchFamily="2" charset="-122"/>
                <a:ea typeface="华文中宋" panose="02010600040101010101" pitchFamily="2" charset="-122"/>
              </a:rPr>
              <a:t>mydir</a:t>
            </a:r>
            <a:r>
              <a:rPr lang="en-US" altLang="zh-CN" sz="2000" dirty="0">
                <a:latin typeface="华文中宋" panose="02010600040101010101" pitchFamily="2" charset="-122"/>
                <a:ea typeface="华文中宋" panose="02010600040101010101" pitchFamily="2" charset="-122"/>
              </a:rPr>
              <a:t>/index.html HTTP/1.0</a:t>
            </a:r>
            <a:r>
              <a:rPr lang="zh-CN" altLang="en-US" sz="2000" dirty="0">
                <a:latin typeface="华文中宋" panose="02010600040101010101" pitchFamily="2" charset="-122"/>
                <a:ea typeface="华文中宋" panose="02010600040101010101" pitchFamily="2" charset="-122"/>
              </a:rPr>
              <a:t>。主机名为</a:t>
            </a:r>
            <a:r>
              <a:rPr lang="en-US" altLang="zh-CN" sz="2000" dirty="0">
                <a:latin typeface="华文中宋" panose="02010600040101010101" pitchFamily="2" charset="-122"/>
                <a:ea typeface="华文中宋" panose="02010600040101010101" pitchFamily="2" charset="-122"/>
              </a:rPr>
              <a:t>www.mycompany.com</a:t>
            </a:r>
            <a:r>
              <a:rPr lang="zh-CN" altLang="en-US" sz="2000" dirty="0">
                <a:latin typeface="华文中宋" panose="02010600040101010101" pitchFamily="2" charset="-122"/>
                <a:ea typeface="华文中宋" panose="02010600040101010101" pitchFamily="2" charset="-122"/>
              </a:rPr>
              <a:t>的</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服务器从它的文档空间中搜索子目录</a:t>
            </a:r>
            <a:r>
              <a:rPr lang="en-US" altLang="zh-CN" sz="2000" dirty="0" err="1">
                <a:latin typeface="华文中宋" panose="02010600040101010101" pitchFamily="2" charset="-122"/>
                <a:ea typeface="华文中宋" panose="02010600040101010101" pitchFamily="2" charset="-122"/>
              </a:rPr>
              <a:t>mydir</a:t>
            </a:r>
            <a:r>
              <a:rPr lang="zh-CN" altLang="en-US" sz="2000" dirty="0">
                <a:latin typeface="华文中宋" panose="02010600040101010101" pitchFamily="2" charset="-122"/>
                <a:ea typeface="华文中宋" panose="02010600040101010101" pitchFamily="2" charset="-122"/>
              </a:rPr>
              <a:t>的文件</a:t>
            </a:r>
            <a:r>
              <a:rPr lang="en-US" altLang="zh-CN" sz="2000" dirty="0">
                <a:latin typeface="华文中宋" panose="02010600040101010101" pitchFamily="2" charset="-122"/>
                <a:ea typeface="华文中宋" panose="02010600040101010101" pitchFamily="2" charset="-122"/>
              </a:rPr>
              <a:t>index.html</a:t>
            </a:r>
            <a:r>
              <a:rPr lang="zh-CN" altLang="en-US" sz="2000" dirty="0">
                <a:latin typeface="华文中宋" panose="02010600040101010101" pitchFamily="2" charset="-122"/>
                <a:ea typeface="华文中宋" panose="02010600040101010101" pitchFamily="2" charset="-122"/>
              </a:rPr>
              <a:t>。如果找到该文件，</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服务器把该文件内容传送给相应的</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浏览器。为了告知 </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浏览器传送内容的类型，</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服务器首先传送一些</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头信息，然后传送具体内容</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即</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体信息</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头信息和</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体信息之间用一个空行分开。其中，常用的</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头信息如下。 </a:t>
            </a:r>
            <a:br>
              <a:rPr lang="zh-CN" altLang="en-US" sz="2000" dirty="0">
                <a:latin typeface="华文中宋" panose="02010600040101010101" pitchFamily="2" charset="-122"/>
                <a:ea typeface="华文中宋" panose="02010600040101010101" pitchFamily="2" charset="-122"/>
              </a:rPr>
            </a:b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HTTP 1.0 200 Ok</a:t>
            </a:r>
            <a:r>
              <a:rPr lang="zh-CN" altLang="en-US" sz="2000" dirty="0">
                <a:latin typeface="华文中宋" panose="02010600040101010101" pitchFamily="2" charset="-122"/>
                <a:ea typeface="华文中宋" panose="02010600040101010101" pitchFamily="2" charset="-122"/>
              </a:rPr>
              <a:t>：这是</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服务器应答的第一行，列出服务器正在运行的</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版本号和应答代码。代码</a:t>
            </a:r>
            <a:r>
              <a:rPr lang="en-US" altLang="zh-CN" sz="2000" dirty="0">
                <a:latin typeface="华文中宋" panose="02010600040101010101" pitchFamily="2" charset="-122"/>
                <a:ea typeface="华文中宋" panose="02010600040101010101" pitchFamily="2" charset="-122"/>
              </a:rPr>
              <a:t>"200 OK"</a:t>
            </a:r>
            <a:r>
              <a:rPr lang="zh-CN" altLang="en-US" sz="2000" dirty="0">
                <a:latin typeface="华文中宋" panose="02010600040101010101" pitchFamily="2" charset="-122"/>
                <a:ea typeface="华文中宋" panose="02010600040101010101" pitchFamily="2" charset="-122"/>
              </a:rPr>
              <a:t>表示请求完成。 </a:t>
            </a:r>
            <a:br>
              <a:rPr lang="zh-CN" altLang="en-US" sz="2000" dirty="0">
                <a:latin typeface="华文中宋" panose="02010600040101010101" pitchFamily="2" charset="-122"/>
                <a:ea typeface="华文中宋" panose="02010600040101010101" pitchFamily="2" charset="-122"/>
              </a:rPr>
            </a:b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MIME_Version:1.0</a:t>
            </a:r>
            <a:r>
              <a:rPr lang="zh-CN" altLang="en-US" sz="2000" dirty="0">
                <a:latin typeface="华文中宋" panose="02010600040101010101" pitchFamily="2" charset="-122"/>
                <a:ea typeface="华文中宋" panose="02010600040101010101" pitchFamily="2" charset="-122"/>
              </a:rPr>
              <a:t>：它指示</a:t>
            </a:r>
            <a:r>
              <a:rPr lang="en-US" altLang="zh-CN" sz="2000" dirty="0">
                <a:latin typeface="华文中宋" panose="02010600040101010101" pitchFamily="2" charset="-122"/>
                <a:ea typeface="华文中宋" panose="02010600040101010101" pitchFamily="2" charset="-122"/>
              </a:rPr>
              <a:t>MIME</a:t>
            </a:r>
            <a:r>
              <a:rPr lang="zh-CN" altLang="en-US" sz="2000" dirty="0">
                <a:latin typeface="华文中宋" panose="02010600040101010101" pitchFamily="2" charset="-122"/>
                <a:ea typeface="华文中宋" panose="02010600040101010101" pitchFamily="2" charset="-122"/>
              </a:rPr>
              <a:t>类型的版本。 </a:t>
            </a:r>
            <a:br>
              <a:rPr lang="zh-CN" altLang="en-US" sz="2000" dirty="0">
                <a:latin typeface="华文中宋" panose="02010600040101010101" pitchFamily="2" charset="-122"/>
                <a:ea typeface="华文中宋" panose="02010600040101010101" pitchFamily="2" charset="-122"/>
              </a:rPr>
            </a:br>
            <a:r>
              <a:rPr lang="zh-CN" altLang="en-US"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content_type</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类型：这个头信息非常重要，它指示</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体信息的</a:t>
            </a:r>
            <a:r>
              <a:rPr lang="en-US" altLang="zh-CN" sz="2000" dirty="0">
                <a:latin typeface="华文中宋" panose="02010600040101010101" pitchFamily="2" charset="-122"/>
                <a:ea typeface="华文中宋" panose="02010600040101010101" pitchFamily="2" charset="-122"/>
              </a:rPr>
              <a:t>MIME</a:t>
            </a:r>
            <a:r>
              <a:rPr lang="zh-CN" altLang="en-US" sz="2000" dirty="0">
                <a:latin typeface="华文中宋" panose="02010600040101010101" pitchFamily="2" charset="-122"/>
                <a:ea typeface="华文中宋" panose="02010600040101010101" pitchFamily="2" charset="-122"/>
              </a:rPr>
              <a:t>类型。如：</a:t>
            </a:r>
            <a:r>
              <a:rPr lang="en-US" altLang="zh-CN" sz="2000" dirty="0" err="1">
                <a:latin typeface="华文中宋" panose="02010600040101010101" pitchFamily="2" charset="-122"/>
                <a:ea typeface="华文中宋" panose="02010600040101010101" pitchFamily="2" charset="-122"/>
              </a:rPr>
              <a:t>content_type:text</a:t>
            </a:r>
            <a:r>
              <a:rPr lang="en-US" altLang="zh-CN" sz="2000" dirty="0">
                <a:latin typeface="华文中宋" panose="02010600040101010101" pitchFamily="2" charset="-122"/>
                <a:ea typeface="华文中宋" panose="02010600040101010101" pitchFamily="2" charset="-122"/>
              </a:rPr>
              <a:t>/html</a:t>
            </a:r>
            <a:r>
              <a:rPr lang="zh-CN" altLang="en-US" sz="2000" dirty="0">
                <a:latin typeface="华文中宋" panose="02010600040101010101" pitchFamily="2" charset="-122"/>
                <a:ea typeface="华文中宋" panose="02010600040101010101" pitchFamily="2" charset="-122"/>
              </a:rPr>
              <a:t>指示传送的数据是</a:t>
            </a:r>
            <a:r>
              <a:rPr lang="en-US" altLang="zh-CN" sz="2000" dirty="0">
                <a:latin typeface="华文中宋" panose="02010600040101010101" pitchFamily="2" charset="-122"/>
                <a:ea typeface="华文中宋" panose="02010600040101010101" pitchFamily="2" charset="-122"/>
              </a:rPr>
              <a:t>HTML</a:t>
            </a:r>
            <a:r>
              <a:rPr lang="zh-CN" altLang="en-US" sz="2000" dirty="0">
                <a:latin typeface="华文中宋" panose="02010600040101010101" pitchFamily="2" charset="-122"/>
                <a:ea typeface="华文中宋" panose="02010600040101010101" pitchFamily="2" charset="-122"/>
              </a:rPr>
              <a:t>文档。 </a:t>
            </a:r>
            <a:br>
              <a:rPr lang="zh-CN" altLang="en-US" sz="2000" dirty="0">
                <a:latin typeface="华文中宋" panose="02010600040101010101" pitchFamily="2" charset="-122"/>
                <a:ea typeface="华文中宋" panose="02010600040101010101" pitchFamily="2" charset="-122"/>
              </a:rPr>
            </a:br>
            <a:r>
              <a:rPr lang="zh-CN" altLang="en-US"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content_length</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长度值：它指示</a:t>
            </a:r>
            <a:r>
              <a:rPr lang="en-US" altLang="zh-CN" sz="2000" dirty="0">
                <a:latin typeface="华文中宋" panose="02010600040101010101" pitchFamily="2" charset="-122"/>
                <a:ea typeface="华文中宋" panose="02010600040101010101" pitchFamily="2" charset="-122"/>
              </a:rPr>
              <a:t>HTTP</a:t>
            </a:r>
            <a:r>
              <a:rPr lang="zh-CN" altLang="en-US" sz="2000" dirty="0">
                <a:latin typeface="华文中宋" panose="02010600040101010101" pitchFamily="2" charset="-122"/>
                <a:ea typeface="华文中宋" panose="02010600040101010101" pitchFamily="2" charset="-122"/>
              </a:rPr>
              <a:t>体信息的长度</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以字节为单位</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 </a:t>
            </a:r>
            <a:br>
              <a:rPr lang="zh-CN" altLang="en-US" sz="2000" dirty="0">
                <a:latin typeface="华文中宋" panose="02010600040101010101" pitchFamily="2" charset="-122"/>
                <a:ea typeface="华文中宋" panose="02010600040101010101" pitchFamily="2" charset="-122"/>
              </a:rPr>
            </a:br>
            <a:r>
              <a:rPr lang="en-US" altLang="zh-CN" sz="2000" dirty="0">
                <a:latin typeface="华文中宋" panose="02010600040101010101" pitchFamily="2" charset="-122"/>
                <a:ea typeface="华文中宋" panose="02010600040101010101" pitchFamily="2" charset="-122"/>
              </a:rPr>
              <a:t>(4</a:t>
            </a:r>
            <a:r>
              <a:rPr lang="zh-CN" altLang="en-US" sz="2000" dirty="0">
                <a:latin typeface="华文中宋" panose="02010600040101010101" pitchFamily="2" charset="-122"/>
                <a:ea typeface="华文中宋" panose="02010600040101010101" pitchFamily="2" charset="-122"/>
              </a:rPr>
              <a:t>）关闭连接 ：当应答结束后，</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浏览器与</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服务器必须断开，以保证其他</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浏览器能够与</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服务器建立连接。 </a:t>
            </a:r>
            <a:br>
              <a:rPr lang="zh-CN" altLang="en-US" sz="2000" dirty="0">
                <a:latin typeface="华文中宋" panose="02010600040101010101" pitchFamily="2" charset="-122"/>
                <a:ea typeface="华文中宋" panose="02010600040101010101" pitchFamily="2" charset="-122"/>
              </a:rPr>
            </a:br>
            <a:br>
              <a:rPr lang="zh-CN" altLang="en-US" sz="2000" dirty="0">
                <a:latin typeface="华文中宋" panose="02010600040101010101" pitchFamily="2" charset="-122"/>
                <a:ea typeface="华文中宋" panose="02010600040101010101" pitchFamily="2" charset="-122"/>
              </a:rPr>
            </a:br>
            <a:endParaRPr lang="zh-CN" altLang="en-US" sz="2000" dirty="0"/>
          </a:p>
        </p:txBody>
      </p:sp>
    </p:spTree>
    <p:extLst>
      <p:ext uri="{BB962C8B-B14F-4D97-AF65-F5344CB8AC3E}">
        <p14:creationId xmlns:p14="http://schemas.microsoft.com/office/powerpoint/2010/main" val="1125835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724695"/>
            <a:ext cx="9601200" cy="1046956"/>
          </a:xfrm>
        </p:spPr>
        <p:txBody>
          <a:bodyPr/>
          <a:lstStyle/>
          <a:p>
            <a:r>
              <a:rPr lang="en-US" altLang="zh-CN" kern="1800" dirty="0">
                <a:latin typeface="Times New Roman"/>
                <a:ea typeface="黑体"/>
              </a:rPr>
              <a:t>HTTP</a:t>
            </a:r>
            <a:r>
              <a:rPr lang="zh-CN" altLang="en-US" kern="1800" dirty="0">
                <a:latin typeface="Times New Roman"/>
                <a:ea typeface="黑体"/>
              </a:rPr>
              <a:t>工作原理</a:t>
            </a:r>
            <a:endParaRPr lang="zh-CN" altLang="en-US" dirty="0"/>
          </a:p>
        </p:txBody>
      </p:sp>
      <p:sp>
        <p:nvSpPr>
          <p:cNvPr id="3" name="文本占位符 2"/>
          <p:cNvSpPr>
            <a:spLocks noGrp="1"/>
          </p:cNvSpPr>
          <p:nvPr>
            <p:ph type="body" idx="1"/>
          </p:nvPr>
        </p:nvSpPr>
        <p:spPr>
          <a:xfrm>
            <a:off x="6362700" y="2933700"/>
            <a:ext cx="4533900" cy="3028950"/>
          </a:xfrm>
        </p:spPr>
        <p:txBody>
          <a:bodyPr/>
          <a:lstStyle/>
          <a:p>
            <a:r>
              <a:rPr lang="zh-CN" altLang="en-US" sz="2800" dirty="0">
                <a:latin typeface="华文中宋" panose="02010600040101010101" pitchFamily="2" charset="-122"/>
                <a:ea typeface="华文中宋" panose="02010600040101010101" pitchFamily="2" charset="-122"/>
              </a:rPr>
              <a:t>客户端的请求信息被封装在</a:t>
            </a:r>
            <a:r>
              <a:rPr lang="en-US" altLang="zh-CN" sz="2800" dirty="0">
                <a:latin typeface="华文中宋" panose="02010600040101010101" pitchFamily="2" charset="-122"/>
                <a:ea typeface="华文中宋" panose="02010600040101010101" pitchFamily="2" charset="-122"/>
              </a:rPr>
              <a:t>request</a:t>
            </a:r>
            <a:r>
              <a:rPr lang="zh-CN" altLang="en-US" sz="2800" dirty="0">
                <a:latin typeface="华文中宋" panose="02010600040101010101" pitchFamily="2" charset="-122"/>
                <a:ea typeface="华文中宋" panose="02010600040101010101" pitchFamily="2" charset="-122"/>
              </a:rPr>
              <a:t>对象中，通过它才能了解到客户的需求，然后做出响应。它是</a:t>
            </a:r>
            <a:r>
              <a:rPr lang="en-US" altLang="zh-CN" sz="2800" dirty="0" err="1">
                <a:latin typeface="华文中宋" panose="02010600040101010101" pitchFamily="2" charset="-122"/>
                <a:ea typeface="华文中宋" panose="02010600040101010101" pitchFamily="2" charset="-122"/>
              </a:rPr>
              <a:t>HttpServletRequest</a:t>
            </a:r>
            <a:r>
              <a:rPr lang="zh-CN" altLang="en-US" sz="2800" dirty="0">
                <a:latin typeface="华文中宋" panose="02010600040101010101" pitchFamily="2" charset="-122"/>
                <a:ea typeface="华文中宋" panose="02010600040101010101" pitchFamily="2" charset="-122"/>
              </a:rPr>
              <a:t>类的实例 </a:t>
            </a:r>
            <a:endParaRPr lang="zh-CN" altLang="en-US"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537" y="2028031"/>
            <a:ext cx="3526087" cy="4376738"/>
          </a:xfrm>
          <a:prstGeom prst="rect">
            <a:avLst/>
          </a:prstGeom>
        </p:spPr>
      </p:pic>
    </p:spTree>
    <p:extLst>
      <p:ext uri="{BB962C8B-B14F-4D97-AF65-F5344CB8AC3E}">
        <p14:creationId xmlns:p14="http://schemas.microsoft.com/office/powerpoint/2010/main" val="134435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Times New Roman"/>
                <a:ea typeface="黑体"/>
              </a:rPr>
              <a:t>23.3  </a:t>
            </a:r>
            <a:r>
              <a:rPr lang="zh-CN" altLang="en-US" b="0" i="0" u="none" strike="noStrike" kern="1800" baseline="0" dirty="0">
                <a:latin typeface="Times New Roman"/>
                <a:ea typeface="黑体"/>
              </a:rPr>
              <a:t>设置</a:t>
            </a:r>
            <a:r>
              <a:rPr lang="en-US" altLang="zh-CN" b="0" i="0" u="none" strike="noStrike" kern="1800" baseline="0" dirty="0">
                <a:latin typeface="Times New Roman"/>
                <a:ea typeface="黑体"/>
              </a:rPr>
              <a:t>Apache</a:t>
            </a:r>
            <a:r>
              <a:rPr lang="zh-CN" altLang="en-US" b="0" i="0" u="none" strike="noStrike" kern="1800" baseline="0" dirty="0">
                <a:latin typeface="Times New Roman"/>
                <a:ea typeface="黑体"/>
              </a:rPr>
              <a:t>服务器</a:t>
            </a:r>
          </a:p>
        </p:txBody>
      </p:sp>
      <p:sp>
        <p:nvSpPr>
          <p:cNvPr id="3" name="文本占位符 2"/>
          <p:cNvSpPr>
            <a:spLocks noGrp="1"/>
          </p:cNvSpPr>
          <p:nvPr>
            <p:ph type="body" idx="1"/>
          </p:nvPr>
        </p:nvSpPr>
        <p:spPr/>
        <p:txBody>
          <a:bodyPr/>
          <a:lstStyle/>
          <a:p>
            <a:r>
              <a:rPr lang="zh-CN" altLang="en-US" b="0" i="0" u="none" strike="noStrike" baseline="0">
                <a:latin typeface="Times New Roman"/>
              </a:rPr>
              <a:t>完成</a:t>
            </a:r>
            <a:r>
              <a:rPr lang="en-US" altLang="zh-CN" b="0" i="0" u="none" strike="noStrike" baseline="0">
                <a:latin typeface="Times New Roman"/>
              </a:rPr>
              <a:t>Apache</a:t>
            </a:r>
            <a:r>
              <a:rPr lang="zh-CN" altLang="en-US" b="0" i="0" u="none" strike="noStrike" baseline="0">
                <a:latin typeface="Times New Roman"/>
              </a:rPr>
              <a:t>服务器的安装后，下一步就是配置了。尽管</a:t>
            </a:r>
            <a:r>
              <a:rPr lang="en-US" altLang="zh-CN" b="0" i="0" u="none" strike="noStrike" baseline="0">
                <a:latin typeface="Times New Roman"/>
              </a:rPr>
              <a:t>Apache</a:t>
            </a:r>
            <a:r>
              <a:rPr lang="zh-CN" altLang="en-US" b="0" i="0" u="none" strike="noStrike" baseline="0">
                <a:latin typeface="Times New Roman"/>
              </a:rPr>
              <a:t>默认的配置做得非常好，但对于某些高级应用而言，用户仍然需要手动定制。和</a:t>
            </a:r>
            <a:r>
              <a:rPr lang="en-US" altLang="zh-CN" b="0" i="0" u="none" strike="noStrike" baseline="0">
                <a:latin typeface="Times New Roman"/>
              </a:rPr>
              <a:t>Linux</a:t>
            </a:r>
            <a:r>
              <a:rPr lang="zh-CN" altLang="en-US" b="0" i="0" u="none" strike="noStrike" baseline="0">
                <a:latin typeface="Times New Roman"/>
              </a:rPr>
              <a:t>上的其他服务器程序一样，</a:t>
            </a:r>
            <a:r>
              <a:rPr lang="en-US" altLang="zh-CN" b="0" i="0" u="none" strike="noStrike" baseline="0">
                <a:latin typeface="Times New Roman"/>
              </a:rPr>
              <a:t>Apache</a:t>
            </a:r>
            <a:r>
              <a:rPr lang="zh-CN" altLang="en-US" b="0" i="0" u="none" strike="noStrike" baseline="0">
                <a:latin typeface="Times New Roman"/>
              </a:rPr>
              <a:t>使用文本文件来配置所有的功能选项。</a:t>
            </a:r>
          </a:p>
        </p:txBody>
      </p:sp>
    </p:spTree>
    <p:extLst>
      <p:ext uri="{BB962C8B-B14F-4D97-AF65-F5344CB8AC3E}">
        <p14:creationId xmlns:p14="http://schemas.microsoft.com/office/powerpoint/2010/main" val="8287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22.1</a:t>
            </a:r>
            <a:r>
              <a:rPr lang="zh-CN" altLang="en-US" b="0" i="0" u="none" strike="noStrike" kern="1800" baseline="0">
                <a:latin typeface="Times New Roman"/>
                <a:ea typeface="黑体"/>
              </a:rPr>
              <a:t>  系 统 引 导</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a:xfrm>
            <a:off x="1043608" y="2285999"/>
            <a:ext cx="9852992" cy="3876261"/>
          </a:xfrm>
        </p:spPr>
        <p:txBody>
          <a:bodyPr/>
          <a:lstStyle/>
          <a:p>
            <a:r>
              <a:rPr lang="zh-CN" altLang="en-US" b="0" i="0" u="none" strike="noStrike" baseline="0" dirty="0">
                <a:latin typeface="华文中宋" panose="02010600040101010101" pitchFamily="2" charset="-122"/>
                <a:ea typeface="华文中宋" panose="02010600040101010101" pitchFamily="2" charset="-122"/>
              </a:rPr>
              <a:t>计算机的启动和关闭并不是表面上那么简单。从打开电源到操作系统准备就绪，普通用户并不知道计算机已经完成了一项多么巨大的工程。系统引导是一整套复杂的任务流程，系统管理员没有必要知道其中的每一个细节，但大致了解一些是有帮助的。</a:t>
            </a:r>
            <a:endParaRPr lang="en-US" altLang="zh-CN" b="0" i="0" u="none" strike="noStrike" baseline="0"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试想：未加电之前，计算机处于怎样的状态？程序命令都在哪里？装入</a:t>
            </a:r>
            <a:r>
              <a:rPr lang="en-US" altLang="zh-CN" dirty="0" err="1">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的第一条指令来自哪里？来自哪个内存？内存条上的地址从哪里开始</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操作系统在哪里？在硬盘上的什么位置？什么时候装入内存？每次启动时最先从硬盘哪里开始访问？</a:t>
            </a:r>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793991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735013"/>
            <a:ext cx="9601200" cy="1169987"/>
          </a:xfrm>
        </p:spPr>
        <p:txBody>
          <a:bodyPr/>
          <a:lstStyle/>
          <a:p>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的配置文件</a:t>
            </a:r>
            <a:endParaRPr lang="zh-CN" altLang="en-US" dirty="0"/>
          </a:p>
        </p:txBody>
      </p:sp>
      <p:sp>
        <p:nvSpPr>
          <p:cNvPr id="3" name="文本占位符 2"/>
          <p:cNvSpPr>
            <a:spLocks noGrp="1"/>
          </p:cNvSpPr>
          <p:nvPr>
            <p:ph type="body" idx="1"/>
          </p:nvPr>
        </p:nvSpPr>
        <p:spPr>
          <a:xfrm>
            <a:off x="771524" y="1866900"/>
            <a:ext cx="10791825" cy="4324350"/>
          </a:xfrm>
        </p:spPr>
        <p:txBody>
          <a:bodyPr/>
          <a:lstStyle/>
          <a:p>
            <a:r>
              <a:rPr lang="zh-CN" altLang="en-US" sz="2000" dirty="0">
                <a:latin typeface="华文中宋" panose="02010600040101010101" pitchFamily="2" charset="-122"/>
                <a:ea typeface="华文中宋" panose="02010600040101010101" pitchFamily="2" charset="-122"/>
              </a:rPr>
              <a:t>安装完成后， 软件包自动提供的配置文件位于</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etc</a:t>
            </a:r>
            <a:r>
              <a:rPr lang="en-US" altLang="zh-CN" sz="2000" dirty="0">
                <a:latin typeface="华文中宋" panose="02010600040101010101" pitchFamily="2" charset="-122"/>
                <a:ea typeface="华文中宋" panose="02010600040101010101" pitchFamily="2" charset="-122"/>
              </a:rPr>
              <a:t>/apache2</a:t>
            </a:r>
            <a:r>
              <a:rPr lang="zh-CN" altLang="en-US" sz="2000" dirty="0">
                <a:latin typeface="华文中宋" panose="02010600040101010101" pitchFamily="2" charset="-122"/>
                <a:ea typeface="华文中宋" panose="02010600040101010101" pitchFamily="2" charset="-122"/>
              </a:rPr>
              <a:t>目录下，总共</a:t>
            </a:r>
            <a:r>
              <a:rPr lang="en-US" altLang="zh-CN" sz="2000" dirty="0">
                <a:latin typeface="华文中宋" panose="02010600040101010101" pitchFamily="2" charset="-122"/>
                <a:ea typeface="华文中宋" panose="02010600040101010101" pitchFamily="2" charset="-122"/>
              </a:rPr>
              <a:t>72</a:t>
            </a:r>
            <a:r>
              <a:rPr lang="zh-CN" altLang="en-US" sz="2000" dirty="0">
                <a:latin typeface="华文中宋" panose="02010600040101010101" pitchFamily="2" charset="-122"/>
                <a:ea typeface="华文中宋" panose="02010600040101010101" pitchFamily="2" charset="-122"/>
              </a:rPr>
              <a:t>个。其中：</a:t>
            </a:r>
            <a:endParaRPr lang="en-US" altLang="zh-CN" sz="2000" dirty="0">
              <a:latin typeface="华文中宋" panose="02010600040101010101" pitchFamily="2" charset="-122"/>
              <a:ea typeface="华文中宋" panose="02010600040101010101" pitchFamily="2" charset="-122"/>
            </a:endParaRPr>
          </a:p>
          <a:p>
            <a:r>
              <a:rPr lang="en-US" altLang="zh-CN" sz="2000" dirty="0">
                <a:latin typeface="华文中宋" panose="02010600040101010101" pitchFamily="2" charset="-122"/>
                <a:ea typeface="华文中宋" panose="02010600040101010101" pitchFamily="2" charset="-122"/>
              </a:rPr>
              <a:t>apache2.conf——</a:t>
            </a:r>
            <a:r>
              <a:rPr lang="zh-CN" altLang="en-US" sz="2000" dirty="0">
                <a:latin typeface="华文中宋" panose="02010600040101010101" pitchFamily="2" charset="-122"/>
                <a:ea typeface="华文中宋" panose="02010600040101010101" pitchFamily="2" charset="-122"/>
              </a:rPr>
              <a:t>为主配置文件它将配置文件进行了分割分类</a:t>
            </a:r>
            <a:endParaRPr lang="en-US" altLang="zh-CN" sz="2000" dirty="0">
              <a:latin typeface="华文中宋" panose="02010600040101010101" pitchFamily="2" charset="-122"/>
              <a:ea typeface="华文中宋" panose="02010600040101010101" pitchFamily="2" charset="-122"/>
            </a:endParaRPr>
          </a:p>
          <a:p>
            <a:r>
              <a:rPr lang="en-US" altLang="zh-CN" sz="2000" dirty="0" err="1">
                <a:latin typeface="华文中宋" panose="02010600040101010101" pitchFamily="2" charset="-122"/>
                <a:ea typeface="华文中宋" panose="02010600040101010101" pitchFamily="2" charset="-122"/>
              </a:rPr>
              <a:t>httpd.conf</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为</a:t>
            </a:r>
            <a:r>
              <a:rPr lang="zh-CN" altLang="en-US" sz="2000" dirty="0">
                <a:highlight>
                  <a:srgbClr val="FFFF00"/>
                </a:highlight>
                <a:latin typeface="华文中宋" panose="02010600040101010101" pitchFamily="2" charset="-122"/>
                <a:ea typeface="华文中宋" panose="02010600040101010101" pitchFamily="2" charset="-122"/>
              </a:rPr>
              <a:t>用户的</a:t>
            </a:r>
            <a:r>
              <a:rPr lang="zh-CN" altLang="en-US" sz="2000" dirty="0">
                <a:latin typeface="华文中宋" panose="02010600040101010101" pitchFamily="2" charset="-122"/>
                <a:ea typeface="华文中宋" panose="02010600040101010101" pitchFamily="2" charset="-122"/>
              </a:rPr>
              <a:t>主配置文件，起始是个空文件，由用户进行配置</a:t>
            </a:r>
            <a:endParaRPr lang="en-US" altLang="zh-CN" sz="2000" dirty="0">
              <a:latin typeface="华文中宋" panose="02010600040101010101" pitchFamily="2" charset="-122"/>
              <a:ea typeface="华文中宋" panose="02010600040101010101" pitchFamily="2" charset="-122"/>
            </a:endParaRPr>
          </a:p>
          <a:p>
            <a:r>
              <a:rPr lang="en-US" altLang="zh-CN" sz="2000" dirty="0" err="1">
                <a:latin typeface="华文中宋" panose="02010600040101010101" pitchFamily="2" charset="-122"/>
                <a:ea typeface="华文中宋" panose="02010600040101010101" pitchFamily="2" charset="-122"/>
              </a:rPr>
              <a:t>ports.conf</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为设置服务器</a:t>
            </a:r>
            <a:r>
              <a:rPr lang="zh-CN" altLang="en-US" sz="2000" dirty="0">
                <a:highlight>
                  <a:srgbClr val="FFFF00"/>
                </a:highlight>
                <a:latin typeface="华文中宋" panose="02010600040101010101" pitchFamily="2" charset="-122"/>
                <a:ea typeface="华文中宋" panose="02010600040101010101" pitchFamily="2" charset="-122"/>
              </a:rPr>
              <a:t>监听</a:t>
            </a:r>
            <a:r>
              <a:rPr lang="en-US" altLang="zh-CN" sz="2000" dirty="0">
                <a:highlight>
                  <a:srgbClr val="FFFF00"/>
                </a:highlight>
                <a:latin typeface="华文中宋" panose="02010600040101010101" pitchFamily="2" charset="-122"/>
                <a:ea typeface="华文中宋" panose="02010600040101010101" pitchFamily="2" charset="-122"/>
              </a:rPr>
              <a:t>IP</a:t>
            </a:r>
            <a:r>
              <a:rPr lang="zh-CN" altLang="en-US" sz="2000" dirty="0">
                <a:highlight>
                  <a:srgbClr val="FFFF00"/>
                </a:highlight>
                <a:latin typeface="华文中宋" panose="02010600040101010101" pitchFamily="2" charset="-122"/>
                <a:ea typeface="华文中宋" panose="02010600040101010101" pitchFamily="2" charset="-122"/>
              </a:rPr>
              <a:t>和端口</a:t>
            </a:r>
            <a:r>
              <a:rPr lang="zh-CN" altLang="en-US" sz="2000" dirty="0">
                <a:latin typeface="华文中宋" panose="02010600040101010101" pitchFamily="2" charset="-122"/>
                <a:ea typeface="华文中宋" panose="02010600040101010101" pitchFamily="2" charset="-122"/>
              </a:rPr>
              <a:t>的配置文件</a:t>
            </a:r>
            <a:endParaRPr lang="en-US" altLang="zh-CN" sz="2000" dirty="0">
              <a:latin typeface="华文中宋" panose="02010600040101010101" pitchFamily="2" charset="-122"/>
              <a:ea typeface="华文中宋" panose="02010600040101010101" pitchFamily="2" charset="-122"/>
            </a:endParaRPr>
          </a:p>
          <a:p>
            <a:r>
              <a:rPr lang="en-US" altLang="zh-CN" sz="2000" dirty="0" err="1">
                <a:latin typeface="华文中宋" panose="02010600040101010101" pitchFamily="2" charset="-122"/>
                <a:ea typeface="华文中宋" panose="02010600040101010101" pitchFamily="2" charset="-122"/>
              </a:rPr>
              <a:t>conf.d</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为子目录，存放配置文件的附加片断，默认情况下仅提供</a:t>
            </a:r>
            <a:r>
              <a:rPr lang="en-US" altLang="zh-CN" sz="2000" dirty="0">
                <a:latin typeface="华文中宋" panose="02010600040101010101" pitchFamily="2" charset="-122"/>
                <a:ea typeface="华文中宋" panose="02010600040101010101" pitchFamily="2" charset="-122"/>
              </a:rPr>
              <a:t>charset </a:t>
            </a:r>
            <a:r>
              <a:rPr lang="zh-CN" altLang="en-US" sz="2000" dirty="0">
                <a:latin typeface="华文中宋" panose="02010600040101010101" pitchFamily="2" charset="-122"/>
                <a:ea typeface="华文中宋" panose="02010600040101010101" pitchFamily="2" charset="-122"/>
              </a:rPr>
              <a:t>片断</a:t>
            </a:r>
          </a:p>
          <a:p>
            <a:r>
              <a:rPr lang="en-US" altLang="zh-CN" sz="2000" dirty="0">
                <a:latin typeface="华文中宋" panose="02010600040101010101" pitchFamily="2" charset="-122"/>
                <a:ea typeface="华文中宋" panose="02010600040101010101" pitchFamily="2" charset="-122"/>
              </a:rPr>
              <a:t>mods-available</a:t>
            </a:r>
            <a:r>
              <a:rPr lang="zh-CN" altLang="en-US" sz="2000" dirty="0">
                <a:latin typeface="华文中宋" panose="02010600040101010101" pitchFamily="2" charset="-122"/>
                <a:ea typeface="华文中宋" panose="02010600040101010101" pitchFamily="2" charset="-122"/>
              </a:rPr>
              <a:t>目录下是一些</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conf</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.load </a:t>
            </a:r>
            <a:r>
              <a:rPr lang="zh-CN" altLang="en-US" sz="2000" dirty="0">
                <a:latin typeface="华文中宋" panose="02010600040101010101" pitchFamily="2" charset="-122"/>
                <a:ea typeface="华文中宋" panose="02010600040101010101" pitchFamily="2" charset="-122"/>
              </a:rPr>
              <a:t>文件， 是系统中用于加载各种模块的配置文件， 而</a:t>
            </a:r>
            <a:r>
              <a:rPr lang="en-US" altLang="zh-CN" sz="2000" dirty="0">
                <a:latin typeface="华文中宋" panose="02010600040101010101" pitchFamily="2" charset="-122"/>
                <a:ea typeface="华文中宋" panose="02010600040101010101" pitchFamily="2" charset="-122"/>
              </a:rPr>
              <a:t>mods-enabled</a:t>
            </a:r>
            <a:r>
              <a:rPr lang="zh-CN" altLang="en-US" sz="2000" dirty="0">
                <a:latin typeface="华文中宋" panose="02010600040101010101" pitchFamily="2" charset="-122"/>
                <a:ea typeface="华文中宋" panose="02010600040101010101" pitchFamily="2" charset="-122"/>
              </a:rPr>
              <a:t>目录下则是指向这些配置文件的符号连接</a:t>
            </a:r>
            <a:r>
              <a:rPr lang="en-US" altLang="zh-CN" sz="2000" dirty="0">
                <a:latin typeface="华文中宋" panose="02010600040101010101" pitchFamily="2" charset="-122"/>
                <a:ea typeface="华文中宋" panose="02010600040101010101" pitchFamily="2" charset="-122"/>
              </a:rPr>
              <a:t>.</a:t>
            </a:r>
            <a:endParaRPr lang="zh-CN" altLang="en-US" sz="2000" dirty="0">
              <a:latin typeface="华文中宋" panose="02010600040101010101" pitchFamily="2" charset="-122"/>
              <a:ea typeface="华文中宋" panose="02010600040101010101" pitchFamily="2" charset="-122"/>
            </a:endParaRPr>
          </a:p>
          <a:p>
            <a:r>
              <a:rPr lang="en-US" altLang="zh-CN" sz="2000" dirty="0">
                <a:latin typeface="华文中宋" panose="02010600040101010101" pitchFamily="2" charset="-122"/>
                <a:ea typeface="华文中宋" panose="02010600040101010101" pitchFamily="2" charset="-122"/>
              </a:rPr>
              <a:t>sites-available——</a:t>
            </a:r>
            <a:r>
              <a:rPr lang="zh-CN" altLang="en-US" sz="2000" dirty="0">
                <a:latin typeface="华文中宋" panose="02010600040101010101" pitchFamily="2" charset="-122"/>
                <a:ea typeface="华文中宋" panose="02010600040101010101" pitchFamily="2" charset="-122"/>
              </a:rPr>
              <a:t>目录下为配置好的站点的配置文件， </a:t>
            </a:r>
            <a:r>
              <a:rPr lang="en-US" altLang="zh-CN" sz="2000" dirty="0">
                <a:latin typeface="华文中宋" panose="02010600040101010101" pitchFamily="2" charset="-122"/>
                <a:ea typeface="华文中宋" panose="02010600040101010101" pitchFamily="2" charset="-122"/>
              </a:rPr>
              <a:t>sites-enabled </a:t>
            </a:r>
            <a:r>
              <a:rPr lang="zh-CN" altLang="en-US" sz="2000" dirty="0">
                <a:latin typeface="华文中宋" panose="02010600040101010101" pitchFamily="2" charset="-122"/>
                <a:ea typeface="华文中宋" panose="02010600040101010101" pitchFamily="2" charset="-122"/>
              </a:rPr>
              <a:t>目录下则是指向这些配置文件的符号连接</a:t>
            </a:r>
          </a:p>
          <a:p>
            <a:r>
              <a:rPr lang="en-US" altLang="zh-CN" sz="2000" dirty="0">
                <a:latin typeface="华文中宋" panose="02010600040101010101" pitchFamily="2" charset="-122"/>
                <a:ea typeface="华文中宋" panose="02010600040101010101" pitchFamily="2" charset="-122"/>
              </a:rPr>
              <a:t>/var/www——</a:t>
            </a:r>
            <a:r>
              <a:rPr lang="zh-CN" altLang="en-US" sz="2000" dirty="0">
                <a:latin typeface="华文中宋" panose="02010600040101010101" pitchFamily="2" charset="-122"/>
                <a:ea typeface="华文中宋" panose="02010600040101010101" pitchFamily="2" charset="-122"/>
              </a:rPr>
              <a:t>默认情况下用于放置要发布的网页文件。这一默认值可以通过主配置文件中的</a:t>
            </a:r>
            <a:r>
              <a:rPr lang="en-US" altLang="zh-CN" sz="2000" dirty="0" err="1">
                <a:latin typeface="华文中宋" panose="02010600040101010101" pitchFamily="2" charset="-122"/>
                <a:ea typeface="华文中宋" panose="02010600040101010101" pitchFamily="2" charset="-122"/>
              </a:rPr>
              <a:t>DocumentRoot</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选项修改。</a:t>
            </a:r>
          </a:p>
          <a:p>
            <a:endParaRPr lang="en-US" altLang="zh-CN"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94926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625" y="544513"/>
            <a:ext cx="9601200" cy="1036637"/>
          </a:xfrm>
        </p:spPr>
        <p:txBody>
          <a:bodyPr/>
          <a:lstStyle/>
          <a:p>
            <a:r>
              <a:rPr lang="en-US" altLang="zh-CN" b="0" i="0" u="none" strike="noStrike" kern="1800" baseline="0" dirty="0">
                <a:latin typeface="Times New Roman"/>
                <a:ea typeface="黑体"/>
              </a:rPr>
              <a:t>23.3.1  </a:t>
            </a:r>
            <a:r>
              <a:rPr lang="zh-CN" altLang="en-US" b="0" i="0" u="none" strike="noStrike" kern="1800" baseline="0" dirty="0">
                <a:latin typeface="Times New Roman"/>
                <a:ea typeface="黑体"/>
              </a:rPr>
              <a:t>配置文件</a:t>
            </a:r>
          </a:p>
        </p:txBody>
      </p:sp>
      <p:sp>
        <p:nvSpPr>
          <p:cNvPr id="3" name="文本占位符 2"/>
          <p:cNvSpPr>
            <a:spLocks noGrp="1"/>
          </p:cNvSpPr>
          <p:nvPr>
            <p:ph type="body" idx="1"/>
          </p:nvPr>
        </p:nvSpPr>
        <p:spPr>
          <a:xfrm>
            <a:off x="1600200" y="1447800"/>
            <a:ext cx="8839200" cy="4819650"/>
          </a:xfrm>
        </p:spPr>
        <p:txBody>
          <a:bodyPr/>
          <a:lstStyle/>
          <a:p>
            <a:r>
              <a:rPr lang="en-US" altLang="zh-CN" sz="1800" dirty="0">
                <a:latin typeface="华文中宋" panose="02010600040101010101" pitchFamily="2" charset="-122"/>
                <a:ea typeface="华文中宋" panose="02010600040101010101" pitchFamily="2" charset="-122"/>
              </a:rPr>
              <a:t>apache2.2</a:t>
            </a:r>
            <a:r>
              <a:rPr lang="zh-CN" altLang="en-US" sz="1800" dirty="0">
                <a:latin typeface="华文中宋" panose="02010600040101010101" pitchFamily="2" charset="-122"/>
                <a:ea typeface="华文中宋" panose="02010600040101010101" pitchFamily="2" charset="-122"/>
              </a:rPr>
              <a:t>目录：</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-|bin    -&gt;binary,</a:t>
            </a:r>
            <a:r>
              <a:rPr lang="zh-CN" altLang="en-US" sz="1800" dirty="0">
                <a:latin typeface="华文中宋" panose="02010600040101010101" pitchFamily="2" charset="-122"/>
                <a:ea typeface="华文中宋" panose="02010600040101010101" pitchFamily="2" charset="-122"/>
              </a:rPr>
              <a:t>二进制文件，是</a:t>
            </a:r>
            <a:r>
              <a:rPr lang="en-US" altLang="zh-CN" sz="1800" dirty="0">
                <a:latin typeface="华文中宋" panose="02010600040101010101" pitchFamily="2" charset="-122"/>
                <a:ea typeface="华文中宋" panose="02010600040101010101" pitchFamily="2" charset="-122"/>
              </a:rPr>
              <a:t>apache</a:t>
            </a:r>
            <a:r>
              <a:rPr lang="zh-CN" altLang="en-US" sz="1800" dirty="0">
                <a:latin typeface="华文中宋" panose="02010600040101010101" pitchFamily="2" charset="-122"/>
                <a:ea typeface="华文中宋" panose="02010600040101010101" pitchFamily="2" charset="-122"/>
              </a:rPr>
              <a:t>的主程序及控制台等可执行程序的目录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cgi</a:t>
            </a:r>
            <a:r>
              <a:rPr lang="en-US" altLang="zh-CN" sz="1800" dirty="0">
                <a:latin typeface="华文中宋" panose="02010600040101010101" pitchFamily="2" charset="-122"/>
                <a:ea typeface="华文中宋" panose="02010600040101010101" pitchFamily="2" charset="-122"/>
              </a:rPr>
              <a:t>-bin    -&gt;</a:t>
            </a:r>
            <a:r>
              <a:rPr lang="zh-CN" altLang="en-US" sz="1800" dirty="0">
                <a:latin typeface="华文中宋" panose="02010600040101010101" pitchFamily="2" charset="-122"/>
                <a:ea typeface="华文中宋" panose="02010600040101010101" pitchFamily="2" charset="-122"/>
              </a:rPr>
              <a:t>公共网管接口方式存放的目录              </a:t>
            </a:r>
            <a:endParaRPr lang="en-US" altLang="zh-CN" sz="1800" dirty="0">
              <a:latin typeface="华文中宋" panose="02010600040101010101" pitchFamily="2" charset="-122"/>
              <a:ea typeface="华文中宋" panose="02010600040101010101" pitchFamily="2" charset="-122"/>
            </a:endParaRPr>
          </a:p>
          <a:p>
            <a:r>
              <a:rPr lang="en-US" altLang="zh-CN" sz="1800" b="1"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a:t>
            </a:r>
            <a:r>
              <a:rPr lang="en-US" altLang="zh-CN" sz="1800" b="1" dirty="0" err="1">
                <a:latin typeface="华文中宋" panose="02010600040101010101" pitchFamily="2" charset="-122"/>
                <a:ea typeface="华文中宋" panose="02010600040101010101" pitchFamily="2" charset="-122"/>
              </a:rPr>
              <a:t>conf</a:t>
            </a:r>
            <a:r>
              <a:rPr lang="en-US" altLang="zh-CN" sz="1800" b="1" dirty="0">
                <a:latin typeface="华文中宋" panose="02010600040101010101" pitchFamily="2" charset="-122"/>
                <a:ea typeface="华文中宋" panose="02010600040101010101" pitchFamily="2" charset="-122"/>
              </a:rPr>
              <a:t>    </a:t>
            </a:r>
            <a:r>
              <a:rPr lang="en-US" altLang="zh-CN" sz="1800" dirty="0">
                <a:latin typeface="华文中宋" panose="02010600040101010101" pitchFamily="2" charset="-122"/>
                <a:ea typeface="华文中宋" panose="02010600040101010101" pitchFamily="2" charset="-122"/>
              </a:rPr>
              <a:t>-&gt;</a:t>
            </a:r>
            <a:r>
              <a:rPr lang="en-US" altLang="zh-CN" sz="1800" dirty="0" err="1">
                <a:latin typeface="华文中宋" panose="02010600040101010101" pitchFamily="2" charset="-122"/>
                <a:ea typeface="华文中宋" panose="02010600040101010101" pitchFamily="2" charset="-122"/>
              </a:rPr>
              <a:t>config</a:t>
            </a:r>
            <a:r>
              <a:rPr lang="zh-CN" altLang="en-US" sz="1800" dirty="0">
                <a:latin typeface="华文中宋" panose="02010600040101010101" pitchFamily="2" charset="-122"/>
                <a:ea typeface="华文中宋" panose="02010600040101010101" pitchFamily="2" charset="-122"/>
              </a:rPr>
              <a:t>的缩写，配置文件目录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-||-extra     -&gt;</a:t>
            </a:r>
            <a:r>
              <a:rPr lang="zh-CN" altLang="en-US" sz="1800" dirty="0">
                <a:latin typeface="华文中宋" panose="02010600040101010101" pitchFamily="2" charset="-122"/>
                <a:ea typeface="华文中宋" panose="02010600040101010101" pitchFamily="2" charset="-122"/>
              </a:rPr>
              <a:t>辅配置文件，子配置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-||-original    -&gt;</a:t>
            </a:r>
            <a:r>
              <a:rPr lang="zh-CN" altLang="en-US" sz="1800" dirty="0">
                <a:latin typeface="华文中宋" panose="02010600040101010101" pitchFamily="2" charset="-122"/>
                <a:ea typeface="华文中宋" panose="02010600040101010101" pitchFamily="2" charset="-122"/>
              </a:rPr>
              <a:t>原始的配置文件，可以在修改失败后来恢复使用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a:t>
            </a:r>
            <a:r>
              <a:rPr lang="en-US" altLang="zh-CN" sz="1800" b="1" dirty="0" err="1">
                <a:latin typeface="华文中宋" panose="02010600040101010101" pitchFamily="2" charset="-122"/>
                <a:ea typeface="华文中宋" panose="02010600040101010101" pitchFamily="2" charset="-122"/>
              </a:rPr>
              <a:t>httpd.conf</a:t>
            </a:r>
            <a:r>
              <a:rPr lang="en-US" altLang="zh-CN" sz="1800" dirty="0">
                <a:latin typeface="华文中宋" panose="02010600040101010101" pitchFamily="2" charset="-122"/>
                <a:ea typeface="华文中宋" panose="02010600040101010101" pitchFamily="2" charset="-122"/>
              </a:rPr>
              <a:t>   -&gt;</a:t>
            </a:r>
            <a:r>
              <a:rPr lang="zh-CN" altLang="en-US" sz="1800" dirty="0">
                <a:latin typeface="华文中宋" panose="02010600040101010101" pitchFamily="2" charset="-122"/>
                <a:ea typeface="华文中宋" panose="02010600040101010101" pitchFamily="2" charset="-122"/>
              </a:rPr>
              <a:t>主配置文件，引入</a:t>
            </a:r>
            <a:r>
              <a:rPr lang="en-US" altLang="zh-CN" sz="1800" dirty="0">
                <a:latin typeface="华文中宋" panose="02010600040101010101" pitchFamily="2" charset="-122"/>
                <a:ea typeface="华文中宋" panose="02010600040101010101" pitchFamily="2" charset="-122"/>
              </a:rPr>
              <a:t>extra</a:t>
            </a:r>
            <a:r>
              <a:rPr lang="zh-CN" altLang="en-US" sz="1800" dirty="0">
                <a:latin typeface="华文中宋" panose="02010600040101010101" pitchFamily="2" charset="-122"/>
                <a:ea typeface="华文中宋" panose="02010600040101010101" pitchFamily="2" charset="-122"/>
              </a:rPr>
              <a:t>里面的各子配置文件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-|error    -&gt; </a:t>
            </a:r>
            <a:r>
              <a:rPr lang="zh-CN" altLang="en-US" sz="1800" dirty="0">
                <a:latin typeface="华文中宋" panose="02010600040101010101" pitchFamily="2" charset="-122"/>
                <a:ea typeface="华文中宋" panose="02010600040101010101" pitchFamily="2" charset="-122"/>
              </a:rPr>
              <a:t>存入一些请求错误时，所给客户回应的信息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htdocs</a:t>
            </a:r>
            <a:r>
              <a:rPr lang="en-US" altLang="zh-CN" sz="1800" dirty="0">
                <a:latin typeface="华文中宋" panose="02010600040101010101" pitchFamily="2" charset="-122"/>
                <a:ea typeface="华文中宋" panose="02010600040101010101" pitchFamily="2" charset="-122"/>
              </a:rPr>
              <a:t>   -&gt;</a:t>
            </a:r>
            <a:r>
              <a:rPr lang="zh-CN" altLang="en-US" sz="1800" dirty="0">
                <a:latin typeface="华文中宋" panose="02010600040101010101" pitchFamily="2" charset="-122"/>
                <a:ea typeface="华文中宋" panose="02010600040101010101" pitchFamily="2" charset="-122"/>
              </a:rPr>
              <a:t>网页的主目录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-|icons      -&gt;</a:t>
            </a:r>
            <a:r>
              <a:rPr lang="zh-CN" altLang="en-US" sz="1800" dirty="0">
                <a:latin typeface="华文中宋" panose="02010600040101010101" pitchFamily="2" charset="-122"/>
                <a:ea typeface="华文中宋" panose="02010600040101010101" pitchFamily="2" charset="-122"/>
              </a:rPr>
              <a:t>小图标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-|logs        -&gt;</a:t>
            </a:r>
            <a:r>
              <a:rPr lang="zh-CN" altLang="en-US" sz="1800" dirty="0">
                <a:latin typeface="华文中宋" panose="02010600040101010101" pitchFamily="2" charset="-122"/>
                <a:ea typeface="华文中宋" panose="02010600040101010101" pitchFamily="2" charset="-122"/>
              </a:rPr>
              <a:t>日志信息，其中</a:t>
            </a:r>
            <a:r>
              <a:rPr lang="en-US" altLang="zh-CN" sz="1800" dirty="0">
                <a:latin typeface="华文中宋" panose="02010600040101010101" pitchFamily="2" charset="-122"/>
                <a:ea typeface="华文中宋" panose="02010600040101010101" pitchFamily="2" charset="-122"/>
              </a:rPr>
              <a:t>error.log</a:t>
            </a:r>
            <a:r>
              <a:rPr lang="zh-CN" altLang="en-US" sz="1800" dirty="0">
                <a:latin typeface="华文中宋" panose="02010600040101010101" pitchFamily="2" charset="-122"/>
                <a:ea typeface="华文中宋" panose="02010600040101010101" pitchFamily="2" charset="-122"/>
              </a:rPr>
              <a:t>是错误日志信息，对我们调试有帮助              </a:t>
            </a:r>
            <a:endParaRPr lang="en-US" altLang="zh-CN"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-|modules -&gt;</a:t>
            </a:r>
            <a:r>
              <a:rPr lang="zh-CN" altLang="en-US" sz="1800" dirty="0">
                <a:latin typeface="华文中宋" panose="02010600040101010101" pitchFamily="2" charset="-122"/>
                <a:ea typeface="华文中宋" panose="02010600040101010101" pitchFamily="2" charset="-122"/>
              </a:rPr>
              <a:t>模块目录，防止各种功能模块</a:t>
            </a:r>
          </a:p>
        </p:txBody>
      </p:sp>
    </p:spTree>
    <p:extLst>
      <p:ext uri="{BB962C8B-B14F-4D97-AF65-F5344CB8AC3E}">
        <p14:creationId xmlns:p14="http://schemas.microsoft.com/office/powerpoint/2010/main" val="2754322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0625" y="544513"/>
            <a:ext cx="9601200" cy="1303337"/>
          </a:xfrm>
        </p:spPr>
        <p:txBody>
          <a:bodyPr/>
          <a:lstStyle/>
          <a:p>
            <a:r>
              <a:rPr lang="en-US" altLang="zh-CN" b="0" i="0" u="none" strike="noStrike" kern="1800" baseline="0" dirty="0">
                <a:latin typeface="Times New Roman"/>
                <a:ea typeface="黑体"/>
              </a:rPr>
              <a:t>23.3.1  </a:t>
            </a:r>
            <a:r>
              <a:rPr lang="zh-CN" altLang="en-US" b="0" i="0" u="none" strike="noStrike" kern="1800" baseline="0" dirty="0">
                <a:latin typeface="Times New Roman"/>
                <a:ea typeface="黑体"/>
              </a:rPr>
              <a:t>配置文件</a:t>
            </a:r>
          </a:p>
        </p:txBody>
      </p:sp>
      <p:sp>
        <p:nvSpPr>
          <p:cNvPr id="3" name="文本占位符 2"/>
          <p:cNvSpPr>
            <a:spLocks noGrp="1"/>
          </p:cNvSpPr>
          <p:nvPr>
            <p:ph type="body" idx="1"/>
          </p:nvPr>
        </p:nvSpPr>
        <p:spPr>
          <a:xfrm>
            <a:off x="895350" y="1847850"/>
            <a:ext cx="10191750" cy="4343399"/>
          </a:xfrm>
        </p:spPr>
        <p:txBody>
          <a:bodyPr/>
          <a:lstStyle/>
          <a:p>
            <a:r>
              <a:rPr lang="zh-CN" altLang="zh-CN" sz="2000" b="1" dirty="0">
                <a:latin typeface="华文中宋" panose="02010600040101010101" pitchFamily="2" charset="-122"/>
                <a:ea typeface="华文中宋" panose="02010600040101010101" pitchFamily="2" charset="-122"/>
              </a:rPr>
              <a:t>配置文件的组成：</a:t>
            </a:r>
            <a:endParaRPr lang="zh-CN" altLang="zh-CN" sz="2000" dirty="0">
              <a:latin typeface="华文中宋" panose="02010600040101010101" pitchFamily="2" charset="-122"/>
              <a:ea typeface="华文中宋" panose="02010600040101010101" pitchFamily="2" charset="-122"/>
            </a:endParaRPr>
          </a:p>
          <a:p>
            <a:r>
              <a:rPr lang="en-US" altLang="zh-CN" sz="2000" dirty="0">
                <a:latin typeface="华文中宋" panose="02010600040101010101" pitchFamily="2" charset="-122"/>
                <a:ea typeface="华文中宋" panose="02010600040101010101" pitchFamily="2" charset="-122"/>
              </a:rPr>
              <a:t>$ grep “Section” /</a:t>
            </a:r>
            <a:r>
              <a:rPr lang="en-US" altLang="zh-CN" sz="2000" dirty="0" err="1">
                <a:latin typeface="华文中宋" panose="02010600040101010101" pitchFamily="2" charset="-122"/>
                <a:ea typeface="华文中宋" panose="02010600040101010101" pitchFamily="2" charset="-122"/>
              </a:rPr>
              <a:t>etc</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httpd</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conf</a:t>
            </a:r>
            <a:r>
              <a:rPr lang="en-US" altLang="zh-CN" sz="2000" dirty="0">
                <a:latin typeface="华文中宋" panose="02010600040101010101" pitchFamily="2" charset="-122"/>
                <a:ea typeface="华文中宋" panose="02010600040101010101" pitchFamily="2" charset="-122"/>
              </a:rPr>
              <a:t>/httpd.conf </a:t>
            </a:r>
            <a:br>
              <a:rPr lang="en-US" altLang="zh-CN" sz="2000" dirty="0">
                <a:latin typeface="华文中宋" panose="02010600040101010101" pitchFamily="2" charset="-122"/>
                <a:ea typeface="华文中宋" panose="02010600040101010101" pitchFamily="2" charset="-122"/>
              </a:rPr>
            </a:br>
            <a:r>
              <a:rPr lang="en-US" altLang="zh-CN" sz="2000" dirty="0">
                <a:latin typeface="华文中宋" panose="02010600040101010101" pitchFamily="2" charset="-122"/>
                <a:ea typeface="华文中宋" panose="02010600040101010101" pitchFamily="2" charset="-122"/>
              </a:rPr>
              <a:t>## Section 1: Global Environment    </a:t>
            </a:r>
            <a:r>
              <a:rPr lang="zh-CN" altLang="en-US" sz="2000" dirty="0">
                <a:latin typeface="华文中宋" panose="02010600040101010101" pitchFamily="2" charset="-122"/>
                <a:ea typeface="华文中宋" panose="02010600040101010101" pitchFamily="2" charset="-122"/>
              </a:rPr>
              <a:t>全局变量配置，控制</a:t>
            </a:r>
            <a:r>
              <a:rPr lang="en-US" altLang="zh-CN" sz="2000" dirty="0">
                <a:latin typeface="华文中宋" panose="02010600040101010101" pitchFamily="2" charset="-122"/>
                <a:ea typeface="华文中宋" panose="02010600040101010101" pitchFamily="2" charset="-122"/>
              </a:rPr>
              <a:t>apache</a:t>
            </a:r>
            <a:r>
              <a:rPr lang="zh-CN" altLang="en-US" sz="2000" dirty="0">
                <a:latin typeface="华文中宋" panose="02010600040101010101" pitchFamily="2" charset="-122"/>
                <a:ea typeface="华文中宋" panose="02010600040101010101" pitchFamily="2" charset="-122"/>
              </a:rPr>
              <a:t>服务器执行过程的全局配置</a:t>
            </a:r>
            <a:br>
              <a:rPr lang="en-US" altLang="zh-CN" sz="2000" dirty="0">
                <a:latin typeface="华文中宋" panose="02010600040101010101" pitchFamily="2" charset="-122"/>
                <a:ea typeface="华文中宋" panose="02010600040101010101" pitchFamily="2" charset="-122"/>
              </a:rPr>
            </a:br>
            <a:r>
              <a:rPr lang="en-US" altLang="zh-CN" sz="2000" dirty="0">
                <a:latin typeface="华文中宋" panose="02010600040101010101" pitchFamily="2" charset="-122"/>
                <a:ea typeface="华文中宋" panose="02010600040101010101" pitchFamily="2" charset="-122"/>
              </a:rPr>
              <a:t>## Section 2: ‘Main’ server configuration   </a:t>
            </a:r>
            <a:r>
              <a:rPr lang="zh-CN" altLang="en-US" sz="2000" dirty="0">
                <a:latin typeface="华文中宋" panose="02010600040101010101" pitchFamily="2" charset="-122"/>
                <a:ea typeface="华文中宋" panose="02010600040101010101" pitchFamily="2" charset="-122"/>
              </a:rPr>
              <a:t>主服务配置，定义主服务或者默认服务器的参数的配置，这些配置会响应</a:t>
            </a:r>
            <a:r>
              <a:rPr lang="en-US" altLang="zh-CN" sz="2000" dirty="0">
                <a:latin typeface="华文中宋" panose="02010600040101010101" pitchFamily="2" charset="-122"/>
                <a:ea typeface="华文中宋" panose="02010600040101010101" pitchFamily="2" charset="-122"/>
              </a:rPr>
              <a:t>virtual host</a:t>
            </a:r>
            <a:r>
              <a:rPr lang="zh-CN" altLang="en-US" sz="2000" dirty="0">
                <a:latin typeface="华文中宋" panose="02010600040101010101" pitchFamily="2" charset="-122"/>
                <a:ea typeface="华文中宋" panose="02010600040101010101" pitchFamily="2" charset="-122"/>
              </a:rPr>
              <a:t>不处理的请求。这类配置也为所有的</a:t>
            </a:r>
            <a:r>
              <a:rPr lang="en-US" altLang="zh-CN" sz="2000" dirty="0">
                <a:latin typeface="华文中宋" panose="02010600040101010101" pitchFamily="2" charset="-122"/>
                <a:ea typeface="华文中宋" panose="02010600040101010101" pitchFamily="2" charset="-122"/>
              </a:rPr>
              <a:t>virtual hosts</a:t>
            </a:r>
            <a:r>
              <a:rPr lang="zh-CN" altLang="en-US" sz="2000" dirty="0">
                <a:latin typeface="华文中宋" panose="02010600040101010101" pitchFamily="2" charset="-122"/>
                <a:ea typeface="华文中宋" panose="02010600040101010101" pitchFamily="2" charset="-122"/>
              </a:rPr>
              <a:t>配置提供默认值。</a:t>
            </a:r>
            <a:br>
              <a:rPr lang="en-US" altLang="zh-CN" sz="2000" dirty="0">
                <a:latin typeface="华文中宋" panose="02010600040101010101" pitchFamily="2" charset="-122"/>
                <a:ea typeface="华文中宋" panose="02010600040101010101" pitchFamily="2" charset="-122"/>
              </a:rPr>
            </a:br>
            <a:r>
              <a:rPr lang="en-US" altLang="zh-CN" sz="2000" dirty="0">
                <a:latin typeface="华文中宋" panose="02010600040101010101" pitchFamily="2" charset="-122"/>
                <a:ea typeface="华文中宋" panose="02010600040101010101" pitchFamily="2" charset="-122"/>
              </a:rPr>
              <a:t>## Section 3: Virtual Hosts  </a:t>
            </a:r>
            <a:r>
              <a:rPr lang="zh-CN" altLang="en-US" sz="2000" dirty="0">
                <a:latin typeface="华文中宋" panose="02010600040101010101" pitchFamily="2" charset="-122"/>
                <a:ea typeface="华文中宋" panose="02010600040101010101" pitchFamily="2" charset="-122"/>
              </a:rPr>
              <a:t>虚拟机配置，使得同一个</a:t>
            </a:r>
            <a:r>
              <a:rPr lang="en-US" altLang="zh-CN" sz="2000" dirty="0">
                <a:latin typeface="华文中宋" panose="02010600040101010101" pitchFamily="2" charset="-122"/>
                <a:ea typeface="华文中宋" panose="02010600040101010101" pitchFamily="2" charset="-122"/>
              </a:rPr>
              <a:t>apache</a:t>
            </a:r>
            <a:r>
              <a:rPr lang="zh-CN" altLang="en-US" sz="2000" dirty="0">
                <a:latin typeface="华文中宋" panose="02010600040101010101" pitchFamily="2" charset="-122"/>
                <a:ea typeface="华文中宋" panose="02010600040101010101" pitchFamily="2" charset="-122"/>
              </a:rPr>
              <a:t>服务进程处理向不同</a:t>
            </a:r>
            <a:r>
              <a:rPr lang="en-US" altLang="zh-CN" sz="2000" dirty="0">
                <a:latin typeface="华文中宋" panose="02010600040101010101" pitchFamily="2" charset="-122"/>
                <a:ea typeface="华文中宋" panose="02010600040101010101" pitchFamily="2" charset="-122"/>
              </a:rPr>
              <a:t>IP</a:t>
            </a:r>
            <a:r>
              <a:rPr lang="zh-CN" altLang="en-US" sz="2000" dirty="0">
                <a:latin typeface="华文中宋" panose="02010600040101010101" pitchFamily="2" charset="-122"/>
                <a:ea typeface="华文中宋" panose="02010600040101010101" pitchFamily="2" charset="-122"/>
              </a:rPr>
              <a:t>地址或者主机名发送的请求</a:t>
            </a:r>
          </a:p>
          <a:p>
            <a:r>
              <a:rPr lang="zh-CN" altLang="zh-CN" sz="2000" b="1" dirty="0">
                <a:latin typeface="华文中宋" panose="02010600040101010101" pitchFamily="2" charset="-122"/>
                <a:ea typeface="华文中宋" panose="02010600040101010101" pitchFamily="2" charset="-122"/>
              </a:rPr>
              <a:t>配置格式：</a:t>
            </a:r>
            <a:r>
              <a:rPr lang="en-US" altLang="zh-CN" sz="2000" b="1" dirty="0">
                <a:latin typeface="华文中宋" panose="02010600040101010101" pitchFamily="2" charset="-122"/>
                <a:ea typeface="华文中宋" panose="02010600040101010101" pitchFamily="2" charset="-122"/>
              </a:rPr>
              <a:t>directive  value</a:t>
            </a:r>
            <a:r>
              <a:rPr lang="en-US" altLang="zh-CN" sz="2000" dirty="0">
                <a:latin typeface="华文中宋" panose="02010600040101010101" pitchFamily="2" charset="-122"/>
                <a:ea typeface="华文中宋" panose="02010600040101010101" pitchFamily="2" charset="-122"/>
              </a:rPr>
              <a:t> </a:t>
            </a:r>
            <a:br>
              <a:rPr lang="en-US" altLang="zh-CN" sz="2000" dirty="0">
                <a:latin typeface="华文中宋" panose="02010600040101010101" pitchFamily="2" charset="-122"/>
                <a:ea typeface="华文中宋" panose="02010600040101010101" pitchFamily="2" charset="-122"/>
              </a:rPr>
            </a:br>
            <a:r>
              <a:rPr lang="en-US" altLang="zh-CN" sz="2000" dirty="0">
                <a:latin typeface="华文中宋" panose="02010600040101010101" pitchFamily="2" charset="-122"/>
                <a:ea typeface="华文中宋" panose="02010600040101010101" pitchFamily="2" charset="-122"/>
              </a:rPr>
              <a:t>directive</a:t>
            </a:r>
            <a:r>
              <a:rPr lang="zh-CN"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指令，</a:t>
            </a:r>
            <a:r>
              <a:rPr lang="zh-CN" altLang="zh-CN" sz="2000" dirty="0">
                <a:latin typeface="华文中宋" panose="02010600040101010101" pitchFamily="2" charset="-122"/>
                <a:ea typeface="华文中宋" panose="02010600040101010101" pitchFamily="2" charset="-122"/>
              </a:rPr>
              <a:t>不区分字符大小写</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value</a:t>
            </a:r>
            <a:r>
              <a:rPr lang="zh-CN"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值，</a:t>
            </a:r>
            <a:r>
              <a:rPr lang="zh-CN" altLang="zh-CN" sz="2000" dirty="0">
                <a:latin typeface="华文中宋" panose="02010600040101010101" pitchFamily="2" charset="-122"/>
                <a:ea typeface="华文中宋" panose="02010600040101010101" pitchFamily="2" charset="-122"/>
              </a:rPr>
              <a:t>为路径时，取决于文件系统</a:t>
            </a:r>
          </a:p>
        </p:txBody>
      </p:sp>
    </p:spTree>
    <p:extLst>
      <p:ext uri="{BB962C8B-B14F-4D97-AF65-F5344CB8AC3E}">
        <p14:creationId xmlns:p14="http://schemas.microsoft.com/office/powerpoint/2010/main" val="3436180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39763"/>
            <a:ext cx="9601200" cy="941387"/>
          </a:xfrm>
        </p:spPr>
        <p:txBody>
          <a:bodyPr/>
          <a:lstStyle/>
          <a:p>
            <a:r>
              <a:rPr lang="en-US" altLang="zh-CN" dirty="0">
                <a:latin typeface="华文中宋" panose="02010600040101010101" pitchFamily="2" charset="-122"/>
                <a:ea typeface="华文中宋" panose="02010600040101010101" pitchFamily="2" charset="-122"/>
              </a:rPr>
              <a:t>httpd.conf</a:t>
            </a:r>
            <a:r>
              <a:rPr lang="zh-CN" altLang="en-US" dirty="0">
                <a:latin typeface="华文中宋" panose="02010600040101010101" pitchFamily="2" charset="-122"/>
                <a:ea typeface="华文中宋" panose="02010600040101010101" pitchFamily="2" charset="-122"/>
              </a:rPr>
              <a:t>或</a:t>
            </a:r>
            <a:r>
              <a:rPr lang="en-US" altLang="zh-CN" dirty="0">
                <a:latin typeface="华文中宋" panose="02010600040101010101" pitchFamily="2" charset="-122"/>
                <a:ea typeface="华文中宋" panose="02010600040101010101" pitchFamily="2" charset="-122"/>
              </a:rPr>
              <a:t>apache2.conf</a:t>
            </a:r>
            <a:endParaRPr lang="zh-CN" altLang="en-US" dirty="0"/>
          </a:p>
        </p:txBody>
      </p:sp>
      <p:sp>
        <p:nvSpPr>
          <p:cNvPr id="3" name="文本占位符 2"/>
          <p:cNvSpPr>
            <a:spLocks noGrp="1"/>
          </p:cNvSpPr>
          <p:nvPr>
            <p:ph type="body" idx="1"/>
          </p:nvPr>
        </p:nvSpPr>
        <p:spPr>
          <a:xfrm>
            <a:off x="742950" y="1714500"/>
            <a:ext cx="10648950" cy="4495799"/>
          </a:xfrm>
        </p:spPr>
        <p:txBody>
          <a:bodyPr/>
          <a:lstStyle/>
          <a:p>
            <a:pPr>
              <a:spcBef>
                <a:spcPts val="0"/>
              </a:spcBef>
              <a:spcAft>
                <a:spcPts val="0"/>
              </a:spcAft>
            </a:pPr>
            <a:r>
              <a:rPr lang="zh-CN" altLang="en-US" sz="2000" dirty="0">
                <a:latin typeface="华文中宋" panose="02010600040101010101" pitchFamily="2" charset="-122"/>
                <a:ea typeface="华文中宋" panose="02010600040101010101" pitchFamily="2" charset="-122"/>
              </a:rPr>
              <a:t>主服务配置中的主要参数有：</a:t>
            </a:r>
            <a:endParaRPr lang="en-US" altLang="zh-CN" sz="2000" dirty="0">
              <a:latin typeface="华文中宋" panose="02010600040101010101" pitchFamily="2" charset="-122"/>
              <a:ea typeface="华文中宋" panose="02010600040101010101" pitchFamily="2" charset="-122"/>
            </a:endParaRP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1 </a:t>
            </a:r>
            <a:r>
              <a:rPr lang="en-US" altLang="zh-CN" sz="2000" dirty="0" err="1">
                <a:latin typeface="华文中宋" panose="02010600040101010101" pitchFamily="2" charset="-122"/>
                <a:ea typeface="华文中宋" panose="02010600040101010101" pitchFamily="2" charset="-122"/>
              </a:rPr>
              <a:t>ServerName</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定义</a:t>
            </a:r>
            <a:r>
              <a:rPr lang="en-US" altLang="zh-CN" sz="2000" dirty="0">
                <a:latin typeface="华文中宋" panose="02010600040101010101" pitchFamily="2" charset="-122"/>
                <a:ea typeface="华文中宋" panose="02010600040101010101" pitchFamily="2" charset="-122"/>
              </a:rPr>
              <a:t>apache</a:t>
            </a:r>
            <a:r>
              <a:rPr lang="zh-CN" altLang="en-US" sz="2000" dirty="0">
                <a:latin typeface="华文中宋" panose="02010600040101010101" pitchFamily="2" charset="-122"/>
                <a:ea typeface="华文中宋" panose="02010600040101010101" pitchFamily="2" charset="-122"/>
              </a:rPr>
              <a:t>默认主机名，可以是域名或者</a:t>
            </a:r>
            <a:r>
              <a:rPr lang="en-US" altLang="zh-CN" sz="2000" dirty="0">
                <a:latin typeface="华文中宋" panose="02010600040101010101" pitchFamily="2" charset="-122"/>
                <a:ea typeface="华文中宋" panose="02010600040101010101" pitchFamily="2" charset="-122"/>
              </a:rPr>
              <a:t>IP</a:t>
            </a:r>
            <a:r>
              <a:rPr lang="zh-CN" altLang="en-US" sz="2000" dirty="0">
                <a:latin typeface="华文中宋" panose="02010600040101010101" pitchFamily="2" charset="-122"/>
                <a:ea typeface="华文中宋" panose="02010600040101010101" pitchFamily="2" charset="-122"/>
              </a:rPr>
              <a:t>地址</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2 </a:t>
            </a:r>
            <a:r>
              <a:rPr lang="en-US" altLang="zh-CN" sz="2000" dirty="0" err="1">
                <a:latin typeface="华文中宋" panose="02010600040101010101" pitchFamily="2" charset="-122"/>
                <a:ea typeface="华文中宋" panose="02010600040101010101" pitchFamily="2" charset="-122"/>
              </a:rPr>
              <a:t>ServerRoot</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用于定义服务器所在的目录，这个路径通常是在配置时候由</a:t>
            </a:r>
            <a:r>
              <a:rPr lang="en-US" altLang="zh-CN" sz="2000" dirty="0">
                <a:latin typeface="华文中宋" panose="02010600040101010101" pitchFamily="2" charset="-122"/>
                <a:ea typeface="华文中宋" panose="02010600040101010101" pitchFamily="2" charset="-122"/>
              </a:rPr>
              <a:t>prefix</a:t>
            </a:r>
            <a:r>
              <a:rPr lang="zh-CN" altLang="en-US" sz="2000" dirty="0">
                <a:latin typeface="华文中宋" panose="02010600040101010101" pitchFamily="2" charset="-122"/>
                <a:ea typeface="华文中宋" panose="02010600040101010101" pitchFamily="2" charset="-122"/>
              </a:rPr>
              <a:t>来指定的</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3 </a:t>
            </a:r>
            <a:r>
              <a:rPr lang="en-US" altLang="zh-CN" sz="2000" dirty="0" err="1">
                <a:latin typeface="华文中宋" panose="02010600040101010101" pitchFamily="2" charset="-122"/>
                <a:ea typeface="华文中宋" panose="02010600040101010101" pitchFamily="2" charset="-122"/>
              </a:rPr>
              <a:t>DocumentRoot</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用于指定</a:t>
            </a:r>
            <a:r>
              <a:rPr lang="en-US" altLang="zh-CN" sz="2000" dirty="0">
                <a:latin typeface="华文中宋" panose="02010600040101010101" pitchFamily="2" charset="-122"/>
                <a:ea typeface="华文中宋" panose="02010600040101010101" pitchFamily="2" charset="-122"/>
              </a:rPr>
              <a:t>apache</a:t>
            </a:r>
            <a:r>
              <a:rPr lang="zh-CN" altLang="en-US" sz="2000" dirty="0">
                <a:latin typeface="华文中宋" panose="02010600040101010101" pitchFamily="2" charset="-122"/>
                <a:ea typeface="华文中宋" panose="02010600040101010101" pitchFamily="2" charset="-122"/>
              </a:rPr>
              <a:t>提供页面服务的根目录，这个路径必须是绝对路径而不是相对路径，如果有空格还需要用引号括起来</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4 </a:t>
            </a:r>
            <a:r>
              <a:rPr lang="en-US" altLang="zh-CN" sz="2000" dirty="0" err="1">
                <a:latin typeface="华文中宋" panose="02010600040101010101" pitchFamily="2" charset="-122"/>
                <a:ea typeface="华文中宋" panose="02010600040101010101" pitchFamily="2" charset="-122"/>
              </a:rPr>
              <a:t>ServerAdmin</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服务器出错后给管理员发邮件的地址</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5 </a:t>
            </a:r>
            <a:r>
              <a:rPr lang="en-US" altLang="zh-CN" sz="2000" dirty="0" err="1">
                <a:latin typeface="华文中宋" panose="02010600040101010101" pitchFamily="2" charset="-122"/>
                <a:ea typeface="华文中宋" panose="02010600040101010101" pitchFamily="2" charset="-122"/>
              </a:rPr>
              <a:t>ServerAlias</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和 </a:t>
            </a:r>
            <a:r>
              <a:rPr lang="en-US" altLang="zh-CN" sz="2000" dirty="0">
                <a:latin typeface="华文中宋" panose="02010600040101010101" pitchFamily="2" charset="-122"/>
                <a:ea typeface="华文中宋" panose="02010600040101010101" pitchFamily="2" charset="-122"/>
              </a:rPr>
              <a:t>Alias: </a:t>
            </a:r>
            <a:r>
              <a:rPr lang="zh-CN" altLang="en-US" sz="2000" dirty="0">
                <a:latin typeface="华文中宋" panose="02010600040101010101" pitchFamily="2" charset="-122"/>
                <a:ea typeface="华文中宋" panose="02010600040101010101" pitchFamily="2" charset="-122"/>
              </a:rPr>
              <a:t>都用于映射目录，只是</a:t>
            </a:r>
            <a:r>
              <a:rPr lang="en-US" altLang="zh-CN" sz="2000" dirty="0" err="1">
                <a:latin typeface="华文中宋" panose="02010600040101010101" pitchFamily="2" charset="-122"/>
                <a:ea typeface="华文中宋" panose="02010600040101010101" pitchFamily="2" charset="-122"/>
              </a:rPr>
              <a:t>ServerAlias</a:t>
            </a:r>
            <a:r>
              <a:rPr lang="zh-CN" altLang="en-US" sz="2000" dirty="0">
                <a:latin typeface="华文中宋" panose="02010600040101010101" pitchFamily="2" charset="-122"/>
                <a:ea typeface="华文中宋" panose="02010600040101010101" pitchFamily="2" charset="-122"/>
              </a:rPr>
              <a:t>将映射的目录识别为</a:t>
            </a:r>
            <a:r>
              <a:rPr lang="en-US" altLang="zh-CN" sz="2000" dirty="0">
                <a:latin typeface="华文中宋" panose="02010600040101010101" pitchFamily="2" charset="-122"/>
                <a:ea typeface="华文中宋" panose="02010600040101010101" pitchFamily="2" charset="-122"/>
              </a:rPr>
              <a:t>CGI</a:t>
            </a:r>
            <a:r>
              <a:rPr lang="zh-CN" altLang="en-US" sz="2000" dirty="0">
                <a:latin typeface="华文中宋" panose="02010600040101010101" pitchFamily="2" charset="-122"/>
                <a:ea typeface="华文中宋" panose="02010600040101010101" pitchFamily="2" charset="-122"/>
              </a:rPr>
              <a:t>脚本目录，并将此目录所有文件都作为</a:t>
            </a:r>
            <a:r>
              <a:rPr lang="en-US" altLang="zh-CN" sz="2000" dirty="0">
                <a:latin typeface="华文中宋" panose="02010600040101010101" pitchFamily="2" charset="-122"/>
                <a:ea typeface="华文中宋" panose="02010600040101010101" pitchFamily="2" charset="-122"/>
              </a:rPr>
              <a:t>CGI</a:t>
            </a:r>
            <a:r>
              <a:rPr lang="zh-CN" altLang="en-US" sz="2000" dirty="0">
                <a:latin typeface="华文中宋" panose="02010600040101010101" pitchFamily="2" charset="-122"/>
                <a:ea typeface="华文中宋" panose="02010600040101010101" pitchFamily="2" charset="-122"/>
              </a:rPr>
              <a:t>脚本对待。但是</a:t>
            </a:r>
            <a:r>
              <a:rPr lang="en-US" altLang="zh-CN" sz="2000" dirty="0">
                <a:latin typeface="华文中宋" panose="02010600040101010101" pitchFamily="2" charset="-122"/>
                <a:ea typeface="华文中宋" panose="02010600040101010101" pitchFamily="2" charset="-122"/>
              </a:rPr>
              <a:t>Alias</a:t>
            </a:r>
            <a:r>
              <a:rPr lang="zh-CN" altLang="en-US" sz="2000" dirty="0">
                <a:latin typeface="华文中宋" panose="02010600040101010101" pitchFamily="2" charset="-122"/>
                <a:ea typeface="华文中宋" panose="02010600040101010101" pitchFamily="2" charset="-122"/>
              </a:rPr>
              <a:t>只是映射为一个普通的目录</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6 User </a:t>
            </a:r>
            <a:r>
              <a:rPr lang="zh-CN" altLang="en-US" sz="2000" dirty="0">
                <a:latin typeface="华文中宋" panose="02010600040101010101" pitchFamily="2" charset="-122"/>
                <a:ea typeface="华文中宋" panose="02010600040101010101" pitchFamily="2" charset="-122"/>
              </a:rPr>
              <a:t>和 </a:t>
            </a:r>
            <a:r>
              <a:rPr lang="en-US" altLang="zh-CN" sz="2000" dirty="0">
                <a:latin typeface="华文中宋" panose="02010600040101010101" pitchFamily="2" charset="-122"/>
                <a:ea typeface="华文中宋" panose="02010600040101010101" pitchFamily="2" charset="-122"/>
              </a:rPr>
              <a:t>Group: </a:t>
            </a:r>
            <a:r>
              <a:rPr lang="zh-CN" altLang="en-US" sz="2000" dirty="0">
                <a:latin typeface="华文中宋" panose="02010600040101010101" pitchFamily="2" charset="-122"/>
                <a:ea typeface="华文中宋" panose="02010600040101010101" pitchFamily="2" charset="-122"/>
              </a:rPr>
              <a:t>用于定义用于运行</a:t>
            </a:r>
            <a:r>
              <a:rPr lang="en-US" altLang="zh-CN" sz="2000" dirty="0">
                <a:latin typeface="华文中宋" panose="02010600040101010101" pitchFamily="2" charset="-122"/>
                <a:ea typeface="华文中宋" panose="02010600040101010101" pitchFamily="2" charset="-122"/>
              </a:rPr>
              <a:t>apache </a:t>
            </a:r>
            <a:r>
              <a:rPr lang="zh-CN" altLang="en-US" sz="2000" dirty="0">
                <a:latin typeface="华文中宋" panose="02010600040101010101" pitchFamily="2" charset="-122"/>
                <a:ea typeface="华文中宋" panose="02010600040101010101" pitchFamily="2" charset="-122"/>
              </a:rPr>
              <a:t>子进程的用户和用户组</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7 Listen: </a:t>
            </a:r>
            <a:r>
              <a:rPr lang="zh-CN" altLang="en-US" sz="2000" dirty="0">
                <a:latin typeface="华文中宋" panose="02010600040101010101" pitchFamily="2" charset="-122"/>
                <a:ea typeface="华文中宋" panose="02010600040101010101" pitchFamily="2" charset="-122"/>
              </a:rPr>
              <a:t>用来定义监听</a:t>
            </a:r>
            <a:r>
              <a:rPr lang="en-US" altLang="zh-CN" sz="2000" dirty="0">
                <a:latin typeface="华文中宋" panose="02010600040101010101" pitchFamily="2" charset="-122"/>
                <a:ea typeface="华文中宋" panose="02010600040101010101" pitchFamily="2" charset="-122"/>
              </a:rPr>
              <a:t>apache</a:t>
            </a:r>
            <a:r>
              <a:rPr lang="zh-CN" altLang="en-US" sz="2000" dirty="0">
                <a:latin typeface="华文中宋" panose="02010600040101010101" pitchFamily="2" charset="-122"/>
                <a:ea typeface="华文中宋" panose="02010600040101010101" pitchFamily="2" charset="-122"/>
              </a:rPr>
              <a:t>的端口号</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8 </a:t>
            </a:r>
            <a:r>
              <a:rPr lang="en-US" altLang="zh-CN" sz="2000" dirty="0" err="1">
                <a:latin typeface="华文中宋" panose="02010600040101010101" pitchFamily="2" charset="-122"/>
                <a:ea typeface="华文中宋" panose="02010600040101010101" pitchFamily="2" charset="-122"/>
              </a:rPr>
              <a:t>LoadModule</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指令：用于加载模块或者目标文件 </a:t>
            </a:r>
            <a:r>
              <a:rPr lang="en-US" altLang="zh-CN" sz="2000" dirty="0" err="1">
                <a:latin typeface="华文中宋" panose="02010600040101010101" pitchFamily="2" charset="-122"/>
                <a:ea typeface="华文中宋" panose="02010600040101010101" pitchFamily="2" charset="-122"/>
              </a:rPr>
              <a:t>LoadModule</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cgi_module</a:t>
            </a:r>
            <a:r>
              <a:rPr lang="en-US" altLang="zh-CN" sz="2000" dirty="0">
                <a:latin typeface="华文中宋" panose="02010600040101010101" pitchFamily="2" charset="-122"/>
                <a:ea typeface="华文中宋" panose="02010600040101010101" pitchFamily="2" charset="-122"/>
              </a:rPr>
              <a:t> modules/mod_cgi.so_ module</a:t>
            </a: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9 </a:t>
            </a:r>
            <a:r>
              <a:rPr lang="en-US" altLang="zh-CN" sz="2000" dirty="0" err="1">
                <a:latin typeface="华文中宋" panose="02010600040101010101" pitchFamily="2" charset="-122"/>
                <a:ea typeface="华文中宋" panose="02010600040101010101" pitchFamily="2" charset="-122"/>
              </a:rPr>
              <a:t>ErrorDocument</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自义错误页面信息</a:t>
            </a:r>
            <a:endParaRPr lang="en-US" altLang="zh-CN" sz="2000" dirty="0">
              <a:latin typeface="华文中宋" panose="02010600040101010101" pitchFamily="2" charset="-122"/>
              <a:ea typeface="华文中宋" panose="02010600040101010101" pitchFamily="2" charset="-122"/>
            </a:endParaRPr>
          </a:p>
          <a:p>
            <a:pPr>
              <a:spcBef>
                <a:spcPts val="0"/>
              </a:spcBef>
              <a:spcAft>
                <a:spcPts val="0"/>
              </a:spcAft>
            </a:pPr>
            <a:r>
              <a:rPr lang="en-US" altLang="zh-CN" sz="2000" dirty="0">
                <a:latin typeface="华文中宋" panose="02010600040101010101" pitchFamily="2" charset="-122"/>
                <a:ea typeface="华文中宋" panose="02010600040101010101" pitchFamily="2" charset="-122"/>
              </a:rPr>
              <a:t>10 options </a:t>
            </a:r>
            <a:r>
              <a:rPr lang="zh-CN" altLang="en-US" sz="2000" dirty="0">
                <a:latin typeface="华文中宋" panose="02010600040101010101" pitchFamily="2" charset="-122"/>
                <a:ea typeface="华文中宋" panose="02010600040101010101" pitchFamily="2" charset="-122"/>
              </a:rPr>
              <a:t>： 决定在哪些目录中使用那些特性。如：</a:t>
            </a:r>
            <a:r>
              <a:rPr lang="en-US" altLang="zh-CN" sz="2000" dirty="0" err="1">
                <a:latin typeface="华文中宋" panose="02010600040101010101" pitchFamily="2" charset="-122"/>
                <a:ea typeface="华文中宋" panose="02010600040101010101" pitchFamily="2" charset="-122"/>
              </a:rPr>
              <a:t>ExecCGI</a:t>
            </a: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允许当前目录下执行</a:t>
            </a:r>
            <a:r>
              <a:rPr lang="en-US" altLang="zh-CN" sz="2000" dirty="0">
                <a:latin typeface="华文中宋" panose="02010600040101010101" pitchFamily="2" charset="-122"/>
                <a:ea typeface="华文中宋" panose="02010600040101010101" pitchFamily="2" charset="-122"/>
              </a:rPr>
              <a:t>CGI</a:t>
            </a:r>
            <a:r>
              <a:rPr lang="zh-CN" altLang="en-US" sz="2000" dirty="0">
                <a:latin typeface="华文中宋" panose="02010600040101010101" pitchFamily="2" charset="-122"/>
                <a:ea typeface="华文中宋" panose="02010600040101010101" pitchFamily="2" charset="-122"/>
              </a:rPr>
              <a:t>脚本；</a:t>
            </a:r>
            <a:r>
              <a:rPr lang="en-US" altLang="zh-CN" sz="2000" dirty="0">
                <a:latin typeface="华文中宋" panose="02010600040101010101" pitchFamily="2" charset="-122"/>
                <a:ea typeface="华文中宋" panose="02010600040101010101" pitchFamily="2" charset="-122"/>
              </a:rPr>
              <a:t> Includes: </a:t>
            </a:r>
            <a:r>
              <a:rPr lang="zh-CN" altLang="en-US" sz="2000" dirty="0">
                <a:latin typeface="华文中宋" panose="02010600040101010101" pitchFamily="2" charset="-122"/>
                <a:ea typeface="华文中宋" panose="02010600040101010101" pitchFamily="2" charset="-122"/>
              </a:rPr>
              <a:t>允许使用</a:t>
            </a:r>
            <a:r>
              <a:rPr lang="en-US" altLang="zh-CN" sz="2000" dirty="0">
                <a:latin typeface="华文中宋" panose="02010600040101010101" pitchFamily="2" charset="-122"/>
                <a:ea typeface="华文中宋" panose="02010600040101010101" pitchFamily="2" charset="-122"/>
              </a:rPr>
              <a:t>SSI</a:t>
            </a:r>
            <a:r>
              <a:rPr lang="zh-CN" altLang="en-US" sz="2000" dirty="0">
                <a:latin typeface="华文中宋" panose="02010600040101010101" pitchFamily="2" charset="-122"/>
                <a:ea typeface="华文中宋" panose="02010600040101010101" pitchFamily="2" charset="-122"/>
              </a:rPr>
              <a:t>功能；</a:t>
            </a:r>
            <a:r>
              <a:rPr lang="en-US" altLang="zh-CN" sz="2000" dirty="0">
                <a:latin typeface="华文中宋" panose="02010600040101010101" pitchFamily="2" charset="-122"/>
                <a:ea typeface="华文中宋" panose="02010600040101010101" pitchFamily="2" charset="-122"/>
              </a:rPr>
              <a:t>Indexes: </a:t>
            </a:r>
            <a:r>
              <a:rPr lang="zh-CN" altLang="en-US" sz="2000" dirty="0">
                <a:latin typeface="华文中宋" panose="02010600040101010101" pitchFamily="2" charset="-122"/>
                <a:ea typeface="华文中宋" panose="02010600040101010101" pitchFamily="2" charset="-122"/>
              </a:rPr>
              <a:t>开起索引功能</a:t>
            </a:r>
          </a:p>
        </p:txBody>
      </p:sp>
    </p:spTree>
    <p:extLst>
      <p:ext uri="{BB962C8B-B14F-4D97-AF65-F5344CB8AC3E}">
        <p14:creationId xmlns:p14="http://schemas.microsoft.com/office/powerpoint/2010/main" val="1216286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7593" y="730415"/>
            <a:ext cx="9601200" cy="1303337"/>
          </a:xfrm>
        </p:spPr>
        <p:txBody>
          <a:bodyPr/>
          <a:lstStyle/>
          <a:p>
            <a:r>
              <a:rPr lang="en-US" altLang="zh-CN" b="0" i="0" u="none" strike="noStrike" kern="1800" baseline="0" dirty="0">
                <a:latin typeface="Times New Roman"/>
                <a:ea typeface="黑体"/>
              </a:rPr>
              <a:t>23.3.2  </a:t>
            </a:r>
            <a:r>
              <a:rPr lang="zh-CN" altLang="en-US" b="0" i="0" u="none" strike="noStrike" kern="1800" baseline="0" dirty="0">
                <a:latin typeface="Times New Roman"/>
                <a:ea typeface="黑体"/>
              </a:rPr>
              <a:t>使用日志文件</a:t>
            </a:r>
          </a:p>
        </p:txBody>
      </p:sp>
      <p:sp>
        <p:nvSpPr>
          <p:cNvPr id="3" name="文本占位符 2"/>
          <p:cNvSpPr>
            <a:spLocks noGrp="1"/>
          </p:cNvSpPr>
          <p:nvPr>
            <p:ph type="body" idx="1"/>
          </p:nvPr>
        </p:nvSpPr>
        <p:spPr>
          <a:xfrm>
            <a:off x="704850" y="1809750"/>
            <a:ext cx="10706099" cy="4457700"/>
          </a:xfrm>
        </p:spPr>
        <p:txBody>
          <a:bodyPr/>
          <a:lstStyle/>
          <a:p>
            <a:r>
              <a:rPr lang="en-US" altLang="zh-CN" dirty="0" err="1">
                <a:latin typeface="华文中宋" panose="02010600040101010101" pitchFamily="2" charset="-122"/>
                <a:ea typeface="华文中宋" panose="02010600040101010101" pitchFamily="2" charset="-122"/>
              </a:rPr>
              <a:t>ErrorLog</a:t>
            </a:r>
            <a:r>
              <a:rPr lang="en-US" altLang="zh-CN" dirty="0">
                <a:latin typeface="华文中宋" panose="02010600040101010101" pitchFamily="2" charset="-122"/>
                <a:ea typeface="华文中宋" panose="02010600040101010101" pitchFamily="2" charset="-122"/>
              </a:rPr>
              <a:t> logs/</a:t>
            </a:r>
            <a:r>
              <a:rPr lang="en-US" altLang="zh-CN" dirty="0" err="1">
                <a:latin typeface="华文中宋" panose="02010600040101010101" pitchFamily="2" charset="-122"/>
                <a:ea typeface="华文中宋" panose="02010600040101010101" pitchFamily="2" charset="-122"/>
              </a:rPr>
              <a:t>error_log</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错误日志存放的位置；</a:t>
            </a:r>
            <a:endParaRPr lang="en-US" altLang="zh-CN" dirty="0">
              <a:latin typeface="华文中宋" panose="02010600040101010101" pitchFamily="2" charset="-122"/>
              <a:ea typeface="华文中宋" panose="02010600040101010101" pitchFamily="2" charset="-122"/>
            </a:endParaRPr>
          </a:p>
          <a:p>
            <a:r>
              <a:rPr lang="en-US" altLang="zh-CN" dirty="0" err="1">
                <a:latin typeface="华文中宋" panose="02010600040101010101" pitchFamily="2" charset="-122"/>
                <a:ea typeface="华文中宋" panose="02010600040101010101" pitchFamily="2" charset="-122"/>
              </a:rPr>
              <a:t>LogLevel</a:t>
            </a:r>
            <a:r>
              <a:rPr lang="en-US" altLang="zh-CN" dirty="0">
                <a:latin typeface="华文中宋" panose="02010600040101010101" pitchFamily="2" charset="-122"/>
                <a:ea typeface="华文中宋" panose="02010600040101010101" pitchFamily="2" charset="-122"/>
              </a:rPr>
              <a:t> warn</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  apache</a:t>
            </a:r>
            <a:r>
              <a:rPr lang="zh-CN" altLang="en-US" dirty="0">
                <a:latin typeface="华文中宋" panose="02010600040101010101" pitchFamily="2" charset="-122"/>
                <a:ea typeface="华文中宋" panose="02010600040101010101" pitchFamily="2" charset="-122"/>
              </a:rPr>
              <a:t>日志的级别；</a:t>
            </a:r>
            <a:endParaRPr lang="en-US" altLang="zh-CN" dirty="0">
              <a:latin typeface="华文中宋" panose="02010600040101010101" pitchFamily="2" charset="-122"/>
              <a:ea typeface="华文中宋" panose="02010600040101010101" pitchFamily="2" charset="-122"/>
            </a:endParaRPr>
          </a:p>
          <a:p>
            <a:r>
              <a:rPr lang="en-US" altLang="zh-CN" dirty="0" err="1">
                <a:latin typeface="华文中宋" panose="02010600040101010101" pitchFamily="2" charset="-122"/>
                <a:ea typeface="华文中宋" panose="02010600040101010101" pitchFamily="2" charset="-122"/>
              </a:rPr>
              <a:t>LogFormat</a:t>
            </a:r>
            <a:r>
              <a:rPr lang="en-US" altLang="zh-CN" dirty="0">
                <a:latin typeface="华文中宋" panose="02010600040101010101" pitchFamily="2" charset="-122"/>
                <a:ea typeface="华文中宋" panose="02010600040101010101" pitchFamily="2" charset="-122"/>
              </a:rPr>
              <a:t> “%h %l %u %t \”%r\“ %&gt;s %b \”%{</a:t>
            </a:r>
            <a:r>
              <a:rPr lang="en-US" altLang="zh-CN" dirty="0" err="1">
                <a:latin typeface="华文中宋" panose="02010600040101010101" pitchFamily="2" charset="-122"/>
                <a:ea typeface="华文中宋" panose="02010600040101010101" pitchFamily="2" charset="-122"/>
              </a:rPr>
              <a:t>Referer</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”%{User-agent}</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combined </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LogFormat</a:t>
            </a:r>
            <a:r>
              <a:rPr lang="en-US" altLang="zh-CN" dirty="0">
                <a:latin typeface="华文中宋" panose="02010600040101010101" pitchFamily="2" charset="-122"/>
                <a:ea typeface="华文中宋" panose="02010600040101010101" pitchFamily="2" charset="-122"/>
              </a:rPr>
              <a:t> “%h %l %u %t \”%r\“ %&gt;s %b” common </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LogFormat</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Referer</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-&gt; %U” </a:t>
            </a:r>
            <a:r>
              <a:rPr lang="en-US" altLang="zh-CN" dirty="0" err="1">
                <a:latin typeface="华文中宋" panose="02010600040101010101" pitchFamily="2" charset="-122"/>
                <a:ea typeface="华文中宋" panose="02010600040101010101" pitchFamily="2" charset="-122"/>
              </a:rPr>
              <a:t>referer</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LogFormat</a:t>
            </a:r>
            <a:r>
              <a:rPr lang="en-US" altLang="zh-CN" dirty="0">
                <a:latin typeface="华文中宋" panose="02010600040101010101" pitchFamily="2" charset="-122"/>
                <a:ea typeface="华文中宋" panose="02010600040101010101" pitchFamily="2" charset="-122"/>
              </a:rPr>
              <a:t> “%{User-agent}</a:t>
            </a:r>
            <a:r>
              <a:rPr lang="en-US" altLang="zh-CN" dirty="0" err="1">
                <a:latin typeface="华文中宋" panose="02010600040101010101" pitchFamily="2" charset="-122"/>
                <a:ea typeface="华文中宋" panose="02010600040101010101" pitchFamily="2" charset="-122"/>
              </a:rPr>
              <a:t>i</a:t>
            </a:r>
            <a:r>
              <a:rPr lang="en-US" altLang="zh-CN" dirty="0">
                <a:latin typeface="华文中宋" panose="02010600040101010101" pitchFamily="2" charset="-122"/>
                <a:ea typeface="华文中宋" panose="02010600040101010101" pitchFamily="2" charset="-122"/>
              </a:rPr>
              <a:t>” agent</a:t>
            </a:r>
            <a:r>
              <a:rPr lang="zh-CN" altLang="en-US" dirty="0">
                <a:latin typeface="华文中宋" panose="02010600040101010101" pitchFamily="2" charset="-122"/>
                <a:ea typeface="华文中宋" panose="02010600040101010101" pitchFamily="2" charset="-122"/>
              </a:rPr>
              <a:t>：定义了日志的格式，并用不同的代号表示；</a:t>
            </a:r>
          </a:p>
          <a:p>
            <a:r>
              <a:rPr lang="en-US" altLang="zh-CN" dirty="0" err="1">
                <a:latin typeface="华文中宋" panose="02010600040101010101" pitchFamily="2" charset="-122"/>
                <a:ea typeface="华文中宋" panose="02010600040101010101" pitchFamily="2" charset="-122"/>
              </a:rPr>
              <a:t>CustomLog</a:t>
            </a:r>
            <a:r>
              <a:rPr lang="en-US" altLang="zh-CN" dirty="0">
                <a:latin typeface="华文中宋" panose="02010600040101010101" pitchFamily="2" charset="-122"/>
                <a:ea typeface="华文中宋" panose="02010600040101010101" pitchFamily="2" charset="-122"/>
              </a:rPr>
              <a:t> logs/</a:t>
            </a:r>
            <a:r>
              <a:rPr lang="en-US" altLang="zh-CN" dirty="0" err="1">
                <a:latin typeface="华文中宋" panose="02010600040101010101" pitchFamily="2" charset="-122"/>
                <a:ea typeface="华文中宋" panose="02010600040101010101" pitchFamily="2" charset="-122"/>
              </a:rPr>
              <a:t>access_log</a:t>
            </a:r>
            <a:r>
              <a:rPr lang="en-US" altLang="zh-CN" dirty="0">
                <a:latin typeface="华文中宋" panose="02010600040101010101" pitchFamily="2" charset="-122"/>
                <a:ea typeface="华文中宋" panose="02010600040101010101" pitchFamily="2" charset="-122"/>
              </a:rPr>
              <a:t> common </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CustomLog</a:t>
            </a:r>
            <a:r>
              <a:rPr lang="en-US" altLang="zh-CN" dirty="0">
                <a:latin typeface="华文中宋" panose="02010600040101010101" pitchFamily="2" charset="-122"/>
                <a:ea typeface="华文中宋" panose="02010600040101010101" pitchFamily="2" charset="-122"/>
              </a:rPr>
              <a:t> logs/</a:t>
            </a:r>
            <a:r>
              <a:rPr lang="en-US" altLang="zh-CN" dirty="0" err="1">
                <a:latin typeface="华文中宋" panose="02010600040101010101" pitchFamily="2" charset="-122"/>
                <a:ea typeface="华文中宋" panose="02010600040101010101" pitchFamily="2" charset="-122"/>
              </a:rPr>
              <a:t>access_log</a:t>
            </a:r>
            <a:r>
              <a:rPr lang="en-US" altLang="zh-CN" dirty="0">
                <a:latin typeface="华文中宋" panose="02010600040101010101" pitchFamily="2" charset="-122"/>
                <a:ea typeface="华文中宋" panose="02010600040101010101" pitchFamily="2" charset="-122"/>
              </a:rPr>
              <a:t> combined</a:t>
            </a:r>
            <a:r>
              <a:rPr lang="zh-CN" altLang="en-US" dirty="0">
                <a:latin typeface="华文中宋" panose="02010600040101010101" pitchFamily="2" charset="-122"/>
                <a:ea typeface="华文中宋" panose="02010600040101010101" pitchFamily="2" charset="-122"/>
              </a:rPr>
              <a:t>：说明日志记录的位置，这里面使用了相对路径，所以</a:t>
            </a:r>
            <a:r>
              <a:rPr lang="en-US" altLang="zh-CN" dirty="0" err="1">
                <a:latin typeface="华文中宋" panose="02010600040101010101" pitchFamily="2" charset="-122"/>
                <a:ea typeface="华文中宋" panose="02010600040101010101" pitchFamily="2" charset="-122"/>
              </a:rPr>
              <a:t>ServerRoot</a:t>
            </a:r>
            <a:r>
              <a:rPr lang="zh-CN" altLang="en-US" dirty="0">
                <a:latin typeface="华文中宋" panose="02010600040101010101" pitchFamily="2" charset="-122"/>
                <a:ea typeface="华文中宋" panose="02010600040101010101" pitchFamily="2" charset="-122"/>
              </a:rPr>
              <a:t>需要指出，日志位置就存放在</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httpd</a:t>
            </a:r>
            <a:r>
              <a:rPr lang="en-US" altLang="zh-CN" dirty="0">
                <a:latin typeface="华文中宋" panose="02010600040101010101" pitchFamily="2" charset="-122"/>
                <a:ea typeface="华文中宋" panose="02010600040101010101" pitchFamily="2" charset="-122"/>
              </a:rPr>
              <a:t>/logs</a:t>
            </a:r>
            <a:r>
              <a:rPr lang="zh-CN" altLang="en-US" b="0" i="0" u="none" strike="noStrike" baseline="0" dirty="0">
                <a:latin typeface="华文中宋" panose="02010600040101010101" pitchFamily="2" charset="-122"/>
                <a:ea typeface="华文中宋" panose="02010600040101010101" pitchFamily="2" charset="-122"/>
              </a:rPr>
              <a:t>日志文件的位置</a:t>
            </a:r>
          </a:p>
        </p:txBody>
      </p:sp>
    </p:spTree>
    <p:extLst>
      <p:ext uri="{BB962C8B-B14F-4D97-AF65-F5344CB8AC3E}">
        <p14:creationId xmlns:p14="http://schemas.microsoft.com/office/powerpoint/2010/main" val="1902098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704851"/>
            <a:ext cx="9601200" cy="1104900"/>
          </a:xfrm>
        </p:spPr>
        <p:txBody>
          <a:bodyPr/>
          <a:lstStyle/>
          <a:p>
            <a:r>
              <a:rPr lang="en-US" altLang="zh-CN" b="1" dirty="0">
                <a:latin typeface="华文中宋" panose="02010600040101010101" pitchFamily="2" charset="-122"/>
                <a:ea typeface="华文中宋" panose="02010600040101010101" pitchFamily="2" charset="-122"/>
              </a:rPr>
              <a:t>Apache Web</a:t>
            </a:r>
            <a:r>
              <a:rPr lang="zh-CN" altLang="en-US" b="1" dirty="0">
                <a:latin typeface="华文中宋" panose="02010600040101010101" pitchFamily="2" charset="-122"/>
                <a:ea typeface="华文中宋" panose="02010600040101010101" pitchFamily="2" charset="-122"/>
              </a:rPr>
              <a:t>服务器日志格式</a:t>
            </a:r>
            <a:endParaRPr lang="zh-CN" altLang="en-US" dirty="0">
              <a:latin typeface="华文中宋" panose="02010600040101010101" pitchFamily="2" charset="-122"/>
              <a:ea typeface="华文中宋" panose="02010600040101010101" pitchFamily="2" charset="-122"/>
            </a:endParaRPr>
          </a:p>
        </p:txBody>
      </p:sp>
      <p:sp>
        <p:nvSpPr>
          <p:cNvPr id="3" name="文本占位符 2"/>
          <p:cNvSpPr>
            <a:spLocks noGrp="1"/>
          </p:cNvSpPr>
          <p:nvPr>
            <p:ph type="body" idx="1"/>
          </p:nvPr>
        </p:nvSpPr>
        <p:spPr>
          <a:xfrm>
            <a:off x="495300" y="1809751"/>
            <a:ext cx="11087100" cy="4457699"/>
          </a:xfrm>
        </p:spPr>
        <p:txBody>
          <a:bodyPr/>
          <a:lstStyle/>
          <a:p>
            <a:r>
              <a:rPr lang="en-US" altLang="zh-CN" sz="2200" u="sng" dirty="0"/>
              <a:t>127.0.0.1</a:t>
            </a:r>
            <a:r>
              <a:rPr lang="en-US" altLang="zh-CN" sz="2200" dirty="0"/>
              <a:t> - - </a:t>
            </a:r>
            <a:r>
              <a:rPr lang="en-US" altLang="zh-CN" sz="2200" u="sng" dirty="0"/>
              <a:t>[01/Aug/1995:00:00:01 -0400]</a:t>
            </a:r>
            <a:r>
              <a:rPr lang="en-US" altLang="zh-CN" sz="2200" dirty="0"/>
              <a:t> </a:t>
            </a:r>
            <a:r>
              <a:rPr lang="en-US" altLang="zh-CN" sz="2200" u="sng" dirty="0"/>
              <a:t>"GET /images/launch-logo.gif HTTP/1.0“</a:t>
            </a:r>
            <a:r>
              <a:rPr lang="en-US" altLang="zh-CN" sz="2200" dirty="0"/>
              <a:t> </a:t>
            </a:r>
            <a:r>
              <a:rPr lang="en-US" altLang="zh-CN" sz="2200" u="sng" dirty="0"/>
              <a:t>200</a:t>
            </a:r>
            <a:r>
              <a:rPr lang="en-US" altLang="zh-CN" sz="2200" dirty="0"/>
              <a:t> </a:t>
            </a:r>
            <a:r>
              <a:rPr lang="en-US" altLang="zh-CN" sz="2200" u="sng" dirty="0"/>
              <a:t>1839</a:t>
            </a:r>
          </a:p>
          <a:p>
            <a:r>
              <a:rPr lang="en-US" altLang="zh-CN" sz="2200" dirty="0"/>
              <a:t>   (1)</a:t>
            </a:r>
            <a:r>
              <a:rPr lang="zh-CN" altLang="en-US" sz="2200" dirty="0"/>
              <a:t>    </a:t>
            </a:r>
            <a:r>
              <a:rPr lang="en-US" altLang="zh-CN" sz="2200" dirty="0"/>
              <a:t>(2</a:t>
            </a:r>
            <a:r>
              <a:rPr lang="zh-CN" altLang="en-US" sz="2200" dirty="0"/>
              <a:t>、</a:t>
            </a:r>
            <a:r>
              <a:rPr lang="en-US" altLang="zh-CN" sz="2200" dirty="0"/>
              <a:t>3)                         (4)                                              (5)                                      (6)   (7)</a:t>
            </a:r>
          </a:p>
          <a:p>
            <a:r>
              <a:rPr lang="en-US" altLang="zh-CN" sz="2200" dirty="0">
                <a:latin typeface="华文中宋" panose="02010600040101010101" pitchFamily="2" charset="-122"/>
                <a:ea typeface="华文中宋" panose="02010600040101010101" pitchFamily="2" charset="-122"/>
              </a:rPr>
              <a:t>(1)127.0.0.1</a:t>
            </a:r>
            <a:r>
              <a:rPr lang="zh-CN" altLang="en-US" sz="2200" dirty="0">
                <a:latin typeface="华文中宋" panose="02010600040101010101" pitchFamily="2" charset="-122"/>
                <a:ea typeface="华文中宋" panose="02010600040101010101" pitchFamily="2" charset="-122"/>
              </a:rPr>
              <a:t>：发起请求的客户端</a:t>
            </a:r>
            <a:r>
              <a:rPr lang="en-US" altLang="zh-CN" sz="2200" dirty="0">
                <a:latin typeface="华文中宋" panose="02010600040101010101" pitchFamily="2" charset="-122"/>
                <a:ea typeface="华文中宋" panose="02010600040101010101" pitchFamily="2" charset="-122"/>
              </a:rPr>
              <a:t>IP</a:t>
            </a:r>
            <a:r>
              <a:rPr lang="zh-CN" altLang="en-US" sz="2200" dirty="0">
                <a:latin typeface="华文中宋" panose="02010600040101010101" pitchFamily="2" charset="-122"/>
                <a:ea typeface="华文中宋" panose="02010600040101010101" pitchFamily="2" charset="-122"/>
              </a:rPr>
              <a:t>地址</a:t>
            </a:r>
            <a:endParaRPr lang="en-US" altLang="zh-CN" sz="2200" dirty="0">
              <a:latin typeface="华文中宋" panose="02010600040101010101" pitchFamily="2" charset="-122"/>
              <a:ea typeface="华文中宋" panose="02010600040101010101" pitchFamily="2" charset="-122"/>
            </a:endParaRPr>
          </a:p>
          <a:p>
            <a:r>
              <a:rPr lang="en-US" altLang="zh-CN" sz="2200" dirty="0">
                <a:latin typeface="华文中宋" panose="02010600040101010101" pitchFamily="2" charset="-122"/>
                <a:ea typeface="华文中宋" panose="02010600040101010101" pitchFamily="2" charset="-122"/>
              </a:rPr>
              <a:t>(2) -</a:t>
            </a:r>
            <a:r>
              <a:rPr lang="zh-CN" altLang="en-US" sz="2200" dirty="0">
                <a:latin typeface="华文中宋" panose="02010600040101010101" pitchFamily="2" charset="-122"/>
                <a:ea typeface="华文中宋" panose="02010600040101010101" pitchFamily="2" charset="-122"/>
              </a:rPr>
              <a:t>：来自远程机器的用户身份，不可用</a:t>
            </a:r>
            <a:endParaRPr lang="en-US" altLang="zh-CN" sz="2200" dirty="0">
              <a:latin typeface="华文中宋" panose="02010600040101010101" pitchFamily="2" charset="-122"/>
              <a:ea typeface="华文中宋" panose="02010600040101010101" pitchFamily="2" charset="-122"/>
            </a:endParaRPr>
          </a:p>
          <a:p>
            <a:r>
              <a:rPr lang="en-US" altLang="zh-CN" sz="2200" dirty="0">
                <a:latin typeface="华文中宋" panose="02010600040101010101" pitchFamily="2" charset="-122"/>
                <a:ea typeface="华文中宋" panose="02010600040101010101" pitchFamily="2" charset="-122"/>
              </a:rPr>
              <a:t>(3) -</a:t>
            </a:r>
            <a:r>
              <a:rPr lang="zh-CN" altLang="en-US" sz="2200" dirty="0">
                <a:latin typeface="华文中宋" panose="02010600040101010101" pitchFamily="2" charset="-122"/>
                <a:ea typeface="华文中宋" panose="02010600040101010101" pitchFamily="2" charset="-122"/>
              </a:rPr>
              <a:t>：来自本地登录的用户身份，不可用</a:t>
            </a:r>
            <a:endParaRPr lang="en-US" altLang="zh-CN" sz="2200" dirty="0">
              <a:latin typeface="华文中宋" panose="02010600040101010101" pitchFamily="2" charset="-122"/>
              <a:ea typeface="华文中宋" panose="02010600040101010101" pitchFamily="2" charset="-122"/>
            </a:endParaRPr>
          </a:p>
          <a:p>
            <a:r>
              <a:rPr lang="en-US" altLang="zh-CN" sz="2200" dirty="0">
                <a:latin typeface="华文中宋" panose="02010600040101010101" pitchFamily="2" charset="-122"/>
                <a:ea typeface="华文中宋" panose="02010600040101010101" pitchFamily="2" charset="-122"/>
              </a:rPr>
              <a:t>(4) [01/Aug/1995:00:00:01 -0400]</a:t>
            </a:r>
            <a:r>
              <a:rPr lang="zh-CN" altLang="en-US" sz="2200" dirty="0">
                <a:latin typeface="华文中宋" panose="02010600040101010101" pitchFamily="2" charset="-122"/>
                <a:ea typeface="华文中宋" panose="02010600040101010101" pitchFamily="2" charset="-122"/>
              </a:rPr>
              <a:t>：服务器端处理完请求的时间</a:t>
            </a:r>
            <a:endParaRPr lang="en-US" altLang="zh-CN" sz="2200" dirty="0">
              <a:latin typeface="华文中宋" panose="02010600040101010101" pitchFamily="2" charset="-122"/>
              <a:ea typeface="华文中宋" panose="02010600040101010101" pitchFamily="2" charset="-122"/>
            </a:endParaRPr>
          </a:p>
          <a:p>
            <a:r>
              <a:rPr lang="en-US" altLang="zh-CN" sz="2200" dirty="0">
                <a:latin typeface="华文中宋" panose="02010600040101010101" pitchFamily="2" charset="-122"/>
                <a:ea typeface="华文中宋" panose="02010600040101010101" pitchFamily="2" charset="-122"/>
              </a:rPr>
              <a:t>(5) “GET /images/launch-logo.gif HTTP/1.0</a:t>
            </a:r>
            <a:r>
              <a:rPr lang="zh-CN" altLang="en-US" sz="2200" dirty="0">
                <a:latin typeface="华文中宋" panose="02010600040101010101" pitchFamily="2" charset="-122"/>
                <a:ea typeface="华文中宋" panose="02010600040101010101" pitchFamily="2" charset="-122"/>
              </a:rPr>
              <a:t>”</a:t>
            </a:r>
            <a:r>
              <a:rPr lang="en-US" altLang="zh-CN" sz="2200" dirty="0">
                <a:latin typeface="华文中宋" panose="02010600040101010101" pitchFamily="2" charset="-122"/>
                <a:ea typeface="华文中宋" panose="02010600040101010101" pitchFamily="2" charset="-122"/>
              </a:rPr>
              <a:t> </a:t>
            </a:r>
            <a:r>
              <a:rPr lang="zh-CN" altLang="en-US" sz="2200" dirty="0">
                <a:latin typeface="华文中宋" panose="02010600040101010101" pitchFamily="2" charset="-122"/>
                <a:ea typeface="华文中宋" panose="02010600040101010101" pitchFamily="2" charset="-122"/>
              </a:rPr>
              <a:t>：客户端请求字符串的第一行，包含</a:t>
            </a:r>
            <a:r>
              <a:rPr lang="en-US" altLang="zh-CN" sz="2200" dirty="0">
                <a:latin typeface="华文中宋" panose="02010600040101010101" pitchFamily="2" charset="-122"/>
                <a:ea typeface="华文中宋" panose="02010600040101010101" pitchFamily="2" charset="-122"/>
              </a:rPr>
              <a:t>3</a:t>
            </a:r>
            <a:r>
              <a:rPr lang="zh-CN" altLang="en-US" sz="2200" dirty="0">
                <a:latin typeface="华文中宋" panose="02010600040101010101" pitchFamily="2" charset="-122"/>
                <a:ea typeface="华文中宋" panose="02010600040101010101" pitchFamily="2" charset="-122"/>
              </a:rPr>
              <a:t>个部分。</a:t>
            </a:r>
            <a:r>
              <a:rPr lang="en-US" altLang="zh-CN" sz="2200" dirty="0">
                <a:latin typeface="华文中宋" panose="02010600040101010101" pitchFamily="2" charset="-122"/>
                <a:ea typeface="华文中宋" panose="02010600040101010101" pitchFamily="2" charset="-122"/>
              </a:rPr>
              <a:t>1</a:t>
            </a:r>
            <a:r>
              <a:rPr lang="zh-CN" altLang="en-US" sz="2200" dirty="0">
                <a:latin typeface="华文中宋" panose="02010600040101010101" pitchFamily="2" charset="-122"/>
                <a:ea typeface="华文中宋" panose="02010600040101010101" pitchFamily="2" charset="-122"/>
              </a:rPr>
              <a:t>）请求方式  </a:t>
            </a:r>
            <a:r>
              <a:rPr lang="en-US" altLang="zh-CN" sz="2200" dirty="0">
                <a:latin typeface="华文中宋" panose="02010600040101010101" pitchFamily="2" charset="-122"/>
                <a:ea typeface="华文中宋" panose="02010600040101010101" pitchFamily="2" charset="-122"/>
              </a:rPr>
              <a:t>2</a:t>
            </a:r>
            <a:r>
              <a:rPr lang="zh-CN" altLang="en-US" sz="2200" dirty="0">
                <a:latin typeface="华文中宋" panose="02010600040101010101" pitchFamily="2" charset="-122"/>
                <a:ea typeface="华文中宋" panose="02010600040101010101" pitchFamily="2" charset="-122"/>
              </a:rPr>
              <a:t>）资源，</a:t>
            </a:r>
            <a:r>
              <a:rPr lang="en-US" altLang="zh-CN" sz="2200" dirty="0">
                <a:latin typeface="华文中宋" panose="02010600040101010101" pitchFamily="2" charset="-122"/>
                <a:ea typeface="华文中宋" panose="02010600040101010101" pitchFamily="2" charset="-122"/>
              </a:rPr>
              <a:t>3</a:t>
            </a:r>
            <a:r>
              <a:rPr lang="zh-CN" altLang="en-US" sz="2200" dirty="0">
                <a:latin typeface="华文中宋" panose="02010600040101010101" pitchFamily="2" charset="-122"/>
                <a:ea typeface="华文中宋" panose="02010600040101010101" pitchFamily="2" charset="-122"/>
              </a:rPr>
              <a:t>）客户端协议版本</a:t>
            </a:r>
            <a:endParaRPr lang="en-US" altLang="zh-CN" sz="2200" dirty="0">
              <a:latin typeface="华文中宋" panose="02010600040101010101" pitchFamily="2" charset="-122"/>
              <a:ea typeface="华文中宋" panose="02010600040101010101" pitchFamily="2" charset="-122"/>
            </a:endParaRPr>
          </a:p>
          <a:p>
            <a:r>
              <a:rPr lang="en-US" altLang="zh-CN" sz="2200" dirty="0">
                <a:latin typeface="华文中宋" panose="02010600040101010101" pitchFamily="2" charset="-122"/>
                <a:ea typeface="华文中宋" panose="02010600040101010101" pitchFamily="2" charset="-122"/>
              </a:rPr>
              <a:t>(6) 200</a:t>
            </a:r>
            <a:r>
              <a:rPr lang="zh-CN" altLang="en-US" sz="2200" dirty="0">
                <a:latin typeface="华文中宋" panose="02010600040101010101" pitchFamily="2" charset="-122"/>
                <a:ea typeface="华文中宋" panose="02010600040101010101" pitchFamily="2" charset="-122"/>
              </a:rPr>
              <a:t>：服务器发回给客户端的状态码</a:t>
            </a:r>
            <a:endParaRPr lang="en-US" altLang="zh-CN" sz="2200" dirty="0">
              <a:latin typeface="华文中宋" panose="02010600040101010101" pitchFamily="2" charset="-122"/>
              <a:ea typeface="华文中宋" panose="02010600040101010101" pitchFamily="2" charset="-122"/>
            </a:endParaRPr>
          </a:p>
          <a:p>
            <a:r>
              <a:rPr lang="en-US" altLang="zh-CN" sz="2200" dirty="0">
                <a:latin typeface="华文中宋" panose="02010600040101010101" pitchFamily="2" charset="-122"/>
                <a:ea typeface="华文中宋" panose="02010600040101010101" pitchFamily="2" charset="-122"/>
              </a:rPr>
              <a:t>(7) 1839</a:t>
            </a:r>
            <a:r>
              <a:rPr lang="zh-CN" altLang="en-US" sz="2200" dirty="0">
                <a:latin typeface="华文中宋" panose="02010600040101010101" pitchFamily="2" charset="-122"/>
                <a:ea typeface="华文中宋" panose="02010600040101010101" pitchFamily="2" charset="-122"/>
              </a:rPr>
              <a:t>：服务器返回的数据大小</a:t>
            </a:r>
          </a:p>
        </p:txBody>
      </p:sp>
    </p:spTree>
    <p:extLst>
      <p:ext uri="{BB962C8B-B14F-4D97-AF65-F5344CB8AC3E}">
        <p14:creationId xmlns:p14="http://schemas.microsoft.com/office/powerpoint/2010/main" val="1200191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725214"/>
            <a:ext cx="9601200" cy="882870"/>
          </a:xfrm>
        </p:spPr>
        <p:txBody>
          <a:bodyPr/>
          <a:lstStyle/>
          <a:p>
            <a:r>
              <a:rPr lang="en-US" altLang="zh-CN" b="1" dirty="0">
                <a:latin typeface="华文中宋" panose="02010600040101010101" pitchFamily="2" charset="-122"/>
                <a:ea typeface="华文中宋" panose="02010600040101010101" pitchFamily="2" charset="-122"/>
              </a:rPr>
              <a:t>Apache Web</a:t>
            </a:r>
            <a:r>
              <a:rPr lang="zh-CN" altLang="en-US" b="1" dirty="0">
                <a:latin typeface="华文中宋" panose="02010600040101010101" pitchFamily="2" charset="-122"/>
                <a:ea typeface="华文中宋" panose="02010600040101010101" pitchFamily="2" charset="-122"/>
              </a:rPr>
              <a:t>服务器日志格式</a:t>
            </a:r>
            <a:endParaRPr lang="zh-CN" altLang="en-US" dirty="0"/>
          </a:p>
        </p:txBody>
      </p:sp>
      <p:sp>
        <p:nvSpPr>
          <p:cNvPr id="3" name="文本占位符 2"/>
          <p:cNvSpPr>
            <a:spLocks noGrp="1"/>
          </p:cNvSpPr>
          <p:nvPr>
            <p:ph type="body" idx="1"/>
          </p:nvPr>
        </p:nvSpPr>
        <p:spPr>
          <a:xfrm>
            <a:off x="914400" y="1891863"/>
            <a:ext cx="10325100" cy="3983476"/>
          </a:xfrm>
        </p:spPr>
        <p:txBody>
          <a:bodyPr/>
          <a:lstStyle/>
          <a:p>
            <a:r>
              <a:rPr lang="en-US" altLang="zh-CN" u="sng" dirty="0">
                <a:latin typeface="华文中宋" panose="02010600040101010101" pitchFamily="2" charset="-122"/>
                <a:ea typeface="华文中宋" panose="02010600040101010101" pitchFamily="2" charset="-122"/>
              </a:rPr>
              <a:t>[Fri Mar 30 14:45:09 2018]</a:t>
            </a:r>
            <a:r>
              <a:rPr lang="en-US" altLang="zh-CN" baseline="30000" dirty="0">
                <a:latin typeface="华文中宋" panose="02010600040101010101" pitchFamily="2" charset="-122"/>
                <a:ea typeface="华文中宋" panose="02010600040101010101" pitchFamily="2" charset="-122"/>
              </a:rPr>
              <a:t>1</a:t>
            </a:r>
            <a:r>
              <a:rPr lang="en-US" altLang="zh-CN" dirty="0">
                <a:latin typeface="华文中宋" panose="02010600040101010101" pitchFamily="2" charset="-122"/>
                <a:ea typeface="华文中宋" panose="02010600040101010101" pitchFamily="2" charset="-122"/>
              </a:rPr>
              <a:t> </a:t>
            </a:r>
            <a:r>
              <a:rPr lang="en-US" altLang="zh-CN" u="sng" dirty="0">
                <a:latin typeface="华文中宋" panose="02010600040101010101" pitchFamily="2" charset="-122"/>
                <a:ea typeface="华文中宋" panose="02010600040101010101" pitchFamily="2" charset="-122"/>
              </a:rPr>
              <a:t>[error]</a:t>
            </a:r>
            <a:r>
              <a:rPr lang="en-US" altLang="zh-CN" baseline="30000" dirty="0">
                <a:latin typeface="华文中宋" panose="02010600040101010101" pitchFamily="2" charset="-122"/>
                <a:ea typeface="华文中宋" panose="02010600040101010101" pitchFamily="2" charset="-122"/>
              </a:rPr>
              <a:t> 2</a:t>
            </a:r>
            <a:r>
              <a:rPr lang="en-US" altLang="zh-CN" dirty="0">
                <a:latin typeface="华文中宋" panose="02010600040101010101" pitchFamily="2" charset="-122"/>
                <a:ea typeface="华文中宋" panose="02010600040101010101" pitchFamily="2" charset="-122"/>
              </a:rPr>
              <a:t> </a:t>
            </a:r>
            <a:r>
              <a:rPr lang="en-US" altLang="zh-CN" u="sng" dirty="0">
                <a:latin typeface="华文中宋" panose="02010600040101010101" pitchFamily="2" charset="-122"/>
                <a:ea typeface="华文中宋" panose="02010600040101010101" pitchFamily="2" charset="-122"/>
              </a:rPr>
              <a:t>[client 192.168.115.120</a:t>
            </a:r>
            <a:r>
              <a:rPr lang="en-US" altLang="zh-CN" dirty="0">
                <a:latin typeface="华文中宋" panose="02010600040101010101" pitchFamily="2" charset="-122"/>
                <a:ea typeface="华文中宋" panose="02010600040101010101" pitchFamily="2" charset="-122"/>
              </a:rPr>
              <a:t>]</a:t>
            </a:r>
            <a:r>
              <a:rPr lang="en-US" altLang="zh-CN" baseline="30000" dirty="0">
                <a:latin typeface="华文中宋" panose="02010600040101010101" pitchFamily="2" charset="-122"/>
                <a:ea typeface="华文中宋" panose="02010600040101010101" pitchFamily="2" charset="-122"/>
              </a:rPr>
              <a:t> 3</a:t>
            </a:r>
            <a:r>
              <a:rPr lang="en-US" altLang="zh-CN" dirty="0">
                <a:latin typeface="华文中宋" panose="02010600040101010101" pitchFamily="2" charset="-122"/>
                <a:ea typeface="华文中宋" panose="02010600040101010101" pitchFamily="2" charset="-122"/>
              </a:rPr>
              <a:t> </a:t>
            </a:r>
            <a:r>
              <a:rPr lang="en-US" altLang="zh-CN" u="sng" dirty="0">
                <a:latin typeface="华文中宋" panose="02010600040101010101" pitchFamily="2" charset="-122"/>
                <a:ea typeface="华文中宋" panose="02010600040101010101" pitchFamily="2" charset="-122"/>
              </a:rPr>
              <a:t>File does not exist: /</a:t>
            </a:r>
            <a:r>
              <a:rPr lang="en-US" altLang="zh-CN" u="sng" dirty="0" err="1">
                <a:latin typeface="华文中宋" panose="02010600040101010101" pitchFamily="2" charset="-122"/>
                <a:ea typeface="华文中宋" panose="02010600040101010101" pitchFamily="2" charset="-122"/>
              </a:rPr>
              <a:t>usr</a:t>
            </a:r>
            <a:r>
              <a:rPr lang="en-US" altLang="zh-CN" u="sng" dirty="0">
                <a:latin typeface="华文中宋" panose="02010600040101010101" pitchFamily="2" charset="-122"/>
                <a:ea typeface="华文中宋" panose="02010600040101010101" pitchFamily="2" charset="-122"/>
              </a:rPr>
              <a:t>/local/apache/</a:t>
            </a:r>
            <a:r>
              <a:rPr lang="en-US" altLang="zh-CN" u="sng" dirty="0" err="1">
                <a:latin typeface="华文中宋" panose="02010600040101010101" pitchFamily="2" charset="-122"/>
                <a:ea typeface="华文中宋" panose="02010600040101010101" pitchFamily="2" charset="-122"/>
              </a:rPr>
              <a:t>bugletdocs</a:t>
            </a:r>
            <a:r>
              <a:rPr lang="en-US" altLang="zh-CN" u="sng" dirty="0">
                <a:latin typeface="华文中宋" panose="02010600040101010101" pitchFamily="2" charset="-122"/>
                <a:ea typeface="华文中宋" panose="02010600040101010101" pitchFamily="2" charset="-122"/>
              </a:rPr>
              <a:t>/</a:t>
            </a:r>
            <a:r>
              <a:rPr lang="en-US" altLang="zh-CN" u="sng" dirty="0" err="1">
                <a:latin typeface="华文中宋" panose="02010600040101010101" pitchFamily="2" charset="-122"/>
                <a:ea typeface="华文中宋" panose="02010600040101010101" pitchFamily="2" charset="-122"/>
              </a:rPr>
              <a:t>Img</a:t>
            </a:r>
            <a:r>
              <a:rPr lang="en-US" altLang="zh-CN" u="sng" dirty="0">
                <a:latin typeface="华文中宋" panose="02010600040101010101" pitchFamily="2" charset="-122"/>
                <a:ea typeface="华文中宋" panose="02010600040101010101" pitchFamily="2" charset="-122"/>
              </a:rPr>
              <a:t>/south-k-orea.gif</a:t>
            </a:r>
            <a:r>
              <a:rPr lang="en-US" altLang="zh-CN" baseline="30000" dirty="0">
                <a:latin typeface="华文中宋" panose="02010600040101010101" pitchFamily="2" charset="-122"/>
                <a:ea typeface="华文中宋" panose="02010600040101010101" pitchFamily="2" charset="-122"/>
              </a:rPr>
              <a:t>4</a:t>
            </a:r>
            <a:endParaRPr lang="en-US" altLang="zh-CN" u="sng" baseline="30000"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错误发生的日期和时间</a:t>
            </a:r>
          </a:p>
          <a:p>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错误的级别或严重性 </a:t>
            </a:r>
          </a:p>
          <a:p>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导致错误的</a:t>
            </a:r>
            <a:r>
              <a:rPr lang="en-US" altLang="zh-CN" dirty="0">
                <a:latin typeface="华文中宋" panose="02010600040101010101" pitchFamily="2" charset="-122"/>
                <a:ea typeface="华文中宋" panose="02010600040101010101" pitchFamily="2" charset="-122"/>
              </a:rPr>
              <a:t>IP</a:t>
            </a:r>
            <a:r>
              <a:rPr lang="zh-CN" altLang="en-US" dirty="0">
                <a:latin typeface="华文中宋" panose="02010600040101010101" pitchFamily="2" charset="-122"/>
                <a:ea typeface="华文中宋" panose="02010600040101010101" pitchFamily="2" charset="-122"/>
              </a:rPr>
              <a:t>地址</a:t>
            </a:r>
          </a:p>
          <a:p>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错误信息本身。</a:t>
            </a:r>
          </a:p>
          <a:p>
            <a:endParaRPr lang="en-US" altLang="zh-CN" u="sng" dirty="0">
              <a:latin typeface="华文中宋" panose="02010600040101010101" pitchFamily="2" charset="-122"/>
              <a:ea typeface="华文中宋" panose="02010600040101010101" pitchFamily="2" charset="-122"/>
            </a:endParaRPr>
          </a:p>
          <a:p>
            <a:endParaRPr lang="en-US" altLang="zh-CN" dirty="0">
              <a:latin typeface="华文中宋" panose="02010600040101010101" pitchFamily="2" charset="-122"/>
              <a:ea typeface="华文中宋" panose="02010600040101010101" pitchFamily="2" charset="-122"/>
            </a:endParaRP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54239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98884"/>
            <a:ext cx="9601200" cy="1303337"/>
          </a:xfrm>
        </p:spPr>
        <p:txBody>
          <a:bodyPr/>
          <a:lstStyle/>
          <a:p>
            <a:r>
              <a:rPr lang="zh-CN" altLang="en-US" dirty="0"/>
              <a:t>两个重要日志文件</a:t>
            </a:r>
          </a:p>
        </p:txBody>
      </p:sp>
      <p:sp>
        <p:nvSpPr>
          <p:cNvPr id="3" name="文本占位符 2"/>
          <p:cNvSpPr>
            <a:spLocks noGrp="1"/>
          </p:cNvSpPr>
          <p:nvPr>
            <p:ph type="body" idx="1"/>
          </p:nvPr>
        </p:nvSpPr>
        <p:spPr>
          <a:xfrm>
            <a:off x="723901" y="2301766"/>
            <a:ext cx="10725150" cy="3783723"/>
          </a:xfrm>
        </p:spPr>
        <p:txBody>
          <a:bodyPr/>
          <a:lstStyle/>
          <a:p>
            <a:r>
              <a:rPr lang="en-US" altLang="zh-CN" dirty="0">
                <a:latin typeface="华文中宋" panose="02010600040101010101" pitchFamily="2" charset="-122"/>
                <a:ea typeface="华文中宋" panose="02010600040101010101" pitchFamily="2" charset="-122"/>
              </a:rPr>
              <a:t>Syslog</a:t>
            </a:r>
            <a:r>
              <a:rPr lang="zh-CN" altLang="en-US" dirty="0">
                <a:latin typeface="华文中宋" panose="02010600040101010101" pitchFamily="2" charset="-122"/>
                <a:ea typeface="华文中宋" panose="02010600040101010101" pitchFamily="2" charset="-122"/>
              </a:rPr>
              <a:t>可以纪录系统事件，可以写到一个文件或设备中，或给用户发送一个信息。它能纪录本地事件或通过网络纪录另一个主机上的事件。 </a:t>
            </a:r>
            <a:r>
              <a:rPr lang="en-US" altLang="zh-CN" dirty="0">
                <a:latin typeface="华文中宋" panose="02010600040101010101" pitchFamily="2" charset="-122"/>
                <a:ea typeface="华文中宋" panose="02010600040101010101" pitchFamily="2" charset="-122"/>
              </a:rPr>
              <a:t>Syslog</a:t>
            </a:r>
            <a:r>
              <a:rPr lang="zh-CN" altLang="en-US" dirty="0">
                <a:latin typeface="华文中宋" panose="02010600040101010101" pitchFamily="2" charset="-122"/>
                <a:ea typeface="华文中宋" panose="02010600040101010101" pitchFamily="2" charset="-122"/>
              </a:rPr>
              <a:t>设备依据两个重要的文件：</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syslogd</a:t>
            </a:r>
            <a:r>
              <a:rPr lang="zh-CN" altLang="en-US" dirty="0">
                <a:latin typeface="华文中宋" panose="02010600040101010101" pitchFamily="2" charset="-122"/>
                <a:ea typeface="华文中宋" panose="02010600040101010101" pitchFamily="2" charset="-122"/>
              </a:rPr>
              <a:t>（守护进程）和</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etc</a:t>
            </a:r>
            <a:r>
              <a:rPr lang="en-US" altLang="zh-CN"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syslog.conf</a:t>
            </a:r>
            <a:r>
              <a:rPr lang="zh-CN" altLang="en-US" dirty="0">
                <a:latin typeface="华文中宋" panose="02010600040101010101" pitchFamily="2" charset="-122"/>
                <a:ea typeface="华文中宋" panose="02010600040101010101" pitchFamily="2" charset="-122"/>
              </a:rPr>
              <a:t>配置文件，习惯上，多数</a:t>
            </a:r>
            <a:r>
              <a:rPr lang="en-US" altLang="zh-CN" dirty="0">
                <a:latin typeface="华文中宋" panose="02010600040101010101" pitchFamily="2" charset="-122"/>
                <a:ea typeface="华文中宋" panose="02010600040101010101" pitchFamily="2" charset="-122"/>
              </a:rPr>
              <a:t>syslog</a:t>
            </a:r>
            <a:r>
              <a:rPr lang="zh-CN" altLang="en-US" dirty="0">
                <a:latin typeface="华文中宋" panose="02010600040101010101" pitchFamily="2" charset="-122"/>
                <a:ea typeface="华文中宋" panose="02010600040101010101" pitchFamily="2" charset="-122"/>
              </a:rPr>
              <a:t>信息被写到</a:t>
            </a:r>
            <a:r>
              <a:rPr lang="en-US" altLang="zh-CN" dirty="0">
                <a:latin typeface="华文中宋" panose="02010600040101010101" pitchFamily="2" charset="-122"/>
                <a:ea typeface="华文中宋" panose="02010600040101010101" pitchFamily="2" charset="-122"/>
              </a:rPr>
              <a:t>/var/</a:t>
            </a:r>
            <a:r>
              <a:rPr lang="en-US" altLang="zh-CN" dirty="0" err="1">
                <a:latin typeface="华文中宋" panose="02010600040101010101" pitchFamily="2" charset="-122"/>
                <a:ea typeface="华文中宋" panose="02010600040101010101" pitchFamily="2" charset="-122"/>
              </a:rPr>
              <a:t>adm</a:t>
            </a:r>
            <a:r>
              <a:rPr lang="zh-CN" altLang="en-US" dirty="0">
                <a:latin typeface="华文中宋" panose="02010600040101010101" pitchFamily="2" charset="-122"/>
                <a:ea typeface="华文中宋" panose="02010600040101010101" pitchFamily="2" charset="-122"/>
              </a:rPr>
              <a:t>或</a:t>
            </a:r>
            <a:r>
              <a:rPr lang="en-US" altLang="zh-CN" dirty="0">
                <a:latin typeface="华文中宋" panose="02010600040101010101" pitchFamily="2" charset="-122"/>
                <a:ea typeface="华文中宋" panose="02010600040101010101" pitchFamily="2" charset="-122"/>
              </a:rPr>
              <a:t>/var/log</a:t>
            </a:r>
            <a:r>
              <a:rPr lang="zh-CN" altLang="en-US" dirty="0">
                <a:latin typeface="华文中宋" panose="02010600040101010101" pitchFamily="2" charset="-122"/>
                <a:ea typeface="华文中宋" panose="02010600040101010101" pitchFamily="2" charset="-122"/>
              </a:rPr>
              <a:t>目录下的信息文件中（</a:t>
            </a:r>
            <a:r>
              <a:rPr lang="en-US" altLang="zh-CN" dirty="0">
                <a:latin typeface="华文中宋" panose="02010600040101010101" pitchFamily="2" charset="-122"/>
                <a:ea typeface="华文中宋" panose="02010600040101010101" pitchFamily="2" charset="-122"/>
              </a:rPr>
              <a:t>messages.*</a:t>
            </a:r>
            <a:r>
              <a:rPr lang="zh-CN" altLang="en-US" dirty="0">
                <a:latin typeface="华文中宋" panose="02010600040101010101" pitchFamily="2" charset="-122"/>
                <a:ea typeface="华文中宋" panose="02010600040101010101" pitchFamily="2" charset="-122"/>
              </a:rPr>
              <a:t>）。一个典型的</a:t>
            </a:r>
            <a:r>
              <a:rPr lang="en-US" altLang="zh-CN" dirty="0">
                <a:latin typeface="华文中宋" panose="02010600040101010101" pitchFamily="2" charset="-122"/>
                <a:ea typeface="华文中宋" panose="02010600040101010101" pitchFamily="2" charset="-122"/>
              </a:rPr>
              <a:t>syslog</a:t>
            </a:r>
            <a:r>
              <a:rPr lang="zh-CN" altLang="en-US" dirty="0">
                <a:latin typeface="华文中宋" panose="02010600040101010101" pitchFamily="2" charset="-122"/>
                <a:ea typeface="华文中宋" panose="02010600040101010101" pitchFamily="2" charset="-122"/>
              </a:rPr>
              <a:t>纪录包括生成程序的名字和一个文本信息。它还包括一个设备和一个优先级范围（但不在日志中出现）。 </a:t>
            </a:r>
            <a:br>
              <a:rPr lang="zh-CN" altLang="en-US" dirty="0">
                <a:latin typeface="华文中宋" panose="02010600040101010101" pitchFamily="2" charset="-122"/>
                <a:ea typeface="华文中宋" panose="02010600040101010101" pitchFamily="2" charset="-122"/>
              </a:rPr>
            </a:b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有两个重要日志：</a:t>
            </a:r>
            <a:r>
              <a:rPr lang="en-US" altLang="zh-CN" dirty="0" err="1">
                <a:solidFill>
                  <a:srgbClr val="FF0000"/>
                </a:solidFill>
                <a:highlight>
                  <a:srgbClr val="FFFF00"/>
                </a:highlight>
                <a:latin typeface="华文中宋" panose="02010600040101010101" pitchFamily="2" charset="-122"/>
                <a:ea typeface="华文中宋" panose="02010600040101010101" pitchFamily="2" charset="-122"/>
              </a:rPr>
              <a:t>access_log</a:t>
            </a:r>
            <a:r>
              <a:rPr lang="zh-CN" altLang="en-US" dirty="0">
                <a:latin typeface="华文中宋" panose="02010600040101010101" pitchFamily="2" charset="-122"/>
                <a:ea typeface="华文中宋" panose="02010600040101010101" pitchFamily="2" charset="-122"/>
              </a:rPr>
              <a:t>和</a:t>
            </a:r>
            <a:r>
              <a:rPr lang="en-US" altLang="zh-CN" dirty="0" err="1">
                <a:solidFill>
                  <a:srgbClr val="FF0000"/>
                </a:solidFill>
                <a:highlight>
                  <a:srgbClr val="FFFF00"/>
                </a:highlight>
                <a:latin typeface="华文中宋" panose="02010600040101010101" pitchFamily="2" charset="-122"/>
                <a:ea typeface="华文中宋" panose="02010600040101010101" pitchFamily="2" charset="-122"/>
              </a:rPr>
              <a:t>error_log</a:t>
            </a:r>
            <a:r>
              <a:rPr lang="zh-CN" altLang="en-US" dirty="0">
                <a:latin typeface="华文中宋" panose="02010600040101010101" pitchFamily="2" charset="-122"/>
                <a:ea typeface="华文中宋" panose="02010600040101010101" pitchFamily="2" charset="-122"/>
              </a:rPr>
              <a:t>，分别用来记录记录了所有对</a:t>
            </a:r>
            <a:r>
              <a:rPr lang="en-US" altLang="zh-CN" dirty="0">
                <a:latin typeface="华文中宋" panose="02010600040101010101" pitchFamily="2" charset="-122"/>
                <a:ea typeface="华文中宋" panose="02010600040101010101" pitchFamily="2" charset="-122"/>
              </a:rPr>
              <a:t>Web</a:t>
            </a:r>
            <a:r>
              <a:rPr lang="zh-CN" altLang="en-US" dirty="0">
                <a:latin typeface="华文中宋" panose="02010600040101010101" pitchFamily="2" charset="-122"/>
                <a:ea typeface="华文中宋" panose="02010600040101010101" pitchFamily="2" charset="-122"/>
              </a:rPr>
              <a:t>服务器的访问活动和记录了服务器运行期间遇到的各种错误，以及一些普通的诊断信息</a:t>
            </a:r>
            <a:endParaRPr lang="en-US" altLang="zh-CN" dirty="0">
              <a:latin typeface="华文中宋" panose="02010600040101010101" pitchFamily="2" charset="-122"/>
              <a:ea typeface="华文中宋" panose="02010600040101010101" pitchFamily="2" charset="-122"/>
            </a:endParaRP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76790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77863"/>
            <a:ext cx="9601200" cy="960437"/>
          </a:xfrm>
        </p:spPr>
        <p:txBody>
          <a:bodyPr/>
          <a:lstStyle/>
          <a:p>
            <a:r>
              <a:rPr lang="en-US" altLang="zh-CN" b="0" i="0" u="none" strike="noStrike" kern="1800" baseline="0" dirty="0">
                <a:latin typeface="Times New Roman"/>
                <a:ea typeface="黑体"/>
              </a:rPr>
              <a:t>23.3.3</a:t>
            </a:r>
            <a:r>
              <a:rPr lang="zh-CN" altLang="en-US" b="0" i="0" u="none" strike="noStrike" kern="1800" baseline="0" dirty="0">
                <a:latin typeface="Times New Roman"/>
                <a:ea typeface="黑体"/>
              </a:rPr>
              <a:t>  使用</a:t>
            </a:r>
            <a:r>
              <a:rPr lang="en-US" altLang="zh-CN" b="0" i="0" u="none" strike="noStrike" kern="1800" baseline="0" dirty="0" err="1">
                <a:latin typeface="Times New Roman"/>
                <a:ea typeface="黑体"/>
              </a:rPr>
              <a:t>cgi</a:t>
            </a:r>
            <a:r>
              <a:rPr lang="en-US" altLang="zh-CN" b="0" i="0" u="none" strike="noStrike" kern="1800" baseline="0" dirty="0">
                <a:latin typeface="Times New Roman"/>
                <a:ea typeface="黑体"/>
              </a:rPr>
              <a:t> </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990600" y="1905000"/>
            <a:ext cx="10267950" cy="4210049"/>
          </a:xfrm>
        </p:spPr>
        <p:txBody>
          <a:bodyPr/>
          <a:lstStyle/>
          <a:p>
            <a:r>
              <a:rPr lang="en-US" altLang="zh-CN" dirty="0"/>
              <a:t>CGI(</a:t>
            </a:r>
            <a:r>
              <a:rPr lang="zh-CN" altLang="en-US" dirty="0"/>
              <a:t>公共网关接口</a:t>
            </a:r>
            <a:r>
              <a:rPr lang="en-US" altLang="zh-CN" dirty="0"/>
              <a:t>[Common Gateway Interface])</a:t>
            </a:r>
            <a:r>
              <a:rPr lang="zh-CN" altLang="en-US" dirty="0"/>
              <a:t>定义了</a:t>
            </a:r>
            <a:r>
              <a:rPr lang="zh-CN" altLang="en-US" dirty="0">
                <a:solidFill>
                  <a:srgbClr val="FF0000"/>
                </a:solidFill>
              </a:rPr>
              <a:t>网站服务器与外部</a:t>
            </a:r>
            <a:r>
              <a:rPr lang="zh-CN" altLang="en-US" dirty="0"/>
              <a:t>内容协商</a:t>
            </a:r>
            <a:r>
              <a:rPr lang="zh-CN" altLang="en-US" dirty="0">
                <a:solidFill>
                  <a:srgbClr val="FF0000"/>
                </a:solidFill>
              </a:rPr>
              <a:t>程序之间</a:t>
            </a:r>
            <a:r>
              <a:rPr lang="zh-CN" altLang="en-US" dirty="0">
                <a:highlight>
                  <a:srgbClr val="FFFF00"/>
                </a:highlight>
              </a:rPr>
              <a:t>交互的方法</a:t>
            </a:r>
            <a:r>
              <a:rPr lang="zh-CN" altLang="en-US" dirty="0"/>
              <a:t>，通常是指</a:t>
            </a:r>
            <a:r>
              <a:rPr lang="en-US" altLang="zh-CN" dirty="0"/>
              <a:t>CGI</a:t>
            </a:r>
            <a:r>
              <a:rPr lang="zh-CN" altLang="en-US" dirty="0"/>
              <a:t>程序或者</a:t>
            </a:r>
            <a:r>
              <a:rPr lang="en-US" altLang="zh-CN" dirty="0"/>
              <a:t>CGI</a:t>
            </a:r>
            <a:r>
              <a:rPr lang="zh-CN" altLang="en-US" dirty="0"/>
              <a:t>脚本，是在网站上实现动态页面的最简单而常用的方法。</a:t>
            </a:r>
            <a:endParaRPr lang="en-US" altLang="zh-CN" b="0" i="0" u="none" strike="noStrike" baseline="0" dirty="0">
              <a:latin typeface="Times New Roman"/>
            </a:endParaRPr>
          </a:p>
          <a:p>
            <a:r>
              <a:rPr lang="en-US" altLang="zh-CN" b="0" i="0" u="none" strike="noStrike" baseline="0" dirty="0">
                <a:solidFill>
                  <a:srgbClr val="FF0000"/>
                </a:solidFill>
                <a:highlight>
                  <a:srgbClr val="FFFF00"/>
                </a:highlight>
                <a:latin typeface="Times New Roman"/>
              </a:rPr>
              <a:t>apache+cgi</a:t>
            </a:r>
            <a:r>
              <a:rPr lang="zh-CN" altLang="en-US" b="0" i="0" u="none" strike="noStrike" baseline="0" dirty="0">
                <a:latin typeface="Times New Roman"/>
              </a:rPr>
              <a:t>的动态页面</a:t>
            </a:r>
            <a:endParaRPr lang="en-US" altLang="zh-CN" b="0" i="0" u="none" strike="noStrike" baseline="0" dirty="0">
              <a:latin typeface="Times New Roman"/>
            </a:endParaRPr>
          </a:p>
          <a:p>
            <a:r>
              <a:rPr lang="zh-CN" altLang="en-US" dirty="0">
                <a:latin typeface="Times New Roman"/>
              </a:rPr>
              <a:t>修改</a:t>
            </a:r>
            <a:r>
              <a:rPr lang="en-US" altLang="zh-CN" dirty="0">
                <a:latin typeface="Times New Roman"/>
              </a:rPr>
              <a:t>apache</a:t>
            </a:r>
            <a:r>
              <a:rPr lang="zh-CN" altLang="en-US" dirty="0">
                <a:latin typeface="Times New Roman"/>
              </a:rPr>
              <a:t>的配置文件</a:t>
            </a:r>
            <a:r>
              <a:rPr lang="en-US" altLang="zh-CN" dirty="0">
                <a:latin typeface="Times New Roman"/>
              </a:rPr>
              <a:t>httpd.conf</a:t>
            </a:r>
            <a:r>
              <a:rPr lang="zh-CN" altLang="en-US" dirty="0">
                <a:latin typeface="Times New Roman"/>
              </a:rPr>
              <a:t>：</a:t>
            </a:r>
            <a:endParaRPr lang="en-US" altLang="zh-CN" b="0" i="0" u="none" strike="noStrike" baseline="0" dirty="0">
              <a:latin typeface="Times New Roman"/>
            </a:endParaRPr>
          </a:p>
          <a:p>
            <a:endParaRPr lang="zh-CN" altLang="en-US" b="0" i="0" u="none" strike="noStrike" baseline="0" dirty="0">
              <a:latin typeface="Times New Roman"/>
            </a:endParaRPr>
          </a:p>
        </p:txBody>
      </p:sp>
      <p:sp>
        <p:nvSpPr>
          <p:cNvPr id="4" name="矩形 3"/>
          <p:cNvSpPr/>
          <p:nvPr/>
        </p:nvSpPr>
        <p:spPr>
          <a:xfrm>
            <a:off x="723900" y="4083724"/>
            <a:ext cx="5086350" cy="2031325"/>
          </a:xfrm>
          <a:prstGeom prst="rect">
            <a:avLst/>
          </a:prstGeom>
        </p:spPr>
        <p:txBody>
          <a:bodyPr wrap="square">
            <a:spAutoFit/>
          </a:bodyPr>
          <a:lstStyle/>
          <a:p>
            <a:r>
              <a:rPr lang="en-US" altLang="zh-CN" dirty="0"/>
              <a:t>&lt;Directory "D:/Apache Group/Apache2/</a:t>
            </a:r>
            <a:r>
              <a:rPr lang="en-US" altLang="zh-CN" dirty="0" err="1"/>
              <a:t>cgi</a:t>
            </a:r>
            <a:r>
              <a:rPr lang="en-US" altLang="zh-CN" dirty="0"/>
              <a:t>-bin"&gt;</a:t>
            </a:r>
          </a:p>
          <a:p>
            <a:r>
              <a:rPr lang="en-US" altLang="zh-CN" dirty="0"/>
              <a:t>  </a:t>
            </a:r>
            <a:r>
              <a:rPr lang="en-US" altLang="zh-CN" dirty="0" err="1"/>
              <a:t>AllowOverride</a:t>
            </a:r>
            <a:r>
              <a:rPr lang="en-US" altLang="zh-CN" dirty="0"/>
              <a:t> None</a:t>
            </a:r>
          </a:p>
          <a:p>
            <a:r>
              <a:rPr lang="en-US" altLang="zh-CN" dirty="0"/>
              <a:t>  Options None</a:t>
            </a:r>
          </a:p>
          <a:p>
            <a:r>
              <a:rPr lang="en-US" altLang="zh-CN" dirty="0"/>
              <a:t>  Order </a:t>
            </a:r>
            <a:r>
              <a:rPr lang="en-US" altLang="zh-CN" dirty="0" err="1"/>
              <a:t>allow,deny</a:t>
            </a:r>
            <a:endParaRPr lang="en-US" altLang="zh-CN" dirty="0"/>
          </a:p>
          <a:p>
            <a:r>
              <a:rPr lang="en-US" altLang="zh-CN" dirty="0"/>
              <a:t>  Allow from all</a:t>
            </a:r>
          </a:p>
          <a:p>
            <a:r>
              <a:rPr lang="en-US" altLang="zh-CN" dirty="0"/>
              <a:t>&lt;/Directory&gt;</a:t>
            </a:r>
          </a:p>
          <a:p>
            <a:r>
              <a:rPr lang="en-US" altLang="zh-CN" dirty="0"/>
              <a:t>#</a:t>
            </a:r>
            <a:r>
              <a:rPr lang="en-US" altLang="zh-CN" dirty="0" err="1"/>
              <a:t>AddHandler</a:t>
            </a:r>
            <a:r>
              <a:rPr lang="en-US" altLang="zh-CN" dirty="0"/>
              <a:t> </a:t>
            </a:r>
            <a:r>
              <a:rPr lang="en-US" altLang="zh-CN" dirty="0" err="1"/>
              <a:t>cgi-script.cgi</a:t>
            </a:r>
            <a:endParaRPr lang="zh-CN" altLang="en-US" dirty="0"/>
          </a:p>
        </p:txBody>
      </p:sp>
      <p:sp>
        <p:nvSpPr>
          <p:cNvPr id="5" name="矩形 4"/>
          <p:cNvSpPr/>
          <p:nvPr/>
        </p:nvSpPr>
        <p:spPr>
          <a:xfrm>
            <a:off x="6076950" y="4083723"/>
            <a:ext cx="5181600" cy="2031325"/>
          </a:xfrm>
          <a:prstGeom prst="rect">
            <a:avLst/>
          </a:prstGeom>
        </p:spPr>
        <p:txBody>
          <a:bodyPr wrap="square">
            <a:spAutoFit/>
          </a:bodyPr>
          <a:lstStyle/>
          <a:p>
            <a:r>
              <a:rPr lang="en-US" altLang="zh-CN" dirty="0"/>
              <a:t>&lt;Directory "D:/Apache Group/Apache2/</a:t>
            </a:r>
            <a:r>
              <a:rPr lang="en-US" altLang="zh-CN" dirty="0" err="1"/>
              <a:t>cgi</a:t>
            </a:r>
            <a:r>
              <a:rPr lang="en-US" altLang="zh-CN" dirty="0"/>
              <a:t>-bin"&gt;</a:t>
            </a:r>
          </a:p>
          <a:p>
            <a:r>
              <a:rPr lang="en-US" altLang="zh-CN" dirty="0"/>
              <a:t>  </a:t>
            </a:r>
            <a:r>
              <a:rPr lang="en-US" altLang="zh-CN" dirty="0" err="1"/>
              <a:t>AllowOverride</a:t>
            </a:r>
            <a:r>
              <a:rPr lang="en-US" altLang="zh-CN" dirty="0"/>
              <a:t> None</a:t>
            </a:r>
          </a:p>
          <a:p>
            <a:r>
              <a:rPr lang="en-US" altLang="zh-CN" dirty="0"/>
              <a:t>  Options </a:t>
            </a:r>
            <a:r>
              <a:rPr lang="en-US" altLang="zh-CN" dirty="0" err="1"/>
              <a:t>ExecCGI</a:t>
            </a:r>
            <a:endParaRPr lang="en-US" altLang="zh-CN" dirty="0"/>
          </a:p>
          <a:p>
            <a:r>
              <a:rPr lang="en-US" altLang="zh-CN" dirty="0"/>
              <a:t>  Order </a:t>
            </a:r>
            <a:r>
              <a:rPr lang="en-US" altLang="zh-CN" dirty="0" err="1"/>
              <a:t>allow,deny</a:t>
            </a:r>
            <a:endParaRPr lang="en-US" altLang="zh-CN" dirty="0"/>
          </a:p>
          <a:p>
            <a:r>
              <a:rPr lang="en-US" altLang="zh-CN" dirty="0"/>
              <a:t>  Allow from all</a:t>
            </a:r>
          </a:p>
          <a:p>
            <a:r>
              <a:rPr lang="en-US" altLang="zh-CN" dirty="0"/>
              <a:t>&lt;/Directory&gt;</a:t>
            </a:r>
          </a:p>
          <a:p>
            <a:r>
              <a:rPr lang="en-US" altLang="zh-CN" dirty="0" err="1"/>
              <a:t>AddHandler</a:t>
            </a:r>
            <a:r>
              <a:rPr lang="en-US" altLang="zh-CN" dirty="0"/>
              <a:t> cgi-script.cgi.pl</a:t>
            </a:r>
            <a:endParaRPr lang="zh-CN" altLang="en-US" dirty="0"/>
          </a:p>
        </p:txBody>
      </p:sp>
    </p:spTree>
    <p:extLst>
      <p:ext uri="{BB962C8B-B14F-4D97-AF65-F5344CB8AC3E}">
        <p14:creationId xmlns:p14="http://schemas.microsoft.com/office/powerpoint/2010/main" val="1230040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677863"/>
            <a:ext cx="9601200" cy="1303337"/>
          </a:xfrm>
        </p:spPr>
        <p:txBody>
          <a:bodyPr/>
          <a:lstStyle/>
          <a:p>
            <a:r>
              <a:rPr lang="zh-CN" altLang="en-US" kern="1800" dirty="0">
                <a:latin typeface="Times New Roman"/>
                <a:ea typeface="黑体"/>
              </a:rPr>
              <a:t>使用</a:t>
            </a:r>
            <a:r>
              <a:rPr lang="en-US" altLang="zh-CN" kern="1800" dirty="0" err="1">
                <a:latin typeface="Times New Roman"/>
                <a:ea typeface="黑体"/>
              </a:rPr>
              <a:t>cgi</a:t>
            </a:r>
            <a:endParaRPr lang="zh-CN" altLang="en-US" dirty="0"/>
          </a:p>
        </p:txBody>
      </p:sp>
      <p:sp>
        <p:nvSpPr>
          <p:cNvPr id="3" name="文本占位符 2"/>
          <p:cNvSpPr>
            <a:spLocks noGrp="1"/>
          </p:cNvSpPr>
          <p:nvPr>
            <p:ph type="body" idx="1"/>
          </p:nvPr>
        </p:nvSpPr>
        <p:spPr>
          <a:xfrm>
            <a:off x="666750" y="1828800"/>
            <a:ext cx="10934700" cy="4362450"/>
          </a:xfrm>
        </p:spPr>
        <p:txBody>
          <a:bodyPr/>
          <a:lstStyle/>
          <a:p>
            <a:pPr>
              <a:spcBef>
                <a:spcPts val="0"/>
              </a:spcBef>
              <a:spcAft>
                <a:spcPts val="0"/>
              </a:spcAft>
            </a:pPr>
            <a:r>
              <a:rPr lang="zh-CN" altLang="en-US" dirty="0">
                <a:latin typeface="华文中宋" panose="02010600040101010101" pitchFamily="2" charset="-122"/>
                <a:ea typeface="华文中宋" panose="02010600040101010101" pitchFamily="2" charset="-122"/>
              </a:rPr>
              <a:t>编写</a:t>
            </a:r>
            <a:r>
              <a:rPr lang="en-US" altLang="zh-CN" dirty="0" err="1">
                <a:latin typeface="华文中宋" panose="02010600040101010101" pitchFamily="2" charset="-122"/>
                <a:ea typeface="华文中宋" panose="02010600040101010101" pitchFamily="2" charset="-122"/>
              </a:rPr>
              <a:t>perl</a:t>
            </a:r>
            <a:r>
              <a:rPr lang="zh-CN" altLang="en-US" dirty="0">
                <a:latin typeface="华文中宋" panose="02010600040101010101" pitchFamily="2" charset="-122"/>
                <a:ea typeface="华文中宋" panose="02010600040101010101" pitchFamily="2" charset="-122"/>
              </a:rPr>
              <a:t>脚本程序</a:t>
            </a:r>
            <a:r>
              <a:rPr lang="en-US" altLang="zh-CN" dirty="0">
                <a:latin typeface="华文中宋" panose="02010600040101010101" pitchFamily="2" charset="-122"/>
                <a:ea typeface="华文中宋" panose="02010600040101010101" pitchFamily="2" charset="-122"/>
              </a:rPr>
              <a:t>hello.pl</a:t>
            </a:r>
            <a:r>
              <a:rPr lang="zh-CN" altLang="en-US" dirty="0">
                <a:latin typeface="华文中宋" panose="02010600040101010101" pitchFamily="2" charset="-122"/>
                <a:ea typeface="华文中宋" panose="02010600040101010101" pitchFamily="2" charset="-122"/>
              </a:rPr>
              <a:t>，将其拷贝到</a:t>
            </a:r>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安装目录下</a:t>
            </a:r>
            <a:r>
              <a:rPr lang="en-US" altLang="zh-CN" dirty="0" err="1">
                <a:latin typeface="华文中宋" panose="02010600040101010101" pitchFamily="2" charset="-122"/>
                <a:ea typeface="华文中宋" panose="02010600040101010101" pitchFamily="2" charset="-122"/>
              </a:rPr>
              <a:t>cgi</a:t>
            </a:r>
            <a:r>
              <a:rPr lang="en-US" altLang="zh-CN" dirty="0">
                <a:latin typeface="华文中宋" panose="02010600040101010101" pitchFamily="2" charset="-122"/>
                <a:ea typeface="华文中宋" panose="02010600040101010101" pitchFamily="2" charset="-122"/>
              </a:rPr>
              <a:t>-bin</a:t>
            </a:r>
            <a:r>
              <a:rPr lang="zh-CN" altLang="en-US" dirty="0">
                <a:latin typeface="华文中宋" panose="02010600040101010101" pitchFamily="2" charset="-122"/>
                <a:ea typeface="华文中宋" panose="02010600040101010101" pitchFamily="2" charset="-122"/>
              </a:rPr>
              <a:t>文件夹下。</a:t>
            </a:r>
            <a:endParaRPr lang="en-US" altLang="zh-CN" dirty="0">
              <a:latin typeface="华文中宋" panose="02010600040101010101" pitchFamily="2" charset="-122"/>
              <a:ea typeface="华文中宋" panose="02010600040101010101" pitchFamily="2" charset="-122"/>
            </a:endParaRPr>
          </a:p>
          <a:p>
            <a:pPr>
              <a:spcBef>
                <a:spcPts val="0"/>
              </a:spcBef>
              <a:spcAft>
                <a:spcPts val="0"/>
              </a:spcAft>
            </a:pPr>
            <a:r>
              <a:rPr lang="en-US" altLang="zh-CN" dirty="0">
                <a:latin typeface="华文中宋" panose="02010600040101010101" pitchFamily="2" charset="-122"/>
                <a:ea typeface="华文中宋" panose="02010600040101010101" pitchFamily="2" charset="-122"/>
              </a:rPr>
              <a:t>#!C:\Perl\bin\perl.exe</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"content-type: text/html","\n\n";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"&lt;HTML&gt;","\n";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"&lt;HEAD&gt;","\n";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"&lt;TITLE&gt;Perl&lt;/TITLE&gt;","\n";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"&lt;/HEAD&gt;","\n";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"&lt;BODY&gt;","\n";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"&lt;H1&gt;Hello World&lt;/H1&gt;","\n";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"&lt;/BODY&gt;","\n";</a:t>
            </a:r>
          </a:p>
          <a:p>
            <a:pPr>
              <a:spcBef>
                <a:spcPts val="0"/>
              </a:spcBef>
              <a:spcAft>
                <a:spcPts val="0"/>
              </a:spcAft>
            </a:pPr>
            <a:r>
              <a:rPr lang="en-US" altLang="zh-CN" dirty="0">
                <a:latin typeface="华文中宋" panose="02010600040101010101" pitchFamily="2" charset="-122"/>
                <a:ea typeface="华文中宋" panose="02010600040101010101" pitchFamily="2" charset="-122"/>
              </a:rPr>
              <a:t>print "&lt;/HTML&gt;","\n";</a:t>
            </a:r>
          </a:p>
          <a:p>
            <a:pPr>
              <a:spcBef>
                <a:spcPts val="0"/>
              </a:spcBef>
              <a:spcAft>
                <a:spcPts val="0"/>
              </a:spcAft>
            </a:pPr>
            <a:r>
              <a:rPr lang="zh-CN" altLang="en-US" dirty="0">
                <a:latin typeface="华文中宋" panose="02010600040101010101" pitchFamily="2" charset="-122"/>
                <a:ea typeface="华文中宋" panose="02010600040101010101" pitchFamily="2" charset="-122"/>
              </a:rPr>
              <a:t>启动</a:t>
            </a:r>
            <a:r>
              <a:rPr lang="en-US" altLang="zh-CN" dirty="0">
                <a:latin typeface="华文中宋" panose="02010600040101010101" pitchFamily="2" charset="-122"/>
                <a:ea typeface="华文中宋" panose="02010600040101010101" pitchFamily="2" charset="-122"/>
              </a:rPr>
              <a:t>apache</a:t>
            </a:r>
            <a:r>
              <a:rPr lang="zh-CN" altLang="en-US" dirty="0">
                <a:latin typeface="华文中宋" panose="02010600040101010101" pitchFamily="2" charset="-122"/>
                <a:ea typeface="华文中宋" panose="02010600040101010101" pitchFamily="2" charset="-122"/>
              </a:rPr>
              <a:t>服务器，打开浏览器，输入</a:t>
            </a:r>
            <a:r>
              <a:rPr lang="en-US" altLang="zh-CN" dirty="0">
                <a:latin typeface="华文中宋" panose="02010600040101010101" pitchFamily="2" charset="-122"/>
                <a:ea typeface="华文中宋" panose="02010600040101010101" pitchFamily="2" charset="-122"/>
              </a:rPr>
              <a:t>http://localhost/cgi-bin/hello.pl</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070" y="3132137"/>
            <a:ext cx="4799218" cy="2287588"/>
          </a:xfrm>
          <a:prstGeom prst="rect">
            <a:avLst/>
          </a:prstGeom>
        </p:spPr>
      </p:pic>
    </p:spTree>
    <p:extLst>
      <p:ext uri="{BB962C8B-B14F-4D97-AF65-F5344CB8AC3E}">
        <p14:creationId xmlns:p14="http://schemas.microsoft.com/office/powerpoint/2010/main" val="3124151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22.1</a:t>
            </a:r>
            <a:r>
              <a:rPr lang="zh-CN" altLang="en-US" b="0" i="0" u="none" strike="noStrike" kern="1800" baseline="0">
                <a:latin typeface="Times New Roman"/>
                <a:ea typeface="黑体"/>
              </a:rPr>
              <a:t>  系 统 引 导</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a:xfrm>
            <a:off x="702364" y="2027583"/>
            <a:ext cx="5857461" cy="4267200"/>
          </a:xfrm>
        </p:spPr>
        <p:txBody>
          <a:bodyPr/>
          <a:lstStyle/>
          <a:p>
            <a:r>
              <a:rPr lang="zh-CN" altLang="en-US" sz="1800" dirty="0">
                <a:latin typeface="华文中宋" panose="02010600040101010101" pitchFamily="2" charset="-122"/>
                <a:ea typeface="华文中宋" panose="02010600040101010101" pitchFamily="2" charset="-122"/>
              </a:rPr>
              <a:t>第一步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加载</a:t>
            </a:r>
            <a:r>
              <a:rPr lang="en-US" altLang="zh-CN" sz="1800" dirty="0">
                <a:latin typeface="华文中宋" panose="02010600040101010101" pitchFamily="2" charset="-122"/>
                <a:ea typeface="华文中宋" panose="02010600040101010101" pitchFamily="2" charset="-122"/>
              </a:rPr>
              <a:t>BIOS</a:t>
            </a:r>
            <a:r>
              <a:rPr lang="zh-CN" altLang="en-US" sz="1800" dirty="0">
                <a:latin typeface="华文中宋" panose="02010600040101010101" pitchFamily="2" charset="-122"/>
                <a:ea typeface="华文中宋" panose="02010600040101010101" pitchFamily="2" charset="-122"/>
              </a:rPr>
              <a:t>（位于主板</a:t>
            </a:r>
            <a:r>
              <a:rPr lang="en-US" altLang="zh-CN" sz="1800" dirty="0">
                <a:latin typeface="华文中宋" panose="02010600040101010101" pitchFamily="2" charset="-122"/>
                <a:ea typeface="华文中宋" panose="02010600040101010101" pitchFamily="2" charset="-122"/>
              </a:rPr>
              <a:t>rom</a:t>
            </a:r>
            <a:r>
              <a:rPr lang="zh-CN" altLang="en-US" sz="1800" dirty="0">
                <a:latin typeface="华文中宋" panose="02010600040101010101" pitchFamily="2" charset="-122"/>
                <a:ea typeface="华文中宋" panose="02010600040101010101" pitchFamily="2" charset="-122"/>
              </a:rPr>
              <a:t>里，</a:t>
            </a:r>
            <a:r>
              <a:rPr lang="en-US" altLang="zh-CN" sz="1800" dirty="0">
                <a:latin typeface="华文中宋" panose="02010600040101010101" pitchFamily="2" charset="-122"/>
                <a:ea typeface="华文中宋" panose="02010600040101010101" pitchFamily="2" charset="-122"/>
              </a:rPr>
              <a:t>0</a:t>
            </a:r>
            <a:r>
              <a:rPr lang="zh-CN" altLang="en-US" sz="1800" dirty="0">
                <a:latin typeface="华文中宋" panose="02010600040101010101" pitchFamily="2" charset="-122"/>
                <a:ea typeface="华文中宋" panose="02010600040101010101" pitchFamily="2" charset="-122"/>
              </a:rPr>
              <a:t>地址）</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第二步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读取</a:t>
            </a:r>
            <a:r>
              <a:rPr lang="en-US" altLang="zh-CN" sz="1800" dirty="0">
                <a:latin typeface="华文中宋" panose="02010600040101010101" pitchFamily="2" charset="-122"/>
                <a:ea typeface="华文中宋" panose="02010600040101010101" pitchFamily="2" charset="-122"/>
              </a:rPr>
              <a:t>MBR</a:t>
            </a:r>
            <a:r>
              <a:rPr lang="zh-CN" altLang="en-US" sz="1800" dirty="0">
                <a:latin typeface="华文中宋" panose="02010600040101010101" pitchFamily="2" charset="-122"/>
                <a:ea typeface="华文中宋" panose="02010600040101010101" pitchFamily="2" charset="-122"/>
              </a:rPr>
              <a:t>（光驱</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硬盘</a:t>
            </a:r>
            <a:r>
              <a:rPr lang="en-US" altLang="zh-CN" sz="1800" dirty="0">
                <a:latin typeface="华文中宋" panose="02010600040101010101" pitchFamily="2" charset="-122"/>
                <a:ea typeface="华文中宋" panose="02010600040101010101" pitchFamily="2" charset="-122"/>
              </a:rPr>
              <a:t>/U</a:t>
            </a:r>
            <a:r>
              <a:rPr lang="zh-CN" altLang="en-US" sz="1800" dirty="0">
                <a:latin typeface="华文中宋" panose="02010600040101010101" pitchFamily="2" charset="-122"/>
                <a:ea typeface="华文中宋" panose="02010600040101010101" pitchFamily="2" charset="-122"/>
              </a:rPr>
              <a:t>盘</a:t>
            </a:r>
            <a:r>
              <a:rPr lang="en-US" altLang="zh-CN" sz="1800" dirty="0">
                <a:latin typeface="华文中宋" panose="02010600040101010101" pitchFamily="2" charset="-122"/>
                <a:ea typeface="华文中宋" panose="02010600040101010101" pitchFamily="2" charset="-122"/>
              </a:rPr>
              <a:t>512</a:t>
            </a:r>
            <a:r>
              <a:rPr lang="zh-CN" altLang="en-US" sz="1800" dirty="0">
                <a:latin typeface="华文中宋" panose="02010600040101010101" pitchFamily="2" charset="-122"/>
                <a:ea typeface="华文中宋" panose="02010600040101010101" pitchFamily="2" charset="-122"/>
              </a:rPr>
              <a:t>字节</a:t>
            </a:r>
            <a:r>
              <a:rPr lang="en-US" altLang="zh-CN" sz="1800" dirty="0">
                <a:latin typeface="华文中宋" panose="02010600040101010101" pitchFamily="2" charset="-122"/>
                <a:ea typeface="华文中宋" panose="02010600040101010101" pitchFamily="2" charset="-122"/>
              </a:rPr>
              <a:t>MBR</a:t>
            </a:r>
            <a:r>
              <a:rPr lang="zh-CN" altLang="en-US" sz="1800" dirty="0">
                <a:latin typeface="华文中宋" panose="02010600040101010101" pitchFamily="2" charset="-122"/>
                <a:ea typeface="华文中宋" panose="02010600040101010101" pitchFamily="2" charset="-122"/>
              </a:rPr>
              <a:t>）</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第三步</a:t>
            </a:r>
            <a:r>
              <a:rPr lang="en-US" altLang="zh-CN" sz="1800" dirty="0">
                <a:latin typeface="华文中宋" panose="02010600040101010101" pitchFamily="2" charset="-122"/>
                <a:ea typeface="华文中宋" panose="02010600040101010101" pitchFamily="2" charset="-122"/>
              </a:rPr>
              <a:t>--Boot Loader</a:t>
            </a:r>
            <a:r>
              <a:rPr lang="zh-CN" altLang="en-US"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grub</a:t>
            </a:r>
            <a:r>
              <a:rPr lang="zh-CN" altLang="en-US" sz="1800" dirty="0">
                <a:latin typeface="华文中宋" panose="02010600040101010101" pitchFamily="2" charset="-122"/>
                <a:ea typeface="华文中宋" panose="02010600040101010101" pitchFamily="2" charset="-122"/>
              </a:rPr>
              <a:t>或</a:t>
            </a:r>
            <a:r>
              <a:rPr lang="en-US" altLang="zh-CN" sz="1800" dirty="0" err="1">
                <a:latin typeface="华文中宋" panose="02010600040101010101" pitchFamily="2" charset="-122"/>
                <a:ea typeface="华文中宋" panose="02010600040101010101" pitchFamily="2" charset="-122"/>
              </a:rPr>
              <a:t>lilo</a:t>
            </a:r>
            <a:r>
              <a:rPr lang="zh-CN" altLang="en-US" sz="1800" dirty="0">
                <a:latin typeface="华文中宋" panose="02010600040101010101" pitchFamily="2" charset="-122"/>
                <a:ea typeface="华文中宋" panose="02010600040101010101" pitchFamily="2" charset="-122"/>
              </a:rPr>
              <a:t>）</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第四步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加载内核（将</a:t>
            </a:r>
            <a:r>
              <a:rPr lang="en-US" altLang="zh-CN" sz="1800" dirty="0">
                <a:latin typeface="华文中宋" panose="02010600040101010101" pitchFamily="2" charset="-122"/>
                <a:ea typeface="华文中宋" panose="02010600040101010101" pitchFamily="2" charset="-122"/>
              </a:rPr>
              <a:t>kernel</a:t>
            </a:r>
            <a:r>
              <a:rPr lang="zh-CN" altLang="en-US" sz="1800" dirty="0">
                <a:latin typeface="华文中宋" panose="02010600040101010101" pitchFamily="2" charset="-122"/>
                <a:ea typeface="华文中宋" panose="02010600040101010101" pitchFamily="2" charset="-122"/>
              </a:rPr>
              <a:t>装入内存创建</a:t>
            </a:r>
            <a:r>
              <a:rPr lang="en-US" altLang="zh-CN" sz="1800" dirty="0">
                <a:latin typeface="华文中宋" panose="02010600040101010101" pitchFamily="2" charset="-122"/>
                <a:ea typeface="华文中宋" panose="02010600040101010101" pitchFamily="2" charset="-122"/>
              </a:rPr>
              <a:t>init</a:t>
            </a:r>
            <a:r>
              <a:rPr lang="zh-CN" altLang="en-US" sz="1800" dirty="0">
                <a:latin typeface="华文中宋" panose="02010600040101010101" pitchFamily="2" charset="-122"/>
                <a:ea typeface="华文中宋" panose="02010600040101010101" pitchFamily="2" charset="-122"/>
              </a:rPr>
              <a:t>进程）</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第五步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用户层</a:t>
            </a:r>
            <a:r>
              <a:rPr lang="en-US" altLang="zh-CN" sz="1800" dirty="0">
                <a:latin typeface="华文中宋" panose="02010600040101010101" pitchFamily="2" charset="-122"/>
                <a:ea typeface="华文中宋" panose="02010600040101010101" pitchFamily="2" charset="-122"/>
              </a:rPr>
              <a:t>init</a:t>
            </a:r>
            <a:r>
              <a:rPr lang="zh-CN" altLang="en-US" sz="1800" dirty="0">
                <a:latin typeface="华文中宋" panose="02010600040101010101" pitchFamily="2" charset="-122"/>
                <a:ea typeface="华文中宋" panose="02010600040101010101" pitchFamily="2" charset="-122"/>
              </a:rPr>
              <a:t>依据</a:t>
            </a:r>
            <a:r>
              <a:rPr lang="en-US" altLang="zh-CN" sz="1800" dirty="0" err="1">
                <a:latin typeface="华文中宋" panose="02010600040101010101" pitchFamily="2" charset="-122"/>
                <a:ea typeface="华文中宋" panose="02010600040101010101" pitchFamily="2" charset="-122"/>
              </a:rPr>
              <a:t>inittab</a:t>
            </a:r>
            <a:r>
              <a:rPr lang="zh-CN" altLang="en-US" sz="1800" dirty="0">
                <a:latin typeface="华文中宋" panose="02010600040101010101" pitchFamily="2" charset="-122"/>
                <a:ea typeface="华文中宋" panose="02010600040101010101" pitchFamily="2" charset="-122"/>
              </a:rPr>
              <a:t>文件来设定运行等级</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第六步</a:t>
            </a:r>
            <a:r>
              <a:rPr lang="en-US" altLang="zh-CN" sz="1800" dirty="0">
                <a:latin typeface="华文中宋" panose="02010600040101010101" pitchFamily="2" charset="-122"/>
                <a:ea typeface="华文中宋" panose="02010600040101010101" pitchFamily="2" charset="-122"/>
              </a:rPr>
              <a:t>--init</a:t>
            </a:r>
            <a:r>
              <a:rPr lang="zh-CN" altLang="en-US" sz="1800" dirty="0">
                <a:latin typeface="华文中宋" panose="02010600040101010101" pitchFamily="2" charset="-122"/>
                <a:ea typeface="华文中宋" panose="02010600040101010101" pitchFamily="2" charset="-122"/>
              </a:rPr>
              <a:t>进程执行</a:t>
            </a:r>
            <a:r>
              <a:rPr lang="en-US" altLang="zh-CN" sz="1800" dirty="0" err="1">
                <a:latin typeface="华文中宋" panose="02010600040101010101" pitchFamily="2" charset="-122"/>
                <a:ea typeface="华文中宋" panose="02010600040101010101" pitchFamily="2" charset="-122"/>
              </a:rPr>
              <a:t>rc.sysinit</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第七步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内核模块（依据</a:t>
            </a:r>
            <a:r>
              <a:rPr lang="en-US" altLang="zh-CN" sz="1800" dirty="0">
                <a:latin typeface="华文中宋" panose="02010600040101010101" pitchFamily="2" charset="-122"/>
                <a:ea typeface="华文中宋" panose="02010600040101010101" pitchFamily="2" charset="-122"/>
              </a:rPr>
              <a:t>/etc/</a:t>
            </a:r>
            <a:r>
              <a:rPr lang="en-US" altLang="zh-CN" sz="1800" dirty="0" err="1">
                <a:latin typeface="华文中宋" panose="02010600040101010101" pitchFamily="2" charset="-122"/>
                <a:ea typeface="华文中宋" panose="02010600040101010101" pitchFamily="2" charset="-122"/>
              </a:rPr>
              <a:t>modules.conf</a:t>
            </a:r>
            <a:r>
              <a:rPr lang="zh-CN" altLang="en-US" sz="1800" dirty="0">
                <a:latin typeface="华文中宋" panose="02010600040101010101" pitchFamily="2" charset="-122"/>
                <a:ea typeface="华文中宋" panose="02010600040101010101" pitchFamily="2" charset="-122"/>
              </a:rPr>
              <a:t>文件或</a:t>
            </a:r>
            <a:r>
              <a:rPr lang="en-US" altLang="zh-CN" sz="1800" dirty="0">
                <a:latin typeface="华文中宋" panose="02010600040101010101" pitchFamily="2" charset="-122"/>
                <a:ea typeface="华文中宋" panose="02010600040101010101" pitchFamily="2" charset="-122"/>
              </a:rPr>
              <a:t>/etc/</a:t>
            </a:r>
            <a:r>
              <a:rPr lang="en-US" altLang="zh-CN" sz="1800" dirty="0" err="1">
                <a:latin typeface="华文中宋" panose="02010600040101010101" pitchFamily="2" charset="-122"/>
                <a:ea typeface="华文中宋" panose="02010600040101010101" pitchFamily="2" charset="-122"/>
              </a:rPr>
              <a:t>modules.d</a:t>
            </a:r>
            <a:r>
              <a:rPr lang="zh-CN" altLang="en-US" sz="1800" dirty="0">
                <a:latin typeface="华文中宋" panose="02010600040101010101" pitchFamily="2" charset="-122"/>
                <a:ea typeface="华文中宋" panose="02010600040101010101" pitchFamily="2" charset="-122"/>
              </a:rPr>
              <a:t>目录下的文件）</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第八步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执行</a:t>
            </a:r>
            <a:r>
              <a:rPr lang="en-US" altLang="zh-CN" sz="1800" dirty="0">
                <a:latin typeface="华文中宋" panose="02010600040101010101" pitchFamily="2" charset="-122"/>
                <a:ea typeface="华文中宋" panose="02010600040101010101" pitchFamily="2" charset="-122"/>
              </a:rPr>
              <a:t>rc0.d</a:t>
            </a:r>
            <a:r>
              <a:rPr lang="zh-CN" altLang="en-US" sz="1800" dirty="0">
                <a:latin typeface="华文中宋" panose="02010600040101010101" pitchFamily="2" charset="-122"/>
                <a:ea typeface="华文中宋" panose="02010600040101010101" pitchFamily="2" charset="-122"/>
              </a:rPr>
              <a:t>到</a:t>
            </a:r>
            <a:r>
              <a:rPr lang="en-US" altLang="zh-CN" sz="1800" dirty="0">
                <a:latin typeface="华文中宋" panose="02010600040101010101" pitchFamily="2" charset="-122"/>
                <a:ea typeface="华文中宋" panose="02010600040101010101" pitchFamily="2" charset="-122"/>
              </a:rPr>
              <a:t>rc6.d</a:t>
            </a:r>
            <a:r>
              <a:rPr lang="zh-CN" altLang="en-US" sz="1800" dirty="0">
                <a:latin typeface="华文中宋" panose="02010600040101010101" pitchFamily="2" charset="-122"/>
                <a:ea typeface="华文中宋" panose="02010600040101010101" pitchFamily="2" charset="-122"/>
              </a:rPr>
              <a:t>不同运行级别的脚本程序</a:t>
            </a:r>
            <a:endParaRPr lang="en-US" altLang="zh-CN" sz="1800" dirty="0">
              <a:latin typeface="华文中宋" panose="02010600040101010101" pitchFamily="2" charset="-122"/>
              <a:ea typeface="华文中宋" panose="02010600040101010101" pitchFamily="2" charset="-122"/>
            </a:endParaRPr>
          </a:p>
          <a:p>
            <a:r>
              <a:rPr lang="zh-CN" altLang="en-US" sz="1800" dirty="0">
                <a:latin typeface="华文中宋" panose="02010600040101010101" pitchFamily="2" charset="-122"/>
                <a:ea typeface="华文中宋" panose="02010600040101010101" pitchFamily="2" charset="-122"/>
              </a:rPr>
              <a:t>第九步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执行</a:t>
            </a:r>
            <a:r>
              <a:rPr lang="en-US" altLang="zh-CN" sz="1800" dirty="0">
                <a:latin typeface="华文中宋" panose="02010600040101010101" pitchFamily="2" charset="-122"/>
                <a:ea typeface="华文中宋" panose="02010600040101010101" pitchFamily="2" charset="-122"/>
              </a:rPr>
              <a:t>/etc/</a:t>
            </a:r>
            <a:r>
              <a:rPr lang="en-US" altLang="zh-CN" sz="1800" dirty="0" err="1">
                <a:latin typeface="华文中宋" panose="02010600040101010101" pitchFamily="2" charset="-122"/>
                <a:ea typeface="华文中宋" panose="02010600040101010101" pitchFamily="2" charset="-122"/>
              </a:rPr>
              <a:t>rc.d</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rc.local</a:t>
            </a:r>
            <a:r>
              <a:rPr lang="zh-CN" altLang="en-US" sz="1800" dirty="0">
                <a:latin typeface="华文中宋" panose="02010600040101010101" pitchFamily="2" charset="-122"/>
                <a:ea typeface="华文中宋" panose="02010600040101010101" pitchFamily="2" charset="-122"/>
              </a:rPr>
              <a:t>（用户个性设置</a:t>
            </a:r>
            <a:r>
              <a:rPr lang="en-US" altLang="zh-CN" sz="1800" dirty="0">
                <a:latin typeface="华文中宋" panose="02010600040101010101" pitchFamily="2" charset="-122"/>
                <a:ea typeface="华文中宋" panose="02010600040101010101" pitchFamily="2" charset="-122"/>
              </a:rPr>
              <a:t>)</a:t>
            </a:r>
          </a:p>
          <a:p>
            <a:r>
              <a:rPr lang="zh-CN" altLang="en-US" sz="1800" dirty="0">
                <a:latin typeface="华文中宋" panose="02010600040101010101" pitchFamily="2" charset="-122"/>
                <a:ea typeface="华文中宋" panose="02010600040101010101" pitchFamily="2" charset="-122"/>
              </a:rPr>
              <a:t>第十步</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执行</a:t>
            </a:r>
            <a:r>
              <a:rPr lang="en-US" altLang="zh-CN" sz="1800" dirty="0">
                <a:latin typeface="华文中宋" panose="02010600040101010101" pitchFamily="2" charset="-122"/>
                <a:ea typeface="华文中宋" panose="02010600040101010101" pitchFamily="2" charset="-122"/>
              </a:rPr>
              <a:t>/bin/login</a:t>
            </a:r>
            <a:r>
              <a:rPr lang="zh-CN" altLang="en-US" sz="1800" dirty="0">
                <a:latin typeface="华文中宋" panose="02010600040101010101" pitchFamily="2" charset="-122"/>
                <a:ea typeface="华文中宋" panose="02010600040101010101" pitchFamily="2" charset="-122"/>
              </a:rPr>
              <a:t>程序，进入登录状态</a:t>
            </a:r>
            <a:endParaRPr lang="en-US" altLang="zh-CN" sz="1800" dirty="0">
              <a:latin typeface="华文中宋" panose="02010600040101010101" pitchFamily="2" charset="-122"/>
              <a:ea typeface="华文中宋" panose="02010600040101010101" pitchFamily="2" charset="-122"/>
            </a:endParaRPr>
          </a:p>
          <a:p>
            <a:endParaRPr lang="en-US" altLang="zh-CN" sz="1800" dirty="0">
              <a:latin typeface="华文中宋" panose="02010600040101010101" pitchFamily="2" charset="-122"/>
              <a:ea typeface="华文中宋" panose="02010600040101010101" pitchFamily="2" charset="-122"/>
            </a:endParaRPr>
          </a:p>
          <a:p>
            <a:endParaRPr lang="en-US" altLang="zh-CN" sz="1800" dirty="0">
              <a:latin typeface="华文中宋" panose="02010600040101010101" pitchFamily="2" charset="-122"/>
              <a:ea typeface="华文中宋" panose="02010600040101010101" pitchFamily="2" charset="-122"/>
            </a:endParaRPr>
          </a:p>
          <a:p>
            <a:endParaRPr lang="en-US" altLang="zh-CN" sz="1800" dirty="0">
              <a:latin typeface="华文中宋" panose="02010600040101010101" pitchFamily="2" charset="-122"/>
              <a:ea typeface="华文中宋" panose="02010600040101010101" pitchFamily="2" charset="-122"/>
            </a:endParaRPr>
          </a:p>
          <a:p>
            <a:endParaRPr lang="en-US" altLang="zh-CN" sz="1800" dirty="0">
              <a:latin typeface="华文中宋" panose="02010600040101010101" pitchFamily="2" charset="-122"/>
              <a:ea typeface="华文中宋" panose="02010600040101010101" pitchFamily="2" charset="-122"/>
            </a:endParaRPr>
          </a:p>
          <a:p>
            <a:endParaRPr lang="en-US" altLang="zh-CN" sz="1800" dirty="0">
              <a:latin typeface="华文中宋" panose="02010600040101010101" pitchFamily="2" charset="-122"/>
              <a:ea typeface="华文中宋" panose="02010600040101010101" pitchFamily="2" charset="-122"/>
            </a:endParaRPr>
          </a:p>
          <a:p>
            <a:endParaRPr lang="en-US" altLang="zh-CN" sz="1800" dirty="0">
              <a:latin typeface="华文中宋" panose="02010600040101010101" pitchFamily="2" charset="-122"/>
              <a:ea typeface="华文中宋" panose="02010600040101010101" pitchFamily="2" charset="-122"/>
            </a:endParaRPr>
          </a:p>
        </p:txBody>
      </p:sp>
      <p:pic>
        <p:nvPicPr>
          <p:cNvPr id="4" name="图片 3" descr="C:\Users\Jxz-pc1\Desktop\20170606105341430.png"/>
          <p:cNvPicPr/>
          <p:nvPr/>
        </p:nvPicPr>
        <p:blipFill>
          <a:blip r:embed="rId2">
            <a:extLst>
              <a:ext uri="{28A0092B-C50C-407E-A947-70E740481C1C}">
                <a14:useLocalDpi xmlns:a14="http://schemas.microsoft.com/office/drawing/2010/main" val="0"/>
              </a:ext>
            </a:extLst>
          </a:blip>
          <a:srcRect/>
          <a:stretch>
            <a:fillRect/>
          </a:stretch>
        </p:blipFill>
        <p:spPr bwMode="auto">
          <a:xfrm>
            <a:off x="6399600" y="2179981"/>
            <a:ext cx="4281653" cy="3982279"/>
          </a:xfrm>
          <a:prstGeom prst="rect">
            <a:avLst/>
          </a:prstGeom>
          <a:noFill/>
          <a:ln>
            <a:noFill/>
          </a:ln>
        </p:spPr>
      </p:pic>
    </p:spTree>
    <p:extLst>
      <p:ext uri="{BB962C8B-B14F-4D97-AF65-F5344CB8AC3E}">
        <p14:creationId xmlns:p14="http://schemas.microsoft.com/office/powerpoint/2010/main" val="18731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Times New Roman"/>
                <a:ea typeface="黑体"/>
              </a:rPr>
              <a:t>23.4</a:t>
            </a:r>
            <a:r>
              <a:rPr lang="zh-CN" altLang="en-US" b="0" i="0" u="none" strike="noStrike" kern="1800" baseline="0" dirty="0">
                <a:latin typeface="Times New Roman"/>
                <a:ea typeface="黑体"/>
              </a:rPr>
              <a:t>  使用</a:t>
            </a:r>
            <a:r>
              <a:rPr lang="en-US" altLang="zh-CN" b="0" i="0" u="none" strike="noStrike" kern="1800" baseline="0" dirty="0" err="1">
                <a:latin typeface="Times New Roman"/>
                <a:ea typeface="黑体"/>
              </a:rPr>
              <a:t>PHP+MySQL</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p:txBody>
          <a:bodyPr>
            <a:normAutofit/>
          </a:bodyPr>
          <a:lstStyle/>
          <a:p>
            <a:r>
              <a:rPr lang="zh-CN" altLang="en-US" b="0" i="0" u="none" strike="noStrike" baseline="0" dirty="0">
                <a:latin typeface="Times New Roman"/>
              </a:rPr>
              <a:t>在业界</a:t>
            </a:r>
            <a:r>
              <a:rPr lang="en-US" altLang="zh-CN" b="0" i="0" u="none" strike="noStrike" baseline="0" dirty="0">
                <a:latin typeface="Times New Roman"/>
              </a:rPr>
              <a:t>LAMP</a:t>
            </a:r>
            <a:r>
              <a:rPr lang="zh-CN" altLang="en-US" b="0" i="0" u="none" strike="noStrike" baseline="0" dirty="0">
                <a:latin typeface="Times New Roman"/>
              </a:rPr>
              <a:t>是一个非常流行的词语，这</a:t>
            </a:r>
            <a:r>
              <a:rPr lang="en-US" altLang="zh-CN" b="0" i="0" u="none" strike="noStrike" baseline="0" dirty="0">
                <a:latin typeface="Times New Roman"/>
              </a:rPr>
              <a:t>4</a:t>
            </a:r>
            <a:r>
              <a:rPr lang="zh-CN" altLang="en-US" b="0" i="0" u="none" strike="noStrike" baseline="0" dirty="0">
                <a:latin typeface="Times New Roman"/>
              </a:rPr>
              <a:t>个大写字母分别代表</a:t>
            </a:r>
            <a:r>
              <a:rPr lang="en-US" altLang="zh-CN" b="0" i="0" u="none" strike="noStrike" baseline="0" dirty="0">
                <a:latin typeface="Times New Roman"/>
              </a:rPr>
              <a:t>Linux</a:t>
            </a:r>
            <a:r>
              <a:rPr lang="zh-CN" altLang="en-US" b="0" i="0" u="none" strike="noStrike" baseline="0" dirty="0">
                <a:latin typeface="Times New Roman"/>
              </a:rPr>
              <a:t>、</a:t>
            </a:r>
            <a:r>
              <a:rPr lang="en-US" altLang="zh-CN" b="0" i="0" u="none" strike="noStrike" baseline="0" dirty="0">
                <a:latin typeface="Times New Roman"/>
              </a:rPr>
              <a:t>Apache</a:t>
            </a:r>
            <a:r>
              <a:rPr lang="zh-CN" altLang="en-US" b="0" i="0" u="none" strike="noStrike" baseline="0" dirty="0">
                <a:latin typeface="Times New Roman"/>
              </a:rPr>
              <a:t>、</a:t>
            </a:r>
            <a:r>
              <a:rPr lang="en-US" altLang="zh-CN" b="0" i="0" u="none" strike="noStrike" baseline="0" dirty="0">
                <a:latin typeface="Times New Roman"/>
              </a:rPr>
              <a:t>MySQL</a:t>
            </a:r>
            <a:r>
              <a:rPr lang="zh-CN" altLang="en-US" b="0" i="0" u="none" strike="noStrike" baseline="0" dirty="0">
                <a:latin typeface="Times New Roman"/>
              </a:rPr>
              <a:t>和</a:t>
            </a:r>
            <a:r>
              <a:rPr lang="en-US" altLang="zh-CN" b="0" i="0" u="none" strike="noStrike" baseline="0" dirty="0">
                <a:latin typeface="Times New Roman"/>
              </a:rPr>
              <a:t>PHP</a:t>
            </a:r>
            <a:r>
              <a:rPr lang="zh-CN" altLang="en-US" b="0" i="0" u="none" strike="noStrike" baseline="0" dirty="0">
                <a:latin typeface="Times New Roman"/>
              </a:rPr>
              <a:t>。</a:t>
            </a:r>
            <a:r>
              <a:rPr lang="en-US" altLang="zh-CN" b="0" i="0" u="none" strike="noStrike" baseline="0" dirty="0">
                <a:latin typeface="Times New Roman"/>
              </a:rPr>
              <a:t>LAMP</a:t>
            </a:r>
            <a:r>
              <a:rPr lang="zh-CN" altLang="en-US" b="0" i="0" u="none" strike="noStrike" baseline="0" dirty="0">
                <a:latin typeface="Times New Roman"/>
              </a:rPr>
              <a:t>以其高效、灵活的特性已经成为中小型企业网站架设的首选。读者应该尽量使用发行版的软件包管理工具安装这</a:t>
            </a:r>
            <a:r>
              <a:rPr lang="en-US" altLang="zh-CN" b="0" i="0" u="none" strike="noStrike" baseline="0" dirty="0">
                <a:latin typeface="Times New Roman"/>
              </a:rPr>
              <a:t>3</a:t>
            </a:r>
            <a:r>
              <a:rPr lang="zh-CN" altLang="en-US" b="0" i="0" u="none" strike="noStrike" baseline="0" dirty="0">
                <a:latin typeface="Times New Roman"/>
              </a:rPr>
              <a:t>套软件，这样可以省去很多配置的麻烦。如果希望能获得一定挑战的话，那么不妨跟随本节从源代码编译</a:t>
            </a:r>
            <a:r>
              <a:rPr lang="en-US" altLang="zh-CN" b="0" i="0" u="none" strike="noStrike" baseline="0" dirty="0">
                <a:latin typeface="Times New Roman"/>
              </a:rPr>
              <a:t>PHP</a:t>
            </a:r>
            <a:r>
              <a:rPr lang="zh-CN" altLang="en-US" b="0" i="0" u="none" strike="noStrike" baseline="0" dirty="0">
                <a:latin typeface="Times New Roman"/>
              </a:rPr>
              <a:t>和</a:t>
            </a:r>
            <a:r>
              <a:rPr lang="en-US" altLang="zh-CN" b="0" i="0" u="none" strike="noStrike" baseline="0" dirty="0">
                <a:latin typeface="Times New Roman"/>
              </a:rPr>
              <a:t>MySQL</a:t>
            </a:r>
            <a:r>
              <a:rPr lang="zh-CN" altLang="en-US" b="0" i="0" u="none" strike="noStrike" baseline="0" dirty="0">
                <a:latin typeface="Times New Roman"/>
              </a:rPr>
              <a:t>。这样可以获得更大程度上的定制，对于了解其工作原理也有一定帮助。首先来看一下</a:t>
            </a:r>
            <a:r>
              <a:rPr lang="en-US" altLang="zh-CN" b="0" i="0" u="none" strike="noStrike" baseline="0" dirty="0">
                <a:latin typeface="Times New Roman"/>
              </a:rPr>
              <a:t>PHP</a:t>
            </a:r>
            <a:r>
              <a:rPr lang="zh-CN" altLang="en-US" b="0" i="0" u="none" strike="noStrike" baseline="0" dirty="0">
                <a:latin typeface="Times New Roman"/>
              </a:rPr>
              <a:t>和</a:t>
            </a:r>
            <a:r>
              <a:rPr lang="en-US" altLang="zh-CN" b="0" i="0" u="none" strike="noStrike" baseline="0" dirty="0">
                <a:latin typeface="Times New Roman"/>
              </a:rPr>
              <a:t>MySQL</a:t>
            </a:r>
            <a:r>
              <a:rPr lang="zh-CN" altLang="en-US" b="0" i="0" u="none" strike="noStrike" baseline="0" dirty="0">
                <a:latin typeface="Times New Roman"/>
              </a:rPr>
              <a:t>究竟是什么。</a:t>
            </a:r>
          </a:p>
        </p:txBody>
      </p:sp>
    </p:spTree>
    <p:extLst>
      <p:ext uri="{BB962C8B-B14F-4D97-AF65-F5344CB8AC3E}">
        <p14:creationId xmlns:p14="http://schemas.microsoft.com/office/powerpoint/2010/main" val="2240552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0" y="383573"/>
            <a:ext cx="9601200" cy="1303337"/>
          </a:xfrm>
        </p:spPr>
        <p:txBody>
          <a:bodyPr/>
          <a:lstStyle/>
          <a:p>
            <a:r>
              <a:rPr lang="en-US" altLang="zh-CN" b="0" i="0" u="none" strike="noStrike" kern="1800" baseline="0" dirty="0">
                <a:latin typeface="Times New Roman"/>
                <a:ea typeface="黑体"/>
              </a:rPr>
              <a:t>23.4.1  PHP</a:t>
            </a:r>
            <a:r>
              <a:rPr lang="zh-CN" altLang="en-US" b="0" i="0" u="none" strike="noStrike" kern="1800" baseline="0" dirty="0">
                <a:latin typeface="Times New Roman"/>
                <a:ea typeface="黑体"/>
              </a:rPr>
              <a:t>和</a:t>
            </a:r>
            <a:r>
              <a:rPr lang="en-US" altLang="zh-CN" b="0" i="0" u="none" strike="noStrike" kern="1800" baseline="0" dirty="0">
                <a:latin typeface="Times New Roman"/>
                <a:ea typeface="黑体"/>
              </a:rPr>
              <a:t>MySQL</a:t>
            </a:r>
            <a:r>
              <a:rPr lang="zh-CN" altLang="en-US" b="0" i="0" u="none" strike="noStrike" kern="1800" baseline="0" dirty="0">
                <a:latin typeface="Times New Roman"/>
                <a:ea typeface="黑体"/>
              </a:rPr>
              <a:t>简介</a:t>
            </a:r>
          </a:p>
        </p:txBody>
      </p:sp>
      <p:sp>
        <p:nvSpPr>
          <p:cNvPr id="3" name="文本占位符 2"/>
          <p:cNvSpPr>
            <a:spLocks noGrp="1"/>
          </p:cNvSpPr>
          <p:nvPr>
            <p:ph type="body" idx="1"/>
          </p:nvPr>
        </p:nvSpPr>
        <p:spPr>
          <a:xfrm>
            <a:off x="819150" y="1485901"/>
            <a:ext cx="10591800" cy="4389438"/>
          </a:xfrm>
        </p:spPr>
        <p:txBody>
          <a:bodyPr/>
          <a:lstStyle/>
          <a:p>
            <a:r>
              <a:rPr lang="en-US" altLang="zh-CN" sz="2000" b="0" i="0" u="none" strike="noStrike" baseline="0" dirty="0">
                <a:latin typeface="华文中宋" panose="02010600040101010101" pitchFamily="2" charset="-122"/>
                <a:ea typeface="华文中宋" panose="02010600040101010101" pitchFamily="2" charset="-122"/>
              </a:rPr>
              <a:t>1.PHP</a:t>
            </a:r>
            <a:r>
              <a:rPr lang="zh-CN" altLang="en-US" sz="2000" dirty="0">
                <a:latin typeface="华文中宋" panose="02010600040101010101" pitchFamily="2" charset="-122"/>
                <a:ea typeface="华文中宋" panose="02010600040101010101" pitchFamily="2" charset="-122"/>
              </a:rPr>
              <a:t> </a:t>
            </a:r>
            <a:r>
              <a:rPr lang="en-US" altLang="zh-CN" sz="2000" dirty="0">
                <a:latin typeface="华文中宋" panose="02010600040101010101" pitchFamily="2" charset="-122"/>
                <a:ea typeface="华文中宋" panose="02010600040101010101" pitchFamily="2" charset="-122"/>
              </a:rPr>
              <a:t>——PHP: Hypertext Preprocessor</a:t>
            </a:r>
            <a:r>
              <a:rPr lang="zh-CN" altLang="en-US" sz="2000" dirty="0">
                <a:latin typeface="华文中宋" panose="02010600040101010101" pitchFamily="2" charset="-122"/>
                <a:ea typeface="华文中宋" panose="02010600040101010101" pitchFamily="2" charset="-122"/>
              </a:rPr>
              <a:t>，超文本预处理器。是一种通用开源脚本语言。语法吸收了</a:t>
            </a:r>
            <a:r>
              <a:rPr lang="en-US" altLang="zh-CN" sz="2000" dirty="0">
                <a:latin typeface="华文中宋" panose="02010600040101010101" pitchFamily="2" charset="-122"/>
                <a:ea typeface="华文中宋" panose="02010600040101010101" pitchFamily="2" charset="-122"/>
              </a:rPr>
              <a:t>C</a:t>
            </a:r>
            <a:r>
              <a:rPr lang="zh-CN" altLang="en-US" sz="2000" dirty="0">
                <a:latin typeface="华文中宋" panose="02010600040101010101" pitchFamily="2" charset="-122"/>
                <a:ea typeface="华文中宋" panose="02010600040101010101" pitchFamily="2" charset="-122"/>
              </a:rPr>
              <a:t>语言、</a:t>
            </a:r>
            <a:r>
              <a:rPr lang="en-US" altLang="zh-CN" sz="2000" dirty="0">
                <a:latin typeface="华文中宋" panose="02010600040101010101" pitchFamily="2" charset="-122"/>
                <a:ea typeface="华文中宋" panose="02010600040101010101" pitchFamily="2" charset="-122"/>
              </a:rPr>
              <a:t>Java</a:t>
            </a:r>
            <a:r>
              <a:rPr lang="zh-CN" altLang="en-US" sz="2000" dirty="0">
                <a:latin typeface="华文中宋" panose="02010600040101010101" pitchFamily="2" charset="-122"/>
                <a:ea typeface="华文中宋" panose="02010600040101010101" pitchFamily="2" charset="-122"/>
              </a:rPr>
              <a:t>和</a:t>
            </a:r>
            <a:r>
              <a:rPr lang="en-US" altLang="zh-CN" sz="2000" dirty="0">
                <a:latin typeface="华文中宋" panose="02010600040101010101" pitchFamily="2" charset="-122"/>
                <a:ea typeface="华文中宋" panose="02010600040101010101" pitchFamily="2" charset="-122"/>
              </a:rPr>
              <a:t>Perl</a:t>
            </a:r>
            <a:r>
              <a:rPr lang="zh-CN" altLang="en-US" sz="2000" dirty="0">
                <a:latin typeface="华文中宋" panose="02010600040101010101" pitchFamily="2" charset="-122"/>
                <a:ea typeface="华文中宋" panose="02010600040101010101" pitchFamily="2" charset="-122"/>
              </a:rPr>
              <a:t>的特点，主要适用于</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开发领域。</a:t>
            </a:r>
            <a:r>
              <a:rPr lang="en-US" altLang="zh-CN" sz="2000" dirty="0">
                <a:latin typeface="华文中宋" panose="02010600040101010101" pitchFamily="2" charset="-122"/>
                <a:ea typeface="华文中宋" panose="02010600040101010101" pitchFamily="2" charset="-122"/>
              </a:rPr>
              <a:t>PHP </a:t>
            </a:r>
            <a:r>
              <a:rPr lang="zh-CN" altLang="en-US" sz="2000" dirty="0">
                <a:latin typeface="华文中宋" panose="02010600040101010101" pitchFamily="2" charset="-122"/>
                <a:ea typeface="华文中宋" panose="02010600040101010101" pitchFamily="2" charset="-122"/>
              </a:rPr>
              <a:t>独特的语法混合了</a:t>
            </a:r>
            <a:r>
              <a:rPr lang="en-US" altLang="zh-CN" sz="2000" dirty="0">
                <a:latin typeface="华文中宋" panose="02010600040101010101" pitchFamily="2" charset="-122"/>
                <a:ea typeface="华文中宋" panose="02010600040101010101" pitchFamily="2" charset="-122"/>
              </a:rPr>
              <a:t>C</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Java</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Perl</a:t>
            </a:r>
            <a:r>
              <a:rPr lang="zh-CN" altLang="en-US" sz="2000" dirty="0">
                <a:latin typeface="华文中宋" panose="02010600040101010101" pitchFamily="2" charset="-122"/>
                <a:ea typeface="华文中宋" panose="02010600040101010101" pitchFamily="2" charset="-122"/>
              </a:rPr>
              <a:t>以及</a:t>
            </a:r>
            <a:r>
              <a:rPr lang="en-US" altLang="zh-CN" sz="2000" dirty="0">
                <a:latin typeface="华文中宋" panose="02010600040101010101" pitchFamily="2" charset="-122"/>
                <a:ea typeface="华文中宋" panose="02010600040101010101" pitchFamily="2" charset="-122"/>
              </a:rPr>
              <a:t>PHP</a:t>
            </a:r>
            <a:r>
              <a:rPr lang="zh-CN" altLang="en-US" sz="2000" dirty="0">
                <a:latin typeface="华文中宋" panose="02010600040101010101" pitchFamily="2" charset="-122"/>
                <a:ea typeface="华文中宋" panose="02010600040101010101" pitchFamily="2" charset="-122"/>
              </a:rPr>
              <a:t>自创的语法。它可以比</a:t>
            </a:r>
            <a:r>
              <a:rPr lang="en-US" altLang="zh-CN" sz="2000" dirty="0">
                <a:latin typeface="华文中宋" panose="02010600040101010101" pitchFamily="2" charset="-122"/>
                <a:ea typeface="华文中宋" panose="02010600040101010101" pitchFamily="2" charset="-122"/>
              </a:rPr>
              <a:t>CGI</a:t>
            </a:r>
            <a:r>
              <a:rPr lang="zh-CN" altLang="en-US" sz="2000" dirty="0">
                <a:latin typeface="华文中宋" panose="02010600040101010101" pitchFamily="2" charset="-122"/>
                <a:ea typeface="华文中宋" panose="02010600040101010101" pitchFamily="2" charset="-122"/>
              </a:rPr>
              <a:t>或者</a:t>
            </a:r>
            <a:r>
              <a:rPr lang="en-US" altLang="zh-CN" sz="2000" dirty="0">
                <a:latin typeface="华文中宋" panose="02010600040101010101" pitchFamily="2" charset="-122"/>
                <a:ea typeface="华文中宋" panose="02010600040101010101" pitchFamily="2" charset="-122"/>
              </a:rPr>
              <a:t>Perl</a:t>
            </a:r>
            <a:r>
              <a:rPr lang="zh-CN" altLang="en-US" sz="2000" dirty="0">
                <a:latin typeface="华文中宋" panose="02010600040101010101" pitchFamily="2" charset="-122"/>
                <a:ea typeface="华文中宋" panose="02010600040101010101" pitchFamily="2" charset="-122"/>
              </a:rPr>
              <a:t>更快速地执行动态网页。用</a:t>
            </a:r>
            <a:r>
              <a:rPr lang="en-US" altLang="zh-CN" sz="2000" dirty="0">
                <a:latin typeface="华文中宋" panose="02010600040101010101" pitchFamily="2" charset="-122"/>
                <a:ea typeface="华文中宋" panose="02010600040101010101" pitchFamily="2" charset="-122"/>
              </a:rPr>
              <a:t>PHP</a:t>
            </a:r>
            <a:r>
              <a:rPr lang="zh-CN" altLang="en-US" sz="2000" dirty="0">
                <a:latin typeface="华文中宋" panose="02010600040101010101" pitchFamily="2" charset="-122"/>
                <a:ea typeface="华文中宋" panose="02010600040101010101" pitchFamily="2" charset="-122"/>
              </a:rPr>
              <a:t>做出的动态页面与其他的编程语言相比，</a:t>
            </a:r>
            <a:r>
              <a:rPr lang="en-US" altLang="zh-CN" sz="2000" dirty="0">
                <a:solidFill>
                  <a:srgbClr val="FF0000"/>
                </a:solidFill>
                <a:highlight>
                  <a:srgbClr val="FFFF00"/>
                </a:highlight>
                <a:latin typeface="华文中宋" panose="02010600040101010101" pitchFamily="2" charset="-122"/>
                <a:ea typeface="华文中宋" panose="02010600040101010101" pitchFamily="2" charset="-122"/>
              </a:rPr>
              <a:t>PHP</a:t>
            </a:r>
            <a:r>
              <a:rPr lang="zh-CN" altLang="en-US" sz="2000" dirty="0">
                <a:solidFill>
                  <a:srgbClr val="FF0000"/>
                </a:solidFill>
                <a:highlight>
                  <a:srgbClr val="FFFF00"/>
                </a:highlight>
                <a:latin typeface="华文中宋" panose="02010600040101010101" pitchFamily="2" charset="-122"/>
                <a:ea typeface="华文中宋" panose="02010600040101010101" pitchFamily="2" charset="-122"/>
              </a:rPr>
              <a:t>是将程序嵌入到</a:t>
            </a:r>
            <a:r>
              <a:rPr lang="en-US" altLang="zh-CN" sz="2000" dirty="0">
                <a:solidFill>
                  <a:srgbClr val="FF0000"/>
                </a:solidFill>
                <a:highlight>
                  <a:srgbClr val="FFFF00"/>
                </a:highlight>
                <a:latin typeface="华文中宋" panose="02010600040101010101" pitchFamily="2" charset="-122"/>
                <a:ea typeface="华文中宋" panose="02010600040101010101" pitchFamily="2" charset="-122"/>
              </a:rPr>
              <a:t>HTML</a:t>
            </a:r>
            <a:r>
              <a:rPr lang="zh-CN" altLang="en-US" sz="2000" dirty="0">
                <a:latin typeface="华文中宋" panose="02010600040101010101" pitchFamily="2" charset="-122"/>
                <a:ea typeface="华文中宋" panose="02010600040101010101" pitchFamily="2" charset="-122"/>
              </a:rPr>
              <a:t>（标准通用标记语言下的一个应用）文档中去执行，执行效率比完全生成</a:t>
            </a:r>
            <a:r>
              <a:rPr lang="en-US" altLang="zh-CN" sz="2000" dirty="0">
                <a:latin typeface="华文中宋" panose="02010600040101010101" pitchFamily="2" charset="-122"/>
                <a:ea typeface="华文中宋" panose="02010600040101010101" pitchFamily="2" charset="-122"/>
              </a:rPr>
              <a:t>HTML</a:t>
            </a:r>
            <a:r>
              <a:rPr lang="zh-CN" altLang="en-US" sz="2000" dirty="0">
                <a:latin typeface="华文中宋" panose="02010600040101010101" pitchFamily="2" charset="-122"/>
                <a:ea typeface="华文中宋" panose="02010600040101010101" pitchFamily="2" charset="-122"/>
              </a:rPr>
              <a:t>标记的</a:t>
            </a:r>
            <a:r>
              <a:rPr lang="en-US" altLang="zh-CN" sz="2000" dirty="0">
                <a:latin typeface="华文中宋" panose="02010600040101010101" pitchFamily="2" charset="-122"/>
                <a:ea typeface="华文中宋" panose="02010600040101010101" pitchFamily="2" charset="-122"/>
              </a:rPr>
              <a:t>CGI</a:t>
            </a:r>
            <a:r>
              <a:rPr lang="zh-CN" altLang="en-US" sz="2000" dirty="0">
                <a:latin typeface="华文中宋" panose="02010600040101010101" pitchFamily="2" charset="-122"/>
                <a:ea typeface="华文中宋" panose="02010600040101010101" pitchFamily="2" charset="-122"/>
              </a:rPr>
              <a:t>要高许多；</a:t>
            </a:r>
            <a:r>
              <a:rPr lang="en-US" altLang="zh-CN" sz="2000" dirty="0">
                <a:latin typeface="华文中宋" panose="02010600040101010101" pitchFamily="2" charset="-122"/>
                <a:ea typeface="华文中宋" panose="02010600040101010101" pitchFamily="2" charset="-122"/>
              </a:rPr>
              <a:t>PHP</a:t>
            </a:r>
            <a:r>
              <a:rPr lang="zh-CN" altLang="en-US" sz="2000" dirty="0">
                <a:latin typeface="华文中宋" panose="02010600040101010101" pitchFamily="2" charset="-122"/>
                <a:ea typeface="华文中宋" panose="02010600040101010101" pitchFamily="2" charset="-122"/>
              </a:rPr>
              <a:t>还可以执行编译后的代码，编译可以达到加密和优化代码运行，使代码运行更快。</a:t>
            </a:r>
            <a:endParaRPr lang="en-US" altLang="zh-CN" sz="2000" b="0" i="0" u="none" strike="noStrike" baseline="0" dirty="0">
              <a:latin typeface="华文中宋" panose="02010600040101010101" pitchFamily="2" charset="-122"/>
              <a:ea typeface="华文中宋" panose="02010600040101010101" pitchFamily="2" charset="-122"/>
            </a:endParaRPr>
          </a:p>
          <a:p>
            <a:r>
              <a:rPr lang="en-US" altLang="zh-CN" sz="2000" dirty="0">
                <a:latin typeface="华文中宋" panose="02010600040101010101" pitchFamily="2" charset="-122"/>
                <a:ea typeface="华文中宋" panose="02010600040101010101" pitchFamily="2" charset="-122"/>
              </a:rPr>
              <a:t>2.MySQL——</a:t>
            </a:r>
            <a:r>
              <a:rPr lang="zh-CN" altLang="en-US" sz="2000" dirty="0">
                <a:latin typeface="华文中宋" panose="02010600040101010101" pitchFamily="2" charset="-122"/>
                <a:ea typeface="华文中宋" panose="02010600040101010101" pitchFamily="2" charset="-122"/>
              </a:rPr>
              <a:t>是一个最流行的特适合</a:t>
            </a:r>
            <a:r>
              <a:rPr lang="en-US" altLang="zh-CN" sz="2000" dirty="0">
                <a:latin typeface="华文中宋" panose="02010600040101010101" pitchFamily="2" charset="-122"/>
                <a:ea typeface="华文中宋" panose="02010600040101010101" pitchFamily="2" charset="-122"/>
              </a:rPr>
              <a:t>WEB</a:t>
            </a:r>
            <a:r>
              <a:rPr lang="zh-CN" altLang="en-US" sz="2000" dirty="0">
                <a:latin typeface="华文中宋" panose="02010600040101010101" pitchFamily="2" charset="-122"/>
                <a:ea typeface="华文中宋" panose="02010600040101010101" pitchFamily="2" charset="-122"/>
              </a:rPr>
              <a:t>应用的关系型数据库管理系统。关系数据库将数据保存在不同的表中，而不是将所有数据放在一个大仓库内，这样就增加了速度并提高了灵活性。</a:t>
            </a:r>
            <a:r>
              <a:rPr lang="en-US" altLang="zh-CN" sz="2000" dirty="0">
                <a:latin typeface="华文中宋" panose="02010600040101010101" pitchFamily="2" charset="-122"/>
                <a:ea typeface="华文中宋" panose="02010600040101010101" pitchFamily="2" charset="-122"/>
              </a:rPr>
              <a:t>MySQL</a:t>
            </a:r>
            <a:r>
              <a:rPr lang="zh-CN" altLang="en-US" sz="2000" dirty="0">
                <a:latin typeface="华文中宋" panose="02010600040101010101" pitchFamily="2" charset="-122"/>
                <a:ea typeface="华文中宋" panose="02010600040101010101" pitchFamily="2" charset="-122"/>
              </a:rPr>
              <a:t>所使用的 </a:t>
            </a:r>
            <a:r>
              <a:rPr lang="en-US" altLang="zh-CN" sz="2000" dirty="0">
                <a:latin typeface="华文中宋" panose="02010600040101010101" pitchFamily="2" charset="-122"/>
                <a:ea typeface="华文中宋" panose="02010600040101010101" pitchFamily="2" charset="-122"/>
              </a:rPr>
              <a:t>SQL </a:t>
            </a:r>
            <a:r>
              <a:rPr lang="zh-CN" altLang="en-US" sz="2000" dirty="0">
                <a:latin typeface="华文中宋" panose="02010600040101010101" pitchFamily="2" charset="-122"/>
                <a:ea typeface="华文中宋" panose="02010600040101010101" pitchFamily="2" charset="-122"/>
              </a:rPr>
              <a:t>语言是用于访问数据库的最常用标准化语言。</a:t>
            </a:r>
            <a:r>
              <a:rPr lang="en-US" altLang="zh-CN" sz="2000" dirty="0">
                <a:latin typeface="华文中宋" panose="02010600040101010101" pitchFamily="2" charset="-122"/>
                <a:ea typeface="华文中宋" panose="02010600040101010101" pitchFamily="2" charset="-122"/>
              </a:rPr>
              <a:t>MySQL </a:t>
            </a:r>
            <a:r>
              <a:rPr lang="zh-CN" altLang="en-US" sz="2000" dirty="0">
                <a:latin typeface="华文中宋" panose="02010600040101010101" pitchFamily="2" charset="-122"/>
                <a:ea typeface="华文中宋" panose="02010600040101010101" pitchFamily="2" charset="-122"/>
              </a:rPr>
              <a:t>软件采用了双授权政策，分为社区版和商业版，由于其体积小、速度快、总体拥有成本低，尤其是开放源码这一特点，一般中小型网站的开发都选择 </a:t>
            </a:r>
            <a:r>
              <a:rPr lang="en-US" altLang="zh-CN" sz="2000" dirty="0">
                <a:latin typeface="华文中宋" panose="02010600040101010101" pitchFamily="2" charset="-122"/>
                <a:ea typeface="华文中宋" panose="02010600040101010101" pitchFamily="2" charset="-122"/>
              </a:rPr>
              <a:t>MySQL </a:t>
            </a:r>
            <a:r>
              <a:rPr lang="zh-CN" altLang="en-US" sz="2000" dirty="0">
                <a:latin typeface="华文中宋" panose="02010600040101010101" pitchFamily="2" charset="-122"/>
                <a:ea typeface="华文中宋" panose="02010600040101010101" pitchFamily="2" charset="-122"/>
              </a:rPr>
              <a:t>作为网站数据库。由于其社区版的性能卓越，</a:t>
            </a:r>
            <a:r>
              <a:rPr lang="zh-CN" altLang="en-US" sz="2000" dirty="0">
                <a:highlight>
                  <a:srgbClr val="FFFF00"/>
                </a:highlight>
                <a:latin typeface="华文中宋" panose="02010600040101010101" pitchFamily="2" charset="-122"/>
                <a:ea typeface="华文中宋" panose="02010600040101010101" pitchFamily="2" charset="-122"/>
              </a:rPr>
              <a:t>搭配 </a:t>
            </a:r>
            <a:r>
              <a:rPr lang="en-US" altLang="zh-CN" sz="2000" dirty="0">
                <a:highlight>
                  <a:srgbClr val="FFFF00"/>
                </a:highlight>
                <a:latin typeface="华文中宋" panose="02010600040101010101" pitchFamily="2" charset="-122"/>
                <a:ea typeface="华文中宋" panose="02010600040101010101" pitchFamily="2" charset="-122"/>
              </a:rPr>
              <a:t>PHP </a:t>
            </a:r>
            <a:r>
              <a:rPr lang="zh-CN" altLang="en-US" sz="2000" dirty="0">
                <a:highlight>
                  <a:srgbClr val="FFFF00"/>
                </a:highlight>
                <a:latin typeface="华文中宋" panose="02010600040101010101" pitchFamily="2" charset="-122"/>
                <a:ea typeface="华文中宋" panose="02010600040101010101" pitchFamily="2" charset="-122"/>
              </a:rPr>
              <a:t>和 </a:t>
            </a:r>
            <a:r>
              <a:rPr lang="en-US" altLang="zh-CN" sz="2000" dirty="0">
                <a:highlight>
                  <a:srgbClr val="FFFF00"/>
                </a:highlight>
                <a:latin typeface="华文中宋" panose="02010600040101010101" pitchFamily="2" charset="-122"/>
                <a:ea typeface="华文中宋" panose="02010600040101010101" pitchFamily="2" charset="-122"/>
              </a:rPr>
              <a:t>Apache </a:t>
            </a:r>
            <a:r>
              <a:rPr lang="zh-CN" altLang="en-US" sz="2000" dirty="0">
                <a:highlight>
                  <a:srgbClr val="FFFF00"/>
                </a:highlight>
                <a:latin typeface="华文中宋" panose="02010600040101010101" pitchFamily="2" charset="-122"/>
                <a:ea typeface="华文中宋" panose="02010600040101010101" pitchFamily="2" charset="-122"/>
              </a:rPr>
              <a:t>可组成良好的开发环境</a:t>
            </a:r>
            <a:r>
              <a:rPr lang="zh-CN" altLang="en-US" sz="2000" dirty="0">
                <a:latin typeface="华文中宋" panose="02010600040101010101" pitchFamily="2" charset="-122"/>
                <a:ea typeface="华文中宋" panose="02010600040101010101" pitchFamily="2" charset="-122"/>
              </a:rPr>
              <a:t>。</a:t>
            </a:r>
            <a:endParaRPr lang="zh-CN" altLang="en-US" sz="2000"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18541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Times New Roman"/>
                <a:ea typeface="黑体"/>
              </a:rPr>
              <a:t>23.4.2</a:t>
            </a:r>
            <a:r>
              <a:rPr lang="zh-CN" altLang="en-US" b="0" i="0" u="none" strike="noStrike" kern="1800" baseline="0" dirty="0">
                <a:latin typeface="Times New Roman"/>
                <a:ea typeface="黑体"/>
              </a:rPr>
              <a:t>  安装</a:t>
            </a:r>
            <a:r>
              <a:rPr lang="en-US" altLang="zh-CN" b="0" i="0" u="none" strike="noStrike" kern="1800" baseline="0" dirty="0">
                <a:latin typeface="Times New Roman"/>
                <a:ea typeface="黑体"/>
              </a:rPr>
              <a:t>MySQL</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p:txBody>
          <a:bodyPr/>
          <a:lstStyle/>
          <a:p>
            <a:r>
              <a:rPr lang="en-US" altLang="zh-CN" b="0" i="0" u="none" strike="noStrike" baseline="0" dirty="0">
                <a:latin typeface="华文中宋" panose="02010600040101010101" pitchFamily="2" charset="-122"/>
                <a:ea typeface="华文中宋" panose="02010600040101010101" pitchFamily="2" charset="-122"/>
              </a:rPr>
              <a:t>1.</a:t>
            </a:r>
            <a:r>
              <a:rPr lang="zh-CN" altLang="en-US" b="0" i="0" u="none" strike="noStrike" baseline="0" dirty="0">
                <a:latin typeface="华文中宋" panose="02010600040101010101" pitchFamily="2" charset="-122"/>
                <a:ea typeface="华文中宋" panose="02010600040101010101" pitchFamily="2" charset="-122"/>
              </a:rPr>
              <a:t>安装</a:t>
            </a:r>
            <a:r>
              <a:rPr lang="en-US" altLang="zh-CN" b="0" i="0" u="none" strike="noStrike" baseline="0" dirty="0">
                <a:latin typeface="华文中宋" panose="02010600040101010101" pitchFamily="2" charset="-122"/>
                <a:ea typeface="华文中宋" panose="02010600040101010101" pitchFamily="2" charset="-122"/>
              </a:rPr>
              <a:t>MySQL</a:t>
            </a:r>
            <a:r>
              <a:rPr lang="zh-CN" altLang="en-US" b="0" i="0" u="none" strike="noStrike" baseline="0" dirty="0">
                <a:latin typeface="华文中宋" panose="02010600040101010101" pitchFamily="2" charset="-122"/>
                <a:ea typeface="华文中宋" panose="02010600040101010101" pitchFamily="2" charset="-122"/>
              </a:rPr>
              <a:t>软件</a:t>
            </a:r>
            <a:endParaRPr lang="en-US" altLang="zh-CN" b="0" i="0" u="none" strike="noStrike" baseline="0" dirty="0">
              <a:latin typeface="华文中宋" panose="02010600040101010101" pitchFamily="2" charset="-122"/>
              <a:ea typeface="华文中宋" panose="02010600040101010101" pitchFamily="2" charset="-122"/>
            </a:endParaRPr>
          </a:p>
          <a:p>
            <a:r>
              <a:rPr lang="en-US" altLang="zh-CN" dirty="0" err="1">
                <a:latin typeface="华文中宋" panose="02010600040101010101" pitchFamily="2" charset="-122"/>
                <a:ea typeface="华文中宋" panose="02010600040101010101" pitchFamily="2" charset="-122"/>
              </a:rPr>
              <a:t>sudo</a:t>
            </a:r>
            <a:r>
              <a:rPr lang="en-US" altLang="zh-CN" dirty="0">
                <a:latin typeface="华文中宋" panose="02010600040101010101" pitchFamily="2" charset="-122"/>
                <a:ea typeface="华文中宋" panose="02010600040101010101" pitchFamily="2" charset="-122"/>
              </a:rPr>
              <a:t> apt install mysql-server mysql-client</a:t>
            </a:r>
            <a:endParaRPr lang="zh-CN" altLang="zh-CN" dirty="0">
              <a:latin typeface="华文中宋" panose="02010600040101010101" pitchFamily="2" charset="-122"/>
              <a:ea typeface="华文中宋" panose="02010600040101010101" pitchFamily="2" charset="-122"/>
            </a:endParaRPr>
          </a:p>
          <a:p>
            <a:r>
              <a:rPr lang="en-US" altLang="zh-CN" b="0" i="0" u="none" strike="noStrike" baseline="0" dirty="0">
                <a:latin typeface="华文中宋" panose="02010600040101010101" pitchFamily="2" charset="-122"/>
                <a:ea typeface="华文中宋" panose="02010600040101010101" pitchFamily="2" charset="-122"/>
              </a:rPr>
              <a:t>2.</a:t>
            </a:r>
            <a:r>
              <a:rPr lang="zh-CN" altLang="en-US" b="0" i="0" u="none" strike="noStrike" baseline="0" dirty="0">
                <a:latin typeface="华文中宋" panose="02010600040101010101" pitchFamily="2" charset="-122"/>
                <a:ea typeface="华文中宋" panose="02010600040101010101" pitchFamily="2" charset="-122"/>
              </a:rPr>
              <a:t>登录</a:t>
            </a:r>
            <a:r>
              <a:rPr lang="en-US" altLang="zh-CN" b="0" i="0" u="none" strike="noStrike" baseline="0" dirty="0">
                <a:latin typeface="华文中宋" panose="02010600040101010101" pitchFamily="2" charset="-122"/>
                <a:ea typeface="华文中宋" panose="02010600040101010101" pitchFamily="2" charset="-122"/>
              </a:rPr>
              <a:t>MySQL</a:t>
            </a:r>
            <a:r>
              <a:rPr lang="zh-CN" altLang="en-US" b="0" i="0" u="none" strike="noStrike" baseline="0" dirty="0">
                <a:latin typeface="华文中宋" panose="02010600040101010101" pitchFamily="2" charset="-122"/>
                <a:ea typeface="华文中宋" panose="02010600040101010101" pitchFamily="2" charset="-122"/>
              </a:rPr>
              <a:t>服务</a:t>
            </a:r>
            <a:endParaRPr lang="en-US" altLang="zh-CN" b="0" i="0" u="none" strike="noStrike" baseline="0"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mysql -u root -p</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-u </a:t>
            </a:r>
            <a:r>
              <a:rPr lang="zh-CN" altLang="zh-CN" dirty="0">
                <a:latin typeface="华文中宋" panose="02010600040101010101" pitchFamily="2" charset="-122"/>
                <a:ea typeface="华文中宋" panose="02010600040101010101" pitchFamily="2" charset="-122"/>
              </a:rPr>
              <a:t>表示选择登陆的用户名，</a:t>
            </a:r>
            <a:r>
              <a:rPr lang="en-US" altLang="zh-CN" dirty="0">
                <a:latin typeface="华文中宋" panose="02010600040101010101" pitchFamily="2" charset="-122"/>
                <a:ea typeface="华文中宋" panose="02010600040101010101" pitchFamily="2" charset="-122"/>
              </a:rPr>
              <a:t> -p </a:t>
            </a:r>
            <a:r>
              <a:rPr lang="zh-CN" altLang="zh-CN" dirty="0">
                <a:latin typeface="华文中宋" panose="02010600040101010101" pitchFamily="2" charset="-122"/>
                <a:ea typeface="华文中宋" panose="02010600040101010101" pitchFamily="2" charset="-122"/>
              </a:rPr>
              <a:t>表示登陆的用户密码，上面命令输入之后会提示输入密码，此时输入密码就可以登录到</a:t>
            </a:r>
            <a:r>
              <a:rPr lang="en-US" altLang="zh-CN" dirty="0">
                <a:latin typeface="华文中宋" panose="02010600040101010101" pitchFamily="2" charset="-122"/>
                <a:ea typeface="华文中宋" panose="02010600040101010101" pitchFamily="2" charset="-122"/>
              </a:rPr>
              <a:t>mysql</a:t>
            </a:r>
            <a:endParaRPr lang="zh-CN" altLang="en-US" dirty="0">
              <a:latin typeface="华文中宋" panose="02010600040101010101" pitchFamily="2" charset="-122"/>
              <a:ea typeface="华文中宋" panose="02010600040101010101" pitchFamily="2" charset="-122"/>
            </a:endParaRPr>
          </a:p>
          <a:p>
            <a:endParaRPr lang="zh-CN" altLang="en-US" b="0" i="0" u="none" strike="noStrike" baseline="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946481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6350" y="544513"/>
            <a:ext cx="9601200" cy="1303337"/>
          </a:xfrm>
        </p:spPr>
        <p:txBody>
          <a:bodyPr/>
          <a:lstStyle/>
          <a:p>
            <a:r>
              <a:rPr lang="en-US" altLang="zh-CN" b="0" i="0" u="none" strike="noStrike" kern="1800" baseline="0" dirty="0">
                <a:latin typeface="Times New Roman"/>
                <a:ea typeface="黑体"/>
              </a:rPr>
              <a:t>23.4.3  </a:t>
            </a:r>
            <a:r>
              <a:rPr lang="zh-CN" altLang="en-US" b="0" i="0" u="none" strike="noStrike" kern="1800" baseline="0" dirty="0">
                <a:latin typeface="Times New Roman"/>
                <a:ea typeface="黑体"/>
              </a:rPr>
              <a:t>安装</a:t>
            </a:r>
            <a:r>
              <a:rPr lang="en-US" altLang="zh-CN" b="0" i="0" u="none" strike="noStrike" kern="1800" baseline="0" dirty="0">
                <a:latin typeface="Times New Roman"/>
                <a:ea typeface="黑体"/>
              </a:rPr>
              <a:t>PHP</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762000" y="1847850"/>
            <a:ext cx="10629900" cy="4476750"/>
          </a:xfrm>
        </p:spPr>
        <p:txBody>
          <a:bodyPr/>
          <a:lstStyle/>
          <a:p>
            <a:r>
              <a:rPr lang="zh-CN" altLang="en-US" dirty="0"/>
              <a:t>安装</a:t>
            </a:r>
            <a:r>
              <a:rPr lang="en-US" altLang="zh-CN" dirty="0"/>
              <a:t>PHP</a:t>
            </a:r>
          </a:p>
          <a:p>
            <a:r>
              <a:rPr lang="en-US" altLang="zh-CN" dirty="0" err="1"/>
              <a:t>sudo</a:t>
            </a:r>
            <a:r>
              <a:rPr lang="en-US" altLang="zh-CN" dirty="0"/>
              <a:t> apt install php7.2-mysql php7.2-curl php7.2-json php7.2-cgi php7.2 libapache2-mod-php7.2</a:t>
            </a:r>
            <a:endParaRPr lang="zh-CN" altLang="zh-CN" dirty="0"/>
          </a:p>
          <a:p>
            <a:r>
              <a:rPr lang="zh-CN" altLang="zh-CN" dirty="0"/>
              <a:t>测试</a:t>
            </a:r>
            <a:r>
              <a:rPr lang="en-US" altLang="zh-CN" dirty="0"/>
              <a:t>PHP</a:t>
            </a:r>
          </a:p>
          <a:p>
            <a:r>
              <a:rPr lang="zh-CN" altLang="zh-CN" dirty="0"/>
              <a:t>查看版本：</a:t>
            </a:r>
            <a:r>
              <a:rPr lang="en-US" altLang="zh-CN" dirty="0" err="1"/>
              <a:t>php</a:t>
            </a:r>
            <a:r>
              <a:rPr lang="en-US" altLang="zh-CN" dirty="0"/>
              <a:t> --version</a:t>
            </a:r>
            <a:r>
              <a:rPr lang="zh-CN" altLang="en-US" dirty="0"/>
              <a:t>；</a:t>
            </a:r>
            <a:r>
              <a:rPr lang="zh-CN" altLang="zh-CN" dirty="0"/>
              <a:t>输出</a:t>
            </a:r>
            <a:r>
              <a:rPr lang="en-US" altLang="zh-CN" dirty="0" err="1"/>
              <a:t>phpinfo</a:t>
            </a:r>
            <a:r>
              <a:rPr lang="zh-CN" altLang="en-US" dirty="0"/>
              <a:t>：</a:t>
            </a:r>
            <a:r>
              <a:rPr lang="en-US" altLang="zh-CN" dirty="0"/>
              <a:t>vim /var/www/html/</a:t>
            </a:r>
            <a:r>
              <a:rPr lang="en-US" altLang="zh-CN" dirty="0" err="1"/>
              <a:t>phpinfo.php</a:t>
            </a:r>
            <a:endParaRPr lang="zh-CN" altLang="zh-CN" dirty="0"/>
          </a:p>
          <a:p>
            <a:r>
              <a:rPr lang="zh-CN" altLang="zh-CN" dirty="0"/>
              <a:t>写入如下内容</a:t>
            </a:r>
          </a:p>
          <a:p>
            <a:r>
              <a:rPr lang="en-US" altLang="zh-CN" dirty="0"/>
              <a:t>1.&lt;?</a:t>
            </a:r>
            <a:r>
              <a:rPr lang="en-US" altLang="zh-CN" dirty="0" err="1"/>
              <a:t>php</a:t>
            </a:r>
            <a:endParaRPr lang="zh-CN" altLang="zh-CN" dirty="0"/>
          </a:p>
          <a:p>
            <a:r>
              <a:rPr lang="en-US" altLang="zh-CN" dirty="0"/>
              <a:t>2. echo </a:t>
            </a:r>
            <a:r>
              <a:rPr lang="en-US" altLang="zh-CN" dirty="0" err="1"/>
              <a:t>phpinfo</a:t>
            </a:r>
            <a:r>
              <a:rPr lang="en-US" altLang="zh-CN" dirty="0"/>
              <a:t>();</a:t>
            </a:r>
            <a:endParaRPr lang="zh-CN" altLang="zh-CN" dirty="0"/>
          </a:p>
          <a:p>
            <a:r>
              <a:rPr lang="en-US" altLang="zh-CN" dirty="0"/>
              <a:t>3.?&gt;</a:t>
            </a:r>
            <a:endParaRPr lang="zh-CN" altLang="zh-CN" dirty="0"/>
          </a:p>
        </p:txBody>
      </p:sp>
    </p:spTree>
    <p:extLst>
      <p:ext uri="{BB962C8B-B14F-4D97-AF65-F5344CB8AC3E}">
        <p14:creationId xmlns:p14="http://schemas.microsoft.com/office/powerpoint/2010/main" val="17071829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3738" y="629923"/>
            <a:ext cx="9601200" cy="817878"/>
          </a:xfrm>
        </p:spPr>
        <p:txBody>
          <a:bodyPr/>
          <a:lstStyle/>
          <a:p>
            <a:r>
              <a:rPr lang="en-US" altLang="zh-CN" b="0" i="0" u="none" strike="noStrike" kern="1800" baseline="0" dirty="0">
                <a:latin typeface="Times New Roman"/>
                <a:ea typeface="黑体"/>
              </a:rPr>
              <a:t>23.4.4</a:t>
            </a:r>
            <a:r>
              <a:rPr lang="zh-CN" altLang="en-US" b="0" i="0" u="none" strike="noStrike" kern="1800" baseline="0" dirty="0">
                <a:latin typeface="Times New Roman"/>
                <a:ea typeface="黑体"/>
              </a:rPr>
              <a:t>  配置</a:t>
            </a:r>
            <a:r>
              <a:rPr lang="en-US" altLang="zh-CN" b="0" i="0" u="none" strike="noStrike" kern="1800" baseline="0" dirty="0">
                <a:latin typeface="Times New Roman"/>
                <a:ea typeface="黑体"/>
              </a:rPr>
              <a:t>Apache</a:t>
            </a:r>
            <a:endParaRPr lang="zh-CN" altLang="en-US" b="0" i="0" u="none" strike="noStrike" kern="1800" baseline="0" dirty="0">
              <a:latin typeface="Times New Roman"/>
              <a:ea typeface="黑体"/>
            </a:endParaRPr>
          </a:p>
        </p:txBody>
      </p:sp>
      <p:sp>
        <p:nvSpPr>
          <p:cNvPr id="3" name="文本占位符 2"/>
          <p:cNvSpPr>
            <a:spLocks noGrp="1"/>
          </p:cNvSpPr>
          <p:nvPr>
            <p:ph type="body" idx="1"/>
          </p:nvPr>
        </p:nvSpPr>
        <p:spPr>
          <a:xfrm>
            <a:off x="1283738" y="1447801"/>
            <a:ext cx="9441545" cy="585787"/>
          </a:xfrm>
        </p:spPr>
        <p:txBody>
          <a:bodyPr/>
          <a:lstStyle/>
          <a:p>
            <a:r>
              <a:rPr lang="zh-CN" altLang="en-US" b="0" i="0" u="none" strike="noStrike" baseline="0" dirty="0">
                <a:latin typeface="Times New Roman"/>
              </a:rPr>
              <a:t>修改</a:t>
            </a:r>
            <a:r>
              <a:rPr lang="en-US" altLang="zh-CN" b="0" i="0" u="none" strike="noStrike" baseline="0" dirty="0">
                <a:latin typeface="Times New Roman"/>
              </a:rPr>
              <a:t>Apache</a:t>
            </a:r>
            <a:r>
              <a:rPr lang="zh-CN" altLang="en-US" b="0" i="0" u="none" strike="noStrike" baseline="0" dirty="0">
                <a:latin typeface="Times New Roman"/>
              </a:rPr>
              <a:t>的配置文件使其“认识”</a:t>
            </a:r>
            <a:r>
              <a:rPr lang="en-US" altLang="zh-CN" b="0" i="0" u="none" strike="noStrike" baseline="0" dirty="0">
                <a:latin typeface="Times New Roman"/>
              </a:rPr>
              <a:t>PHP</a:t>
            </a:r>
            <a:endParaRPr lang="zh-CN" altLang="en-US" b="0" i="0" u="none" strike="noStrike" baseline="0" dirty="0">
              <a:latin typeface="Times New Roman"/>
            </a:endParaRPr>
          </a:p>
        </p:txBody>
      </p:sp>
      <p:pic>
        <p:nvPicPr>
          <p:cNvPr id="5" name="图片 4"/>
          <p:cNvPicPr>
            <a:picLocks noChangeAspect="1"/>
          </p:cNvPicPr>
          <p:nvPr/>
        </p:nvPicPr>
        <p:blipFill>
          <a:blip r:embed="rId2"/>
          <a:stretch>
            <a:fillRect/>
          </a:stretch>
        </p:blipFill>
        <p:spPr>
          <a:xfrm>
            <a:off x="1443393" y="2033588"/>
            <a:ext cx="9281889" cy="4071772"/>
          </a:xfrm>
          <a:prstGeom prst="rect">
            <a:avLst/>
          </a:prstGeom>
        </p:spPr>
      </p:pic>
    </p:spTree>
    <p:extLst>
      <p:ext uri="{BB962C8B-B14F-4D97-AF65-F5344CB8AC3E}">
        <p14:creationId xmlns:p14="http://schemas.microsoft.com/office/powerpoint/2010/main" val="3391203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a:latin typeface="Times New Roman"/>
                <a:ea typeface="黑体"/>
              </a:rPr>
              <a:t>第</a:t>
            </a:r>
            <a:r>
              <a:rPr lang="en-US" altLang="zh-CN" b="0" i="0" u="none" strike="noStrike" kern="1800" baseline="0">
                <a:latin typeface="Times New Roman"/>
                <a:ea typeface="黑体"/>
              </a:rPr>
              <a:t>24</a:t>
            </a:r>
            <a:r>
              <a:rPr lang="zh-CN" altLang="en-US" b="0" i="0" u="none" strike="noStrike" kern="1800" baseline="0">
                <a:latin typeface="Times New Roman"/>
                <a:ea typeface="黑体"/>
              </a:rPr>
              <a:t>章  </a:t>
            </a:r>
            <a:r>
              <a:rPr lang="en-US" altLang="zh-CN" b="0" i="0" u="none" strike="noStrike" kern="1800" baseline="0">
                <a:latin typeface="Times New Roman"/>
                <a:ea typeface="黑体"/>
              </a:rPr>
              <a:t>FTP</a:t>
            </a:r>
            <a:r>
              <a:rPr lang="zh-CN" altLang="en-US" b="0" i="0" u="none" strike="noStrike" kern="1800" baseline="0">
                <a:latin typeface="Times New Roman"/>
                <a:ea typeface="黑体"/>
              </a:rPr>
              <a:t>服务器</a:t>
            </a:r>
            <a:r>
              <a:rPr lang="en-US" altLang="zh-CN" b="0" i="0" u="none" strike="noStrike" kern="1800" baseline="0">
                <a:latin typeface="Times New Roman"/>
                <a:ea typeface="黑体"/>
              </a:rPr>
              <a:t>——</a:t>
            </a:r>
            <a:r>
              <a:rPr lang="en-US" altLang="zh-CN" b="0" i="0" u="none" strike="noStrike" kern="1800" baseline="0">
                <a:latin typeface="Times New Roman"/>
                <a:ea typeface="宋体"/>
              </a:rPr>
              <a:t>vs</a:t>
            </a:r>
            <a:r>
              <a:rPr lang="en-US" altLang="zh-CN" b="0" i="0" u="none" strike="noStrike" kern="1800" baseline="0">
                <a:latin typeface="Times New Roman"/>
                <a:ea typeface="黑体"/>
              </a:rPr>
              <a:t>ftp</a:t>
            </a:r>
            <a:r>
              <a:rPr lang="en-US" altLang="zh-CN" b="0" i="0" u="none" strike="noStrike" kern="1800" baseline="0">
                <a:latin typeface="Times New Roman"/>
                <a:ea typeface="宋体"/>
              </a:rPr>
              <a:t>d</a:t>
            </a:r>
            <a:endParaRPr lang="zh-CN" altLang="en-US" b="0" i="0" u="none" strike="noStrike" kern="1800" baseline="0">
              <a:latin typeface="Times New Roman"/>
              <a:ea typeface="黑体"/>
            </a:endParaRPr>
          </a:p>
        </p:txBody>
      </p:sp>
      <p:sp>
        <p:nvSpPr>
          <p:cNvPr id="3" name="文本占位符 2"/>
          <p:cNvSpPr>
            <a:spLocks noGrp="1"/>
          </p:cNvSpPr>
          <p:nvPr>
            <p:ph type="body" idx="1"/>
          </p:nvPr>
        </p:nvSpPr>
        <p:spPr/>
        <p:txBody>
          <a:bodyPr>
            <a:normAutofit/>
          </a:bodyPr>
          <a:lstStyle/>
          <a:p>
            <a:r>
              <a:rPr lang="en-US" altLang="zh-CN" b="0" i="0" u="none" strike="noStrike" baseline="0">
                <a:latin typeface="Times New Roman"/>
              </a:rPr>
              <a:t>FTP</a:t>
            </a:r>
            <a:r>
              <a:rPr lang="zh-CN" altLang="en-US" b="0" i="0" u="none" strike="noStrike" baseline="0">
                <a:latin typeface="Times New Roman"/>
              </a:rPr>
              <a:t>是互联网上最古老的应用之一，被用来提供文件的上传和下载服务。在</a:t>
            </a:r>
            <a:r>
              <a:rPr lang="en-US" altLang="zh-CN" b="0" i="0" u="none" strike="noStrike" baseline="0">
                <a:latin typeface="Times New Roman"/>
              </a:rPr>
              <a:t>HTTP</a:t>
            </a:r>
            <a:r>
              <a:rPr lang="zh-CN" altLang="en-US" b="0" i="0" u="none" strike="noStrike" baseline="0">
                <a:latin typeface="Times New Roman"/>
              </a:rPr>
              <a:t>协议大行其道的今天，</a:t>
            </a:r>
            <a:r>
              <a:rPr lang="en-US" altLang="zh-CN" b="0" i="0" u="none" strike="noStrike" baseline="0">
                <a:latin typeface="Times New Roman"/>
              </a:rPr>
              <a:t>FTP</a:t>
            </a:r>
            <a:r>
              <a:rPr lang="zh-CN" altLang="en-US" b="0" i="0" u="none" strike="noStrike" baseline="0">
                <a:latin typeface="Times New Roman"/>
              </a:rPr>
              <a:t>正越来越边缘化。但在很多情况下，</a:t>
            </a:r>
            <a:r>
              <a:rPr lang="en-US" altLang="zh-CN" b="0" i="0" u="none" strike="noStrike" baseline="0">
                <a:latin typeface="Times New Roman"/>
              </a:rPr>
              <a:t>FTP</a:t>
            </a:r>
            <a:r>
              <a:rPr lang="zh-CN" altLang="en-US" b="0" i="0" u="none" strike="noStrike" baseline="0">
                <a:latin typeface="Times New Roman"/>
              </a:rPr>
              <a:t>仍然是提供文件服务最快速有效的手段。</a:t>
            </a:r>
          </a:p>
          <a:p>
            <a:r>
              <a:rPr lang="zh-CN" altLang="en-US" b="0" i="0" u="none" strike="noStrike" baseline="0">
                <a:latin typeface="Times New Roman"/>
              </a:rPr>
              <a:t>什么事情都要考虑安全性，对</a:t>
            </a:r>
            <a:r>
              <a:rPr lang="en-US" altLang="zh-CN" b="0" i="0" u="none" strike="noStrike" baseline="0">
                <a:latin typeface="Times New Roman"/>
              </a:rPr>
              <a:t>FTP</a:t>
            </a:r>
            <a:r>
              <a:rPr lang="zh-CN" altLang="en-US" b="0" i="0" u="none" strike="noStrike" baseline="0">
                <a:latin typeface="Times New Roman"/>
              </a:rPr>
              <a:t>尤其如此。本章选用</a:t>
            </a:r>
            <a:r>
              <a:rPr lang="en-US" altLang="zh-CN" b="0" i="0" u="none" strike="noStrike" baseline="0">
                <a:latin typeface="Times New Roman"/>
              </a:rPr>
              <a:t>vsftpd</a:t>
            </a:r>
            <a:r>
              <a:rPr lang="zh-CN" altLang="en-US" b="0" i="0" u="none" strike="noStrike" baseline="0">
                <a:latin typeface="Times New Roman"/>
              </a:rPr>
              <a:t>搭建</a:t>
            </a:r>
            <a:r>
              <a:rPr lang="en-US" altLang="zh-CN" b="0" i="0" u="none" strike="noStrike" baseline="0">
                <a:latin typeface="Times New Roman"/>
              </a:rPr>
              <a:t>FTP</a:t>
            </a:r>
            <a:r>
              <a:rPr lang="zh-CN" altLang="en-US" b="0" i="0" u="none" strike="noStrike" baseline="0">
                <a:latin typeface="Times New Roman"/>
              </a:rPr>
              <a:t>服务器，这款服务器软件的名字就能给人安全感：</a:t>
            </a:r>
            <a:r>
              <a:rPr lang="en-US" altLang="zh-CN" b="0" i="0" u="none" strike="noStrike" baseline="0">
                <a:latin typeface="Times New Roman"/>
              </a:rPr>
              <a:t>Very Secure FTP</a:t>
            </a:r>
            <a:r>
              <a:rPr lang="zh-CN" altLang="en-US" b="0" i="0" u="none" strike="noStrike" baseline="0">
                <a:latin typeface="Times New Roman"/>
              </a:rPr>
              <a:t> </a:t>
            </a:r>
            <a:r>
              <a:rPr lang="en-US" altLang="zh-CN" b="0" i="0" u="none" strike="noStrike" baseline="0">
                <a:latin typeface="Times New Roman"/>
              </a:rPr>
              <a:t>Daemon</a:t>
            </a:r>
            <a:r>
              <a:rPr lang="zh-CN" altLang="en-US" b="0" i="0" u="none" strike="noStrike" baseline="0">
                <a:latin typeface="Times New Roman"/>
              </a:rPr>
              <a:t>（非常安全的</a:t>
            </a:r>
            <a:r>
              <a:rPr lang="en-US" altLang="zh-CN" b="0" i="0" u="none" strike="noStrike" baseline="0">
                <a:latin typeface="Times New Roman"/>
              </a:rPr>
              <a:t>FTP</a:t>
            </a:r>
            <a:r>
              <a:rPr lang="zh-CN" altLang="en-US" b="0" i="0" u="none" strike="noStrike" baseline="0">
                <a:latin typeface="Times New Roman"/>
              </a:rPr>
              <a:t>守护进程）。</a:t>
            </a:r>
            <a:r>
              <a:rPr lang="en-US" altLang="zh-CN" b="0" i="0" u="none" strike="noStrike" baseline="0">
                <a:latin typeface="Times New Roman"/>
              </a:rPr>
              <a:t>vsftpd</a:t>
            </a:r>
            <a:r>
              <a:rPr lang="zh-CN" altLang="en-US" b="0" i="0" u="none" strike="noStrike" baseline="0">
                <a:latin typeface="Times New Roman"/>
              </a:rPr>
              <a:t>的功能较少（这个“缺点”说起来有点勉强），但的确更安全一些。</a:t>
            </a:r>
          </a:p>
        </p:txBody>
      </p:sp>
    </p:spTree>
    <p:extLst>
      <p:ext uri="{BB962C8B-B14F-4D97-AF65-F5344CB8AC3E}">
        <p14:creationId xmlns:p14="http://schemas.microsoft.com/office/powerpoint/2010/main" val="2855776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24.1  </a:t>
            </a:r>
            <a:r>
              <a:rPr lang="zh-CN" altLang="en-US" b="0" i="0" u="none" strike="noStrike" kern="1800" baseline="0">
                <a:latin typeface="Times New Roman"/>
                <a:ea typeface="黑体"/>
              </a:rPr>
              <a:t>快速上手：搭建一个</a:t>
            </a:r>
            <a:r>
              <a:rPr lang="en-US" altLang="zh-CN" b="0" i="0" u="none" strike="noStrike" kern="1800" baseline="0">
                <a:latin typeface="Times New Roman"/>
                <a:ea typeface="黑体"/>
              </a:rPr>
              <a:t>FTP</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zh-CN" altLang="en-US" b="0" i="0" u="none" strike="noStrike" baseline="0">
                <a:latin typeface="Times New Roman"/>
              </a:rPr>
              <a:t>本节帮助读者快速搭建一个匿名</a:t>
            </a:r>
            <a:r>
              <a:rPr lang="en-US" altLang="zh-CN" b="0" i="0" u="none" strike="noStrike" baseline="0">
                <a:latin typeface="Times New Roman"/>
              </a:rPr>
              <a:t>FTP</a:t>
            </a:r>
            <a:r>
              <a:rPr lang="zh-CN" altLang="en-US" b="0" i="0" u="none" strike="noStrike" baseline="0">
                <a:latin typeface="Times New Roman"/>
              </a:rPr>
              <a:t>服务器。这种“不需要”登录的</a:t>
            </a:r>
            <a:r>
              <a:rPr lang="en-US" altLang="zh-CN" b="0" i="0" u="none" strike="noStrike" baseline="0">
                <a:latin typeface="Times New Roman"/>
              </a:rPr>
              <a:t>FTP</a:t>
            </a:r>
            <a:r>
              <a:rPr lang="zh-CN" altLang="en-US" b="0" i="0" u="none" strike="noStrike" baseline="0">
                <a:latin typeface="Times New Roman"/>
              </a:rPr>
              <a:t>应用是目前互联网上最普遍的使用</a:t>
            </a:r>
            <a:r>
              <a:rPr lang="en-US" altLang="zh-CN" b="0" i="0" u="none" strike="noStrike" baseline="0">
                <a:latin typeface="Times New Roman"/>
              </a:rPr>
              <a:t>FTP</a:t>
            </a:r>
            <a:r>
              <a:rPr lang="zh-CN" altLang="en-US" b="0" i="0" u="none" strike="noStrike" baseline="0">
                <a:latin typeface="Times New Roman"/>
              </a:rPr>
              <a:t>的方式（它甚至可能成为</a:t>
            </a:r>
            <a:r>
              <a:rPr lang="en-US" altLang="zh-CN" b="0" i="0" u="none" strike="noStrike" baseline="0">
                <a:latin typeface="Times New Roman"/>
              </a:rPr>
              <a:t>FTP</a:t>
            </a:r>
            <a:r>
              <a:rPr lang="zh-CN" altLang="en-US" b="0" i="0" u="none" strike="noStrike" baseline="0">
                <a:latin typeface="Times New Roman"/>
              </a:rPr>
              <a:t>最后一块“阵地”）。后面的几节还会讨论一些更复杂的服务器配置方式。</a:t>
            </a:r>
          </a:p>
        </p:txBody>
      </p:sp>
    </p:spTree>
    <p:extLst>
      <p:ext uri="{BB962C8B-B14F-4D97-AF65-F5344CB8AC3E}">
        <p14:creationId xmlns:p14="http://schemas.microsoft.com/office/powerpoint/2010/main" val="3665797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24.1.1  </a:t>
            </a:r>
            <a:r>
              <a:rPr lang="zh-CN" altLang="en-US" b="0" i="0" u="none" strike="noStrike" kern="1800" baseline="0">
                <a:latin typeface="Times New Roman"/>
                <a:ea typeface="黑体"/>
              </a:rPr>
              <a:t>安装并登录</a:t>
            </a:r>
            <a:r>
              <a:rPr lang="en-US" altLang="zh-CN" b="0" i="0" u="none" strike="noStrike" kern="1800" baseline="0">
                <a:latin typeface="Times New Roman"/>
                <a:ea typeface="黑体"/>
              </a:rPr>
              <a:t>FTP</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安装</a:t>
            </a:r>
            <a:r>
              <a:rPr lang="en-US" altLang="zh-CN" b="0" i="0" u="none" strike="noStrike" baseline="0">
                <a:latin typeface="Times New Roman"/>
              </a:rPr>
              <a:t>FTP</a:t>
            </a:r>
            <a:r>
              <a:rPr lang="zh-CN" altLang="en-US" b="0" i="0" u="none" strike="noStrike" baseline="0">
                <a:latin typeface="Times New Roman"/>
              </a:rPr>
              <a:t>服务器</a:t>
            </a:r>
          </a:p>
          <a:p>
            <a:r>
              <a:rPr lang="en-US" altLang="zh-CN" b="0" i="0" u="none" strike="noStrike" baseline="0">
                <a:latin typeface="Times New Roman"/>
              </a:rPr>
              <a:t>2.</a:t>
            </a:r>
            <a:r>
              <a:rPr lang="zh-CN" altLang="en-US" b="0" i="0" u="none" strike="noStrike" baseline="0">
                <a:latin typeface="Times New Roman"/>
              </a:rPr>
              <a:t>登录</a:t>
            </a:r>
            <a:r>
              <a:rPr lang="en-US" altLang="zh-CN" b="0" i="0" u="none" strike="noStrike" baseline="0">
                <a:latin typeface="Times New Roman"/>
              </a:rPr>
              <a:t>FTP</a:t>
            </a:r>
            <a:r>
              <a:rPr lang="zh-CN" altLang="en-US" b="0" i="0" u="none" strike="noStrike" baseline="0">
                <a:latin typeface="Times New Roman"/>
              </a:rPr>
              <a:t>服务器</a:t>
            </a:r>
          </a:p>
        </p:txBody>
      </p:sp>
    </p:spTree>
    <p:extLst>
      <p:ext uri="{BB962C8B-B14F-4D97-AF65-F5344CB8AC3E}">
        <p14:creationId xmlns:p14="http://schemas.microsoft.com/office/powerpoint/2010/main" val="3779585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24.1.2  </a:t>
            </a:r>
            <a:r>
              <a:rPr lang="zh-CN" altLang="en-US" b="0" i="0" u="none" strike="noStrike" kern="1800" baseline="0">
                <a:latin typeface="Times New Roman"/>
                <a:ea typeface="黑体"/>
              </a:rPr>
              <a:t>匿名用户的目录</a:t>
            </a:r>
          </a:p>
        </p:txBody>
      </p:sp>
      <p:sp>
        <p:nvSpPr>
          <p:cNvPr id="3" name="文本占位符 2"/>
          <p:cNvSpPr>
            <a:spLocks noGrp="1"/>
          </p:cNvSpPr>
          <p:nvPr>
            <p:ph type="body" idx="1"/>
          </p:nvPr>
        </p:nvSpPr>
        <p:spPr/>
        <p:txBody>
          <a:bodyPr/>
          <a:lstStyle/>
          <a:p>
            <a:r>
              <a:rPr lang="zh-CN" altLang="en-US" b="0" i="0" u="none" strike="noStrike" baseline="0">
                <a:latin typeface="Times New Roman"/>
              </a:rPr>
              <a:t>在</a:t>
            </a:r>
            <a:r>
              <a:rPr lang="en-US" altLang="zh-CN" b="0" i="0" u="none" strike="noStrike" baseline="0">
                <a:latin typeface="Times New Roman"/>
              </a:rPr>
              <a:t>/home/ftp</a:t>
            </a:r>
            <a:r>
              <a:rPr lang="zh-CN" altLang="en-US" b="0" i="0" u="none" strike="noStrike" baseline="0">
                <a:latin typeface="Times New Roman"/>
              </a:rPr>
              <a:t>目录下创建文件</a:t>
            </a:r>
          </a:p>
        </p:txBody>
      </p:sp>
    </p:spTree>
    <p:extLst>
      <p:ext uri="{BB962C8B-B14F-4D97-AF65-F5344CB8AC3E}">
        <p14:creationId xmlns:p14="http://schemas.microsoft.com/office/powerpoint/2010/main" val="5858866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24.2  vsftpd</a:t>
            </a:r>
            <a:r>
              <a:rPr lang="zh-CN" altLang="en-US" b="0" i="0" u="none" strike="noStrike" kern="1800" baseline="0">
                <a:latin typeface="Times New Roman"/>
                <a:ea typeface="黑体"/>
              </a:rPr>
              <a:t>基础</a:t>
            </a:r>
          </a:p>
        </p:txBody>
      </p:sp>
      <p:sp>
        <p:nvSpPr>
          <p:cNvPr id="3" name="文本占位符 2"/>
          <p:cNvSpPr>
            <a:spLocks noGrp="1"/>
          </p:cNvSpPr>
          <p:nvPr>
            <p:ph type="body" idx="1"/>
          </p:nvPr>
        </p:nvSpPr>
        <p:spPr/>
        <p:txBody>
          <a:bodyPr/>
          <a:lstStyle/>
          <a:p>
            <a:r>
              <a:rPr lang="zh-CN" altLang="en-US" b="0" i="0" u="none" strike="noStrike" baseline="0">
                <a:latin typeface="Times New Roman"/>
              </a:rPr>
              <a:t>通过“快速上手”环节，读者已经大致了解了</a:t>
            </a:r>
            <a:r>
              <a:rPr lang="en-US" altLang="zh-CN" b="0" i="0" u="none" strike="noStrike" baseline="0">
                <a:latin typeface="Times New Roman"/>
              </a:rPr>
              <a:t>vsftpd</a:t>
            </a:r>
            <a:r>
              <a:rPr lang="zh-CN" altLang="en-US" b="0" i="0" u="none" strike="noStrike" baseline="0">
                <a:latin typeface="Times New Roman"/>
              </a:rPr>
              <a:t>服务器架设的大致过程。本节将详细讨论</a:t>
            </a:r>
            <a:r>
              <a:rPr lang="en-US" altLang="zh-CN" b="0" i="0" u="none" strike="noStrike" baseline="0">
                <a:latin typeface="Times New Roman"/>
              </a:rPr>
              <a:t>vsftpd</a:t>
            </a:r>
            <a:r>
              <a:rPr lang="zh-CN" altLang="en-US" b="0" i="0" u="none" strike="noStrike" baseline="0">
                <a:latin typeface="Times New Roman"/>
              </a:rPr>
              <a:t>服务器基本应用的各个细节。从</a:t>
            </a:r>
            <a:r>
              <a:rPr lang="en-US" altLang="zh-CN" b="0" i="0" u="none" strike="noStrike" baseline="0">
                <a:latin typeface="Times New Roman"/>
              </a:rPr>
              <a:t>FTP</a:t>
            </a:r>
            <a:r>
              <a:rPr lang="zh-CN" altLang="en-US" b="0" i="0" u="none" strike="noStrike" baseline="0">
                <a:latin typeface="Times New Roman"/>
              </a:rPr>
              <a:t>的基本原理开始，帮助读者逐步掌握架设</a:t>
            </a:r>
            <a:r>
              <a:rPr lang="en-US" altLang="zh-CN" b="0" i="0" u="none" strike="noStrike" baseline="0">
                <a:latin typeface="Times New Roman"/>
              </a:rPr>
              <a:t>FTP</a:t>
            </a:r>
            <a:r>
              <a:rPr lang="zh-CN" altLang="en-US" b="0" i="0" u="none" strike="noStrike" baseline="0">
                <a:latin typeface="Times New Roman"/>
              </a:rPr>
              <a:t>服务器的基础知识。</a:t>
            </a:r>
          </a:p>
        </p:txBody>
      </p:sp>
    </p:spTree>
    <p:extLst>
      <p:ext uri="{BB962C8B-B14F-4D97-AF65-F5344CB8AC3E}">
        <p14:creationId xmlns:p14="http://schemas.microsoft.com/office/powerpoint/2010/main" val="14863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dirty="0">
                <a:latin typeface="Times New Roman"/>
                <a:ea typeface="黑体"/>
              </a:rPr>
              <a:t>22.1.1  Linux</a:t>
            </a:r>
            <a:r>
              <a:rPr lang="zh-CN" altLang="en-US" b="0" i="0" u="none" strike="noStrike" kern="1800" baseline="0" dirty="0">
                <a:latin typeface="Times New Roman"/>
                <a:ea typeface="黑体"/>
              </a:rPr>
              <a:t>启动的基本步骤</a:t>
            </a:r>
          </a:p>
        </p:txBody>
      </p:sp>
      <p:sp>
        <p:nvSpPr>
          <p:cNvPr id="3" name="文本占位符 2"/>
          <p:cNvSpPr>
            <a:spLocks noGrp="1"/>
          </p:cNvSpPr>
          <p:nvPr>
            <p:ph type="body" idx="1"/>
          </p:nvPr>
        </p:nvSpPr>
        <p:spPr>
          <a:xfrm>
            <a:off x="986589" y="2117559"/>
            <a:ext cx="10299032" cy="4018546"/>
          </a:xfrm>
        </p:spPr>
        <p:txBody>
          <a:bodyPr/>
          <a:lstStyle/>
          <a:p>
            <a:r>
              <a:rPr lang="en-US" altLang="zh-CN" b="0" i="0" u="none" strike="noStrike" baseline="0" dirty="0">
                <a:latin typeface="华文中宋" panose="02010600040101010101" pitchFamily="2" charset="-122"/>
                <a:ea typeface="华文中宋" panose="02010600040101010101" pitchFamily="2" charset="-122"/>
              </a:rPr>
              <a:t>1.</a:t>
            </a:r>
            <a:r>
              <a:rPr lang="zh-CN" altLang="en-US" b="0" i="0" u="none" strike="noStrike" baseline="0" dirty="0">
                <a:latin typeface="华文中宋" panose="02010600040101010101" pitchFamily="2" charset="-122"/>
                <a:ea typeface="华文中宋" panose="02010600040101010101" pitchFamily="2" charset="-122"/>
              </a:rPr>
              <a:t>加载并初始化</a:t>
            </a:r>
            <a:r>
              <a:rPr lang="en-US" altLang="zh-CN" b="0" i="0" u="none" strike="noStrike" baseline="0" dirty="0">
                <a:latin typeface="华文中宋" panose="02010600040101010101" pitchFamily="2" charset="-122"/>
                <a:ea typeface="华文中宋" panose="02010600040101010101" pitchFamily="2" charset="-122"/>
              </a:rPr>
              <a:t>Linux</a:t>
            </a:r>
            <a:r>
              <a:rPr lang="zh-CN" altLang="en-US" b="0" i="0" u="none" strike="noStrike" baseline="0" dirty="0">
                <a:latin typeface="华文中宋" panose="02010600040101010101" pitchFamily="2" charset="-122"/>
                <a:ea typeface="华文中宋" panose="02010600040101010101" pitchFamily="2" charset="-122"/>
              </a:rPr>
              <a:t>内核</a:t>
            </a:r>
            <a:r>
              <a:rPr lang="en-US" altLang="zh-CN" b="0" i="0" u="none" strike="noStrike" baseline="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执行</a:t>
            </a:r>
            <a:r>
              <a:rPr lang="en-US" altLang="zh-CN" sz="1800" b="0" i="0" u="none" strike="noStrike" baseline="0" dirty="0" err="1">
                <a:latin typeface="华文中宋" panose="02010600040101010101" pitchFamily="2" charset="-122"/>
                <a:ea typeface="华文中宋" panose="02010600040101010101" pitchFamily="2" charset="-122"/>
              </a:rPr>
              <a:t>grub.cfg</a:t>
            </a:r>
            <a:r>
              <a:rPr lang="en-US" altLang="zh-CN" sz="1800" b="0" i="0" u="none" strike="noStrike" baseline="0" dirty="0">
                <a:latin typeface="华文中宋" panose="02010600040101010101" pitchFamily="2" charset="-122"/>
                <a:ea typeface="华文中宋" panose="02010600040101010101" pitchFamily="2" charset="-122"/>
              </a:rPr>
              <a:t>,</a:t>
            </a:r>
            <a:r>
              <a:rPr lang="zh-CN" altLang="en-US" sz="1800" b="0" i="0" u="none" strike="noStrike" baseline="0" dirty="0">
                <a:latin typeface="华文中宋" panose="02010600040101010101" pitchFamily="2" charset="-122"/>
                <a:ea typeface="华文中宋" panose="02010600040101010101" pitchFamily="2" charset="-122"/>
              </a:rPr>
              <a:t>装入</a:t>
            </a:r>
            <a:r>
              <a:rPr lang="en-US" altLang="zh-CN" sz="1800" b="0" i="0" u="none" strike="noStrike" baseline="0" dirty="0" err="1">
                <a:latin typeface="华文中宋" panose="02010600040101010101" pitchFamily="2" charset="-122"/>
                <a:ea typeface="华文中宋" panose="02010600040101010101" pitchFamily="2" charset="-122"/>
              </a:rPr>
              <a:t>linux</a:t>
            </a:r>
            <a:r>
              <a:rPr lang="zh-CN" altLang="en-US" sz="1800" b="0" i="0" u="none" strike="noStrike" baseline="0" dirty="0">
                <a:latin typeface="华文中宋" panose="02010600040101010101" pitchFamily="2" charset="-122"/>
                <a:ea typeface="华文中宋" panose="02010600040101010101" pitchFamily="2" charset="-122"/>
              </a:rPr>
              <a:t>内核</a:t>
            </a:r>
            <a:r>
              <a:rPr lang="en-US" altLang="zh-CN" sz="1800" b="0" i="0" u="none" strike="noStrike" baseline="0" dirty="0">
                <a:latin typeface="华文中宋" panose="02010600040101010101" pitchFamily="2" charset="-122"/>
                <a:ea typeface="华文中宋" panose="02010600040101010101" pitchFamily="2" charset="-122"/>
              </a:rPr>
              <a:t>kernel</a:t>
            </a:r>
            <a:r>
              <a:rPr lang="zh-CN" altLang="en-US" b="0" i="0" u="none" strike="noStrike" baseline="0"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g</a:t>
            </a:r>
            <a:r>
              <a:rPr lang="en-US" altLang="zh-CN" b="0" i="0" u="none" strike="noStrike" baseline="0" dirty="0">
                <a:latin typeface="华文中宋" panose="02010600040101010101" pitchFamily="2" charset="-122"/>
                <a:ea typeface="华文中宋" panose="02010600040101010101" pitchFamily="2" charset="-122"/>
              </a:rPr>
              <a:t>rub——</a:t>
            </a:r>
            <a:r>
              <a:rPr lang="en-US" altLang="zh-CN" b="0" i="0" u="none" strike="noStrike" baseline="0" dirty="0">
                <a:solidFill>
                  <a:srgbClr val="FF0000"/>
                </a:solidFill>
                <a:latin typeface="华文中宋" panose="02010600040101010101" pitchFamily="2" charset="-122"/>
                <a:ea typeface="华文中宋" panose="02010600040101010101" pitchFamily="2" charset="-122"/>
              </a:rPr>
              <a:t>gr</a:t>
            </a:r>
            <a:r>
              <a:rPr lang="en-US" altLang="zh-CN" b="0" i="0" u="none" strike="noStrike" baseline="0" dirty="0">
                <a:latin typeface="华文中宋" panose="02010600040101010101" pitchFamily="2" charset="-122"/>
                <a:ea typeface="华文中宋" panose="02010600040101010101" pitchFamily="2" charset="-122"/>
              </a:rPr>
              <a:t>-ant </a:t>
            </a:r>
            <a:r>
              <a:rPr lang="en-US" altLang="zh-CN" b="0" i="0" u="none" strike="noStrike" baseline="0" dirty="0">
                <a:solidFill>
                  <a:srgbClr val="FF0000"/>
                </a:solidFill>
                <a:latin typeface="华文中宋" panose="02010600040101010101" pitchFamily="2" charset="-122"/>
                <a:ea typeface="华文中宋" panose="02010600040101010101" pitchFamily="2" charset="-122"/>
              </a:rPr>
              <a:t>u</a:t>
            </a:r>
            <a:r>
              <a:rPr lang="en-US" altLang="zh-CN" b="0" i="0" u="none" strike="noStrike" baseline="0" dirty="0">
                <a:latin typeface="华文中宋" panose="02010600040101010101" pitchFamily="2" charset="-122"/>
                <a:ea typeface="华文中宋" panose="02010600040101010101" pitchFamily="2" charset="-122"/>
              </a:rPr>
              <a:t>nified </a:t>
            </a:r>
            <a:r>
              <a:rPr lang="en-US" altLang="zh-CN" b="0" i="0" u="none" strike="noStrike" baseline="0" dirty="0" err="1">
                <a:solidFill>
                  <a:srgbClr val="FF0000"/>
                </a:solidFill>
                <a:latin typeface="华文中宋" panose="02010600040101010101" pitchFamily="2" charset="-122"/>
                <a:ea typeface="华文中宋" panose="02010600040101010101" pitchFamily="2" charset="-122"/>
              </a:rPr>
              <a:t>b</a:t>
            </a:r>
            <a:r>
              <a:rPr lang="en-US" altLang="zh-CN" b="0" i="0" u="none" strike="noStrike" baseline="0" dirty="0" err="1">
                <a:latin typeface="华文中宋" panose="02010600040101010101" pitchFamily="2" charset="-122"/>
                <a:ea typeface="华文中宋" panose="02010600040101010101" pitchFamily="2" charset="-122"/>
              </a:rPr>
              <a:t>ootload</a:t>
            </a:r>
            <a:endParaRPr lang="zh-CN" altLang="en-US" b="0" i="0" u="none" strike="noStrike" baseline="0" dirty="0">
              <a:latin typeface="华文中宋" panose="02010600040101010101" pitchFamily="2" charset="-122"/>
              <a:ea typeface="华文中宋" panose="02010600040101010101" pitchFamily="2" charset="-122"/>
            </a:endParaRPr>
          </a:p>
          <a:p>
            <a:r>
              <a:rPr lang="en-US" altLang="zh-CN" b="0" i="0" u="none" strike="noStrike" baseline="0" dirty="0">
                <a:latin typeface="华文中宋" panose="02010600040101010101" pitchFamily="2" charset="-122"/>
                <a:ea typeface="华文中宋" panose="02010600040101010101" pitchFamily="2" charset="-122"/>
              </a:rPr>
              <a:t>2.</a:t>
            </a:r>
            <a:r>
              <a:rPr lang="zh-CN" altLang="en-US" b="0" i="0" u="none" strike="noStrike" baseline="0" dirty="0">
                <a:latin typeface="华文中宋" panose="02010600040101010101" pitchFamily="2" charset="-122"/>
                <a:ea typeface="华文中宋" panose="02010600040101010101" pitchFamily="2" charset="-122"/>
              </a:rPr>
              <a:t>配置硬件设备</a:t>
            </a:r>
            <a:r>
              <a:rPr lang="en-US" altLang="zh-CN" b="0" i="0" u="none" strike="noStrike" baseline="0" dirty="0">
                <a:latin typeface="华文中宋" panose="02010600040101010101" pitchFamily="2" charset="-122"/>
                <a:ea typeface="华文中宋" panose="02010600040101010101" pitchFamily="2" charset="-122"/>
              </a:rPr>
              <a:t>——</a:t>
            </a:r>
            <a:r>
              <a:rPr lang="zh-CN" altLang="en-US" b="0" i="0" u="none" strike="noStrike" baseline="0" dirty="0">
                <a:latin typeface="华文中宋" panose="02010600040101010101" pitchFamily="2" charset="-122"/>
                <a:ea typeface="华文中宋" panose="02010600040101010101" pitchFamily="2" charset="-122"/>
              </a:rPr>
              <a:t>基本</a:t>
            </a:r>
            <a:r>
              <a:rPr lang="zh-CN" altLang="en-US" dirty="0">
                <a:latin typeface="华文中宋" panose="02010600040101010101" pitchFamily="2" charset="-122"/>
                <a:ea typeface="华文中宋" panose="02010600040101010101" pitchFamily="2" charset="-122"/>
              </a:rPr>
              <a:t>或标准输入输出设备驱动程序</a:t>
            </a:r>
            <a:r>
              <a:rPr lang="zh-CN" altLang="en-US" b="0" i="0" u="none" strike="noStrike" baseline="0" dirty="0">
                <a:latin typeface="华文中宋" panose="02010600040101010101" pitchFamily="2" charset="-122"/>
                <a:ea typeface="华文中宋" panose="02010600040101010101" pitchFamily="2" charset="-122"/>
              </a:rPr>
              <a:t>。</a:t>
            </a:r>
          </a:p>
          <a:p>
            <a:r>
              <a:rPr lang="en-US" altLang="zh-CN" b="0" i="0" u="none" strike="noStrike" baseline="0" dirty="0">
                <a:latin typeface="华文中宋" panose="02010600040101010101" pitchFamily="2" charset="-122"/>
                <a:ea typeface="华文中宋" panose="02010600040101010101" pitchFamily="2" charset="-122"/>
              </a:rPr>
              <a:t>3.</a:t>
            </a:r>
            <a:r>
              <a:rPr lang="zh-CN" altLang="en-US" b="0" i="0" u="none" strike="noStrike" baseline="0" dirty="0">
                <a:latin typeface="华文中宋" panose="02010600040101010101" pitchFamily="2" charset="-122"/>
                <a:ea typeface="华文中宋" panose="02010600040101010101" pitchFamily="2" charset="-122"/>
              </a:rPr>
              <a:t>内核创建自发进程</a:t>
            </a:r>
            <a:r>
              <a:rPr lang="en-US" altLang="zh-CN" b="0" i="0" u="none" strike="noStrike" baseline="0" dirty="0">
                <a:latin typeface="华文中宋" panose="02010600040101010101" pitchFamily="2" charset="-122"/>
                <a:ea typeface="华文中宋" panose="02010600040101010101" pitchFamily="2" charset="-122"/>
              </a:rPr>
              <a:t>——</a:t>
            </a:r>
            <a:r>
              <a:rPr lang="zh-CN" altLang="en-US" b="0" i="0" u="none" strike="noStrike" baseline="0" dirty="0">
                <a:latin typeface="华文中宋" panose="02010600040101010101" pitchFamily="2" charset="-122"/>
                <a:ea typeface="华文中宋" panose="02010600040101010101" pitchFamily="2" charset="-122"/>
              </a:rPr>
              <a:t>由</a:t>
            </a:r>
            <a:r>
              <a:rPr lang="en-US" altLang="zh-CN" b="0" i="0" u="none" strike="noStrike" baseline="0" dirty="0">
                <a:latin typeface="华文中宋" panose="02010600040101010101" pitchFamily="2" charset="-122"/>
                <a:ea typeface="华文中宋" panose="02010600040101010101" pitchFamily="2" charset="-122"/>
              </a:rPr>
              <a:t>0</a:t>
            </a:r>
            <a:r>
              <a:rPr lang="zh-CN" altLang="en-US" b="0" i="0" u="none" strike="noStrike" baseline="0" dirty="0">
                <a:latin typeface="华文中宋" panose="02010600040101010101" pitchFamily="2" charset="-122"/>
                <a:ea typeface="华文中宋" panose="02010600040101010101" pitchFamily="2" charset="-122"/>
              </a:rPr>
              <a:t>号内核进程创建</a:t>
            </a:r>
            <a:r>
              <a:rPr lang="en-US" altLang="zh-CN" b="0" i="0" u="none" strike="noStrike" baseline="0" dirty="0">
                <a:latin typeface="华文中宋" panose="02010600040101010101" pitchFamily="2" charset="-122"/>
                <a:ea typeface="华文中宋" panose="02010600040101010101" pitchFamily="2" charset="-122"/>
              </a:rPr>
              <a:t>1</a:t>
            </a:r>
            <a:r>
              <a:rPr lang="zh-CN" altLang="en-US" b="0" i="0" u="none" strike="noStrike" baseline="0" dirty="0">
                <a:latin typeface="华文中宋" panose="02010600040101010101" pitchFamily="2" charset="-122"/>
                <a:ea typeface="华文中宋" panose="02010600040101010101" pitchFamily="2" charset="-122"/>
              </a:rPr>
              <a:t>号进程</a:t>
            </a:r>
            <a:r>
              <a:rPr lang="en-US" altLang="zh-CN" dirty="0">
                <a:latin typeface="华文中宋" panose="02010600040101010101" pitchFamily="2" charset="-122"/>
                <a:ea typeface="华文中宋" panose="02010600040101010101" pitchFamily="2" charset="-122"/>
              </a:rPr>
              <a:t>init</a:t>
            </a:r>
            <a:r>
              <a:rPr lang="zh-CN" altLang="en-US" b="0" i="0" u="none" strike="noStrike" baseline="0" dirty="0">
                <a:latin typeface="华文中宋" panose="02010600040101010101" pitchFamily="2" charset="-122"/>
                <a:ea typeface="华文中宋" panose="02010600040101010101" pitchFamily="2" charset="-122"/>
              </a:rPr>
              <a:t>。</a:t>
            </a:r>
          </a:p>
          <a:p>
            <a:r>
              <a:rPr lang="en-US" altLang="zh-CN" b="0" i="0" u="none" strike="noStrike" baseline="0" dirty="0">
                <a:latin typeface="华文中宋" panose="02010600040101010101" pitchFamily="2" charset="-122"/>
                <a:ea typeface="华文中宋" panose="02010600040101010101" pitchFamily="2" charset="-122"/>
              </a:rPr>
              <a:t>4.</a:t>
            </a:r>
            <a:r>
              <a:rPr lang="zh-CN" altLang="en-US" b="0" i="0" u="none" strike="noStrike" baseline="0" dirty="0">
                <a:latin typeface="华文中宋" panose="02010600040101010101" pitchFamily="2" charset="-122"/>
                <a:ea typeface="华文中宋" panose="02010600040101010101" pitchFamily="2" charset="-122"/>
              </a:rPr>
              <a:t>由用户决定是否进入手工引导模式</a:t>
            </a:r>
            <a:r>
              <a:rPr lang="en-US" altLang="zh-CN" b="0" i="0" u="none" strike="noStrike" baseline="0" dirty="0">
                <a:latin typeface="华文中宋" panose="02010600040101010101" pitchFamily="2" charset="-122"/>
                <a:ea typeface="华文中宋" panose="02010600040101010101" pitchFamily="2" charset="-122"/>
              </a:rPr>
              <a:t>——init</a:t>
            </a:r>
            <a:r>
              <a:rPr lang="zh-CN" altLang="en-US" b="0" i="0" u="none" strike="noStrike" baseline="0" dirty="0">
                <a:latin typeface="华文中宋" panose="02010600040101010101" pitchFamily="2" charset="-122"/>
                <a:ea typeface="华文中宋" panose="02010600040101010101" pitchFamily="2" charset="-122"/>
              </a:rPr>
              <a:t>给出命令行式选择菜单。</a:t>
            </a:r>
          </a:p>
          <a:p>
            <a:r>
              <a:rPr lang="en-US" altLang="zh-CN" b="0" i="0" u="none" strike="noStrike" baseline="0" dirty="0">
                <a:latin typeface="华文中宋" panose="02010600040101010101" pitchFamily="2" charset="-122"/>
                <a:ea typeface="华文中宋" panose="02010600040101010101" pitchFamily="2" charset="-122"/>
              </a:rPr>
              <a:t>5.</a:t>
            </a:r>
            <a:r>
              <a:rPr lang="zh-CN" altLang="en-US" b="0" i="0" u="none" strike="noStrike" baseline="0" dirty="0">
                <a:latin typeface="华文中宋" panose="02010600040101010101" pitchFamily="2" charset="-122"/>
                <a:ea typeface="华文中宋" panose="02010600040101010101" pitchFamily="2" charset="-122"/>
              </a:rPr>
              <a:t>（由</a:t>
            </a:r>
            <a:r>
              <a:rPr lang="en-US" altLang="zh-CN" b="0" i="0" u="none" strike="noStrike" baseline="0" dirty="0">
                <a:latin typeface="华文中宋" panose="02010600040101010101" pitchFamily="2" charset="-122"/>
                <a:ea typeface="华文中宋" panose="02010600040101010101" pitchFamily="2" charset="-122"/>
              </a:rPr>
              <a:t>init</a:t>
            </a:r>
            <a:r>
              <a:rPr lang="zh-CN" altLang="en-US" b="0" i="0" u="none" strike="noStrike" baseline="0" dirty="0">
                <a:latin typeface="华文中宋" panose="02010600040101010101" pitchFamily="2" charset="-122"/>
                <a:ea typeface="华文中宋" panose="02010600040101010101" pitchFamily="2" charset="-122"/>
              </a:rPr>
              <a:t>进程）执行系统启动脚本</a:t>
            </a:r>
            <a:r>
              <a:rPr lang="en-US" altLang="zh-CN" b="0" i="0" u="none" strike="noStrike" baseline="0" dirty="0">
                <a:latin typeface="华文中宋" panose="02010600040101010101" pitchFamily="2" charset="-122"/>
                <a:ea typeface="华文中宋" panose="02010600040101010101" pitchFamily="2" charset="-122"/>
              </a:rPr>
              <a:t>——</a:t>
            </a:r>
            <a:r>
              <a:rPr lang="zh-CN" altLang="en-US" b="0" i="0" u="none" strike="noStrike" baseline="0" dirty="0">
                <a:latin typeface="华文中宋" panose="02010600040101010101" pitchFamily="2" charset="-122"/>
                <a:ea typeface="华文中宋" panose="02010600040101010101" pitchFamily="2" charset="-122"/>
              </a:rPr>
              <a:t>初始化</a:t>
            </a:r>
            <a:r>
              <a:rPr lang="zh-CN" altLang="en-US" dirty="0">
                <a:latin typeface="华文中宋" panose="02010600040101010101" pitchFamily="2" charset="-122"/>
                <a:ea typeface="华文中宋" panose="02010600040101010101" pitchFamily="2" charset="-122"/>
              </a:rPr>
              <a:t>环境，尤其是</a:t>
            </a:r>
            <a:r>
              <a:rPr lang="en-US" altLang="zh-CN" dirty="0">
                <a:latin typeface="华文中宋" panose="02010600040101010101" pitchFamily="2" charset="-122"/>
                <a:ea typeface="华文中宋" panose="02010600040101010101" pitchFamily="2" charset="-122"/>
              </a:rPr>
              <a:t>path</a:t>
            </a:r>
            <a:r>
              <a:rPr lang="zh-CN" altLang="en-US" dirty="0">
                <a:latin typeface="华文中宋" panose="02010600040101010101" pitchFamily="2" charset="-122"/>
                <a:ea typeface="华文中宋" panose="02010600040101010101" pitchFamily="2" charset="-122"/>
              </a:rPr>
              <a:t>设定</a:t>
            </a:r>
            <a:r>
              <a:rPr lang="zh-CN" altLang="en-US" b="0" i="0" u="none" strike="noStrike" baseline="0" dirty="0">
                <a:latin typeface="华文中宋" panose="02010600040101010101" pitchFamily="2" charset="-122"/>
                <a:ea typeface="华文中宋" panose="02010600040101010101" pitchFamily="2" charset="-122"/>
              </a:rPr>
              <a:t>。</a:t>
            </a:r>
          </a:p>
          <a:p>
            <a:r>
              <a:rPr lang="en-US" altLang="zh-CN" b="0" i="0" u="none" strike="noStrike" baseline="0" dirty="0">
                <a:latin typeface="华文中宋" panose="02010600040101010101" pitchFamily="2" charset="-122"/>
                <a:ea typeface="华文中宋" panose="02010600040101010101" pitchFamily="2" charset="-122"/>
              </a:rPr>
              <a:t>6.</a:t>
            </a:r>
            <a:r>
              <a:rPr lang="zh-CN" altLang="en-US" b="0" i="0" u="none" strike="noStrike" baseline="0" dirty="0">
                <a:latin typeface="华文中宋" panose="02010600040101010101" pitchFamily="2" charset="-122"/>
                <a:ea typeface="华文中宋" panose="02010600040101010101" pitchFamily="2" charset="-122"/>
              </a:rPr>
              <a:t>进入多用户模式</a:t>
            </a:r>
            <a:r>
              <a:rPr lang="en-US" altLang="zh-CN" b="0" i="0" u="none" strike="noStrike" baseline="0" dirty="0">
                <a:latin typeface="华文中宋" panose="02010600040101010101" pitchFamily="2" charset="-122"/>
                <a:ea typeface="华文中宋" panose="02010600040101010101" pitchFamily="2" charset="-122"/>
              </a:rPr>
              <a:t>——</a:t>
            </a:r>
            <a:r>
              <a:rPr lang="zh-CN" altLang="en-US" b="0" i="0" u="none" strike="noStrike" baseline="0" dirty="0">
                <a:latin typeface="华文中宋" panose="02010600040101010101" pitchFamily="2" charset="-122"/>
                <a:ea typeface="华文中宋" panose="02010600040101010101" pitchFamily="2" charset="-122"/>
              </a:rPr>
              <a:t>输入用户名和密码。</a:t>
            </a:r>
          </a:p>
        </p:txBody>
      </p:sp>
    </p:spTree>
    <p:extLst>
      <p:ext uri="{BB962C8B-B14F-4D97-AF65-F5344CB8AC3E}">
        <p14:creationId xmlns:p14="http://schemas.microsoft.com/office/powerpoint/2010/main" val="978222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24.2.1  FTP</a:t>
            </a:r>
            <a:r>
              <a:rPr lang="zh-CN" altLang="en-US" b="0" i="0" u="none" strike="noStrike" kern="1800" baseline="0">
                <a:latin typeface="Times New Roman"/>
                <a:ea typeface="黑体"/>
              </a:rPr>
              <a:t>的工作原理</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主动连接</a:t>
            </a:r>
          </a:p>
          <a:p>
            <a:r>
              <a:rPr lang="en-US" altLang="zh-CN" b="0" i="0" u="none" strike="noStrike" baseline="0">
                <a:latin typeface="Times New Roman"/>
              </a:rPr>
              <a:t>2.</a:t>
            </a:r>
            <a:r>
              <a:rPr lang="zh-CN" altLang="en-US" b="0" i="0" u="none" strike="noStrike" baseline="0">
                <a:latin typeface="Times New Roman"/>
              </a:rPr>
              <a:t>被动连接</a:t>
            </a:r>
          </a:p>
        </p:txBody>
      </p:sp>
    </p:spTree>
    <p:extLst>
      <p:ext uri="{BB962C8B-B14F-4D97-AF65-F5344CB8AC3E}">
        <p14:creationId xmlns:p14="http://schemas.microsoft.com/office/powerpoint/2010/main" val="2841152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24.2.2</a:t>
            </a:r>
            <a:r>
              <a:rPr lang="zh-CN" altLang="en-US" b="0" i="0" u="none" strike="noStrike" kern="1800" baseline="0">
                <a:latin typeface="Times New Roman"/>
                <a:ea typeface="黑体"/>
              </a:rPr>
              <a:t>  从源代码编译安装</a:t>
            </a:r>
            <a:r>
              <a:rPr lang="en-US" altLang="zh-CN" b="0" i="0" u="none" strike="noStrike" kern="1800" baseline="0">
                <a:latin typeface="Times New Roman"/>
                <a:ea typeface="黑体"/>
              </a:rPr>
              <a:t>vsftpd</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下载</a:t>
            </a:r>
            <a:r>
              <a:rPr lang="en-US" altLang="zh-CN" b="0" i="0" u="none" strike="noStrike" baseline="0">
                <a:latin typeface="Times New Roman"/>
              </a:rPr>
              <a:t>vsftpd</a:t>
            </a:r>
            <a:r>
              <a:rPr lang="zh-CN" altLang="en-US" b="0" i="0" u="none" strike="noStrike" baseline="0">
                <a:latin typeface="Times New Roman"/>
              </a:rPr>
              <a:t>源码包</a:t>
            </a:r>
          </a:p>
          <a:p>
            <a:r>
              <a:rPr lang="en-US" altLang="zh-CN" b="0" i="0" u="none" strike="noStrike" baseline="0">
                <a:latin typeface="Times New Roman"/>
              </a:rPr>
              <a:t>2.</a:t>
            </a:r>
            <a:r>
              <a:rPr lang="zh-CN" altLang="en-US" b="0" i="0" u="none" strike="noStrike" baseline="0">
                <a:latin typeface="Times New Roman"/>
              </a:rPr>
              <a:t>安装</a:t>
            </a:r>
            <a:r>
              <a:rPr lang="en-US" altLang="zh-CN" b="0" i="0" u="none" strike="noStrike" baseline="0">
                <a:latin typeface="Times New Roman"/>
              </a:rPr>
              <a:t>vsftpd</a:t>
            </a:r>
            <a:r>
              <a:rPr lang="zh-CN" altLang="en-US" b="0" i="0" u="none" strike="noStrike" baseline="0">
                <a:latin typeface="Times New Roman"/>
              </a:rPr>
              <a:t>软件</a:t>
            </a:r>
          </a:p>
        </p:txBody>
      </p:sp>
    </p:spTree>
    <p:extLst>
      <p:ext uri="{BB962C8B-B14F-4D97-AF65-F5344CB8AC3E}">
        <p14:creationId xmlns:p14="http://schemas.microsoft.com/office/powerpoint/2010/main" val="11013962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24.2.3  </a:t>
            </a:r>
            <a:r>
              <a:rPr lang="zh-CN" altLang="en-US" b="0" i="0" u="none" strike="noStrike" kern="1800" baseline="0">
                <a:latin typeface="Times New Roman"/>
                <a:ea typeface="黑体"/>
              </a:rPr>
              <a:t>服务器的启动和关闭</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启动和关闭服务</a:t>
            </a:r>
          </a:p>
          <a:p>
            <a:r>
              <a:rPr lang="en-US" altLang="zh-CN" b="0" i="0" u="none" strike="noStrike" baseline="0">
                <a:latin typeface="Times New Roman"/>
              </a:rPr>
              <a:t>2.</a:t>
            </a:r>
            <a:r>
              <a:rPr lang="zh-CN" altLang="en-US" b="0" i="0" u="none" strike="noStrike" baseline="0">
                <a:latin typeface="Times New Roman"/>
              </a:rPr>
              <a:t>查看监听端口</a:t>
            </a:r>
          </a:p>
        </p:txBody>
      </p:sp>
    </p:spTree>
    <p:extLst>
      <p:ext uri="{BB962C8B-B14F-4D97-AF65-F5344CB8AC3E}">
        <p14:creationId xmlns:p14="http://schemas.microsoft.com/office/powerpoint/2010/main" val="3793951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24.3</a:t>
            </a:r>
            <a:r>
              <a:rPr lang="zh-CN" altLang="en-US" b="0" i="0" u="none" strike="noStrike" kern="1800" baseline="0">
                <a:latin typeface="Times New Roman"/>
                <a:ea typeface="黑体"/>
              </a:rPr>
              <a:t>  </a:t>
            </a:r>
            <a:r>
              <a:rPr lang="en-US" altLang="zh-CN" b="0" i="0" u="none" strike="noStrike" kern="1800" baseline="0">
                <a:latin typeface="Times New Roman"/>
                <a:ea typeface="黑体"/>
              </a:rPr>
              <a:t>vsftpd</a:t>
            </a:r>
            <a:r>
              <a:rPr lang="zh-CN" altLang="en-US" b="0" i="0" u="none" strike="noStrike" kern="1800" baseline="0">
                <a:latin typeface="Times New Roman"/>
                <a:ea typeface="黑体"/>
              </a:rPr>
              <a:t>用户设置</a:t>
            </a:r>
          </a:p>
        </p:txBody>
      </p:sp>
      <p:sp>
        <p:nvSpPr>
          <p:cNvPr id="3" name="文本占位符 2"/>
          <p:cNvSpPr>
            <a:spLocks noGrp="1"/>
          </p:cNvSpPr>
          <p:nvPr>
            <p:ph type="body" idx="1"/>
          </p:nvPr>
        </p:nvSpPr>
        <p:spPr/>
        <p:txBody>
          <a:bodyPr/>
          <a:lstStyle/>
          <a:p>
            <a:r>
              <a:rPr lang="en-US" altLang="zh-CN" b="0" i="0" u="none" strike="noStrike" baseline="0">
                <a:latin typeface="Times New Roman"/>
              </a:rPr>
              <a:t>vsftpd</a:t>
            </a:r>
            <a:r>
              <a:rPr lang="zh-CN" altLang="en-US" b="0" i="0" u="none" strike="noStrike" baseline="0">
                <a:latin typeface="Times New Roman"/>
              </a:rPr>
              <a:t>主要使用一个被称作</a:t>
            </a:r>
            <a:r>
              <a:rPr lang="en-US" altLang="zh-CN" b="0" i="0" u="none" strike="noStrike" baseline="0">
                <a:latin typeface="Times New Roman"/>
              </a:rPr>
              <a:t>vsftpd.conf</a:t>
            </a:r>
            <a:r>
              <a:rPr lang="zh-CN" altLang="en-US" b="0" i="0" u="none" strike="noStrike" baseline="0">
                <a:latin typeface="Times New Roman"/>
              </a:rPr>
              <a:t>的文件进行相关配置，偶尔也会用到其他的文件。</a:t>
            </a:r>
            <a:r>
              <a:rPr lang="en-US" altLang="zh-CN" b="0" i="0" u="none" strike="noStrike" baseline="0">
                <a:latin typeface="Times New Roman"/>
              </a:rPr>
              <a:t>FTP</a:t>
            </a:r>
            <a:r>
              <a:rPr lang="zh-CN" altLang="en-US" b="0" i="0" u="none" strike="noStrike" baseline="0">
                <a:latin typeface="Times New Roman"/>
              </a:rPr>
              <a:t>的配置相对简单，因为确实没有太多的功能需要实现。本节将主要介绍匿名用户和本地用户的配置，虚拟用户设置将在</a:t>
            </a:r>
            <a:r>
              <a:rPr lang="en-US" altLang="zh-CN" b="0" i="0" u="none" strike="noStrike" baseline="0">
                <a:latin typeface="Times New Roman"/>
              </a:rPr>
              <a:t>23.4</a:t>
            </a:r>
            <a:r>
              <a:rPr lang="zh-CN" altLang="en-US" b="0" i="0" u="none" strike="noStrike" baseline="0">
                <a:latin typeface="Times New Roman"/>
              </a:rPr>
              <a:t>节讨论。</a:t>
            </a:r>
          </a:p>
        </p:txBody>
      </p:sp>
    </p:spTree>
    <p:extLst>
      <p:ext uri="{BB962C8B-B14F-4D97-AF65-F5344CB8AC3E}">
        <p14:creationId xmlns:p14="http://schemas.microsoft.com/office/powerpoint/2010/main" val="2847770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24.3.1  </a:t>
            </a:r>
            <a:r>
              <a:rPr lang="zh-CN" altLang="en-US" b="0" i="0" u="none" strike="noStrike" kern="1800" baseline="0">
                <a:latin typeface="Times New Roman"/>
                <a:ea typeface="黑体"/>
              </a:rPr>
              <a:t>设置匿名用户登录</a:t>
            </a:r>
          </a:p>
        </p:txBody>
      </p:sp>
      <p:sp>
        <p:nvSpPr>
          <p:cNvPr id="3" name="文本占位符 2"/>
          <p:cNvSpPr>
            <a:spLocks noGrp="1"/>
          </p:cNvSpPr>
          <p:nvPr>
            <p:ph type="body" idx="1"/>
          </p:nvPr>
        </p:nvSpPr>
        <p:spPr/>
        <p:txBody>
          <a:bodyPr/>
          <a:lstStyle/>
          <a:p>
            <a:r>
              <a:rPr lang="zh-CN" altLang="en-US" b="0" i="0" u="none" strike="noStrike" baseline="0">
                <a:latin typeface="Times New Roman"/>
              </a:rPr>
              <a:t>设置匿名用户登录</a:t>
            </a:r>
          </a:p>
        </p:txBody>
      </p:sp>
    </p:spTree>
    <p:extLst>
      <p:ext uri="{BB962C8B-B14F-4D97-AF65-F5344CB8AC3E}">
        <p14:creationId xmlns:p14="http://schemas.microsoft.com/office/powerpoint/2010/main" val="1482437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24.3.2</a:t>
            </a:r>
            <a:r>
              <a:rPr lang="zh-CN" altLang="en-US" b="0" i="0" u="none" strike="noStrike" kern="1800" baseline="0">
                <a:latin typeface="Times New Roman"/>
                <a:ea typeface="黑体"/>
              </a:rPr>
              <a:t>  设置本地用户登录</a:t>
            </a:r>
          </a:p>
        </p:txBody>
      </p:sp>
      <p:sp>
        <p:nvSpPr>
          <p:cNvPr id="3" name="文本占位符 2"/>
          <p:cNvSpPr>
            <a:spLocks noGrp="1"/>
          </p:cNvSpPr>
          <p:nvPr>
            <p:ph type="body" idx="1"/>
          </p:nvPr>
        </p:nvSpPr>
        <p:spPr/>
        <p:txBody>
          <a:bodyPr/>
          <a:lstStyle/>
          <a:p>
            <a:r>
              <a:rPr lang="zh-CN" altLang="en-US" b="0" i="0" u="none" strike="noStrike" baseline="0">
                <a:latin typeface="Times New Roman"/>
              </a:rPr>
              <a:t>设置本地用户登录</a:t>
            </a:r>
          </a:p>
        </p:txBody>
      </p:sp>
    </p:spTree>
    <p:extLst>
      <p:ext uri="{BB962C8B-B14F-4D97-AF65-F5344CB8AC3E}">
        <p14:creationId xmlns:p14="http://schemas.microsoft.com/office/powerpoint/2010/main" val="7938093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24.3.3</a:t>
            </a:r>
            <a:r>
              <a:rPr lang="zh-CN" altLang="en-US" b="0" i="0" u="none" strike="noStrike" kern="1800" baseline="0">
                <a:latin typeface="Times New Roman"/>
                <a:ea typeface="黑体"/>
              </a:rPr>
              <a:t>  限制用户在本地目录中</a:t>
            </a:r>
          </a:p>
        </p:txBody>
      </p:sp>
      <p:sp>
        <p:nvSpPr>
          <p:cNvPr id="3" name="文本占位符 2"/>
          <p:cNvSpPr>
            <a:spLocks noGrp="1"/>
          </p:cNvSpPr>
          <p:nvPr>
            <p:ph type="body" idx="1"/>
          </p:nvPr>
        </p:nvSpPr>
        <p:spPr/>
        <p:txBody>
          <a:bodyPr/>
          <a:lstStyle/>
          <a:p>
            <a:r>
              <a:rPr lang="zh-CN" altLang="en-US" b="0" i="0" u="none" strike="noStrike" baseline="0">
                <a:latin typeface="Times New Roman"/>
              </a:rPr>
              <a:t>禁锢本地目录</a:t>
            </a:r>
          </a:p>
        </p:txBody>
      </p:sp>
    </p:spTree>
    <p:extLst>
      <p:ext uri="{BB962C8B-B14F-4D97-AF65-F5344CB8AC3E}">
        <p14:creationId xmlns:p14="http://schemas.microsoft.com/office/powerpoint/2010/main" val="764350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24.4</a:t>
            </a:r>
            <a:r>
              <a:rPr lang="zh-CN" altLang="en-US" b="0" i="0" u="none" strike="noStrike" kern="1800" baseline="0">
                <a:latin typeface="Times New Roman"/>
                <a:ea typeface="黑体"/>
              </a:rPr>
              <a:t>  更好的选择：使用虚拟用户</a:t>
            </a:r>
          </a:p>
        </p:txBody>
      </p:sp>
      <p:sp>
        <p:nvSpPr>
          <p:cNvPr id="3" name="文本占位符 2"/>
          <p:cNvSpPr>
            <a:spLocks noGrp="1"/>
          </p:cNvSpPr>
          <p:nvPr>
            <p:ph type="body" idx="1"/>
          </p:nvPr>
        </p:nvSpPr>
        <p:spPr/>
        <p:txBody>
          <a:bodyPr>
            <a:normAutofit/>
          </a:bodyPr>
          <a:lstStyle/>
          <a:p>
            <a:r>
              <a:rPr lang="zh-CN" altLang="en-US" b="0" i="0" u="none" strike="noStrike" baseline="0">
                <a:latin typeface="Times New Roman"/>
              </a:rPr>
              <a:t>虚拟用户基于这样一种实现方式，所有非匿名用户的均被视为访客（</a:t>
            </a:r>
            <a:r>
              <a:rPr lang="en-US" altLang="zh-CN" b="0" i="0" u="none" strike="noStrike" baseline="0">
                <a:latin typeface="Times New Roman"/>
              </a:rPr>
              <a:t>guest</a:t>
            </a:r>
            <a:r>
              <a:rPr lang="zh-CN" altLang="en-US" b="0" i="0" u="none" strike="noStrike" baseline="0">
                <a:latin typeface="Times New Roman"/>
              </a:rPr>
              <a:t>），并被映射为一个特定的用户。由</a:t>
            </a:r>
            <a:r>
              <a:rPr lang="en-US" altLang="zh-CN" b="0" i="0" u="none" strike="noStrike" baseline="0">
                <a:latin typeface="Times New Roman"/>
              </a:rPr>
              <a:t>guest_username</a:t>
            </a:r>
            <a:r>
              <a:rPr lang="zh-CN" altLang="en-US" b="0" i="0" u="none" strike="noStrike" baseline="0">
                <a:latin typeface="Times New Roman"/>
              </a:rPr>
              <a:t>选项指定。读者将会看到，从</a:t>
            </a:r>
            <a:r>
              <a:rPr lang="en-US" altLang="zh-CN" b="0" i="0" u="none" strike="noStrike" baseline="0">
                <a:latin typeface="Times New Roman"/>
              </a:rPr>
              <a:t>FTP</a:t>
            </a:r>
            <a:r>
              <a:rPr lang="zh-CN" altLang="en-US" b="0" i="0" u="none" strike="noStrike" baseline="0">
                <a:latin typeface="Times New Roman"/>
              </a:rPr>
              <a:t>登录进来的用户甚至不必拥有系统意义上的“账户”，</a:t>
            </a:r>
            <a:r>
              <a:rPr lang="en-US" altLang="zh-CN" b="0" i="0" u="none" strike="noStrike" baseline="0">
                <a:latin typeface="Times New Roman"/>
              </a:rPr>
              <a:t>vsftpd</a:t>
            </a:r>
            <a:r>
              <a:rPr lang="zh-CN" altLang="en-US" b="0" i="0" u="none" strike="noStrike" baseline="0">
                <a:latin typeface="Times New Roman"/>
              </a:rPr>
              <a:t>使用数据库来管理用户信息。管理员可以为每一个用户设置主目录，并赋予相应的权限。虚拟用户非常适合那些需要为不同用户提供</a:t>
            </a:r>
            <a:r>
              <a:rPr lang="en-US" altLang="zh-CN" b="0" i="0" u="none" strike="noStrike" baseline="0">
                <a:latin typeface="Times New Roman"/>
              </a:rPr>
              <a:t>FTP</a:t>
            </a:r>
            <a:r>
              <a:rPr lang="zh-CN" altLang="en-US" b="0" i="0" u="none" strike="noStrike" baseline="0">
                <a:latin typeface="Times New Roman"/>
              </a:rPr>
              <a:t>空间的站点。</a:t>
            </a:r>
            <a:r>
              <a:rPr lang="en-US" altLang="zh-CN" b="0" i="0" u="none" strike="noStrike" baseline="0">
                <a:latin typeface="Times New Roman"/>
              </a:rPr>
              <a:t>Web</a:t>
            </a:r>
            <a:r>
              <a:rPr lang="zh-CN" altLang="en-US" b="0" i="0" u="none" strike="noStrike" baseline="0">
                <a:latin typeface="Times New Roman"/>
              </a:rPr>
              <a:t>主机托管常常采用这样的方法。用户在本地编辑好网页，然后通过</a:t>
            </a:r>
            <a:r>
              <a:rPr lang="en-US" altLang="zh-CN" b="0" i="0" u="none" strike="noStrike" baseline="0">
                <a:latin typeface="Times New Roman"/>
              </a:rPr>
              <a:t>FTP</a:t>
            </a:r>
            <a:r>
              <a:rPr lang="zh-CN" altLang="en-US" b="0" i="0" u="none" strike="noStrike" baseline="0">
                <a:latin typeface="Times New Roman"/>
              </a:rPr>
              <a:t>上传到服务器上</a:t>
            </a:r>
            <a:r>
              <a:rPr lang="en-US" altLang="zh-CN" b="0" i="0" u="none" strike="noStrike" baseline="0">
                <a:latin typeface="Times New Roman"/>
              </a:rPr>
              <a:t>——</a:t>
            </a:r>
            <a:r>
              <a:rPr lang="zh-CN" altLang="en-US" b="0" i="0" u="none" strike="noStrike" baseline="0">
                <a:latin typeface="Times New Roman"/>
              </a:rPr>
              <a:t>首先要通过虚拟用户身份验证。</a:t>
            </a:r>
          </a:p>
        </p:txBody>
      </p:sp>
    </p:spTree>
    <p:extLst>
      <p:ext uri="{BB962C8B-B14F-4D97-AF65-F5344CB8AC3E}">
        <p14:creationId xmlns:p14="http://schemas.microsoft.com/office/powerpoint/2010/main" val="3873568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0" i="0" u="none" strike="noStrike" kern="1800" baseline="0">
                <a:latin typeface="Times New Roman"/>
                <a:ea typeface="黑体"/>
              </a:rPr>
              <a:t>24.4.1  </a:t>
            </a:r>
            <a:r>
              <a:rPr lang="zh-CN" altLang="en-US" b="0" i="0" u="none" strike="noStrike" kern="1800" baseline="0">
                <a:latin typeface="Times New Roman"/>
                <a:ea typeface="黑体"/>
              </a:rPr>
              <a:t>为用户</a:t>
            </a:r>
            <a:r>
              <a:rPr lang="en-US" altLang="zh-CN" b="0" i="0" u="none" strike="noStrike" kern="1800" baseline="0">
                <a:latin typeface="Times New Roman"/>
                <a:ea typeface="黑体"/>
              </a:rPr>
              <a:t>jcsmith</a:t>
            </a:r>
            <a:r>
              <a:rPr lang="zh-CN" altLang="en-US" b="0" i="0" u="none" strike="noStrike" kern="1800" baseline="0">
                <a:latin typeface="Times New Roman"/>
                <a:ea typeface="黑体"/>
              </a:rPr>
              <a:t>和</a:t>
            </a:r>
            <a:r>
              <a:rPr lang="en-US" altLang="zh-CN" b="0" i="0" u="none" strike="noStrike" kern="1800" baseline="0">
                <a:latin typeface="Times New Roman"/>
                <a:ea typeface="黑体"/>
              </a:rPr>
              <a:t>culva</a:t>
            </a:r>
            <a:r>
              <a:rPr lang="zh-CN" altLang="en-US" b="0" i="0" u="none" strike="noStrike" kern="1800" baseline="0">
                <a:latin typeface="Times New Roman"/>
                <a:ea typeface="黑体"/>
              </a:rPr>
              <a:t>开放</a:t>
            </a:r>
            <a:r>
              <a:rPr lang="en-US" altLang="zh-CN" b="0" i="0" u="none" strike="noStrike" kern="1800" baseline="0">
                <a:latin typeface="Times New Roman"/>
                <a:ea typeface="黑体"/>
              </a:rPr>
              <a:t>FTP</a:t>
            </a:r>
            <a:r>
              <a:rPr lang="zh-CN" altLang="en-US" b="0" i="0" u="none" strike="noStrike" kern="1800" baseline="0">
                <a:latin typeface="Times New Roman"/>
                <a:ea typeface="黑体"/>
              </a:rPr>
              <a:t>：一步步地指导</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创建虚拟用户</a:t>
            </a:r>
          </a:p>
          <a:p>
            <a:r>
              <a:rPr lang="en-US" altLang="zh-CN" b="0" i="0" u="none" strike="noStrike" baseline="0">
                <a:latin typeface="Times New Roman"/>
              </a:rPr>
              <a:t>2.</a:t>
            </a:r>
            <a:r>
              <a:rPr lang="zh-CN" altLang="en-US" b="0" i="0" u="none" strike="noStrike" baseline="0">
                <a:latin typeface="Times New Roman"/>
              </a:rPr>
              <a:t>为虚拟用户添加权限</a:t>
            </a:r>
          </a:p>
        </p:txBody>
      </p:sp>
    </p:spTree>
    <p:extLst>
      <p:ext uri="{BB962C8B-B14F-4D97-AF65-F5344CB8AC3E}">
        <p14:creationId xmlns:p14="http://schemas.microsoft.com/office/powerpoint/2010/main" val="211321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24.4.2</a:t>
            </a:r>
            <a:r>
              <a:rPr lang="zh-CN" altLang="en-US" b="0" i="0" u="none" strike="noStrike" kern="1800" baseline="0">
                <a:latin typeface="Times New Roman"/>
                <a:ea typeface="黑体"/>
              </a:rPr>
              <a:t>  创建虚拟用户的数据库文件</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安装</a:t>
            </a:r>
            <a:r>
              <a:rPr lang="en-US" altLang="zh-CN" b="0" i="0" u="none" strike="noStrike" baseline="0">
                <a:latin typeface="Times New Roman"/>
              </a:rPr>
              <a:t>db4.6-util</a:t>
            </a:r>
            <a:r>
              <a:rPr lang="zh-CN" altLang="en-US" b="0" i="0" u="none" strike="noStrike" baseline="0">
                <a:latin typeface="Times New Roman"/>
              </a:rPr>
              <a:t>软件</a:t>
            </a:r>
          </a:p>
          <a:p>
            <a:r>
              <a:rPr lang="en-US" altLang="zh-CN" b="0" i="0" u="none" strike="noStrike" baseline="0">
                <a:latin typeface="Times New Roman"/>
              </a:rPr>
              <a:t>2.</a:t>
            </a:r>
            <a:r>
              <a:rPr lang="zh-CN" altLang="en-US" b="0" i="0" u="none" strike="noStrike" baseline="0">
                <a:latin typeface="Times New Roman"/>
              </a:rPr>
              <a:t>创建数据库文件</a:t>
            </a:r>
          </a:p>
        </p:txBody>
      </p:sp>
    </p:spTree>
    <p:extLst>
      <p:ext uri="{BB962C8B-B14F-4D97-AF65-F5344CB8AC3E}">
        <p14:creationId xmlns:p14="http://schemas.microsoft.com/office/powerpoint/2010/main" val="183754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8774" y="783880"/>
            <a:ext cx="9601200" cy="1303337"/>
          </a:xfrm>
        </p:spPr>
        <p:txBody>
          <a:bodyPr/>
          <a:lstStyle/>
          <a:p>
            <a:r>
              <a:rPr lang="en-US" altLang="zh-CN" b="0" i="0" u="none" strike="noStrike" kern="1800" baseline="0" dirty="0">
                <a:latin typeface="Times New Roman"/>
                <a:ea typeface="黑体"/>
              </a:rPr>
              <a:t>22.1.2  init</a:t>
            </a:r>
            <a:r>
              <a:rPr lang="zh-CN" altLang="en-US" b="0" i="0" u="none" strike="noStrike" kern="1800" baseline="0" dirty="0">
                <a:latin typeface="Times New Roman"/>
                <a:ea typeface="黑体"/>
              </a:rPr>
              <a:t>和运行级</a:t>
            </a:r>
          </a:p>
        </p:txBody>
      </p:sp>
      <p:sp>
        <p:nvSpPr>
          <p:cNvPr id="3" name="文本占位符 2"/>
          <p:cNvSpPr>
            <a:spLocks noGrp="1"/>
          </p:cNvSpPr>
          <p:nvPr>
            <p:ph type="body" idx="1"/>
          </p:nvPr>
        </p:nvSpPr>
        <p:spPr>
          <a:xfrm>
            <a:off x="914399" y="2087217"/>
            <a:ext cx="10371221" cy="4141305"/>
          </a:xfrm>
        </p:spPr>
        <p:txBody>
          <a:bodyPr/>
          <a:lstStyle/>
          <a:p>
            <a:pPr marL="0" indent="0">
              <a:buNone/>
            </a:pPr>
            <a:r>
              <a:rPr lang="en-US" altLang="zh-CN" dirty="0">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有三个特殊的进程：</a:t>
            </a:r>
            <a:r>
              <a:rPr lang="en-US" altLang="zh-CN" dirty="0">
                <a:latin typeface="华文中宋" panose="02010600040101010101" pitchFamily="2" charset="-122"/>
                <a:ea typeface="华文中宋" panose="02010600040101010101" pitchFamily="2" charset="-122"/>
              </a:rPr>
              <a:t>idle</a:t>
            </a:r>
            <a:r>
              <a:rPr lang="zh-CN" altLang="en-US" dirty="0">
                <a:latin typeface="华文中宋" panose="02010600040101010101" pitchFamily="2" charset="-122"/>
                <a:ea typeface="华文中宋" panose="02010600040101010101" pitchFamily="2" charset="-122"/>
              </a:rPr>
              <a:t>进程（</a:t>
            </a:r>
            <a:r>
              <a:rPr lang="en-US" altLang="zh-CN" dirty="0" err="1">
                <a:latin typeface="华文中宋" panose="02010600040101010101" pitchFamily="2" charset="-122"/>
                <a:ea typeface="华文中宋" panose="02010600040101010101" pitchFamily="2" charset="-122"/>
              </a:rPr>
              <a:t>pid</a:t>
            </a:r>
            <a:r>
              <a:rPr lang="en-US" altLang="zh-CN"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进程（</a:t>
            </a:r>
            <a:r>
              <a:rPr lang="en-US" altLang="zh-CN" dirty="0" err="1">
                <a:latin typeface="华文中宋" panose="02010600040101010101" pitchFamily="2" charset="-122"/>
                <a:ea typeface="华文中宋" panose="02010600040101010101" pitchFamily="2" charset="-122"/>
              </a:rPr>
              <a:t>pid</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），和</a:t>
            </a:r>
            <a:r>
              <a:rPr lang="en-US" altLang="zh-CN" dirty="0" err="1">
                <a:latin typeface="华文中宋" panose="02010600040101010101" pitchFamily="2" charset="-122"/>
                <a:ea typeface="华文中宋" panose="02010600040101010101" pitchFamily="2" charset="-122"/>
              </a:rPr>
              <a:t>kthreadd</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pid</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a:t>
            </a:r>
          </a:p>
          <a:p>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进程由</a:t>
            </a:r>
            <a:r>
              <a:rPr lang="en-US" altLang="zh-CN"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进程</a:t>
            </a:r>
            <a:r>
              <a:rPr lang="en-US" altLang="zh-CN" dirty="0">
                <a:latin typeface="华文中宋" panose="02010600040101010101" pitchFamily="2" charset="-122"/>
                <a:ea typeface="华文中宋" panose="02010600040101010101" pitchFamily="2" charset="-122"/>
              </a:rPr>
              <a:t>idle</a:t>
            </a:r>
            <a:r>
              <a:rPr lang="zh-CN" altLang="en-US" dirty="0">
                <a:latin typeface="华文中宋" panose="02010600040101010101" pitchFamily="2" charset="-122"/>
                <a:ea typeface="华文中宋" panose="02010600040101010101" pitchFamily="2" charset="-122"/>
              </a:rPr>
              <a:t>通过</a:t>
            </a:r>
            <a:r>
              <a:rPr lang="en-US" altLang="zh-CN" dirty="0" err="1">
                <a:latin typeface="华文中宋" panose="02010600040101010101" pitchFamily="2" charset="-122"/>
                <a:ea typeface="华文中宋" panose="02010600040101010101" pitchFamily="2" charset="-122"/>
              </a:rPr>
              <a:t>kernel_thread</a:t>
            </a:r>
            <a:r>
              <a:rPr lang="zh-CN" altLang="en-US" dirty="0">
                <a:latin typeface="华文中宋" panose="02010600040101010101" pitchFamily="2" charset="-122"/>
                <a:ea typeface="华文中宋" panose="02010600040101010101" pitchFamily="2" charset="-122"/>
              </a:rPr>
              <a:t>创建，在内核空间完成初始化后，加载</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程序，完成系统的初始化，是系统中所有其他用户进程的祖先进程。</a:t>
            </a:r>
            <a:r>
              <a:rPr lang="en-US" altLang="zh-CN" dirty="0">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中的所有进程都是由</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进程创建并运行的。在系统启动完成后，</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将变成为守护进程监视系统其他进程。</a:t>
            </a:r>
          </a:p>
          <a:p>
            <a:r>
              <a:rPr lang="zh-CN" altLang="en-US" dirty="0">
                <a:latin typeface="华文中宋" panose="02010600040101010101" pitchFamily="2" charset="-122"/>
                <a:ea typeface="华文中宋" panose="02010600040101010101" pitchFamily="2" charset="-122"/>
              </a:rPr>
              <a:t>所以说</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进程是</a:t>
            </a:r>
            <a:r>
              <a:rPr lang="en-US" altLang="zh-CN" dirty="0">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系统操作中不可缺少的程序之一，如果内核找不到</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进程就会试着运行</a:t>
            </a:r>
            <a:r>
              <a:rPr lang="en-US" altLang="zh-CN" dirty="0">
                <a:latin typeface="华文中宋" panose="02010600040101010101" pitchFamily="2" charset="-122"/>
                <a:ea typeface="华文中宋" panose="02010600040101010101" pitchFamily="2" charset="-122"/>
              </a:rPr>
              <a:t>/bin/</a:t>
            </a:r>
            <a:r>
              <a:rPr lang="en-US" altLang="zh-CN" dirty="0" err="1">
                <a:latin typeface="华文中宋" panose="02010600040101010101" pitchFamily="2" charset="-122"/>
                <a:ea typeface="华文中宋" panose="02010600040101010101" pitchFamily="2" charset="-122"/>
              </a:rPr>
              <a:t>sh</a:t>
            </a:r>
            <a:r>
              <a:rPr lang="zh-CN" altLang="en-US" dirty="0">
                <a:latin typeface="华文中宋" panose="02010600040101010101" pitchFamily="2" charset="-122"/>
                <a:ea typeface="华文中宋" panose="02010600040101010101" pitchFamily="2" charset="-122"/>
              </a:rPr>
              <a:t>，如果运行失败，系统的启动也会失败。</a:t>
            </a: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5298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24.4.3</a:t>
            </a:r>
            <a:r>
              <a:rPr lang="zh-CN" altLang="en-US" b="0" i="0" u="none" strike="noStrike" kern="1800" baseline="0">
                <a:latin typeface="Times New Roman"/>
                <a:ea typeface="黑体"/>
              </a:rPr>
              <a:t>  配置</a:t>
            </a:r>
            <a:r>
              <a:rPr lang="en-US" altLang="zh-CN" b="0" i="0" u="none" strike="noStrike" kern="1800" baseline="0">
                <a:latin typeface="Times New Roman"/>
                <a:ea typeface="黑体"/>
              </a:rPr>
              <a:t>PAM</a:t>
            </a:r>
            <a:r>
              <a:rPr lang="zh-CN" altLang="en-US" b="0" i="0" u="none" strike="noStrike" kern="1800" baseline="0">
                <a:latin typeface="Times New Roman"/>
                <a:ea typeface="黑体"/>
              </a:rPr>
              <a:t>验证</a:t>
            </a:r>
          </a:p>
        </p:txBody>
      </p:sp>
      <p:sp>
        <p:nvSpPr>
          <p:cNvPr id="3" name="文本占位符 2"/>
          <p:cNvSpPr>
            <a:spLocks noGrp="1"/>
          </p:cNvSpPr>
          <p:nvPr>
            <p:ph type="body" idx="1"/>
          </p:nvPr>
        </p:nvSpPr>
        <p:spPr/>
        <p:txBody>
          <a:bodyPr/>
          <a:lstStyle/>
          <a:p>
            <a:r>
              <a:rPr lang="zh-CN" altLang="en-US" b="0" i="0" u="none" strike="noStrike" baseline="0">
                <a:latin typeface="Times New Roman"/>
              </a:rPr>
              <a:t>配置</a:t>
            </a:r>
            <a:r>
              <a:rPr lang="en-US" altLang="zh-CN" b="0" i="0" u="none" strike="noStrike" baseline="0">
                <a:latin typeface="Times New Roman"/>
              </a:rPr>
              <a:t>PAM</a:t>
            </a:r>
            <a:r>
              <a:rPr lang="zh-CN" altLang="en-US" b="0" i="0" u="none" strike="noStrike" baseline="0">
                <a:latin typeface="Times New Roman"/>
              </a:rPr>
              <a:t>验证文件</a:t>
            </a:r>
          </a:p>
        </p:txBody>
      </p:sp>
    </p:spTree>
    <p:extLst>
      <p:ext uri="{BB962C8B-B14F-4D97-AF65-F5344CB8AC3E}">
        <p14:creationId xmlns:p14="http://schemas.microsoft.com/office/powerpoint/2010/main" val="306221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24.4.4</a:t>
            </a:r>
            <a:r>
              <a:rPr lang="zh-CN" altLang="en-US" b="0" i="0" u="none" strike="noStrike" kern="1800" baseline="0">
                <a:latin typeface="Times New Roman"/>
                <a:ea typeface="黑体"/>
              </a:rPr>
              <a:t>  创建本地用户映射</a:t>
            </a:r>
          </a:p>
        </p:txBody>
      </p:sp>
      <p:sp>
        <p:nvSpPr>
          <p:cNvPr id="3" name="文本占位符 2"/>
          <p:cNvSpPr>
            <a:spLocks noGrp="1"/>
          </p:cNvSpPr>
          <p:nvPr>
            <p:ph type="body" idx="1"/>
          </p:nvPr>
        </p:nvSpPr>
        <p:spPr/>
        <p:txBody>
          <a:bodyPr/>
          <a:lstStyle/>
          <a:p>
            <a:r>
              <a:rPr lang="zh-CN" altLang="en-US" b="0" i="0" u="none" strike="noStrike" baseline="0">
                <a:latin typeface="Times New Roman"/>
              </a:rPr>
              <a:t>创建本地用户映射，得到相应的权限</a:t>
            </a:r>
          </a:p>
        </p:txBody>
      </p:sp>
    </p:spTree>
    <p:extLst>
      <p:ext uri="{BB962C8B-B14F-4D97-AF65-F5344CB8AC3E}">
        <p14:creationId xmlns:p14="http://schemas.microsoft.com/office/powerpoint/2010/main" val="2442909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24.4.5</a:t>
            </a:r>
            <a:r>
              <a:rPr lang="zh-CN" altLang="en-US" b="0" i="0" u="none" strike="noStrike" kern="1800" baseline="0">
                <a:latin typeface="Times New Roman"/>
                <a:ea typeface="黑体"/>
              </a:rPr>
              <a:t>  设置用户目录和权限</a:t>
            </a:r>
          </a:p>
        </p:txBody>
      </p:sp>
      <p:sp>
        <p:nvSpPr>
          <p:cNvPr id="3" name="文本占位符 2"/>
          <p:cNvSpPr>
            <a:spLocks noGrp="1"/>
          </p:cNvSpPr>
          <p:nvPr>
            <p:ph type="body" idx="1"/>
          </p:nvPr>
        </p:nvSpPr>
        <p:spPr/>
        <p:txBody>
          <a:bodyPr/>
          <a:lstStyle/>
          <a:p>
            <a:r>
              <a:rPr lang="zh-CN" altLang="en-US" b="0" i="0" u="none" strike="noStrike" baseline="0">
                <a:latin typeface="Times New Roman"/>
              </a:rPr>
              <a:t>为用户的家目录设置权限</a:t>
            </a:r>
          </a:p>
        </p:txBody>
      </p:sp>
    </p:spTree>
    <p:extLst>
      <p:ext uri="{BB962C8B-B14F-4D97-AF65-F5344CB8AC3E}">
        <p14:creationId xmlns:p14="http://schemas.microsoft.com/office/powerpoint/2010/main" val="1192044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24.4.6</a:t>
            </a:r>
            <a:r>
              <a:rPr lang="zh-CN" altLang="en-US" b="0" i="0" u="none" strike="noStrike" kern="1800" baseline="0">
                <a:latin typeface="Times New Roman"/>
                <a:ea typeface="黑体"/>
              </a:rPr>
              <a:t>  重新启动</a:t>
            </a:r>
            <a:r>
              <a:rPr lang="en-US" altLang="zh-CN" b="0" i="0" u="none" strike="noStrike" kern="1800" baseline="0">
                <a:latin typeface="Times New Roman"/>
                <a:ea typeface="黑体"/>
              </a:rPr>
              <a:t>vsftpd</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zh-CN" altLang="en-US" b="0" i="0" u="none" strike="noStrike" baseline="0">
                <a:latin typeface="Times New Roman"/>
              </a:rPr>
              <a:t>重启</a:t>
            </a:r>
            <a:r>
              <a:rPr lang="en-US" altLang="zh-CN" b="0" i="0" u="none" strike="noStrike" baseline="0">
                <a:latin typeface="Times New Roman"/>
              </a:rPr>
              <a:t>vsftpd</a:t>
            </a:r>
            <a:r>
              <a:rPr lang="zh-CN" altLang="en-US" b="0" i="0" u="none" strike="noStrike" baseline="0">
                <a:latin typeface="Times New Roman"/>
              </a:rPr>
              <a:t>服务器</a:t>
            </a:r>
          </a:p>
        </p:txBody>
      </p:sp>
    </p:spTree>
    <p:extLst>
      <p:ext uri="{BB962C8B-B14F-4D97-AF65-F5344CB8AC3E}">
        <p14:creationId xmlns:p14="http://schemas.microsoft.com/office/powerpoint/2010/main" val="3364047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24.4.7</a:t>
            </a:r>
            <a:r>
              <a:rPr lang="zh-CN" altLang="en-US" b="0" i="0" u="none" strike="noStrike" kern="1800" baseline="0">
                <a:latin typeface="Times New Roman"/>
                <a:ea typeface="黑体"/>
              </a:rPr>
              <a:t>  总结虚拟用户原理：</a:t>
            </a:r>
            <a:r>
              <a:rPr lang="en-US" altLang="zh-CN" b="0" i="0" u="none" strike="noStrike" kern="1800" baseline="0">
                <a:latin typeface="Times New Roman"/>
                <a:ea typeface="黑体"/>
              </a:rPr>
              <a:t>PAM</a:t>
            </a:r>
            <a:r>
              <a:rPr lang="zh-CN" altLang="en-US" b="0" i="0" u="none" strike="noStrike" kern="1800" baseline="0">
                <a:latin typeface="Times New Roman"/>
                <a:ea typeface="黑体"/>
              </a:rPr>
              <a:t>验证</a:t>
            </a:r>
          </a:p>
        </p:txBody>
      </p:sp>
      <p:sp>
        <p:nvSpPr>
          <p:cNvPr id="3" name="文本占位符 2"/>
          <p:cNvSpPr>
            <a:spLocks noGrp="1"/>
          </p:cNvSpPr>
          <p:nvPr>
            <p:ph type="body" idx="1"/>
          </p:nvPr>
        </p:nvSpPr>
        <p:spPr/>
        <p:txBody>
          <a:bodyPr/>
          <a:lstStyle/>
          <a:p>
            <a:r>
              <a:rPr lang="en-US" altLang="zh-CN" b="0" i="0" u="none" strike="noStrike" baseline="0">
                <a:latin typeface="Times New Roman"/>
              </a:rPr>
              <a:t>PAM</a:t>
            </a:r>
            <a:r>
              <a:rPr lang="zh-CN" altLang="en-US" b="0" i="0" u="none" strike="noStrike" baseline="0">
                <a:latin typeface="Times New Roman"/>
              </a:rPr>
              <a:t>验证的应用</a:t>
            </a:r>
          </a:p>
        </p:txBody>
      </p:sp>
    </p:spTree>
    <p:extLst>
      <p:ext uri="{BB962C8B-B14F-4D97-AF65-F5344CB8AC3E}">
        <p14:creationId xmlns:p14="http://schemas.microsoft.com/office/powerpoint/2010/main" val="4062140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24.5</a:t>
            </a:r>
            <a:r>
              <a:rPr lang="zh-CN" altLang="en-US" b="0" i="0" u="none" strike="noStrike" kern="1800" baseline="0">
                <a:latin typeface="Times New Roman"/>
                <a:ea typeface="黑体"/>
              </a:rPr>
              <a:t>  杂    项</a:t>
            </a: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125103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24.6</a:t>
            </a:r>
            <a:r>
              <a:rPr lang="zh-CN" altLang="en-US" b="0" i="0" u="none" strike="noStrike" kern="1800" baseline="0">
                <a:latin typeface="Times New Roman"/>
                <a:ea typeface="黑体"/>
              </a:rPr>
              <a:t>  关于</a:t>
            </a:r>
            <a:r>
              <a:rPr lang="en-US" altLang="zh-CN" b="0" i="0" u="none" strike="noStrike" kern="1800" baseline="0">
                <a:latin typeface="Times New Roman"/>
                <a:ea typeface="黑体"/>
              </a:rPr>
              <a:t>FTP</a:t>
            </a:r>
            <a:r>
              <a:rPr lang="zh-CN" altLang="en-US" b="0" i="0" u="none" strike="noStrike" kern="1800" baseline="0">
                <a:latin typeface="Times New Roman"/>
                <a:ea typeface="黑体"/>
              </a:rPr>
              <a:t>的安全</a:t>
            </a:r>
          </a:p>
        </p:txBody>
      </p:sp>
      <p:sp>
        <p:nvSpPr>
          <p:cNvPr id="3" name="文本占位符 2"/>
          <p:cNvSpPr>
            <a:spLocks noGrp="1"/>
          </p:cNvSpPr>
          <p:nvPr>
            <p:ph type="body" idx="1"/>
          </p:nvPr>
        </p:nvSpPr>
        <p:spPr/>
        <p:txBody>
          <a:bodyPr/>
          <a:lstStyle/>
          <a:p>
            <a:r>
              <a:rPr lang="en-US" altLang="zh-CN" b="0" i="0" u="none" strike="noStrike" baseline="0">
                <a:latin typeface="Times New Roman"/>
              </a:rPr>
              <a:t>FTP</a:t>
            </a:r>
            <a:r>
              <a:rPr lang="zh-CN" altLang="en-US" b="0" i="0" u="none" strike="noStrike" baseline="0">
                <a:latin typeface="Times New Roman"/>
              </a:rPr>
              <a:t>安全问题</a:t>
            </a:r>
          </a:p>
        </p:txBody>
      </p:sp>
    </p:spTree>
    <p:extLst>
      <p:ext uri="{BB962C8B-B14F-4D97-AF65-F5344CB8AC3E}">
        <p14:creationId xmlns:p14="http://schemas.microsoft.com/office/powerpoint/2010/main" val="279241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a:latin typeface="Times New Roman"/>
                <a:ea typeface="黑体"/>
              </a:rPr>
              <a:t>第</a:t>
            </a:r>
            <a:r>
              <a:rPr lang="en-US" altLang="zh-CN" b="1" i="0" u="none" strike="noStrike" kern="1800" baseline="0">
                <a:latin typeface="Times New Roman"/>
                <a:ea typeface="黑体"/>
              </a:rPr>
              <a:t>25</a:t>
            </a:r>
            <a:r>
              <a:rPr lang="zh-CN" altLang="en-US" b="0" i="0" u="none" strike="noStrike" kern="1800" baseline="0">
                <a:latin typeface="Times New Roman"/>
                <a:ea typeface="黑体"/>
              </a:rPr>
              <a:t>章  </a:t>
            </a:r>
            <a:r>
              <a:rPr lang="en-US" altLang="zh-CN" b="1" i="0" u="none" strike="noStrike" kern="1800" baseline="0">
                <a:latin typeface="Times New Roman"/>
                <a:ea typeface="黑体"/>
              </a:rPr>
              <a:t>Samba</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zh-CN" altLang="en-US" b="0" i="0" u="none" strike="noStrike" baseline="0">
                <a:latin typeface="Times New Roman"/>
              </a:rPr>
              <a:t>本章将带领读者架设自己的</a:t>
            </a:r>
            <a:r>
              <a:rPr lang="en-US" altLang="zh-CN" b="0" i="0" u="none" strike="noStrike" baseline="0">
                <a:latin typeface="Times New Roman"/>
              </a:rPr>
              <a:t>Samba</a:t>
            </a:r>
            <a:r>
              <a:rPr lang="zh-CN" altLang="en-US" b="0" i="0" u="none" strike="noStrike" baseline="0">
                <a:latin typeface="Times New Roman"/>
              </a:rPr>
              <a:t>服务器。通过</a:t>
            </a:r>
            <a:r>
              <a:rPr lang="en-US" altLang="zh-CN" b="0" i="0" u="none" strike="noStrike" baseline="0">
                <a:latin typeface="Times New Roman"/>
              </a:rPr>
              <a:t>Samba</a:t>
            </a:r>
            <a:r>
              <a:rPr lang="zh-CN" altLang="en-US" b="0" i="0" u="none" strike="noStrike" baseline="0">
                <a:latin typeface="Times New Roman"/>
              </a:rPr>
              <a:t>，</a:t>
            </a:r>
            <a:r>
              <a:rPr lang="en-US" altLang="zh-CN" b="0" i="0" u="none" strike="noStrike" baseline="0">
                <a:latin typeface="Times New Roman"/>
              </a:rPr>
              <a:t>Windows</a:t>
            </a:r>
            <a:r>
              <a:rPr lang="zh-CN" altLang="en-US" b="0" i="0" u="none" strike="noStrike" baseline="0">
                <a:latin typeface="Times New Roman"/>
              </a:rPr>
              <a:t>客户端可以很方便地访问</a:t>
            </a:r>
            <a:r>
              <a:rPr lang="en-US" altLang="zh-CN" b="0" i="0" u="none" strike="noStrike" baseline="0">
                <a:latin typeface="Times New Roman"/>
              </a:rPr>
              <a:t>Linux</a:t>
            </a:r>
            <a:r>
              <a:rPr lang="zh-CN" altLang="en-US" b="0" i="0" u="none" strike="noStrike" baseline="0">
                <a:latin typeface="Times New Roman"/>
              </a:rPr>
              <a:t>机器上的资源。关于什么是</a:t>
            </a:r>
            <a:r>
              <a:rPr lang="en-US" altLang="zh-CN" b="0" i="0" u="none" strike="noStrike" baseline="0">
                <a:latin typeface="Times New Roman"/>
              </a:rPr>
              <a:t>Samba</a:t>
            </a:r>
            <a:r>
              <a:rPr lang="zh-CN" altLang="en-US" b="0" i="0" u="none" strike="noStrike" baseline="0">
                <a:latin typeface="Times New Roman"/>
              </a:rPr>
              <a:t>和</a:t>
            </a:r>
            <a:r>
              <a:rPr lang="en-US" altLang="zh-CN" b="0" i="0" u="none" strike="noStrike" baseline="0">
                <a:latin typeface="Times New Roman"/>
              </a:rPr>
              <a:t>Linux</a:t>
            </a:r>
            <a:r>
              <a:rPr lang="zh-CN" altLang="en-US" b="0" i="0" u="none" strike="noStrike" baseline="0">
                <a:latin typeface="Times New Roman"/>
              </a:rPr>
              <a:t>如何访问</a:t>
            </a:r>
            <a:r>
              <a:rPr lang="en-US" altLang="zh-CN" b="0" i="0" u="none" strike="noStrike" baseline="0">
                <a:latin typeface="Times New Roman"/>
              </a:rPr>
              <a:t>Windows</a:t>
            </a:r>
            <a:r>
              <a:rPr lang="zh-CN" altLang="en-US" b="0" i="0" u="none" strike="noStrike" baseline="0">
                <a:latin typeface="Times New Roman"/>
              </a:rPr>
              <a:t>的“共享文件夹”，已经在</a:t>
            </a:r>
            <a:r>
              <a:rPr lang="en-US" altLang="zh-CN" b="0" i="0" u="none" strike="noStrike" baseline="0">
                <a:latin typeface="Times New Roman"/>
              </a:rPr>
              <a:t>14.2</a:t>
            </a:r>
            <a:r>
              <a:rPr lang="zh-CN" altLang="en-US" b="0" i="0" u="none" strike="noStrike" baseline="0">
                <a:latin typeface="Times New Roman"/>
              </a:rPr>
              <a:t>节作了详细介绍，这里就不再赘述了。</a:t>
            </a:r>
          </a:p>
        </p:txBody>
      </p:sp>
    </p:spTree>
    <p:extLst>
      <p:ext uri="{BB962C8B-B14F-4D97-AF65-F5344CB8AC3E}">
        <p14:creationId xmlns:p14="http://schemas.microsoft.com/office/powerpoint/2010/main" val="31037552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0" i="0" u="none" strike="noStrike" kern="1800" baseline="0">
                <a:latin typeface="Times New Roman"/>
                <a:ea typeface="黑体"/>
              </a:rPr>
              <a:t>25.1  </a:t>
            </a:r>
            <a:r>
              <a:rPr lang="zh-CN" altLang="en-US" b="0" i="0" u="none" strike="noStrike" kern="1800" baseline="0">
                <a:latin typeface="Times New Roman"/>
                <a:ea typeface="黑体"/>
              </a:rPr>
              <a:t>快速上手：搭建一个</a:t>
            </a:r>
            <a:r>
              <a:rPr lang="en-US" altLang="zh-CN" b="0" i="0" u="none" strike="noStrike" kern="1800" baseline="0">
                <a:latin typeface="Times New Roman"/>
                <a:ea typeface="黑体"/>
              </a:rPr>
              <a:t>Samba</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搭建</a:t>
            </a:r>
            <a:r>
              <a:rPr lang="en-US" altLang="zh-CN" b="0" i="0" u="none" strike="noStrike" baseline="0">
                <a:latin typeface="Times New Roman"/>
              </a:rPr>
              <a:t>Samba</a:t>
            </a:r>
            <a:r>
              <a:rPr lang="zh-CN" altLang="en-US" b="0" i="0" u="none" strike="noStrike" baseline="0">
                <a:latin typeface="Times New Roman"/>
              </a:rPr>
              <a:t>服务器</a:t>
            </a:r>
          </a:p>
          <a:p>
            <a:r>
              <a:rPr lang="en-US" altLang="zh-CN" b="0" i="0" u="none" strike="noStrike" baseline="0">
                <a:latin typeface="Times New Roman"/>
              </a:rPr>
              <a:t>2.</a:t>
            </a:r>
            <a:r>
              <a:rPr lang="zh-CN" altLang="en-US" b="0" i="0" u="none" strike="noStrike" baseline="0">
                <a:latin typeface="Times New Roman"/>
              </a:rPr>
              <a:t>启动</a:t>
            </a:r>
            <a:r>
              <a:rPr lang="en-US" altLang="zh-CN" b="0" i="0" u="none" strike="noStrike" baseline="0">
                <a:latin typeface="Times New Roman"/>
              </a:rPr>
              <a:t>Samba</a:t>
            </a:r>
            <a:r>
              <a:rPr lang="zh-CN" altLang="en-US" b="0" i="0" u="none" strike="noStrike" baseline="0">
                <a:latin typeface="Times New Roman"/>
              </a:rPr>
              <a:t>服务器</a:t>
            </a:r>
          </a:p>
          <a:p>
            <a:r>
              <a:rPr lang="en-US" altLang="zh-CN" b="0" i="0" u="none" strike="noStrike" baseline="0">
                <a:latin typeface="Times New Roman"/>
              </a:rPr>
              <a:t>3.Windows</a:t>
            </a:r>
            <a:r>
              <a:rPr lang="zh-CN" altLang="en-US" b="0" i="0" u="none" strike="noStrike" baseline="0">
                <a:latin typeface="Times New Roman"/>
              </a:rPr>
              <a:t>访问</a:t>
            </a:r>
            <a:r>
              <a:rPr lang="en-US" altLang="zh-CN" b="0" i="0" u="none" strike="noStrike" baseline="0">
                <a:latin typeface="Times New Roman"/>
              </a:rPr>
              <a:t>Samba</a:t>
            </a:r>
            <a:r>
              <a:rPr lang="zh-CN" altLang="en-US" b="0" i="0" u="none" strike="noStrike" baseline="0">
                <a:latin typeface="Times New Roman"/>
              </a:rPr>
              <a:t>共享资源</a:t>
            </a:r>
          </a:p>
        </p:txBody>
      </p:sp>
    </p:spTree>
    <p:extLst>
      <p:ext uri="{BB962C8B-B14F-4D97-AF65-F5344CB8AC3E}">
        <p14:creationId xmlns:p14="http://schemas.microsoft.com/office/powerpoint/2010/main" val="25007590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25.2  Samba</a:t>
            </a:r>
            <a:r>
              <a:rPr lang="zh-CN" altLang="en-US" b="0" i="0" u="none" strike="noStrike" kern="1800" baseline="0">
                <a:latin typeface="Times New Roman"/>
                <a:ea typeface="黑体"/>
              </a:rPr>
              <a:t>基础</a:t>
            </a:r>
          </a:p>
        </p:txBody>
      </p:sp>
      <p:sp>
        <p:nvSpPr>
          <p:cNvPr id="3" name="文本占位符 2"/>
          <p:cNvSpPr>
            <a:spLocks noGrp="1"/>
          </p:cNvSpPr>
          <p:nvPr>
            <p:ph type="body" idx="1"/>
          </p:nvPr>
        </p:nvSpPr>
        <p:spPr/>
        <p:txBody>
          <a:bodyPr/>
          <a:lstStyle/>
          <a:p>
            <a:r>
              <a:rPr lang="zh-CN" altLang="en-US" b="0" i="0" u="none" strike="noStrike" baseline="0">
                <a:latin typeface="Times New Roman"/>
              </a:rPr>
              <a:t>下面具体介绍和</a:t>
            </a:r>
            <a:r>
              <a:rPr lang="en-US" altLang="zh-CN" b="0" i="0" u="none" strike="noStrike" baseline="0">
                <a:latin typeface="Times New Roman"/>
              </a:rPr>
              <a:t>Samba</a:t>
            </a:r>
            <a:r>
              <a:rPr lang="zh-CN" altLang="en-US" b="0" i="0" u="none" strike="noStrike" baseline="0">
                <a:latin typeface="Times New Roman"/>
              </a:rPr>
              <a:t>服务器安装有关的详细信息，包括如何从源代码编译安装</a:t>
            </a:r>
            <a:r>
              <a:rPr lang="en-US" altLang="zh-CN" b="0" i="0" u="none" strike="noStrike" baseline="0">
                <a:latin typeface="Times New Roman"/>
              </a:rPr>
              <a:t>Samba</a:t>
            </a:r>
            <a:r>
              <a:rPr lang="zh-CN" altLang="en-US" b="0" i="0" u="none" strike="noStrike" baseline="0">
                <a:latin typeface="Times New Roman"/>
              </a:rPr>
              <a:t>服务器。如果读者的</a:t>
            </a:r>
            <a:r>
              <a:rPr lang="en-US" altLang="zh-CN" b="0" i="0" u="none" strike="noStrike" baseline="0">
                <a:latin typeface="Times New Roman"/>
              </a:rPr>
              <a:t>Samba</a:t>
            </a:r>
            <a:r>
              <a:rPr lang="zh-CN" altLang="en-US" b="0" i="0" u="none" strike="noStrike" baseline="0">
                <a:latin typeface="Times New Roman"/>
              </a:rPr>
              <a:t>服务器已经很好地运行起来了，也可以选择跳过本节。</a:t>
            </a:r>
          </a:p>
        </p:txBody>
      </p:sp>
    </p:spTree>
    <p:extLst>
      <p:ext uri="{BB962C8B-B14F-4D97-AF65-F5344CB8AC3E}">
        <p14:creationId xmlns:p14="http://schemas.microsoft.com/office/powerpoint/2010/main" val="426519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8774" y="783880"/>
            <a:ext cx="9601200" cy="1303337"/>
          </a:xfrm>
        </p:spPr>
        <p:txBody>
          <a:bodyPr/>
          <a:lstStyle/>
          <a:p>
            <a:r>
              <a:rPr lang="en-US" altLang="zh-CN" b="0" i="0" u="none" strike="noStrike" kern="1800" baseline="0" dirty="0">
                <a:latin typeface="Times New Roman"/>
                <a:ea typeface="黑体"/>
              </a:rPr>
              <a:t>22.1.2  init</a:t>
            </a:r>
            <a:r>
              <a:rPr lang="zh-CN" altLang="en-US" b="0" i="0" u="none" strike="noStrike" kern="1800" baseline="0" dirty="0">
                <a:latin typeface="Times New Roman"/>
                <a:ea typeface="黑体"/>
              </a:rPr>
              <a:t>和运行级</a:t>
            </a:r>
          </a:p>
        </p:txBody>
      </p:sp>
      <p:sp>
        <p:nvSpPr>
          <p:cNvPr id="3" name="文本占位符 2"/>
          <p:cNvSpPr>
            <a:spLocks noGrp="1"/>
          </p:cNvSpPr>
          <p:nvPr>
            <p:ph type="body" idx="1"/>
          </p:nvPr>
        </p:nvSpPr>
        <p:spPr>
          <a:xfrm>
            <a:off x="1288774" y="2226365"/>
            <a:ext cx="9828405" cy="4002156"/>
          </a:xfrm>
        </p:spPr>
        <p:txBody>
          <a:bodyPr/>
          <a:lstStyle/>
          <a:p>
            <a:pPr marL="0" indent="0">
              <a:buNone/>
            </a:pPr>
            <a:r>
              <a:rPr lang="en-US" altLang="zh-CN" dirty="0">
                <a:latin typeface="华文中宋" panose="02010600040101010101" pitchFamily="2" charset="-122"/>
                <a:ea typeface="华文中宋" panose="02010600040101010101" pitchFamily="2" charset="-122"/>
              </a:rPr>
              <a:t>Linux</a:t>
            </a:r>
            <a:r>
              <a:rPr lang="zh-CN" altLang="en-US" dirty="0">
                <a:latin typeface="华文中宋" panose="02010600040101010101" pitchFamily="2" charset="-122"/>
                <a:ea typeface="华文中宋" panose="02010600040101010101" pitchFamily="2" charset="-122"/>
              </a:rPr>
              <a:t>有三个特殊的进程：</a:t>
            </a:r>
            <a:r>
              <a:rPr lang="en-US" altLang="zh-CN" dirty="0">
                <a:latin typeface="华文中宋" panose="02010600040101010101" pitchFamily="2" charset="-122"/>
                <a:ea typeface="华文中宋" panose="02010600040101010101" pitchFamily="2" charset="-122"/>
              </a:rPr>
              <a:t>idle</a:t>
            </a:r>
            <a:r>
              <a:rPr lang="zh-CN" altLang="en-US" dirty="0">
                <a:latin typeface="华文中宋" panose="02010600040101010101" pitchFamily="2" charset="-122"/>
                <a:ea typeface="华文中宋" panose="02010600040101010101" pitchFamily="2" charset="-122"/>
              </a:rPr>
              <a:t>进程（</a:t>
            </a:r>
            <a:r>
              <a:rPr lang="en-US" altLang="zh-CN" dirty="0" err="1">
                <a:latin typeface="华文中宋" panose="02010600040101010101" pitchFamily="2" charset="-122"/>
                <a:ea typeface="华文中宋" panose="02010600040101010101" pitchFamily="2" charset="-122"/>
              </a:rPr>
              <a:t>pid</a:t>
            </a:r>
            <a:r>
              <a:rPr lang="en-US" altLang="zh-CN" dirty="0">
                <a:latin typeface="华文中宋" panose="02010600040101010101" pitchFamily="2" charset="-122"/>
                <a:ea typeface="华文中宋" panose="02010600040101010101" pitchFamily="2" charset="-122"/>
              </a:rPr>
              <a:t>=0</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init</a:t>
            </a:r>
            <a:r>
              <a:rPr lang="zh-CN" altLang="en-US" dirty="0">
                <a:latin typeface="华文中宋" panose="02010600040101010101" pitchFamily="2" charset="-122"/>
                <a:ea typeface="华文中宋" panose="02010600040101010101" pitchFamily="2" charset="-122"/>
              </a:rPr>
              <a:t>进程（</a:t>
            </a:r>
            <a:r>
              <a:rPr lang="en-US" altLang="zh-CN" dirty="0" err="1">
                <a:latin typeface="华文中宋" panose="02010600040101010101" pitchFamily="2" charset="-122"/>
                <a:ea typeface="华文中宋" panose="02010600040101010101" pitchFamily="2" charset="-122"/>
              </a:rPr>
              <a:t>pid</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），和</a:t>
            </a:r>
            <a:r>
              <a:rPr lang="en-US" altLang="zh-CN" dirty="0" err="1">
                <a:latin typeface="华文中宋" panose="02010600040101010101" pitchFamily="2" charset="-122"/>
                <a:ea typeface="华文中宋" panose="02010600040101010101" pitchFamily="2" charset="-122"/>
              </a:rPr>
              <a:t>kthreadd</a:t>
            </a:r>
            <a:r>
              <a:rPr lang="zh-CN" altLang="en-US" dirty="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pid</a:t>
            </a: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a:t>
            </a:r>
          </a:p>
          <a:p>
            <a:endParaRPr lang="zh-CN" altLang="en-US" dirty="0">
              <a:latin typeface="华文中宋" panose="02010600040101010101" pitchFamily="2" charset="-122"/>
              <a:ea typeface="华文中宋" panose="02010600040101010101" pitchFamily="2" charset="-122"/>
            </a:endParaRPr>
          </a:p>
          <a:p>
            <a:r>
              <a:rPr lang="en-US" altLang="zh-CN" dirty="0" err="1">
                <a:latin typeface="华文中宋" panose="02010600040101010101" pitchFamily="2" charset="-122"/>
                <a:ea typeface="华文中宋" panose="02010600040101010101" pitchFamily="2" charset="-122"/>
              </a:rPr>
              <a:t>kthreadd</a:t>
            </a:r>
            <a:r>
              <a:rPr lang="zh-CN" altLang="en-US" dirty="0">
                <a:latin typeface="华文中宋" panose="02010600040101010101" pitchFamily="2" charset="-122"/>
                <a:ea typeface="华文中宋" panose="02010600040101010101" pitchFamily="2" charset="-122"/>
              </a:rPr>
              <a:t>进程由</a:t>
            </a:r>
            <a:r>
              <a:rPr lang="en-US" altLang="zh-CN" dirty="0">
                <a:latin typeface="华文中宋" panose="02010600040101010101" pitchFamily="2" charset="-122"/>
                <a:ea typeface="华文中宋" panose="02010600040101010101" pitchFamily="2" charset="-122"/>
              </a:rPr>
              <a:t>idle</a:t>
            </a:r>
            <a:r>
              <a:rPr lang="zh-CN" altLang="en-US" dirty="0">
                <a:latin typeface="华文中宋" panose="02010600040101010101" pitchFamily="2" charset="-122"/>
                <a:ea typeface="华文中宋" panose="02010600040101010101" pitchFamily="2" charset="-122"/>
              </a:rPr>
              <a:t>通过</a:t>
            </a:r>
            <a:r>
              <a:rPr lang="en-US" altLang="zh-CN" dirty="0" err="1">
                <a:latin typeface="华文中宋" panose="02010600040101010101" pitchFamily="2" charset="-122"/>
                <a:ea typeface="华文中宋" panose="02010600040101010101" pitchFamily="2" charset="-122"/>
              </a:rPr>
              <a:t>kernel_thread</a:t>
            </a:r>
            <a:r>
              <a:rPr lang="zh-CN" altLang="en-US" dirty="0">
                <a:latin typeface="华文中宋" panose="02010600040101010101" pitchFamily="2" charset="-122"/>
                <a:ea typeface="华文中宋" panose="02010600040101010101" pitchFamily="2" charset="-122"/>
              </a:rPr>
              <a:t>创建，并始终运行在内核空间，负责所有内核进程的调度和管理。它的任务就是管理和调度其他内核线程</a:t>
            </a:r>
            <a:r>
              <a:rPr lang="en-US" altLang="zh-CN" dirty="0" err="1">
                <a:latin typeface="华文中宋" panose="02010600040101010101" pitchFamily="2" charset="-122"/>
                <a:ea typeface="华文中宋" panose="02010600040101010101" pitchFamily="2" charset="-122"/>
              </a:rPr>
              <a:t>kernel_thread</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它会循环执行一个</a:t>
            </a:r>
            <a:r>
              <a:rPr lang="en-US" altLang="zh-CN" dirty="0" err="1">
                <a:latin typeface="华文中宋" panose="02010600040101010101" pitchFamily="2" charset="-122"/>
                <a:ea typeface="华文中宋" panose="02010600040101010101" pitchFamily="2" charset="-122"/>
              </a:rPr>
              <a:t>kthread</a:t>
            </a:r>
            <a:r>
              <a:rPr lang="zh-CN" altLang="en-US" dirty="0">
                <a:latin typeface="华文中宋" panose="02010600040101010101" pitchFamily="2" charset="-122"/>
                <a:ea typeface="华文中宋" panose="02010600040101010101" pitchFamily="2" charset="-122"/>
              </a:rPr>
              <a:t>的函数，该函数的作用就是运行</a:t>
            </a:r>
            <a:r>
              <a:rPr lang="en-US" altLang="zh-CN" dirty="0" err="1">
                <a:latin typeface="华文中宋" panose="02010600040101010101" pitchFamily="2" charset="-122"/>
                <a:ea typeface="华文中宋" panose="02010600040101010101" pitchFamily="2" charset="-122"/>
              </a:rPr>
              <a:t>kthread_create_list</a:t>
            </a:r>
            <a:r>
              <a:rPr lang="zh-CN" altLang="en-US" dirty="0">
                <a:latin typeface="华文中宋" panose="02010600040101010101" pitchFamily="2" charset="-122"/>
                <a:ea typeface="华文中宋" panose="02010600040101010101" pitchFamily="2" charset="-122"/>
              </a:rPr>
              <a:t>全局链表中维护的</a:t>
            </a:r>
            <a:r>
              <a:rPr lang="en-US" altLang="zh-CN" dirty="0" err="1">
                <a:latin typeface="华文中宋" panose="02010600040101010101" pitchFamily="2" charset="-122"/>
                <a:ea typeface="华文中宋" panose="02010600040101010101" pitchFamily="2" charset="-122"/>
              </a:rPr>
              <a:t>kthread</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调用</a:t>
            </a:r>
            <a:r>
              <a:rPr lang="en-US" altLang="zh-CN" dirty="0" err="1">
                <a:latin typeface="华文中宋" panose="02010600040101010101" pitchFamily="2" charset="-122"/>
                <a:ea typeface="华文中宋" panose="02010600040101010101" pitchFamily="2" charset="-122"/>
              </a:rPr>
              <a:t>kernel_thread</a:t>
            </a:r>
            <a:r>
              <a:rPr lang="zh-CN" altLang="en-US" dirty="0">
                <a:latin typeface="华文中宋" panose="02010600040101010101" pitchFamily="2" charset="-122"/>
                <a:ea typeface="华文中宋" panose="02010600040101010101" pitchFamily="2" charset="-122"/>
              </a:rPr>
              <a:t>创建的内核线程会被加入到此链表中，因此所有的内核线程都是直接或者间接的以</a:t>
            </a:r>
            <a:r>
              <a:rPr lang="en-US" altLang="zh-CN" dirty="0" err="1">
                <a:latin typeface="华文中宋" panose="02010600040101010101" pitchFamily="2" charset="-122"/>
                <a:ea typeface="华文中宋" panose="02010600040101010101" pitchFamily="2" charset="-122"/>
              </a:rPr>
              <a:t>kthreadd</a:t>
            </a:r>
            <a:r>
              <a:rPr lang="zh-CN" altLang="en-US" dirty="0">
                <a:latin typeface="华文中宋" panose="02010600040101010101" pitchFamily="2" charset="-122"/>
                <a:ea typeface="华文中宋" panose="02010600040101010101" pitchFamily="2" charset="-122"/>
              </a:rPr>
              <a:t>为父进程 。</a:t>
            </a:r>
          </a:p>
          <a:p>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55019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25.2.1  </a:t>
            </a:r>
            <a:r>
              <a:rPr lang="zh-CN" altLang="en-US" b="0" i="0" u="none" strike="noStrike" kern="1800" baseline="0">
                <a:latin typeface="Times New Roman"/>
                <a:ea typeface="黑体"/>
              </a:rPr>
              <a:t>从源代码安装</a:t>
            </a:r>
            <a:r>
              <a:rPr lang="en-US" altLang="zh-CN" b="0" i="0" u="none" strike="noStrike" kern="1800" baseline="0">
                <a:latin typeface="Times New Roman"/>
                <a:ea typeface="黑体"/>
              </a:rPr>
              <a:t>Samba</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下载</a:t>
            </a:r>
            <a:r>
              <a:rPr lang="en-US" altLang="zh-CN" b="0" i="0" u="none" strike="noStrike" baseline="0">
                <a:latin typeface="Times New Roman"/>
              </a:rPr>
              <a:t>Samba</a:t>
            </a:r>
            <a:r>
              <a:rPr lang="zh-CN" altLang="en-US" b="0" i="0" u="none" strike="noStrike" baseline="0">
                <a:latin typeface="Times New Roman"/>
              </a:rPr>
              <a:t>源码包软件</a:t>
            </a:r>
          </a:p>
          <a:p>
            <a:r>
              <a:rPr lang="en-US" altLang="zh-CN" b="0" i="0" u="none" strike="noStrike" baseline="0">
                <a:latin typeface="Times New Roman"/>
              </a:rPr>
              <a:t>2.</a:t>
            </a:r>
            <a:r>
              <a:rPr lang="zh-CN" altLang="en-US" b="0" i="0" u="none" strike="noStrike" baseline="0">
                <a:latin typeface="Times New Roman"/>
              </a:rPr>
              <a:t>安装</a:t>
            </a:r>
            <a:r>
              <a:rPr lang="en-US" altLang="zh-CN" b="0" i="0" u="none" strike="noStrike" baseline="0">
                <a:latin typeface="Times New Roman"/>
              </a:rPr>
              <a:t>Samba</a:t>
            </a:r>
            <a:r>
              <a:rPr lang="zh-CN" altLang="en-US" b="0" i="0" u="none" strike="noStrike" baseline="0">
                <a:latin typeface="Times New Roman"/>
              </a:rPr>
              <a:t>软件</a:t>
            </a:r>
          </a:p>
        </p:txBody>
      </p:sp>
    </p:spTree>
    <p:extLst>
      <p:ext uri="{BB962C8B-B14F-4D97-AF65-F5344CB8AC3E}">
        <p14:creationId xmlns:p14="http://schemas.microsoft.com/office/powerpoint/2010/main" val="27614235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25.2.2  </a:t>
            </a:r>
            <a:r>
              <a:rPr lang="zh-CN" altLang="en-US" b="0" i="0" u="none" strike="noStrike" kern="1800" baseline="0">
                <a:latin typeface="Times New Roman"/>
                <a:ea typeface="黑体"/>
              </a:rPr>
              <a:t>服务器的启动和关闭</a:t>
            </a:r>
          </a:p>
        </p:txBody>
      </p:sp>
      <p:sp>
        <p:nvSpPr>
          <p:cNvPr id="3" name="文本占位符 2"/>
          <p:cNvSpPr>
            <a:spLocks noGrp="1"/>
          </p:cNvSpPr>
          <p:nvPr>
            <p:ph type="body" idx="1"/>
          </p:nvPr>
        </p:nvSpPr>
        <p:spPr/>
        <p:txBody>
          <a:bodyPr/>
          <a:lstStyle/>
          <a:p>
            <a:r>
              <a:rPr lang="zh-CN" altLang="en-US" b="0" i="0" u="none" strike="noStrike" baseline="0">
                <a:latin typeface="Times New Roman"/>
              </a:rPr>
              <a:t>启动和关闭服务器</a:t>
            </a:r>
          </a:p>
        </p:txBody>
      </p:sp>
    </p:spTree>
    <p:extLst>
      <p:ext uri="{BB962C8B-B14F-4D97-AF65-F5344CB8AC3E}">
        <p14:creationId xmlns:p14="http://schemas.microsoft.com/office/powerpoint/2010/main" val="29954838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  Samba</a:t>
            </a:r>
            <a:r>
              <a:rPr lang="zh-CN" altLang="en-US" b="0" i="0" u="none" strike="noStrike" kern="1800" baseline="0">
                <a:latin typeface="Times New Roman"/>
                <a:ea typeface="黑体"/>
              </a:rPr>
              <a:t>配置</a:t>
            </a:r>
          </a:p>
        </p:txBody>
      </p:sp>
      <p:sp>
        <p:nvSpPr>
          <p:cNvPr id="3" name="文本占位符 2"/>
          <p:cNvSpPr>
            <a:spLocks noGrp="1"/>
          </p:cNvSpPr>
          <p:nvPr>
            <p:ph type="body" idx="1"/>
          </p:nvPr>
        </p:nvSpPr>
        <p:spPr/>
        <p:txBody>
          <a:bodyPr/>
          <a:lstStyle/>
          <a:p>
            <a:r>
              <a:rPr lang="zh-CN" altLang="en-US" b="0" i="0" u="none" strike="noStrike" baseline="0">
                <a:latin typeface="Times New Roman"/>
              </a:rPr>
              <a:t>读者已经在“快速上手”环节体验了</a:t>
            </a:r>
            <a:r>
              <a:rPr lang="en-US" altLang="zh-CN" b="0" i="0" u="none" strike="noStrike" baseline="0">
                <a:latin typeface="Times New Roman"/>
              </a:rPr>
              <a:t>Samba</a:t>
            </a:r>
            <a:r>
              <a:rPr lang="zh-CN" altLang="en-US" b="0" i="0" u="none" strike="noStrike" baseline="0">
                <a:latin typeface="Times New Roman"/>
              </a:rPr>
              <a:t>的配置。</a:t>
            </a:r>
            <a:r>
              <a:rPr lang="en-US" altLang="zh-CN" b="0" i="0" u="none" strike="noStrike" baseline="0">
                <a:latin typeface="Times New Roman"/>
              </a:rPr>
              <a:t>Samba</a:t>
            </a:r>
            <a:r>
              <a:rPr lang="zh-CN" altLang="en-US" b="0" i="0" u="none" strike="noStrike" baseline="0">
                <a:latin typeface="Times New Roman"/>
              </a:rPr>
              <a:t>的配置文件看起来比较复杂，并且拥有一些功能重叠的关键字，在这方面</a:t>
            </a:r>
            <a:r>
              <a:rPr lang="en-US" altLang="zh-CN" b="0" i="0" u="none" strike="noStrike" baseline="0">
                <a:latin typeface="Times New Roman"/>
              </a:rPr>
              <a:t>Samba</a:t>
            </a:r>
            <a:r>
              <a:rPr lang="zh-CN" altLang="en-US" b="0" i="0" u="none" strike="noStrike" baseline="0">
                <a:latin typeface="Times New Roman"/>
              </a:rPr>
              <a:t>有点让人迷糊。但总体上</a:t>
            </a:r>
            <a:r>
              <a:rPr lang="en-US" altLang="zh-CN" b="0" i="0" u="none" strike="noStrike" baseline="0">
                <a:latin typeface="Times New Roman"/>
              </a:rPr>
              <a:t>Samba</a:t>
            </a:r>
            <a:r>
              <a:rPr lang="zh-CN" altLang="en-US" b="0" i="0" u="none" strike="noStrike" baseline="0">
                <a:latin typeface="Times New Roman"/>
              </a:rPr>
              <a:t>的配置并不困难。通过本节的学习，读者将学会如何配置一台实用和可靠的</a:t>
            </a:r>
            <a:r>
              <a:rPr lang="en-US" altLang="zh-CN" b="0" i="0" u="none" strike="noStrike" baseline="0">
                <a:latin typeface="Times New Roman"/>
              </a:rPr>
              <a:t>Samba</a:t>
            </a:r>
            <a:r>
              <a:rPr lang="zh-CN" altLang="en-US" b="0" i="0" u="none" strike="noStrike" baseline="0">
                <a:latin typeface="Times New Roman"/>
              </a:rPr>
              <a:t>服务器。</a:t>
            </a:r>
          </a:p>
        </p:txBody>
      </p:sp>
    </p:spTree>
    <p:extLst>
      <p:ext uri="{BB962C8B-B14F-4D97-AF65-F5344CB8AC3E}">
        <p14:creationId xmlns:p14="http://schemas.microsoft.com/office/powerpoint/2010/main" val="14130276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25.3.1  </a:t>
            </a:r>
            <a:r>
              <a:rPr lang="zh-CN" altLang="en-US" b="0" i="0" u="none" strike="noStrike" kern="1800" baseline="0">
                <a:latin typeface="Times New Roman"/>
                <a:ea typeface="黑体"/>
              </a:rPr>
              <a:t>关于配置文件</a:t>
            </a:r>
          </a:p>
        </p:txBody>
      </p:sp>
      <p:sp>
        <p:nvSpPr>
          <p:cNvPr id="3" name="文本占位符 2"/>
          <p:cNvSpPr>
            <a:spLocks noGrp="1"/>
          </p:cNvSpPr>
          <p:nvPr>
            <p:ph type="body" idx="1"/>
          </p:nvPr>
        </p:nvSpPr>
        <p:spPr/>
        <p:txBody>
          <a:bodyPr/>
          <a:lstStyle/>
          <a:p>
            <a:r>
              <a:rPr lang="en-US" altLang="zh-CN" b="0" i="0" u="none" strike="noStrike" baseline="0">
                <a:latin typeface="Times New Roman"/>
              </a:rPr>
              <a:t>Samba</a:t>
            </a:r>
            <a:r>
              <a:rPr lang="zh-CN" altLang="en-US" b="0" i="0" u="none" strike="noStrike" baseline="0">
                <a:latin typeface="Times New Roman"/>
              </a:rPr>
              <a:t>配置文件介绍</a:t>
            </a:r>
          </a:p>
        </p:txBody>
      </p:sp>
    </p:spTree>
    <p:extLst>
      <p:ext uri="{BB962C8B-B14F-4D97-AF65-F5344CB8AC3E}">
        <p14:creationId xmlns:p14="http://schemas.microsoft.com/office/powerpoint/2010/main" val="3794077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25.3.2</a:t>
            </a:r>
            <a:r>
              <a:rPr lang="zh-CN" altLang="en-US" b="0" i="0" u="none" strike="noStrike" kern="1800" baseline="0">
                <a:latin typeface="Times New Roman"/>
                <a:ea typeface="黑体"/>
              </a:rPr>
              <a:t>  设置全局域</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设置配置文件中的全局部分</a:t>
            </a:r>
          </a:p>
          <a:p>
            <a:r>
              <a:rPr lang="en-US" altLang="zh-CN" b="0" i="0" u="none" strike="noStrike" baseline="0">
                <a:latin typeface="Times New Roman"/>
              </a:rPr>
              <a:t>2.</a:t>
            </a:r>
            <a:r>
              <a:rPr lang="zh-CN" altLang="en-US" b="0" i="0" u="none" strike="noStrike" baseline="0">
                <a:latin typeface="Times New Roman"/>
              </a:rPr>
              <a:t>查看日志文件列表</a:t>
            </a:r>
          </a:p>
        </p:txBody>
      </p:sp>
    </p:spTree>
    <p:extLst>
      <p:ext uri="{BB962C8B-B14F-4D97-AF65-F5344CB8AC3E}">
        <p14:creationId xmlns:p14="http://schemas.microsoft.com/office/powerpoint/2010/main" val="25205714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25.3.3</a:t>
            </a:r>
            <a:r>
              <a:rPr lang="zh-CN" altLang="en-US" b="0" i="0" u="none" strike="noStrike" kern="1800" baseline="0">
                <a:latin typeface="Times New Roman"/>
                <a:ea typeface="黑体"/>
              </a:rPr>
              <a:t>  设置匿名共享资源</a:t>
            </a:r>
          </a:p>
        </p:txBody>
      </p:sp>
      <p:sp>
        <p:nvSpPr>
          <p:cNvPr id="3" name="文本占位符 2"/>
          <p:cNvSpPr>
            <a:spLocks noGrp="1"/>
          </p:cNvSpPr>
          <p:nvPr>
            <p:ph type="body" idx="1"/>
          </p:nvPr>
        </p:nvSpPr>
        <p:spPr/>
        <p:txBody>
          <a:bodyPr/>
          <a:lstStyle/>
          <a:p>
            <a:r>
              <a:rPr lang="zh-CN" altLang="en-US" b="0" i="0" u="none" strike="noStrike" baseline="0">
                <a:latin typeface="Times New Roman"/>
              </a:rPr>
              <a:t>共享资源</a:t>
            </a:r>
          </a:p>
        </p:txBody>
      </p:sp>
    </p:spTree>
    <p:extLst>
      <p:ext uri="{BB962C8B-B14F-4D97-AF65-F5344CB8AC3E}">
        <p14:creationId xmlns:p14="http://schemas.microsoft.com/office/powerpoint/2010/main" val="25813588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25.3.4</a:t>
            </a:r>
            <a:r>
              <a:rPr lang="zh-CN" altLang="en-US" b="0" i="0" u="none" strike="noStrike" kern="1800" baseline="0">
                <a:latin typeface="Times New Roman"/>
                <a:ea typeface="黑体"/>
              </a:rPr>
              <a:t>  开启</a:t>
            </a:r>
            <a:r>
              <a:rPr lang="en-US" altLang="zh-CN" b="0" i="0" u="none" strike="noStrike" kern="1800" baseline="0">
                <a:latin typeface="Times New Roman"/>
                <a:ea typeface="黑体"/>
              </a:rPr>
              <a:t>Samba</a:t>
            </a:r>
            <a:r>
              <a:rPr lang="zh-CN" altLang="en-US" b="0" i="0" u="none" strike="noStrike" kern="1800" baseline="0">
                <a:latin typeface="Times New Roman"/>
                <a:ea typeface="黑体"/>
              </a:rPr>
              <a:t>用户</a:t>
            </a:r>
          </a:p>
        </p:txBody>
      </p:sp>
      <p:sp>
        <p:nvSpPr>
          <p:cNvPr id="3" name="文本占位符 2"/>
          <p:cNvSpPr>
            <a:spLocks noGrp="1"/>
          </p:cNvSpPr>
          <p:nvPr>
            <p:ph type="body" idx="1"/>
          </p:nvPr>
        </p:nvSpPr>
        <p:spPr/>
        <p:txBody>
          <a:bodyPr/>
          <a:lstStyle/>
          <a:p>
            <a:r>
              <a:rPr lang="zh-CN" altLang="en-US" b="0" i="0" u="none" strike="noStrike" baseline="0">
                <a:latin typeface="Times New Roman"/>
              </a:rPr>
              <a:t>设置</a:t>
            </a:r>
            <a:r>
              <a:rPr lang="en-US" altLang="zh-CN" b="0" i="0" u="none" strike="noStrike" baseline="0">
                <a:latin typeface="Times New Roman"/>
              </a:rPr>
              <a:t>Samba</a:t>
            </a:r>
            <a:r>
              <a:rPr lang="zh-CN" altLang="en-US" b="0" i="0" u="none" strike="noStrike" baseline="0">
                <a:latin typeface="Times New Roman"/>
              </a:rPr>
              <a:t>用户访问共享资源</a:t>
            </a:r>
          </a:p>
        </p:txBody>
      </p:sp>
    </p:spTree>
    <p:extLst>
      <p:ext uri="{BB962C8B-B14F-4D97-AF65-F5344CB8AC3E}">
        <p14:creationId xmlns:p14="http://schemas.microsoft.com/office/powerpoint/2010/main" val="276444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25.3.5</a:t>
            </a:r>
            <a:r>
              <a:rPr lang="zh-CN" altLang="en-US" b="0" i="0" u="none" strike="noStrike" kern="1800" baseline="0">
                <a:latin typeface="Times New Roman"/>
                <a:ea typeface="黑体"/>
              </a:rPr>
              <a:t>  配合用户权限</a:t>
            </a:r>
          </a:p>
        </p:txBody>
      </p:sp>
      <p:sp>
        <p:nvSpPr>
          <p:cNvPr id="3" name="文本占位符 2"/>
          <p:cNvSpPr>
            <a:spLocks noGrp="1"/>
          </p:cNvSpPr>
          <p:nvPr>
            <p:ph type="body" idx="1"/>
          </p:nvPr>
        </p:nvSpPr>
        <p:spPr/>
        <p:txBody>
          <a:bodyPr/>
          <a:lstStyle/>
          <a:p>
            <a:r>
              <a:rPr lang="zh-CN" altLang="en-US" b="0" i="0" u="none" strike="noStrike" baseline="0">
                <a:latin typeface="Times New Roman"/>
              </a:rPr>
              <a:t>为</a:t>
            </a:r>
            <a:r>
              <a:rPr lang="en-US" altLang="zh-CN" b="0" i="0" u="none" strike="noStrike" baseline="0">
                <a:latin typeface="Times New Roman"/>
              </a:rPr>
              <a:t>Samba</a:t>
            </a:r>
            <a:r>
              <a:rPr lang="zh-CN" altLang="en-US" b="0" i="0" u="none" strike="noStrike" baseline="0">
                <a:latin typeface="Times New Roman"/>
              </a:rPr>
              <a:t>详细分配权限</a:t>
            </a:r>
          </a:p>
        </p:txBody>
      </p:sp>
    </p:spTree>
    <p:extLst>
      <p:ext uri="{BB962C8B-B14F-4D97-AF65-F5344CB8AC3E}">
        <p14:creationId xmlns:p14="http://schemas.microsoft.com/office/powerpoint/2010/main" val="1497639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25.3.6</a:t>
            </a:r>
            <a:r>
              <a:rPr lang="zh-CN" altLang="en-US" b="0" i="0" u="none" strike="noStrike" kern="1800" baseline="0">
                <a:latin typeface="Times New Roman"/>
                <a:ea typeface="黑体"/>
              </a:rPr>
              <a:t>  孤立用户的共享目录</a:t>
            </a:r>
          </a:p>
        </p:txBody>
      </p:sp>
      <p:sp>
        <p:nvSpPr>
          <p:cNvPr id="3" name="文本占位符 2"/>
          <p:cNvSpPr>
            <a:spLocks noGrp="1"/>
          </p:cNvSpPr>
          <p:nvPr>
            <p:ph type="body" idx="1"/>
          </p:nvPr>
        </p:nvSpPr>
        <p:spPr/>
        <p:txBody>
          <a:bodyPr/>
          <a:lstStyle/>
          <a:p>
            <a:r>
              <a:rPr lang="zh-CN" altLang="en-US" b="0" i="0" u="none" strike="noStrike" baseline="0">
                <a:latin typeface="Times New Roman"/>
              </a:rPr>
              <a:t>为用户设置共享资源</a:t>
            </a:r>
          </a:p>
        </p:txBody>
      </p:sp>
    </p:spTree>
    <p:extLst>
      <p:ext uri="{BB962C8B-B14F-4D97-AF65-F5344CB8AC3E}">
        <p14:creationId xmlns:p14="http://schemas.microsoft.com/office/powerpoint/2010/main" val="2063541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25.3.7</a:t>
            </a:r>
            <a:r>
              <a:rPr lang="zh-CN" altLang="en-US" b="0" i="0" u="none" strike="noStrike" kern="1800" baseline="0">
                <a:latin typeface="Times New Roman"/>
                <a:ea typeface="黑体"/>
              </a:rPr>
              <a:t>  设置用户访问自己的主目录</a:t>
            </a:r>
          </a:p>
        </p:txBody>
      </p:sp>
      <p:sp>
        <p:nvSpPr>
          <p:cNvPr id="3" name="文本占位符 2"/>
          <p:cNvSpPr>
            <a:spLocks noGrp="1"/>
          </p:cNvSpPr>
          <p:nvPr>
            <p:ph type="body" idx="1"/>
          </p:nvPr>
        </p:nvSpPr>
        <p:spPr/>
        <p:txBody>
          <a:bodyPr/>
          <a:lstStyle/>
          <a:p>
            <a:r>
              <a:rPr lang="zh-CN" altLang="en-US" b="0" i="0" u="none" strike="noStrike" baseline="0">
                <a:latin typeface="Times New Roman"/>
              </a:rPr>
              <a:t>共享主目录</a:t>
            </a:r>
          </a:p>
        </p:txBody>
      </p:sp>
    </p:spTree>
    <p:extLst>
      <p:ext uri="{BB962C8B-B14F-4D97-AF65-F5344CB8AC3E}">
        <p14:creationId xmlns:p14="http://schemas.microsoft.com/office/powerpoint/2010/main" val="43292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8774" y="783880"/>
            <a:ext cx="9601200" cy="1303337"/>
          </a:xfrm>
        </p:spPr>
        <p:txBody>
          <a:bodyPr/>
          <a:lstStyle/>
          <a:p>
            <a:r>
              <a:rPr lang="en-US" altLang="zh-CN" b="0" i="0" u="none" strike="noStrike" kern="1800" baseline="0" dirty="0">
                <a:latin typeface="Times New Roman"/>
                <a:ea typeface="黑体"/>
              </a:rPr>
              <a:t>22.1.2  init</a:t>
            </a:r>
            <a:r>
              <a:rPr lang="zh-CN" altLang="en-US" b="0" i="0" u="none" strike="noStrike" kern="1800" baseline="0" dirty="0">
                <a:latin typeface="Times New Roman"/>
                <a:ea typeface="黑体"/>
              </a:rPr>
              <a:t>和运行级</a:t>
            </a:r>
          </a:p>
        </p:txBody>
      </p:sp>
      <p:sp>
        <p:nvSpPr>
          <p:cNvPr id="3" name="文本占位符 2"/>
          <p:cNvSpPr>
            <a:spLocks noGrp="1"/>
          </p:cNvSpPr>
          <p:nvPr>
            <p:ph type="body" idx="1"/>
          </p:nvPr>
        </p:nvSpPr>
        <p:spPr>
          <a:xfrm>
            <a:off x="1431234" y="2087217"/>
            <a:ext cx="9458740" cy="4141305"/>
          </a:xfrm>
        </p:spPr>
        <p:txBody>
          <a:bodyPr/>
          <a:lstStyle/>
          <a:p>
            <a:r>
              <a:rPr lang="en-US" altLang="zh-CN" sz="1800" dirty="0">
                <a:latin typeface="华文中宋" panose="02010600040101010101" pitchFamily="2" charset="-122"/>
                <a:ea typeface="华文中宋" panose="02010600040101010101" pitchFamily="2" charset="-122"/>
              </a:rPr>
              <a:t>Linux</a:t>
            </a:r>
            <a:r>
              <a:rPr lang="zh-CN" altLang="en-US" sz="1800" dirty="0">
                <a:latin typeface="华文中宋" panose="02010600040101010101" pitchFamily="2" charset="-122"/>
                <a:ea typeface="华文中宋" panose="02010600040101010101" pitchFamily="2" charset="-122"/>
              </a:rPr>
              <a:t>系统有</a:t>
            </a:r>
            <a:r>
              <a:rPr lang="en-US" altLang="zh-CN" sz="1800" dirty="0">
                <a:latin typeface="华文中宋" panose="02010600040101010101" pitchFamily="2" charset="-122"/>
                <a:ea typeface="华文中宋" panose="02010600040101010101" pitchFamily="2" charset="-122"/>
              </a:rPr>
              <a:t>7</a:t>
            </a:r>
            <a:r>
              <a:rPr lang="zh-CN" altLang="en-US" sz="1800" dirty="0">
                <a:latin typeface="华文中宋" panose="02010600040101010101" pitchFamily="2" charset="-122"/>
                <a:ea typeface="华文中宋" panose="02010600040101010101" pitchFamily="2" charset="-122"/>
              </a:rPr>
              <a:t>个运行级别</a:t>
            </a:r>
            <a:r>
              <a:rPr lang="en-US" altLang="zh-CN" sz="1800" dirty="0">
                <a:latin typeface="华文中宋" panose="02010600040101010101" pitchFamily="2" charset="-122"/>
                <a:ea typeface="华文中宋" panose="02010600040101010101" pitchFamily="2" charset="-122"/>
              </a:rPr>
              <a:t>(</a:t>
            </a:r>
            <a:r>
              <a:rPr lang="en-US" altLang="zh-CN" sz="1800" dirty="0" err="1">
                <a:latin typeface="华文中宋" panose="02010600040101010101" pitchFamily="2" charset="-122"/>
                <a:ea typeface="华文中宋" panose="02010600040101010101" pitchFamily="2" charset="-122"/>
              </a:rPr>
              <a:t>runlevel</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或说</a:t>
            </a:r>
            <a:r>
              <a:rPr lang="en-US" altLang="zh-CN" sz="1800" dirty="0">
                <a:latin typeface="华文中宋" panose="02010600040101010101" pitchFamily="2" charset="-122"/>
                <a:ea typeface="华文中宋" panose="02010600040101010101" pitchFamily="2" charset="-122"/>
              </a:rPr>
              <a:t>7</a:t>
            </a:r>
            <a:r>
              <a:rPr lang="zh-CN" altLang="en-US" sz="1800" dirty="0">
                <a:latin typeface="华文中宋" panose="02010600040101010101" pitchFamily="2" charset="-122"/>
                <a:ea typeface="华文中宋" panose="02010600040101010101" pitchFamily="2" charset="-122"/>
              </a:rPr>
              <a:t>种运行模式，编号</a:t>
            </a:r>
            <a:r>
              <a:rPr lang="en-US" altLang="zh-CN" sz="1800" dirty="0">
                <a:latin typeface="华文中宋" panose="02010600040101010101" pitchFamily="2" charset="-122"/>
                <a:ea typeface="华文中宋" panose="02010600040101010101" pitchFamily="2" charset="-122"/>
              </a:rPr>
              <a:t>0-6.</a:t>
            </a:r>
          </a:p>
          <a:p>
            <a:r>
              <a:rPr lang="en-US" altLang="zh-CN" sz="1800" dirty="0">
                <a:latin typeface="华文中宋" panose="02010600040101010101" pitchFamily="2" charset="-122"/>
                <a:ea typeface="华文中宋" panose="02010600040101010101" pitchFamily="2" charset="-122"/>
              </a:rPr>
              <a:t>0</a:t>
            </a:r>
            <a:r>
              <a:rPr lang="zh-CN" altLang="en-US" sz="1800" dirty="0">
                <a:latin typeface="华文中宋" panose="02010600040101010101" pitchFamily="2" charset="-122"/>
                <a:ea typeface="华文中宋" panose="02010600040101010101" pitchFamily="2" charset="-122"/>
              </a:rPr>
              <a:t>：系统停机状态，不能设为系统默认运行级别，否则不能正常启动</a:t>
            </a:r>
          </a:p>
          <a:p>
            <a:r>
              <a:rPr lang="en-US" altLang="zh-CN" sz="1800" dirty="0">
                <a:latin typeface="华文中宋" panose="02010600040101010101" pitchFamily="2" charset="-122"/>
                <a:ea typeface="华文中宋" panose="02010600040101010101" pitchFamily="2" charset="-122"/>
              </a:rPr>
              <a:t>1</a:t>
            </a:r>
            <a:r>
              <a:rPr lang="zh-CN" altLang="en-US" sz="1800" dirty="0">
                <a:latin typeface="华文中宋" panose="02010600040101010101" pitchFamily="2" charset="-122"/>
                <a:ea typeface="华文中宋" panose="02010600040101010101" pitchFamily="2" charset="-122"/>
              </a:rPr>
              <a:t>：单用户工作状态，</a:t>
            </a:r>
            <a:r>
              <a:rPr lang="en-US" altLang="zh-CN" sz="1800" dirty="0">
                <a:latin typeface="华文中宋" panose="02010600040101010101" pitchFamily="2" charset="-122"/>
                <a:ea typeface="华文中宋" panose="02010600040101010101" pitchFamily="2" charset="-122"/>
              </a:rPr>
              <a:t>root</a:t>
            </a:r>
            <a:r>
              <a:rPr lang="zh-CN" altLang="en-US" sz="1800" dirty="0">
                <a:latin typeface="华文中宋" panose="02010600040101010101" pitchFamily="2" charset="-122"/>
                <a:ea typeface="华文中宋" panose="02010600040101010101" pitchFamily="2" charset="-122"/>
              </a:rPr>
              <a:t>权限，用于系统维护，禁止远程登陆</a:t>
            </a:r>
          </a:p>
          <a:p>
            <a:r>
              <a:rPr lang="en-US" altLang="zh-CN" sz="1800" dirty="0">
                <a:latin typeface="华文中宋" panose="02010600040101010101" pitchFamily="2" charset="-122"/>
                <a:ea typeface="华文中宋" panose="02010600040101010101" pitchFamily="2" charset="-122"/>
              </a:rPr>
              <a:t>2</a:t>
            </a:r>
            <a:r>
              <a:rPr lang="zh-CN" altLang="en-US" sz="1800" dirty="0">
                <a:latin typeface="华文中宋" panose="02010600040101010101" pitchFamily="2" charset="-122"/>
                <a:ea typeface="华文中宋" panose="02010600040101010101" pitchFamily="2" charset="-122"/>
              </a:rPr>
              <a:t>：多用户状态</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没有</a:t>
            </a:r>
            <a:r>
              <a:rPr lang="en-US" altLang="zh-CN" sz="1800" dirty="0">
                <a:latin typeface="华文中宋" panose="02010600040101010101" pitchFamily="2" charset="-122"/>
                <a:ea typeface="华文中宋" panose="02010600040101010101" pitchFamily="2" charset="-122"/>
              </a:rPr>
              <a:t>NFS)</a:t>
            </a:r>
          </a:p>
          <a:p>
            <a:r>
              <a:rPr lang="en-US" altLang="zh-CN" sz="1800" dirty="0">
                <a:latin typeface="华文中宋" panose="02010600040101010101" pitchFamily="2" charset="-122"/>
                <a:ea typeface="华文中宋" panose="02010600040101010101" pitchFamily="2" charset="-122"/>
              </a:rPr>
              <a:t>3</a:t>
            </a:r>
            <a:r>
              <a:rPr lang="zh-CN" altLang="en-US" sz="1800" dirty="0">
                <a:latin typeface="华文中宋" panose="02010600040101010101" pitchFamily="2" charset="-122"/>
                <a:ea typeface="华文中宋" panose="02010600040101010101" pitchFamily="2" charset="-122"/>
              </a:rPr>
              <a:t>：完全的多用户状态</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有</a:t>
            </a:r>
            <a:r>
              <a:rPr lang="en-US" altLang="zh-CN" sz="1800" dirty="0">
                <a:latin typeface="华文中宋" panose="02010600040101010101" pitchFamily="2" charset="-122"/>
                <a:ea typeface="华文中宋" panose="02010600040101010101" pitchFamily="2" charset="-122"/>
              </a:rPr>
              <a:t>NFS)</a:t>
            </a:r>
            <a:r>
              <a:rPr lang="zh-CN" altLang="en-US" sz="1800" dirty="0">
                <a:latin typeface="华文中宋" panose="02010600040101010101" pitchFamily="2" charset="-122"/>
                <a:ea typeface="华文中宋" panose="02010600040101010101" pitchFamily="2" charset="-122"/>
              </a:rPr>
              <a:t>，登陆后进入控制台命令行模式，命令行式的多用户</a:t>
            </a:r>
            <a:r>
              <a:rPr lang="en-US" altLang="zh-CN" sz="1800" dirty="0" err="1">
                <a:latin typeface="华文中宋" panose="02010600040101010101" pitchFamily="2" charset="-122"/>
                <a:ea typeface="华文中宋" panose="02010600040101010101" pitchFamily="2" charset="-122"/>
              </a:rPr>
              <a:t>linux</a:t>
            </a:r>
            <a:endParaRPr lang="zh-CN" altLang="en-US"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4</a:t>
            </a:r>
            <a:r>
              <a:rPr lang="zh-CN" altLang="en-US" sz="1800" dirty="0">
                <a:latin typeface="华文中宋" panose="02010600040101010101" pitchFamily="2" charset="-122"/>
                <a:ea typeface="华文中宋" panose="02010600040101010101" pitchFamily="2" charset="-122"/>
              </a:rPr>
              <a:t>：系统未使用，保留，留给</a:t>
            </a:r>
            <a:r>
              <a:rPr lang="en-US" altLang="zh-CN" sz="1800" dirty="0" err="1">
                <a:latin typeface="华文中宋" panose="02010600040101010101" pitchFamily="2" charset="-122"/>
                <a:ea typeface="华文中宋" panose="02010600040101010101" pitchFamily="2" charset="-122"/>
              </a:rPr>
              <a:t>i</a:t>
            </a:r>
            <a:r>
              <a:rPr lang="zh-CN" altLang="en-US" sz="1800" dirty="0">
                <a:latin typeface="华文中宋" panose="02010600040101010101" pitchFamily="2" charset="-122"/>
                <a:ea typeface="华文中宋" panose="02010600040101010101" pitchFamily="2" charset="-122"/>
              </a:rPr>
              <a:t>用户设计自己的运行模式使用</a:t>
            </a:r>
          </a:p>
          <a:p>
            <a:r>
              <a:rPr lang="en-US" altLang="zh-CN" sz="1800" dirty="0">
                <a:latin typeface="华文中宋" panose="02010600040101010101" pitchFamily="2" charset="-122"/>
                <a:ea typeface="华文中宋" panose="02010600040101010101" pitchFamily="2" charset="-122"/>
              </a:rPr>
              <a:t>5</a:t>
            </a:r>
            <a:r>
              <a:rPr lang="zh-CN" altLang="en-US"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X11</a:t>
            </a:r>
            <a:r>
              <a:rPr lang="zh-CN" altLang="en-US" sz="1800" dirty="0">
                <a:latin typeface="华文中宋" panose="02010600040101010101" pitchFamily="2" charset="-122"/>
                <a:ea typeface="华文中宋" panose="02010600040101010101" pitchFamily="2" charset="-122"/>
              </a:rPr>
              <a:t>控制台，登陆后进入图形</a:t>
            </a:r>
            <a:r>
              <a:rPr lang="en-US" altLang="zh-CN" sz="1800" dirty="0">
                <a:latin typeface="华文中宋" panose="02010600040101010101" pitchFamily="2" charset="-122"/>
                <a:ea typeface="华文中宋" panose="02010600040101010101" pitchFamily="2" charset="-122"/>
              </a:rPr>
              <a:t>GUI</a:t>
            </a:r>
            <a:r>
              <a:rPr lang="zh-CN" altLang="en-US" sz="1800" dirty="0">
                <a:latin typeface="华文中宋" panose="02010600040101010101" pitchFamily="2" charset="-122"/>
                <a:ea typeface="华文中宋" panose="02010600040101010101" pitchFamily="2" charset="-122"/>
              </a:rPr>
              <a:t>模式，图形模式下的多用户</a:t>
            </a:r>
            <a:r>
              <a:rPr lang="en-US" altLang="zh-CN" sz="1800" dirty="0" err="1">
                <a:latin typeface="华文中宋" panose="02010600040101010101" pitchFamily="2" charset="-122"/>
                <a:ea typeface="华文中宋" panose="02010600040101010101" pitchFamily="2" charset="-122"/>
              </a:rPr>
              <a:t>linux</a:t>
            </a:r>
            <a:endParaRPr lang="zh-CN" altLang="en-US" sz="1800" dirty="0">
              <a:latin typeface="华文中宋" panose="02010600040101010101" pitchFamily="2" charset="-122"/>
              <a:ea typeface="华文中宋" panose="02010600040101010101" pitchFamily="2" charset="-122"/>
            </a:endParaRPr>
          </a:p>
          <a:p>
            <a:r>
              <a:rPr lang="en-US" altLang="zh-CN" sz="1800" dirty="0">
                <a:latin typeface="华文中宋" panose="02010600040101010101" pitchFamily="2" charset="-122"/>
                <a:ea typeface="华文中宋" panose="02010600040101010101" pitchFamily="2" charset="-122"/>
              </a:rPr>
              <a:t>6</a:t>
            </a:r>
            <a:r>
              <a:rPr lang="zh-CN" altLang="en-US" sz="1800" dirty="0">
                <a:latin typeface="华文中宋" panose="02010600040101010101" pitchFamily="2" charset="-122"/>
                <a:ea typeface="华文中宋" panose="02010600040101010101" pitchFamily="2" charset="-122"/>
              </a:rPr>
              <a:t>：系统正常关闭并重启，不能设为默认运行级别，否则不能正常启动</a:t>
            </a:r>
          </a:p>
        </p:txBody>
      </p:sp>
    </p:spTree>
    <p:extLst>
      <p:ext uri="{BB962C8B-B14F-4D97-AF65-F5344CB8AC3E}">
        <p14:creationId xmlns:p14="http://schemas.microsoft.com/office/powerpoint/2010/main" val="21646819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25.4</a:t>
            </a:r>
            <a:r>
              <a:rPr lang="zh-CN" altLang="en-US" b="0" i="0" u="none" strike="noStrike" kern="1800" baseline="0">
                <a:latin typeface="Times New Roman"/>
                <a:ea typeface="黑体"/>
              </a:rPr>
              <a:t>  </a:t>
            </a:r>
            <a:r>
              <a:rPr lang="en-US" altLang="zh-CN" b="0" i="0" u="none" strike="noStrike" kern="1800" baseline="0">
                <a:latin typeface="Times New Roman"/>
                <a:ea typeface="黑体"/>
              </a:rPr>
              <a:t>SWAT</a:t>
            </a:r>
            <a:r>
              <a:rPr lang="zh-CN" altLang="en-US" b="0" i="0" u="none" strike="noStrike" kern="1800" baseline="0">
                <a:latin typeface="Times New Roman"/>
                <a:ea typeface="黑体"/>
              </a:rPr>
              <a:t>管理工具</a:t>
            </a:r>
          </a:p>
        </p:txBody>
      </p:sp>
      <p:sp>
        <p:nvSpPr>
          <p:cNvPr id="3" name="文本占位符 2"/>
          <p:cNvSpPr>
            <a:spLocks noGrp="1"/>
          </p:cNvSpPr>
          <p:nvPr>
            <p:ph type="body" idx="1"/>
          </p:nvPr>
        </p:nvSpPr>
        <p:spPr/>
        <p:txBody>
          <a:bodyPr/>
          <a:lstStyle/>
          <a:p>
            <a:r>
              <a:rPr lang="zh-CN" altLang="en-US" b="0" i="0" u="none" strike="noStrike" baseline="0">
                <a:latin typeface="Times New Roman"/>
              </a:rPr>
              <a:t>图形界面访问共享资源</a:t>
            </a:r>
          </a:p>
        </p:txBody>
      </p:sp>
    </p:spTree>
    <p:extLst>
      <p:ext uri="{BB962C8B-B14F-4D97-AF65-F5344CB8AC3E}">
        <p14:creationId xmlns:p14="http://schemas.microsoft.com/office/powerpoint/2010/main" val="21742153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25.5  </a:t>
            </a:r>
            <a:r>
              <a:rPr lang="zh-CN" altLang="en-US" b="0" i="0" u="none" strike="noStrike" kern="1800" baseline="0">
                <a:latin typeface="Times New Roman"/>
                <a:ea typeface="黑体"/>
              </a:rPr>
              <a:t>安全性方面的几点建议</a:t>
            </a:r>
          </a:p>
        </p:txBody>
      </p:sp>
      <p:sp>
        <p:nvSpPr>
          <p:cNvPr id="3" name="文本占位符 2"/>
          <p:cNvSpPr>
            <a:spLocks noGrp="1"/>
          </p:cNvSpPr>
          <p:nvPr>
            <p:ph type="body" idx="1"/>
          </p:nvPr>
        </p:nvSpPr>
        <p:spPr/>
        <p:txBody>
          <a:bodyPr/>
          <a:lstStyle/>
          <a:p>
            <a:r>
              <a:rPr lang="zh-CN" altLang="en-US" b="0" i="0" u="none" strike="noStrike" baseline="0">
                <a:latin typeface="Times New Roman"/>
              </a:rPr>
              <a:t>为</a:t>
            </a:r>
            <a:r>
              <a:rPr lang="en-US" altLang="zh-CN" b="0" i="0" u="none" strike="noStrike" baseline="0">
                <a:latin typeface="Times New Roman"/>
              </a:rPr>
              <a:t>Samba</a:t>
            </a:r>
            <a:r>
              <a:rPr lang="zh-CN" altLang="en-US" b="0" i="0" u="none" strike="noStrike" baseline="0">
                <a:latin typeface="Times New Roman"/>
              </a:rPr>
              <a:t>服务器设置访问权限</a:t>
            </a:r>
          </a:p>
        </p:txBody>
      </p:sp>
    </p:spTree>
    <p:extLst>
      <p:ext uri="{BB962C8B-B14F-4D97-AF65-F5344CB8AC3E}">
        <p14:creationId xmlns:p14="http://schemas.microsoft.com/office/powerpoint/2010/main" val="4649222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i="0" u="none" strike="noStrike" kern="1800" baseline="0">
                <a:latin typeface="Times New Roman"/>
                <a:ea typeface="黑体"/>
              </a:rPr>
              <a:t>第</a:t>
            </a:r>
            <a:r>
              <a:rPr lang="en-US" altLang="zh-CN" b="1" i="0" u="none" strike="noStrike" kern="1800" baseline="0">
                <a:latin typeface="Times New Roman"/>
                <a:ea typeface="黑体"/>
              </a:rPr>
              <a:t>26</a:t>
            </a:r>
            <a:r>
              <a:rPr lang="zh-CN" altLang="en-US" b="0" i="0" u="none" strike="noStrike" kern="1800" baseline="0">
                <a:latin typeface="Times New Roman"/>
                <a:ea typeface="黑体"/>
              </a:rPr>
              <a:t>章  网络硬盘</a:t>
            </a:r>
            <a:r>
              <a:rPr lang="en-US" altLang="zh-CN" b="0" i="0" u="none" strike="noStrike" kern="1800" baseline="0">
                <a:latin typeface="Times New Roman"/>
                <a:ea typeface="黑体"/>
              </a:rPr>
              <a:t>——</a:t>
            </a:r>
            <a:r>
              <a:rPr lang="en-US" altLang="zh-CN" b="1" i="0" u="none" strike="noStrike" kern="1800" baseline="0">
                <a:latin typeface="Times New Roman"/>
                <a:ea typeface="黑体"/>
              </a:rPr>
              <a:t>NFS</a:t>
            </a:r>
            <a:endParaRPr lang="zh-CN" altLang="en-US" b="0" i="0" u="none" strike="noStrike" kern="1800" baseline="0">
              <a:latin typeface="Times New Roman"/>
              <a:ea typeface="黑体"/>
            </a:endParaRPr>
          </a:p>
        </p:txBody>
      </p:sp>
      <p:sp>
        <p:nvSpPr>
          <p:cNvPr id="3" name="文本占位符 2"/>
          <p:cNvSpPr>
            <a:spLocks noGrp="1"/>
          </p:cNvSpPr>
          <p:nvPr>
            <p:ph type="body" idx="1"/>
          </p:nvPr>
        </p:nvSpPr>
        <p:spPr>
          <a:xfrm>
            <a:off x="1088334" y="2458071"/>
            <a:ext cx="10015331" cy="3317875"/>
          </a:xfrm>
        </p:spPr>
        <p:txBody>
          <a:bodyPr>
            <a:normAutofit/>
          </a:bodyPr>
          <a:lstStyle/>
          <a:p>
            <a:r>
              <a:rPr lang="en-US" altLang="zh-CN" b="0" i="0" u="none" strike="noStrike" baseline="0" dirty="0">
                <a:latin typeface="Times New Roman"/>
              </a:rPr>
              <a:t>NFS</a:t>
            </a:r>
            <a:r>
              <a:rPr lang="zh-CN" altLang="en-US" b="0" i="0" u="none" strike="noStrike" baseline="0" dirty="0">
                <a:latin typeface="Times New Roman"/>
              </a:rPr>
              <a:t>是网络文件系统（</a:t>
            </a:r>
            <a:r>
              <a:rPr lang="en-US" altLang="zh-CN" b="0" i="0" u="none" strike="noStrike" baseline="0" dirty="0">
                <a:latin typeface="Times New Roman"/>
              </a:rPr>
              <a:t>Network File System</a:t>
            </a:r>
            <a:r>
              <a:rPr lang="zh-CN" altLang="en-US" b="0" i="0" u="none" strike="noStrike" baseline="0" dirty="0">
                <a:latin typeface="Times New Roman"/>
              </a:rPr>
              <a:t>）的简称，用于在计算机间共享文件系统。通过</a:t>
            </a:r>
            <a:r>
              <a:rPr lang="en-US" altLang="zh-CN" b="0" i="0" u="none" strike="noStrike" baseline="0" dirty="0">
                <a:latin typeface="Times New Roman"/>
              </a:rPr>
              <a:t>NFS</a:t>
            </a:r>
            <a:r>
              <a:rPr lang="zh-CN" altLang="en-US" b="0" i="0" u="none" strike="noStrike" baseline="0" dirty="0">
                <a:latin typeface="Times New Roman"/>
              </a:rPr>
              <a:t>可以让远程主机的文件系统看起来就像是在本地一样。这个由</a:t>
            </a:r>
            <a:r>
              <a:rPr lang="en-US" altLang="zh-CN" b="0" i="0" u="none" strike="noStrike" baseline="0" dirty="0">
                <a:latin typeface="Times New Roman"/>
              </a:rPr>
              <a:t>Sun</a:t>
            </a:r>
            <a:r>
              <a:rPr lang="zh-CN" altLang="en-US" b="0" i="0" u="none" strike="noStrike" baseline="0" dirty="0">
                <a:latin typeface="Times New Roman"/>
              </a:rPr>
              <a:t>公司于</a:t>
            </a:r>
            <a:r>
              <a:rPr lang="en-US" altLang="zh-CN" b="0" i="0" u="none" strike="noStrike" baseline="0" dirty="0">
                <a:latin typeface="Times New Roman"/>
              </a:rPr>
              <a:t>1985</a:t>
            </a:r>
            <a:r>
              <a:rPr lang="zh-CN" altLang="en-US" b="0" i="0" u="none" strike="noStrike" baseline="0" dirty="0">
                <a:latin typeface="Times New Roman"/>
              </a:rPr>
              <a:t>年推出的协议产品如今已被广泛采用，几乎（这个词甚至可以舍去）所有的</a:t>
            </a:r>
            <a:r>
              <a:rPr lang="en-US" altLang="zh-CN" b="0" i="0" u="none" strike="noStrike" baseline="0" dirty="0">
                <a:latin typeface="Times New Roman"/>
              </a:rPr>
              <a:t>Linux</a:t>
            </a:r>
            <a:r>
              <a:rPr lang="zh-CN" altLang="en-US" b="0" i="0" u="none" strike="noStrike" baseline="0" dirty="0">
                <a:latin typeface="Times New Roman"/>
              </a:rPr>
              <a:t>发行版都支持</a:t>
            </a:r>
            <a:r>
              <a:rPr lang="en-US" altLang="zh-CN" b="0" i="0" u="none" strike="noStrike" baseline="0" dirty="0">
                <a:latin typeface="Times New Roman"/>
              </a:rPr>
              <a:t>NFS</a:t>
            </a:r>
            <a:r>
              <a:rPr lang="zh-CN" altLang="en-US" b="0" i="0" u="none" strike="noStrike" baseline="0" dirty="0">
                <a:latin typeface="Times New Roman"/>
              </a:rPr>
              <a:t>。</a:t>
            </a:r>
          </a:p>
          <a:p>
            <a:r>
              <a:rPr lang="en-US" altLang="zh-CN" b="0" i="0" u="none" strike="noStrike" baseline="0" dirty="0">
                <a:latin typeface="Times New Roman"/>
              </a:rPr>
              <a:t>NFS</a:t>
            </a:r>
            <a:r>
              <a:rPr lang="zh-CN" altLang="en-US" b="0" i="0" u="none" strike="noStrike" baseline="0" dirty="0">
                <a:latin typeface="Times New Roman"/>
              </a:rPr>
              <a:t>同样基于服务器</a:t>
            </a:r>
            <a:r>
              <a:rPr lang="en-US" altLang="zh-CN" b="0" i="0" u="none" strike="noStrike" baseline="0" dirty="0">
                <a:latin typeface="Times New Roman"/>
              </a:rPr>
              <a:t>-</a:t>
            </a:r>
            <a:r>
              <a:rPr lang="zh-CN" altLang="en-US" b="0" i="0" u="none" strike="noStrike" baseline="0" dirty="0">
                <a:latin typeface="Times New Roman"/>
              </a:rPr>
              <a:t>客户机架构，本章将着重讨论</a:t>
            </a:r>
            <a:r>
              <a:rPr lang="en-US" altLang="zh-CN" b="0" i="0" u="none" strike="noStrike" baseline="0" dirty="0">
                <a:latin typeface="Times New Roman"/>
              </a:rPr>
              <a:t>NFS</a:t>
            </a:r>
            <a:r>
              <a:rPr lang="zh-CN" altLang="en-US" b="0" i="0" u="none" strike="noStrike" baseline="0" dirty="0">
                <a:latin typeface="Times New Roman"/>
              </a:rPr>
              <a:t>服务器的安装和配置。</a:t>
            </a:r>
            <a:r>
              <a:rPr lang="en-US" altLang="zh-CN" b="0" i="0" u="none" strike="noStrike" baseline="0" dirty="0">
                <a:latin typeface="Times New Roman"/>
              </a:rPr>
              <a:t>NFS</a:t>
            </a:r>
            <a:r>
              <a:rPr lang="zh-CN" altLang="en-US" b="0" i="0" u="none" strike="noStrike" baseline="0" dirty="0">
                <a:latin typeface="Times New Roman"/>
              </a:rPr>
              <a:t>只能用于</a:t>
            </a:r>
            <a:r>
              <a:rPr lang="en-US" altLang="zh-CN" b="0" i="0" u="none" strike="noStrike" baseline="0" dirty="0">
                <a:latin typeface="Times New Roman"/>
              </a:rPr>
              <a:t>UNIX</a:t>
            </a:r>
            <a:r>
              <a:rPr lang="zh-CN" altLang="en-US" b="0" i="0" u="none" strike="noStrike" baseline="0" dirty="0">
                <a:latin typeface="Times New Roman"/>
              </a:rPr>
              <a:t>类主机间的文件共享，</a:t>
            </a:r>
            <a:r>
              <a:rPr lang="en-US" altLang="zh-CN" b="0" i="0" u="none" strike="noStrike" baseline="0" dirty="0">
                <a:latin typeface="Times New Roman"/>
              </a:rPr>
              <a:t>Windows</a:t>
            </a:r>
            <a:r>
              <a:rPr lang="zh-CN" altLang="en-US" b="0" i="0" u="none" strike="noStrike" baseline="0" dirty="0">
                <a:latin typeface="Times New Roman"/>
              </a:rPr>
              <a:t>客户机应该使用</a:t>
            </a:r>
            <a:r>
              <a:rPr lang="en-US" altLang="zh-CN" b="0" i="0" u="none" strike="noStrike" baseline="0" dirty="0">
                <a:latin typeface="Times New Roman"/>
              </a:rPr>
              <a:t>Samba</a:t>
            </a:r>
            <a:r>
              <a:rPr lang="zh-CN" altLang="en-US" b="0" i="0" u="none" strike="noStrike" baseline="0" dirty="0">
                <a:latin typeface="Times New Roman"/>
              </a:rPr>
              <a:t>获得文件服务，读者可参考第</a:t>
            </a:r>
            <a:r>
              <a:rPr lang="en-US" altLang="zh-CN" b="0" i="0" u="none" strike="noStrike" baseline="0" dirty="0">
                <a:latin typeface="Times New Roman"/>
              </a:rPr>
              <a:t>25</a:t>
            </a:r>
            <a:r>
              <a:rPr lang="zh-CN" altLang="en-US" b="0" i="0" u="none" strike="noStrike" baseline="0" dirty="0">
                <a:latin typeface="Times New Roman"/>
              </a:rPr>
              <a:t>章的内容获得相关资料。</a:t>
            </a:r>
          </a:p>
        </p:txBody>
      </p:sp>
    </p:spTree>
    <p:extLst>
      <p:ext uri="{BB962C8B-B14F-4D97-AF65-F5344CB8AC3E}">
        <p14:creationId xmlns:p14="http://schemas.microsoft.com/office/powerpoint/2010/main" val="18909798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i="0" u="none" strike="noStrike" kern="1800" baseline="0">
                <a:latin typeface="Times New Roman"/>
                <a:ea typeface="黑体"/>
              </a:rPr>
              <a:t>26.1  </a:t>
            </a:r>
            <a:r>
              <a:rPr lang="zh-CN" altLang="en-US" b="0" i="0" u="none" strike="noStrike" kern="1800" baseline="0">
                <a:latin typeface="Times New Roman"/>
                <a:ea typeface="黑体"/>
              </a:rPr>
              <a:t>快速上手：搭建一个</a:t>
            </a:r>
            <a:r>
              <a:rPr lang="en-US" altLang="zh-CN" b="0" i="0" u="none" strike="noStrike" kern="1800" baseline="0">
                <a:latin typeface="Times New Roman"/>
                <a:ea typeface="黑体"/>
              </a:rPr>
              <a:t>NFS</a:t>
            </a:r>
            <a:r>
              <a:rPr lang="zh-CN" altLang="en-US" b="0" i="0" u="none" strike="noStrike" kern="1800" baseline="0">
                <a:latin typeface="Times New Roman"/>
                <a:ea typeface="黑体"/>
              </a:rPr>
              <a:t>服务器</a:t>
            </a:r>
            <a:endParaRPr lang="zh-CN" altLang="en-US" b="0" i="0" u="none" strike="noStrike" kern="1800" baseline="0">
              <a:latin typeface="Times New Roman"/>
              <a:ea typeface="宋体"/>
            </a:endParaRPr>
          </a:p>
        </p:txBody>
      </p:sp>
      <p:sp>
        <p:nvSpPr>
          <p:cNvPr id="3" name="文本占位符 2"/>
          <p:cNvSpPr>
            <a:spLocks noGrp="1"/>
          </p:cNvSpPr>
          <p:nvPr>
            <p:ph type="body" idx="1"/>
          </p:nvPr>
        </p:nvSpPr>
        <p:spPr/>
        <p:txBody>
          <a:bodyPr/>
          <a:lstStyle/>
          <a:p>
            <a:r>
              <a:rPr lang="zh-CN" altLang="en-US" b="0" i="0" u="none" strike="noStrike" baseline="0">
                <a:latin typeface="Times New Roman"/>
              </a:rPr>
              <a:t>按照惯例，本节将帮助读者快速搭建一个</a:t>
            </a:r>
            <a:r>
              <a:rPr lang="en-US" altLang="zh-CN" b="0" i="0" u="none" strike="noStrike" baseline="0">
                <a:latin typeface="Times New Roman"/>
              </a:rPr>
              <a:t>NFS</a:t>
            </a:r>
            <a:r>
              <a:rPr lang="zh-CN" altLang="en-US" b="0" i="0" u="none" strike="noStrike" baseline="0">
                <a:latin typeface="Times New Roman"/>
              </a:rPr>
              <a:t>服务器，这个</a:t>
            </a:r>
            <a:r>
              <a:rPr lang="en-US" altLang="zh-CN" b="0" i="0" u="none" strike="noStrike" baseline="0">
                <a:latin typeface="Times New Roman"/>
              </a:rPr>
              <a:t>NFS</a:t>
            </a:r>
            <a:r>
              <a:rPr lang="zh-CN" altLang="en-US" b="0" i="0" u="none" strike="noStrike" baseline="0">
                <a:latin typeface="Times New Roman"/>
              </a:rPr>
              <a:t>服务器实现最基本的功能：向外界不加限制地导出一个目录。这里暂时不考虑安全方面的因素，稍后会详细介绍和</a:t>
            </a:r>
            <a:r>
              <a:rPr lang="en-US" altLang="zh-CN" b="0" i="0" u="none" strike="noStrike" baseline="0">
                <a:latin typeface="Times New Roman"/>
              </a:rPr>
              <a:t>NFS</a:t>
            </a:r>
            <a:r>
              <a:rPr lang="zh-CN" altLang="en-US" b="0" i="0" u="none" strike="noStrike" baseline="0">
                <a:latin typeface="Times New Roman"/>
              </a:rPr>
              <a:t>配置相关的完整信息。</a:t>
            </a:r>
          </a:p>
        </p:txBody>
      </p:sp>
    </p:spTree>
    <p:extLst>
      <p:ext uri="{BB962C8B-B14F-4D97-AF65-F5344CB8AC3E}">
        <p14:creationId xmlns:p14="http://schemas.microsoft.com/office/powerpoint/2010/main" val="15007964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26.1.1  </a:t>
            </a:r>
            <a:r>
              <a:rPr lang="zh-CN" altLang="en-US" b="0" i="0" u="none" strike="noStrike" kern="1800" baseline="0">
                <a:latin typeface="Times New Roman"/>
                <a:ea typeface="黑体"/>
              </a:rPr>
              <a:t>安装</a:t>
            </a:r>
            <a:r>
              <a:rPr lang="en-US" altLang="zh-CN" b="0" i="0" u="none" strike="noStrike" kern="1800" baseline="0">
                <a:latin typeface="Times New Roman"/>
                <a:ea typeface="黑体"/>
              </a:rPr>
              <a:t>NFS</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zh-CN" altLang="en-US" b="0" i="0" u="none" strike="noStrike" baseline="0">
                <a:latin typeface="Times New Roman"/>
              </a:rPr>
              <a:t>安装</a:t>
            </a:r>
            <a:r>
              <a:rPr lang="en-US" altLang="zh-CN" b="0" i="0" u="none" strike="noStrike" baseline="0">
                <a:latin typeface="Times New Roman"/>
              </a:rPr>
              <a:t>NFS</a:t>
            </a:r>
            <a:r>
              <a:rPr lang="zh-CN" altLang="en-US" b="0" i="0" u="none" strike="noStrike" baseline="0">
                <a:latin typeface="Times New Roman"/>
              </a:rPr>
              <a:t>服务器软件</a:t>
            </a:r>
          </a:p>
        </p:txBody>
      </p:sp>
    </p:spTree>
    <p:extLst>
      <p:ext uri="{BB962C8B-B14F-4D97-AF65-F5344CB8AC3E}">
        <p14:creationId xmlns:p14="http://schemas.microsoft.com/office/powerpoint/2010/main" val="42108021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26.1.2</a:t>
            </a:r>
            <a:r>
              <a:rPr lang="zh-CN" altLang="en-US" b="0" i="0" u="none" strike="noStrike" kern="1800" baseline="0">
                <a:latin typeface="Times New Roman"/>
                <a:ea typeface="黑体"/>
              </a:rPr>
              <a:t>  简易配置</a:t>
            </a:r>
          </a:p>
        </p:txBody>
      </p:sp>
      <p:sp>
        <p:nvSpPr>
          <p:cNvPr id="3" name="文本占位符 2"/>
          <p:cNvSpPr>
            <a:spLocks noGrp="1"/>
          </p:cNvSpPr>
          <p:nvPr>
            <p:ph type="body" idx="1"/>
          </p:nvPr>
        </p:nvSpPr>
        <p:spPr/>
        <p:txBody>
          <a:bodyPr/>
          <a:lstStyle/>
          <a:p>
            <a:r>
              <a:rPr lang="zh-CN" altLang="en-US" b="0" i="0" u="none" strike="noStrike" baseline="0">
                <a:latin typeface="Times New Roman"/>
              </a:rPr>
              <a:t>设置</a:t>
            </a:r>
            <a:r>
              <a:rPr lang="en-US" altLang="zh-CN" b="0" i="0" u="none" strike="noStrike" baseline="0">
                <a:latin typeface="Times New Roman"/>
              </a:rPr>
              <a:t>NFS</a:t>
            </a:r>
            <a:r>
              <a:rPr lang="zh-CN" altLang="en-US" b="0" i="0" u="none" strike="noStrike" baseline="0">
                <a:latin typeface="Times New Roman"/>
              </a:rPr>
              <a:t>服务器的配置文件</a:t>
            </a:r>
          </a:p>
        </p:txBody>
      </p:sp>
    </p:spTree>
    <p:extLst>
      <p:ext uri="{BB962C8B-B14F-4D97-AF65-F5344CB8AC3E}">
        <p14:creationId xmlns:p14="http://schemas.microsoft.com/office/powerpoint/2010/main" val="22910239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26.1.3</a:t>
            </a:r>
            <a:r>
              <a:rPr lang="zh-CN" altLang="en-US" b="0" i="0" u="none" strike="noStrike" kern="1800" baseline="0">
                <a:latin typeface="Times New Roman"/>
                <a:ea typeface="黑体"/>
              </a:rPr>
              <a:t>  测试</a:t>
            </a:r>
            <a:r>
              <a:rPr lang="en-US" altLang="zh-CN" b="0" i="0" u="none" strike="noStrike" kern="1800" baseline="0">
                <a:latin typeface="Times New Roman"/>
                <a:ea typeface="黑体"/>
              </a:rPr>
              <a:t>NFS</a:t>
            </a:r>
            <a:r>
              <a:rPr lang="zh-CN" altLang="en-US" b="0" i="0" u="none" strike="noStrike" kern="1800" baseline="0">
                <a:latin typeface="Times New Roman"/>
                <a:ea typeface="黑体"/>
              </a:rPr>
              <a:t>服务器</a:t>
            </a:r>
          </a:p>
        </p:txBody>
      </p:sp>
      <p:sp>
        <p:nvSpPr>
          <p:cNvPr id="3" name="文本占位符 2"/>
          <p:cNvSpPr>
            <a:spLocks noGrp="1"/>
          </p:cNvSpPr>
          <p:nvPr>
            <p:ph type="body" idx="1"/>
          </p:nvPr>
        </p:nvSpPr>
        <p:spPr/>
        <p:txBody>
          <a:bodyPr/>
          <a:lstStyle/>
          <a:p>
            <a:r>
              <a:rPr lang="zh-CN" altLang="en-US" b="0" i="0" u="none" strike="noStrike" baseline="0">
                <a:latin typeface="Times New Roman"/>
              </a:rPr>
              <a:t>测试</a:t>
            </a:r>
            <a:r>
              <a:rPr lang="en-US" altLang="zh-CN" b="0" i="0" u="none" strike="noStrike" baseline="0">
                <a:latin typeface="Times New Roman"/>
              </a:rPr>
              <a:t>NFS</a:t>
            </a:r>
            <a:r>
              <a:rPr lang="zh-CN" altLang="en-US" b="0" i="0" u="none" strike="noStrike" baseline="0">
                <a:latin typeface="Times New Roman"/>
              </a:rPr>
              <a:t>服务器</a:t>
            </a:r>
          </a:p>
        </p:txBody>
      </p:sp>
    </p:spTree>
    <p:extLst>
      <p:ext uri="{BB962C8B-B14F-4D97-AF65-F5344CB8AC3E}">
        <p14:creationId xmlns:p14="http://schemas.microsoft.com/office/powerpoint/2010/main" val="35458700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26.2  NFS</a:t>
            </a:r>
            <a:r>
              <a:rPr lang="zh-CN" altLang="en-US" b="0" i="0" u="none" strike="noStrike" kern="1800" baseline="0">
                <a:latin typeface="Times New Roman"/>
                <a:ea typeface="黑体"/>
              </a:rPr>
              <a:t>基础</a:t>
            </a:r>
          </a:p>
        </p:txBody>
      </p:sp>
      <p:sp>
        <p:nvSpPr>
          <p:cNvPr id="3" name="文本占位符 2"/>
          <p:cNvSpPr>
            <a:spLocks noGrp="1"/>
          </p:cNvSpPr>
          <p:nvPr>
            <p:ph type="body" idx="1"/>
          </p:nvPr>
        </p:nvSpPr>
        <p:spPr>
          <a:xfrm>
            <a:off x="1143000" y="2448132"/>
            <a:ext cx="9906000" cy="3734007"/>
          </a:xfrm>
        </p:spPr>
        <p:txBody>
          <a:bodyPr>
            <a:noAutofit/>
          </a:bodyPr>
          <a:lstStyle/>
          <a:p>
            <a:r>
              <a:rPr lang="zh-CN" altLang="en-US" sz="2800" b="0" i="0" u="none" strike="noStrike" baseline="0" dirty="0">
                <a:latin typeface="Times New Roman"/>
              </a:rPr>
              <a:t>通过简单的实践，可以大概了解了让</a:t>
            </a:r>
            <a:r>
              <a:rPr lang="en-US" altLang="zh-CN" sz="2800" b="0" i="0" u="none" strike="noStrike" baseline="0" dirty="0">
                <a:latin typeface="Times New Roman"/>
              </a:rPr>
              <a:t>NFS</a:t>
            </a:r>
            <a:r>
              <a:rPr lang="zh-CN" altLang="en-US" sz="2800" b="0" i="0" u="none" strike="noStrike" baseline="0" dirty="0">
                <a:latin typeface="Times New Roman"/>
              </a:rPr>
              <a:t>服务器工作起来的基本步骤。</a:t>
            </a:r>
            <a:r>
              <a:rPr lang="en-US" altLang="zh-CN" sz="2800" b="0" i="0" u="none" strike="noStrike" baseline="0" dirty="0">
                <a:latin typeface="Times New Roman"/>
              </a:rPr>
              <a:t>NFS</a:t>
            </a:r>
            <a:r>
              <a:rPr lang="zh-CN" altLang="en-US" sz="2800" b="0" i="0" u="none" strike="noStrike" baseline="0" dirty="0">
                <a:latin typeface="Times New Roman"/>
              </a:rPr>
              <a:t>协议非常简单，但遗憾的是，简单往往意味着对管理员更大的挑战。</a:t>
            </a:r>
            <a:r>
              <a:rPr lang="en-US" altLang="zh-CN" sz="2800" b="0" i="0" u="none" strike="noStrike" baseline="0" dirty="0">
                <a:latin typeface="Times New Roman"/>
              </a:rPr>
              <a:t>NFS</a:t>
            </a:r>
            <a:r>
              <a:rPr lang="zh-CN" altLang="en-US" sz="2800" b="0" i="0" u="none" strike="noStrike" baseline="0" dirty="0">
                <a:latin typeface="Times New Roman"/>
              </a:rPr>
              <a:t>服务器的配置文件从来不会像</a:t>
            </a:r>
            <a:r>
              <a:rPr lang="en-US" altLang="zh-CN" sz="2800" b="0" i="0" u="none" strike="noStrike" baseline="0" dirty="0">
                <a:latin typeface="Times New Roman"/>
              </a:rPr>
              <a:t>Apache</a:t>
            </a:r>
            <a:r>
              <a:rPr lang="zh-CN" altLang="en-US" sz="2800" b="0" i="0" u="none" strike="noStrike" baseline="0" dirty="0">
                <a:latin typeface="Times New Roman"/>
              </a:rPr>
              <a:t>那样长篇大论，很多事情必须自己考虑清楚。特别是在安全性方面，不要指望</a:t>
            </a:r>
            <a:r>
              <a:rPr lang="en-US" altLang="zh-CN" sz="2800" b="0" i="0" u="none" strike="noStrike" baseline="0" dirty="0">
                <a:latin typeface="Times New Roman"/>
              </a:rPr>
              <a:t>NFS</a:t>
            </a:r>
            <a:r>
              <a:rPr lang="zh-CN" altLang="en-US" sz="2800" b="0" i="0" u="none" strike="noStrike" baseline="0" dirty="0">
                <a:latin typeface="Times New Roman"/>
              </a:rPr>
              <a:t>像</a:t>
            </a:r>
            <a:r>
              <a:rPr lang="en-US" altLang="zh-CN" sz="2800" b="0" i="0" u="none" strike="noStrike" baseline="0" dirty="0">
                <a:latin typeface="Times New Roman"/>
              </a:rPr>
              <a:t>Apache</a:t>
            </a:r>
            <a:r>
              <a:rPr lang="zh-CN" altLang="en-US" sz="2800" b="0" i="0" u="none" strike="noStrike" baseline="0" dirty="0">
                <a:latin typeface="Times New Roman"/>
              </a:rPr>
              <a:t>那样自动给出一个“完美”的方案。通过本节及以后各节的学习，读者会逐步发现，“快速上手”环节中使用的</a:t>
            </a:r>
            <a:r>
              <a:rPr lang="en-US" altLang="zh-CN" sz="2800" b="0" i="0" u="none" strike="noStrike" baseline="0" dirty="0">
                <a:latin typeface="Times New Roman"/>
              </a:rPr>
              <a:t>NFS</a:t>
            </a:r>
            <a:r>
              <a:rPr lang="zh-CN" altLang="en-US" sz="2800" b="0" i="0" u="none" strike="noStrike" baseline="0" dirty="0">
                <a:latin typeface="Times New Roman"/>
              </a:rPr>
              <a:t>配置是存在很多问题的，尽管它看上去似乎工作得不错。</a:t>
            </a:r>
          </a:p>
        </p:txBody>
      </p:sp>
    </p:spTree>
    <p:extLst>
      <p:ext uri="{BB962C8B-B14F-4D97-AF65-F5344CB8AC3E}">
        <p14:creationId xmlns:p14="http://schemas.microsoft.com/office/powerpoint/2010/main" val="37598539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26.2.1  </a:t>
            </a:r>
            <a:r>
              <a:rPr lang="zh-CN" altLang="en-US" b="0" i="0" u="none" strike="noStrike" kern="1800" baseline="0">
                <a:latin typeface="Times New Roman"/>
                <a:ea typeface="黑体"/>
              </a:rPr>
              <a:t>关于</a:t>
            </a:r>
            <a:r>
              <a:rPr lang="en-US" altLang="zh-CN" b="0" i="0" u="none" strike="noStrike" kern="1800" baseline="0">
                <a:latin typeface="Times New Roman"/>
                <a:ea typeface="黑体"/>
              </a:rPr>
              <a:t>NFS</a:t>
            </a:r>
            <a:r>
              <a:rPr lang="zh-CN" altLang="en-US" b="0" i="0" u="none" strike="noStrike" kern="1800" baseline="0">
                <a:latin typeface="Times New Roman"/>
                <a:ea typeface="黑体"/>
              </a:rPr>
              <a:t>协议的版本</a:t>
            </a:r>
          </a:p>
        </p:txBody>
      </p:sp>
      <p:sp>
        <p:nvSpPr>
          <p:cNvPr id="3" name="文本占位符 2"/>
          <p:cNvSpPr>
            <a:spLocks noGrp="1"/>
          </p:cNvSpPr>
          <p:nvPr>
            <p:ph type="body" idx="1"/>
          </p:nvPr>
        </p:nvSpPr>
        <p:spPr/>
        <p:txBody>
          <a:bodyPr/>
          <a:lstStyle/>
          <a:p>
            <a:r>
              <a:rPr lang="en-US" altLang="zh-CN" b="0" i="0" u="none" strike="noStrike" baseline="0">
                <a:latin typeface="Times New Roman"/>
              </a:rPr>
              <a:t>1.</a:t>
            </a:r>
            <a:r>
              <a:rPr lang="zh-CN" altLang="en-US" b="0" i="0" u="none" strike="noStrike" baseline="0">
                <a:latin typeface="Times New Roman"/>
              </a:rPr>
              <a:t>提供上锁（</a:t>
            </a:r>
            <a:r>
              <a:rPr lang="en-US" altLang="zh-CN" b="0" i="0" u="none" strike="noStrike" baseline="0">
                <a:latin typeface="Times New Roman"/>
              </a:rPr>
              <a:t>lock</a:t>
            </a:r>
            <a:r>
              <a:rPr lang="zh-CN" altLang="en-US" b="0" i="0" u="none" strike="noStrike" baseline="0">
                <a:latin typeface="Times New Roman"/>
              </a:rPr>
              <a:t>）和安装（</a:t>
            </a:r>
            <a:r>
              <a:rPr lang="en-US" altLang="zh-CN" b="0" i="0" u="none" strike="noStrike" baseline="0">
                <a:latin typeface="Times New Roman"/>
              </a:rPr>
              <a:t>mount</a:t>
            </a:r>
            <a:r>
              <a:rPr lang="zh-CN" altLang="en-US" b="0" i="0" u="none" strike="noStrike" baseline="0">
                <a:latin typeface="Times New Roman"/>
              </a:rPr>
              <a:t>）协议；</a:t>
            </a:r>
          </a:p>
          <a:p>
            <a:r>
              <a:rPr lang="en-US" altLang="zh-CN" b="0" i="0" u="none" strike="noStrike" baseline="0">
                <a:latin typeface="Times New Roman"/>
              </a:rPr>
              <a:t>2.</a:t>
            </a:r>
            <a:r>
              <a:rPr lang="zh-CN" altLang="en-US" b="0" i="0" u="none" strike="noStrike" baseline="0">
                <a:latin typeface="Times New Roman"/>
              </a:rPr>
              <a:t>有状态操作；</a:t>
            </a:r>
          </a:p>
          <a:p>
            <a:r>
              <a:rPr lang="en-US" altLang="zh-CN" b="0" i="0" u="none" strike="noStrike" baseline="0">
                <a:latin typeface="Times New Roman"/>
              </a:rPr>
              <a:t>3.</a:t>
            </a:r>
            <a:r>
              <a:rPr lang="zh-CN" altLang="en-US" b="0" i="0" u="none" strike="noStrike" baseline="0">
                <a:latin typeface="Times New Roman"/>
              </a:rPr>
              <a:t>很强的安全措施；</a:t>
            </a:r>
          </a:p>
          <a:p>
            <a:r>
              <a:rPr lang="en-US" altLang="zh-CN" b="0" i="0" u="none" strike="noStrike" baseline="0">
                <a:latin typeface="Times New Roman"/>
              </a:rPr>
              <a:t>4.</a:t>
            </a:r>
            <a:r>
              <a:rPr lang="zh-CN" altLang="en-US" b="0" i="0" u="none" strike="noStrike" baseline="0">
                <a:latin typeface="Times New Roman"/>
              </a:rPr>
              <a:t>同时支持</a:t>
            </a:r>
            <a:r>
              <a:rPr lang="en-US" altLang="zh-CN" b="0" i="0" u="none" strike="noStrike" baseline="0">
                <a:latin typeface="Times New Roman"/>
              </a:rPr>
              <a:t>UNIX</a:t>
            </a:r>
            <a:r>
              <a:rPr lang="zh-CN" altLang="en-US" b="0" i="0" u="none" strike="noStrike" baseline="0">
                <a:latin typeface="Times New Roman"/>
              </a:rPr>
              <a:t>和</a:t>
            </a:r>
            <a:r>
              <a:rPr lang="en-US" altLang="zh-CN" b="0" i="0" u="none" strike="noStrike" baseline="0">
                <a:latin typeface="Times New Roman"/>
              </a:rPr>
              <a:t>Windows</a:t>
            </a:r>
            <a:r>
              <a:rPr lang="zh-CN" altLang="en-US" b="0" i="0" u="none" strike="noStrike" baseline="0">
                <a:latin typeface="Times New Roman"/>
              </a:rPr>
              <a:t>客户机；</a:t>
            </a:r>
          </a:p>
          <a:p>
            <a:r>
              <a:rPr lang="en-US" altLang="zh-CN" b="0" i="0" u="none" strike="noStrike" baseline="0">
                <a:latin typeface="Times New Roman"/>
              </a:rPr>
              <a:t>5.</a:t>
            </a:r>
            <a:r>
              <a:rPr lang="zh-CN" altLang="en-US" b="0" i="0" u="none" strike="noStrike" baseline="0">
                <a:latin typeface="Times New Roman"/>
              </a:rPr>
              <a:t>支持</a:t>
            </a:r>
            <a:r>
              <a:rPr lang="en-US" altLang="zh-CN" b="0" i="0" u="none" strike="noStrike" baseline="0">
                <a:latin typeface="Times New Roman"/>
              </a:rPr>
              <a:t>Unicode</a:t>
            </a:r>
            <a:r>
              <a:rPr lang="zh-CN" altLang="en-US" b="0" i="0" u="none" strike="noStrike" baseline="0">
                <a:latin typeface="Times New Roman"/>
              </a:rPr>
              <a:t>编码的文件名；</a:t>
            </a:r>
          </a:p>
          <a:p>
            <a:r>
              <a:rPr lang="en-US" altLang="zh-CN" b="0" i="0" u="none" strike="noStrike" baseline="0">
                <a:latin typeface="Times New Roman"/>
              </a:rPr>
              <a:t>6.</a:t>
            </a:r>
            <a:r>
              <a:rPr lang="zh-CN" altLang="en-US" b="0" i="0" u="none" strike="noStrike" baseline="0">
                <a:latin typeface="Times New Roman"/>
              </a:rPr>
              <a:t>更高的性能；</a:t>
            </a:r>
          </a:p>
        </p:txBody>
      </p:sp>
    </p:spTree>
    <p:extLst>
      <p:ext uri="{BB962C8B-B14F-4D97-AF65-F5344CB8AC3E}">
        <p14:creationId xmlns:p14="http://schemas.microsoft.com/office/powerpoint/2010/main" val="3508413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i="0" u="none" strike="noStrike" kern="1800" baseline="0">
                <a:latin typeface="Times New Roman"/>
                <a:ea typeface="黑体"/>
              </a:rPr>
              <a:t>26.2.2  RPC</a:t>
            </a:r>
            <a:r>
              <a:rPr lang="zh-CN" altLang="en-US" b="0" i="0" u="none" strike="noStrike" kern="1800" baseline="0">
                <a:latin typeface="Times New Roman"/>
                <a:ea typeface="黑体"/>
              </a:rPr>
              <a:t>：</a:t>
            </a:r>
            <a:r>
              <a:rPr lang="en-US" altLang="zh-CN" b="0" i="0" u="none" strike="noStrike" kern="1800" baseline="0">
                <a:latin typeface="Times New Roman"/>
                <a:ea typeface="黑体"/>
              </a:rPr>
              <a:t>NFS</a:t>
            </a:r>
            <a:r>
              <a:rPr lang="zh-CN" altLang="en-US" b="0" i="0" u="none" strike="noStrike" kern="1800" baseline="0">
                <a:latin typeface="Times New Roman"/>
                <a:ea typeface="黑体"/>
              </a:rPr>
              <a:t>的传输协议</a:t>
            </a:r>
          </a:p>
        </p:txBody>
      </p:sp>
      <p:sp>
        <p:nvSpPr>
          <p:cNvPr id="3" name="文本占位符 2"/>
          <p:cNvSpPr>
            <a:spLocks noGrp="1"/>
          </p:cNvSpPr>
          <p:nvPr>
            <p:ph type="body" idx="1"/>
          </p:nvPr>
        </p:nvSpPr>
        <p:spPr/>
        <p:txBody>
          <a:bodyPr/>
          <a:lstStyle/>
          <a:p>
            <a:r>
              <a:rPr lang="en-US" altLang="zh-CN" b="0" i="0" u="none" strike="noStrike" baseline="0">
                <a:latin typeface="Times New Roman"/>
              </a:rPr>
              <a:t>NFS</a:t>
            </a:r>
            <a:r>
              <a:rPr lang="zh-CN" altLang="en-US" b="0" i="0" u="none" strike="noStrike" baseline="0">
                <a:latin typeface="Times New Roman"/>
              </a:rPr>
              <a:t>的传输协议概述</a:t>
            </a:r>
          </a:p>
        </p:txBody>
      </p:sp>
    </p:spTree>
    <p:extLst>
      <p:ext uri="{BB962C8B-B14F-4D97-AF65-F5344CB8AC3E}">
        <p14:creationId xmlns:p14="http://schemas.microsoft.com/office/powerpoint/2010/main" val="2781798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4096</TotalTime>
  <Words>8782</Words>
  <Application>Microsoft Office PowerPoint</Application>
  <PresentationFormat>宽屏</PresentationFormat>
  <Paragraphs>480</Paragraphs>
  <Slides>109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109</vt:i4>
      </vt:variant>
    </vt:vector>
  </HeadingPairs>
  <TitlesOfParts>
    <vt:vector size="115" baseType="lpstr">
      <vt:lpstr>等线</vt:lpstr>
      <vt:lpstr>华文中宋</vt:lpstr>
      <vt:lpstr>Arial</vt:lpstr>
      <vt:lpstr>Garamond</vt:lpstr>
      <vt:lpstr>Times New Roman</vt:lpstr>
      <vt:lpstr>环保</vt:lpstr>
      <vt:lpstr>Linux操作系统</vt:lpstr>
      <vt:lpstr>第六篇  服务器配置</vt:lpstr>
      <vt:lpstr>第22章  服务器基础知识</vt:lpstr>
      <vt:lpstr>22.1  系 统 引 导</vt:lpstr>
      <vt:lpstr>22.1  系 统 引 导</vt:lpstr>
      <vt:lpstr>22.1.1  Linux启动的基本步骤</vt:lpstr>
      <vt:lpstr>22.1.2  init和运行级</vt:lpstr>
      <vt:lpstr>22.1.2  init和运行级</vt:lpstr>
      <vt:lpstr>22.1.2  init和运行级</vt:lpstr>
      <vt:lpstr>22.1.3  服务器启动脚本</vt:lpstr>
      <vt:lpstr>22.1.4  Ubuntu和Debian的init配置</vt:lpstr>
      <vt:lpstr>22.2  管理守护进程</vt:lpstr>
      <vt:lpstr>22.2.1  什么是守护进程</vt:lpstr>
      <vt:lpstr>22.2.2  服务器守护进程的运行方式</vt:lpstr>
      <vt:lpstr>22.2.2  服务器守护进程的运行方式</vt:lpstr>
      <vt:lpstr>xinetd</vt:lpstr>
      <vt:lpstr>xinetd</vt:lpstr>
      <vt:lpstr>Xinetd工作流程</vt:lpstr>
      <vt:lpstr>使用xinetd启动的服务守护进程</vt:lpstr>
      <vt:lpstr>22.2.3  配置xinetd </vt:lpstr>
      <vt:lpstr>xinetd默认配置中可设置的属性</vt:lpstr>
      <vt:lpstr>22.2.3  配置xinetd </vt:lpstr>
      <vt:lpstr>xinetd设定服务必需的属性</vt:lpstr>
      <vt:lpstr>22.2.4  举例：通过xinetd启动SSH服务</vt:lpstr>
      <vt:lpstr>22.2.4  举例：通过xinetd启动SSH服务</vt:lpstr>
      <vt:lpstr>22.2.5  inetd的配置</vt:lpstr>
      <vt:lpstr>配置inetd</vt:lpstr>
      <vt:lpstr>inetd.conf的内容解析</vt:lpstr>
      <vt:lpstr>配置inetd</vt:lpstr>
      <vt:lpstr>配置inetd</vt:lpstr>
      <vt:lpstr>第23章  HTTP服务器——Apache</vt:lpstr>
      <vt:lpstr>23.1  快速上手：搭建一个HTTP服务器</vt:lpstr>
      <vt:lpstr>23.2  Apache基础</vt:lpstr>
      <vt:lpstr>apche服务器的特点</vt:lpstr>
      <vt:lpstr>23.2.2 -3 apache安装配置启用</vt:lpstr>
      <vt:lpstr>23.2.1  HTTP工作原理</vt:lpstr>
      <vt:lpstr>23.2.1  HTTP工作原理</vt:lpstr>
      <vt:lpstr>HTTP工作原理</vt:lpstr>
      <vt:lpstr>23.3  设置Apache服务器</vt:lpstr>
      <vt:lpstr>apache的配置文件</vt:lpstr>
      <vt:lpstr>23.3.1  配置文件</vt:lpstr>
      <vt:lpstr>23.3.1  配置文件</vt:lpstr>
      <vt:lpstr>httpd.conf或apache2.conf</vt:lpstr>
      <vt:lpstr>23.3.2  使用日志文件</vt:lpstr>
      <vt:lpstr>Apache Web服务器日志格式</vt:lpstr>
      <vt:lpstr>Apache Web服务器日志格式</vt:lpstr>
      <vt:lpstr>两个重要日志文件</vt:lpstr>
      <vt:lpstr>23.3.3  使用cgi </vt:lpstr>
      <vt:lpstr>使用cgi</vt:lpstr>
      <vt:lpstr>23.4  使用PHP+MySQL</vt:lpstr>
      <vt:lpstr>23.4.1  PHP和MySQL简介</vt:lpstr>
      <vt:lpstr>23.4.2  安装MySQL</vt:lpstr>
      <vt:lpstr>23.4.3  安装PHP</vt:lpstr>
      <vt:lpstr>23.4.4  配置Apache</vt:lpstr>
      <vt:lpstr>第24章  FTP服务器——vsftpd</vt:lpstr>
      <vt:lpstr>24.1  快速上手：搭建一个FTP服务器</vt:lpstr>
      <vt:lpstr>24.1.1  安装并登录FTP服务器</vt:lpstr>
      <vt:lpstr>24.1.2  匿名用户的目录</vt:lpstr>
      <vt:lpstr>24.2  vsftpd基础</vt:lpstr>
      <vt:lpstr>24.2.1  FTP的工作原理</vt:lpstr>
      <vt:lpstr>24.2.2  从源代码编译安装vsftpd服务器</vt:lpstr>
      <vt:lpstr>24.2.3  服务器的启动和关闭</vt:lpstr>
      <vt:lpstr>24.3  vsftpd用户设置</vt:lpstr>
      <vt:lpstr>24.3.1  设置匿名用户登录</vt:lpstr>
      <vt:lpstr>24.3.2  设置本地用户登录</vt:lpstr>
      <vt:lpstr>24.3.3  限制用户在本地目录中</vt:lpstr>
      <vt:lpstr>24.4  更好的选择：使用虚拟用户</vt:lpstr>
      <vt:lpstr>24.4.1  为用户jcsmith和culva开放FTP：一步步地指导</vt:lpstr>
      <vt:lpstr>24.4.2  创建虚拟用户的数据库文件</vt:lpstr>
      <vt:lpstr>24.4.3  配置PAM验证</vt:lpstr>
      <vt:lpstr>24.4.4  创建本地用户映射</vt:lpstr>
      <vt:lpstr>24.4.5  设置用户目录和权限</vt:lpstr>
      <vt:lpstr>24.4.6  重新启动vsftpd服务器</vt:lpstr>
      <vt:lpstr>24.4.7  总结虚拟用户原理：PAM验证</vt:lpstr>
      <vt:lpstr>24.5  杂    项</vt:lpstr>
      <vt:lpstr>24.6  关于FTP的安全</vt:lpstr>
      <vt:lpstr>第25章  Samba服务器</vt:lpstr>
      <vt:lpstr>25.1  快速上手：搭建一个Samba服务器</vt:lpstr>
      <vt:lpstr>25.2  Samba基础</vt:lpstr>
      <vt:lpstr>25.2.1  从源代码安装Samba服务器</vt:lpstr>
      <vt:lpstr>25.2.2  服务器的启动和关闭</vt:lpstr>
      <vt:lpstr>25.3  Samba配置</vt:lpstr>
      <vt:lpstr>25.3.1  关于配置文件</vt:lpstr>
      <vt:lpstr>25.3.2  设置全局域</vt:lpstr>
      <vt:lpstr>25.3.3  设置匿名共享资源</vt:lpstr>
      <vt:lpstr>25.3.4  开启Samba用户</vt:lpstr>
      <vt:lpstr>25.3.5  配合用户权限</vt:lpstr>
      <vt:lpstr>25.3.6  孤立用户的共享目录</vt:lpstr>
      <vt:lpstr>25.3.7  设置用户访问自己的主目录</vt:lpstr>
      <vt:lpstr>25.4  SWAT管理工具</vt:lpstr>
      <vt:lpstr>25.5  安全性方面的几点建议</vt:lpstr>
      <vt:lpstr>第26章  网络硬盘——NFS</vt:lpstr>
      <vt:lpstr>26.1  快速上手：搭建一个NFS服务器</vt:lpstr>
      <vt:lpstr>26.1.1  安装NFS服务器</vt:lpstr>
      <vt:lpstr>26.1.2  简易配置</vt:lpstr>
      <vt:lpstr>26.1.3  测试NFS服务器</vt:lpstr>
      <vt:lpstr>26.2  NFS基础</vt:lpstr>
      <vt:lpstr>26.2.1  关于NFS协议的版本</vt:lpstr>
      <vt:lpstr>26.2.2  RPC：NFS的传输协议</vt:lpstr>
      <vt:lpstr>26.2.3  无状态的NFS</vt:lpstr>
      <vt:lpstr>26.3  NFS配置</vt:lpstr>
      <vt:lpstr>26.3.1  理解配置文件</vt:lpstr>
      <vt:lpstr>26.3.2  启动和停止服务</vt:lpstr>
      <vt:lpstr>26.4  安全性方面的几点建议</vt:lpstr>
      <vt:lpstr>26.4.1  充满风险的NFS</vt:lpstr>
      <vt:lpstr>26.4.2  使用防火墙</vt:lpstr>
      <vt:lpstr>26.4.3  压制root和匿名映射</vt:lpstr>
      <vt:lpstr>26.4.4  使用特权端口</vt:lpstr>
      <vt:lpstr>26.5  监视NFS的状态：nfsstat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网络规划与设计</dc:title>
  <dc:creator>JXZ</dc:creator>
  <cp:lastModifiedBy>Jone pillar</cp:lastModifiedBy>
  <cp:revision>288</cp:revision>
  <dcterms:created xsi:type="dcterms:W3CDTF">2017-02-20T13:25:00Z</dcterms:created>
  <dcterms:modified xsi:type="dcterms:W3CDTF">2021-04-26T23:59:54Z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