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232"/>
  </p:normalViewPr>
  <p:slideViewPr>
    <p:cSldViewPr snapToGrid="0" snapToObjects="1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63389-87C6-2341-850F-F9D659EF3CD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AB185-EABF-4E48-8C84-B0B6B5D8ED7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AB185-EABF-4E48-8C84-B0B6B5D8ED7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语言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sz="4000" dirty="0"/>
              <a:t>雨燕、敏捷</a:t>
            </a:r>
            <a:r>
              <a:rPr kumimoji="1" lang="en-US" altLang="en-US" sz="4000" dirty="0"/>
              <a:t>、</a:t>
            </a:r>
            <a:r>
              <a:rPr kumimoji="1" lang="zh-CN" altLang="en-US" sz="4000" dirty="0"/>
              <a:t>快速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判断字符串是否为空   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isEmpty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连接字符串                     </a:t>
            </a:r>
            <a:r>
              <a:rPr kumimoji="1" lang="en-US" altLang="zh-CN" sz="2800" dirty="0">
                <a:solidFill>
                  <a:srgbClr val="FF0000"/>
                </a:solidFill>
              </a:rPr>
              <a:t>+</a:t>
            </a:r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“Hello”</a:t>
            </a:r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“World”</a:t>
            </a:r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+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</a:t>
            </a:r>
            <a:endParaRPr kumimoji="1" lang="zh-CN" altLang="en-US" sz="2800" dirty="0"/>
          </a:p>
          <a:p>
            <a:r>
              <a:rPr kumimoji="1" lang="zh-CN" altLang="en-US" sz="2800" dirty="0"/>
              <a:t>向字符串添加字符       </a:t>
            </a:r>
            <a:r>
              <a:rPr kumimoji="1" lang="zh-CN" altLang="en-US" sz="2800" dirty="0">
                <a:solidFill>
                  <a:srgbClr val="FF0000"/>
                </a:solidFill>
              </a:rPr>
              <a:t>用</a:t>
            </a:r>
            <a:r>
              <a:rPr kumimoji="1" lang="en-US" altLang="zh-CN" sz="2800" dirty="0">
                <a:solidFill>
                  <a:srgbClr val="FF0000"/>
                </a:solidFill>
              </a:rPr>
              <a:t>append</a:t>
            </a:r>
            <a:r>
              <a:rPr kumimoji="1" lang="zh-CN" altLang="en-US" sz="2800" dirty="0">
                <a:solidFill>
                  <a:srgbClr val="FF0000"/>
                </a:solidFill>
              </a:rPr>
              <a:t>方法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Character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“1”</a:t>
            </a:r>
            <a:endParaRPr kumimoji="1" lang="zh-CN" altLang="en-US" sz="2800" dirty="0"/>
          </a:p>
          <a:p>
            <a:r>
              <a:rPr kumimoji="1" lang="en-US" altLang="zh-CN" sz="2800" dirty="0"/>
              <a:t>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append(d)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字符串插值</a:t>
            </a:r>
            <a:endParaRPr kumimoji="1" lang="en-US" altLang="zh-CN" sz="2800" dirty="0"/>
          </a:p>
          <a:p>
            <a:r>
              <a:rPr lang="en-US" altLang="zh-CN" sz="2800" dirty="0"/>
              <a:t>let name = "Nancy"</a:t>
            </a:r>
            <a:endParaRPr lang="en-US" altLang="zh-CN" sz="2800" dirty="0"/>
          </a:p>
          <a:p>
            <a:r>
              <a:rPr lang="en-US" altLang="zh-CN" sz="2800" dirty="0"/>
              <a:t>let </a:t>
            </a:r>
            <a:r>
              <a:rPr lang="en-US" altLang="zh-CN" sz="2800" dirty="0" err="1"/>
              <a:t>classTime</a:t>
            </a:r>
            <a:r>
              <a:rPr lang="en-US" altLang="zh-CN" sz="2800" dirty="0"/>
              <a:t> = 32</a:t>
            </a:r>
            <a:endParaRPr lang="en-US" altLang="zh-CN" sz="2800" dirty="0"/>
          </a:p>
          <a:p>
            <a:r>
              <a:rPr lang="en-US" altLang="zh-CN" sz="2800" dirty="0"/>
              <a:t>let </a:t>
            </a:r>
            <a:r>
              <a:rPr lang="en-US" altLang="zh-CN" sz="2800" dirty="0" err="1"/>
              <a:t>expTime</a:t>
            </a:r>
            <a:r>
              <a:rPr lang="en-US" altLang="zh-CN" sz="2800" dirty="0"/>
              <a:t> = 32</a:t>
            </a:r>
            <a:endParaRPr lang="en-US" altLang="zh-CN" sz="2800" dirty="0"/>
          </a:p>
          <a:p>
            <a:r>
              <a:rPr lang="en-US" altLang="zh-CN" sz="2800" dirty="0"/>
              <a:t>print("\(name)</a:t>
            </a:r>
            <a:r>
              <a:rPr lang="zh-CN" altLang="en-US" sz="2800" dirty="0"/>
              <a:t>学习了</a:t>
            </a:r>
            <a:r>
              <a:rPr lang="en-US" altLang="zh-CN" sz="2800" dirty="0"/>
              <a:t>iOS</a:t>
            </a:r>
            <a:r>
              <a:rPr lang="zh-CN" altLang="en-US" sz="2800" dirty="0"/>
              <a:t>应用开发技术，一共</a:t>
            </a:r>
            <a:r>
              <a:rPr lang="en-US" altLang="zh-CN" sz="2800" dirty="0"/>
              <a:t>\(</a:t>
            </a:r>
            <a:r>
              <a:rPr lang="en-US" altLang="zh-CN" sz="2800" dirty="0" err="1"/>
              <a:t>classTime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expTime</a:t>
            </a:r>
            <a:r>
              <a:rPr lang="en-US" altLang="zh-CN" sz="2800" dirty="0"/>
              <a:t>)</a:t>
            </a:r>
            <a:r>
              <a:rPr lang="zh-CN" altLang="en-US" sz="2800" dirty="0"/>
              <a:t>学时</a:t>
            </a:r>
            <a:r>
              <a:rPr lang="en-US" altLang="zh-CN" sz="2800" dirty="0"/>
              <a:t>")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数组、集合、字典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有序可重复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数组（</a:t>
            </a:r>
            <a:r>
              <a:rPr kumimoji="1" lang="en-US" altLang="zh-CN" sz="4000" dirty="0"/>
              <a:t>Array</a:t>
            </a:r>
            <a:r>
              <a:rPr kumimoji="1" lang="zh-CN" altLang="en-US" sz="4000" dirty="0"/>
              <a:t>）</a:t>
            </a:r>
            <a:endParaRPr kumimoji="1" lang="zh-CN" altLang="en-US" sz="4000" dirty="0"/>
          </a:p>
          <a:p>
            <a:r>
              <a:rPr kumimoji="1" lang="zh-CN" altLang="en-US" sz="4000" dirty="0"/>
              <a:t>无序不重复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集合（</a:t>
            </a:r>
            <a:r>
              <a:rPr kumimoji="1" lang="en-US" altLang="zh-CN" sz="4000" dirty="0"/>
              <a:t>Set</a:t>
            </a:r>
            <a:r>
              <a:rPr kumimoji="1" lang="zh-CN" altLang="en-US" sz="4000" dirty="0"/>
              <a:t>）</a:t>
            </a:r>
            <a:endParaRPr kumimoji="1" lang="zh-CN" altLang="en-US" sz="4000" dirty="0"/>
          </a:p>
          <a:p>
            <a:r>
              <a:rPr kumimoji="1" lang="zh-CN" altLang="en-US" sz="4000" dirty="0"/>
              <a:t>无序可重复，但每一个值有唯一的键（</a:t>
            </a:r>
            <a:r>
              <a:rPr kumimoji="1" lang="en-US" altLang="zh-CN" sz="4000" dirty="0"/>
              <a:t>Key</a:t>
            </a:r>
            <a:r>
              <a:rPr kumimoji="1" lang="zh-CN" altLang="en-US" sz="4000" dirty="0"/>
              <a:t>）</a:t>
            </a:r>
            <a:r>
              <a:rPr kumimoji="1" lang="en-US" altLang="zh-CN" sz="4000" dirty="0"/>
              <a:t>-</a:t>
            </a:r>
            <a:r>
              <a:rPr kumimoji="1" lang="zh-CN" altLang="en-US" sz="4000" dirty="0"/>
              <a:t>字典（</a:t>
            </a:r>
            <a:r>
              <a:rPr kumimoji="1" lang="en-US" altLang="zh-CN" sz="4000" dirty="0"/>
              <a:t>Dictionary</a:t>
            </a:r>
            <a:r>
              <a:rPr kumimoji="1" lang="zh-CN" altLang="en-US" sz="4000" dirty="0"/>
              <a:t>）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定义：</a:t>
            </a:r>
            <a:r>
              <a:rPr kumimoji="1" lang="en-US" altLang="zh-CN" sz="2800" dirty="0"/>
              <a:t>Array</a:t>
            </a:r>
            <a:r>
              <a:rPr kumimoji="1" lang="en-US" altLang="en-US" sz="2800" dirty="0"/>
              <a:t>&lt;</a:t>
            </a:r>
            <a:r>
              <a:rPr kumimoji="1" lang="zh-CN" altLang="en-US" sz="2800" dirty="0"/>
              <a:t>类型</a:t>
            </a:r>
            <a:r>
              <a:rPr kumimoji="1" lang="en-US" altLang="en-US" sz="2800" dirty="0"/>
              <a:t>&gt;</a:t>
            </a:r>
            <a:r>
              <a:rPr kumimoji="1" lang="zh-CN" altLang="en-US" sz="2800" dirty="0"/>
              <a:t>或</a:t>
            </a:r>
            <a:r>
              <a:rPr kumimoji="1" lang="en-US" altLang="en-US" sz="2800" dirty="0"/>
              <a:t>[</a:t>
            </a:r>
            <a:r>
              <a:rPr kumimoji="1" lang="zh-CN" altLang="en-US" sz="2800" dirty="0"/>
              <a:t>类型</a:t>
            </a:r>
            <a:r>
              <a:rPr kumimoji="1" lang="en-US" altLang="en-US" sz="2800" dirty="0"/>
              <a:t>]</a:t>
            </a:r>
            <a:endParaRPr kumimoji="1" lang="zh-CN" altLang="en-US" sz="2800" dirty="0"/>
          </a:p>
          <a:p>
            <a:r>
              <a:rPr kumimoji="1" sz="2800"/>
              <a:t>let array = [Int](repeatElement(3, count: 10))</a:t>
            </a:r>
            <a:r>
              <a:rPr kumimoji="1" lang="zh-CN" altLang="en-US" sz="2800" dirty="0"/>
              <a:t>          数组里面有</a:t>
            </a:r>
            <a:r>
              <a:rPr kumimoji="1" lang="en-US" altLang="zh-CN" sz="2800" dirty="0"/>
              <a:t>10</a:t>
            </a:r>
            <a:r>
              <a:rPr kumimoji="1" lang="zh-CN" altLang="en-US" sz="2800" dirty="0"/>
              <a:t>个</a:t>
            </a:r>
            <a:r>
              <a:rPr kumimoji="1" lang="en-US" altLang="zh-CN" sz="2800" dirty="0"/>
              <a:t>3</a:t>
            </a:r>
            <a:endParaRPr kumimoji="1" lang="zh-CN" altLang="en-US" sz="2800" dirty="0"/>
          </a:p>
          <a:p>
            <a:r>
              <a:rPr kumimoji="1" lang="zh-CN" altLang="en-US" sz="2800" dirty="0"/>
              <a:t>范围值定义</a:t>
            </a:r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array2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Array(1…10)</a:t>
            </a:r>
            <a:r>
              <a:rPr kumimoji="1" lang="zh-CN" altLang="en-US" sz="2800" dirty="0"/>
              <a:t>      数组里面有从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到</a:t>
            </a:r>
            <a:r>
              <a:rPr kumimoji="1" lang="en-US" altLang="zh-CN" sz="2800" dirty="0"/>
              <a:t>10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10</a:t>
            </a:r>
            <a:r>
              <a:rPr kumimoji="1" lang="zh-CN" altLang="en-US" sz="2800" dirty="0"/>
              <a:t>个数</a:t>
            </a:r>
            <a:endParaRPr kumimoji="1" lang="zh-CN" altLang="en-US" sz="2800" dirty="0"/>
          </a:p>
          <a:p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places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[“</a:t>
            </a:r>
            <a:r>
              <a:rPr kumimoji="1" lang="zh-CN" altLang="en-US" sz="2800" dirty="0"/>
              <a:t>泉山区</a:t>
            </a:r>
            <a:r>
              <a:rPr kumimoji="1" lang="en-US" altLang="zh-CN" sz="2800" dirty="0"/>
              <a:t>”,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云龙区</a:t>
            </a:r>
            <a:r>
              <a:rPr kumimoji="1" lang="en-US" altLang="zh-CN" sz="2800" dirty="0"/>
              <a:t>”,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铜山区</a:t>
            </a:r>
            <a:r>
              <a:rPr kumimoji="1" lang="en-US" altLang="zh-CN" sz="2800" dirty="0"/>
              <a:t>”]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元素计数：</a:t>
            </a:r>
            <a:r>
              <a:rPr kumimoji="1" lang="en-US" altLang="zh-CN" dirty="0">
                <a:solidFill>
                  <a:srgbClr val="FF0000"/>
                </a:solidFill>
              </a:rPr>
              <a:t>count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空否：</a:t>
            </a:r>
            <a:r>
              <a:rPr kumimoji="1" lang="en-US" altLang="zh-CN" dirty="0" err="1">
                <a:solidFill>
                  <a:srgbClr val="FF0000"/>
                </a:solidFill>
              </a:rPr>
              <a:t>isEmpty</a:t>
            </a:r>
            <a:endParaRPr kumimoji="1" lang="zh-CN" altLang="en-US" dirty="0"/>
          </a:p>
          <a:p>
            <a:r>
              <a:rPr kumimoji="1" lang="zh-CN" altLang="en-US" dirty="0"/>
              <a:t>添加一个元素：</a:t>
            </a:r>
            <a:r>
              <a:rPr kumimoji="1" lang="en-US" altLang="zh-CN" dirty="0">
                <a:solidFill>
                  <a:srgbClr val="FF0000"/>
                </a:solidFill>
              </a:rPr>
              <a:t>append</a:t>
            </a:r>
            <a:r>
              <a:rPr kumimoji="1" lang="zh-CN" altLang="en-US" dirty="0"/>
              <a:t>       </a:t>
            </a:r>
            <a:r>
              <a:rPr kumimoji="1" lang="en-US" altLang="zh-CN" dirty="0" err="1"/>
              <a:t>places.append</a:t>
            </a:r>
            <a:r>
              <a:rPr kumimoji="1" lang="en-US" altLang="zh-CN" dirty="0"/>
              <a:t>(“</a:t>
            </a:r>
            <a:r>
              <a:rPr kumimoji="1" lang="zh-CN" altLang="en-US" dirty="0"/>
              <a:t>鼓楼区</a:t>
            </a:r>
            <a:r>
              <a:rPr kumimoji="1" lang="en-US" altLang="zh-CN" dirty="0"/>
              <a:t>”)</a:t>
            </a:r>
            <a:endParaRPr kumimoji="1" lang="zh-CN" altLang="en-US" dirty="0"/>
          </a:p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otherPlaces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[“</a:t>
            </a:r>
            <a:r>
              <a:rPr kumimoji="1" lang="zh-CN" altLang="en-US" dirty="0"/>
              <a:t>玄武区</a:t>
            </a:r>
            <a:r>
              <a:rPr kumimoji="1" lang="en-US" altLang="zh-CN" dirty="0"/>
              <a:t>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</a:t>
            </a:r>
            <a:r>
              <a:rPr kumimoji="1" lang="zh-CN" altLang="en-US" dirty="0"/>
              <a:t>白下区</a:t>
            </a:r>
            <a:r>
              <a:rPr kumimoji="1" lang="en-US" altLang="zh-CN" dirty="0"/>
              <a:t>”]</a:t>
            </a:r>
            <a:endParaRPr kumimoji="1" lang="zh-CN" altLang="en-US" dirty="0"/>
          </a:p>
          <a:p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otherPlaces</a:t>
            </a:r>
            <a:r>
              <a:rPr kumimoji="1" lang="zh-CN" altLang="en-US" dirty="0"/>
              <a:t> 或者 </a:t>
            </a:r>
            <a:r>
              <a:rPr kumimoji="1" lang="en-US" altLang="zh-CN" dirty="0"/>
              <a:t>places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+=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otherPlaces</a:t>
            </a:r>
            <a:endParaRPr kumimoji="1" lang="zh-CN" altLang="en-US" dirty="0"/>
          </a:p>
          <a:p>
            <a:r>
              <a:rPr kumimoji="1" lang="zh-CN" altLang="en-US" dirty="0"/>
              <a:t>插入：</a:t>
            </a:r>
            <a:r>
              <a:rPr kumimoji="1" lang="en-US" altLang="zh-CN" dirty="0">
                <a:solidFill>
                  <a:srgbClr val="FF0000"/>
                </a:solidFill>
              </a:rPr>
              <a:t>insert</a:t>
            </a:r>
            <a:endParaRPr kumimoji="1" lang="zh-CN" altLang="en-US" dirty="0"/>
          </a:p>
          <a:p>
            <a:r>
              <a:rPr kumimoji="1" lang="en-US" altLang="zh-CN" dirty="0" err="1"/>
              <a:t>places.insert</a:t>
            </a:r>
            <a:r>
              <a:rPr kumimoji="1" lang="en-US" altLang="zh-CN" dirty="0"/>
              <a:t>(“Paris”,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4)</a:t>
            </a:r>
            <a:endParaRPr kumimoji="1" lang="zh-CN" altLang="en-US" dirty="0"/>
          </a:p>
          <a:p>
            <a:r>
              <a:rPr kumimoji="1" lang="zh-CN" altLang="en-US" dirty="0"/>
              <a:t>删除：</a:t>
            </a:r>
            <a:r>
              <a:rPr kumimoji="1" lang="en-US" altLang="zh-CN" dirty="0">
                <a:solidFill>
                  <a:srgbClr val="FF0000"/>
                </a:solidFill>
              </a:rPr>
              <a:t>remove</a:t>
            </a:r>
            <a:endParaRPr kumimoji="1" lang="zh-CN" altLang="en-US" dirty="0"/>
          </a:p>
          <a:p>
            <a:r>
              <a:rPr kumimoji="1" lang="en-US" altLang="zh-CN" dirty="0" err="1"/>
              <a:t>places.remove</a:t>
            </a:r>
            <a:r>
              <a:rPr kumimoji="1" lang="en-US" altLang="zh-CN" dirty="0"/>
              <a:t>(at: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8)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800" dirty="0"/>
              <a:t>定义：</a:t>
            </a:r>
            <a:r>
              <a:rPr kumimoji="1" lang="en-US" altLang="zh-CN" sz="2800" dirty="0"/>
              <a:t>set&lt;</a:t>
            </a:r>
            <a:r>
              <a:rPr kumimoji="1" lang="zh-CN" altLang="en-US" sz="2800" dirty="0"/>
              <a:t>元素类型</a:t>
            </a:r>
            <a:r>
              <a:rPr kumimoji="1" lang="en-US" altLang="zh-CN" sz="2800" dirty="0"/>
              <a:t>&gt;</a:t>
            </a:r>
            <a:r>
              <a:rPr kumimoji="1" lang="zh-CN" altLang="en-US" sz="2800" dirty="0"/>
              <a:t>，无法使用类型推断，但可省略类型</a:t>
            </a:r>
            <a:endParaRPr kumimoji="1" lang="zh-CN" altLang="en-US" sz="2800" dirty="0"/>
          </a:p>
          <a:p>
            <a:r>
              <a:rPr kumimoji="1" lang="en-US" altLang="zh-CN" sz="2800" dirty="0" err="1"/>
              <a:t>var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stuNo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[1,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3]</a:t>
            </a:r>
            <a:endParaRPr kumimoji="1" lang="zh-CN" altLang="en-US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provinces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[“</a:t>
            </a:r>
            <a:r>
              <a:rPr kumimoji="1" lang="zh-CN" altLang="en-US" sz="2800" dirty="0"/>
              <a:t>江苏</a:t>
            </a:r>
            <a:r>
              <a:rPr kumimoji="1" lang="en-US" altLang="zh-CN" sz="2800" dirty="0"/>
              <a:t>”,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广东</a:t>
            </a:r>
            <a:r>
              <a:rPr kumimoji="1" lang="en-US" altLang="zh-CN" sz="2800" dirty="0"/>
              <a:t>”,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湖南</a:t>
            </a:r>
            <a:r>
              <a:rPr kumimoji="1" lang="en-US" altLang="zh-CN" sz="2800" dirty="0"/>
              <a:t>”,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河北</a:t>
            </a:r>
            <a:r>
              <a:rPr kumimoji="1" lang="en-US" altLang="zh-CN" sz="2800" dirty="0"/>
              <a:t>”]</a:t>
            </a:r>
            <a:endParaRPr kumimoji="1" lang="zh-CN" altLang="en-US" sz="2800" dirty="0"/>
          </a:p>
          <a:p>
            <a:endParaRPr kumimoji="1" lang="zh-CN" altLang="en-US" sz="2800" dirty="0"/>
          </a:p>
          <a:p>
            <a:r>
              <a:rPr kumimoji="1" lang="zh-CN" altLang="en-US" sz="2800" dirty="0"/>
              <a:t>计数：</a:t>
            </a:r>
            <a:r>
              <a:rPr kumimoji="1" lang="en-US" altLang="zh-CN" sz="2800" dirty="0"/>
              <a:t>count</a:t>
            </a:r>
            <a:r>
              <a:rPr kumimoji="1" lang="zh-CN" altLang="en-US" sz="2800" dirty="0"/>
              <a:t>          </a:t>
            </a:r>
            <a:r>
              <a:rPr kumimoji="1" lang="en-US" altLang="zh-CN" sz="2800" dirty="0" err="1"/>
              <a:t>provinces.count</a:t>
            </a:r>
            <a:endParaRPr kumimoji="1" lang="zh-CN" altLang="en-US" sz="2800" dirty="0"/>
          </a:p>
          <a:p>
            <a:r>
              <a:rPr kumimoji="1" lang="zh-CN" altLang="en-US" sz="2800" dirty="0"/>
              <a:t>空否：</a:t>
            </a:r>
            <a:r>
              <a:rPr kumimoji="1" lang="en-US" altLang="zh-CN" sz="2800" dirty="0" err="1"/>
              <a:t>isEmpty</a:t>
            </a:r>
            <a:endParaRPr kumimoji="1" lang="zh-CN" altLang="en-US" sz="2800" dirty="0"/>
          </a:p>
          <a:p>
            <a:r>
              <a:rPr kumimoji="1" lang="zh-CN" altLang="en-US" sz="2800" dirty="0"/>
              <a:t>插入：</a:t>
            </a:r>
            <a:r>
              <a:rPr kumimoji="1" lang="en-US" altLang="zh-CN" sz="2800" dirty="0"/>
              <a:t>insert</a:t>
            </a:r>
            <a:r>
              <a:rPr kumimoji="1" lang="zh-CN" altLang="en-US" sz="2800" dirty="0"/>
              <a:t>    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zh-CN" altLang="en-US" sz="2800" dirty="0"/>
              <a:t>  删除：</a:t>
            </a:r>
            <a:r>
              <a:rPr kumimoji="1" lang="en-US" altLang="zh-CN" sz="2800" dirty="0"/>
              <a:t>remove</a:t>
            </a:r>
            <a:r>
              <a:rPr kumimoji="1" lang="zh-CN" altLang="en-US" sz="2800" dirty="0"/>
              <a:t>     </a:t>
            </a:r>
            <a:r>
              <a:rPr kumimoji="1" lang="en-US" altLang="zh-CN" sz="2800" dirty="0" err="1"/>
              <a:t>provinces.remove</a:t>
            </a:r>
            <a:r>
              <a:rPr kumimoji="1" lang="en-US" altLang="zh-CN" sz="2800" dirty="0"/>
              <a:t>(“</a:t>
            </a:r>
            <a:r>
              <a:rPr kumimoji="1" lang="zh-CN" altLang="en-US" sz="2800" dirty="0"/>
              <a:t>江苏</a:t>
            </a:r>
            <a:r>
              <a:rPr kumimoji="1" lang="en-US" altLang="zh-CN" sz="2800" dirty="0"/>
              <a:t>”)</a:t>
            </a:r>
            <a:endParaRPr kumimoji="1"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是否包含某元素：</a:t>
            </a:r>
            <a:r>
              <a:rPr kumimoji="1" lang="en-US" altLang="zh-CN" dirty="0"/>
              <a:t>contains</a:t>
            </a:r>
            <a:endParaRPr kumimoji="1" lang="zh-CN" altLang="en-US" dirty="0"/>
          </a:p>
          <a:p>
            <a:r>
              <a:rPr kumimoji="1" lang="en-US" altLang="zh-CN" dirty="0" err="1"/>
              <a:t>provinces.contains</a:t>
            </a:r>
            <a:r>
              <a:rPr kumimoji="1" lang="en-US" altLang="zh-CN" dirty="0"/>
              <a:t>(“</a:t>
            </a:r>
            <a:r>
              <a:rPr kumimoji="1" lang="zh-CN" altLang="en-US" dirty="0"/>
              <a:t>广东</a:t>
            </a:r>
            <a:r>
              <a:rPr kumimoji="1" lang="en-US" altLang="zh-CN" dirty="0"/>
              <a:t>”)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转换为数组：</a:t>
            </a:r>
            <a:r>
              <a:rPr kumimoji="1" lang="en-US" altLang="zh-CN" dirty="0"/>
              <a:t>sorted</a:t>
            </a:r>
            <a:endParaRPr kumimoji="1" lang="zh-CN" altLang="en-US" dirty="0"/>
          </a:p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provincesArray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provinces.sorted</a:t>
            </a:r>
            <a:r>
              <a:rPr kumimoji="1" lang="en-US" altLang="zh-CN" dirty="0"/>
              <a:t>()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集合间的运算：交差并补</a:t>
            </a:r>
            <a:endParaRPr kumimoji="1" lang="zh-CN" altLang="en-US" dirty="0"/>
          </a:p>
          <a:p>
            <a:r>
              <a:rPr kumimoji="1" lang="en-US" altLang="zh-CN" dirty="0" err="1"/>
              <a:t>a.intersection</a:t>
            </a:r>
            <a:r>
              <a:rPr kumimoji="1" lang="en-US" altLang="zh-CN" dirty="0"/>
              <a:t>(b)</a:t>
            </a:r>
            <a:r>
              <a:rPr kumimoji="1" lang="zh-CN" altLang="en-US" dirty="0"/>
              <a:t>      </a:t>
            </a:r>
            <a:r>
              <a:rPr kumimoji="1" lang="en-US" altLang="zh-CN" dirty="0" err="1"/>
              <a:t>a.union</a:t>
            </a:r>
            <a:r>
              <a:rPr kumimoji="1" lang="en-US" altLang="zh-CN" dirty="0"/>
              <a:t>(b)</a:t>
            </a:r>
            <a:r>
              <a:rPr kumimoji="1" lang="zh-CN" altLang="en-US" dirty="0"/>
              <a:t>     </a:t>
            </a:r>
            <a:r>
              <a:rPr kumimoji="1" lang="en-US" altLang="zh-CN" dirty="0" err="1"/>
              <a:t>a.subtract</a:t>
            </a:r>
            <a:r>
              <a:rPr kumimoji="1" lang="en-US" altLang="zh-CN"/>
              <a:t>(b)       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 err="1">
                <a:sym typeface="+mn-ea"/>
              </a:rPr>
              <a:t>a.symmetricDifference</a:t>
            </a:r>
            <a:r>
              <a:rPr kumimoji="1" lang="en-US" altLang="zh-CN" dirty="0">
                <a:sym typeface="+mn-ea"/>
              </a:rPr>
              <a:t>(b)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定义：</a:t>
            </a:r>
            <a:r>
              <a:rPr kumimoji="1" lang="en-US" altLang="zh-CN" sz="2400" dirty="0"/>
              <a:t>Dictionary</a:t>
            </a:r>
            <a:r>
              <a:rPr kumimoji="1" lang="en-US" altLang="en-US" sz="2400" dirty="0"/>
              <a:t>&lt;</a:t>
            </a:r>
            <a:r>
              <a:rPr kumimoji="1" lang="zh-CN" altLang="en-US" sz="2400" dirty="0"/>
              <a:t>键类型，值类型</a:t>
            </a:r>
            <a:r>
              <a:rPr kumimoji="1" lang="en-US" altLang="en-US" sz="2400" dirty="0"/>
              <a:t>&gt;，</a:t>
            </a:r>
            <a:r>
              <a:rPr kumimoji="1" lang="zh-CN" altLang="en-US" sz="2400" dirty="0"/>
              <a:t>或</a:t>
            </a:r>
            <a:r>
              <a:rPr kumimoji="1" lang="en-US" altLang="zh-CN" sz="2400" dirty="0"/>
              <a:t>[</a:t>
            </a:r>
            <a:r>
              <a:rPr kumimoji="1" lang="zh-CN" altLang="en-US" sz="2400" dirty="0"/>
              <a:t>键类型：值类型</a:t>
            </a:r>
            <a:r>
              <a:rPr kumimoji="1" lang="en-US" altLang="en-US" sz="2400" dirty="0"/>
              <a:t>]</a:t>
            </a:r>
            <a:endParaRPr kumimoji="1" lang="en-US" altLang="en-US" sz="2400" dirty="0"/>
          </a:p>
          <a:p>
            <a:r>
              <a:rPr lang="zh-CN" altLang="en-US" sz="2400" dirty="0"/>
              <a:t>常用方法：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 airports = ["</a:t>
            </a:r>
            <a:r>
              <a:rPr lang="en-US" altLang="zh-CN" sz="2400" dirty="0" err="1"/>
              <a:t>PVG":"Shanghai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pudong</a:t>
            </a:r>
            <a:r>
              <a:rPr lang="en-US" altLang="zh-CN" sz="2400" dirty="0"/>
              <a:t>","</a:t>
            </a:r>
            <a:r>
              <a:rPr lang="en-US" altLang="zh-CN" sz="2400" dirty="0" err="1"/>
              <a:t>CHU":"Dalian","DUB":"DUBLIN</a:t>
            </a:r>
            <a:r>
              <a:rPr lang="en-US" altLang="zh-CN" sz="2400" dirty="0"/>
              <a:t> Airport"]</a:t>
            </a:r>
            <a:endParaRPr lang="en-US" altLang="zh-CN" sz="2400" dirty="0"/>
          </a:p>
          <a:p>
            <a:r>
              <a:rPr lang="zh-CN" altLang="zh-CN" sz="2400" dirty="0"/>
              <a:t>字典是否为空</a:t>
            </a:r>
            <a:r>
              <a:rPr lang="zh-CN" altLang="en-US" sz="2400" dirty="0"/>
              <a:t> </a:t>
            </a:r>
            <a:r>
              <a:rPr lang="en-US" altLang="en-US" sz="2400" dirty="0"/>
              <a:t>       </a:t>
            </a:r>
            <a:r>
              <a:rPr lang="en-US" altLang="zh-CN" sz="2400" dirty="0" err="1"/>
              <a:t>airports.isEmpty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字典计数</a:t>
            </a:r>
            <a:r>
              <a:rPr lang="zh-CN" altLang="en-US" sz="2400" dirty="0"/>
              <a:t> </a:t>
            </a:r>
            <a:r>
              <a:rPr lang="en-US" altLang="en-US" sz="2400" dirty="0"/>
              <a:t>                </a:t>
            </a:r>
            <a:r>
              <a:rPr lang="en-US" altLang="zh-CN" sz="2400" dirty="0" err="1"/>
              <a:t>airports.count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r>
              <a:rPr lang="zh-CN" altLang="zh-CN" sz="2400" dirty="0"/>
              <a:t>添加或更新：字典变量</a:t>
            </a:r>
            <a:r>
              <a:rPr lang="en-US" altLang="zh-CN" sz="2400" dirty="0"/>
              <a:t>[</a:t>
            </a:r>
            <a:r>
              <a:rPr lang="zh-CN" altLang="zh-CN" sz="2400" dirty="0"/>
              <a:t>键</a:t>
            </a:r>
            <a:r>
              <a:rPr lang="en-US" altLang="zh-CN" sz="2400" dirty="0"/>
              <a:t>] = </a:t>
            </a:r>
            <a:r>
              <a:rPr lang="zh-CN" altLang="zh-CN" sz="2400" dirty="0"/>
              <a:t>值</a:t>
            </a:r>
            <a:endParaRPr lang="zh-CN" altLang="zh-CN" sz="2400" dirty="0"/>
          </a:p>
          <a:p>
            <a:r>
              <a:rPr lang="en-US" altLang="zh-CN" sz="2400" dirty="0"/>
              <a:t>airports["SHQ"] = "Hongqiao Airport"</a:t>
            </a:r>
            <a:endParaRPr lang="zh-CN" altLang="zh-CN" sz="2400" dirty="0"/>
          </a:p>
          <a:p>
            <a:r>
              <a:rPr lang="en-US" altLang="zh-CN" sz="2400" dirty="0"/>
              <a:t>airports["CHU"] = "</a:t>
            </a:r>
            <a:r>
              <a:rPr lang="zh-CN" altLang="zh-CN" sz="2400" dirty="0"/>
              <a:t>大连周水子机场</a:t>
            </a:r>
            <a:r>
              <a:rPr lang="en-US" altLang="zh-CN" sz="2400" dirty="0"/>
              <a:t>"</a:t>
            </a:r>
            <a:endParaRPr lang="zh-CN" altLang="zh-CN" sz="2400" dirty="0"/>
          </a:p>
          <a:p>
            <a:endParaRPr lang="zh-CN" altLang="zh-CN" dirty="0"/>
          </a:p>
          <a:p>
            <a:endParaRPr kumimoji="1"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600" dirty="0"/>
              <a:t>获取，可以用下标</a:t>
            </a:r>
            <a:r>
              <a:rPr lang="zh-CN" altLang="en-US" sz="2600" dirty="0"/>
              <a:t> </a:t>
            </a:r>
            <a:r>
              <a:rPr lang="en-US" altLang="en-US" sz="2600" dirty="0"/>
              <a:t>           </a:t>
            </a:r>
            <a:r>
              <a:rPr lang="en-US" altLang="zh-CN" sz="2600" dirty="0"/>
              <a:t>airports["DUB"]</a:t>
            </a:r>
            <a:endParaRPr lang="zh-CN" altLang="zh-CN" sz="2600" dirty="0"/>
          </a:p>
          <a:p>
            <a:r>
              <a:rPr lang="en-US" altLang="zh-CN" sz="2600" dirty="0"/>
              <a:t> </a:t>
            </a:r>
            <a:endParaRPr lang="zh-CN" altLang="zh-CN" sz="2600" dirty="0"/>
          </a:p>
          <a:p>
            <a:r>
              <a:rPr lang="zh-CN" altLang="zh-CN" sz="2600" dirty="0"/>
              <a:t>移除，用下标把值设为</a:t>
            </a:r>
            <a:r>
              <a:rPr lang="en-US" altLang="zh-CN" sz="2600" dirty="0"/>
              <a:t>nil</a:t>
            </a:r>
            <a:r>
              <a:rPr lang="en-US" altLang="en-US" sz="2600" dirty="0"/>
              <a:t>            </a:t>
            </a:r>
            <a:r>
              <a:rPr lang="en-US" altLang="zh-CN" sz="2600" dirty="0"/>
              <a:t>airports["DUB"] = nil</a:t>
            </a:r>
            <a:endParaRPr lang="zh-CN" altLang="zh-CN" sz="2600" dirty="0"/>
          </a:p>
          <a:p>
            <a:r>
              <a:rPr lang="en-US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en-US" sz="2600" dirty="0"/>
              <a:t> </a:t>
            </a:r>
            <a:r>
              <a:rPr lang="en-US" altLang="en-US" sz="2600" dirty="0"/>
              <a:t> </a:t>
            </a:r>
            <a:r>
              <a:rPr lang="zh-CN" altLang="zh-CN" sz="2600" dirty="0"/>
              <a:t>循环一个字典</a:t>
            </a:r>
            <a:r>
              <a:rPr lang="en-US" altLang="zh-CN" sz="2600" dirty="0"/>
              <a:t>for in</a:t>
            </a:r>
            <a:r>
              <a:rPr lang="zh-CN" altLang="zh-CN" sz="2600" dirty="0"/>
              <a:t>，因为键值对有</a:t>
            </a:r>
            <a:r>
              <a:rPr lang="en-US" altLang="zh-CN" sz="2600" dirty="0"/>
              <a:t>2</a:t>
            </a:r>
            <a:r>
              <a:rPr lang="zh-CN" altLang="zh-CN" sz="2600" dirty="0"/>
              <a:t>个元素，用元组变量</a:t>
            </a:r>
            <a:endParaRPr lang="zh-CN" altLang="zh-CN" sz="2600" dirty="0"/>
          </a:p>
          <a:p>
            <a:r>
              <a:rPr lang="en-US" altLang="zh-CN" sz="2600" dirty="0"/>
              <a:t>for (key, value) in airports{</a:t>
            </a:r>
            <a:endParaRPr lang="zh-CN" altLang="zh-CN" sz="2600" dirty="0"/>
          </a:p>
          <a:p>
            <a:r>
              <a:rPr lang="en-US" altLang="zh-CN" sz="2600" dirty="0"/>
              <a:t>    print(</a:t>
            </a:r>
            <a:r>
              <a:rPr lang="en-US" altLang="zh-CN" sz="2600" dirty="0" err="1"/>
              <a:t>key,value</a:t>
            </a:r>
            <a:r>
              <a:rPr lang="en-US" altLang="zh-CN" sz="2600" dirty="0"/>
              <a:t>)</a:t>
            </a:r>
            <a:endParaRPr lang="zh-CN" altLang="zh-CN" sz="2600" dirty="0"/>
          </a:p>
          <a:p>
            <a:r>
              <a:rPr lang="en-US" altLang="zh-CN" sz="2600" dirty="0"/>
              <a:t>}</a:t>
            </a:r>
            <a:endParaRPr lang="zh-CN" altLang="zh-CN" sz="2600" dirty="0"/>
          </a:p>
          <a:p>
            <a:endParaRPr kumimoji="1" lang="zh-CN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/>
              <a:t>单独使用其中键或值，使用</a:t>
            </a:r>
            <a:r>
              <a:rPr lang="en-US" altLang="zh-CN" sz="2400" dirty="0"/>
              <a:t>keys</a:t>
            </a:r>
            <a:r>
              <a:rPr lang="zh-CN" altLang="zh-CN" sz="2400" dirty="0"/>
              <a:t>或</a:t>
            </a:r>
            <a:r>
              <a:rPr lang="en-US" altLang="zh-CN" sz="2400" dirty="0"/>
              <a:t>values(</a:t>
            </a:r>
            <a:r>
              <a:rPr lang="zh-CN" altLang="zh-CN" sz="2400" dirty="0"/>
              <a:t>可使用</a:t>
            </a:r>
            <a:r>
              <a:rPr lang="en-US" altLang="zh-CN" sz="2400" dirty="0"/>
              <a:t>for in)</a:t>
            </a:r>
            <a:endParaRPr lang="zh-CN" altLang="zh-CN" sz="2400" dirty="0"/>
          </a:p>
          <a:p>
            <a:r>
              <a:rPr lang="en-US" altLang="zh-CN" sz="2400" dirty="0"/>
              <a:t>for key in </a:t>
            </a:r>
            <a:r>
              <a:rPr lang="en-US" altLang="zh-CN" sz="2400" dirty="0" err="1"/>
              <a:t>airports.keys</a:t>
            </a:r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   print(key)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  <a:p>
            <a:r>
              <a:rPr lang="en-US" altLang="zh-CN" sz="2400" dirty="0"/>
              <a:t> </a:t>
            </a:r>
            <a:endParaRPr lang="zh-CN" altLang="zh-CN" sz="2400" dirty="0"/>
          </a:p>
          <a:p>
            <a:r>
              <a:rPr lang="zh-CN" altLang="zh-CN" sz="2400" dirty="0"/>
              <a:t>把键值对分类成数组，用</a:t>
            </a:r>
            <a:r>
              <a:rPr lang="en-US" altLang="zh-CN" sz="2400" dirty="0"/>
              <a:t>[</a:t>
            </a:r>
            <a:r>
              <a:rPr lang="zh-CN" altLang="zh-CN" sz="2400" dirty="0"/>
              <a:t>数组类型</a:t>
            </a:r>
            <a:r>
              <a:rPr lang="en-US" altLang="zh-CN" sz="2400" dirty="0"/>
              <a:t>]</a:t>
            </a:r>
            <a:r>
              <a:rPr lang="zh-CN" altLang="zh-CN" sz="2400" dirty="0"/>
              <a:t>（字典变量</a:t>
            </a:r>
            <a:r>
              <a:rPr lang="en-US" altLang="zh-CN" sz="2400" dirty="0"/>
              <a:t>.keys</a:t>
            </a:r>
            <a:r>
              <a:rPr lang="zh-CN" altLang="zh-CN" sz="2400" dirty="0"/>
              <a:t>），</a:t>
            </a:r>
            <a:r>
              <a:rPr lang="en-US" altLang="zh-CN" sz="2400" dirty="0"/>
              <a:t>[</a:t>
            </a:r>
            <a:r>
              <a:rPr lang="zh-CN" altLang="zh-CN" sz="2400" dirty="0"/>
              <a:t>数组类型</a:t>
            </a:r>
            <a:r>
              <a:rPr lang="en-US" altLang="zh-CN" sz="2400" dirty="0"/>
              <a:t>]</a:t>
            </a:r>
            <a:r>
              <a:rPr lang="zh-CN" altLang="zh-CN" sz="2400" dirty="0"/>
              <a:t>（字典变量</a:t>
            </a:r>
            <a:r>
              <a:rPr lang="en-US" altLang="zh-CN" sz="2400" dirty="0"/>
              <a:t>.values</a:t>
            </a:r>
            <a:r>
              <a:rPr lang="zh-CN" altLang="zh-CN" sz="2400" dirty="0"/>
              <a:t>）</a:t>
            </a:r>
            <a:endParaRPr lang="zh-CN" altLang="zh-CN" sz="2400" dirty="0"/>
          </a:p>
          <a:p>
            <a:r>
              <a:rPr lang="en-US" altLang="zh-CN" sz="2400" dirty="0"/>
              <a:t>let codes = [String](</a:t>
            </a:r>
            <a:r>
              <a:rPr lang="en-US" altLang="zh-CN" sz="2400" dirty="0" err="1"/>
              <a:t>airports.keys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let </a:t>
            </a:r>
            <a:r>
              <a:rPr lang="en-US" altLang="zh-CN" sz="2400" dirty="0" err="1"/>
              <a:t>airportFullname</a:t>
            </a:r>
            <a:r>
              <a:rPr lang="en-US" altLang="zh-CN" sz="2400" dirty="0"/>
              <a:t>= [String](</a:t>
            </a:r>
            <a:r>
              <a:rPr lang="en-US" altLang="zh-CN" sz="2400" dirty="0" err="1"/>
              <a:t>airports.values</a:t>
            </a:r>
            <a:r>
              <a:rPr lang="en-US" altLang="zh-CN" sz="2400" dirty="0"/>
              <a:t> )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Swift</a:t>
            </a:r>
            <a:r>
              <a:rPr kumimoji="1" lang="zh-CN" altLang="en-US" dirty="0"/>
              <a:t>语言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/>
              <a:t>新一代苹果平台（</a:t>
            </a:r>
            <a:r>
              <a:rPr kumimoji="1" lang="en-US" altLang="en-US" sz="2800" dirty="0"/>
              <a:t>iOS/macOS/</a:t>
            </a:r>
            <a:r>
              <a:rPr kumimoji="1" lang="en-US" altLang="en-US" sz="2800" dirty="0" err="1"/>
              <a:t>watchOS</a:t>
            </a:r>
            <a:r>
              <a:rPr kumimoji="1" lang="en-US" altLang="en-US" sz="2800" dirty="0"/>
              <a:t>/</a:t>
            </a:r>
            <a:r>
              <a:rPr kumimoji="1" lang="en-US" altLang="en-US" sz="2800" dirty="0" err="1"/>
              <a:t>tvOS</a:t>
            </a:r>
            <a:r>
              <a:rPr kumimoji="1" lang="zh-CN" altLang="en-US" sz="2800" dirty="0"/>
              <a:t>）的</a:t>
            </a:r>
            <a:r>
              <a:rPr kumimoji="1" lang="en-US" altLang="zh-CN" sz="2800" dirty="0"/>
              <a:t>A</a:t>
            </a:r>
            <a:r>
              <a:rPr kumimoji="1" lang="en-US" altLang="en-US" sz="2800" dirty="0"/>
              <a:t>PP</a:t>
            </a:r>
            <a:r>
              <a:rPr kumimoji="1" lang="zh-CN" altLang="en-US" sz="2800" dirty="0"/>
              <a:t>及游戏开发语言。</a:t>
            </a:r>
            <a:endParaRPr kumimoji="1" lang="en-US" altLang="zh-CN" sz="2800" dirty="0"/>
          </a:p>
          <a:p>
            <a:r>
              <a:rPr kumimoji="1" lang="en-US" altLang="zh-CN" sz="2800" dirty="0"/>
              <a:t>2014</a:t>
            </a:r>
            <a:r>
              <a:rPr kumimoji="1" lang="zh-CN" altLang="en-US" sz="2800" dirty="0"/>
              <a:t>年</a:t>
            </a:r>
            <a:r>
              <a:rPr kumimoji="1" lang="en-US" altLang="zh-CN" sz="2800" dirty="0"/>
              <a:t>6</a:t>
            </a:r>
            <a:r>
              <a:rPr kumimoji="1" lang="zh-CN" altLang="en-US" sz="2800" dirty="0"/>
              <a:t>月推出第一个版本，由苹果员工</a:t>
            </a:r>
            <a:r>
              <a:rPr kumimoji="1" lang="en-US" altLang="zh-CN" sz="2800" dirty="0"/>
              <a:t>Chris</a:t>
            </a:r>
            <a:r>
              <a:rPr kumimoji="1" lang="en-US" altLang="en-US" sz="2800" dirty="0"/>
              <a:t> </a:t>
            </a:r>
            <a:r>
              <a:rPr kumimoji="1" lang="en-US" altLang="en-US" sz="2800" dirty="0" err="1"/>
              <a:t>Lattern</a:t>
            </a:r>
            <a:r>
              <a:rPr kumimoji="1" lang="zh-CN" altLang="en-US" sz="2800" dirty="0"/>
              <a:t>历时四年发明。</a:t>
            </a:r>
            <a:endParaRPr kumimoji="1" lang="en-US" altLang="zh-CN" sz="2800" dirty="0"/>
          </a:p>
          <a:p>
            <a:r>
              <a:rPr kumimoji="1" lang="en-US" altLang="zh-CN" sz="2800" dirty="0"/>
              <a:t>Swift</a:t>
            </a:r>
            <a:r>
              <a:rPr kumimoji="1" lang="zh-CN" altLang="en-US" sz="2800" dirty="0"/>
              <a:t>已开源，正逐渐替代</a:t>
            </a:r>
            <a:r>
              <a:rPr kumimoji="1" lang="en-US" altLang="zh-CN" sz="2800" dirty="0"/>
              <a:t>Objective-C</a:t>
            </a:r>
            <a:r>
              <a:rPr kumimoji="1" lang="zh-CN" altLang="en-US" sz="2800"/>
              <a:t>语言，成为</a:t>
            </a:r>
            <a:r>
              <a:rPr kumimoji="1" lang="en-US" altLang="zh-CN" sz="2800" dirty="0"/>
              <a:t>iOS</a:t>
            </a:r>
            <a:r>
              <a:rPr kumimoji="1" lang="zh-CN" altLang="en-US" sz="2800" dirty="0"/>
              <a:t>开发的主流语言。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常量的定义</a:t>
            </a:r>
            <a:endParaRPr lang="zh-CN" altLang="en-US" sz="4000" dirty="0"/>
          </a:p>
          <a:p>
            <a:r>
              <a:rPr lang="zh-CN" altLang="en-US" sz="4000" dirty="0"/>
              <a:t>格式：</a:t>
            </a:r>
            <a:r>
              <a:rPr lang="en-US" altLang="zh-CN" sz="4000" dirty="0"/>
              <a:t>let </a:t>
            </a:r>
            <a:r>
              <a:rPr lang="zh-CN" altLang="en-US" sz="4000" dirty="0"/>
              <a:t>常量名 </a:t>
            </a:r>
            <a:r>
              <a:rPr lang="en-US" altLang="zh-CN" sz="4000" dirty="0"/>
              <a:t>= </a:t>
            </a:r>
            <a:r>
              <a:rPr lang="zh-CN" altLang="en-US" sz="4000" dirty="0"/>
              <a:t>值</a:t>
            </a:r>
            <a:endParaRPr lang="zh-CN" altLang="en-US" sz="4000" dirty="0"/>
          </a:p>
          <a:p>
            <a:r>
              <a:rPr lang="zh-CN" altLang="en-US" sz="4000" dirty="0"/>
              <a:t>举例：</a:t>
            </a:r>
            <a:r>
              <a:rPr lang="en-US" altLang="zh-CN" sz="4000" dirty="0"/>
              <a:t>let pi = 3.1415926</a:t>
            </a:r>
            <a:endParaRPr lang="en-US" altLang="zh-CN" sz="4000" dirty="0"/>
          </a:p>
          <a:p>
            <a:r>
              <a:rPr lang="zh-CN" altLang="en-US" sz="4000" dirty="0"/>
              <a:t>举例：</a:t>
            </a:r>
            <a:r>
              <a:rPr lang="en-US" altLang="zh-CN" sz="4000" dirty="0"/>
              <a:t>let </a:t>
            </a:r>
            <a:r>
              <a:rPr lang="zh-CN" altLang="en-US" sz="4000" dirty="0"/>
              <a:t>工资 </a:t>
            </a:r>
            <a:r>
              <a:rPr lang="en-US" altLang="zh-CN" sz="4000" dirty="0"/>
              <a:t>= 5000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格式：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 </a:t>
            </a:r>
            <a:r>
              <a:rPr lang="zh-CN" altLang="en-US" sz="4000" dirty="0"/>
              <a:t>变量名</a:t>
            </a:r>
            <a:endParaRPr lang="zh-CN" altLang="en-US" sz="4000" dirty="0"/>
          </a:p>
          <a:p>
            <a:r>
              <a:rPr lang="zh-CN" altLang="en-US" sz="4000" dirty="0"/>
              <a:t>举例：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 </a:t>
            </a:r>
            <a:r>
              <a:rPr lang="en-US" altLang="zh-CN" sz="4000" dirty="0" err="1"/>
              <a:t>age:Int</a:t>
            </a:r>
            <a:r>
              <a:rPr lang="en-US" altLang="zh-CN" sz="4000" dirty="0"/>
              <a:t> = 3</a:t>
            </a:r>
            <a:endParaRPr lang="en-US" altLang="zh-CN" sz="4000" dirty="0"/>
          </a:p>
          <a:p>
            <a:r>
              <a:rPr lang="zh-CN" altLang="en-US" sz="4000" dirty="0"/>
              <a:t>举例：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 age = 3</a:t>
            </a:r>
            <a:r>
              <a:rPr lang="zh-CN" altLang="en-US" sz="4000" dirty="0"/>
              <a:t>（类型推断）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类型安全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变量一旦定义，其类型不可更改</a:t>
            </a:r>
            <a:endParaRPr lang="zh-CN" altLang="en-US" sz="4000" dirty="0"/>
          </a:p>
          <a:p>
            <a:r>
              <a:rPr lang="zh-CN" altLang="en-US" sz="4000" dirty="0"/>
              <a:t>举例：</a:t>
            </a:r>
            <a:r>
              <a:rPr lang="en-US" altLang="zh-CN" sz="4000" dirty="0" err="1"/>
              <a:t>var</a:t>
            </a:r>
            <a:r>
              <a:rPr lang="en-US" altLang="zh-CN" sz="4000" dirty="0"/>
              <a:t> </a:t>
            </a:r>
            <a:r>
              <a:rPr lang="zh-CN" altLang="en-US" sz="4000" dirty="0"/>
              <a:t>价格 </a:t>
            </a:r>
            <a:r>
              <a:rPr lang="en-US" altLang="zh-CN" sz="4000" dirty="0"/>
              <a:t>= 3</a:t>
            </a:r>
            <a:endParaRPr lang="en-US" altLang="zh-CN" sz="4000" dirty="0"/>
          </a:p>
          <a:p>
            <a:r>
              <a:rPr lang="zh-CN" altLang="en-US" sz="4000" dirty="0"/>
              <a:t>举例：价格 </a:t>
            </a:r>
            <a:r>
              <a:rPr lang="en-US" altLang="zh-CN" sz="4000" dirty="0"/>
              <a:t>= “</a:t>
            </a:r>
            <a:r>
              <a:rPr lang="zh-CN" altLang="en-US" sz="4000" dirty="0"/>
              <a:t>五毛”  出错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6645" y="1750695"/>
            <a:ext cx="10501630" cy="402336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代码注释：有助于自己和他人理解</a:t>
            </a:r>
            <a:endParaRPr lang="zh-CN" altLang="en-US" sz="4000" dirty="0"/>
          </a:p>
          <a:p>
            <a:r>
              <a:rPr lang="en-US" altLang="zh-CN" sz="4000" dirty="0"/>
              <a:t>//  </a:t>
            </a:r>
            <a:r>
              <a:rPr lang="zh-CN" altLang="en-US" sz="4000" dirty="0"/>
              <a:t>行注释</a:t>
            </a:r>
            <a:endParaRPr lang="zh-CN" altLang="en-US" sz="4000" dirty="0"/>
          </a:p>
          <a:p>
            <a:r>
              <a:rPr lang="en-US" altLang="zh-CN" sz="4000" dirty="0"/>
              <a:t>/*</a:t>
            </a:r>
            <a:r>
              <a:rPr lang="zh-CN" altLang="en-US" sz="4000" dirty="0"/>
              <a:t>段注释*</a:t>
            </a:r>
            <a:r>
              <a:rPr lang="en-US" altLang="zh-CN" sz="4000" dirty="0"/>
              <a:t>/</a:t>
            </a:r>
            <a:endParaRPr lang="zh-CN" altLang="en-US" sz="4000" dirty="0"/>
          </a:p>
          <a:p>
            <a:endParaRPr lang="zh-CN" alt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元组（</a:t>
            </a:r>
            <a:r>
              <a:rPr kumimoji="1" lang="en-US" altLang="zh-CN" dirty="0"/>
              <a:t>Tuple</a:t>
            </a:r>
            <a:r>
              <a:rPr kumimoji="1" lang="zh-CN" altLang="en-US" dirty="0"/>
              <a:t>）：定义变量的一个组合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60022"/>
            <a:ext cx="10058400" cy="4023360"/>
          </a:xfrm>
        </p:spPr>
        <p:txBody>
          <a:bodyPr/>
          <a:lstStyle/>
          <a:p>
            <a:r>
              <a:rPr kumimoji="1" lang="zh-CN" altLang="en-US" sz="4000" dirty="0"/>
              <a:t>形式（一般）：</a:t>
            </a:r>
            <a:r>
              <a:rPr kumimoji="1" lang="en-US" altLang="zh-CN" sz="4000" dirty="0">
                <a:sym typeface="Wingdings" panose="05000000000000000000"/>
              </a:rPr>
              <a:t>(5,”</a:t>
            </a:r>
            <a:r>
              <a:rPr kumimoji="1" lang="zh-CN" altLang="en-US" sz="4000" dirty="0">
                <a:sym typeface="Wingdings" panose="05000000000000000000"/>
              </a:rPr>
              <a:t>天</a:t>
            </a:r>
            <a:r>
              <a:rPr kumimoji="1" lang="en-US" altLang="zh-CN" sz="4000" dirty="0">
                <a:sym typeface="Wingdings" panose="05000000000000000000"/>
              </a:rPr>
              <a:t>”,”swift” )</a:t>
            </a:r>
            <a:endParaRPr kumimoji="1" lang="zh-CN" altLang="en-US" sz="4000" dirty="0"/>
          </a:p>
          <a:p>
            <a:r>
              <a:rPr kumimoji="1" lang="zh-CN" altLang="en-US" sz="4000" dirty="0"/>
              <a:t>形式（前缀）：</a:t>
            </a:r>
            <a:r>
              <a:rPr kumimoji="1" lang="en-US" altLang="zh-CN" sz="4000" dirty="0">
                <a:sym typeface="Wingdings" panose="05000000000000000000"/>
              </a:rPr>
              <a:t>(day:5,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dirty="0">
                <a:sym typeface="Wingdings" panose="05000000000000000000"/>
              </a:rPr>
              <a:t>unit:”</a:t>
            </a:r>
            <a:r>
              <a:rPr kumimoji="1" lang="zh-CN" altLang="en-US" sz="4000" dirty="0">
                <a:sym typeface="Wingdings" panose="05000000000000000000"/>
              </a:rPr>
              <a:t>天</a:t>
            </a:r>
            <a:r>
              <a:rPr kumimoji="1" lang="en-US" altLang="zh-CN" sz="4000" dirty="0">
                <a:sym typeface="Wingdings" panose="05000000000000000000"/>
              </a:rPr>
              <a:t>”,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dirty="0" err="1">
                <a:sym typeface="Wingdings" panose="05000000000000000000"/>
              </a:rPr>
              <a:t>lang</a:t>
            </a:r>
            <a:r>
              <a:rPr kumimoji="1" lang="en-US" altLang="zh-CN" sz="4000" dirty="0">
                <a:sym typeface="Wingdings" panose="05000000000000000000"/>
              </a:rPr>
              <a:t>:”swift”)</a:t>
            </a:r>
            <a:endParaRPr kumimoji="1" lang="zh-CN" altLang="en-US" sz="4000" dirty="0">
              <a:sym typeface="Wingdings" panose="05000000000000000000"/>
            </a:endParaRPr>
          </a:p>
          <a:p>
            <a:endParaRPr kumimoji="1" lang="zh-CN" altLang="en-US" sz="4000" dirty="0">
              <a:sym typeface="Wingdings" panose="05000000000000000000"/>
            </a:endParaRPr>
          </a:p>
          <a:p>
            <a:r>
              <a:rPr kumimoji="1" lang="en-US" altLang="zh-CN" sz="4000" dirty="0" err="1">
                <a:sym typeface="Wingdings" panose="05000000000000000000"/>
              </a:rPr>
              <a:t>var</a:t>
            </a:r>
            <a:r>
              <a:rPr kumimoji="1" lang="zh-CN" altLang="en-US" sz="4000" dirty="0">
                <a:sym typeface="Wingdings" panose="05000000000000000000"/>
              </a:rPr>
              <a:t>  </a:t>
            </a:r>
            <a:r>
              <a:rPr kumimoji="1" lang="en-US" altLang="zh-CN" sz="4000" dirty="0">
                <a:sym typeface="Wingdings" panose="05000000000000000000"/>
              </a:rPr>
              <a:t>title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dirty="0">
                <a:sym typeface="Wingdings" panose="05000000000000000000"/>
              </a:rPr>
              <a:t>=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b="1" dirty="0">
                <a:sym typeface="Wingdings" panose="05000000000000000000"/>
              </a:rPr>
              <a:t>(</a:t>
            </a:r>
            <a:r>
              <a:rPr kumimoji="1" lang="en-US" altLang="zh-CN" sz="4000" dirty="0">
                <a:sym typeface="Wingdings" panose="05000000000000000000"/>
              </a:rPr>
              <a:t>day:5,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dirty="0">
                <a:sym typeface="Wingdings" panose="05000000000000000000"/>
              </a:rPr>
              <a:t>unit:”</a:t>
            </a:r>
            <a:r>
              <a:rPr kumimoji="1" lang="zh-CN" altLang="en-US" sz="4000" dirty="0">
                <a:sym typeface="Wingdings" panose="05000000000000000000"/>
              </a:rPr>
              <a:t>天</a:t>
            </a:r>
            <a:r>
              <a:rPr kumimoji="1" lang="en-US" altLang="zh-CN" sz="4000" dirty="0">
                <a:sym typeface="Wingdings" panose="05000000000000000000"/>
              </a:rPr>
              <a:t>”,</a:t>
            </a:r>
            <a:r>
              <a:rPr kumimoji="1" lang="zh-CN" altLang="en-US" sz="4000" dirty="0">
                <a:sym typeface="Wingdings" panose="05000000000000000000"/>
              </a:rPr>
              <a:t> </a:t>
            </a:r>
            <a:r>
              <a:rPr kumimoji="1" lang="en-US" altLang="zh-CN" sz="4000" dirty="0" err="1">
                <a:sym typeface="Wingdings" panose="05000000000000000000"/>
              </a:rPr>
              <a:t>lang</a:t>
            </a:r>
            <a:r>
              <a:rPr kumimoji="1" lang="en-US" altLang="zh-CN" sz="4000" dirty="0">
                <a:sym typeface="Wingdings" panose="05000000000000000000"/>
              </a:rPr>
              <a:t>:”swift”</a:t>
            </a:r>
            <a:r>
              <a:rPr kumimoji="1" lang="en-US" altLang="zh-CN" sz="4000" b="1" dirty="0">
                <a:sym typeface="Wingdings" panose="05000000000000000000"/>
              </a:rPr>
              <a:t>)</a:t>
            </a:r>
            <a:endParaRPr kumimoji="1" lang="zh-CN" altLang="en-US" sz="4000" b="1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可选类型</a:t>
            </a:r>
            <a:r>
              <a:rPr kumimoji="1" lang="en-US" altLang="zh-CN" dirty="0"/>
              <a:t>(Optional)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可选类型：代表变量可能有值的情况。</a:t>
            </a:r>
            <a:endParaRPr kumimoji="1" lang="zh-CN" altLang="en-US" sz="4000" dirty="0"/>
          </a:p>
          <a:p>
            <a:r>
              <a:rPr kumimoji="1" lang="zh-CN" altLang="en-US" sz="4000" dirty="0"/>
              <a:t>格式：</a:t>
            </a:r>
            <a:r>
              <a:rPr kumimoji="1" lang="en-US" altLang="zh-CN" sz="4000" dirty="0" err="1"/>
              <a:t>var</a:t>
            </a:r>
            <a:r>
              <a:rPr kumimoji="1" lang="zh-CN" altLang="en-US" sz="4000" dirty="0"/>
              <a:t> 变量名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类型</a:t>
            </a:r>
            <a:r>
              <a:rPr kumimoji="1" lang="en-US" altLang="zh-CN" sz="4000" dirty="0"/>
              <a:t>?</a:t>
            </a:r>
            <a:r>
              <a:rPr kumimoji="1" lang="zh-CN" altLang="en-US" sz="4000" dirty="0"/>
              <a:t>      默认是无值</a:t>
            </a:r>
            <a:r>
              <a:rPr kumimoji="1" lang="en-US" altLang="zh-CN" sz="4000" dirty="0"/>
              <a:t>(</a:t>
            </a:r>
            <a:r>
              <a:rPr kumimoji="1" lang="en-US" altLang="en-US" sz="4000" dirty="0"/>
              <a:t>nil)</a:t>
            </a:r>
            <a:endParaRPr kumimoji="1" lang="zh-CN" altLang="en-US" sz="4000" dirty="0"/>
          </a:p>
          <a:p>
            <a:r>
              <a:rPr kumimoji="1" lang="zh-CN" altLang="en-US" sz="4000" dirty="0"/>
              <a:t>举例：</a:t>
            </a:r>
            <a:r>
              <a:rPr kumimoji="1" lang="en-US" altLang="zh-CN" sz="4000" dirty="0" err="1"/>
              <a:t>var</a:t>
            </a:r>
            <a:r>
              <a:rPr kumimoji="1" lang="zh-CN" altLang="en-US" sz="4000" dirty="0"/>
              <a:t> </a:t>
            </a:r>
            <a:r>
              <a:rPr kumimoji="1" lang="en-US" altLang="zh-CN" sz="4000" dirty="0" err="1"/>
              <a:t>addr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String?</a:t>
            </a:r>
            <a:endParaRPr kumimoji="1" lang="zh-CN" altLang="en-US" sz="4000" dirty="0"/>
          </a:p>
          <a:p>
            <a:r>
              <a:rPr kumimoji="1" lang="zh-CN" altLang="en-US" sz="4000" dirty="0"/>
              <a:t>               </a:t>
            </a:r>
            <a:r>
              <a:rPr kumimoji="1" lang="en-US" altLang="zh-CN" sz="4000" dirty="0" err="1"/>
              <a:t>addr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=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“</a:t>
            </a:r>
            <a:r>
              <a:rPr kumimoji="1" lang="zh-CN" altLang="en-US" sz="4000" dirty="0"/>
              <a:t>徐州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  <a:p>
            <a:r>
              <a:rPr kumimoji="1" lang="zh-CN" altLang="en-US" sz="4000" dirty="0"/>
              <a:t>或者：</a:t>
            </a:r>
            <a:r>
              <a:rPr kumimoji="1" lang="en-US" altLang="zh-CN" sz="4000" dirty="0" err="1"/>
              <a:t>var</a:t>
            </a:r>
            <a:r>
              <a:rPr kumimoji="1" lang="zh-CN" altLang="en-US" sz="4000" dirty="0"/>
              <a:t> </a:t>
            </a:r>
            <a:r>
              <a:rPr kumimoji="1" lang="en-US" altLang="zh-CN" sz="4000" dirty="0" err="1"/>
              <a:t>addr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: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String?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=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“</a:t>
            </a:r>
            <a:r>
              <a:rPr kumimoji="1" lang="zh-CN" altLang="en-US" sz="4000" dirty="0"/>
              <a:t>徐州</a:t>
            </a:r>
            <a:r>
              <a:rPr kumimoji="1" lang="en-US" altLang="zh-CN" sz="4000" dirty="0"/>
              <a:t>”</a:t>
            </a:r>
            <a:endParaRPr kumimoji="1" lang="zh-CN" altLang="en-US" sz="4000" dirty="0"/>
          </a:p>
          <a:p>
            <a:endParaRPr kumimoji="1"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/>
              <a:t>String</a:t>
            </a:r>
            <a:r>
              <a:rPr kumimoji="1" lang="zh-CN" altLang="en-US" sz="2800" dirty="0"/>
              <a:t>是字符串类型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let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sentence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=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“iOS</a:t>
            </a:r>
            <a:r>
              <a:rPr kumimoji="1" lang="zh-CN" altLang="en-US" sz="2800" dirty="0"/>
              <a:t>应用开发技术</a:t>
            </a:r>
            <a:r>
              <a:rPr kumimoji="1" lang="en-US" altLang="zh-CN" sz="2800" dirty="0"/>
              <a:t>”</a:t>
            </a:r>
            <a:endParaRPr kumimoji="1" lang="zh-CN" altLang="en-US" sz="2800" dirty="0"/>
          </a:p>
          <a:p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word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sentences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{</a:t>
            </a:r>
            <a:endParaRPr kumimoji="1" lang="zh-CN" altLang="en-US" sz="2800" dirty="0"/>
          </a:p>
          <a:p>
            <a:r>
              <a:rPr kumimoji="1" lang="zh-CN" altLang="en-US" sz="2800" dirty="0"/>
              <a:t>    </a:t>
            </a:r>
            <a:r>
              <a:rPr kumimoji="1" lang="en-US" altLang="zh-CN" sz="2800" dirty="0"/>
              <a:t>print(word)</a:t>
            </a:r>
            <a:endParaRPr kumimoji="1" lang="zh-CN" altLang="en-US" sz="2800" dirty="0"/>
          </a:p>
          <a:p>
            <a:r>
              <a:rPr kumimoji="1" lang="en-US" altLang="zh-CN" sz="2800" dirty="0"/>
              <a:t>}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2420</Words>
  <Application>WPS 演示</Application>
  <PresentationFormat>宽屏</PresentationFormat>
  <Paragraphs>167</Paragraphs>
  <Slides>19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方正书宋_GBK</vt:lpstr>
      <vt:lpstr>Wingdings</vt:lpstr>
      <vt:lpstr>Calibri</vt:lpstr>
      <vt:lpstr>Helvetica Neue</vt:lpstr>
      <vt:lpstr>Wingdings</vt:lpstr>
      <vt:lpstr>Calibri Light</vt:lpstr>
      <vt:lpstr>宋体</vt:lpstr>
      <vt:lpstr>汉仪书宋二KW</vt:lpstr>
      <vt:lpstr>微软雅黑</vt:lpstr>
      <vt:lpstr>汉仪旗黑</vt:lpstr>
      <vt:lpstr>Arial Unicode MS</vt:lpstr>
      <vt:lpstr>等线</vt:lpstr>
      <vt:lpstr>汉仪中等线KW</vt:lpstr>
      <vt:lpstr>Wingdings</vt:lpstr>
      <vt:lpstr>宋体-简</vt:lpstr>
      <vt:lpstr>怀旧</vt:lpstr>
      <vt:lpstr>swift语言</vt:lpstr>
      <vt:lpstr>Swift语言</vt:lpstr>
      <vt:lpstr>常量 </vt:lpstr>
      <vt:lpstr>变量 </vt:lpstr>
      <vt:lpstr>类型安全 </vt:lpstr>
      <vt:lpstr>注释</vt:lpstr>
      <vt:lpstr>元组（Tuple）：定义变量的一个组合</vt:lpstr>
      <vt:lpstr>可选类型(Optional)</vt:lpstr>
      <vt:lpstr>字符串</vt:lpstr>
      <vt:lpstr>字符串</vt:lpstr>
      <vt:lpstr>字符串</vt:lpstr>
      <vt:lpstr>数组、集合、字典</vt:lpstr>
      <vt:lpstr>数组</vt:lpstr>
      <vt:lpstr>数组</vt:lpstr>
      <vt:lpstr>集合</vt:lpstr>
      <vt:lpstr>集合</vt:lpstr>
      <vt:lpstr>字典</vt:lpstr>
      <vt:lpstr>字典</vt:lpstr>
      <vt:lpstr>字典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swift语言</dc:title>
  <dc:creator>Microsoft Office 用户</dc:creator>
  <cp:lastModifiedBy>xuhui</cp:lastModifiedBy>
  <cp:revision>71</cp:revision>
  <dcterms:created xsi:type="dcterms:W3CDTF">2022-05-05T01:45:52Z</dcterms:created>
  <dcterms:modified xsi:type="dcterms:W3CDTF">2022-05-05T01:45:52Z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