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2" r:id="rId3"/>
    <p:sldId id="283" r:id="rId4"/>
    <p:sldId id="275" r:id="rId5"/>
    <p:sldId id="276" r:id="rId6"/>
    <p:sldId id="277" r:id="rId7"/>
    <p:sldId id="278" r:id="rId8"/>
    <p:sldId id="279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43"/>
  </p:normalViewPr>
  <p:slideViewPr>
    <p:cSldViewPr snapToGrid="0" snapToObjects="1">
      <p:cViewPr varScale="1">
        <p:scale>
          <a:sx n="66" d="100"/>
          <a:sy n="66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845734"/>
            <a:ext cx="10384155" cy="4023360"/>
          </a:xfrm>
        </p:spPr>
        <p:txBody>
          <a:bodyPr>
            <a:normAutofit/>
          </a:bodyPr>
          <a:lstStyle/>
          <a:p>
            <a:r>
              <a:rPr kumimoji="1" lang="zh-CN" altLang="en-US" sz="2400" b="1" dirty="0"/>
              <a:t>形式</a:t>
            </a:r>
            <a:r>
              <a:rPr kumimoji="1" lang="zh-CN" altLang="en-US" sz="2400" dirty="0"/>
              <a:t>：</a:t>
            </a:r>
            <a:r>
              <a:rPr kumimoji="1" lang="en-US" altLang="zh-CN" sz="2400" dirty="0" err="1"/>
              <a:t>func</a:t>
            </a:r>
            <a:r>
              <a:rPr kumimoji="1" lang="en-US" altLang="en-US" sz="2400" dirty="0"/>
              <a:t> </a:t>
            </a:r>
            <a:r>
              <a:rPr kumimoji="1" lang="zh-CN" altLang="en-US" sz="2400" dirty="0"/>
              <a:t>函数名（参数</a:t>
            </a:r>
            <a:r>
              <a:rPr kumimoji="1" lang="en-US" altLang="zh-CN" sz="2400" dirty="0"/>
              <a:t>1</a:t>
            </a:r>
            <a:r>
              <a:rPr kumimoji="1" lang="en-US" altLang="en-US" sz="2400" dirty="0"/>
              <a:t>：</a:t>
            </a:r>
            <a:r>
              <a:rPr kumimoji="1" lang="zh-CN" altLang="en-US" sz="2400" dirty="0"/>
              <a:t>类型，参数</a:t>
            </a:r>
            <a:r>
              <a:rPr kumimoji="1" lang="en-US" altLang="zh-CN" sz="2400" dirty="0"/>
              <a:t>2</a:t>
            </a:r>
            <a:r>
              <a:rPr kumimoji="1" lang="en-US" altLang="en-US" sz="2400" dirty="0"/>
              <a:t>：</a:t>
            </a:r>
            <a:r>
              <a:rPr kumimoji="1" lang="zh-CN" altLang="en-US" sz="2400" dirty="0"/>
              <a:t>类型，</a:t>
            </a:r>
            <a:r>
              <a:rPr kumimoji="1" lang="en-US" altLang="zh-CN" sz="2400" dirty="0"/>
              <a:t>…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-</a:t>
            </a:r>
            <a:r>
              <a:rPr kumimoji="1" lang="en-US" altLang="en-US" sz="2400" dirty="0"/>
              <a:t>&gt;</a:t>
            </a:r>
            <a:r>
              <a:rPr kumimoji="1" lang="zh-CN" altLang="en-US" sz="2400" dirty="0"/>
              <a:t>返回结果的类型语句</a:t>
            </a:r>
            <a:r>
              <a:rPr kumimoji="1" lang="en-US" altLang="en-US" sz="2400" dirty="0"/>
              <a:t>  </a:t>
            </a:r>
            <a:r>
              <a:rPr kumimoji="1" lang="en-US" altLang="zh-CN" sz="2400" dirty="0"/>
              <a:t>{</a:t>
            </a:r>
            <a:r>
              <a:rPr kumimoji="1" lang="zh-CN" altLang="en-US" sz="2400" dirty="0"/>
              <a:t>执行语句</a:t>
            </a:r>
            <a:r>
              <a:rPr kumimoji="1" lang="en-US" altLang="en-US" sz="2400" dirty="0"/>
              <a:t>}</a:t>
            </a:r>
            <a:endParaRPr kumimoji="1" lang="en-US" altLang="en-US" sz="2400" dirty="0"/>
          </a:p>
          <a:p>
            <a:r>
              <a:rPr kumimoji="1" lang="zh-CN" altLang="en-US" sz="2400" b="1" dirty="0"/>
              <a:t>调用</a:t>
            </a:r>
            <a:r>
              <a:rPr kumimoji="1" lang="zh-CN" altLang="en-US" sz="2400" dirty="0"/>
              <a:t>：</a:t>
            </a:r>
            <a:r>
              <a:rPr kumimoji="1" lang="en-US" altLang="zh-CN" sz="2400" dirty="0" err="1"/>
              <a:t>v</a:t>
            </a:r>
            <a:r>
              <a:rPr kumimoji="1" lang="en-US" altLang="en-US" sz="2400" dirty="0" err="1"/>
              <a:t>ar</a:t>
            </a:r>
            <a:r>
              <a:rPr kumimoji="1" lang="en-US" altLang="en-US" sz="2400" dirty="0"/>
              <a:t> </a:t>
            </a:r>
            <a:r>
              <a:rPr kumimoji="1" lang="zh-CN" altLang="en-US" sz="2400" dirty="0"/>
              <a:t>变量名称</a:t>
            </a:r>
            <a:r>
              <a:rPr kumimoji="1" lang="en-US" altLang="en-US" sz="2400" dirty="0"/>
              <a:t> = </a:t>
            </a:r>
            <a:r>
              <a:rPr kumimoji="1" lang="zh-CN" altLang="en-US" sz="2400" dirty="0"/>
              <a:t>函数名（变量</a:t>
            </a:r>
            <a:r>
              <a:rPr kumimoji="1" lang="en-US" altLang="zh-CN" sz="2400" dirty="0"/>
              <a:t>1</a:t>
            </a:r>
            <a:r>
              <a:rPr kumimoji="1" lang="en-US" altLang="en-US" sz="2400" dirty="0"/>
              <a:t>，</a:t>
            </a:r>
            <a:r>
              <a:rPr kumimoji="1" lang="zh-CN" altLang="en-US" sz="2400" dirty="0"/>
              <a:t>变量</a:t>
            </a:r>
            <a:r>
              <a:rPr kumimoji="1" lang="en-US" altLang="zh-CN" sz="2400" dirty="0"/>
              <a:t>2</a:t>
            </a:r>
            <a:r>
              <a:rPr kumimoji="1" lang="en-US" altLang="en-US" sz="2400" dirty="0"/>
              <a:t>，…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r>
              <a:rPr kumimoji="1" lang="zh-CN" altLang="en-US" sz="2400" b="1" dirty="0"/>
              <a:t>参数和返回值</a:t>
            </a:r>
            <a:r>
              <a:rPr kumimoji="1" lang="zh-CN" altLang="en-US" sz="2400" dirty="0"/>
              <a:t>：可以无参数无返回值</a:t>
            </a:r>
            <a:endParaRPr kumimoji="1" lang="en-US" altLang="zh-CN" sz="2400" dirty="0"/>
          </a:p>
          <a:p>
            <a:r>
              <a:rPr kumimoji="1" lang="zh-CN" altLang="en-US" sz="2400" b="1" dirty="0"/>
              <a:t>多返回值</a:t>
            </a:r>
            <a:r>
              <a:rPr kumimoji="1" lang="en-US" altLang="en-US" sz="2400" dirty="0"/>
              <a:t>：</a:t>
            </a:r>
            <a:r>
              <a:rPr kumimoji="1" lang="zh-CN" altLang="en-US" sz="2400" dirty="0"/>
              <a:t>使用元组</a:t>
            </a:r>
            <a:endParaRPr kumimoji="1" lang="en-US" altLang="zh-CN" sz="2400" dirty="0"/>
          </a:p>
          <a:p>
            <a:r>
              <a:rPr kumimoji="1" lang="zh-CN" altLang="en-US" sz="2400" b="1" dirty="0"/>
              <a:t>函数类型</a:t>
            </a:r>
            <a:r>
              <a:rPr kumimoji="1" lang="zh-CN" altLang="en-US" sz="2400" dirty="0"/>
              <a:t>：包含参数和返回类型的简写形式，可以像普通变量那样使用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使用参数标签</a:t>
            </a:r>
            <a:endParaRPr kumimoji="1" lang="en-US" altLang="zh-CN" dirty="0"/>
          </a:p>
          <a:p>
            <a:r>
              <a:rPr kumimoji="1" lang="zh-CN" altLang="en-US" dirty="0"/>
              <a:t>为每一个参数提供标签，并且这些标签命名应该是唯一的，并且有意义。</a:t>
            </a:r>
            <a:endParaRPr kumimoji="1" lang="en-US" altLang="zh-CN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retangleArea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 width: Double, </a:t>
            </a:r>
            <a:r>
              <a:rPr lang="en-US" altLang="zh-CN" b="1" dirty="0">
                <a:solidFill>
                  <a:srgbClr val="FF0000"/>
                </a:solidFill>
              </a:rPr>
              <a:t>h</a:t>
            </a:r>
            <a:r>
              <a:rPr lang="en-US" altLang="zh-CN" dirty="0"/>
              <a:t> height: Double) -&gt; Double{</a:t>
            </a:r>
            <a:endParaRPr lang="en-US" altLang="zh-CN" dirty="0"/>
          </a:p>
          <a:p>
            <a:r>
              <a:rPr lang="en-US" altLang="zh-CN" dirty="0"/>
              <a:t>    let area = width * height</a:t>
            </a:r>
            <a:endParaRPr lang="en-US" altLang="zh-CN" dirty="0"/>
          </a:p>
          <a:p>
            <a:r>
              <a:rPr lang="en-US" altLang="zh-CN" dirty="0"/>
              <a:t>    return area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retangleArea</a:t>
            </a:r>
            <a:r>
              <a:rPr lang="en-US" altLang="zh-CN" dirty="0"/>
              <a:t>(w: 20, h: 30)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闭包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闭包：是一种函数的简写形式，省去函数名，把参数和返回值放入花括号内</a:t>
            </a:r>
            <a:endParaRPr kumimoji="1" lang="en-US" altLang="zh-CN" sz="2400" dirty="0"/>
          </a:p>
          <a:p>
            <a:r>
              <a:rPr kumimoji="1" lang="en-US" altLang="zh-CN" sz="2400" dirty="0">
                <a:solidFill>
                  <a:srgbClr val="FF0000"/>
                </a:solidFill>
              </a:rPr>
              <a:t>{</a:t>
            </a:r>
            <a:r>
              <a:rPr kumimoji="1" lang="en-US" altLang="en-US" sz="2400" dirty="0">
                <a:solidFill>
                  <a:srgbClr val="FF0000"/>
                </a:solidFill>
              </a:rPr>
              <a:t>(a: </a:t>
            </a:r>
            <a:r>
              <a:rPr kumimoji="1" lang="en-US" altLang="en-US" sz="2400" dirty="0" err="1">
                <a:solidFill>
                  <a:srgbClr val="FF0000"/>
                </a:solidFill>
              </a:rPr>
              <a:t>Int</a:t>
            </a:r>
            <a:r>
              <a:rPr kumimoji="1" lang="en-US" altLang="en-US" sz="2400" dirty="0">
                <a:solidFill>
                  <a:srgbClr val="FF0000"/>
                </a:solidFill>
              </a:rPr>
              <a:t>, </a:t>
            </a:r>
            <a:r>
              <a:rPr kumimoji="1" lang="en-US" altLang="en-US" sz="2400" dirty="0" err="1">
                <a:solidFill>
                  <a:srgbClr val="FF0000"/>
                </a:solidFill>
              </a:rPr>
              <a:t>b:Int</a:t>
            </a:r>
            <a:r>
              <a:rPr kumimoji="1" lang="en-US" altLang="en-US" sz="2400" dirty="0">
                <a:solidFill>
                  <a:srgbClr val="FF0000"/>
                </a:solidFill>
              </a:rPr>
              <a:t>) </a:t>
            </a:r>
            <a:r>
              <a:rPr kumimoji="1" lang="en-US" altLang="en-US" sz="2400" dirty="0"/>
              <a:t>-&gt; </a:t>
            </a:r>
            <a:r>
              <a:rPr kumimoji="1" lang="en-US" altLang="en-US" sz="2400" dirty="0" err="1">
                <a:solidFill>
                  <a:srgbClr val="FF0000"/>
                </a:solidFill>
              </a:rPr>
              <a:t>Int</a:t>
            </a:r>
            <a:r>
              <a:rPr kumimoji="1" lang="en-US" altLang="en-US" sz="2400" dirty="0"/>
              <a:t> in</a:t>
            </a:r>
            <a:endParaRPr kumimoji="1" lang="en-US" altLang="en-US" sz="2400" dirty="0"/>
          </a:p>
          <a:p>
            <a:r>
              <a:rPr kumimoji="1" lang="en-US" altLang="en-US" sz="2400" dirty="0"/>
              <a:t>      </a:t>
            </a:r>
            <a:r>
              <a:rPr kumimoji="1" lang="zh-CN" altLang="en-US" sz="2400" dirty="0">
                <a:solidFill>
                  <a:srgbClr val="FF0000"/>
                </a:solidFill>
              </a:rPr>
              <a:t>执行语句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      </a:t>
            </a:r>
            <a:r>
              <a:rPr kumimoji="1" lang="en-US" altLang="zh-CN" sz="2400" dirty="0">
                <a:solidFill>
                  <a:srgbClr val="FF0000"/>
                </a:solidFill>
              </a:rPr>
              <a:t>return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en-US" altLang="en-US" sz="2400" dirty="0">
                <a:solidFill>
                  <a:srgbClr val="FF0000"/>
                </a:solidFill>
              </a:rPr>
              <a:t>}</a:t>
            </a:r>
            <a:endParaRPr kumimoji="1" lang="en-US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枚举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/>
              <a:t>计数、列举（有限的情况）</a:t>
            </a:r>
            <a:endParaRPr kumimoji="1" lang="en-US" altLang="zh-CN" sz="2800" dirty="0"/>
          </a:p>
          <a:p>
            <a:r>
              <a:rPr kumimoji="1" lang="zh-CN" altLang="en-US" sz="2800" dirty="0"/>
              <a:t>定义和使用：</a:t>
            </a:r>
            <a:endParaRPr kumimoji="1" lang="en-US" altLang="zh-CN" sz="2800" dirty="0"/>
          </a:p>
          <a:p>
            <a:r>
              <a:rPr kumimoji="1" lang="zh-CN" altLang="en-US" sz="2800" dirty="0"/>
              <a:t>定义：给定一个名称，然后把每一种情况列举出来</a:t>
            </a:r>
            <a:endParaRPr kumimoji="1" lang="en-US" altLang="zh-CN" sz="2800" dirty="0"/>
          </a:p>
          <a:p>
            <a:r>
              <a:rPr lang="zh-CN" altLang="en-US" sz="2800" dirty="0"/>
              <a:t>使用：点语法</a:t>
            </a:r>
            <a:endParaRPr lang="zh-CN" altLang="en-US" sz="2800" dirty="0"/>
          </a:p>
          <a:p>
            <a:r>
              <a:rPr lang="zh-CN" altLang="en-US" sz="2800"/>
              <a:t>经常</a:t>
            </a:r>
            <a:r>
              <a:rPr lang="zh-CN" altLang="en-US" sz="2800" dirty="0"/>
              <a:t>与</a:t>
            </a:r>
            <a:r>
              <a:rPr lang="en-US" altLang="zh-CN" sz="2800" dirty="0"/>
              <a:t>switch</a:t>
            </a:r>
            <a:r>
              <a:rPr lang="zh-CN" altLang="en-US" sz="2800" dirty="0"/>
              <a:t>配合使用</a:t>
            </a:r>
            <a:endParaRPr lang="zh-CN" altLang="en-US" sz="2800" dirty="0"/>
          </a:p>
          <a:p>
            <a:endParaRPr kumimoji="1" lang="en-US" altLang="zh-CN" sz="24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845734"/>
            <a:ext cx="10184130" cy="4023360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Swift</a:t>
            </a:r>
            <a:r>
              <a:rPr kumimoji="1" lang="zh-CN" altLang="en-US" sz="2800" dirty="0"/>
              <a:t>推荐自定义的对象使用结构体，系统相关的使用类。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en-US" sz="2800" dirty="0"/>
              <a:t>  </a:t>
            </a:r>
            <a:r>
              <a:rPr kumimoji="1" lang="zh-CN" altLang="en-US" sz="2800" dirty="0"/>
              <a:t>属性分为：</a:t>
            </a:r>
            <a:endParaRPr kumimoji="1" lang="en-US" altLang="zh-CN" sz="2800" dirty="0"/>
          </a:p>
          <a:p>
            <a:r>
              <a:rPr kumimoji="1" lang="zh-CN" altLang="en-US" sz="2800" dirty="0"/>
              <a:t>（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）实例属性</a:t>
            </a:r>
            <a:r>
              <a:rPr kumimoji="1" lang="en-US" altLang="en-US" sz="2800" dirty="0"/>
              <a:t>，</a:t>
            </a:r>
            <a:r>
              <a:rPr kumimoji="1" lang="zh-CN" altLang="en-US" sz="2800" dirty="0"/>
              <a:t>类实例化以后具有的属性</a:t>
            </a:r>
            <a:endParaRPr kumimoji="1" lang="en-US" altLang="zh-CN" sz="2800" dirty="0"/>
          </a:p>
          <a:p>
            <a:r>
              <a:rPr kumimoji="1" lang="zh-CN" altLang="en-US" sz="2800" dirty="0"/>
              <a:t>（</a:t>
            </a:r>
            <a:r>
              <a:rPr kumimoji="1" lang="en-US" altLang="en-US" sz="2800" dirty="0"/>
              <a:t>2</a:t>
            </a:r>
            <a:r>
              <a:rPr kumimoji="1" lang="zh-CN" altLang="en-US" sz="2800" dirty="0"/>
              <a:t>）类型属性，属于类型固有的，实例不能调用，定义的时候前面加</a:t>
            </a:r>
            <a:r>
              <a:rPr kumimoji="1" lang="en-US" altLang="zh-CN" sz="2800" dirty="0"/>
              <a:t>static</a:t>
            </a:r>
            <a:endParaRPr kumimoji="1" lang="en-US" altLang="zh-CN" sz="2800" dirty="0"/>
          </a:p>
          <a:p>
            <a:r>
              <a:rPr kumimoji="1" lang="zh-CN" altLang="en-US" sz="2800" dirty="0"/>
              <a:t>如果存在继承，父类变量前的</a:t>
            </a:r>
            <a:r>
              <a:rPr kumimoji="1" lang="en-US" altLang="zh-CN" sz="2800" dirty="0"/>
              <a:t>static</a:t>
            </a:r>
            <a:r>
              <a:rPr kumimoji="1" lang="zh-CN" altLang="en-US" sz="2800" dirty="0"/>
              <a:t>改为</a:t>
            </a:r>
            <a:r>
              <a:rPr kumimoji="1" lang="en-US" altLang="en-US" sz="2800" dirty="0"/>
              <a:t>class，</a:t>
            </a:r>
            <a:r>
              <a:rPr kumimoji="1" lang="zh-CN" altLang="en-US" sz="2800" dirty="0"/>
              <a:t>子类的定义前加上</a:t>
            </a:r>
            <a:r>
              <a:rPr kumimoji="1" lang="en-US" altLang="zh-CN" sz="2800" dirty="0"/>
              <a:t>override</a:t>
            </a:r>
            <a:r>
              <a:rPr kumimoji="1" lang="en-US" altLang="en-US" sz="2800" dirty="0"/>
              <a:t> </a:t>
            </a:r>
            <a:endParaRPr kumimoji="1" lang="en-US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（</a:t>
            </a:r>
            <a:r>
              <a:rPr kumimoji="1" lang="en-US" altLang="en-US" sz="2400" dirty="0"/>
              <a:t>3</a:t>
            </a:r>
            <a:r>
              <a:rPr kumimoji="1" lang="zh-CN" altLang="en-US" sz="2400" dirty="0"/>
              <a:t>）计算属性，由其他属性计算得出，由</a:t>
            </a:r>
            <a:r>
              <a:rPr kumimoji="1" lang="en-US" altLang="zh-CN" sz="2400" dirty="0"/>
              <a:t>getter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setter</a:t>
            </a:r>
            <a:r>
              <a:rPr kumimoji="1" lang="zh-CN" altLang="en-US" sz="2400" dirty="0"/>
              <a:t>组成</a:t>
            </a:r>
            <a:endParaRPr kumimoji="1" lang="en-US" altLang="zh-CN" sz="2400" dirty="0"/>
          </a:p>
          <a:p>
            <a:r>
              <a:rPr kumimoji="1" lang="en-US" altLang="en-US" sz="2400" dirty="0"/>
              <a:t> </a:t>
            </a:r>
            <a:r>
              <a:rPr kumimoji="1" lang="en-US" altLang="zh-CN" sz="2400" dirty="0"/>
              <a:t>getter</a:t>
            </a:r>
            <a:r>
              <a:rPr kumimoji="1" lang="en-US" altLang="en-US" sz="2400" dirty="0"/>
              <a:t> </a:t>
            </a:r>
            <a:r>
              <a:rPr kumimoji="1" lang="zh-CN" altLang="en-US" sz="2400" dirty="0"/>
              <a:t>获取器（必须）：描述属性如何计算及返回语句，形式：</a:t>
            </a:r>
            <a:r>
              <a:rPr kumimoji="1" lang="en-US" altLang="zh-CN" sz="2400" dirty="0"/>
              <a:t>get</a:t>
            </a:r>
            <a:r>
              <a:rPr kumimoji="1" lang="en-US" altLang="en-US" sz="2400" dirty="0"/>
              <a:t>{</a:t>
            </a:r>
            <a:r>
              <a:rPr kumimoji="1" lang="zh-CN" altLang="en-US" sz="2400" dirty="0"/>
              <a:t>语句和返回</a:t>
            </a:r>
            <a:r>
              <a:rPr kumimoji="1" lang="en-US" altLang="en-US" sz="2400" dirty="0"/>
              <a:t>}</a:t>
            </a:r>
            <a:endParaRPr kumimoji="1" lang="en-US" altLang="en-US" sz="2400" dirty="0"/>
          </a:p>
          <a:p>
            <a:r>
              <a:rPr kumimoji="1" lang="en-US" altLang="en-US" sz="2400" dirty="0"/>
              <a:t> setter </a:t>
            </a:r>
            <a:r>
              <a:rPr kumimoji="1" lang="zh-CN" altLang="en-US" sz="2400" dirty="0"/>
              <a:t>设置器（可选）</a:t>
            </a:r>
            <a:r>
              <a:rPr kumimoji="1" lang="en-US" altLang="en-US" sz="2400" dirty="0"/>
              <a:t>：</a:t>
            </a:r>
            <a:r>
              <a:rPr kumimoji="1" lang="zh-CN" altLang="en-US" sz="2400" dirty="0"/>
              <a:t>有新值后如何影响其他属性，形式：</a:t>
            </a:r>
            <a:r>
              <a:rPr kumimoji="1" lang="en-US" altLang="zh-CN" sz="2400" dirty="0"/>
              <a:t>set</a:t>
            </a:r>
            <a:r>
              <a:rPr kumimoji="1" lang="en-US" altLang="en-US" sz="2400" dirty="0"/>
              <a:t>{</a:t>
            </a:r>
            <a:r>
              <a:rPr kumimoji="1" lang="zh-CN" altLang="en-US" sz="2400" dirty="0"/>
              <a:t>语句</a:t>
            </a:r>
            <a:r>
              <a:rPr kumimoji="1" lang="en-US" altLang="en-US" sz="2400" dirty="0"/>
              <a:t>}</a:t>
            </a:r>
            <a:endParaRPr kumimoji="1" lang="zh-CN" altLang="en-US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属性监视器：对属性值的变化进行响应</a:t>
            </a:r>
            <a:endParaRPr kumimoji="1" lang="en-US" altLang="zh-CN" sz="2400" dirty="0"/>
          </a:p>
          <a:p>
            <a:r>
              <a:rPr kumimoji="1" lang="en-US" altLang="zh-CN" sz="2400" dirty="0" err="1"/>
              <a:t>willSet</a:t>
            </a:r>
            <a:r>
              <a:rPr kumimoji="1" lang="en-US" altLang="en-US" sz="2400" dirty="0"/>
              <a:t>：</a:t>
            </a:r>
            <a:r>
              <a:rPr kumimoji="1" lang="zh-CN" altLang="en-US" sz="2400" dirty="0"/>
              <a:t>事前响应，新值</a:t>
            </a:r>
            <a:r>
              <a:rPr kumimoji="1" lang="en-US" altLang="zh-CN" sz="2400" dirty="0" err="1"/>
              <a:t>newValue</a:t>
            </a:r>
            <a:endParaRPr kumimoji="1" lang="en-US" altLang="zh-CN" sz="2400" dirty="0"/>
          </a:p>
          <a:p>
            <a:r>
              <a:rPr kumimoji="1" lang="en-US" altLang="zh-CN" sz="2400" dirty="0" err="1"/>
              <a:t>didSet</a:t>
            </a:r>
            <a:r>
              <a:rPr kumimoji="1" lang="en-US" altLang="en-US" sz="2400" dirty="0"/>
              <a:t>：</a:t>
            </a:r>
            <a:r>
              <a:rPr kumimoji="1" lang="zh-CN" altLang="en-US" sz="2400" dirty="0"/>
              <a:t>事后响应，旧值</a:t>
            </a:r>
            <a:r>
              <a:rPr kumimoji="1" lang="en-US" altLang="zh-CN" sz="2400" dirty="0" err="1"/>
              <a:t>oldValue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实例方法</a:t>
            </a:r>
            <a:endParaRPr kumimoji="1" lang="en-US" altLang="zh-CN" sz="2800" dirty="0"/>
          </a:p>
          <a:p>
            <a:r>
              <a:rPr kumimoji="1" lang="zh-CN" altLang="en-US" sz="2800" dirty="0"/>
              <a:t>定义和使用与函数相似</a:t>
            </a:r>
            <a:endParaRPr kumimoji="1" lang="en-US" altLang="zh-CN" sz="2800" dirty="0"/>
          </a:p>
          <a:p>
            <a:r>
              <a:rPr kumimoji="1" lang="en-US" altLang="zh-CN" sz="2800" dirty="0"/>
              <a:t>Self</a:t>
            </a:r>
            <a:r>
              <a:rPr kumimoji="1" lang="zh-CN" altLang="en-US" sz="2800" dirty="0"/>
              <a:t>属性：引用实例自身，通常可以不写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zh-CN" altLang="en-US" sz="2800" dirty="0"/>
              <a:t>类型方法</a:t>
            </a:r>
            <a:endParaRPr kumimoji="1" lang="en-US" altLang="zh-CN" sz="2800" dirty="0"/>
          </a:p>
          <a:p>
            <a:r>
              <a:rPr kumimoji="1" lang="zh-CN" altLang="en-US" sz="2800" dirty="0"/>
              <a:t>属于类型本身，无需实例化就可以使用，方法前加关键字</a:t>
            </a:r>
            <a:r>
              <a:rPr kumimoji="1" lang="en-US" altLang="zh-CN" sz="2800" dirty="0"/>
              <a:t>s</a:t>
            </a:r>
            <a:r>
              <a:rPr kumimoji="1" lang="en-US" altLang="en-US" sz="2800" dirty="0"/>
              <a:t>tatic</a:t>
            </a:r>
            <a:endParaRPr kumimoji="1" lang="en-US" altLang="en-US" sz="2800" dirty="0"/>
          </a:p>
          <a:p>
            <a:r>
              <a:rPr kumimoji="1" lang="zh-CN" altLang="en-US" sz="2800" dirty="0"/>
              <a:t>对于类，加关键字</a:t>
            </a:r>
            <a:r>
              <a:rPr kumimoji="1" lang="en-US" altLang="zh-CN" sz="2800" dirty="0"/>
              <a:t>class</a:t>
            </a:r>
            <a:r>
              <a:rPr kumimoji="1" lang="en-US" altLang="en-US" sz="2800" dirty="0"/>
              <a:t>，</a:t>
            </a:r>
            <a:r>
              <a:rPr kumimoji="1" lang="zh-CN" altLang="en-US" sz="2800" dirty="0"/>
              <a:t>可被子类重写</a:t>
            </a:r>
            <a:r>
              <a:rPr kumimoji="1" lang="en-US" altLang="zh-CN" sz="2800" dirty="0"/>
              <a:t>(</a:t>
            </a:r>
            <a:r>
              <a:rPr kumimoji="1" lang="en-US" altLang="en-US" sz="2800" dirty="0"/>
              <a:t>override)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初始化</a:t>
            </a:r>
            <a:endParaRPr kumimoji="1" lang="en-US" altLang="zh-CN" sz="2800" dirty="0"/>
          </a:p>
          <a:p>
            <a:r>
              <a:rPr kumimoji="1" lang="zh-CN" altLang="en-US" sz="2800" dirty="0"/>
              <a:t>（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）类的定义没有给属性默认的值，则必须在</a:t>
            </a:r>
            <a:r>
              <a:rPr kumimoji="1" lang="en-US" altLang="zh-CN" sz="2800" dirty="0" err="1"/>
              <a:t>init</a:t>
            </a:r>
            <a:r>
              <a:rPr kumimoji="1" lang="zh-CN" altLang="en-US" sz="2800" dirty="0"/>
              <a:t>中指定</a:t>
            </a:r>
            <a:endParaRPr kumimoji="1" lang="en-US" altLang="zh-CN" sz="2800" dirty="0"/>
          </a:p>
          <a:p>
            <a:r>
              <a:rPr kumimoji="1" lang="en-US" altLang="en-US" sz="2800" dirty="0"/>
              <a:t>（2）</a:t>
            </a:r>
            <a:r>
              <a:rPr kumimoji="1" lang="zh-CN" altLang="en-US" sz="2800" dirty="0"/>
              <a:t>便利构造器，可以通过对主构造器的包装，实现便利的初始化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en-US" sz="2800" dirty="0"/>
              <a:t>  （3）</a:t>
            </a:r>
            <a:r>
              <a:rPr kumimoji="1" lang="zh-CN" altLang="en-US" sz="2800" dirty="0"/>
              <a:t>可失败构造器</a:t>
            </a: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r>
              <a:rPr kumimoji="1" lang="zh-CN" altLang="en-US" sz="2800" dirty="0"/>
              <a:t>注意：结构体中不需要指定属性的默认值，默认提供一个包含所有属性初始化的构造器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{CEC4BC57-BDA4-344A-8DF8-6954BB95B913}tf10001070</Template>
  <TotalTime>0</TotalTime>
  <Words>990</Words>
  <Application>WPS 演示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方正书宋_GBK</vt:lpstr>
      <vt:lpstr>Wingdings</vt:lpstr>
      <vt:lpstr>Rockwell Extra Bold</vt:lpstr>
      <vt:lpstr>Calibri</vt:lpstr>
      <vt:lpstr>方正姚体</vt:lpstr>
      <vt:lpstr>苹方-简</vt:lpstr>
      <vt:lpstr>Rockwell Condensed</vt:lpstr>
      <vt:lpstr>Rockwell</vt:lpstr>
      <vt:lpstr>微软雅黑</vt:lpstr>
      <vt:lpstr>汉仪旗黑</vt:lpstr>
      <vt:lpstr>宋体</vt:lpstr>
      <vt:lpstr>Arial Unicode MS</vt:lpstr>
      <vt:lpstr>汉仪书宋二KW</vt:lpstr>
      <vt:lpstr>Helvetica Neue</vt:lpstr>
      <vt:lpstr>木活字</vt:lpstr>
      <vt:lpstr>函数</vt:lpstr>
      <vt:lpstr>函数</vt:lpstr>
      <vt:lpstr>闭包</vt:lpstr>
      <vt:lpstr>枚举</vt:lpstr>
      <vt:lpstr>面向对象</vt:lpstr>
      <vt:lpstr>面向对象</vt:lpstr>
      <vt:lpstr>面向对象</vt:lpstr>
      <vt:lpstr>面向对象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协议</dc:title>
  <dc:creator>Microsoft Office 用户</dc:creator>
  <cp:lastModifiedBy>xuhui</cp:lastModifiedBy>
  <cp:revision>22</cp:revision>
  <dcterms:created xsi:type="dcterms:W3CDTF">2022-05-10T01:36:45Z</dcterms:created>
  <dcterms:modified xsi:type="dcterms:W3CDTF">2022-05-10T01:36:45Z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