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61" r:id="rId3"/>
    <p:sldId id="362" r:id="rId4"/>
    <p:sldId id="257" r:id="rId5"/>
    <p:sldId id="258" r:id="rId6"/>
    <p:sldId id="259" r:id="rId7"/>
    <p:sldId id="350" r:id="rId8"/>
    <p:sldId id="351" r:id="rId9"/>
    <p:sldId id="353" r:id="rId10"/>
    <p:sldId id="352" r:id="rId11"/>
    <p:sldId id="354" r:id="rId12"/>
    <p:sldId id="355" r:id="rId13"/>
    <p:sldId id="356" r:id="rId14"/>
    <p:sldId id="35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6B40-B3C5-C64D-BFF7-1D3BC6DC17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A3B2-9C3F-EC42-9CD0-E3EFF2003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/>
              <a:t>枚举的协议</a:t>
            </a:r>
            <a:endParaRPr kumimoji="1" lang="en-US" altLang="zh-CN" sz="2800" dirty="0"/>
          </a:p>
          <a:p>
            <a:r>
              <a:rPr lang="zh-CN" altLang="zh-CN" sz="2800" dirty="0"/>
              <a:t>协议作为类型使用：可用于参数类型</a:t>
            </a:r>
            <a:r>
              <a:rPr lang="en-US" altLang="zh-CN" sz="2800" dirty="0"/>
              <a:t>/</a:t>
            </a:r>
            <a:r>
              <a:rPr lang="zh-CN" altLang="zh-CN" sz="2800" dirty="0"/>
              <a:t>返回类型，变量</a:t>
            </a:r>
            <a:r>
              <a:rPr lang="en-US" altLang="zh-CN" sz="2800" dirty="0"/>
              <a:t>/</a:t>
            </a:r>
            <a:r>
              <a:rPr lang="zh-CN" altLang="zh-CN" sz="2800" dirty="0"/>
              <a:t>常量</a:t>
            </a:r>
            <a:r>
              <a:rPr lang="en-US" altLang="zh-CN" sz="2800" dirty="0"/>
              <a:t>/</a:t>
            </a:r>
            <a:r>
              <a:rPr lang="zh-CN" altLang="zh-CN" sz="2800" dirty="0"/>
              <a:t>属性，集合类型中的元素类型</a:t>
            </a:r>
            <a:endParaRPr lang="en-US" altLang="zh-CN" sz="2800" dirty="0"/>
          </a:p>
          <a:p>
            <a:r>
              <a:rPr lang="zh-CN" altLang="en-US" sz="2800" dirty="0"/>
              <a:t>协议作为代理使用：代理是一种常用的设计模式，可以让类或结构体把一部分职责，指派给非同类的实例去承担</a:t>
            </a:r>
            <a:endParaRPr lang="en-US" altLang="zh-CN" sz="2800" dirty="0"/>
          </a:p>
          <a:p>
            <a:r>
              <a:rPr lang="zh-CN" altLang="zh-CN" sz="2800" dirty="0"/>
              <a:t>协议扩展，给已有的类添加协议，可为系统类添加 </a:t>
            </a:r>
            <a:r>
              <a:rPr lang="en-US" altLang="zh-CN" sz="2800" dirty="0"/>
              <a:t>,</a:t>
            </a:r>
            <a:r>
              <a:rPr lang="zh-CN" altLang="zh-CN" sz="2800" dirty="0"/>
              <a:t>用</a:t>
            </a:r>
            <a:r>
              <a:rPr lang="en-US" altLang="zh-CN" sz="2800" dirty="0"/>
              <a:t>extension</a:t>
            </a:r>
            <a:r>
              <a:rPr lang="zh-CN" altLang="zh-CN" sz="2800" dirty="0"/>
              <a:t> </a:t>
            </a:r>
            <a:endParaRPr lang="zh-CN" altLang="zh-CN" sz="28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界面与代码的关系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Main</a:t>
            </a:r>
            <a:r>
              <a:rPr kumimoji="1" lang="en-US" altLang="en-US" dirty="0" err="1"/>
              <a:t>.storyboard</a:t>
            </a:r>
            <a:r>
              <a:rPr kumimoji="1" lang="en-US" altLang="en-US" dirty="0"/>
              <a:t>：</a:t>
            </a:r>
            <a:r>
              <a:rPr kumimoji="1" lang="zh-CN" altLang="en-US" dirty="0"/>
              <a:t>界面</a:t>
            </a:r>
            <a:endParaRPr kumimoji="1" lang="en-US" altLang="zh-CN" dirty="0"/>
          </a:p>
          <a:p>
            <a:r>
              <a:rPr kumimoji="1" lang="en-US" altLang="zh-CN" dirty="0" err="1"/>
              <a:t>ViewController</a:t>
            </a:r>
            <a:r>
              <a:rPr kumimoji="1" lang="en-US" altLang="en-US" dirty="0" err="1"/>
              <a:t>.swift</a:t>
            </a:r>
            <a:r>
              <a:rPr kumimoji="1" lang="en-US" altLang="en-US" dirty="0"/>
              <a:t>：</a:t>
            </a:r>
            <a:r>
              <a:rPr kumimoji="1" lang="zh-CN" altLang="en-US" dirty="0"/>
              <a:t>功能实现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550" y="1102604"/>
            <a:ext cx="9010389" cy="4985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648" y="1348191"/>
            <a:ext cx="7906519" cy="52592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纯代码联动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09" y="2727542"/>
            <a:ext cx="3594100" cy="18288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382016" y="1991638"/>
            <a:ext cx="6136215" cy="35589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657473" y="2261937"/>
            <a:ext cx="3577390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U</a:t>
            </a:r>
            <a:r>
              <a:rPr kumimoji="1" lang="en-US" altLang="en-US" dirty="0" err="1"/>
              <a:t>IA</a:t>
            </a:r>
            <a:r>
              <a:rPr kumimoji="1" lang="en-US" altLang="zh-CN" dirty="0" err="1"/>
              <a:t>lertController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38799" y="3442240"/>
            <a:ext cx="1499938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696199" y="3442240"/>
            <a:ext cx="1499938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消息</a:t>
            </a:r>
            <a:endParaRPr kumimoji="1"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9753599" y="3442240"/>
            <a:ext cx="1499938" cy="657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样式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657473" y="4556342"/>
            <a:ext cx="3577390" cy="6577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按钮及响应动作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将</a:t>
            </a:r>
            <a:r>
              <a:rPr kumimoji="1" lang="en-US" altLang="zh-CN" sz="2800" dirty="0"/>
              <a:t>String</a:t>
            </a:r>
            <a:r>
              <a:rPr kumimoji="1" lang="zh-CN" altLang="en-US" sz="2800" dirty="0"/>
              <a:t>类进行协议扩展，</a:t>
            </a:r>
            <a:r>
              <a:rPr lang="zh-CN" altLang="en-US" sz="2800" dirty="0"/>
              <a:t>增加一个统计字符串中阿拉伯数字数量的</a:t>
            </a:r>
            <a:r>
              <a:rPr lang="zh-CN" altLang="en-US" sz="2800"/>
              <a:t>方法。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151"/>
            <a:ext cx="10848584" cy="4351338"/>
          </a:xfrm>
        </p:spPr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是基于</a:t>
            </a:r>
            <a:r>
              <a:rPr lang="en-US" altLang="zh-CN" dirty="0"/>
              <a:t>UNIX</a:t>
            </a:r>
            <a:r>
              <a:rPr lang="zh-CN" altLang="en-US" dirty="0"/>
              <a:t>的，从系统的稳定性上来说它要比其他操作系统好很多</a:t>
            </a:r>
            <a:endParaRPr lang="en-US" altLang="zh-CN" dirty="0"/>
          </a:p>
          <a:p>
            <a:r>
              <a:rPr lang="en-US" altLang="zh-CN" dirty="0"/>
              <a:t>iOS</a:t>
            </a:r>
            <a:r>
              <a:rPr lang="zh-CN" altLang="en-US" dirty="0"/>
              <a:t>的系统架构分为四个层次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）核心操作系统层（</a:t>
            </a:r>
            <a:r>
              <a:rPr lang="en-US" altLang="zh-CN" dirty="0"/>
              <a:t>Core OS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）核心服务层（</a:t>
            </a:r>
            <a:r>
              <a:rPr lang="en-US" altLang="zh-CN" dirty="0"/>
              <a:t>Core Service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）媒体层（</a:t>
            </a:r>
            <a:r>
              <a:rPr lang="en-US" altLang="zh-CN" dirty="0"/>
              <a:t>Media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可触摸层（</a:t>
            </a:r>
            <a:r>
              <a:rPr lang="en-US" altLang="zh-CN" dirty="0">
                <a:solidFill>
                  <a:srgbClr val="FF0000"/>
                </a:solidFill>
              </a:rPr>
              <a:t>Cocoa Touch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872179" y="2597755"/>
            <a:ext cx="3632249" cy="3579208"/>
            <a:chOff x="6298561" y="2852936"/>
            <a:chExt cx="2593919" cy="2304256"/>
          </a:xfrm>
        </p:grpSpPr>
        <p:sp>
          <p:nvSpPr>
            <p:cNvPr id="5" name="矩形 4"/>
            <p:cNvSpPr/>
            <p:nvPr/>
          </p:nvSpPr>
          <p:spPr>
            <a:xfrm>
              <a:off x="6300192" y="2852936"/>
              <a:ext cx="2592288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Cocoa Touch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298561" y="3429000"/>
              <a:ext cx="259228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Media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298561" y="4005064"/>
              <a:ext cx="2592288" cy="5760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Core Service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298561" y="4581128"/>
              <a:ext cx="2592288" cy="5760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Core OS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每个层的主要功能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）核心操作系统层：它包括内存管理、文件系统、电源管理以及一些其他的操作系统任务，它可以直接和硬件设备进行交互。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）核心服务层：可以通过它来访问</a:t>
            </a:r>
            <a:r>
              <a:rPr lang="en-US" altLang="zh-CN" dirty="0"/>
              <a:t>iOS</a:t>
            </a:r>
            <a:r>
              <a:rPr lang="zh-CN" altLang="en-US" dirty="0"/>
              <a:t>的一些服务，比如网络连接、文件访问、数据库、用户定位等。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）媒体层：通过它可以在应用程序中使用各种媒体文件，进行音频与视频的录制，图形的绘制，以及制作基础的动画效果。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）可触摸层：为应用程序的开发提供各种有用的框架，并且大部分与用户界面有关，本质上来说它负责用户在</a:t>
            </a:r>
            <a:r>
              <a:rPr lang="en-US" altLang="zh-CN" dirty="0"/>
              <a:t>iOS</a:t>
            </a:r>
            <a:r>
              <a:rPr lang="zh-CN" altLang="en-US" dirty="0"/>
              <a:t>设备上的触摸交互操作。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Cocoa Touch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Cocoa Touch</a:t>
            </a:r>
            <a:r>
              <a:rPr lang="zh-CN" altLang="en-US" dirty="0"/>
              <a:t>层中有个非常重要的</a:t>
            </a:r>
            <a:r>
              <a:rPr lang="en-US" altLang="zh-CN" dirty="0" err="1"/>
              <a:t>UIKit</a:t>
            </a:r>
            <a:r>
              <a:rPr lang="zh-CN" altLang="en-US" dirty="0"/>
              <a:t>框架，为应用程序提供了各种可视化组件（控件），如按钮（</a:t>
            </a:r>
            <a:r>
              <a:rPr lang="en-US" altLang="zh-CN" dirty="0" err="1"/>
              <a:t>UIButton</a:t>
            </a:r>
            <a:r>
              <a:rPr lang="zh-CN" altLang="en-US" dirty="0"/>
              <a:t>）、开关（</a:t>
            </a:r>
            <a:r>
              <a:rPr lang="en-US" altLang="zh-CN" dirty="0" err="1"/>
              <a:t>UISwitch</a:t>
            </a:r>
            <a:r>
              <a:rPr lang="zh-CN" altLang="en-US" dirty="0"/>
              <a:t>）、进度条（</a:t>
            </a:r>
            <a:r>
              <a:rPr lang="en-US" altLang="zh-CN" dirty="0" err="1"/>
              <a:t>UIProgressView</a:t>
            </a:r>
            <a:r>
              <a:rPr lang="zh-CN" altLang="en-US" dirty="0"/>
              <a:t>）等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5.0</a:t>
            </a:r>
            <a:r>
              <a:rPr kumimoji="1" lang="zh-CN" altLang="en-US" dirty="0"/>
              <a:t>开始，</a:t>
            </a:r>
            <a:r>
              <a:rPr kumimoji="1" lang="en-US" altLang="zh-CN" dirty="0"/>
              <a:t>storyboard</a:t>
            </a:r>
            <a:r>
              <a:rPr kumimoji="1" lang="zh-CN" altLang="en-US" dirty="0"/>
              <a:t>文件 描述 软件界面</a:t>
            </a:r>
            <a:endParaRPr kumimoji="1" lang="zh-CN" altLang="en-US" dirty="0"/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r>
              <a:rPr kumimoji="1" lang="zh-CN" altLang="en-US" dirty="0"/>
              <a:t>在屏幕上，能够看得见、摸得着的东西都是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。比如按钮、图片、文字等，所有控件最终都继承自</a:t>
            </a: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r>
              <a:rPr kumimoji="1" lang="zh-CN" altLang="en-US" dirty="0"/>
              <a:t>每一个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都是一个容器，可以容纳其他</a:t>
            </a:r>
            <a:r>
              <a:rPr kumimoji="1" lang="en-US" altLang="zh-CN" dirty="0" err="1"/>
              <a:t>UIView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iOS</a:t>
            </a:r>
            <a:r>
              <a:rPr lang="zh-CN" altLang="en-US" dirty="0"/>
              <a:t>开发概述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9506272" cy="4572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UIViewController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一般情况下，每一个“满屏”的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都交给对应的</a:t>
            </a:r>
            <a:r>
              <a:rPr kumimoji="1" lang="en-US" altLang="zh-CN" dirty="0" err="1"/>
              <a:t>UIViewController</a:t>
            </a:r>
            <a:r>
              <a:rPr kumimoji="1" lang="zh-CN" altLang="en-US" dirty="0"/>
              <a:t>去管理。</a:t>
            </a:r>
            <a:r>
              <a:rPr kumimoji="1" lang="en-US" altLang="zh-CN" dirty="0" err="1"/>
              <a:t>UIViewController</a:t>
            </a:r>
            <a:r>
              <a:rPr kumimoji="1" lang="zh-CN" altLang="en-US" dirty="0"/>
              <a:t>内部有个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属性，就是它负责管理的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对象。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err="1"/>
              <a:t>UIViewController</a:t>
            </a:r>
            <a:r>
              <a:rPr kumimoji="1" lang="zh-CN" altLang="en-US" dirty="0"/>
              <a:t>的作用是：负责创建</a:t>
            </a:r>
            <a:r>
              <a:rPr kumimoji="1" lang="en-US" altLang="zh-CN" dirty="0"/>
              <a:t>\</a:t>
            </a:r>
            <a:r>
              <a:rPr kumimoji="1" lang="zh-CN" altLang="en-US" dirty="0"/>
              <a:t>销毁自己的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，处理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和用户之间的交互（事件处理）。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UIViewController</a:t>
            </a:r>
            <a:r>
              <a:rPr kumimoji="1" lang="zh-CN" altLang="en-US" dirty="0"/>
              <a:t>就是</a:t>
            </a:r>
            <a:r>
              <a:rPr kumimoji="1" lang="en-US" altLang="zh-CN" dirty="0" err="1"/>
              <a:t>UIView</a:t>
            </a:r>
            <a:r>
              <a:rPr kumimoji="1" lang="zh-CN" altLang="en-US" dirty="0"/>
              <a:t>的大管家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3148" y="360080"/>
            <a:ext cx="10515600" cy="566846"/>
          </a:xfrm>
        </p:spPr>
        <p:txBody>
          <a:bodyPr/>
          <a:lstStyle/>
          <a:p>
            <a:r>
              <a:rPr kumimoji="1" lang="zh-CN" altLang="en-US" dirty="0"/>
              <a:t>创建第一个</a:t>
            </a:r>
            <a:r>
              <a:rPr kumimoji="1" lang="en-US" altLang="zh-CN" dirty="0"/>
              <a:t>A</a:t>
            </a:r>
            <a:r>
              <a:rPr kumimoji="1" lang="en-US" altLang="en-US" dirty="0"/>
              <a:t>PP</a:t>
            </a:r>
            <a:r>
              <a:rPr kumimoji="1" lang="en-US" altLang="zh-CN" dirty="0"/>
              <a:t>--</a:t>
            </a:r>
            <a:r>
              <a:rPr kumimoji="1" lang="en-US" altLang="en-US" dirty="0"/>
              <a:t>HelloWorld</a:t>
            </a:r>
            <a:endParaRPr kumimoji="1" lang="en-US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449" y="1005025"/>
            <a:ext cx="6280998" cy="5852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05666" cy="67306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WPS 表格</Application>
  <PresentationFormat>宽屏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协议</vt:lpstr>
      <vt:lpstr>作业1</vt:lpstr>
      <vt:lpstr>iOS开发概述</vt:lpstr>
      <vt:lpstr>iOS开发概述</vt:lpstr>
      <vt:lpstr>iOS开发概述</vt:lpstr>
      <vt:lpstr>iOS开发概述</vt:lpstr>
      <vt:lpstr>iOS开发概述</vt:lpstr>
      <vt:lpstr>PowerPoint 演示文稿</vt:lpstr>
      <vt:lpstr>PowerPoint 演示文稿</vt:lpstr>
      <vt:lpstr>界面与代码的关系</vt:lpstr>
      <vt:lpstr>PowerPoint 演示文稿</vt:lpstr>
      <vt:lpstr>PowerPoint 演示文稿</vt:lpstr>
      <vt:lpstr>纯代码联动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iOS开发概述</dc:title>
  <dc:creator>Microsoft Office 用户</dc:creator>
  <cp:lastModifiedBy>xuhui</cp:lastModifiedBy>
  <cp:revision>14</cp:revision>
  <dcterms:created xsi:type="dcterms:W3CDTF">2022-05-17T12:20:39Z</dcterms:created>
  <dcterms:modified xsi:type="dcterms:W3CDTF">2022-05-17T12:20:39Z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