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80" r:id="rId3"/>
    <p:sldId id="282" r:id="rId4"/>
    <p:sldId id="281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1" r:id="rId13"/>
    <p:sldId id="292" r:id="rId14"/>
    <p:sldId id="294" r:id="rId15"/>
    <p:sldId id="293" r:id="rId16"/>
    <p:sldId id="295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/>
    <p:restoredTop sz="93241"/>
  </p:normalViewPr>
  <p:slideViewPr>
    <p:cSldViewPr snapToGrid="0" snapToObjects="1">
      <p:cViewPr varScale="1">
        <p:scale>
          <a:sx n="102" d="100"/>
          <a:sy n="102" d="100"/>
        </p:scale>
        <p:origin x="8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FAA308-0253-0F41-B78B-1B4850393AD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第二级</a:t>
            </a:r>
            <a:endParaRPr kumimoji="1" lang="zh-CN" altLang="en-US"/>
          </a:p>
          <a:p>
            <a:pPr lvl="2"/>
            <a:r>
              <a:rPr kumimoji="1" lang="zh-CN" altLang="en-US"/>
              <a:t>第三级</a:t>
            </a:r>
            <a:endParaRPr kumimoji="1" lang="zh-CN" altLang="en-US"/>
          </a:p>
          <a:p>
            <a:pPr lvl="3"/>
            <a:r>
              <a:rPr kumimoji="1" lang="zh-CN" altLang="en-US"/>
              <a:t>第四级</a:t>
            </a:r>
            <a:endParaRPr kumimoji="1" lang="zh-CN" altLang="en-US"/>
          </a:p>
          <a:p>
            <a:pPr lvl="4"/>
            <a:r>
              <a:rPr kumimoji="1" lang="zh-CN" altLang="en-US"/>
              <a:t>第五级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C3871-95F8-9046-87BD-DB83A57D155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第二级</a:t>
            </a:r>
            <a:endParaRPr kumimoji="1" lang="zh-CN" altLang="en-US"/>
          </a:p>
          <a:p>
            <a:pPr lvl="2"/>
            <a:r>
              <a:rPr kumimoji="1" lang="zh-CN" altLang="en-US"/>
              <a:t>第三级</a:t>
            </a:r>
            <a:endParaRPr kumimoji="1" lang="zh-CN" altLang="en-US"/>
          </a:p>
          <a:p>
            <a:pPr lvl="3"/>
            <a:r>
              <a:rPr kumimoji="1" lang="zh-CN" altLang="en-US"/>
              <a:t>第四级</a:t>
            </a:r>
            <a:endParaRPr kumimoji="1" lang="zh-CN" altLang="en-US"/>
          </a:p>
          <a:p>
            <a:pPr lvl="4"/>
            <a:r>
              <a:rPr kumimoji="1" lang="zh-CN" altLang="en-US"/>
              <a:t>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第二级</a:t>
            </a:r>
            <a:endParaRPr kumimoji="1" lang="zh-CN" altLang="en-US"/>
          </a:p>
          <a:p>
            <a:pPr lvl="2"/>
            <a:r>
              <a:rPr kumimoji="1" lang="zh-CN" altLang="en-US"/>
              <a:t>第三级</a:t>
            </a:r>
            <a:endParaRPr kumimoji="1" lang="zh-CN" altLang="en-US"/>
          </a:p>
          <a:p>
            <a:pPr lvl="3"/>
            <a:r>
              <a:rPr kumimoji="1" lang="zh-CN" altLang="en-US"/>
              <a:t>第四级</a:t>
            </a:r>
            <a:endParaRPr kumimoji="1" lang="zh-CN" altLang="en-US"/>
          </a:p>
          <a:p>
            <a:pPr lvl="4"/>
            <a:r>
              <a:rPr kumimoji="1" lang="zh-CN" altLang="en-US"/>
              <a:t>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第二级</a:t>
            </a:r>
            <a:endParaRPr kumimoji="1" lang="zh-CN" altLang="en-US"/>
          </a:p>
          <a:p>
            <a:pPr lvl="2"/>
            <a:r>
              <a:rPr kumimoji="1" lang="zh-CN" altLang="en-US"/>
              <a:t>第三级</a:t>
            </a:r>
            <a:endParaRPr kumimoji="1" lang="zh-CN" altLang="en-US"/>
          </a:p>
          <a:p>
            <a:pPr lvl="3"/>
            <a:r>
              <a:rPr kumimoji="1" lang="zh-CN" altLang="en-US"/>
              <a:t>第四级</a:t>
            </a:r>
            <a:endParaRPr kumimoji="1" lang="zh-CN" altLang="en-US"/>
          </a:p>
          <a:p>
            <a:pPr lvl="4"/>
            <a:r>
              <a:rPr kumimoji="1" lang="zh-CN" altLang="en-US"/>
              <a:t>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第二级</a:t>
            </a:r>
            <a:endParaRPr kumimoji="1" lang="zh-CN" altLang="en-US"/>
          </a:p>
          <a:p>
            <a:pPr lvl="2"/>
            <a:r>
              <a:rPr kumimoji="1" lang="zh-CN" altLang="en-US"/>
              <a:t>第三级</a:t>
            </a:r>
            <a:endParaRPr kumimoji="1" lang="zh-CN" altLang="en-US"/>
          </a:p>
          <a:p>
            <a:pPr lvl="3"/>
            <a:r>
              <a:rPr kumimoji="1" lang="zh-CN" altLang="en-US"/>
              <a:t>第四级</a:t>
            </a:r>
            <a:endParaRPr kumimoji="1" lang="zh-CN" altLang="en-US"/>
          </a:p>
          <a:p>
            <a:pPr lvl="4"/>
            <a:r>
              <a:rPr kumimoji="1" lang="zh-CN" altLang="en-US"/>
              <a:t>第五级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第二级</a:t>
            </a:r>
            <a:endParaRPr kumimoji="1" lang="zh-CN" altLang="en-US"/>
          </a:p>
          <a:p>
            <a:pPr lvl="2"/>
            <a:r>
              <a:rPr kumimoji="1" lang="zh-CN" altLang="en-US"/>
              <a:t>第三级</a:t>
            </a:r>
            <a:endParaRPr kumimoji="1" lang="zh-CN" altLang="en-US"/>
          </a:p>
          <a:p>
            <a:pPr lvl="3"/>
            <a:r>
              <a:rPr kumimoji="1" lang="zh-CN" altLang="en-US"/>
              <a:t>第四级</a:t>
            </a:r>
            <a:endParaRPr kumimoji="1" lang="zh-CN" altLang="en-US"/>
          </a:p>
          <a:p>
            <a:pPr lvl="4"/>
            <a:r>
              <a:rPr kumimoji="1" lang="zh-CN" altLang="en-US"/>
              <a:t>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第二级</a:t>
            </a:r>
            <a:endParaRPr kumimoji="1" lang="zh-CN" altLang="en-US"/>
          </a:p>
          <a:p>
            <a:pPr lvl="2"/>
            <a:r>
              <a:rPr kumimoji="1" lang="zh-CN" altLang="en-US"/>
              <a:t>第三级</a:t>
            </a:r>
            <a:endParaRPr kumimoji="1" lang="zh-CN" altLang="en-US"/>
          </a:p>
          <a:p>
            <a:pPr lvl="3"/>
            <a:r>
              <a:rPr kumimoji="1" lang="zh-CN" altLang="en-US"/>
              <a:t>第四级</a:t>
            </a:r>
            <a:endParaRPr kumimoji="1" lang="zh-CN" altLang="en-US"/>
          </a:p>
          <a:p>
            <a:pPr lvl="4"/>
            <a:r>
              <a:rPr kumimoji="1" lang="zh-CN" altLang="en-US"/>
              <a:t>第五级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第二级</a:t>
            </a:r>
            <a:endParaRPr kumimoji="1" lang="zh-CN" altLang="en-US"/>
          </a:p>
          <a:p>
            <a:pPr lvl="2"/>
            <a:r>
              <a:rPr kumimoji="1" lang="zh-CN" altLang="en-US"/>
              <a:t>第三级</a:t>
            </a:r>
            <a:endParaRPr kumimoji="1" lang="zh-CN" altLang="en-US"/>
          </a:p>
          <a:p>
            <a:pPr lvl="3"/>
            <a:r>
              <a:rPr kumimoji="1" lang="zh-CN" altLang="en-US"/>
              <a:t>第四级</a:t>
            </a:r>
            <a:endParaRPr kumimoji="1" lang="zh-CN" altLang="en-US"/>
          </a:p>
          <a:p>
            <a:pPr lvl="4"/>
            <a:r>
              <a:rPr kumimoji="1" lang="zh-CN" altLang="en-US"/>
              <a:t>第五级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第二级</a:t>
            </a:r>
            <a:endParaRPr kumimoji="1" lang="zh-CN" altLang="en-US"/>
          </a:p>
          <a:p>
            <a:pPr lvl="2"/>
            <a:r>
              <a:rPr kumimoji="1" lang="zh-CN" altLang="en-US"/>
              <a:t>第三级</a:t>
            </a:r>
            <a:endParaRPr kumimoji="1" lang="zh-CN" altLang="en-US"/>
          </a:p>
          <a:p>
            <a:pPr lvl="3"/>
            <a:r>
              <a:rPr kumimoji="1" lang="zh-CN" altLang="en-US"/>
              <a:t>第四级</a:t>
            </a:r>
            <a:endParaRPr kumimoji="1" lang="zh-CN" altLang="en-US"/>
          </a:p>
          <a:p>
            <a:pPr lvl="4"/>
            <a:r>
              <a:rPr kumimoji="1" lang="zh-CN" altLang="en-US"/>
              <a:t>第五级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第二级</a:t>
            </a:r>
            <a:endParaRPr kumimoji="1" lang="zh-CN" altLang="en-US"/>
          </a:p>
          <a:p>
            <a:pPr lvl="2"/>
            <a:r>
              <a:rPr kumimoji="1" lang="zh-CN" altLang="en-US"/>
              <a:t>第三级</a:t>
            </a:r>
            <a:endParaRPr kumimoji="1" lang="zh-CN" altLang="en-US"/>
          </a:p>
          <a:p>
            <a:pPr lvl="3"/>
            <a:r>
              <a:rPr kumimoji="1" lang="zh-CN" altLang="en-US"/>
              <a:t>第四级</a:t>
            </a:r>
            <a:endParaRPr kumimoji="1" lang="zh-CN" altLang="en-US"/>
          </a:p>
          <a:p>
            <a:pPr lvl="4"/>
            <a:r>
              <a:rPr kumimoji="1" lang="zh-CN" altLang="en-US"/>
              <a:t>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EE84C-595B-9049-8210-E17ED3A8775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84250-0745-6B4E-AC62-1DC5468B2C4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视图处理类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C</a:t>
            </a:r>
            <a:r>
              <a:rPr kumimoji="1" lang="en-US" altLang="en-US" dirty="0" err="1"/>
              <a:t>ALayer</a:t>
            </a:r>
            <a:r>
              <a:rPr kumimoji="1" lang="zh-CN" altLang="en-US" dirty="0"/>
              <a:t>类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Layer</a:t>
            </a:r>
            <a:r>
              <a:rPr kumimoji="1" lang="zh-CN" altLang="en-US" dirty="0"/>
              <a:t>层：用于管理视图和处理视图相关动画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可调节的属性如：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（</a:t>
            </a:r>
            <a:r>
              <a:rPr kumimoji="1" lang="en-US" altLang="zh-CN" dirty="0"/>
              <a:t>1</a:t>
            </a:r>
            <a:r>
              <a:rPr kumimoji="1" lang="zh-CN" altLang="en-US" dirty="0"/>
              <a:t>）背景色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（</a:t>
            </a:r>
            <a:r>
              <a:rPr kumimoji="1" lang="en-US" altLang="zh-CN" dirty="0"/>
              <a:t>2</a:t>
            </a:r>
            <a:r>
              <a:rPr kumimoji="1" lang="zh-CN" altLang="en-US" dirty="0"/>
              <a:t>）边框及宽度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（</a:t>
            </a:r>
            <a:r>
              <a:rPr kumimoji="1" lang="en-US" altLang="zh-CN" dirty="0"/>
              <a:t>3</a:t>
            </a:r>
            <a:r>
              <a:rPr kumimoji="1" lang="zh-CN" altLang="en-US" dirty="0"/>
              <a:t>）阴影色及宽度等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（</a:t>
            </a:r>
            <a:r>
              <a:rPr kumimoji="1" lang="en-US" altLang="zh-CN" dirty="0"/>
              <a:t>4</a:t>
            </a:r>
            <a:r>
              <a:rPr kumimoji="1" lang="zh-CN" altLang="en-US" dirty="0"/>
              <a:t>）透明度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（</a:t>
            </a:r>
            <a:r>
              <a:rPr kumimoji="1" lang="en-US" altLang="zh-CN" dirty="0"/>
              <a:t>5</a:t>
            </a:r>
            <a:r>
              <a:rPr kumimoji="1" lang="zh-CN" altLang="en-US" dirty="0"/>
              <a:t>）边角半径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修正</a:t>
            </a:r>
            <a:r>
              <a:rPr kumimoji="1" lang="en-US" altLang="en-US" dirty="0"/>
              <a:t>BUG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重用</a:t>
            </a:r>
            <a:r>
              <a:rPr kumimoji="1" lang="en-US" altLang="en-US" dirty="0"/>
              <a:t>cell</a:t>
            </a:r>
            <a:r>
              <a:rPr kumimoji="1" lang="zh-CN" altLang="en-US" dirty="0"/>
              <a:t>时读取状态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3633" y="2521744"/>
            <a:ext cx="8737600" cy="29591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删除行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sz="3200" dirty="0"/>
              <a:t>删除一行，需要完成以下任务：</a:t>
            </a:r>
            <a:endParaRPr kumimoji="1" lang="en-US" altLang="zh-CN" sz="3200" dirty="0"/>
          </a:p>
          <a:p>
            <a:pPr marL="0" indent="0">
              <a:buNone/>
            </a:pPr>
            <a:r>
              <a:rPr kumimoji="1" lang="zh-CN" altLang="en-US" sz="3200" dirty="0"/>
              <a:t>（</a:t>
            </a:r>
            <a:r>
              <a:rPr kumimoji="1" lang="en-US" altLang="zh-CN" sz="3200" dirty="0"/>
              <a:t>1</a:t>
            </a:r>
            <a:r>
              <a:rPr kumimoji="1" lang="zh-CN" altLang="en-US" sz="3200" dirty="0"/>
              <a:t>）删除动作的用户交互</a:t>
            </a:r>
            <a:endParaRPr kumimoji="1" lang="en-US" altLang="zh-CN" sz="3200" dirty="0"/>
          </a:p>
          <a:p>
            <a:pPr marL="0" indent="0">
              <a:buNone/>
            </a:pPr>
            <a:r>
              <a:rPr kumimoji="1" lang="zh-CN" altLang="en-US" sz="3200" dirty="0"/>
              <a:t>（</a:t>
            </a:r>
            <a:r>
              <a:rPr kumimoji="1" lang="en-US" altLang="zh-CN" sz="3200" dirty="0"/>
              <a:t>2</a:t>
            </a:r>
            <a:r>
              <a:rPr kumimoji="1" lang="zh-CN" altLang="en-US" sz="3200" dirty="0"/>
              <a:t>）删除行对应的数据</a:t>
            </a:r>
            <a:endParaRPr kumimoji="1" lang="en-US" altLang="zh-CN" sz="3200" dirty="0"/>
          </a:p>
          <a:p>
            <a:pPr marL="0" indent="0">
              <a:buNone/>
            </a:pPr>
            <a:r>
              <a:rPr kumimoji="1" lang="zh-CN" altLang="en-US" sz="3200" dirty="0"/>
              <a:t>（</a:t>
            </a:r>
            <a:r>
              <a:rPr kumimoji="1" lang="en-US" altLang="zh-CN" sz="3200" dirty="0"/>
              <a:t>3</a:t>
            </a:r>
            <a:r>
              <a:rPr kumimoji="1" lang="zh-CN" altLang="en-US" sz="3200" dirty="0"/>
              <a:t>）相应行从列表上界面消失</a:t>
            </a:r>
            <a:endParaRPr kumimoji="1" lang="en-US" altLang="zh-CN" sz="3200" dirty="0"/>
          </a:p>
          <a:p>
            <a:pPr marL="0" indent="0">
              <a:buNone/>
            </a:pPr>
            <a:endParaRPr kumimoji="1" lang="zh-CN" altLang="en-US" sz="3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启用表格的滑动删除功能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通常用户在一行上往左滑动手势出现删除菜单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5227" y="2702294"/>
            <a:ext cx="8636000" cy="2984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604" y="1099420"/>
            <a:ext cx="11811000" cy="45339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将系统提示改为中文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092956"/>
            <a:ext cx="12192000" cy="267208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467627" y="2317315"/>
            <a:ext cx="4622105" cy="3256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从模型中删除相应的数据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0319" y="1653110"/>
            <a:ext cx="8551362" cy="47650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iO</a:t>
            </a:r>
            <a:r>
              <a:rPr kumimoji="1" lang="en-US" altLang="en-US" dirty="0"/>
              <a:t>S</a:t>
            </a:r>
            <a:r>
              <a:rPr kumimoji="1" lang="zh-CN" altLang="en-US" dirty="0"/>
              <a:t>坐标系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5221" y="1601036"/>
            <a:ext cx="7736304" cy="5032375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iOS</a:t>
            </a:r>
            <a:r>
              <a:rPr kumimoji="1" lang="zh-CN" altLang="en-US" dirty="0"/>
              <a:t>坐标系统中，坐标的原点位于左上角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origin</a:t>
            </a:r>
            <a:r>
              <a:rPr kumimoji="1" lang="en-US" altLang="en-US" dirty="0">
                <a:sym typeface="Wingdings" panose="05000000000000000000" pitchFamily="2" charset="2"/>
              </a:rPr>
              <a:t>:(</a:t>
            </a:r>
            <a:r>
              <a:rPr kumimoji="1" lang="en-US" altLang="en-US" dirty="0" err="1">
                <a:sym typeface="Wingdings" panose="05000000000000000000" pitchFamily="2" charset="2"/>
              </a:rPr>
              <a:t>x,y</a:t>
            </a:r>
            <a:r>
              <a:rPr kumimoji="1" lang="en-US" altLang="en-US" dirty="0">
                <a:sym typeface="Wingdings" panose="05000000000000000000" pitchFamily="2" charset="2"/>
              </a:rPr>
              <a:t>)</a:t>
            </a:r>
            <a:endParaRPr kumimoji="1" lang="en-US" alt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kumimoji="1" lang="en-US" altLang="en-US" dirty="0">
                <a:sym typeface="Wingdings" panose="05000000000000000000" pitchFamily="2" charset="2"/>
              </a:rPr>
              <a:t>size:(</a:t>
            </a:r>
            <a:r>
              <a:rPr kumimoji="1" lang="en-US" altLang="en-US" dirty="0" err="1">
                <a:sym typeface="Wingdings" panose="05000000000000000000" pitchFamily="2" charset="2"/>
              </a:rPr>
              <a:t>width,height</a:t>
            </a:r>
            <a:r>
              <a:rPr kumimoji="1" lang="en-US" altLang="en-US" dirty="0">
                <a:sym typeface="Wingdings" panose="05000000000000000000" pitchFamily="2" charset="2"/>
              </a:rPr>
              <a:t>)</a:t>
            </a:r>
            <a:endParaRPr kumimoji="1" lang="en-US" alt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kumimoji="1" lang="en-US" altLang="en-US" dirty="0">
                <a:sym typeface="Wingdings" panose="05000000000000000000" pitchFamily="2" charset="2"/>
              </a:rPr>
              <a:t>frame(</a:t>
            </a:r>
            <a:r>
              <a:rPr kumimoji="1" lang="en-US" altLang="en-US" dirty="0" err="1">
                <a:sym typeface="Wingdings" panose="05000000000000000000" pitchFamily="2" charset="2"/>
              </a:rPr>
              <a:t>origin,size</a:t>
            </a:r>
            <a:r>
              <a:rPr kumimoji="1" lang="en-US" altLang="en-US" dirty="0">
                <a:sym typeface="Wingdings" panose="05000000000000000000" pitchFamily="2" charset="2"/>
              </a:rPr>
              <a:t>)</a:t>
            </a:r>
            <a:r>
              <a:rPr kumimoji="1" lang="zh-CN" altLang="en-US" dirty="0">
                <a:sym typeface="Wingdings" panose="05000000000000000000" pitchFamily="2" charset="2"/>
              </a:rPr>
              <a:t>属性</a:t>
            </a:r>
            <a:r>
              <a:rPr kumimoji="1" lang="en-US" altLang="en-US" dirty="0">
                <a:sym typeface="Wingdings" panose="05000000000000000000" pitchFamily="2" charset="2"/>
              </a:rPr>
              <a:t>，</a:t>
            </a:r>
            <a:r>
              <a:rPr kumimoji="1" lang="zh-CN" altLang="en-US" dirty="0">
                <a:sym typeface="Wingdings" panose="05000000000000000000" pitchFamily="2" charset="2"/>
              </a:rPr>
              <a:t>定义了一个矩形，描述一个</a:t>
            </a:r>
            <a:r>
              <a:rPr kumimoji="1" lang="en-US" altLang="zh-CN" dirty="0" err="1">
                <a:sym typeface="Wingdings" panose="05000000000000000000" pitchFamily="2" charset="2"/>
              </a:rPr>
              <a:t>UIView</a:t>
            </a:r>
            <a:r>
              <a:rPr kumimoji="1" lang="zh-CN" altLang="en-US" dirty="0">
                <a:sym typeface="Wingdings" panose="05000000000000000000" pitchFamily="2" charset="2"/>
              </a:rPr>
              <a:t>的大小和在父坐标系的位置</a:t>
            </a:r>
            <a:endParaRPr kumimoji="1" lang="en-US" altLang="zh-C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kumimoji="1" lang="en-US" altLang="zh-CN" dirty="0">
                <a:sym typeface="Wingdings" panose="05000000000000000000" pitchFamily="2" charset="2"/>
              </a:rPr>
              <a:t>Bounds</a:t>
            </a:r>
            <a:r>
              <a:rPr kumimoji="1" lang="en-US" altLang="en-US" dirty="0">
                <a:sym typeface="Wingdings" panose="05000000000000000000" pitchFamily="2" charset="2"/>
              </a:rPr>
              <a:t>(</a:t>
            </a:r>
            <a:r>
              <a:rPr kumimoji="1" lang="en-US" altLang="en-US" dirty="0" err="1">
                <a:sym typeface="Wingdings" panose="05000000000000000000" pitchFamily="2" charset="2"/>
              </a:rPr>
              <a:t>origin,size</a:t>
            </a:r>
            <a:r>
              <a:rPr kumimoji="1" lang="en-US" altLang="en-US" dirty="0">
                <a:sym typeface="Wingdings" panose="05000000000000000000" pitchFamily="2" charset="2"/>
              </a:rPr>
              <a:t>)</a:t>
            </a:r>
            <a:r>
              <a:rPr kumimoji="1" lang="zh-CN" altLang="en-US" dirty="0">
                <a:sym typeface="Wingdings" panose="05000000000000000000" pitchFamily="2" charset="2"/>
              </a:rPr>
              <a:t>属性</a:t>
            </a:r>
            <a:r>
              <a:rPr kumimoji="1" lang="en-US" altLang="en-US" dirty="0">
                <a:sym typeface="Wingdings" panose="05000000000000000000" pitchFamily="2" charset="2"/>
              </a:rPr>
              <a:t>，</a:t>
            </a:r>
            <a:r>
              <a:rPr kumimoji="1" lang="zh-CN" altLang="en-US" dirty="0">
                <a:sym typeface="Wingdings" panose="05000000000000000000" pitchFamily="2" charset="2"/>
              </a:rPr>
              <a:t>定义了一个矩形，描述一个</a:t>
            </a:r>
            <a:r>
              <a:rPr kumimoji="1" lang="en-US" altLang="zh-CN" dirty="0" err="1">
                <a:sym typeface="Wingdings" panose="05000000000000000000" pitchFamily="2" charset="2"/>
              </a:rPr>
              <a:t>UIView</a:t>
            </a:r>
            <a:r>
              <a:rPr kumimoji="1" lang="zh-CN" altLang="en-US" dirty="0">
                <a:sym typeface="Wingdings" panose="05000000000000000000" pitchFamily="2" charset="2"/>
              </a:rPr>
              <a:t>的大小和自身坐标系原点的位置，</a:t>
            </a:r>
            <a:r>
              <a:rPr kumimoji="1" lang="en-US" altLang="zh-CN" dirty="0" err="1">
                <a:sym typeface="Wingdings" panose="05000000000000000000" pitchFamily="2" charset="2"/>
              </a:rPr>
              <a:t>bounds</a:t>
            </a:r>
            <a:r>
              <a:rPr kumimoji="1" lang="en-US" altLang="en-US" dirty="0" err="1">
                <a:sym typeface="Wingdings" panose="05000000000000000000" pitchFamily="2" charset="2"/>
              </a:rPr>
              <a:t>.origin</a:t>
            </a:r>
            <a:r>
              <a:rPr kumimoji="1" lang="zh-CN" altLang="en-US" dirty="0">
                <a:sym typeface="Wingdings" panose="05000000000000000000" pitchFamily="2" charset="2"/>
              </a:rPr>
              <a:t>属性默认值是</a:t>
            </a:r>
            <a:r>
              <a:rPr kumimoji="1" lang="en-US" altLang="zh-CN" dirty="0">
                <a:sym typeface="Wingdings" panose="05000000000000000000" pitchFamily="2" charset="2"/>
              </a:rPr>
              <a:t>(</a:t>
            </a:r>
            <a:r>
              <a:rPr kumimoji="1" lang="en-US" altLang="en-US" dirty="0">
                <a:sym typeface="Wingdings" panose="05000000000000000000" pitchFamily="2" charset="2"/>
              </a:rPr>
              <a:t>0,0)</a:t>
            </a:r>
            <a:endParaRPr kumimoji="1" lang="en-US" alt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kumimoji="1" lang="en-US" altLang="en-US" dirty="0">
                <a:sym typeface="Wingdings" panose="05000000000000000000" pitchFamily="2" charset="2"/>
              </a:rPr>
              <a:t>Center</a:t>
            </a:r>
            <a:r>
              <a:rPr kumimoji="1" lang="zh-CN" altLang="en-US" dirty="0">
                <a:sym typeface="Wingdings" panose="05000000000000000000" pitchFamily="2" charset="2"/>
              </a:rPr>
              <a:t>属性，确定中心点的位置，参照系是父视图的坐标系统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710863" y="834190"/>
            <a:ext cx="3128210" cy="53259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496925" y="1411705"/>
            <a:ext cx="1556085" cy="1138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8678779" y="802104"/>
            <a:ext cx="96252" cy="96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线箭头连接符 7"/>
          <p:cNvCxnSpPr>
            <a:endCxn id="5" idx="1"/>
          </p:cNvCxnSpPr>
          <p:nvPr/>
        </p:nvCxnSpPr>
        <p:spPr>
          <a:xfrm>
            <a:off x="8710863" y="1981200"/>
            <a:ext cx="7860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9897979" y="834190"/>
            <a:ext cx="0" cy="5775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/>
          <p:nvPr/>
        </p:nvCxnSpPr>
        <p:spPr>
          <a:xfrm>
            <a:off x="9496925" y="2679032"/>
            <a:ext cx="155608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>
            <a:off x="11165305" y="1411705"/>
            <a:ext cx="0" cy="11389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8402052" y="391010"/>
            <a:ext cx="649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原点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8987588" y="2000194"/>
            <a:ext cx="272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9950116" y="936527"/>
            <a:ext cx="272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dirty="0"/>
              <a:t>y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9954126" y="2758878"/>
            <a:ext cx="79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w</a:t>
            </a:r>
            <a:r>
              <a:rPr kumimoji="1" lang="en-US" altLang="en-US" dirty="0"/>
              <a:t>idth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1121189" y="1751359"/>
            <a:ext cx="93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dirty="0"/>
              <a:t>height</a:t>
            </a:r>
            <a:endParaRPr kumimoji="1"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10242880" y="1965156"/>
            <a:ext cx="96252" cy="9625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247147" cy="1325563"/>
          </a:xfrm>
        </p:spPr>
        <p:txBody>
          <a:bodyPr/>
          <a:lstStyle/>
          <a:p>
            <a:r>
              <a:rPr kumimoji="1" lang="zh-CN" altLang="en-US" dirty="0"/>
              <a:t>缩略圆角图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355015"/>
            <a:ext cx="10515600" cy="476876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内切圆的半径是正方形边长的一半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35242" y="1506328"/>
            <a:ext cx="577516" cy="579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3047999" y="1477416"/>
            <a:ext cx="609601" cy="5822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7" name="直线箭头连接符 6"/>
          <p:cNvCxnSpPr/>
          <p:nvPr/>
        </p:nvCxnSpPr>
        <p:spPr>
          <a:xfrm>
            <a:off x="2053389" y="1795900"/>
            <a:ext cx="7700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5163" y="3522100"/>
            <a:ext cx="9525000" cy="18669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单元格交互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理解</a:t>
            </a:r>
            <a:r>
              <a:rPr kumimoji="1" lang="en-US" altLang="zh-CN" dirty="0" err="1"/>
              <a:t>UITableViewDelegate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页眉页脚、单元格交互、排序等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7615" y="2906038"/>
            <a:ext cx="7371853" cy="364901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UIAlertController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提示用户进行下一步的交互，有</a:t>
            </a:r>
            <a:r>
              <a:rPr kumimoji="1" lang="en-US" altLang="zh-CN" dirty="0"/>
              <a:t>2</a:t>
            </a:r>
            <a:r>
              <a:rPr kumimoji="1" lang="zh-CN" altLang="en-US" dirty="0"/>
              <a:t>种：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（</a:t>
            </a:r>
            <a:r>
              <a:rPr kumimoji="1" lang="en-US" altLang="zh-CN" dirty="0"/>
              <a:t>1</a:t>
            </a:r>
            <a:r>
              <a:rPr kumimoji="1" lang="zh-CN" altLang="en-US" dirty="0"/>
              <a:t>）中部提示框（</a:t>
            </a:r>
            <a:r>
              <a:rPr kumimoji="1" lang="en-US" altLang="zh-CN" dirty="0"/>
              <a:t>1</a:t>
            </a:r>
            <a:r>
              <a:rPr kumimoji="1" lang="en-US" altLang="en-US" dirty="0"/>
              <a:t>-2</a:t>
            </a:r>
            <a:r>
              <a:rPr kumimoji="1" lang="zh-CN" altLang="en-US" dirty="0"/>
              <a:t>个选项）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（</a:t>
            </a:r>
            <a:r>
              <a:rPr kumimoji="1" lang="en-US" altLang="zh-CN" dirty="0"/>
              <a:t>2</a:t>
            </a:r>
            <a:r>
              <a:rPr kumimoji="1" lang="zh-CN" altLang="en-US" dirty="0"/>
              <a:t>）底部弹出菜单（</a:t>
            </a:r>
            <a:r>
              <a:rPr kumimoji="1" lang="en-US" altLang="en-US" dirty="0"/>
              <a:t>&gt;=3</a:t>
            </a:r>
            <a:r>
              <a:rPr kumimoji="1" lang="zh-CN" altLang="en-US" dirty="0"/>
              <a:t>个选项）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UIAlertController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自定义菜单项：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err="1"/>
              <a:t>UIAlertAction</a:t>
            </a:r>
            <a:r>
              <a:rPr kumimoji="1" lang="en-US" altLang="en-US" dirty="0"/>
              <a:t>  </a:t>
            </a:r>
            <a:r>
              <a:rPr kumimoji="1" lang="zh-CN" altLang="en-US" dirty="0"/>
              <a:t>菜单项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把单项添加到</a:t>
            </a:r>
            <a:r>
              <a:rPr kumimoji="1" lang="en-US" altLang="zh-CN" dirty="0" err="1"/>
              <a:t>UIAlertController</a:t>
            </a:r>
            <a:r>
              <a:rPr kumimoji="1" lang="en-US" altLang="en-US" dirty="0"/>
              <a:t>: </a:t>
            </a:r>
            <a:r>
              <a:rPr kumimoji="1" lang="en-US" altLang="en-US" dirty="0" err="1"/>
              <a:t>addAction</a:t>
            </a:r>
            <a:r>
              <a:rPr kumimoji="1" lang="zh-CN" altLang="en-US" dirty="0"/>
              <a:t>方法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显示整体：</a:t>
            </a:r>
            <a:r>
              <a:rPr kumimoji="1" lang="en-US" altLang="zh-CN" dirty="0" err="1"/>
              <a:t>se</a:t>
            </a:r>
            <a:r>
              <a:rPr kumimoji="1" lang="en-US" altLang="en-US" dirty="0" err="1"/>
              <a:t>lf.present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选中的行打钩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76086" y="1825625"/>
            <a:ext cx="7439827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出现</a:t>
            </a:r>
            <a:r>
              <a:rPr kumimoji="1" lang="en-US" altLang="en-US" dirty="0"/>
              <a:t>BUG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当给一行打钩时，其他行可能也会被打钩</a:t>
            </a:r>
            <a:endParaRPr kumimoji="1" lang="en-US" altLang="zh-CN" dirty="0"/>
          </a:p>
          <a:p>
            <a:r>
              <a:rPr kumimoji="1" lang="zh-CN" altLang="en-US" dirty="0"/>
              <a:t>原因？？？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如果有</a:t>
            </a:r>
            <a:r>
              <a:rPr kumimoji="1" lang="en-US" altLang="zh-CN" dirty="0"/>
              <a:t>N</a:t>
            </a:r>
            <a:r>
              <a:rPr kumimoji="1" lang="zh-CN" altLang="en-US" dirty="0"/>
              <a:t>个</a:t>
            </a:r>
            <a:r>
              <a:rPr kumimoji="1" lang="en-US" altLang="en-US" dirty="0"/>
              <a:t>cell，</a:t>
            </a:r>
            <a:r>
              <a:rPr kumimoji="1" lang="zh-CN" altLang="en-US" dirty="0"/>
              <a:t>不会全部被创建，当</a:t>
            </a:r>
            <a:r>
              <a:rPr kumimoji="1" lang="en-US" altLang="zh-CN" dirty="0"/>
              <a:t>cell</a:t>
            </a:r>
            <a:r>
              <a:rPr kumimoji="1" lang="zh-CN" altLang="en-US" dirty="0"/>
              <a:t>滑出屏幕时，会被缓存池回收，重复利用。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当重用</a:t>
            </a:r>
            <a:r>
              <a:rPr kumimoji="1" lang="en-US" altLang="zh-CN" dirty="0"/>
              <a:t>c</a:t>
            </a:r>
            <a:r>
              <a:rPr kumimoji="1" lang="en-US" altLang="en-US" dirty="0"/>
              <a:t>ell</a:t>
            </a:r>
            <a:r>
              <a:rPr kumimoji="1" lang="zh-CN" altLang="en-US" dirty="0"/>
              <a:t>的时候，只更新</a:t>
            </a:r>
            <a:r>
              <a:rPr kumimoji="1" lang="en-US" altLang="zh-CN" dirty="0"/>
              <a:t>cell</a:t>
            </a:r>
            <a:r>
              <a:rPr kumimoji="1" lang="zh-CN" altLang="en-US" dirty="0"/>
              <a:t>里的文字和图像，所以需要同时更新选中状态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跟踪所有</a:t>
            </a:r>
            <a:r>
              <a:rPr kumimoji="1" lang="en-US" altLang="zh-CN" dirty="0"/>
              <a:t>cell</a:t>
            </a:r>
            <a:r>
              <a:rPr kumimoji="1" lang="zh-CN" altLang="en-US" dirty="0"/>
              <a:t>的选中状态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状态数组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如果去过，在数组中保持其状态</a:t>
            </a:r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265712"/>
            <a:ext cx="12192000" cy="82345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44" y="3815935"/>
            <a:ext cx="10245855" cy="28011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799</Words>
  <Application>WPS 演示</Application>
  <PresentationFormat>宽屏</PresentationFormat>
  <Paragraphs>91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方正书宋_GBK</vt:lpstr>
      <vt:lpstr>Wingdings</vt:lpstr>
      <vt:lpstr>等线 Light</vt:lpstr>
      <vt:lpstr>汉仪中等线KW</vt:lpstr>
      <vt:lpstr>等线</vt:lpstr>
      <vt:lpstr>微软雅黑</vt:lpstr>
      <vt:lpstr>汉仪旗黑</vt:lpstr>
      <vt:lpstr>宋体</vt:lpstr>
      <vt:lpstr>Arial Unicode MS</vt:lpstr>
      <vt:lpstr>汉仪书宋二KW</vt:lpstr>
      <vt:lpstr>Office 主题​​</vt:lpstr>
      <vt:lpstr>视图处理类</vt:lpstr>
      <vt:lpstr>iOS坐标系</vt:lpstr>
      <vt:lpstr>缩略圆角图</vt:lpstr>
      <vt:lpstr>单元格交互</vt:lpstr>
      <vt:lpstr>UIAlertController</vt:lpstr>
      <vt:lpstr>UIAlertController</vt:lpstr>
      <vt:lpstr>选中的行打钩</vt:lpstr>
      <vt:lpstr>出现BUG</vt:lpstr>
      <vt:lpstr>跟踪所有cell的选中状态</vt:lpstr>
      <vt:lpstr>修正BUG</vt:lpstr>
      <vt:lpstr>删除行</vt:lpstr>
      <vt:lpstr>启用表格的滑动删除功能</vt:lpstr>
      <vt:lpstr>PowerPoint 演示文稿</vt:lpstr>
      <vt:lpstr>将系统提示改为中文</vt:lpstr>
      <vt:lpstr>从模型中删除相应的数据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自动布局</dc:title>
  <dc:creator>Microsoft Office 用户</dc:creator>
  <cp:lastModifiedBy>xuhui</cp:lastModifiedBy>
  <cp:revision>153</cp:revision>
  <dcterms:created xsi:type="dcterms:W3CDTF">2021-06-01T13:46:40Z</dcterms:created>
  <dcterms:modified xsi:type="dcterms:W3CDTF">2021-06-01T13:46:40Z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2052-3.3.1.5149</vt:lpwstr>
  </property>
</Properties>
</file>