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371" r:id="rId3"/>
    <p:sldId id="372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70" r:id="rId12"/>
    <p:sldId id="381" r:id="rId13"/>
    <p:sldId id="382" r:id="rId14"/>
    <p:sldId id="383" r:id="rId15"/>
    <p:sldId id="384" r:id="rId16"/>
    <p:sldId id="385" r:id="rId17"/>
    <p:sldId id="38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93126"/>
  </p:normalViewPr>
  <p:slideViewPr>
    <p:cSldViewPr snapToGrid="0" snapToObjects="1">
      <p:cViewPr varScale="1">
        <p:scale>
          <a:sx n="68" d="100"/>
          <a:sy n="68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A308-0253-0F41-B78B-1B4850393AD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C3871-95F8-9046-87BD-DB83A57D155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8460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添加评价视图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" y="2038350"/>
            <a:ext cx="10515600" cy="460629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在详情页的图片右上方添加一个评价按钮（图片）</a:t>
            </a:r>
            <a:endParaRPr kumimoji="1" lang="en-US" altLang="zh-CN" dirty="0"/>
          </a:p>
          <a:p>
            <a:r>
              <a:rPr kumimoji="1" lang="zh-CN" altLang="en-US" dirty="0"/>
              <a:t>点评价后弹出一个新页面，显示好中差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个按钮（动画出现）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无法直接拖动按钮到</a:t>
            </a:r>
            <a:r>
              <a:rPr kumimoji="1" lang="en-US" altLang="zh-CN" dirty="0" err="1"/>
              <a:t>ImageView</a:t>
            </a:r>
            <a:r>
              <a:rPr kumimoji="1" lang="zh-CN" altLang="en-US" dirty="0"/>
              <a:t>之上？</a:t>
            </a:r>
            <a:endParaRPr kumimoji="1" lang="en-US" altLang="zh-CN" dirty="0"/>
          </a:p>
          <a:p>
            <a:r>
              <a:rPr kumimoji="1" lang="zh-CN" altLang="en-US" dirty="0"/>
              <a:t>因为</a:t>
            </a:r>
            <a:r>
              <a:rPr kumimoji="1" lang="en-US" altLang="zh-CN" dirty="0" err="1"/>
              <a:t>UITableViewController</a:t>
            </a:r>
            <a:r>
              <a:rPr kumimoji="1" lang="zh-CN" altLang="en-US" dirty="0"/>
              <a:t>有规定的</a:t>
            </a:r>
            <a:r>
              <a:rPr kumimoji="1" lang="en-US" altLang="zh-CN" dirty="0"/>
              <a:t>3</a:t>
            </a:r>
            <a:r>
              <a:rPr kumimoji="1" lang="zh-CN" altLang="en-US" dirty="0"/>
              <a:t>部分，页眉视图、原型单元格、页脚视图。已经添加了一个</a:t>
            </a:r>
            <a:r>
              <a:rPr kumimoji="1" lang="en-US" altLang="zh-CN" dirty="0" err="1"/>
              <a:t>ImageView</a:t>
            </a:r>
            <a:r>
              <a:rPr kumimoji="1" lang="zh-CN" altLang="en-US" dirty="0"/>
              <a:t>作为页眉，所以必须将整个页眉视图放入一个视图容器。</a:t>
            </a:r>
            <a:endParaRPr kumimoji="1" lang="en-US" altLang="zh-CN" dirty="0"/>
          </a:p>
          <a:p>
            <a:r>
              <a:rPr kumimoji="1" lang="zh-CN" altLang="en-US" dirty="0"/>
              <a:t>拖一个空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作为容器，拖入到大纲视图，并把</a:t>
            </a:r>
            <a:r>
              <a:rPr kumimoji="1" lang="en-US" altLang="zh-CN" dirty="0" err="1"/>
              <a:t>ImageView</a:t>
            </a:r>
            <a:r>
              <a:rPr kumimoji="1" lang="zh-CN" altLang="en-US" dirty="0"/>
              <a:t>加入其中，整体拖至头部位置，再拖入按钮。</a:t>
            </a:r>
            <a:endParaRPr kumimoji="1" lang="en-US" altLang="zh-CN" dirty="0"/>
          </a:p>
          <a:p>
            <a:r>
              <a:rPr kumimoji="1" lang="zh-CN" altLang="en-US" dirty="0"/>
              <a:t>设定容器的宽、高与图像的大小一致。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宽度改为</a:t>
            </a:r>
            <a:r>
              <a:rPr kumimoji="1" lang="en-US" altLang="zh-CN" dirty="0"/>
              <a:t>3</a:t>
            </a:r>
            <a:r>
              <a:rPr kumimoji="1" lang="en-US" altLang="en-US" dirty="0"/>
              <a:t>00</a:t>
            </a:r>
            <a:endParaRPr kumimoji="1" lang="en-US" altLang="zh-CN" dirty="0"/>
          </a:p>
          <a:p>
            <a:r>
              <a:rPr kumimoji="1" lang="zh-CN" altLang="en-US" dirty="0"/>
              <a:t>修改图像的位置。图像</a:t>
            </a:r>
            <a:r>
              <a:rPr kumimoji="1" lang="en-US" altLang="zh-CN" dirty="0"/>
              <a:t>y</a:t>
            </a:r>
            <a:r>
              <a:rPr kumimoji="1" lang="zh-CN" altLang="en-US" dirty="0"/>
              <a:t>值改为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6528" y="180975"/>
            <a:ext cx="2578100" cy="3289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动画是用快速显示一系列静态图片（帧）来模拟动作和图形转换的过程。</a:t>
            </a:r>
            <a:r>
              <a:rPr kumimoji="1" lang="en-US" altLang="zh-CN" dirty="0"/>
              <a:t>a</a:t>
            </a:r>
            <a:r>
              <a:rPr kumimoji="1" lang="en-US" altLang="en-US" dirty="0"/>
              <a:t>nimation</a:t>
            </a:r>
            <a:r>
              <a:rPr kumimoji="1" lang="zh-CN" altLang="en-US" dirty="0"/>
              <a:t>源于</a:t>
            </a:r>
            <a:r>
              <a:rPr kumimoji="1" lang="en-US" altLang="zh-CN" dirty="0"/>
              <a:t>a</a:t>
            </a:r>
            <a:r>
              <a:rPr kumimoji="1" lang="en-US" altLang="en-US" dirty="0"/>
              <a:t>nimal（</a:t>
            </a:r>
            <a:r>
              <a:rPr kumimoji="1" lang="zh-CN" altLang="en-US" dirty="0"/>
              <a:t>名词：动物</a:t>
            </a:r>
            <a:r>
              <a:rPr kumimoji="1" lang="en-US" altLang="en-US" dirty="0"/>
              <a:t>），animate（</a:t>
            </a:r>
            <a:r>
              <a:rPr kumimoji="1" lang="zh-CN" altLang="en-US" dirty="0"/>
              <a:t>动词：使生命化</a:t>
            </a:r>
            <a:r>
              <a:rPr kumimoji="1" lang="en-US" altLang="en-US" dirty="0"/>
              <a:t>）</a:t>
            </a:r>
            <a:endParaRPr kumimoji="1" lang="en-US" altLang="en-US" dirty="0"/>
          </a:p>
          <a:p>
            <a:r>
              <a:rPr kumimoji="1" lang="zh-CN" altLang="en-US" dirty="0"/>
              <a:t>动画是物体移动或尺寸变换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UIView</a:t>
            </a:r>
            <a:r>
              <a:rPr kumimoji="1" lang="en-US" altLang="en-US" dirty="0" err="1"/>
              <a:t>.animate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给三个评价按钮的堆叠视图添加一个从无到有的“放大”动画</a:t>
            </a:r>
            <a:endParaRPr kumimoji="1" lang="en-US" altLang="zh-CN" dirty="0"/>
          </a:p>
          <a:p>
            <a:r>
              <a:rPr kumimoji="1" lang="zh-CN" altLang="en-US" dirty="0"/>
              <a:t>动画步骤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）首帧：</a:t>
            </a:r>
            <a:r>
              <a:rPr kumimoji="1" lang="en-US" altLang="zh-CN" dirty="0"/>
              <a:t>0</a:t>
            </a:r>
            <a:r>
              <a:rPr kumimoji="1" lang="en-US" altLang="en-US" dirty="0"/>
              <a:t>（</a:t>
            </a:r>
            <a:r>
              <a:rPr kumimoji="1" lang="zh-CN" altLang="en-US" dirty="0"/>
              <a:t>不可见</a:t>
            </a:r>
            <a:r>
              <a:rPr kumimoji="1" lang="en-US" altLang="en-US" dirty="0"/>
              <a:t>）</a:t>
            </a:r>
            <a:endParaRPr kumimoji="1" lang="en-US" altLang="en-US" dirty="0"/>
          </a:p>
          <a:p>
            <a:pPr marL="0" indent="0">
              <a:buNone/>
            </a:pPr>
            <a:r>
              <a:rPr kumimoji="1" lang="en-US" altLang="en-US" dirty="0"/>
              <a:t>（2）</a:t>
            </a:r>
            <a:r>
              <a:rPr kumimoji="1" lang="zh-CN" altLang="en-US" dirty="0"/>
              <a:t>尾帧：正常大小</a:t>
            </a:r>
            <a:endParaRPr kumimoji="1" lang="en-US" altLang="zh-CN" dirty="0"/>
          </a:p>
          <a:p>
            <a:r>
              <a:rPr kumimoji="1" lang="zh-CN" altLang="en-US" dirty="0"/>
              <a:t>改变视图尺寸：</a:t>
            </a:r>
            <a:r>
              <a:rPr kumimoji="1" lang="en-US" altLang="zh-CN" dirty="0"/>
              <a:t>transform</a:t>
            </a:r>
            <a:r>
              <a:rPr kumimoji="1" lang="zh-CN" altLang="en-US" dirty="0"/>
              <a:t>函数集</a:t>
            </a:r>
            <a:r>
              <a:rPr kumimoji="1" lang="en-US" altLang="zh-CN" dirty="0"/>
              <a:t>-</a:t>
            </a:r>
            <a:r>
              <a:rPr kumimoji="1" lang="zh-CN" altLang="en-US" dirty="0"/>
              <a:t>缩放、旋转和移动视图</a:t>
            </a:r>
            <a:endParaRPr kumimoji="1" lang="en-US" altLang="zh-CN" dirty="0"/>
          </a:p>
          <a:p>
            <a:r>
              <a:rPr kumimoji="1" lang="en-US" altLang="zh-CN" dirty="0" err="1"/>
              <a:t>CGAffineTransform</a:t>
            </a:r>
            <a:r>
              <a:rPr kumimoji="1" lang="en-US" altLang="en-US" dirty="0"/>
              <a:t>(scaleX:0, y:0)   </a:t>
            </a:r>
            <a:r>
              <a:rPr kumimoji="1" lang="zh-CN" altLang="en-US" dirty="0"/>
              <a:t>范围缩放</a:t>
            </a:r>
            <a:endParaRPr kumimoji="1" lang="en-US" altLang="zh-CN" dirty="0"/>
          </a:p>
          <a:p>
            <a:r>
              <a:rPr kumimoji="1" lang="zh-CN" altLang="en-US" dirty="0"/>
              <a:t>设置一个视图对象的</a:t>
            </a:r>
            <a:r>
              <a:rPr kumimoji="1" lang="en-US" altLang="zh-CN" dirty="0"/>
              <a:t>transform</a:t>
            </a:r>
            <a:r>
              <a:rPr kumimoji="1" lang="zh-CN" altLang="en-US" dirty="0"/>
              <a:t>属性，设置为变换后的值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设置堆叠视图动画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en-US" altLang="en-US" dirty="0"/>
              <a:t>、</a:t>
            </a:r>
            <a:r>
              <a:rPr kumimoji="1" lang="zh-CN" altLang="en-US" dirty="0"/>
              <a:t>将之与控制器关联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en-US" dirty="0"/>
              <a:t>2、</a:t>
            </a:r>
            <a:r>
              <a:rPr kumimoji="1" lang="zh-CN" altLang="en-US" dirty="0"/>
              <a:t>设置变形属性，在</a:t>
            </a:r>
            <a:r>
              <a:rPr kumimoji="1" lang="en-US" altLang="zh-CN" dirty="0" err="1"/>
              <a:t>ViewDidLoad</a:t>
            </a:r>
            <a:r>
              <a:rPr kumimoji="1" lang="zh-CN" altLang="en-US" dirty="0"/>
              <a:t>里添加代码：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73267"/>
            <a:ext cx="12192000" cy="1310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4" y="4431124"/>
            <a:ext cx="12192000" cy="13711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设置动画启动时机及时长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选择在</a:t>
            </a:r>
            <a:r>
              <a:rPr kumimoji="1" lang="en-US" altLang="en-US" dirty="0"/>
              <a:t> </a:t>
            </a:r>
            <a:r>
              <a:rPr kumimoji="1" lang="zh-CN" altLang="en-US" dirty="0"/>
              <a:t>当视图每一次显示完毕的时候，即在</a:t>
            </a:r>
            <a:r>
              <a:rPr kumimoji="1" lang="en-US" altLang="zh-CN" dirty="0" err="1"/>
              <a:t>viewDidAppear</a:t>
            </a:r>
            <a:r>
              <a:rPr kumimoji="1" lang="zh-CN" altLang="en-US" dirty="0"/>
              <a:t>加入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778" y="2854540"/>
            <a:ext cx="11202444" cy="2991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en-US" dirty="0"/>
              <a:t>pring animation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把动画方法替换成：</a:t>
            </a:r>
            <a:endParaRPr kumimoji="1" lang="en-US" altLang="zh-CN" dirty="0"/>
          </a:p>
          <a:p>
            <a:endParaRPr kumimoji="1" lang="en-US" altLang="en-US" dirty="0"/>
          </a:p>
          <a:p>
            <a:endParaRPr kumimoji="1" lang="en-US" altLang="en-US" dirty="0"/>
          </a:p>
          <a:p>
            <a:endParaRPr kumimoji="1" lang="en-US" altLang="en-US" dirty="0"/>
          </a:p>
          <a:p>
            <a:endParaRPr kumimoji="1" lang="en-US" altLang="en-US" dirty="0"/>
          </a:p>
          <a:p>
            <a:endParaRPr kumimoji="1" lang="en-US" altLang="en-US" dirty="0"/>
          </a:p>
          <a:p>
            <a:r>
              <a:rPr kumimoji="1" lang="en-US" altLang="zh-CN" dirty="0"/>
              <a:t>Damping</a:t>
            </a:r>
            <a:r>
              <a:rPr kumimoji="1" lang="en-US" altLang="en-US" dirty="0"/>
              <a:t>：</a:t>
            </a:r>
            <a:r>
              <a:rPr kumimoji="1" lang="zh-CN" altLang="en-US" dirty="0"/>
              <a:t>达到尾帧之前的震荡摆动效果时间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7550" y="2868875"/>
            <a:ext cx="9601613" cy="22607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位置变化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C</a:t>
            </a:r>
            <a:r>
              <a:rPr kumimoji="1" lang="en-US" altLang="en-US" dirty="0" err="1"/>
              <a:t>GAffineTransform</a:t>
            </a:r>
            <a:r>
              <a:rPr kumimoji="1" lang="en-US" altLang="en-US" dirty="0"/>
              <a:t>(</a:t>
            </a:r>
            <a:r>
              <a:rPr kumimoji="1" lang="en-US" altLang="en-US" dirty="0" err="1"/>
              <a:t>translationX</a:t>
            </a:r>
            <a:r>
              <a:rPr kumimoji="1" lang="en-US" altLang="en-US" dirty="0"/>
              <a:t>:, y:)</a:t>
            </a:r>
            <a:endParaRPr kumimoji="1" lang="en-US" altLang="en-US" dirty="0"/>
          </a:p>
          <a:p>
            <a:r>
              <a:rPr kumimoji="1" lang="zh-CN" altLang="en-US" dirty="0"/>
              <a:t>此转换可以用来变动视图位置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从屏幕上到</a:t>
            </a:r>
            <a:r>
              <a:rPr kumimoji="1" lang="en-US" altLang="zh-CN" dirty="0" err="1"/>
              <a:t>StackView</a:t>
            </a:r>
            <a:r>
              <a:rPr kumimoji="1" lang="zh-CN" altLang="en-US" dirty="0"/>
              <a:t>的原始位置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83192"/>
            <a:ext cx="11353800" cy="10180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变换可以组合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669" y="2400393"/>
            <a:ext cx="8835025" cy="19259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864" y="4326307"/>
            <a:ext cx="8333982" cy="23967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设置评价按钮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约束：高度和宽度</a:t>
            </a:r>
            <a:r>
              <a:rPr kumimoji="1" lang="en-US" altLang="zh-CN" dirty="0"/>
              <a:t>4</a:t>
            </a:r>
            <a:r>
              <a:rPr kumimoji="1" lang="en-US" altLang="en-US" dirty="0"/>
              <a:t>0，</a:t>
            </a:r>
            <a:r>
              <a:rPr kumimoji="1" lang="zh-CN" altLang="en-US" dirty="0"/>
              <a:t>顶距</a:t>
            </a:r>
            <a:r>
              <a:rPr kumimoji="1" lang="en-US" altLang="zh-CN" dirty="0"/>
              <a:t>1</a:t>
            </a:r>
            <a:r>
              <a:rPr kumimoji="1" lang="en-US" altLang="en-US" dirty="0"/>
              <a:t>0，</a:t>
            </a:r>
            <a:r>
              <a:rPr kumimoji="1" lang="zh-CN" altLang="en-US" dirty="0"/>
              <a:t>右边距</a:t>
            </a:r>
            <a:r>
              <a:rPr kumimoji="1" lang="en-US" altLang="zh-CN" dirty="0"/>
              <a:t>1</a:t>
            </a:r>
            <a:r>
              <a:rPr kumimoji="1" lang="en-US" altLang="en-US" dirty="0"/>
              <a:t>0</a:t>
            </a:r>
            <a:endParaRPr kumimoji="1" lang="en-US" altLang="en-US" dirty="0"/>
          </a:p>
          <a:p>
            <a:r>
              <a:rPr kumimoji="1" lang="zh-CN" altLang="en-US" dirty="0"/>
              <a:t>属性：</a:t>
            </a:r>
            <a:r>
              <a:rPr kumimoji="1" lang="en-US" altLang="zh-CN" dirty="0"/>
              <a:t>Type</a:t>
            </a:r>
            <a:r>
              <a:rPr kumimoji="1" lang="en-US" altLang="en-US" dirty="0"/>
              <a:t>：System，</a:t>
            </a:r>
            <a:r>
              <a:rPr kumimoji="1" lang="zh-CN" altLang="en-US" dirty="0"/>
              <a:t>图片：</a:t>
            </a:r>
            <a:r>
              <a:rPr kumimoji="1" lang="en-US" altLang="en-US" dirty="0"/>
              <a:t>general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设置评价按钮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5000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点击评价按钮时，弹出一个模态视图让用户评价。</a:t>
            </a:r>
            <a:endParaRPr kumimoji="1" lang="en-US" altLang="zh-CN" dirty="0"/>
          </a:p>
          <a:p>
            <a:r>
              <a:rPr kumimoji="1" lang="zh-CN" altLang="en-US" dirty="0"/>
              <a:t>拖一个新</a:t>
            </a:r>
            <a:r>
              <a:rPr kumimoji="1" lang="en-US" altLang="zh-CN" dirty="0"/>
              <a:t>view</a:t>
            </a:r>
            <a:r>
              <a:rPr kumimoji="1" lang="en-US" altLang="en-US" dirty="0"/>
              <a:t> controller，</a:t>
            </a:r>
            <a:r>
              <a:rPr kumimoji="1" lang="zh-CN" altLang="en-US" dirty="0"/>
              <a:t>加一个</a:t>
            </a:r>
            <a:r>
              <a:rPr kumimoji="1" lang="en-US" altLang="zh-CN" dirty="0" err="1"/>
              <a:t>imageview</a:t>
            </a:r>
            <a:r>
              <a:rPr kumimoji="1" lang="en-US" altLang="en-US" dirty="0"/>
              <a:t>，</a:t>
            </a:r>
            <a:r>
              <a:rPr kumimoji="1" lang="zh-CN" altLang="en-US" dirty="0"/>
              <a:t>任意选一张大图片，设置与父容器等宽、等高、水平和垂直居中，以便充满容器。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159" y="2968668"/>
            <a:ext cx="3162132" cy="36763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88" y="3211733"/>
            <a:ext cx="3289126" cy="2936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评价页完善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添加大标题</a:t>
            </a:r>
            <a:r>
              <a:rPr kumimoji="1" lang="en-US" altLang="zh-CN" dirty="0"/>
              <a:t>Label</a:t>
            </a:r>
            <a:r>
              <a:rPr kumimoji="1" lang="en-US" altLang="en-US" dirty="0"/>
              <a:t>：</a:t>
            </a:r>
            <a:r>
              <a:rPr kumimoji="1" lang="zh-CN" altLang="en-US" dirty="0"/>
              <a:t>标题“我来过，评价一下吧”；白色；</a:t>
            </a:r>
            <a:endParaRPr kumimoji="1" lang="en-US" altLang="zh-CN" dirty="0"/>
          </a:p>
          <a:p>
            <a:r>
              <a:rPr kumimoji="1" lang="en-US" altLang="zh-CN" dirty="0"/>
              <a:t>Title</a:t>
            </a:r>
            <a:r>
              <a:rPr kumimoji="1" lang="en-US" altLang="en-US" dirty="0"/>
              <a:t>1</a:t>
            </a:r>
            <a:r>
              <a:rPr kumimoji="1" lang="zh-CN" altLang="en-US" dirty="0"/>
              <a:t>字体样式：水平居中，顶距：</a:t>
            </a:r>
            <a:r>
              <a:rPr kumimoji="1" lang="en-US" altLang="zh-CN" dirty="0"/>
              <a:t>5</a:t>
            </a:r>
            <a:r>
              <a:rPr kumimoji="1" lang="en-US" altLang="en-US" dirty="0"/>
              <a:t>0</a:t>
            </a:r>
            <a:endParaRPr kumimoji="1" lang="en-US" altLang="en-US" dirty="0"/>
          </a:p>
          <a:p>
            <a:endParaRPr kumimoji="1" lang="en-US" altLang="zh-CN" dirty="0"/>
          </a:p>
          <a:p>
            <a:r>
              <a:rPr kumimoji="1" lang="en-US" altLang="en-US" dirty="0"/>
              <a:t>1</a:t>
            </a:r>
            <a:r>
              <a:rPr kumimoji="1" lang="zh-CN" altLang="en-US" dirty="0"/>
              <a:t>个按钮（差评），设置图像</a:t>
            </a:r>
            <a:endParaRPr kumimoji="1" lang="en-US" altLang="zh-CN" dirty="0"/>
          </a:p>
          <a:p>
            <a:r>
              <a:rPr kumimoji="1" lang="zh-CN" altLang="en-US" dirty="0"/>
              <a:t>单个尺寸约束：</a:t>
            </a:r>
            <a:r>
              <a:rPr kumimoji="1" lang="en-US" altLang="zh-CN" dirty="0"/>
              <a:t>7</a:t>
            </a:r>
            <a:r>
              <a:rPr kumimoji="1" lang="en-US" altLang="en-US" dirty="0"/>
              <a:t>0*70</a:t>
            </a:r>
            <a:endParaRPr kumimoji="1" lang="en-US" altLang="zh-CN" dirty="0"/>
          </a:p>
          <a:p>
            <a:r>
              <a:rPr kumimoji="1" lang="en-US" altLang="zh-CN" dirty="0" err="1"/>
              <a:t>shift</a:t>
            </a:r>
            <a:r>
              <a:rPr kumimoji="1" lang="en-US" altLang="en-US" dirty="0" err="1"/>
              <a:t>+option</a:t>
            </a:r>
            <a:r>
              <a:rPr kumimoji="1" lang="zh-CN" altLang="en-US" dirty="0"/>
              <a:t>拖动，可复制控件，设定中评、好评按钮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组合成</a:t>
            </a:r>
            <a:r>
              <a:rPr kumimoji="1" lang="en-US" altLang="zh-CN" dirty="0" err="1"/>
              <a:t>StackView</a:t>
            </a:r>
            <a:r>
              <a:rPr kumimoji="1" lang="zh-CN" altLang="en-US" dirty="0"/>
              <a:t>约束：水平居中，顶距</a:t>
            </a:r>
            <a:r>
              <a:rPr kumimoji="1" lang="en-US" altLang="zh-CN" dirty="0"/>
              <a:t>1</a:t>
            </a:r>
            <a:r>
              <a:rPr kumimoji="1" lang="en-US" altLang="en-US" dirty="0"/>
              <a:t>00</a:t>
            </a:r>
            <a:endParaRPr kumimoji="1" lang="en-US" altLang="en-US" dirty="0"/>
          </a:p>
          <a:p>
            <a:r>
              <a:rPr kumimoji="1" lang="zh-CN" altLang="en-US" dirty="0"/>
              <a:t>属性：间距</a:t>
            </a:r>
            <a:r>
              <a:rPr kumimoji="1" lang="en-US" altLang="zh-CN" dirty="0"/>
              <a:t>1</a:t>
            </a:r>
            <a:r>
              <a:rPr kumimoji="1" lang="en-US" altLang="en-US" dirty="0"/>
              <a:t>0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9940" y="2207596"/>
            <a:ext cx="4425689" cy="1793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96395" y="2432827"/>
            <a:ext cx="1319234" cy="222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评价页关闭按钮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复制一个按钮，标题改为关闭</a:t>
            </a:r>
            <a:r>
              <a:rPr kumimoji="1" lang="en-US" altLang="en-US" dirty="0"/>
              <a:t>，</a:t>
            </a:r>
            <a:r>
              <a:rPr kumimoji="1" lang="zh-CN" altLang="en-US" dirty="0"/>
              <a:t>背景色为红色</a:t>
            </a:r>
            <a:endParaRPr kumimoji="1" lang="en-US" altLang="zh-CN" dirty="0"/>
          </a:p>
          <a:p>
            <a:r>
              <a:rPr kumimoji="1" lang="zh-CN" altLang="en-US" dirty="0"/>
              <a:t>尺寸和约束改为</a:t>
            </a:r>
            <a:r>
              <a:rPr kumimoji="1" lang="en-US" altLang="zh-CN" dirty="0"/>
              <a:t>3</a:t>
            </a:r>
            <a:r>
              <a:rPr kumimoji="1" lang="en-US" altLang="en-US" dirty="0"/>
              <a:t>0，</a:t>
            </a:r>
            <a:r>
              <a:rPr kumimoji="1" lang="zh-CN" altLang="en-US" dirty="0"/>
              <a:t>顶距和右边距为</a:t>
            </a:r>
            <a:r>
              <a:rPr kumimoji="1" lang="en-US" altLang="zh-CN" dirty="0"/>
              <a:t>1</a:t>
            </a:r>
            <a:r>
              <a:rPr kumimoji="1" lang="en-US" altLang="en-US" dirty="0"/>
              <a:t>0</a:t>
            </a:r>
            <a:endParaRPr kumimoji="1" lang="en-US" altLang="en-US" dirty="0"/>
          </a:p>
          <a:p>
            <a:r>
              <a:rPr kumimoji="1" lang="zh-CN" altLang="en-US" dirty="0"/>
              <a:t>关闭按钮改为圆角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3011" y="3451443"/>
            <a:ext cx="6045200" cy="2209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21897" y="4562252"/>
            <a:ext cx="3206314" cy="748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066540"/>
            <a:ext cx="2832100" cy="1244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166225" y="4783455"/>
            <a:ext cx="1931670" cy="253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从评价按钮到评价场景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要实现模态过渡，要在两者之间建立一个转场关联</a:t>
            </a:r>
            <a:endParaRPr kumimoji="1" lang="en-US" altLang="zh-CN" dirty="0"/>
          </a:p>
          <a:p>
            <a:r>
              <a:rPr kumimoji="1" lang="en-US" altLang="zh-CN" dirty="0"/>
              <a:t>ctrl</a:t>
            </a:r>
            <a:r>
              <a:rPr kumimoji="1" lang="en-US" altLang="en-US" dirty="0"/>
              <a:t>+</a:t>
            </a:r>
            <a:r>
              <a:rPr kumimoji="1" lang="zh-CN" altLang="en-US" dirty="0"/>
              <a:t>拖动</a:t>
            </a:r>
            <a:r>
              <a:rPr kumimoji="1" lang="en-US" altLang="en-US" dirty="0"/>
              <a:t> </a:t>
            </a:r>
            <a:r>
              <a:rPr kumimoji="1" lang="zh-CN" altLang="en-US" dirty="0"/>
              <a:t>评价按钮</a:t>
            </a:r>
            <a:r>
              <a:rPr kumimoji="1" lang="en-US" altLang="en-US" dirty="0"/>
              <a:t> </a:t>
            </a:r>
            <a:r>
              <a:rPr kumimoji="1" lang="zh-CN" altLang="en-US" dirty="0"/>
              <a:t>到评价场景，菜单中选择</a:t>
            </a:r>
            <a:r>
              <a:rPr kumimoji="1" lang="en-US" altLang="zh-CN" dirty="0"/>
              <a:t>Present</a:t>
            </a:r>
            <a:r>
              <a:rPr kumimoji="1" lang="en-US" altLang="en-US" dirty="0"/>
              <a:t> Modally</a:t>
            </a:r>
            <a:r>
              <a:rPr kumimoji="1" lang="zh-CN" altLang="en-US" dirty="0"/>
              <a:t>的转场类型。</a:t>
            </a:r>
            <a:endParaRPr kumimoji="1" lang="en-US" altLang="zh-CN" dirty="0"/>
          </a:p>
          <a:p>
            <a:r>
              <a:rPr kumimoji="1" lang="zh-CN" altLang="en-US" dirty="0"/>
              <a:t>建立之后，把这个转场的</a:t>
            </a:r>
            <a:r>
              <a:rPr kumimoji="1" lang="en-US" altLang="zh-CN" dirty="0"/>
              <a:t>identifier</a:t>
            </a:r>
            <a:r>
              <a:rPr kumimoji="1" lang="zh-CN" altLang="en-US" dirty="0"/>
              <a:t>命名为</a:t>
            </a:r>
            <a:r>
              <a:rPr kumimoji="1" lang="en-US" altLang="zh-CN" dirty="0" err="1"/>
              <a:t>showReview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为评价视图定义出口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1755"/>
            <a:ext cx="10515600" cy="5368290"/>
          </a:xfrm>
        </p:spPr>
        <p:txBody>
          <a:bodyPr>
            <a:normAutofit lnSpcReduction="20000"/>
          </a:bodyPr>
          <a:lstStyle/>
          <a:p>
            <a:pPr indent="0" fontAlgn="auto">
              <a:lnSpc>
                <a:spcPct val="100000"/>
              </a:lnSpc>
            </a:pPr>
            <a:r>
              <a:rPr kumimoji="1" lang="zh-CN" altLang="en-US" dirty="0"/>
              <a:t>模态展现的视图系统不提供返回按钮</a:t>
            </a:r>
            <a:endParaRPr kumimoji="1" lang="en-US" altLang="zh-CN" dirty="0"/>
          </a:p>
          <a:p>
            <a:pPr indent="0" fontAlgn="auto">
              <a:lnSpc>
                <a:spcPct val="100000"/>
              </a:lnSpc>
            </a:pPr>
            <a:r>
              <a:rPr kumimoji="1" lang="zh-CN" altLang="en-US" dirty="0"/>
              <a:t>需要定义一个“反向转场（</a:t>
            </a:r>
            <a:r>
              <a:rPr kumimoji="1" lang="en-US" altLang="zh-CN" dirty="0"/>
              <a:t>unwind</a:t>
            </a:r>
            <a:r>
              <a:rPr kumimoji="1" lang="en-US" altLang="en-US" dirty="0"/>
              <a:t> </a:t>
            </a:r>
            <a:r>
              <a:rPr kumimoji="1" lang="en-US" altLang="zh-CN" dirty="0"/>
              <a:t>segue</a:t>
            </a:r>
            <a:r>
              <a:rPr kumimoji="1" lang="zh-CN" altLang="en-US" dirty="0"/>
              <a:t>）”</a:t>
            </a:r>
            <a:endParaRPr kumimoji="1" lang="en-US" altLang="zh-CN" dirty="0"/>
          </a:p>
          <a:p>
            <a:pPr indent="0" fontAlgn="auto">
              <a:lnSpc>
                <a:spcPct val="100000"/>
              </a:lnSpc>
            </a:pPr>
            <a:r>
              <a:rPr kumimoji="1" lang="zh-CN" altLang="en-US" dirty="0"/>
              <a:t>模态视图退场（</a:t>
            </a:r>
            <a:r>
              <a:rPr kumimoji="1" lang="en-US" altLang="zh-CN" dirty="0"/>
              <a:t>dismiss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indent="0" fontAlgn="auto">
              <a:lnSpc>
                <a:spcPct val="100000"/>
              </a:lnSpc>
            </a:pPr>
            <a:r>
              <a:rPr kumimoji="1" lang="zh-CN" altLang="en-US" dirty="0"/>
              <a:t>反向转场步骤：</a:t>
            </a:r>
            <a:endParaRPr kumimoji="1" lang="en-US" altLang="zh-CN" dirty="0"/>
          </a:p>
          <a:p>
            <a:pPr marL="0" indent="0" fontAlgn="auto">
              <a:lnSpc>
                <a:spcPct val="100000"/>
              </a:lnSpc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、在目标控制器定义一个方法：方法只有一个参数，类型是</a:t>
            </a:r>
            <a:r>
              <a:rPr kumimoji="1" lang="en-US" altLang="zh-CN" dirty="0" err="1"/>
              <a:t>UIStoryboardSegue</a:t>
            </a:r>
            <a:r>
              <a:rPr kumimoji="1" lang="en-US" altLang="en-US" dirty="0"/>
              <a:t>；</a:t>
            </a:r>
            <a:r>
              <a:rPr kumimoji="1" lang="zh-CN" altLang="en-US" dirty="0"/>
              <a:t>且有修饰符</a:t>
            </a:r>
            <a:r>
              <a:rPr kumimoji="1" lang="en-US" altLang="zh-CN" dirty="0"/>
              <a:t>@</a:t>
            </a:r>
            <a:r>
              <a:rPr kumimoji="1" lang="en-US" altLang="zh-CN" dirty="0" err="1"/>
              <a:t>IBAction</a:t>
            </a:r>
            <a:r>
              <a:rPr kumimoji="1" lang="en-US" altLang="en-US" dirty="0"/>
              <a:t>，</a:t>
            </a:r>
            <a:r>
              <a:rPr kumimoji="1" lang="zh-CN" altLang="en-US" dirty="0"/>
              <a:t>目标控制器就是详情控制器，在</a:t>
            </a:r>
            <a:r>
              <a:rPr kumimoji="1" lang="en-US" altLang="zh-CN" dirty="0" err="1"/>
              <a:t>DetailTableViewController</a:t>
            </a:r>
            <a:r>
              <a:rPr kumimoji="1" lang="zh-CN" altLang="en-US" dirty="0"/>
              <a:t>中添加：</a:t>
            </a:r>
            <a:endParaRPr kumimoji="1" lang="en-US" altLang="zh-CN" dirty="0"/>
          </a:p>
          <a:p>
            <a:pPr marL="0" indent="0" fontAlgn="auto">
              <a:lnSpc>
                <a:spcPct val="100000"/>
              </a:lnSpc>
              <a:buNone/>
            </a:pPr>
            <a:r>
              <a:rPr kumimoji="1" lang="en-US" altLang="zh-CN" dirty="0"/>
              <a:t>@</a:t>
            </a:r>
            <a:r>
              <a:rPr kumimoji="1" lang="en-US" altLang="en-US" dirty="0" err="1"/>
              <a:t>IBAction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func</a:t>
            </a:r>
            <a:r>
              <a:rPr kumimoji="1" lang="en-US" altLang="en-US" dirty="0"/>
              <a:t> close(segue: </a:t>
            </a:r>
            <a:r>
              <a:rPr kumimoji="1" lang="en-US" altLang="en-US" dirty="0" err="1"/>
              <a:t>UIStoryboardSegue</a:t>
            </a:r>
            <a:r>
              <a:rPr kumimoji="1" lang="en-US" altLang="en-US" dirty="0"/>
              <a:t>){</a:t>
            </a:r>
            <a:endParaRPr kumimoji="1" lang="en-US" altLang="en-US" dirty="0"/>
          </a:p>
          <a:p>
            <a:pPr marL="0" indent="0" fontAlgn="auto">
              <a:lnSpc>
                <a:spcPct val="100000"/>
              </a:lnSpc>
              <a:buNone/>
            </a:pPr>
            <a:r>
              <a:rPr kumimoji="1" lang="en-US" altLang="en-US" dirty="0"/>
              <a:t>}</a:t>
            </a:r>
            <a:endParaRPr kumimoji="1" lang="en-US" altLang="en-US" dirty="0"/>
          </a:p>
          <a:p>
            <a:pPr marL="0" indent="0" fontAlgn="auto">
              <a:lnSpc>
                <a:spcPct val="100000"/>
              </a:lnSpc>
              <a:buNone/>
            </a:pPr>
            <a:r>
              <a:rPr kumimoji="1" lang="en-US" altLang="en-US" dirty="0"/>
              <a:t>2、</a:t>
            </a:r>
            <a:r>
              <a:rPr kumimoji="1" lang="zh-CN" altLang="en-US" dirty="0"/>
              <a:t>在</a:t>
            </a:r>
            <a:r>
              <a:rPr kumimoji="1" lang="en-US" altLang="zh-CN" dirty="0"/>
              <a:t>Storyboard</a:t>
            </a:r>
            <a:r>
              <a:rPr kumimoji="1" lang="zh-CN" altLang="en-US" dirty="0"/>
              <a:t>上指定反向转场关联</a:t>
            </a:r>
            <a:endParaRPr kumimoji="1" lang="en-US" altLang="zh-CN" dirty="0"/>
          </a:p>
          <a:p>
            <a:pPr marL="0" indent="0" fontAlgn="auto">
              <a:lnSpc>
                <a:spcPct val="100000"/>
              </a:lnSpc>
              <a:buNone/>
            </a:pPr>
            <a:r>
              <a:rPr kumimoji="1" lang="en-US" altLang="zh-CN" dirty="0"/>
              <a:t>Ctrl</a:t>
            </a:r>
            <a:r>
              <a:rPr kumimoji="1" lang="zh-CN" altLang="en-US" dirty="0"/>
              <a:t>拖动，关闭按钮</a:t>
            </a:r>
            <a:r>
              <a:rPr kumimoji="1" lang="en-US" altLang="en-US" dirty="0"/>
              <a:t> </a:t>
            </a:r>
            <a:r>
              <a:rPr kumimoji="1" lang="zh-CN" altLang="en-US" dirty="0"/>
              <a:t>至视图的</a:t>
            </a:r>
            <a:r>
              <a:rPr kumimoji="1" lang="en-US" altLang="zh-CN" dirty="0"/>
              <a:t>Exit</a:t>
            </a:r>
            <a:r>
              <a:rPr kumimoji="1" lang="en-US" altLang="en-US" dirty="0"/>
              <a:t>（</a:t>
            </a:r>
            <a:r>
              <a:rPr kumimoji="1" lang="zh-CN" altLang="en-US" dirty="0"/>
              <a:t>出口处</a:t>
            </a:r>
            <a:r>
              <a:rPr kumimoji="1" lang="en-US" altLang="en-US" dirty="0"/>
              <a:t>），</a:t>
            </a:r>
            <a:r>
              <a:rPr kumimoji="1" lang="zh-CN" altLang="en-US" dirty="0"/>
              <a:t>选择</a:t>
            </a:r>
            <a:r>
              <a:rPr kumimoji="1" lang="en-US" altLang="zh-CN" dirty="0"/>
              <a:t>closeWithSegue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6422" y="211261"/>
            <a:ext cx="2722323" cy="29588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添加评价</a:t>
            </a:r>
            <a:r>
              <a:rPr kumimoji="1" lang="en-US" altLang="zh-CN" dirty="0"/>
              <a:t>V</a:t>
            </a:r>
            <a:r>
              <a:rPr kumimoji="1" lang="en-US" altLang="en-US" dirty="0"/>
              <a:t>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en-US" dirty="0"/>
              <a:t>1、</a:t>
            </a:r>
            <a:r>
              <a:rPr kumimoji="1" lang="en-US" altLang="zh-CN" dirty="0"/>
              <a:t>New</a:t>
            </a:r>
            <a:r>
              <a:rPr kumimoji="1" lang="en-US" altLang="en-US" dirty="0"/>
              <a:t> File -&gt;Cocoa T</a:t>
            </a:r>
            <a:r>
              <a:rPr kumimoji="1" lang="en-US" altLang="zh-CN" dirty="0"/>
              <a:t>ouch</a:t>
            </a:r>
            <a:r>
              <a:rPr kumimoji="1" lang="en-US" altLang="en-US" dirty="0"/>
              <a:t> Class</a:t>
            </a:r>
            <a:endParaRPr kumimoji="1" lang="en-US" altLang="en-US" dirty="0"/>
          </a:p>
          <a:p>
            <a:pPr marL="0" indent="0">
              <a:buNone/>
            </a:pPr>
            <a:r>
              <a:rPr kumimoji="1" lang="en-US" altLang="en-US" dirty="0"/>
              <a:t>2、</a:t>
            </a:r>
            <a:r>
              <a:rPr kumimoji="1" lang="zh-CN" altLang="en-US" dirty="0"/>
              <a:t>命名为</a:t>
            </a:r>
            <a:r>
              <a:rPr kumimoji="1" lang="en-US" altLang="zh-CN" dirty="0" err="1"/>
              <a:t>ReviewView</a:t>
            </a:r>
            <a:r>
              <a:rPr kumimoji="1" lang="en-US" altLang="en-US" dirty="0" err="1"/>
              <a:t>Controller</a:t>
            </a:r>
            <a:r>
              <a:rPr kumimoji="1" lang="zh-CN" altLang="en-US" dirty="0"/>
              <a:t>继承自</a:t>
            </a:r>
            <a:r>
              <a:rPr kumimoji="1" lang="en-US" altLang="zh-CN" dirty="0" err="1"/>
              <a:t>UIViewController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en-US" dirty="0"/>
              <a:t>3、</a:t>
            </a:r>
            <a:r>
              <a:rPr kumimoji="1" lang="zh-CN" altLang="en-US" dirty="0"/>
              <a:t>与评价视图关联，</a:t>
            </a:r>
            <a:r>
              <a:rPr kumimoji="1" lang="en-US" altLang="zh-CN" dirty="0"/>
              <a:t>Ctrl</a:t>
            </a:r>
            <a:r>
              <a:rPr kumimoji="1" lang="zh-CN" altLang="en-US" dirty="0"/>
              <a:t>拖动</a:t>
            </a:r>
            <a:r>
              <a:rPr kumimoji="1" lang="en-US" altLang="zh-CN" dirty="0" err="1"/>
              <a:t>ImageView</a:t>
            </a:r>
            <a:r>
              <a:rPr kumimoji="1" lang="zh-CN" altLang="en-US" dirty="0"/>
              <a:t>到代码视图中作为背景图片使用：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@</a:t>
            </a:r>
            <a:r>
              <a:rPr kumimoji="1" lang="en-US" altLang="zh-CN" dirty="0" err="1"/>
              <a:t>IB</a:t>
            </a:r>
            <a:r>
              <a:rPr kumimoji="1" lang="en-US" altLang="en-US" dirty="0" err="1"/>
              <a:t>Outlet</a:t>
            </a:r>
            <a:r>
              <a:rPr kumimoji="1" lang="en-US" altLang="en-US" dirty="0"/>
              <a:t> weak </a:t>
            </a:r>
            <a:r>
              <a:rPr kumimoji="1" lang="en-US" altLang="en-US" dirty="0" err="1"/>
              <a:t>var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bgImageView</a:t>
            </a:r>
            <a:r>
              <a:rPr kumimoji="1" lang="en-US" altLang="en-US" dirty="0"/>
              <a:t>: </a:t>
            </a:r>
            <a:r>
              <a:rPr kumimoji="1" lang="en-US" altLang="en-US" dirty="0" err="1"/>
              <a:t>UIImageView</a:t>
            </a:r>
            <a:endParaRPr kumimoji="1" lang="en-US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背景虚化特效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8949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可以使用</a:t>
            </a:r>
            <a:r>
              <a:rPr kumimoji="1" lang="en-US" altLang="zh-CN" dirty="0" err="1"/>
              <a:t>UIVisualEffectV</a:t>
            </a:r>
            <a:r>
              <a:rPr kumimoji="1" lang="en-US" altLang="en-US" dirty="0" err="1"/>
              <a:t>iew</a:t>
            </a:r>
            <a:r>
              <a:rPr kumimoji="1" lang="zh-CN" altLang="en-US" dirty="0"/>
              <a:t>对一个视图应用可视化特效。</a:t>
            </a:r>
            <a:endParaRPr kumimoji="1" lang="en-US" altLang="zh-CN" dirty="0"/>
          </a:p>
          <a:p>
            <a:r>
              <a:rPr kumimoji="1" lang="zh-CN" altLang="en-US" dirty="0"/>
              <a:t>配合</a:t>
            </a:r>
            <a:r>
              <a:rPr kumimoji="1" lang="en-US" altLang="zh-CN" dirty="0" err="1"/>
              <a:t>UIBlurEffect</a:t>
            </a:r>
            <a:r>
              <a:rPr kumimoji="1" lang="zh-CN" altLang="en-US" dirty="0"/>
              <a:t>类，可添加一个背景虚化特效。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步骤：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、创建一个特效视图，指定特效类型（有暗、亮、超亮）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、设定特效视图的大小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、把特效视图叠加在原视图之上（原视图的子视图）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651145"/>
            <a:ext cx="6275366" cy="20894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1772</Words>
  <Application>WPS 演示</Application>
  <PresentationFormat>宽屏</PresentationFormat>
  <Paragraphs>127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方正书宋_GBK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汉仪书宋二KW</vt:lpstr>
      <vt:lpstr>Office 主题​​</vt:lpstr>
      <vt:lpstr>添加评价视图</vt:lpstr>
      <vt:lpstr>设置评价按钮</vt:lpstr>
      <vt:lpstr>设置评价按钮</vt:lpstr>
      <vt:lpstr>评价页完善</vt:lpstr>
      <vt:lpstr>评价页关闭按钮</vt:lpstr>
      <vt:lpstr>从评价按钮到评价场景</vt:lpstr>
      <vt:lpstr>为评价视图定义出口</vt:lpstr>
      <vt:lpstr>添加评价VC</vt:lpstr>
      <vt:lpstr>背景虚化特效</vt:lpstr>
      <vt:lpstr>动画</vt:lpstr>
      <vt:lpstr>使用UIView.animate</vt:lpstr>
      <vt:lpstr>设置堆叠视图动画</vt:lpstr>
      <vt:lpstr>设置动画启动时机及时长</vt:lpstr>
      <vt:lpstr>Spring animation</vt:lpstr>
      <vt:lpstr>位置变化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自动布局</dc:title>
  <dc:creator>Microsoft Office 用户</dc:creator>
  <cp:lastModifiedBy>xuhui</cp:lastModifiedBy>
  <cp:revision>287</cp:revision>
  <dcterms:created xsi:type="dcterms:W3CDTF">2022-06-09T01:45:28Z</dcterms:created>
  <dcterms:modified xsi:type="dcterms:W3CDTF">2022-06-09T01:45:28Z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