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427" r:id="rId3"/>
    <p:sldId id="428" r:id="rId5"/>
    <p:sldId id="429" r:id="rId6"/>
    <p:sldId id="463" r:id="rId7"/>
    <p:sldId id="466" r:id="rId8"/>
    <p:sldId id="464" r:id="rId9"/>
    <p:sldId id="467" r:id="rId10"/>
    <p:sldId id="465" r:id="rId11"/>
    <p:sldId id="430" r:id="rId12"/>
    <p:sldId id="431" r:id="rId13"/>
    <p:sldId id="432" r:id="rId14"/>
    <p:sldId id="433" r:id="rId15"/>
    <p:sldId id="434" r:id="rId16"/>
    <p:sldId id="435" r:id="rId17"/>
    <p:sldId id="436" r:id="rId18"/>
    <p:sldId id="437" r:id="rId19"/>
    <p:sldId id="438" r:id="rId20"/>
    <p:sldId id="439" r:id="rId21"/>
    <p:sldId id="440" r:id="rId22"/>
    <p:sldId id="441" r:id="rId23"/>
    <p:sldId id="442" r:id="rId24"/>
    <p:sldId id="443" r:id="rId25"/>
    <p:sldId id="444"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8"/>
    <p:restoredTop sz="93241"/>
  </p:normalViewPr>
  <p:slideViewPr>
    <p:cSldViewPr snapToGrid="0" snapToObjects="1">
      <p:cViewPr varScale="1">
        <p:scale>
          <a:sx n="102" d="100"/>
          <a:sy n="102" d="100"/>
        </p:scale>
        <p:origin x="87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FAA308-0253-0F41-B78B-1B4850393AD9}"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C3871-95F8-9046-87BD-DB83A57D1559}"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EC3871-95F8-9046-87BD-DB83A57D1559}"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40DEE84C-595B-9049-8210-E17ED3A87756}"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A784250-0745-6B4E-AC62-1DC5468B2C4C}"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本占位符 2"/>
          <p:cNvSpPr>
            <a:spLocks noGrp="1"/>
          </p:cNvSpPr>
          <p:nvPr>
            <p:ph type="body" orient="vert" idx="1" hasCustomPrompt="1"/>
          </p:nvPr>
        </p:nvSpPr>
        <p:spPr/>
        <p:txBody>
          <a:bodyPr vert="eaVert"/>
          <a:lstStyle/>
          <a:p>
            <a:pPr lvl="0"/>
            <a:r>
              <a:rPr kumimoji="1" lang="zh-CN" altLang="en-US"/>
              <a:t>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4" name="日期占位符 3"/>
          <p:cNvSpPr>
            <a:spLocks noGrp="1"/>
          </p:cNvSpPr>
          <p:nvPr>
            <p:ph type="dt" sz="half" idx="10"/>
          </p:nvPr>
        </p:nvSpPr>
        <p:spPr/>
        <p:txBody>
          <a:bodyPr/>
          <a:lstStyle/>
          <a:p>
            <a:fld id="{40DEE84C-595B-9049-8210-E17ED3A87756}"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A784250-0745-6B4E-AC62-1DC5468B2C4C}"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本占位符 2"/>
          <p:cNvSpPr>
            <a:spLocks noGrp="1"/>
          </p:cNvSpPr>
          <p:nvPr>
            <p:ph type="body" orient="vert" idx="1" hasCustomPrompt="1"/>
          </p:nvPr>
        </p:nvSpPr>
        <p:spPr>
          <a:xfrm>
            <a:off x="838200" y="365125"/>
            <a:ext cx="7734300" cy="5811838"/>
          </a:xfrm>
        </p:spPr>
        <p:txBody>
          <a:bodyPr vert="eaVert"/>
          <a:lstStyle/>
          <a:p>
            <a:pPr lvl="0"/>
            <a:r>
              <a:rPr kumimoji="1" lang="zh-CN" altLang="en-US"/>
              <a:t>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4" name="日期占位符 3"/>
          <p:cNvSpPr>
            <a:spLocks noGrp="1"/>
          </p:cNvSpPr>
          <p:nvPr>
            <p:ph type="dt" sz="half" idx="10"/>
          </p:nvPr>
        </p:nvSpPr>
        <p:spPr/>
        <p:txBody>
          <a:bodyPr/>
          <a:lstStyle/>
          <a:p>
            <a:fld id="{40DEE84C-595B-9049-8210-E17ED3A87756}"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A784250-0745-6B4E-AC62-1DC5468B2C4C}"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hasCustomPrompt="1"/>
          </p:nvPr>
        </p:nvSpPr>
        <p:spPr/>
        <p:txBody>
          <a:bodyPr/>
          <a:lstStyle/>
          <a:p>
            <a:pPr lvl="0"/>
            <a:r>
              <a:rPr kumimoji="1" lang="zh-CN" altLang="en-US"/>
              <a:t>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4" name="日期占位符 3"/>
          <p:cNvSpPr>
            <a:spLocks noGrp="1"/>
          </p:cNvSpPr>
          <p:nvPr>
            <p:ph type="dt" sz="half" idx="10"/>
          </p:nvPr>
        </p:nvSpPr>
        <p:spPr/>
        <p:txBody>
          <a:bodyPr/>
          <a:lstStyle/>
          <a:p>
            <a:fld id="{40DEE84C-595B-9049-8210-E17ED3A87756}"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A784250-0745-6B4E-AC62-1DC5468B2C4C}"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编辑母版文本样式</a:t>
            </a:r>
            <a:endParaRPr kumimoji="1" lang="zh-CN" altLang="en-US"/>
          </a:p>
        </p:txBody>
      </p:sp>
      <p:sp>
        <p:nvSpPr>
          <p:cNvPr id="4" name="日期占位符 3"/>
          <p:cNvSpPr>
            <a:spLocks noGrp="1"/>
          </p:cNvSpPr>
          <p:nvPr>
            <p:ph type="dt" sz="half" idx="10"/>
          </p:nvPr>
        </p:nvSpPr>
        <p:spPr/>
        <p:txBody>
          <a:bodyPr/>
          <a:lstStyle/>
          <a:p>
            <a:fld id="{40DEE84C-595B-9049-8210-E17ED3A87756}"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A784250-0745-6B4E-AC62-1DC5468B2C4C}"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kumimoji="1" lang="zh-CN" altLang="en-US"/>
              <a:t>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kumimoji="1" lang="zh-CN" altLang="en-US"/>
              <a:t>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5" name="日期占位符 4"/>
          <p:cNvSpPr>
            <a:spLocks noGrp="1"/>
          </p:cNvSpPr>
          <p:nvPr>
            <p:ph type="dt" sz="half" idx="10"/>
          </p:nvPr>
        </p:nvSpPr>
        <p:spPr/>
        <p:txBody>
          <a:bodyPr/>
          <a:lstStyle/>
          <a:p>
            <a:fld id="{40DEE84C-595B-9049-8210-E17ED3A87756}"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A784250-0745-6B4E-AC62-1DC5468B2C4C}"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编辑母版文本样式</a:t>
            </a:r>
            <a:endParaRPr kumimoji="1"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kumimoji="1" lang="zh-CN" altLang="en-US"/>
              <a:t>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编辑母版文本样式</a:t>
            </a:r>
            <a:endParaRPr kumimoji="1"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kumimoji="1" lang="zh-CN" altLang="en-US"/>
              <a:t>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7" name="日期占位符 6"/>
          <p:cNvSpPr>
            <a:spLocks noGrp="1"/>
          </p:cNvSpPr>
          <p:nvPr>
            <p:ph type="dt" sz="half" idx="10"/>
          </p:nvPr>
        </p:nvSpPr>
        <p:spPr/>
        <p:txBody>
          <a:bodyPr/>
          <a:lstStyle/>
          <a:p>
            <a:fld id="{40DEE84C-595B-9049-8210-E17ED3A87756}"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6A784250-0745-6B4E-AC62-1DC5468B2C4C}"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40DEE84C-595B-9049-8210-E17ED3A87756}"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6A784250-0745-6B4E-AC62-1DC5468B2C4C}"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DEE84C-595B-9049-8210-E17ED3A87756}"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6A784250-0745-6B4E-AC62-1DC5468B2C4C}"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编辑母版文本样式</a:t>
            </a:r>
            <a:endParaRPr kumimoji="1" lang="zh-CN" altLang="en-US"/>
          </a:p>
        </p:txBody>
      </p:sp>
      <p:sp>
        <p:nvSpPr>
          <p:cNvPr id="5" name="日期占位符 4"/>
          <p:cNvSpPr>
            <a:spLocks noGrp="1"/>
          </p:cNvSpPr>
          <p:nvPr>
            <p:ph type="dt" sz="half" idx="10"/>
          </p:nvPr>
        </p:nvSpPr>
        <p:spPr/>
        <p:txBody>
          <a:bodyPr/>
          <a:lstStyle/>
          <a:p>
            <a:fld id="{40DEE84C-595B-9049-8210-E17ED3A87756}"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A784250-0745-6B4E-AC62-1DC5468B2C4C}"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编辑母版文本样式</a:t>
            </a:r>
            <a:endParaRPr kumimoji="1" lang="zh-CN" altLang="en-US"/>
          </a:p>
        </p:txBody>
      </p:sp>
      <p:sp>
        <p:nvSpPr>
          <p:cNvPr id="5" name="日期占位符 4"/>
          <p:cNvSpPr>
            <a:spLocks noGrp="1"/>
          </p:cNvSpPr>
          <p:nvPr>
            <p:ph type="dt" sz="half" idx="10"/>
          </p:nvPr>
        </p:nvSpPr>
        <p:spPr/>
        <p:txBody>
          <a:bodyPr/>
          <a:lstStyle/>
          <a:p>
            <a:fld id="{40DEE84C-595B-9049-8210-E17ED3A87756}"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A784250-0745-6B4E-AC62-1DC5468B2C4C}"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EE84C-595B-9049-8210-E17ED3A87756}"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784250-0745-6B4E-AC62-1DC5468B2C4C}"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数据的保存</a:t>
            </a:r>
            <a:endParaRPr kumimoji="1" lang="zh-CN" altLang="en-US" dirty="0"/>
          </a:p>
        </p:txBody>
      </p:sp>
      <p:sp>
        <p:nvSpPr>
          <p:cNvPr id="3" name="内容占位符 2"/>
          <p:cNvSpPr>
            <a:spLocks noGrp="1"/>
          </p:cNvSpPr>
          <p:nvPr>
            <p:ph idx="1"/>
          </p:nvPr>
        </p:nvSpPr>
        <p:spPr/>
        <p:txBody>
          <a:bodyPr/>
          <a:lstStyle/>
          <a:p>
            <a:r>
              <a:rPr kumimoji="1" lang="zh-CN" altLang="en-US" dirty="0"/>
              <a:t>文件，如</a:t>
            </a:r>
            <a:r>
              <a:rPr kumimoji="1" lang="en-US" altLang="zh-CN" dirty="0" err="1"/>
              <a:t>plis</a:t>
            </a:r>
            <a:r>
              <a:rPr kumimoji="1" lang="en-US" altLang="en-US" dirty="0" err="1"/>
              <a:t>t</a:t>
            </a:r>
            <a:endParaRPr kumimoji="1" lang="en-US" altLang="en-US" dirty="0"/>
          </a:p>
          <a:p>
            <a:endParaRPr kumimoji="1" lang="en-US" altLang="zh-CN" dirty="0"/>
          </a:p>
          <a:p>
            <a:r>
              <a:rPr kumimoji="1" lang="zh-CN" altLang="en-US" dirty="0"/>
              <a:t>数据库</a:t>
            </a:r>
            <a:endParaRPr kumimoji="1" lang="en-US" altLang="zh-CN" dirty="0"/>
          </a:p>
          <a:p>
            <a:pPr marL="0" indent="0">
              <a:buNone/>
            </a:pPr>
            <a:r>
              <a:rPr kumimoji="1" lang="en-US" altLang="zh-CN" dirty="0"/>
              <a:t>1</a:t>
            </a:r>
            <a:r>
              <a:rPr kumimoji="1" lang="zh-CN" altLang="en-US" dirty="0"/>
              <a:t>、保存的数据量大</a:t>
            </a:r>
            <a:endParaRPr kumimoji="1" lang="en-US" altLang="zh-CN" dirty="0"/>
          </a:p>
          <a:p>
            <a:pPr marL="0" indent="0">
              <a:buNone/>
            </a:pPr>
            <a:r>
              <a:rPr kumimoji="1" lang="en-US" altLang="zh-CN" dirty="0"/>
              <a:t>2</a:t>
            </a:r>
            <a:r>
              <a:rPr kumimoji="1" lang="zh-CN" altLang="en-US" dirty="0"/>
              <a:t>、更新频繁，可以包含大文件（图片、视频等）</a:t>
            </a:r>
            <a:endParaRPr kumimoji="1" lang="en-US" altLang="zh-CN" dirty="0"/>
          </a:p>
          <a:p>
            <a:pPr marL="0" indent="0">
              <a:buNone/>
            </a:pPr>
            <a:r>
              <a:rPr kumimoji="1" lang="en-US" altLang="zh-CN" dirty="0"/>
              <a:t>3</a:t>
            </a:r>
            <a:r>
              <a:rPr kumimoji="1" lang="zh-CN" altLang="en-US" dirty="0"/>
              <a:t>、常用：</a:t>
            </a:r>
            <a:r>
              <a:rPr kumimoji="1" lang="en-US" altLang="zh-CN" dirty="0"/>
              <a:t>S</a:t>
            </a:r>
            <a:r>
              <a:rPr kumimoji="1" lang="en-US" altLang="en-US" dirty="0"/>
              <a:t>QLite</a:t>
            </a:r>
            <a:endParaRPr kumimoji="1"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可视化建模</a:t>
            </a:r>
            <a:endParaRPr kumimoji="1" lang="zh-CN" altLang="en-US" dirty="0"/>
          </a:p>
        </p:txBody>
      </p:sp>
      <p:sp>
        <p:nvSpPr>
          <p:cNvPr id="3" name="内容占位符 2"/>
          <p:cNvSpPr>
            <a:spLocks noGrp="1"/>
          </p:cNvSpPr>
          <p:nvPr>
            <p:ph idx="1"/>
          </p:nvPr>
        </p:nvSpPr>
        <p:spPr/>
        <p:txBody>
          <a:bodyPr/>
          <a:lstStyle/>
          <a:p>
            <a:r>
              <a:rPr kumimoji="1" lang="zh-CN" altLang="en-US" dirty="0"/>
              <a:t>新模型文件</a:t>
            </a:r>
            <a:endParaRPr kumimoji="1" lang="en-US" altLang="zh-CN" dirty="0"/>
          </a:p>
          <a:p>
            <a:r>
              <a:rPr kumimoji="1" lang="en-US" altLang="zh-CN" dirty="0"/>
              <a:t>New</a:t>
            </a:r>
            <a:r>
              <a:rPr kumimoji="1" lang="en-US" altLang="en-US" dirty="0"/>
              <a:t> File-&gt;Core Data -&gt; Data Model</a:t>
            </a:r>
            <a:endParaRPr kumimoji="1" lang="en-US" altLang="en-US" dirty="0"/>
          </a:p>
          <a:p>
            <a:pPr marL="0" indent="0">
              <a:buNone/>
            </a:pPr>
            <a:r>
              <a:rPr kumimoji="1" lang="zh-CN" altLang="en-US" dirty="0"/>
              <a:t>命名为容器的名称</a:t>
            </a:r>
            <a:r>
              <a:rPr kumimoji="1" lang="en-US" altLang="zh-CN" dirty="0"/>
              <a:t>University</a:t>
            </a:r>
            <a:endParaRPr kumimoji="1" lang="en-US" altLang="zh-CN"/>
          </a:p>
          <a:p>
            <a:pPr marL="0" indent="0">
              <a:buNone/>
            </a:pPr>
            <a:endParaRPr kumimoji="1"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对象与实体的映射</a:t>
            </a:r>
            <a:endParaRPr kumimoji="1" lang="zh-CN" altLang="en-US" dirty="0"/>
          </a:p>
        </p:txBody>
      </p:sp>
      <p:sp>
        <p:nvSpPr>
          <p:cNvPr id="3" name="内容占位符 2"/>
          <p:cNvSpPr>
            <a:spLocks noGrp="1"/>
          </p:cNvSpPr>
          <p:nvPr>
            <p:ph idx="1"/>
          </p:nvPr>
        </p:nvSpPr>
        <p:spPr>
          <a:xfrm>
            <a:off x="838200" y="1825625"/>
            <a:ext cx="4154714" cy="4351338"/>
          </a:xfrm>
        </p:spPr>
        <p:txBody>
          <a:bodyPr/>
          <a:lstStyle/>
          <a:p>
            <a:r>
              <a:rPr kumimoji="1" lang="zh-CN" altLang="en-US" dirty="0"/>
              <a:t>对象</a:t>
            </a:r>
            <a:r>
              <a:rPr kumimoji="1" lang="en-US" altLang="en-US" dirty="0"/>
              <a:t> </a:t>
            </a:r>
            <a:r>
              <a:rPr kumimoji="1" lang="zh-CN" altLang="en-US" dirty="0"/>
              <a:t>与</a:t>
            </a:r>
            <a:r>
              <a:rPr kumimoji="1" lang="en-US" altLang="en-US" dirty="0"/>
              <a:t> </a:t>
            </a:r>
            <a:r>
              <a:rPr kumimoji="1" lang="zh-CN" altLang="en-US" dirty="0"/>
              <a:t>数据库的实体</a:t>
            </a:r>
            <a:r>
              <a:rPr kumimoji="1" lang="en-US" altLang="en-US" dirty="0"/>
              <a:t> </a:t>
            </a:r>
            <a:r>
              <a:rPr kumimoji="1" lang="zh-CN" altLang="en-US" dirty="0"/>
              <a:t>对应</a:t>
            </a:r>
            <a:endParaRPr kumimoji="1" lang="en-US" altLang="zh-CN" dirty="0"/>
          </a:p>
          <a:p>
            <a:r>
              <a:rPr kumimoji="1" lang="zh-CN" altLang="en-US" dirty="0"/>
              <a:t>点左下角</a:t>
            </a:r>
            <a:r>
              <a:rPr kumimoji="1" lang="en-US" altLang="zh-CN" dirty="0"/>
              <a:t>Add</a:t>
            </a:r>
            <a:r>
              <a:rPr kumimoji="1" lang="en-US" altLang="en-US" dirty="0"/>
              <a:t> Entity： </a:t>
            </a:r>
            <a:r>
              <a:rPr kumimoji="1" lang="zh-CN" altLang="en-US" dirty="0"/>
              <a:t>命名为</a:t>
            </a:r>
            <a:r>
              <a:rPr kumimoji="1" lang="en-US" altLang="en-US" dirty="0"/>
              <a:t>Area</a:t>
            </a:r>
            <a:endParaRPr kumimoji="1" lang="en-US" altLang="en-US" dirty="0"/>
          </a:p>
          <a:p>
            <a:endParaRPr kumimoji="1" lang="en-US" altLang="zh-CN" dirty="0"/>
          </a:p>
        </p:txBody>
      </p:sp>
      <p:grpSp>
        <p:nvGrpSpPr>
          <p:cNvPr id="8" name="组合 7"/>
          <p:cNvGrpSpPr/>
          <p:nvPr/>
        </p:nvGrpSpPr>
        <p:grpSpPr>
          <a:xfrm>
            <a:off x="5413829" y="1594893"/>
            <a:ext cx="5639395" cy="4391396"/>
            <a:chOff x="5413829" y="1594893"/>
            <a:chExt cx="5639395" cy="4391396"/>
          </a:xfrm>
        </p:grpSpPr>
        <p:pic>
          <p:nvPicPr>
            <p:cNvPr id="4" name="图片 3"/>
            <p:cNvPicPr>
              <a:picLocks noChangeAspect="1"/>
            </p:cNvPicPr>
            <p:nvPr/>
          </p:nvPicPr>
          <p:blipFill>
            <a:blip r:embed="rId1"/>
            <a:stretch>
              <a:fillRect/>
            </a:stretch>
          </p:blipFill>
          <p:spPr>
            <a:xfrm>
              <a:off x="5413829" y="1594893"/>
              <a:ext cx="5639395" cy="4391396"/>
            </a:xfrm>
            <a:prstGeom prst="rect">
              <a:avLst/>
            </a:prstGeom>
          </p:spPr>
        </p:pic>
        <p:sp>
          <p:nvSpPr>
            <p:cNvPr id="5" name="矩形 4"/>
            <p:cNvSpPr/>
            <p:nvPr/>
          </p:nvSpPr>
          <p:spPr>
            <a:xfrm flipV="1">
              <a:off x="5428912" y="1784461"/>
              <a:ext cx="1012072" cy="1503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矩形 5"/>
            <p:cNvSpPr/>
            <p:nvPr/>
          </p:nvSpPr>
          <p:spPr>
            <a:xfrm flipV="1">
              <a:off x="6207143" y="5555379"/>
              <a:ext cx="688934" cy="3933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对象与实体的映射</a:t>
            </a:r>
            <a:endParaRPr kumimoji="1" lang="zh-CN" altLang="en-US" dirty="0"/>
          </a:p>
        </p:txBody>
      </p:sp>
      <p:sp>
        <p:nvSpPr>
          <p:cNvPr id="3" name="内容占位符 2"/>
          <p:cNvSpPr>
            <a:spLocks noGrp="1"/>
          </p:cNvSpPr>
          <p:nvPr>
            <p:ph idx="1"/>
          </p:nvPr>
        </p:nvSpPr>
        <p:spPr/>
        <p:txBody>
          <a:bodyPr/>
          <a:lstStyle/>
          <a:p>
            <a:r>
              <a:rPr kumimoji="1" lang="zh-CN" altLang="en-US" dirty="0"/>
              <a:t>对象与实体都拥有属性</a:t>
            </a:r>
            <a:endParaRPr kumimoji="1" lang="en-US" altLang="zh-CN" dirty="0"/>
          </a:p>
          <a:p>
            <a:pPr marL="0" indent="0">
              <a:buNone/>
            </a:pPr>
            <a:r>
              <a:rPr kumimoji="1" lang="zh-CN" altLang="en-US" dirty="0"/>
              <a:t>（</a:t>
            </a:r>
            <a:r>
              <a:rPr kumimoji="1" lang="en-US" altLang="zh-CN" dirty="0"/>
              <a:t>Attribute</a:t>
            </a:r>
            <a:r>
              <a:rPr kumimoji="1" lang="zh-CN" altLang="en-US" dirty="0"/>
              <a:t>）</a:t>
            </a:r>
            <a:endParaRPr kumimoji="1" lang="en-US" altLang="zh-CN" dirty="0"/>
          </a:p>
          <a:p>
            <a:r>
              <a:rPr kumimoji="1" lang="zh-CN" altLang="en-US" dirty="0"/>
              <a:t>参照</a:t>
            </a:r>
            <a:r>
              <a:rPr kumimoji="1" lang="en-US" altLang="zh-CN" dirty="0" err="1"/>
              <a:t>Area.swift</a:t>
            </a:r>
            <a:r>
              <a:rPr kumimoji="1" lang="zh-CN" altLang="en-US" dirty="0"/>
              <a:t>添加</a:t>
            </a:r>
            <a:endParaRPr kumimoji="1" lang="en-US" altLang="zh-CN" dirty="0"/>
          </a:p>
        </p:txBody>
      </p:sp>
      <p:pic>
        <p:nvPicPr>
          <p:cNvPr id="5" name="图片 4"/>
          <p:cNvPicPr>
            <a:picLocks noChangeAspect="1"/>
          </p:cNvPicPr>
          <p:nvPr/>
        </p:nvPicPr>
        <p:blipFill>
          <a:blip r:embed="rId1"/>
          <a:stretch>
            <a:fillRect/>
          </a:stretch>
        </p:blipFill>
        <p:spPr>
          <a:xfrm>
            <a:off x="1076629" y="3573463"/>
            <a:ext cx="7708900" cy="2603500"/>
          </a:xfrm>
          <a:prstGeom prst="rect">
            <a:avLst/>
          </a:prstGeom>
        </p:spPr>
      </p:pic>
      <p:sp>
        <p:nvSpPr>
          <p:cNvPr id="6" name="文本框 5"/>
          <p:cNvSpPr txBox="1"/>
          <p:nvPr/>
        </p:nvSpPr>
        <p:spPr>
          <a:xfrm>
            <a:off x="6839209" y="2305665"/>
            <a:ext cx="4759891" cy="923330"/>
          </a:xfrm>
          <a:prstGeom prst="rect">
            <a:avLst/>
          </a:prstGeom>
          <a:noFill/>
        </p:spPr>
        <p:txBody>
          <a:bodyPr wrap="square" rtlCol="0">
            <a:spAutoFit/>
          </a:bodyPr>
          <a:lstStyle/>
          <a:p>
            <a:r>
              <a:rPr kumimoji="1" lang="en-US" altLang="zh-CN" dirty="0"/>
              <a:t>image</a:t>
            </a:r>
            <a:r>
              <a:rPr kumimoji="1" lang="zh-CN" altLang="en-US" dirty="0"/>
              <a:t>是</a:t>
            </a:r>
            <a:r>
              <a:rPr kumimoji="1" lang="en-US" altLang="zh-CN" dirty="0"/>
              <a:t>Binary</a:t>
            </a:r>
            <a:r>
              <a:rPr kumimoji="1" lang="en-US" altLang="en-US" dirty="0"/>
              <a:t> Data</a:t>
            </a:r>
            <a:r>
              <a:rPr kumimoji="1" lang="zh-CN" altLang="en-US" dirty="0"/>
              <a:t>类型，</a:t>
            </a:r>
            <a:endParaRPr kumimoji="1" lang="en-US" altLang="zh-CN" dirty="0"/>
          </a:p>
          <a:p>
            <a:r>
              <a:rPr kumimoji="1" lang="zh-CN" altLang="en-US" dirty="0"/>
              <a:t>在新增场景中，来自系统相册</a:t>
            </a:r>
            <a:r>
              <a:rPr kumimoji="1" lang="en-US" altLang="zh-CN" dirty="0"/>
              <a:t>/</a:t>
            </a:r>
            <a:r>
              <a:rPr kumimoji="1" lang="zh-CN" altLang="en-US" dirty="0"/>
              <a:t>摄像头的图片，</a:t>
            </a:r>
            <a:endParaRPr kumimoji="1" lang="en-US" altLang="zh-CN" dirty="0"/>
          </a:p>
          <a:p>
            <a:r>
              <a:rPr kumimoji="1" lang="zh-CN" altLang="en-US" dirty="0"/>
              <a:t>必须存储实际的图片文件。</a:t>
            </a:r>
            <a:endParaRPr kumimoji="1"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属性调整</a:t>
            </a:r>
            <a:endParaRPr kumimoji="1" lang="zh-CN" altLang="en-US" dirty="0"/>
          </a:p>
        </p:txBody>
      </p:sp>
      <p:sp>
        <p:nvSpPr>
          <p:cNvPr id="3" name="内容占位符 2"/>
          <p:cNvSpPr>
            <a:spLocks noGrp="1"/>
          </p:cNvSpPr>
          <p:nvPr>
            <p:ph idx="1"/>
          </p:nvPr>
        </p:nvSpPr>
        <p:spPr/>
        <p:txBody>
          <a:bodyPr/>
          <a:lstStyle/>
          <a:p>
            <a:r>
              <a:rPr kumimoji="1" lang="zh-CN" altLang="en-US" dirty="0"/>
              <a:t>有些属性必须有值</a:t>
            </a:r>
            <a:endParaRPr kumimoji="1" lang="zh-CN" altLang="en-US" dirty="0"/>
          </a:p>
        </p:txBody>
      </p:sp>
      <p:pic>
        <p:nvPicPr>
          <p:cNvPr id="5" name="图片 4"/>
          <p:cNvPicPr>
            <a:picLocks noChangeAspect="1"/>
          </p:cNvPicPr>
          <p:nvPr/>
        </p:nvPicPr>
        <p:blipFill>
          <a:blip r:embed="rId1"/>
          <a:stretch>
            <a:fillRect/>
          </a:stretch>
        </p:blipFill>
        <p:spPr>
          <a:xfrm>
            <a:off x="984250" y="2693194"/>
            <a:ext cx="10223500" cy="2616200"/>
          </a:xfrm>
          <a:prstGeom prst="rect">
            <a:avLst/>
          </a:prstGeom>
        </p:spPr>
      </p:pic>
      <p:sp>
        <p:nvSpPr>
          <p:cNvPr id="6" name="矩形 5"/>
          <p:cNvSpPr/>
          <p:nvPr/>
        </p:nvSpPr>
        <p:spPr>
          <a:xfrm flipV="1">
            <a:off x="10048410" y="3244238"/>
            <a:ext cx="1062176" cy="2630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创建托管对象</a:t>
            </a:r>
            <a:endParaRPr kumimoji="1" lang="zh-CN" altLang="en-US" dirty="0"/>
          </a:p>
        </p:txBody>
      </p:sp>
      <p:sp>
        <p:nvSpPr>
          <p:cNvPr id="3" name="内容占位符 2"/>
          <p:cNvSpPr>
            <a:spLocks noGrp="1"/>
          </p:cNvSpPr>
          <p:nvPr>
            <p:ph idx="1"/>
          </p:nvPr>
        </p:nvSpPr>
        <p:spPr/>
        <p:txBody>
          <a:bodyPr/>
          <a:lstStyle/>
          <a:p>
            <a:r>
              <a:rPr kumimoji="1" lang="zh-CN" altLang="en-US" dirty="0"/>
              <a:t>一旦使用</a:t>
            </a:r>
            <a:r>
              <a:rPr kumimoji="1" lang="en-US" altLang="zh-CN" dirty="0"/>
              <a:t>Core</a:t>
            </a:r>
            <a:r>
              <a:rPr kumimoji="1" lang="en-US" altLang="en-US" dirty="0"/>
              <a:t> </a:t>
            </a:r>
            <a:r>
              <a:rPr kumimoji="1" lang="en-US" altLang="zh-CN" dirty="0"/>
              <a:t>Data</a:t>
            </a:r>
            <a:r>
              <a:rPr kumimoji="1" lang="en-US" altLang="en-US" dirty="0"/>
              <a:t>，</a:t>
            </a:r>
            <a:r>
              <a:rPr kumimoji="1" lang="zh-CN" altLang="en-US" dirty="0"/>
              <a:t>必须把对象置于</a:t>
            </a:r>
            <a:r>
              <a:rPr kumimoji="1" lang="en-US" altLang="zh-CN" dirty="0"/>
              <a:t>Core</a:t>
            </a:r>
            <a:r>
              <a:rPr kumimoji="1" lang="en-US" altLang="en-US" dirty="0"/>
              <a:t> Data</a:t>
            </a:r>
            <a:r>
              <a:rPr kumimoji="1" lang="zh-CN" altLang="en-US" dirty="0"/>
              <a:t>框架托管</a:t>
            </a:r>
            <a:endParaRPr kumimoji="1" lang="en-US" altLang="zh-CN" dirty="0"/>
          </a:p>
          <a:p>
            <a:r>
              <a:rPr kumimoji="1" lang="zh-CN" altLang="en-US" dirty="0"/>
              <a:t>选中</a:t>
            </a:r>
            <a:r>
              <a:rPr kumimoji="1" lang="en-US" altLang="zh-CN" dirty="0" err="1"/>
              <a:t>Areat</a:t>
            </a:r>
            <a:r>
              <a:rPr kumimoji="1" lang="en-US" altLang="en-US" dirty="0"/>
              <a:t>，</a:t>
            </a:r>
            <a:r>
              <a:rPr kumimoji="1" lang="zh-CN" altLang="en-US" dirty="0"/>
              <a:t>在属性的</a:t>
            </a:r>
            <a:r>
              <a:rPr kumimoji="1" lang="en-US" altLang="zh-CN" dirty="0"/>
              <a:t>Class</a:t>
            </a:r>
            <a:r>
              <a:rPr kumimoji="1" lang="en-US" altLang="en-US" dirty="0"/>
              <a:t> &gt; Name，</a:t>
            </a:r>
            <a:r>
              <a:rPr kumimoji="1" lang="zh-CN" altLang="en-US" dirty="0"/>
              <a:t>加上</a:t>
            </a:r>
            <a:r>
              <a:rPr kumimoji="1" lang="en-US" altLang="zh-CN" dirty="0"/>
              <a:t>M</a:t>
            </a:r>
            <a:r>
              <a:rPr kumimoji="1" lang="en-US" altLang="en-US" dirty="0"/>
              <a:t>O，</a:t>
            </a:r>
            <a:endParaRPr kumimoji="1" lang="en-US" altLang="en-US" dirty="0"/>
          </a:p>
          <a:p>
            <a:r>
              <a:rPr kumimoji="1" lang="en-US" altLang="en-US" dirty="0"/>
              <a:t>build</a:t>
            </a:r>
            <a:r>
              <a:rPr kumimoji="1" lang="zh-CN" altLang="en-US" dirty="0"/>
              <a:t>工程后，会自动创建</a:t>
            </a:r>
            <a:r>
              <a:rPr kumimoji="1" lang="en-US" altLang="zh-CN" dirty="0" err="1"/>
              <a:t>AreaMO</a:t>
            </a:r>
            <a:r>
              <a:rPr kumimoji="1" lang="zh-CN" altLang="en-US" dirty="0"/>
              <a:t>这个托管对象的定义，但文件是不可见的。</a:t>
            </a:r>
            <a:endParaRPr kumimoji="1" lang="zh-CN" altLang="en-US" dirty="0"/>
          </a:p>
        </p:txBody>
      </p:sp>
      <p:pic>
        <p:nvPicPr>
          <p:cNvPr id="4" name="图片 3"/>
          <p:cNvPicPr>
            <a:picLocks noChangeAspect="1"/>
          </p:cNvPicPr>
          <p:nvPr/>
        </p:nvPicPr>
        <p:blipFill>
          <a:blip r:embed="rId1"/>
          <a:stretch>
            <a:fillRect/>
          </a:stretch>
        </p:blipFill>
        <p:spPr>
          <a:xfrm>
            <a:off x="499997" y="3874913"/>
            <a:ext cx="11353800" cy="2302050"/>
          </a:xfrm>
          <a:prstGeom prst="rect">
            <a:avLst/>
          </a:prstGeom>
        </p:spPr>
      </p:pic>
      <p:sp>
        <p:nvSpPr>
          <p:cNvPr id="5" name="矩形 4"/>
          <p:cNvSpPr/>
          <p:nvPr/>
        </p:nvSpPr>
        <p:spPr>
          <a:xfrm flipV="1">
            <a:off x="591259" y="4108534"/>
            <a:ext cx="1062176" cy="2630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矩形 5"/>
          <p:cNvSpPr/>
          <p:nvPr/>
        </p:nvSpPr>
        <p:spPr>
          <a:xfrm flipV="1">
            <a:off x="9885572" y="5088568"/>
            <a:ext cx="1062176" cy="2630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模型的更新</a:t>
            </a:r>
            <a:endParaRPr kumimoji="1" lang="zh-CN" altLang="en-US" dirty="0"/>
          </a:p>
        </p:txBody>
      </p:sp>
      <p:sp>
        <p:nvSpPr>
          <p:cNvPr id="3" name="内容占位符 2"/>
          <p:cNvSpPr>
            <a:spLocks noGrp="1"/>
          </p:cNvSpPr>
          <p:nvPr>
            <p:ph idx="1"/>
          </p:nvPr>
        </p:nvSpPr>
        <p:spPr>
          <a:xfrm>
            <a:off x="838200" y="1393371"/>
            <a:ext cx="10515600" cy="5341258"/>
          </a:xfrm>
        </p:spPr>
        <p:txBody>
          <a:bodyPr/>
          <a:lstStyle/>
          <a:p>
            <a:r>
              <a:rPr kumimoji="1" lang="zh-CN" altLang="en-US" dirty="0"/>
              <a:t>将所有使用</a:t>
            </a:r>
            <a:r>
              <a:rPr kumimoji="1" lang="en-US" altLang="zh-CN" dirty="0"/>
              <a:t>Area</a:t>
            </a:r>
            <a:r>
              <a:rPr kumimoji="1" lang="zh-CN" altLang="en-US" dirty="0"/>
              <a:t>的地方，替换成</a:t>
            </a:r>
            <a:r>
              <a:rPr kumimoji="1" lang="en-US" altLang="zh-CN" dirty="0" err="1"/>
              <a:t>AreaMO</a:t>
            </a:r>
            <a:endParaRPr kumimoji="1" lang="en-US" altLang="zh-CN" dirty="0"/>
          </a:p>
          <a:p>
            <a:r>
              <a:rPr kumimoji="1" lang="zh-CN" altLang="en-US" dirty="0"/>
              <a:t>首页</a:t>
            </a:r>
            <a:r>
              <a:rPr kumimoji="1" lang="en-US" altLang="zh-CN" dirty="0" err="1"/>
              <a:t>AreaTableViewController</a:t>
            </a:r>
            <a:r>
              <a:rPr kumimoji="1" lang="en-US" altLang="en-US" dirty="0" err="1"/>
              <a:t>.swift</a:t>
            </a:r>
            <a:endParaRPr kumimoji="1" lang="en-US" altLang="en-US" dirty="0"/>
          </a:p>
          <a:p>
            <a:r>
              <a:rPr kumimoji="1" lang="zh-CN" altLang="en-US" dirty="0"/>
              <a:t>由于不要再每次用代码写数据，数据源可以留空，删除原来数组中的数据</a:t>
            </a:r>
            <a:endParaRPr kumimoji="1" lang="en-US" altLang="zh-CN" dirty="0"/>
          </a:p>
          <a:p>
            <a:endParaRPr kumimoji="1" lang="en-US" altLang="zh-CN" dirty="0"/>
          </a:p>
          <a:p>
            <a:endParaRPr kumimoji="1" lang="en-US" altLang="zh-CN" dirty="0"/>
          </a:p>
          <a:p>
            <a:pPr marL="0" indent="0">
              <a:buNone/>
            </a:pPr>
            <a:endParaRPr kumimoji="1" lang="en-US" altLang="zh-CN" dirty="0"/>
          </a:p>
          <a:p>
            <a:pPr marL="0" indent="0">
              <a:buNone/>
            </a:pPr>
            <a:r>
              <a:rPr kumimoji="1" lang="zh-CN" altLang="en-US" dirty="0"/>
              <a:t>详情页修改</a:t>
            </a:r>
            <a:endParaRPr kumimoji="1" lang="en-US" altLang="zh-CN" dirty="0"/>
          </a:p>
          <a:p>
            <a:pPr marL="0" indent="0">
              <a:buNone/>
            </a:pPr>
            <a:endParaRPr kumimoji="1" lang="zh-CN" altLang="en-US" dirty="0"/>
          </a:p>
        </p:txBody>
      </p:sp>
      <p:pic>
        <p:nvPicPr>
          <p:cNvPr id="4" name="图片 3"/>
          <p:cNvPicPr>
            <a:picLocks noChangeAspect="1"/>
          </p:cNvPicPr>
          <p:nvPr/>
        </p:nvPicPr>
        <p:blipFill>
          <a:blip r:embed="rId1"/>
          <a:stretch>
            <a:fillRect/>
          </a:stretch>
        </p:blipFill>
        <p:spPr>
          <a:xfrm>
            <a:off x="234950" y="3187017"/>
            <a:ext cx="11722100" cy="1612900"/>
          </a:xfrm>
          <a:prstGeom prst="rect">
            <a:avLst/>
          </a:prstGeom>
        </p:spPr>
      </p:pic>
      <p:pic>
        <p:nvPicPr>
          <p:cNvPr id="6" name="图片 5"/>
          <p:cNvPicPr>
            <a:picLocks noChangeAspect="1"/>
          </p:cNvPicPr>
          <p:nvPr/>
        </p:nvPicPr>
        <p:blipFill>
          <a:blip r:embed="rId2"/>
          <a:stretch>
            <a:fillRect/>
          </a:stretch>
        </p:blipFill>
        <p:spPr>
          <a:xfrm>
            <a:off x="234950" y="5471077"/>
            <a:ext cx="11722100" cy="8610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模型更新</a:t>
            </a:r>
            <a:endParaRPr kumimoji="1" lang="zh-CN" altLang="en-US" dirty="0"/>
          </a:p>
        </p:txBody>
      </p:sp>
      <p:sp>
        <p:nvSpPr>
          <p:cNvPr id="3" name="内容占位符 2"/>
          <p:cNvSpPr>
            <a:spLocks noGrp="1"/>
          </p:cNvSpPr>
          <p:nvPr>
            <p:ph idx="1"/>
          </p:nvPr>
        </p:nvSpPr>
        <p:spPr/>
        <p:txBody>
          <a:bodyPr/>
          <a:lstStyle/>
          <a:p>
            <a:r>
              <a:rPr kumimoji="1" lang="zh-CN" altLang="en-US" dirty="0"/>
              <a:t>地图页修改</a:t>
            </a:r>
            <a:endParaRPr kumimoji="1" lang="zh-CN" altLang="en-US" dirty="0"/>
          </a:p>
        </p:txBody>
      </p:sp>
      <p:pic>
        <p:nvPicPr>
          <p:cNvPr id="4" name="图片 3"/>
          <p:cNvPicPr>
            <a:picLocks noChangeAspect="1"/>
          </p:cNvPicPr>
          <p:nvPr/>
        </p:nvPicPr>
        <p:blipFill>
          <a:blip r:embed="rId1"/>
          <a:stretch>
            <a:fillRect/>
          </a:stretch>
        </p:blipFill>
        <p:spPr>
          <a:xfrm>
            <a:off x="838200" y="2475407"/>
            <a:ext cx="11177392" cy="110567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更新代码</a:t>
            </a:r>
            <a:endParaRPr kumimoji="1" lang="zh-CN" altLang="en-US" dirty="0"/>
          </a:p>
        </p:txBody>
      </p:sp>
      <p:sp>
        <p:nvSpPr>
          <p:cNvPr id="3" name="内容占位符 2"/>
          <p:cNvSpPr>
            <a:spLocks noGrp="1"/>
          </p:cNvSpPr>
          <p:nvPr>
            <p:ph idx="1"/>
          </p:nvPr>
        </p:nvSpPr>
        <p:spPr/>
        <p:txBody>
          <a:bodyPr/>
          <a:lstStyle/>
          <a:p>
            <a:r>
              <a:rPr kumimoji="1" lang="en-US" altLang="zh-CN" dirty="0"/>
              <a:t>image</a:t>
            </a:r>
            <a:r>
              <a:rPr kumimoji="1" lang="zh-CN" altLang="en-US" dirty="0"/>
              <a:t>属性类型发生变化，把原来的</a:t>
            </a:r>
            <a:r>
              <a:rPr kumimoji="1" lang="en-US" altLang="zh-CN" dirty="0"/>
              <a:t>named</a:t>
            </a:r>
            <a:r>
              <a:rPr kumimoji="1" lang="zh-CN" altLang="en-US" dirty="0"/>
              <a:t>参数改成</a:t>
            </a:r>
            <a:r>
              <a:rPr kumimoji="1" lang="en-US" altLang="en-US" dirty="0"/>
              <a:t> data</a:t>
            </a:r>
            <a:endParaRPr kumimoji="1" lang="en-US" altLang="en-US" dirty="0"/>
          </a:p>
          <a:p>
            <a:endParaRPr kumimoji="1" lang="en-US" altLang="zh-CN" dirty="0"/>
          </a:p>
          <a:p>
            <a:endParaRPr kumimoji="1" lang="en-US" altLang="zh-CN" dirty="0"/>
          </a:p>
          <a:p>
            <a:r>
              <a:rPr kumimoji="1" lang="zh-CN" altLang="en-US" dirty="0"/>
              <a:t>改为：</a:t>
            </a:r>
            <a:endParaRPr kumimoji="1" lang="zh-CN" altLang="en-US" dirty="0"/>
          </a:p>
        </p:txBody>
      </p:sp>
      <p:pic>
        <p:nvPicPr>
          <p:cNvPr id="4" name="图片 3"/>
          <p:cNvPicPr>
            <a:picLocks noChangeAspect="1"/>
          </p:cNvPicPr>
          <p:nvPr/>
        </p:nvPicPr>
        <p:blipFill>
          <a:blip r:embed="rId1"/>
          <a:stretch>
            <a:fillRect/>
          </a:stretch>
        </p:blipFill>
        <p:spPr>
          <a:xfrm>
            <a:off x="603250" y="2416915"/>
            <a:ext cx="10985500" cy="546100"/>
          </a:xfrm>
          <a:prstGeom prst="rect">
            <a:avLst/>
          </a:prstGeom>
        </p:spPr>
      </p:pic>
      <p:pic>
        <p:nvPicPr>
          <p:cNvPr id="5" name="图片 4"/>
          <p:cNvPicPr>
            <a:picLocks noChangeAspect="1"/>
          </p:cNvPicPr>
          <p:nvPr/>
        </p:nvPicPr>
        <p:blipFill>
          <a:blip r:embed="rId2"/>
          <a:stretch>
            <a:fillRect/>
          </a:stretch>
        </p:blipFill>
        <p:spPr>
          <a:xfrm>
            <a:off x="0" y="3932728"/>
            <a:ext cx="12192000" cy="557487"/>
          </a:xfrm>
          <a:prstGeom prst="rect">
            <a:avLst/>
          </a:prstGeom>
        </p:spPr>
      </p:pic>
      <p:pic>
        <p:nvPicPr>
          <p:cNvPr id="6" name="图片 5"/>
          <p:cNvPicPr>
            <a:picLocks noChangeAspect="1"/>
          </p:cNvPicPr>
          <p:nvPr/>
        </p:nvPicPr>
        <p:blipFill>
          <a:blip r:embed="rId3"/>
          <a:stretch>
            <a:fillRect/>
          </a:stretch>
        </p:blipFill>
        <p:spPr>
          <a:xfrm>
            <a:off x="838200" y="5047839"/>
            <a:ext cx="8610600" cy="5715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保存数据</a:t>
            </a:r>
            <a:endParaRPr kumimoji="1" lang="zh-CN" altLang="en-US" dirty="0"/>
          </a:p>
        </p:txBody>
      </p:sp>
      <p:sp>
        <p:nvSpPr>
          <p:cNvPr id="3" name="内容占位符 2"/>
          <p:cNvSpPr>
            <a:spLocks noGrp="1"/>
          </p:cNvSpPr>
          <p:nvPr>
            <p:ph idx="1"/>
          </p:nvPr>
        </p:nvSpPr>
        <p:spPr/>
        <p:txBody>
          <a:bodyPr/>
          <a:lstStyle/>
          <a:p>
            <a:r>
              <a:rPr kumimoji="1" lang="zh-CN" altLang="en-US" dirty="0"/>
              <a:t>在新增页面导航条增加一个</a:t>
            </a:r>
            <a:r>
              <a:rPr kumimoji="1" lang="en-US" altLang="en-US" dirty="0"/>
              <a:t> </a:t>
            </a:r>
            <a:r>
              <a:rPr kumimoji="1" lang="zh-CN" altLang="en-US" dirty="0"/>
              <a:t>保存</a:t>
            </a:r>
            <a:r>
              <a:rPr kumimoji="1" lang="en-US" altLang="en-US" dirty="0"/>
              <a:t> </a:t>
            </a:r>
            <a:r>
              <a:rPr kumimoji="1" lang="zh-CN" altLang="en-US" dirty="0"/>
              <a:t>按钮</a:t>
            </a:r>
            <a:endParaRPr kumimoji="1" lang="zh-CN" altLang="en-US" dirty="0"/>
          </a:p>
        </p:txBody>
      </p:sp>
      <p:pic>
        <p:nvPicPr>
          <p:cNvPr id="5" name="图片 4"/>
          <p:cNvPicPr>
            <a:picLocks noChangeAspect="1"/>
          </p:cNvPicPr>
          <p:nvPr/>
        </p:nvPicPr>
        <p:blipFill>
          <a:blip r:embed="rId1"/>
          <a:stretch>
            <a:fillRect/>
          </a:stretch>
        </p:blipFill>
        <p:spPr>
          <a:xfrm>
            <a:off x="2655518" y="2296166"/>
            <a:ext cx="6582166" cy="4276257"/>
          </a:xfrm>
          <a:prstGeom prst="rect">
            <a:avLst/>
          </a:prstGeom>
        </p:spPr>
      </p:pic>
      <p:sp>
        <p:nvSpPr>
          <p:cNvPr id="6" name="矩形 5"/>
          <p:cNvSpPr/>
          <p:nvPr/>
        </p:nvSpPr>
        <p:spPr>
          <a:xfrm flipV="1">
            <a:off x="4424223" y="2768249"/>
            <a:ext cx="548610" cy="2505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7" name="矩形 6"/>
          <p:cNvSpPr/>
          <p:nvPr/>
        </p:nvSpPr>
        <p:spPr>
          <a:xfrm flipV="1">
            <a:off x="7117319" y="5812073"/>
            <a:ext cx="648818" cy="4998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保存数据</a:t>
            </a:r>
            <a:r>
              <a:rPr kumimoji="1" lang="en-US" altLang="en-US" dirty="0"/>
              <a:t>-UI</a:t>
            </a:r>
            <a:r>
              <a:rPr kumimoji="1" lang="zh-CN" altLang="en-US" dirty="0"/>
              <a:t>关联</a:t>
            </a:r>
            <a:endParaRPr kumimoji="1" lang="zh-CN" altLang="en-US" dirty="0"/>
          </a:p>
        </p:txBody>
      </p:sp>
      <p:sp>
        <p:nvSpPr>
          <p:cNvPr id="3" name="内容占位符 2"/>
          <p:cNvSpPr>
            <a:spLocks noGrp="1"/>
          </p:cNvSpPr>
          <p:nvPr>
            <p:ph idx="1"/>
          </p:nvPr>
        </p:nvSpPr>
        <p:spPr/>
        <p:txBody>
          <a:bodyPr/>
          <a:lstStyle/>
          <a:p>
            <a:r>
              <a:rPr kumimoji="1" lang="zh-CN" altLang="en-US" dirty="0"/>
              <a:t>将新增页面按钮与</a:t>
            </a:r>
            <a:r>
              <a:rPr kumimoji="1" lang="en-US" altLang="zh-CN" dirty="0" err="1"/>
              <a:t>AddAreaTableViewController</a:t>
            </a:r>
            <a:r>
              <a:rPr kumimoji="1" lang="zh-CN" altLang="en-US" dirty="0"/>
              <a:t>做关联</a:t>
            </a:r>
            <a:endParaRPr kumimoji="1" lang="zh-CN" altLang="en-US" dirty="0"/>
          </a:p>
        </p:txBody>
      </p:sp>
      <p:pic>
        <p:nvPicPr>
          <p:cNvPr id="5" name="图片 4"/>
          <p:cNvPicPr>
            <a:picLocks noChangeAspect="1"/>
          </p:cNvPicPr>
          <p:nvPr/>
        </p:nvPicPr>
        <p:blipFill>
          <a:blip r:embed="rId1"/>
          <a:stretch>
            <a:fillRect/>
          </a:stretch>
        </p:blipFill>
        <p:spPr>
          <a:xfrm>
            <a:off x="730250" y="2608437"/>
            <a:ext cx="10731500" cy="3556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a:t>
            </a:r>
            <a:r>
              <a:rPr kumimoji="1" lang="en-US" altLang="en-US" dirty="0"/>
              <a:t>ore Data</a:t>
            </a:r>
            <a:endParaRPr kumimoji="1" lang="zh-CN" altLang="en-US" dirty="0"/>
          </a:p>
        </p:txBody>
      </p:sp>
      <p:sp>
        <p:nvSpPr>
          <p:cNvPr id="3" name="内容占位符 2"/>
          <p:cNvSpPr>
            <a:spLocks noGrp="1"/>
          </p:cNvSpPr>
          <p:nvPr>
            <p:ph idx="1"/>
          </p:nvPr>
        </p:nvSpPr>
        <p:spPr/>
        <p:txBody>
          <a:bodyPr/>
          <a:lstStyle/>
          <a:p>
            <a:r>
              <a:rPr kumimoji="1" lang="zh-CN" altLang="en-US" dirty="0"/>
              <a:t>常见的数据库：关系型数据库</a:t>
            </a:r>
            <a:endParaRPr kumimoji="1" lang="en-US" altLang="zh-CN" dirty="0"/>
          </a:p>
          <a:p>
            <a:r>
              <a:rPr kumimoji="1" lang="en-US" altLang="zh-CN" dirty="0"/>
              <a:t>SQLite</a:t>
            </a:r>
            <a:r>
              <a:rPr kumimoji="1" lang="zh-CN" altLang="en-US" dirty="0"/>
              <a:t>是一种轻型数据库，占内存小、速度快，适合移动设备、嵌入式设备使用</a:t>
            </a:r>
            <a:endParaRPr kumimoji="1" lang="en-US" altLang="zh-CN" dirty="0"/>
          </a:p>
          <a:p>
            <a:endParaRPr kumimoji="1" lang="en-US" altLang="zh-CN" dirty="0"/>
          </a:p>
          <a:p>
            <a:r>
              <a:rPr kumimoji="1" lang="en-US" altLang="zh-CN" dirty="0"/>
              <a:t>Core</a:t>
            </a:r>
            <a:r>
              <a:rPr kumimoji="1" lang="en-US" altLang="en-US" dirty="0"/>
              <a:t> Data</a:t>
            </a:r>
            <a:r>
              <a:rPr kumimoji="1" lang="zh-CN" altLang="en-US" dirty="0"/>
              <a:t>是</a:t>
            </a:r>
            <a:r>
              <a:rPr kumimoji="1" lang="en-US" altLang="zh-CN" dirty="0"/>
              <a:t>iOS</a:t>
            </a:r>
            <a:r>
              <a:rPr kumimoji="1" lang="en-US" altLang="en-US" dirty="0"/>
              <a:t>/macOS</a:t>
            </a:r>
            <a:r>
              <a:rPr kumimoji="1" lang="zh-CN" altLang="en-US" dirty="0"/>
              <a:t>平台的官方数据库框架，封装了</a:t>
            </a:r>
            <a:r>
              <a:rPr kumimoji="1" lang="en-US" altLang="zh-CN" dirty="0"/>
              <a:t>S</a:t>
            </a:r>
            <a:r>
              <a:rPr kumimoji="1" lang="en-US" altLang="en-US" dirty="0"/>
              <a:t>QLite</a:t>
            </a:r>
            <a:r>
              <a:rPr kumimoji="1" lang="zh-CN" altLang="en-US" dirty="0"/>
              <a:t>基础操作，增加了面向对象特性、一些比如与</a:t>
            </a:r>
            <a:r>
              <a:rPr kumimoji="1" lang="en-US" altLang="zh-CN" dirty="0"/>
              <a:t>Table</a:t>
            </a:r>
            <a:r>
              <a:rPr kumimoji="1" lang="en-US" altLang="en-US" dirty="0"/>
              <a:t> View</a:t>
            </a:r>
            <a:r>
              <a:rPr kumimoji="1" lang="zh-CN" altLang="en-US" dirty="0"/>
              <a:t>互动等高级特性</a:t>
            </a:r>
            <a:endParaRPr kumimoji="1" lang="en-US" altLang="zh-CN" dirty="0"/>
          </a:p>
          <a:p>
            <a:pPr marL="0" indent="0">
              <a:buNone/>
            </a:pPr>
            <a:endParaRPr kumimoji="1"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保存数据</a:t>
            </a:r>
            <a:endParaRPr kumimoji="1" lang="zh-CN" altLang="en-US" dirty="0"/>
          </a:p>
        </p:txBody>
      </p:sp>
      <p:sp>
        <p:nvSpPr>
          <p:cNvPr id="3" name="内容占位符 2"/>
          <p:cNvSpPr>
            <a:spLocks noGrp="1"/>
          </p:cNvSpPr>
          <p:nvPr>
            <p:ph idx="1"/>
          </p:nvPr>
        </p:nvSpPr>
        <p:spPr/>
        <p:txBody>
          <a:bodyPr/>
          <a:lstStyle/>
          <a:p>
            <a:r>
              <a:rPr kumimoji="1" lang="zh-CN" altLang="en-US" dirty="0"/>
              <a:t>新增</a:t>
            </a:r>
            <a:r>
              <a:rPr kumimoji="1" lang="en-US" altLang="zh-CN" dirty="0"/>
              <a:t>Area</a:t>
            </a:r>
            <a:r>
              <a:rPr kumimoji="1" lang="zh-CN" altLang="en-US" dirty="0"/>
              <a:t>和是否到访变量</a:t>
            </a:r>
            <a:endParaRPr kumimoji="1" lang="en-US" altLang="zh-CN" dirty="0"/>
          </a:p>
          <a:p>
            <a:endParaRPr kumimoji="1" lang="en-US" altLang="zh-CN" dirty="0"/>
          </a:p>
          <a:p>
            <a:endParaRPr kumimoji="1" lang="en-US" altLang="zh-CN" dirty="0"/>
          </a:p>
          <a:p>
            <a:r>
              <a:rPr kumimoji="1" lang="zh-CN" altLang="en-US" dirty="0"/>
              <a:t>设定是否按钮的</a:t>
            </a:r>
            <a:r>
              <a:rPr kumimoji="1" lang="en-US" altLang="zh-CN" dirty="0"/>
              <a:t>tag</a:t>
            </a:r>
            <a:r>
              <a:rPr kumimoji="1" lang="zh-CN" altLang="en-US" dirty="0"/>
              <a:t>值</a:t>
            </a:r>
            <a:r>
              <a:rPr kumimoji="1" lang="en-US" altLang="zh-CN" dirty="0"/>
              <a:t>8</a:t>
            </a:r>
            <a:r>
              <a:rPr kumimoji="1" lang="en-US" altLang="en-US" dirty="0"/>
              <a:t>001、8002</a:t>
            </a:r>
            <a:endParaRPr kumimoji="1" lang="en-US" altLang="zh-CN" dirty="0"/>
          </a:p>
        </p:txBody>
      </p:sp>
      <p:pic>
        <p:nvPicPr>
          <p:cNvPr id="5" name="图片 4"/>
          <p:cNvPicPr>
            <a:picLocks noChangeAspect="1"/>
          </p:cNvPicPr>
          <p:nvPr/>
        </p:nvPicPr>
        <p:blipFill>
          <a:blip r:embed="rId1"/>
          <a:stretch>
            <a:fillRect/>
          </a:stretch>
        </p:blipFill>
        <p:spPr>
          <a:xfrm>
            <a:off x="838200" y="2319751"/>
            <a:ext cx="5105400" cy="1016000"/>
          </a:xfrm>
          <a:prstGeom prst="rect">
            <a:avLst/>
          </a:prstGeom>
        </p:spPr>
      </p:pic>
      <p:pic>
        <p:nvPicPr>
          <p:cNvPr id="6" name="图片 5"/>
          <p:cNvPicPr>
            <a:picLocks noChangeAspect="1"/>
          </p:cNvPicPr>
          <p:nvPr/>
        </p:nvPicPr>
        <p:blipFill>
          <a:blip r:embed="rId2"/>
          <a:stretch>
            <a:fillRect/>
          </a:stretch>
        </p:blipFill>
        <p:spPr>
          <a:xfrm>
            <a:off x="838200" y="4001294"/>
            <a:ext cx="6249705" cy="246679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保存新数据</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en-US" dirty="0"/>
              <a:t>1、import </a:t>
            </a:r>
            <a:r>
              <a:rPr kumimoji="1" lang="en-US" altLang="en-US" dirty="0" err="1"/>
              <a:t>CoraData</a:t>
            </a:r>
            <a:endParaRPr kumimoji="1" lang="en-US" altLang="en-US" dirty="0"/>
          </a:p>
          <a:p>
            <a:pPr marL="0" indent="0">
              <a:buNone/>
            </a:pPr>
            <a:r>
              <a:rPr kumimoji="1" lang="en-US" altLang="en-US" dirty="0"/>
              <a:t>2、</a:t>
            </a:r>
            <a:r>
              <a:rPr kumimoji="1" lang="zh-CN" altLang="en-US" dirty="0"/>
              <a:t>命名反向退场</a:t>
            </a:r>
            <a:r>
              <a:rPr kumimoji="1" lang="en-US" altLang="zh-CN" dirty="0"/>
              <a:t>identifier</a:t>
            </a:r>
            <a:r>
              <a:rPr kumimoji="1" lang="zh-CN" altLang="en-US" dirty="0"/>
              <a:t>为：</a:t>
            </a:r>
            <a:endParaRPr kumimoji="1" lang="en-US" altLang="zh-CN" dirty="0"/>
          </a:p>
          <a:p>
            <a:pPr marL="0" indent="0">
              <a:buNone/>
            </a:pPr>
            <a:r>
              <a:rPr kumimoji="1" lang="en-US" altLang="zh-CN" dirty="0" err="1"/>
              <a:t>unwindToHomeList</a:t>
            </a:r>
            <a:endParaRPr kumimoji="1" lang="zh-CN" altLang="en-US" dirty="0"/>
          </a:p>
        </p:txBody>
      </p:sp>
      <p:pic>
        <p:nvPicPr>
          <p:cNvPr id="4" name="图片 3"/>
          <p:cNvPicPr>
            <a:picLocks noChangeAspect="1"/>
          </p:cNvPicPr>
          <p:nvPr/>
        </p:nvPicPr>
        <p:blipFill>
          <a:blip r:embed="rId1"/>
          <a:stretch>
            <a:fillRect/>
          </a:stretch>
        </p:blipFill>
        <p:spPr>
          <a:xfrm>
            <a:off x="4133589" y="2810736"/>
            <a:ext cx="7639282" cy="3226809"/>
          </a:xfrm>
          <a:prstGeom prst="rect">
            <a:avLst/>
          </a:prstGeom>
        </p:spPr>
      </p:pic>
      <p:sp>
        <p:nvSpPr>
          <p:cNvPr id="5" name="矩形 4"/>
          <p:cNvSpPr/>
          <p:nvPr/>
        </p:nvSpPr>
        <p:spPr>
          <a:xfrm flipV="1">
            <a:off x="4236332" y="5731468"/>
            <a:ext cx="1275120" cy="1808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矩形 5"/>
          <p:cNvSpPr/>
          <p:nvPr/>
        </p:nvSpPr>
        <p:spPr>
          <a:xfrm flipV="1">
            <a:off x="10311455" y="2931087"/>
            <a:ext cx="1461415" cy="2254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保存新数据</a:t>
            </a:r>
            <a:endParaRPr kumimoji="1" lang="zh-CN" altLang="en-US" dirty="0"/>
          </a:p>
        </p:txBody>
      </p:sp>
      <p:sp>
        <p:nvSpPr>
          <p:cNvPr id="3" name="内容占位符 2"/>
          <p:cNvSpPr>
            <a:spLocks noGrp="1"/>
          </p:cNvSpPr>
          <p:nvPr>
            <p:ph idx="1"/>
          </p:nvPr>
        </p:nvSpPr>
        <p:spPr/>
        <p:txBody>
          <a:bodyPr/>
          <a:lstStyle/>
          <a:p>
            <a:r>
              <a:rPr kumimoji="1" lang="zh-CN" altLang="en-US" dirty="0"/>
              <a:t>完善保存按钮点击时的代码：</a:t>
            </a:r>
            <a:endParaRPr kumimoji="1" lang="zh-CN" altLang="en-US" dirty="0"/>
          </a:p>
        </p:txBody>
      </p:sp>
      <p:pic>
        <p:nvPicPr>
          <p:cNvPr id="4" name="图片 3"/>
          <p:cNvPicPr>
            <a:picLocks noChangeAspect="1"/>
          </p:cNvPicPr>
          <p:nvPr/>
        </p:nvPicPr>
        <p:blipFill>
          <a:blip r:embed="rId1"/>
          <a:stretch>
            <a:fillRect/>
          </a:stretch>
        </p:blipFill>
        <p:spPr>
          <a:xfrm>
            <a:off x="838200" y="2461719"/>
            <a:ext cx="8388918" cy="426475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取回保存的数据</a:t>
            </a:r>
            <a:endParaRPr kumimoji="1" lang="zh-CN" altLang="en-US" dirty="0"/>
          </a:p>
        </p:txBody>
      </p:sp>
      <p:sp>
        <p:nvSpPr>
          <p:cNvPr id="3" name="内容占位符 2"/>
          <p:cNvSpPr>
            <a:spLocks noGrp="1"/>
          </p:cNvSpPr>
          <p:nvPr>
            <p:ph idx="1"/>
          </p:nvPr>
        </p:nvSpPr>
        <p:spPr/>
        <p:txBody>
          <a:bodyPr/>
          <a:lstStyle/>
          <a:p>
            <a:r>
              <a:rPr kumimoji="1" lang="zh-CN" altLang="en-US" dirty="0"/>
              <a:t>在</a:t>
            </a:r>
            <a:r>
              <a:rPr kumimoji="1" lang="en-US" altLang="zh-CN" dirty="0" err="1"/>
              <a:t>AreaTableViewController</a:t>
            </a:r>
            <a:r>
              <a:rPr kumimoji="1" lang="zh-CN" altLang="en-US" dirty="0"/>
              <a:t>中写一个获取所有</a:t>
            </a:r>
            <a:r>
              <a:rPr kumimoji="1" lang="en-US" altLang="zh-CN" dirty="0"/>
              <a:t>Area</a:t>
            </a:r>
            <a:r>
              <a:rPr kumimoji="1" lang="en-US" altLang="en-US" dirty="0"/>
              <a:t> </a:t>
            </a:r>
            <a:r>
              <a:rPr kumimoji="1" lang="en-US" altLang="en-US" dirty="0" err="1"/>
              <a:t>Enity</a:t>
            </a:r>
            <a:r>
              <a:rPr kumimoji="1" lang="zh-CN" altLang="en-US" dirty="0"/>
              <a:t>数据的方法</a:t>
            </a:r>
            <a:endParaRPr kumimoji="1" lang="en-US" altLang="zh-CN" dirty="0"/>
          </a:p>
          <a:p>
            <a:endParaRPr kumimoji="1" lang="zh-CN" altLang="en-US" dirty="0"/>
          </a:p>
        </p:txBody>
      </p:sp>
      <p:pic>
        <p:nvPicPr>
          <p:cNvPr id="5" name="图片 4"/>
          <p:cNvPicPr>
            <a:picLocks noChangeAspect="1"/>
          </p:cNvPicPr>
          <p:nvPr/>
        </p:nvPicPr>
        <p:blipFill>
          <a:blip r:embed="rId1"/>
          <a:stretch>
            <a:fillRect/>
          </a:stretch>
        </p:blipFill>
        <p:spPr>
          <a:xfrm>
            <a:off x="838200" y="2786959"/>
            <a:ext cx="10225413" cy="379208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Core</a:t>
            </a:r>
            <a:r>
              <a:rPr kumimoji="1" lang="en-US" altLang="en-US" dirty="0"/>
              <a:t> Data</a:t>
            </a:r>
            <a:r>
              <a:rPr kumimoji="1" lang="zh-CN" altLang="en-US" dirty="0"/>
              <a:t>组件</a:t>
            </a:r>
            <a:endParaRPr kumimoji="1" lang="zh-CN" altLang="en-US" dirty="0"/>
          </a:p>
        </p:txBody>
      </p:sp>
      <p:sp>
        <p:nvSpPr>
          <p:cNvPr id="3" name="内容占位符 2"/>
          <p:cNvSpPr>
            <a:spLocks noGrp="1"/>
          </p:cNvSpPr>
          <p:nvPr>
            <p:ph idx="1"/>
          </p:nvPr>
        </p:nvSpPr>
        <p:spPr>
          <a:xfrm>
            <a:off x="838200" y="1825625"/>
            <a:ext cx="10515600" cy="4351338"/>
          </a:xfrm>
        </p:spPr>
        <p:txBody>
          <a:bodyPr>
            <a:normAutofit lnSpcReduction="20000"/>
          </a:bodyPr>
          <a:lstStyle/>
          <a:p>
            <a:pPr marL="146050" indent="-194945" fontAlgn="auto">
              <a:lnSpc>
                <a:spcPct val="150000"/>
              </a:lnSpc>
              <a:extLst>
                <a:ext uri="{35155182-B16C-46BC-9424-99874614C6A1}">
                  <wpsdc:indentchars xmlns:wpsdc="http://www.wps.cn/officeDocument/2017/drawingmlCustomData" val="-64" checksum="1039301250"/>
                  <wpsdc:marlchars xmlns:wpsdc="http://www.wps.cn/officeDocument/2017/drawingmlCustomData" val="64" checksum="1107311110"/>
                </a:ext>
              </a:extLst>
            </a:pPr>
            <a:r>
              <a:rPr kumimoji="1" lang="en-US" altLang="zh-CN" sz="2400" dirty="0" err="1"/>
              <a:t>CoreData</a:t>
            </a:r>
            <a:r>
              <a:rPr kumimoji="1" lang="zh-CN" altLang="en-US" sz="2400" dirty="0"/>
              <a:t>是一个</a:t>
            </a:r>
            <a:r>
              <a:rPr kumimoji="1" lang="en-US" altLang="en-US" sz="2400" dirty="0"/>
              <a:t>Cocoa</a:t>
            </a:r>
            <a:r>
              <a:rPr kumimoji="1" lang="zh-CN" altLang="en-US" sz="2400" dirty="0"/>
              <a:t>框架，用于存储和管理应用程序中的模型数据</a:t>
            </a:r>
            <a:r>
              <a:rPr kumimoji="1" lang="zh-CN" altLang="en-US" sz="2400" dirty="0">
                <a:sym typeface="+mn-ea"/>
              </a:rPr>
              <a:t>，把数据当作对象来操作</a:t>
            </a:r>
            <a:r>
              <a:rPr kumimoji="1" lang="zh-CN" altLang="en-US" sz="2400" dirty="0"/>
              <a:t>。</a:t>
            </a:r>
            <a:endParaRPr kumimoji="1" lang="zh-CN" altLang="en-US" sz="2400" dirty="0"/>
          </a:p>
          <a:p>
            <a:pPr marL="146050" indent="-194945" fontAlgn="auto">
              <a:lnSpc>
                <a:spcPct val="150000"/>
              </a:lnSpc>
              <a:extLst>
                <a:ext uri="{35155182-B16C-46BC-9424-99874614C6A1}">
                  <wpsdc:indentchars xmlns:wpsdc="http://www.wps.cn/officeDocument/2017/drawingmlCustomData" val="-64" checksum="1039301250"/>
                  <wpsdc:marlchars xmlns:wpsdc="http://www.wps.cn/officeDocument/2017/drawingmlCustomData" val="64" checksum="1107311110"/>
                </a:ext>
              </a:extLst>
            </a:pPr>
            <a:r>
              <a:rPr kumimoji="1" lang="zh-CN" altLang="en-US" sz="2400" dirty="0">
                <a:sym typeface="+mn-ea"/>
              </a:rPr>
              <a:t>由Core Data提供的数据对象叫托管对象（managed objecgt）,而Core Data 位于程序和持久化存储区之间。所有托管对象都必须位于托管对象上下文（managed object context）里面，托管对象上下文位于RAM里面。</a:t>
            </a:r>
            <a:endParaRPr kumimoji="1" lang="zh-CN" altLang="en-US" sz="2400" dirty="0">
              <a:sym typeface="+mn-ea"/>
            </a:endParaRPr>
          </a:p>
          <a:p>
            <a:pPr marL="146050" indent="-194945" fontAlgn="auto">
              <a:lnSpc>
                <a:spcPct val="150000"/>
              </a:lnSpc>
              <a:extLst>
                <a:ext uri="{35155182-B16C-46BC-9424-99874614C6A1}">
                  <wpsdc:indentchars xmlns:wpsdc="http://www.wps.cn/officeDocument/2017/drawingmlCustomData" val="-64" checksum="1039301250"/>
                  <wpsdc:marlchars xmlns:wpsdc="http://www.wps.cn/officeDocument/2017/drawingmlCustomData" val="64" checksum="1107311110"/>
                </a:ext>
              </a:extLst>
            </a:pPr>
            <a:r>
              <a:rPr kumimoji="1" lang="en-US" altLang="zh-CN" sz="2400" dirty="0" err="1"/>
              <a:t>CoraData</a:t>
            </a:r>
            <a:r>
              <a:rPr kumimoji="1" lang="zh-CN" altLang="en-US" sz="2400" dirty="0"/>
              <a:t>框架可以将模型对象保存到持久化文件中，并在需要的时候将它们取出。</a:t>
            </a:r>
            <a:endParaRPr kumimoji="1" lang="en-US" altLang="zh-CN" sz="2400" dirty="0"/>
          </a:p>
          <a:p>
            <a:pPr marL="146050" indent="-194945" fontAlgn="auto">
              <a:lnSpc>
                <a:spcPct val="150000"/>
              </a:lnSpc>
              <a:extLst>
                <a:ext uri="{35155182-B16C-46BC-9424-99874614C6A1}">
                  <wpsdc:indentchars xmlns:wpsdc="http://www.wps.cn/officeDocument/2017/drawingmlCustomData" val="-64" checksum="1039301250"/>
                  <wpsdc:marlchars xmlns:wpsdc="http://www.wps.cn/officeDocument/2017/drawingmlCustomData" val="64" checksum="1107311110"/>
                </a:ext>
              </a:extLst>
            </a:pPr>
            <a:r>
              <a:rPr kumimoji="1" lang="en-US" altLang="zh-CN" sz="2400" dirty="0" err="1"/>
              <a:t>CoreData</a:t>
            </a:r>
            <a:r>
              <a:rPr kumimoji="1" lang="zh-CN" altLang="en-US" sz="2400" dirty="0"/>
              <a:t>应用程序的持久化是存储在</a:t>
            </a:r>
            <a:r>
              <a:rPr kumimoji="1" lang="en-US" altLang="zh-CN" sz="2400" dirty="0"/>
              <a:t>S</a:t>
            </a:r>
            <a:r>
              <a:rPr kumimoji="1" lang="en-US" altLang="en-US" sz="2400" dirty="0"/>
              <a:t>QLite</a:t>
            </a:r>
            <a:r>
              <a:rPr kumimoji="1" lang="zh-CN" altLang="en-US" sz="2400" dirty="0"/>
              <a:t>数据库中。</a:t>
            </a:r>
            <a:endParaRPr kumimoji="1" lang="zh-CN" altLang="en-US" sz="2400" dirty="0"/>
          </a:p>
          <a:p>
            <a:endParaRPr kumimoji="1" lang="zh-CN" altLang="en-US" sz="2400" dirty="0"/>
          </a:p>
          <a:p>
            <a:endParaRPr kumimoji="1" lang="zh-CN" altLang="en-US" sz="2400" dirty="0"/>
          </a:p>
          <a:p>
            <a:endParaRPr kumimoji="1" lang="zh-CN"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Core</a:t>
            </a:r>
            <a:r>
              <a:rPr kumimoji="1" lang="en-US" altLang="en-US" dirty="0"/>
              <a:t> Data</a:t>
            </a:r>
            <a:r>
              <a:rPr kumimoji="1" lang="zh-CN" altLang="en-US" dirty="0"/>
              <a:t>组件</a:t>
            </a:r>
            <a:endParaRPr kumimoji="1" lang="zh-CN" altLang="en-US" dirty="0"/>
          </a:p>
        </p:txBody>
      </p:sp>
      <p:sp>
        <p:nvSpPr>
          <p:cNvPr id="3" name="内容占位符 2"/>
          <p:cNvSpPr>
            <a:spLocks noGrp="1"/>
          </p:cNvSpPr>
          <p:nvPr>
            <p:ph idx="1"/>
          </p:nvPr>
        </p:nvSpPr>
        <p:spPr>
          <a:xfrm>
            <a:off x="295741" y="3048797"/>
            <a:ext cx="7164602" cy="3303748"/>
          </a:xfrm>
        </p:spPr>
        <p:txBody>
          <a:bodyPr>
            <a:normAutofit/>
          </a:bodyPr>
          <a:lstStyle/>
          <a:p>
            <a:r>
              <a:rPr kumimoji="1" lang="en-US" altLang="zh-CN" dirty="0"/>
              <a:t>Fetch</a:t>
            </a:r>
            <a:r>
              <a:rPr kumimoji="1" lang="en-US" altLang="en-US" dirty="0"/>
              <a:t> Request</a:t>
            </a:r>
            <a:r>
              <a:rPr kumimoji="1" lang="zh-CN" altLang="en-US" dirty="0"/>
              <a:t>数据查询请求：使用托管对象上下文检索数据时，会创建一个获取请求</a:t>
            </a:r>
            <a:r>
              <a:rPr kumimoji="1" lang="en-US" altLang="zh-CN" dirty="0"/>
              <a:t>fetch</a:t>
            </a:r>
            <a:r>
              <a:rPr kumimoji="1" lang="en-US" altLang="en-US" dirty="0"/>
              <a:t> request。</a:t>
            </a:r>
            <a:r>
              <a:rPr kumimoji="1" lang="zh-CN" altLang="en-US" dirty="0"/>
              <a:t>最简单的获取请求必须指定一个实体的名称，也可以包含一个谓词对象，通过谓词设置查询对象必须符合的查询条件。发送获取请求给托管对象上下文，它将从持久化存储相关联的数据源中返回匹配请求的对象。</a:t>
            </a:r>
            <a:endParaRPr kumimoji="1" lang="en-US" altLang="zh-CN" dirty="0"/>
          </a:p>
          <a:p>
            <a:pPr marL="0" indent="0">
              <a:buNone/>
            </a:pPr>
            <a:endParaRPr kumimoji="1" lang="zh-CN" altLang="en-US" sz="2400" dirty="0"/>
          </a:p>
        </p:txBody>
      </p:sp>
      <p:grpSp>
        <p:nvGrpSpPr>
          <p:cNvPr id="21" name="组合 20"/>
          <p:cNvGrpSpPr/>
          <p:nvPr/>
        </p:nvGrpSpPr>
        <p:grpSpPr>
          <a:xfrm>
            <a:off x="8289074" y="629085"/>
            <a:ext cx="3482236" cy="5687785"/>
            <a:chOff x="8056845" y="624115"/>
            <a:chExt cx="3482236" cy="5687785"/>
          </a:xfrm>
        </p:grpSpPr>
        <p:sp>
          <p:nvSpPr>
            <p:cNvPr id="4" name="罐形 3"/>
            <p:cNvSpPr/>
            <p:nvPr/>
          </p:nvSpPr>
          <p:spPr>
            <a:xfrm>
              <a:off x="8242126" y="5497708"/>
              <a:ext cx="3111674" cy="81419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p</a:t>
              </a:r>
              <a:r>
                <a:rPr kumimoji="1" lang="en-US" altLang="en-US" dirty="0"/>
                <a:t>ersistent Store</a:t>
              </a:r>
              <a:endParaRPr kumimoji="1" lang="en-US" altLang="en-US" dirty="0"/>
            </a:p>
            <a:p>
              <a:pPr algn="ctr"/>
              <a:r>
                <a:rPr kumimoji="1" lang="zh-CN" altLang="en-US" dirty="0"/>
                <a:t>数据库或二进制文件</a:t>
              </a:r>
              <a:endParaRPr kumimoji="1" lang="zh-CN" altLang="en-US" dirty="0"/>
            </a:p>
          </p:txBody>
        </p:sp>
        <p:sp>
          <p:nvSpPr>
            <p:cNvPr id="5" name="矩形 4"/>
            <p:cNvSpPr/>
            <p:nvPr/>
          </p:nvSpPr>
          <p:spPr>
            <a:xfrm>
              <a:off x="8196991" y="4026509"/>
              <a:ext cx="3193094" cy="889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p</a:t>
              </a:r>
              <a:r>
                <a:rPr kumimoji="1" lang="en-US" altLang="en-US" dirty="0"/>
                <a:t>ersistent Store Coordinate</a:t>
              </a:r>
              <a:endParaRPr kumimoji="1" lang="en-US" altLang="en-US" dirty="0"/>
            </a:p>
            <a:p>
              <a:pPr algn="ctr"/>
              <a:r>
                <a:rPr kumimoji="1" lang="zh-CN" altLang="en-US" dirty="0"/>
                <a:t>持久存储协调器</a:t>
              </a:r>
              <a:endParaRPr kumimoji="1" lang="zh-CN" altLang="en-US" dirty="0"/>
            </a:p>
          </p:txBody>
        </p:sp>
        <p:sp>
          <p:nvSpPr>
            <p:cNvPr id="7" name="矩形 6"/>
            <p:cNvSpPr/>
            <p:nvPr/>
          </p:nvSpPr>
          <p:spPr>
            <a:xfrm>
              <a:off x="8056845" y="624115"/>
              <a:ext cx="3482236" cy="28455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8056845" y="638274"/>
              <a:ext cx="3482236" cy="677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ManagedObject</a:t>
              </a:r>
              <a:r>
                <a:rPr kumimoji="1" lang="en-US" altLang="en-US" dirty="0"/>
                <a:t> Context</a:t>
              </a:r>
              <a:endParaRPr kumimoji="1" lang="en-US" altLang="en-US" dirty="0"/>
            </a:p>
            <a:p>
              <a:pPr algn="ctr"/>
              <a:r>
                <a:rPr kumimoji="1" lang="zh-CN" altLang="en-US" dirty="0"/>
                <a:t>托管对象上下文</a:t>
              </a:r>
              <a:endParaRPr kumimoji="1" lang="zh-CN" altLang="en-US" dirty="0"/>
            </a:p>
          </p:txBody>
        </p:sp>
        <p:sp>
          <p:nvSpPr>
            <p:cNvPr id="9" name="矩形 8"/>
            <p:cNvSpPr/>
            <p:nvPr/>
          </p:nvSpPr>
          <p:spPr>
            <a:xfrm>
              <a:off x="8233276" y="1526845"/>
              <a:ext cx="3193094" cy="5461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Managed</a:t>
              </a:r>
              <a:r>
                <a:rPr kumimoji="1" lang="en-US" altLang="en-US" dirty="0">
                  <a:solidFill>
                    <a:schemeClr val="tx1"/>
                  </a:solidFill>
                </a:rPr>
                <a:t> Object</a:t>
              </a:r>
              <a:r>
                <a:rPr kumimoji="1" lang="en-US" altLang="zh-CN" dirty="0">
                  <a:solidFill>
                    <a:schemeClr val="tx1"/>
                  </a:solidFill>
                </a:rPr>
                <a:t>s</a:t>
              </a:r>
              <a:endParaRPr kumimoji="1" lang="en-US" altLang="zh-CN" dirty="0">
                <a:solidFill>
                  <a:schemeClr val="tx1"/>
                </a:solidFill>
              </a:endParaRPr>
            </a:p>
            <a:p>
              <a:pPr algn="ctr"/>
              <a:r>
                <a:rPr kumimoji="1" lang="zh-CN" altLang="en-US" dirty="0">
                  <a:solidFill>
                    <a:schemeClr val="tx1"/>
                  </a:solidFill>
                </a:rPr>
                <a:t>托管对象</a:t>
              </a:r>
              <a:endParaRPr kumimoji="1" lang="zh-CN" altLang="en-US" dirty="0">
                <a:solidFill>
                  <a:schemeClr val="tx1"/>
                </a:solidFill>
              </a:endParaRPr>
            </a:p>
          </p:txBody>
        </p:sp>
        <p:sp>
          <p:nvSpPr>
            <p:cNvPr id="10" name="矩形 9"/>
            <p:cNvSpPr/>
            <p:nvPr/>
          </p:nvSpPr>
          <p:spPr>
            <a:xfrm>
              <a:off x="8233276" y="2771231"/>
              <a:ext cx="3193094" cy="5461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solidFill>
                    <a:schemeClr val="tx1"/>
                  </a:solidFill>
                </a:rPr>
                <a:t>Enity</a:t>
              </a:r>
              <a:r>
                <a:rPr kumimoji="1" lang="en-US" altLang="en-US" dirty="0">
                  <a:solidFill>
                    <a:schemeClr val="tx1"/>
                  </a:solidFill>
                </a:rPr>
                <a:t> </a:t>
              </a:r>
              <a:r>
                <a:rPr kumimoji="1" lang="en-US" altLang="zh-CN" dirty="0">
                  <a:solidFill>
                    <a:schemeClr val="tx1"/>
                  </a:solidFill>
                </a:rPr>
                <a:t>Description</a:t>
              </a:r>
              <a:endParaRPr kumimoji="1" lang="en-US" altLang="zh-CN" dirty="0">
                <a:solidFill>
                  <a:schemeClr val="tx1"/>
                </a:solidFill>
              </a:endParaRPr>
            </a:p>
            <a:p>
              <a:pPr algn="ctr"/>
              <a:r>
                <a:rPr kumimoji="1" lang="zh-CN" altLang="en-US" dirty="0">
                  <a:solidFill>
                    <a:schemeClr val="tx1"/>
                  </a:solidFill>
                </a:rPr>
                <a:t>实体描述</a:t>
              </a:r>
              <a:endParaRPr kumimoji="1" lang="zh-CN" altLang="en-US" dirty="0">
                <a:solidFill>
                  <a:schemeClr val="tx1"/>
                </a:solidFill>
              </a:endParaRPr>
            </a:p>
          </p:txBody>
        </p:sp>
        <p:cxnSp>
          <p:nvCxnSpPr>
            <p:cNvPr id="12" name="直线箭头连接符 11"/>
            <p:cNvCxnSpPr>
              <a:stCxn id="9" idx="2"/>
              <a:endCxn id="10" idx="0"/>
            </p:cNvCxnSpPr>
            <p:nvPr/>
          </p:nvCxnSpPr>
          <p:spPr>
            <a:xfrm>
              <a:off x="9829823" y="2073011"/>
              <a:ext cx="0" cy="698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线连接符 15"/>
            <p:cNvCxnSpPr>
              <a:stCxn id="7" idx="2"/>
              <a:endCxn id="5" idx="0"/>
            </p:cNvCxnSpPr>
            <p:nvPr/>
          </p:nvCxnSpPr>
          <p:spPr>
            <a:xfrm flipH="1">
              <a:off x="9793538" y="3469711"/>
              <a:ext cx="4425" cy="556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5" idx="2"/>
              <a:endCxn id="4" idx="1"/>
            </p:cNvCxnSpPr>
            <p:nvPr/>
          </p:nvCxnSpPr>
          <p:spPr>
            <a:xfrm>
              <a:off x="9793538" y="4915857"/>
              <a:ext cx="4425" cy="58185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4565759" y="629085"/>
            <a:ext cx="3482236" cy="1487488"/>
            <a:chOff x="4565759" y="203201"/>
            <a:chExt cx="3482236" cy="1487488"/>
          </a:xfrm>
        </p:grpSpPr>
        <p:sp>
          <p:nvSpPr>
            <p:cNvPr id="14" name="矩形 13"/>
            <p:cNvSpPr/>
            <p:nvPr/>
          </p:nvSpPr>
          <p:spPr>
            <a:xfrm>
              <a:off x="4565759" y="203201"/>
              <a:ext cx="3482236" cy="1487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4710330" y="1014412"/>
              <a:ext cx="3193094" cy="5682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Predicates</a:t>
              </a:r>
              <a:endParaRPr kumimoji="1" lang="en-US" altLang="zh-CN" dirty="0">
                <a:solidFill>
                  <a:schemeClr val="tx1"/>
                </a:solidFill>
              </a:endParaRPr>
            </a:p>
            <a:p>
              <a:pPr algn="ctr"/>
              <a:r>
                <a:rPr kumimoji="1" lang="zh-CN" altLang="en-US" dirty="0">
                  <a:solidFill>
                    <a:schemeClr val="tx1"/>
                  </a:solidFill>
                </a:rPr>
                <a:t>谓词</a:t>
              </a:r>
              <a:endParaRPr kumimoji="1" lang="zh-CN" altLang="en-US" dirty="0">
                <a:solidFill>
                  <a:schemeClr val="tx1"/>
                </a:solidFill>
              </a:endParaRPr>
            </a:p>
          </p:txBody>
        </p:sp>
        <p:sp>
          <p:nvSpPr>
            <p:cNvPr id="17" name="矩形 16"/>
            <p:cNvSpPr/>
            <p:nvPr/>
          </p:nvSpPr>
          <p:spPr>
            <a:xfrm>
              <a:off x="4565759" y="212017"/>
              <a:ext cx="3482236" cy="677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Fetch</a:t>
              </a:r>
              <a:r>
                <a:rPr kumimoji="1" lang="en-US" altLang="en-US" dirty="0"/>
                <a:t> Request</a:t>
              </a:r>
              <a:endParaRPr kumimoji="1" lang="en-US" altLang="en-US" dirty="0"/>
            </a:p>
            <a:p>
              <a:pPr algn="ctr"/>
              <a:r>
                <a:rPr kumimoji="1" lang="zh-CN" altLang="en-US" dirty="0"/>
                <a:t>数据查询请求</a:t>
              </a:r>
              <a:endParaRPr kumimoji="1" lang="zh-CN" altLang="en-US" dirty="0"/>
            </a:p>
          </p:txBody>
        </p:sp>
      </p:grpSp>
      <p:cxnSp>
        <p:nvCxnSpPr>
          <p:cNvPr id="13" name="直线箭头连接符 12"/>
          <p:cNvCxnSpPr>
            <a:stCxn id="15" idx="3"/>
            <a:endCxn id="9" idx="1"/>
          </p:cNvCxnSpPr>
          <p:nvPr/>
        </p:nvCxnSpPr>
        <p:spPr>
          <a:xfrm>
            <a:off x="7903424" y="1724446"/>
            <a:ext cx="562081" cy="80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Core</a:t>
            </a:r>
            <a:r>
              <a:rPr kumimoji="1" lang="en-US" altLang="en-US" dirty="0"/>
              <a:t> Data</a:t>
            </a:r>
            <a:r>
              <a:rPr kumimoji="1" lang="zh-CN" altLang="en-US" dirty="0"/>
              <a:t>组件</a:t>
            </a:r>
            <a:endParaRPr kumimoji="1" lang="zh-CN" altLang="en-US" dirty="0"/>
          </a:p>
        </p:txBody>
      </p:sp>
      <p:sp>
        <p:nvSpPr>
          <p:cNvPr id="3" name="内容占位符 2"/>
          <p:cNvSpPr>
            <a:spLocks noGrp="1"/>
          </p:cNvSpPr>
          <p:nvPr>
            <p:ph idx="1"/>
          </p:nvPr>
        </p:nvSpPr>
        <p:spPr>
          <a:xfrm>
            <a:off x="295741" y="1838453"/>
            <a:ext cx="7164602" cy="4514092"/>
          </a:xfrm>
        </p:spPr>
        <p:txBody>
          <a:bodyPr>
            <a:normAutofit/>
          </a:bodyPr>
          <a:lstStyle/>
          <a:p>
            <a:r>
              <a:rPr kumimoji="1" lang="en-US" altLang="zh-CN" dirty="0" err="1"/>
              <a:t>Managed</a:t>
            </a:r>
            <a:r>
              <a:rPr kumimoji="1" lang="en-US" altLang="en-US" dirty="0" err="1"/>
              <a:t>ObjectContext</a:t>
            </a:r>
            <a:r>
              <a:rPr kumimoji="1" lang="zh-CN" altLang="en-US" dirty="0"/>
              <a:t>托管对象上下文：当从持久化存储中获取托管对象时，这些对象的临时副本会在上下文中形成一个对象图，即对象以及对象之间的联系，然后便可以修改这些对象了。对于持久化存储中的每一个对象，只有唯一的一个托管对象和给定的上下文相关联。</a:t>
            </a:r>
            <a:r>
              <a:rPr kumimoji="1" lang="en-US" altLang="zh-CN" dirty="0" err="1"/>
              <a:t>CoreData</a:t>
            </a:r>
            <a:r>
              <a:rPr kumimoji="1" lang="zh-CN" altLang="en-US" dirty="0"/>
              <a:t>的大多数交互都是通过托管对象上下文来实现的。</a:t>
            </a:r>
            <a:endParaRPr kumimoji="1" lang="en-US" altLang="zh-CN" dirty="0"/>
          </a:p>
          <a:p>
            <a:endParaRPr kumimoji="1" lang="zh-CN" altLang="en-US" sz="2400" dirty="0"/>
          </a:p>
        </p:txBody>
      </p:sp>
      <p:grpSp>
        <p:nvGrpSpPr>
          <p:cNvPr id="21" name="组合 20"/>
          <p:cNvGrpSpPr/>
          <p:nvPr/>
        </p:nvGrpSpPr>
        <p:grpSpPr>
          <a:xfrm>
            <a:off x="8289074" y="203201"/>
            <a:ext cx="3482236" cy="5687785"/>
            <a:chOff x="8056845" y="624115"/>
            <a:chExt cx="3482236" cy="5687785"/>
          </a:xfrm>
        </p:grpSpPr>
        <p:sp>
          <p:nvSpPr>
            <p:cNvPr id="4" name="罐形 3"/>
            <p:cNvSpPr/>
            <p:nvPr/>
          </p:nvSpPr>
          <p:spPr>
            <a:xfrm>
              <a:off x="8242126" y="5497708"/>
              <a:ext cx="3111674" cy="81419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p</a:t>
              </a:r>
              <a:r>
                <a:rPr kumimoji="1" lang="en-US" altLang="en-US" dirty="0"/>
                <a:t>ersistent Store</a:t>
              </a:r>
              <a:endParaRPr kumimoji="1" lang="en-US" altLang="en-US" dirty="0"/>
            </a:p>
            <a:p>
              <a:pPr algn="ctr"/>
              <a:r>
                <a:rPr kumimoji="1" lang="zh-CN" altLang="en-US" dirty="0"/>
                <a:t>数据库或二进制文件</a:t>
              </a:r>
              <a:endParaRPr kumimoji="1" lang="zh-CN" altLang="en-US" dirty="0"/>
            </a:p>
          </p:txBody>
        </p:sp>
        <p:sp>
          <p:nvSpPr>
            <p:cNvPr id="5" name="矩形 4"/>
            <p:cNvSpPr/>
            <p:nvPr/>
          </p:nvSpPr>
          <p:spPr>
            <a:xfrm>
              <a:off x="8196991" y="4026509"/>
              <a:ext cx="3193094" cy="889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p</a:t>
              </a:r>
              <a:r>
                <a:rPr kumimoji="1" lang="en-US" altLang="en-US" dirty="0"/>
                <a:t>ersistent Store Coordinate</a:t>
              </a:r>
              <a:endParaRPr kumimoji="1" lang="en-US" altLang="en-US" dirty="0"/>
            </a:p>
            <a:p>
              <a:pPr algn="ctr"/>
              <a:r>
                <a:rPr kumimoji="1" lang="zh-CN" altLang="en-US" dirty="0"/>
                <a:t>持久存储协调器</a:t>
              </a:r>
              <a:endParaRPr kumimoji="1" lang="zh-CN" altLang="en-US" dirty="0"/>
            </a:p>
          </p:txBody>
        </p:sp>
        <p:sp>
          <p:nvSpPr>
            <p:cNvPr id="7" name="矩形 6"/>
            <p:cNvSpPr/>
            <p:nvPr/>
          </p:nvSpPr>
          <p:spPr>
            <a:xfrm>
              <a:off x="8056845" y="624115"/>
              <a:ext cx="3482236" cy="28455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8056845" y="638274"/>
              <a:ext cx="3482236" cy="677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ManagedObject</a:t>
              </a:r>
              <a:r>
                <a:rPr kumimoji="1" lang="en-US" altLang="en-US" dirty="0"/>
                <a:t> Context</a:t>
              </a:r>
              <a:endParaRPr kumimoji="1" lang="en-US" altLang="en-US" dirty="0"/>
            </a:p>
            <a:p>
              <a:pPr algn="ctr"/>
              <a:r>
                <a:rPr kumimoji="1" lang="zh-CN" altLang="en-US" dirty="0"/>
                <a:t>托管对象上下文</a:t>
              </a:r>
              <a:endParaRPr kumimoji="1" lang="zh-CN" altLang="en-US" dirty="0"/>
            </a:p>
          </p:txBody>
        </p:sp>
        <p:sp>
          <p:nvSpPr>
            <p:cNvPr id="9" name="矩形 8"/>
            <p:cNvSpPr/>
            <p:nvPr/>
          </p:nvSpPr>
          <p:spPr>
            <a:xfrm>
              <a:off x="8233276" y="1526845"/>
              <a:ext cx="3193094" cy="5461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Managed</a:t>
              </a:r>
              <a:r>
                <a:rPr kumimoji="1" lang="en-US" altLang="en-US" dirty="0">
                  <a:solidFill>
                    <a:schemeClr val="tx1"/>
                  </a:solidFill>
                </a:rPr>
                <a:t> Object</a:t>
              </a:r>
              <a:r>
                <a:rPr kumimoji="1" lang="en-US" altLang="zh-CN" dirty="0">
                  <a:solidFill>
                    <a:schemeClr val="tx1"/>
                  </a:solidFill>
                </a:rPr>
                <a:t>s</a:t>
              </a:r>
              <a:endParaRPr kumimoji="1" lang="en-US" altLang="zh-CN" dirty="0">
                <a:solidFill>
                  <a:schemeClr val="tx1"/>
                </a:solidFill>
              </a:endParaRPr>
            </a:p>
            <a:p>
              <a:pPr algn="ctr"/>
              <a:r>
                <a:rPr kumimoji="1" lang="zh-CN" altLang="en-US" dirty="0">
                  <a:solidFill>
                    <a:schemeClr val="tx1"/>
                  </a:solidFill>
                </a:rPr>
                <a:t>托管对象</a:t>
              </a:r>
              <a:endParaRPr kumimoji="1" lang="zh-CN" altLang="en-US" dirty="0">
                <a:solidFill>
                  <a:schemeClr val="tx1"/>
                </a:solidFill>
              </a:endParaRPr>
            </a:p>
          </p:txBody>
        </p:sp>
        <p:sp>
          <p:nvSpPr>
            <p:cNvPr id="10" name="矩形 9"/>
            <p:cNvSpPr/>
            <p:nvPr/>
          </p:nvSpPr>
          <p:spPr>
            <a:xfrm>
              <a:off x="8233276" y="2771231"/>
              <a:ext cx="3193094" cy="5461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solidFill>
                    <a:schemeClr val="tx1"/>
                  </a:solidFill>
                </a:rPr>
                <a:t>Enity</a:t>
              </a:r>
              <a:r>
                <a:rPr kumimoji="1" lang="en-US" altLang="en-US" dirty="0">
                  <a:solidFill>
                    <a:schemeClr val="tx1"/>
                  </a:solidFill>
                </a:rPr>
                <a:t> </a:t>
              </a:r>
              <a:r>
                <a:rPr kumimoji="1" lang="en-US" altLang="zh-CN" dirty="0">
                  <a:solidFill>
                    <a:schemeClr val="tx1"/>
                  </a:solidFill>
                </a:rPr>
                <a:t>Description</a:t>
              </a:r>
              <a:endParaRPr kumimoji="1" lang="en-US" altLang="zh-CN" dirty="0">
                <a:solidFill>
                  <a:schemeClr val="tx1"/>
                </a:solidFill>
              </a:endParaRPr>
            </a:p>
            <a:p>
              <a:pPr algn="ctr"/>
              <a:r>
                <a:rPr kumimoji="1" lang="zh-CN" altLang="en-US" dirty="0">
                  <a:solidFill>
                    <a:schemeClr val="tx1"/>
                  </a:solidFill>
                </a:rPr>
                <a:t>实体描述</a:t>
              </a:r>
              <a:endParaRPr kumimoji="1" lang="zh-CN" altLang="en-US" dirty="0">
                <a:solidFill>
                  <a:schemeClr val="tx1"/>
                </a:solidFill>
              </a:endParaRPr>
            </a:p>
          </p:txBody>
        </p:sp>
        <p:cxnSp>
          <p:nvCxnSpPr>
            <p:cNvPr id="12" name="直线箭头连接符 11"/>
            <p:cNvCxnSpPr>
              <a:stCxn id="9" idx="2"/>
              <a:endCxn id="10" idx="0"/>
            </p:cNvCxnSpPr>
            <p:nvPr/>
          </p:nvCxnSpPr>
          <p:spPr>
            <a:xfrm>
              <a:off x="9829823" y="2073011"/>
              <a:ext cx="0" cy="698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线连接符 15"/>
            <p:cNvCxnSpPr>
              <a:stCxn id="7" idx="2"/>
              <a:endCxn id="5" idx="0"/>
            </p:cNvCxnSpPr>
            <p:nvPr/>
          </p:nvCxnSpPr>
          <p:spPr>
            <a:xfrm flipH="1">
              <a:off x="9793538" y="3469711"/>
              <a:ext cx="4425" cy="556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5" idx="2"/>
              <a:endCxn id="4" idx="1"/>
            </p:cNvCxnSpPr>
            <p:nvPr/>
          </p:nvCxnSpPr>
          <p:spPr>
            <a:xfrm>
              <a:off x="9793538" y="4915857"/>
              <a:ext cx="4425" cy="58185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4565759" y="203201"/>
            <a:ext cx="3482236" cy="1487488"/>
            <a:chOff x="4565759" y="203201"/>
            <a:chExt cx="3482236" cy="1487488"/>
          </a:xfrm>
        </p:grpSpPr>
        <p:sp>
          <p:nvSpPr>
            <p:cNvPr id="14" name="矩形 13"/>
            <p:cNvSpPr/>
            <p:nvPr/>
          </p:nvSpPr>
          <p:spPr>
            <a:xfrm>
              <a:off x="4565759" y="203201"/>
              <a:ext cx="3482236" cy="1487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4710330" y="1014412"/>
              <a:ext cx="3193094" cy="5682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Predicates</a:t>
              </a:r>
              <a:endParaRPr kumimoji="1" lang="en-US" altLang="zh-CN" dirty="0">
                <a:solidFill>
                  <a:schemeClr val="tx1"/>
                </a:solidFill>
              </a:endParaRPr>
            </a:p>
            <a:p>
              <a:pPr algn="ctr"/>
              <a:r>
                <a:rPr kumimoji="1" lang="zh-CN" altLang="en-US" dirty="0">
                  <a:solidFill>
                    <a:schemeClr val="tx1"/>
                  </a:solidFill>
                </a:rPr>
                <a:t>谓词</a:t>
              </a:r>
              <a:endParaRPr kumimoji="1" lang="zh-CN" altLang="en-US" dirty="0">
                <a:solidFill>
                  <a:schemeClr val="tx1"/>
                </a:solidFill>
              </a:endParaRPr>
            </a:p>
          </p:txBody>
        </p:sp>
        <p:sp>
          <p:nvSpPr>
            <p:cNvPr id="17" name="矩形 16"/>
            <p:cNvSpPr/>
            <p:nvPr/>
          </p:nvSpPr>
          <p:spPr>
            <a:xfrm>
              <a:off x="4565759" y="212017"/>
              <a:ext cx="3482236" cy="677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Fetch</a:t>
              </a:r>
              <a:r>
                <a:rPr kumimoji="1" lang="en-US" altLang="en-US" dirty="0"/>
                <a:t> Request</a:t>
              </a:r>
              <a:endParaRPr kumimoji="1" lang="en-US" altLang="en-US" dirty="0"/>
            </a:p>
            <a:p>
              <a:pPr algn="ctr"/>
              <a:r>
                <a:rPr kumimoji="1" lang="zh-CN" altLang="en-US" dirty="0"/>
                <a:t>数据查询请求</a:t>
              </a:r>
              <a:endParaRPr kumimoji="1" lang="zh-CN" altLang="en-US" dirty="0"/>
            </a:p>
          </p:txBody>
        </p:sp>
      </p:grpSp>
      <p:cxnSp>
        <p:nvCxnSpPr>
          <p:cNvPr id="13" name="直线箭头连接符 12"/>
          <p:cNvCxnSpPr>
            <a:stCxn id="15" idx="3"/>
            <a:endCxn id="9" idx="1"/>
          </p:cNvCxnSpPr>
          <p:nvPr/>
        </p:nvCxnSpPr>
        <p:spPr>
          <a:xfrm>
            <a:off x="7903424" y="1298562"/>
            <a:ext cx="562081" cy="80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Core</a:t>
            </a:r>
            <a:r>
              <a:rPr kumimoji="1" lang="en-US" altLang="en-US" dirty="0"/>
              <a:t> Data</a:t>
            </a:r>
            <a:r>
              <a:rPr kumimoji="1" lang="zh-CN" altLang="en-US" dirty="0"/>
              <a:t>组件</a:t>
            </a:r>
            <a:endParaRPr kumimoji="1" lang="zh-CN" altLang="en-US" dirty="0"/>
          </a:p>
        </p:txBody>
      </p:sp>
      <p:sp>
        <p:nvSpPr>
          <p:cNvPr id="3" name="内容占位符 2"/>
          <p:cNvSpPr>
            <a:spLocks noGrp="1"/>
          </p:cNvSpPr>
          <p:nvPr>
            <p:ph idx="1"/>
          </p:nvPr>
        </p:nvSpPr>
        <p:spPr>
          <a:xfrm>
            <a:off x="295741" y="1838453"/>
            <a:ext cx="7164602" cy="4514092"/>
          </a:xfrm>
        </p:spPr>
        <p:txBody>
          <a:bodyPr>
            <a:normAutofit/>
          </a:bodyPr>
          <a:lstStyle/>
          <a:p>
            <a:r>
              <a:rPr kumimoji="1" lang="en-US" altLang="zh-CN" dirty="0"/>
              <a:t>Managed</a:t>
            </a:r>
            <a:r>
              <a:rPr kumimoji="1" lang="en-US" altLang="en-US" dirty="0"/>
              <a:t> Objects</a:t>
            </a:r>
            <a:r>
              <a:rPr kumimoji="1" lang="zh-CN" altLang="en-US" dirty="0"/>
              <a:t>托管对象：</a:t>
            </a:r>
            <a:r>
              <a:rPr kumimoji="1" lang="en-US" altLang="zh-CN" dirty="0" err="1"/>
              <a:t>CoreData</a:t>
            </a:r>
            <a:r>
              <a:rPr kumimoji="1" lang="zh-CN" altLang="en-US" dirty="0"/>
              <a:t>框架中的托管对象是一种含有应用程序的对象类型，提供对数据的访问并实现逻辑来处理数据。所有托管对象都必须通过</a:t>
            </a:r>
            <a:r>
              <a:rPr kumimoji="1" lang="en-US" altLang="zh-CN" dirty="0" err="1"/>
              <a:t>Managed</a:t>
            </a:r>
            <a:r>
              <a:rPr kumimoji="1" lang="en-US" altLang="en-US" dirty="0" err="1"/>
              <a:t>ObjectContext</a:t>
            </a:r>
            <a:r>
              <a:rPr kumimoji="1" lang="zh-CN" altLang="en-US" dirty="0"/>
              <a:t>托管对象上下文进行注册。当准备好保存对托管对象所做的修改时，托管对象上下文负责确保那些对象处于正确的状态。</a:t>
            </a:r>
            <a:endParaRPr kumimoji="1" lang="en-US" altLang="zh-CN" dirty="0"/>
          </a:p>
        </p:txBody>
      </p:sp>
      <p:grpSp>
        <p:nvGrpSpPr>
          <p:cNvPr id="21" name="组合 20"/>
          <p:cNvGrpSpPr/>
          <p:nvPr/>
        </p:nvGrpSpPr>
        <p:grpSpPr>
          <a:xfrm>
            <a:off x="8289074" y="203201"/>
            <a:ext cx="3482236" cy="5687785"/>
            <a:chOff x="8056845" y="624115"/>
            <a:chExt cx="3482236" cy="5687785"/>
          </a:xfrm>
        </p:grpSpPr>
        <p:sp>
          <p:nvSpPr>
            <p:cNvPr id="4" name="罐形 3"/>
            <p:cNvSpPr/>
            <p:nvPr/>
          </p:nvSpPr>
          <p:spPr>
            <a:xfrm>
              <a:off x="8242126" y="5497708"/>
              <a:ext cx="3111674" cy="81419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p</a:t>
              </a:r>
              <a:r>
                <a:rPr kumimoji="1" lang="en-US" altLang="en-US" dirty="0"/>
                <a:t>ersistent Store</a:t>
              </a:r>
              <a:endParaRPr kumimoji="1" lang="en-US" altLang="en-US" dirty="0"/>
            </a:p>
            <a:p>
              <a:pPr algn="ctr"/>
              <a:r>
                <a:rPr kumimoji="1" lang="zh-CN" altLang="en-US" dirty="0"/>
                <a:t>数据库或二进制文件</a:t>
              </a:r>
              <a:endParaRPr kumimoji="1" lang="zh-CN" altLang="en-US" dirty="0"/>
            </a:p>
          </p:txBody>
        </p:sp>
        <p:sp>
          <p:nvSpPr>
            <p:cNvPr id="5" name="矩形 4"/>
            <p:cNvSpPr/>
            <p:nvPr/>
          </p:nvSpPr>
          <p:spPr>
            <a:xfrm>
              <a:off x="8196991" y="4026509"/>
              <a:ext cx="3193094" cy="889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p</a:t>
              </a:r>
              <a:r>
                <a:rPr kumimoji="1" lang="en-US" altLang="en-US" dirty="0"/>
                <a:t>ersistent Store Coordinate</a:t>
              </a:r>
              <a:endParaRPr kumimoji="1" lang="en-US" altLang="en-US" dirty="0"/>
            </a:p>
            <a:p>
              <a:pPr algn="ctr"/>
              <a:r>
                <a:rPr kumimoji="1" lang="zh-CN" altLang="en-US" dirty="0"/>
                <a:t>持久存储协调器</a:t>
              </a:r>
              <a:endParaRPr kumimoji="1" lang="zh-CN" altLang="en-US" dirty="0"/>
            </a:p>
          </p:txBody>
        </p:sp>
        <p:sp>
          <p:nvSpPr>
            <p:cNvPr id="7" name="矩形 6"/>
            <p:cNvSpPr/>
            <p:nvPr/>
          </p:nvSpPr>
          <p:spPr>
            <a:xfrm>
              <a:off x="8056845" y="624115"/>
              <a:ext cx="3482236" cy="28455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8056845" y="638274"/>
              <a:ext cx="3482236" cy="677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ManagedObject</a:t>
              </a:r>
              <a:r>
                <a:rPr kumimoji="1" lang="en-US" altLang="en-US" dirty="0"/>
                <a:t> Context</a:t>
              </a:r>
              <a:endParaRPr kumimoji="1" lang="en-US" altLang="en-US" dirty="0"/>
            </a:p>
            <a:p>
              <a:pPr algn="ctr"/>
              <a:r>
                <a:rPr kumimoji="1" lang="zh-CN" altLang="en-US" dirty="0"/>
                <a:t>托管对象上下文</a:t>
              </a:r>
              <a:endParaRPr kumimoji="1" lang="zh-CN" altLang="en-US" dirty="0"/>
            </a:p>
          </p:txBody>
        </p:sp>
        <p:sp>
          <p:nvSpPr>
            <p:cNvPr id="9" name="矩形 8"/>
            <p:cNvSpPr/>
            <p:nvPr/>
          </p:nvSpPr>
          <p:spPr>
            <a:xfrm>
              <a:off x="8233276" y="1526845"/>
              <a:ext cx="3193094" cy="5461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Managed</a:t>
              </a:r>
              <a:r>
                <a:rPr kumimoji="1" lang="en-US" altLang="en-US" dirty="0">
                  <a:solidFill>
                    <a:schemeClr val="tx1"/>
                  </a:solidFill>
                </a:rPr>
                <a:t> Object</a:t>
              </a:r>
              <a:r>
                <a:rPr kumimoji="1" lang="en-US" altLang="zh-CN" dirty="0">
                  <a:solidFill>
                    <a:schemeClr val="tx1"/>
                  </a:solidFill>
                </a:rPr>
                <a:t>s</a:t>
              </a:r>
              <a:endParaRPr kumimoji="1" lang="en-US" altLang="zh-CN" dirty="0">
                <a:solidFill>
                  <a:schemeClr val="tx1"/>
                </a:solidFill>
              </a:endParaRPr>
            </a:p>
            <a:p>
              <a:pPr algn="ctr"/>
              <a:r>
                <a:rPr kumimoji="1" lang="zh-CN" altLang="en-US" dirty="0">
                  <a:solidFill>
                    <a:schemeClr val="tx1"/>
                  </a:solidFill>
                </a:rPr>
                <a:t>托管对象</a:t>
              </a:r>
              <a:endParaRPr kumimoji="1" lang="zh-CN" altLang="en-US" dirty="0">
                <a:solidFill>
                  <a:schemeClr val="tx1"/>
                </a:solidFill>
              </a:endParaRPr>
            </a:p>
          </p:txBody>
        </p:sp>
        <p:sp>
          <p:nvSpPr>
            <p:cNvPr id="10" name="矩形 9"/>
            <p:cNvSpPr/>
            <p:nvPr/>
          </p:nvSpPr>
          <p:spPr>
            <a:xfrm>
              <a:off x="8233276" y="2771231"/>
              <a:ext cx="3193094" cy="5461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solidFill>
                    <a:schemeClr val="tx1"/>
                  </a:solidFill>
                </a:rPr>
                <a:t>Enity</a:t>
              </a:r>
              <a:r>
                <a:rPr kumimoji="1" lang="en-US" altLang="en-US" dirty="0">
                  <a:solidFill>
                    <a:schemeClr val="tx1"/>
                  </a:solidFill>
                </a:rPr>
                <a:t> </a:t>
              </a:r>
              <a:r>
                <a:rPr kumimoji="1" lang="en-US" altLang="zh-CN" dirty="0">
                  <a:solidFill>
                    <a:schemeClr val="tx1"/>
                  </a:solidFill>
                </a:rPr>
                <a:t>Description</a:t>
              </a:r>
              <a:endParaRPr kumimoji="1" lang="en-US" altLang="zh-CN" dirty="0">
                <a:solidFill>
                  <a:schemeClr val="tx1"/>
                </a:solidFill>
              </a:endParaRPr>
            </a:p>
            <a:p>
              <a:pPr algn="ctr"/>
              <a:r>
                <a:rPr kumimoji="1" lang="zh-CN" altLang="en-US" dirty="0">
                  <a:solidFill>
                    <a:schemeClr val="tx1"/>
                  </a:solidFill>
                </a:rPr>
                <a:t>实体描述</a:t>
              </a:r>
              <a:endParaRPr kumimoji="1" lang="zh-CN" altLang="en-US" dirty="0">
                <a:solidFill>
                  <a:schemeClr val="tx1"/>
                </a:solidFill>
              </a:endParaRPr>
            </a:p>
          </p:txBody>
        </p:sp>
        <p:cxnSp>
          <p:nvCxnSpPr>
            <p:cNvPr id="12" name="直线箭头连接符 11"/>
            <p:cNvCxnSpPr>
              <a:stCxn id="9" idx="2"/>
              <a:endCxn id="10" idx="0"/>
            </p:cNvCxnSpPr>
            <p:nvPr/>
          </p:nvCxnSpPr>
          <p:spPr>
            <a:xfrm>
              <a:off x="9829823" y="2073011"/>
              <a:ext cx="0" cy="698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线连接符 15"/>
            <p:cNvCxnSpPr>
              <a:stCxn id="7" idx="2"/>
              <a:endCxn id="5" idx="0"/>
            </p:cNvCxnSpPr>
            <p:nvPr/>
          </p:nvCxnSpPr>
          <p:spPr>
            <a:xfrm flipH="1">
              <a:off x="9793538" y="3469711"/>
              <a:ext cx="4425" cy="556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5" idx="2"/>
              <a:endCxn id="4" idx="1"/>
            </p:cNvCxnSpPr>
            <p:nvPr/>
          </p:nvCxnSpPr>
          <p:spPr>
            <a:xfrm>
              <a:off x="9793538" y="4915857"/>
              <a:ext cx="4425" cy="58185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4565759" y="203201"/>
            <a:ext cx="3482236" cy="1487488"/>
            <a:chOff x="4565759" y="203201"/>
            <a:chExt cx="3482236" cy="1487488"/>
          </a:xfrm>
        </p:grpSpPr>
        <p:sp>
          <p:nvSpPr>
            <p:cNvPr id="14" name="矩形 13"/>
            <p:cNvSpPr/>
            <p:nvPr/>
          </p:nvSpPr>
          <p:spPr>
            <a:xfrm>
              <a:off x="4565759" y="203201"/>
              <a:ext cx="3482236" cy="1487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4710330" y="1014412"/>
              <a:ext cx="3193094" cy="5682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Predicates</a:t>
              </a:r>
              <a:endParaRPr kumimoji="1" lang="en-US" altLang="zh-CN" dirty="0">
                <a:solidFill>
                  <a:schemeClr val="tx1"/>
                </a:solidFill>
              </a:endParaRPr>
            </a:p>
            <a:p>
              <a:pPr algn="ctr"/>
              <a:r>
                <a:rPr kumimoji="1" lang="zh-CN" altLang="en-US" dirty="0">
                  <a:solidFill>
                    <a:schemeClr val="tx1"/>
                  </a:solidFill>
                </a:rPr>
                <a:t>谓词</a:t>
              </a:r>
              <a:endParaRPr kumimoji="1" lang="zh-CN" altLang="en-US" dirty="0">
                <a:solidFill>
                  <a:schemeClr val="tx1"/>
                </a:solidFill>
              </a:endParaRPr>
            </a:p>
          </p:txBody>
        </p:sp>
        <p:sp>
          <p:nvSpPr>
            <p:cNvPr id="17" name="矩形 16"/>
            <p:cNvSpPr/>
            <p:nvPr/>
          </p:nvSpPr>
          <p:spPr>
            <a:xfrm>
              <a:off x="4565759" y="212017"/>
              <a:ext cx="3482236" cy="677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Fetch</a:t>
              </a:r>
              <a:r>
                <a:rPr kumimoji="1" lang="en-US" altLang="en-US" dirty="0"/>
                <a:t> Request</a:t>
              </a:r>
              <a:endParaRPr kumimoji="1" lang="en-US" altLang="en-US" dirty="0"/>
            </a:p>
            <a:p>
              <a:pPr algn="ctr"/>
              <a:r>
                <a:rPr kumimoji="1" lang="zh-CN" altLang="en-US" dirty="0"/>
                <a:t>数据查询请求</a:t>
              </a:r>
              <a:endParaRPr kumimoji="1" lang="zh-CN" altLang="en-US" dirty="0"/>
            </a:p>
          </p:txBody>
        </p:sp>
      </p:grpSp>
      <p:cxnSp>
        <p:nvCxnSpPr>
          <p:cNvPr id="13" name="直线箭头连接符 12"/>
          <p:cNvCxnSpPr>
            <a:stCxn id="15" idx="3"/>
            <a:endCxn id="9" idx="1"/>
          </p:cNvCxnSpPr>
          <p:nvPr/>
        </p:nvCxnSpPr>
        <p:spPr>
          <a:xfrm>
            <a:off x="7903424" y="1298562"/>
            <a:ext cx="562081" cy="80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Core</a:t>
            </a:r>
            <a:r>
              <a:rPr kumimoji="1" lang="en-US" altLang="en-US" dirty="0"/>
              <a:t> Data</a:t>
            </a:r>
            <a:r>
              <a:rPr kumimoji="1" lang="zh-CN" altLang="en-US" dirty="0"/>
              <a:t>组件</a:t>
            </a:r>
            <a:endParaRPr kumimoji="1" lang="zh-CN" altLang="en-US" dirty="0"/>
          </a:p>
        </p:txBody>
      </p:sp>
      <p:sp>
        <p:nvSpPr>
          <p:cNvPr id="3" name="内容占位符 2"/>
          <p:cNvSpPr>
            <a:spLocks noGrp="1"/>
          </p:cNvSpPr>
          <p:nvPr>
            <p:ph idx="1"/>
          </p:nvPr>
        </p:nvSpPr>
        <p:spPr>
          <a:xfrm>
            <a:off x="295741" y="1838453"/>
            <a:ext cx="7164602" cy="4514092"/>
          </a:xfrm>
        </p:spPr>
        <p:txBody>
          <a:bodyPr>
            <a:normAutofit/>
          </a:bodyPr>
          <a:lstStyle/>
          <a:p>
            <a:r>
              <a:rPr kumimoji="1" lang="en-US" altLang="zh-CN" dirty="0"/>
              <a:t>p</a:t>
            </a:r>
            <a:r>
              <a:rPr kumimoji="1" lang="en-US" altLang="en-US" dirty="0"/>
              <a:t>ersistent Store Coordinate</a:t>
            </a:r>
            <a:r>
              <a:rPr kumimoji="1" lang="zh-CN" altLang="en-US" dirty="0"/>
              <a:t>持久存储协调器：在托管对象上下文和持久化对象存储之间的对象是</a:t>
            </a:r>
            <a:r>
              <a:rPr kumimoji="1" lang="en-US" altLang="zh-CN" dirty="0"/>
              <a:t>p</a:t>
            </a:r>
            <a:r>
              <a:rPr kumimoji="1" lang="en-US" altLang="en-US" dirty="0"/>
              <a:t>ersistent Store Coordinate</a:t>
            </a:r>
            <a:r>
              <a:rPr kumimoji="1" lang="zh-CN" altLang="en-US" dirty="0"/>
              <a:t>持久存储协调器。应用程序通过它的实例访问持久化对象的存储。它为一个或多个托管对象上下文提供一个访问接口，使其下层的多个持久化存储可以表现为一个聚合存储。</a:t>
            </a:r>
            <a:endParaRPr kumimoji="1" lang="zh-CN" altLang="en-US" dirty="0"/>
          </a:p>
        </p:txBody>
      </p:sp>
      <p:grpSp>
        <p:nvGrpSpPr>
          <p:cNvPr id="21" name="组合 20"/>
          <p:cNvGrpSpPr/>
          <p:nvPr/>
        </p:nvGrpSpPr>
        <p:grpSpPr>
          <a:xfrm>
            <a:off x="8289074" y="203201"/>
            <a:ext cx="3482236" cy="5687785"/>
            <a:chOff x="8056845" y="624115"/>
            <a:chExt cx="3482236" cy="5687785"/>
          </a:xfrm>
        </p:grpSpPr>
        <p:sp>
          <p:nvSpPr>
            <p:cNvPr id="4" name="罐形 3"/>
            <p:cNvSpPr/>
            <p:nvPr/>
          </p:nvSpPr>
          <p:spPr>
            <a:xfrm>
              <a:off x="8242126" y="5497708"/>
              <a:ext cx="3111674" cy="81419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p</a:t>
              </a:r>
              <a:r>
                <a:rPr kumimoji="1" lang="en-US" altLang="en-US" dirty="0"/>
                <a:t>ersistent Store</a:t>
              </a:r>
              <a:endParaRPr kumimoji="1" lang="en-US" altLang="en-US" dirty="0"/>
            </a:p>
            <a:p>
              <a:pPr algn="ctr"/>
              <a:r>
                <a:rPr kumimoji="1" lang="zh-CN" altLang="en-US" dirty="0"/>
                <a:t>数据库或二进制文件</a:t>
              </a:r>
              <a:endParaRPr kumimoji="1" lang="zh-CN" altLang="en-US" dirty="0"/>
            </a:p>
          </p:txBody>
        </p:sp>
        <p:sp>
          <p:nvSpPr>
            <p:cNvPr id="5" name="矩形 4"/>
            <p:cNvSpPr/>
            <p:nvPr/>
          </p:nvSpPr>
          <p:spPr>
            <a:xfrm>
              <a:off x="8196991" y="4026509"/>
              <a:ext cx="3193094" cy="889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p</a:t>
              </a:r>
              <a:r>
                <a:rPr kumimoji="1" lang="en-US" altLang="en-US" dirty="0"/>
                <a:t>ersistent Store Coordinate</a:t>
              </a:r>
              <a:endParaRPr kumimoji="1" lang="en-US" altLang="en-US" dirty="0"/>
            </a:p>
            <a:p>
              <a:pPr algn="ctr"/>
              <a:r>
                <a:rPr kumimoji="1" lang="zh-CN" altLang="en-US" dirty="0"/>
                <a:t>持久存储协调器</a:t>
              </a:r>
              <a:endParaRPr kumimoji="1" lang="zh-CN" altLang="en-US" dirty="0"/>
            </a:p>
          </p:txBody>
        </p:sp>
        <p:sp>
          <p:nvSpPr>
            <p:cNvPr id="7" name="矩形 6"/>
            <p:cNvSpPr/>
            <p:nvPr/>
          </p:nvSpPr>
          <p:spPr>
            <a:xfrm>
              <a:off x="8056845" y="624115"/>
              <a:ext cx="3482236" cy="28455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8056845" y="638274"/>
              <a:ext cx="3482236" cy="677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ManagedObject</a:t>
              </a:r>
              <a:r>
                <a:rPr kumimoji="1" lang="en-US" altLang="en-US" dirty="0"/>
                <a:t> Context</a:t>
              </a:r>
              <a:endParaRPr kumimoji="1" lang="en-US" altLang="en-US" dirty="0"/>
            </a:p>
            <a:p>
              <a:pPr algn="ctr"/>
              <a:r>
                <a:rPr kumimoji="1" lang="zh-CN" altLang="en-US" dirty="0"/>
                <a:t>托管对象上下文</a:t>
              </a:r>
              <a:endParaRPr kumimoji="1" lang="zh-CN" altLang="en-US" dirty="0"/>
            </a:p>
          </p:txBody>
        </p:sp>
        <p:sp>
          <p:nvSpPr>
            <p:cNvPr id="9" name="矩形 8"/>
            <p:cNvSpPr/>
            <p:nvPr/>
          </p:nvSpPr>
          <p:spPr>
            <a:xfrm>
              <a:off x="8233276" y="1526845"/>
              <a:ext cx="3193094" cy="5461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Managed</a:t>
              </a:r>
              <a:r>
                <a:rPr kumimoji="1" lang="en-US" altLang="en-US" dirty="0">
                  <a:solidFill>
                    <a:schemeClr val="tx1"/>
                  </a:solidFill>
                </a:rPr>
                <a:t> Object</a:t>
              </a:r>
              <a:r>
                <a:rPr kumimoji="1" lang="en-US" altLang="zh-CN" dirty="0">
                  <a:solidFill>
                    <a:schemeClr val="tx1"/>
                  </a:solidFill>
                </a:rPr>
                <a:t>s</a:t>
              </a:r>
              <a:endParaRPr kumimoji="1" lang="en-US" altLang="zh-CN" dirty="0">
                <a:solidFill>
                  <a:schemeClr val="tx1"/>
                </a:solidFill>
              </a:endParaRPr>
            </a:p>
            <a:p>
              <a:pPr algn="ctr"/>
              <a:r>
                <a:rPr kumimoji="1" lang="zh-CN" altLang="en-US" dirty="0">
                  <a:solidFill>
                    <a:schemeClr val="tx1"/>
                  </a:solidFill>
                </a:rPr>
                <a:t>托管对象</a:t>
              </a:r>
              <a:endParaRPr kumimoji="1" lang="zh-CN" altLang="en-US" dirty="0">
                <a:solidFill>
                  <a:schemeClr val="tx1"/>
                </a:solidFill>
              </a:endParaRPr>
            </a:p>
          </p:txBody>
        </p:sp>
        <p:sp>
          <p:nvSpPr>
            <p:cNvPr id="10" name="矩形 9"/>
            <p:cNvSpPr/>
            <p:nvPr/>
          </p:nvSpPr>
          <p:spPr>
            <a:xfrm>
              <a:off x="8233276" y="2771231"/>
              <a:ext cx="3193094" cy="5461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solidFill>
                    <a:schemeClr val="tx1"/>
                  </a:solidFill>
                </a:rPr>
                <a:t>Enity</a:t>
              </a:r>
              <a:r>
                <a:rPr kumimoji="1" lang="en-US" altLang="en-US" dirty="0">
                  <a:solidFill>
                    <a:schemeClr val="tx1"/>
                  </a:solidFill>
                </a:rPr>
                <a:t> </a:t>
              </a:r>
              <a:r>
                <a:rPr kumimoji="1" lang="en-US" altLang="zh-CN" dirty="0">
                  <a:solidFill>
                    <a:schemeClr val="tx1"/>
                  </a:solidFill>
                </a:rPr>
                <a:t>Description</a:t>
              </a:r>
              <a:endParaRPr kumimoji="1" lang="en-US" altLang="zh-CN" dirty="0">
                <a:solidFill>
                  <a:schemeClr val="tx1"/>
                </a:solidFill>
              </a:endParaRPr>
            </a:p>
            <a:p>
              <a:pPr algn="ctr"/>
              <a:r>
                <a:rPr kumimoji="1" lang="zh-CN" altLang="en-US" dirty="0">
                  <a:solidFill>
                    <a:schemeClr val="tx1"/>
                  </a:solidFill>
                </a:rPr>
                <a:t>实体描述</a:t>
              </a:r>
              <a:endParaRPr kumimoji="1" lang="zh-CN" altLang="en-US" dirty="0">
                <a:solidFill>
                  <a:schemeClr val="tx1"/>
                </a:solidFill>
              </a:endParaRPr>
            </a:p>
          </p:txBody>
        </p:sp>
        <p:cxnSp>
          <p:nvCxnSpPr>
            <p:cNvPr id="12" name="直线箭头连接符 11"/>
            <p:cNvCxnSpPr>
              <a:stCxn id="9" idx="2"/>
              <a:endCxn id="10" idx="0"/>
            </p:cNvCxnSpPr>
            <p:nvPr/>
          </p:nvCxnSpPr>
          <p:spPr>
            <a:xfrm>
              <a:off x="9829823" y="2073011"/>
              <a:ext cx="0" cy="698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线连接符 15"/>
            <p:cNvCxnSpPr>
              <a:stCxn id="7" idx="2"/>
              <a:endCxn id="5" idx="0"/>
            </p:cNvCxnSpPr>
            <p:nvPr/>
          </p:nvCxnSpPr>
          <p:spPr>
            <a:xfrm flipH="1">
              <a:off x="9793538" y="3469711"/>
              <a:ext cx="4425" cy="556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5" idx="2"/>
              <a:endCxn id="4" idx="1"/>
            </p:cNvCxnSpPr>
            <p:nvPr/>
          </p:nvCxnSpPr>
          <p:spPr>
            <a:xfrm>
              <a:off x="9793538" y="4915857"/>
              <a:ext cx="4425" cy="58185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4565759" y="203201"/>
            <a:ext cx="3482236" cy="1487488"/>
            <a:chOff x="4565759" y="203201"/>
            <a:chExt cx="3482236" cy="1487488"/>
          </a:xfrm>
        </p:grpSpPr>
        <p:sp>
          <p:nvSpPr>
            <p:cNvPr id="14" name="矩形 13"/>
            <p:cNvSpPr/>
            <p:nvPr/>
          </p:nvSpPr>
          <p:spPr>
            <a:xfrm>
              <a:off x="4565759" y="203201"/>
              <a:ext cx="3482236" cy="1487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4710330" y="1014412"/>
              <a:ext cx="3193094" cy="5682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Predicates</a:t>
              </a:r>
              <a:endParaRPr kumimoji="1" lang="en-US" altLang="zh-CN" dirty="0">
                <a:solidFill>
                  <a:schemeClr val="tx1"/>
                </a:solidFill>
              </a:endParaRPr>
            </a:p>
            <a:p>
              <a:pPr algn="ctr"/>
              <a:r>
                <a:rPr kumimoji="1" lang="zh-CN" altLang="en-US" dirty="0">
                  <a:solidFill>
                    <a:schemeClr val="tx1"/>
                  </a:solidFill>
                </a:rPr>
                <a:t>谓词</a:t>
              </a:r>
              <a:endParaRPr kumimoji="1" lang="zh-CN" altLang="en-US" dirty="0">
                <a:solidFill>
                  <a:schemeClr val="tx1"/>
                </a:solidFill>
              </a:endParaRPr>
            </a:p>
          </p:txBody>
        </p:sp>
        <p:sp>
          <p:nvSpPr>
            <p:cNvPr id="17" name="矩形 16"/>
            <p:cNvSpPr/>
            <p:nvPr/>
          </p:nvSpPr>
          <p:spPr>
            <a:xfrm>
              <a:off x="4565759" y="212017"/>
              <a:ext cx="3482236" cy="677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Fetch</a:t>
              </a:r>
              <a:r>
                <a:rPr kumimoji="1" lang="en-US" altLang="en-US" dirty="0"/>
                <a:t> Request</a:t>
              </a:r>
              <a:endParaRPr kumimoji="1" lang="en-US" altLang="en-US" dirty="0"/>
            </a:p>
            <a:p>
              <a:pPr algn="ctr"/>
              <a:r>
                <a:rPr kumimoji="1" lang="zh-CN" altLang="en-US" dirty="0"/>
                <a:t>数据查询请求</a:t>
              </a:r>
              <a:endParaRPr kumimoji="1" lang="zh-CN" altLang="en-US" dirty="0"/>
            </a:p>
          </p:txBody>
        </p:sp>
      </p:grpSp>
      <p:cxnSp>
        <p:nvCxnSpPr>
          <p:cNvPr id="13" name="直线箭头连接符 12"/>
          <p:cNvCxnSpPr>
            <a:stCxn id="15" idx="3"/>
            <a:endCxn id="9" idx="1"/>
          </p:cNvCxnSpPr>
          <p:nvPr/>
        </p:nvCxnSpPr>
        <p:spPr>
          <a:xfrm>
            <a:off x="7903424" y="1298562"/>
            <a:ext cx="562081" cy="80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Core</a:t>
            </a:r>
            <a:r>
              <a:rPr kumimoji="1" lang="en-US" altLang="en-US" dirty="0"/>
              <a:t> Data</a:t>
            </a:r>
            <a:r>
              <a:rPr kumimoji="1" lang="zh-CN" altLang="en-US" dirty="0"/>
              <a:t>组件</a:t>
            </a:r>
            <a:endParaRPr kumimoji="1" lang="zh-CN" altLang="en-US" dirty="0"/>
          </a:p>
        </p:txBody>
      </p:sp>
      <p:sp>
        <p:nvSpPr>
          <p:cNvPr id="3" name="内容占位符 2"/>
          <p:cNvSpPr>
            <a:spLocks noGrp="1"/>
          </p:cNvSpPr>
          <p:nvPr>
            <p:ph idx="1"/>
          </p:nvPr>
        </p:nvSpPr>
        <p:spPr>
          <a:xfrm>
            <a:off x="295741" y="1838453"/>
            <a:ext cx="7164602" cy="4514092"/>
          </a:xfrm>
        </p:spPr>
        <p:txBody>
          <a:bodyPr>
            <a:normAutofit/>
          </a:bodyPr>
          <a:lstStyle/>
          <a:p>
            <a:r>
              <a:rPr kumimoji="1" lang="en-US" altLang="zh-CN" dirty="0"/>
              <a:t>Persistent</a:t>
            </a:r>
            <a:r>
              <a:rPr kumimoji="1" lang="en-US" altLang="en-US" dirty="0"/>
              <a:t> Store持久化存储：一个特定的持久化对象存储是与单个文件或其他外部数据存储相关联的，负责存储中的数据和托管对象上下文中的对象之间的映射</a:t>
            </a:r>
            <a:r>
              <a:rPr kumimoji="1" lang="zh-CN" altLang="en-US" dirty="0"/>
              <a:t>。</a:t>
            </a:r>
            <a:endParaRPr kumimoji="1" lang="en-US" altLang="zh-CN" dirty="0"/>
          </a:p>
        </p:txBody>
      </p:sp>
      <p:grpSp>
        <p:nvGrpSpPr>
          <p:cNvPr id="21" name="组合 20"/>
          <p:cNvGrpSpPr/>
          <p:nvPr/>
        </p:nvGrpSpPr>
        <p:grpSpPr>
          <a:xfrm>
            <a:off x="8289074" y="203201"/>
            <a:ext cx="3482236" cy="5687785"/>
            <a:chOff x="8056845" y="624115"/>
            <a:chExt cx="3482236" cy="5687785"/>
          </a:xfrm>
        </p:grpSpPr>
        <p:sp>
          <p:nvSpPr>
            <p:cNvPr id="4" name="罐形 3"/>
            <p:cNvSpPr/>
            <p:nvPr/>
          </p:nvSpPr>
          <p:spPr>
            <a:xfrm>
              <a:off x="8242126" y="5497708"/>
              <a:ext cx="3111674" cy="81419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p</a:t>
              </a:r>
              <a:r>
                <a:rPr kumimoji="1" lang="en-US" altLang="en-US" dirty="0"/>
                <a:t>ersistent Store</a:t>
              </a:r>
              <a:endParaRPr kumimoji="1" lang="en-US" altLang="en-US" dirty="0"/>
            </a:p>
            <a:p>
              <a:pPr algn="ctr"/>
              <a:r>
                <a:rPr kumimoji="1" lang="zh-CN" altLang="en-US" dirty="0"/>
                <a:t>数据库或二进制文件</a:t>
              </a:r>
              <a:endParaRPr kumimoji="1" lang="zh-CN" altLang="en-US" dirty="0"/>
            </a:p>
          </p:txBody>
        </p:sp>
        <p:sp>
          <p:nvSpPr>
            <p:cNvPr id="5" name="矩形 4"/>
            <p:cNvSpPr/>
            <p:nvPr/>
          </p:nvSpPr>
          <p:spPr>
            <a:xfrm>
              <a:off x="8196991" y="4026509"/>
              <a:ext cx="3193094" cy="889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p</a:t>
              </a:r>
              <a:r>
                <a:rPr kumimoji="1" lang="en-US" altLang="en-US" dirty="0"/>
                <a:t>ersistent Store Coordinate</a:t>
              </a:r>
              <a:endParaRPr kumimoji="1" lang="en-US" altLang="en-US" dirty="0"/>
            </a:p>
            <a:p>
              <a:pPr algn="ctr"/>
              <a:r>
                <a:rPr kumimoji="1" lang="zh-CN" altLang="en-US" dirty="0"/>
                <a:t>持久存储协调器</a:t>
              </a:r>
              <a:endParaRPr kumimoji="1" lang="zh-CN" altLang="en-US" dirty="0"/>
            </a:p>
          </p:txBody>
        </p:sp>
        <p:sp>
          <p:nvSpPr>
            <p:cNvPr id="7" name="矩形 6"/>
            <p:cNvSpPr/>
            <p:nvPr/>
          </p:nvSpPr>
          <p:spPr>
            <a:xfrm>
              <a:off x="8056845" y="624115"/>
              <a:ext cx="3482236" cy="28455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8056845" y="638274"/>
              <a:ext cx="3482236" cy="677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ManagedObject</a:t>
              </a:r>
              <a:r>
                <a:rPr kumimoji="1" lang="en-US" altLang="en-US" dirty="0"/>
                <a:t> Context</a:t>
              </a:r>
              <a:endParaRPr kumimoji="1" lang="en-US" altLang="en-US" dirty="0"/>
            </a:p>
            <a:p>
              <a:pPr algn="ctr"/>
              <a:r>
                <a:rPr kumimoji="1" lang="zh-CN" altLang="en-US" dirty="0"/>
                <a:t>托管对象上下文</a:t>
              </a:r>
              <a:endParaRPr kumimoji="1" lang="zh-CN" altLang="en-US" dirty="0"/>
            </a:p>
          </p:txBody>
        </p:sp>
        <p:sp>
          <p:nvSpPr>
            <p:cNvPr id="9" name="矩形 8"/>
            <p:cNvSpPr/>
            <p:nvPr/>
          </p:nvSpPr>
          <p:spPr>
            <a:xfrm>
              <a:off x="8233276" y="1526845"/>
              <a:ext cx="3193094" cy="5461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Managed</a:t>
              </a:r>
              <a:r>
                <a:rPr kumimoji="1" lang="en-US" altLang="en-US" dirty="0">
                  <a:solidFill>
                    <a:schemeClr val="tx1"/>
                  </a:solidFill>
                </a:rPr>
                <a:t> Object</a:t>
              </a:r>
              <a:r>
                <a:rPr kumimoji="1" lang="en-US" altLang="zh-CN" dirty="0">
                  <a:solidFill>
                    <a:schemeClr val="tx1"/>
                  </a:solidFill>
                </a:rPr>
                <a:t>s</a:t>
              </a:r>
              <a:endParaRPr kumimoji="1" lang="en-US" altLang="zh-CN" dirty="0">
                <a:solidFill>
                  <a:schemeClr val="tx1"/>
                </a:solidFill>
              </a:endParaRPr>
            </a:p>
            <a:p>
              <a:pPr algn="ctr"/>
              <a:r>
                <a:rPr kumimoji="1" lang="zh-CN" altLang="en-US" dirty="0">
                  <a:solidFill>
                    <a:schemeClr val="tx1"/>
                  </a:solidFill>
                </a:rPr>
                <a:t>托管对象</a:t>
              </a:r>
              <a:endParaRPr kumimoji="1" lang="zh-CN" altLang="en-US" dirty="0">
                <a:solidFill>
                  <a:schemeClr val="tx1"/>
                </a:solidFill>
              </a:endParaRPr>
            </a:p>
          </p:txBody>
        </p:sp>
        <p:sp>
          <p:nvSpPr>
            <p:cNvPr id="10" name="矩形 9"/>
            <p:cNvSpPr/>
            <p:nvPr/>
          </p:nvSpPr>
          <p:spPr>
            <a:xfrm>
              <a:off x="8233276" y="2771231"/>
              <a:ext cx="3193094" cy="5461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solidFill>
                    <a:schemeClr val="tx1"/>
                  </a:solidFill>
                </a:rPr>
                <a:t>Enity</a:t>
              </a:r>
              <a:r>
                <a:rPr kumimoji="1" lang="en-US" altLang="en-US" dirty="0">
                  <a:solidFill>
                    <a:schemeClr val="tx1"/>
                  </a:solidFill>
                </a:rPr>
                <a:t> </a:t>
              </a:r>
              <a:r>
                <a:rPr kumimoji="1" lang="en-US" altLang="zh-CN" dirty="0">
                  <a:solidFill>
                    <a:schemeClr val="tx1"/>
                  </a:solidFill>
                </a:rPr>
                <a:t>Description</a:t>
              </a:r>
              <a:endParaRPr kumimoji="1" lang="en-US" altLang="zh-CN" dirty="0">
                <a:solidFill>
                  <a:schemeClr val="tx1"/>
                </a:solidFill>
              </a:endParaRPr>
            </a:p>
            <a:p>
              <a:pPr algn="ctr"/>
              <a:r>
                <a:rPr kumimoji="1" lang="zh-CN" altLang="en-US" dirty="0">
                  <a:solidFill>
                    <a:schemeClr val="tx1"/>
                  </a:solidFill>
                </a:rPr>
                <a:t>实体描述</a:t>
              </a:r>
              <a:endParaRPr kumimoji="1" lang="zh-CN" altLang="en-US" dirty="0">
                <a:solidFill>
                  <a:schemeClr val="tx1"/>
                </a:solidFill>
              </a:endParaRPr>
            </a:p>
          </p:txBody>
        </p:sp>
        <p:cxnSp>
          <p:nvCxnSpPr>
            <p:cNvPr id="12" name="直线箭头连接符 11"/>
            <p:cNvCxnSpPr>
              <a:stCxn id="9" idx="2"/>
              <a:endCxn id="10" idx="0"/>
            </p:cNvCxnSpPr>
            <p:nvPr/>
          </p:nvCxnSpPr>
          <p:spPr>
            <a:xfrm>
              <a:off x="9829823" y="2073011"/>
              <a:ext cx="0" cy="698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线连接符 15"/>
            <p:cNvCxnSpPr>
              <a:stCxn id="7" idx="2"/>
              <a:endCxn id="5" idx="0"/>
            </p:cNvCxnSpPr>
            <p:nvPr/>
          </p:nvCxnSpPr>
          <p:spPr>
            <a:xfrm flipH="1">
              <a:off x="9793538" y="3469711"/>
              <a:ext cx="4425" cy="556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5" idx="2"/>
              <a:endCxn id="4" idx="1"/>
            </p:cNvCxnSpPr>
            <p:nvPr/>
          </p:nvCxnSpPr>
          <p:spPr>
            <a:xfrm>
              <a:off x="9793538" y="4915857"/>
              <a:ext cx="4425" cy="58185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4565759" y="203201"/>
            <a:ext cx="3482236" cy="1487488"/>
            <a:chOff x="4565759" y="203201"/>
            <a:chExt cx="3482236" cy="1487488"/>
          </a:xfrm>
        </p:grpSpPr>
        <p:sp>
          <p:nvSpPr>
            <p:cNvPr id="14" name="矩形 13"/>
            <p:cNvSpPr/>
            <p:nvPr/>
          </p:nvSpPr>
          <p:spPr>
            <a:xfrm>
              <a:off x="4565759" y="203201"/>
              <a:ext cx="3482236" cy="1487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4710330" y="1014412"/>
              <a:ext cx="3193094" cy="5682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Predicates</a:t>
              </a:r>
              <a:endParaRPr kumimoji="1" lang="en-US" altLang="zh-CN" dirty="0">
                <a:solidFill>
                  <a:schemeClr val="tx1"/>
                </a:solidFill>
              </a:endParaRPr>
            </a:p>
            <a:p>
              <a:pPr algn="ctr"/>
              <a:r>
                <a:rPr kumimoji="1" lang="zh-CN" altLang="en-US" dirty="0">
                  <a:solidFill>
                    <a:schemeClr val="tx1"/>
                  </a:solidFill>
                </a:rPr>
                <a:t>谓词</a:t>
              </a:r>
              <a:endParaRPr kumimoji="1" lang="zh-CN" altLang="en-US" dirty="0">
                <a:solidFill>
                  <a:schemeClr val="tx1"/>
                </a:solidFill>
              </a:endParaRPr>
            </a:p>
          </p:txBody>
        </p:sp>
        <p:sp>
          <p:nvSpPr>
            <p:cNvPr id="17" name="矩形 16"/>
            <p:cNvSpPr/>
            <p:nvPr/>
          </p:nvSpPr>
          <p:spPr>
            <a:xfrm>
              <a:off x="4565759" y="212017"/>
              <a:ext cx="3482236" cy="677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Fetch</a:t>
              </a:r>
              <a:r>
                <a:rPr kumimoji="1" lang="en-US" altLang="en-US" dirty="0"/>
                <a:t> Request</a:t>
              </a:r>
              <a:endParaRPr kumimoji="1" lang="en-US" altLang="en-US" dirty="0"/>
            </a:p>
            <a:p>
              <a:pPr algn="ctr"/>
              <a:r>
                <a:rPr kumimoji="1" lang="zh-CN" altLang="en-US" dirty="0"/>
                <a:t>数据查询请求</a:t>
              </a:r>
              <a:endParaRPr kumimoji="1" lang="zh-CN" altLang="en-US" dirty="0"/>
            </a:p>
          </p:txBody>
        </p:sp>
      </p:grpSp>
      <p:cxnSp>
        <p:nvCxnSpPr>
          <p:cNvPr id="13" name="直线箭头连接符 12"/>
          <p:cNvCxnSpPr>
            <a:stCxn id="15" idx="3"/>
            <a:endCxn id="9" idx="1"/>
          </p:cNvCxnSpPr>
          <p:nvPr/>
        </p:nvCxnSpPr>
        <p:spPr>
          <a:xfrm>
            <a:off x="7903424" y="1298562"/>
            <a:ext cx="562081" cy="80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修改原工程的</a:t>
            </a:r>
            <a:r>
              <a:rPr kumimoji="1" lang="en-US" altLang="zh-CN" dirty="0" err="1"/>
              <a:t>AppDelegate</a:t>
            </a:r>
            <a:r>
              <a:rPr kumimoji="1" lang="en-US" altLang="en-US" dirty="0" err="1"/>
              <a:t>.swift</a:t>
            </a:r>
            <a:endParaRPr kumimoji="1" lang="zh-CN" altLang="en-US" dirty="0"/>
          </a:p>
        </p:txBody>
      </p:sp>
      <p:sp>
        <p:nvSpPr>
          <p:cNvPr id="3" name="内容占位符 2"/>
          <p:cNvSpPr>
            <a:spLocks noGrp="1"/>
          </p:cNvSpPr>
          <p:nvPr>
            <p:ph idx="1"/>
          </p:nvPr>
        </p:nvSpPr>
        <p:spPr>
          <a:xfrm>
            <a:off x="838200" y="1383348"/>
            <a:ext cx="10515600" cy="4879975"/>
          </a:xfrm>
        </p:spPr>
        <p:txBody>
          <a:bodyPr/>
          <a:lstStyle/>
          <a:p>
            <a:r>
              <a:rPr kumimoji="1" lang="en-US" altLang="zh-CN" dirty="0" err="1"/>
              <a:t>AppDelegate</a:t>
            </a:r>
            <a:r>
              <a:rPr kumimoji="1" lang="en-US" altLang="en-US" dirty="0" err="1"/>
              <a:t>.swift</a:t>
            </a:r>
            <a:r>
              <a:rPr lang="zh-CN" altLang="en-US" dirty="0"/>
              <a:t>对</a:t>
            </a:r>
            <a:r>
              <a:rPr lang="en-US" altLang="zh-CN" dirty="0"/>
              <a:t>App</a:t>
            </a:r>
            <a:r>
              <a:rPr lang="zh-CN" altLang="en-US" dirty="0"/>
              <a:t>整个生命周期进行管理的文件</a:t>
            </a:r>
            <a:endParaRPr lang="en-US" altLang="zh-CN" dirty="0"/>
          </a:p>
          <a:p>
            <a:r>
              <a:rPr kumimoji="1" lang="zh-CN" altLang="en-US" dirty="0">
                <a:solidFill>
                  <a:srgbClr val="FF0000"/>
                </a:solidFill>
              </a:rPr>
              <a:t>增加</a:t>
            </a:r>
            <a:r>
              <a:rPr kumimoji="1" lang="en-US" altLang="zh-CN" dirty="0">
                <a:solidFill>
                  <a:srgbClr val="FF0000"/>
                </a:solidFill>
              </a:rPr>
              <a:t>import</a:t>
            </a:r>
            <a:r>
              <a:rPr kumimoji="1" lang="en-US" altLang="en-US" dirty="0">
                <a:solidFill>
                  <a:srgbClr val="FF0000"/>
                </a:solidFill>
              </a:rPr>
              <a:t> </a:t>
            </a:r>
            <a:r>
              <a:rPr kumimoji="1" lang="en-US" altLang="en-US" dirty="0" err="1">
                <a:solidFill>
                  <a:srgbClr val="FF0000"/>
                </a:solidFill>
              </a:rPr>
              <a:t>CoreData</a:t>
            </a:r>
            <a:endParaRPr kumimoji="1" lang="en-US" altLang="en-US" dirty="0">
              <a:solidFill>
                <a:srgbClr val="FF0000"/>
              </a:solidFill>
            </a:endParaRPr>
          </a:p>
          <a:p>
            <a:r>
              <a:rPr kumimoji="1" lang="zh-CN" altLang="en-US" dirty="0"/>
              <a:t>增加（新建一个工程，选中</a:t>
            </a:r>
            <a:r>
              <a:rPr kumimoji="1" lang="en-US" altLang="zh-CN" dirty="0" err="1"/>
              <a:t>CoreData</a:t>
            </a:r>
            <a:r>
              <a:rPr kumimoji="1" lang="en-US" altLang="en-US" dirty="0"/>
              <a:t>，</a:t>
            </a:r>
            <a:r>
              <a:rPr kumimoji="1" lang="zh-CN" altLang="en-US" dirty="0"/>
              <a:t>复制</a:t>
            </a:r>
            <a:r>
              <a:rPr kumimoji="1" lang="en-US" altLang="zh-CN" dirty="0" err="1"/>
              <a:t>AppDelegate</a:t>
            </a:r>
            <a:r>
              <a:rPr kumimoji="1" lang="en-US" altLang="en-US" dirty="0" err="1"/>
              <a:t>.swift</a:t>
            </a:r>
            <a:r>
              <a:rPr kumimoji="1" lang="en-US" altLang="en-US" dirty="0"/>
              <a:t> </a:t>
            </a:r>
            <a:r>
              <a:rPr kumimoji="1" lang="zh-CN" altLang="en-US" dirty="0"/>
              <a:t>中与</a:t>
            </a:r>
            <a:r>
              <a:rPr kumimoji="1" lang="en-US" altLang="zh-CN" dirty="0" err="1"/>
              <a:t>CoreData</a:t>
            </a:r>
            <a:r>
              <a:rPr kumimoji="1" lang="zh-CN" altLang="en-US" dirty="0"/>
              <a:t>相关的代码）</a:t>
            </a:r>
            <a:endParaRPr kumimoji="1" lang="en-US" altLang="zh-CN" dirty="0"/>
          </a:p>
          <a:p>
            <a:endParaRPr kumimoji="1" lang="en-US" altLang="zh-CN" dirty="0"/>
          </a:p>
          <a:p>
            <a:endParaRPr kumimoji="1" lang="en-US" altLang="zh-CN" dirty="0"/>
          </a:p>
          <a:p>
            <a:endParaRPr kumimoji="1" lang="en-US" altLang="zh-CN" dirty="0"/>
          </a:p>
          <a:p>
            <a:pPr marL="0" indent="0">
              <a:buNone/>
            </a:pPr>
            <a:r>
              <a:rPr kumimoji="1" lang="zh-CN" altLang="en-US" dirty="0"/>
              <a:t>自己一个设置容器的名称</a:t>
            </a:r>
            <a:r>
              <a:rPr kumimoji="1" lang="en-US" altLang="zh-CN" dirty="0"/>
              <a:t>University</a:t>
            </a:r>
            <a:endParaRPr kumimoji="1" lang="en-US" altLang="zh-CN" dirty="0"/>
          </a:p>
        </p:txBody>
      </p:sp>
      <p:pic>
        <p:nvPicPr>
          <p:cNvPr id="5" name="图片 4"/>
          <p:cNvPicPr>
            <a:picLocks noChangeAspect="1"/>
          </p:cNvPicPr>
          <p:nvPr/>
        </p:nvPicPr>
        <p:blipFill>
          <a:blip r:embed="rId1"/>
          <a:stretch>
            <a:fillRect/>
          </a:stretch>
        </p:blipFill>
        <p:spPr>
          <a:xfrm>
            <a:off x="838200" y="3385591"/>
            <a:ext cx="4114800" cy="1257300"/>
          </a:xfrm>
          <a:prstGeom prst="rect">
            <a:avLst/>
          </a:prstGeom>
        </p:spPr>
      </p:pic>
      <p:pic>
        <p:nvPicPr>
          <p:cNvPr id="4" name="图片 3" descr="截屏2022-06-15 上午10.24.55"/>
          <p:cNvPicPr>
            <a:picLocks noChangeAspect="1"/>
          </p:cNvPicPr>
          <p:nvPr/>
        </p:nvPicPr>
        <p:blipFill>
          <a:blip r:embed="rId2"/>
          <a:stretch>
            <a:fillRect/>
          </a:stretch>
        </p:blipFill>
        <p:spPr>
          <a:xfrm>
            <a:off x="838200" y="5486400"/>
            <a:ext cx="10058400" cy="88265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2853</Words>
  <Application>WPS 文字</Application>
  <PresentationFormat>宽屏</PresentationFormat>
  <Paragraphs>249</Paragraphs>
  <Slides>23</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Arial</vt:lpstr>
      <vt:lpstr>方正书宋_GBK</vt:lpstr>
      <vt:lpstr>Wingdings</vt:lpstr>
      <vt:lpstr>等线 Light</vt:lpstr>
      <vt:lpstr>汉仪中等线KW</vt:lpstr>
      <vt:lpstr>等线</vt:lpstr>
      <vt:lpstr>微软雅黑</vt:lpstr>
      <vt:lpstr>汉仪旗黑</vt:lpstr>
      <vt:lpstr>宋体</vt:lpstr>
      <vt:lpstr>Arial Unicode MS</vt:lpstr>
      <vt:lpstr>汉仪书宋二KW</vt:lpstr>
      <vt:lpstr>Office 主题​​</vt:lpstr>
      <vt:lpstr>数据的保存</vt:lpstr>
      <vt:lpstr>Core Data</vt:lpstr>
      <vt:lpstr>Core Data组件</vt:lpstr>
      <vt:lpstr>Core Data组件</vt:lpstr>
      <vt:lpstr>Core Data组件</vt:lpstr>
      <vt:lpstr>Core Data组件</vt:lpstr>
      <vt:lpstr>Core Data组件</vt:lpstr>
      <vt:lpstr>Core Data组件</vt:lpstr>
      <vt:lpstr>修改原工程的AppDelegate.swift</vt:lpstr>
      <vt:lpstr>可视化建模</vt:lpstr>
      <vt:lpstr>对象与实体的映射</vt:lpstr>
      <vt:lpstr>对象与实体的映射</vt:lpstr>
      <vt:lpstr>属性调整</vt:lpstr>
      <vt:lpstr>创建托管对象</vt:lpstr>
      <vt:lpstr>模型的更新</vt:lpstr>
      <vt:lpstr>模型更新</vt:lpstr>
      <vt:lpstr>更新代码</vt:lpstr>
      <vt:lpstr>保存数据</vt:lpstr>
      <vt:lpstr>保存数据-UI关联</vt:lpstr>
      <vt:lpstr>保存数据</vt:lpstr>
      <vt:lpstr>保存新数据</vt:lpstr>
      <vt:lpstr>保存新数据</vt:lpstr>
      <vt:lpstr>取回保存的数据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自动布局</dc:title>
  <dc:creator>Microsoft Office 用户</dc:creator>
  <cp:lastModifiedBy>xuhui</cp:lastModifiedBy>
  <cp:revision>373</cp:revision>
  <dcterms:created xsi:type="dcterms:W3CDTF">2022-06-20T00:41:52Z</dcterms:created>
  <dcterms:modified xsi:type="dcterms:W3CDTF">2022-06-20T00:41:52Z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2052-3.3.1.5149</vt:lpwstr>
  </property>
</Properties>
</file>