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10" r:id="rId24"/>
    <p:sldId id="515" r:id="rId25"/>
    <p:sldId id="511" r:id="rId26"/>
    <p:sldId id="512" r:id="rId27"/>
    <p:sldId id="517" r:id="rId28"/>
    <p:sldId id="518" r:id="rId29"/>
    <p:sldId id="519" r:id="rId30"/>
    <p:sldId id="52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3279"/>
  </p:normalViewPr>
  <p:slideViewPr>
    <p:cSldViewPr snapToGrid="0" snapToObjects="1">
      <p:cViewPr varScale="1">
        <p:scale>
          <a:sx n="75" d="100"/>
          <a:sy n="75" d="100"/>
        </p:scale>
        <p:origin x="8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TabBar</a:t>
            </a:r>
            <a:r>
              <a:rPr kumimoji="1" lang="zh-CN" altLang="en-US" dirty="0"/>
              <a:t>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Tab</a:t>
            </a:r>
            <a:r>
              <a:rPr kumimoji="1" lang="en-US" altLang="en-US" dirty="0"/>
              <a:t> Bar</a:t>
            </a:r>
            <a:r>
              <a:rPr kumimoji="1" lang="zh-CN" altLang="en-US" dirty="0"/>
              <a:t>位于屏幕底部，它把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划分为功能块。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导航条：让用户在有层级关系的视图中浏览</a:t>
            </a:r>
            <a:endParaRPr kumimoji="1" lang="en-US" altLang="zh-CN" dirty="0"/>
          </a:p>
          <a:p>
            <a:r>
              <a:rPr kumimoji="1" lang="en-US" altLang="zh-CN" dirty="0"/>
              <a:t>Tab</a:t>
            </a:r>
            <a:r>
              <a:rPr kumimoji="1" lang="en-US" altLang="en-US" dirty="0"/>
              <a:t> Bar：</a:t>
            </a:r>
            <a:r>
              <a:rPr kumimoji="1" lang="zh-CN" altLang="en-US" dirty="0"/>
              <a:t>管理关系不明显的视图集合，通常是功能的分块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634" y="123544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定制</a:t>
            </a:r>
            <a:r>
              <a:rPr kumimoji="1" lang="en-US" altLang="zh-CN" dirty="0"/>
              <a:t>Tab</a:t>
            </a:r>
            <a:r>
              <a:rPr kumimoji="1" lang="en-US" altLang="en-US" dirty="0"/>
              <a:t> Bar</a:t>
            </a:r>
            <a:r>
              <a:rPr kumimoji="1" lang="zh-CN" altLang="en-US" dirty="0"/>
              <a:t>外观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34" y="1099114"/>
            <a:ext cx="10515600" cy="466285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与导航栏定制一样，使用</a:t>
            </a:r>
            <a:r>
              <a:rPr kumimoji="1" lang="en-US" altLang="zh-CN" dirty="0"/>
              <a:t>Appearance</a:t>
            </a:r>
            <a:r>
              <a:rPr kumimoji="1" lang="en-US" altLang="en-US" dirty="0"/>
              <a:t> API</a:t>
            </a:r>
            <a:endParaRPr kumimoji="1" lang="en-US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把代码加入到</a:t>
            </a:r>
            <a:r>
              <a:rPr kumimoji="1" lang="en-US" altLang="en-US" dirty="0" err="1"/>
              <a:t>AppDelegate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</a:t>
            </a:r>
            <a:r>
              <a:rPr kumimoji="1" lang="en-US" altLang="en-US" dirty="0"/>
              <a:t>pplication(_:</a:t>
            </a:r>
            <a:r>
              <a:rPr kumimoji="1" lang="en-US" altLang="en-US" dirty="0" err="1"/>
              <a:t>didFinishLaunchingWithOptions</a:t>
            </a:r>
            <a:r>
              <a:rPr kumimoji="1" lang="en-US" altLang="en-US" dirty="0"/>
              <a:t>:)</a:t>
            </a:r>
            <a:r>
              <a:rPr kumimoji="1" lang="zh-CN" altLang="en-US" dirty="0"/>
              <a:t>方法中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05634" y="1721748"/>
          <a:ext cx="1064816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770"/>
                <a:gridCol w="1581602"/>
                <a:gridCol w="6309794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几个常见的属性定制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tintColor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前景色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UITabBar.appearance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tintColor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UIColor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(red: 242/255, green: 116/255, blue: 119/255, alpha: 1)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b</a:t>
                      </a:r>
                      <a:r>
                        <a:rPr lang="en-US" altLang="en-US" sz="2400" dirty="0" err="1"/>
                        <a:t>arTintColor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导航条色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UITabBar.appearance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barTintColor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UIColor.black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b</a:t>
                      </a:r>
                      <a:r>
                        <a:rPr lang="en-US" altLang="en-US" sz="2400" dirty="0" err="1"/>
                        <a:t>ackgroundImage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背景图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068" y="5046502"/>
            <a:ext cx="105156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StoryBoard</a:t>
            </a:r>
            <a:r>
              <a:rPr kumimoji="1" lang="zh-CN" altLang="en-US" dirty="0"/>
              <a:t>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StoryBoard</a:t>
            </a:r>
            <a:r>
              <a:rPr kumimoji="1" lang="zh-CN" altLang="en-US" dirty="0"/>
              <a:t>让</a:t>
            </a:r>
            <a:r>
              <a:rPr kumimoji="1" lang="en-US" altLang="zh-CN" dirty="0"/>
              <a:t>U</a:t>
            </a:r>
            <a:r>
              <a:rPr kumimoji="1" lang="en-US" altLang="en-US" dirty="0"/>
              <a:t>I</a:t>
            </a:r>
            <a:r>
              <a:rPr kumimoji="1" lang="zh-CN" altLang="en-US" dirty="0"/>
              <a:t>设计可视化，但随着工程的增长会显得杂乱难以管理</a:t>
            </a:r>
            <a:endParaRPr kumimoji="1" lang="en-US" altLang="zh-CN" dirty="0"/>
          </a:p>
          <a:p>
            <a:r>
              <a:rPr kumimoji="1" lang="en-US" altLang="zh-CN" dirty="0" err="1"/>
              <a:t>StoryBoard</a:t>
            </a:r>
            <a:r>
              <a:rPr kumimoji="1" lang="zh-CN" altLang="en-US" dirty="0"/>
              <a:t>引用：可将</a:t>
            </a:r>
            <a:r>
              <a:rPr kumimoji="1" lang="en-US" altLang="zh-CN" dirty="0" err="1"/>
              <a:t>StoryBoard</a:t>
            </a:r>
            <a:r>
              <a:rPr kumimoji="1" lang="zh-CN" altLang="en-US" dirty="0"/>
              <a:t>任意切割成多个功能块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2000" y="3613178"/>
          <a:ext cx="8978378" cy="2160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4359"/>
                <a:gridCol w="6394019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区域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Main</a:t>
                      </a:r>
                      <a:r>
                        <a:rPr lang="en-US" altLang="en-US" sz="2800" dirty="0" err="1"/>
                        <a:t>.storyboard</a:t>
                      </a:r>
                      <a:r>
                        <a:rPr lang="en-US" altLang="en-US" sz="2800" dirty="0"/>
                        <a:t>-</a:t>
                      </a:r>
                      <a:r>
                        <a:rPr lang="zh-CN" altLang="en-US" sz="2800" dirty="0"/>
                        <a:t>保持对子块的引用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关于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about</a:t>
                      </a:r>
                      <a:r>
                        <a:rPr lang="en-US" altLang="en-US" sz="2800" dirty="0"/>
                        <a:t>. storyboard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发现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discover</a:t>
                      </a:r>
                      <a:r>
                        <a:rPr lang="en-US" altLang="en-US" sz="2800" dirty="0"/>
                        <a:t>. storyboard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分割步骤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“关于”选项页，在</a:t>
            </a:r>
            <a:r>
              <a:rPr lang="en-US" altLang="en-US" dirty="0"/>
              <a:t>storyboard</a:t>
            </a:r>
            <a:r>
              <a:rPr lang="zh-CN" altLang="en-US" dirty="0"/>
              <a:t>上选中相关的视图</a:t>
            </a:r>
            <a:endParaRPr lang="en-US" altLang="zh-CN" dirty="0"/>
          </a:p>
          <a:p>
            <a:r>
              <a:rPr kumimoji="1" lang="zh-CN" altLang="en-US" dirty="0"/>
              <a:t>菜单</a:t>
            </a:r>
            <a:r>
              <a:rPr kumimoji="1" lang="en-US" altLang="zh-CN" dirty="0"/>
              <a:t>-Editor</a:t>
            </a:r>
            <a:r>
              <a:rPr kumimoji="1" lang="en-US" altLang="en-US" dirty="0"/>
              <a:t>-refactor to storyboard</a:t>
            </a:r>
            <a:endParaRPr kumimoji="1" lang="en-US" altLang="en-US" dirty="0"/>
          </a:p>
          <a:p>
            <a:r>
              <a:rPr kumimoji="1" lang="zh-CN" altLang="en-US" dirty="0"/>
              <a:t>分割后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777" y="2820430"/>
            <a:ext cx="5632189" cy="38302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app</a:t>
            </a:r>
            <a:r>
              <a:rPr kumimoji="1" lang="zh-CN" altLang="en-US" dirty="0"/>
              <a:t>中显示网页</a:t>
            </a:r>
            <a:endParaRPr kumimoji="1" lang="en-US" altLang="zh-CN" dirty="0"/>
          </a:p>
          <a:p>
            <a:r>
              <a:rPr kumimoji="1" lang="en-US" altLang="zh-CN" dirty="0"/>
              <a:t>iOS</a:t>
            </a:r>
            <a:r>
              <a:rPr kumimoji="1" lang="zh-CN" altLang="en-US" dirty="0"/>
              <a:t>提供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Safari</a:t>
            </a:r>
            <a:r>
              <a:rPr kumimoji="1" lang="en-US" altLang="en-US" dirty="0"/>
              <a:t>-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中打开网页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UIWebVIew</a:t>
            </a:r>
            <a:r>
              <a:rPr kumimoji="1" lang="en-US" altLang="en-US" dirty="0"/>
              <a:t>/</a:t>
            </a:r>
            <a:r>
              <a:rPr kumimoji="1" lang="en-US" altLang="en-US" dirty="0" err="1"/>
              <a:t>WKWebVIew</a:t>
            </a:r>
            <a:r>
              <a:rPr kumimoji="1" lang="en-US" altLang="en-US" dirty="0"/>
              <a:t>-</a:t>
            </a:r>
            <a:r>
              <a:rPr kumimoji="1" lang="zh-CN" altLang="en-US" dirty="0"/>
              <a:t>后者是前者的增强版，是精简的</a:t>
            </a:r>
            <a:r>
              <a:rPr kumimoji="1" lang="en-US" altLang="zh-CN" dirty="0"/>
              <a:t>Safari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en-US" dirty="0" err="1"/>
              <a:t>SFSafariViewController</a:t>
            </a:r>
            <a:r>
              <a:rPr kumimoji="1" lang="en-US" altLang="en-US" dirty="0"/>
              <a:t>-</a:t>
            </a:r>
            <a:r>
              <a:rPr kumimoji="1" lang="zh-CN" altLang="en-US" dirty="0"/>
              <a:t>随</a:t>
            </a:r>
            <a:r>
              <a:rPr kumimoji="1" lang="en-US" altLang="zh-CN" dirty="0"/>
              <a:t>iOS</a:t>
            </a:r>
            <a:r>
              <a:rPr kumimoji="1" lang="en-US" altLang="en-US" dirty="0"/>
              <a:t> 9</a:t>
            </a:r>
            <a:r>
              <a:rPr kumimoji="1" lang="zh-CN" altLang="en-US" dirty="0"/>
              <a:t>新推出的控制器，相当于内嵌全功能的</a:t>
            </a:r>
            <a:r>
              <a:rPr kumimoji="1" lang="en-US" altLang="zh-CN" dirty="0"/>
              <a:t>Safari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“</a:t>
            </a:r>
            <a:r>
              <a:rPr kumimoji="1" lang="zh-CN" altLang="en-US" dirty="0"/>
              <a:t>关于</a:t>
            </a:r>
            <a:r>
              <a:rPr kumimoji="1" lang="en-US" altLang="en-US" dirty="0"/>
              <a:t>”</a:t>
            </a:r>
            <a:r>
              <a:rPr kumimoji="1" lang="zh-CN" altLang="en-US" dirty="0"/>
              <a:t>列表布局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拖一个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到列表的</a:t>
            </a:r>
            <a:r>
              <a:rPr kumimoji="1" lang="en-US" altLang="zh-CN" dirty="0"/>
              <a:t>header</a:t>
            </a:r>
            <a:r>
              <a:rPr kumimoji="1" lang="en-US" altLang="en-US" dirty="0"/>
              <a:t> view</a:t>
            </a:r>
            <a:r>
              <a:rPr kumimoji="1" lang="zh-CN" altLang="en-US" dirty="0"/>
              <a:t>中，高度为</a:t>
            </a:r>
            <a:r>
              <a:rPr kumimoji="1" lang="en-US" altLang="zh-CN" dirty="0"/>
              <a:t>8</a:t>
            </a:r>
            <a:r>
              <a:rPr kumimoji="1" lang="en-US" altLang="en-US" dirty="0"/>
              <a:t>5，</a:t>
            </a:r>
            <a:r>
              <a:rPr kumimoji="1" lang="zh-CN" altLang="en-US" dirty="0"/>
              <a:t>图片为</a:t>
            </a:r>
            <a:r>
              <a:rPr kumimoji="1" lang="en-US" altLang="zh-CN" dirty="0" err="1"/>
              <a:t>eastgate</a:t>
            </a:r>
            <a:r>
              <a:rPr kumimoji="1" lang="en-US" altLang="en-US" dirty="0"/>
              <a:t>, Aspect Fit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2714146"/>
            <a:ext cx="84582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截屏2022-06-27 下午2.52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2442845"/>
            <a:ext cx="7087235" cy="4140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51740" cy="616950"/>
          </a:xfrm>
        </p:spPr>
        <p:txBody>
          <a:bodyPr/>
          <a:lstStyle/>
          <a:p>
            <a:r>
              <a:rPr kumimoji="1" lang="zh-CN" altLang="en-US" dirty="0"/>
              <a:t>单元格选择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类型，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为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 flipV="1">
            <a:off x="7423253" y="3207746"/>
            <a:ext cx="1209185" cy="19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 flipV="1">
            <a:off x="7423253" y="3832034"/>
            <a:ext cx="1209185" cy="242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自定义列表类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新建一个</a:t>
            </a:r>
            <a:r>
              <a:rPr kumimoji="1" lang="en-US" altLang="zh-CN" dirty="0" err="1"/>
              <a:t>AboutTableViewController</a:t>
            </a:r>
            <a:r>
              <a:rPr kumimoji="1" lang="en-US" altLang="en-US" dirty="0"/>
              <a:t>，</a:t>
            </a:r>
            <a:r>
              <a:rPr kumimoji="1" lang="zh-CN" altLang="en-US" dirty="0"/>
              <a:t>继承自</a:t>
            </a:r>
            <a:r>
              <a:rPr kumimoji="1" lang="en-US" altLang="zh-CN" dirty="0" err="1"/>
              <a:t>UITableViewController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 err="1"/>
              <a:t>about</a:t>
            </a:r>
            <a:r>
              <a:rPr kumimoji="1" lang="en-US" altLang="en-US" dirty="0" err="1"/>
              <a:t>.storyboard</a:t>
            </a:r>
            <a:r>
              <a:rPr kumimoji="1" lang="zh-CN" altLang="en-US" dirty="0"/>
              <a:t>中把“关于”列表视图，指定为这个新类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定制</a:t>
            </a:r>
            <a:r>
              <a:rPr kumimoji="1" lang="en-US" altLang="zh-CN" dirty="0"/>
              <a:t>Section</a:t>
            </a:r>
            <a:r>
              <a:rPr kumimoji="1" lang="en-US" altLang="en-US" dirty="0"/>
              <a:t>(</a:t>
            </a:r>
            <a:r>
              <a:rPr kumimoji="1" lang="zh-CN" altLang="en-US" dirty="0"/>
              <a:t>代码</a:t>
            </a:r>
            <a:r>
              <a:rPr kumimoji="1" lang="en-US" altLang="en-US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989" y="1825625"/>
            <a:ext cx="11361107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定义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个变量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sectionTitle</a:t>
            </a:r>
            <a:r>
              <a:rPr lang="en-US" altLang="zh-CN" sz="2400" dirty="0"/>
              <a:t> = ["</a:t>
            </a:r>
            <a:r>
              <a:rPr lang="zh-CN" altLang="en-US" sz="2400" dirty="0"/>
              <a:t>反馈</a:t>
            </a:r>
            <a:r>
              <a:rPr lang="en-US" altLang="zh-CN" sz="2400" dirty="0"/>
              <a:t>","</a:t>
            </a:r>
            <a:r>
              <a:rPr lang="zh-CN" altLang="en-US" sz="2400" dirty="0"/>
              <a:t>中国矿业大学</a:t>
            </a:r>
            <a:r>
              <a:rPr lang="en-US" altLang="zh-CN" sz="2400" dirty="0"/>
              <a:t>"]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sectionContent</a:t>
            </a:r>
            <a:r>
              <a:rPr lang="en-US" altLang="zh-CN" sz="2400" dirty="0"/>
              <a:t> = [["</a:t>
            </a:r>
            <a:r>
              <a:rPr lang="zh-CN" altLang="en-US" sz="2400" dirty="0"/>
              <a:t>评分</a:t>
            </a:r>
            <a:r>
              <a:rPr lang="en-US" altLang="zh-CN" sz="2400" dirty="0"/>
              <a:t>","</a:t>
            </a:r>
            <a:r>
              <a:rPr lang="zh-CN" altLang="en-US" sz="2400" dirty="0"/>
              <a:t>反馈意见</a:t>
            </a:r>
            <a:r>
              <a:rPr lang="en-US" altLang="zh-CN" sz="2400" dirty="0"/>
              <a:t>"],["</a:t>
            </a:r>
            <a:r>
              <a:rPr lang="zh-CN" altLang="en-US" sz="2400" dirty="0"/>
              <a:t>矿大</a:t>
            </a:r>
            <a:r>
              <a:rPr lang="en-US" altLang="zh-CN" sz="2400" dirty="0"/>
              <a:t>","</a:t>
            </a:r>
            <a:r>
              <a:rPr lang="zh-CN" altLang="en-US" sz="2400" dirty="0"/>
              <a:t>计算机学院</a:t>
            </a:r>
            <a:r>
              <a:rPr lang="en-US" altLang="zh-CN" sz="2400" dirty="0"/>
              <a:t>","</a:t>
            </a:r>
            <a:r>
              <a:rPr lang="zh-CN" altLang="en-US" sz="2400" dirty="0"/>
              <a:t>教务部</a:t>
            </a:r>
            <a:r>
              <a:rPr lang="en-US" altLang="zh-CN" sz="2400" dirty="0"/>
              <a:t>"]]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links = ["http://www.cumt.edu.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","http://cs.cumt.edu.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","http://</a:t>
            </a:r>
            <a:r>
              <a:rPr lang="en-US" altLang="zh-CN" sz="2400" dirty="0" err="1"/>
              <a:t>jwb.cumt.edu.cn</a:t>
            </a:r>
            <a:r>
              <a:rPr lang="en-US" altLang="zh-CN" sz="2400" dirty="0"/>
              <a:t>"]</a:t>
            </a:r>
            <a:endParaRPr lang="en-US" altLang="zh-CN" sz="24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</a:t>
            </a:r>
            <a:r>
              <a:rPr kumimoji="1" lang="en-US" altLang="zh-CN" dirty="0"/>
              <a:t>section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row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1407612"/>
            <a:ext cx="11531600" cy="251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509021"/>
            <a:ext cx="106426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设置单元格取值</a:t>
            </a:r>
            <a:endParaRPr kumimoji="1" lang="zh-CN" altLang="en-US" dirty="0"/>
          </a:p>
        </p:txBody>
      </p:sp>
      <p:pic>
        <p:nvPicPr>
          <p:cNvPr id="3" name="图片 2" descr="截屏2022-06-27 下午2.54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56715"/>
            <a:ext cx="10058400" cy="3543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 err="1"/>
              <a:t>TabBar</a:t>
            </a:r>
            <a:r>
              <a:rPr kumimoji="1" lang="zh-CN" altLang="en-US" dirty="0"/>
              <a:t>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424"/>
          </a:xfrm>
        </p:spPr>
        <p:txBody>
          <a:bodyPr/>
          <a:lstStyle/>
          <a:p>
            <a:r>
              <a:rPr kumimoji="1" lang="zh-CN" altLang="en-US" dirty="0"/>
              <a:t>功能划分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44110" y="2974350"/>
          <a:ext cx="812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区域</a:t>
                      </a:r>
                      <a:r>
                        <a:rPr lang="en-US" altLang="en-US" sz="2800" dirty="0"/>
                        <a:t> </a:t>
                      </a:r>
                      <a:r>
                        <a:rPr lang="zh-CN" altLang="en-US" sz="2800" dirty="0"/>
                        <a:t>功能页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收藏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区域列表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发现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关于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去除多余空行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中加入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2515394"/>
            <a:ext cx="84836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中打开网页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点击评分时，让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切换至</a:t>
            </a:r>
            <a:r>
              <a:rPr kumimoji="1" lang="en-US" altLang="zh-CN" dirty="0"/>
              <a:t>Safari</a:t>
            </a:r>
            <a:r>
              <a:rPr kumimoji="1" lang="zh-CN" altLang="en-US" dirty="0"/>
              <a:t>打开网页：</a:t>
            </a:r>
            <a:endParaRPr kumimoji="1" lang="zh-CN" altLang="en-US" dirty="0"/>
          </a:p>
        </p:txBody>
      </p:sp>
      <p:pic>
        <p:nvPicPr>
          <p:cNvPr id="5" name="图片 4" descr="截屏2022-06-27 下午2.58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2412365"/>
            <a:ext cx="1005840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841"/>
            <a:ext cx="470625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en-US" altLang="en-US" dirty="0"/>
              <a:t>、</a:t>
            </a:r>
            <a:r>
              <a:rPr kumimoji="1" lang="zh-CN" altLang="en-US" dirty="0"/>
              <a:t>拖一个新视图控制器</a:t>
            </a:r>
            <a:r>
              <a:rPr kumimoji="1" lang="en-US" altLang="zh-CN" dirty="0"/>
              <a:t>ViewController</a:t>
            </a:r>
            <a:r>
              <a:rPr kumimoji="1" lang="zh-CN" altLang="en-US" dirty="0"/>
              <a:t>到</a:t>
            </a:r>
            <a:r>
              <a:rPr kumimoji="1" lang="en-US" altLang="zh-CN" dirty="0" err="1"/>
              <a:t>about</a:t>
            </a:r>
            <a:r>
              <a:rPr kumimoji="1" lang="en-US" altLang="en-US" dirty="0" err="1"/>
              <a:t>.storyboard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>
                <a:sym typeface="+mn-ea"/>
              </a:rPr>
              <a:t>C</a:t>
            </a:r>
            <a:r>
              <a:rPr kumimoji="1" lang="en-US" altLang="en-US" dirty="0">
                <a:sym typeface="+mn-ea"/>
              </a:rPr>
              <a:t>trl</a:t>
            </a:r>
            <a:r>
              <a:rPr kumimoji="1" lang="zh-CN" altLang="en-US" dirty="0">
                <a:sym typeface="+mn-ea"/>
              </a:rPr>
              <a:t>拖动“关于”列表的视图控制器到新视图控制器，创建一个</a:t>
            </a:r>
            <a:r>
              <a:rPr kumimoji="1" lang="en-US" altLang="zh-CN" dirty="0">
                <a:sym typeface="+mn-ea"/>
              </a:rPr>
              <a:t>Show</a:t>
            </a:r>
            <a:r>
              <a:rPr kumimoji="1" lang="zh-CN" altLang="en-US" dirty="0">
                <a:sym typeface="+mn-ea"/>
              </a:rPr>
              <a:t>转场。把转场的</a:t>
            </a:r>
            <a:r>
              <a:rPr kumimoji="1" lang="en-US" altLang="zh-CN" dirty="0">
                <a:sym typeface="+mn-ea"/>
              </a:rPr>
              <a:t>Identifier</a:t>
            </a:r>
            <a:r>
              <a:rPr kumimoji="1" lang="zh-CN" altLang="en-US" dirty="0">
                <a:sym typeface="+mn-ea"/>
              </a:rPr>
              <a:t>设为</a:t>
            </a:r>
            <a:r>
              <a:rPr kumimoji="1" lang="en-US" altLang="zh-CN" dirty="0" err="1">
                <a:sym typeface="+mn-ea"/>
              </a:rPr>
              <a:t>showWebVIew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544457" y="1849253"/>
            <a:ext cx="6515485" cy="4724610"/>
            <a:chOff x="5357201" y="1210624"/>
            <a:chExt cx="6515485" cy="472461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57201" y="1210624"/>
              <a:ext cx="6515485" cy="4724610"/>
            </a:xfrm>
            <a:prstGeom prst="rect">
              <a:avLst/>
            </a:prstGeom>
          </p:spPr>
        </p:pic>
        <p:cxnSp>
          <p:nvCxnSpPr>
            <p:cNvPr id="6" name="直线箭头连接符 5"/>
            <p:cNvCxnSpPr/>
            <p:nvPr/>
          </p:nvCxnSpPr>
          <p:spPr>
            <a:xfrm>
              <a:off x="6400800" y="1553029"/>
              <a:ext cx="3280229" cy="1480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</a:t>
            </a:r>
            <a:r>
              <a:rPr kumimoji="1" lang="en-US" altLang="en-US" dirty="0" err="1"/>
              <a:t>KWebView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8546"/>
          </a:xfrm>
        </p:spPr>
        <p:txBody>
          <a:bodyPr/>
          <a:lstStyle/>
          <a:p>
            <a:r>
              <a:rPr kumimoji="1" lang="en-US" altLang="zh-CN" dirty="0" err="1"/>
              <a:t>W</a:t>
            </a:r>
            <a:r>
              <a:rPr kumimoji="1" lang="en-US" altLang="en-US" dirty="0" err="1"/>
              <a:t>KWebView</a:t>
            </a:r>
            <a:r>
              <a:rPr kumimoji="1" lang="zh-CN" altLang="en-US" dirty="0"/>
              <a:t>比</a:t>
            </a:r>
            <a:r>
              <a:rPr kumimoji="1" lang="en-US" altLang="zh-CN" dirty="0" err="1"/>
              <a:t>UIWebView</a:t>
            </a:r>
            <a:r>
              <a:rPr kumimoji="1" lang="zh-CN" altLang="en-US" dirty="0"/>
              <a:t>速度更快，内存占用更少，是</a:t>
            </a:r>
            <a:r>
              <a:rPr kumimoji="1" lang="en-US" altLang="zh-CN" dirty="0" err="1"/>
              <a:t>UIWebView</a:t>
            </a:r>
            <a:r>
              <a:rPr kumimoji="1" lang="zh-CN" altLang="en-US" dirty="0"/>
              <a:t>的替代者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2000" y="3024456"/>
          <a:ext cx="8128000" cy="310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3386"/>
                <a:gridCol w="6364614"/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W</a:t>
                      </a:r>
                      <a:r>
                        <a:rPr lang="en-US" altLang="en-US" sz="2800" dirty="0" err="1"/>
                        <a:t>KWebView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框架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WebKit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打开网页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</a:t>
                      </a:r>
                      <a:r>
                        <a:rPr lang="en-US" altLang="en-US" sz="2800" dirty="0"/>
                        <a:t>oad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初始化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只能使用代码初始化</a:t>
                      </a:r>
                      <a:endParaRPr lang="en-US" altLang="zh-CN" sz="2800" dirty="0"/>
                    </a:p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定制类并关联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en-US" altLang="en-US" dirty="0"/>
              <a:t> File</a:t>
            </a:r>
            <a:r>
              <a:rPr kumimoji="1" lang="zh-CN" altLang="en-US" dirty="0"/>
              <a:t>创建一个类</a:t>
            </a:r>
            <a:r>
              <a:rPr kumimoji="1" lang="en-US" altLang="zh-CN" dirty="0" err="1"/>
              <a:t>w</a:t>
            </a:r>
            <a:r>
              <a:rPr kumimoji="1" lang="en-US" altLang="en-US" dirty="0" err="1"/>
              <a:t>ebViewController</a:t>
            </a:r>
            <a:r>
              <a:rPr kumimoji="1" lang="en-US" altLang="en-US" dirty="0"/>
              <a:t>，</a:t>
            </a:r>
            <a:r>
              <a:rPr kumimoji="1" lang="zh-CN" altLang="en-US" dirty="0"/>
              <a:t>继承自</a:t>
            </a:r>
            <a:r>
              <a:rPr kumimoji="1" lang="en-US" altLang="zh-CN" dirty="0" err="1"/>
              <a:t>UIVierController</a:t>
            </a:r>
            <a:r>
              <a:rPr kumimoji="1" lang="en-US" altLang="en-US" dirty="0"/>
              <a:t>，</a:t>
            </a:r>
            <a:r>
              <a:rPr kumimoji="1" lang="zh-CN" altLang="en-US" dirty="0"/>
              <a:t>并和视图关联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中加入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 descr="截屏2022-06-27 下午2.02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3224530"/>
            <a:ext cx="8209915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更新单元格点击事件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更新</a:t>
            </a:r>
            <a:r>
              <a:rPr kumimoji="1" lang="en-US" altLang="zh-CN" dirty="0" err="1"/>
              <a:t>AboutTableViewController</a:t>
            </a:r>
            <a:r>
              <a:rPr kumimoji="1" lang="en-US" altLang="en-US" dirty="0" err="1"/>
              <a:t>.swift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tableView</a:t>
            </a:r>
            <a:r>
              <a:rPr kumimoji="1" lang="en-US" altLang="en-US" dirty="0"/>
              <a:t>(_:</a:t>
            </a:r>
            <a:r>
              <a:rPr kumimoji="1" lang="en-US" altLang="en-US" dirty="0" err="1"/>
              <a:t>didSelectRowAtIndexPath</a:t>
            </a:r>
            <a:r>
              <a:rPr kumimoji="1" lang="en-US" altLang="en-US" dirty="0"/>
              <a:t>:)</a:t>
            </a:r>
            <a:r>
              <a:rPr kumimoji="1" lang="zh-CN" altLang="en-US" dirty="0"/>
              <a:t>方法：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04952"/>
            <a:ext cx="11074400" cy="36841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22523" cy="1325563"/>
          </a:xfrm>
        </p:spPr>
        <p:txBody>
          <a:bodyPr/>
          <a:lstStyle/>
          <a:p>
            <a:r>
              <a:rPr kumimoji="1" lang="zh-CN" altLang="en-US" dirty="0"/>
              <a:t>导航栏遮挡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35882" cy="4351338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WKWebView</a:t>
            </a:r>
            <a:r>
              <a:rPr kumimoji="1" lang="zh-CN" altLang="en-US" dirty="0"/>
              <a:t>页面如果有导航，发现网页头部一部分潜入到导航条下方。这是因为所在</a:t>
            </a:r>
            <a:r>
              <a:rPr kumimoji="1" lang="en-US" altLang="zh-CN" dirty="0"/>
              <a:t>View</a:t>
            </a:r>
            <a:r>
              <a:rPr kumimoji="1" lang="en-US" altLang="en-US" dirty="0"/>
              <a:t> Controller</a:t>
            </a:r>
            <a:r>
              <a:rPr kumimoji="1" lang="zh-CN" altLang="en-US" dirty="0"/>
              <a:t>默认情况下，顶边延伸到导航条图层之下，导致了遮挡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4998" y="1525588"/>
            <a:ext cx="5646174" cy="49514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9914436" y="4026345"/>
            <a:ext cx="1451890" cy="219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63827" y="753432"/>
            <a:ext cx="120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取消勾选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6" idx="2"/>
          </p:cNvCxnSpPr>
          <p:nvPr/>
        </p:nvCxnSpPr>
        <p:spPr>
          <a:xfrm flipH="1">
            <a:off x="10321449" y="1122764"/>
            <a:ext cx="443628" cy="301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导航栏遮挡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尾部遮挡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78153"/>
            <a:ext cx="69596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S</a:t>
            </a:r>
            <a:r>
              <a:rPr kumimoji="1" lang="en-US" altLang="en-US" dirty="0" err="1"/>
              <a:t>FSafariViewController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463"/>
                <a:gridCol w="8147137"/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zh-CN" sz="2800" dirty="0" err="1"/>
                        <a:t>S</a:t>
                      </a:r>
                      <a:r>
                        <a:rPr kumimoji="1" lang="en-US" altLang="en-US" sz="2800" dirty="0" err="1"/>
                        <a:t>FSafariViewController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使用场合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如要集成一个完整的浏览器，推荐使用</a:t>
                      </a:r>
                      <a:endParaRPr lang="zh-CN" altLang="en-US" sz="2800" dirty="0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AboutTableViewController</a:t>
            </a:r>
            <a:r>
              <a:rPr kumimoji="1" lang="en-US" altLang="en-US" dirty="0" err="1"/>
              <a:t>.swift</a:t>
            </a:r>
            <a:r>
              <a:rPr kumimoji="1" lang="en-US" altLang="en-US" dirty="0"/>
              <a:t>，</a:t>
            </a:r>
            <a:r>
              <a:rPr kumimoji="1" lang="zh-CN" altLang="en-US" dirty="0"/>
              <a:t>更新列表网站“中国矿业大学”区块的代码</a:t>
            </a:r>
            <a:endParaRPr kumimoji="1" lang="en-US" altLang="zh-CN" dirty="0"/>
          </a:p>
          <a:p>
            <a:r>
              <a:rPr kumimoji="1" lang="zh-CN" altLang="en-US" dirty="0"/>
              <a:t>首先导入</a:t>
            </a:r>
            <a:r>
              <a:rPr kumimoji="1" lang="en-US" altLang="zh-CN" dirty="0"/>
              <a:t>i</a:t>
            </a:r>
            <a:r>
              <a:rPr kumimoji="1" lang="en-US" altLang="en-US" dirty="0"/>
              <a:t>mport </a:t>
            </a:r>
            <a:r>
              <a:rPr kumimoji="1" lang="en-US" altLang="en-US" dirty="0" err="1"/>
              <a:t>SafariServices</a:t>
            </a:r>
            <a:endParaRPr kumimoji="1" lang="en-US" altLang="en-US" dirty="0"/>
          </a:p>
          <a:p>
            <a:r>
              <a:rPr kumimoji="1" lang="zh-CN" altLang="en-US" dirty="0"/>
              <a:t>更新单元格点击的代码，</a:t>
            </a:r>
            <a:r>
              <a:rPr kumimoji="1" lang="en-US" altLang="zh-CN" dirty="0" err="1"/>
              <a:t>swith</a:t>
            </a:r>
            <a:r>
              <a:rPr kumimoji="1" lang="zh-CN" altLang="en-US" dirty="0"/>
              <a:t>语句增加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0" y="3663167"/>
            <a:ext cx="81153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2317"/>
            <a:ext cx="10515600" cy="516742"/>
          </a:xfrm>
        </p:spPr>
        <p:txBody>
          <a:bodyPr/>
          <a:lstStyle/>
          <a:p>
            <a:r>
              <a:rPr kumimoji="1" lang="zh-CN" altLang="en-US" dirty="0"/>
              <a:t>把视图控制器嵌入到</a:t>
            </a:r>
            <a:r>
              <a:rPr kumimoji="1" lang="en-US" altLang="zh-CN" dirty="0" err="1"/>
              <a:t>TabBar</a:t>
            </a:r>
            <a:r>
              <a:rPr kumimoji="1" lang="zh-CN" altLang="en-US" dirty="0"/>
              <a:t>控制器即可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49058"/>
            <a:ext cx="7303718" cy="47440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42542" y="1077238"/>
            <a:ext cx="3557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StoryBoard</a:t>
            </a:r>
            <a:r>
              <a:rPr kumimoji="1" lang="zh-CN" altLang="en-US" dirty="0"/>
              <a:t>中选中导航控制器，即屏幕的初始化控制器。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菜单</a:t>
            </a:r>
            <a:endParaRPr kumimoji="1" lang="en-US" altLang="zh-CN" dirty="0"/>
          </a:p>
          <a:p>
            <a:r>
              <a:rPr kumimoji="1" lang="en-US" altLang="zh-CN" dirty="0"/>
              <a:t>Editor</a:t>
            </a:r>
            <a:r>
              <a:rPr kumimoji="1" lang="en-US" altLang="en-US" dirty="0"/>
              <a:t>-Embed-Ta</a:t>
            </a:r>
            <a:r>
              <a:rPr kumimoji="1" lang="en-US" altLang="zh-CN" dirty="0"/>
              <a:t>b</a:t>
            </a:r>
            <a:r>
              <a:rPr kumimoji="1" lang="en-US" altLang="en-US" dirty="0"/>
              <a:t> </a:t>
            </a:r>
            <a:r>
              <a:rPr kumimoji="1" lang="en-US" altLang="zh-CN" dirty="0"/>
              <a:t>Bar</a:t>
            </a:r>
            <a:r>
              <a:rPr kumimoji="1" lang="en-US" altLang="en-US" dirty="0"/>
              <a:t> </a:t>
            </a:r>
            <a:r>
              <a:rPr kumimoji="1" lang="en-US" altLang="zh-CN" dirty="0"/>
              <a:t>C</a:t>
            </a:r>
            <a:r>
              <a:rPr kumimoji="1" lang="en-US" altLang="en-US" dirty="0"/>
              <a:t>ontroller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997" y="264916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定制子选项卡属性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99553" cy="4351338"/>
          </a:xfrm>
        </p:spPr>
        <p:txBody>
          <a:bodyPr/>
          <a:lstStyle/>
          <a:p>
            <a:r>
              <a:rPr kumimoji="1" lang="zh-CN" altLang="en-US" dirty="0"/>
              <a:t>点击导航控制器底部选项卡上的灰色块，可调整属性及图标。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7596" y="162110"/>
            <a:ext cx="3488001" cy="28567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607" y="3252136"/>
            <a:ext cx="4404516" cy="3436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</a:t>
            </a:r>
            <a:r>
              <a:rPr kumimoji="1" lang="en-US" altLang="en-US" dirty="0"/>
              <a:t> Bar</a:t>
            </a:r>
            <a:r>
              <a:rPr kumimoji="1" lang="zh-CN" altLang="en-US" dirty="0"/>
              <a:t>显示时机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882" y="1349636"/>
            <a:ext cx="10515600" cy="134346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添加</a:t>
            </a:r>
            <a:r>
              <a:rPr kumimoji="1" lang="en-US" altLang="zh-CN" dirty="0"/>
              <a:t>T</a:t>
            </a:r>
            <a:r>
              <a:rPr kumimoji="1" lang="en-US" altLang="en-US" dirty="0"/>
              <a:t>ab Bar</a:t>
            </a:r>
            <a:r>
              <a:rPr kumimoji="1" lang="zh-CN" altLang="en-US" dirty="0"/>
              <a:t>后，当进入浏览时，其不应该再显示</a:t>
            </a:r>
            <a:endParaRPr kumimoji="1" lang="en-US" altLang="zh-CN" dirty="0"/>
          </a:p>
          <a:p>
            <a:r>
              <a:rPr kumimoji="1" lang="en-US" altLang="zh-CN" dirty="0"/>
              <a:t>iOS </a:t>
            </a:r>
            <a:r>
              <a:rPr kumimoji="1" lang="zh-CN" altLang="en-US" dirty="0"/>
              <a:t>提供导航栏浏览时（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）隐藏</a:t>
            </a:r>
            <a:r>
              <a:rPr kumimoji="1" lang="en-US" altLang="zh-CN" dirty="0"/>
              <a:t>T</a:t>
            </a:r>
            <a:r>
              <a:rPr kumimoji="1" lang="en-US" altLang="en-US" dirty="0"/>
              <a:t>ab Bar</a:t>
            </a:r>
            <a:r>
              <a:rPr kumimoji="1" lang="zh-CN" altLang="en-US" dirty="0"/>
              <a:t>的方法</a:t>
            </a:r>
            <a:r>
              <a:rPr kumimoji="1" lang="en-US" altLang="en-US" dirty="0"/>
              <a:t>，</a:t>
            </a:r>
            <a:r>
              <a:rPr kumimoji="1" lang="zh-CN" altLang="en-US" dirty="0"/>
              <a:t>或者用代码实现，在转场之前设置该属性值。</a:t>
            </a:r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13567" y="2908817"/>
            <a:ext cx="4553298" cy="3759203"/>
            <a:chOff x="1903956" y="2871239"/>
            <a:chExt cx="4553298" cy="37592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3956" y="2871239"/>
              <a:ext cx="4553298" cy="375920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flipV="1">
              <a:off x="5248068" y="4890283"/>
              <a:ext cx="1209185" cy="195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043" y="2821133"/>
            <a:ext cx="4943149" cy="394918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26093" y="3011113"/>
            <a:ext cx="4553298" cy="3759203"/>
            <a:chOff x="1903956" y="2871239"/>
            <a:chExt cx="4553298" cy="375920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3956" y="2871239"/>
              <a:ext cx="4553298" cy="375920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 flipV="1">
              <a:off x="5248068" y="4890283"/>
              <a:ext cx="1209185" cy="195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添加新</a:t>
            </a:r>
            <a:r>
              <a:rPr kumimoji="1" lang="en-US" altLang="zh-CN" dirty="0"/>
              <a:t>Tab</a:t>
            </a:r>
            <a:r>
              <a:rPr kumimoji="1" lang="zh-CN" altLang="en-US" dirty="0"/>
              <a:t>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346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需要添加新</a:t>
            </a:r>
            <a:r>
              <a:rPr kumimoji="1" lang="en-US" altLang="zh-CN" dirty="0"/>
              <a:t>Tab</a:t>
            </a:r>
            <a:r>
              <a:rPr kumimoji="1" lang="zh-CN" altLang="en-US" dirty="0"/>
              <a:t>页来区分各种功能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、增加“发现”和“关于”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个新页。拖一个导航控制器到</a:t>
            </a:r>
            <a:r>
              <a:rPr kumimoji="1" lang="en-US" altLang="zh-CN" dirty="0" err="1"/>
              <a:t>StoryBoard</a:t>
            </a:r>
            <a:r>
              <a:rPr kumimoji="1" lang="zh-CN" altLang="en-US" dirty="0"/>
              <a:t>上（默认包含一个列表控制器）。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69085"/>
            <a:ext cx="5900803" cy="3479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集成一组控制器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422732" cy="4351338"/>
          </a:xfrm>
        </p:spPr>
        <p:txBody>
          <a:bodyPr/>
          <a:lstStyle/>
          <a:p>
            <a:r>
              <a:rPr kumimoji="1" lang="zh-CN" altLang="en-US" dirty="0"/>
              <a:t>集成一组新的导航控制器到</a:t>
            </a:r>
            <a:r>
              <a:rPr kumimoji="1" lang="en-US" altLang="zh-CN" dirty="0"/>
              <a:t>Tab</a:t>
            </a:r>
            <a:r>
              <a:rPr kumimoji="1" lang="en-US" altLang="en-US" dirty="0"/>
              <a:t> Bar</a:t>
            </a:r>
            <a:r>
              <a:rPr kumimoji="1" lang="zh-CN" altLang="en-US" dirty="0"/>
              <a:t>控制器</a:t>
            </a:r>
            <a:endParaRPr kumimoji="1" lang="en-US" altLang="zh-CN" dirty="0"/>
          </a:p>
          <a:p>
            <a:r>
              <a:rPr kumimoji="1" lang="zh-CN" altLang="en-US" dirty="0"/>
              <a:t>操作：</a:t>
            </a:r>
            <a:r>
              <a:rPr kumimoji="1" lang="en-US" altLang="zh-CN" dirty="0"/>
              <a:t>Ctrl</a:t>
            </a:r>
            <a:r>
              <a:rPr kumimoji="1" lang="zh-CN" altLang="en-US" dirty="0"/>
              <a:t>拖动</a:t>
            </a:r>
            <a:r>
              <a:rPr kumimoji="1" lang="en-US" altLang="zh-CN" dirty="0"/>
              <a:t>Tab</a:t>
            </a:r>
            <a:r>
              <a:rPr kumimoji="1" lang="en-US" altLang="en-US" dirty="0"/>
              <a:t> Bar</a:t>
            </a:r>
            <a:r>
              <a:rPr kumimoji="1" lang="zh-CN" altLang="en-US" dirty="0"/>
              <a:t>控制器到新导航控制器，选中菜单项“</a:t>
            </a:r>
            <a:r>
              <a:rPr kumimoji="1" lang="en-US" altLang="zh-CN" dirty="0"/>
              <a:t>Relationship</a:t>
            </a:r>
            <a:r>
              <a:rPr kumimoji="1" lang="en-US" altLang="en-US" dirty="0"/>
              <a:t> Segue –View Controller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r>
              <a:rPr kumimoji="1" lang="zh-CN" altLang="en-US" dirty="0"/>
              <a:t>“关系型转场”的建立，让导航控制器成为</a:t>
            </a:r>
            <a:r>
              <a:rPr kumimoji="1" lang="en-US" altLang="zh-CN" dirty="0"/>
              <a:t>Tab</a:t>
            </a:r>
            <a:r>
              <a:rPr kumimoji="1" lang="en-US" altLang="en-US" dirty="0"/>
              <a:t> Bar</a:t>
            </a:r>
            <a:r>
              <a:rPr kumimoji="1" lang="zh-CN" altLang="en-US" dirty="0"/>
              <a:t>控制器的自控制器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1556" y="1825625"/>
            <a:ext cx="6321108" cy="4414618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 flipV="1">
            <a:off x="6914367" y="2592888"/>
            <a:ext cx="3244241" cy="345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集成一组控制器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633592" cy="4351338"/>
          </a:xfrm>
        </p:spPr>
        <p:txBody>
          <a:bodyPr/>
          <a:lstStyle/>
          <a:p>
            <a:r>
              <a:rPr kumimoji="1" lang="zh-CN" altLang="en-US" dirty="0"/>
              <a:t>图标选用</a:t>
            </a:r>
            <a:r>
              <a:rPr kumimoji="1" lang="en-US" altLang="zh-CN" dirty="0"/>
              <a:t>Recent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186" y="1150555"/>
            <a:ext cx="6212811" cy="52439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7828430" y="3186743"/>
            <a:ext cx="1209185" cy="19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5718217" y="6141472"/>
            <a:ext cx="1209185" cy="19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10549537" y="1495404"/>
            <a:ext cx="1209185" cy="195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新建“关于”页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50907" cy="4351338"/>
          </a:xfrm>
        </p:spPr>
        <p:txBody>
          <a:bodyPr/>
          <a:lstStyle/>
          <a:p>
            <a:r>
              <a:rPr kumimoji="1" lang="zh-CN" altLang="en-US" dirty="0"/>
              <a:t>新建一个“关于”页，图标选</a:t>
            </a:r>
            <a:r>
              <a:rPr kumimoji="1" lang="en-US" altLang="zh-CN" dirty="0"/>
              <a:t>More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747" y="365125"/>
            <a:ext cx="3314053" cy="6068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2388</Words>
  <Application>WPS 表格</Application>
  <PresentationFormat>宽屏</PresentationFormat>
  <Paragraphs>225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TabBar控制器</vt:lpstr>
      <vt:lpstr>创建TabBar控制器</vt:lpstr>
      <vt:lpstr>创建步骤</vt:lpstr>
      <vt:lpstr>定制子选项卡属性</vt:lpstr>
      <vt:lpstr>Tab Bar显示时机</vt:lpstr>
      <vt:lpstr>添加新Tab页</vt:lpstr>
      <vt:lpstr>集成一组控制器</vt:lpstr>
      <vt:lpstr>集成一组控制器</vt:lpstr>
      <vt:lpstr>新建“关于”页</vt:lpstr>
      <vt:lpstr>定制Tab Bar外观</vt:lpstr>
      <vt:lpstr>StoryBoard引用</vt:lpstr>
      <vt:lpstr>分割步骤</vt:lpstr>
      <vt:lpstr>网页</vt:lpstr>
      <vt:lpstr>“关于”列表布局</vt:lpstr>
      <vt:lpstr>列表布局</vt:lpstr>
      <vt:lpstr>自定义列表类</vt:lpstr>
      <vt:lpstr>定制Section(代码)</vt:lpstr>
      <vt:lpstr>设置section和row</vt:lpstr>
      <vt:lpstr>设置单元格取值</vt:lpstr>
      <vt:lpstr>去除多余空行</vt:lpstr>
      <vt:lpstr>在Safari中打开网页</vt:lpstr>
      <vt:lpstr>步骤</vt:lpstr>
      <vt:lpstr>WKWebView</vt:lpstr>
      <vt:lpstr>定制类并关联</vt:lpstr>
      <vt:lpstr>更新单元格点击事件</vt:lpstr>
      <vt:lpstr>导航栏遮挡bug</vt:lpstr>
      <vt:lpstr>导航栏遮挡bug</vt:lpstr>
      <vt:lpstr>使用SFSafariViewController</vt:lpstr>
      <vt:lpstr>使用步骤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xuhui</cp:lastModifiedBy>
  <cp:revision>463</cp:revision>
  <dcterms:created xsi:type="dcterms:W3CDTF">2022-06-27T07:16:28Z</dcterms:created>
  <dcterms:modified xsi:type="dcterms:W3CDTF">2022-06-27T07:16:28Z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