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75" r:id="rId2"/>
    <p:sldId id="276" r:id="rId3"/>
    <p:sldId id="277" r:id="rId4"/>
    <p:sldId id="278" r:id="rId5"/>
    <p:sldId id="279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0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8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0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7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4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3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9E2B-A473-5B47-87BE-7C55AB8B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0B61F-643B-504C-9889-C6C137EA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闭包：是一种函数的简写形式，省去函数名，把参数和返回值放入花括号内</a:t>
            </a:r>
            <a:endParaRPr kumimoji="1" lang="en-US" altLang="zh-CN" sz="2400" dirty="0"/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{</a:t>
            </a:r>
            <a:r>
              <a:rPr kumimoji="1" lang="en-US" altLang="zh-Hans" sz="2400" dirty="0">
                <a:solidFill>
                  <a:srgbClr val="FF0000"/>
                </a:solidFill>
              </a:rPr>
              <a:t>(a:</a:t>
            </a:r>
            <a:r>
              <a:rPr kumimoji="1" lang="zh-Hans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Hans" sz="2400" dirty="0" err="1">
                <a:solidFill>
                  <a:srgbClr val="FF0000"/>
                </a:solidFill>
              </a:rPr>
              <a:t>Int</a:t>
            </a:r>
            <a:r>
              <a:rPr kumimoji="1" lang="en-US" altLang="zh-Hans" sz="2400" dirty="0">
                <a:solidFill>
                  <a:srgbClr val="FF0000"/>
                </a:solidFill>
              </a:rPr>
              <a:t>,</a:t>
            </a:r>
            <a:r>
              <a:rPr kumimoji="1" lang="zh-Hans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Hans" sz="2400" dirty="0" err="1">
                <a:solidFill>
                  <a:srgbClr val="FF0000"/>
                </a:solidFill>
              </a:rPr>
              <a:t>b:Int</a:t>
            </a:r>
            <a:r>
              <a:rPr kumimoji="1" lang="en-US" altLang="zh-Hans" sz="2400" dirty="0">
                <a:solidFill>
                  <a:srgbClr val="FF0000"/>
                </a:solidFill>
              </a:rPr>
              <a:t>)</a:t>
            </a:r>
            <a:r>
              <a:rPr kumimoji="1" lang="zh-Hans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Hans" sz="2400" dirty="0"/>
              <a:t>-&gt;</a:t>
            </a:r>
            <a:r>
              <a:rPr kumimoji="1" lang="zh-Hans" altLang="en-US" sz="2400" dirty="0"/>
              <a:t> </a:t>
            </a:r>
            <a:r>
              <a:rPr kumimoji="1" lang="en-US" altLang="zh-Hans" sz="2400" dirty="0" err="1">
                <a:solidFill>
                  <a:srgbClr val="FF0000"/>
                </a:solidFill>
              </a:rPr>
              <a:t>Int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in</a:t>
            </a:r>
          </a:p>
          <a:p>
            <a:r>
              <a:rPr kumimoji="1" lang="zh-Hans" altLang="en-US" sz="2400" dirty="0"/>
              <a:t>      </a:t>
            </a:r>
            <a:r>
              <a:rPr kumimoji="1" lang="zh-CN" altLang="en-US" sz="2400" dirty="0">
                <a:solidFill>
                  <a:srgbClr val="FF0000"/>
                </a:solidFill>
              </a:rPr>
              <a:t>执行语句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      </a:t>
            </a:r>
            <a:r>
              <a:rPr kumimoji="1" lang="en-US" altLang="zh-CN" sz="2400" dirty="0">
                <a:solidFill>
                  <a:srgbClr val="FF0000"/>
                </a:solidFill>
              </a:rPr>
              <a:t>return</a:t>
            </a:r>
          </a:p>
          <a:p>
            <a:r>
              <a:rPr kumimoji="1" lang="en-US" altLang="zh-Hans" sz="2400" dirty="0"/>
              <a:t>}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6320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1443-9BA1-FD47-ADA4-5461C3E4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5C885-85D7-AA4D-837F-B66E45C6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计数、列举（有限的情况）</a:t>
            </a:r>
            <a:endParaRPr kumimoji="1" lang="en-US" altLang="zh-CN" sz="2800" dirty="0"/>
          </a:p>
          <a:p>
            <a:r>
              <a:rPr kumimoji="1" lang="zh-CN" altLang="en-US" sz="2800" dirty="0"/>
              <a:t>定义和使用：</a:t>
            </a:r>
            <a:endParaRPr kumimoji="1" lang="en-US" altLang="zh-CN" sz="2800" dirty="0"/>
          </a:p>
          <a:p>
            <a:r>
              <a:rPr kumimoji="1" lang="zh-CN" altLang="en-US" sz="2800" dirty="0"/>
              <a:t>定义：给定一个名称，然后把每一种情况列举出来</a:t>
            </a:r>
            <a:endParaRPr kumimoji="1" lang="en-US" altLang="zh-CN" sz="2800" dirty="0"/>
          </a:p>
          <a:p>
            <a:r>
              <a:rPr lang="zh-CN" altLang="en-US" sz="2800" dirty="0"/>
              <a:t>使用：点语法</a:t>
            </a:r>
          </a:p>
          <a:p>
            <a:r>
              <a:rPr lang="zh-CN" altLang="en-US" sz="2800"/>
              <a:t>经常</a:t>
            </a:r>
            <a:r>
              <a:rPr lang="zh-CN" altLang="en-US" sz="2800" dirty="0"/>
              <a:t>与</a:t>
            </a:r>
            <a:r>
              <a:rPr lang="en-US" altLang="zh-CN" sz="2800" dirty="0"/>
              <a:t>switch</a:t>
            </a:r>
            <a:r>
              <a:rPr lang="zh-CN" altLang="en-US" sz="2800" dirty="0"/>
              <a:t>配合使用</a:t>
            </a:r>
          </a:p>
          <a:p>
            <a:endParaRPr kumimoji="1"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A6544-7A6B-0740-8E88-E5C1A6BD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04756-24C0-0845-84EA-672E5B80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45734"/>
            <a:ext cx="10184130" cy="4023360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Swift</a:t>
            </a:r>
            <a:r>
              <a:rPr kumimoji="1" lang="zh-CN" altLang="en-US" sz="2800" dirty="0"/>
              <a:t>推荐自定义的对象使用结构体，系统相关的使用类。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zh-Hans" altLang="en-US" sz="2800" dirty="0"/>
              <a:t>  </a:t>
            </a:r>
            <a:r>
              <a:rPr kumimoji="1" lang="zh-CN" altLang="en-US" sz="2800" dirty="0"/>
              <a:t>属性分为：</a:t>
            </a:r>
            <a:endParaRPr kumimoji="1" lang="en-US" altLang="zh-CN" sz="2800" dirty="0"/>
          </a:p>
          <a:p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）实例属性</a:t>
            </a:r>
            <a:r>
              <a:rPr kumimoji="1" lang="zh-Hans" altLang="en-US" sz="2800" dirty="0"/>
              <a:t>，</a:t>
            </a:r>
            <a:r>
              <a:rPr kumimoji="1" lang="zh-CN" altLang="en-US" sz="2800" dirty="0"/>
              <a:t>类实例化以后具有的属性</a:t>
            </a:r>
            <a:endParaRPr kumimoji="1" lang="en-US" altLang="zh-CN" sz="2800" dirty="0"/>
          </a:p>
          <a:p>
            <a:r>
              <a:rPr kumimoji="1" lang="zh-CN" altLang="en-US" sz="2800" dirty="0"/>
              <a:t>（</a:t>
            </a:r>
            <a:r>
              <a:rPr kumimoji="1" lang="en-US" altLang="zh-Hans" sz="2800" dirty="0"/>
              <a:t>2</a:t>
            </a:r>
            <a:r>
              <a:rPr kumimoji="1" lang="zh-CN" altLang="en-US" sz="2800" dirty="0"/>
              <a:t>）类型属性，属于类型固有的，实例不能调用，定义的时候前面加</a:t>
            </a:r>
            <a:r>
              <a:rPr kumimoji="1" lang="en-US" altLang="zh-CN" sz="2800" dirty="0"/>
              <a:t>static</a:t>
            </a:r>
          </a:p>
          <a:p>
            <a:r>
              <a:rPr kumimoji="1" lang="zh-CN" altLang="en-US" sz="2800" dirty="0"/>
              <a:t>如果存在继承，父类变量前的</a:t>
            </a:r>
            <a:r>
              <a:rPr kumimoji="1" lang="en-US" altLang="zh-CN" sz="2800" dirty="0"/>
              <a:t>static</a:t>
            </a:r>
            <a:r>
              <a:rPr kumimoji="1" lang="zh-CN" altLang="en-US" sz="2800" dirty="0"/>
              <a:t>改为</a:t>
            </a:r>
            <a:r>
              <a:rPr kumimoji="1" lang="en-US" altLang="zh-Hans" sz="2800" dirty="0"/>
              <a:t>class</a:t>
            </a:r>
            <a:r>
              <a:rPr kumimoji="1" lang="zh-Hans" altLang="en-US" sz="2800" dirty="0"/>
              <a:t>，</a:t>
            </a:r>
            <a:r>
              <a:rPr kumimoji="1" lang="zh-CN" altLang="en-US" sz="2800" dirty="0"/>
              <a:t>子类的定义前加上</a:t>
            </a:r>
            <a:r>
              <a:rPr kumimoji="1" lang="en-US" altLang="zh-CN" sz="2800" dirty="0"/>
              <a:t>override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class</a:t>
            </a:r>
            <a:endParaRPr kumimoji="1" lang="en-US" altLang="zh-CN" sz="2800" dirty="0"/>
          </a:p>
          <a:p>
            <a:endParaRPr kumimoji="1"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327187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BFCC8-A5F5-5345-94F0-A757229A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23985-2C0A-384F-9914-F4626D06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（</a:t>
            </a:r>
            <a:r>
              <a:rPr kumimoji="1" lang="en-US" altLang="zh-Hans" sz="2400" dirty="0"/>
              <a:t>3</a:t>
            </a:r>
            <a:r>
              <a:rPr kumimoji="1" lang="zh-CN" altLang="en-US" sz="2400" dirty="0"/>
              <a:t>）计算属性，由其他属性计算得出，由</a:t>
            </a:r>
            <a:r>
              <a:rPr kumimoji="1" lang="en-US" altLang="zh-CN" sz="2400" dirty="0"/>
              <a:t>getter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setter</a:t>
            </a:r>
            <a:r>
              <a:rPr kumimoji="1" lang="zh-CN" altLang="en-US" sz="2400" dirty="0"/>
              <a:t>组成</a:t>
            </a:r>
            <a:endParaRPr kumimoji="1" lang="en-US" altLang="zh-CN" sz="2400" dirty="0"/>
          </a:p>
          <a:p>
            <a:r>
              <a:rPr kumimoji="1" lang="zh-Hans" altLang="en-US" sz="2400" dirty="0"/>
              <a:t> </a:t>
            </a:r>
            <a:r>
              <a:rPr kumimoji="1" lang="en-US" altLang="zh-CN" sz="2400" dirty="0"/>
              <a:t>getter</a:t>
            </a:r>
            <a:r>
              <a:rPr kumimoji="1" lang="zh-Hans" altLang="en-US" sz="2400" dirty="0"/>
              <a:t> </a:t>
            </a:r>
            <a:r>
              <a:rPr kumimoji="1" lang="zh-CN" altLang="en-US" sz="2400" dirty="0"/>
              <a:t>获取器（必须）：描述属性如何计算及返回语句，形式：</a:t>
            </a:r>
            <a:r>
              <a:rPr kumimoji="1" lang="en-US" altLang="zh-CN" sz="2400" dirty="0"/>
              <a:t>get</a:t>
            </a:r>
            <a:r>
              <a:rPr kumimoji="1" lang="en-US" altLang="zh-Hans" sz="2400" dirty="0"/>
              <a:t>{</a:t>
            </a:r>
            <a:r>
              <a:rPr kumimoji="1" lang="zh-CN" altLang="en-US" sz="2400" dirty="0"/>
              <a:t>语句和返回</a:t>
            </a:r>
            <a:r>
              <a:rPr kumimoji="1" lang="en-US" altLang="zh-Hans" sz="2400" dirty="0"/>
              <a:t>}</a:t>
            </a:r>
          </a:p>
          <a:p>
            <a:r>
              <a:rPr kumimoji="1" lang="zh-Hans" altLang="en-US" sz="2400" dirty="0"/>
              <a:t> </a:t>
            </a:r>
            <a:r>
              <a:rPr kumimoji="1" lang="en-US" altLang="zh-Hans" sz="2400" dirty="0"/>
              <a:t>setter</a:t>
            </a:r>
            <a:r>
              <a:rPr kumimoji="1" lang="zh-Hans" altLang="en-US" sz="2400" dirty="0"/>
              <a:t> </a:t>
            </a:r>
            <a:r>
              <a:rPr kumimoji="1" lang="zh-CN" altLang="en-US" sz="2400" dirty="0"/>
              <a:t>设置器（可选）</a:t>
            </a:r>
            <a:r>
              <a:rPr kumimoji="1" lang="zh-Hans" altLang="en-US" sz="2400" dirty="0"/>
              <a:t>：</a:t>
            </a:r>
            <a:r>
              <a:rPr kumimoji="1" lang="zh-CN" altLang="en-US" sz="2400" dirty="0"/>
              <a:t>有新值后如何影响其他属性，形式：</a:t>
            </a:r>
            <a:r>
              <a:rPr kumimoji="1" lang="en-US" altLang="zh-CN" sz="2400" dirty="0"/>
              <a:t>set</a:t>
            </a:r>
            <a:r>
              <a:rPr kumimoji="1" lang="en-US" altLang="zh-Hans" sz="2400" dirty="0"/>
              <a:t>{</a:t>
            </a:r>
            <a:r>
              <a:rPr kumimoji="1" lang="zh-CN" altLang="en-US" sz="2400" dirty="0"/>
              <a:t>语句</a:t>
            </a:r>
            <a:r>
              <a:rPr kumimoji="1" lang="en-US" altLang="zh-Hans" sz="2400" dirty="0"/>
              <a:t>}</a:t>
            </a:r>
            <a:endParaRPr kumimoji="1" lang="zh-CN" altLang="en-US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属性监视器：对属性值的变化进行响应</a:t>
            </a:r>
            <a:endParaRPr kumimoji="1" lang="en-US" altLang="zh-CN" sz="2400" dirty="0"/>
          </a:p>
          <a:p>
            <a:r>
              <a:rPr kumimoji="1" lang="en-US" altLang="zh-CN" sz="2400" dirty="0" err="1"/>
              <a:t>willSet</a:t>
            </a:r>
            <a:r>
              <a:rPr kumimoji="1" lang="zh-Hans" altLang="en-US" sz="2400" dirty="0"/>
              <a:t>：</a:t>
            </a:r>
            <a:r>
              <a:rPr kumimoji="1" lang="zh-CN" altLang="en-US" sz="2400" dirty="0"/>
              <a:t>事前响应，新值</a:t>
            </a:r>
            <a:r>
              <a:rPr kumimoji="1" lang="en-US" altLang="zh-CN" sz="2400" dirty="0" err="1"/>
              <a:t>newValue</a:t>
            </a:r>
            <a:endParaRPr kumimoji="1" lang="en-US" altLang="zh-CN" sz="2400" dirty="0"/>
          </a:p>
          <a:p>
            <a:r>
              <a:rPr kumimoji="1" lang="en-US" altLang="zh-CN" sz="2400" dirty="0" err="1"/>
              <a:t>didSet</a:t>
            </a:r>
            <a:r>
              <a:rPr kumimoji="1" lang="zh-Hans" altLang="en-US" sz="2400" dirty="0"/>
              <a:t>：</a:t>
            </a:r>
            <a:r>
              <a:rPr kumimoji="1" lang="zh-CN" altLang="en-US" sz="2400" dirty="0"/>
              <a:t>事后响应，旧值</a:t>
            </a:r>
            <a:r>
              <a:rPr kumimoji="1" lang="en-US" altLang="zh-CN" sz="2400" dirty="0" err="1"/>
              <a:t>oldValue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623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26D58-62F2-DB41-B473-0C638F27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D450D-6731-7E49-830C-91F2B0C5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实例方法</a:t>
            </a:r>
            <a:endParaRPr kumimoji="1" lang="en-US" altLang="zh-CN" sz="2800" dirty="0"/>
          </a:p>
          <a:p>
            <a:r>
              <a:rPr kumimoji="1" lang="zh-CN" altLang="en-US" sz="2800" dirty="0"/>
              <a:t>定义和使用与函数相似</a:t>
            </a:r>
            <a:endParaRPr kumimoji="1" lang="en-US" altLang="zh-CN" sz="2800" dirty="0"/>
          </a:p>
          <a:p>
            <a:r>
              <a:rPr kumimoji="1" lang="en-US" altLang="zh-CN" sz="2800" dirty="0"/>
              <a:t>Self</a:t>
            </a:r>
            <a:r>
              <a:rPr kumimoji="1" lang="zh-CN" altLang="en-US" sz="2800" dirty="0"/>
              <a:t>属性：引用实例自身，通常可以不写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类型方法</a:t>
            </a:r>
            <a:endParaRPr kumimoji="1" lang="en-US" altLang="zh-CN" sz="2800" dirty="0"/>
          </a:p>
          <a:p>
            <a:r>
              <a:rPr kumimoji="1" lang="zh-CN" altLang="en-US" sz="2800" dirty="0"/>
              <a:t>属于类型本身，无需实例化就可以使用，方法前加关键字</a:t>
            </a:r>
            <a:r>
              <a:rPr kumimoji="1" lang="en-US" altLang="zh-CN" sz="2800" dirty="0"/>
              <a:t>s</a:t>
            </a:r>
            <a:r>
              <a:rPr kumimoji="1" lang="en-US" altLang="zh-Hans" sz="2800" dirty="0"/>
              <a:t>tatic</a:t>
            </a:r>
          </a:p>
          <a:p>
            <a:r>
              <a:rPr kumimoji="1" lang="zh-CN" altLang="en-US" sz="2800" dirty="0"/>
              <a:t>对于类，加关键字</a:t>
            </a:r>
            <a:r>
              <a:rPr kumimoji="1" lang="en-US" altLang="zh-CN" sz="2800" dirty="0"/>
              <a:t>class</a:t>
            </a:r>
            <a:r>
              <a:rPr kumimoji="1" lang="zh-Hans" altLang="en-US" sz="2800" dirty="0"/>
              <a:t>，</a:t>
            </a:r>
            <a:r>
              <a:rPr kumimoji="1" lang="zh-CN" altLang="en-US" sz="2800" dirty="0"/>
              <a:t>可被子类重写</a:t>
            </a:r>
            <a:r>
              <a:rPr kumimoji="1" lang="en-US" altLang="zh-CN" sz="2800" dirty="0"/>
              <a:t>(</a:t>
            </a:r>
            <a:r>
              <a:rPr kumimoji="1" lang="en-US" altLang="zh-Hans" sz="2800" dirty="0"/>
              <a:t>override)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100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51A23-344D-1C45-915D-7FC68B71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0B00B-A461-0342-A5EA-CD6D2D13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初始化</a:t>
            </a:r>
            <a:endParaRPr kumimoji="1" lang="en-US" altLang="zh-CN" sz="2800" dirty="0"/>
          </a:p>
          <a:p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）类的定义没有给属性默认的值，则必须在</a:t>
            </a:r>
            <a:r>
              <a:rPr kumimoji="1" lang="en-US" altLang="zh-CN" sz="2800" dirty="0" err="1"/>
              <a:t>init</a:t>
            </a:r>
            <a:r>
              <a:rPr kumimoji="1" lang="zh-CN" altLang="en-US" sz="2800" dirty="0"/>
              <a:t>中指定</a:t>
            </a:r>
            <a:endParaRPr kumimoji="1" lang="en-US" altLang="zh-CN" sz="2800" dirty="0"/>
          </a:p>
          <a:p>
            <a:r>
              <a:rPr kumimoji="1" lang="zh-Hans" altLang="en-US" sz="2800" dirty="0"/>
              <a:t>（</a:t>
            </a:r>
            <a:r>
              <a:rPr kumimoji="1" lang="en-US" altLang="zh-Hans" sz="2800" dirty="0"/>
              <a:t>2</a:t>
            </a:r>
            <a:r>
              <a:rPr kumimoji="1" lang="zh-Hans" altLang="en-US" sz="2800" dirty="0"/>
              <a:t>）</a:t>
            </a:r>
            <a:r>
              <a:rPr kumimoji="1" lang="zh-CN" altLang="en-US" sz="2800" dirty="0"/>
              <a:t>便利构造器，可以通过对主构造器的包装，实现便利的初始化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zh-Hans" altLang="en-US" sz="2800" dirty="0"/>
              <a:t>  （</a:t>
            </a:r>
            <a:r>
              <a:rPr kumimoji="1" lang="en-US" altLang="zh-Hans" sz="2800" dirty="0"/>
              <a:t>3</a:t>
            </a:r>
            <a:r>
              <a:rPr kumimoji="1" lang="zh-Hans" altLang="en-US" sz="2800" dirty="0"/>
              <a:t>）</a:t>
            </a:r>
            <a:r>
              <a:rPr kumimoji="1" lang="zh-CN" altLang="en-US" sz="2800" dirty="0"/>
              <a:t>可失败构造器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800" dirty="0"/>
              <a:t>注意：结构体中不需要指定属性的默认值，默认提供一个包含所有属性初始化的构造器</a:t>
            </a:r>
          </a:p>
        </p:txBody>
      </p:sp>
    </p:spTree>
    <p:extLst>
      <p:ext uri="{BB962C8B-B14F-4D97-AF65-F5344CB8AC3E}">
        <p14:creationId xmlns:p14="http://schemas.microsoft.com/office/powerpoint/2010/main" val="802407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{CEC4BC57-BDA4-344A-8DF8-6954BB95B913}tf10001070</Template>
  <TotalTime>1009</TotalTime>
  <Words>365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方正姚体</vt:lpstr>
      <vt:lpstr>Calibri</vt:lpstr>
      <vt:lpstr>Rockwell</vt:lpstr>
      <vt:lpstr>Rockwell Condensed</vt:lpstr>
      <vt:lpstr>Rockwell Extra Bold</vt:lpstr>
      <vt:lpstr>Wingdings</vt:lpstr>
      <vt:lpstr>木活字</vt:lpstr>
      <vt:lpstr>闭包</vt:lpstr>
      <vt:lpstr>枚举</vt:lpstr>
      <vt:lpstr>面向对象</vt:lpstr>
      <vt:lpstr>面向对象</vt:lpstr>
      <vt:lpstr>面向对象</vt:lpstr>
      <vt:lpstr>面向对象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协议</dc:title>
  <dc:creator>Microsoft Office 用户</dc:creator>
  <cp:lastModifiedBy>liubailong</cp:lastModifiedBy>
  <cp:revision>19</cp:revision>
  <dcterms:created xsi:type="dcterms:W3CDTF">2018-05-13T07:11:21Z</dcterms:created>
  <dcterms:modified xsi:type="dcterms:W3CDTF">2020-04-20T06:51:46Z</dcterms:modified>
</cp:coreProperties>
</file>