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350" r:id="rId5"/>
    <p:sldId id="351" r:id="rId6"/>
    <p:sldId id="353" r:id="rId7"/>
    <p:sldId id="352" r:id="rId8"/>
    <p:sldId id="354" r:id="rId9"/>
    <p:sldId id="355" r:id="rId10"/>
    <p:sldId id="356" r:id="rId11"/>
    <p:sldId id="357" r:id="rId12"/>
    <p:sldId id="349" r:id="rId13"/>
    <p:sldId id="3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1A0A-1DDE-A443-B63B-9E41B1CD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0F5DE-4B61-9341-AB3D-A4D3CFD46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C9C75-5338-3D43-9BF7-9D30E999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8434-6E82-C24F-9D81-210836A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E1C186C-8176-264B-A8A0-379C6053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A66A-7188-C442-AAD9-A3911D4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60D10D3-F141-E14D-A115-30657514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09AF-460B-F84E-8EEA-37C02871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55B60-71EB-084E-807A-E30B0BA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7BC6C35-1A39-D84B-8CCA-1802440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7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CE6D9-9967-5249-91B8-38B53142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D370DBA-B077-7C4D-A3E1-E138E4A30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1CC5E-D6CA-BE47-A154-8EC918A6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C04E7-E1FE-5449-BFD9-DC77661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FFE782C-A498-F341-B3EB-B3A7BA8C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99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81A1-DEA0-FE4A-AA8F-5F16A85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FCBBF-F272-2B4F-BDB7-81D5D833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5B4F9-D822-9944-A2B6-4B668860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E300D-02D7-F34E-913B-9116C50A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AFA48B-ABC2-F249-B1DD-DE742099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0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6E8CC-90DD-294B-83D2-54E6A279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0103F1-E914-D946-9410-7EAC928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120A1-485E-994F-9149-2364C5AF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8422E-3251-FB4D-86FF-AEFB9CEA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939F308-9F88-9749-9C19-433233C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9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CFFC-3071-8748-A1F8-9B483725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C6489-B7AE-1C49-B3EA-D7ED8AFD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74BC6-846A-1B48-BF18-BE06FEF83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A4384-602C-8140-9304-FA929788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CE41-758A-0D4A-A944-FE4AD26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14C214E-9890-7540-9EB1-0CF230B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5451-177E-044D-9CE1-E3BA9741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DE4B6-4C28-EE4B-93D1-EF66D268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6518C-0868-F240-A26E-829837DA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8A5E6-1C53-0849-8AF8-AC2F7F51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7A24F-BE8E-5141-A8EF-16617F16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D7D2B-B1BF-274E-9797-B4F1FF2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50960-8967-1549-A5F4-BA0CACF5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6835678-CEE6-034A-B764-58A763F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1D83-6E77-D64F-8C76-20B0229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3263D-CA86-164D-97BF-4E075329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FDAEC-27A0-C243-B8D1-4DDA0326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42C00811-6E7F-0849-8D9A-3BB9545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8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AE8A70-2E3D-5C4D-80EB-807F938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18F48-D4A7-5F4C-AF74-A286F24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395F9A-43D2-F74D-9715-3E74AC2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9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C72A-B576-184F-AEFC-FCBE5C52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F2030-DD34-7842-B610-59D7A02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AAC1-29F5-F948-9846-1763581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E76AC-8CDD-724C-B7CD-DF1CA853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7BFCA-2C1D-DC4F-A6FD-A9D6015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3046E15-F6B8-4F47-A239-F1D5E058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72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26949-AE3B-E546-AF33-F79A5664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F8C4C-6D24-4841-B250-A1D21D0B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30713-3161-0845-8EEA-63E09DF6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0AA1C-827B-EF4A-868F-553C4394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6017D-9DCE-FE42-9808-01A0773A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7099501-88FB-4C4B-969C-A840D6D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9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50C4B4-D2A9-1441-BB9F-34D44383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69FAC-B50A-EF4A-9009-76C0E925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F3870-3BF3-CB41-A17A-A9E79A079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B40-B3C5-C64D-BFF7-1D3BC6DC17E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79C2C-C088-2446-B3A7-62C5FFD93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7231BBE-34A5-8841-88D8-CDDB2856C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7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709A8-6DA0-EF43-9FF5-5C844D73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EA89D-BD64-0044-AC54-599282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151"/>
            <a:ext cx="10848584" cy="4351338"/>
          </a:xfrm>
        </p:spPr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是基于</a:t>
            </a:r>
            <a:r>
              <a:rPr lang="en-US" altLang="zh-CN" dirty="0"/>
              <a:t>UNIX</a:t>
            </a:r>
            <a:r>
              <a:rPr lang="zh-CN" altLang="en-US" dirty="0"/>
              <a:t>的，从系统的稳定性上来说它要比其他操作系统好很多</a:t>
            </a:r>
            <a:endParaRPr lang="en-US" altLang="zh-CN" dirty="0"/>
          </a:p>
          <a:p>
            <a:r>
              <a:rPr lang="en-US" altLang="zh-CN" dirty="0"/>
              <a:t>iOS</a:t>
            </a:r>
            <a:r>
              <a:rPr lang="zh-CN" altLang="en-US" dirty="0"/>
              <a:t>的系统架构分为四个层次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）核心操作系统层（</a:t>
            </a:r>
            <a:r>
              <a:rPr lang="en-US" altLang="zh-CN" dirty="0"/>
              <a:t>Core OS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）核心服务层（</a:t>
            </a:r>
            <a:r>
              <a:rPr lang="en-US" altLang="zh-CN" dirty="0"/>
              <a:t>Core 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）媒体层（</a:t>
            </a:r>
            <a:r>
              <a:rPr lang="en-US" altLang="zh-CN" dirty="0"/>
              <a:t>Media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可触摸层（</a:t>
            </a:r>
            <a:r>
              <a:rPr lang="en-US" altLang="zh-CN" dirty="0">
                <a:solidFill>
                  <a:srgbClr val="FF0000"/>
                </a:solidFill>
              </a:rPr>
              <a:t>Cocoa Touch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932886-844D-CB4F-86CF-2C9043AD0410}"/>
              </a:ext>
            </a:extLst>
          </p:cNvPr>
          <p:cNvGrpSpPr/>
          <p:nvPr/>
        </p:nvGrpSpPr>
        <p:grpSpPr>
          <a:xfrm>
            <a:off x="7872179" y="2597755"/>
            <a:ext cx="3632249" cy="3579208"/>
            <a:chOff x="6298561" y="2852936"/>
            <a:chExt cx="2593919" cy="23042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88A578-07F8-C647-8D5E-FC776784C150}"/>
                </a:ext>
              </a:extLst>
            </p:cNvPr>
            <p:cNvSpPr/>
            <p:nvPr/>
          </p:nvSpPr>
          <p:spPr>
            <a:xfrm>
              <a:off x="6300192" y="2852936"/>
              <a:ext cx="259228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Cocoa Touch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B90EDF-3C94-1443-B25F-678930563EDE}"/>
                </a:ext>
              </a:extLst>
            </p:cNvPr>
            <p:cNvSpPr/>
            <p:nvPr/>
          </p:nvSpPr>
          <p:spPr>
            <a:xfrm>
              <a:off x="6298561" y="3429000"/>
              <a:ext cx="25922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Media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755864-A523-9747-86A5-5ACA0C1587B7}"/>
                </a:ext>
              </a:extLst>
            </p:cNvPr>
            <p:cNvSpPr/>
            <p:nvPr/>
          </p:nvSpPr>
          <p:spPr>
            <a:xfrm>
              <a:off x="6298561" y="4005064"/>
              <a:ext cx="2592288" cy="5760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Service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8D5BE9-1DA0-764C-8C8D-B5AD9E0E623A}"/>
                </a:ext>
              </a:extLst>
            </p:cNvPr>
            <p:cNvSpPr/>
            <p:nvPr/>
          </p:nvSpPr>
          <p:spPr>
            <a:xfrm>
              <a:off x="6298561" y="4581128"/>
              <a:ext cx="2592288" cy="57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OS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78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55F22-444B-CC46-8557-119B4F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9B7DC-315C-884D-826D-61876F3E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8" y="1348191"/>
            <a:ext cx="7906519" cy="52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1353-16E0-FB40-B9E0-BE43D05F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纯代码联动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761C3-2A80-6643-BC99-858B5B35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09" y="2727542"/>
            <a:ext cx="3594100" cy="18288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C6FA21D-3798-2B41-8E2A-B579806154D9}"/>
              </a:ext>
            </a:extLst>
          </p:cNvPr>
          <p:cNvSpPr/>
          <p:nvPr/>
        </p:nvSpPr>
        <p:spPr>
          <a:xfrm>
            <a:off x="5382016" y="1991638"/>
            <a:ext cx="6136215" cy="3558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343311E-22E4-1F43-B8FC-1961EFE9EB4B}"/>
              </a:ext>
            </a:extLst>
          </p:cNvPr>
          <p:cNvSpPr/>
          <p:nvPr/>
        </p:nvSpPr>
        <p:spPr>
          <a:xfrm>
            <a:off x="6657473" y="2261937"/>
            <a:ext cx="3577390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U</a:t>
            </a:r>
            <a:r>
              <a:rPr kumimoji="1" lang="en-US" altLang="zh-Hans" dirty="0" err="1"/>
              <a:t>IA</a:t>
            </a:r>
            <a:r>
              <a:rPr kumimoji="1" lang="en-US" altLang="zh-CN" dirty="0" err="1"/>
              <a:t>lertController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834FB9-5B5A-9C49-BBDE-5185ECA831F4}"/>
              </a:ext>
            </a:extLst>
          </p:cNvPr>
          <p:cNvSpPr/>
          <p:nvPr/>
        </p:nvSpPr>
        <p:spPr>
          <a:xfrm>
            <a:off x="56387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标题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EEB60F4-9A89-164C-89B8-B00F380D25EC}"/>
              </a:ext>
            </a:extLst>
          </p:cNvPr>
          <p:cNvSpPr/>
          <p:nvPr/>
        </p:nvSpPr>
        <p:spPr>
          <a:xfrm>
            <a:off x="76961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消息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3C59B2F-3B28-644F-8BE7-F8957E20FA23}"/>
              </a:ext>
            </a:extLst>
          </p:cNvPr>
          <p:cNvSpPr/>
          <p:nvPr/>
        </p:nvSpPr>
        <p:spPr>
          <a:xfrm>
            <a:off x="97535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样式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60C410-A476-DF4C-9AC5-6D8492CEF825}"/>
              </a:ext>
            </a:extLst>
          </p:cNvPr>
          <p:cNvSpPr/>
          <p:nvPr/>
        </p:nvSpPr>
        <p:spPr>
          <a:xfrm>
            <a:off x="6657473" y="4556342"/>
            <a:ext cx="3577390" cy="6577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按钮及响应动作</a:t>
            </a:r>
          </a:p>
        </p:txBody>
      </p:sp>
    </p:spTree>
    <p:extLst>
      <p:ext uri="{BB962C8B-B14F-4D97-AF65-F5344CB8AC3E}">
        <p14:creationId xmlns:p14="http://schemas.microsoft.com/office/powerpoint/2010/main" val="196378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  <a:r>
              <a:rPr lang="en-US" altLang="zh-CN" dirty="0"/>
              <a:t>-</a:t>
            </a:r>
            <a:r>
              <a:rPr lang="zh-CN" altLang="en-US" dirty="0"/>
              <a:t>加法计算器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639616" y="1556792"/>
            <a:ext cx="5040560" cy="2448272"/>
            <a:chOff x="2123728" y="2420888"/>
            <a:chExt cx="5040560" cy="2448272"/>
          </a:xfrm>
        </p:grpSpPr>
        <p:sp>
          <p:nvSpPr>
            <p:cNvPr id="12" name="矩形 11"/>
            <p:cNvSpPr/>
            <p:nvPr/>
          </p:nvSpPr>
          <p:spPr>
            <a:xfrm>
              <a:off x="2123728" y="2420888"/>
              <a:ext cx="5040560" cy="2448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39752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60540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07904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6216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7804" y="3793470"/>
              <a:ext cx="37084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计算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13523" y="422065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）搭建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）监听按钮的点击事件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）获取两个文本框的内容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）将计算的结果显示到文本标签中</a:t>
            </a:r>
          </a:p>
          <a:p>
            <a:r>
              <a:rPr lang="zh-CN" altLang="en-US" dirty="0"/>
              <a:t>参考程序：</a:t>
            </a:r>
          </a:p>
        </p:txBody>
      </p:sp>
    </p:spTree>
    <p:extLst>
      <p:ext uri="{BB962C8B-B14F-4D97-AF65-F5344CB8AC3E}">
        <p14:creationId xmlns:p14="http://schemas.microsoft.com/office/powerpoint/2010/main" val="511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5FDA-1682-A348-85D7-A3FDFD8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D23F5-E2D2-A046-8E1C-C421023C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71" y="239865"/>
            <a:ext cx="3602329" cy="66074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BE1B3F-BF3C-0B40-827D-8D0B5B030572}"/>
              </a:ext>
            </a:extLst>
          </p:cNvPr>
          <p:cNvSpPr txBox="1"/>
          <p:nvPr/>
        </p:nvSpPr>
        <p:spPr>
          <a:xfrm>
            <a:off x="551145" y="1778696"/>
            <a:ext cx="6901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项目需求：</a:t>
            </a:r>
            <a:endParaRPr kumimoji="1" lang="en-US" altLang="zh-CN" sz="2800" dirty="0"/>
          </a:p>
          <a:p>
            <a:r>
              <a:rPr kumimoji="1" lang="zh-CN" altLang="en-US" sz="2800" dirty="0"/>
              <a:t>滑动下面的滑动条，图片上方的编号、图片以及图片的名称都会随之变化。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allNames</a:t>
            </a:r>
            <a:r>
              <a:rPr lang="en-US" altLang="zh-CN" dirty="0"/>
              <a:t> = ["</a:t>
            </a:r>
            <a:r>
              <a:rPr lang="zh-CN" altLang="en-US" dirty="0"/>
              <a:t>奥尼尔</a:t>
            </a:r>
            <a:r>
              <a:rPr lang="en-US" altLang="zh-CN" dirty="0"/>
              <a:t>","</a:t>
            </a:r>
            <a:r>
              <a:rPr lang="zh-CN" altLang="en-US" dirty="0"/>
              <a:t>保罗</a:t>
            </a:r>
            <a:r>
              <a:rPr lang="en-US" altLang="zh-CN" dirty="0"/>
              <a:t>","</a:t>
            </a:r>
            <a:r>
              <a:rPr lang="zh-CN" altLang="en-US" dirty="0"/>
              <a:t>基德</a:t>
            </a:r>
            <a:r>
              <a:rPr lang="en-US" altLang="zh-CN" dirty="0"/>
              <a:t>","</a:t>
            </a:r>
            <a:r>
              <a:rPr lang="zh-CN" altLang="en-US" dirty="0"/>
              <a:t>吉诺比利</a:t>
            </a:r>
            <a:r>
              <a:rPr lang="en-US" altLang="zh-CN" dirty="0"/>
              <a:t>","</a:t>
            </a:r>
            <a:r>
              <a:rPr lang="zh-CN" altLang="en-US" dirty="0"/>
              <a:t>加内特</a:t>
            </a:r>
            <a:r>
              <a:rPr lang="en-US" altLang="zh-CN" dirty="0"/>
              <a:t>","</a:t>
            </a:r>
            <a:r>
              <a:rPr lang="zh-CN" altLang="en-US" dirty="0"/>
              <a:t>科比</a:t>
            </a:r>
            <a:r>
              <a:rPr lang="en-US" altLang="zh-CN" dirty="0"/>
              <a:t>","</a:t>
            </a:r>
            <a:r>
              <a:rPr lang="zh-CN" altLang="en-US" dirty="0"/>
              <a:t>孙悦</a:t>
            </a:r>
            <a:r>
              <a:rPr lang="en-US" altLang="zh-CN" dirty="0"/>
              <a:t>","</a:t>
            </a:r>
            <a:r>
              <a:rPr lang="zh-CN" altLang="en-US" dirty="0"/>
              <a:t>詹姆斯</a:t>
            </a:r>
            <a:r>
              <a:rPr lang="en-US" altLang="zh-CN" dirty="0"/>
              <a:t>"]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6BDA-AB64-FA4B-BB0F-D89E230D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476A-DF99-6C44-B66E-7FA663D7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每个层的主要功能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）核心操作系统层：它包括内存管理、文件系统、电源管理以及一些其他的操作系统任务，它可以直接和硬件设备进行交互。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）核心服务层：可以通过它来访问</a:t>
            </a:r>
            <a:r>
              <a:rPr lang="en-US" altLang="zh-CN" dirty="0"/>
              <a:t>iOS</a:t>
            </a:r>
            <a:r>
              <a:rPr lang="zh-CN" altLang="en-US" dirty="0"/>
              <a:t>的一些服务，比如网络连接、文件访问、数据库、用户定位等。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）媒体层：通过它可以在应用程序中使用各种媒体文件，进行音频与视频的录制，图形的绘制，以及制作基础的动画效果。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）可触摸层：为应用程序的开发提供各种有用的框架，并且大部分与用户界面有关，本质上来说它负责用户在</a:t>
            </a:r>
            <a:r>
              <a:rPr lang="en-US" altLang="zh-CN" dirty="0"/>
              <a:t>iOS</a:t>
            </a:r>
            <a:r>
              <a:rPr lang="zh-CN" altLang="en-US" dirty="0"/>
              <a:t>设备上的触摸交互操作。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3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4B98-D785-344B-8C2F-12FE7458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553F0-EEC5-4241-8761-0BF8A42E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Cocoa Touch</a:t>
            </a:r>
          </a:p>
          <a:p>
            <a:pPr marL="0" indent="0">
              <a:buNone/>
            </a:pPr>
            <a:r>
              <a:rPr lang="en-US" altLang="zh-CN" dirty="0"/>
              <a:t>    Cocoa Touch</a:t>
            </a:r>
            <a:r>
              <a:rPr lang="zh-CN" altLang="en-US" dirty="0"/>
              <a:t>层中有个非常重要的</a:t>
            </a:r>
            <a:r>
              <a:rPr lang="en-US" altLang="zh-CN" dirty="0" err="1"/>
              <a:t>UIKit</a:t>
            </a:r>
            <a:r>
              <a:rPr lang="zh-CN" altLang="en-US" dirty="0"/>
              <a:t>框架，为应用程序提供了各种可视化组件（控件），如按钮（</a:t>
            </a:r>
            <a:r>
              <a:rPr lang="en-US" altLang="zh-CN" dirty="0" err="1"/>
              <a:t>UIButton</a:t>
            </a:r>
            <a:r>
              <a:rPr lang="zh-CN" altLang="en-US" dirty="0"/>
              <a:t>）、开关（</a:t>
            </a:r>
            <a:r>
              <a:rPr lang="en-US" altLang="zh-CN" dirty="0" err="1"/>
              <a:t>UISwitch</a:t>
            </a:r>
            <a:r>
              <a:rPr lang="zh-CN" altLang="en-US" dirty="0"/>
              <a:t>）、进度条（</a:t>
            </a:r>
            <a:r>
              <a:rPr lang="en-US" altLang="zh-CN" dirty="0" err="1"/>
              <a:t>UIProgressView</a:t>
            </a:r>
            <a:r>
              <a:rPr lang="zh-CN" altLang="en-US" dirty="0"/>
              <a:t>）等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5.0</a:t>
            </a:r>
            <a:r>
              <a:rPr kumimoji="1" lang="zh-CN" altLang="en-US" dirty="0"/>
              <a:t>开始，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文件 描述 软件界面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在屏幕上，能够看得见、摸得着的东西都是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。比如按钮、图片、文字等，所有控件最终都继承自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每一个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都是一个容器，可以容纳其他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9506272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一般情况下，每一个“满屏”的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都交给对应的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去管理。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内部有个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属性，就是它负责管理的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对象。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r>
              <a:rPr kumimoji="1" lang="zh-CN" altLang="en-US" dirty="0"/>
              <a:t>的作用是：负责创建</a:t>
            </a:r>
            <a:r>
              <a:rPr kumimoji="1" lang="en-US" altLang="zh-CN" dirty="0"/>
              <a:t>\</a:t>
            </a:r>
            <a:r>
              <a:rPr kumimoji="1" lang="zh-CN" altLang="en-US" dirty="0"/>
              <a:t>销毁自己的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，处理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和用户之间的交互（事件处理）。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就是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的大管家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8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43C04-2956-0D4C-B4C8-4E348DF7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360080"/>
            <a:ext cx="10515600" cy="566846"/>
          </a:xfrm>
        </p:spPr>
        <p:txBody>
          <a:bodyPr/>
          <a:lstStyle/>
          <a:p>
            <a:r>
              <a:rPr kumimoji="1" lang="zh-CN" altLang="en-US" dirty="0"/>
              <a:t>创建第一个</a:t>
            </a:r>
            <a:r>
              <a:rPr kumimoji="1" lang="en-US" altLang="zh-CN" dirty="0"/>
              <a:t>A</a:t>
            </a:r>
            <a:r>
              <a:rPr kumimoji="1" lang="en-US" altLang="zh-Hans" dirty="0"/>
              <a:t>PP</a:t>
            </a:r>
            <a:r>
              <a:rPr kumimoji="1" lang="en-US" altLang="zh-CN" dirty="0"/>
              <a:t>--</a:t>
            </a:r>
            <a:r>
              <a:rPr kumimoji="1" lang="en-US" altLang="zh-Hans" dirty="0"/>
              <a:t>HelloWorld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3F9710-98A0-E141-A142-CD49511B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49" y="1005025"/>
            <a:ext cx="6280998" cy="58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CAB74A-65D6-6749-9161-9431A043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5666" cy="67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FE484-2465-B147-B8A4-7733A277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界面与代码的关系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CDAEA-AC15-2D4F-BDEB-C12EB3EE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Main</a:t>
            </a:r>
            <a:r>
              <a:rPr kumimoji="1" lang="en-US" altLang="zh-Hans" dirty="0" err="1"/>
              <a:t>.storyboard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界面</a:t>
            </a:r>
            <a:endParaRPr kumimoji="1" lang="en-US" altLang="zh-CN" dirty="0"/>
          </a:p>
          <a:p>
            <a:r>
              <a:rPr kumimoji="1" lang="en-US" altLang="zh-CN" dirty="0" err="1"/>
              <a:t>ViewController</a:t>
            </a:r>
            <a:r>
              <a:rPr kumimoji="1" lang="en-US" altLang="zh-Hans" dirty="0" err="1"/>
              <a:t>.swift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33513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BF3CAD-A14F-9E4E-BBD4-C787A1F6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0" y="1102604"/>
            <a:ext cx="9010389" cy="49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533</Words>
  <Application>Microsoft Macintosh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iOS开发概述</vt:lpstr>
      <vt:lpstr>iOS开发概述</vt:lpstr>
      <vt:lpstr>iOS开发概述</vt:lpstr>
      <vt:lpstr>iOS开发概述</vt:lpstr>
      <vt:lpstr>iOS开发概述</vt:lpstr>
      <vt:lpstr>PowerPoint 演示文稿</vt:lpstr>
      <vt:lpstr>PowerPoint 演示文稿</vt:lpstr>
      <vt:lpstr>界面与代码的关系</vt:lpstr>
      <vt:lpstr>PowerPoint 演示文稿</vt:lpstr>
      <vt:lpstr>PowerPoint 演示文稿</vt:lpstr>
      <vt:lpstr>纯代码联动</vt:lpstr>
      <vt:lpstr>项目需求-加法计算器</vt:lpstr>
      <vt:lpstr>图片浏览器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iOS开发概述</dc:title>
  <dc:creator>Microsoft Office 用户</dc:creator>
  <cp:lastModifiedBy>Microsoft Office 用户</cp:lastModifiedBy>
  <cp:revision>10</cp:revision>
  <dcterms:created xsi:type="dcterms:W3CDTF">2018-05-19T12:51:14Z</dcterms:created>
  <dcterms:modified xsi:type="dcterms:W3CDTF">2018-05-23T13:05:20Z</dcterms:modified>
</cp:coreProperties>
</file>