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350" r:id="rId5"/>
    <p:sldId id="351" r:id="rId6"/>
    <p:sldId id="353" r:id="rId7"/>
    <p:sldId id="352" r:id="rId8"/>
    <p:sldId id="354" r:id="rId9"/>
    <p:sldId id="355" r:id="rId10"/>
    <p:sldId id="356" r:id="rId11"/>
    <p:sldId id="357" r:id="rId12"/>
    <p:sldId id="349" r:id="rId13"/>
    <p:sldId id="358" r:id="rId14"/>
    <p:sldId id="297" r:id="rId15"/>
    <p:sldId id="299" r:id="rId16"/>
    <p:sldId id="298" r:id="rId17"/>
    <p:sldId id="301" r:id="rId18"/>
    <p:sldId id="303" r:id="rId19"/>
    <p:sldId id="30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93224"/>
  </p:normalViewPr>
  <p:slideViewPr>
    <p:cSldViewPr snapToGrid="0" snapToObjects="1">
      <p:cViewPr varScale="1">
        <p:scale>
          <a:sx n="66" d="100"/>
          <a:sy n="66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61A0A-1DDE-A443-B63B-9E41B1CD5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60F5DE-4B61-9341-AB3D-A4D3CFD46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C9C75-5338-3D43-9BF7-9D30E999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C8434-6E82-C24F-9D81-210836A0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E1C186C-8176-264B-A8A0-379C6053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36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7A66A-7188-C442-AAD9-A3911D4E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60D10D3-F141-E14D-A115-306575145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A09AF-460B-F84E-8EEA-37C02871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55B60-71EB-084E-807A-E30B0BA9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7BC6C35-1A39-D84B-8CCA-18024402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72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DCE6D9-9967-5249-91B8-38B53142D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DD370DBA-B077-7C4D-A3E1-E138E4A30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1CC5E-D6CA-BE47-A154-8EC918A6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C04E7-E1FE-5449-BFD9-DC776614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FFE782C-A498-F341-B3EB-B3A7BA8C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99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781A1-DEA0-FE4A-AA8F-5F16A85D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FCBBF-F272-2B4F-BDB7-81D5D833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5B4F9-D822-9944-A2B6-4B668860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E300D-02D7-F34E-913B-9116C50A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AFA48B-ABC2-F249-B1DD-DE742099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07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6E8CC-90DD-294B-83D2-54E6A279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0103F1-E914-D946-9410-7EAC9281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120A1-485E-994F-9149-2364C5AF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8422E-3251-FB4D-86FF-AEFB9CEA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939F308-9F88-9749-9C19-433233C3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196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ECFFC-3071-8748-A1F8-9B483725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C6489-B7AE-1C49-B3EA-D7ED8AFDB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B74BC6-846A-1B48-BF18-BE06FEF83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A4384-602C-8140-9304-FA929788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7CE41-758A-0D4A-A944-FE4AD26E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F14C214E-9890-7540-9EB1-0CF230BC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7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25451-177E-044D-9CE1-E3BA9741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7DE4B6-4C28-EE4B-93D1-EF66D268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B6518C-0868-F240-A26E-829837DA6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E8A5E6-1C53-0849-8AF8-AC2F7F51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67A24F-BE8E-5141-A8EF-16617F162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5D7D2B-B1BF-274E-9797-B4F1FF2C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C50960-8967-1549-A5F4-BA0CACF5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16835678-CEE6-034A-B764-58A763FA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70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91D83-6E77-D64F-8C76-20B02290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83263D-CA86-164D-97BF-4E075329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6FDAEC-27A0-C243-B8D1-4DDA0326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42C00811-6E7F-0849-8D9A-3BB9545A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85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AE8A70-2E3D-5C4D-80EB-807F9386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318F48-D4A7-5F4C-AF74-A286F246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3395F9A-43D2-F74D-9715-3E74AC23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93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0C72A-B576-184F-AEFC-FCBE5C52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F2030-DD34-7842-B610-59D7A02CC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68AAC1-29F5-F948-9846-1763581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E76AC-8CDD-724C-B7CD-DF1CA853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57BFCA-2C1D-DC4F-A6FD-A9D60159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73046E15-F6B8-4F47-A239-F1D5E058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572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26949-AE3B-E546-AF33-F79A5664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EF8C4C-6D24-4841-B250-A1D21D0BF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130713-3161-0845-8EEA-63E09DF65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0AA1C-827B-EF4A-868F-553C4394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6017D-9DCE-FE42-9808-01A0773A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E7099501-88FB-4C4B-969C-A840D6DE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95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50C4B4-D2A9-1441-BB9F-34D44383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69FAC-B50A-EF4A-9009-76C0E925D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F3870-3BF3-CB41-A17A-A9E79A079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6B40-B3C5-C64D-BFF7-1D3BC6DC17EC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79C2C-C088-2446-B3A7-62C5FFD93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7231BBE-34A5-8841-88D8-CDDB2856C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A3B2-9C3F-EC42-9CD0-E3EFF2003B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579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709A8-6DA0-EF43-9FF5-5C844D73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开发概述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EA89D-BD64-0044-AC54-599282E3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151"/>
            <a:ext cx="10848584" cy="4351338"/>
          </a:xfrm>
        </p:spPr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是基于</a:t>
            </a:r>
            <a:r>
              <a:rPr lang="en-US" altLang="zh-CN" dirty="0"/>
              <a:t>UNIX</a:t>
            </a:r>
            <a:r>
              <a:rPr lang="zh-CN" altLang="en-US" dirty="0"/>
              <a:t>的，从系统的稳定性上来说它要比其他操作系统好很多</a:t>
            </a:r>
            <a:endParaRPr lang="en-US" altLang="zh-CN" dirty="0"/>
          </a:p>
          <a:p>
            <a:r>
              <a:rPr lang="en-US" altLang="zh-CN" dirty="0"/>
              <a:t>iOS</a:t>
            </a:r>
            <a:r>
              <a:rPr lang="zh-CN" altLang="en-US" dirty="0"/>
              <a:t>的系统架构分为四个层次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）核心操作系统层（</a:t>
            </a:r>
            <a:r>
              <a:rPr lang="en-US" altLang="zh-CN" dirty="0"/>
              <a:t>Core OS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）核心服务层（</a:t>
            </a:r>
            <a:r>
              <a:rPr lang="en-US" altLang="zh-CN" dirty="0"/>
              <a:t>Core Service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）媒体层（</a:t>
            </a:r>
            <a:r>
              <a:rPr lang="en-US" altLang="zh-CN" dirty="0"/>
              <a:t>Media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可触摸层（</a:t>
            </a:r>
            <a:r>
              <a:rPr lang="en-US" altLang="zh-CN" dirty="0">
                <a:solidFill>
                  <a:srgbClr val="FF0000"/>
                </a:solidFill>
              </a:rPr>
              <a:t>Cocoa Touch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9932886-844D-CB4F-86CF-2C9043AD0410}"/>
              </a:ext>
            </a:extLst>
          </p:cNvPr>
          <p:cNvGrpSpPr/>
          <p:nvPr/>
        </p:nvGrpSpPr>
        <p:grpSpPr>
          <a:xfrm>
            <a:off x="7872179" y="2597755"/>
            <a:ext cx="3632249" cy="3579208"/>
            <a:chOff x="6298561" y="2852936"/>
            <a:chExt cx="2593919" cy="230425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88A578-07F8-C647-8D5E-FC776784C150}"/>
                </a:ext>
              </a:extLst>
            </p:cNvPr>
            <p:cNvSpPr/>
            <p:nvPr/>
          </p:nvSpPr>
          <p:spPr>
            <a:xfrm>
              <a:off x="6300192" y="2852936"/>
              <a:ext cx="2592288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Cocoa Touch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CB90EDF-3C94-1443-B25F-678930563EDE}"/>
                </a:ext>
              </a:extLst>
            </p:cNvPr>
            <p:cNvSpPr/>
            <p:nvPr/>
          </p:nvSpPr>
          <p:spPr>
            <a:xfrm>
              <a:off x="6298561" y="3429000"/>
              <a:ext cx="25922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Media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755864-A523-9747-86A5-5ACA0C1587B7}"/>
                </a:ext>
              </a:extLst>
            </p:cNvPr>
            <p:cNvSpPr/>
            <p:nvPr/>
          </p:nvSpPr>
          <p:spPr>
            <a:xfrm>
              <a:off x="6298561" y="4005064"/>
              <a:ext cx="2592288" cy="57606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Core Service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68D5BE9-1DA0-764C-8C8D-B5AD9E0E623A}"/>
                </a:ext>
              </a:extLst>
            </p:cNvPr>
            <p:cNvSpPr/>
            <p:nvPr/>
          </p:nvSpPr>
          <p:spPr>
            <a:xfrm>
              <a:off x="6298561" y="4581128"/>
              <a:ext cx="2592288" cy="5760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Core OS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178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55F22-444B-CC46-8557-119B4F37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89B7DC-315C-884D-826D-61876F3EA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48" y="1348191"/>
            <a:ext cx="7906519" cy="525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8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01353-16E0-FB40-B9E0-BE43D05F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纯代码联动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D761C3-2A80-6643-BC99-858B5B35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09" y="2727542"/>
            <a:ext cx="3594100" cy="1828800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2C6FA21D-3798-2B41-8E2A-B579806154D9}"/>
              </a:ext>
            </a:extLst>
          </p:cNvPr>
          <p:cNvSpPr/>
          <p:nvPr/>
        </p:nvSpPr>
        <p:spPr>
          <a:xfrm>
            <a:off x="5382016" y="1991638"/>
            <a:ext cx="6136215" cy="35589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343311E-22E4-1F43-B8FC-1961EFE9EB4B}"/>
              </a:ext>
            </a:extLst>
          </p:cNvPr>
          <p:cNvSpPr/>
          <p:nvPr/>
        </p:nvSpPr>
        <p:spPr>
          <a:xfrm>
            <a:off x="6657473" y="2261937"/>
            <a:ext cx="3577390" cy="657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U</a:t>
            </a:r>
            <a:r>
              <a:rPr kumimoji="1" lang="en-US" altLang="zh-Hans" dirty="0" err="1"/>
              <a:t>IA</a:t>
            </a:r>
            <a:r>
              <a:rPr kumimoji="1" lang="en-US" altLang="zh-CN" dirty="0" err="1"/>
              <a:t>lertController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7834FB9-5B5A-9C49-BBDE-5185ECA831F4}"/>
              </a:ext>
            </a:extLst>
          </p:cNvPr>
          <p:cNvSpPr/>
          <p:nvPr/>
        </p:nvSpPr>
        <p:spPr>
          <a:xfrm>
            <a:off x="5638799" y="3442240"/>
            <a:ext cx="1499938" cy="657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标题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EEB60F4-9A89-164C-89B8-B00F380D25EC}"/>
              </a:ext>
            </a:extLst>
          </p:cNvPr>
          <p:cNvSpPr/>
          <p:nvPr/>
        </p:nvSpPr>
        <p:spPr>
          <a:xfrm>
            <a:off x="7696199" y="3442240"/>
            <a:ext cx="1499938" cy="657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消息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3C59B2F-3B28-644F-8BE7-F8957E20FA23}"/>
              </a:ext>
            </a:extLst>
          </p:cNvPr>
          <p:cNvSpPr/>
          <p:nvPr/>
        </p:nvSpPr>
        <p:spPr>
          <a:xfrm>
            <a:off x="9753599" y="3442240"/>
            <a:ext cx="1499938" cy="657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样式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B60C410-A476-DF4C-9AC5-6D8492CEF825}"/>
              </a:ext>
            </a:extLst>
          </p:cNvPr>
          <p:cNvSpPr/>
          <p:nvPr/>
        </p:nvSpPr>
        <p:spPr>
          <a:xfrm>
            <a:off x="6657473" y="4556342"/>
            <a:ext cx="3577390" cy="6577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按钮及响应动作</a:t>
            </a:r>
          </a:p>
        </p:txBody>
      </p:sp>
    </p:spTree>
    <p:extLst>
      <p:ext uri="{BB962C8B-B14F-4D97-AF65-F5344CB8AC3E}">
        <p14:creationId xmlns:p14="http://schemas.microsoft.com/office/powerpoint/2010/main" val="196378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项目需求</a:t>
            </a:r>
            <a:r>
              <a:rPr lang="en-US" altLang="zh-CN" dirty="0"/>
              <a:t>-</a:t>
            </a:r>
            <a:r>
              <a:rPr lang="zh-CN" altLang="en-US" dirty="0"/>
              <a:t>加法计算器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639616" y="1556792"/>
            <a:ext cx="5040560" cy="2448272"/>
            <a:chOff x="2123728" y="2420888"/>
            <a:chExt cx="5040560" cy="2448272"/>
          </a:xfrm>
        </p:grpSpPr>
        <p:sp>
          <p:nvSpPr>
            <p:cNvPr id="12" name="矩形 11"/>
            <p:cNvSpPr/>
            <p:nvPr/>
          </p:nvSpPr>
          <p:spPr>
            <a:xfrm>
              <a:off x="2123728" y="2420888"/>
              <a:ext cx="5040560" cy="2448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339752" y="2636912"/>
              <a:ext cx="108012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260540" y="2636912"/>
              <a:ext cx="108012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707904" y="270892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52120" y="270892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=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16216" y="270892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807804" y="3793470"/>
              <a:ext cx="37084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计算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113523" y="422065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开发步骤：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）搭建</a:t>
            </a:r>
            <a:r>
              <a:rPr lang="en-US" altLang="zh-CN" dirty="0"/>
              <a:t>UI</a:t>
            </a:r>
            <a:r>
              <a:rPr lang="zh-CN" altLang="en-US" dirty="0"/>
              <a:t>界面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）监听按钮的点击事件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）获取两个文本框的内容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）将计算的结果显示到文本标签中</a:t>
            </a:r>
          </a:p>
          <a:p>
            <a:r>
              <a:rPr lang="zh-CN" altLang="en-US" dirty="0"/>
              <a:t>参考程序：</a:t>
            </a:r>
          </a:p>
        </p:txBody>
      </p:sp>
    </p:spTree>
    <p:extLst>
      <p:ext uri="{BB962C8B-B14F-4D97-AF65-F5344CB8AC3E}">
        <p14:creationId xmlns:p14="http://schemas.microsoft.com/office/powerpoint/2010/main" val="5115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95FDA-1682-A348-85D7-A3FDFD8A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图片浏览器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DD23F5-E2D2-A046-8E1C-C421023C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71" y="239865"/>
            <a:ext cx="3602329" cy="66074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7BE1B3F-BF3C-0B40-827D-8D0B5B030572}"/>
              </a:ext>
            </a:extLst>
          </p:cNvPr>
          <p:cNvSpPr txBox="1"/>
          <p:nvPr/>
        </p:nvSpPr>
        <p:spPr>
          <a:xfrm>
            <a:off x="551145" y="1778696"/>
            <a:ext cx="690184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项目需求：</a:t>
            </a:r>
            <a:endParaRPr kumimoji="1" lang="en-US" altLang="zh-CN" sz="2800" dirty="0"/>
          </a:p>
          <a:p>
            <a:r>
              <a:rPr kumimoji="1" lang="zh-CN" altLang="en-US" sz="2800" dirty="0"/>
              <a:t>滑动下面的滑动条，图片上方的编号、图片以及图片的名称都会随之变化。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lang="en-US" altLang="zh-CN" dirty="0"/>
              <a:t>let </a:t>
            </a:r>
            <a:r>
              <a:rPr lang="en-US" altLang="zh-CN" dirty="0" err="1"/>
              <a:t>allNames</a:t>
            </a:r>
            <a:r>
              <a:rPr lang="en-US" altLang="zh-CN" dirty="0"/>
              <a:t> = ["</a:t>
            </a:r>
            <a:r>
              <a:rPr lang="zh-CN" altLang="en-US" dirty="0"/>
              <a:t>奥尼尔</a:t>
            </a:r>
            <a:r>
              <a:rPr lang="en-US" altLang="zh-CN" dirty="0"/>
              <a:t>","</a:t>
            </a:r>
            <a:r>
              <a:rPr lang="zh-CN" altLang="en-US" dirty="0"/>
              <a:t>保罗</a:t>
            </a:r>
            <a:r>
              <a:rPr lang="en-US" altLang="zh-CN" dirty="0"/>
              <a:t>","</a:t>
            </a:r>
            <a:r>
              <a:rPr lang="zh-CN" altLang="en-US" dirty="0"/>
              <a:t>基德</a:t>
            </a:r>
            <a:r>
              <a:rPr lang="en-US" altLang="zh-CN" dirty="0"/>
              <a:t>","</a:t>
            </a:r>
            <a:r>
              <a:rPr lang="zh-CN" altLang="en-US" dirty="0"/>
              <a:t>吉诺比利</a:t>
            </a:r>
            <a:r>
              <a:rPr lang="en-US" altLang="zh-CN" dirty="0"/>
              <a:t>","</a:t>
            </a:r>
            <a:r>
              <a:rPr lang="zh-CN" altLang="en-US" dirty="0"/>
              <a:t>加内特</a:t>
            </a:r>
            <a:r>
              <a:rPr lang="en-US" altLang="zh-CN" dirty="0"/>
              <a:t>","</a:t>
            </a:r>
            <a:r>
              <a:rPr lang="zh-CN" altLang="en-US" dirty="0"/>
              <a:t>科比</a:t>
            </a:r>
            <a:r>
              <a:rPr lang="en-US" altLang="zh-CN" dirty="0"/>
              <a:t>","</a:t>
            </a:r>
            <a:r>
              <a:rPr lang="zh-CN" altLang="en-US" dirty="0"/>
              <a:t>孙悦</a:t>
            </a:r>
            <a:r>
              <a:rPr lang="en-US" altLang="zh-CN" dirty="0"/>
              <a:t>","</a:t>
            </a:r>
            <a:r>
              <a:rPr lang="zh-CN" altLang="en-US" dirty="0"/>
              <a:t>詹姆斯</a:t>
            </a:r>
            <a:r>
              <a:rPr lang="en-US" altLang="zh-CN" dirty="0"/>
              <a:t>"]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04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7679A-493E-2944-BDE8-9716FBE4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图片浏览器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CC341-5E11-3C42-9D54-4B3F7021B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9"/>
            <a:ext cx="10360068" cy="733536"/>
          </a:xfrm>
        </p:spPr>
        <p:txBody>
          <a:bodyPr/>
          <a:lstStyle/>
          <a:p>
            <a:r>
              <a:rPr kumimoji="1" lang="zh-CN" altLang="en-US" dirty="0"/>
              <a:t>创建一个</a:t>
            </a:r>
            <a:r>
              <a:rPr kumimoji="1" lang="en-US" altLang="zh-CN" dirty="0" err="1"/>
              <a:t>plist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68F4DF-44E4-CC4F-862A-CE60FAD0F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92" y="2424224"/>
            <a:ext cx="8365393" cy="417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C7A30-AB7E-BC48-B962-6FE7A647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图片浏览器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A248F-B59E-F74B-BF27-B57869290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以数组的形式保存球员的姓名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570174-668C-8644-8BFC-E52F6BEC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19" y="2639773"/>
            <a:ext cx="8399423" cy="353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7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0793-BFDC-A840-8076-577E7215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图片浏览器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8AC0FF-AC26-764B-90C7-D3FACE0E7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690688"/>
            <a:ext cx="10998200" cy="1193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8767B7-6B90-074A-9036-D6793496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6520"/>
            <a:ext cx="12192000" cy="32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EB8E5-F1A5-B748-99BD-F2485E27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Tom</a:t>
            </a:r>
            <a:r>
              <a:rPr kumimoji="1" lang="zh-CN" altLang="en-US" dirty="0"/>
              <a:t>猫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B5F2E0-729A-EB49-984B-04C347F27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494022"/>
            <a:ext cx="104267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42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986DD-09B7-A04E-B6DE-5E4CB16E3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35" y="373496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Hans" dirty="0"/>
              <a:t>om</a:t>
            </a:r>
            <a:r>
              <a:rPr kumimoji="1" lang="zh-CN" altLang="en-US" dirty="0"/>
              <a:t>猫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495F2-115F-2C41-8210-87A2A4B51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kumimoji="1" lang="zh-CN" altLang="en-US" dirty="0"/>
              <a:t>六个按钮连接到同一个方法</a:t>
            </a:r>
            <a:endParaRPr kumimoji="1" lang="en-US" altLang="zh-CN" dirty="0"/>
          </a:p>
          <a:p>
            <a:r>
              <a:rPr kumimoji="1" lang="zh-CN" altLang="en-US" dirty="0"/>
              <a:t>为了判别单击了哪一个按钮，给每一个按钮设置一个不同的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值</a:t>
            </a:r>
            <a:endParaRPr kumimoji="1" lang="en-US" altLang="zh-CN" dirty="0"/>
          </a:p>
          <a:p>
            <a:r>
              <a:rPr kumimoji="1" lang="zh-CN" altLang="en-US" dirty="0"/>
              <a:t>通过</a:t>
            </a:r>
            <a:r>
              <a:rPr kumimoji="1" lang="en-US" altLang="zh-CN" dirty="0"/>
              <a:t>switch</a:t>
            </a:r>
            <a:r>
              <a:rPr kumimoji="1" lang="zh-CN" altLang="en-US" dirty="0"/>
              <a:t>语句对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值进行判定，以决定具体的动画播放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7E7780-9DBE-C042-AE87-256B8E8C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4330"/>
            <a:ext cx="5684785" cy="458263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13CB0C1-83E4-244D-AEAF-D187D65F579E}"/>
              </a:ext>
            </a:extLst>
          </p:cNvPr>
          <p:cNvSpPr/>
          <p:nvPr/>
        </p:nvSpPr>
        <p:spPr>
          <a:xfrm>
            <a:off x="9994605" y="3700130"/>
            <a:ext cx="1786180" cy="251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282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7330B-56D3-B842-8CB8-C4B59EDA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Tom</a:t>
            </a:r>
            <a:r>
              <a:rPr kumimoji="1" lang="zh-CN" altLang="en-US" dirty="0"/>
              <a:t>猫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A6710-BC9D-D04F-BE9E-9E342C085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9223" cy="4351338"/>
          </a:xfrm>
        </p:spPr>
        <p:txBody>
          <a:bodyPr/>
          <a:lstStyle/>
          <a:p>
            <a:r>
              <a:rPr kumimoji="1" lang="zh-CN" altLang="en-US" dirty="0"/>
              <a:t>将图片的名称以及图片的（数量</a:t>
            </a:r>
            <a:r>
              <a:rPr kumimoji="1" lang="en-US" altLang="zh-CN" dirty="0"/>
              <a:t>-</a:t>
            </a:r>
            <a:r>
              <a:rPr kumimoji="1" lang="en-US" altLang="zh-Hans" dirty="0"/>
              <a:t>1</a:t>
            </a:r>
            <a:r>
              <a:rPr kumimoji="1" lang="zh-Hans" altLang="en-US" dirty="0"/>
              <a:t>）</a:t>
            </a:r>
            <a:r>
              <a:rPr kumimoji="1" lang="zh-CN" altLang="en-US" dirty="0"/>
              <a:t>以字典的形式保存到</a:t>
            </a:r>
            <a:r>
              <a:rPr kumimoji="1" lang="en-US" altLang="zh-CN" dirty="0" err="1"/>
              <a:t>plist</a:t>
            </a:r>
            <a:r>
              <a:rPr kumimoji="1" lang="zh-CN" altLang="en-US" dirty="0"/>
              <a:t>文件中</a:t>
            </a:r>
            <a:endParaRPr kumimoji="1" lang="en-US" altLang="zh-CN" dirty="0"/>
          </a:p>
          <a:p>
            <a:r>
              <a:rPr kumimoji="1" lang="zh-CN" altLang="en-US" dirty="0"/>
              <a:t>将每一个按钮的名称设置成所执行的图片名称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105F62-0810-9C4E-A72A-B89058C2E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678" y="550382"/>
            <a:ext cx="6178398" cy="206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4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76BDA-AB64-FA4B-BB0F-D89E230D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开发概述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1476A-DF99-6C44-B66E-7FA663D7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每个层的主要功能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）核心操作系统层：它包括内存管理、文件系统、电源管理以及一些其他的操作系统任务，它可以直接和硬件设备进行交互。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）核心服务层：可以通过它来访问</a:t>
            </a:r>
            <a:r>
              <a:rPr lang="en-US" altLang="zh-CN" dirty="0"/>
              <a:t>iOS</a:t>
            </a:r>
            <a:r>
              <a:rPr lang="zh-CN" altLang="en-US" dirty="0"/>
              <a:t>的一些服务，比如网络连接、文件访问、数据库、用户定位等。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）媒体层：通过它可以在应用程序中使用各种媒体文件，进行音频与视频的录制，图形的绘制，以及制作基础的动画效果。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）可触摸层：为应用程序的开发提供各种有用的框架，并且大部分与用户界面有关，本质上来说它负责用户在</a:t>
            </a:r>
            <a:r>
              <a:rPr lang="en-US" altLang="zh-CN" dirty="0"/>
              <a:t>iOS</a:t>
            </a:r>
            <a:r>
              <a:rPr lang="zh-CN" altLang="en-US" dirty="0"/>
              <a:t>设备上的触摸交互操作。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33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54B98-D785-344B-8C2F-12FE7458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开发概述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553F0-EEC5-4241-8761-0BF8A42E5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Cocoa Touch</a:t>
            </a:r>
          </a:p>
          <a:p>
            <a:pPr marL="0" indent="0">
              <a:buNone/>
            </a:pPr>
            <a:r>
              <a:rPr lang="en-US" altLang="zh-CN" dirty="0"/>
              <a:t>    Cocoa Touch</a:t>
            </a:r>
            <a:r>
              <a:rPr lang="zh-CN" altLang="en-US" dirty="0"/>
              <a:t>层中有个非常重要的</a:t>
            </a:r>
            <a:r>
              <a:rPr lang="en-US" altLang="zh-CN" dirty="0" err="1"/>
              <a:t>UIKit</a:t>
            </a:r>
            <a:r>
              <a:rPr lang="zh-CN" altLang="en-US" dirty="0"/>
              <a:t>框架，为应用程序提供了各种可视化组件（控件），如按钮（</a:t>
            </a:r>
            <a:r>
              <a:rPr lang="en-US" altLang="zh-CN" dirty="0" err="1"/>
              <a:t>UIButton</a:t>
            </a:r>
            <a:r>
              <a:rPr lang="zh-CN" altLang="en-US" dirty="0"/>
              <a:t>）、开关（</a:t>
            </a:r>
            <a:r>
              <a:rPr lang="en-US" altLang="zh-CN" dirty="0" err="1"/>
              <a:t>UISwitch</a:t>
            </a:r>
            <a:r>
              <a:rPr lang="zh-CN" altLang="en-US" dirty="0"/>
              <a:t>）、进度条（</a:t>
            </a:r>
            <a:r>
              <a:rPr lang="en-US" altLang="zh-CN" dirty="0" err="1"/>
              <a:t>UIProgressView</a:t>
            </a:r>
            <a:r>
              <a:rPr lang="zh-CN" altLang="en-US" dirty="0"/>
              <a:t>）等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49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开发概述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/>
              <a:t>iOS</a:t>
            </a:r>
            <a:r>
              <a:rPr kumimoji="1" lang="zh-CN" altLang="en-US" dirty="0"/>
              <a:t> </a:t>
            </a:r>
            <a:r>
              <a:rPr kumimoji="1" lang="en-US" altLang="zh-CN" dirty="0"/>
              <a:t>5.0</a:t>
            </a:r>
            <a:r>
              <a:rPr kumimoji="1" lang="zh-CN" altLang="en-US" dirty="0"/>
              <a:t>开始，</a:t>
            </a:r>
            <a:r>
              <a:rPr kumimoji="1" lang="en-US" altLang="zh-CN" dirty="0"/>
              <a:t>storyboard</a:t>
            </a:r>
            <a:r>
              <a:rPr kumimoji="1" lang="zh-CN" altLang="en-US" dirty="0"/>
              <a:t>文件 描述 软件界面</a:t>
            </a:r>
          </a:p>
          <a:p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err="1"/>
              <a:t>UIView</a:t>
            </a:r>
            <a:endParaRPr kumimoji="1" lang="zh-CN" altLang="en-US" dirty="0"/>
          </a:p>
          <a:p>
            <a:r>
              <a:rPr kumimoji="1" lang="zh-CN" altLang="en-US" dirty="0"/>
              <a:t>在屏幕上，能够看得见、摸得着的东西都是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。比如按钮、图片、文字等，所有控件最终都继承自</a:t>
            </a:r>
            <a:r>
              <a:rPr kumimoji="1" lang="en-US" altLang="zh-CN" dirty="0" err="1"/>
              <a:t>UIView</a:t>
            </a:r>
            <a:endParaRPr kumimoji="1" lang="zh-CN" altLang="en-US" dirty="0"/>
          </a:p>
          <a:p>
            <a:r>
              <a:rPr kumimoji="1" lang="zh-CN" altLang="en-US" dirty="0"/>
              <a:t>每一个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都是一个容器，可以容纳其他</a:t>
            </a:r>
            <a:r>
              <a:rPr kumimoji="1" lang="en-US" altLang="zh-CN" dirty="0" err="1"/>
              <a:t>UIView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25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开发概述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9506272" cy="45720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UIViewController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一般情况下，每一个“满屏”的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都交给对应的</a:t>
            </a:r>
            <a:r>
              <a:rPr kumimoji="1" lang="en-US" altLang="zh-CN" dirty="0" err="1"/>
              <a:t>UIViewController</a:t>
            </a:r>
            <a:r>
              <a:rPr kumimoji="1" lang="zh-CN" altLang="en-US" dirty="0"/>
              <a:t>去管理。</a:t>
            </a:r>
            <a:r>
              <a:rPr kumimoji="1" lang="en-US" altLang="zh-CN" dirty="0" err="1"/>
              <a:t>UIViewController</a:t>
            </a:r>
            <a:r>
              <a:rPr kumimoji="1" lang="zh-CN" altLang="en-US" dirty="0"/>
              <a:t>内部有个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属性，就是它负责管理的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对象。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err="1"/>
              <a:t>UIViewController</a:t>
            </a:r>
            <a:r>
              <a:rPr kumimoji="1" lang="zh-CN" altLang="en-US" dirty="0"/>
              <a:t>的作用是：负责创建</a:t>
            </a:r>
            <a:r>
              <a:rPr kumimoji="1" lang="en-US" altLang="zh-CN" dirty="0"/>
              <a:t>\</a:t>
            </a:r>
            <a:r>
              <a:rPr kumimoji="1" lang="zh-CN" altLang="en-US" dirty="0"/>
              <a:t>销毁自己的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，处理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和用户之间的交互（事件处理）。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UIViewController</a:t>
            </a:r>
            <a:r>
              <a:rPr kumimoji="1" lang="zh-CN" altLang="en-US" dirty="0"/>
              <a:t>就是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的大管家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8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43C04-2956-0D4C-B4C8-4E348DF74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48" y="360080"/>
            <a:ext cx="10515600" cy="566846"/>
          </a:xfrm>
        </p:spPr>
        <p:txBody>
          <a:bodyPr/>
          <a:lstStyle/>
          <a:p>
            <a:r>
              <a:rPr kumimoji="1" lang="zh-CN" altLang="en-US" dirty="0"/>
              <a:t>创建第一个</a:t>
            </a:r>
            <a:r>
              <a:rPr kumimoji="1" lang="en-US" altLang="zh-CN" dirty="0"/>
              <a:t>A</a:t>
            </a:r>
            <a:r>
              <a:rPr kumimoji="1" lang="en-US" altLang="zh-Hans" dirty="0"/>
              <a:t>PP</a:t>
            </a:r>
            <a:r>
              <a:rPr kumimoji="1" lang="en-US" altLang="zh-CN" dirty="0"/>
              <a:t>--</a:t>
            </a:r>
            <a:r>
              <a:rPr kumimoji="1" lang="en-US" altLang="zh-Hans" dirty="0"/>
              <a:t>HelloWorld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3F9710-98A0-E141-A142-CD49511B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49" y="1005025"/>
            <a:ext cx="6280998" cy="58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8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CAB74A-65D6-6749-9161-9431A0436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05666" cy="673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FE484-2465-B147-B8A4-7733A277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界面与代码的关系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CDAEA-AC15-2D4F-BDEB-C12EB3EE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Main</a:t>
            </a:r>
            <a:r>
              <a:rPr kumimoji="1" lang="en-US" altLang="zh-Hans" dirty="0" err="1"/>
              <a:t>.storyboard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界面</a:t>
            </a:r>
            <a:endParaRPr kumimoji="1" lang="en-US" altLang="zh-CN" dirty="0"/>
          </a:p>
          <a:p>
            <a:r>
              <a:rPr kumimoji="1" lang="en-US" altLang="zh-CN" dirty="0" err="1"/>
              <a:t>ViewController</a:t>
            </a:r>
            <a:r>
              <a:rPr kumimoji="1" lang="en-US" altLang="zh-Hans" dirty="0" err="1"/>
              <a:t>.swift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功能实现</a:t>
            </a:r>
          </a:p>
        </p:txBody>
      </p:sp>
    </p:spTree>
    <p:extLst>
      <p:ext uri="{BB962C8B-B14F-4D97-AF65-F5344CB8AC3E}">
        <p14:creationId xmlns:p14="http://schemas.microsoft.com/office/powerpoint/2010/main" val="335139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BF3CAD-A14F-9E4E-BBD4-C787A1F6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50" y="1102604"/>
            <a:ext cx="9010389" cy="49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2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640</Words>
  <Application>Microsoft Macintosh PowerPoint</Application>
  <PresentationFormat>宽屏</PresentationFormat>
  <Paragraphs>74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iOS开发概述</vt:lpstr>
      <vt:lpstr>iOS开发概述</vt:lpstr>
      <vt:lpstr>iOS开发概述</vt:lpstr>
      <vt:lpstr>iOS开发概述</vt:lpstr>
      <vt:lpstr>iOS开发概述</vt:lpstr>
      <vt:lpstr>PowerPoint 演示文稿</vt:lpstr>
      <vt:lpstr>PowerPoint 演示文稿</vt:lpstr>
      <vt:lpstr>界面与代码的关系</vt:lpstr>
      <vt:lpstr>PowerPoint 演示文稿</vt:lpstr>
      <vt:lpstr>PowerPoint 演示文稿</vt:lpstr>
      <vt:lpstr>纯代码联动</vt:lpstr>
      <vt:lpstr>项目需求-加法计算器</vt:lpstr>
      <vt:lpstr>图片浏览器</vt:lpstr>
      <vt:lpstr>图片浏览器</vt:lpstr>
      <vt:lpstr>图片浏览器</vt:lpstr>
      <vt:lpstr>图片浏览器</vt:lpstr>
      <vt:lpstr>Tom猫1</vt:lpstr>
      <vt:lpstr>Tom猫2</vt:lpstr>
      <vt:lpstr>Tom猫3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iOS开发概述</dc:title>
  <dc:creator>Microsoft Office 用户</dc:creator>
  <cp:lastModifiedBy>Microsoft Office 用户</cp:lastModifiedBy>
  <cp:revision>11</cp:revision>
  <dcterms:created xsi:type="dcterms:W3CDTF">2018-05-19T12:51:14Z</dcterms:created>
  <dcterms:modified xsi:type="dcterms:W3CDTF">2019-05-24T02:44:54Z</dcterms:modified>
</cp:coreProperties>
</file>