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70" r:id="rId2"/>
    <p:sldId id="371" r:id="rId3"/>
    <p:sldId id="372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0"/>
    <p:restoredTop sz="93094"/>
  </p:normalViewPr>
  <p:slideViewPr>
    <p:cSldViewPr snapToGrid="0" snapToObjects="1">
      <p:cViewPr varScale="1">
        <p:scale>
          <a:sx n="86" d="100"/>
          <a:sy n="86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A308-0253-0F41-B78B-1B4850393AD9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3871-95F8-9046-87BD-DB83A57D1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59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D9BD9-85D3-CB4C-994E-2EA736F5B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05293-4FFF-5741-B9FD-11B5E178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7748A-0368-F94B-A248-85CEC02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199B1-D29C-D946-B0DE-CD978D0F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87AFE0F-8AD0-944F-942E-3C194CD8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FEB25-04A7-0643-B9C7-16064E0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4C1DCED-C976-0B4B-A928-D67FB577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7B4D3-D8EA-F540-B44D-C71C5ACB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72B92-4015-D64A-89A8-FD6B1E92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6E0ACC-D6C9-D345-9D17-4D372D43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3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0EAA9F-C955-B345-8D9F-254AD008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7267BFF-6211-BD40-875A-617CA2A73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A9FA-14CF-F941-87CD-DDFC1E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8CBE5-FF66-1440-A993-9FC16BD0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1E3C0F5-2925-D045-834B-1076FED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6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584E2-6A62-C348-BCC9-9E137DB3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2B5AC-06AE-CA42-84B5-091C1858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D566E-3D40-A944-85D1-74364CCF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5A6AF-BA3A-F142-98E8-404DCE5A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9CBDD5-EA15-FD4C-B7EF-0731F279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69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FE941-B3EE-7A48-A69D-6A1CC9E2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5D9F6-300E-1941-ADA8-7F58CBB5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30AA0-BE39-FD4E-A01E-B5A05849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8CFFB-3C7C-F746-B17C-A674F983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05A8EE-5497-684C-A55D-D5DAAB9C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74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91DF0-F86D-E44F-92C7-A0F3F99A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B8E78-7D05-654C-87FC-2B2A7B97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55067-E974-D04C-8C33-376AE3D3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39CC7-D46D-6E4F-9D08-7EF764A1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9782B-F098-F24F-B80E-F0AB53CB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F29C23C-112A-FB48-B603-F54B9C2D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11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3963-1696-7949-BA47-3E647803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82F50-B0CF-CB4D-9784-7BC39A98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BFEF3-F191-314D-9107-2DA11680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157FCE-A2D4-8E4A-AE94-0C65F8144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42ED80-5724-9C4E-8143-A1B5E77DB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3C9DCF-DE51-974E-AD08-1B870F76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FD60B4-D31B-4344-BAD3-7122D7A2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4B831C31-BB1B-BB46-A576-76E32A03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9F33-01C4-2C42-8719-192CBD9A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CDC7FA-824F-FE41-A6EE-739D63D5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5FB850-EC5B-4B4E-B963-2D9A999A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1C451345-AF17-7F42-A43F-F3901743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0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9A12A-3D0F-9842-9A1C-EF34C984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C78BC-CD3C-9A41-A128-33BAF7BC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3FB2099-1A47-B84C-B5AC-EF376D3A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0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CF0-4E5B-FB43-A4AD-B9B34EE3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C66EE-36B3-ED49-AC34-11ECE550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3D33B-0F8B-BC4F-A2AF-489298702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12CE0-F845-434A-A0F9-07A58FF8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5ABDD-409B-2242-B4CD-1DD5496E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1E85B4A-4648-1B49-9B06-EEE0E198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6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97129-74BF-724F-A1A0-CD9A93C5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B534D-817C-2844-813F-445584E74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D0208B-EC35-F141-AFA3-DFE9DBDBD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53995-7C99-CC47-A2B5-DDCFD2A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0F4CE-87DC-E641-BCA1-6D491920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4947A47-324C-264A-AEF7-82435DE1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79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7C3BEA-A093-7548-94AA-800B695B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F2021-D786-1E4D-B0C8-80C7CFC7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75F65-4637-FD43-98DB-E0474BACD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E84C-595B-9049-8210-E17ED3A8775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7C0BC-785E-0041-A1FC-6491A3BDF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59EC1A7-E6D3-5F40-B27A-B85FB3F17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8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23899-A929-B54F-8C02-2B39825E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6AD63-AD1C-BB43-AB3B-9FE880BB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动画是用快速显示一系列静态图片（帧）来模拟动作和图形转换的过程。</a:t>
            </a:r>
            <a:r>
              <a:rPr kumimoji="1" lang="en-US" altLang="zh-CN" dirty="0"/>
              <a:t>a</a:t>
            </a:r>
            <a:r>
              <a:rPr kumimoji="1" lang="en-US" altLang="zh-Hans" dirty="0"/>
              <a:t>nimation</a:t>
            </a:r>
            <a:r>
              <a:rPr kumimoji="1" lang="zh-CN" altLang="en-US" dirty="0"/>
              <a:t>源于</a:t>
            </a:r>
            <a:r>
              <a:rPr kumimoji="1" lang="en-US" altLang="zh-CN" dirty="0"/>
              <a:t>a</a:t>
            </a:r>
            <a:r>
              <a:rPr kumimoji="1" lang="en-US" altLang="zh-Hans" dirty="0"/>
              <a:t>nimal</a:t>
            </a:r>
            <a:r>
              <a:rPr kumimoji="1" lang="zh-Hans" altLang="en-US" dirty="0"/>
              <a:t>（</a:t>
            </a:r>
            <a:r>
              <a:rPr kumimoji="1" lang="zh-CN" altLang="en-US" dirty="0"/>
              <a:t>名词：动物</a:t>
            </a:r>
            <a:r>
              <a:rPr kumimoji="1" lang="zh-Hans" altLang="en-US" dirty="0"/>
              <a:t>），</a:t>
            </a:r>
            <a:r>
              <a:rPr kumimoji="1" lang="en-US" altLang="zh-Hans" dirty="0"/>
              <a:t>animate</a:t>
            </a:r>
            <a:r>
              <a:rPr kumimoji="1" lang="zh-Hans" altLang="en-US" dirty="0"/>
              <a:t>（</a:t>
            </a:r>
            <a:r>
              <a:rPr kumimoji="1" lang="zh-CN" altLang="en-US" dirty="0"/>
              <a:t>动词：使生命化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r>
              <a:rPr kumimoji="1" lang="zh-CN" altLang="en-US" dirty="0"/>
              <a:t>动画是物体移动或尺寸变换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4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46BE3-7DE9-8F4D-A894-90E58228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背景虚化特效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51B47-AB9F-B548-B4F5-9392A802E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949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可以使用</a:t>
            </a:r>
            <a:r>
              <a:rPr kumimoji="1" lang="en-US" altLang="zh-CN" dirty="0" err="1"/>
              <a:t>UIVisualEffectV</a:t>
            </a:r>
            <a:r>
              <a:rPr kumimoji="1" lang="en-US" altLang="zh-Hans" dirty="0" err="1"/>
              <a:t>iew</a:t>
            </a:r>
            <a:r>
              <a:rPr kumimoji="1" lang="zh-CN" altLang="en-US" dirty="0"/>
              <a:t>对一个视图应用可视化特效。</a:t>
            </a:r>
            <a:endParaRPr kumimoji="1" lang="en-US" altLang="zh-CN" dirty="0"/>
          </a:p>
          <a:p>
            <a:r>
              <a:rPr kumimoji="1" lang="zh-CN" altLang="en-US" dirty="0"/>
              <a:t>配合</a:t>
            </a:r>
            <a:r>
              <a:rPr kumimoji="1" lang="en-US" altLang="zh-CN" dirty="0" err="1"/>
              <a:t>UIBlurEffect</a:t>
            </a:r>
            <a:r>
              <a:rPr kumimoji="1" lang="zh-CN" altLang="en-US" dirty="0"/>
              <a:t>类，可添加一个背景虚化特效。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步骤：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、创建一个特效视图，指定特效类型（有暗、亮、超亮）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、设定特效视图的大小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、把特效视图叠加在原视图之上（原视图的子视图）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84411F-9DDD-324F-9A25-5AADA4DF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1145"/>
            <a:ext cx="6275366" cy="20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5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7DF70-0DD8-EE44-B449-D7C1FD67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UIView</a:t>
            </a:r>
            <a:r>
              <a:rPr kumimoji="1" lang="en-US" altLang="zh-Hans" dirty="0" err="1"/>
              <a:t>.animate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F95D1-05EB-8A48-B844-63BB745A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给三个评价按钮的堆叠视图添加一个从无到有的“放大”动画</a:t>
            </a:r>
            <a:endParaRPr kumimoji="1" lang="en-US" altLang="zh-CN" dirty="0"/>
          </a:p>
          <a:p>
            <a:r>
              <a:rPr kumimoji="1" lang="zh-CN" altLang="en-US" dirty="0"/>
              <a:t>动画步骤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）首帧：</a:t>
            </a:r>
            <a:r>
              <a:rPr kumimoji="1" lang="en-US" altLang="zh-CN" dirty="0"/>
              <a:t>0</a:t>
            </a:r>
            <a:r>
              <a:rPr kumimoji="1" lang="zh-Hans" altLang="en-US" dirty="0"/>
              <a:t>（</a:t>
            </a:r>
            <a:r>
              <a:rPr kumimoji="1" lang="zh-CN" altLang="en-US" dirty="0"/>
              <a:t>不可见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（</a:t>
            </a:r>
            <a:r>
              <a:rPr kumimoji="1" lang="en-US" altLang="zh-Hans" dirty="0"/>
              <a:t>2</a:t>
            </a:r>
            <a:r>
              <a:rPr kumimoji="1" lang="zh-Hans" altLang="en-US" dirty="0"/>
              <a:t>）</a:t>
            </a:r>
            <a:r>
              <a:rPr kumimoji="1" lang="zh-CN" altLang="en-US" dirty="0"/>
              <a:t>尾帧：正常大小</a:t>
            </a:r>
            <a:endParaRPr kumimoji="1" lang="en-US" altLang="zh-CN" dirty="0"/>
          </a:p>
          <a:p>
            <a:r>
              <a:rPr kumimoji="1" lang="zh-CN" altLang="en-US" dirty="0"/>
              <a:t>改变视图尺寸：</a:t>
            </a:r>
            <a:r>
              <a:rPr kumimoji="1" lang="en-US" altLang="zh-CN" dirty="0"/>
              <a:t>transform</a:t>
            </a:r>
            <a:r>
              <a:rPr kumimoji="1" lang="zh-CN" altLang="en-US" dirty="0"/>
              <a:t>函数集</a:t>
            </a:r>
            <a:r>
              <a:rPr kumimoji="1" lang="en-US" altLang="zh-CN" dirty="0"/>
              <a:t>-</a:t>
            </a:r>
            <a:r>
              <a:rPr kumimoji="1" lang="zh-CN" altLang="en-US" dirty="0"/>
              <a:t>缩放、旋转和移动视图</a:t>
            </a:r>
            <a:endParaRPr kumimoji="1" lang="en-US" altLang="zh-CN" dirty="0"/>
          </a:p>
          <a:p>
            <a:r>
              <a:rPr kumimoji="1" lang="en-US" altLang="zh-CN" dirty="0" err="1"/>
              <a:t>CGAffineTransform</a:t>
            </a:r>
            <a:r>
              <a:rPr kumimoji="1" lang="en-US" altLang="zh-Hans" dirty="0"/>
              <a:t>(scaleX:0,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y:0)</a:t>
            </a:r>
            <a:r>
              <a:rPr kumimoji="1" lang="zh-Hans" altLang="en-US" dirty="0"/>
              <a:t>   </a:t>
            </a:r>
            <a:r>
              <a:rPr kumimoji="1" lang="zh-CN" altLang="en-US" dirty="0"/>
              <a:t>范围缩放</a:t>
            </a:r>
            <a:endParaRPr kumimoji="1" lang="en-US" altLang="zh-CN" dirty="0"/>
          </a:p>
          <a:p>
            <a:r>
              <a:rPr kumimoji="1" lang="zh-CN" altLang="en-US" dirty="0"/>
              <a:t>设置一个视图对象的</a:t>
            </a:r>
            <a:r>
              <a:rPr kumimoji="1" lang="en-US" altLang="zh-CN" dirty="0"/>
              <a:t>transform</a:t>
            </a:r>
            <a:r>
              <a:rPr kumimoji="1" lang="zh-CN" altLang="en-US" dirty="0"/>
              <a:t>属性，设置为变换后的值</a:t>
            </a:r>
          </a:p>
        </p:txBody>
      </p:sp>
    </p:spTree>
    <p:extLst>
      <p:ext uri="{BB962C8B-B14F-4D97-AF65-F5344CB8AC3E}">
        <p14:creationId xmlns:p14="http://schemas.microsoft.com/office/powerpoint/2010/main" val="215400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8618A-2CC2-BE4D-A452-31CFBE57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设置堆叠视图动画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F05E3-A543-A34F-8024-7125F2ED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将之与控制器关联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Hans" dirty="0"/>
              <a:t>2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设置变形属性，在</a:t>
            </a:r>
            <a:r>
              <a:rPr kumimoji="1" lang="en-US" altLang="zh-CN" dirty="0" err="1"/>
              <a:t>ViewDidLoad</a:t>
            </a:r>
            <a:r>
              <a:rPr kumimoji="1" lang="zh-CN" altLang="en-US" dirty="0"/>
              <a:t>里添加代码：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B380B3-5029-CE42-99DF-4EB2C14E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3267"/>
            <a:ext cx="12192000" cy="13102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D0FF64-C249-224F-8D65-2E4422CB8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4" y="4431124"/>
            <a:ext cx="12192000" cy="13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7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EA046-0B5D-234A-8005-EB1D144D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设置动画启动时机及时长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372B0-EA17-0547-8B3E-8AC8DB79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选择在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当视图每一次显示完毕的时候，即在</a:t>
            </a:r>
            <a:r>
              <a:rPr kumimoji="1" lang="en-US" altLang="zh-CN" dirty="0" err="1"/>
              <a:t>viewDidAppear</a:t>
            </a:r>
            <a:r>
              <a:rPr kumimoji="1" lang="zh-CN" altLang="en-US" dirty="0"/>
              <a:t>加入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DFEEB9-B846-414C-A335-70719D854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78" y="2854540"/>
            <a:ext cx="11202444" cy="299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6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11B5E-614A-F942-8FD4-055489DC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Hans" dirty="0"/>
              <a:t>pring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animation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16FB3-0ADF-BA42-8ABB-98065FE3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ios7</a:t>
            </a:r>
            <a:r>
              <a:rPr kumimoji="1" lang="zh-CN" altLang="en-US" dirty="0"/>
              <a:t>以后开始有的</a:t>
            </a:r>
            <a:endParaRPr kumimoji="1" lang="en-US" altLang="zh-CN" dirty="0"/>
          </a:p>
          <a:p>
            <a:r>
              <a:rPr kumimoji="1" lang="zh-CN" altLang="en-US" dirty="0"/>
              <a:t>把动画方法替换成：</a:t>
            </a:r>
            <a:endParaRPr kumimoji="1" lang="en-US" altLang="zh-CN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en-US" altLang="zh-CN" dirty="0"/>
              <a:t>Damping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达到尾帧之前的震荡摆动效果时间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9015E6-FEAA-5748-B1A3-9402918A0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50" y="2868875"/>
            <a:ext cx="9601613" cy="226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1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889D5-7F57-654C-843C-83A93C5D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位置变化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57EDE-BA03-A446-9998-36A75E50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C</a:t>
            </a:r>
            <a:r>
              <a:rPr kumimoji="1" lang="en-US" altLang="zh-Hans" dirty="0" err="1"/>
              <a:t>GAffineTransform</a:t>
            </a:r>
            <a:r>
              <a:rPr kumimoji="1" lang="en-US" altLang="zh-Hans" dirty="0"/>
              <a:t>(</a:t>
            </a:r>
            <a:r>
              <a:rPr kumimoji="1" lang="en-US" altLang="zh-Hans" dirty="0" err="1"/>
              <a:t>translationX</a:t>
            </a:r>
            <a:r>
              <a:rPr kumimoji="1" lang="en-US" altLang="zh-Hans" dirty="0"/>
              <a:t>:,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y:)</a:t>
            </a:r>
          </a:p>
          <a:p>
            <a:r>
              <a:rPr kumimoji="1" lang="zh-CN" altLang="en-US" dirty="0"/>
              <a:t>此转换可以用来变动视图位置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从屏幕上到</a:t>
            </a:r>
            <a:r>
              <a:rPr kumimoji="1" lang="en-US" altLang="zh-CN" dirty="0" err="1"/>
              <a:t>StackView</a:t>
            </a:r>
            <a:r>
              <a:rPr kumimoji="1" lang="zh-CN" altLang="en-US" dirty="0"/>
              <a:t>的原始位置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DF8E79-EC49-5349-ACB6-E4639DC9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9857"/>
            <a:ext cx="11353800" cy="10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8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437BF-F2E3-9448-B122-F0BB5B55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2E04A-4B06-A942-AF97-17E0075E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变换可以组合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FB1951-47D1-A24E-B7A0-4FBD1A8EB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9" y="2400393"/>
            <a:ext cx="8835025" cy="19259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9A9DEE-6582-DB4D-95C5-BC81C7CDC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64" y="4326307"/>
            <a:ext cx="8333982" cy="239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1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0DB32-E554-8243-B43A-30E35527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添加评价视图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894B9-CC48-8A4B-9A08-D7C65F20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64" y="203856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在详情页的图片右上方添加一个评价按钮（图片）</a:t>
            </a:r>
            <a:endParaRPr kumimoji="1" lang="en-US" altLang="zh-CN" dirty="0"/>
          </a:p>
          <a:p>
            <a:r>
              <a:rPr kumimoji="1" lang="zh-CN" altLang="en-US" dirty="0"/>
              <a:t>点评价后弹出一个新页面，显示好中差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个按钮（动画出现）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无法直接拖动按钮到</a:t>
            </a:r>
            <a:r>
              <a:rPr kumimoji="1" lang="en-US" altLang="zh-CN" dirty="0" err="1"/>
              <a:t>ImageView</a:t>
            </a:r>
            <a:r>
              <a:rPr kumimoji="1" lang="zh-CN" altLang="en-US" dirty="0"/>
              <a:t>之上？</a:t>
            </a:r>
            <a:endParaRPr kumimoji="1" lang="en-US" altLang="zh-CN" dirty="0"/>
          </a:p>
          <a:p>
            <a:r>
              <a:rPr kumimoji="1" lang="zh-CN" altLang="en-US" dirty="0"/>
              <a:t>因为</a:t>
            </a:r>
            <a:r>
              <a:rPr kumimoji="1" lang="en-US" altLang="zh-CN" dirty="0" err="1"/>
              <a:t>UITableViewController</a:t>
            </a:r>
            <a:r>
              <a:rPr kumimoji="1" lang="zh-CN" altLang="en-US" dirty="0"/>
              <a:t>有规定的</a:t>
            </a:r>
            <a:r>
              <a:rPr kumimoji="1" lang="en-US" altLang="zh-CN" dirty="0"/>
              <a:t>3</a:t>
            </a:r>
            <a:r>
              <a:rPr kumimoji="1" lang="zh-CN" altLang="en-US" dirty="0"/>
              <a:t>部分，页眉视图、原型单元格、页脚视图。已经添加了一个</a:t>
            </a:r>
            <a:r>
              <a:rPr kumimoji="1" lang="en-US" altLang="zh-CN" dirty="0" err="1"/>
              <a:t>ImageView</a:t>
            </a:r>
            <a:r>
              <a:rPr kumimoji="1" lang="zh-CN" altLang="en-US" dirty="0"/>
              <a:t>作为页眉，所以必须将整个页眉视图放入一个视图容器。</a:t>
            </a:r>
            <a:endParaRPr kumimoji="1" lang="en-US" altLang="zh-CN" dirty="0"/>
          </a:p>
          <a:p>
            <a:r>
              <a:rPr kumimoji="1" lang="zh-CN" altLang="en-US" dirty="0"/>
              <a:t>拖一个空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作为容器，拖入到大纲视图，并把</a:t>
            </a:r>
            <a:r>
              <a:rPr kumimoji="1" lang="en-US" altLang="zh-CN" dirty="0" err="1"/>
              <a:t>ImageView</a:t>
            </a:r>
            <a:r>
              <a:rPr kumimoji="1" lang="zh-CN" altLang="en-US" dirty="0"/>
              <a:t>加入其中，整体拖至头部位置，再拖入按钮。</a:t>
            </a:r>
            <a:endParaRPr kumimoji="1" lang="en-US" altLang="zh-CN" dirty="0"/>
          </a:p>
          <a:p>
            <a:r>
              <a:rPr kumimoji="1" lang="zh-CN" altLang="en-US" dirty="0"/>
              <a:t>设定容器的宽、高与图像的大小一致。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宽度改为</a:t>
            </a:r>
            <a:r>
              <a:rPr kumimoji="1" lang="en-US" altLang="zh-CN" dirty="0"/>
              <a:t>3</a:t>
            </a:r>
            <a:r>
              <a:rPr kumimoji="1" lang="en-US" altLang="zh-Hans" dirty="0"/>
              <a:t>00</a:t>
            </a:r>
            <a:endParaRPr kumimoji="1" lang="en-US" altLang="zh-CN" dirty="0"/>
          </a:p>
          <a:p>
            <a:r>
              <a:rPr kumimoji="1" lang="zh-CN" altLang="en-US" dirty="0"/>
              <a:t>修改图像的位置。图像</a:t>
            </a:r>
            <a:r>
              <a:rPr kumimoji="1" lang="en-US" altLang="zh-CN" dirty="0"/>
              <a:t>y</a:t>
            </a:r>
            <a:r>
              <a:rPr kumimoji="1" lang="zh-CN" altLang="en-US" dirty="0"/>
              <a:t>值改为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369209-6F22-D64E-8029-0F8FCB8B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528" y="180975"/>
            <a:ext cx="25781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8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0EEF0-7650-BC40-A2FB-B7B050EA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设置评价按钮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49E2F-44B4-4545-AF8A-CC0C6B11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约束：高度和宽度</a:t>
            </a:r>
            <a:r>
              <a:rPr kumimoji="1" lang="en-US" altLang="zh-CN" dirty="0"/>
              <a:t>4</a:t>
            </a:r>
            <a:r>
              <a:rPr kumimoji="1" lang="en-US" altLang="zh-Hans" dirty="0"/>
              <a:t>0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顶距</a:t>
            </a:r>
            <a:r>
              <a:rPr kumimoji="1" lang="en-US" altLang="zh-CN" dirty="0"/>
              <a:t>1</a:t>
            </a:r>
            <a:r>
              <a:rPr kumimoji="1" lang="en-US" altLang="zh-Hans" dirty="0"/>
              <a:t>0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右边距</a:t>
            </a:r>
            <a:r>
              <a:rPr kumimoji="1" lang="en-US" altLang="zh-CN" dirty="0"/>
              <a:t>1</a:t>
            </a:r>
            <a:r>
              <a:rPr kumimoji="1" lang="en-US" altLang="zh-Hans" dirty="0"/>
              <a:t>0</a:t>
            </a:r>
          </a:p>
          <a:p>
            <a:r>
              <a:rPr kumimoji="1" lang="zh-CN" altLang="en-US" dirty="0"/>
              <a:t>属性：</a:t>
            </a:r>
            <a:r>
              <a:rPr kumimoji="1" lang="en-US" altLang="zh-CN" dirty="0"/>
              <a:t>Type</a:t>
            </a:r>
            <a:r>
              <a:rPr kumimoji="1" lang="zh-Hans" altLang="en-US" dirty="0"/>
              <a:t>：</a:t>
            </a:r>
            <a:r>
              <a:rPr kumimoji="1" lang="en-US" altLang="zh-Hans" dirty="0"/>
              <a:t>System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图片：</a:t>
            </a:r>
            <a:r>
              <a:rPr kumimoji="1" lang="en-US" altLang="zh-Hans" dirty="0"/>
              <a:t>general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16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0EBFA-92B2-5848-A1A6-FF343F58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设置评价按钮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C1ECD-978F-404B-B5DB-652639AC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000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点击评价按钮时，弹出一个模态视图让用户评价。</a:t>
            </a:r>
            <a:endParaRPr kumimoji="1" lang="en-US" altLang="zh-CN" dirty="0"/>
          </a:p>
          <a:p>
            <a:r>
              <a:rPr kumimoji="1" lang="zh-CN" altLang="en-US" dirty="0"/>
              <a:t>拖一个新</a:t>
            </a:r>
            <a:r>
              <a:rPr kumimoji="1" lang="en-US" altLang="zh-CN" dirty="0"/>
              <a:t>view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controller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加一个</a:t>
            </a:r>
            <a:r>
              <a:rPr kumimoji="1" lang="en-US" altLang="zh-CN" dirty="0" err="1"/>
              <a:t>imageview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任意选一张大图片，设置与父容器等宽、等高、水平和垂直居中，以便充满容器。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48478-2555-C541-B64E-DF14A504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159" y="2968668"/>
            <a:ext cx="3162132" cy="36763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5F0CD0-595D-B94A-B9D2-FAFF8DF5F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488" y="3211733"/>
            <a:ext cx="3289126" cy="29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4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92BF5-97A0-6B41-90BD-FDBBA1D6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评价页完善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D8B1B-08B9-1D4B-9E25-F3954B01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添加大标题</a:t>
            </a:r>
            <a:r>
              <a:rPr kumimoji="1" lang="en-US" altLang="zh-CN" dirty="0"/>
              <a:t>Label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标题“我来过，评价一下吧”；白色；</a:t>
            </a:r>
            <a:endParaRPr kumimoji="1" lang="en-US" altLang="zh-CN" dirty="0"/>
          </a:p>
          <a:p>
            <a:r>
              <a:rPr kumimoji="1" lang="en-US" altLang="zh-CN" dirty="0"/>
              <a:t>Title</a:t>
            </a:r>
            <a:r>
              <a:rPr kumimoji="1" lang="en-US" altLang="zh-Hans" dirty="0"/>
              <a:t>1</a:t>
            </a:r>
            <a:r>
              <a:rPr kumimoji="1" lang="zh-CN" altLang="en-US" dirty="0"/>
              <a:t>字体样式：水平居中，顶距：</a:t>
            </a:r>
            <a:r>
              <a:rPr kumimoji="1" lang="en-US" altLang="zh-CN" dirty="0"/>
              <a:t>5</a:t>
            </a:r>
            <a:r>
              <a:rPr kumimoji="1" lang="en-US" altLang="zh-Hans" dirty="0"/>
              <a:t>0</a:t>
            </a:r>
          </a:p>
          <a:p>
            <a:endParaRPr kumimoji="1" lang="en-US" altLang="zh-CN" dirty="0"/>
          </a:p>
          <a:p>
            <a:r>
              <a:rPr kumimoji="1" lang="en-US" altLang="zh-Hans" dirty="0"/>
              <a:t>1</a:t>
            </a:r>
            <a:r>
              <a:rPr kumimoji="1" lang="zh-CN" altLang="en-US" dirty="0"/>
              <a:t>个按钮（差评），设置图像</a:t>
            </a:r>
            <a:endParaRPr kumimoji="1" lang="en-US" altLang="zh-CN" dirty="0"/>
          </a:p>
          <a:p>
            <a:r>
              <a:rPr kumimoji="1" lang="zh-CN" altLang="en-US" dirty="0"/>
              <a:t>单个尺寸约束：</a:t>
            </a:r>
            <a:r>
              <a:rPr kumimoji="1" lang="en-US" altLang="zh-CN" dirty="0"/>
              <a:t>7</a:t>
            </a:r>
            <a:r>
              <a:rPr kumimoji="1" lang="en-US" altLang="zh-Hans" dirty="0"/>
              <a:t>0</a:t>
            </a:r>
            <a:r>
              <a:rPr kumimoji="1" lang="zh-Hans" altLang="en-US" dirty="0"/>
              <a:t>*</a:t>
            </a:r>
            <a:r>
              <a:rPr kumimoji="1" lang="en-US" altLang="zh-Hans" dirty="0"/>
              <a:t>70</a:t>
            </a:r>
            <a:endParaRPr kumimoji="1" lang="en-US" altLang="zh-CN" dirty="0"/>
          </a:p>
          <a:p>
            <a:r>
              <a:rPr kumimoji="1" lang="en-US" altLang="zh-CN" dirty="0" err="1"/>
              <a:t>shift</a:t>
            </a:r>
            <a:r>
              <a:rPr kumimoji="1" lang="en-US" altLang="zh-Hans" dirty="0" err="1"/>
              <a:t>+option</a:t>
            </a:r>
            <a:r>
              <a:rPr kumimoji="1" lang="zh-CN" altLang="en-US" dirty="0"/>
              <a:t>拖动，可复制控件，设定中评、好评按钮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组合成</a:t>
            </a:r>
            <a:r>
              <a:rPr kumimoji="1" lang="en-US" altLang="zh-CN" dirty="0" err="1"/>
              <a:t>StackView</a:t>
            </a:r>
            <a:r>
              <a:rPr kumimoji="1" lang="zh-CN" altLang="en-US" dirty="0"/>
              <a:t>约束：水平居中，顶距</a:t>
            </a:r>
            <a:r>
              <a:rPr kumimoji="1" lang="en-US" altLang="zh-CN" dirty="0"/>
              <a:t>1</a:t>
            </a:r>
            <a:r>
              <a:rPr kumimoji="1" lang="en-US" altLang="zh-Hans" dirty="0"/>
              <a:t>00</a:t>
            </a:r>
          </a:p>
          <a:p>
            <a:r>
              <a:rPr kumimoji="1" lang="zh-CN" altLang="en-US" dirty="0"/>
              <a:t>属性：间距</a:t>
            </a:r>
            <a:r>
              <a:rPr kumimoji="1" lang="en-US" altLang="zh-CN" dirty="0"/>
              <a:t>1</a:t>
            </a:r>
            <a:r>
              <a:rPr kumimoji="1" lang="en-US" altLang="zh-Hans" dirty="0"/>
              <a:t>0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108135-17D9-0842-80E0-F2FB8C88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940" y="2207596"/>
            <a:ext cx="4425689" cy="17936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A57126E-74E9-FB42-847B-DBFB175565DA}"/>
              </a:ext>
            </a:extLst>
          </p:cNvPr>
          <p:cNvSpPr/>
          <p:nvPr/>
        </p:nvSpPr>
        <p:spPr>
          <a:xfrm>
            <a:off x="10296395" y="2432827"/>
            <a:ext cx="1319234" cy="222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9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52417-4289-104D-89E0-D0E9C8C3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评价页关闭按钮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2918C-4873-914D-A639-EDC32E66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复制一个按钮，标题改为关闭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背景色为红色</a:t>
            </a:r>
            <a:endParaRPr kumimoji="1" lang="en-US" altLang="zh-CN" dirty="0"/>
          </a:p>
          <a:p>
            <a:r>
              <a:rPr kumimoji="1" lang="zh-CN" altLang="en-US" dirty="0"/>
              <a:t>尺寸和约束改为</a:t>
            </a:r>
            <a:r>
              <a:rPr kumimoji="1" lang="en-US" altLang="zh-CN" dirty="0"/>
              <a:t>3</a:t>
            </a:r>
            <a:r>
              <a:rPr kumimoji="1" lang="en-US" altLang="zh-Hans" dirty="0"/>
              <a:t>0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顶距和右边距为</a:t>
            </a:r>
            <a:r>
              <a:rPr kumimoji="1" lang="en-US" altLang="zh-CN" dirty="0"/>
              <a:t>1</a:t>
            </a:r>
            <a:r>
              <a:rPr kumimoji="1" lang="en-US" altLang="zh-Hans" dirty="0"/>
              <a:t>0</a:t>
            </a:r>
          </a:p>
          <a:p>
            <a:r>
              <a:rPr kumimoji="1" lang="zh-CN" altLang="en-US" dirty="0"/>
              <a:t>关闭按钮改为圆角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Han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736055-25A1-2B43-AC1E-C7342B8F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11" y="3451443"/>
            <a:ext cx="6045200" cy="2209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5CAAA5A-601A-6C4E-ACB5-9664323849D5}"/>
              </a:ext>
            </a:extLst>
          </p:cNvPr>
          <p:cNvSpPr/>
          <p:nvPr/>
        </p:nvSpPr>
        <p:spPr>
          <a:xfrm>
            <a:off x="4521897" y="4562252"/>
            <a:ext cx="3206314" cy="748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29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EA916-B965-D140-842F-FF012FAA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从评价按钮到评价场景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3143D-2804-B340-90DE-EAA8C3D0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要实现模态过渡，要在两者之间建立一个转场关联</a:t>
            </a:r>
            <a:endParaRPr kumimoji="1" lang="en-US" altLang="zh-CN" dirty="0"/>
          </a:p>
          <a:p>
            <a:r>
              <a:rPr kumimoji="1" lang="en-US" altLang="zh-CN" dirty="0"/>
              <a:t>ctrl</a:t>
            </a:r>
            <a:r>
              <a:rPr kumimoji="1" lang="en-US" altLang="zh-Hans" dirty="0"/>
              <a:t>+</a:t>
            </a:r>
            <a:r>
              <a:rPr kumimoji="1" lang="zh-CN" altLang="en-US" dirty="0"/>
              <a:t>拖动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评价按钮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到评价场景，菜单中选择</a:t>
            </a:r>
            <a:r>
              <a:rPr kumimoji="1" lang="en-US" altLang="zh-CN" dirty="0"/>
              <a:t>Present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Modally</a:t>
            </a:r>
            <a:r>
              <a:rPr kumimoji="1" lang="zh-CN" altLang="en-US" dirty="0"/>
              <a:t>的转场类型。</a:t>
            </a:r>
            <a:endParaRPr kumimoji="1" lang="en-US" altLang="zh-CN" dirty="0"/>
          </a:p>
          <a:p>
            <a:r>
              <a:rPr kumimoji="1" lang="zh-CN" altLang="en-US" dirty="0"/>
              <a:t>建立之后，把这个转场的</a:t>
            </a:r>
            <a:r>
              <a:rPr kumimoji="1" lang="en-US" altLang="zh-CN" dirty="0"/>
              <a:t>identifier</a:t>
            </a:r>
            <a:r>
              <a:rPr kumimoji="1" lang="zh-CN" altLang="en-US" dirty="0"/>
              <a:t>命名为</a:t>
            </a:r>
            <a:r>
              <a:rPr kumimoji="1" lang="en-US" altLang="zh-CN" dirty="0" err="1"/>
              <a:t>showReview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30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A6C1-6A6F-3F4A-9AEB-4B0F8ADF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为评价视图定义出口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C591B-A223-3645-A54B-A1807FD4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85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模态展现的视图系统不提供返回按钮</a:t>
            </a:r>
            <a:endParaRPr kumimoji="1" lang="en-US" altLang="zh-CN" dirty="0"/>
          </a:p>
          <a:p>
            <a:r>
              <a:rPr kumimoji="1" lang="zh-CN" altLang="en-US" dirty="0"/>
              <a:t>需要定义一个“反向转场（</a:t>
            </a:r>
            <a:r>
              <a:rPr kumimoji="1" lang="en-US" altLang="zh-CN" dirty="0"/>
              <a:t>unwind</a:t>
            </a:r>
            <a:r>
              <a:rPr kumimoji="1" lang="zh-Hans" altLang="en-US" dirty="0"/>
              <a:t> </a:t>
            </a:r>
            <a:r>
              <a:rPr kumimoji="1" lang="en-US" altLang="zh-CN" dirty="0"/>
              <a:t>segue</a:t>
            </a:r>
            <a:r>
              <a:rPr kumimoji="1" lang="zh-CN" altLang="en-US" dirty="0"/>
              <a:t>）”</a:t>
            </a:r>
            <a:endParaRPr kumimoji="1" lang="en-US" altLang="zh-CN" dirty="0"/>
          </a:p>
          <a:p>
            <a:r>
              <a:rPr kumimoji="1" lang="zh-CN" altLang="en-US" dirty="0"/>
              <a:t>模态视图退场（</a:t>
            </a:r>
            <a:r>
              <a:rPr kumimoji="1" lang="en-US" altLang="zh-CN" dirty="0"/>
              <a:t>dismiss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反向转场步骤：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、在目标控制器定义一个方法：方法只有一个参数，类型必须是</a:t>
            </a:r>
            <a:r>
              <a:rPr kumimoji="1" lang="en-US" altLang="zh-CN" dirty="0" err="1"/>
              <a:t>UIStoryboardSegue</a:t>
            </a:r>
            <a:r>
              <a:rPr kumimoji="1" lang="zh-Hans" altLang="en-US" dirty="0"/>
              <a:t>；</a:t>
            </a:r>
            <a:r>
              <a:rPr kumimoji="1" lang="zh-CN" altLang="en-US" dirty="0"/>
              <a:t>且有修饰符</a:t>
            </a:r>
            <a:r>
              <a:rPr kumimoji="1" lang="en-US" altLang="zh-CN" dirty="0"/>
              <a:t>@</a:t>
            </a:r>
            <a:r>
              <a:rPr kumimoji="1" lang="en-US" altLang="zh-CN" dirty="0" err="1"/>
              <a:t>IBAction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目标控制器就是详情控制器，在</a:t>
            </a:r>
            <a:r>
              <a:rPr kumimoji="1" lang="en-US" altLang="zh-CN" dirty="0" err="1"/>
              <a:t>DetailTableViewController</a:t>
            </a:r>
            <a:r>
              <a:rPr kumimoji="1" lang="zh-CN" altLang="en-US" dirty="0"/>
              <a:t>中添加：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</a:t>
            </a:r>
            <a:r>
              <a:rPr kumimoji="1" lang="en-US" altLang="zh-Hans" dirty="0" err="1"/>
              <a:t>IBAction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func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close(segue: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UIStoryboardSegue</a:t>
            </a:r>
            <a:r>
              <a:rPr kumimoji="1" lang="en-US" altLang="zh-Hans" dirty="0"/>
              <a:t>){</a:t>
            </a:r>
          </a:p>
          <a:p>
            <a:pPr marL="0" indent="0">
              <a:buNone/>
            </a:pPr>
            <a:r>
              <a:rPr kumimoji="1" lang="en-US" altLang="zh-Hans" dirty="0"/>
              <a:t>}</a:t>
            </a:r>
          </a:p>
          <a:p>
            <a:pPr marL="0" indent="0">
              <a:buNone/>
            </a:pPr>
            <a:r>
              <a:rPr kumimoji="1" lang="en-US" altLang="zh-Hans" dirty="0"/>
              <a:t>2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在</a:t>
            </a:r>
            <a:r>
              <a:rPr kumimoji="1" lang="en-US" altLang="zh-CN" dirty="0"/>
              <a:t>Storyboard</a:t>
            </a:r>
            <a:r>
              <a:rPr kumimoji="1" lang="zh-CN" altLang="en-US" dirty="0"/>
              <a:t>上指定反向转场关联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Ctrl</a:t>
            </a:r>
            <a:r>
              <a:rPr kumimoji="1" lang="zh-CN" altLang="en-US" dirty="0"/>
              <a:t>拖动，关闭按钮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至视图的</a:t>
            </a:r>
            <a:r>
              <a:rPr kumimoji="1" lang="en-US" altLang="zh-CN" dirty="0"/>
              <a:t>Exit</a:t>
            </a:r>
            <a:r>
              <a:rPr kumimoji="1" lang="zh-Hans" altLang="en-US" dirty="0"/>
              <a:t>（</a:t>
            </a:r>
            <a:r>
              <a:rPr kumimoji="1" lang="zh-CN" altLang="en-US" dirty="0"/>
              <a:t>出口处</a:t>
            </a:r>
            <a:r>
              <a:rPr kumimoji="1" lang="zh-Hans" altLang="en-US" dirty="0"/>
              <a:t>），</a:t>
            </a:r>
            <a:r>
              <a:rPr kumimoji="1" lang="zh-CN" altLang="en-US" dirty="0"/>
              <a:t>选择</a:t>
            </a:r>
            <a:r>
              <a:rPr kumimoji="1" lang="en-US" altLang="zh-CN" dirty="0"/>
              <a:t>close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61141-02BA-6348-BF8C-917888E0C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422" y="211261"/>
            <a:ext cx="2722323" cy="29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D5D01-02C8-A747-B75F-05AE8923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添加评价</a:t>
            </a:r>
            <a:r>
              <a:rPr kumimoji="1" lang="en-US" altLang="zh-CN" dirty="0"/>
              <a:t>V</a:t>
            </a:r>
            <a:r>
              <a:rPr kumimoji="1" lang="en-US" altLang="zh-Hans" dirty="0"/>
              <a:t>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AD7CC-825F-3243-A2E9-6B768525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Hans" dirty="0"/>
              <a:t>1</a:t>
            </a:r>
            <a:r>
              <a:rPr kumimoji="1" lang="zh-Hans" altLang="en-US" dirty="0"/>
              <a:t>、</a:t>
            </a:r>
            <a:r>
              <a:rPr kumimoji="1" lang="en-US" altLang="zh-CN" dirty="0"/>
              <a:t>New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-&gt;Cocoa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</a:t>
            </a:r>
            <a:r>
              <a:rPr kumimoji="1" lang="en-US" altLang="zh-CN" dirty="0"/>
              <a:t>ouch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Class</a:t>
            </a:r>
          </a:p>
          <a:p>
            <a:pPr marL="0" indent="0">
              <a:buNone/>
            </a:pPr>
            <a:r>
              <a:rPr kumimoji="1" lang="en-US" altLang="zh-Hans" dirty="0"/>
              <a:t>2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命名为</a:t>
            </a:r>
            <a:r>
              <a:rPr kumimoji="1" lang="en-US" altLang="zh-CN" dirty="0" err="1"/>
              <a:t>ReviewView</a:t>
            </a:r>
            <a:r>
              <a:rPr kumimoji="1" lang="en-US" altLang="zh-Hans" dirty="0" err="1"/>
              <a:t>Controller</a:t>
            </a:r>
            <a:r>
              <a:rPr kumimoji="1" lang="zh-CN" altLang="en-US" dirty="0"/>
              <a:t>继承自</a:t>
            </a:r>
            <a:r>
              <a:rPr kumimoji="1" lang="en-US" altLang="zh-CN" dirty="0" err="1"/>
              <a:t>UIViewController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Hans" dirty="0"/>
              <a:t>3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与评价视图关联，</a:t>
            </a:r>
            <a:r>
              <a:rPr kumimoji="1" lang="en-US" altLang="zh-CN" dirty="0"/>
              <a:t>Ctrl</a:t>
            </a:r>
            <a:r>
              <a:rPr kumimoji="1" lang="zh-CN" altLang="en-US" dirty="0"/>
              <a:t>拖动</a:t>
            </a:r>
            <a:r>
              <a:rPr kumimoji="1" lang="en-US" altLang="zh-CN" dirty="0" err="1"/>
              <a:t>ImageView</a:t>
            </a:r>
            <a:r>
              <a:rPr kumimoji="1" lang="zh-CN" altLang="en-US" dirty="0"/>
              <a:t>到代码视图中作为背景图片使用：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</a:t>
            </a:r>
            <a:r>
              <a:rPr kumimoji="1" lang="en-US" altLang="zh-CN" dirty="0" err="1"/>
              <a:t>IB</a:t>
            </a:r>
            <a:r>
              <a:rPr kumimoji="1" lang="en-US" altLang="zh-Hans" dirty="0" err="1"/>
              <a:t>Outlet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weak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var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bgImageView</a:t>
            </a:r>
            <a:r>
              <a:rPr kumimoji="1" lang="en-US" altLang="zh-Hans" dirty="0"/>
              <a:t>: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UIImageView</a:t>
            </a:r>
            <a:endParaRPr kumimoji="1" lang="en-US" altLang="zh-Han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68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6810</TotalTime>
  <Words>857</Words>
  <Application>Microsoft Macintosh PowerPoint</Application>
  <PresentationFormat>宽屏</PresentationFormat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动画</vt:lpstr>
      <vt:lpstr>添加评价视图</vt:lpstr>
      <vt:lpstr>设置评价按钮</vt:lpstr>
      <vt:lpstr>设置评价按钮</vt:lpstr>
      <vt:lpstr>评价页完善</vt:lpstr>
      <vt:lpstr>评价页关闭按钮</vt:lpstr>
      <vt:lpstr>从评价按钮到评价场景</vt:lpstr>
      <vt:lpstr>为评价视图定义出口</vt:lpstr>
      <vt:lpstr>添加评价VC</vt:lpstr>
      <vt:lpstr>背景虚化特效</vt:lpstr>
      <vt:lpstr>使用UIView.animate</vt:lpstr>
      <vt:lpstr>设置堆叠视图动画</vt:lpstr>
      <vt:lpstr>设置动画启动时机及时长</vt:lpstr>
      <vt:lpstr>Spring animation</vt:lpstr>
      <vt:lpstr>位置变化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自动布局</dc:title>
  <dc:creator>Microsoft Office 用户</dc:creator>
  <cp:lastModifiedBy>Microsoft Office User</cp:lastModifiedBy>
  <cp:revision>278</cp:revision>
  <dcterms:created xsi:type="dcterms:W3CDTF">2018-05-23T00:34:07Z</dcterms:created>
  <dcterms:modified xsi:type="dcterms:W3CDTF">2020-06-01T12:38:14Z</dcterms:modified>
</cp:coreProperties>
</file>