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427" r:id="rId2"/>
    <p:sldId id="428" r:id="rId3"/>
    <p:sldId id="429" r:id="rId4"/>
    <p:sldId id="463" r:id="rId5"/>
    <p:sldId id="466" r:id="rId6"/>
    <p:sldId id="464" r:id="rId7"/>
    <p:sldId id="467" r:id="rId8"/>
    <p:sldId id="465" r:id="rId9"/>
    <p:sldId id="430" r:id="rId10"/>
    <p:sldId id="431" r:id="rId11"/>
    <p:sldId id="432" r:id="rId12"/>
    <p:sldId id="433" r:id="rId13"/>
    <p:sldId id="434" r:id="rId14"/>
    <p:sldId id="435" r:id="rId15"/>
    <p:sldId id="436" r:id="rId16"/>
    <p:sldId id="437" r:id="rId17"/>
    <p:sldId id="438" r:id="rId18"/>
    <p:sldId id="439" r:id="rId19"/>
    <p:sldId id="440" r:id="rId20"/>
    <p:sldId id="441" r:id="rId21"/>
    <p:sldId id="442" r:id="rId22"/>
    <p:sldId id="443" r:id="rId23"/>
    <p:sldId id="44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43"/>
    <p:restoredTop sz="93278"/>
  </p:normalViewPr>
  <p:slideViewPr>
    <p:cSldViewPr snapToGrid="0" snapToObjects="1">
      <p:cViewPr varScale="1">
        <p:scale>
          <a:sx n="86" d="100"/>
          <a:sy n="86" d="100"/>
        </p:scale>
        <p:origin x="4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AA308-0253-0F41-B78B-1B4850393AD9}" type="datetimeFigureOut">
              <a:rPr kumimoji="1" lang="zh-CN" altLang="en-US" smtClean="0"/>
              <a:t>2020/6/11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C3871-95F8-9046-87BD-DB83A57D1559}" type="slidenum">
              <a:rPr kumimoji="1" lang="zh-CN" altLang="en-US" smtClean="0"/>
              <a:t>‹#›</a:t>
            </a:fld>
            <a:endParaRPr kumimoji="1" lang="zh-CN" altLang="en-US"/>
          </a:p>
        </p:txBody>
      </p:sp>
    </p:spTree>
    <p:extLst>
      <p:ext uri="{BB962C8B-B14F-4D97-AF65-F5344CB8AC3E}">
        <p14:creationId xmlns:p14="http://schemas.microsoft.com/office/powerpoint/2010/main" val="1697598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EC3871-95F8-9046-87BD-DB83A57D1559}" type="slidenum">
              <a:rPr kumimoji="1" lang="zh-CN" altLang="en-US" smtClean="0"/>
              <a:t>1</a:t>
            </a:fld>
            <a:endParaRPr kumimoji="1" lang="zh-CN" altLang="en-US"/>
          </a:p>
        </p:txBody>
      </p:sp>
    </p:spTree>
    <p:extLst>
      <p:ext uri="{BB962C8B-B14F-4D97-AF65-F5344CB8AC3E}">
        <p14:creationId xmlns:p14="http://schemas.microsoft.com/office/powerpoint/2010/main" val="220817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D9BD9-85D3-CB4C-994E-2EA736F5BB5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9905293-4FFF-5741-B9FD-11B5E1780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127748A-0368-F94B-A248-85CEC02C2F54}"/>
              </a:ext>
            </a:extLst>
          </p:cNvPr>
          <p:cNvSpPr>
            <a:spLocks noGrp="1"/>
          </p:cNvSpPr>
          <p:nvPr>
            <p:ph type="dt" sz="half" idx="10"/>
          </p:nvPr>
        </p:nvSpPr>
        <p:spPr/>
        <p:txBody>
          <a:bodyPr/>
          <a:lstStyle/>
          <a:p>
            <a:fld id="{40DEE84C-595B-9049-8210-E17ED3A87756}" type="datetimeFigureOut">
              <a:rPr kumimoji="1" lang="zh-CN" altLang="en-US" smtClean="0"/>
              <a:t>2020/6/11</a:t>
            </a:fld>
            <a:endParaRPr kumimoji="1" lang="zh-CN" altLang="en-US"/>
          </a:p>
        </p:txBody>
      </p:sp>
      <p:sp>
        <p:nvSpPr>
          <p:cNvPr id="5" name="页脚占位符 4">
            <a:extLst>
              <a:ext uri="{FF2B5EF4-FFF2-40B4-BE49-F238E27FC236}">
                <a16:creationId xmlns:a16="http://schemas.microsoft.com/office/drawing/2014/main" id="{C6E199B1-D29C-D946-B0DE-CD978D0F6B56}"/>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187AFE0F-8AD0-944F-942E-3C194CD896A4}"/>
              </a:ext>
            </a:extLst>
          </p:cNvPr>
          <p:cNvSpPr>
            <a:spLocks noGrp="1"/>
          </p:cNvSpPr>
          <p:nvPr>
            <p:ph type="sldNum" sz="quarter" idx="12"/>
          </p:nvPr>
        </p:nvSpPr>
        <p:spPr/>
        <p:txBody>
          <a:bodyPr/>
          <a:lstStyle/>
          <a:p>
            <a:fld id="{6A784250-0745-6B4E-AC62-1DC5468B2C4C}" type="slidenum">
              <a:rPr kumimoji="1" lang="zh-CN" altLang="en-US" smtClean="0"/>
              <a:t>‹#›</a:t>
            </a:fld>
            <a:endParaRPr kumimoji="1" lang="zh-CN" altLang="en-US"/>
          </a:p>
        </p:txBody>
      </p:sp>
    </p:spTree>
    <p:extLst>
      <p:ext uri="{BB962C8B-B14F-4D97-AF65-F5344CB8AC3E}">
        <p14:creationId xmlns:p14="http://schemas.microsoft.com/office/powerpoint/2010/main" val="30415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FEB25-04A7-0643-B9C7-16064E0DE472}"/>
              </a:ext>
            </a:extLst>
          </p:cNvPr>
          <p:cNvSpPr>
            <a:spLocks noGrp="1"/>
          </p:cNvSpPr>
          <p:nvPr>
            <p:ph type="title"/>
          </p:nvPr>
        </p:nvSpPr>
        <p:spPr/>
        <p:txBody>
          <a:bodyPr/>
          <a:lstStyle/>
          <a:p>
            <a:r>
              <a:rPr kumimoji="1" lang="zh-CN" altLang="en-US"/>
              <a:t>单击此处编辑母版标题样式</a:t>
            </a:r>
          </a:p>
        </p:txBody>
      </p:sp>
      <p:sp>
        <p:nvSpPr>
          <p:cNvPr id="3" name="竖排文本占位符 2">
            <a:extLst>
              <a:ext uri="{FF2B5EF4-FFF2-40B4-BE49-F238E27FC236}">
                <a16:creationId xmlns:a16="http://schemas.microsoft.com/office/drawing/2014/main" id="{24C1DCED-C976-0B4B-A928-D67FB577B30C}"/>
              </a:ext>
            </a:extLst>
          </p:cNvPr>
          <p:cNvSpPr>
            <a:spLocks noGrp="1"/>
          </p:cNvSpPr>
          <p:nvPr>
            <p:ph type="body" orient="vert" idx="1"/>
          </p:nvPr>
        </p:nvSpPr>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94C7B4D3-D8EA-F540-B44D-C71C5ACBD07E}"/>
              </a:ext>
            </a:extLst>
          </p:cNvPr>
          <p:cNvSpPr>
            <a:spLocks noGrp="1"/>
          </p:cNvSpPr>
          <p:nvPr>
            <p:ph type="dt" sz="half" idx="10"/>
          </p:nvPr>
        </p:nvSpPr>
        <p:spPr/>
        <p:txBody>
          <a:bodyPr/>
          <a:lstStyle/>
          <a:p>
            <a:fld id="{40DEE84C-595B-9049-8210-E17ED3A87756}" type="datetimeFigureOut">
              <a:rPr kumimoji="1" lang="zh-CN" altLang="en-US" smtClean="0"/>
              <a:t>2020/6/11</a:t>
            </a:fld>
            <a:endParaRPr kumimoji="1" lang="zh-CN" altLang="en-US"/>
          </a:p>
        </p:txBody>
      </p:sp>
      <p:sp>
        <p:nvSpPr>
          <p:cNvPr id="5" name="页脚占位符 4">
            <a:extLst>
              <a:ext uri="{FF2B5EF4-FFF2-40B4-BE49-F238E27FC236}">
                <a16:creationId xmlns:a16="http://schemas.microsoft.com/office/drawing/2014/main" id="{F8472B92-4015-D64A-89A8-FD6B1E921DFB}"/>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F86E0ACC-D6C9-D345-9D17-4D372D434437}"/>
              </a:ext>
            </a:extLst>
          </p:cNvPr>
          <p:cNvSpPr>
            <a:spLocks noGrp="1"/>
          </p:cNvSpPr>
          <p:nvPr>
            <p:ph type="sldNum" sz="quarter" idx="12"/>
          </p:nvPr>
        </p:nvSpPr>
        <p:spPr/>
        <p:txBody>
          <a:bodyPr/>
          <a:lstStyle/>
          <a:p>
            <a:fld id="{6A784250-0745-6B4E-AC62-1DC5468B2C4C}" type="slidenum">
              <a:rPr kumimoji="1" lang="zh-CN" altLang="en-US" smtClean="0"/>
              <a:t>‹#›</a:t>
            </a:fld>
            <a:endParaRPr kumimoji="1" lang="zh-CN" altLang="en-US"/>
          </a:p>
        </p:txBody>
      </p:sp>
    </p:spTree>
    <p:extLst>
      <p:ext uri="{BB962C8B-B14F-4D97-AF65-F5344CB8AC3E}">
        <p14:creationId xmlns:p14="http://schemas.microsoft.com/office/powerpoint/2010/main" val="4196330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0EAA9F-C955-B345-8D9F-254AD00863E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a:extLst>
              <a:ext uri="{FF2B5EF4-FFF2-40B4-BE49-F238E27FC236}">
                <a16:creationId xmlns:a16="http://schemas.microsoft.com/office/drawing/2014/main" id="{17267BFF-6211-BD40-875A-617CA2A73C46}"/>
              </a:ext>
            </a:extLst>
          </p:cNvPr>
          <p:cNvSpPr>
            <a:spLocks noGrp="1"/>
          </p:cNvSpPr>
          <p:nvPr>
            <p:ph type="body" orient="vert" idx="1"/>
          </p:nvPr>
        </p:nvSpPr>
        <p:spPr>
          <a:xfrm>
            <a:off x="838200" y="365125"/>
            <a:ext cx="7734300" cy="5811838"/>
          </a:xfrm>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9FEFA9FA-14CF-F941-87CD-DDFC1E97ACD0}"/>
              </a:ext>
            </a:extLst>
          </p:cNvPr>
          <p:cNvSpPr>
            <a:spLocks noGrp="1"/>
          </p:cNvSpPr>
          <p:nvPr>
            <p:ph type="dt" sz="half" idx="10"/>
          </p:nvPr>
        </p:nvSpPr>
        <p:spPr/>
        <p:txBody>
          <a:bodyPr/>
          <a:lstStyle/>
          <a:p>
            <a:fld id="{40DEE84C-595B-9049-8210-E17ED3A87756}" type="datetimeFigureOut">
              <a:rPr kumimoji="1" lang="zh-CN" altLang="en-US" smtClean="0"/>
              <a:t>2020/6/11</a:t>
            </a:fld>
            <a:endParaRPr kumimoji="1" lang="zh-CN" altLang="en-US"/>
          </a:p>
        </p:txBody>
      </p:sp>
      <p:sp>
        <p:nvSpPr>
          <p:cNvPr id="5" name="页脚占位符 4">
            <a:extLst>
              <a:ext uri="{FF2B5EF4-FFF2-40B4-BE49-F238E27FC236}">
                <a16:creationId xmlns:a16="http://schemas.microsoft.com/office/drawing/2014/main" id="{FB08CBE5-FF66-1440-A993-9FC16BD0C109}"/>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A1E3C0F5-2925-D045-834B-1076FED0B509}"/>
              </a:ext>
            </a:extLst>
          </p:cNvPr>
          <p:cNvSpPr>
            <a:spLocks noGrp="1"/>
          </p:cNvSpPr>
          <p:nvPr>
            <p:ph type="sldNum" sz="quarter" idx="12"/>
          </p:nvPr>
        </p:nvSpPr>
        <p:spPr/>
        <p:txBody>
          <a:bodyPr/>
          <a:lstStyle/>
          <a:p>
            <a:fld id="{6A784250-0745-6B4E-AC62-1DC5468B2C4C}" type="slidenum">
              <a:rPr kumimoji="1" lang="zh-CN" altLang="en-US" smtClean="0"/>
              <a:t>‹#›</a:t>
            </a:fld>
            <a:endParaRPr kumimoji="1" lang="zh-CN" altLang="en-US"/>
          </a:p>
        </p:txBody>
      </p:sp>
    </p:spTree>
    <p:extLst>
      <p:ext uri="{BB962C8B-B14F-4D97-AF65-F5344CB8AC3E}">
        <p14:creationId xmlns:p14="http://schemas.microsoft.com/office/powerpoint/2010/main" val="3630619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584E2-6A62-C348-BCC9-9E137DB32A9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DE2B5AC-06AE-CA42-84B5-091C1858DF1A}"/>
              </a:ext>
            </a:extLst>
          </p:cNvPr>
          <p:cNvSpPr>
            <a:spLocks noGrp="1"/>
          </p:cNvSpPr>
          <p:nvPr>
            <p:ph idx="1"/>
          </p:nvPr>
        </p:nvSpPr>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665D566E-3D40-A944-85D1-74364CCF0738}"/>
              </a:ext>
            </a:extLst>
          </p:cNvPr>
          <p:cNvSpPr>
            <a:spLocks noGrp="1"/>
          </p:cNvSpPr>
          <p:nvPr>
            <p:ph type="dt" sz="half" idx="10"/>
          </p:nvPr>
        </p:nvSpPr>
        <p:spPr/>
        <p:txBody>
          <a:bodyPr/>
          <a:lstStyle/>
          <a:p>
            <a:fld id="{40DEE84C-595B-9049-8210-E17ED3A87756}" type="datetimeFigureOut">
              <a:rPr kumimoji="1" lang="zh-CN" altLang="en-US" smtClean="0"/>
              <a:t>2020/6/11</a:t>
            </a:fld>
            <a:endParaRPr kumimoji="1" lang="zh-CN" altLang="en-US"/>
          </a:p>
        </p:txBody>
      </p:sp>
      <p:sp>
        <p:nvSpPr>
          <p:cNvPr id="5" name="页脚占位符 4">
            <a:extLst>
              <a:ext uri="{FF2B5EF4-FFF2-40B4-BE49-F238E27FC236}">
                <a16:creationId xmlns:a16="http://schemas.microsoft.com/office/drawing/2014/main" id="{7115A6AF-BA3A-F142-98E8-404DCE5AE681}"/>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379CBDD5-EA15-FD4C-B7EF-0731F279CE99}"/>
              </a:ext>
            </a:extLst>
          </p:cNvPr>
          <p:cNvSpPr>
            <a:spLocks noGrp="1"/>
          </p:cNvSpPr>
          <p:nvPr>
            <p:ph type="sldNum" sz="quarter" idx="12"/>
          </p:nvPr>
        </p:nvSpPr>
        <p:spPr/>
        <p:txBody>
          <a:bodyPr/>
          <a:lstStyle/>
          <a:p>
            <a:fld id="{6A784250-0745-6B4E-AC62-1DC5468B2C4C}" type="slidenum">
              <a:rPr kumimoji="1" lang="zh-CN" altLang="en-US" smtClean="0"/>
              <a:t>‹#›</a:t>
            </a:fld>
            <a:endParaRPr kumimoji="1" lang="zh-CN" altLang="en-US"/>
          </a:p>
        </p:txBody>
      </p:sp>
    </p:spTree>
    <p:extLst>
      <p:ext uri="{BB962C8B-B14F-4D97-AF65-F5344CB8AC3E}">
        <p14:creationId xmlns:p14="http://schemas.microsoft.com/office/powerpoint/2010/main" val="262869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FE941-B3EE-7A48-A69D-6A1CC9E24AD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4A5D9F6-300E-1941-ADA8-7F58CBB54F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编辑母版文本样式</a:t>
            </a:r>
          </a:p>
        </p:txBody>
      </p:sp>
      <p:sp>
        <p:nvSpPr>
          <p:cNvPr id="4" name="日期占位符 3">
            <a:extLst>
              <a:ext uri="{FF2B5EF4-FFF2-40B4-BE49-F238E27FC236}">
                <a16:creationId xmlns:a16="http://schemas.microsoft.com/office/drawing/2014/main" id="{9C630AA0-BE39-FD4E-A01E-B5A05849734B}"/>
              </a:ext>
            </a:extLst>
          </p:cNvPr>
          <p:cNvSpPr>
            <a:spLocks noGrp="1"/>
          </p:cNvSpPr>
          <p:nvPr>
            <p:ph type="dt" sz="half" idx="10"/>
          </p:nvPr>
        </p:nvSpPr>
        <p:spPr/>
        <p:txBody>
          <a:bodyPr/>
          <a:lstStyle/>
          <a:p>
            <a:fld id="{40DEE84C-595B-9049-8210-E17ED3A87756}" type="datetimeFigureOut">
              <a:rPr kumimoji="1" lang="zh-CN" altLang="en-US" smtClean="0"/>
              <a:t>2020/6/11</a:t>
            </a:fld>
            <a:endParaRPr kumimoji="1" lang="zh-CN" altLang="en-US"/>
          </a:p>
        </p:txBody>
      </p:sp>
      <p:sp>
        <p:nvSpPr>
          <p:cNvPr id="5" name="页脚占位符 4">
            <a:extLst>
              <a:ext uri="{FF2B5EF4-FFF2-40B4-BE49-F238E27FC236}">
                <a16:creationId xmlns:a16="http://schemas.microsoft.com/office/drawing/2014/main" id="{3F38CFFB-3C7C-F746-B17C-A674F98340B6}"/>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0605A8EE-5497-684C-A55D-D5DAAB9C7366}"/>
              </a:ext>
            </a:extLst>
          </p:cNvPr>
          <p:cNvSpPr>
            <a:spLocks noGrp="1"/>
          </p:cNvSpPr>
          <p:nvPr>
            <p:ph type="sldNum" sz="quarter" idx="12"/>
          </p:nvPr>
        </p:nvSpPr>
        <p:spPr/>
        <p:txBody>
          <a:bodyPr/>
          <a:lstStyle/>
          <a:p>
            <a:fld id="{6A784250-0745-6B4E-AC62-1DC5468B2C4C}" type="slidenum">
              <a:rPr kumimoji="1" lang="zh-CN" altLang="en-US" smtClean="0"/>
              <a:t>‹#›</a:t>
            </a:fld>
            <a:endParaRPr kumimoji="1" lang="zh-CN" altLang="en-US"/>
          </a:p>
        </p:txBody>
      </p:sp>
    </p:spTree>
    <p:extLst>
      <p:ext uri="{BB962C8B-B14F-4D97-AF65-F5344CB8AC3E}">
        <p14:creationId xmlns:p14="http://schemas.microsoft.com/office/powerpoint/2010/main" val="466743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91DF0-F86D-E44F-92C7-A0F3F99AF34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26B8E78-7D05-654C-87FC-2B2A7B975403}"/>
              </a:ext>
            </a:extLst>
          </p:cNvPr>
          <p:cNvSpPr>
            <a:spLocks noGrp="1"/>
          </p:cNvSpPr>
          <p:nvPr>
            <p:ph sz="half" idx="1"/>
          </p:nvPr>
        </p:nvSpPr>
        <p:spPr>
          <a:xfrm>
            <a:off x="838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内容占位符 3">
            <a:extLst>
              <a:ext uri="{FF2B5EF4-FFF2-40B4-BE49-F238E27FC236}">
                <a16:creationId xmlns:a16="http://schemas.microsoft.com/office/drawing/2014/main" id="{D6E55067-E974-D04C-8C33-376AE3D3B026}"/>
              </a:ext>
            </a:extLst>
          </p:cNvPr>
          <p:cNvSpPr>
            <a:spLocks noGrp="1"/>
          </p:cNvSpPr>
          <p:nvPr>
            <p:ph sz="half" idx="2"/>
          </p:nvPr>
        </p:nvSpPr>
        <p:spPr>
          <a:xfrm>
            <a:off x="6172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日期占位符 4">
            <a:extLst>
              <a:ext uri="{FF2B5EF4-FFF2-40B4-BE49-F238E27FC236}">
                <a16:creationId xmlns:a16="http://schemas.microsoft.com/office/drawing/2014/main" id="{BA839CC7-D46D-6E4F-9D08-7EF764A10459}"/>
              </a:ext>
            </a:extLst>
          </p:cNvPr>
          <p:cNvSpPr>
            <a:spLocks noGrp="1"/>
          </p:cNvSpPr>
          <p:nvPr>
            <p:ph type="dt" sz="half" idx="10"/>
          </p:nvPr>
        </p:nvSpPr>
        <p:spPr/>
        <p:txBody>
          <a:bodyPr/>
          <a:lstStyle/>
          <a:p>
            <a:fld id="{40DEE84C-595B-9049-8210-E17ED3A87756}" type="datetimeFigureOut">
              <a:rPr kumimoji="1" lang="zh-CN" altLang="en-US" smtClean="0"/>
              <a:t>2020/6/11</a:t>
            </a:fld>
            <a:endParaRPr kumimoji="1" lang="zh-CN" altLang="en-US"/>
          </a:p>
        </p:txBody>
      </p:sp>
      <p:sp>
        <p:nvSpPr>
          <p:cNvPr id="6" name="页脚占位符 5">
            <a:extLst>
              <a:ext uri="{FF2B5EF4-FFF2-40B4-BE49-F238E27FC236}">
                <a16:creationId xmlns:a16="http://schemas.microsoft.com/office/drawing/2014/main" id="{9A49782B-F098-F24F-B80E-F0AB53CB2764}"/>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AF29C23C-112A-FB48-B603-F54B9C2DEE5D}"/>
              </a:ext>
            </a:extLst>
          </p:cNvPr>
          <p:cNvSpPr>
            <a:spLocks noGrp="1"/>
          </p:cNvSpPr>
          <p:nvPr>
            <p:ph type="sldNum" sz="quarter" idx="12"/>
          </p:nvPr>
        </p:nvSpPr>
        <p:spPr/>
        <p:txBody>
          <a:bodyPr/>
          <a:lstStyle/>
          <a:p>
            <a:fld id="{6A784250-0745-6B4E-AC62-1DC5468B2C4C}" type="slidenum">
              <a:rPr kumimoji="1" lang="zh-CN" altLang="en-US" smtClean="0"/>
              <a:t>‹#›</a:t>
            </a:fld>
            <a:endParaRPr kumimoji="1" lang="zh-CN" altLang="en-US"/>
          </a:p>
        </p:txBody>
      </p:sp>
    </p:spTree>
    <p:extLst>
      <p:ext uri="{BB962C8B-B14F-4D97-AF65-F5344CB8AC3E}">
        <p14:creationId xmlns:p14="http://schemas.microsoft.com/office/powerpoint/2010/main" val="328411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13963-1696-7949-BA47-3E6478032D5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4F82F50-B0CF-CB4D-9784-7BC39A9825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4" name="内容占位符 3">
            <a:extLst>
              <a:ext uri="{FF2B5EF4-FFF2-40B4-BE49-F238E27FC236}">
                <a16:creationId xmlns:a16="http://schemas.microsoft.com/office/drawing/2014/main" id="{7A7BFEF3-F191-314D-9107-2DA116807CCA}"/>
              </a:ext>
            </a:extLst>
          </p:cNvPr>
          <p:cNvSpPr>
            <a:spLocks noGrp="1"/>
          </p:cNvSpPr>
          <p:nvPr>
            <p:ph sz="half" idx="2"/>
          </p:nvPr>
        </p:nvSpPr>
        <p:spPr>
          <a:xfrm>
            <a:off x="839788" y="2505075"/>
            <a:ext cx="5157787"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文本占位符 4">
            <a:extLst>
              <a:ext uri="{FF2B5EF4-FFF2-40B4-BE49-F238E27FC236}">
                <a16:creationId xmlns:a16="http://schemas.microsoft.com/office/drawing/2014/main" id="{C7157FCE-A2D4-8E4A-AE94-0C65F8144D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6" name="内容占位符 5">
            <a:extLst>
              <a:ext uri="{FF2B5EF4-FFF2-40B4-BE49-F238E27FC236}">
                <a16:creationId xmlns:a16="http://schemas.microsoft.com/office/drawing/2014/main" id="{EE42ED80-5724-9C4E-8143-A1B5E77DB63B}"/>
              </a:ext>
            </a:extLst>
          </p:cNvPr>
          <p:cNvSpPr>
            <a:spLocks noGrp="1"/>
          </p:cNvSpPr>
          <p:nvPr>
            <p:ph sz="quarter" idx="4"/>
          </p:nvPr>
        </p:nvSpPr>
        <p:spPr>
          <a:xfrm>
            <a:off x="6172200" y="2505075"/>
            <a:ext cx="5183188"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7" name="日期占位符 6">
            <a:extLst>
              <a:ext uri="{FF2B5EF4-FFF2-40B4-BE49-F238E27FC236}">
                <a16:creationId xmlns:a16="http://schemas.microsoft.com/office/drawing/2014/main" id="{543C9DCF-DE51-974E-AD08-1B870F76CC24}"/>
              </a:ext>
            </a:extLst>
          </p:cNvPr>
          <p:cNvSpPr>
            <a:spLocks noGrp="1"/>
          </p:cNvSpPr>
          <p:nvPr>
            <p:ph type="dt" sz="half" idx="10"/>
          </p:nvPr>
        </p:nvSpPr>
        <p:spPr/>
        <p:txBody>
          <a:bodyPr/>
          <a:lstStyle/>
          <a:p>
            <a:fld id="{40DEE84C-595B-9049-8210-E17ED3A87756}" type="datetimeFigureOut">
              <a:rPr kumimoji="1" lang="zh-CN" altLang="en-US" smtClean="0"/>
              <a:t>2020/6/11</a:t>
            </a:fld>
            <a:endParaRPr kumimoji="1" lang="zh-CN" altLang="en-US"/>
          </a:p>
        </p:txBody>
      </p:sp>
      <p:sp>
        <p:nvSpPr>
          <p:cNvPr id="8" name="页脚占位符 7">
            <a:extLst>
              <a:ext uri="{FF2B5EF4-FFF2-40B4-BE49-F238E27FC236}">
                <a16:creationId xmlns:a16="http://schemas.microsoft.com/office/drawing/2014/main" id="{D7FD60B4-D31B-4344-BAD3-7122D7A2EB33}"/>
              </a:ext>
            </a:extLst>
          </p:cNvPr>
          <p:cNvSpPr>
            <a:spLocks noGrp="1"/>
          </p:cNvSpPr>
          <p:nvPr>
            <p:ph type="ftr" sz="quarter" idx="11"/>
          </p:nvPr>
        </p:nvSpPr>
        <p:spPr/>
        <p:txBody>
          <a:bodyPr/>
          <a:lstStyle/>
          <a:p>
            <a:endParaRPr kumimoji="1" lang="zh-CN" altLang="en-US"/>
          </a:p>
        </p:txBody>
      </p:sp>
      <p:sp>
        <p:nvSpPr>
          <p:cNvPr id="9" name="幻灯片编号占位符 8">
            <a:extLst>
              <a:ext uri="{FF2B5EF4-FFF2-40B4-BE49-F238E27FC236}">
                <a16:creationId xmlns:a16="http://schemas.microsoft.com/office/drawing/2014/main" id="{4B831C31-BB1B-BB46-A576-76E32A03CB91}"/>
              </a:ext>
            </a:extLst>
          </p:cNvPr>
          <p:cNvSpPr>
            <a:spLocks noGrp="1"/>
          </p:cNvSpPr>
          <p:nvPr>
            <p:ph type="sldNum" sz="quarter" idx="12"/>
          </p:nvPr>
        </p:nvSpPr>
        <p:spPr/>
        <p:txBody>
          <a:bodyPr/>
          <a:lstStyle/>
          <a:p>
            <a:fld id="{6A784250-0745-6B4E-AC62-1DC5468B2C4C}" type="slidenum">
              <a:rPr kumimoji="1" lang="zh-CN" altLang="en-US" smtClean="0"/>
              <a:t>‹#›</a:t>
            </a:fld>
            <a:endParaRPr kumimoji="1" lang="zh-CN" altLang="en-US"/>
          </a:p>
        </p:txBody>
      </p:sp>
    </p:spTree>
    <p:extLst>
      <p:ext uri="{BB962C8B-B14F-4D97-AF65-F5344CB8AC3E}">
        <p14:creationId xmlns:p14="http://schemas.microsoft.com/office/powerpoint/2010/main" val="421135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A9F33-01C4-2C42-8719-192CBD9A92E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4CDC7FA-824F-FE41-A6EE-739D63D5455D}"/>
              </a:ext>
            </a:extLst>
          </p:cNvPr>
          <p:cNvSpPr>
            <a:spLocks noGrp="1"/>
          </p:cNvSpPr>
          <p:nvPr>
            <p:ph type="dt" sz="half" idx="10"/>
          </p:nvPr>
        </p:nvSpPr>
        <p:spPr/>
        <p:txBody>
          <a:bodyPr/>
          <a:lstStyle/>
          <a:p>
            <a:fld id="{40DEE84C-595B-9049-8210-E17ED3A87756}" type="datetimeFigureOut">
              <a:rPr kumimoji="1" lang="zh-CN" altLang="en-US" smtClean="0"/>
              <a:t>2020/6/11</a:t>
            </a:fld>
            <a:endParaRPr kumimoji="1" lang="zh-CN" altLang="en-US"/>
          </a:p>
        </p:txBody>
      </p:sp>
      <p:sp>
        <p:nvSpPr>
          <p:cNvPr id="4" name="页脚占位符 3">
            <a:extLst>
              <a:ext uri="{FF2B5EF4-FFF2-40B4-BE49-F238E27FC236}">
                <a16:creationId xmlns:a16="http://schemas.microsoft.com/office/drawing/2014/main" id="{995FB850-EC5B-4B4E-B963-2D9A999AF8F7}"/>
              </a:ext>
            </a:extLst>
          </p:cNvPr>
          <p:cNvSpPr>
            <a:spLocks noGrp="1"/>
          </p:cNvSpPr>
          <p:nvPr>
            <p:ph type="ftr" sz="quarter" idx="11"/>
          </p:nvPr>
        </p:nvSpPr>
        <p:spPr/>
        <p:txBody>
          <a:bodyPr/>
          <a:lstStyle/>
          <a:p>
            <a:endParaRPr kumimoji="1" lang="zh-CN" altLang="en-US"/>
          </a:p>
        </p:txBody>
      </p:sp>
      <p:sp>
        <p:nvSpPr>
          <p:cNvPr id="5" name="幻灯片编号占位符 4">
            <a:extLst>
              <a:ext uri="{FF2B5EF4-FFF2-40B4-BE49-F238E27FC236}">
                <a16:creationId xmlns:a16="http://schemas.microsoft.com/office/drawing/2014/main" id="{1C451345-AF17-7F42-A43F-F3901743750A}"/>
              </a:ext>
            </a:extLst>
          </p:cNvPr>
          <p:cNvSpPr>
            <a:spLocks noGrp="1"/>
          </p:cNvSpPr>
          <p:nvPr>
            <p:ph type="sldNum" sz="quarter" idx="12"/>
          </p:nvPr>
        </p:nvSpPr>
        <p:spPr/>
        <p:txBody>
          <a:bodyPr/>
          <a:lstStyle/>
          <a:p>
            <a:fld id="{6A784250-0745-6B4E-AC62-1DC5468B2C4C}" type="slidenum">
              <a:rPr kumimoji="1" lang="zh-CN" altLang="en-US" smtClean="0"/>
              <a:t>‹#›</a:t>
            </a:fld>
            <a:endParaRPr kumimoji="1" lang="zh-CN" altLang="en-US"/>
          </a:p>
        </p:txBody>
      </p:sp>
    </p:spTree>
    <p:extLst>
      <p:ext uri="{BB962C8B-B14F-4D97-AF65-F5344CB8AC3E}">
        <p14:creationId xmlns:p14="http://schemas.microsoft.com/office/powerpoint/2010/main" val="85207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E9A12A-3D0F-9842-9A1C-EF34C98498A0}"/>
              </a:ext>
            </a:extLst>
          </p:cNvPr>
          <p:cNvSpPr>
            <a:spLocks noGrp="1"/>
          </p:cNvSpPr>
          <p:nvPr>
            <p:ph type="dt" sz="half" idx="10"/>
          </p:nvPr>
        </p:nvSpPr>
        <p:spPr/>
        <p:txBody>
          <a:bodyPr/>
          <a:lstStyle/>
          <a:p>
            <a:fld id="{40DEE84C-595B-9049-8210-E17ED3A87756}" type="datetimeFigureOut">
              <a:rPr kumimoji="1" lang="zh-CN" altLang="en-US" smtClean="0"/>
              <a:t>2020/6/11</a:t>
            </a:fld>
            <a:endParaRPr kumimoji="1" lang="zh-CN" altLang="en-US"/>
          </a:p>
        </p:txBody>
      </p:sp>
      <p:sp>
        <p:nvSpPr>
          <p:cNvPr id="3" name="页脚占位符 2">
            <a:extLst>
              <a:ext uri="{FF2B5EF4-FFF2-40B4-BE49-F238E27FC236}">
                <a16:creationId xmlns:a16="http://schemas.microsoft.com/office/drawing/2014/main" id="{E9CC78BC-CD3C-9A41-A128-33BAF7BC4777}"/>
              </a:ext>
            </a:extLst>
          </p:cNvPr>
          <p:cNvSpPr>
            <a:spLocks noGrp="1"/>
          </p:cNvSpPr>
          <p:nvPr>
            <p:ph type="ftr" sz="quarter" idx="11"/>
          </p:nvPr>
        </p:nvSpPr>
        <p:spPr/>
        <p:txBody>
          <a:bodyPr/>
          <a:lstStyle/>
          <a:p>
            <a:endParaRPr kumimoji="1" lang="zh-CN" altLang="en-US"/>
          </a:p>
        </p:txBody>
      </p:sp>
      <p:sp>
        <p:nvSpPr>
          <p:cNvPr id="4" name="幻灯片编号占位符 3">
            <a:extLst>
              <a:ext uri="{FF2B5EF4-FFF2-40B4-BE49-F238E27FC236}">
                <a16:creationId xmlns:a16="http://schemas.microsoft.com/office/drawing/2014/main" id="{83FB2099-1A47-B84C-B5AC-EF376D3A41D3}"/>
              </a:ext>
            </a:extLst>
          </p:cNvPr>
          <p:cNvSpPr>
            <a:spLocks noGrp="1"/>
          </p:cNvSpPr>
          <p:nvPr>
            <p:ph type="sldNum" sz="quarter" idx="12"/>
          </p:nvPr>
        </p:nvSpPr>
        <p:spPr/>
        <p:txBody>
          <a:bodyPr/>
          <a:lstStyle/>
          <a:p>
            <a:fld id="{6A784250-0745-6B4E-AC62-1DC5468B2C4C}" type="slidenum">
              <a:rPr kumimoji="1" lang="zh-CN" altLang="en-US" smtClean="0"/>
              <a:t>‹#›</a:t>
            </a:fld>
            <a:endParaRPr kumimoji="1" lang="zh-CN" altLang="en-US"/>
          </a:p>
        </p:txBody>
      </p:sp>
    </p:spTree>
    <p:extLst>
      <p:ext uri="{BB962C8B-B14F-4D97-AF65-F5344CB8AC3E}">
        <p14:creationId xmlns:p14="http://schemas.microsoft.com/office/powerpoint/2010/main" val="4222052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2DCF0-4E5B-FB43-A4AD-B9B34EE34B2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BAC66EE-36B3-ED49-AC34-11ECE55056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文本占位符 3">
            <a:extLst>
              <a:ext uri="{FF2B5EF4-FFF2-40B4-BE49-F238E27FC236}">
                <a16:creationId xmlns:a16="http://schemas.microsoft.com/office/drawing/2014/main" id="{E9D3D33B-0F8B-BC4F-A2AF-489298702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a:extLst>
              <a:ext uri="{FF2B5EF4-FFF2-40B4-BE49-F238E27FC236}">
                <a16:creationId xmlns:a16="http://schemas.microsoft.com/office/drawing/2014/main" id="{93912CE0-F845-434A-A0F9-07A58FF8E09C}"/>
              </a:ext>
            </a:extLst>
          </p:cNvPr>
          <p:cNvSpPr>
            <a:spLocks noGrp="1"/>
          </p:cNvSpPr>
          <p:nvPr>
            <p:ph type="dt" sz="half" idx="10"/>
          </p:nvPr>
        </p:nvSpPr>
        <p:spPr/>
        <p:txBody>
          <a:bodyPr/>
          <a:lstStyle/>
          <a:p>
            <a:fld id="{40DEE84C-595B-9049-8210-E17ED3A87756}" type="datetimeFigureOut">
              <a:rPr kumimoji="1" lang="zh-CN" altLang="en-US" smtClean="0"/>
              <a:t>2020/6/11</a:t>
            </a:fld>
            <a:endParaRPr kumimoji="1" lang="zh-CN" altLang="en-US"/>
          </a:p>
        </p:txBody>
      </p:sp>
      <p:sp>
        <p:nvSpPr>
          <p:cNvPr id="6" name="页脚占位符 5">
            <a:extLst>
              <a:ext uri="{FF2B5EF4-FFF2-40B4-BE49-F238E27FC236}">
                <a16:creationId xmlns:a16="http://schemas.microsoft.com/office/drawing/2014/main" id="{DFA5ABDD-409B-2242-B4CD-1DD5496EABAB}"/>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01E85B4A-4648-1B49-9B06-EEE0E198356B}"/>
              </a:ext>
            </a:extLst>
          </p:cNvPr>
          <p:cNvSpPr>
            <a:spLocks noGrp="1"/>
          </p:cNvSpPr>
          <p:nvPr>
            <p:ph type="sldNum" sz="quarter" idx="12"/>
          </p:nvPr>
        </p:nvSpPr>
        <p:spPr/>
        <p:txBody>
          <a:bodyPr/>
          <a:lstStyle/>
          <a:p>
            <a:fld id="{6A784250-0745-6B4E-AC62-1DC5468B2C4C}" type="slidenum">
              <a:rPr kumimoji="1" lang="zh-CN" altLang="en-US" smtClean="0"/>
              <a:t>‹#›</a:t>
            </a:fld>
            <a:endParaRPr kumimoji="1" lang="zh-CN" altLang="en-US"/>
          </a:p>
        </p:txBody>
      </p:sp>
    </p:spTree>
    <p:extLst>
      <p:ext uri="{BB962C8B-B14F-4D97-AF65-F5344CB8AC3E}">
        <p14:creationId xmlns:p14="http://schemas.microsoft.com/office/powerpoint/2010/main" val="403163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97129-74BF-724F-A1A0-CD9A93C5DCF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9AB534D-817C-2844-813F-445584E74A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BD0208B-EC35-F141-AFA3-DFE9DBDBD4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a:extLst>
              <a:ext uri="{FF2B5EF4-FFF2-40B4-BE49-F238E27FC236}">
                <a16:creationId xmlns:a16="http://schemas.microsoft.com/office/drawing/2014/main" id="{3B153995-7C99-CC47-A2B5-DDCFD2A5FE71}"/>
              </a:ext>
            </a:extLst>
          </p:cNvPr>
          <p:cNvSpPr>
            <a:spLocks noGrp="1"/>
          </p:cNvSpPr>
          <p:nvPr>
            <p:ph type="dt" sz="half" idx="10"/>
          </p:nvPr>
        </p:nvSpPr>
        <p:spPr/>
        <p:txBody>
          <a:bodyPr/>
          <a:lstStyle/>
          <a:p>
            <a:fld id="{40DEE84C-595B-9049-8210-E17ED3A87756}" type="datetimeFigureOut">
              <a:rPr kumimoji="1" lang="zh-CN" altLang="en-US" smtClean="0"/>
              <a:t>2020/6/11</a:t>
            </a:fld>
            <a:endParaRPr kumimoji="1" lang="zh-CN" altLang="en-US"/>
          </a:p>
        </p:txBody>
      </p:sp>
      <p:sp>
        <p:nvSpPr>
          <p:cNvPr id="6" name="页脚占位符 5">
            <a:extLst>
              <a:ext uri="{FF2B5EF4-FFF2-40B4-BE49-F238E27FC236}">
                <a16:creationId xmlns:a16="http://schemas.microsoft.com/office/drawing/2014/main" id="{8D10F4CE-87DC-E641-BCA1-6D491920C775}"/>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A4947A47-324C-264A-AEF7-82435DE128D2}"/>
              </a:ext>
            </a:extLst>
          </p:cNvPr>
          <p:cNvSpPr>
            <a:spLocks noGrp="1"/>
          </p:cNvSpPr>
          <p:nvPr>
            <p:ph type="sldNum" sz="quarter" idx="12"/>
          </p:nvPr>
        </p:nvSpPr>
        <p:spPr/>
        <p:txBody>
          <a:bodyPr/>
          <a:lstStyle/>
          <a:p>
            <a:fld id="{6A784250-0745-6B4E-AC62-1DC5468B2C4C}" type="slidenum">
              <a:rPr kumimoji="1" lang="zh-CN" altLang="en-US" smtClean="0"/>
              <a:t>‹#›</a:t>
            </a:fld>
            <a:endParaRPr kumimoji="1" lang="zh-CN" altLang="en-US"/>
          </a:p>
        </p:txBody>
      </p:sp>
    </p:spTree>
    <p:extLst>
      <p:ext uri="{BB962C8B-B14F-4D97-AF65-F5344CB8AC3E}">
        <p14:creationId xmlns:p14="http://schemas.microsoft.com/office/powerpoint/2010/main" val="71979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7C3BEA-A093-7548-94AA-800B695B9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E3F2021-D786-1E4D-B0C8-80C7CFC788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74675F65-4637-FD43-98DB-E0474BACD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EE84C-595B-9049-8210-E17ED3A87756}" type="datetimeFigureOut">
              <a:rPr kumimoji="1" lang="zh-CN" altLang="en-US" smtClean="0"/>
              <a:t>2020/6/11</a:t>
            </a:fld>
            <a:endParaRPr kumimoji="1" lang="zh-CN" altLang="en-US"/>
          </a:p>
        </p:txBody>
      </p:sp>
      <p:sp>
        <p:nvSpPr>
          <p:cNvPr id="5" name="页脚占位符 4">
            <a:extLst>
              <a:ext uri="{FF2B5EF4-FFF2-40B4-BE49-F238E27FC236}">
                <a16:creationId xmlns:a16="http://schemas.microsoft.com/office/drawing/2014/main" id="{9D77C0BC-785E-0041-A1FC-6491A3BDF1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a:extLst>
              <a:ext uri="{FF2B5EF4-FFF2-40B4-BE49-F238E27FC236}">
                <a16:creationId xmlns:a16="http://schemas.microsoft.com/office/drawing/2014/main" id="{F59EC1A7-E6D3-5F40-B27A-B85FB3F17B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84250-0745-6B4E-AC62-1DC5468B2C4C}" type="slidenum">
              <a:rPr kumimoji="1" lang="zh-CN" altLang="en-US" smtClean="0"/>
              <a:t>‹#›</a:t>
            </a:fld>
            <a:endParaRPr kumimoji="1" lang="zh-CN" altLang="en-US"/>
          </a:p>
        </p:txBody>
      </p:sp>
    </p:spTree>
    <p:extLst>
      <p:ext uri="{BB962C8B-B14F-4D97-AF65-F5344CB8AC3E}">
        <p14:creationId xmlns:p14="http://schemas.microsoft.com/office/powerpoint/2010/main" val="829897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A2CC1-F0F8-A64B-AAC1-698DBCC4DF66}"/>
              </a:ext>
            </a:extLst>
          </p:cNvPr>
          <p:cNvSpPr>
            <a:spLocks noGrp="1"/>
          </p:cNvSpPr>
          <p:nvPr>
            <p:ph type="title"/>
          </p:nvPr>
        </p:nvSpPr>
        <p:spPr/>
        <p:txBody>
          <a:bodyPr/>
          <a:lstStyle/>
          <a:p>
            <a:r>
              <a:rPr kumimoji="1" lang="zh-CN" altLang="en-US" dirty="0"/>
              <a:t>数据的保存</a:t>
            </a:r>
          </a:p>
        </p:txBody>
      </p:sp>
      <p:sp>
        <p:nvSpPr>
          <p:cNvPr id="3" name="内容占位符 2">
            <a:extLst>
              <a:ext uri="{FF2B5EF4-FFF2-40B4-BE49-F238E27FC236}">
                <a16:creationId xmlns:a16="http://schemas.microsoft.com/office/drawing/2014/main" id="{64251E24-E365-1D4C-9AEC-B63800390316}"/>
              </a:ext>
            </a:extLst>
          </p:cNvPr>
          <p:cNvSpPr>
            <a:spLocks noGrp="1"/>
          </p:cNvSpPr>
          <p:nvPr>
            <p:ph idx="1"/>
          </p:nvPr>
        </p:nvSpPr>
        <p:spPr/>
        <p:txBody>
          <a:bodyPr/>
          <a:lstStyle/>
          <a:p>
            <a:r>
              <a:rPr kumimoji="1" lang="zh-CN" altLang="en-US" dirty="0"/>
              <a:t>文件，如</a:t>
            </a:r>
            <a:r>
              <a:rPr kumimoji="1" lang="en-US" altLang="zh-CN" dirty="0" err="1"/>
              <a:t>plis</a:t>
            </a:r>
            <a:r>
              <a:rPr kumimoji="1" lang="en-US" altLang="zh-Hans" dirty="0" err="1"/>
              <a:t>t</a:t>
            </a:r>
            <a:endParaRPr kumimoji="1" lang="en-US" altLang="zh-Hans" dirty="0"/>
          </a:p>
          <a:p>
            <a:endParaRPr kumimoji="1" lang="en-US" altLang="zh-CN" dirty="0"/>
          </a:p>
          <a:p>
            <a:r>
              <a:rPr kumimoji="1" lang="zh-CN" altLang="en-US" dirty="0"/>
              <a:t>数据库</a:t>
            </a:r>
            <a:endParaRPr kumimoji="1" lang="en-US" altLang="zh-CN" dirty="0"/>
          </a:p>
          <a:p>
            <a:pPr marL="0" indent="0">
              <a:buNone/>
            </a:pPr>
            <a:r>
              <a:rPr kumimoji="1" lang="en-US" altLang="zh-CN" dirty="0"/>
              <a:t>1</a:t>
            </a:r>
            <a:r>
              <a:rPr kumimoji="1" lang="zh-CN" altLang="en-US" dirty="0"/>
              <a:t>、保存的数据量大</a:t>
            </a:r>
            <a:endParaRPr kumimoji="1" lang="en-US" altLang="zh-CN" dirty="0"/>
          </a:p>
          <a:p>
            <a:pPr marL="0" indent="0">
              <a:buNone/>
            </a:pPr>
            <a:r>
              <a:rPr kumimoji="1" lang="en-US" altLang="zh-CN" dirty="0"/>
              <a:t>2</a:t>
            </a:r>
            <a:r>
              <a:rPr kumimoji="1" lang="zh-CN" altLang="en-US" dirty="0"/>
              <a:t>、更新频繁，可以包含大文件（图片、视频等）</a:t>
            </a:r>
            <a:endParaRPr kumimoji="1" lang="en-US" altLang="zh-CN" dirty="0"/>
          </a:p>
          <a:p>
            <a:pPr marL="0" indent="0">
              <a:buNone/>
            </a:pPr>
            <a:r>
              <a:rPr kumimoji="1" lang="en-US" altLang="zh-CN" dirty="0"/>
              <a:t>3</a:t>
            </a:r>
            <a:r>
              <a:rPr kumimoji="1" lang="zh-CN" altLang="en-US" dirty="0"/>
              <a:t>、常用：</a:t>
            </a:r>
            <a:r>
              <a:rPr kumimoji="1" lang="en-US" altLang="zh-CN" dirty="0"/>
              <a:t>S</a:t>
            </a:r>
            <a:r>
              <a:rPr kumimoji="1" lang="en-US" altLang="zh-Hans" dirty="0"/>
              <a:t>QLite</a:t>
            </a:r>
            <a:r>
              <a:rPr kumimoji="1" lang="zh-Hans" altLang="en-US" dirty="0"/>
              <a:t>、</a:t>
            </a:r>
            <a:r>
              <a:rPr kumimoji="1" lang="en-US" altLang="zh-Hans" dirty="0"/>
              <a:t>Realm</a:t>
            </a:r>
            <a:endParaRPr kumimoji="1" lang="en-US" altLang="zh-CN" dirty="0"/>
          </a:p>
        </p:txBody>
      </p:sp>
    </p:spTree>
    <p:extLst>
      <p:ext uri="{BB962C8B-B14F-4D97-AF65-F5344CB8AC3E}">
        <p14:creationId xmlns:p14="http://schemas.microsoft.com/office/powerpoint/2010/main" val="1258961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CEF3B4-007E-6F48-8CCB-94003C02C36A}"/>
              </a:ext>
            </a:extLst>
          </p:cNvPr>
          <p:cNvSpPr>
            <a:spLocks noGrp="1"/>
          </p:cNvSpPr>
          <p:nvPr>
            <p:ph type="title"/>
          </p:nvPr>
        </p:nvSpPr>
        <p:spPr/>
        <p:txBody>
          <a:bodyPr/>
          <a:lstStyle/>
          <a:p>
            <a:r>
              <a:rPr kumimoji="1" lang="zh-CN" altLang="en-US" dirty="0"/>
              <a:t>可视化建模</a:t>
            </a:r>
          </a:p>
        </p:txBody>
      </p:sp>
      <p:sp>
        <p:nvSpPr>
          <p:cNvPr id="3" name="内容占位符 2">
            <a:extLst>
              <a:ext uri="{FF2B5EF4-FFF2-40B4-BE49-F238E27FC236}">
                <a16:creationId xmlns:a16="http://schemas.microsoft.com/office/drawing/2014/main" id="{A7A0116C-D551-884A-9448-3E57211E9A5B}"/>
              </a:ext>
            </a:extLst>
          </p:cNvPr>
          <p:cNvSpPr>
            <a:spLocks noGrp="1"/>
          </p:cNvSpPr>
          <p:nvPr>
            <p:ph idx="1"/>
          </p:nvPr>
        </p:nvSpPr>
        <p:spPr/>
        <p:txBody>
          <a:bodyPr/>
          <a:lstStyle/>
          <a:p>
            <a:r>
              <a:rPr kumimoji="1" lang="zh-CN" altLang="en-US" dirty="0"/>
              <a:t>新模型文件</a:t>
            </a:r>
            <a:endParaRPr kumimoji="1" lang="en-US" altLang="zh-CN" dirty="0"/>
          </a:p>
          <a:p>
            <a:r>
              <a:rPr kumimoji="1" lang="en-US" altLang="zh-CN" dirty="0"/>
              <a:t>New</a:t>
            </a:r>
            <a:r>
              <a:rPr kumimoji="1" lang="zh-Hans" altLang="en-US" dirty="0"/>
              <a:t> </a:t>
            </a:r>
            <a:r>
              <a:rPr kumimoji="1" lang="en-US" altLang="zh-Hans" dirty="0"/>
              <a:t>File-&gt;Core</a:t>
            </a:r>
            <a:r>
              <a:rPr kumimoji="1" lang="zh-Hans" altLang="en-US" dirty="0"/>
              <a:t> </a:t>
            </a:r>
            <a:r>
              <a:rPr kumimoji="1" lang="en-US" altLang="zh-Hans" dirty="0"/>
              <a:t>Data</a:t>
            </a:r>
            <a:r>
              <a:rPr kumimoji="1" lang="zh-Hans" altLang="en-US" dirty="0"/>
              <a:t> </a:t>
            </a:r>
            <a:r>
              <a:rPr kumimoji="1" lang="en-US" altLang="zh-Hans" dirty="0"/>
              <a:t>-&gt;</a:t>
            </a:r>
            <a:r>
              <a:rPr kumimoji="1" lang="zh-Hans" altLang="en-US" dirty="0"/>
              <a:t> </a:t>
            </a:r>
            <a:r>
              <a:rPr kumimoji="1" lang="en-US" altLang="zh-Hans" dirty="0"/>
              <a:t>Data</a:t>
            </a:r>
            <a:r>
              <a:rPr kumimoji="1" lang="zh-Hans" altLang="en-US" dirty="0"/>
              <a:t> </a:t>
            </a:r>
            <a:r>
              <a:rPr kumimoji="1" lang="en-US" altLang="zh-Hans" dirty="0"/>
              <a:t>Model</a:t>
            </a:r>
          </a:p>
          <a:p>
            <a:pPr marL="0" indent="0">
              <a:buNone/>
            </a:pPr>
            <a:r>
              <a:rPr kumimoji="1" lang="zh-CN" altLang="en-US" dirty="0"/>
              <a:t>命名为工程名</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74422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59762-F6D1-8249-8B6D-19987B416690}"/>
              </a:ext>
            </a:extLst>
          </p:cNvPr>
          <p:cNvSpPr>
            <a:spLocks noGrp="1"/>
          </p:cNvSpPr>
          <p:nvPr>
            <p:ph type="title"/>
          </p:nvPr>
        </p:nvSpPr>
        <p:spPr/>
        <p:txBody>
          <a:bodyPr/>
          <a:lstStyle/>
          <a:p>
            <a:r>
              <a:rPr kumimoji="1" lang="zh-CN" altLang="en-US" dirty="0"/>
              <a:t>对象与实体的映射</a:t>
            </a:r>
          </a:p>
        </p:txBody>
      </p:sp>
      <p:sp>
        <p:nvSpPr>
          <p:cNvPr id="3" name="内容占位符 2">
            <a:extLst>
              <a:ext uri="{FF2B5EF4-FFF2-40B4-BE49-F238E27FC236}">
                <a16:creationId xmlns:a16="http://schemas.microsoft.com/office/drawing/2014/main" id="{D916E06F-4D73-DD44-9870-934B0302EB94}"/>
              </a:ext>
            </a:extLst>
          </p:cNvPr>
          <p:cNvSpPr>
            <a:spLocks noGrp="1"/>
          </p:cNvSpPr>
          <p:nvPr>
            <p:ph idx="1"/>
          </p:nvPr>
        </p:nvSpPr>
        <p:spPr>
          <a:xfrm>
            <a:off x="838200" y="1825625"/>
            <a:ext cx="4154714" cy="4351338"/>
          </a:xfrm>
        </p:spPr>
        <p:txBody>
          <a:bodyPr/>
          <a:lstStyle/>
          <a:p>
            <a:r>
              <a:rPr kumimoji="1" lang="zh-CN" altLang="en-US" dirty="0"/>
              <a:t>对象</a:t>
            </a:r>
            <a:r>
              <a:rPr kumimoji="1" lang="zh-Hans" altLang="en-US" dirty="0"/>
              <a:t> </a:t>
            </a:r>
            <a:r>
              <a:rPr kumimoji="1" lang="zh-CN" altLang="en-US" dirty="0"/>
              <a:t>与</a:t>
            </a:r>
            <a:r>
              <a:rPr kumimoji="1" lang="zh-Hans" altLang="en-US" dirty="0"/>
              <a:t> </a:t>
            </a:r>
            <a:r>
              <a:rPr kumimoji="1" lang="zh-CN" altLang="en-US" dirty="0"/>
              <a:t>数据库的实体</a:t>
            </a:r>
            <a:r>
              <a:rPr kumimoji="1" lang="zh-Hans" altLang="en-US" dirty="0"/>
              <a:t> </a:t>
            </a:r>
            <a:r>
              <a:rPr kumimoji="1" lang="zh-CN" altLang="en-US" dirty="0"/>
              <a:t>对应</a:t>
            </a:r>
            <a:endParaRPr kumimoji="1" lang="en-US" altLang="zh-CN" dirty="0"/>
          </a:p>
          <a:p>
            <a:r>
              <a:rPr kumimoji="1" lang="zh-CN" altLang="en-US" dirty="0"/>
              <a:t>点左下角</a:t>
            </a:r>
            <a:r>
              <a:rPr kumimoji="1" lang="en-US" altLang="zh-CN" dirty="0"/>
              <a:t>Add</a:t>
            </a:r>
            <a:r>
              <a:rPr kumimoji="1" lang="zh-Hans" altLang="en-US" dirty="0"/>
              <a:t> </a:t>
            </a:r>
            <a:r>
              <a:rPr kumimoji="1" lang="en-US" altLang="zh-Hans" dirty="0"/>
              <a:t>Entity</a:t>
            </a:r>
            <a:r>
              <a:rPr kumimoji="1" lang="zh-Hans" altLang="en-US" dirty="0"/>
              <a:t>： </a:t>
            </a:r>
            <a:r>
              <a:rPr kumimoji="1" lang="zh-CN" altLang="en-US" dirty="0"/>
              <a:t>命名为</a:t>
            </a:r>
            <a:r>
              <a:rPr kumimoji="1" lang="en-US" altLang="zh-Hans" dirty="0"/>
              <a:t>Area</a:t>
            </a:r>
          </a:p>
          <a:p>
            <a:endParaRPr kumimoji="1" lang="en-US" altLang="zh-CN" dirty="0"/>
          </a:p>
        </p:txBody>
      </p:sp>
      <p:grpSp>
        <p:nvGrpSpPr>
          <p:cNvPr id="8" name="组合 7">
            <a:extLst>
              <a:ext uri="{FF2B5EF4-FFF2-40B4-BE49-F238E27FC236}">
                <a16:creationId xmlns:a16="http://schemas.microsoft.com/office/drawing/2014/main" id="{72F2EFCD-BA8D-9C48-96BE-DF8239BCC0C1}"/>
              </a:ext>
            </a:extLst>
          </p:cNvPr>
          <p:cNvGrpSpPr/>
          <p:nvPr/>
        </p:nvGrpSpPr>
        <p:grpSpPr>
          <a:xfrm>
            <a:off x="5413829" y="1594893"/>
            <a:ext cx="5639395" cy="4391396"/>
            <a:chOff x="5413829" y="1594893"/>
            <a:chExt cx="5639395" cy="4391396"/>
          </a:xfrm>
        </p:grpSpPr>
        <p:pic>
          <p:nvPicPr>
            <p:cNvPr id="4" name="图片 3">
              <a:extLst>
                <a:ext uri="{FF2B5EF4-FFF2-40B4-BE49-F238E27FC236}">
                  <a16:creationId xmlns:a16="http://schemas.microsoft.com/office/drawing/2014/main" id="{05B72D86-1966-6349-A38E-E67FBD64A3BE}"/>
                </a:ext>
              </a:extLst>
            </p:cNvPr>
            <p:cNvPicPr>
              <a:picLocks noChangeAspect="1"/>
            </p:cNvPicPr>
            <p:nvPr/>
          </p:nvPicPr>
          <p:blipFill>
            <a:blip r:embed="rId2"/>
            <a:stretch>
              <a:fillRect/>
            </a:stretch>
          </p:blipFill>
          <p:spPr>
            <a:xfrm>
              <a:off x="5413829" y="1594893"/>
              <a:ext cx="5639395" cy="4391396"/>
            </a:xfrm>
            <a:prstGeom prst="rect">
              <a:avLst/>
            </a:prstGeom>
          </p:spPr>
        </p:pic>
        <p:sp>
          <p:nvSpPr>
            <p:cNvPr id="5" name="矩形 4">
              <a:extLst>
                <a:ext uri="{FF2B5EF4-FFF2-40B4-BE49-F238E27FC236}">
                  <a16:creationId xmlns:a16="http://schemas.microsoft.com/office/drawing/2014/main" id="{D4AE84F7-9224-A040-B4F0-AE579802930D}"/>
                </a:ext>
              </a:extLst>
            </p:cNvPr>
            <p:cNvSpPr/>
            <p:nvPr/>
          </p:nvSpPr>
          <p:spPr>
            <a:xfrm flipV="1">
              <a:off x="5428912" y="1784461"/>
              <a:ext cx="1012072" cy="150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矩形 5">
              <a:extLst>
                <a:ext uri="{FF2B5EF4-FFF2-40B4-BE49-F238E27FC236}">
                  <a16:creationId xmlns:a16="http://schemas.microsoft.com/office/drawing/2014/main" id="{A109F226-A4F2-7E4E-8230-E1D10B438669}"/>
                </a:ext>
              </a:extLst>
            </p:cNvPr>
            <p:cNvSpPr/>
            <p:nvPr/>
          </p:nvSpPr>
          <p:spPr>
            <a:xfrm flipV="1">
              <a:off x="6207143" y="5555379"/>
              <a:ext cx="688934" cy="393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Tree>
    <p:extLst>
      <p:ext uri="{BB962C8B-B14F-4D97-AF65-F5344CB8AC3E}">
        <p14:creationId xmlns:p14="http://schemas.microsoft.com/office/powerpoint/2010/main" val="3402952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D3470-72A2-2645-BEC5-6763F7DAA7EF}"/>
              </a:ext>
            </a:extLst>
          </p:cNvPr>
          <p:cNvSpPr>
            <a:spLocks noGrp="1"/>
          </p:cNvSpPr>
          <p:nvPr>
            <p:ph type="title"/>
          </p:nvPr>
        </p:nvSpPr>
        <p:spPr/>
        <p:txBody>
          <a:bodyPr/>
          <a:lstStyle/>
          <a:p>
            <a:r>
              <a:rPr kumimoji="1" lang="zh-CN" altLang="en-US" dirty="0"/>
              <a:t>对象与实体的映射</a:t>
            </a:r>
          </a:p>
        </p:txBody>
      </p:sp>
      <p:sp>
        <p:nvSpPr>
          <p:cNvPr id="3" name="内容占位符 2">
            <a:extLst>
              <a:ext uri="{FF2B5EF4-FFF2-40B4-BE49-F238E27FC236}">
                <a16:creationId xmlns:a16="http://schemas.microsoft.com/office/drawing/2014/main" id="{BA90D861-B23F-F048-B038-A33132B94837}"/>
              </a:ext>
            </a:extLst>
          </p:cNvPr>
          <p:cNvSpPr>
            <a:spLocks noGrp="1"/>
          </p:cNvSpPr>
          <p:nvPr>
            <p:ph idx="1"/>
          </p:nvPr>
        </p:nvSpPr>
        <p:spPr/>
        <p:txBody>
          <a:bodyPr/>
          <a:lstStyle/>
          <a:p>
            <a:r>
              <a:rPr kumimoji="1" lang="zh-CN" altLang="en-US" dirty="0"/>
              <a:t>对象与实体都拥有属性</a:t>
            </a:r>
            <a:endParaRPr kumimoji="1" lang="en-US" altLang="zh-CN" dirty="0"/>
          </a:p>
          <a:p>
            <a:pPr marL="0" indent="0">
              <a:buNone/>
            </a:pPr>
            <a:r>
              <a:rPr kumimoji="1" lang="zh-CN" altLang="en-US" dirty="0"/>
              <a:t>（</a:t>
            </a:r>
            <a:r>
              <a:rPr kumimoji="1" lang="en-US" altLang="zh-CN" dirty="0"/>
              <a:t>Attribute</a:t>
            </a:r>
            <a:r>
              <a:rPr kumimoji="1" lang="zh-CN" altLang="en-US" dirty="0"/>
              <a:t>）</a:t>
            </a:r>
            <a:endParaRPr kumimoji="1" lang="en-US" altLang="zh-CN" dirty="0"/>
          </a:p>
          <a:p>
            <a:r>
              <a:rPr kumimoji="1" lang="zh-CN" altLang="en-US" dirty="0"/>
              <a:t>参照</a:t>
            </a:r>
            <a:r>
              <a:rPr kumimoji="1" lang="en-US" altLang="zh-CN" dirty="0" err="1"/>
              <a:t>Area.swift</a:t>
            </a:r>
            <a:r>
              <a:rPr kumimoji="1" lang="zh-CN" altLang="en-US" dirty="0"/>
              <a:t>添加</a:t>
            </a:r>
            <a:endParaRPr kumimoji="1" lang="en-US" altLang="zh-CN" dirty="0"/>
          </a:p>
        </p:txBody>
      </p:sp>
      <p:pic>
        <p:nvPicPr>
          <p:cNvPr id="5" name="图片 4">
            <a:extLst>
              <a:ext uri="{FF2B5EF4-FFF2-40B4-BE49-F238E27FC236}">
                <a16:creationId xmlns:a16="http://schemas.microsoft.com/office/drawing/2014/main" id="{9B24B0E9-6344-B347-A8EB-39CEC435A02F}"/>
              </a:ext>
            </a:extLst>
          </p:cNvPr>
          <p:cNvPicPr>
            <a:picLocks noChangeAspect="1"/>
          </p:cNvPicPr>
          <p:nvPr/>
        </p:nvPicPr>
        <p:blipFill>
          <a:blip r:embed="rId2"/>
          <a:stretch>
            <a:fillRect/>
          </a:stretch>
        </p:blipFill>
        <p:spPr>
          <a:xfrm>
            <a:off x="1076629" y="3573463"/>
            <a:ext cx="7708900" cy="2603500"/>
          </a:xfrm>
          <a:prstGeom prst="rect">
            <a:avLst/>
          </a:prstGeom>
        </p:spPr>
      </p:pic>
      <p:sp>
        <p:nvSpPr>
          <p:cNvPr id="6" name="文本框 5">
            <a:extLst>
              <a:ext uri="{FF2B5EF4-FFF2-40B4-BE49-F238E27FC236}">
                <a16:creationId xmlns:a16="http://schemas.microsoft.com/office/drawing/2014/main" id="{89752145-5C94-2A46-AD52-8F41B535AB89}"/>
              </a:ext>
            </a:extLst>
          </p:cNvPr>
          <p:cNvSpPr txBox="1"/>
          <p:nvPr/>
        </p:nvSpPr>
        <p:spPr>
          <a:xfrm>
            <a:off x="6839209" y="2305665"/>
            <a:ext cx="4759891" cy="923330"/>
          </a:xfrm>
          <a:prstGeom prst="rect">
            <a:avLst/>
          </a:prstGeom>
          <a:noFill/>
        </p:spPr>
        <p:txBody>
          <a:bodyPr wrap="square" rtlCol="0">
            <a:spAutoFit/>
          </a:bodyPr>
          <a:lstStyle/>
          <a:p>
            <a:r>
              <a:rPr kumimoji="1" lang="en-US" altLang="zh-CN" dirty="0"/>
              <a:t>image</a:t>
            </a:r>
            <a:r>
              <a:rPr kumimoji="1" lang="zh-CN" altLang="en-US" dirty="0"/>
              <a:t>是</a:t>
            </a:r>
            <a:r>
              <a:rPr kumimoji="1" lang="en-US" altLang="zh-CN" dirty="0"/>
              <a:t>Binary</a:t>
            </a:r>
            <a:r>
              <a:rPr kumimoji="1" lang="zh-Hans" altLang="en-US" dirty="0"/>
              <a:t> </a:t>
            </a:r>
            <a:r>
              <a:rPr kumimoji="1" lang="en-US" altLang="zh-Hans" dirty="0"/>
              <a:t>Data</a:t>
            </a:r>
            <a:r>
              <a:rPr kumimoji="1" lang="zh-CN" altLang="en-US" dirty="0"/>
              <a:t>类型，</a:t>
            </a:r>
            <a:endParaRPr kumimoji="1" lang="en-US" altLang="zh-CN" dirty="0"/>
          </a:p>
          <a:p>
            <a:r>
              <a:rPr kumimoji="1" lang="zh-CN" altLang="en-US" dirty="0"/>
              <a:t>在新增场景中，来自系统相册</a:t>
            </a:r>
            <a:r>
              <a:rPr kumimoji="1" lang="en-US" altLang="zh-CN" dirty="0"/>
              <a:t>/</a:t>
            </a:r>
            <a:r>
              <a:rPr kumimoji="1" lang="zh-CN" altLang="en-US" dirty="0"/>
              <a:t>摄像头的图片，</a:t>
            </a:r>
            <a:endParaRPr kumimoji="1" lang="en-US" altLang="zh-CN" dirty="0"/>
          </a:p>
          <a:p>
            <a:r>
              <a:rPr kumimoji="1" lang="zh-CN" altLang="en-US" dirty="0"/>
              <a:t>必须存储实际的图片文件。</a:t>
            </a:r>
          </a:p>
        </p:txBody>
      </p:sp>
    </p:spTree>
    <p:extLst>
      <p:ext uri="{BB962C8B-B14F-4D97-AF65-F5344CB8AC3E}">
        <p14:creationId xmlns:p14="http://schemas.microsoft.com/office/powerpoint/2010/main" val="1662798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14D34-99AD-5A4F-9200-C191876BFD3A}"/>
              </a:ext>
            </a:extLst>
          </p:cNvPr>
          <p:cNvSpPr>
            <a:spLocks noGrp="1"/>
          </p:cNvSpPr>
          <p:nvPr>
            <p:ph type="title"/>
          </p:nvPr>
        </p:nvSpPr>
        <p:spPr/>
        <p:txBody>
          <a:bodyPr/>
          <a:lstStyle/>
          <a:p>
            <a:r>
              <a:rPr kumimoji="1" lang="zh-CN" altLang="en-US" dirty="0"/>
              <a:t>属性调整</a:t>
            </a:r>
          </a:p>
        </p:txBody>
      </p:sp>
      <p:sp>
        <p:nvSpPr>
          <p:cNvPr id="3" name="内容占位符 2">
            <a:extLst>
              <a:ext uri="{FF2B5EF4-FFF2-40B4-BE49-F238E27FC236}">
                <a16:creationId xmlns:a16="http://schemas.microsoft.com/office/drawing/2014/main" id="{10E407ED-D580-8A41-A7C4-D10E9A10F244}"/>
              </a:ext>
            </a:extLst>
          </p:cNvPr>
          <p:cNvSpPr>
            <a:spLocks noGrp="1"/>
          </p:cNvSpPr>
          <p:nvPr>
            <p:ph idx="1"/>
          </p:nvPr>
        </p:nvSpPr>
        <p:spPr/>
        <p:txBody>
          <a:bodyPr/>
          <a:lstStyle/>
          <a:p>
            <a:r>
              <a:rPr kumimoji="1" lang="zh-CN" altLang="en-US" dirty="0"/>
              <a:t>有些属性必须有值</a:t>
            </a:r>
          </a:p>
        </p:txBody>
      </p:sp>
      <p:pic>
        <p:nvPicPr>
          <p:cNvPr id="5" name="图片 4">
            <a:extLst>
              <a:ext uri="{FF2B5EF4-FFF2-40B4-BE49-F238E27FC236}">
                <a16:creationId xmlns:a16="http://schemas.microsoft.com/office/drawing/2014/main" id="{41BB2BF8-C91D-EA43-BC99-76AC3BD2EB23}"/>
              </a:ext>
            </a:extLst>
          </p:cNvPr>
          <p:cNvPicPr>
            <a:picLocks noChangeAspect="1"/>
          </p:cNvPicPr>
          <p:nvPr/>
        </p:nvPicPr>
        <p:blipFill>
          <a:blip r:embed="rId2"/>
          <a:stretch>
            <a:fillRect/>
          </a:stretch>
        </p:blipFill>
        <p:spPr>
          <a:xfrm>
            <a:off x="984250" y="2693194"/>
            <a:ext cx="10223500" cy="2616200"/>
          </a:xfrm>
          <a:prstGeom prst="rect">
            <a:avLst/>
          </a:prstGeom>
        </p:spPr>
      </p:pic>
      <p:sp>
        <p:nvSpPr>
          <p:cNvPr id="6" name="矩形 5">
            <a:extLst>
              <a:ext uri="{FF2B5EF4-FFF2-40B4-BE49-F238E27FC236}">
                <a16:creationId xmlns:a16="http://schemas.microsoft.com/office/drawing/2014/main" id="{AAA0E637-1372-504C-8DA2-A6832669A14E}"/>
              </a:ext>
            </a:extLst>
          </p:cNvPr>
          <p:cNvSpPr/>
          <p:nvPr/>
        </p:nvSpPr>
        <p:spPr>
          <a:xfrm flipV="1">
            <a:off x="10048410" y="3244238"/>
            <a:ext cx="1062176" cy="263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364062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6EB86C-7DD8-EF49-A2F3-3A5067DCBB19}"/>
              </a:ext>
            </a:extLst>
          </p:cNvPr>
          <p:cNvSpPr>
            <a:spLocks noGrp="1"/>
          </p:cNvSpPr>
          <p:nvPr>
            <p:ph type="title"/>
          </p:nvPr>
        </p:nvSpPr>
        <p:spPr/>
        <p:txBody>
          <a:bodyPr/>
          <a:lstStyle/>
          <a:p>
            <a:r>
              <a:rPr kumimoji="1" lang="zh-CN" altLang="en-US" dirty="0"/>
              <a:t>创建托管对象</a:t>
            </a:r>
          </a:p>
        </p:txBody>
      </p:sp>
      <p:sp>
        <p:nvSpPr>
          <p:cNvPr id="3" name="内容占位符 2">
            <a:extLst>
              <a:ext uri="{FF2B5EF4-FFF2-40B4-BE49-F238E27FC236}">
                <a16:creationId xmlns:a16="http://schemas.microsoft.com/office/drawing/2014/main" id="{AB5CD6EE-BBCA-8F48-BA83-F24F806E7E73}"/>
              </a:ext>
            </a:extLst>
          </p:cNvPr>
          <p:cNvSpPr>
            <a:spLocks noGrp="1"/>
          </p:cNvSpPr>
          <p:nvPr>
            <p:ph idx="1"/>
          </p:nvPr>
        </p:nvSpPr>
        <p:spPr/>
        <p:txBody>
          <a:bodyPr/>
          <a:lstStyle/>
          <a:p>
            <a:r>
              <a:rPr kumimoji="1" lang="zh-CN" altLang="en-US" dirty="0"/>
              <a:t>一旦使用</a:t>
            </a:r>
            <a:r>
              <a:rPr kumimoji="1" lang="en-US" altLang="zh-CN" dirty="0"/>
              <a:t>Core</a:t>
            </a:r>
            <a:r>
              <a:rPr kumimoji="1" lang="zh-Hans" altLang="en-US" dirty="0"/>
              <a:t> </a:t>
            </a:r>
            <a:r>
              <a:rPr kumimoji="1" lang="en-US" altLang="zh-CN" dirty="0"/>
              <a:t>Data</a:t>
            </a:r>
            <a:r>
              <a:rPr kumimoji="1" lang="zh-Hans" altLang="en-US" dirty="0"/>
              <a:t>，</a:t>
            </a:r>
            <a:r>
              <a:rPr kumimoji="1" lang="zh-CN" altLang="en-US" dirty="0"/>
              <a:t>必须把对象置于</a:t>
            </a:r>
            <a:r>
              <a:rPr kumimoji="1" lang="en-US" altLang="zh-CN" dirty="0"/>
              <a:t>Core</a:t>
            </a:r>
            <a:r>
              <a:rPr kumimoji="1" lang="zh-Hans" altLang="en-US" dirty="0"/>
              <a:t> </a:t>
            </a:r>
            <a:r>
              <a:rPr kumimoji="1" lang="en-US" altLang="zh-Hans" dirty="0"/>
              <a:t>Data</a:t>
            </a:r>
            <a:r>
              <a:rPr kumimoji="1" lang="zh-CN" altLang="en-US" dirty="0"/>
              <a:t>框架托管</a:t>
            </a:r>
            <a:endParaRPr kumimoji="1" lang="en-US" altLang="zh-CN" dirty="0"/>
          </a:p>
          <a:p>
            <a:r>
              <a:rPr kumimoji="1" lang="zh-CN" altLang="en-US" dirty="0"/>
              <a:t>选中</a:t>
            </a:r>
            <a:r>
              <a:rPr kumimoji="1" lang="en-US" altLang="zh-CN"/>
              <a:t>Area</a:t>
            </a:r>
            <a:r>
              <a:rPr kumimoji="1" lang="zh-Hans" altLang="en-US"/>
              <a:t>，</a:t>
            </a:r>
            <a:r>
              <a:rPr kumimoji="1" lang="zh-CN" altLang="en-US" dirty="0"/>
              <a:t>在属性的</a:t>
            </a:r>
            <a:r>
              <a:rPr kumimoji="1" lang="en-US" altLang="zh-CN" dirty="0"/>
              <a:t>Class</a:t>
            </a:r>
            <a:r>
              <a:rPr kumimoji="1" lang="zh-Hans" altLang="en-US" dirty="0"/>
              <a:t> </a:t>
            </a:r>
            <a:r>
              <a:rPr kumimoji="1" lang="en-US" altLang="zh-Hans" dirty="0"/>
              <a:t>&gt;</a:t>
            </a:r>
            <a:r>
              <a:rPr kumimoji="1" lang="zh-Hans" altLang="en-US" dirty="0"/>
              <a:t> </a:t>
            </a:r>
            <a:r>
              <a:rPr kumimoji="1" lang="en-US" altLang="zh-Hans" dirty="0"/>
              <a:t>Name</a:t>
            </a:r>
            <a:r>
              <a:rPr kumimoji="1" lang="zh-Hans" altLang="en-US" dirty="0"/>
              <a:t>，</a:t>
            </a:r>
            <a:r>
              <a:rPr kumimoji="1" lang="zh-CN" altLang="en-US" dirty="0"/>
              <a:t>加上</a:t>
            </a:r>
            <a:r>
              <a:rPr kumimoji="1" lang="en-US" altLang="zh-CN" dirty="0"/>
              <a:t>M</a:t>
            </a:r>
            <a:r>
              <a:rPr kumimoji="1" lang="en-US" altLang="zh-Hans" dirty="0"/>
              <a:t>O</a:t>
            </a:r>
            <a:r>
              <a:rPr kumimoji="1" lang="zh-Hans" altLang="en-US" dirty="0"/>
              <a:t>，</a:t>
            </a:r>
            <a:endParaRPr kumimoji="1" lang="en-US" altLang="zh-Hans" dirty="0"/>
          </a:p>
          <a:p>
            <a:r>
              <a:rPr kumimoji="1" lang="en-US" altLang="zh-Hans" dirty="0"/>
              <a:t>build</a:t>
            </a:r>
            <a:r>
              <a:rPr kumimoji="1" lang="zh-CN" altLang="en-US" dirty="0"/>
              <a:t>工程后，会自动创建</a:t>
            </a:r>
            <a:r>
              <a:rPr kumimoji="1" lang="en-US" altLang="zh-CN" dirty="0" err="1"/>
              <a:t>AreaMO</a:t>
            </a:r>
            <a:r>
              <a:rPr kumimoji="1" lang="zh-CN" altLang="en-US" dirty="0"/>
              <a:t>这个托管对象的定义，但文件是不可见的。</a:t>
            </a:r>
          </a:p>
        </p:txBody>
      </p:sp>
      <p:pic>
        <p:nvPicPr>
          <p:cNvPr id="4" name="图片 3">
            <a:extLst>
              <a:ext uri="{FF2B5EF4-FFF2-40B4-BE49-F238E27FC236}">
                <a16:creationId xmlns:a16="http://schemas.microsoft.com/office/drawing/2014/main" id="{C7BD93B3-DB35-D542-9A61-08595F6E2FB3}"/>
              </a:ext>
            </a:extLst>
          </p:cNvPr>
          <p:cNvPicPr>
            <a:picLocks noChangeAspect="1"/>
          </p:cNvPicPr>
          <p:nvPr/>
        </p:nvPicPr>
        <p:blipFill>
          <a:blip r:embed="rId2"/>
          <a:stretch>
            <a:fillRect/>
          </a:stretch>
        </p:blipFill>
        <p:spPr>
          <a:xfrm>
            <a:off x="499997" y="3874913"/>
            <a:ext cx="11353800" cy="2302050"/>
          </a:xfrm>
          <a:prstGeom prst="rect">
            <a:avLst/>
          </a:prstGeom>
        </p:spPr>
      </p:pic>
      <p:sp>
        <p:nvSpPr>
          <p:cNvPr id="5" name="矩形 4">
            <a:extLst>
              <a:ext uri="{FF2B5EF4-FFF2-40B4-BE49-F238E27FC236}">
                <a16:creationId xmlns:a16="http://schemas.microsoft.com/office/drawing/2014/main" id="{EA4851B2-CE8B-0043-ABEE-E0E2BC2B56AB}"/>
              </a:ext>
            </a:extLst>
          </p:cNvPr>
          <p:cNvSpPr/>
          <p:nvPr/>
        </p:nvSpPr>
        <p:spPr>
          <a:xfrm flipV="1">
            <a:off x="591259" y="4108534"/>
            <a:ext cx="1062176" cy="263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矩形 5">
            <a:extLst>
              <a:ext uri="{FF2B5EF4-FFF2-40B4-BE49-F238E27FC236}">
                <a16:creationId xmlns:a16="http://schemas.microsoft.com/office/drawing/2014/main" id="{E20AFC08-E460-B549-BB4A-A341351E8A67}"/>
              </a:ext>
            </a:extLst>
          </p:cNvPr>
          <p:cNvSpPr/>
          <p:nvPr/>
        </p:nvSpPr>
        <p:spPr>
          <a:xfrm flipV="1">
            <a:off x="9885572" y="5088568"/>
            <a:ext cx="1062176" cy="263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4267041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FBAFD-2688-994E-825B-2E5722858391}"/>
              </a:ext>
            </a:extLst>
          </p:cNvPr>
          <p:cNvSpPr>
            <a:spLocks noGrp="1"/>
          </p:cNvSpPr>
          <p:nvPr>
            <p:ph type="title"/>
          </p:nvPr>
        </p:nvSpPr>
        <p:spPr/>
        <p:txBody>
          <a:bodyPr/>
          <a:lstStyle/>
          <a:p>
            <a:r>
              <a:rPr kumimoji="1" lang="zh-CN" altLang="en-US" dirty="0"/>
              <a:t>模型的更新</a:t>
            </a:r>
          </a:p>
        </p:txBody>
      </p:sp>
      <p:sp>
        <p:nvSpPr>
          <p:cNvPr id="3" name="内容占位符 2">
            <a:extLst>
              <a:ext uri="{FF2B5EF4-FFF2-40B4-BE49-F238E27FC236}">
                <a16:creationId xmlns:a16="http://schemas.microsoft.com/office/drawing/2014/main" id="{F412F304-63FE-E044-8D22-E01EE0697E76}"/>
              </a:ext>
            </a:extLst>
          </p:cNvPr>
          <p:cNvSpPr>
            <a:spLocks noGrp="1"/>
          </p:cNvSpPr>
          <p:nvPr>
            <p:ph idx="1"/>
          </p:nvPr>
        </p:nvSpPr>
        <p:spPr>
          <a:xfrm>
            <a:off x="838200" y="1393371"/>
            <a:ext cx="10515600" cy="5341258"/>
          </a:xfrm>
        </p:spPr>
        <p:txBody>
          <a:bodyPr/>
          <a:lstStyle/>
          <a:p>
            <a:r>
              <a:rPr kumimoji="1" lang="zh-CN" altLang="en-US" dirty="0"/>
              <a:t>将所有使用</a:t>
            </a:r>
            <a:r>
              <a:rPr kumimoji="1" lang="en-US" altLang="zh-CN" dirty="0"/>
              <a:t>Area</a:t>
            </a:r>
            <a:r>
              <a:rPr kumimoji="1" lang="zh-CN" altLang="en-US" dirty="0"/>
              <a:t>的地方，替换成</a:t>
            </a:r>
            <a:r>
              <a:rPr kumimoji="1" lang="en-US" altLang="zh-CN" dirty="0" err="1"/>
              <a:t>AreaMO</a:t>
            </a:r>
            <a:endParaRPr kumimoji="1" lang="en-US" altLang="zh-CN" dirty="0"/>
          </a:p>
          <a:p>
            <a:r>
              <a:rPr kumimoji="1" lang="zh-CN" altLang="en-US" dirty="0"/>
              <a:t>首页</a:t>
            </a:r>
            <a:r>
              <a:rPr kumimoji="1" lang="en-US" altLang="zh-CN" dirty="0" err="1"/>
              <a:t>AreaTableViewController</a:t>
            </a:r>
            <a:r>
              <a:rPr kumimoji="1" lang="en-US" altLang="zh-Hans" dirty="0" err="1"/>
              <a:t>.swift</a:t>
            </a:r>
            <a:endParaRPr kumimoji="1" lang="en-US" altLang="zh-Hans" dirty="0"/>
          </a:p>
          <a:p>
            <a:r>
              <a:rPr kumimoji="1" lang="zh-CN" altLang="en-US" dirty="0"/>
              <a:t>由于不要再每次用代码写数据，数据源可以留空，删除原来数组中的数据</a:t>
            </a:r>
            <a:endParaRPr kumimoji="1" lang="en-US" altLang="zh-CN" dirty="0"/>
          </a:p>
          <a:p>
            <a:endParaRPr kumimoji="1" lang="en-US" altLang="zh-CN" dirty="0"/>
          </a:p>
          <a:p>
            <a:endParaRPr kumimoji="1" lang="en-US" altLang="zh-CN" dirty="0"/>
          </a:p>
          <a:p>
            <a:pPr marL="0" indent="0">
              <a:buNone/>
            </a:pPr>
            <a:endParaRPr kumimoji="1" lang="en-US" altLang="zh-CN" dirty="0"/>
          </a:p>
          <a:p>
            <a:pPr marL="0" indent="0">
              <a:buNone/>
            </a:pPr>
            <a:r>
              <a:rPr kumimoji="1" lang="zh-CN" altLang="en-US" dirty="0"/>
              <a:t>详情页修改</a:t>
            </a:r>
            <a:endParaRPr kumimoji="1" lang="en-US" altLang="zh-CN" dirty="0"/>
          </a:p>
          <a:p>
            <a:pPr marL="0" indent="0">
              <a:buNone/>
            </a:pPr>
            <a:endParaRPr kumimoji="1" lang="zh-CN" altLang="en-US" dirty="0"/>
          </a:p>
        </p:txBody>
      </p:sp>
      <p:pic>
        <p:nvPicPr>
          <p:cNvPr id="4" name="图片 3">
            <a:extLst>
              <a:ext uri="{FF2B5EF4-FFF2-40B4-BE49-F238E27FC236}">
                <a16:creationId xmlns:a16="http://schemas.microsoft.com/office/drawing/2014/main" id="{14BCCA98-0E0E-5D4F-A8D0-5837C5E2E6AE}"/>
              </a:ext>
            </a:extLst>
          </p:cNvPr>
          <p:cNvPicPr>
            <a:picLocks noChangeAspect="1"/>
          </p:cNvPicPr>
          <p:nvPr/>
        </p:nvPicPr>
        <p:blipFill>
          <a:blip r:embed="rId2"/>
          <a:stretch>
            <a:fillRect/>
          </a:stretch>
        </p:blipFill>
        <p:spPr>
          <a:xfrm>
            <a:off x="234950" y="3187017"/>
            <a:ext cx="11722100" cy="1612900"/>
          </a:xfrm>
          <a:prstGeom prst="rect">
            <a:avLst/>
          </a:prstGeom>
        </p:spPr>
      </p:pic>
      <p:pic>
        <p:nvPicPr>
          <p:cNvPr id="6" name="图片 5">
            <a:extLst>
              <a:ext uri="{FF2B5EF4-FFF2-40B4-BE49-F238E27FC236}">
                <a16:creationId xmlns:a16="http://schemas.microsoft.com/office/drawing/2014/main" id="{DC2B3325-58E4-6F47-A17B-275EC143A292}"/>
              </a:ext>
            </a:extLst>
          </p:cNvPr>
          <p:cNvPicPr>
            <a:picLocks noChangeAspect="1"/>
          </p:cNvPicPr>
          <p:nvPr/>
        </p:nvPicPr>
        <p:blipFill>
          <a:blip r:embed="rId3"/>
          <a:stretch>
            <a:fillRect/>
          </a:stretch>
        </p:blipFill>
        <p:spPr>
          <a:xfrm>
            <a:off x="234950" y="5471077"/>
            <a:ext cx="11722100" cy="861075"/>
          </a:xfrm>
          <a:prstGeom prst="rect">
            <a:avLst/>
          </a:prstGeom>
        </p:spPr>
      </p:pic>
    </p:spTree>
    <p:extLst>
      <p:ext uri="{BB962C8B-B14F-4D97-AF65-F5344CB8AC3E}">
        <p14:creationId xmlns:p14="http://schemas.microsoft.com/office/powerpoint/2010/main" val="1110928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D2201-F963-3942-B157-2D28D0095448}"/>
              </a:ext>
            </a:extLst>
          </p:cNvPr>
          <p:cNvSpPr>
            <a:spLocks noGrp="1"/>
          </p:cNvSpPr>
          <p:nvPr>
            <p:ph type="title"/>
          </p:nvPr>
        </p:nvSpPr>
        <p:spPr/>
        <p:txBody>
          <a:bodyPr/>
          <a:lstStyle/>
          <a:p>
            <a:r>
              <a:rPr kumimoji="1" lang="zh-CN" altLang="en-US" dirty="0"/>
              <a:t>模型更新</a:t>
            </a:r>
          </a:p>
        </p:txBody>
      </p:sp>
      <p:sp>
        <p:nvSpPr>
          <p:cNvPr id="3" name="内容占位符 2">
            <a:extLst>
              <a:ext uri="{FF2B5EF4-FFF2-40B4-BE49-F238E27FC236}">
                <a16:creationId xmlns:a16="http://schemas.microsoft.com/office/drawing/2014/main" id="{095819AC-EDB9-CF4C-A6B9-035639DAB7D8}"/>
              </a:ext>
            </a:extLst>
          </p:cNvPr>
          <p:cNvSpPr>
            <a:spLocks noGrp="1"/>
          </p:cNvSpPr>
          <p:nvPr>
            <p:ph idx="1"/>
          </p:nvPr>
        </p:nvSpPr>
        <p:spPr/>
        <p:txBody>
          <a:bodyPr/>
          <a:lstStyle/>
          <a:p>
            <a:r>
              <a:rPr kumimoji="1" lang="zh-CN" altLang="en-US" dirty="0"/>
              <a:t>地图页修改</a:t>
            </a:r>
          </a:p>
        </p:txBody>
      </p:sp>
      <p:pic>
        <p:nvPicPr>
          <p:cNvPr id="4" name="图片 3">
            <a:extLst>
              <a:ext uri="{FF2B5EF4-FFF2-40B4-BE49-F238E27FC236}">
                <a16:creationId xmlns:a16="http://schemas.microsoft.com/office/drawing/2014/main" id="{7C6E394F-D22B-174E-93D8-F469072F1AB7}"/>
              </a:ext>
            </a:extLst>
          </p:cNvPr>
          <p:cNvPicPr>
            <a:picLocks noChangeAspect="1"/>
          </p:cNvPicPr>
          <p:nvPr/>
        </p:nvPicPr>
        <p:blipFill>
          <a:blip r:embed="rId2"/>
          <a:stretch>
            <a:fillRect/>
          </a:stretch>
        </p:blipFill>
        <p:spPr>
          <a:xfrm>
            <a:off x="838200" y="2475407"/>
            <a:ext cx="11177392" cy="1105677"/>
          </a:xfrm>
          <a:prstGeom prst="rect">
            <a:avLst/>
          </a:prstGeom>
        </p:spPr>
      </p:pic>
    </p:spTree>
    <p:extLst>
      <p:ext uri="{BB962C8B-B14F-4D97-AF65-F5344CB8AC3E}">
        <p14:creationId xmlns:p14="http://schemas.microsoft.com/office/powerpoint/2010/main" val="2599646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C5814-B3E0-1C4A-9D08-691CB3B3B32C}"/>
              </a:ext>
            </a:extLst>
          </p:cNvPr>
          <p:cNvSpPr>
            <a:spLocks noGrp="1"/>
          </p:cNvSpPr>
          <p:nvPr>
            <p:ph type="title"/>
          </p:nvPr>
        </p:nvSpPr>
        <p:spPr/>
        <p:txBody>
          <a:bodyPr/>
          <a:lstStyle/>
          <a:p>
            <a:r>
              <a:rPr kumimoji="1" lang="zh-CN" altLang="en-US" dirty="0"/>
              <a:t>更新代码</a:t>
            </a:r>
          </a:p>
        </p:txBody>
      </p:sp>
      <p:sp>
        <p:nvSpPr>
          <p:cNvPr id="3" name="内容占位符 2">
            <a:extLst>
              <a:ext uri="{FF2B5EF4-FFF2-40B4-BE49-F238E27FC236}">
                <a16:creationId xmlns:a16="http://schemas.microsoft.com/office/drawing/2014/main" id="{8467618F-0CE7-7F44-865B-F4288D521952}"/>
              </a:ext>
            </a:extLst>
          </p:cNvPr>
          <p:cNvSpPr>
            <a:spLocks noGrp="1"/>
          </p:cNvSpPr>
          <p:nvPr>
            <p:ph idx="1"/>
          </p:nvPr>
        </p:nvSpPr>
        <p:spPr/>
        <p:txBody>
          <a:bodyPr/>
          <a:lstStyle/>
          <a:p>
            <a:r>
              <a:rPr kumimoji="1" lang="en-US" altLang="zh-CN" dirty="0"/>
              <a:t>image</a:t>
            </a:r>
            <a:r>
              <a:rPr kumimoji="1" lang="zh-CN" altLang="en-US" dirty="0"/>
              <a:t>属性类型发生变化，把原来的</a:t>
            </a:r>
            <a:r>
              <a:rPr kumimoji="1" lang="en-US" altLang="zh-CN" dirty="0"/>
              <a:t>named</a:t>
            </a:r>
            <a:r>
              <a:rPr kumimoji="1" lang="zh-CN" altLang="en-US" dirty="0"/>
              <a:t>参数改成</a:t>
            </a:r>
            <a:r>
              <a:rPr kumimoji="1" lang="zh-Hans" altLang="en-US" dirty="0"/>
              <a:t> </a:t>
            </a:r>
            <a:r>
              <a:rPr kumimoji="1" lang="en-US" altLang="zh-Hans" dirty="0"/>
              <a:t>data</a:t>
            </a:r>
          </a:p>
          <a:p>
            <a:endParaRPr kumimoji="1" lang="en-US" altLang="zh-CN" dirty="0"/>
          </a:p>
          <a:p>
            <a:endParaRPr kumimoji="1" lang="en-US" altLang="zh-CN" dirty="0"/>
          </a:p>
          <a:p>
            <a:r>
              <a:rPr kumimoji="1" lang="zh-CN" altLang="en-US" dirty="0"/>
              <a:t>改为：</a:t>
            </a:r>
          </a:p>
        </p:txBody>
      </p:sp>
      <p:pic>
        <p:nvPicPr>
          <p:cNvPr id="4" name="图片 3">
            <a:extLst>
              <a:ext uri="{FF2B5EF4-FFF2-40B4-BE49-F238E27FC236}">
                <a16:creationId xmlns:a16="http://schemas.microsoft.com/office/drawing/2014/main" id="{BECCD9F5-36A9-B84A-830C-1930449282F1}"/>
              </a:ext>
            </a:extLst>
          </p:cNvPr>
          <p:cNvPicPr>
            <a:picLocks noChangeAspect="1"/>
          </p:cNvPicPr>
          <p:nvPr/>
        </p:nvPicPr>
        <p:blipFill>
          <a:blip r:embed="rId2"/>
          <a:stretch>
            <a:fillRect/>
          </a:stretch>
        </p:blipFill>
        <p:spPr>
          <a:xfrm>
            <a:off x="603250" y="2416915"/>
            <a:ext cx="10985500" cy="546100"/>
          </a:xfrm>
          <a:prstGeom prst="rect">
            <a:avLst/>
          </a:prstGeom>
        </p:spPr>
      </p:pic>
      <p:pic>
        <p:nvPicPr>
          <p:cNvPr id="5" name="图片 4">
            <a:extLst>
              <a:ext uri="{FF2B5EF4-FFF2-40B4-BE49-F238E27FC236}">
                <a16:creationId xmlns:a16="http://schemas.microsoft.com/office/drawing/2014/main" id="{D8185C30-349F-9242-8EC5-EC080F61D818}"/>
              </a:ext>
            </a:extLst>
          </p:cNvPr>
          <p:cNvPicPr>
            <a:picLocks noChangeAspect="1"/>
          </p:cNvPicPr>
          <p:nvPr/>
        </p:nvPicPr>
        <p:blipFill>
          <a:blip r:embed="rId3"/>
          <a:stretch>
            <a:fillRect/>
          </a:stretch>
        </p:blipFill>
        <p:spPr>
          <a:xfrm>
            <a:off x="0" y="3932728"/>
            <a:ext cx="12192000" cy="557487"/>
          </a:xfrm>
          <a:prstGeom prst="rect">
            <a:avLst/>
          </a:prstGeom>
        </p:spPr>
      </p:pic>
      <p:pic>
        <p:nvPicPr>
          <p:cNvPr id="6" name="图片 5">
            <a:extLst>
              <a:ext uri="{FF2B5EF4-FFF2-40B4-BE49-F238E27FC236}">
                <a16:creationId xmlns:a16="http://schemas.microsoft.com/office/drawing/2014/main" id="{B6351672-6005-E048-9530-B56D8D01F55F}"/>
              </a:ext>
            </a:extLst>
          </p:cNvPr>
          <p:cNvPicPr>
            <a:picLocks noChangeAspect="1"/>
          </p:cNvPicPr>
          <p:nvPr/>
        </p:nvPicPr>
        <p:blipFill>
          <a:blip r:embed="rId4"/>
          <a:stretch>
            <a:fillRect/>
          </a:stretch>
        </p:blipFill>
        <p:spPr>
          <a:xfrm>
            <a:off x="838200" y="5047839"/>
            <a:ext cx="8610600" cy="571500"/>
          </a:xfrm>
          <a:prstGeom prst="rect">
            <a:avLst/>
          </a:prstGeom>
        </p:spPr>
      </p:pic>
    </p:spTree>
    <p:extLst>
      <p:ext uri="{BB962C8B-B14F-4D97-AF65-F5344CB8AC3E}">
        <p14:creationId xmlns:p14="http://schemas.microsoft.com/office/powerpoint/2010/main" val="952462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53C03-B51C-BE4D-BF5F-96F620A4655B}"/>
              </a:ext>
            </a:extLst>
          </p:cNvPr>
          <p:cNvSpPr>
            <a:spLocks noGrp="1"/>
          </p:cNvSpPr>
          <p:nvPr>
            <p:ph type="title"/>
          </p:nvPr>
        </p:nvSpPr>
        <p:spPr/>
        <p:txBody>
          <a:bodyPr/>
          <a:lstStyle/>
          <a:p>
            <a:r>
              <a:rPr kumimoji="1" lang="zh-CN" altLang="en-US" dirty="0"/>
              <a:t>保存数据</a:t>
            </a:r>
          </a:p>
        </p:txBody>
      </p:sp>
      <p:sp>
        <p:nvSpPr>
          <p:cNvPr id="3" name="内容占位符 2">
            <a:extLst>
              <a:ext uri="{FF2B5EF4-FFF2-40B4-BE49-F238E27FC236}">
                <a16:creationId xmlns:a16="http://schemas.microsoft.com/office/drawing/2014/main" id="{D24DE1EA-94F7-EE41-8C45-1B05E06F2A35}"/>
              </a:ext>
            </a:extLst>
          </p:cNvPr>
          <p:cNvSpPr>
            <a:spLocks noGrp="1"/>
          </p:cNvSpPr>
          <p:nvPr>
            <p:ph idx="1"/>
          </p:nvPr>
        </p:nvSpPr>
        <p:spPr/>
        <p:txBody>
          <a:bodyPr/>
          <a:lstStyle/>
          <a:p>
            <a:r>
              <a:rPr kumimoji="1" lang="zh-CN" altLang="en-US" dirty="0"/>
              <a:t>在新增页面导航条增加一个</a:t>
            </a:r>
            <a:r>
              <a:rPr kumimoji="1" lang="zh-Hans" altLang="en-US" dirty="0"/>
              <a:t> </a:t>
            </a:r>
            <a:r>
              <a:rPr kumimoji="1" lang="zh-CN" altLang="en-US" dirty="0"/>
              <a:t>保存</a:t>
            </a:r>
            <a:r>
              <a:rPr kumimoji="1" lang="zh-Hans" altLang="en-US" dirty="0"/>
              <a:t> </a:t>
            </a:r>
            <a:r>
              <a:rPr kumimoji="1" lang="zh-CN" altLang="en-US" dirty="0"/>
              <a:t>按钮</a:t>
            </a:r>
          </a:p>
        </p:txBody>
      </p:sp>
      <p:pic>
        <p:nvPicPr>
          <p:cNvPr id="5" name="图片 4">
            <a:extLst>
              <a:ext uri="{FF2B5EF4-FFF2-40B4-BE49-F238E27FC236}">
                <a16:creationId xmlns:a16="http://schemas.microsoft.com/office/drawing/2014/main" id="{C5679478-B9DC-C646-B850-24AA90AD71E5}"/>
              </a:ext>
            </a:extLst>
          </p:cNvPr>
          <p:cNvPicPr>
            <a:picLocks noChangeAspect="1"/>
          </p:cNvPicPr>
          <p:nvPr/>
        </p:nvPicPr>
        <p:blipFill>
          <a:blip r:embed="rId2"/>
          <a:stretch>
            <a:fillRect/>
          </a:stretch>
        </p:blipFill>
        <p:spPr>
          <a:xfrm>
            <a:off x="2655518" y="2296166"/>
            <a:ext cx="6582166" cy="4276257"/>
          </a:xfrm>
          <a:prstGeom prst="rect">
            <a:avLst/>
          </a:prstGeom>
        </p:spPr>
      </p:pic>
      <p:sp>
        <p:nvSpPr>
          <p:cNvPr id="6" name="矩形 5">
            <a:extLst>
              <a:ext uri="{FF2B5EF4-FFF2-40B4-BE49-F238E27FC236}">
                <a16:creationId xmlns:a16="http://schemas.microsoft.com/office/drawing/2014/main" id="{BC747F1A-FA43-BF48-BF23-E1154CA4DFEE}"/>
              </a:ext>
            </a:extLst>
          </p:cNvPr>
          <p:cNvSpPr/>
          <p:nvPr/>
        </p:nvSpPr>
        <p:spPr>
          <a:xfrm flipV="1">
            <a:off x="4424223" y="2768249"/>
            <a:ext cx="548610" cy="2505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矩形 6">
            <a:extLst>
              <a:ext uri="{FF2B5EF4-FFF2-40B4-BE49-F238E27FC236}">
                <a16:creationId xmlns:a16="http://schemas.microsoft.com/office/drawing/2014/main" id="{E490F3A4-8DD5-6146-B17B-11542441E34D}"/>
              </a:ext>
            </a:extLst>
          </p:cNvPr>
          <p:cNvSpPr/>
          <p:nvPr/>
        </p:nvSpPr>
        <p:spPr>
          <a:xfrm flipV="1">
            <a:off x="7117319" y="5812073"/>
            <a:ext cx="648818" cy="4998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1517416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32BCE-C8F7-814E-BDC6-4264C044F127}"/>
              </a:ext>
            </a:extLst>
          </p:cNvPr>
          <p:cNvSpPr>
            <a:spLocks noGrp="1"/>
          </p:cNvSpPr>
          <p:nvPr>
            <p:ph type="title"/>
          </p:nvPr>
        </p:nvSpPr>
        <p:spPr/>
        <p:txBody>
          <a:bodyPr/>
          <a:lstStyle/>
          <a:p>
            <a:r>
              <a:rPr kumimoji="1" lang="zh-CN" altLang="en-US" dirty="0"/>
              <a:t>保存数据</a:t>
            </a:r>
            <a:r>
              <a:rPr kumimoji="1" lang="en-US" altLang="zh-Hans" dirty="0"/>
              <a:t>-UI</a:t>
            </a:r>
            <a:r>
              <a:rPr kumimoji="1" lang="zh-CN" altLang="en-US" dirty="0"/>
              <a:t>关联</a:t>
            </a:r>
          </a:p>
        </p:txBody>
      </p:sp>
      <p:sp>
        <p:nvSpPr>
          <p:cNvPr id="3" name="内容占位符 2">
            <a:extLst>
              <a:ext uri="{FF2B5EF4-FFF2-40B4-BE49-F238E27FC236}">
                <a16:creationId xmlns:a16="http://schemas.microsoft.com/office/drawing/2014/main" id="{48C6A403-C9E1-834E-85B7-939449A1FC04}"/>
              </a:ext>
            </a:extLst>
          </p:cNvPr>
          <p:cNvSpPr>
            <a:spLocks noGrp="1"/>
          </p:cNvSpPr>
          <p:nvPr>
            <p:ph idx="1"/>
          </p:nvPr>
        </p:nvSpPr>
        <p:spPr/>
        <p:txBody>
          <a:bodyPr/>
          <a:lstStyle/>
          <a:p>
            <a:r>
              <a:rPr kumimoji="1" lang="zh-CN" altLang="en-US" dirty="0"/>
              <a:t>将新增页面按钮与</a:t>
            </a:r>
            <a:r>
              <a:rPr kumimoji="1" lang="en-US" altLang="zh-CN" dirty="0" err="1"/>
              <a:t>AddAreaTableViewController</a:t>
            </a:r>
            <a:r>
              <a:rPr kumimoji="1" lang="zh-CN" altLang="en-US" dirty="0"/>
              <a:t>做关联</a:t>
            </a:r>
          </a:p>
        </p:txBody>
      </p:sp>
      <p:pic>
        <p:nvPicPr>
          <p:cNvPr id="5" name="图片 4">
            <a:extLst>
              <a:ext uri="{FF2B5EF4-FFF2-40B4-BE49-F238E27FC236}">
                <a16:creationId xmlns:a16="http://schemas.microsoft.com/office/drawing/2014/main" id="{545812EE-0FE2-9046-BA35-362E1A1D20B4}"/>
              </a:ext>
            </a:extLst>
          </p:cNvPr>
          <p:cNvPicPr>
            <a:picLocks noChangeAspect="1"/>
          </p:cNvPicPr>
          <p:nvPr/>
        </p:nvPicPr>
        <p:blipFill>
          <a:blip r:embed="rId2"/>
          <a:stretch>
            <a:fillRect/>
          </a:stretch>
        </p:blipFill>
        <p:spPr>
          <a:xfrm>
            <a:off x="730250" y="2608437"/>
            <a:ext cx="10731500" cy="3556000"/>
          </a:xfrm>
          <a:prstGeom prst="rect">
            <a:avLst/>
          </a:prstGeom>
        </p:spPr>
      </p:pic>
    </p:spTree>
    <p:extLst>
      <p:ext uri="{BB962C8B-B14F-4D97-AF65-F5344CB8AC3E}">
        <p14:creationId xmlns:p14="http://schemas.microsoft.com/office/powerpoint/2010/main" val="2940619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3FE0A-6353-D140-9A07-8775134346FF}"/>
              </a:ext>
            </a:extLst>
          </p:cNvPr>
          <p:cNvSpPr>
            <a:spLocks noGrp="1"/>
          </p:cNvSpPr>
          <p:nvPr>
            <p:ph type="title"/>
          </p:nvPr>
        </p:nvSpPr>
        <p:spPr/>
        <p:txBody>
          <a:bodyPr/>
          <a:lstStyle/>
          <a:p>
            <a:r>
              <a:rPr kumimoji="1" lang="en-US" altLang="zh-CN" dirty="0"/>
              <a:t>C</a:t>
            </a:r>
            <a:r>
              <a:rPr kumimoji="1" lang="en-US" altLang="zh-Hans" dirty="0"/>
              <a:t>ore</a:t>
            </a:r>
            <a:r>
              <a:rPr kumimoji="1" lang="zh-Hans" altLang="en-US" dirty="0"/>
              <a:t> </a:t>
            </a:r>
            <a:r>
              <a:rPr kumimoji="1" lang="en-US" altLang="zh-Hans" dirty="0"/>
              <a:t>Data</a:t>
            </a:r>
            <a:endParaRPr kumimoji="1" lang="zh-CN" altLang="en-US" dirty="0"/>
          </a:p>
        </p:txBody>
      </p:sp>
      <p:sp>
        <p:nvSpPr>
          <p:cNvPr id="3" name="内容占位符 2">
            <a:extLst>
              <a:ext uri="{FF2B5EF4-FFF2-40B4-BE49-F238E27FC236}">
                <a16:creationId xmlns:a16="http://schemas.microsoft.com/office/drawing/2014/main" id="{6C4B38E9-C3AC-EC4A-9935-115E430318F7}"/>
              </a:ext>
            </a:extLst>
          </p:cNvPr>
          <p:cNvSpPr>
            <a:spLocks noGrp="1"/>
          </p:cNvSpPr>
          <p:nvPr>
            <p:ph idx="1"/>
          </p:nvPr>
        </p:nvSpPr>
        <p:spPr/>
        <p:txBody>
          <a:bodyPr/>
          <a:lstStyle/>
          <a:p>
            <a:r>
              <a:rPr kumimoji="1" lang="zh-CN" altLang="en-US" dirty="0"/>
              <a:t>常见的数据库：关系型数据库</a:t>
            </a:r>
            <a:endParaRPr kumimoji="1" lang="en-US" altLang="zh-CN" dirty="0"/>
          </a:p>
          <a:p>
            <a:r>
              <a:rPr kumimoji="1" lang="en-US" altLang="zh-CN" dirty="0"/>
              <a:t>SQLite</a:t>
            </a:r>
            <a:r>
              <a:rPr kumimoji="1" lang="zh-CN" altLang="en-US" dirty="0"/>
              <a:t>是一种轻型数据库，占内存小、速度快，适合移动设备、嵌入式设备使用</a:t>
            </a:r>
            <a:endParaRPr kumimoji="1" lang="en-US" altLang="zh-CN" dirty="0"/>
          </a:p>
          <a:p>
            <a:endParaRPr kumimoji="1" lang="en-US" altLang="zh-CN" dirty="0"/>
          </a:p>
          <a:p>
            <a:r>
              <a:rPr kumimoji="1" lang="en-US" altLang="zh-CN" dirty="0"/>
              <a:t>Core</a:t>
            </a:r>
            <a:r>
              <a:rPr kumimoji="1" lang="zh-Hans" altLang="en-US" dirty="0"/>
              <a:t> </a:t>
            </a:r>
            <a:r>
              <a:rPr kumimoji="1" lang="en-US" altLang="zh-Hans" dirty="0"/>
              <a:t>Data</a:t>
            </a:r>
            <a:r>
              <a:rPr kumimoji="1" lang="zh-CN" altLang="en-US" dirty="0"/>
              <a:t>是</a:t>
            </a:r>
            <a:r>
              <a:rPr kumimoji="1" lang="en-US" altLang="zh-CN" dirty="0"/>
              <a:t>iOS</a:t>
            </a:r>
            <a:r>
              <a:rPr kumimoji="1" lang="en-US" altLang="zh-Hans" dirty="0"/>
              <a:t>/macOS</a:t>
            </a:r>
            <a:r>
              <a:rPr kumimoji="1" lang="zh-CN" altLang="en-US" dirty="0"/>
              <a:t>平台的官方数据库框架，封装了</a:t>
            </a:r>
            <a:r>
              <a:rPr kumimoji="1" lang="en-US" altLang="zh-CN" dirty="0"/>
              <a:t>S</a:t>
            </a:r>
            <a:r>
              <a:rPr kumimoji="1" lang="en-US" altLang="zh-Hans" dirty="0"/>
              <a:t>QLite</a:t>
            </a:r>
            <a:r>
              <a:rPr kumimoji="1" lang="zh-CN" altLang="en-US" dirty="0"/>
              <a:t>基础操作，增加了面向对象特性、一些比如与</a:t>
            </a:r>
            <a:r>
              <a:rPr kumimoji="1" lang="en-US" altLang="zh-CN" dirty="0"/>
              <a:t>Table</a:t>
            </a:r>
            <a:r>
              <a:rPr kumimoji="1" lang="zh-Hans" altLang="en-US" dirty="0"/>
              <a:t> </a:t>
            </a:r>
            <a:r>
              <a:rPr kumimoji="1" lang="en-US" altLang="zh-Hans" dirty="0"/>
              <a:t>View</a:t>
            </a:r>
            <a:r>
              <a:rPr kumimoji="1" lang="zh-CN" altLang="en-US" dirty="0"/>
              <a:t>互动等高级特性</a:t>
            </a:r>
            <a:endParaRPr kumimoji="1" lang="en-US" altLang="zh-CN" dirty="0"/>
          </a:p>
          <a:p>
            <a:pPr marL="0" indent="0">
              <a:buNone/>
            </a:pPr>
            <a:endParaRPr kumimoji="1" lang="en-US" altLang="zh-CN" dirty="0"/>
          </a:p>
        </p:txBody>
      </p:sp>
    </p:spTree>
    <p:extLst>
      <p:ext uri="{BB962C8B-B14F-4D97-AF65-F5344CB8AC3E}">
        <p14:creationId xmlns:p14="http://schemas.microsoft.com/office/powerpoint/2010/main" val="274042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F1D86-AADE-1642-95CD-85330D078978}"/>
              </a:ext>
            </a:extLst>
          </p:cNvPr>
          <p:cNvSpPr>
            <a:spLocks noGrp="1"/>
          </p:cNvSpPr>
          <p:nvPr>
            <p:ph type="title"/>
          </p:nvPr>
        </p:nvSpPr>
        <p:spPr/>
        <p:txBody>
          <a:bodyPr/>
          <a:lstStyle/>
          <a:p>
            <a:r>
              <a:rPr kumimoji="1" lang="zh-CN" altLang="en-US" dirty="0"/>
              <a:t>保存数据</a:t>
            </a:r>
          </a:p>
        </p:txBody>
      </p:sp>
      <p:sp>
        <p:nvSpPr>
          <p:cNvPr id="3" name="内容占位符 2">
            <a:extLst>
              <a:ext uri="{FF2B5EF4-FFF2-40B4-BE49-F238E27FC236}">
                <a16:creationId xmlns:a16="http://schemas.microsoft.com/office/drawing/2014/main" id="{96D6FDC7-2571-5D44-A20B-4AF60A3BBE47}"/>
              </a:ext>
            </a:extLst>
          </p:cNvPr>
          <p:cNvSpPr>
            <a:spLocks noGrp="1"/>
          </p:cNvSpPr>
          <p:nvPr>
            <p:ph idx="1"/>
          </p:nvPr>
        </p:nvSpPr>
        <p:spPr/>
        <p:txBody>
          <a:bodyPr/>
          <a:lstStyle/>
          <a:p>
            <a:r>
              <a:rPr kumimoji="1" lang="zh-CN" altLang="en-US" dirty="0"/>
              <a:t>新增</a:t>
            </a:r>
            <a:r>
              <a:rPr kumimoji="1" lang="en-US" altLang="zh-CN" dirty="0"/>
              <a:t>Area</a:t>
            </a:r>
            <a:r>
              <a:rPr kumimoji="1" lang="zh-CN" altLang="en-US" dirty="0"/>
              <a:t>和是否到访变量</a:t>
            </a:r>
            <a:endParaRPr kumimoji="1" lang="en-US" altLang="zh-CN" dirty="0"/>
          </a:p>
          <a:p>
            <a:endParaRPr kumimoji="1" lang="en-US" altLang="zh-CN" dirty="0"/>
          </a:p>
          <a:p>
            <a:endParaRPr kumimoji="1" lang="en-US" altLang="zh-CN" dirty="0"/>
          </a:p>
          <a:p>
            <a:r>
              <a:rPr kumimoji="1" lang="zh-CN" altLang="en-US" dirty="0"/>
              <a:t>设定是否按钮的</a:t>
            </a:r>
            <a:r>
              <a:rPr kumimoji="1" lang="en-US" altLang="zh-CN" dirty="0"/>
              <a:t>tag</a:t>
            </a:r>
            <a:r>
              <a:rPr kumimoji="1" lang="zh-CN" altLang="en-US" dirty="0"/>
              <a:t>值</a:t>
            </a:r>
            <a:r>
              <a:rPr kumimoji="1" lang="en-US" altLang="zh-CN" dirty="0"/>
              <a:t>8</a:t>
            </a:r>
            <a:r>
              <a:rPr kumimoji="1" lang="en-US" altLang="zh-Hans" dirty="0"/>
              <a:t>001</a:t>
            </a:r>
            <a:r>
              <a:rPr kumimoji="1" lang="zh-Hans" altLang="en-US" dirty="0"/>
              <a:t>、</a:t>
            </a:r>
            <a:r>
              <a:rPr kumimoji="1" lang="en-US" altLang="zh-Hans" dirty="0"/>
              <a:t>8002</a:t>
            </a:r>
            <a:endParaRPr kumimoji="1" lang="en-US" altLang="zh-CN" dirty="0"/>
          </a:p>
        </p:txBody>
      </p:sp>
      <p:pic>
        <p:nvPicPr>
          <p:cNvPr id="5" name="图片 4">
            <a:extLst>
              <a:ext uri="{FF2B5EF4-FFF2-40B4-BE49-F238E27FC236}">
                <a16:creationId xmlns:a16="http://schemas.microsoft.com/office/drawing/2014/main" id="{09F56B4F-EE8D-4B4F-A8BF-86072942EB58}"/>
              </a:ext>
            </a:extLst>
          </p:cNvPr>
          <p:cNvPicPr>
            <a:picLocks noChangeAspect="1"/>
          </p:cNvPicPr>
          <p:nvPr/>
        </p:nvPicPr>
        <p:blipFill>
          <a:blip r:embed="rId2"/>
          <a:stretch>
            <a:fillRect/>
          </a:stretch>
        </p:blipFill>
        <p:spPr>
          <a:xfrm>
            <a:off x="838200" y="2319751"/>
            <a:ext cx="5105400" cy="1016000"/>
          </a:xfrm>
          <a:prstGeom prst="rect">
            <a:avLst/>
          </a:prstGeom>
        </p:spPr>
      </p:pic>
      <p:pic>
        <p:nvPicPr>
          <p:cNvPr id="6" name="图片 5">
            <a:extLst>
              <a:ext uri="{FF2B5EF4-FFF2-40B4-BE49-F238E27FC236}">
                <a16:creationId xmlns:a16="http://schemas.microsoft.com/office/drawing/2014/main" id="{6B47B1C3-35CD-224D-811D-B0EE1735EAA5}"/>
              </a:ext>
            </a:extLst>
          </p:cNvPr>
          <p:cNvPicPr>
            <a:picLocks noChangeAspect="1"/>
          </p:cNvPicPr>
          <p:nvPr/>
        </p:nvPicPr>
        <p:blipFill>
          <a:blip r:embed="rId3"/>
          <a:stretch>
            <a:fillRect/>
          </a:stretch>
        </p:blipFill>
        <p:spPr>
          <a:xfrm>
            <a:off x="838200" y="4001294"/>
            <a:ext cx="6249705" cy="2466791"/>
          </a:xfrm>
          <a:prstGeom prst="rect">
            <a:avLst/>
          </a:prstGeom>
        </p:spPr>
      </p:pic>
    </p:spTree>
    <p:extLst>
      <p:ext uri="{BB962C8B-B14F-4D97-AF65-F5344CB8AC3E}">
        <p14:creationId xmlns:p14="http://schemas.microsoft.com/office/powerpoint/2010/main" val="1715044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1485E-3BAC-3940-8CA0-066F7CF81017}"/>
              </a:ext>
            </a:extLst>
          </p:cNvPr>
          <p:cNvSpPr>
            <a:spLocks noGrp="1"/>
          </p:cNvSpPr>
          <p:nvPr>
            <p:ph type="title"/>
          </p:nvPr>
        </p:nvSpPr>
        <p:spPr/>
        <p:txBody>
          <a:bodyPr/>
          <a:lstStyle/>
          <a:p>
            <a:r>
              <a:rPr kumimoji="1" lang="zh-CN" altLang="en-US" dirty="0"/>
              <a:t>保存新数据</a:t>
            </a:r>
          </a:p>
        </p:txBody>
      </p:sp>
      <p:sp>
        <p:nvSpPr>
          <p:cNvPr id="3" name="内容占位符 2">
            <a:extLst>
              <a:ext uri="{FF2B5EF4-FFF2-40B4-BE49-F238E27FC236}">
                <a16:creationId xmlns:a16="http://schemas.microsoft.com/office/drawing/2014/main" id="{ACA34948-7604-A648-B406-3FD36333FC79}"/>
              </a:ext>
            </a:extLst>
          </p:cNvPr>
          <p:cNvSpPr>
            <a:spLocks noGrp="1"/>
          </p:cNvSpPr>
          <p:nvPr>
            <p:ph idx="1"/>
          </p:nvPr>
        </p:nvSpPr>
        <p:spPr/>
        <p:txBody>
          <a:bodyPr/>
          <a:lstStyle/>
          <a:p>
            <a:pPr marL="0" indent="0">
              <a:buNone/>
            </a:pPr>
            <a:r>
              <a:rPr kumimoji="1" lang="en-US" altLang="zh-Hans" dirty="0"/>
              <a:t>1</a:t>
            </a:r>
            <a:r>
              <a:rPr kumimoji="1" lang="zh-Hans" altLang="en-US" dirty="0"/>
              <a:t>、</a:t>
            </a:r>
            <a:r>
              <a:rPr kumimoji="1" lang="en-US" altLang="zh-Hans" dirty="0"/>
              <a:t>import</a:t>
            </a:r>
            <a:r>
              <a:rPr kumimoji="1" lang="zh-Hans" altLang="en-US" dirty="0"/>
              <a:t> </a:t>
            </a:r>
            <a:r>
              <a:rPr kumimoji="1" lang="en-US" altLang="zh-Hans" dirty="0" err="1"/>
              <a:t>CoraData</a:t>
            </a:r>
            <a:endParaRPr kumimoji="1" lang="en-US" altLang="zh-Hans" dirty="0"/>
          </a:p>
          <a:p>
            <a:pPr marL="0" indent="0">
              <a:buNone/>
            </a:pPr>
            <a:r>
              <a:rPr kumimoji="1" lang="en-US" altLang="zh-Hans" dirty="0"/>
              <a:t>2</a:t>
            </a:r>
            <a:r>
              <a:rPr kumimoji="1" lang="zh-Hans" altLang="en-US" dirty="0"/>
              <a:t>、</a:t>
            </a:r>
            <a:r>
              <a:rPr kumimoji="1" lang="zh-CN" altLang="en-US" dirty="0"/>
              <a:t>命名反向退场</a:t>
            </a:r>
            <a:r>
              <a:rPr kumimoji="1" lang="en-US" altLang="zh-CN" dirty="0"/>
              <a:t>identifier</a:t>
            </a:r>
            <a:r>
              <a:rPr kumimoji="1" lang="zh-CN" altLang="en-US" dirty="0"/>
              <a:t>为：</a:t>
            </a:r>
            <a:endParaRPr kumimoji="1" lang="en-US" altLang="zh-CN" dirty="0"/>
          </a:p>
          <a:p>
            <a:pPr marL="0" indent="0">
              <a:buNone/>
            </a:pPr>
            <a:r>
              <a:rPr kumimoji="1" lang="en-US" altLang="zh-CN" dirty="0" err="1"/>
              <a:t>unwindToHomeList</a:t>
            </a:r>
            <a:endParaRPr kumimoji="1" lang="zh-CN" altLang="en-US" dirty="0"/>
          </a:p>
        </p:txBody>
      </p:sp>
      <p:pic>
        <p:nvPicPr>
          <p:cNvPr id="4" name="图片 3">
            <a:extLst>
              <a:ext uri="{FF2B5EF4-FFF2-40B4-BE49-F238E27FC236}">
                <a16:creationId xmlns:a16="http://schemas.microsoft.com/office/drawing/2014/main" id="{352D8A56-792E-5C4B-9010-93CA71898C81}"/>
              </a:ext>
            </a:extLst>
          </p:cNvPr>
          <p:cNvPicPr>
            <a:picLocks noChangeAspect="1"/>
          </p:cNvPicPr>
          <p:nvPr/>
        </p:nvPicPr>
        <p:blipFill>
          <a:blip r:embed="rId2"/>
          <a:stretch>
            <a:fillRect/>
          </a:stretch>
        </p:blipFill>
        <p:spPr>
          <a:xfrm>
            <a:off x="4133589" y="2810736"/>
            <a:ext cx="7639282" cy="3226809"/>
          </a:xfrm>
          <a:prstGeom prst="rect">
            <a:avLst/>
          </a:prstGeom>
        </p:spPr>
      </p:pic>
      <p:sp>
        <p:nvSpPr>
          <p:cNvPr id="5" name="矩形 4">
            <a:extLst>
              <a:ext uri="{FF2B5EF4-FFF2-40B4-BE49-F238E27FC236}">
                <a16:creationId xmlns:a16="http://schemas.microsoft.com/office/drawing/2014/main" id="{B6DFCB9B-9CB2-0F41-AFF9-88B09555CF01}"/>
              </a:ext>
            </a:extLst>
          </p:cNvPr>
          <p:cNvSpPr/>
          <p:nvPr/>
        </p:nvSpPr>
        <p:spPr>
          <a:xfrm flipV="1">
            <a:off x="4236332" y="5731468"/>
            <a:ext cx="1275120" cy="1808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矩形 5">
            <a:extLst>
              <a:ext uri="{FF2B5EF4-FFF2-40B4-BE49-F238E27FC236}">
                <a16:creationId xmlns:a16="http://schemas.microsoft.com/office/drawing/2014/main" id="{C14306CE-2843-E94F-893A-B724C61BDDF2}"/>
              </a:ext>
            </a:extLst>
          </p:cNvPr>
          <p:cNvSpPr/>
          <p:nvPr/>
        </p:nvSpPr>
        <p:spPr>
          <a:xfrm flipV="1">
            <a:off x="10311455" y="2931087"/>
            <a:ext cx="1461415" cy="2254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3704761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9DB44B-8664-8F44-AF60-D21A389B9777}"/>
              </a:ext>
            </a:extLst>
          </p:cNvPr>
          <p:cNvSpPr>
            <a:spLocks noGrp="1"/>
          </p:cNvSpPr>
          <p:nvPr>
            <p:ph type="title"/>
          </p:nvPr>
        </p:nvSpPr>
        <p:spPr/>
        <p:txBody>
          <a:bodyPr/>
          <a:lstStyle/>
          <a:p>
            <a:r>
              <a:rPr kumimoji="1" lang="zh-CN" altLang="en-US" dirty="0"/>
              <a:t>保存新数据</a:t>
            </a:r>
          </a:p>
        </p:txBody>
      </p:sp>
      <p:sp>
        <p:nvSpPr>
          <p:cNvPr id="3" name="内容占位符 2">
            <a:extLst>
              <a:ext uri="{FF2B5EF4-FFF2-40B4-BE49-F238E27FC236}">
                <a16:creationId xmlns:a16="http://schemas.microsoft.com/office/drawing/2014/main" id="{DF0D62B7-7230-5A4B-8F29-4C06B225E0C8}"/>
              </a:ext>
            </a:extLst>
          </p:cNvPr>
          <p:cNvSpPr>
            <a:spLocks noGrp="1"/>
          </p:cNvSpPr>
          <p:nvPr>
            <p:ph idx="1"/>
          </p:nvPr>
        </p:nvSpPr>
        <p:spPr/>
        <p:txBody>
          <a:bodyPr/>
          <a:lstStyle/>
          <a:p>
            <a:r>
              <a:rPr kumimoji="1" lang="zh-CN" altLang="en-US" dirty="0"/>
              <a:t>完善保存按钮点击时的代码：</a:t>
            </a:r>
          </a:p>
        </p:txBody>
      </p:sp>
      <p:pic>
        <p:nvPicPr>
          <p:cNvPr id="4" name="图片 3">
            <a:extLst>
              <a:ext uri="{FF2B5EF4-FFF2-40B4-BE49-F238E27FC236}">
                <a16:creationId xmlns:a16="http://schemas.microsoft.com/office/drawing/2014/main" id="{20D6E6B7-F264-5E49-9D9D-9DC3022A52A3}"/>
              </a:ext>
            </a:extLst>
          </p:cNvPr>
          <p:cNvPicPr>
            <a:picLocks noChangeAspect="1"/>
          </p:cNvPicPr>
          <p:nvPr/>
        </p:nvPicPr>
        <p:blipFill>
          <a:blip r:embed="rId2"/>
          <a:stretch>
            <a:fillRect/>
          </a:stretch>
        </p:blipFill>
        <p:spPr>
          <a:xfrm>
            <a:off x="838200" y="2461719"/>
            <a:ext cx="8388918" cy="4264757"/>
          </a:xfrm>
          <a:prstGeom prst="rect">
            <a:avLst/>
          </a:prstGeom>
        </p:spPr>
      </p:pic>
    </p:spTree>
    <p:extLst>
      <p:ext uri="{BB962C8B-B14F-4D97-AF65-F5344CB8AC3E}">
        <p14:creationId xmlns:p14="http://schemas.microsoft.com/office/powerpoint/2010/main" val="157481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B07E1-FD70-054E-8F7D-DD73B7EB6B48}"/>
              </a:ext>
            </a:extLst>
          </p:cNvPr>
          <p:cNvSpPr>
            <a:spLocks noGrp="1"/>
          </p:cNvSpPr>
          <p:nvPr>
            <p:ph type="title"/>
          </p:nvPr>
        </p:nvSpPr>
        <p:spPr/>
        <p:txBody>
          <a:bodyPr/>
          <a:lstStyle/>
          <a:p>
            <a:r>
              <a:rPr kumimoji="1" lang="zh-CN" altLang="en-US" dirty="0"/>
              <a:t>取回保存的数据</a:t>
            </a:r>
          </a:p>
        </p:txBody>
      </p:sp>
      <p:sp>
        <p:nvSpPr>
          <p:cNvPr id="3" name="内容占位符 2">
            <a:extLst>
              <a:ext uri="{FF2B5EF4-FFF2-40B4-BE49-F238E27FC236}">
                <a16:creationId xmlns:a16="http://schemas.microsoft.com/office/drawing/2014/main" id="{ADA7381C-D767-3D4D-A90E-B8CF12095A35}"/>
              </a:ext>
            </a:extLst>
          </p:cNvPr>
          <p:cNvSpPr>
            <a:spLocks noGrp="1"/>
          </p:cNvSpPr>
          <p:nvPr>
            <p:ph idx="1"/>
          </p:nvPr>
        </p:nvSpPr>
        <p:spPr/>
        <p:txBody>
          <a:bodyPr/>
          <a:lstStyle/>
          <a:p>
            <a:r>
              <a:rPr kumimoji="1" lang="zh-CN" altLang="en-US" dirty="0"/>
              <a:t>在</a:t>
            </a:r>
            <a:r>
              <a:rPr kumimoji="1" lang="en-US" altLang="zh-CN" dirty="0" err="1"/>
              <a:t>AreaTableViewController</a:t>
            </a:r>
            <a:r>
              <a:rPr kumimoji="1" lang="zh-CN" altLang="en-US" dirty="0"/>
              <a:t>中写一个获取所有</a:t>
            </a:r>
            <a:r>
              <a:rPr kumimoji="1" lang="en-US" altLang="zh-CN" dirty="0"/>
              <a:t>Area</a:t>
            </a:r>
            <a:r>
              <a:rPr kumimoji="1" lang="zh-Hans" altLang="en-US" dirty="0"/>
              <a:t> </a:t>
            </a:r>
            <a:r>
              <a:rPr kumimoji="1" lang="en-US" altLang="zh-Hans" dirty="0" err="1"/>
              <a:t>Enity</a:t>
            </a:r>
            <a:r>
              <a:rPr kumimoji="1" lang="zh-CN" altLang="en-US" dirty="0"/>
              <a:t>数据的方法</a:t>
            </a:r>
            <a:endParaRPr kumimoji="1" lang="en-US" altLang="zh-CN" dirty="0"/>
          </a:p>
          <a:p>
            <a:endParaRPr kumimoji="1" lang="zh-CN" altLang="en-US" dirty="0"/>
          </a:p>
        </p:txBody>
      </p:sp>
      <p:pic>
        <p:nvPicPr>
          <p:cNvPr id="5" name="图片 4">
            <a:extLst>
              <a:ext uri="{FF2B5EF4-FFF2-40B4-BE49-F238E27FC236}">
                <a16:creationId xmlns:a16="http://schemas.microsoft.com/office/drawing/2014/main" id="{CE7C9752-D689-1F41-90E0-3D81CDD2AB5C}"/>
              </a:ext>
            </a:extLst>
          </p:cNvPr>
          <p:cNvPicPr>
            <a:picLocks noChangeAspect="1"/>
          </p:cNvPicPr>
          <p:nvPr/>
        </p:nvPicPr>
        <p:blipFill>
          <a:blip r:embed="rId2"/>
          <a:stretch>
            <a:fillRect/>
          </a:stretch>
        </p:blipFill>
        <p:spPr>
          <a:xfrm>
            <a:off x="838200" y="2786959"/>
            <a:ext cx="10225413" cy="3792081"/>
          </a:xfrm>
          <a:prstGeom prst="rect">
            <a:avLst/>
          </a:prstGeom>
        </p:spPr>
      </p:pic>
    </p:spTree>
    <p:extLst>
      <p:ext uri="{BB962C8B-B14F-4D97-AF65-F5344CB8AC3E}">
        <p14:creationId xmlns:p14="http://schemas.microsoft.com/office/powerpoint/2010/main" val="285952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D1A10-E148-5646-AA01-928509938083}"/>
              </a:ext>
            </a:extLst>
          </p:cNvPr>
          <p:cNvSpPr>
            <a:spLocks noGrp="1"/>
          </p:cNvSpPr>
          <p:nvPr>
            <p:ph type="title"/>
          </p:nvPr>
        </p:nvSpPr>
        <p:spPr/>
        <p:txBody>
          <a:bodyPr/>
          <a:lstStyle/>
          <a:p>
            <a:r>
              <a:rPr kumimoji="1" lang="en-US" altLang="zh-CN" dirty="0"/>
              <a:t>Core</a:t>
            </a:r>
            <a:r>
              <a:rPr kumimoji="1" lang="zh-Hans" altLang="en-US" dirty="0"/>
              <a:t> </a:t>
            </a:r>
            <a:r>
              <a:rPr kumimoji="1" lang="en-US" altLang="zh-Hans" dirty="0"/>
              <a:t>Data</a:t>
            </a:r>
            <a:r>
              <a:rPr kumimoji="1" lang="zh-CN" altLang="en-US" dirty="0"/>
              <a:t>组件</a:t>
            </a:r>
          </a:p>
        </p:txBody>
      </p:sp>
      <p:sp>
        <p:nvSpPr>
          <p:cNvPr id="3" name="内容占位符 2">
            <a:extLst>
              <a:ext uri="{FF2B5EF4-FFF2-40B4-BE49-F238E27FC236}">
                <a16:creationId xmlns:a16="http://schemas.microsoft.com/office/drawing/2014/main" id="{28BBD042-E5D3-1944-BCDD-12D7C5BEF415}"/>
              </a:ext>
            </a:extLst>
          </p:cNvPr>
          <p:cNvSpPr>
            <a:spLocks noGrp="1"/>
          </p:cNvSpPr>
          <p:nvPr>
            <p:ph idx="1"/>
          </p:nvPr>
        </p:nvSpPr>
        <p:spPr>
          <a:xfrm>
            <a:off x="838200" y="1825625"/>
            <a:ext cx="10515600" cy="4351338"/>
          </a:xfrm>
        </p:spPr>
        <p:txBody>
          <a:bodyPr>
            <a:normAutofit/>
          </a:bodyPr>
          <a:lstStyle/>
          <a:p>
            <a:r>
              <a:rPr kumimoji="1" lang="en-US" altLang="zh-CN" sz="2400" dirty="0" err="1"/>
              <a:t>CoreData</a:t>
            </a:r>
            <a:r>
              <a:rPr kumimoji="1" lang="zh-CN" altLang="en-US" sz="2400" dirty="0"/>
              <a:t>是一个</a:t>
            </a:r>
            <a:r>
              <a:rPr kumimoji="1" lang="en-US" altLang="zh-Hans" sz="2400" dirty="0"/>
              <a:t>Cocoa</a:t>
            </a:r>
            <a:r>
              <a:rPr kumimoji="1" lang="zh-CN" altLang="en-US" sz="2400" dirty="0"/>
              <a:t>框架，用于存储和管理应用程序中</a:t>
            </a:r>
            <a:r>
              <a:rPr kumimoji="1" lang="en-US" altLang="zh-CN" sz="2400" dirty="0"/>
              <a:t>M</a:t>
            </a:r>
            <a:r>
              <a:rPr kumimoji="1" lang="en-US" altLang="zh-Hans" sz="2400" dirty="0"/>
              <a:t>VC</a:t>
            </a:r>
            <a:r>
              <a:rPr kumimoji="1" lang="zh-CN" altLang="en-US" sz="2400" dirty="0"/>
              <a:t>设计模式中的模型数据。</a:t>
            </a:r>
            <a:endParaRPr kumimoji="1" lang="en-US" altLang="zh-CN" sz="2400" dirty="0"/>
          </a:p>
          <a:p>
            <a:r>
              <a:rPr kumimoji="1" lang="zh-CN" altLang="en-US" sz="2400" dirty="0"/>
              <a:t>对象的持久化标识</a:t>
            </a:r>
            <a:r>
              <a:rPr kumimoji="1" lang="en-US" altLang="zh-CN" sz="2400" dirty="0" err="1"/>
              <a:t>CoraData</a:t>
            </a:r>
            <a:r>
              <a:rPr kumimoji="1" lang="zh-CN" altLang="en-US" sz="2400" dirty="0"/>
              <a:t>框架可以将模型对象保存到持久化文件中，并在需要的时候将它们取出。</a:t>
            </a:r>
            <a:endParaRPr kumimoji="1" lang="en-US" altLang="zh-CN" sz="2400" dirty="0"/>
          </a:p>
          <a:p>
            <a:r>
              <a:rPr kumimoji="1" lang="en-US" altLang="zh-CN" sz="2400" dirty="0" err="1"/>
              <a:t>CoreData</a:t>
            </a:r>
            <a:r>
              <a:rPr kumimoji="1" lang="zh-CN" altLang="en-US" sz="2400" dirty="0"/>
              <a:t>应用程序的持久化是存储在</a:t>
            </a:r>
            <a:r>
              <a:rPr kumimoji="1" lang="en-US" altLang="zh-CN" sz="2400" dirty="0"/>
              <a:t>S</a:t>
            </a:r>
            <a:r>
              <a:rPr kumimoji="1" lang="en-US" altLang="zh-Hans" sz="2400" dirty="0"/>
              <a:t>QLite</a:t>
            </a:r>
            <a:r>
              <a:rPr kumimoji="1" lang="zh-CN" altLang="en-US" sz="2400" dirty="0"/>
              <a:t>数据库中。</a:t>
            </a:r>
          </a:p>
        </p:txBody>
      </p:sp>
    </p:spTree>
    <p:extLst>
      <p:ext uri="{BB962C8B-B14F-4D97-AF65-F5344CB8AC3E}">
        <p14:creationId xmlns:p14="http://schemas.microsoft.com/office/powerpoint/2010/main" val="12684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D1A10-E148-5646-AA01-928509938083}"/>
              </a:ext>
            </a:extLst>
          </p:cNvPr>
          <p:cNvSpPr>
            <a:spLocks noGrp="1"/>
          </p:cNvSpPr>
          <p:nvPr>
            <p:ph type="title"/>
          </p:nvPr>
        </p:nvSpPr>
        <p:spPr/>
        <p:txBody>
          <a:bodyPr/>
          <a:lstStyle/>
          <a:p>
            <a:r>
              <a:rPr kumimoji="1" lang="en-US" altLang="zh-CN" dirty="0"/>
              <a:t>Core</a:t>
            </a:r>
            <a:r>
              <a:rPr kumimoji="1" lang="zh-Hans" altLang="en-US" dirty="0"/>
              <a:t> </a:t>
            </a:r>
            <a:r>
              <a:rPr kumimoji="1" lang="en-US" altLang="zh-Hans" dirty="0"/>
              <a:t>Data</a:t>
            </a:r>
            <a:r>
              <a:rPr kumimoji="1" lang="zh-CN" altLang="en-US" dirty="0"/>
              <a:t>组件</a:t>
            </a:r>
          </a:p>
        </p:txBody>
      </p:sp>
      <p:sp>
        <p:nvSpPr>
          <p:cNvPr id="3" name="内容占位符 2">
            <a:extLst>
              <a:ext uri="{FF2B5EF4-FFF2-40B4-BE49-F238E27FC236}">
                <a16:creationId xmlns:a16="http://schemas.microsoft.com/office/drawing/2014/main" id="{28BBD042-E5D3-1944-BCDD-12D7C5BEF415}"/>
              </a:ext>
            </a:extLst>
          </p:cNvPr>
          <p:cNvSpPr>
            <a:spLocks noGrp="1"/>
          </p:cNvSpPr>
          <p:nvPr>
            <p:ph idx="1"/>
          </p:nvPr>
        </p:nvSpPr>
        <p:spPr>
          <a:xfrm>
            <a:off x="295741" y="3048797"/>
            <a:ext cx="7164602" cy="3303748"/>
          </a:xfrm>
        </p:spPr>
        <p:txBody>
          <a:bodyPr>
            <a:normAutofit/>
          </a:bodyPr>
          <a:lstStyle/>
          <a:p>
            <a:r>
              <a:rPr kumimoji="1" lang="en-US" altLang="zh-CN" dirty="0"/>
              <a:t>Fetch</a:t>
            </a:r>
            <a:r>
              <a:rPr kumimoji="1" lang="zh-Hans" altLang="en-US" dirty="0"/>
              <a:t> </a:t>
            </a:r>
            <a:r>
              <a:rPr kumimoji="1" lang="en-US" altLang="zh-Hans" dirty="0"/>
              <a:t>Request</a:t>
            </a:r>
            <a:r>
              <a:rPr kumimoji="1" lang="zh-CN" altLang="en-US" dirty="0"/>
              <a:t>数据查询请求：使用托管对象上下文检索数据时，会创建一个获取请求</a:t>
            </a:r>
            <a:r>
              <a:rPr kumimoji="1" lang="en-US" altLang="zh-CN" dirty="0"/>
              <a:t>fetch</a:t>
            </a:r>
            <a:r>
              <a:rPr kumimoji="1" lang="zh-Hans" altLang="en-US" dirty="0"/>
              <a:t> </a:t>
            </a:r>
            <a:r>
              <a:rPr kumimoji="1" lang="en-US" altLang="zh-Hans" dirty="0"/>
              <a:t>request</a:t>
            </a:r>
            <a:r>
              <a:rPr kumimoji="1" lang="zh-Hans" altLang="en-US" dirty="0"/>
              <a:t>。</a:t>
            </a:r>
            <a:r>
              <a:rPr kumimoji="1" lang="zh-CN" altLang="en-US" dirty="0"/>
              <a:t>最简单的获取请求必须指定一个实体的名称，也可以包含一个谓词对象，通过谓词设置查询对象必须符合的查询条件。发送获取请求给托管对象上下文，它将从持久化存储相关联的数据源中返回匹配请求的对象。</a:t>
            </a:r>
            <a:endParaRPr kumimoji="1" lang="en-US" altLang="zh-CN" dirty="0"/>
          </a:p>
          <a:p>
            <a:pPr marL="0" indent="0">
              <a:buNone/>
            </a:pPr>
            <a:endParaRPr kumimoji="1" lang="zh-CN" altLang="en-US" sz="2400" dirty="0"/>
          </a:p>
        </p:txBody>
      </p:sp>
      <p:grpSp>
        <p:nvGrpSpPr>
          <p:cNvPr id="21" name="组合 20">
            <a:extLst>
              <a:ext uri="{FF2B5EF4-FFF2-40B4-BE49-F238E27FC236}">
                <a16:creationId xmlns:a16="http://schemas.microsoft.com/office/drawing/2014/main" id="{C8CC6455-A964-DF42-925A-CADE01193D7B}"/>
              </a:ext>
            </a:extLst>
          </p:cNvPr>
          <p:cNvGrpSpPr/>
          <p:nvPr/>
        </p:nvGrpSpPr>
        <p:grpSpPr>
          <a:xfrm>
            <a:off x="8289074" y="629085"/>
            <a:ext cx="3482236" cy="5687785"/>
            <a:chOff x="8056845" y="624115"/>
            <a:chExt cx="3482236" cy="5687785"/>
          </a:xfrm>
        </p:grpSpPr>
        <p:sp>
          <p:nvSpPr>
            <p:cNvPr id="4" name="罐形 3">
              <a:extLst>
                <a:ext uri="{FF2B5EF4-FFF2-40B4-BE49-F238E27FC236}">
                  <a16:creationId xmlns:a16="http://schemas.microsoft.com/office/drawing/2014/main" id="{93C09059-1A22-BA43-BFFE-52CFF3628027}"/>
                </a:ext>
              </a:extLst>
            </p:cNvPr>
            <p:cNvSpPr/>
            <p:nvPr/>
          </p:nvSpPr>
          <p:spPr>
            <a:xfrm>
              <a:off x="8242126" y="5497708"/>
              <a:ext cx="3111674" cy="8141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zh-Hans" dirty="0"/>
                <a:t>ersistent</a:t>
              </a:r>
              <a:r>
                <a:rPr kumimoji="1" lang="zh-Hans" altLang="en-US" dirty="0"/>
                <a:t> </a:t>
              </a:r>
              <a:r>
                <a:rPr kumimoji="1" lang="en-US" altLang="zh-Hans" dirty="0"/>
                <a:t>Store</a:t>
              </a:r>
            </a:p>
            <a:p>
              <a:pPr algn="ctr"/>
              <a:r>
                <a:rPr kumimoji="1" lang="zh-CN" altLang="en-US" dirty="0"/>
                <a:t>数据库或二进制文件</a:t>
              </a:r>
            </a:p>
          </p:txBody>
        </p:sp>
        <p:sp>
          <p:nvSpPr>
            <p:cNvPr id="5" name="矩形 4">
              <a:extLst>
                <a:ext uri="{FF2B5EF4-FFF2-40B4-BE49-F238E27FC236}">
                  <a16:creationId xmlns:a16="http://schemas.microsoft.com/office/drawing/2014/main" id="{4AC05161-E5B4-C44B-A53E-6AB830D1F1DF}"/>
                </a:ext>
              </a:extLst>
            </p:cNvPr>
            <p:cNvSpPr/>
            <p:nvPr/>
          </p:nvSpPr>
          <p:spPr>
            <a:xfrm>
              <a:off x="8196991" y="4026509"/>
              <a:ext cx="3193094" cy="88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zh-Hans" dirty="0"/>
                <a:t>ersistent</a:t>
              </a:r>
              <a:r>
                <a:rPr kumimoji="1" lang="zh-Hans" altLang="en-US" dirty="0"/>
                <a:t> </a:t>
              </a:r>
              <a:r>
                <a:rPr kumimoji="1" lang="en-US" altLang="zh-Hans" dirty="0"/>
                <a:t>Store</a:t>
              </a:r>
              <a:r>
                <a:rPr kumimoji="1" lang="zh-Hans" altLang="en-US" dirty="0"/>
                <a:t> </a:t>
              </a:r>
              <a:r>
                <a:rPr kumimoji="1" lang="en-US" altLang="zh-Hans" dirty="0"/>
                <a:t>Coordinate</a:t>
              </a:r>
            </a:p>
            <a:p>
              <a:pPr algn="ctr"/>
              <a:r>
                <a:rPr kumimoji="1" lang="zh-CN" altLang="en-US" dirty="0"/>
                <a:t>持久存储协调器</a:t>
              </a:r>
            </a:p>
          </p:txBody>
        </p:sp>
        <p:sp>
          <p:nvSpPr>
            <p:cNvPr id="7" name="矩形 6">
              <a:extLst>
                <a:ext uri="{FF2B5EF4-FFF2-40B4-BE49-F238E27FC236}">
                  <a16:creationId xmlns:a16="http://schemas.microsoft.com/office/drawing/2014/main" id="{F6DA9609-51AD-C04E-A33B-C35EAAE7C7BD}"/>
                </a:ext>
              </a:extLst>
            </p:cNvPr>
            <p:cNvSpPr/>
            <p:nvPr/>
          </p:nvSpPr>
          <p:spPr>
            <a:xfrm>
              <a:off x="8056845" y="624115"/>
              <a:ext cx="3482236" cy="28455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66ADAC3D-7347-C540-8CAC-40421DA20D0B}"/>
                </a:ext>
              </a:extLst>
            </p:cNvPr>
            <p:cNvSpPr/>
            <p:nvPr/>
          </p:nvSpPr>
          <p:spPr>
            <a:xfrm>
              <a:off x="8056845" y="638274"/>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ManagedObject</a:t>
              </a:r>
              <a:r>
                <a:rPr kumimoji="1" lang="zh-Hans" altLang="en-US" dirty="0"/>
                <a:t> </a:t>
              </a:r>
              <a:r>
                <a:rPr kumimoji="1" lang="en-US" altLang="zh-Hans" dirty="0"/>
                <a:t>Context</a:t>
              </a:r>
            </a:p>
            <a:p>
              <a:pPr algn="ctr"/>
              <a:r>
                <a:rPr kumimoji="1" lang="zh-CN" altLang="en-US" dirty="0"/>
                <a:t>托管对象上下文</a:t>
              </a:r>
            </a:p>
          </p:txBody>
        </p:sp>
        <p:sp>
          <p:nvSpPr>
            <p:cNvPr id="9" name="矩形 8">
              <a:extLst>
                <a:ext uri="{FF2B5EF4-FFF2-40B4-BE49-F238E27FC236}">
                  <a16:creationId xmlns:a16="http://schemas.microsoft.com/office/drawing/2014/main" id="{40CB3C7F-6426-B54E-A48F-F946DE917D50}"/>
                </a:ext>
              </a:extLst>
            </p:cNvPr>
            <p:cNvSpPr/>
            <p:nvPr/>
          </p:nvSpPr>
          <p:spPr>
            <a:xfrm>
              <a:off x="8233276" y="1526845"/>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Managed</a:t>
              </a:r>
              <a:r>
                <a:rPr kumimoji="1" lang="zh-Hans" altLang="en-US" dirty="0">
                  <a:solidFill>
                    <a:schemeClr val="tx1"/>
                  </a:solidFill>
                </a:rPr>
                <a:t> </a:t>
              </a:r>
              <a:r>
                <a:rPr kumimoji="1" lang="en-US" altLang="zh-Hans" dirty="0">
                  <a:solidFill>
                    <a:schemeClr val="tx1"/>
                  </a:solidFill>
                </a:rPr>
                <a:t>Object</a:t>
              </a:r>
              <a:r>
                <a:rPr kumimoji="1" lang="en-US" altLang="zh-CN" dirty="0">
                  <a:solidFill>
                    <a:schemeClr val="tx1"/>
                  </a:solidFill>
                </a:rPr>
                <a:t>s</a:t>
              </a:r>
            </a:p>
            <a:p>
              <a:pPr algn="ctr"/>
              <a:r>
                <a:rPr kumimoji="1" lang="zh-CN" altLang="en-US" dirty="0">
                  <a:solidFill>
                    <a:schemeClr val="tx1"/>
                  </a:solidFill>
                </a:rPr>
                <a:t>托管对象</a:t>
              </a:r>
            </a:p>
          </p:txBody>
        </p:sp>
        <p:sp>
          <p:nvSpPr>
            <p:cNvPr id="10" name="矩形 9">
              <a:extLst>
                <a:ext uri="{FF2B5EF4-FFF2-40B4-BE49-F238E27FC236}">
                  <a16:creationId xmlns:a16="http://schemas.microsoft.com/office/drawing/2014/main" id="{CDF429CE-27ED-994D-84B4-870E44F25845}"/>
                </a:ext>
              </a:extLst>
            </p:cNvPr>
            <p:cNvSpPr/>
            <p:nvPr/>
          </p:nvSpPr>
          <p:spPr>
            <a:xfrm>
              <a:off x="8233276" y="2771231"/>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Enity</a:t>
              </a:r>
              <a:r>
                <a:rPr kumimoji="1" lang="zh-Hans" altLang="en-US" dirty="0">
                  <a:solidFill>
                    <a:schemeClr val="tx1"/>
                  </a:solidFill>
                </a:rPr>
                <a:t> </a:t>
              </a:r>
              <a:r>
                <a:rPr kumimoji="1" lang="en-US" altLang="zh-CN" dirty="0">
                  <a:solidFill>
                    <a:schemeClr val="tx1"/>
                  </a:solidFill>
                </a:rPr>
                <a:t>Description</a:t>
              </a:r>
            </a:p>
            <a:p>
              <a:pPr algn="ctr"/>
              <a:r>
                <a:rPr kumimoji="1" lang="zh-CN" altLang="en-US" dirty="0">
                  <a:solidFill>
                    <a:schemeClr val="tx1"/>
                  </a:solidFill>
                </a:rPr>
                <a:t>实体描述</a:t>
              </a:r>
            </a:p>
          </p:txBody>
        </p:sp>
        <p:cxnSp>
          <p:nvCxnSpPr>
            <p:cNvPr id="12" name="直线箭头连接符 11">
              <a:extLst>
                <a:ext uri="{FF2B5EF4-FFF2-40B4-BE49-F238E27FC236}">
                  <a16:creationId xmlns:a16="http://schemas.microsoft.com/office/drawing/2014/main" id="{2D1BB3C2-0E14-454C-ABC4-D784E196D663}"/>
                </a:ext>
              </a:extLst>
            </p:cNvPr>
            <p:cNvCxnSpPr>
              <a:stCxn id="9" idx="2"/>
              <a:endCxn id="10" idx="0"/>
            </p:cNvCxnSpPr>
            <p:nvPr/>
          </p:nvCxnSpPr>
          <p:spPr>
            <a:xfrm>
              <a:off x="9829823" y="2073011"/>
              <a:ext cx="0" cy="698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FBF460F6-940E-7D48-B5D9-5148CEB3FDD8}"/>
                </a:ext>
              </a:extLst>
            </p:cNvPr>
            <p:cNvCxnSpPr>
              <a:stCxn id="7" idx="2"/>
              <a:endCxn id="5" idx="0"/>
            </p:cNvCxnSpPr>
            <p:nvPr/>
          </p:nvCxnSpPr>
          <p:spPr>
            <a:xfrm flipH="1">
              <a:off x="9793538" y="3469711"/>
              <a:ext cx="4425" cy="556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C3EB6781-04EA-8D4C-ADBF-DDA1C9A615B7}"/>
                </a:ext>
              </a:extLst>
            </p:cNvPr>
            <p:cNvCxnSpPr>
              <a:stCxn id="5" idx="2"/>
              <a:endCxn id="4" idx="1"/>
            </p:cNvCxnSpPr>
            <p:nvPr/>
          </p:nvCxnSpPr>
          <p:spPr>
            <a:xfrm>
              <a:off x="9793538" y="4915857"/>
              <a:ext cx="4425" cy="5818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770AC1CE-265C-8349-8813-AB6DB22DAE56}"/>
              </a:ext>
            </a:extLst>
          </p:cNvPr>
          <p:cNvGrpSpPr/>
          <p:nvPr/>
        </p:nvGrpSpPr>
        <p:grpSpPr>
          <a:xfrm>
            <a:off x="4565759" y="629085"/>
            <a:ext cx="3482236" cy="1487488"/>
            <a:chOff x="4565759" y="203201"/>
            <a:chExt cx="3482236" cy="1487488"/>
          </a:xfrm>
        </p:grpSpPr>
        <p:sp>
          <p:nvSpPr>
            <p:cNvPr id="14" name="矩形 13">
              <a:extLst>
                <a:ext uri="{FF2B5EF4-FFF2-40B4-BE49-F238E27FC236}">
                  <a16:creationId xmlns:a16="http://schemas.microsoft.com/office/drawing/2014/main" id="{D9817C3E-82F9-904B-BF87-C8CC9DFF17F3}"/>
                </a:ext>
              </a:extLst>
            </p:cNvPr>
            <p:cNvSpPr/>
            <p:nvPr/>
          </p:nvSpPr>
          <p:spPr>
            <a:xfrm>
              <a:off x="4565759" y="203201"/>
              <a:ext cx="3482236" cy="1487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F5A86C6D-1F83-0845-854A-823670192E95}"/>
                </a:ext>
              </a:extLst>
            </p:cNvPr>
            <p:cNvSpPr/>
            <p:nvPr/>
          </p:nvSpPr>
          <p:spPr>
            <a:xfrm>
              <a:off x="4710330" y="1014412"/>
              <a:ext cx="3193094" cy="568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Predicates</a:t>
              </a:r>
            </a:p>
            <a:p>
              <a:pPr algn="ctr"/>
              <a:r>
                <a:rPr kumimoji="1" lang="zh-CN" altLang="en-US" dirty="0">
                  <a:solidFill>
                    <a:schemeClr val="tx1"/>
                  </a:solidFill>
                </a:rPr>
                <a:t>谓词</a:t>
              </a:r>
            </a:p>
          </p:txBody>
        </p:sp>
        <p:sp>
          <p:nvSpPr>
            <p:cNvPr id="17" name="矩形 16">
              <a:extLst>
                <a:ext uri="{FF2B5EF4-FFF2-40B4-BE49-F238E27FC236}">
                  <a16:creationId xmlns:a16="http://schemas.microsoft.com/office/drawing/2014/main" id="{8F9AAF36-751A-6448-9D0B-89A6BBF4A51E}"/>
                </a:ext>
              </a:extLst>
            </p:cNvPr>
            <p:cNvSpPr/>
            <p:nvPr/>
          </p:nvSpPr>
          <p:spPr>
            <a:xfrm>
              <a:off x="4565759" y="212017"/>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Fetch</a:t>
              </a:r>
              <a:r>
                <a:rPr kumimoji="1" lang="zh-Hans" altLang="en-US" dirty="0"/>
                <a:t> </a:t>
              </a:r>
              <a:r>
                <a:rPr kumimoji="1" lang="en-US" altLang="zh-Hans" dirty="0"/>
                <a:t>Request</a:t>
              </a:r>
            </a:p>
            <a:p>
              <a:pPr algn="ctr"/>
              <a:r>
                <a:rPr kumimoji="1" lang="zh-CN" altLang="en-US" dirty="0"/>
                <a:t>数据查询请求</a:t>
              </a:r>
            </a:p>
          </p:txBody>
        </p:sp>
      </p:grpSp>
      <p:cxnSp>
        <p:nvCxnSpPr>
          <p:cNvPr id="13" name="直线箭头连接符 12">
            <a:extLst>
              <a:ext uri="{FF2B5EF4-FFF2-40B4-BE49-F238E27FC236}">
                <a16:creationId xmlns:a16="http://schemas.microsoft.com/office/drawing/2014/main" id="{8BD32D26-A07D-9A4F-AF16-3F5EFF6DC605}"/>
              </a:ext>
            </a:extLst>
          </p:cNvPr>
          <p:cNvCxnSpPr>
            <a:stCxn id="15" idx="3"/>
            <a:endCxn id="9" idx="1"/>
          </p:cNvCxnSpPr>
          <p:nvPr/>
        </p:nvCxnSpPr>
        <p:spPr>
          <a:xfrm>
            <a:off x="7903424" y="1724446"/>
            <a:ext cx="562081" cy="8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60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D1A10-E148-5646-AA01-928509938083}"/>
              </a:ext>
            </a:extLst>
          </p:cNvPr>
          <p:cNvSpPr>
            <a:spLocks noGrp="1"/>
          </p:cNvSpPr>
          <p:nvPr>
            <p:ph type="title"/>
          </p:nvPr>
        </p:nvSpPr>
        <p:spPr/>
        <p:txBody>
          <a:bodyPr/>
          <a:lstStyle/>
          <a:p>
            <a:r>
              <a:rPr kumimoji="1" lang="en-US" altLang="zh-CN" dirty="0"/>
              <a:t>Core</a:t>
            </a:r>
            <a:r>
              <a:rPr kumimoji="1" lang="zh-Hans" altLang="en-US" dirty="0"/>
              <a:t> </a:t>
            </a:r>
            <a:r>
              <a:rPr kumimoji="1" lang="en-US" altLang="zh-Hans" dirty="0"/>
              <a:t>Data</a:t>
            </a:r>
            <a:r>
              <a:rPr kumimoji="1" lang="zh-CN" altLang="en-US" dirty="0"/>
              <a:t>组件</a:t>
            </a:r>
          </a:p>
        </p:txBody>
      </p:sp>
      <p:sp>
        <p:nvSpPr>
          <p:cNvPr id="3" name="内容占位符 2">
            <a:extLst>
              <a:ext uri="{FF2B5EF4-FFF2-40B4-BE49-F238E27FC236}">
                <a16:creationId xmlns:a16="http://schemas.microsoft.com/office/drawing/2014/main" id="{28BBD042-E5D3-1944-BCDD-12D7C5BEF415}"/>
              </a:ext>
            </a:extLst>
          </p:cNvPr>
          <p:cNvSpPr>
            <a:spLocks noGrp="1"/>
          </p:cNvSpPr>
          <p:nvPr>
            <p:ph idx="1"/>
          </p:nvPr>
        </p:nvSpPr>
        <p:spPr>
          <a:xfrm>
            <a:off x="295741" y="1838453"/>
            <a:ext cx="7164602" cy="4514092"/>
          </a:xfrm>
        </p:spPr>
        <p:txBody>
          <a:bodyPr>
            <a:normAutofit/>
          </a:bodyPr>
          <a:lstStyle/>
          <a:p>
            <a:r>
              <a:rPr kumimoji="1" lang="en-US" altLang="zh-CN" dirty="0" err="1"/>
              <a:t>Managed</a:t>
            </a:r>
            <a:r>
              <a:rPr kumimoji="1" lang="en-US" altLang="zh-Hans" dirty="0" err="1"/>
              <a:t>ObjectContext</a:t>
            </a:r>
            <a:r>
              <a:rPr kumimoji="1" lang="zh-CN" altLang="en-US" dirty="0"/>
              <a:t>托管对象上下文：当从持久化存储中获取托管对象时，这些对象的临时副本会在上下文中形成一个对象图，即对象以及对象之间的联系，然后便可以修改这些对象了。对于持久化存储中的每一个对象，只有唯一的一个托管对象和给定的上下文相关联。</a:t>
            </a:r>
            <a:r>
              <a:rPr kumimoji="1" lang="en-US" altLang="zh-CN" dirty="0" err="1"/>
              <a:t>CoreData</a:t>
            </a:r>
            <a:r>
              <a:rPr kumimoji="1" lang="zh-CN" altLang="en-US" dirty="0"/>
              <a:t>的大多数交互都是通过托管对象上下文来实现的。</a:t>
            </a:r>
            <a:endParaRPr kumimoji="1" lang="en-US" altLang="zh-CN" dirty="0"/>
          </a:p>
          <a:p>
            <a:endParaRPr kumimoji="1" lang="zh-CN" altLang="en-US" sz="2400" dirty="0"/>
          </a:p>
        </p:txBody>
      </p:sp>
      <p:grpSp>
        <p:nvGrpSpPr>
          <p:cNvPr id="21" name="组合 20">
            <a:extLst>
              <a:ext uri="{FF2B5EF4-FFF2-40B4-BE49-F238E27FC236}">
                <a16:creationId xmlns:a16="http://schemas.microsoft.com/office/drawing/2014/main" id="{C8CC6455-A964-DF42-925A-CADE01193D7B}"/>
              </a:ext>
            </a:extLst>
          </p:cNvPr>
          <p:cNvGrpSpPr/>
          <p:nvPr/>
        </p:nvGrpSpPr>
        <p:grpSpPr>
          <a:xfrm>
            <a:off x="8289074" y="203201"/>
            <a:ext cx="3482236" cy="5687785"/>
            <a:chOff x="8056845" y="624115"/>
            <a:chExt cx="3482236" cy="5687785"/>
          </a:xfrm>
        </p:grpSpPr>
        <p:sp>
          <p:nvSpPr>
            <p:cNvPr id="4" name="罐形 3">
              <a:extLst>
                <a:ext uri="{FF2B5EF4-FFF2-40B4-BE49-F238E27FC236}">
                  <a16:creationId xmlns:a16="http://schemas.microsoft.com/office/drawing/2014/main" id="{93C09059-1A22-BA43-BFFE-52CFF3628027}"/>
                </a:ext>
              </a:extLst>
            </p:cNvPr>
            <p:cNvSpPr/>
            <p:nvPr/>
          </p:nvSpPr>
          <p:spPr>
            <a:xfrm>
              <a:off x="8242126" y="5497708"/>
              <a:ext cx="3111674" cy="8141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zh-Hans" dirty="0"/>
                <a:t>ersistent</a:t>
              </a:r>
              <a:r>
                <a:rPr kumimoji="1" lang="zh-Hans" altLang="en-US" dirty="0"/>
                <a:t> </a:t>
              </a:r>
              <a:r>
                <a:rPr kumimoji="1" lang="en-US" altLang="zh-Hans" dirty="0"/>
                <a:t>Store</a:t>
              </a:r>
            </a:p>
            <a:p>
              <a:pPr algn="ctr"/>
              <a:r>
                <a:rPr kumimoji="1" lang="zh-CN" altLang="en-US" dirty="0"/>
                <a:t>数据库或二进制文件</a:t>
              </a:r>
            </a:p>
          </p:txBody>
        </p:sp>
        <p:sp>
          <p:nvSpPr>
            <p:cNvPr id="5" name="矩形 4">
              <a:extLst>
                <a:ext uri="{FF2B5EF4-FFF2-40B4-BE49-F238E27FC236}">
                  <a16:creationId xmlns:a16="http://schemas.microsoft.com/office/drawing/2014/main" id="{4AC05161-E5B4-C44B-A53E-6AB830D1F1DF}"/>
                </a:ext>
              </a:extLst>
            </p:cNvPr>
            <p:cNvSpPr/>
            <p:nvPr/>
          </p:nvSpPr>
          <p:spPr>
            <a:xfrm>
              <a:off x="8196991" y="4026509"/>
              <a:ext cx="3193094" cy="88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zh-Hans" dirty="0"/>
                <a:t>ersistent</a:t>
              </a:r>
              <a:r>
                <a:rPr kumimoji="1" lang="zh-Hans" altLang="en-US" dirty="0"/>
                <a:t> </a:t>
              </a:r>
              <a:r>
                <a:rPr kumimoji="1" lang="en-US" altLang="zh-Hans" dirty="0"/>
                <a:t>Store</a:t>
              </a:r>
              <a:r>
                <a:rPr kumimoji="1" lang="zh-Hans" altLang="en-US" dirty="0"/>
                <a:t> </a:t>
              </a:r>
              <a:r>
                <a:rPr kumimoji="1" lang="en-US" altLang="zh-Hans" dirty="0"/>
                <a:t>Coordinate</a:t>
              </a:r>
            </a:p>
            <a:p>
              <a:pPr algn="ctr"/>
              <a:r>
                <a:rPr kumimoji="1" lang="zh-CN" altLang="en-US" dirty="0"/>
                <a:t>持久存储协调器</a:t>
              </a:r>
            </a:p>
          </p:txBody>
        </p:sp>
        <p:sp>
          <p:nvSpPr>
            <p:cNvPr id="7" name="矩形 6">
              <a:extLst>
                <a:ext uri="{FF2B5EF4-FFF2-40B4-BE49-F238E27FC236}">
                  <a16:creationId xmlns:a16="http://schemas.microsoft.com/office/drawing/2014/main" id="{F6DA9609-51AD-C04E-A33B-C35EAAE7C7BD}"/>
                </a:ext>
              </a:extLst>
            </p:cNvPr>
            <p:cNvSpPr/>
            <p:nvPr/>
          </p:nvSpPr>
          <p:spPr>
            <a:xfrm>
              <a:off x="8056845" y="624115"/>
              <a:ext cx="3482236" cy="28455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66ADAC3D-7347-C540-8CAC-40421DA20D0B}"/>
                </a:ext>
              </a:extLst>
            </p:cNvPr>
            <p:cNvSpPr/>
            <p:nvPr/>
          </p:nvSpPr>
          <p:spPr>
            <a:xfrm>
              <a:off x="8056845" y="638274"/>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ManagedObject</a:t>
              </a:r>
              <a:r>
                <a:rPr kumimoji="1" lang="zh-Hans" altLang="en-US" dirty="0"/>
                <a:t> </a:t>
              </a:r>
              <a:r>
                <a:rPr kumimoji="1" lang="en-US" altLang="zh-Hans" dirty="0"/>
                <a:t>Context</a:t>
              </a:r>
            </a:p>
            <a:p>
              <a:pPr algn="ctr"/>
              <a:r>
                <a:rPr kumimoji="1" lang="zh-CN" altLang="en-US" dirty="0"/>
                <a:t>托管对象上下文</a:t>
              </a:r>
            </a:p>
          </p:txBody>
        </p:sp>
        <p:sp>
          <p:nvSpPr>
            <p:cNvPr id="9" name="矩形 8">
              <a:extLst>
                <a:ext uri="{FF2B5EF4-FFF2-40B4-BE49-F238E27FC236}">
                  <a16:creationId xmlns:a16="http://schemas.microsoft.com/office/drawing/2014/main" id="{40CB3C7F-6426-B54E-A48F-F946DE917D50}"/>
                </a:ext>
              </a:extLst>
            </p:cNvPr>
            <p:cNvSpPr/>
            <p:nvPr/>
          </p:nvSpPr>
          <p:spPr>
            <a:xfrm>
              <a:off x="8233276" y="1526845"/>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Managed</a:t>
              </a:r>
              <a:r>
                <a:rPr kumimoji="1" lang="zh-Hans" altLang="en-US" dirty="0">
                  <a:solidFill>
                    <a:schemeClr val="tx1"/>
                  </a:solidFill>
                </a:rPr>
                <a:t> </a:t>
              </a:r>
              <a:r>
                <a:rPr kumimoji="1" lang="en-US" altLang="zh-Hans" dirty="0">
                  <a:solidFill>
                    <a:schemeClr val="tx1"/>
                  </a:solidFill>
                </a:rPr>
                <a:t>Object</a:t>
              </a:r>
              <a:r>
                <a:rPr kumimoji="1" lang="en-US" altLang="zh-CN" dirty="0">
                  <a:solidFill>
                    <a:schemeClr val="tx1"/>
                  </a:solidFill>
                </a:rPr>
                <a:t>s</a:t>
              </a:r>
            </a:p>
            <a:p>
              <a:pPr algn="ctr"/>
              <a:r>
                <a:rPr kumimoji="1" lang="zh-CN" altLang="en-US" dirty="0">
                  <a:solidFill>
                    <a:schemeClr val="tx1"/>
                  </a:solidFill>
                </a:rPr>
                <a:t>托管对象</a:t>
              </a:r>
            </a:p>
          </p:txBody>
        </p:sp>
        <p:sp>
          <p:nvSpPr>
            <p:cNvPr id="10" name="矩形 9">
              <a:extLst>
                <a:ext uri="{FF2B5EF4-FFF2-40B4-BE49-F238E27FC236}">
                  <a16:creationId xmlns:a16="http://schemas.microsoft.com/office/drawing/2014/main" id="{CDF429CE-27ED-994D-84B4-870E44F25845}"/>
                </a:ext>
              </a:extLst>
            </p:cNvPr>
            <p:cNvSpPr/>
            <p:nvPr/>
          </p:nvSpPr>
          <p:spPr>
            <a:xfrm>
              <a:off x="8233276" y="2771231"/>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Enity</a:t>
              </a:r>
              <a:r>
                <a:rPr kumimoji="1" lang="zh-Hans" altLang="en-US" dirty="0">
                  <a:solidFill>
                    <a:schemeClr val="tx1"/>
                  </a:solidFill>
                </a:rPr>
                <a:t> </a:t>
              </a:r>
              <a:r>
                <a:rPr kumimoji="1" lang="en-US" altLang="zh-CN" dirty="0">
                  <a:solidFill>
                    <a:schemeClr val="tx1"/>
                  </a:solidFill>
                </a:rPr>
                <a:t>Description</a:t>
              </a:r>
            </a:p>
            <a:p>
              <a:pPr algn="ctr"/>
              <a:r>
                <a:rPr kumimoji="1" lang="zh-CN" altLang="en-US" dirty="0">
                  <a:solidFill>
                    <a:schemeClr val="tx1"/>
                  </a:solidFill>
                </a:rPr>
                <a:t>实体描述</a:t>
              </a:r>
            </a:p>
          </p:txBody>
        </p:sp>
        <p:cxnSp>
          <p:nvCxnSpPr>
            <p:cNvPr id="12" name="直线箭头连接符 11">
              <a:extLst>
                <a:ext uri="{FF2B5EF4-FFF2-40B4-BE49-F238E27FC236}">
                  <a16:creationId xmlns:a16="http://schemas.microsoft.com/office/drawing/2014/main" id="{2D1BB3C2-0E14-454C-ABC4-D784E196D663}"/>
                </a:ext>
              </a:extLst>
            </p:cNvPr>
            <p:cNvCxnSpPr>
              <a:stCxn id="9" idx="2"/>
              <a:endCxn id="10" idx="0"/>
            </p:cNvCxnSpPr>
            <p:nvPr/>
          </p:nvCxnSpPr>
          <p:spPr>
            <a:xfrm>
              <a:off x="9829823" y="2073011"/>
              <a:ext cx="0" cy="698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FBF460F6-940E-7D48-B5D9-5148CEB3FDD8}"/>
                </a:ext>
              </a:extLst>
            </p:cNvPr>
            <p:cNvCxnSpPr>
              <a:stCxn id="7" idx="2"/>
              <a:endCxn id="5" idx="0"/>
            </p:cNvCxnSpPr>
            <p:nvPr/>
          </p:nvCxnSpPr>
          <p:spPr>
            <a:xfrm flipH="1">
              <a:off x="9793538" y="3469711"/>
              <a:ext cx="4425" cy="556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C3EB6781-04EA-8D4C-ADBF-DDA1C9A615B7}"/>
                </a:ext>
              </a:extLst>
            </p:cNvPr>
            <p:cNvCxnSpPr>
              <a:stCxn id="5" idx="2"/>
              <a:endCxn id="4" idx="1"/>
            </p:cNvCxnSpPr>
            <p:nvPr/>
          </p:nvCxnSpPr>
          <p:spPr>
            <a:xfrm>
              <a:off x="9793538" y="4915857"/>
              <a:ext cx="4425" cy="5818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770AC1CE-265C-8349-8813-AB6DB22DAE56}"/>
              </a:ext>
            </a:extLst>
          </p:cNvPr>
          <p:cNvGrpSpPr/>
          <p:nvPr/>
        </p:nvGrpSpPr>
        <p:grpSpPr>
          <a:xfrm>
            <a:off x="4565759" y="203201"/>
            <a:ext cx="3482236" cy="1487488"/>
            <a:chOff x="4565759" y="203201"/>
            <a:chExt cx="3482236" cy="1487488"/>
          </a:xfrm>
        </p:grpSpPr>
        <p:sp>
          <p:nvSpPr>
            <p:cNvPr id="14" name="矩形 13">
              <a:extLst>
                <a:ext uri="{FF2B5EF4-FFF2-40B4-BE49-F238E27FC236}">
                  <a16:creationId xmlns:a16="http://schemas.microsoft.com/office/drawing/2014/main" id="{D9817C3E-82F9-904B-BF87-C8CC9DFF17F3}"/>
                </a:ext>
              </a:extLst>
            </p:cNvPr>
            <p:cNvSpPr/>
            <p:nvPr/>
          </p:nvSpPr>
          <p:spPr>
            <a:xfrm>
              <a:off x="4565759" y="203201"/>
              <a:ext cx="3482236" cy="1487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F5A86C6D-1F83-0845-854A-823670192E95}"/>
                </a:ext>
              </a:extLst>
            </p:cNvPr>
            <p:cNvSpPr/>
            <p:nvPr/>
          </p:nvSpPr>
          <p:spPr>
            <a:xfrm>
              <a:off x="4710330" y="1014412"/>
              <a:ext cx="3193094" cy="568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Predicates</a:t>
              </a:r>
            </a:p>
            <a:p>
              <a:pPr algn="ctr"/>
              <a:r>
                <a:rPr kumimoji="1" lang="zh-CN" altLang="en-US" dirty="0">
                  <a:solidFill>
                    <a:schemeClr val="tx1"/>
                  </a:solidFill>
                </a:rPr>
                <a:t>谓词</a:t>
              </a:r>
            </a:p>
          </p:txBody>
        </p:sp>
        <p:sp>
          <p:nvSpPr>
            <p:cNvPr id="17" name="矩形 16">
              <a:extLst>
                <a:ext uri="{FF2B5EF4-FFF2-40B4-BE49-F238E27FC236}">
                  <a16:creationId xmlns:a16="http://schemas.microsoft.com/office/drawing/2014/main" id="{8F9AAF36-751A-6448-9D0B-89A6BBF4A51E}"/>
                </a:ext>
              </a:extLst>
            </p:cNvPr>
            <p:cNvSpPr/>
            <p:nvPr/>
          </p:nvSpPr>
          <p:spPr>
            <a:xfrm>
              <a:off x="4565759" y="212017"/>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Fetch</a:t>
              </a:r>
              <a:r>
                <a:rPr kumimoji="1" lang="zh-Hans" altLang="en-US" dirty="0"/>
                <a:t> </a:t>
              </a:r>
              <a:r>
                <a:rPr kumimoji="1" lang="en-US" altLang="zh-Hans" dirty="0"/>
                <a:t>Request</a:t>
              </a:r>
            </a:p>
            <a:p>
              <a:pPr algn="ctr"/>
              <a:r>
                <a:rPr kumimoji="1" lang="zh-CN" altLang="en-US" dirty="0"/>
                <a:t>数据查询请求</a:t>
              </a:r>
            </a:p>
          </p:txBody>
        </p:sp>
      </p:grpSp>
      <p:cxnSp>
        <p:nvCxnSpPr>
          <p:cNvPr id="13" name="直线箭头连接符 12">
            <a:extLst>
              <a:ext uri="{FF2B5EF4-FFF2-40B4-BE49-F238E27FC236}">
                <a16:creationId xmlns:a16="http://schemas.microsoft.com/office/drawing/2014/main" id="{8BD32D26-A07D-9A4F-AF16-3F5EFF6DC605}"/>
              </a:ext>
            </a:extLst>
          </p:cNvPr>
          <p:cNvCxnSpPr>
            <a:stCxn id="15" idx="3"/>
            <a:endCxn id="9" idx="1"/>
          </p:cNvCxnSpPr>
          <p:nvPr/>
        </p:nvCxnSpPr>
        <p:spPr>
          <a:xfrm>
            <a:off x="7903424" y="1298562"/>
            <a:ext cx="562081" cy="8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86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D1A10-E148-5646-AA01-928509938083}"/>
              </a:ext>
            </a:extLst>
          </p:cNvPr>
          <p:cNvSpPr>
            <a:spLocks noGrp="1"/>
          </p:cNvSpPr>
          <p:nvPr>
            <p:ph type="title"/>
          </p:nvPr>
        </p:nvSpPr>
        <p:spPr/>
        <p:txBody>
          <a:bodyPr/>
          <a:lstStyle/>
          <a:p>
            <a:r>
              <a:rPr kumimoji="1" lang="en-US" altLang="zh-CN" dirty="0"/>
              <a:t>Core</a:t>
            </a:r>
            <a:r>
              <a:rPr kumimoji="1" lang="zh-Hans" altLang="en-US" dirty="0"/>
              <a:t> </a:t>
            </a:r>
            <a:r>
              <a:rPr kumimoji="1" lang="en-US" altLang="zh-Hans" dirty="0"/>
              <a:t>Data</a:t>
            </a:r>
            <a:r>
              <a:rPr kumimoji="1" lang="zh-CN" altLang="en-US" dirty="0"/>
              <a:t>组件</a:t>
            </a:r>
          </a:p>
        </p:txBody>
      </p:sp>
      <p:sp>
        <p:nvSpPr>
          <p:cNvPr id="3" name="内容占位符 2">
            <a:extLst>
              <a:ext uri="{FF2B5EF4-FFF2-40B4-BE49-F238E27FC236}">
                <a16:creationId xmlns:a16="http://schemas.microsoft.com/office/drawing/2014/main" id="{28BBD042-E5D3-1944-BCDD-12D7C5BEF415}"/>
              </a:ext>
            </a:extLst>
          </p:cNvPr>
          <p:cNvSpPr>
            <a:spLocks noGrp="1"/>
          </p:cNvSpPr>
          <p:nvPr>
            <p:ph idx="1"/>
          </p:nvPr>
        </p:nvSpPr>
        <p:spPr>
          <a:xfrm>
            <a:off x="295741" y="1838453"/>
            <a:ext cx="7164602" cy="4514092"/>
          </a:xfrm>
        </p:spPr>
        <p:txBody>
          <a:bodyPr>
            <a:normAutofit/>
          </a:bodyPr>
          <a:lstStyle/>
          <a:p>
            <a:r>
              <a:rPr kumimoji="1" lang="en-US" altLang="zh-CN" dirty="0"/>
              <a:t>Managed</a:t>
            </a:r>
            <a:r>
              <a:rPr kumimoji="1" lang="zh-Hans" altLang="en-US" dirty="0"/>
              <a:t> </a:t>
            </a:r>
            <a:r>
              <a:rPr kumimoji="1" lang="en-US" altLang="zh-Hans" dirty="0"/>
              <a:t>Objects</a:t>
            </a:r>
            <a:r>
              <a:rPr kumimoji="1" lang="zh-CN" altLang="en-US" dirty="0"/>
              <a:t>托管对象：</a:t>
            </a:r>
            <a:r>
              <a:rPr kumimoji="1" lang="en-US" altLang="zh-CN" dirty="0" err="1"/>
              <a:t>CoreData</a:t>
            </a:r>
            <a:r>
              <a:rPr kumimoji="1" lang="zh-CN" altLang="en-US" dirty="0"/>
              <a:t>框架中的托管对象是一种含有应用程序的对象类型，提供对数据的访问并实现逻辑来处理数据。所有托管对象都必须通过</a:t>
            </a:r>
            <a:r>
              <a:rPr kumimoji="1" lang="en-US" altLang="zh-CN" dirty="0" err="1"/>
              <a:t>Managed</a:t>
            </a:r>
            <a:r>
              <a:rPr kumimoji="1" lang="en-US" altLang="zh-Hans" dirty="0" err="1"/>
              <a:t>ObjectContext</a:t>
            </a:r>
            <a:r>
              <a:rPr kumimoji="1" lang="zh-CN" altLang="en-US" dirty="0"/>
              <a:t>托管对象上下文进行注册。当准备好保存对托管对象所做的修改时，托管对象上下文负责确保那些对象处于正确的状态。</a:t>
            </a:r>
            <a:endParaRPr kumimoji="1" lang="en-US" altLang="zh-CN" dirty="0"/>
          </a:p>
        </p:txBody>
      </p:sp>
      <p:grpSp>
        <p:nvGrpSpPr>
          <p:cNvPr id="21" name="组合 20">
            <a:extLst>
              <a:ext uri="{FF2B5EF4-FFF2-40B4-BE49-F238E27FC236}">
                <a16:creationId xmlns:a16="http://schemas.microsoft.com/office/drawing/2014/main" id="{C8CC6455-A964-DF42-925A-CADE01193D7B}"/>
              </a:ext>
            </a:extLst>
          </p:cNvPr>
          <p:cNvGrpSpPr/>
          <p:nvPr/>
        </p:nvGrpSpPr>
        <p:grpSpPr>
          <a:xfrm>
            <a:off x="8289074" y="203201"/>
            <a:ext cx="3482236" cy="5687785"/>
            <a:chOff x="8056845" y="624115"/>
            <a:chExt cx="3482236" cy="5687785"/>
          </a:xfrm>
        </p:grpSpPr>
        <p:sp>
          <p:nvSpPr>
            <p:cNvPr id="4" name="罐形 3">
              <a:extLst>
                <a:ext uri="{FF2B5EF4-FFF2-40B4-BE49-F238E27FC236}">
                  <a16:creationId xmlns:a16="http://schemas.microsoft.com/office/drawing/2014/main" id="{93C09059-1A22-BA43-BFFE-52CFF3628027}"/>
                </a:ext>
              </a:extLst>
            </p:cNvPr>
            <p:cNvSpPr/>
            <p:nvPr/>
          </p:nvSpPr>
          <p:spPr>
            <a:xfrm>
              <a:off x="8242126" y="5497708"/>
              <a:ext cx="3111674" cy="8141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zh-Hans" dirty="0"/>
                <a:t>ersistent</a:t>
              </a:r>
              <a:r>
                <a:rPr kumimoji="1" lang="zh-Hans" altLang="en-US" dirty="0"/>
                <a:t> </a:t>
              </a:r>
              <a:r>
                <a:rPr kumimoji="1" lang="en-US" altLang="zh-Hans" dirty="0"/>
                <a:t>Store</a:t>
              </a:r>
            </a:p>
            <a:p>
              <a:pPr algn="ctr"/>
              <a:r>
                <a:rPr kumimoji="1" lang="zh-CN" altLang="en-US" dirty="0"/>
                <a:t>数据库或二进制文件</a:t>
              </a:r>
            </a:p>
          </p:txBody>
        </p:sp>
        <p:sp>
          <p:nvSpPr>
            <p:cNvPr id="5" name="矩形 4">
              <a:extLst>
                <a:ext uri="{FF2B5EF4-FFF2-40B4-BE49-F238E27FC236}">
                  <a16:creationId xmlns:a16="http://schemas.microsoft.com/office/drawing/2014/main" id="{4AC05161-E5B4-C44B-A53E-6AB830D1F1DF}"/>
                </a:ext>
              </a:extLst>
            </p:cNvPr>
            <p:cNvSpPr/>
            <p:nvPr/>
          </p:nvSpPr>
          <p:spPr>
            <a:xfrm>
              <a:off x="8196991" y="4026509"/>
              <a:ext cx="3193094" cy="88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zh-Hans" dirty="0"/>
                <a:t>ersistent</a:t>
              </a:r>
              <a:r>
                <a:rPr kumimoji="1" lang="zh-Hans" altLang="en-US" dirty="0"/>
                <a:t> </a:t>
              </a:r>
              <a:r>
                <a:rPr kumimoji="1" lang="en-US" altLang="zh-Hans" dirty="0"/>
                <a:t>Store</a:t>
              </a:r>
              <a:r>
                <a:rPr kumimoji="1" lang="zh-Hans" altLang="en-US" dirty="0"/>
                <a:t> </a:t>
              </a:r>
              <a:r>
                <a:rPr kumimoji="1" lang="en-US" altLang="zh-Hans" dirty="0"/>
                <a:t>Coordinate</a:t>
              </a:r>
            </a:p>
            <a:p>
              <a:pPr algn="ctr"/>
              <a:r>
                <a:rPr kumimoji="1" lang="zh-CN" altLang="en-US" dirty="0"/>
                <a:t>持久存储协调器</a:t>
              </a:r>
            </a:p>
          </p:txBody>
        </p:sp>
        <p:sp>
          <p:nvSpPr>
            <p:cNvPr id="7" name="矩形 6">
              <a:extLst>
                <a:ext uri="{FF2B5EF4-FFF2-40B4-BE49-F238E27FC236}">
                  <a16:creationId xmlns:a16="http://schemas.microsoft.com/office/drawing/2014/main" id="{F6DA9609-51AD-C04E-A33B-C35EAAE7C7BD}"/>
                </a:ext>
              </a:extLst>
            </p:cNvPr>
            <p:cNvSpPr/>
            <p:nvPr/>
          </p:nvSpPr>
          <p:spPr>
            <a:xfrm>
              <a:off x="8056845" y="624115"/>
              <a:ext cx="3482236" cy="28455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66ADAC3D-7347-C540-8CAC-40421DA20D0B}"/>
                </a:ext>
              </a:extLst>
            </p:cNvPr>
            <p:cNvSpPr/>
            <p:nvPr/>
          </p:nvSpPr>
          <p:spPr>
            <a:xfrm>
              <a:off x="8056845" y="638274"/>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ManagedObject</a:t>
              </a:r>
              <a:r>
                <a:rPr kumimoji="1" lang="zh-Hans" altLang="en-US" dirty="0"/>
                <a:t> </a:t>
              </a:r>
              <a:r>
                <a:rPr kumimoji="1" lang="en-US" altLang="zh-Hans" dirty="0"/>
                <a:t>Context</a:t>
              </a:r>
            </a:p>
            <a:p>
              <a:pPr algn="ctr"/>
              <a:r>
                <a:rPr kumimoji="1" lang="zh-CN" altLang="en-US" dirty="0"/>
                <a:t>托管对象上下文</a:t>
              </a:r>
            </a:p>
          </p:txBody>
        </p:sp>
        <p:sp>
          <p:nvSpPr>
            <p:cNvPr id="9" name="矩形 8">
              <a:extLst>
                <a:ext uri="{FF2B5EF4-FFF2-40B4-BE49-F238E27FC236}">
                  <a16:creationId xmlns:a16="http://schemas.microsoft.com/office/drawing/2014/main" id="{40CB3C7F-6426-B54E-A48F-F946DE917D50}"/>
                </a:ext>
              </a:extLst>
            </p:cNvPr>
            <p:cNvSpPr/>
            <p:nvPr/>
          </p:nvSpPr>
          <p:spPr>
            <a:xfrm>
              <a:off x="8233276" y="1526845"/>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Managed</a:t>
              </a:r>
              <a:r>
                <a:rPr kumimoji="1" lang="zh-Hans" altLang="en-US" dirty="0">
                  <a:solidFill>
                    <a:schemeClr val="tx1"/>
                  </a:solidFill>
                </a:rPr>
                <a:t> </a:t>
              </a:r>
              <a:r>
                <a:rPr kumimoji="1" lang="en-US" altLang="zh-Hans" dirty="0">
                  <a:solidFill>
                    <a:schemeClr val="tx1"/>
                  </a:solidFill>
                </a:rPr>
                <a:t>Object</a:t>
              </a:r>
              <a:r>
                <a:rPr kumimoji="1" lang="en-US" altLang="zh-CN" dirty="0">
                  <a:solidFill>
                    <a:schemeClr val="tx1"/>
                  </a:solidFill>
                </a:rPr>
                <a:t>s</a:t>
              </a:r>
            </a:p>
            <a:p>
              <a:pPr algn="ctr"/>
              <a:r>
                <a:rPr kumimoji="1" lang="zh-CN" altLang="en-US" dirty="0">
                  <a:solidFill>
                    <a:schemeClr val="tx1"/>
                  </a:solidFill>
                </a:rPr>
                <a:t>托管对象</a:t>
              </a:r>
            </a:p>
          </p:txBody>
        </p:sp>
        <p:sp>
          <p:nvSpPr>
            <p:cNvPr id="10" name="矩形 9">
              <a:extLst>
                <a:ext uri="{FF2B5EF4-FFF2-40B4-BE49-F238E27FC236}">
                  <a16:creationId xmlns:a16="http://schemas.microsoft.com/office/drawing/2014/main" id="{CDF429CE-27ED-994D-84B4-870E44F25845}"/>
                </a:ext>
              </a:extLst>
            </p:cNvPr>
            <p:cNvSpPr/>
            <p:nvPr/>
          </p:nvSpPr>
          <p:spPr>
            <a:xfrm>
              <a:off x="8233276" y="2771231"/>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Enity</a:t>
              </a:r>
              <a:r>
                <a:rPr kumimoji="1" lang="zh-Hans" altLang="en-US" dirty="0">
                  <a:solidFill>
                    <a:schemeClr val="tx1"/>
                  </a:solidFill>
                </a:rPr>
                <a:t> </a:t>
              </a:r>
              <a:r>
                <a:rPr kumimoji="1" lang="en-US" altLang="zh-CN" dirty="0">
                  <a:solidFill>
                    <a:schemeClr val="tx1"/>
                  </a:solidFill>
                </a:rPr>
                <a:t>Description</a:t>
              </a:r>
            </a:p>
            <a:p>
              <a:pPr algn="ctr"/>
              <a:r>
                <a:rPr kumimoji="1" lang="zh-CN" altLang="en-US" dirty="0">
                  <a:solidFill>
                    <a:schemeClr val="tx1"/>
                  </a:solidFill>
                </a:rPr>
                <a:t>实体描述</a:t>
              </a:r>
            </a:p>
          </p:txBody>
        </p:sp>
        <p:cxnSp>
          <p:nvCxnSpPr>
            <p:cNvPr id="12" name="直线箭头连接符 11">
              <a:extLst>
                <a:ext uri="{FF2B5EF4-FFF2-40B4-BE49-F238E27FC236}">
                  <a16:creationId xmlns:a16="http://schemas.microsoft.com/office/drawing/2014/main" id="{2D1BB3C2-0E14-454C-ABC4-D784E196D663}"/>
                </a:ext>
              </a:extLst>
            </p:cNvPr>
            <p:cNvCxnSpPr>
              <a:stCxn id="9" idx="2"/>
              <a:endCxn id="10" idx="0"/>
            </p:cNvCxnSpPr>
            <p:nvPr/>
          </p:nvCxnSpPr>
          <p:spPr>
            <a:xfrm>
              <a:off x="9829823" y="2073011"/>
              <a:ext cx="0" cy="698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FBF460F6-940E-7D48-B5D9-5148CEB3FDD8}"/>
                </a:ext>
              </a:extLst>
            </p:cNvPr>
            <p:cNvCxnSpPr>
              <a:stCxn id="7" idx="2"/>
              <a:endCxn id="5" idx="0"/>
            </p:cNvCxnSpPr>
            <p:nvPr/>
          </p:nvCxnSpPr>
          <p:spPr>
            <a:xfrm flipH="1">
              <a:off x="9793538" y="3469711"/>
              <a:ext cx="4425" cy="556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C3EB6781-04EA-8D4C-ADBF-DDA1C9A615B7}"/>
                </a:ext>
              </a:extLst>
            </p:cNvPr>
            <p:cNvCxnSpPr>
              <a:stCxn id="5" idx="2"/>
              <a:endCxn id="4" idx="1"/>
            </p:cNvCxnSpPr>
            <p:nvPr/>
          </p:nvCxnSpPr>
          <p:spPr>
            <a:xfrm>
              <a:off x="9793538" y="4915857"/>
              <a:ext cx="4425" cy="5818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770AC1CE-265C-8349-8813-AB6DB22DAE56}"/>
              </a:ext>
            </a:extLst>
          </p:cNvPr>
          <p:cNvGrpSpPr/>
          <p:nvPr/>
        </p:nvGrpSpPr>
        <p:grpSpPr>
          <a:xfrm>
            <a:off x="4565759" y="203201"/>
            <a:ext cx="3482236" cy="1487488"/>
            <a:chOff x="4565759" y="203201"/>
            <a:chExt cx="3482236" cy="1487488"/>
          </a:xfrm>
        </p:grpSpPr>
        <p:sp>
          <p:nvSpPr>
            <p:cNvPr id="14" name="矩形 13">
              <a:extLst>
                <a:ext uri="{FF2B5EF4-FFF2-40B4-BE49-F238E27FC236}">
                  <a16:creationId xmlns:a16="http://schemas.microsoft.com/office/drawing/2014/main" id="{D9817C3E-82F9-904B-BF87-C8CC9DFF17F3}"/>
                </a:ext>
              </a:extLst>
            </p:cNvPr>
            <p:cNvSpPr/>
            <p:nvPr/>
          </p:nvSpPr>
          <p:spPr>
            <a:xfrm>
              <a:off x="4565759" y="203201"/>
              <a:ext cx="3482236" cy="1487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F5A86C6D-1F83-0845-854A-823670192E95}"/>
                </a:ext>
              </a:extLst>
            </p:cNvPr>
            <p:cNvSpPr/>
            <p:nvPr/>
          </p:nvSpPr>
          <p:spPr>
            <a:xfrm>
              <a:off x="4710330" y="1014412"/>
              <a:ext cx="3193094" cy="568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Predicates</a:t>
              </a:r>
            </a:p>
            <a:p>
              <a:pPr algn="ctr"/>
              <a:r>
                <a:rPr kumimoji="1" lang="zh-CN" altLang="en-US" dirty="0">
                  <a:solidFill>
                    <a:schemeClr val="tx1"/>
                  </a:solidFill>
                </a:rPr>
                <a:t>谓词</a:t>
              </a:r>
            </a:p>
          </p:txBody>
        </p:sp>
        <p:sp>
          <p:nvSpPr>
            <p:cNvPr id="17" name="矩形 16">
              <a:extLst>
                <a:ext uri="{FF2B5EF4-FFF2-40B4-BE49-F238E27FC236}">
                  <a16:creationId xmlns:a16="http://schemas.microsoft.com/office/drawing/2014/main" id="{8F9AAF36-751A-6448-9D0B-89A6BBF4A51E}"/>
                </a:ext>
              </a:extLst>
            </p:cNvPr>
            <p:cNvSpPr/>
            <p:nvPr/>
          </p:nvSpPr>
          <p:spPr>
            <a:xfrm>
              <a:off x="4565759" y="212017"/>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Fetch</a:t>
              </a:r>
              <a:r>
                <a:rPr kumimoji="1" lang="zh-Hans" altLang="en-US" dirty="0"/>
                <a:t> </a:t>
              </a:r>
              <a:r>
                <a:rPr kumimoji="1" lang="en-US" altLang="zh-Hans" dirty="0"/>
                <a:t>Request</a:t>
              </a:r>
            </a:p>
            <a:p>
              <a:pPr algn="ctr"/>
              <a:r>
                <a:rPr kumimoji="1" lang="zh-CN" altLang="en-US" dirty="0"/>
                <a:t>数据查询请求</a:t>
              </a:r>
            </a:p>
          </p:txBody>
        </p:sp>
      </p:grpSp>
      <p:cxnSp>
        <p:nvCxnSpPr>
          <p:cNvPr id="13" name="直线箭头连接符 12">
            <a:extLst>
              <a:ext uri="{FF2B5EF4-FFF2-40B4-BE49-F238E27FC236}">
                <a16:creationId xmlns:a16="http://schemas.microsoft.com/office/drawing/2014/main" id="{8BD32D26-A07D-9A4F-AF16-3F5EFF6DC605}"/>
              </a:ext>
            </a:extLst>
          </p:cNvPr>
          <p:cNvCxnSpPr>
            <a:stCxn id="15" idx="3"/>
            <a:endCxn id="9" idx="1"/>
          </p:cNvCxnSpPr>
          <p:nvPr/>
        </p:nvCxnSpPr>
        <p:spPr>
          <a:xfrm>
            <a:off x="7903424" y="1298562"/>
            <a:ext cx="562081" cy="8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45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D1A10-E148-5646-AA01-928509938083}"/>
              </a:ext>
            </a:extLst>
          </p:cNvPr>
          <p:cNvSpPr>
            <a:spLocks noGrp="1"/>
          </p:cNvSpPr>
          <p:nvPr>
            <p:ph type="title"/>
          </p:nvPr>
        </p:nvSpPr>
        <p:spPr/>
        <p:txBody>
          <a:bodyPr/>
          <a:lstStyle/>
          <a:p>
            <a:r>
              <a:rPr kumimoji="1" lang="en-US" altLang="zh-CN" dirty="0"/>
              <a:t>Core</a:t>
            </a:r>
            <a:r>
              <a:rPr kumimoji="1" lang="zh-Hans" altLang="en-US" dirty="0"/>
              <a:t> </a:t>
            </a:r>
            <a:r>
              <a:rPr kumimoji="1" lang="en-US" altLang="zh-Hans" dirty="0"/>
              <a:t>Data</a:t>
            </a:r>
            <a:r>
              <a:rPr kumimoji="1" lang="zh-CN" altLang="en-US" dirty="0"/>
              <a:t>组件</a:t>
            </a:r>
          </a:p>
        </p:txBody>
      </p:sp>
      <p:sp>
        <p:nvSpPr>
          <p:cNvPr id="3" name="内容占位符 2">
            <a:extLst>
              <a:ext uri="{FF2B5EF4-FFF2-40B4-BE49-F238E27FC236}">
                <a16:creationId xmlns:a16="http://schemas.microsoft.com/office/drawing/2014/main" id="{28BBD042-E5D3-1944-BCDD-12D7C5BEF415}"/>
              </a:ext>
            </a:extLst>
          </p:cNvPr>
          <p:cNvSpPr>
            <a:spLocks noGrp="1"/>
          </p:cNvSpPr>
          <p:nvPr>
            <p:ph idx="1"/>
          </p:nvPr>
        </p:nvSpPr>
        <p:spPr>
          <a:xfrm>
            <a:off x="295741" y="1838453"/>
            <a:ext cx="7164602" cy="4514092"/>
          </a:xfrm>
        </p:spPr>
        <p:txBody>
          <a:bodyPr>
            <a:normAutofit/>
          </a:bodyPr>
          <a:lstStyle/>
          <a:p>
            <a:r>
              <a:rPr kumimoji="1" lang="en-US" altLang="zh-CN" dirty="0"/>
              <a:t>p</a:t>
            </a:r>
            <a:r>
              <a:rPr kumimoji="1" lang="en-US" altLang="zh-Hans" dirty="0"/>
              <a:t>ersistent</a:t>
            </a:r>
            <a:r>
              <a:rPr kumimoji="1" lang="zh-Hans" altLang="en-US" dirty="0"/>
              <a:t> </a:t>
            </a:r>
            <a:r>
              <a:rPr kumimoji="1" lang="en-US" altLang="zh-Hans" dirty="0"/>
              <a:t>Store</a:t>
            </a:r>
            <a:r>
              <a:rPr kumimoji="1" lang="zh-Hans" altLang="en-US" dirty="0"/>
              <a:t> </a:t>
            </a:r>
            <a:r>
              <a:rPr kumimoji="1" lang="en-US" altLang="zh-Hans" dirty="0"/>
              <a:t>Coordinate</a:t>
            </a:r>
            <a:r>
              <a:rPr kumimoji="1" lang="zh-CN" altLang="en-US" dirty="0"/>
              <a:t>持久存储协调器：在托管对象上下文和持久化对象存储之间的对象是</a:t>
            </a:r>
            <a:r>
              <a:rPr kumimoji="1" lang="en-US" altLang="zh-CN" dirty="0"/>
              <a:t>p</a:t>
            </a:r>
            <a:r>
              <a:rPr kumimoji="1" lang="en-US" altLang="zh-Hans" dirty="0"/>
              <a:t>ersistent</a:t>
            </a:r>
            <a:r>
              <a:rPr kumimoji="1" lang="zh-Hans" altLang="en-US" dirty="0"/>
              <a:t> </a:t>
            </a:r>
            <a:r>
              <a:rPr kumimoji="1" lang="en-US" altLang="zh-Hans" dirty="0"/>
              <a:t>Store</a:t>
            </a:r>
            <a:r>
              <a:rPr kumimoji="1" lang="zh-Hans" altLang="en-US" dirty="0"/>
              <a:t> </a:t>
            </a:r>
            <a:r>
              <a:rPr kumimoji="1" lang="en-US" altLang="zh-Hans" dirty="0"/>
              <a:t>Coordinate</a:t>
            </a:r>
            <a:r>
              <a:rPr kumimoji="1" lang="zh-CN" altLang="en-US" dirty="0"/>
              <a:t>持久存储协调器。应用程序通过它的实例访问持久化对象的存储。它为一个或多个托管对象上下文提供一个访问接口，使其下层的多个持久化存储可以表现为一个聚合存储。</a:t>
            </a:r>
          </a:p>
        </p:txBody>
      </p:sp>
      <p:grpSp>
        <p:nvGrpSpPr>
          <p:cNvPr id="21" name="组合 20">
            <a:extLst>
              <a:ext uri="{FF2B5EF4-FFF2-40B4-BE49-F238E27FC236}">
                <a16:creationId xmlns:a16="http://schemas.microsoft.com/office/drawing/2014/main" id="{C8CC6455-A964-DF42-925A-CADE01193D7B}"/>
              </a:ext>
            </a:extLst>
          </p:cNvPr>
          <p:cNvGrpSpPr/>
          <p:nvPr/>
        </p:nvGrpSpPr>
        <p:grpSpPr>
          <a:xfrm>
            <a:off x="8289074" y="203201"/>
            <a:ext cx="3482236" cy="5687785"/>
            <a:chOff x="8056845" y="624115"/>
            <a:chExt cx="3482236" cy="5687785"/>
          </a:xfrm>
        </p:grpSpPr>
        <p:sp>
          <p:nvSpPr>
            <p:cNvPr id="4" name="罐形 3">
              <a:extLst>
                <a:ext uri="{FF2B5EF4-FFF2-40B4-BE49-F238E27FC236}">
                  <a16:creationId xmlns:a16="http://schemas.microsoft.com/office/drawing/2014/main" id="{93C09059-1A22-BA43-BFFE-52CFF3628027}"/>
                </a:ext>
              </a:extLst>
            </p:cNvPr>
            <p:cNvSpPr/>
            <p:nvPr/>
          </p:nvSpPr>
          <p:spPr>
            <a:xfrm>
              <a:off x="8242126" y="5497708"/>
              <a:ext cx="3111674" cy="8141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zh-Hans" dirty="0"/>
                <a:t>ersistent</a:t>
              </a:r>
              <a:r>
                <a:rPr kumimoji="1" lang="zh-Hans" altLang="en-US" dirty="0"/>
                <a:t> </a:t>
              </a:r>
              <a:r>
                <a:rPr kumimoji="1" lang="en-US" altLang="zh-Hans" dirty="0"/>
                <a:t>Store</a:t>
              </a:r>
            </a:p>
            <a:p>
              <a:pPr algn="ctr"/>
              <a:r>
                <a:rPr kumimoji="1" lang="zh-CN" altLang="en-US" dirty="0"/>
                <a:t>数据库或二进制文件</a:t>
              </a:r>
            </a:p>
          </p:txBody>
        </p:sp>
        <p:sp>
          <p:nvSpPr>
            <p:cNvPr id="5" name="矩形 4">
              <a:extLst>
                <a:ext uri="{FF2B5EF4-FFF2-40B4-BE49-F238E27FC236}">
                  <a16:creationId xmlns:a16="http://schemas.microsoft.com/office/drawing/2014/main" id="{4AC05161-E5B4-C44B-A53E-6AB830D1F1DF}"/>
                </a:ext>
              </a:extLst>
            </p:cNvPr>
            <p:cNvSpPr/>
            <p:nvPr/>
          </p:nvSpPr>
          <p:spPr>
            <a:xfrm>
              <a:off x="8196991" y="4026509"/>
              <a:ext cx="3193094" cy="88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zh-Hans" dirty="0"/>
                <a:t>ersistent</a:t>
              </a:r>
              <a:r>
                <a:rPr kumimoji="1" lang="zh-Hans" altLang="en-US" dirty="0"/>
                <a:t> </a:t>
              </a:r>
              <a:r>
                <a:rPr kumimoji="1" lang="en-US" altLang="zh-Hans" dirty="0"/>
                <a:t>Store</a:t>
              </a:r>
              <a:r>
                <a:rPr kumimoji="1" lang="zh-Hans" altLang="en-US" dirty="0"/>
                <a:t> </a:t>
              </a:r>
              <a:r>
                <a:rPr kumimoji="1" lang="en-US" altLang="zh-Hans" dirty="0"/>
                <a:t>Coordinate</a:t>
              </a:r>
            </a:p>
            <a:p>
              <a:pPr algn="ctr"/>
              <a:r>
                <a:rPr kumimoji="1" lang="zh-CN" altLang="en-US" dirty="0"/>
                <a:t>持久存储协调器</a:t>
              </a:r>
            </a:p>
          </p:txBody>
        </p:sp>
        <p:sp>
          <p:nvSpPr>
            <p:cNvPr id="7" name="矩形 6">
              <a:extLst>
                <a:ext uri="{FF2B5EF4-FFF2-40B4-BE49-F238E27FC236}">
                  <a16:creationId xmlns:a16="http://schemas.microsoft.com/office/drawing/2014/main" id="{F6DA9609-51AD-C04E-A33B-C35EAAE7C7BD}"/>
                </a:ext>
              </a:extLst>
            </p:cNvPr>
            <p:cNvSpPr/>
            <p:nvPr/>
          </p:nvSpPr>
          <p:spPr>
            <a:xfrm>
              <a:off x="8056845" y="624115"/>
              <a:ext cx="3482236" cy="28455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66ADAC3D-7347-C540-8CAC-40421DA20D0B}"/>
                </a:ext>
              </a:extLst>
            </p:cNvPr>
            <p:cNvSpPr/>
            <p:nvPr/>
          </p:nvSpPr>
          <p:spPr>
            <a:xfrm>
              <a:off x="8056845" y="638274"/>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ManagedObject</a:t>
              </a:r>
              <a:r>
                <a:rPr kumimoji="1" lang="zh-Hans" altLang="en-US" dirty="0"/>
                <a:t> </a:t>
              </a:r>
              <a:r>
                <a:rPr kumimoji="1" lang="en-US" altLang="zh-Hans" dirty="0"/>
                <a:t>Context</a:t>
              </a:r>
            </a:p>
            <a:p>
              <a:pPr algn="ctr"/>
              <a:r>
                <a:rPr kumimoji="1" lang="zh-CN" altLang="en-US" dirty="0"/>
                <a:t>托管对象上下文</a:t>
              </a:r>
            </a:p>
          </p:txBody>
        </p:sp>
        <p:sp>
          <p:nvSpPr>
            <p:cNvPr id="9" name="矩形 8">
              <a:extLst>
                <a:ext uri="{FF2B5EF4-FFF2-40B4-BE49-F238E27FC236}">
                  <a16:creationId xmlns:a16="http://schemas.microsoft.com/office/drawing/2014/main" id="{40CB3C7F-6426-B54E-A48F-F946DE917D50}"/>
                </a:ext>
              </a:extLst>
            </p:cNvPr>
            <p:cNvSpPr/>
            <p:nvPr/>
          </p:nvSpPr>
          <p:spPr>
            <a:xfrm>
              <a:off x="8233276" y="1526845"/>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Managed</a:t>
              </a:r>
              <a:r>
                <a:rPr kumimoji="1" lang="zh-Hans" altLang="en-US" dirty="0">
                  <a:solidFill>
                    <a:schemeClr val="tx1"/>
                  </a:solidFill>
                </a:rPr>
                <a:t> </a:t>
              </a:r>
              <a:r>
                <a:rPr kumimoji="1" lang="en-US" altLang="zh-Hans" dirty="0">
                  <a:solidFill>
                    <a:schemeClr val="tx1"/>
                  </a:solidFill>
                </a:rPr>
                <a:t>Object</a:t>
              </a:r>
              <a:r>
                <a:rPr kumimoji="1" lang="en-US" altLang="zh-CN" dirty="0">
                  <a:solidFill>
                    <a:schemeClr val="tx1"/>
                  </a:solidFill>
                </a:rPr>
                <a:t>s</a:t>
              </a:r>
            </a:p>
            <a:p>
              <a:pPr algn="ctr"/>
              <a:r>
                <a:rPr kumimoji="1" lang="zh-CN" altLang="en-US" dirty="0">
                  <a:solidFill>
                    <a:schemeClr val="tx1"/>
                  </a:solidFill>
                </a:rPr>
                <a:t>托管对象</a:t>
              </a:r>
            </a:p>
          </p:txBody>
        </p:sp>
        <p:sp>
          <p:nvSpPr>
            <p:cNvPr id="10" name="矩形 9">
              <a:extLst>
                <a:ext uri="{FF2B5EF4-FFF2-40B4-BE49-F238E27FC236}">
                  <a16:creationId xmlns:a16="http://schemas.microsoft.com/office/drawing/2014/main" id="{CDF429CE-27ED-994D-84B4-870E44F25845}"/>
                </a:ext>
              </a:extLst>
            </p:cNvPr>
            <p:cNvSpPr/>
            <p:nvPr/>
          </p:nvSpPr>
          <p:spPr>
            <a:xfrm>
              <a:off x="8233276" y="2771231"/>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Enity</a:t>
              </a:r>
              <a:r>
                <a:rPr kumimoji="1" lang="zh-Hans" altLang="en-US" dirty="0">
                  <a:solidFill>
                    <a:schemeClr val="tx1"/>
                  </a:solidFill>
                </a:rPr>
                <a:t> </a:t>
              </a:r>
              <a:r>
                <a:rPr kumimoji="1" lang="en-US" altLang="zh-CN" dirty="0">
                  <a:solidFill>
                    <a:schemeClr val="tx1"/>
                  </a:solidFill>
                </a:rPr>
                <a:t>Description</a:t>
              </a:r>
            </a:p>
            <a:p>
              <a:pPr algn="ctr"/>
              <a:r>
                <a:rPr kumimoji="1" lang="zh-CN" altLang="en-US" dirty="0">
                  <a:solidFill>
                    <a:schemeClr val="tx1"/>
                  </a:solidFill>
                </a:rPr>
                <a:t>实体描述</a:t>
              </a:r>
            </a:p>
          </p:txBody>
        </p:sp>
        <p:cxnSp>
          <p:nvCxnSpPr>
            <p:cNvPr id="12" name="直线箭头连接符 11">
              <a:extLst>
                <a:ext uri="{FF2B5EF4-FFF2-40B4-BE49-F238E27FC236}">
                  <a16:creationId xmlns:a16="http://schemas.microsoft.com/office/drawing/2014/main" id="{2D1BB3C2-0E14-454C-ABC4-D784E196D663}"/>
                </a:ext>
              </a:extLst>
            </p:cNvPr>
            <p:cNvCxnSpPr>
              <a:stCxn id="9" idx="2"/>
              <a:endCxn id="10" idx="0"/>
            </p:cNvCxnSpPr>
            <p:nvPr/>
          </p:nvCxnSpPr>
          <p:spPr>
            <a:xfrm>
              <a:off x="9829823" y="2073011"/>
              <a:ext cx="0" cy="698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FBF460F6-940E-7D48-B5D9-5148CEB3FDD8}"/>
                </a:ext>
              </a:extLst>
            </p:cNvPr>
            <p:cNvCxnSpPr>
              <a:stCxn id="7" idx="2"/>
              <a:endCxn id="5" idx="0"/>
            </p:cNvCxnSpPr>
            <p:nvPr/>
          </p:nvCxnSpPr>
          <p:spPr>
            <a:xfrm flipH="1">
              <a:off x="9793538" y="3469711"/>
              <a:ext cx="4425" cy="556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C3EB6781-04EA-8D4C-ADBF-DDA1C9A615B7}"/>
                </a:ext>
              </a:extLst>
            </p:cNvPr>
            <p:cNvCxnSpPr>
              <a:stCxn id="5" idx="2"/>
              <a:endCxn id="4" idx="1"/>
            </p:cNvCxnSpPr>
            <p:nvPr/>
          </p:nvCxnSpPr>
          <p:spPr>
            <a:xfrm>
              <a:off x="9793538" y="4915857"/>
              <a:ext cx="4425" cy="5818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770AC1CE-265C-8349-8813-AB6DB22DAE56}"/>
              </a:ext>
            </a:extLst>
          </p:cNvPr>
          <p:cNvGrpSpPr/>
          <p:nvPr/>
        </p:nvGrpSpPr>
        <p:grpSpPr>
          <a:xfrm>
            <a:off x="4565759" y="203201"/>
            <a:ext cx="3482236" cy="1487488"/>
            <a:chOff x="4565759" y="203201"/>
            <a:chExt cx="3482236" cy="1487488"/>
          </a:xfrm>
        </p:grpSpPr>
        <p:sp>
          <p:nvSpPr>
            <p:cNvPr id="14" name="矩形 13">
              <a:extLst>
                <a:ext uri="{FF2B5EF4-FFF2-40B4-BE49-F238E27FC236}">
                  <a16:creationId xmlns:a16="http://schemas.microsoft.com/office/drawing/2014/main" id="{D9817C3E-82F9-904B-BF87-C8CC9DFF17F3}"/>
                </a:ext>
              </a:extLst>
            </p:cNvPr>
            <p:cNvSpPr/>
            <p:nvPr/>
          </p:nvSpPr>
          <p:spPr>
            <a:xfrm>
              <a:off x="4565759" y="203201"/>
              <a:ext cx="3482236" cy="1487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F5A86C6D-1F83-0845-854A-823670192E95}"/>
                </a:ext>
              </a:extLst>
            </p:cNvPr>
            <p:cNvSpPr/>
            <p:nvPr/>
          </p:nvSpPr>
          <p:spPr>
            <a:xfrm>
              <a:off x="4710330" y="1014412"/>
              <a:ext cx="3193094" cy="568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Predicates</a:t>
              </a:r>
            </a:p>
            <a:p>
              <a:pPr algn="ctr"/>
              <a:r>
                <a:rPr kumimoji="1" lang="zh-CN" altLang="en-US" dirty="0">
                  <a:solidFill>
                    <a:schemeClr val="tx1"/>
                  </a:solidFill>
                </a:rPr>
                <a:t>谓词</a:t>
              </a:r>
            </a:p>
          </p:txBody>
        </p:sp>
        <p:sp>
          <p:nvSpPr>
            <p:cNvPr id="17" name="矩形 16">
              <a:extLst>
                <a:ext uri="{FF2B5EF4-FFF2-40B4-BE49-F238E27FC236}">
                  <a16:creationId xmlns:a16="http://schemas.microsoft.com/office/drawing/2014/main" id="{8F9AAF36-751A-6448-9D0B-89A6BBF4A51E}"/>
                </a:ext>
              </a:extLst>
            </p:cNvPr>
            <p:cNvSpPr/>
            <p:nvPr/>
          </p:nvSpPr>
          <p:spPr>
            <a:xfrm>
              <a:off x="4565759" y="212017"/>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Fetch</a:t>
              </a:r>
              <a:r>
                <a:rPr kumimoji="1" lang="zh-Hans" altLang="en-US" dirty="0"/>
                <a:t> </a:t>
              </a:r>
              <a:r>
                <a:rPr kumimoji="1" lang="en-US" altLang="zh-Hans" dirty="0"/>
                <a:t>Request</a:t>
              </a:r>
            </a:p>
            <a:p>
              <a:pPr algn="ctr"/>
              <a:r>
                <a:rPr kumimoji="1" lang="zh-CN" altLang="en-US" dirty="0"/>
                <a:t>数据查询请求</a:t>
              </a:r>
            </a:p>
          </p:txBody>
        </p:sp>
      </p:grpSp>
      <p:cxnSp>
        <p:nvCxnSpPr>
          <p:cNvPr id="13" name="直线箭头连接符 12">
            <a:extLst>
              <a:ext uri="{FF2B5EF4-FFF2-40B4-BE49-F238E27FC236}">
                <a16:creationId xmlns:a16="http://schemas.microsoft.com/office/drawing/2014/main" id="{8BD32D26-A07D-9A4F-AF16-3F5EFF6DC605}"/>
              </a:ext>
            </a:extLst>
          </p:cNvPr>
          <p:cNvCxnSpPr>
            <a:stCxn id="15" idx="3"/>
            <a:endCxn id="9" idx="1"/>
          </p:cNvCxnSpPr>
          <p:nvPr/>
        </p:nvCxnSpPr>
        <p:spPr>
          <a:xfrm>
            <a:off x="7903424" y="1298562"/>
            <a:ext cx="562081" cy="8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27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D1A10-E148-5646-AA01-928509938083}"/>
              </a:ext>
            </a:extLst>
          </p:cNvPr>
          <p:cNvSpPr>
            <a:spLocks noGrp="1"/>
          </p:cNvSpPr>
          <p:nvPr>
            <p:ph type="title"/>
          </p:nvPr>
        </p:nvSpPr>
        <p:spPr/>
        <p:txBody>
          <a:bodyPr/>
          <a:lstStyle/>
          <a:p>
            <a:r>
              <a:rPr kumimoji="1" lang="en-US" altLang="zh-CN" dirty="0"/>
              <a:t>Core</a:t>
            </a:r>
            <a:r>
              <a:rPr kumimoji="1" lang="zh-Hans" altLang="en-US" dirty="0"/>
              <a:t> </a:t>
            </a:r>
            <a:r>
              <a:rPr kumimoji="1" lang="en-US" altLang="zh-Hans" dirty="0"/>
              <a:t>Data</a:t>
            </a:r>
            <a:r>
              <a:rPr kumimoji="1" lang="zh-CN" altLang="en-US" dirty="0"/>
              <a:t>组件</a:t>
            </a:r>
          </a:p>
        </p:txBody>
      </p:sp>
      <p:sp>
        <p:nvSpPr>
          <p:cNvPr id="3" name="内容占位符 2">
            <a:extLst>
              <a:ext uri="{FF2B5EF4-FFF2-40B4-BE49-F238E27FC236}">
                <a16:creationId xmlns:a16="http://schemas.microsoft.com/office/drawing/2014/main" id="{28BBD042-E5D3-1944-BCDD-12D7C5BEF415}"/>
              </a:ext>
            </a:extLst>
          </p:cNvPr>
          <p:cNvSpPr>
            <a:spLocks noGrp="1"/>
          </p:cNvSpPr>
          <p:nvPr>
            <p:ph idx="1"/>
          </p:nvPr>
        </p:nvSpPr>
        <p:spPr>
          <a:xfrm>
            <a:off x="295741" y="1838453"/>
            <a:ext cx="7164602" cy="4514092"/>
          </a:xfrm>
        </p:spPr>
        <p:txBody>
          <a:bodyPr>
            <a:normAutofit/>
          </a:bodyPr>
          <a:lstStyle/>
          <a:p>
            <a:r>
              <a:rPr kumimoji="1" lang="en-US" altLang="zh-CN" dirty="0"/>
              <a:t>Persistent</a:t>
            </a:r>
            <a:r>
              <a:rPr kumimoji="1" lang="zh-Hans" altLang="en-US" dirty="0"/>
              <a:t> </a:t>
            </a:r>
            <a:r>
              <a:rPr kumimoji="1" lang="en-US" altLang="zh-Hans" dirty="0"/>
              <a:t>Store</a:t>
            </a:r>
            <a:r>
              <a:rPr kumimoji="1" lang="zh-Hans" altLang="en-US" dirty="0"/>
              <a:t>持久化存储：一个特定的持久化对象存储是与单个文件或其他外部数据存储相关联的，负责存储中的数据和托管对象上下文中的对象之间的映射</a:t>
            </a:r>
            <a:r>
              <a:rPr kumimoji="1" lang="zh-CN" altLang="en-US" dirty="0"/>
              <a:t>。</a:t>
            </a:r>
            <a:endParaRPr kumimoji="1" lang="en-US" altLang="zh-CN" dirty="0"/>
          </a:p>
        </p:txBody>
      </p:sp>
      <p:grpSp>
        <p:nvGrpSpPr>
          <p:cNvPr id="21" name="组合 20">
            <a:extLst>
              <a:ext uri="{FF2B5EF4-FFF2-40B4-BE49-F238E27FC236}">
                <a16:creationId xmlns:a16="http://schemas.microsoft.com/office/drawing/2014/main" id="{C8CC6455-A964-DF42-925A-CADE01193D7B}"/>
              </a:ext>
            </a:extLst>
          </p:cNvPr>
          <p:cNvGrpSpPr/>
          <p:nvPr/>
        </p:nvGrpSpPr>
        <p:grpSpPr>
          <a:xfrm>
            <a:off x="8289074" y="203201"/>
            <a:ext cx="3482236" cy="5687785"/>
            <a:chOff x="8056845" y="624115"/>
            <a:chExt cx="3482236" cy="5687785"/>
          </a:xfrm>
        </p:grpSpPr>
        <p:sp>
          <p:nvSpPr>
            <p:cNvPr id="4" name="罐形 3">
              <a:extLst>
                <a:ext uri="{FF2B5EF4-FFF2-40B4-BE49-F238E27FC236}">
                  <a16:creationId xmlns:a16="http://schemas.microsoft.com/office/drawing/2014/main" id="{93C09059-1A22-BA43-BFFE-52CFF3628027}"/>
                </a:ext>
              </a:extLst>
            </p:cNvPr>
            <p:cNvSpPr/>
            <p:nvPr/>
          </p:nvSpPr>
          <p:spPr>
            <a:xfrm>
              <a:off x="8242126" y="5497708"/>
              <a:ext cx="3111674" cy="8141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zh-Hans" dirty="0"/>
                <a:t>ersistent</a:t>
              </a:r>
              <a:r>
                <a:rPr kumimoji="1" lang="zh-Hans" altLang="en-US" dirty="0"/>
                <a:t> </a:t>
              </a:r>
              <a:r>
                <a:rPr kumimoji="1" lang="en-US" altLang="zh-Hans" dirty="0"/>
                <a:t>Store</a:t>
              </a:r>
            </a:p>
            <a:p>
              <a:pPr algn="ctr"/>
              <a:r>
                <a:rPr kumimoji="1" lang="zh-CN" altLang="en-US" dirty="0"/>
                <a:t>数据库或二进制文件</a:t>
              </a:r>
            </a:p>
          </p:txBody>
        </p:sp>
        <p:sp>
          <p:nvSpPr>
            <p:cNvPr id="5" name="矩形 4">
              <a:extLst>
                <a:ext uri="{FF2B5EF4-FFF2-40B4-BE49-F238E27FC236}">
                  <a16:creationId xmlns:a16="http://schemas.microsoft.com/office/drawing/2014/main" id="{4AC05161-E5B4-C44B-A53E-6AB830D1F1DF}"/>
                </a:ext>
              </a:extLst>
            </p:cNvPr>
            <p:cNvSpPr/>
            <p:nvPr/>
          </p:nvSpPr>
          <p:spPr>
            <a:xfrm>
              <a:off x="8196991" y="4026509"/>
              <a:ext cx="3193094" cy="88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zh-Hans" dirty="0"/>
                <a:t>ersistent</a:t>
              </a:r>
              <a:r>
                <a:rPr kumimoji="1" lang="zh-Hans" altLang="en-US" dirty="0"/>
                <a:t> </a:t>
              </a:r>
              <a:r>
                <a:rPr kumimoji="1" lang="en-US" altLang="zh-Hans" dirty="0"/>
                <a:t>Store</a:t>
              </a:r>
              <a:r>
                <a:rPr kumimoji="1" lang="zh-Hans" altLang="en-US" dirty="0"/>
                <a:t> </a:t>
              </a:r>
              <a:r>
                <a:rPr kumimoji="1" lang="en-US" altLang="zh-Hans" dirty="0"/>
                <a:t>Coordinate</a:t>
              </a:r>
            </a:p>
            <a:p>
              <a:pPr algn="ctr"/>
              <a:r>
                <a:rPr kumimoji="1" lang="zh-CN" altLang="en-US" dirty="0"/>
                <a:t>持久存储协调器</a:t>
              </a:r>
            </a:p>
          </p:txBody>
        </p:sp>
        <p:sp>
          <p:nvSpPr>
            <p:cNvPr id="7" name="矩形 6">
              <a:extLst>
                <a:ext uri="{FF2B5EF4-FFF2-40B4-BE49-F238E27FC236}">
                  <a16:creationId xmlns:a16="http://schemas.microsoft.com/office/drawing/2014/main" id="{F6DA9609-51AD-C04E-A33B-C35EAAE7C7BD}"/>
                </a:ext>
              </a:extLst>
            </p:cNvPr>
            <p:cNvSpPr/>
            <p:nvPr/>
          </p:nvSpPr>
          <p:spPr>
            <a:xfrm>
              <a:off x="8056845" y="624115"/>
              <a:ext cx="3482236" cy="28455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66ADAC3D-7347-C540-8CAC-40421DA20D0B}"/>
                </a:ext>
              </a:extLst>
            </p:cNvPr>
            <p:cNvSpPr/>
            <p:nvPr/>
          </p:nvSpPr>
          <p:spPr>
            <a:xfrm>
              <a:off x="8056845" y="638274"/>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ManagedObject</a:t>
              </a:r>
              <a:r>
                <a:rPr kumimoji="1" lang="zh-Hans" altLang="en-US" dirty="0"/>
                <a:t> </a:t>
              </a:r>
              <a:r>
                <a:rPr kumimoji="1" lang="en-US" altLang="zh-Hans" dirty="0"/>
                <a:t>Context</a:t>
              </a:r>
            </a:p>
            <a:p>
              <a:pPr algn="ctr"/>
              <a:r>
                <a:rPr kumimoji="1" lang="zh-CN" altLang="en-US" dirty="0"/>
                <a:t>托管对象上下文</a:t>
              </a:r>
            </a:p>
          </p:txBody>
        </p:sp>
        <p:sp>
          <p:nvSpPr>
            <p:cNvPr id="9" name="矩形 8">
              <a:extLst>
                <a:ext uri="{FF2B5EF4-FFF2-40B4-BE49-F238E27FC236}">
                  <a16:creationId xmlns:a16="http://schemas.microsoft.com/office/drawing/2014/main" id="{40CB3C7F-6426-B54E-A48F-F946DE917D50}"/>
                </a:ext>
              </a:extLst>
            </p:cNvPr>
            <p:cNvSpPr/>
            <p:nvPr/>
          </p:nvSpPr>
          <p:spPr>
            <a:xfrm>
              <a:off x="8233276" y="1526845"/>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Managed</a:t>
              </a:r>
              <a:r>
                <a:rPr kumimoji="1" lang="zh-Hans" altLang="en-US" dirty="0">
                  <a:solidFill>
                    <a:schemeClr val="tx1"/>
                  </a:solidFill>
                </a:rPr>
                <a:t> </a:t>
              </a:r>
              <a:r>
                <a:rPr kumimoji="1" lang="en-US" altLang="zh-Hans" dirty="0">
                  <a:solidFill>
                    <a:schemeClr val="tx1"/>
                  </a:solidFill>
                </a:rPr>
                <a:t>Object</a:t>
              </a:r>
              <a:r>
                <a:rPr kumimoji="1" lang="en-US" altLang="zh-CN" dirty="0">
                  <a:solidFill>
                    <a:schemeClr val="tx1"/>
                  </a:solidFill>
                </a:rPr>
                <a:t>s</a:t>
              </a:r>
            </a:p>
            <a:p>
              <a:pPr algn="ctr"/>
              <a:r>
                <a:rPr kumimoji="1" lang="zh-CN" altLang="en-US" dirty="0">
                  <a:solidFill>
                    <a:schemeClr val="tx1"/>
                  </a:solidFill>
                </a:rPr>
                <a:t>托管对象</a:t>
              </a:r>
            </a:p>
          </p:txBody>
        </p:sp>
        <p:sp>
          <p:nvSpPr>
            <p:cNvPr id="10" name="矩形 9">
              <a:extLst>
                <a:ext uri="{FF2B5EF4-FFF2-40B4-BE49-F238E27FC236}">
                  <a16:creationId xmlns:a16="http://schemas.microsoft.com/office/drawing/2014/main" id="{CDF429CE-27ED-994D-84B4-870E44F25845}"/>
                </a:ext>
              </a:extLst>
            </p:cNvPr>
            <p:cNvSpPr/>
            <p:nvPr/>
          </p:nvSpPr>
          <p:spPr>
            <a:xfrm>
              <a:off x="8233276" y="2771231"/>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Enity</a:t>
              </a:r>
              <a:r>
                <a:rPr kumimoji="1" lang="zh-Hans" altLang="en-US" dirty="0">
                  <a:solidFill>
                    <a:schemeClr val="tx1"/>
                  </a:solidFill>
                </a:rPr>
                <a:t> </a:t>
              </a:r>
              <a:r>
                <a:rPr kumimoji="1" lang="en-US" altLang="zh-CN" dirty="0">
                  <a:solidFill>
                    <a:schemeClr val="tx1"/>
                  </a:solidFill>
                </a:rPr>
                <a:t>Description</a:t>
              </a:r>
            </a:p>
            <a:p>
              <a:pPr algn="ctr"/>
              <a:r>
                <a:rPr kumimoji="1" lang="zh-CN" altLang="en-US" dirty="0">
                  <a:solidFill>
                    <a:schemeClr val="tx1"/>
                  </a:solidFill>
                </a:rPr>
                <a:t>实体描述</a:t>
              </a:r>
            </a:p>
          </p:txBody>
        </p:sp>
        <p:cxnSp>
          <p:nvCxnSpPr>
            <p:cNvPr id="12" name="直线箭头连接符 11">
              <a:extLst>
                <a:ext uri="{FF2B5EF4-FFF2-40B4-BE49-F238E27FC236}">
                  <a16:creationId xmlns:a16="http://schemas.microsoft.com/office/drawing/2014/main" id="{2D1BB3C2-0E14-454C-ABC4-D784E196D663}"/>
                </a:ext>
              </a:extLst>
            </p:cNvPr>
            <p:cNvCxnSpPr>
              <a:stCxn id="9" idx="2"/>
              <a:endCxn id="10" idx="0"/>
            </p:cNvCxnSpPr>
            <p:nvPr/>
          </p:nvCxnSpPr>
          <p:spPr>
            <a:xfrm>
              <a:off x="9829823" y="2073011"/>
              <a:ext cx="0" cy="698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FBF460F6-940E-7D48-B5D9-5148CEB3FDD8}"/>
                </a:ext>
              </a:extLst>
            </p:cNvPr>
            <p:cNvCxnSpPr>
              <a:stCxn id="7" idx="2"/>
              <a:endCxn id="5" idx="0"/>
            </p:cNvCxnSpPr>
            <p:nvPr/>
          </p:nvCxnSpPr>
          <p:spPr>
            <a:xfrm flipH="1">
              <a:off x="9793538" y="3469711"/>
              <a:ext cx="4425" cy="556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C3EB6781-04EA-8D4C-ADBF-DDA1C9A615B7}"/>
                </a:ext>
              </a:extLst>
            </p:cNvPr>
            <p:cNvCxnSpPr>
              <a:stCxn id="5" idx="2"/>
              <a:endCxn id="4" idx="1"/>
            </p:cNvCxnSpPr>
            <p:nvPr/>
          </p:nvCxnSpPr>
          <p:spPr>
            <a:xfrm>
              <a:off x="9793538" y="4915857"/>
              <a:ext cx="4425" cy="5818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770AC1CE-265C-8349-8813-AB6DB22DAE56}"/>
              </a:ext>
            </a:extLst>
          </p:cNvPr>
          <p:cNvGrpSpPr/>
          <p:nvPr/>
        </p:nvGrpSpPr>
        <p:grpSpPr>
          <a:xfrm>
            <a:off x="4565759" y="203201"/>
            <a:ext cx="3482236" cy="1487488"/>
            <a:chOff x="4565759" y="203201"/>
            <a:chExt cx="3482236" cy="1487488"/>
          </a:xfrm>
        </p:grpSpPr>
        <p:sp>
          <p:nvSpPr>
            <p:cNvPr id="14" name="矩形 13">
              <a:extLst>
                <a:ext uri="{FF2B5EF4-FFF2-40B4-BE49-F238E27FC236}">
                  <a16:creationId xmlns:a16="http://schemas.microsoft.com/office/drawing/2014/main" id="{D9817C3E-82F9-904B-BF87-C8CC9DFF17F3}"/>
                </a:ext>
              </a:extLst>
            </p:cNvPr>
            <p:cNvSpPr/>
            <p:nvPr/>
          </p:nvSpPr>
          <p:spPr>
            <a:xfrm>
              <a:off x="4565759" y="203201"/>
              <a:ext cx="3482236" cy="1487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F5A86C6D-1F83-0845-854A-823670192E95}"/>
                </a:ext>
              </a:extLst>
            </p:cNvPr>
            <p:cNvSpPr/>
            <p:nvPr/>
          </p:nvSpPr>
          <p:spPr>
            <a:xfrm>
              <a:off x="4710330" y="1014412"/>
              <a:ext cx="3193094" cy="568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Predicates</a:t>
              </a:r>
            </a:p>
            <a:p>
              <a:pPr algn="ctr"/>
              <a:r>
                <a:rPr kumimoji="1" lang="zh-CN" altLang="en-US" dirty="0">
                  <a:solidFill>
                    <a:schemeClr val="tx1"/>
                  </a:solidFill>
                </a:rPr>
                <a:t>谓词</a:t>
              </a:r>
            </a:p>
          </p:txBody>
        </p:sp>
        <p:sp>
          <p:nvSpPr>
            <p:cNvPr id="17" name="矩形 16">
              <a:extLst>
                <a:ext uri="{FF2B5EF4-FFF2-40B4-BE49-F238E27FC236}">
                  <a16:creationId xmlns:a16="http://schemas.microsoft.com/office/drawing/2014/main" id="{8F9AAF36-751A-6448-9D0B-89A6BBF4A51E}"/>
                </a:ext>
              </a:extLst>
            </p:cNvPr>
            <p:cNvSpPr/>
            <p:nvPr/>
          </p:nvSpPr>
          <p:spPr>
            <a:xfrm>
              <a:off x="4565759" y="212017"/>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Fetch</a:t>
              </a:r>
              <a:r>
                <a:rPr kumimoji="1" lang="zh-Hans" altLang="en-US" dirty="0"/>
                <a:t> </a:t>
              </a:r>
              <a:r>
                <a:rPr kumimoji="1" lang="en-US" altLang="zh-Hans" dirty="0"/>
                <a:t>Request</a:t>
              </a:r>
            </a:p>
            <a:p>
              <a:pPr algn="ctr"/>
              <a:r>
                <a:rPr kumimoji="1" lang="zh-CN" altLang="en-US" dirty="0"/>
                <a:t>数据查询请求</a:t>
              </a:r>
            </a:p>
          </p:txBody>
        </p:sp>
      </p:grpSp>
      <p:cxnSp>
        <p:nvCxnSpPr>
          <p:cNvPr id="13" name="直线箭头连接符 12">
            <a:extLst>
              <a:ext uri="{FF2B5EF4-FFF2-40B4-BE49-F238E27FC236}">
                <a16:creationId xmlns:a16="http://schemas.microsoft.com/office/drawing/2014/main" id="{8BD32D26-A07D-9A4F-AF16-3F5EFF6DC605}"/>
              </a:ext>
            </a:extLst>
          </p:cNvPr>
          <p:cNvCxnSpPr>
            <a:stCxn id="15" idx="3"/>
            <a:endCxn id="9" idx="1"/>
          </p:cNvCxnSpPr>
          <p:nvPr/>
        </p:nvCxnSpPr>
        <p:spPr>
          <a:xfrm>
            <a:off x="7903424" y="1298562"/>
            <a:ext cx="562081" cy="8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79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5B1E2-72E5-B845-B11B-A9385AC5034A}"/>
              </a:ext>
            </a:extLst>
          </p:cNvPr>
          <p:cNvSpPr>
            <a:spLocks noGrp="1"/>
          </p:cNvSpPr>
          <p:nvPr>
            <p:ph type="title"/>
          </p:nvPr>
        </p:nvSpPr>
        <p:spPr/>
        <p:txBody>
          <a:bodyPr/>
          <a:lstStyle/>
          <a:p>
            <a:r>
              <a:rPr kumimoji="1" lang="zh-CN" altLang="en-US" dirty="0"/>
              <a:t>修改原工程的</a:t>
            </a:r>
            <a:r>
              <a:rPr kumimoji="1" lang="en-US" altLang="zh-CN" dirty="0" err="1"/>
              <a:t>AppDelegate</a:t>
            </a:r>
            <a:r>
              <a:rPr kumimoji="1" lang="en-US" altLang="zh-Hans" dirty="0" err="1"/>
              <a:t>.swift</a:t>
            </a:r>
            <a:endParaRPr kumimoji="1" lang="zh-CN" altLang="en-US" dirty="0"/>
          </a:p>
        </p:txBody>
      </p:sp>
      <p:sp>
        <p:nvSpPr>
          <p:cNvPr id="3" name="内容占位符 2">
            <a:extLst>
              <a:ext uri="{FF2B5EF4-FFF2-40B4-BE49-F238E27FC236}">
                <a16:creationId xmlns:a16="http://schemas.microsoft.com/office/drawing/2014/main" id="{C1F9377A-0ACD-EA45-9938-8A981CAEDFF6}"/>
              </a:ext>
            </a:extLst>
          </p:cNvPr>
          <p:cNvSpPr>
            <a:spLocks noGrp="1"/>
          </p:cNvSpPr>
          <p:nvPr>
            <p:ph idx="1"/>
          </p:nvPr>
        </p:nvSpPr>
        <p:spPr>
          <a:xfrm>
            <a:off x="838200" y="1690688"/>
            <a:ext cx="10515600" cy="4879975"/>
          </a:xfrm>
        </p:spPr>
        <p:txBody>
          <a:bodyPr/>
          <a:lstStyle/>
          <a:p>
            <a:r>
              <a:rPr kumimoji="1" lang="en-US" altLang="zh-CN" dirty="0" err="1"/>
              <a:t>AppDelegate</a:t>
            </a:r>
            <a:r>
              <a:rPr kumimoji="1" lang="en-US" altLang="zh-Hans" dirty="0" err="1"/>
              <a:t>.swift</a:t>
            </a:r>
            <a:r>
              <a:rPr lang="zh-CN" altLang="en-US" dirty="0"/>
              <a:t>对</a:t>
            </a:r>
            <a:r>
              <a:rPr lang="en-US" altLang="zh-CN" dirty="0"/>
              <a:t>App</a:t>
            </a:r>
            <a:r>
              <a:rPr lang="zh-CN" altLang="en-US" dirty="0"/>
              <a:t>整个生命周期进行管理的文件</a:t>
            </a:r>
            <a:endParaRPr lang="en-US" altLang="zh-CN" dirty="0"/>
          </a:p>
          <a:p>
            <a:r>
              <a:rPr kumimoji="1" lang="zh-CN" altLang="en-US" dirty="0">
                <a:solidFill>
                  <a:srgbClr val="FF0000"/>
                </a:solidFill>
              </a:rPr>
              <a:t>增加</a:t>
            </a:r>
            <a:r>
              <a:rPr kumimoji="1" lang="en-US" altLang="zh-CN" dirty="0">
                <a:solidFill>
                  <a:srgbClr val="FF0000"/>
                </a:solidFill>
              </a:rPr>
              <a:t>import</a:t>
            </a:r>
            <a:r>
              <a:rPr kumimoji="1" lang="zh-Hans" altLang="en-US" dirty="0">
                <a:solidFill>
                  <a:srgbClr val="FF0000"/>
                </a:solidFill>
              </a:rPr>
              <a:t> </a:t>
            </a:r>
            <a:r>
              <a:rPr kumimoji="1" lang="en-US" altLang="zh-Hans" dirty="0" err="1">
                <a:solidFill>
                  <a:srgbClr val="FF0000"/>
                </a:solidFill>
              </a:rPr>
              <a:t>CoreData</a:t>
            </a:r>
            <a:endParaRPr kumimoji="1" lang="en-US" altLang="zh-Hans" dirty="0">
              <a:solidFill>
                <a:srgbClr val="FF0000"/>
              </a:solidFill>
            </a:endParaRPr>
          </a:p>
          <a:p>
            <a:r>
              <a:rPr kumimoji="1" lang="zh-CN" altLang="en-US" dirty="0"/>
              <a:t>增加（新建一个工程，选中</a:t>
            </a:r>
            <a:r>
              <a:rPr kumimoji="1" lang="en-US" altLang="zh-CN" dirty="0" err="1"/>
              <a:t>CoreData</a:t>
            </a:r>
            <a:r>
              <a:rPr kumimoji="1" lang="zh-Hans" altLang="en-US" dirty="0"/>
              <a:t>，</a:t>
            </a:r>
            <a:r>
              <a:rPr kumimoji="1" lang="zh-CN" altLang="en-US" dirty="0"/>
              <a:t>复制</a:t>
            </a:r>
            <a:r>
              <a:rPr kumimoji="1" lang="en-US" altLang="zh-CN" dirty="0" err="1"/>
              <a:t>AppDelegate</a:t>
            </a:r>
            <a:r>
              <a:rPr kumimoji="1" lang="en-US" altLang="zh-Hans" dirty="0" err="1"/>
              <a:t>.swift</a:t>
            </a:r>
            <a:r>
              <a:rPr kumimoji="1" lang="en-US" altLang="zh-Hans" dirty="0"/>
              <a:t> </a:t>
            </a:r>
            <a:r>
              <a:rPr kumimoji="1" lang="zh-CN" altLang="en-US" dirty="0"/>
              <a:t>中与</a:t>
            </a:r>
            <a:r>
              <a:rPr kumimoji="1" lang="en-US" altLang="zh-CN" dirty="0" err="1"/>
              <a:t>CoreData</a:t>
            </a:r>
            <a:r>
              <a:rPr kumimoji="1" lang="zh-CN" altLang="en-US" dirty="0"/>
              <a:t>相关的代码）</a:t>
            </a:r>
            <a:endParaRPr kumimoji="1" lang="en-US" altLang="zh-CN" dirty="0"/>
          </a:p>
          <a:p>
            <a:endParaRPr kumimoji="1" lang="en-US" altLang="zh-CN" dirty="0"/>
          </a:p>
          <a:p>
            <a:endParaRPr kumimoji="1" lang="en-US" altLang="zh-CN" dirty="0"/>
          </a:p>
          <a:p>
            <a:endParaRPr kumimoji="1" lang="en-US" altLang="zh-CN" dirty="0"/>
          </a:p>
          <a:p>
            <a:r>
              <a:rPr kumimoji="1" lang="zh-CN" altLang="en-US" dirty="0"/>
              <a:t>将容器名称改为</a:t>
            </a:r>
            <a:r>
              <a:rPr kumimoji="1" lang="zh-CN" altLang="en-US" dirty="0">
                <a:solidFill>
                  <a:srgbClr val="FF0000"/>
                </a:solidFill>
              </a:rPr>
              <a:t>工程</a:t>
            </a:r>
            <a:r>
              <a:rPr kumimoji="1" lang="zh-CN" altLang="en-US" dirty="0"/>
              <a:t>的名称</a:t>
            </a:r>
            <a:r>
              <a:rPr kumimoji="1" lang="zh-Hans" altLang="en-US" dirty="0"/>
              <a:t> </a:t>
            </a:r>
            <a:r>
              <a:rPr kumimoji="1" lang="en-US" altLang="zh-CN" dirty="0" err="1"/>
              <a:t>UITableViewControllerExample</a:t>
            </a:r>
            <a:endParaRPr kumimoji="1" lang="zh-CN" altLang="en-US" dirty="0"/>
          </a:p>
        </p:txBody>
      </p:sp>
      <p:pic>
        <p:nvPicPr>
          <p:cNvPr id="5" name="图片 4">
            <a:extLst>
              <a:ext uri="{FF2B5EF4-FFF2-40B4-BE49-F238E27FC236}">
                <a16:creationId xmlns:a16="http://schemas.microsoft.com/office/drawing/2014/main" id="{10A04F5A-4A1C-3449-B651-6B94D8DFEC0C}"/>
              </a:ext>
            </a:extLst>
          </p:cNvPr>
          <p:cNvPicPr>
            <a:picLocks noChangeAspect="1"/>
          </p:cNvPicPr>
          <p:nvPr/>
        </p:nvPicPr>
        <p:blipFill>
          <a:blip r:embed="rId2"/>
          <a:stretch>
            <a:fillRect/>
          </a:stretch>
        </p:blipFill>
        <p:spPr>
          <a:xfrm>
            <a:off x="838200" y="3664991"/>
            <a:ext cx="4114800" cy="1257300"/>
          </a:xfrm>
          <a:prstGeom prst="rect">
            <a:avLst/>
          </a:prstGeom>
        </p:spPr>
      </p:pic>
      <p:pic>
        <p:nvPicPr>
          <p:cNvPr id="4" name="图片 3">
            <a:extLst>
              <a:ext uri="{FF2B5EF4-FFF2-40B4-BE49-F238E27FC236}">
                <a16:creationId xmlns:a16="http://schemas.microsoft.com/office/drawing/2014/main" id="{D9A9A84C-CB63-4F4B-AD40-27A32CC6BDBC}"/>
              </a:ext>
            </a:extLst>
          </p:cNvPr>
          <p:cNvPicPr>
            <a:picLocks noChangeAspect="1"/>
          </p:cNvPicPr>
          <p:nvPr/>
        </p:nvPicPr>
        <p:blipFill>
          <a:blip r:embed="rId3"/>
          <a:stretch>
            <a:fillRect/>
          </a:stretch>
        </p:blipFill>
        <p:spPr>
          <a:xfrm>
            <a:off x="838200" y="5636788"/>
            <a:ext cx="10972800" cy="469900"/>
          </a:xfrm>
          <a:prstGeom prst="rect">
            <a:avLst/>
          </a:prstGeom>
        </p:spPr>
      </p:pic>
    </p:spTree>
    <p:extLst>
      <p:ext uri="{BB962C8B-B14F-4D97-AF65-F5344CB8AC3E}">
        <p14:creationId xmlns:p14="http://schemas.microsoft.com/office/powerpoint/2010/main" val="38102003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8973</TotalTime>
  <Words>1056</Words>
  <Application>Microsoft Macintosh PowerPoint</Application>
  <PresentationFormat>宽屏</PresentationFormat>
  <Paragraphs>157</Paragraphs>
  <Slides>23</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等线</vt:lpstr>
      <vt:lpstr>等线 Light</vt:lpstr>
      <vt:lpstr>Arial</vt:lpstr>
      <vt:lpstr>Office 主题​​</vt:lpstr>
      <vt:lpstr>数据的保存</vt:lpstr>
      <vt:lpstr>Core Data</vt:lpstr>
      <vt:lpstr>Core Data组件</vt:lpstr>
      <vt:lpstr>Core Data组件</vt:lpstr>
      <vt:lpstr>Core Data组件</vt:lpstr>
      <vt:lpstr>Core Data组件</vt:lpstr>
      <vt:lpstr>Core Data组件</vt:lpstr>
      <vt:lpstr>Core Data组件</vt:lpstr>
      <vt:lpstr>修改原工程的AppDelegate.swift</vt:lpstr>
      <vt:lpstr>可视化建模</vt:lpstr>
      <vt:lpstr>对象与实体的映射</vt:lpstr>
      <vt:lpstr>对象与实体的映射</vt:lpstr>
      <vt:lpstr>属性调整</vt:lpstr>
      <vt:lpstr>创建托管对象</vt:lpstr>
      <vt:lpstr>模型的更新</vt:lpstr>
      <vt:lpstr>模型更新</vt:lpstr>
      <vt:lpstr>更新代码</vt:lpstr>
      <vt:lpstr>保存数据</vt:lpstr>
      <vt:lpstr>保存数据-UI关联</vt:lpstr>
      <vt:lpstr>保存数据</vt:lpstr>
      <vt:lpstr>保存新数据</vt:lpstr>
      <vt:lpstr>保存新数据</vt:lpstr>
      <vt:lpstr>取回保存的数据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自动布局</dc:title>
  <dc:creator>Microsoft Office 用户</dc:creator>
  <cp:lastModifiedBy>Microsoft Office User</cp:lastModifiedBy>
  <cp:revision>367</cp:revision>
  <dcterms:created xsi:type="dcterms:W3CDTF">2018-05-23T00:34:07Z</dcterms:created>
  <dcterms:modified xsi:type="dcterms:W3CDTF">2020-06-11T13:09:35Z</dcterms:modified>
</cp:coreProperties>
</file>