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88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3279"/>
  </p:normalViewPr>
  <p:slideViewPr>
    <p:cSldViewPr snapToGrid="0" snapToObjects="1">
      <p:cViewPr varScale="1">
        <p:scale>
          <a:sx n="75" d="100"/>
          <a:sy n="75" d="100"/>
        </p:scale>
        <p:origin x="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B0991-3148-3340-A735-42FB2B45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TabBar</a:t>
            </a:r>
            <a:r>
              <a:rPr kumimoji="1" lang="zh-CN" altLang="en-US" dirty="0"/>
              <a:t>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A66D5-3A1A-484C-8705-7CFE9560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位于屏幕底部，它把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划分为功能块。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导航条：让用户在有层级关系的视图中浏览</a:t>
            </a:r>
            <a:endParaRPr kumimoji="1" lang="en-US" altLang="zh-CN" dirty="0"/>
          </a:p>
          <a:p>
            <a:r>
              <a:rPr kumimoji="1" lang="en-US" altLang="zh-CN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管理关系不明显的视图集合，通常是功能的分块</a:t>
            </a:r>
          </a:p>
        </p:txBody>
      </p:sp>
    </p:spTree>
    <p:extLst>
      <p:ext uri="{BB962C8B-B14F-4D97-AF65-F5344CB8AC3E}">
        <p14:creationId xmlns:p14="http://schemas.microsoft.com/office/powerpoint/2010/main" val="428808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1CBA-35AF-A84D-A598-AFC2D7CD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34" y="123544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定制</a:t>
            </a:r>
            <a:r>
              <a:rPr kumimoji="1" lang="en-US" altLang="zh-CN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外观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70E49-27DD-8A41-A3C6-D4CCD4E5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34" y="1099114"/>
            <a:ext cx="10515600" cy="466285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与导航栏定制一样，使用</a:t>
            </a:r>
            <a:r>
              <a:rPr kumimoji="1" lang="en-US" altLang="zh-CN" dirty="0"/>
              <a:t>Appearance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API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把代码加入到</a:t>
            </a:r>
            <a:r>
              <a:rPr kumimoji="1" lang="en-US" altLang="zh-Hans" dirty="0" err="1"/>
              <a:t>AppDelegate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</a:t>
            </a:r>
            <a:r>
              <a:rPr kumimoji="1" lang="en-US" altLang="zh-Hans" dirty="0"/>
              <a:t>pplication(_:</a:t>
            </a:r>
            <a:r>
              <a:rPr kumimoji="1" lang="en-US" altLang="zh-Hans" dirty="0" err="1"/>
              <a:t>didFinishLaunchingWithOptions</a:t>
            </a:r>
            <a:r>
              <a:rPr kumimoji="1" lang="en-US" altLang="zh-Hans" dirty="0"/>
              <a:t>:)</a:t>
            </a:r>
            <a:r>
              <a:rPr kumimoji="1" lang="zh-CN" altLang="en-US" dirty="0"/>
              <a:t>方法中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68DB7B-B5F2-9040-9659-CE4AE6751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97047"/>
              </p:ext>
            </p:extLst>
          </p:nvPr>
        </p:nvGraphicFramePr>
        <p:xfrm>
          <a:off x="705634" y="1721748"/>
          <a:ext cx="1064816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770">
                  <a:extLst>
                    <a:ext uri="{9D8B030D-6E8A-4147-A177-3AD203B41FA5}">
                      <a16:colId xmlns:a16="http://schemas.microsoft.com/office/drawing/2014/main" val="1472883319"/>
                    </a:ext>
                  </a:extLst>
                </a:gridCol>
                <a:gridCol w="1581602">
                  <a:extLst>
                    <a:ext uri="{9D8B030D-6E8A-4147-A177-3AD203B41FA5}">
                      <a16:colId xmlns:a16="http://schemas.microsoft.com/office/drawing/2014/main" val="1965294958"/>
                    </a:ext>
                  </a:extLst>
                </a:gridCol>
                <a:gridCol w="6309794">
                  <a:extLst>
                    <a:ext uri="{9D8B030D-6E8A-4147-A177-3AD203B41FA5}">
                      <a16:colId xmlns:a16="http://schemas.microsoft.com/office/drawing/2014/main" val="188765542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几个常见的属性定制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4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tintColor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前景色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UITabBar.appearance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tintColor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UIColor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(red: 242/255, green: 116/255, blue: 119/255, alpha: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20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b</a:t>
                      </a:r>
                      <a:r>
                        <a:rPr lang="en-US" altLang="zh-Hans" sz="2400" dirty="0" err="1"/>
                        <a:t>arTintColor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导航条色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UITabBar.appearance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barTintColor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UIColor.black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b</a:t>
                      </a:r>
                      <a:r>
                        <a:rPr lang="en-US" altLang="zh-Hans" sz="2400" dirty="0" err="1"/>
                        <a:t>ackgroundImage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背景图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7639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6909FFC-771E-2148-985C-818FB4F3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8" y="5046502"/>
            <a:ext cx="10515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5F766-DDDE-DD45-83A2-000B8968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StoryBoard</a:t>
            </a:r>
            <a:r>
              <a:rPr kumimoji="1" lang="zh-CN" altLang="en-US" dirty="0"/>
              <a:t>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8180A-3649-7449-A3AF-5B1724DA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StoryBoard</a:t>
            </a:r>
            <a:r>
              <a:rPr kumimoji="1" lang="zh-CN" altLang="en-US" dirty="0"/>
              <a:t>让</a:t>
            </a:r>
            <a:r>
              <a:rPr kumimoji="1" lang="en-US" altLang="zh-CN" dirty="0"/>
              <a:t>U</a:t>
            </a:r>
            <a:r>
              <a:rPr kumimoji="1" lang="en-US" altLang="zh-Hans" dirty="0"/>
              <a:t>I</a:t>
            </a:r>
            <a:r>
              <a:rPr kumimoji="1" lang="zh-CN" altLang="en-US" dirty="0"/>
              <a:t>设计可视化，但随着工程的增长会显得杂乱难以管理</a:t>
            </a:r>
            <a:endParaRPr kumimoji="1" lang="en-US" altLang="zh-CN" dirty="0"/>
          </a:p>
          <a:p>
            <a:r>
              <a:rPr kumimoji="1" lang="en-US" altLang="zh-CN" dirty="0" err="1"/>
              <a:t>StoryBoard</a:t>
            </a:r>
            <a:r>
              <a:rPr kumimoji="1" lang="zh-CN" altLang="en-US" dirty="0"/>
              <a:t>引用：可将</a:t>
            </a:r>
            <a:r>
              <a:rPr kumimoji="1" lang="en-US" altLang="zh-CN" dirty="0" err="1"/>
              <a:t>StoryBoard</a:t>
            </a:r>
            <a:r>
              <a:rPr kumimoji="1" lang="zh-CN" altLang="en-US" dirty="0"/>
              <a:t>任意切割成多个功能块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8BEF51-2C2A-B943-99C1-FF7335B0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444"/>
              </p:ext>
            </p:extLst>
          </p:nvPr>
        </p:nvGraphicFramePr>
        <p:xfrm>
          <a:off x="2032000" y="3613178"/>
          <a:ext cx="8978378" cy="216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4359">
                  <a:extLst>
                    <a:ext uri="{9D8B030D-6E8A-4147-A177-3AD203B41FA5}">
                      <a16:colId xmlns:a16="http://schemas.microsoft.com/office/drawing/2014/main" val="2994717244"/>
                    </a:ext>
                  </a:extLst>
                </a:gridCol>
                <a:gridCol w="6394019">
                  <a:extLst>
                    <a:ext uri="{9D8B030D-6E8A-4147-A177-3AD203B41FA5}">
                      <a16:colId xmlns:a16="http://schemas.microsoft.com/office/drawing/2014/main" val="38063121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区域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Main</a:t>
                      </a:r>
                      <a:r>
                        <a:rPr lang="en-US" altLang="zh-Hans" sz="2800" dirty="0" err="1"/>
                        <a:t>.storyboard</a:t>
                      </a:r>
                      <a:r>
                        <a:rPr lang="en-US" altLang="zh-Hans" sz="2800" dirty="0"/>
                        <a:t>-</a:t>
                      </a:r>
                      <a:r>
                        <a:rPr lang="zh-CN" altLang="en-US" sz="2800" dirty="0"/>
                        <a:t>保持对子块的引用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227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关于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about</a:t>
                      </a:r>
                      <a:r>
                        <a:rPr lang="en-US" altLang="zh-Hans" sz="2800" dirty="0"/>
                        <a:t>. storyboard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73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发现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discover</a:t>
                      </a:r>
                      <a:r>
                        <a:rPr lang="en-US" altLang="zh-Hans" sz="2800" dirty="0"/>
                        <a:t>. storyboard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2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9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4892-8F5D-A542-BCC4-DFB8BB38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分割步骤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B2D5B-9F80-8A4A-9DD9-FFC8B242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“关于”选项页，在</a:t>
            </a:r>
            <a:r>
              <a:rPr lang="en-US" altLang="zh-Hans" dirty="0"/>
              <a:t>storyboard</a:t>
            </a:r>
            <a:r>
              <a:rPr lang="zh-CN" altLang="en-US" dirty="0"/>
              <a:t>上选中相关的视图</a:t>
            </a:r>
            <a:endParaRPr lang="en-US" altLang="zh-CN" dirty="0"/>
          </a:p>
          <a:p>
            <a:r>
              <a:rPr kumimoji="1" lang="zh-CN" altLang="en-US" dirty="0"/>
              <a:t>菜单</a:t>
            </a:r>
            <a:r>
              <a:rPr kumimoji="1" lang="en-US" altLang="zh-CN" dirty="0"/>
              <a:t>-Editor</a:t>
            </a:r>
            <a:r>
              <a:rPr kumimoji="1" lang="en-US" altLang="zh-Hans" dirty="0"/>
              <a:t>-refactor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storyboard</a:t>
            </a:r>
          </a:p>
          <a:p>
            <a:r>
              <a:rPr kumimoji="1" lang="zh-CN" altLang="en-US" dirty="0"/>
              <a:t>分割后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D84B9-D218-C84E-9959-0279C8E8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77" y="2820430"/>
            <a:ext cx="5632189" cy="38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FEC0D-AA89-8A4D-B346-7FCFC68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9EBF6-11AA-3545-A76B-B6DED2BE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中显示网页</a:t>
            </a:r>
            <a:endParaRPr kumimoji="1" lang="en-US" altLang="zh-CN" dirty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提供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Safari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中打开网页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UIWebVIew</a:t>
            </a:r>
            <a:r>
              <a:rPr kumimoji="1" lang="en-US" altLang="zh-Hans" dirty="0"/>
              <a:t>/</a:t>
            </a:r>
            <a:r>
              <a:rPr kumimoji="1" lang="en-US" altLang="zh-Hans" dirty="0" err="1"/>
              <a:t>WKWebVIew</a:t>
            </a:r>
            <a:r>
              <a:rPr kumimoji="1" lang="en-US" altLang="zh-Hans" dirty="0"/>
              <a:t>-</a:t>
            </a:r>
            <a:r>
              <a:rPr kumimoji="1" lang="zh-CN" altLang="en-US" dirty="0"/>
              <a:t>后者是前者的增强版，是精简的</a:t>
            </a:r>
            <a:r>
              <a:rPr kumimoji="1" lang="en-US" altLang="zh-CN" dirty="0"/>
              <a:t>Safari</a:t>
            </a:r>
          </a:p>
          <a:p>
            <a:pPr marL="0" indent="0">
              <a:buNone/>
            </a:pPr>
            <a:r>
              <a:rPr kumimoji="1" lang="en-US" altLang="zh-Hans" dirty="0" err="1"/>
              <a:t>SFSafairViewController</a:t>
            </a:r>
            <a:r>
              <a:rPr kumimoji="1" lang="en-US" altLang="zh-Hans" dirty="0"/>
              <a:t>-</a:t>
            </a:r>
            <a:r>
              <a:rPr kumimoji="1" lang="zh-CN" altLang="en-US" dirty="0"/>
              <a:t>随</a:t>
            </a:r>
            <a:r>
              <a:rPr kumimoji="1" lang="en-US" altLang="zh-CN" dirty="0"/>
              <a:t>iOS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9</a:t>
            </a:r>
            <a:r>
              <a:rPr kumimoji="1" lang="zh-CN" altLang="en-US" dirty="0"/>
              <a:t>新推出的控制器，相当于内嵌全功能的</a:t>
            </a:r>
            <a:r>
              <a:rPr kumimoji="1" lang="en-US" altLang="zh-CN" dirty="0"/>
              <a:t>Safari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0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E741F-2C7A-C94D-9DB8-F736158F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“</a:t>
            </a:r>
            <a:r>
              <a:rPr kumimoji="1" lang="zh-CN" altLang="en-US" dirty="0"/>
              <a:t>关于</a:t>
            </a:r>
            <a:r>
              <a:rPr kumimoji="1" lang="zh-Hans" altLang="en-US" dirty="0"/>
              <a:t>”</a:t>
            </a:r>
            <a:r>
              <a:rPr kumimoji="1" lang="zh-CN" altLang="en-US" dirty="0"/>
              <a:t>列表布局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F3F36-F976-8948-8EED-0A0E1605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拖一个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到列表的</a:t>
            </a:r>
            <a:r>
              <a:rPr kumimoji="1" lang="en-US" altLang="zh-CN" dirty="0"/>
              <a:t>header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view</a:t>
            </a:r>
            <a:r>
              <a:rPr kumimoji="1" lang="zh-CN" altLang="en-US" dirty="0"/>
              <a:t>中，高度为</a:t>
            </a:r>
            <a:r>
              <a:rPr kumimoji="1" lang="en-US" altLang="zh-CN" dirty="0"/>
              <a:t>8</a:t>
            </a:r>
            <a:r>
              <a:rPr kumimoji="1" lang="en-US" altLang="zh-Hans" dirty="0"/>
              <a:t>5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图片为</a:t>
            </a:r>
            <a:r>
              <a:rPr kumimoji="1" lang="en-US" altLang="zh-CN" dirty="0" err="1"/>
              <a:t>eastgate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Aspect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EEC3B6-0E7F-9E4E-936D-7428971E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714146"/>
            <a:ext cx="8458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D04FB-AE92-9F40-B660-C2801DE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6E23F-CA2C-FF47-BABE-90441480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1740" cy="616950"/>
          </a:xfrm>
        </p:spPr>
        <p:txBody>
          <a:bodyPr/>
          <a:lstStyle/>
          <a:p>
            <a:r>
              <a:rPr kumimoji="1" lang="zh-CN" altLang="en-US" dirty="0"/>
              <a:t>单元格选择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类型，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18A7F-3037-414E-8E12-A95ED131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0" y="2626181"/>
            <a:ext cx="10851715" cy="31466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88046D-E0D8-F441-9100-39081AFB52B3}"/>
              </a:ext>
            </a:extLst>
          </p:cNvPr>
          <p:cNvSpPr/>
          <p:nvPr/>
        </p:nvSpPr>
        <p:spPr>
          <a:xfrm flipV="1">
            <a:off x="10240113" y="2897231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5EFED-C5DD-D04D-944D-F68BE5315869}"/>
              </a:ext>
            </a:extLst>
          </p:cNvPr>
          <p:cNvSpPr/>
          <p:nvPr/>
        </p:nvSpPr>
        <p:spPr>
          <a:xfrm flipV="1">
            <a:off x="10240113" y="3402774"/>
            <a:ext cx="1209185" cy="242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4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AB49F-68B9-4D40-8F37-0474318A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自定义列表类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BA4F8-92DB-DE4D-96B2-79C0A13F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新建一个</a:t>
            </a:r>
            <a:r>
              <a:rPr kumimoji="1" lang="en-US" altLang="zh-CN" dirty="0" err="1"/>
              <a:t>AboutTableViewController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UITableViewController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about</a:t>
            </a:r>
            <a:r>
              <a:rPr kumimoji="1" lang="en-US" altLang="zh-Hans" dirty="0" err="1"/>
              <a:t>.storyboard</a:t>
            </a:r>
            <a:r>
              <a:rPr kumimoji="1" lang="zh-CN" altLang="en-US" dirty="0"/>
              <a:t>中把“关于”列表视图，指定为这个新类</a:t>
            </a:r>
          </a:p>
        </p:txBody>
      </p:sp>
    </p:spTree>
    <p:extLst>
      <p:ext uri="{BB962C8B-B14F-4D97-AF65-F5344CB8AC3E}">
        <p14:creationId xmlns:p14="http://schemas.microsoft.com/office/powerpoint/2010/main" val="69410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62008-A815-D143-8540-A3FD5115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</a:t>
            </a:r>
            <a:r>
              <a:rPr kumimoji="1" lang="en-US" altLang="zh-CN" dirty="0"/>
              <a:t>Section</a:t>
            </a:r>
            <a:r>
              <a:rPr kumimoji="1" lang="en-US" altLang="zh-Hans" dirty="0"/>
              <a:t>(</a:t>
            </a:r>
            <a:r>
              <a:rPr kumimoji="1" lang="zh-CN" altLang="en-US" dirty="0"/>
              <a:t>代码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FFDEC-3A7A-3348-A2D7-FDAE4543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1825625"/>
            <a:ext cx="11361107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个变量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sectionTitle</a:t>
            </a:r>
            <a:r>
              <a:rPr lang="en-US" altLang="zh-CN" sz="2400" dirty="0"/>
              <a:t> = ["</a:t>
            </a:r>
            <a:r>
              <a:rPr lang="zh-CN" altLang="en-US" sz="2400" dirty="0"/>
              <a:t>反馈</a:t>
            </a:r>
            <a:r>
              <a:rPr lang="en-US" altLang="zh-CN" sz="2400" dirty="0"/>
              <a:t>","</a:t>
            </a:r>
            <a:r>
              <a:rPr lang="zh-CN" altLang="en-US" sz="2400" dirty="0"/>
              <a:t>中国矿业大学</a:t>
            </a:r>
            <a:r>
              <a:rPr lang="en-US" altLang="zh-CN" sz="2400" dirty="0"/>
              <a:t>"]</a:t>
            </a:r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sectionContent</a:t>
            </a:r>
            <a:r>
              <a:rPr lang="en-US" altLang="zh-CN" sz="2400" dirty="0"/>
              <a:t> = [["</a:t>
            </a:r>
            <a:r>
              <a:rPr lang="zh-CN" altLang="en-US" sz="2400" dirty="0"/>
              <a:t>评分</a:t>
            </a:r>
            <a:r>
              <a:rPr lang="en-US" altLang="zh-CN" sz="2400" dirty="0"/>
              <a:t>","</a:t>
            </a:r>
            <a:r>
              <a:rPr lang="zh-CN" altLang="en-US" sz="2400" dirty="0"/>
              <a:t>反馈意见</a:t>
            </a:r>
            <a:r>
              <a:rPr lang="en-US" altLang="zh-CN" sz="2400" dirty="0"/>
              <a:t>"],["</a:t>
            </a:r>
            <a:r>
              <a:rPr lang="zh-CN" altLang="en-US" sz="2400" dirty="0"/>
              <a:t>矿大</a:t>
            </a:r>
            <a:r>
              <a:rPr lang="en-US" altLang="zh-CN" sz="2400" dirty="0"/>
              <a:t>","</a:t>
            </a:r>
            <a:r>
              <a:rPr lang="zh-CN" altLang="en-US" sz="2400" dirty="0"/>
              <a:t>计算机学院</a:t>
            </a:r>
            <a:r>
              <a:rPr lang="en-US" altLang="zh-CN" sz="2400" dirty="0"/>
              <a:t>","</a:t>
            </a:r>
            <a:r>
              <a:rPr lang="zh-CN" altLang="en-US" sz="2400" dirty="0"/>
              <a:t>教务部</a:t>
            </a:r>
            <a:r>
              <a:rPr lang="en-US" altLang="zh-CN" sz="2400" dirty="0"/>
              <a:t>"]]</a:t>
            </a:r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links = ["http://www.cumt.edu.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","http://cs.cumt.edu.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","http://</a:t>
            </a:r>
            <a:r>
              <a:rPr lang="en-US" altLang="zh-CN" sz="2400" dirty="0" err="1"/>
              <a:t>jwb.cumt.edu.cn</a:t>
            </a:r>
            <a:r>
              <a:rPr lang="en-US" altLang="zh-CN" sz="2400" dirty="0"/>
              <a:t>"]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23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E990-8F4A-6E4A-B739-57E70B3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</a:t>
            </a:r>
            <a:r>
              <a:rPr kumimoji="1" lang="en-US" altLang="zh-CN" dirty="0"/>
              <a:t>section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row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3AD872-B12F-8D47-8021-35DC82FC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407612"/>
            <a:ext cx="115316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96213B-3AA0-744F-86F2-1A9A7380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4509021"/>
            <a:ext cx="10642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77EE4-0F1C-A244-A479-D56F2EF9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设置单元格取值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2BC700-B0D0-5D45-9A5D-D9F8575B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279650"/>
            <a:ext cx="10845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FDA8-2BC0-1546-9F27-B0B2A4A5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TabBar</a:t>
            </a:r>
            <a:r>
              <a:rPr kumimoji="1" lang="zh-CN" altLang="en-US" dirty="0"/>
              <a:t>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A6E55-B89E-F44C-A786-04E20282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424"/>
          </a:xfrm>
        </p:spPr>
        <p:txBody>
          <a:bodyPr/>
          <a:lstStyle/>
          <a:p>
            <a:r>
              <a:rPr kumimoji="1" lang="zh-CN" altLang="en-US" dirty="0"/>
              <a:t>功能划分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97C31C-C2E3-8942-AF36-69305B6DD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50515"/>
              </p:ext>
            </p:extLst>
          </p:nvPr>
        </p:nvGraphicFramePr>
        <p:xfrm>
          <a:off x="1844110" y="2974350"/>
          <a:ext cx="812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374124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0752776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区域</a:t>
                      </a:r>
                      <a:r>
                        <a:rPr lang="zh-Hans" altLang="en-US" sz="2800" dirty="0"/>
                        <a:t> </a:t>
                      </a:r>
                      <a:r>
                        <a:rPr lang="zh-CN" altLang="en-US" sz="2800" dirty="0"/>
                        <a:t>功能页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2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收藏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区域列表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38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发现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67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关于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5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54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52AC-ABAE-6644-AC85-B352E346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去除多余空行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AD1E9-D867-7B4C-B620-AB516E16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35BBC-E90F-514B-9F81-68A14AF1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515394"/>
            <a:ext cx="8483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7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6DBC0-EA9B-B54F-832C-11C34A64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中打开网页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E853D-57C5-7E45-A942-3877D542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点击评分时，让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切换至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打开网页：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DCD138-7941-7441-8FD6-BD0101F3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6" y="2519879"/>
            <a:ext cx="11540647" cy="34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2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DCF52-5BC2-AA4A-9D40-8716861F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UIW</a:t>
            </a:r>
            <a:r>
              <a:rPr kumimoji="1" lang="en-US" altLang="zh-Hans" dirty="0" err="1"/>
              <a:t>ebView</a:t>
            </a:r>
            <a:r>
              <a:rPr kumimoji="1" lang="zh-CN" altLang="en-US" dirty="0"/>
              <a:t>打开网页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EF740-0FB9-004A-8D07-290E3453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UIW</a:t>
            </a:r>
            <a:r>
              <a:rPr kumimoji="1" lang="en-US" altLang="zh-Hans" dirty="0" err="1"/>
              <a:t>ebView</a:t>
            </a:r>
            <a:r>
              <a:rPr kumimoji="1" lang="zh-CN" altLang="en-US" dirty="0"/>
              <a:t>既可以打开远程网址，也可以打开</a:t>
            </a:r>
            <a:r>
              <a:rPr kumimoji="1" lang="en-US" altLang="zh-CN" dirty="0"/>
              <a:t>app</a:t>
            </a:r>
            <a:r>
              <a:rPr kumimoji="1" lang="zh-CN" altLang="en-US" dirty="0"/>
              <a:t>自带的</a:t>
            </a:r>
            <a:r>
              <a:rPr kumimoji="1" lang="en-US" altLang="zh-CN" dirty="0"/>
              <a:t>H</a:t>
            </a:r>
            <a:r>
              <a:rPr kumimoji="1" lang="en-US" altLang="zh-Hans" dirty="0"/>
              <a:t>TML</a:t>
            </a:r>
            <a:r>
              <a:rPr kumimoji="1" lang="zh-CN" altLang="en-US" dirty="0"/>
              <a:t>文件，使用它的</a:t>
            </a:r>
            <a:r>
              <a:rPr kumimoji="1" lang="en-US" altLang="zh-CN" dirty="0" err="1"/>
              <a:t>load</a:t>
            </a:r>
            <a:r>
              <a:rPr kumimoji="1" lang="en-US" altLang="zh-Hans" dirty="0" err="1"/>
              <a:t>Request</a:t>
            </a:r>
            <a:r>
              <a:rPr kumimoji="1" lang="zh-CN" altLang="en-US" dirty="0"/>
              <a:t>方法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E35746-38D7-1C41-8DEE-4AFA6BD99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20913"/>
              </p:ext>
            </p:extLst>
          </p:nvPr>
        </p:nvGraphicFramePr>
        <p:xfrm>
          <a:off x="2032000" y="3062033"/>
          <a:ext cx="812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855">
                  <a:extLst>
                    <a:ext uri="{9D8B030D-6E8A-4147-A177-3AD203B41FA5}">
                      <a16:colId xmlns:a16="http://schemas.microsoft.com/office/drawing/2014/main" val="639893105"/>
                    </a:ext>
                  </a:extLst>
                </a:gridCol>
                <a:gridCol w="6139145">
                  <a:extLst>
                    <a:ext uri="{9D8B030D-6E8A-4147-A177-3AD203B41FA5}">
                      <a16:colId xmlns:a16="http://schemas.microsoft.com/office/drawing/2014/main" val="3549389186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err="1"/>
                        <a:t>UIW</a:t>
                      </a:r>
                      <a:r>
                        <a:rPr kumimoji="1" lang="en-US" altLang="zh-Hans" sz="2800" dirty="0" err="1"/>
                        <a:t>ebView</a:t>
                      </a:r>
                      <a:r>
                        <a:rPr kumimoji="1" lang="zh-CN" altLang="en-US" sz="2800" dirty="0"/>
                        <a:t>载入网页方法示例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01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远程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</a:t>
                      </a:r>
                      <a:r>
                        <a:rPr lang="en-US" altLang="zh-Hans" sz="2800" dirty="0"/>
                        <a:t>f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let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 err="1"/>
                        <a:t>url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=</a:t>
                      </a:r>
                      <a:r>
                        <a:rPr lang="zh-Hans" altLang="en-US" sz="2800" dirty="0"/>
                        <a:t> </a:t>
                      </a:r>
                      <a:r>
                        <a:rPr lang="en-US" altLang="zh-Hans" sz="2800" dirty="0"/>
                        <a:t>URL(s)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593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本地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6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01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BC42F-FD3A-1547-A264-2AB2B0E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238E5-AC7C-D84A-A67D-A6609CB5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41"/>
            <a:ext cx="470625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拖一个新视图控制器到</a:t>
            </a:r>
            <a:r>
              <a:rPr kumimoji="1" lang="en-US" altLang="zh-CN" dirty="0" err="1"/>
              <a:t>about</a:t>
            </a:r>
            <a:r>
              <a:rPr kumimoji="1" lang="en-US" altLang="zh-Hans" dirty="0" err="1"/>
              <a:t>.storyboard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再拖一个</a:t>
            </a:r>
            <a:r>
              <a:rPr kumimoji="1" lang="en-US" altLang="zh-CN" dirty="0"/>
              <a:t>web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view</a:t>
            </a:r>
            <a:r>
              <a:rPr kumimoji="1" lang="zh-CN" altLang="en-US" dirty="0"/>
              <a:t>控件进去使其充满视图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约束：与父视图等宽</a:t>
            </a:r>
            <a:r>
              <a:rPr kumimoji="1" lang="en-US" altLang="zh-CN" dirty="0"/>
              <a:t>/</a:t>
            </a:r>
            <a:r>
              <a:rPr kumimoji="1" lang="zh-CN" altLang="en-US" dirty="0"/>
              <a:t>等高</a:t>
            </a:r>
            <a:r>
              <a:rPr kumimoji="1" lang="en-US" altLang="zh-CN" dirty="0"/>
              <a:t>/</a:t>
            </a:r>
            <a:r>
              <a:rPr kumimoji="1" lang="zh-CN" altLang="en-US" dirty="0"/>
              <a:t>水平和</a:t>
            </a:r>
            <a:r>
              <a:rPr kumimoji="1" lang="zh-CN" altLang="en-US"/>
              <a:t>垂直居中</a:t>
            </a:r>
            <a:r>
              <a:rPr kumimoji="1" lang="zh-Hans" altLang="en-US"/>
              <a:t>。</a:t>
            </a:r>
            <a:r>
              <a:rPr kumimoji="1" lang="zh-CN" altLang="en-US" dirty="0"/>
              <a:t>当点击“反馈意见”时，切换到这个新视图打开网页。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1FC255-09EE-694B-B52C-87A9190AF47F}"/>
              </a:ext>
            </a:extLst>
          </p:cNvPr>
          <p:cNvGrpSpPr/>
          <p:nvPr/>
        </p:nvGrpSpPr>
        <p:grpSpPr>
          <a:xfrm>
            <a:off x="5544457" y="1849253"/>
            <a:ext cx="6515485" cy="4724610"/>
            <a:chOff x="5357201" y="1210624"/>
            <a:chExt cx="6515485" cy="472461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727FEE4-1246-9640-AE65-42FD1AAF1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7201" y="1210624"/>
              <a:ext cx="6515485" cy="4724610"/>
            </a:xfrm>
            <a:prstGeom prst="rect">
              <a:avLst/>
            </a:prstGeom>
          </p:spPr>
        </p:pic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226FC281-7601-7044-A525-9BA6D7346485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553029"/>
              <a:ext cx="3280229" cy="1480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4C956F9-5688-9847-A0A2-C767AB40277B}"/>
              </a:ext>
            </a:extLst>
          </p:cNvPr>
          <p:cNvSpPr txBox="1"/>
          <p:nvPr/>
        </p:nvSpPr>
        <p:spPr>
          <a:xfrm>
            <a:off x="5544457" y="876405"/>
            <a:ext cx="62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trl</a:t>
            </a:r>
            <a:r>
              <a:rPr kumimoji="1" lang="zh-CN" altLang="en-US" dirty="0"/>
              <a:t>拖动“关于”列表的视图控制器到新视图控制器，创建一个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转场。把转场的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设为</a:t>
            </a:r>
            <a:r>
              <a:rPr kumimoji="1" lang="en-US" altLang="zh-CN" dirty="0" err="1"/>
              <a:t>showWebVIew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27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9FCD-DFFA-1E4C-A71C-2A1664C2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定制类并关联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23E1B-016E-444D-8C56-2F7BD584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</a:t>
            </a:r>
            <a:r>
              <a:rPr kumimoji="1" lang="zh-CN" altLang="en-US" dirty="0"/>
              <a:t>创建一个类</a:t>
            </a:r>
            <a:r>
              <a:rPr kumimoji="1" lang="en-US" altLang="zh-CN" dirty="0" err="1"/>
              <a:t>w</a:t>
            </a:r>
            <a:r>
              <a:rPr kumimoji="1" lang="en-US" altLang="zh-Hans" dirty="0" err="1"/>
              <a:t>ebViewController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UIVierController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并和视图关联</a:t>
            </a:r>
            <a:endParaRPr kumimoji="1" lang="en-US" altLang="zh-CN" dirty="0"/>
          </a:p>
          <a:p>
            <a:r>
              <a:rPr kumimoji="1" lang="zh-CN" altLang="en-US" dirty="0"/>
              <a:t>把</a:t>
            </a:r>
            <a:r>
              <a:rPr kumimoji="1" lang="en-US" altLang="zh-CN" dirty="0"/>
              <a:t>web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view</a:t>
            </a:r>
            <a:r>
              <a:rPr kumimoji="1" lang="zh-CN" altLang="en-US" dirty="0"/>
              <a:t>控件与代码关联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FA9EB6-819E-B948-B029-F0A4A73F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5150"/>
            <a:ext cx="5727700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816DFB-4538-8E46-B8FF-8D613D4C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0743"/>
            <a:ext cx="8102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52349-355C-1B4D-8B89-387C4A3D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更新单元格点击事件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C85C9-DC95-F74E-9663-0FC85E1D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更新</a:t>
            </a:r>
            <a:r>
              <a:rPr kumimoji="1" lang="en-US" altLang="zh-CN" dirty="0" err="1"/>
              <a:t>AboutTableViewController</a:t>
            </a:r>
            <a:r>
              <a:rPr kumimoji="1" lang="en-US" altLang="zh-Hans" dirty="0" err="1"/>
              <a:t>.swift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tableView</a:t>
            </a:r>
            <a:r>
              <a:rPr kumimoji="1" lang="en-US" altLang="zh-Hans" dirty="0"/>
              <a:t>(_:</a:t>
            </a:r>
            <a:r>
              <a:rPr kumimoji="1" lang="en-US" altLang="zh-Hans" dirty="0" err="1"/>
              <a:t>didSelectRowAtIndexPath</a:t>
            </a:r>
            <a:r>
              <a:rPr kumimoji="1" lang="en-US" altLang="zh-Hans" dirty="0"/>
              <a:t>:)</a:t>
            </a:r>
            <a:r>
              <a:rPr kumimoji="1" lang="zh-CN" altLang="en-US" dirty="0"/>
              <a:t>方法：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C8CFC-EAEA-7040-88F6-F8848047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4952"/>
            <a:ext cx="11074400" cy="36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5491A-044A-E541-B0BD-039B9296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EC34C-1BC2-0846-AB0C-8E6EF459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8865"/>
            <a:ext cx="10337800" cy="129993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App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Transport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Security</a:t>
            </a:r>
            <a:r>
              <a:rPr kumimoji="1" lang="zh-CN" altLang="en-US" dirty="0"/>
              <a:t>是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的一项安全机制，默认强制所有的链接必须为安全链接即</a:t>
            </a:r>
            <a:r>
              <a:rPr kumimoji="1" lang="en-US" altLang="zh-CN" dirty="0"/>
              <a:t>https</a:t>
            </a:r>
            <a:r>
              <a:rPr kumimoji="1" lang="zh-CN" altLang="en-US" dirty="0"/>
              <a:t>协议。要想使用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链接，需要手工在</a:t>
            </a:r>
            <a:r>
              <a:rPr kumimoji="1" lang="en-US" altLang="zh-CN" dirty="0" err="1"/>
              <a:t>info</a:t>
            </a:r>
            <a:r>
              <a:rPr kumimoji="1" lang="en-US" altLang="zh-Hans" dirty="0" err="1"/>
              <a:t>.plist</a:t>
            </a:r>
            <a:r>
              <a:rPr kumimoji="1" lang="zh-CN" altLang="en-US" dirty="0"/>
              <a:t>里关闭</a:t>
            </a:r>
            <a:r>
              <a:rPr kumimoji="1" lang="en-US" altLang="zh-CN" dirty="0"/>
              <a:t>A</a:t>
            </a:r>
            <a:r>
              <a:rPr kumimoji="1" lang="en-US" altLang="zh-Hans" dirty="0"/>
              <a:t>TS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D1725-2001-3E4E-AAA3-6A39002C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43" y="1379765"/>
            <a:ext cx="94742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2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5F05-FCF8-5847-B7EB-61FB5EAE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A</a:t>
            </a:r>
            <a:r>
              <a:rPr kumimoji="1" lang="en-US" altLang="zh-Hans" dirty="0"/>
              <a:t>TS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允许明文链接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DDC8-349F-6445-9136-A1CE2390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打开</a:t>
            </a:r>
            <a:r>
              <a:rPr kumimoji="1" lang="en-US" altLang="zh-CN" dirty="0" err="1"/>
              <a:t>info</a:t>
            </a:r>
            <a:r>
              <a:rPr kumimoji="1" lang="en-US" altLang="zh-Hans" dirty="0" err="1"/>
              <a:t>.plist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点击空白处，选中</a:t>
            </a:r>
            <a:r>
              <a:rPr kumimoji="1" lang="en-US" altLang="zh-CN" dirty="0"/>
              <a:t>Add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Row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key</a:t>
            </a:r>
            <a:r>
              <a:rPr kumimoji="1" lang="zh-CN" altLang="en-US" dirty="0"/>
              <a:t>选择</a:t>
            </a:r>
            <a:r>
              <a:rPr kumimoji="1" lang="en-US" altLang="zh-CN" dirty="0"/>
              <a:t>App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Transport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Security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Settings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313703-944F-CA43-9E7C-9F6ACAC1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4106"/>
            <a:ext cx="9271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7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AEE30-4D47-6F4B-9F95-31406DAA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zh-Hans" dirty="0" err="1"/>
              <a:t>KWebView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8C99C-9A01-7C4D-894E-41C46A48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546"/>
          </a:xfrm>
        </p:spPr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zh-Hans" dirty="0" err="1"/>
              <a:t>KWebView</a:t>
            </a:r>
            <a:r>
              <a:rPr kumimoji="1" lang="zh-CN" altLang="en-US" dirty="0"/>
              <a:t>比</a:t>
            </a:r>
            <a:r>
              <a:rPr kumimoji="1" lang="en-US" altLang="zh-CN" dirty="0" err="1"/>
              <a:t>UIWebView</a:t>
            </a:r>
            <a:r>
              <a:rPr kumimoji="1" lang="zh-CN" altLang="en-US" dirty="0"/>
              <a:t>速度更快，内存占用更少，是</a:t>
            </a:r>
            <a:r>
              <a:rPr kumimoji="1" lang="en-US" altLang="zh-CN" dirty="0" err="1"/>
              <a:t>UIWebView</a:t>
            </a:r>
            <a:r>
              <a:rPr kumimoji="1" lang="zh-CN" altLang="en-US" dirty="0"/>
              <a:t>的替代者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04CB0B-9AE4-C844-B479-30DA15E5E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6711"/>
              </p:ext>
            </p:extLst>
          </p:nvPr>
        </p:nvGraphicFramePr>
        <p:xfrm>
          <a:off x="2032000" y="3024456"/>
          <a:ext cx="8128000" cy="310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3386">
                  <a:extLst>
                    <a:ext uri="{9D8B030D-6E8A-4147-A177-3AD203B41FA5}">
                      <a16:colId xmlns:a16="http://schemas.microsoft.com/office/drawing/2014/main" val="4275549170"/>
                    </a:ext>
                  </a:extLst>
                </a:gridCol>
                <a:gridCol w="6364614">
                  <a:extLst>
                    <a:ext uri="{9D8B030D-6E8A-4147-A177-3AD203B41FA5}">
                      <a16:colId xmlns:a16="http://schemas.microsoft.com/office/drawing/2014/main" val="2689249913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W</a:t>
                      </a:r>
                      <a:r>
                        <a:rPr lang="en-US" altLang="zh-Hans" sz="2800" dirty="0" err="1"/>
                        <a:t>KWebView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8001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WebKit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94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打开网页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</a:t>
                      </a:r>
                      <a:r>
                        <a:rPr lang="en-US" altLang="zh-Hans" sz="2800" dirty="0"/>
                        <a:t>oad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512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只能使用代码初始化</a:t>
                      </a:r>
                      <a:endParaRPr lang="en-US" altLang="zh-CN" sz="2800" dirty="0"/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5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921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45CDD-02AC-9A44-8B96-5793A1FB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修改程序代码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670570-98EE-AA41-98DC-410D3CFC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203"/>
            <a:ext cx="7784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6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2BA82-3C36-A847-9F92-90483A39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0E022-DEAF-AA46-A356-CF0D302C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17"/>
            <a:ext cx="10515600" cy="516742"/>
          </a:xfrm>
        </p:spPr>
        <p:txBody>
          <a:bodyPr/>
          <a:lstStyle/>
          <a:p>
            <a:r>
              <a:rPr kumimoji="1" lang="zh-CN" altLang="en-US" dirty="0"/>
              <a:t>把视图控制器嵌入到</a:t>
            </a:r>
            <a:r>
              <a:rPr kumimoji="1" lang="en-US" altLang="zh-CN" dirty="0" err="1"/>
              <a:t>TabBar</a:t>
            </a:r>
            <a:r>
              <a:rPr kumimoji="1" lang="zh-CN" altLang="en-US" dirty="0"/>
              <a:t>控制器即可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575AA3-43A0-E342-9768-74EAB281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058"/>
            <a:ext cx="7303718" cy="47440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DA5436-CC27-014A-ADB2-611457F10291}"/>
              </a:ext>
            </a:extLst>
          </p:cNvPr>
          <p:cNvSpPr txBox="1"/>
          <p:nvPr/>
        </p:nvSpPr>
        <p:spPr>
          <a:xfrm>
            <a:off x="8442542" y="1077238"/>
            <a:ext cx="3557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StoryBoard</a:t>
            </a:r>
            <a:r>
              <a:rPr kumimoji="1" lang="zh-CN" altLang="en-US" dirty="0"/>
              <a:t>中选中导航控制器，即屏幕的初始化控制器。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菜单</a:t>
            </a:r>
            <a:endParaRPr kumimoji="1" lang="en-US" altLang="zh-CN" dirty="0"/>
          </a:p>
          <a:p>
            <a:r>
              <a:rPr kumimoji="1" lang="en-US" altLang="zh-CN" dirty="0"/>
              <a:t>Editor</a:t>
            </a:r>
            <a:r>
              <a:rPr kumimoji="1" lang="en-US" altLang="zh-Hans" dirty="0"/>
              <a:t>-Embed-Ta</a:t>
            </a:r>
            <a:r>
              <a:rPr kumimoji="1" lang="en-US" altLang="zh-CN" dirty="0"/>
              <a:t>b</a:t>
            </a:r>
            <a:r>
              <a:rPr kumimoji="1" lang="zh-Hans" altLang="en-US" dirty="0"/>
              <a:t> </a:t>
            </a:r>
            <a:r>
              <a:rPr kumimoji="1" lang="en-US" altLang="zh-CN" dirty="0"/>
              <a:t>Bar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C</a:t>
            </a:r>
            <a:r>
              <a:rPr kumimoji="1" lang="en-US" altLang="zh-Hans" dirty="0"/>
              <a:t>ontroller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69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8168-1791-4F4C-8B3E-087FBDB5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22523" cy="1325563"/>
          </a:xfrm>
        </p:spPr>
        <p:txBody>
          <a:bodyPr/>
          <a:lstStyle/>
          <a:p>
            <a:r>
              <a:rPr kumimoji="1" lang="zh-CN" altLang="en-US" dirty="0"/>
              <a:t>导航栏遮挡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604D0-D5A7-D14B-B808-52E37EF9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882" cy="4351338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WKWebView</a:t>
            </a:r>
            <a:r>
              <a:rPr kumimoji="1" lang="zh-CN" altLang="en-US" dirty="0"/>
              <a:t>页面如果有导航，发现网页头部一部分潜入到导航条下方。这是因为所在</a:t>
            </a:r>
            <a:r>
              <a:rPr kumimoji="1" lang="en-US" altLang="zh-CN" dirty="0"/>
              <a:t>View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Controller</a:t>
            </a:r>
            <a:r>
              <a:rPr kumimoji="1" lang="zh-CN" altLang="en-US" dirty="0"/>
              <a:t>默认情况下，顶边延伸到导航条图层之下，导致了遮挡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972F7-9C35-284D-A193-100FCC58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98" y="1525588"/>
            <a:ext cx="5646174" cy="49514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6CF49C-233C-AC42-96BC-5916A1C435E2}"/>
              </a:ext>
            </a:extLst>
          </p:cNvPr>
          <p:cNvSpPr/>
          <p:nvPr/>
        </p:nvSpPr>
        <p:spPr>
          <a:xfrm flipV="1">
            <a:off x="9914436" y="4026345"/>
            <a:ext cx="1451890" cy="21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3BEE29-0DF0-424E-B49A-29FDF9B0EB74}"/>
              </a:ext>
            </a:extLst>
          </p:cNvPr>
          <p:cNvSpPr txBox="1"/>
          <p:nvPr/>
        </p:nvSpPr>
        <p:spPr>
          <a:xfrm>
            <a:off x="10163827" y="753432"/>
            <a:ext cx="12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取消勾选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F8E8D4B-D442-B04E-AC78-F6E3BDBF92F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321449" y="1122764"/>
            <a:ext cx="443628" cy="301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3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86F07-778F-E540-B0FB-A5BD43DA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导航栏遮挡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B32D-5829-724C-B432-48F5AA1E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尾部遮挡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540F5-A43D-6E44-A40B-5D2B6021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153"/>
            <a:ext cx="6959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93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8FC6-B568-E642-9AA3-107DE8A9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S</a:t>
            </a:r>
            <a:r>
              <a:rPr kumimoji="1" lang="en-US" altLang="zh-Hans" dirty="0" err="1"/>
              <a:t>FSafariViewController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F60A83B-4C44-6442-9941-42A0A150A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93772"/>
              </p:ext>
            </p:extLst>
          </p:nvPr>
        </p:nvGraphicFramePr>
        <p:xfrm>
          <a:off x="838200" y="1825625"/>
          <a:ext cx="105156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463">
                  <a:extLst>
                    <a:ext uri="{9D8B030D-6E8A-4147-A177-3AD203B41FA5}">
                      <a16:colId xmlns:a16="http://schemas.microsoft.com/office/drawing/2014/main" val="2069507744"/>
                    </a:ext>
                  </a:extLst>
                </a:gridCol>
                <a:gridCol w="8147137">
                  <a:extLst>
                    <a:ext uri="{9D8B030D-6E8A-4147-A177-3AD203B41FA5}">
                      <a16:colId xmlns:a16="http://schemas.microsoft.com/office/drawing/2014/main" val="1016658859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err="1"/>
                        <a:t>S</a:t>
                      </a:r>
                      <a:r>
                        <a:rPr kumimoji="1" lang="en-US" altLang="zh-Hans" sz="2800" dirty="0" err="1"/>
                        <a:t>FSafariViewController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93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使用场合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如要集成一个完整的浏览器，推荐使用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080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75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6D8BB-2F2D-F94E-8BDD-3E23E35A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5360D-E925-BF45-B264-D2DC17ED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AboutTableViewController</a:t>
            </a:r>
            <a:r>
              <a:rPr kumimoji="1" lang="en-US" altLang="zh-Hans" dirty="0" err="1"/>
              <a:t>.swift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更新列表网站“中国矿业大学”区块的代码</a:t>
            </a:r>
            <a:endParaRPr kumimoji="1" lang="en-US" altLang="zh-CN" dirty="0"/>
          </a:p>
          <a:p>
            <a:r>
              <a:rPr kumimoji="1" lang="zh-CN" altLang="en-US" dirty="0"/>
              <a:t>首先导入</a:t>
            </a:r>
            <a:r>
              <a:rPr kumimoji="1" lang="en-US" altLang="zh-CN" dirty="0"/>
              <a:t>i</a:t>
            </a:r>
            <a:r>
              <a:rPr kumimoji="1" lang="en-US" altLang="zh-Hans" dirty="0"/>
              <a:t>mport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SafariServices</a:t>
            </a:r>
            <a:endParaRPr kumimoji="1" lang="en-US" altLang="zh-Hans" dirty="0"/>
          </a:p>
          <a:p>
            <a:r>
              <a:rPr kumimoji="1" lang="zh-CN" altLang="en-US" dirty="0"/>
              <a:t>更新单元格点击的代码，</a:t>
            </a:r>
            <a:r>
              <a:rPr kumimoji="1" lang="en-US" altLang="zh-CN" dirty="0" err="1"/>
              <a:t>swith</a:t>
            </a:r>
            <a:r>
              <a:rPr kumimoji="1" lang="zh-CN" altLang="en-US" dirty="0"/>
              <a:t>语句增加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C72E60-53A5-D54C-BCFA-C0C35CA3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663167"/>
            <a:ext cx="8115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6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832FE-96F0-104A-9D85-40963A5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97" y="264916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定制子选项卡属性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53AB-57DA-3D46-BD8E-086EE132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553" cy="4351338"/>
          </a:xfrm>
        </p:spPr>
        <p:txBody>
          <a:bodyPr/>
          <a:lstStyle/>
          <a:p>
            <a:r>
              <a:rPr kumimoji="1" lang="zh-CN" altLang="en-US" dirty="0"/>
              <a:t>点击导航控制器底部选项卡上的灰色块，可调整属性及图标。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9F33A-EDB1-6047-900C-47507283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596" y="162110"/>
            <a:ext cx="3488001" cy="2856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CFE703-4E78-474D-8D25-4779FD08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07" y="3252136"/>
            <a:ext cx="4404516" cy="34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7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7E0FB-45EB-E94E-99BE-6E9F8F2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显示时机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408BB-5E68-C74B-9430-3A58C1B4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82" y="1349636"/>
            <a:ext cx="10515600" cy="134346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添加</a:t>
            </a:r>
            <a:r>
              <a:rPr kumimoji="1" lang="en-US" altLang="zh-CN" dirty="0"/>
              <a:t>T</a:t>
            </a:r>
            <a:r>
              <a:rPr kumimoji="1" lang="en-US" altLang="zh-Hans" dirty="0"/>
              <a:t>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后，当进入浏览时，其不应该再显示</a:t>
            </a:r>
            <a:endParaRPr kumimoji="1" lang="en-US" altLang="zh-CN" dirty="0"/>
          </a:p>
          <a:p>
            <a:r>
              <a:rPr kumimoji="1" lang="en-US" altLang="zh-CN" dirty="0"/>
              <a:t>iOS </a:t>
            </a:r>
            <a:r>
              <a:rPr kumimoji="1" lang="zh-CN" altLang="en-US" dirty="0"/>
              <a:t>提供导航栏浏览时（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）隐藏</a:t>
            </a:r>
            <a:r>
              <a:rPr kumimoji="1" lang="en-US" altLang="zh-CN" dirty="0"/>
              <a:t>T</a:t>
            </a:r>
            <a:r>
              <a:rPr kumimoji="1" lang="en-US" altLang="zh-Hans" dirty="0"/>
              <a:t>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的方法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或者用代码实现，在转场之前设置该属性值。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464950-A640-A948-8AEC-A7A8B8E6C0DB}"/>
              </a:ext>
            </a:extLst>
          </p:cNvPr>
          <p:cNvGrpSpPr/>
          <p:nvPr/>
        </p:nvGrpSpPr>
        <p:grpSpPr>
          <a:xfrm>
            <a:off x="513567" y="2908817"/>
            <a:ext cx="4553298" cy="3759203"/>
            <a:chOff x="1903956" y="2871239"/>
            <a:chExt cx="4553298" cy="37592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8961804-D100-0A4E-AAFC-0E41A5CF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3956" y="2871239"/>
              <a:ext cx="4553298" cy="375920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6F9C5B-1104-734C-A79B-75CA096CBE3C}"/>
                </a:ext>
              </a:extLst>
            </p:cNvPr>
            <p:cNvSpPr/>
            <p:nvPr/>
          </p:nvSpPr>
          <p:spPr>
            <a:xfrm flipV="1">
              <a:off x="5248068" y="4890283"/>
              <a:ext cx="1209185" cy="195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4D8BE2E-5728-4C41-BF42-D2D1AF17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43" y="2821133"/>
            <a:ext cx="4943149" cy="394918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634432D-DAD0-854B-BC24-4D66621FA0E4}"/>
              </a:ext>
            </a:extLst>
          </p:cNvPr>
          <p:cNvGrpSpPr/>
          <p:nvPr/>
        </p:nvGrpSpPr>
        <p:grpSpPr>
          <a:xfrm>
            <a:off x="526093" y="3011113"/>
            <a:ext cx="4553298" cy="3759203"/>
            <a:chOff x="1903956" y="2871239"/>
            <a:chExt cx="4553298" cy="375920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0A4F6E-4B9D-7041-B5EE-13E0BAF6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3956" y="2871239"/>
              <a:ext cx="4553298" cy="375920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753D758-39C1-DE41-B427-A0E8D3A31067}"/>
                </a:ext>
              </a:extLst>
            </p:cNvPr>
            <p:cNvSpPr/>
            <p:nvPr/>
          </p:nvSpPr>
          <p:spPr>
            <a:xfrm flipV="1">
              <a:off x="5248068" y="4890283"/>
              <a:ext cx="1209185" cy="195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4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B8BF-2F86-7E40-A700-1E36805B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添加新</a:t>
            </a:r>
            <a:r>
              <a:rPr kumimoji="1" lang="en-US" altLang="zh-CN" dirty="0"/>
              <a:t>Tab</a:t>
            </a:r>
            <a:r>
              <a:rPr kumimoji="1"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C415D-B5CF-2447-BFE9-AAF5DDD7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346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需要添加新</a:t>
            </a:r>
            <a:r>
              <a:rPr kumimoji="1" lang="en-US" altLang="zh-CN" dirty="0"/>
              <a:t>Tab</a:t>
            </a:r>
            <a:r>
              <a:rPr kumimoji="1" lang="zh-CN" altLang="en-US" dirty="0"/>
              <a:t>页来区分各种功能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、增加“发现”和“关于”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个新页。拖一个导航控制器到</a:t>
            </a:r>
            <a:r>
              <a:rPr kumimoji="1" lang="en-US" altLang="zh-CN" dirty="0" err="1"/>
              <a:t>StoryBoard</a:t>
            </a:r>
            <a:r>
              <a:rPr kumimoji="1" lang="zh-CN" altLang="en-US" dirty="0"/>
              <a:t>上（默认包含一个列表控制器）。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ED3940-8240-3642-978F-75A973EB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9085"/>
            <a:ext cx="5900803" cy="34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8434A-8442-744D-B7A0-93570EBC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集成一组控制器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58BAD-329E-BE4F-A268-3A510CA9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2732" cy="4351338"/>
          </a:xfrm>
        </p:spPr>
        <p:txBody>
          <a:bodyPr/>
          <a:lstStyle/>
          <a:p>
            <a:r>
              <a:rPr kumimoji="1" lang="zh-CN" altLang="en-US" dirty="0"/>
              <a:t>集成一组新的导航控制器到</a:t>
            </a:r>
            <a:r>
              <a:rPr kumimoji="1" lang="en-US" altLang="zh-CN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控制器</a:t>
            </a:r>
            <a:endParaRPr kumimoji="1" lang="en-US" altLang="zh-CN" dirty="0"/>
          </a:p>
          <a:p>
            <a:r>
              <a:rPr kumimoji="1" lang="zh-CN" altLang="en-US" dirty="0"/>
              <a:t>操作：</a:t>
            </a:r>
            <a:r>
              <a:rPr kumimoji="1" lang="en-US" altLang="zh-CN" dirty="0"/>
              <a:t>Ctrl</a:t>
            </a:r>
            <a:r>
              <a:rPr kumimoji="1" lang="zh-CN" altLang="en-US" dirty="0"/>
              <a:t>拖动</a:t>
            </a:r>
            <a:r>
              <a:rPr kumimoji="1" lang="en-US" altLang="zh-CN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控制器到新导航控制器，选中菜单项“</a:t>
            </a:r>
            <a:r>
              <a:rPr kumimoji="1" lang="en-US" altLang="zh-CN" dirty="0"/>
              <a:t>Relationship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Segue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–View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Controller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kumimoji="1" lang="zh-CN" altLang="en-US" dirty="0"/>
              <a:t>“关系型转场”的建立，让导航控制器成为</a:t>
            </a:r>
            <a:r>
              <a:rPr kumimoji="1" lang="en-US" altLang="zh-CN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Bar</a:t>
            </a:r>
            <a:r>
              <a:rPr kumimoji="1" lang="zh-CN" altLang="en-US" dirty="0"/>
              <a:t>控制器的自控制器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08BB3-79D1-7E42-8F3B-AE6534A9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56" y="1825625"/>
            <a:ext cx="6321108" cy="4414618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20B84A1-00F0-2F4C-8EB6-21A1DE87ECF4}"/>
              </a:ext>
            </a:extLst>
          </p:cNvPr>
          <p:cNvCxnSpPr/>
          <p:nvPr/>
        </p:nvCxnSpPr>
        <p:spPr>
          <a:xfrm flipV="1">
            <a:off x="6914367" y="2592888"/>
            <a:ext cx="3244241" cy="345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1B87B-58C1-8643-BFCB-805F8B69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集成一组控制器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C1DDE-3324-4C46-A383-B5703416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592" cy="4351338"/>
          </a:xfrm>
        </p:spPr>
        <p:txBody>
          <a:bodyPr/>
          <a:lstStyle/>
          <a:p>
            <a:r>
              <a:rPr kumimoji="1" lang="zh-CN" altLang="en-US" dirty="0"/>
              <a:t>图标选用</a:t>
            </a:r>
            <a:r>
              <a:rPr kumimoji="1" lang="en-US" altLang="zh-CN" dirty="0"/>
              <a:t>Recent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CD3FA-578E-AB4D-B51A-A00ADC42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86" y="1150555"/>
            <a:ext cx="6212811" cy="52439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94A206-5DC3-B545-87D2-C28A21CDCC28}"/>
              </a:ext>
            </a:extLst>
          </p:cNvPr>
          <p:cNvSpPr/>
          <p:nvPr/>
        </p:nvSpPr>
        <p:spPr>
          <a:xfrm flipV="1">
            <a:off x="7828430" y="3186743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AD4931-DA5B-4043-B6AE-CE9A87C692BA}"/>
              </a:ext>
            </a:extLst>
          </p:cNvPr>
          <p:cNvSpPr/>
          <p:nvPr/>
        </p:nvSpPr>
        <p:spPr>
          <a:xfrm flipV="1">
            <a:off x="5718217" y="6141472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D77FE3-2ADD-9A4E-AC48-6B38BFF56471}"/>
              </a:ext>
            </a:extLst>
          </p:cNvPr>
          <p:cNvSpPr/>
          <p:nvPr/>
        </p:nvSpPr>
        <p:spPr>
          <a:xfrm flipV="1">
            <a:off x="10549537" y="1495404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11B81-8557-3642-A055-DCFDAFF3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新建“关于”页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0CA81-E14F-E848-933D-543EE969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907" cy="4351338"/>
          </a:xfrm>
        </p:spPr>
        <p:txBody>
          <a:bodyPr/>
          <a:lstStyle/>
          <a:p>
            <a:r>
              <a:rPr kumimoji="1" lang="zh-CN" altLang="en-US" dirty="0"/>
              <a:t>新建一个“关于”页，图标选</a:t>
            </a:r>
            <a:r>
              <a:rPr kumimoji="1" lang="en-US" altLang="zh-CN" dirty="0"/>
              <a:t>More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12372E-F0CD-6541-9FFE-D778938C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47" y="365125"/>
            <a:ext cx="3314053" cy="60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10958</TotalTime>
  <Words>984</Words>
  <Application>Microsoft Macintosh PowerPoint</Application>
  <PresentationFormat>宽屏</PresentationFormat>
  <Paragraphs>133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TabBar控制器</vt:lpstr>
      <vt:lpstr>创建TabBar控制器</vt:lpstr>
      <vt:lpstr>创建步骤</vt:lpstr>
      <vt:lpstr>定制子选项卡属性</vt:lpstr>
      <vt:lpstr>Tab Bar显示时机</vt:lpstr>
      <vt:lpstr>添加新Tab页</vt:lpstr>
      <vt:lpstr>集成一组控制器</vt:lpstr>
      <vt:lpstr>集成一组控制器</vt:lpstr>
      <vt:lpstr>新建“关于”页</vt:lpstr>
      <vt:lpstr>定制Tab Bar外观</vt:lpstr>
      <vt:lpstr>StoryBoard引用</vt:lpstr>
      <vt:lpstr>分割步骤</vt:lpstr>
      <vt:lpstr>网页</vt:lpstr>
      <vt:lpstr>“关于”列表布局</vt:lpstr>
      <vt:lpstr>列表布局</vt:lpstr>
      <vt:lpstr>自定义列表类</vt:lpstr>
      <vt:lpstr>定制Section(代码)</vt:lpstr>
      <vt:lpstr>设置section和row</vt:lpstr>
      <vt:lpstr>设置单元格取值</vt:lpstr>
      <vt:lpstr>去除多余空行</vt:lpstr>
      <vt:lpstr>在Safari中打开网页</vt:lpstr>
      <vt:lpstr>UIWebView打开网页</vt:lpstr>
      <vt:lpstr>步骤</vt:lpstr>
      <vt:lpstr>定制类并关联</vt:lpstr>
      <vt:lpstr>更新单元格点击事件</vt:lpstr>
      <vt:lpstr>运行</vt:lpstr>
      <vt:lpstr>关闭ATS，允许明文链接</vt:lpstr>
      <vt:lpstr>WKWebView</vt:lpstr>
      <vt:lpstr>修改程序代码</vt:lpstr>
      <vt:lpstr>导航栏遮挡bug</vt:lpstr>
      <vt:lpstr>导航栏遮挡bug</vt:lpstr>
      <vt:lpstr>使用SFSafariViewController</vt:lpstr>
      <vt:lpstr>使用步骤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用户</cp:lastModifiedBy>
  <cp:revision>457</cp:revision>
  <dcterms:created xsi:type="dcterms:W3CDTF">2018-05-23T00:34:07Z</dcterms:created>
  <dcterms:modified xsi:type="dcterms:W3CDTF">2018-07-05T01:39:28Z</dcterms:modified>
</cp:coreProperties>
</file>