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78" r:id="rId6"/>
    <p:sldId id="262" r:id="rId7"/>
    <p:sldId id="263" r:id="rId8"/>
    <p:sldId id="28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82" r:id="rId21"/>
    <p:sldId id="284" r:id="rId22"/>
    <p:sldId id="283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5" autoAdjust="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B740C-7B46-416E-8971-CB12112EE7D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FC03B-9997-4611-B316-70E9C6211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0259B7-B35D-46E8-ADE7-B72E9DC338AD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8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先将数据用某种方法进行排序；时间复杂度为</a:t>
            </a:r>
            <a:r>
              <a:rPr lang="en-US" altLang="zh-CN">
                <a:latin typeface="Arial" panose="020B0604020202020204" pitchFamily="34" charset="0"/>
              </a:rPr>
              <a:t>O(nlogn)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然后分治，将数据分为两段，</a:t>
            </a:r>
            <a:r>
              <a:rPr lang="en-US" altLang="zh-CN">
                <a:latin typeface="Arial" panose="020B0604020202020204" pitchFamily="34" charset="0"/>
              </a:rPr>
              <a:t>S1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S2</a:t>
            </a:r>
            <a:r>
              <a:rPr lang="zh-CN" altLang="en-US">
                <a:latin typeface="Arial" panose="020B0604020202020204" pitchFamily="34" charset="0"/>
              </a:rPr>
              <a:t>，分别在两段中找出最接近点对。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最后 合并。 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95591B-E998-48A0-A923-0FE188675556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0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也就意味着</a:t>
            </a:r>
            <a:r>
              <a:rPr lang="en-US" altLang="zh-CN" dirty="0">
                <a:latin typeface="Arial" panose="020B0604020202020204" pitchFamily="34" charset="0"/>
              </a:rPr>
              <a:t>: (m-d, m] </a:t>
            </a:r>
            <a:r>
              <a:rPr lang="zh-CN" altLang="en-US" dirty="0">
                <a:latin typeface="Arial" panose="020B0604020202020204" pitchFamily="34" charset="0"/>
              </a:rPr>
              <a:t>区间中只包含一个点</a:t>
            </a:r>
            <a:r>
              <a:rPr lang="en-US" altLang="zh-CN" dirty="0">
                <a:latin typeface="Arial" panose="020B0604020202020204" pitchFamily="34" charset="0"/>
              </a:rPr>
              <a:t>p3;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(m, </a:t>
            </a:r>
            <a:r>
              <a:rPr lang="en-US" altLang="zh-CN" dirty="0" err="1">
                <a:latin typeface="Arial" panose="020B0604020202020204" pitchFamily="34" charset="0"/>
              </a:rPr>
              <a:t>m+d</a:t>
            </a:r>
            <a:r>
              <a:rPr lang="en-US" altLang="zh-CN" dirty="0">
                <a:latin typeface="Arial" panose="020B0604020202020204" pitchFamily="34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</a:rPr>
              <a:t>区间中只包含一个点</a:t>
            </a:r>
            <a:r>
              <a:rPr lang="en-US" altLang="zh-CN" dirty="0">
                <a:latin typeface="Arial" panose="020B0604020202020204" pitchFamily="34" charset="0"/>
              </a:rPr>
              <a:t>q3;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合并的时间复杂度为查找</a:t>
            </a:r>
            <a:r>
              <a:rPr lang="en-US" altLang="zh-CN" dirty="0">
                <a:latin typeface="Arial" panose="020B0604020202020204" pitchFamily="34" charset="0"/>
              </a:rPr>
              <a:t>s1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s2</a:t>
            </a:r>
            <a:r>
              <a:rPr lang="zh-CN" altLang="en-US" dirty="0">
                <a:latin typeface="Arial" panose="020B0604020202020204" pitchFamily="34" charset="0"/>
              </a:rPr>
              <a:t>中最大值 和最小值 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E8DB44-68D9-4952-8B0B-895ECC4BDD99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05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也就意味着</a:t>
            </a:r>
            <a:r>
              <a:rPr lang="en-US" altLang="zh-CN" dirty="0">
                <a:latin typeface="Arial" panose="020B0604020202020204" pitchFamily="34" charset="0"/>
              </a:rPr>
              <a:t>: (m-d, m] </a:t>
            </a:r>
            <a:r>
              <a:rPr lang="zh-CN" altLang="en-US" dirty="0">
                <a:latin typeface="Arial" panose="020B0604020202020204" pitchFamily="34" charset="0"/>
              </a:rPr>
              <a:t>区间中只包含一个点</a:t>
            </a:r>
            <a:r>
              <a:rPr lang="en-US" altLang="zh-CN" dirty="0">
                <a:latin typeface="Arial" panose="020B0604020202020204" pitchFamily="34" charset="0"/>
              </a:rPr>
              <a:t>p3;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(m, </a:t>
            </a:r>
            <a:r>
              <a:rPr lang="en-US" altLang="zh-CN" dirty="0" err="1">
                <a:latin typeface="Arial" panose="020B0604020202020204" pitchFamily="34" charset="0"/>
              </a:rPr>
              <a:t>m+d</a:t>
            </a:r>
            <a:r>
              <a:rPr lang="en-US" altLang="zh-CN" dirty="0">
                <a:latin typeface="Arial" panose="020B0604020202020204" pitchFamily="34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</a:rPr>
              <a:t>区间中只包含一个点</a:t>
            </a:r>
            <a:r>
              <a:rPr lang="en-US" altLang="zh-CN" dirty="0">
                <a:latin typeface="Arial" panose="020B0604020202020204" pitchFamily="34" charset="0"/>
              </a:rPr>
              <a:t>q3;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合并的时间复杂度为查找</a:t>
            </a:r>
            <a:r>
              <a:rPr lang="en-US" altLang="zh-CN" dirty="0">
                <a:latin typeface="Arial" panose="020B0604020202020204" pitchFamily="34" charset="0"/>
              </a:rPr>
              <a:t>s1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s2</a:t>
            </a:r>
            <a:r>
              <a:rPr lang="zh-CN" altLang="en-US" dirty="0">
                <a:latin typeface="Arial" panose="020B0604020202020204" pitchFamily="34" charset="0"/>
              </a:rPr>
              <a:t>中最大值 和最小值 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E8DB44-68D9-4952-8B0B-895ECC4BDD99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64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FC03B-9997-4611-B316-70E9C62112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7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此处中位数的含义不是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</a:rPr>
              <a:t>坐标的平均值，而是将这些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</a:rPr>
              <a:t>值排序后取中间的点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C97415-DB3F-4B28-9B6B-F740BE13A787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2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蓝色方框区域内无坐标点，因此最接近点对是</a:t>
            </a:r>
            <a:r>
              <a:rPr lang="en-US" altLang="zh-CN" smtClean="0">
                <a:latin typeface="Arial" panose="020B0604020202020204" pitchFamily="34" charset="0"/>
              </a:rPr>
              <a:t>(a,d)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A42BF6-AB72-4645-A7B8-4704CD4AB0ED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886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0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9E0595A-360F-47FD-B37B-2B55679F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B8B511-E57C-4B24-A506-73BF59877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42A6AA-0BA8-4AE5-9820-54FF339AD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2B2C-D8AF-4C37-8D41-2B859214D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9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7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1DB4-FDAB-4F97-BF92-D46EAB9B205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CA2C-4683-4FE2-9A81-AF162B9D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jpeg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jpeg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w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jpeg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2.10 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最接近点对问题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5"/>
          <p:cNvGraphicFramePr>
            <a:graphicFrameLocks noGrp="1" noChangeAspect="1"/>
          </p:cNvGraphicFramePr>
          <p:nvPr>
            <p:ph/>
          </p:nvPr>
        </p:nvGraphicFramePr>
        <p:xfrm>
          <a:off x="1190625" y="2352675"/>
          <a:ext cx="71818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文档" r:id="rId3" imgW="3962978" imgH="1585003" progId="Word.Document.8">
                  <p:embed/>
                </p:oleObj>
              </mc:Choice>
              <mc:Fallback>
                <p:oleObj name="文档" r:id="rId3" imgW="3962978" imgH="1585003" progId="Word.Document.8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352675"/>
                        <a:ext cx="7181850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7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1187449" y="876300"/>
            <a:ext cx="5698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一维最近点对算法小结</a:t>
            </a: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4500563" y="2997200"/>
            <a:ext cx="2663825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692275" y="4437063"/>
            <a:ext cx="5472113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1"/>
          <p:cNvGrpSpPr>
            <a:grpSpLocks/>
          </p:cNvGrpSpPr>
          <p:nvPr/>
        </p:nvGrpSpPr>
        <p:grpSpPr bwMode="auto">
          <a:xfrm>
            <a:off x="1908175" y="2565400"/>
            <a:ext cx="4535488" cy="144463"/>
            <a:chOff x="1202" y="1616"/>
            <a:chExt cx="2857" cy="91"/>
          </a:xfrm>
        </p:grpSpPr>
        <p:sp>
          <p:nvSpPr>
            <p:cNvPr id="44041" name="Line 16"/>
            <p:cNvSpPr>
              <a:spLocks noChangeShapeType="1"/>
            </p:cNvSpPr>
            <p:nvPr/>
          </p:nvSpPr>
          <p:spPr bwMode="auto">
            <a:xfrm>
              <a:off x="1202" y="1661"/>
              <a:ext cx="285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Oval 17"/>
            <p:cNvSpPr>
              <a:spLocks noChangeArrowheads="1"/>
            </p:cNvSpPr>
            <p:nvPr/>
          </p:nvSpPr>
          <p:spPr bwMode="auto">
            <a:xfrm>
              <a:off x="1519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3" name="Oval 18"/>
            <p:cNvSpPr>
              <a:spLocks noChangeArrowheads="1"/>
            </p:cNvSpPr>
            <p:nvPr/>
          </p:nvSpPr>
          <p:spPr bwMode="auto">
            <a:xfrm>
              <a:off x="1882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4" name="Oval 19"/>
            <p:cNvSpPr>
              <a:spLocks noChangeArrowheads="1"/>
            </p:cNvSpPr>
            <p:nvPr/>
          </p:nvSpPr>
          <p:spPr bwMode="auto">
            <a:xfrm>
              <a:off x="2200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5" name="Oval 20"/>
            <p:cNvSpPr>
              <a:spLocks noChangeArrowheads="1"/>
            </p:cNvSpPr>
            <p:nvPr/>
          </p:nvSpPr>
          <p:spPr bwMode="auto">
            <a:xfrm>
              <a:off x="2381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6" name="Oval 21"/>
            <p:cNvSpPr>
              <a:spLocks noChangeArrowheads="1"/>
            </p:cNvSpPr>
            <p:nvPr/>
          </p:nvSpPr>
          <p:spPr bwMode="auto">
            <a:xfrm>
              <a:off x="2562" y="1616"/>
              <a:ext cx="91" cy="91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7" name="Oval 22"/>
            <p:cNvSpPr>
              <a:spLocks noChangeArrowheads="1"/>
            </p:cNvSpPr>
            <p:nvPr/>
          </p:nvSpPr>
          <p:spPr bwMode="auto">
            <a:xfrm>
              <a:off x="2790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8" name="Oval 23"/>
            <p:cNvSpPr>
              <a:spLocks noChangeArrowheads="1"/>
            </p:cNvSpPr>
            <p:nvPr/>
          </p:nvSpPr>
          <p:spPr bwMode="auto">
            <a:xfrm>
              <a:off x="3198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49" name="Oval 24"/>
            <p:cNvSpPr>
              <a:spLocks noChangeArrowheads="1"/>
            </p:cNvSpPr>
            <p:nvPr/>
          </p:nvSpPr>
          <p:spPr bwMode="auto">
            <a:xfrm>
              <a:off x="3515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50" name="Oval 25"/>
            <p:cNvSpPr>
              <a:spLocks noChangeArrowheads="1"/>
            </p:cNvSpPr>
            <p:nvPr/>
          </p:nvSpPr>
          <p:spPr bwMode="auto">
            <a:xfrm>
              <a:off x="3924" y="1616"/>
              <a:ext cx="45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4140200" y="1916113"/>
            <a:ext cx="0" cy="1441450"/>
          </a:xfrm>
          <a:prstGeom prst="line">
            <a:avLst/>
          </a:prstGeom>
          <a:noFill/>
          <a:ln w="28575" cap="rnd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2339975" y="1989138"/>
          <a:ext cx="19446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3" imgW="812447" imgH="393529" progId="Equation.3">
                  <p:embed/>
                </p:oleObj>
              </mc:Choice>
              <mc:Fallback>
                <p:oleObj name="公式" r:id="rId3" imgW="812447" imgH="393529" progId="Equation.3">
                  <p:embed/>
                  <p:pic>
                    <p:nvPicPr>
                      <p:cNvPr id="573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9138"/>
                        <a:ext cx="19446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4427538" y="2060575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5" imgW="736280" imgH="393529" progId="Equation.3">
                  <p:embed/>
                </p:oleObj>
              </mc:Choice>
              <mc:Fallback>
                <p:oleObj name="公式" r:id="rId5" imgW="736280" imgH="393529" progId="Equation.3">
                  <p:embed/>
                  <p:pic>
                    <p:nvPicPr>
                      <p:cNvPr id="573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060575"/>
                        <a:ext cx="20161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1374775" y="3644900"/>
          <a:ext cx="73167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文档" r:id="rId7" imgW="4104366" imgH="396071" progId="Word.Document.8">
                  <p:embed/>
                </p:oleObj>
              </mc:Choice>
              <mc:Fallback>
                <p:oleObj name="文档" r:id="rId7" imgW="4104366" imgH="396071" progId="Word.Document.8">
                  <p:embed/>
                  <p:pic>
                    <p:nvPicPr>
                      <p:cNvPr id="5737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644900"/>
                        <a:ext cx="7316788" cy="70485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3500" y="4868863"/>
          <a:ext cx="7419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文档" r:id="rId9" imgW="3920515" imgH="396071" progId="Word.Document.8">
                  <p:embed/>
                </p:oleObj>
              </mc:Choice>
              <mc:Fallback>
                <p:oleObj name="文档" r:id="rId9" imgW="3920515" imgH="396071" progId="Word.Document.8">
                  <p:embed/>
                  <p:pic>
                    <p:nvPicPr>
                      <p:cNvPr id="573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868863"/>
                        <a:ext cx="7419975" cy="7429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6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1258888" y="206057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楷体" panose="02010600040101010101" pitchFamily="2" charset="-122"/>
              </a:rPr>
              <a:t>二维的情形：</a:t>
            </a:r>
          </a:p>
        </p:txBody>
      </p:sp>
      <p:sp>
        <p:nvSpPr>
          <p:cNvPr id="45060" name="Oval 9"/>
          <p:cNvSpPr>
            <a:spLocks noChangeArrowheads="1"/>
          </p:cNvSpPr>
          <p:nvPr/>
        </p:nvSpPr>
        <p:spPr bwMode="auto">
          <a:xfrm>
            <a:off x="2916238" y="40052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1" name="Oval 10"/>
          <p:cNvSpPr>
            <a:spLocks noChangeArrowheads="1"/>
          </p:cNvSpPr>
          <p:nvPr/>
        </p:nvSpPr>
        <p:spPr bwMode="auto">
          <a:xfrm>
            <a:off x="3421063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2" name="Oval 11"/>
          <p:cNvSpPr>
            <a:spLocks noChangeArrowheads="1"/>
          </p:cNvSpPr>
          <p:nvPr/>
        </p:nvSpPr>
        <p:spPr bwMode="auto">
          <a:xfrm>
            <a:off x="4500563" y="47259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3" name="Oval 12"/>
          <p:cNvSpPr>
            <a:spLocks noChangeArrowheads="1"/>
          </p:cNvSpPr>
          <p:nvPr/>
        </p:nvSpPr>
        <p:spPr bwMode="auto">
          <a:xfrm>
            <a:off x="3779838" y="32845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4" name="Oval 13"/>
          <p:cNvSpPr>
            <a:spLocks noChangeArrowheads="1"/>
          </p:cNvSpPr>
          <p:nvPr/>
        </p:nvSpPr>
        <p:spPr bwMode="auto">
          <a:xfrm>
            <a:off x="4716463" y="38608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5" name="Oval 14"/>
          <p:cNvSpPr>
            <a:spLocks noChangeArrowheads="1"/>
          </p:cNvSpPr>
          <p:nvPr/>
        </p:nvSpPr>
        <p:spPr bwMode="auto">
          <a:xfrm>
            <a:off x="5868988" y="47259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6" name="Oval 15"/>
          <p:cNvSpPr>
            <a:spLocks noChangeArrowheads="1"/>
          </p:cNvSpPr>
          <p:nvPr/>
        </p:nvSpPr>
        <p:spPr bwMode="auto">
          <a:xfrm>
            <a:off x="6805613" y="41497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7" name="Oval 16"/>
          <p:cNvSpPr>
            <a:spLocks noChangeArrowheads="1"/>
          </p:cNvSpPr>
          <p:nvPr/>
        </p:nvSpPr>
        <p:spPr bwMode="auto">
          <a:xfrm>
            <a:off x="5724525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8" name="Oval 17"/>
          <p:cNvSpPr>
            <a:spLocks noChangeArrowheads="1"/>
          </p:cNvSpPr>
          <p:nvPr/>
        </p:nvSpPr>
        <p:spPr bwMode="auto">
          <a:xfrm>
            <a:off x="5076825" y="34290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4787900" y="5157788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70" name="Oval 19"/>
          <p:cNvSpPr>
            <a:spLocks noChangeArrowheads="1"/>
          </p:cNvSpPr>
          <p:nvPr/>
        </p:nvSpPr>
        <p:spPr bwMode="auto">
          <a:xfrm>
            <a:off x="3924300" y="3716338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5071" name="Oval 20"/>
          <p:cNvSpPr>
            <a:spLocks noChangeArrowheads="1"/>
          </p:cNvSpPr>
          <p:nvPr/>
        </p:nvSpPr>
        <p:spPr bwMode="auto">
          <a:xfrm>
            <a:off x="6588125" y="46529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8389" name="AutoShape 21"/>
          <p:cNvSpPr>
            <a:spLocks noChangeArrowheads="1"/>
          </p:cNvSpPr>
          <p:nvPr/>
        </p:nvSpPr>
        <p:spPr bwMode="auto">
          <a:xfrm>
            <a:off x="6732588" y="2997200"/>
            <a:ext cx="1800225" cy="863600"/>
          </a:xfrm>
          <a:prstGeom prst="cloudCallout">
            <a:avLst>
              <a:gd name="adj1" fmla="val -128306"/>
              <a:gd name="adj2" fmla="val 100921"/>
            </a:avLst>
          </a:prstGeom>
          <a:solidFill>
            <a:srgbClr val="00FFFF"/>
          </a:solidFill>
          <a:ln w="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华文楷体" panose="02010600040101010101" pitchFamily="2" charset="-122"/>
              </a:rPr>
              <a:t>？划分</a:t>
            </a:r>
          </a:p>
        </p:txBody>
      </p:sp>
      <p:graphicFrame>
        <p:nvGraphicFramePr>
          <p:cNvPr id="45073" name="Object 22"/>
          <p:cNvGraphicFramePr>
            <a:graphicFrameLocks noGrp="1" noChangeAspect="1"/>
          </p:cNvGraphicFramePr>
          <p:nvPr>
            <p:ph/>
          </p:nvPr>
        </p:nvGraphicFramePr>
        <p:xfrm>
          <a:off x="4787900" y="3716338"/>
          <a:ext cx="4222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3" imgW="139579" imgH="177646" progId="Equation.3">
                  <p:embed/>
                </p:oleObj>
              </mc:Choice>
              <mc:Fallback>
                <p:oleObj name="公式" r:id="rId3" imgW="139579" imgH="177646" progId="Equation.3">
                  <p:embed/>
                  <p:pic>
                    <p:nvPicPr>
                      <p:cNvPr id="4507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16338"/>
                        <a:ext cx="422275" cy="538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1116013" y="1000125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二维最接近点对问题</a:t>
            </a:r>
          </a:p>
        </p:txBody>
      </p:sp>
      <p:pic>
        <p:nvPicPr>
          <p:cNvPr id="45075" name="Picture 2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65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0116094"/>
              </p:ext>
            </p:extLst>
          </p:nvPr>
        </p:nvGraphicFramePr>
        <p:xfrm>
          <a:off x="1042988" y="904182"/>
          <a:ext cx="6313776" cy="169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Document" r:id="rId4" imgW="2952332" imgH="790994" progId="Word.Document.8">
                  <p:embed/>
                </p:oleObj>
              </mc:Choice>
              <mc:Fallback>
                <p:oleObj name="Document" r:id="rId4" imgW="2952332" imgH="790994" progId="Word.Document.8">
                  <p:embed/>
                  <p:pic>
                    <p:nvPicPr>
                      <p:cNvPr id="460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4182"/>
                        <a:ext cx="6313776" cy="169138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Oval 7"/>
          <p:cNvSpPr>
            <a:spLocks noChangeArrowheads="1"/>
          </p:cNvSpPr>
          <p:nvPr/>
        </p:nvSpPr>
        <p:spPr bwMode="auto">
          <a:xfrm>
            <a:off x="2916238" y="40052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85" name="Oval 8"/>
          <p:cNvSpPr>
            <a:spLocks noChangeArrowheads="1"/>
          </p:cNvSpPr>
          <p:nvPr/>
        </p:nvSpPr>
        <p:spPr bwMode="auto">
          <a:xfrm>
            <a:off x="3421063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86" name="Line 9"/>
          <p:cNvSpPr>
            <a:spLocks noChangeShapeType="1"/>
          </p:cNvSpPr>
          <p:nvPr/>
        </p:nvSpPr>
        <p:spPr bwMode="auto">
          <a:xfrm>
            <a:off x="5106843" y="2935577"/>
            <a:ext cx="0" cy="3313113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4859338" y="2630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6088" name="Oval 11"/>
          <p:cNvSpPr>
            <a:spLocks noChangeArrowheads="1"/>
          </p:cNvSpPr>
          <p:nvPr/>
        </p:nvSpPr>
        <p:spPr bwMode="auto">
          <a:xfrm>
            <a:off x="4500563" y="47259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89" name="Oval 12"/>
          <p:cNvSpPr>
            <a:spLocks noChangeArrowheads="1"/>
          </p:cNvSpPr>
          <p:nvPr/>
        </p:nvSpPr>
        <p:spPr bwMode="auto">
          <a:xfrm>
            <a:off x="3779838" y="32845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0" name="Oval 13"/>
          <p:cNvSpPr>
            <a:spLocks noChangeArrowheads="1"/>
          </p:cNvSpPr>
          <p:nvPr/>
        </p:nvSpPr>
        <p:spPr bwMode="auto">
          <a:xfrm>
            <a:off x="4716463" y="38608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1" name="Oval 14"/>
          <p:cNvSpPr>
            <a:spLocks noChangeArrowheads="1"/>
          </p:cNvSpPr>
          <p:nvPr/>
        </p:nvSpPr>
        <p:spPr bwMode="auto">
          <a:xfrm>
            <a:off x="5868988" y="47259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2" name="Oval 15"/>
          <p:cNvSpPr>
            <a:spLocks noChangeArrowheads="1"/>
          </p:cNvSpPr>
          <p:nvPr/>
        </p:nvSpPr>
        <p:spPr bwMode="auto">
          <a:xfrm>
            <a:off x="6805613" y="41497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3" name="Oval 16"/>
          <p:cNvSpPr>
            <a:spLocks noChangeArrowheads="1"/>
          </p:cNvSpPr>
          <p:nvPr/>
        </p:nvSpPr>
        <p:spPr bwMode="auto">
          <a:xfrm>
            <a:off x="5724525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4" name="Oval 17"/>
          <p:cNvSpPr>
            <a:spLocks noChangeArrowheads="1"/>
          </p:cNvSpPr>
          <p:nvPr/>
        </p:nvSpPr>
        <p:spPr bwMode="auto">
          <a:xfrm>
            <a:off x="5076825" y="34290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5" name="Oval 18"/>
          <p:cNvSpPr>
            <a:spLocks noChangeArrowheads="1"/>
          </p:cNvSpPr>
          <p:nvPr/>
        </p:nvSpPr>
        <p:spPr bwMode="auto">
          <a:xfrm>
            <a:off x="4787900" y="5157788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6" name="Oval 19"/>
          <p:cNvSpPr>
            <a:spLocks noChangeArrowheads="1"/>
          </p:cNvSpPr>
          <p:nvPr/>
        </p:nvSpPr>
        <p:spPr bwMode="auto">
          <a:xfrm>
            <a:off x="3924300" y="3716338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7" name="Oval 20"/>
          <p:cNvSpPr>
            <a:spLocks noChangeArrowheads="1"/>
          </p:cNvSpPr>
          <p:nvPr/>
        </p:nvSpPr>
        <p:spPr bwMode="auto">
          <a:xfrm>
            <a:off x="6588125" y="46529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8" name="Oval 22"/>
          <p:cNvSpPr>
            <a:spLocks noChangeArrowheads="1"/>
          </p:cNvSpPr>
          <p:nvPr/>
        </p:nvSpPr>
        <p:spPr bwMode="auto">
          <a:xfrm>
            <a:off x="5292725" y="44370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6099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6100" name="Object 23"/>
          <p:cNvGraphicFramePr>
            <a:graphicFrameLocks noChangeAspect="1"/>
          </p:cNvGraphicFramePr>
          <p:nvPr/>
        </p:nvGraphicFramePr>
        <p:xfrm>
          <a:off x="1619250" y="5386388"/>
          <a:ext cx="30241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公式" r:id="rId6" imgW="1384300" imgH="254000" progId="Equation.3">
                  <p:embed/>
                </p:oleObj>
              </mc:Choice>
              <mc:Fallback>
                <p:oleObj name="公式" r:id="rId6" imgW="1384300" imgH="254000" progId="Equation.3">
                  <p:embed/>
                  <p:pic>
                    <p:nvPicPr>
                      <p:cNvPr id="4610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86388"/>
                        <a:ext cx="3024188" cy="5635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5"/>
          <p:cNvGraphicFramePr>
            <a:graphicFrameLocks noChangeAspect="1"/>
          </p:cNvGraphicFramePr>
          <p:nvPr/>
        </p:nvGraphicFramePr>
        <p:xfrm>
          <a:off x="5219700" y="5422900"/>
          <a:ext cx="3276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公式" r:id="rId8" imgW="1409088" imgH="253890" progId="Equation.3">
                  <p:embed/>
                </p:oleObj>
              </mc:Choice>
              <mc:Fallback>
                <p:oleObj name="公式" r:id="rId8" imgW="1409088" imgH="253890" progId="Equation.3">
                  <p:embed/>
                  <p:pic>
                    <p:nvPicPr>
                      <p:cNvPr id="461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22900"/>
                        <a:ext cx="3276600" cy="5984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6103" name="Object 27"/>
          <p:cNvGraphicFramePr>
            <a:graphicFrameLocks noChangeAspect="1"/>
          </p:cNvGraphicFramePr>
          <p:nvPr/>
        </p:nvGraphicFramePr>
        <p:xfrm>
          <a:off x="4792663" y="4327525"/>
          <a:ext cx="4270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公式" r:id="rId10" imgW="139579" imgH="177646" progId="Equation.3">
                  <p:embed/>
                </p:oleObj>
              </mc:Choice>
              <mc:Fallback>
                <p:oleObj name="公式" r:id="rId10" imgW="139579" imgH="177646" progId="Equation.3">
                  <p:embed/>
                  <p:pic>
                    <p:nvPicPr>
                      <p:cNvPr id="461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327525"/>
                        <a:ext cx="427037" cy="541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3" name="AutoShape 29"/>
          <p:cNvSpPr>
            <a:spLocks noChangeArrowheads="1"/>
          </p:cNvSpPr>
          <p:nvPr/>
        </p:nvSpPr>
        <p:spPr bwMode="auto">
          <a:xfrm>
            <a:off x="6443663" y="2565400"/>
            <a:ext cx="433387" cy="576263"/>
          </a:xfrm>
          <a:prstGeom prst="wedgeEllipseCallout">
            <a:avLst>
              <a:gd name="adj1" fmla="val -518866"/>
              <a:gd name="adj2" fmla="val -76171"/>
            </a:avLst>
          </a:prstGeom>
          <a:solidFill>
            <a:srgbClr val="00FFFF"/>
          </a:solidFill>
          <a:ln w="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620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1" name="Rectangle 59"/>
          <p:cNvSpPr>
            <a:spLocks noChangeArrowheads="1"/>
          </p:cNvSpPr>
          <p:nvPr/>
        </p:nvSpPr>
        <p:spPr bwMode="auto">
          <a:xfrm>
            <a:off x="3492499" y="1341438"/>
            <a:ext cx="1150505" cy="2519362"/>
          </a:xfrm>
          <a:prstGeom prst="rect">
            <a:avLst/>
          </a:prstGeom>
          <a:solidFill>
            <a:srgbClr val="00FF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59397" name="Object 5"/>
          <p:cNvGraphicFramePr>
            <a:graphicFrameLocks noGrp="1" noChangeAspect="1"/>
          </p:cNvGraphicFramePr>
          <p:nvPr>
            <p:ph/>
          </p:nvPr>
        </p:nvGraphicFramePr>
        <p:xfrm>
          <a:off x="1054100" y="4292600"/>
          <a:ext cx="3578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Document" r:id="rId3" imgW="1911598" imgH="396199" progId="Word.Document.8">
                  <p:embed/>
                </p:oleObj>
              </mc:Choice>
              <mc:Fallback>
                <p:oleObj name="Document" r:id="rId3" imgW="1911598" imgH="396199" progId="Word.Document.8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292600"/>
                        <a:ext cx="3578225" cy="7429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Line 7"/>
          <p:cNvSpPr>
            <a:spLocks noChangeShapeType="1"/>
          </p:cNvSpPr>
          <p:nvPr/>
        </p:nvSpPr>
        <p:spPr bwMode="auto">
          <a:xfrm>
            <a:off x="1692275" y="3860800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Oval 8"/>
          <p:cNvSpPr>
            <a:spLocks noChangeArrowheads="1"/>
          </p:cNvSpPr>
          <p:nvPr/>
        </p:nvSpPr>
        <p:spPr bwMode="auto">
          <a:xfrm>
            <a:off x="1908175" y="23495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35" name="Oval 9"/>
          <p:cNvSpPr>
            <a:spLocks noChangeArrowheads="1"/>
          </p:cNvSpPr>
          <p:nvPr/>
        </p:nvSpPr>
        <p:spPr bwMode="auto">
          <a:xfrm>
            <a:off x="2413000" y="28543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36" name="Line 10"/>
          <p:cNvSpPr>
            <a:spLocks noChangeShapeType="1"/>
          </p:cNvSpPr>
          <p:nvPr/>
        </p:nvSpPr>
        <p:spPr bwMode="auto">
          <a:xfrm>
            <a:off x="4090267" y="1261486"/>
            <a:ext cx="0" cy="2592387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3851275" y="10525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8138" name="Oval 12"/>
          <p:cNvSpPr>
            <a:spLocks noChangeArrowheads="1"/>
          </p:cNvSpPr>
          <p:nvPr/>
        </p:nvSpPr>
        <p:spPr bwMode="auto">
          <a:xfrm>
            <a:off x="3708400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39" name="Oval 13"/>
          <p:cNvSpPr>
            <a:spLocks noChangeArrowheads="1"/>
          </p:cNvSpPr>
          <p:nvPr/>
        </p:nvSpPr>
        <p:spPr bwMode="auto">
          <a:xfrm>
            <a:off x="2771775" y="16287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0" name="Oval 14"/>
          <p:cNvSpPr>
            <a:spLocks noChangeArrowheads="1"/>
          </p:cNvSpPr>
          <p:nvPr/>
        </p:nvSpPr>
        <p:spPr bwMode="auto">
          <a:xfrm>
            <a:off x="3708400" y="2205038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1" name="Oval 15"/>
          <p:cNvSpPr>
            <a:spLocks noChangeArrowheads="1"/>
          </p:cNvSpPr>
          <p:nvPr/>
        </p:nvSpPr>
        <p:spPr bwMode="auto">
          <a:xfrm>
            <a:off x="4284663" y="33575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2" name="Oval 16"/>
          <p:cNvSpPr>
            <a:spLocks noChangeArrowheads="1"/>
          </p:cNvSpPr>
          <p:nvPr/>
        </p:nvSpPr>
        <p:spPr bwMode="auto">
          <a:xfrm>
            <a:off x="5797550" y="24939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3" name="Oval 17"/>
          <p:cNvSpPr>
            <a:spLocks noChangeArrowheads="1"/>
          </p:cNvSpPr>
          <p:nvPr/>
        </p:nvSpPr>
        <p:spPr bwMode="auto">
          <a:xfrm>
            <a:off x="4716463" y="17018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4" name="Oval 19"/>
          <p:cNvSpPr>
            <a:spLocks noChangeArrowheads="1"/>
          </p:cNvSpPr>
          <p:nvPr/>
        </p:nvSpPr>
        <p:spPr bwMode="auto">
          <a:xfrm>
            <a:off x="4593215" y="26924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5" name="Oval 20"/>
          <p:cNvSpPr>
            <a:spLocks noChangeArrowheads="1"/>
          </p:cNvSpPr>
          <p:nvPr/>
        </p:nvSpPr>
        <p:spPr bwMode="auto">
          <a:xfrm>
            <a:off x="4068763" y="17732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46" name="Oval 21"/>
          <p:cNvSpPr>
            <a:spLocks noChangeArrowheads="1"/>
          </p:cNvSpPr>
          <p:nvPr/>
        </p:nvSpPr>
        <p:spPr bwMode="auto">
          <a:xfrm>
            <a:off x="2916238" y="19891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3492500" y="1341438"/>
            <a:ext cx="0" cy="251936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4647045" y="1261486"/>
            <a:ext cx="0" cy="25923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203575" y="37893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L-d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176713" y="38608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L+d</a:t>
            </a: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2843213" y="1700213"/>
            <a:ext cx="73025" cy="358775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8"/>
          <p:cNvGraphicFramePr>
            <a:graphicFrameLocks noChangeAspect="1"/>
          </p:cNvGraphicFramePr>
          <p:nvPr/>
        </p:nvGraphicFramePr>
        <p:xfrm>
          <a:off x="5435600" y="1700213"/>
          <a:ext cx="3603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公式" r:id="rId5" imgW="190335" imgH="215713" progId="Equation.3">
                  <p:embed/>
                </p:oleObj>
              </mc:Choice>
              <mc:Fallback>
                <p:oleObj name="公式" r:id="rId5" imgW="190335" imgH="215713" progId="Equation.3">
                  <p:embed/>
                  <p:pic>
                    <p:nvPicPr>
                      <p:cNvPr id="481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3603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30"/>
          <p:cNvGraphicFramePr>
            <a:graphicFrameLocks noChangeAspect="1"/>
          </p:cNvGraphicFramePr>
          <p:nvPr/>
        </p:nvGraphicFramePr>
        <p:xfrm>
          <a:off x="2124075" y="1485900"/>
          <a:ext cx="320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4815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5900"/>
                        <a:ext cx="3206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Oval 32"/>
          <p:cNvSpPr>
            <a:spLocks noChangeArrowheads="1"/>
          </p:cNvSpPr>
          <p:nvPr/>
        </p:nvSpPr>
        <p:spPr bwMode="auto">
          <a:xfrm>
            <a:off x="5580063" y="29972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5651500" y="2565400"/>
            <a:ext cx="144463" cy="431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2843213" y="1628775"/>
          <a:ext cx="2682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594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28775"/>
                        <a:ext cx="2682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9" name="Object 37"/>
          <p:cNvGraphicFramePr>
            <a:graphicFrameLocks noChangeAspect="1"/>
          </p:cNvGraphicFramePr>
          <p:nvPr/>
        </p:nvGraphicFramePr>
        <p:xfrm>
          <a:off x="5724525" y="2708275"/>
          <a:ext cx="2492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594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708275"/>
                        <a:ext cx="2492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Rectangle 5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8159" name="Rectangle 5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59450" name="Group 58"/>
          <p:cNvGrpSpPr>
            <a:grpSpLocks/>
          </p:cNvGrpSpPr>
          <p:nvPr/>
        </p:nvGrpSpPr>
        <p:grpSpPr bwMode="auto">
          <a:xfrm>
            <a:off x="1133475" y="5229225"/>
            <a:ext cx="5292725" cy="601663"/>
            <a:chOff x="2018" y="3294"/>
            <a:chExt cx="3334" cy="379"/>
          </a:xfrm>
        </p:grpSpPr>
        <p:graphicFrame>
          <p:nvGraphicFramePr>
            <p:cNvPr id="48161" name="Object 52"/>
            <p:cNvGraphicFramePr>
              <a:graphicFrameLocks noChangeAspect="1"/>
            </p:cNvGraphicFramePr>
            <p:nvPr/>
          </p:nvGraphicFramePr>
          <p:xfrm>
            <a:off x="2835" y="3385"/>
            <a:ext cx="108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1" name="公式" r:id="rId13" imgW="990600" imgH="228600" progId="Equation.3">
                    <p:embed/>
                  </p:oleObj>
                </mc:Choice>
                <mc:Fallback>
                  <p:oleObj name="公式" r:id="rId13" imgW="990600" imgH="228600" progId="Equation.3">
                    <p:embed/>
                    <p:pic>
                      <p:nvPicPr>
                        <p:cNvPr id="48161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385"/>
                          <a:ext cx="108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2" name="Object 54"/>
            <p:cNvGraphicFramePr>
              <a:graphicFrameLocks noChangeAspect="1"/>
            </p:cNvGraphicFramePr>
            <p:nvPr/>
          </p:nvGraphicFramePr>
          <p:xfrm>
            <a:off x="4286" y="3294"/>
            <a:ext cx="106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2" name="公式" r:id="rId15" imgW="787058" imgH="253890" progId="Equation.3">
                    <p:embed/>
                  </p:oleObj>
                </mc:Choice>
                <mc:Fallback>
                  <p:oleObj name="公式" r:id="rId15" imgW="787058" imgH="253890" progId="Equation.3">
                    <p:embed/>
                    <p:pic>
                      <p:nvPicPr>
                        <p:cNvPr id="4816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294"/>
                          <a:ext cx="106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3" name="Text Box 56"/>
            <p:cNvSpPr txBox="1">
              <a:spLocks noChangeArrowheads="1"/>
            </p:cNvSpPr>
            <p:nvPr/>
          </p:nvSpPr>
          <p:spPr bwMode="auto">
            <a:xfrm>
              <a:off x="2018" y="3385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143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楷体" panose="02010600040101010101" pitchFamily="2" charset="-122"/>
                </a:rPr>
                <a:t>是否存在</a:t>
              </a:r>
            </a:p>
          </p:txBody>
        </p:sp>
        <p:sp>
          <p:nvSpPr>
            <p:cNvPr id="48164" name="Text Box 57"/>
            <p:cNvSpPr txBox="1">
              <a:spLocks noChangeArrowheads="1"/>
            </p:cNvSpPr>
            <p:nvPr/>
          </p:nvSpPr>
          <p:spPr bwMode="auto">
            <a:xfrm>
              <a:off x="3877" y="333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143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楷体" panose="02010600040101010101" pitchFamily="2" charset="-122"/>
                </a:rPr>
                <a:t>使得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7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1" grpId="0" animBg="1"/>
      <p:bldP spid="59416" grpId="0"/>
      <p:bldP spid="594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199"/>
            <a:ext cx="8915400" cy="251822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若存在，则</a:t>
            </a:r>
            <a:r>
              <a:rPr lang="en-US" altLang="zh-CN" dirty="0"/>
              <a:t>p3</a:t>
            </a:r>
            <a:r>
              <a:rPr lang="zh-CN" altLang="en-US" dirty="0"/>
              <a:t>和</a:t>
            </a:r>
            <a:r>
              <a:rPr lang="en-US" altLang="zh-CN" dirty="0"/>
              <a:t>q3</a:t>
            </a:r>
            <a:r>
              <a:rPr lang="zh-CN" altLang="en-US" dirty="0"/>
              <a:t>必分属于</a:t>
            </a:r>
            <a:r>
              <a:rPr lang="en-US" altLang="zh-CN" dirty="0"/>
              <a:t>S</a:t>
            </a:r>
            <a:r>
              <a:rPr lang="en-US" altLang="zh-CN" baseline="-30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30000" dirty="0"/>
              <a:t>2</a:t>
            </a:r>
            <a:r>
              <a:rPr lang="zh-CN" altLang="en-US" dirty="0"/>
              <a:t>。不妨设</a:t>
            </a:r>
            <a:r>
              <a:rPr lang="en-US" altLang="zh-CN" dirty="0"/>
              <a:t>p3∈S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q3∈S</a:t>
            </a:r>
            <a:r>
              <a:rPr lang="en-US" altLang="zh-CN" baseline="-30000" dirty="0"/>
              <a:t>2</a:t>
            </a:r>
            <a:r>
              <a:rPr lang="zh-CN" altLang="en-US" dirty="0"/>
              <a:t>。那么</a:t>
            </a:r>
            <a:r>
              <a:rPr lang="en-US" altLang="zh-CN" dirty="0"/>
              <a:t>p3</a:t>
            </a:r>
            <a:r>
              <a:rPr lang="zh-CN" altLang="en-US" dirty="0"/>
              <a:t>和</a:t>
            </a:r>
            <a:r>
              <a:rPr lang="en-US" altLang="zh-CN" dirty="0"/>
              <a:t>q3</a:t>
            </a:r>
            <a:r>
              <a:rPr lang="zh-CN" altLang="en-US" dirty="0"/>
              <a:t>距直线</a:t>
            </a:r>
            <a:r>
              <a:rPr lang="en-US" altLang="zh-CN" dirty="0"/>
              <a:t>L</a:t>
            </a:r>
            <a:r>
              <a:rPr lang="zh-CN" altLang="en-US" dirty="0"/>
              <a:t>的距离均小于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若用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en-US" altLang="zh-CN" baseline="-30000" dirty="0"/>
              <a:t>2</a:t>
            </a:r>
            <a:r>
              <a:rPr lang="zh-CN" altLang="en-US" dirty="0"/>
              <a:t>分别表示直线</a:t>
            </a:r>
            <a:r>
              <a:rPr lang="en-US" altLang="zh-CN" dirty="0"/>
              <a:t>L</a:t>
            </a:r>
            <a:r>
              <a:rPr lang="zh-CN" altLang="en-US" dirty="0"/>
              <a:t>的左边和右边的宽为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个垂直长条，则</a:t>
            </a:r>
            <a:r>
              <a:rPr lang="en-US" altLang="zh-CN" dirty="0"/>
              <a:t>p3∈P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q3∈P</a:t>
            </a:r>
            <a:r>
              <a:rPr lang="en-US" altLang="zh-CN" baseline="-30000" dirty="0"/>
              <a:t>2</a:t>
            </a:r>
            <a:r>
              <a:rPr lang="zh-CN" altLang="en-US" dirty="0"/>
              <a:t>。</a:t>
            </a:r>
          </a:p>
        </p:txBody>
      </p:sp>
      <p:pic>
        <p:nvPicPr>
          <p:cNvPr id="14341" name="Picture 8" descr="t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3141663"/>
            <a:ext cx="3529012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106057" y="3425371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50115" y="3425371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85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4582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在一维的情形，距分割点距离为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个区间</a:t>
            </a:r>
            <a:r>
              <a:rPr lang="en-US" altLang="zh-CN" dirty="0"/>
              <a:t>(m-</a:t>
            </a:r>
            <a:r>
              <a:rPr lang="en-US" altLang="zh-CN" dirty="0" err="1"/>
              <a:t>d,m</a:t>
            </a:r>
            <a:r>
              <a:rPr lang="en-US" altLang="zh-CN" dirty="0"/>
              <a:t>](</a:t>
            </a:r>
            <a:r>
              <a:rPr lang="en-US" altLang="zh-CN" dirty="0" err="1"/>
              <a:t>m,m+d</a:t>
            </a:r>
            <a:r>
              <a:rPr lang="en-US" altLang="zh-CN" dirty="0"/>
              <a:t>]</a:t>
            </a:r>
            <a:r>
              <a:rPr lang="zh-CN" altLang="en-US" dirty="0"/>
              <a:t>中最多各有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r>
              <a:rPr lang="en-US" altLang="zh-CN" dirty="0"/>
              <a:t>1</a:t>
            </a:r>
            <a:r>
              <a:rPr lang="zh-CN" altLang="en-US" dirty="0"/>
              <a:t>个点。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二维的情形时，有几对？</a:t>
            </a:r>
            <a:endParaRPr lang="en-US" altLang="zh-CN" dirty="0"/>
          </a:p>
          <a:p>
            <a:pPr lvl="1"/>
            <a:r>
              <a:rPr lang="zh-CN" altLang="en-US" dirty="0"/>
              <a:t>最坏的情况为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/4</a:t>
            </a:r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P</a:t>
            </a:r>
            <a:r>
              <a:rPr lang="en-US" altLang="zh-CN" baseline="-30000" dirty="0"/>
              <a:t>1</a:t>
            </a:r>
            <a:r>
              <a:rPr lang="zh-CN" altLang="en-US" dirty="0"/>
              <a:t>中任意一点</a:t>
            </a:r>
            <a:r>
              <a:rPr lang="en-US" altLang="zh-CN" dirty="0"/>
              <a:t>p,</a:t>
            </a:r>
            <a:r>
              <a:rPr lang="zh-CN" altLang="en-US" dirty="0"/>
              <a:t>它若与</a:t>
            </a:r>
            <a:r>
              <a:rPr lang="en-US" altLang="zh-CN" dirty="0"/>
              <a:t>P</a:t>
            </a:r>
            <a:r>
              <a:rPr lang="en-US" altLang="zh-CN" baseline="-30000" dirty="0"/>
              <a:t>2</a:t>
            </a:r>
            <a:r>
              <a:rPr lang="zh-CN" altLang="en-US" dirty="0"/>
              <a:t>中的点</a:t>
            </a:r>
            <a:r>
              <a:rPr lang="en-US" altLang="zh-CN" dirty="0"/>
              <a:t>q</a:t>
            </a:r>
            <a:r>
              <a:rPr lang="zh-CN" altLang="en-US" dirty="0"/>
              <a:t>构成最接近点对的候选者，则必有</a:t>
            </a:r>
            <a:r>
              <a:rPr lang="en-US" altLang="zh-CN" dirty="0"/>
              <a:t>d(</a:t>
            </a:r>
            <a:r>
              <a:rPr lang="en-US" altLang="zh-CN" dirty="0" err="1"/>
              <a:t>p,q</a:t>
            </a:r>
            <a:r>
              <a:rPr lang="en-US" altLang="zh-CN" dirty="0"/>
              <a:t>)&lt;d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这样的点有什么特点呢？</a:t>
            </a:r>
          </a:p>
        </p:txBody>
      </p:sp>
      <p:pic>
        <p:nvPicPr>
          <p:cNvPr id="5" name="Picture 13" descr="t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28" y="3810000"/>
            <a:ext cx="279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12206" y="3167390"/>
            <a:ext cx="55426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一定落在一个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d×2d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78629" y="4005942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79999" y="4005942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58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458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矩形</a:t>
            </a:r>
            <a:r>
              <a:rPr lang="en-US" altLang="zh-CN" dirty="0"/>
              <a:t>R</a:t>
            </a:r>
            <a:r>
              <a:rPr lang="zh-CN" altLang="en-US" dirty="0"/>
              <a:t>中的点有多少个呢？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矩形</a:t>
            </a:r>
            <a:r>
              <a:rPr lang="en-US" altLang="zh-CN" dirty="0"/>
              <a:t>R</a:t>
            </a:r>
            <a:r>
              <a:rPr lang="zh-CN" altLang="en-US" dirty="0"/>
              <a:t>中最多只有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S</a:t>
            </a:r>
            <a:r>
              <a:rPr lang="zh-CN" altLang="en-US" dirty="0"/>
              <a:t>中的点。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将矩形</a:t>
            </a:r>
            <a:r>
              <a:rPr lang="en-US" altLang="zh-CN" dirty="0"/>
              <a:t>R</a:t>
            </a:r>
            <a:r>
              <a:rPr lang="zh-CN" altLang="en-US" dirty="0"/>
              <a:t>的长为</a:t>
            </a:r>
            <a:r>
              <a:rPr lang="en-US" altLang="zh-CN" dirty="0"/>
              <a:t>2d</a:t>
            </a:r>
            <a:r>
              <a:rPr lang="zh-CN" altLang="en-US" dirty="0"/>
              <a:t>的边</a:t>
            </a:r>
            <a:r>
              <a:rPr lang="en-US" altLang="zh-CN" dirty="0"/>
              <a:t>3</a:t>
            </a:r>
            <a:r>
              <a:rPr lang="zh-CN" altLang="en-US" dirty="0"/>
              <a:t>等分，长为</a:t>
            </a:r>
            <a:r>
              <a:rPr lang="en-US" altLang="zh-CN" dirty="0"/>
              <a:t>d</a:t>
            </a:r>
            <a:r>
              <a:rPr lang="zh-CN" altLang="en-US" dirty="0"/>
              <a:t>的边</a:t>
            </a:r>
            <a:r>
              <a:rPr lang="en-US" altLang="zh-CN" dirty="0"/>
              <a:t>2</a:t>
            </a:r>
            <a:r>
              <a:rPr lang="zh-CN" altLang="en-US" dirty="0"/>
              <a:t>等分，由此导出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(d/2)×(2d</a:t>
            </a:r>
            <a:r>
              <a:rPr lang="en-US" altLang="zh-CN" i="1" dirty="0"/>
              <a:t>/</a:t>
            </a:r>
            <a:r>
              <a:rPr lang="en-US" altLang="zh-CN" dirty="0"/>
              <a:t>3)</a:t>
            </a:r>
            <a:r>
              <a:rPr lang="zh-CN" altLang="en-US" dirty="0"/>
              <a:t>的矩形。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每个小矩形中至多有一个点。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zh-CN" altLang="en-US" dirty="0"/>
          </a:p>
        </p:txBody>
      </p:sp>
      <p:pic>
        <p:nvPicPr>
          <p:cNvPr id="51203" name="Picture 13" descr="t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69" y="3141663"/>
            <a:ext cx="279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4" descr="t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141663"/>
            <a:ext cx="312420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611086" y="3338285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512457" y="3338285"/>
            <a:ext cx="0" cy="2612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295900" y="3736023"/>
            <a:ext cx="0" cy="1796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23460" y="4343400"/>
            <a:ext cx="952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23460" y="4945380"/>
            <a:ext cx="952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80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458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假设一个小矩形中的点有两个。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ym typeface="Wingdings" pitchFamily="2" charset="2"/>
              </a:rPr>
              <a:t>当这两个点位于小</a:t>
            </a:r>
            <a:r>
              <a:rPr lang="zh-CN" altLang="en-US" dirty="0"/>
              <a:t>矩形的对角位置时，两个点间的距离为最大，见下图圆点。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zh-CN" altLang="en-US" dirty="0"/>
          </a:p>
        </p:txBody>
      </p:sp>
      <p:pic>
        <p:nvPicPr>
          <p:cNvPr id="52227" name="Picture 14" descr="t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644900"/>
            <a:ext cx="3124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椭圆 1"/>
          <p:cNvSpPr>
            <a:spLocks noChangeArrowheads="1"/>
          </p:cNvSpPr>
          <p:nvPr/>
        </p:nvSpPr>
        <p:spPr bwMode="auto">
          <a:xfrm>
            <a:off x="3233738" y="4794250"/>
            <a:ext cx="144462" cy="142875"/>
          </a:xfrm>
          <a:prstGeom prst="ellipse">
            <a:avLst/>
          </a:prstGeom>
          <a:solidFill>
            <a:srgbClr val="00FFFF"/>
          </a:solidFill>
          <a:ln w="0" algn="ctr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52229" name="椭圆 7"/>
          <p:cNvSpPr>
            <a:spLocks noChangeArrowheads="1"/>
          </p:cNvSpPr>
          <p:nvPr/>
        </p:nvSpPr>
        <p:spPr bwMode="auto">
          <a:xfrm>
            <a:off x="2771775" y="5373688"/>
            <a:ext cx="144463" cy="142875"/>
          </a:xfrm>
          <a:prstGeom prst="ellipse">
            <a:avLst/>
          </a:prstGeom>
          <a:solidFill>
            <a:srgbClr val="00FFFF"/>
          </a:solidFill>
          <a:ln w="0" algn="ctr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graphicFrame>
        <p:nvGraphicFramePr>
          <p:cNvPr id="3482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00823"/>
              </p:ext>
            </p:extLst>
          </p:nvPr>
        </p:nvGraphicFramePr>
        <p:xfrm>
          <a:off x="960438" y="2011203"/>
          <a:ext cx="3911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4" imgW="1790700" imgH="622300" progId="Equation.DSMT4">
                  <p:embed/>
                </p:oleObj>
              </mc:Choice>
              <mc:Fallback>
                <p:oleObj name="Equation" r:id="rId4" imgW="1790700" imgH="622300" progId="Equation.DSMT4">
                  <p:embed/>
                  <p:pic>
                    <p:nvPicPr>
                      <p:cNvPr id="3482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011203"/>
                        <a:ext cx="3911600" cy="1381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322320" y="4232911"/>
            <a:ext cx="0" cy="1796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9880" y="4840288"/>
            <a:ext cx="952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49880" y="5442268"/>
            <a:ext cx="952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666299" y="4165760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65459" y="4165760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66299" y="5057300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65459" y="5057300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66299" y="5894706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65459" y="5894706"/>
            <a:ext cx="134302" cy="134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49548" y="4371578"/>
            <a:ext cx="3137397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/>
              <a:t>矩形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中最多有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中的点</a:t>
            </a:r>
          </a:p>
        </p:txBody>
      </p:sp>
    </p:spTree>
    <p:extLst>
      <p:ext uri="{BB962C8B-B14F-4D97-AF65-F5344CB8AC3E}">
        <p14:creationId xmlns:p14="http://schemas.microsoft.com/office/powerpoint/2010/main" val="70021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9538" y="1389380"/>
            <a:ext cx="5224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如何为了确切地知道要检查哪6个点？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968500"/>
            <a:ext cx="3842385" cy="3690620"/>
            <a:chOff x="2700338" y="3644900"/>
            <a:chExt cx="3124200" cy="2986088"/>
          </a:xfrm>
        </p:grpSpPr>
        <p:pic>
          <p:nvPicPr>
            <p:cNvPr id="5" name="Picture 14" descr="t2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38" y="3644900"/>
              <a:ext cx="3124200" cy="298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椭圆 1"/>
            <p:cNvSpPr>
              <a:spLocks noChangeArrowheads="1"/>
            </p:cNvSpPr>
            <p:nvPr/>
          </p:nvSpPr>
          <p:spPr bwMode="auto">
            <a:xfrm>
              <a:off x="3233738" y="4794250"/>
              <a:ext cx="144462" cy="142875"/>
            </a:xfrm>
            <a:prstGeom prst="ellipse">
              <a:avLst/>
            </a:prstGeom>
            <a:solidFill>
              <a:srgbClr val="00FFFF"/>
            </a:solidFill>
            <a:ln w="0" algn="ctr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" name="椭圆 7"/>
            <p:cNvSpPr>
              <a:spLocks noChangeArrowheads="1"/>
            </p:cNvSpPr>
            <p:nvPr/>
          </p:nvSpPr>
          <p:spPr bwMode="auto">
            <a:xfrm>
              <a:off x="2771775" y="5373688"/>
              <a:ext cx="144463" cy="142875"/>
            </a:xfrm>
            <a:prstGeom prst="ellipse">
              <a:avLst/>
            </a:prstGeom>
            <a:solidFill>
              <a:srgbClr val="00FFFF"/>
            </a:solidFill>
            <a:ln w="0" algn="ctr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322320" y="4232911"/>
              <a:ext cx="0" cy="17960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849880" y="4840288"/>
              <a:ext cx="9525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849880" y="5442268"/>
              <a:ext cx="9525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4089083" y="2529355"/>
            <a:ext cx="47367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的点投影到垂直线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由于能与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点一起构成最接近点对候选者的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中点一定在矩形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中，所以它们在直线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上的投影点距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上投影点的距离小于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。由上面的分析可知，这种投影点最多只有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5739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7450" y="2441575"/>
          <a:ext cx="66246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文档" r:id="rId4" imgW="4572583" imgH="792141" progId="Word.Document.8">
                  <p:embed/>
                </p:oleObj>
              </mc:Choice>
              <mc:Fallback>
                <p:oleObj name="文档" r:id="rId4" imgW="4572583" imgH="792141" progId="Word.Document.8">
                  <p:embed/>
                  <p:pic>
                    <p:nvPicPr>
                      <p:cNvPr id="317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41575"/>
                        <a:ext cx="66246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7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827088" y="1052513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最接近点对问题</a:t>
            </a:r>
          </a:p>
        </p:txBody>
      </p:sp>
      <p:sp>
        <p:nvSpPr>
          <p:cNvPr id="31750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337300" y="4797425"/>
          <a:ext cx="1368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7" imgW="419100" imgH="228600" progId="Equation.3">
                  <p:embed/>
                </p:oleObj>
              </mc:Choice>
              <mc:Fallback>
                <p:oleObj name="公式" r:id="rId7" imgW="419100" imgH="228600" progId="Equation.3">
                  <p:embed/>
                  <p:pic>
                    <p:nvPicPr>
                      <p:cNvPr id="532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797425"/>
                        <a:ext cx="1368425" cy="746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42988" y="4868863"/>
            <a:ext cx="388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逐一比较所有点对间的距离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859338" y="5100638"/>
            <a:ext cx="1511300" cy="0"/>
          </a:xfrm>
          <a:prstGeom prst="line">
            <a:avLst/>
          </a:prstGeom>
          <a:noFill/>
          <a:ln w="1143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0" y="458361"/>
            <a:ext cx="464343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double </a:t>
            </a:r>
            <a:r>
              <a:rPr lang="en-US" altLang="zh-CN" sz="2000" b="1" dirty="0">
                <a:ea typeface="楷体_GB2312" pitchFamily="49" charset="-122"/>
              </a:rPr>
              <a:t>cpair2</a:t>
            </a:r>
            <a:r>
              <a:rPr lang="en-US" altLang="zh-CN" sz="2000" dirty="0">
                <a:ea typeface="楷体_GB2312" pitchFamily="49" charset="-122"/>
              </a:rPr>
              <a:t>(S)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      n=|S|;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      </a:t>
            </a:r>
            <a:r>
              <a:rPr lang="en-US" altLang="zh-CN" sz="2000" b="1" dirty="0">
                <a:ea typeface="楷体_GB2312" pitchFamily="49" charset="-122"/>
              </a:rPr>
              <a:t>if</a:t>
            </a:r>
            <a:r>
              <a:rPr lang="en-US" altLang="zh-CN" sz="2000" dirty="0">
                <a:ea typeface="楷体_GB2312" pitchFamily="49" charset="-122"/>
              </a:rPr>
              <a:t> (n &lt; 2) </a:t>
            </a:r>
            <a:r>
              <a:rPr lang="en-US" altLang="zh-CN" sz="2000" b="1" dirty="0">
                <a:ea typeface="楷体_GB2312" pitchFamily="49" charset="-122"/>
              </a:rPr>
              <a:t>return</a:t>
            </a:r>
            <a:r>
              <a:rPr lang="en-US" altLang="zh-CN" sz="2000" dirty="0">
                <a:ea typeface="楷体_GB2312" pitchFamily="49" charset="-122"/>
              </a:rPr>
              <a:t> 0;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1</a:t>
            </a:r>
            <a:r>
              <a:rPr lang="zh-CN" altLang="en-US" sz="2000" dirty="0">
                <a:ea typeface="楷体_GB2312" pitchFamily="49" charset="-122"/>
              </a:rPr>
              <a:t>、</a:t>
            </a:r>
            <a:r>
              <a:rPr lang="en-US" altLang="zh-CN" sz="2000" dirty="0">
                <a:ea typeface="楷体_GB2312" pitchFamily="49" charset="-122"/>
              </a:rPr>
              <a:t>m=S</a:t>
            </a:r>
            <a:r>
              <a:rPr lang="zh-CN" altLang="en-US" sz="2000" dirty="0">
                <a:ea typeface="楷体_GB2312" pitchFamily="49" charset="-122"/>
              </a:rPr>
              <a:t>中各点</a:t>
            </a:r>
            <a:r>
              <a:rPr lang="en-US" altLang="zh-CN" sz="2000" dirty="0">
                <a:ea typeface="楷体_GB2312" pitchFamily="49" charset="-122"/>
              </a:rPr>
              <a:t>x</a:t>
            </a:r>
            <a:r>
              <a:rPr lang="zh-CN" altLang="en-US" sz="2000" dirty="0">
                <a:ea typeface="楷体_GB2312" pitchFamily="49" charset="-122"/>
              </a:rPr>
              <a:t>间坐标的中位数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      </a:t>
            </a:r>
            <a:r>
              <a:rPr lang="zh-CN" altLang="en-US" sz="2000" dirty="0">
                <a:ea typeface="楷体_GB2312" pitchFamily="49" charset="-122"/>
              </a:rPr>
              <a:t>构造</a:t>
            </a:r>
            <a:r>
              <a:rPr lang="en-US" altLang="zh-CN" sz="2000" dirty="0">
                <a:ea typeface="楷体_GB2312" pitchFamily="49" charset="-122"/>
              </a:rPr>
              <a:t>S1</a:t>
            </a:r>
            <a:r>
              <a:rPr lang="zh-CN" altLang="en-US" sz="2000" dirty="0">
                <a:ea typeface="楷体_GB2312" pitchFamily="49" charset="-122"/>
              </a:rPr>
              <a:t>和</a:t>
            </a:r>
            <a:r>
              <a:rPr lang="en-US" altLang="zh-CN" sz="2000" dirty="0">
                <a:ea typeface="楷体_GB2312" pitchFamily="49" charset="-122"/>
              </a:rPr>
              <a:t>S2</a:t>
            </a:r>
            <a:r>
              <a:rPr lang="zh-CN" altLang="en-US" sz="2000" dirty="0"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ea typeface="楷体_GB2312" pitchFamily="49" charset="-122"/>
              </a:rPr>
              <a:t>      </a:t>
            </a:r>
            <a:r>
              <a:rPr lang="en-US" altLang="zh-CN" sz="2000" dirty="0">
                <a:ea typeface="楷体_GB2312" pitchFamily="49" charset="-122"/>
              </a:rPr>
              <a:t>//S1={</a:t>
            </a:r>
            <a:r>
              <a:rPr lang="en-US" altLang="zh-CN" sz="2000" dirty="0" err="1">
                <a:ea typeface="楷体_GB2312" pitchFamily="49" charset="-122"/>
              </a:rPr>
              <a:t>p∈S|x</a:t>
            </a:r>
            <a:r>
              <a:rPr lang="en-US" altLang="zh-CN" sz="2000" dirty="0">
                <a:ea typeface="楷体_GB2312" pitchFamily="49" charset="-122"/>
              </a:rPr>
              <a:t>(p)&lt;=m},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     S2={</a:t>
            </a:r>
            <a:r>
              <a:rPr lang="en-US" altLang="zh-CN" sz="2000" dirty="0" err="1">
                <a:ea typeface="楷体_GB2312" pitchFamily="49" charset="-122"/>
              </a:rPr>
              <a:t>p∈S|x</a:t>
            </a:r>
            <a:r>
              <a:rPr lang="en-US" altLang="zh-CN" sz="2000" dirty="0">
                <a:ea typeface="楷体_GB2312" pitchFamily="49" charset="-122"/>
              </a:rPr>
              <a:t>(p)&gt;m}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2</a:t>
            </a:r>
            <a:r>
              <a:rPr lang="zh-CN" altLang="en-US" sz="2000" dirty="0"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d1=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cpair2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(S1);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    d2=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cpair2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(S2);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楷体_GB2312" pitchFamily="49" charset="-122"/>
              </a:rPr>
              <a:t>3</a:t>
            </a:r>
            <a:r>
              <a:rPr lang="zh-CN" altLang="en-US" sz="2000" dirty="0">
                <a:ea typeface="楷体_GB2312" pitchFamily="49" charset="-122"/>
              </a:rPr>
              <a:t>、</a:t>
            </a:r>
            <a:r>
              <a:rPr lang="en-US" altLang="zh-CN" sz="2000" dirty="0" err="1">
                <a:ea typeface="楷体_GB2312" pitchFamily="49" charset="-122"/>
              </a:rPr>
              <a:t>dm</a:t>
            </a:r>
            <a:r>
              <a:rPr lang="en-US" altLang="zh-CN" sz="2000" dirty="0">
                <a:ea typeface="楷体_GB2312" pitchFamily="49" charset="-122"/>
              </a:rPr>
              <a:t>=</a:t>
            </a:r>
            <a:r>
              <a:rPr lang="en-US" altLang="zh-CN" sz="2000" b="1" dirty="0">
                <a:ea typeface="楷体_GB2312" pitchFamily="49" charset="-122"/>
              </a:rPr>
              <a:t>min</a:t>
            </a:r>
            <a:r>
              <a:rPr lang="en-US" altLang="zh-CN" sz="2000" dirty="0">
                <a:ea typeface="楷体_GB2312" pitchFamily="49" charset="-122"/>
              </a:rPr>
              <a:t>(d1,d2);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3814193" y="766732"/>
            <a:ext cx="53276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中距垂直分割线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之内的所有点组成的集合；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中距分割线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之内所有点组成的集合；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中点依其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坐标值排序；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并设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是相应的已排好序的点列；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、通过扫描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中每个点检查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中与其距离在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之内的所有点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可以完成合并；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中的扫描指针逐次向上移动时，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中的扫描指针可在宽为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的区间内移动；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是按这种扫描方式找到的点对间的最小距离；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dm,dl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9E6AAC8-4B32-4622-8246-C934C04DF52C}"/>
                  </a:ext>
                </a:extLst>
              </p:cNvPr>
              <p:cNvSpPr/>
              <p:nvPr/>
            </p:nvSpPr>
            <p:spPr>
              <a:xfrm>
                <a:off x="2201195" y="2677200"/>
                <a:ext cx="1237802" cy="52322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9E6AAC8-4B32-4622-8246-C934C04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95" y="2677200"/>
                <a:ext cx="123780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292D84-482E-422A-9F01-DB54B0874AC1}"/>
                  </a:ext>
                </a:extLst>
              </p:cNvPr>
              <p:cNvSpPr/>
              <p:nvPr/>
            </p:nvSpPr>
            <p:spPr>
              <a:xfrm>
                <a:off x="8228111" y="5110848"/>
                <a:ext cx="831402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292D84-482E-422A-9F01-DB54B087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111" y="5110848"/>
                <a:ext cx="831402" cy="461665"/>
              </a:xfrm>
              <a:prstGeom prst="rect">
                <a:avLst/>
              </a:prstGeom>
              <a:blipFill>
                <a:blip r:embed="rId3"/>
                <a:stretch>
                  <a:fillRect l="-2206" r="-58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9A99AD-02C0-418E-A5B6-B030CA0CC798}"/>
                  </a:ext>
                </a:extLst>
              </p:cNvPr>
              <p:cNvSpPr/>
              <p:nvPr/>
            </p:nvSpPr>
            <p:spPr>
              <a:xfrm>
                <a:off x="2306117" y="4279929"/>
                <a:ext cx="1610841" cy="52322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9A99AD-02C0-418E-A5B6-B030CA0C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17" y="4279929"/>
                <a:ext cx="161084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488423-86F3-4E8D-A582-986AB810B236}"/>
                  </a:ext>
                </a:extLst>
              </p:cNvPr>
              <p:cNvSpPr/>
              <p:nvPr/>
            </p:nvSpPr>
            <p:spPr>
              <a:xfrm>
                <a:off x="7253190" y="2677180"/>
                <a:ext cx="1806323" cy="52322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488423-86F3-4E8D-A582-986AB810B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90" y="2677180"/>
                <a:ext cx="180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65762" y="5658361"/>
                <a:ext cx="5211683" cy="95410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r>
                  <a:rPr lang="zh-CN" altLang="en-US" dirty="0"/>
                  <a:t>在第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步要用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时间，将增加算法的时间复杂度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62" y="5658361"/>
                <a:ext cx="5211683" cy="954107"/>
              </a:xfrm>
              <a:prstGeom prst="rect">
                <a:avLst/>
              </a:prstGeom>
              <a:blipFill>
                <a:blip r:embed="rId6"/>
                <a:stretch>
                  <a:fillRect l="-2339" t="-7643" r="-936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1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采用设计算法时常用的预排序技术，即在使用分治法之前，预先将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个点依其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坐标值排好序，设排 好序的点列为</a:t>
            </a:r>
            <a:r>
              <a:rPr lang="en-US" altLang="zh-CN" dirty="0" smtClean="0"/>
              <a:t>P*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在执行分治法的第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步时，只要对</a:t>
            </a:r>
            <a:r>
              <a:rPr lang="en-US" altLang="zh-CN" dirty="0"/>
              <a:t>P</a:t>
            </a:r>
            <a:r>
              <a:rPr lang="en-US" altLang="zh-CN" dirty="0" smtClean="0"/>
              <a:t>*</a:t>
            </a:r>
            <a:r>
              <a:rPr lang="zh-CN" altLang="en-US" dirty="0" smtClean="0"/>
              <a:t>做一次线性扫描即可抽取出所需要的排 好序的点列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步中再对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轴做一次线性扫描，即可求出</a:t>
            </a:r>
            <a:r>
              <a:rPr lang="en-US" altLang="zh-CN" dirty="0" smtClean="0"/>
              <a:t>dl</a:t>
            </a:r>
            <a:r>
              <a:rPr lang="zh-CN" altLang="en-US" dirty="0" smtClean="0"/>
              <a:t>。第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步只需要</a:t>
            </a:r>
            <a:r>
              <a:rPr lang="en-US" altLang="zh-CN" i="1" dirty="0" smtClean="0"/>
              <a:t>O(n)</a:t>
            </a:r>
            <a:r>
              <a:rPr lang="zh-CN" altLang="en-US" dirty="0" smtClean="0"/>
              <a:t>的时间。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21068" y="2210118"/>
            <a:ext cx="6988175" cy="1328738"/>
            <a:chOff x="0" y="0"/>
            <a:chExt cx="4402" cy="837"/>
          </a:xfrm>
        </p:grpSpPr>
        <p:sp>
          <p:nvSpPr>
            <p:cNvPr id="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4402" cy="8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ea typeface="黑体" panose="02010609060101010101" pitchFamily="49" charset="-122"/>
                </a:rPr>
                <a:t>复杂度分析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ject 8"/>
                <p:cNvSpPr txBox="1"/>
                <p:nvPr/>
              </p:nvSpPr>
              <p:spPr bwMode="auto">
                <a:xfrm>
                  <a:off x="1044" y="136"/>
                  <a:ext cx="2913" cy="6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/2)+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" y="136"/>
                  <a:ext cx="2913" cy="6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828B449-D9FD-4BAF-989F-170491BD41FE}"/>
              </a:ext>
            </a:extLst>
          </p:cNvPr>
          <p:cNvSpPr/>
          <p:nvPr/>
        </p:nvSpPr>
        <p:spPr>
          <a:xfrm>
            <a:off x="2578418" y="4318000"/>
            <a:ext cx="4906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4800" b="1" dirty="0"/>
              <a:t>T(n)=O(</a:t>
            </a:r>
            <a:r>
              <a:rPr lang="en-US" altLang="zh-CN" sz="4800" b="1" dirty="0" err="1"/>
              <a:t>nlogn</a:t>
            </a:r>
            <a:r>
              <a:rPr lang="en-US" altLang="zh-CN" sz="4800" b="1" dirty="0"/>
              <a:t>)</a:t>
            </a:r>
            <a:endParaRPr lang="en-US" altLang="zh-CN" sz="4800" b="1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12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68313" y="908050"/>
            <a:ext cx="705802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a,b,c,d,e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的坐标分别为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(0.5,0.5),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(0.25,1),(1,2),(0.6,0.8),(0.9,0.5),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求最接近点对。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4063" y="2636838"/>
            <a:ext cx="6624637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找中位数：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[0.5 0.25 1 0.6 0.9]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中位数是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0.6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635375" y="3290888"/>
            <a:ext cx="4032250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X=0.6</a:t>
            </a:r>
          </a:p>
        </p:txBody>
      </p:sp>
      <p:graphicFrame>
        <p:nvGraphicFramePr>
          <p:cNvPr id="61448" name="Object 8"/>
          <p:cNvGraphicFramePr>
            <a:graphicFrameLocks noGrp="1" noChangeAspect="1"/>
          </p:cNvGraphicFramePr>
          <p:nvPr>
            <p:ph/>
          </p:nvPr>
        </p:nvGraphicFramePr>
        <p:xfrm>
          <a:off x="827088" y="3933825"/>
          <a:ext cx="47529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文档" r:id="rId3" imgW="2022045" imgH="396071" progId="Word.Document.8">
                  <p:embed/>
                </p:oleObj>
              </mc:Choice>
              <mc:Fallback>
                <p:oleObj name="文档" r:id="rId3" imgW="2022045" imgH="396071" progId="Word.Document.8">
                  <p:embed/>
                  <p:pic>
                    <p:nvPicPr>
                      <p:cNvPr id="61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4752975" cy="779463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754063" y="4797425"/>
          <a:ext cx="5767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5" imgW="3251200" imgH="279400" progId="Equation.3">
                  <p:embed/>
                </p:oleObj>
              </mc:Choice>
              <mc:Fallback>
                <p:oleObj name="公式" r:id="rId5" imgW="3251200" imgH="279400" progId="Equation.3">
                  <p:embed/>
                  <p:pic>
                    <p:nvPicPr>
                      <p:cNvPr id="614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797425"/>
                        <a:ext cx="57673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971550" y="5516563"/>
          <a:ext cx="50403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公式" r:id="rId7" imgW="2832100" imgH="279400" progId="Equation.3">
                  <p:embed/>
                </p:oleObj>
              </mc:Choice>
              <mc:Fallback>
                <p:oleObj name="公式" r:id="rId7" imgW="2832100" imgH="279400" progId="Equation.3">
                  <p:embed/>
                  <p:pic>
                    <p:nvPicPr>
                      <p:cNvPr id="614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50403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459" name="Group 19"/>
          <p:cNvGrpSpPr>
            <a:grpSpLocks/>
          </p:cNvGrpSpPr>
          <p:nvPr/>
        </p:nvGrpSpPr>
        <p:grpSpPr bwMode="auto">
          <a:xfrm>
            <a:off x="5938838" y="4970463"/>
            <a:ext cx="2736850" cy="619125"/>
            <a:chOff x="3923" y="2768"/>
            <a:chExt cx="1724" cy="390"/>
          </a:xfrm>
        </p:grpSpPr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4468" y="2768"/>
            <a:ext cx="117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公式" r:id="rId9" imgW="710891" imgH="177723" progId="Equation.3">
                    <p:embed/>
                  </p:oleObj>
                </mc:Choice>
                <mc:Fallback>
                  <p:oleObj name="公式" r:id="rId9" imgW="710891" imgH="177723" progId="Equation.3">
                    <p:embed/>
                    <p:pic>
                      <p:nvPicPr>
                        <p:cNvPr id="532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768"/>
                          <a:ext cx="117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4286" y="2886"/>
              <a:ext cx="227" cy="45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 flipV="1">
              <a:off x="3923" y="2931"/>
              <a:ext cx="590" cy="22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3261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333375"/>
            <a:ext cx="29162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" name="Group 7"/>
          <p:cNvGrpSpPr>
            <a:grpSpLocks/>
          </p:cNvGrpSpPr>
          <p:nvPr/>
        </p:nvGrpSpPr>
        <p:grpSpPr bwMode="auto">
          <a:xfrm>
            <a:off x="2916238" y="1773238"/>
            <a:ext cx="3455987" cy="2592387"/>
            <a:chOff x="2109" y="1117"/>
            <a:chExt cx="1905" cy="1633"/>
          </a:xfrm>
        </p:grpSpPr>
        <p:sp>
          <p:nvSpPr>
            <p:cNvPr id="54296" name="Line 5"/>
            <p:cNvSpPr>
              <a:spLocks noChangeShapeType="1"/>
            </p:cNvSpPr>
            <p:nvPr/>
          </p:nvSpPr>
          <p:spPr bwMode="auto">
            <a:xfrm>
              <a:off x="2109" y="2750"/>
              <a:ext cx="19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6"/>
            <p:cNvSpPr>
              <a:spLocks noChangeShapeType="1"/>
            </p:cNvSpPr>
            <p:nvPr/>
          </p:nvSpPr>
          <p:spPr bwMode="auto">
            <a:xfrm flipV="1">
              <a:off x="2109" y="1117"/>
              <a:ext cx="0" cy="16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6" name="Text Box 8"/>
          <p:cNvSpPr txBox="1">
            <a:spLocks noChangeArrowheads="1"/>
          </p:cNvSpPr>
          <p:nvPr/>
        </p:nvSpPr>
        <p:spPr bwMode="auto">
          <a:xfrm>
            <a:off x="4479925" y="4386263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6208713" y="4386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2751138" y="4314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2689225" y="2846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2689225" y="1577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 flipV="1">
            <a:off x="4643438" y="1700213"/>
            <a:ext cx="0" cy="26654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>
            <a:off x="2916238" y="2924175"/>
            <a:ext cx="34559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Oval 15"/>
          <p:cNvSpPr>
            <a:spLocks noChangeArrowheads="1"/>
          </p:cNvSpPr>
          <p:nvPr/>
        </p:nvSpPr>
        <p:spPr bwMode="auto">
          <a:xfrm>
            <a:off x="6372225" y="1700213"/>
            <a:ext cx="144463" cy="144462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6446838" y="15779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4285" name="Oval 17"/>
          <p:cNvSpPr>
            <a:spLocks noChangeArrowheads="1"/>
          </p:cNvSpPr>
          <p:nvPr/>
        </p:nvSpPr>
        <p:spPr bwMode="auto">
          <a:xfrm>
            <a:off x="4572000" y="3571875"/>
            <a:ext cx="144463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6" name="Oval 18"/>
          <p:cNvSpPr>
            <a:spLocks noChangeArrowheads="1"/>
          </p:cNvSpPr>
          <p:nvPr/>
        </p:nvSpPr>
        <p:spPr bwMode="auto">
          <a:xfrm>
            <a:off x="3708400" y="2852738"/>
            <a:ext cx="144463" cy="144462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7" name="Text Box 19"/>
          <p:cNvSpPr txBox="1">
            <a:spLocks noChangeArrowheads="1"/>
          </p:cNvSpPr>
          <p:nvPr/>
        </p:nvSpPr>
        <p:spPr bwMode="auto">
          <a:xfrm>
            <a:off x="4705350" y="3449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4288" name="Text Box 20"/>
          <p:cNvSpPr txBox="1">
            <a:spLocks noChangeArrowheads="1"/>
          </p:cNvSpPr>
          <p:nvPr/>
        </p:nvSpPr>
        <p:spPr bwMode="auto">
          <a:xfrm>
            <a:off x="3635375" y="2557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4289" name="Text Box 22"/>
          <p:cNvSpPr txBox="1">
            <a:spLocks noChangeArrowheads="1"/>
          </p:cNvSpPr>
          <p:nvPr/>
        </p:nvSpPr>
        <p:spPr bwMode="auto">
          <a:xfrm>
            <a:off x="4908550" y="3017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4290" name="Oval 23"/>
          <p:cNvSpPr>
            <a:spLocks noChangeArrowheads="1"/>
          </p:cNvSpPr>
          <p:nvPr/>
        </p:nvSpPr>
        <p:spPr bwMode="auto">
          <a:xfrm>
            <a:off x="6011863" y="3573463"/>
            <a:ext cx="144462" cy="144462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91" name="Line 24"/>
          <p:cNvSpPr>
            <a:spLocks noChangeShapeType="1"/>
          </p:cNvSpPr>
          <p:nvPr/>
        </p:nvSpPr>
        <p:spPr bwMode="auto">
          <a:xfrm>
            <a:off x="5219700" y="1773238"/>
            <a:ext cx="0" cy="2592387"/>
          </a:xfrm>
          <a:prstGeom prst="line">
            <a:avLst/>
          </a:prstGeom>
          <a:noFill/>
          <a:ln w="158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5148263" y="3213100"/>
            <a:ext cx="144462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2987675" y="5157788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最接近点对为</a:t>
            </a:r>
            <a:r>
              <a:rPr lang="en-US" altLang="zh-CN" b="1">
                <a:latin typeface="Times New Roman" panose="02020603050405020304" pitchFamily="18" charset="0"/>
              </a:rPr>
              <a:t>(a,d).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5219700" y="2924175"/>
            <a:ext cx="431800" cy="649288"/>
          </a:xfrm>
          <a:prstGeom prst="rect">
            <a:avLst/>
          </a:prstGeom>
          <a:solidFill>
            <a:srgbClr val="00FFFF"/>
          </a:solidFill>
          <a:ln w="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4295" name="Text Box 19"/>
          <p:cNvSpPr txBox="1">
            <a:spLocks noChangeArrowheads="1"/>
          </p:cNvSpPr>
          <p:nvPr/>
        </p:nvSpPr>
        <p:spPr bwMode="auto">
          <a:xfrm>
            <a:off x="6156325" y="3492500"/>
            <a:ext cx="2873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339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/>
      <p:bldP spid="850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1116013" y="1708150"/>
            <a:ext cx="7920037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已知图中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个点的坐标如表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所示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求该图中的最接近点对。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注：中位线上有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个点时，将这两点均分到左右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个区域中</a:t>
            </a:r>
          </a:p>
        </p:txBody>
      </p:sp>
      <p:sp>
        <p:nvSpPr>
          <p:cNvPr id="56324" name="Rectangle 25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5" name="Rectangle 27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6" name="Rectangle 29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7" name="Rectangle 31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8" name="Rectangle 33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9" name="Rectangle 35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0" name="Rectangle 37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1" name="Rectangle 39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2" name="Rectangle 48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3" name="Rectangle 58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4" name="Rectangle 60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5" name="Rectangle 62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6" name="Rectangle 64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7" name="Rectangle 66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8" name="Rectangle 68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39" name="Rectangle 70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40" name="Rectangle 72"/>
          <p:cNvSpPr>
            <a:spLocks noChangeArrowheads="1"/>
          </p:cNvSpPr>
          <p:nvPr/>
        </p:nvSpPr>
        <p:spPr bwMode="auto">
          <a:xfrm>
            <a:off x="0" y="184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41" name="Rectangle 81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821" name="Object 357"/>
          <p:cNvGraphicFramePr>
            <a:graphicFrameLocks noGrp="1" noChangeAspect="1"/>
          </p:cNvGraphicFramePr>
          <p:nvPr>
            <p:ph/>
          </p:nvPr>
        </p:nvGraphicFramePr>
        <p:xfrm>
          <a:off x="1979613" y="3716338"/>
          <a:ext cx="5545137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文档" r:id="rId3" imgW="3175465" imgH="1412172" progId="Word.Document.8">
                  <p:embed/>
                </p:oleObj>
              </mc:Choice>
              <mc:Fallback>
                <p:oleObj name="文档" r:id="rId3" imgW="3175465" imgH="1412172" progId="Word.Document.8">
                  <p:embed/>
                  <p:pic>
                    <p:nvPicPr>
                      <p:cNvPr id="62821" name="Object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5545137" cy="2155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43" name="Picture 359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6344" name="Text Box 360"/>
          <p:cNvSpPr txBox="1">
            <a:spLocks noChangeArrowheads="1"/>
          </p:cNvSpPr>
          <p:nvPr/>
        </p:nvSpPr>
        <p:spPr bwMode="auto">
          <a:xfrm>
            <a:off x="755650" y="765175"/>
            <a:ext cx="2655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1887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5650" y="8937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一维最接近点对</a:t>
            </a:r>
          </a:p>
        </p:txBody>
      </p:sp>
      <p:pic>
        <p:nvPicPr>
          <p:cNvPr id="33796" name="Picture 6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2771775" y="2133600"/>
            <a:ext cx="71438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798" name="AutoShape 8"/>
          <p:cNvSpPr>
            <a:spLocks noChangeArrowheads="1"/>
          </p:cNvSpPr>
          <p:nvPr/>
        </p:nvSpPr>
        <p:spPr bwMode="auto">
          <a:xfrm>
            <a:off x="3995738" y="2133600"/>
            <a:ext cx="71437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3132138" y="2133600"/>
            <a:ext cx="71437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0" name="AutoShape 10"/>
          <p:cNvSpPr>
            <a:spLocks noChangeArrowheads="1"/>
          </p:cNvSpPr>
          <p:nvPr/>
        </p:nvSpPr>
        <p:spPr bwMode="auto">
          <a:xfrm>
            <a:off x="4211638" y="2133600"/>
            <a:ext cx="71437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2" name="Line 24"/>
          <p:cNvSpPr>
            <a:spLocks noChangeShapeType="1"/>
          </p:cNvSpPr>
          <p:nvPr/>
        </p:nvSpPr>
        <p:spPr bwMode="auto">
          <a:xfrm flipV="1">
            <a:off x="2627313" y="2133600"/>
            <a:ext cx="3673475" cy="71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AutoShape 25"/>
          <p:cNvSpPr>
            <a:spLocks noChangeArrowheads="1"/>
          </p:cNvSpPr>
          <p:nvPr/>
        </p:nvSpPr>
        <p:spPr bwMode="auto">
          <a:xfrm>
            <a:off x="3421063" y="2133600"/>
            <a:ext cx="71437" cy="142875"/>
          </a:xfrm>
          <a:prstGeom prst="flowChartConnector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4" name="AutoShape 26"/>
          <p:cNvSpPr>
            <a:spLocks noChangeArrowheads="1"/>
          </p:cNvSpPr>
          <p:nvPr/>
        </p:nvSpPr>
        <p:spPr bwMode="auto">
          <a:xfrm>
            <a:off x="3563938" y="2133600"/>
            <a:ext cx="71437" cy="142875"/>
          </a:xfrm>
          <a:prstGeom prst="flowChartConnector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5" name="AutoShape 27"/>
          <p:cNvSpPr>
            <a:spLocks noChangeArrowheads="1"/>
          </p:cNvSpPr>
          <p:nvPr/>
        </p:nvSpPr>
        <p:spPr bwMode="auto">
          <a:xfrm>
            <a:off x="4572000" y="2060575"/>
            <a:ext cx="71438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6" name="AutoShape 28"/>
          <p:cNvSpPr>
            <a:spLocks noChangeArrowheads="1"/>
          </p:cNvSpPr>
          <p:nvPr/>
        </p:nvSpPr>
        <p:spPr bwMode="auto">
          <a:xfrm>
            <a:off x="5076825" y="2060575"/>
            <a:ext cx="71438" cy="142875"/>
          </a:xfrm>
          <a:prstGeom prst="flowChartConnector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7" name="AutoShape 29"/>
          <p:cNvSpPr>
            <a:spLocks noChangeArrowheads="1"/>
          </p:cNvSpPr>
          <p:nvPr/>
        </p:nvSpPr>
        <p:spPr bwMode="auto">
          <a:xfrm>
            <a:off x="5508625" y="2060575"/>
            <a:ext cx="71438" cy="142875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808" name="AutoShape 30"/>
          <p:cNvSpPr>
            <a:spLocks noChangeArrowheads="1"/>
          </p:cNvSpPr>
          <p:nvPr/>
        </p:nvSpPr>
        <p:spPr bwMode="auto">
          <a:xfrm>
            <a:off x="5651500" y="2060575"/>
            <a:ext cx="71438" cy="142875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1311275" y="2925763"/>
            <a:ext cx="182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）排序：</a:t>
            </a:r>
          </a:p>
        </p:txBody>
      </p:sp>
      <p:graphicFrame>
        <p:nvGraphicFramePr>
          <p:cNvPr id="97312" name="Object 32"/>
          <p:cNvGraphicFramePr>
            <a:graphicFrameLocks noChangeAspect="1"/>
          </p:cNvGraphicFramePr>
          <p:nvPr/>
        </p:nvGraphicFramePr>
        <p:xfrm>
          <a:off x="3059113" y="2997200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公式" r:id="rId5" imgW="660113" imgH="203112" progId="Equation.3">
                  <p:embed/>
                </p:oleObj>
              </mc:Choice>
              <mc:Fallback>
                <p:oleObj name="公式" r:id="rId5" imgW="660113" imgH="203112" progId="Equation.3">
                  <p:embed/>
                  <p:pic>
                    <p:nvPicPr>
                      <p:cNvPr id="973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7200"/>
                        <a:ext cx="158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303338" y="3717925"/>
            <a:ext cx="18272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）分治：</a:t>
            </a:r>
          </a:p>
        </p:txBody>
      </p:sp>
      <p:grpSp>
        <p:nvGrpSpPr>
          <p:cNvPr id="36" name="Group 10"/>
          <p:cNvGrpSpPr>
            <a:grpSpLocks/>
          </p:cNvGrpSpPr>
          <p:nvPr/>
        </p:nvGrpSpPr>
        <p:grpSpPr bwMode="auto">
          <a:xfrm>
            <a:off x="2744788" y="4438650"/>
            <a:ext cx="3527425" cy="396875"/>
            <a:chOff x="1474" y="1819"/>
            <a:chExt cx="2222" cy="250"/>
          </a:xfrm>
        </p:grpSpPr>
        <p:sp>
          <p:nvSpPr>
            <p:cNvPr id="33824" name="Rectangle 7"/>
            <p:cNvSpPr>
              <a:spLocks noChangeArrowheads="1"/>
            </p:cNvSpPr>
            <p:nvPr/>
          </p:nvSpPr>
          <p:spPr bwMode="auto">
            <a:xfrm>
              <a:off x="1655" y="1888"/>
              <a:ext cx="2041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3825" name="Object 8"/>
            <p:cNvGraphicFramePr>
              <a:graphicFrameLocks noChangeAspect="1"/>
            </p:cNvGraphicFramePr>
            <p:nvPr/>
          </p:nvGraphicFramePr>
          <p:xfrm>
            <a:off x="1474" y="1819"/>
            <a:ext cx="19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3382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19"/>
                          <a:ext cx="19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4616450" y="3933825"/>
            <a:ext cx="0" cy="1150938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105150" y="4797425"/>
            <a:ext cx="3095625" cy="1150938"/>
            <a:chOff x="1701" y="2115"/>
            <a:chExt cx="1950" cy="725"/>
          </a:xfrm>
        </p:grpSpPr>
        <p:sp>
          <p:nvSpPr>
            <p:cNvPr id="33822" name="Line 18"/>
            <p:cNvSpPr>
              <a:spLocks noChangeShapeType="1"/>
            </p:cNvSpPr>
            <p:nvPr/>
          </p:nvSpPr>
          <p:spPr bwMode="auto">
            <a:xfrm flipH="1">
              <a:off x="1701" y="2115"/>
              <a:ext cx="453" cy="68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9"/>
            <p:cNvSpPr>
              <a:spLocks noChangeShapeType="1"/>
            </p:cNvSpPr>
            <p:nvPr/>
          </p:nvSpPr>
          <p:spPr bwMode="auto">
            <a:xfrm>
              <a:off x="3242" y="2115"/>
              <a:ext cx="409" cy="72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22"/>
          <p:cNvGrpSpPr>
            <a:grpSpLocks/>
          </p:cNvGrpSpPr>
          <p:nvPr/>
        </p:nvGrpSpPr>
        <p:grpSpPr bwMode="auto">
          <a:xfrm>
            <a:off x="1808163" y="5878513"/>
            <a:ext cx="2016125" cy="361950"/>
            <a:chOff x="884" y="2839"/>
            <a:chExt cx="1270" cy="228"/>
          </a:xfrm>
        </p:grpSpPr>
        <p:graphicFrame>
          <p:nvGraphicFramePr>
            <p:cNvPr id="33820" name="Object 14"/>
            <p:cNvGraphicFramePr>
              <a:graphicFrameLocks noChangeAspect="1"/>
            </p:cNvGraphicFramePr>
            <p:nvPr/>
          </p:nvGraphicFramePr>
          <p:xfrm>
            <a:off x="884" y="2839"/>
            <a:ext cx="16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3382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839"/>
                          <a:ext cx="16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Rectangle 20"/>
            <p:cNvSpPr>
              <a:spLocks noChangeArrowheads="1"/>
            </p:cNvSpPr>
            <p:nvPr/>
          </p:nvSpPr>
          <p:spPr bwMode="auto">
            <a:xfrm>
              <a:off x="1110" y="2840"/>
              <a:ext cx="1044" cy="18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5335588" y="5878513"/>
            <a:ext cx="2044700" cy="365125"/>
            <a:chOff x="3106" y="2838"/>
            <a:chExt cx="1288" cy="230"/>
          </a:xfrm>
        </p:grpSpPr>
        <p:graphicFrame>
          <p:nvGraphicFramePr>
            <p:cNvPr id="33818" name="Object 16"/>
            <p:cNvGraphicFramePr>
              <a:graphicFrameLocks noChangeAspect="1"/>
            </p:cNvGraphicFramePr>
            <p:nvPr/>
          </p:nvGraphicFramePr>
          <p:xfrm>
            <a:off x="4195" y="2838"/>
            <a:ext cx="19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公式" r:id="rId11" imgW="190335" imgH="215713" progId="Equation.3">
                    <p:embed/>
                  </p:oleObj>
                </mc:Choice>
                <mc:Fallback>
                  <p:oleObj name="公式" r:id="rId11" imgW="190335" imgH="215713" progId="Equation.3">
                    <p:embed/>
                    <p:pic>
                      <p:nvPicPr>
                        <p:cNvPr id="3381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838"/>
                          <a:ext cx="19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Rectangle 21"/>
            <p:cNvSpPr>
              <a:spLocks noChangeArrowheads="1"/>
            </p:cNvSpPr>
            <p:nvPr/>
          </p:nvSpPr>
          <p:spPr bwMode="auto">
            <a:xfrm>
              <a:off x="3106" y="2886"/>
              <a:ext cx="1044" cy="18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9" name="AutoShape 28"/>
          <p:cNvSpPr>
            <a:spLocks noChangeArrowheads="1"/>
          </p:cNvSpPr>
          <p:nvPr/>
        </p:nvSpPr>
        <p:spPr bwMode="auto">
          <a:xfrm>
            <a:off x="5876925" y="3594100"/>
            <a:ext cx="1150938" cy="647700"/>
          </a:xfrm>
          <a:prstGeom prst="cloudCallout">
            <a:avLst>
              <a:gd name="adj1" fmla="val -144481"/>
              <a:gd name="adj2" fmla="val 43630"/>
            </a:avLst>
          </a:prstGeom>
          <a:solidFill>
            <a:srgbClr val="00FF00"/>
          </a:solidFill>
          <a:ln w="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平衡</a:t>
            </a:r>
          </a:p>
        </p:txBody>
      </p:sp>
    </p:spTree>
    <p:extLst>
      <p:ext uri="{BB962C8B-B14F-4D97-AF65-F5344CB8AC3E}">
        <p14:creationId xmlns:p14="http://schemas.microsoft.com/office/powerpoint/2010/main" val="11031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1" grpId="0"/>
      <p:bldP spid="97314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5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4297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13108206"/>
              </p:ext>
            </p:extLst>
          </p:nvPr>
        </p:nvGraphicFramePr>
        <p:xfrm>
          <a:off x="768350" y="819152"/>
          <a:ext cx="73545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3" imgW="3715105" imgH="790994" progId="Word.Document.8">
                  <p:embed/>
                </p:oleObj>
              </mc:Choice>
              <mc:Fallback>
                <p:oleObj name="Document" r:id="rId3" imgW="3715105" imgH="790994" progId="Word.Document.8">
                  <p:embed/>
                  <p:pic>
                    <p:nvPicPr>
                      <p:cNvPr id="54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819152"/>
                        <a:ext cx="7354562" cy="1565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20812" y="3052763"/>
            <a:ext cx="62658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如果最接近点对的两个点均来自</a:t>
            </a:r>
            <a:r>
              <a:rPr lang="en-US" altLang="zh-CN" sz="2800" b="1"/>
              <a:t>S1</a:t>
            </a:r>
            <a:r>
              <a:rPr lang="zh-CN" altLang="en-US" sz="2800" b="1"/>
              <a:t>或者</a:t>
            </a:r>
            <a:r>
              <a:rPr lang="en-US" altLang="zh-CN" sz="2800" b="1"/>
              <a:t>S2</a:t>
            </a:r>
            <a:r>
              <a:rPr lang="zh-CN" altLang="en-US" sz="2800" b="1"/>
              <a:t>，问题很容易解决。</a:t>
            </a:r>
            <a:endParaRPr lang="en-US" altLang="zh-CN" sz="28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39862" y="4367213"/>
            <a:ext cx="6264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如果最接近点对的两个点一个来自</a:t>
            </a:r>
            <a:r>
              <a:rPr lang="en-US" altLang="zh-CN" sz="2800" b="1"/>
              <a:t>S1</a:t>
            </a:r>
            <a:r>
              <a:rPr lang="zh-CN" altLang="en-US" sz="2800" b="1"/>
              <a:t>，另一个来自</a:t>
            </a:r>
            <a:r>
              <a:rPr lang="en-US" altLang="zh-CN" sz="2800" b="1"/>
              <a:t>S2</a:t>
            </a:r>
            <a:r>
              <a:rPr lang="zh-CN" altLang="en-US" sz="2800" b="1"/>
              <a:t>，问题就复杂了。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9660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5650" y="8937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一维最接近点对</a:t>
            </a:r>
          </a:p>
        </p:txBody>
      </p:sp>
      <p:pic>
        <p:nvPicPr>
          <p:cNvPr id="36868" name="Picture 6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pic>
        <p:nvPicPr>
          <p:cNvPr id="3687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4" y="1809751"/>
            <a:ext cx="7956111" cy="278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47638" y="5227852"/>
            <a:ext cx="7048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p3,q3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163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5650" y="8937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一维最接近点对</a:t>
            </a:r>
          </a:p>
        </p:txBody>
      </p:sp>
      <p:pic>
        <p:nvPicPr>
          <p:cNvPr id="36868" name="Picture 6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6869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97312" name="Object 32"/>
          <p:cNvGraphicFramePr>
            <a:graphicFrameLocks noChangeAspect="1"/>
          </p:cNvGraphicFramePr>
          <p:nvPr/>
        </p:nvGraphicFramePr>
        <p:xfrm>
          <a:off x="1116013" y="3390900"/>
          <a:ext cx="3625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5" imgW="1511300" imgH="190500" progId="Equation.DSMT4">
                  <p:embed/>
                </p:oleObj>
              </mc:Choice>
              <mc:Fallback>
                <p:oleObj name="Equation" r:id="rId5" imgW="1511300" imgH="190500" progId="Equation.DSMT4">
                  <p:embed/>
                  <p:pic>
                    <p:nvPicPr>
                      <p:cNvPr id="973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90900"/>
                        <a:ext cx="36258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36"/>
          <p:cNvGraphicFramePr>
            <a:graphicFrameLocks noChangeAspect="1"/>
          </p:cNvGraphicFramePr>
          <p:nvPr/>
        </p:nvGraphicFramePr>
        <p:xfrm>
          <a:off x="1087438" y="3860800"/>
          <a:ext cx="521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7" imgW="2273300" imgH="393700" progId="Equation.DSMT4">
                  <p:embed/>
                </p:oleObj>
              </mc:Choice>
              <mc:Fallback>
                <p:oleObj name="Equation" r:id="rId7" imgW="2273300" imgH="393700" progId="Equation.DSMT4">
                  <p:embed/>
                  <p:pic>
                    <p:nvPicPr>
                      <p:cNvPr id="973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860800"/>
                        <a:ext cx="521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94271"/>
              </p:ext>
            </p:extLst>
          </p:nvPr>
        </p:nvGraphicFramePr>
        <p:xfrm>
          <a:off x="1093788" y="4868863"/>
          <a:ext cx="74422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9" imgW="2781300" imgH="393700" progId="Equation.DSMT4">
                  <p:embed/>
                </p:oleObj>
              </mc:Choice>
              <mc:Fallback>
                <p:oleObj name="Equation" r:id="rId9" imgW="2781300" imgH="3937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868863"/>
                        <a:ext cx="74422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4" name="Picture 5" descr="C:\WINDOWS\Desktop\算法设计\B\algorithm.myrice.com\PROBLEMS\problem_set\NDP\solution.files\image022.gif"/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47813"/>
            <a:ext cx="5334000" cy="1855787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36875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1520825"/>
            <a:ext cx="53594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13593" y="5982028"/>
            <a:ext cx="7097713" cy="52322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Pct val="5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8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6" name="Rectangle 3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7" name="Rectangle 3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8" name="Rectangle 5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9" name="Object 53"/>
              <p:cNvSpPr txBox="1"/>
              <p:nvPr/>
            </p:nvSpPr>
            <p:spPr bwMode="auto">
              <a:xfrm>
                <a:off x="569913" y="1302546"/>
                <a:ext cx="4114800" cy="862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919" name="Object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13" y="1302546"/>
                <a:ext cx="4114800" cy="86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0" name="Rectangle 5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892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82591"/>
              </p:ext>
            </p:extLst>
          </p:nvPr>
        </p:nvGraphicFramePr>
        <p:xfrm>
          <a:off x="4529763" y="1285880"/>
          <a:ext cx="3138656" cy="70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4" imgW="1143000" imgH="254000" progId="Equation.3">
                  <p:embed/>
                </p:oleObj>
              </mc:Choice>
              <mc:Fallback>
                <p:oleObj name="公式" r:id="rId4" imgW="1143000" imgH="254000" progId="Equation.3">
                  <p:embed/>
                  <p:pic>
                    <p:nvPicPr>
                      <p:cNvPr id="38921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763" y="1285880"/>
                        <a:ext cx="3138656" cy="708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5" name="Object 59"/>
          <p:cNvGraphicFramePr>
            <a:graphicFrameLocks noChangeAspect="1"/>
          </p:cNvGraphicFramePr>
          <p:nvPr/>
        </p:nvGraphicFramePr>
        <p:xfrm>
          <a:off x="1331913" y="3141663"/>
          <a:ext cx="12969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6" imgW="444114" imgH="253780" progId="Equation.3">
                  <p:embed/>
                </p:oleObj>
              </mc:Choice>
              <mc:Fallback>
                <p:oleObj name="公式" r:id="rId6" imgW="444114" imgH="253780" progId="Equation.3">
                  <p:embed/>
                  <p:pic>
                    <p:nvPicPr>
                      <p:cNvPr id="55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12969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7" name="AutoShape 61"/>
          <p:cNvSpPr>
            <a:spLocks noChangeArrowheads="1"/>
          </p:cNvSpPr>
          <p:nvPr/>
        </p:nvSpPr>
        <p:spPr bwMode="auto">
          <a:xfrm>
            <a:off x="3765550" y="467886"/>
            <a:ext cx="1648142" cy="712122"/>
          </a:xfrm>
          <a:prstGeom prst="wedgeEllipseCallout">
            <a:avLst>
              <a:gd name="adj1" fmla="val -47257"/>
              <a:gd name="adj2" fmla="val 88656"/>
            </a:avLst>
          </a:prstGeom>
          <a:solidFill>
            <a:srgbClr val="00FFFF"/>
          </a:solidFill>
          <a:ln w="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分割点</a:t>
            </a:r>
          </a:p>
        </p:txBody>
      </p:sp>
      <p:sp>
        <p:nvSpPr>
          <p:cNvPr id="38924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5358" name="Object 62"/>
          <p:cNvGraphicFramePr>
            <a:graphicFrameLocks noChangeAspect="1"/>
          </p:cNvGraphicFramePr>
          <p:nvPr/>
        </p:nvGraphicFramePr>
        <p:xfrm>
          <a:off x="3765550" y="3224213"/>
          <a:ext cx="3759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8" imgW="1524000" imgH="228600" progId="Equation.3">
                  <p:embed/>
                </p:oleObj>
              </mc:Choice>
              <mc:Fallback>
                <p:oleObj name="公式" r:id="rId8" imgW="1524000" imgH="228600" progId="Equation.3">
                  <p:embed/>
                  <p:pic>
                    <p:nvPicPr>
                      <p:cNvPr id="5535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224213"/>
                        <a:ext cx="3759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0" name="Line 64"/>
          <p:cNvSpPr>
            <a:spLocks noChangeShapeType="1"/>
          </p:cNvSpPr>
          <p:nvPr/>
        </p:nvSpPr>
        <p:spPr bwMode="auto">
          <a:xfrm>
            <a:off x="2555875" y="3500438"/>
            <a:ext cx="1223963" cy="0"/>
          </a:xfrm>
          <a:prstGeom prst="line">
            <a:avLst/>
          </a:prstGeom>
          <a:noFill/>
          <a:ln w="1143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2627313" y="4941888"/>
            <a:ext cx="1081087" cy="0"/>
          </a:xfrm>
          <a:prstGeom prst="line">
            <a:avLst/>
          </a:prstGeom>
          <a:noFill/>
          <a:ln w="1143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Rectangle 6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143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5362" name="Object 66"/>
          <p:cNvGraphicFramePr>
            <a:graphicFrameLocks noChangeAspect="1"/>
          </p:cNvGraphicFramePr>
          <p:nvPr/>
        </p:nvGraphicFramePr>
        <p:xfrm>
          <a:off x="3995738" y="4657725"/>
          <a:ext cx="1944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10" imgW="1016000" imgH="241300" progId="Equation.3">
                  <p:embed/>
                </p:oleObj>
              </mc:Choice>
              <mc:Fallback>
                <p:oleObj name="公式" r:id="rId10" imgW="1016000" imgH="241300" progId="Equation.3">
                  <p:embed/>
                  <p:pic>
                    <p:nvPicPr>
                      <p:cNvPr id="5536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657725"/>
                        <a:ext cx="19446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4" name="AutoShape 68"/>
          <p:cNvSpPr>
            <a:spLocks noChangeArrowheads="1"/>
          </p:cNvSpPr>
          <p:nvPr/>
        </p:nvSpPr>
        <p:spPr bwMode="auto">
          <a:xfrm>
            <a:off x="6948488" y="4437063"/>
            <a:ext cx="1439862" cy="1582737"/>
          </a:xfrm>
          <a:prstGeom prst="cloudCallout">
            <a:avLst>
              <a:gd name="adj1" fmla="val -140958"/>
              <a:gd name="adj2" fmla="val 72366"/>
            </a:avLst>
          </a:prstGeom>
          <a:solidFill>
            <a:srgbClr val="00FFFF"/>
          </a:solidFill>
          <a:ln w="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7289800" y="49736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ea typeface="华文楷体" panose="02010600040101010101" pitchFamily="2" charset="-122"/>
              </a:rPr>
              <a:t>平衡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6415" y="2250342"/>
            <a:ext cx="78070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算法性能和分割点的选择有关。最坏情况下，分割后的</a:t>
            </a:r>
            <a:r>
              <a:rPr lang="en-US" altLang="zh-CN" sz="2400" b="1" dirty="0">
                <a:latin typeface="+mn-ea"/>
                <a:ea typeface="+mn-ea"/>
              </a:rPr>
              <a:t>s1</a:t>
            </a:r>
            <a:r>
              <a:rPr lang="zh-CN" altLang="en-US" sz="2400" b="1" dirty="0">
                <a:latin typeface="+mn-ea"/>
                <a:ea typeface="+mn-ea"/>
              </a:rPr>
              <a:t>包含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个元素，</a:t>
            </a:r>
            <a:r>
              <a:rPr lang="en-US" altLang="zh-CN" sz="2400" b="1" dirty="0">
                <a:latin typeface="+mn-ea"/>
                <a:ea typeface="+mn-ea"/>
              </a:rPr>
              <a:t>s2</a:t>
            </a:r>
            <a:r>
              <a:rPr lang="zh-CN" altLang="en-US" sz="2400" b="1" dirty="0">
                <a:latin typeface="+mn-ea"/>
                <a:ea typeface="+mn-ea"/>
              </a:rPr>
              <a:t>包含</a:t>
            </a:r>
            <a:r>
              <a:rPr lang="en-US" altLang="zh-CN" sz="2400" b="1" dirty="0">
                <a:latin typeface="+mn-ea"/>
                <a:ea typeface="+mn-ea"/>
              </a:rPr>
              <a:t>n-1</a:t>
            </a:r>
            <a:r>
              <a:rPr lang="zh-CN" altLang="en-US" sz="2400" b="1" dirty="0">
                <a:latin typeface="+mn-ea"/>
                <a:ea typeface="+mn-ea"/>
              </a:rPr>
              <a:t>个元素。</a:t>
            </a:r>
          </a:p>
        </p:txBody>
      </p:sp>
      <p:sp>
        <p:nvSpPr>
          <p:cNvPr id="21" name="AutoShape 68"/>
          <p:cNvSpPr>
            <a:spLocks noChangeArrowheads="1"/>
          </p:cNvSpPr>
          <p:nvPr/>
        </p:nvSpPr>
        <p:spPr bwMode="auto">
          <a:xfrm>
            <a:off x="7668419" y="536576"/>
            <a:ext cx="1438275" cy="1582738"/>
          </a:xfrm>
          <a:prstGeom prst="cloudCallout">
            <a:avLst>
              <a:gd name="adj1" fmla="val -61120"/>
              <a:gd name="adj2" fmla="val 126014"/>
            </a:avLst>
          </a:prstGeom>
          <a:solidFill>
            <a:srgbClr val="00FFFF"/>
          </a:solidFill>
          <a:ln w="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分割和合并所花费的时间</a:t>
            </a: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9687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7" grpId="0" animBg="1"/>
      <p:bldP spid="55364" grpId="0" animBg="1"/>
      <p:bldP spid="55365" grpId="0"/>
      <p:bldP spid="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0191F74-9E0F-4ACE-A0FE-CF998D2671D3}" type="slidenum">
              <a:rPr kumimoji="0" lang="en-US" altLang="zh-CN" sz="12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1052513"/>
            <a:ext cx="4618037" cy="58054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dirty="0"/>
              <a:t>算法描述：</a:t>
            </a:r>
          </a:p>
          <a:p>
            <a:pPr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/>
              <a:t>Type CPair1(S, d)</a:t>
            </a:r>
          </a:p>
          <a:p>
            <a:pPr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/>
              <a:t>{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n=|S|;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if (n&lt;2){d=∞; return false;}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m=Blum(S); //S</a:t>
            </a:r>
            <a:r>
              <a:rPr lang="zh-CN" altLang="en-US" sz="2400" dirty="0">
                <a:ea typeface="幼圆" pitchFamily="49" charset="-122"/>
              </a:rPr>
              <a:t>各点坐标中位数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幼圆" pitchFamily="49" charset="-122"/>
              </a:rPr>
              <a:t>S=&gt;S1+S2;//S1={</a:t>
            </a:r>
            <a:r>
              <a:rPr lang="en-US" altLang="zh-CN" sz="2400" dirty="0" err="1">
                <a:ea typeface="幼圆" pitchFamily="49" charset="-122"/>
              </a:rPr>
              <a:t>x|x</a:t>
            </a:r>
            <a:r>
              <a:rPr lang="en-US" altLang="zh-CN" sz="2400" dirty="0">
                <a:ea typeface="幼圆" pitchFamily="49" charset="-122"/>
              </a:rPr>
              <a:t>&lt;=m} S2={</a:t>
            </a:r>
            <a:r>
              <a:rPr lang="en-US" altLang="zh-CN" sz="2400" dirty="0" err="1">
                <a:ea typeface="幼圆" pitchFamily="49" charset="-122"/>
              </a:rPr>
              <a:t>x|x</a:t>
            </a:r>
            <a:r>
              <a:rPr lang="en-US" altLang="zh-CN" sz="2400" dirty="0">
                <a:ea typeface="幼圆" pitchFamily="49" charset="-122"/>
              </a:rPr>
              <a:t>&gt;m}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幼圆" pitchFamily="49" charset="-122"/>
              </a:rPr>
              <a:t>CPair1(S1, d1);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幼圆" pitchFamily="49" charset="-122"/>
              </a:rPr>
              <a:t>CPair1(S2, d2);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幼圆" pitchFamily="49" charset="-122"/>
              </a:rPr>
              <a:t>p=max(S1);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幼圆" pitchFamily="49" charset="-122"/>
              </a:rPr>
              <a:t>q=min(S2);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幼圆" pitchFamily="49" charset="-122"/>
              </a:rPr>
              <a:t>d=min(d1, d2, q-p);</a:t>
            </a:r>
          </a:p>
          <a:p>
            <a:pPr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幼圆" pitchFamily="49" charset="-122"/>
              </a:rPr>
              <a:t>return d;</a:t>
            </a:r>
          </a:p>
          <a:p>
            <a:pPr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6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042988" y="1541463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各点坐标的中位数来作为分割点。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659563" y="476250"/>
            <a:ext cx="936625" cy="936625"/>
          </a:xfrm>
          <a:prstGeom prst="wedgeRoundRectCallout">
            <a:avLst>
              <a:gd name="adj1" fmla="val -353898"/>
              <a:gd name="adj2" fmla="val 70000"/>
              <a:gd name="adj3" fmla="val 16667"/>
            </a:avLst>
          </a:prstGeom>
          <a:solidFill>
            <a:srgbClr val="00FFFF"/>
          </a:solidFill>
          <a:ln w="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6732588" y="688975"/>
          <a:ext cx="719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3" imgW="342751" imgH="203112" progId="Equation.3">
                  <p:embed/>
                </p:oleObj>
              </mc:Choice>
              <mc:Fallback>
                <p:oleObj name="公式" r:id="rId3" imgW="342751" imgH="203112" progId="Equation.3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88975"/>
                        <a:ext cx="719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258888" y="2852738"/>
            <a:ext cx="1225550" cy="0"/>
          </a:xfrm>
          <a:prstGeom prst="line">
            <a:avLst/>
          </a:prstGeom>
          <a:noFill/>
          <a:ln w="1016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84438" y="2565400"/>
            <a:ext cx="402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分成大致相等的两个子集合</a:t>
            </a:r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411413" y="3429000"/>
          <a:ext cx="36734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公式" r:id="rId5" imgW="1854200" imgH="584200" progId="Equation.3">
                  <p:embed/>
                </p:oleObj>
              </mc:Choice>
              <mc:Fallback>
                <p:oleObj name="公式" r:id="rId5" imgW="1854200" imgH="584200" progId="Equation.3">
                  <p:embed/>
                  <p:pic>
                    <p:nvPicPr>
                      <p:cNvPr id="98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429000"/>
                        <a:ext cx="36734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135313" y="5157788"/>
          <a:ext cx="2876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公式" r:id="rId7" imgW="1091726" imgH="203112" progId="Equation.3">
                  <p:embed/>
                </p:oleObj>
              </mc:Choice>
              <mc:Fallback>
                <p:oleObj name="公式" r:id="rId7" imgW="1091726" imgH="203112" progId="Equation.3">
                  <p:embed/>
                  <p:pic>
                    <p:nvPicPr>
                      <p:cNvPr id="983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157788"/>
                        <a:ext cx="2876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331913" y="5445125"/>
            <a:ext cx="17272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  <p:bldP spid="983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1365</Words>
  <Application>Microsoft Office PowerPoint</Application>
  <PresentationFormat>全屏显示(4:3)</PresentationFormat>
  <Paragraphs>145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等线</vt:lpstr>
      <vt:lpstr>等线 Light</vt:lpstr>
      <vt:lpstr>黑体</vt:lpstr>
      <vt:lpstr>华文楷体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文档</vt:lpstr>
      <vt:lpstr>公式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A319-2</cp:lastModifiedBy>
  <cp:revision>29</cp:revision>
  <dcterms:created xsi:type="dcterms:W3CDTF">2019-09-03T00:42:04Z</dcterms:created>
  <dcterms:modified xsi:type="dcterms:W3CDTF">2020-09-23T00:55:31Z</dcterms:modified>
</cp:coreProperties>
</file>