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394" r:id="rId2"/>
    <p:sldId id="459" r:id="rId3"/>
    <p:sldId id="383" r:id="rId4"/>
    <p:sldId id="384" r:id="rId5"/>
    <p:sldId id="372" r:id="rId6"/>
    <p:sldId id="393" r:id="rId7"/>
    <p:sldId id="373" r:id="rId8"/>
    <p:sldId id="385" r:id="rId9"/>
    <p:sldId id="460" r:id="rId10"/>
    <p:sldId id="266" r:id="rId11"/>
    <p:sldId id="458" r:id="rId12"/>
    <p:sldId id="258" r:id="rId13"/>
    <p:sldId id="261" r:id="rId14"/>
    <p:sldId id="260" r:id="rId15"/>
    <p:sldId id="461" r:id="rId16"/>
    <p:sldId id="462" r:id="rId17"/>
    <p:sldId id="263" r:id="rId18"/>
    <p:sldId id="267" r:id="rId19"/>
    <p:sldId id="268" r:id="rId20"/>
    <p:sldId id="269" r:id="rId21"/>
    <p:sldId id="270" r:id="rId22"/>
    <p:sldId id="272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1161-68AA-40B7-AECF-DC04C2D22DE5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DFA8-278A-40D4-9EA6-AF2CF56F7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FF308F64-04D6-499F-BA66-BF5211638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A2EABC82-4430-4512-972E-6FF7D91A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假设从大到小排列。（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）通过</a:t>
            </a:r>
            <a:r>
              <a:rPr lang="en-US" altLang="zh-CN">
                <a:latin typeface="Arial" panose="020B0604020202020204" pitchFamily="34" charset="0"/>
              </a:rPr>
              <a:t>n-1</a:t>
            </a:r>
            <a:r>
              <a:rPr lang="zh-CN" altLang="en-US">
                <a:latin typeface="Arial" panose="020B0604020202020204" pitchFamily="34" charset="0"/>
              </a:rPr>
              <a:t>次比较，找一个最大的，放在第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位；（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）通过</a:t>
            </a:r>
            <a:r>
              <a:rPr lang="en-US" altLang="zh-CN">
                <a:latin typeface="Arial" panose="020B0604020202020204" pitchFamily="34" charset="0"/>
              </a:rPr>
              <a:t>n-2</a:t>
            </a:r>
            <a:r>
              <a:rPr lang="zh-CN" altLang="en-US">
                <a:latin typeface="Arial" panose="020B0604020202020204" pitchFamily="34" charset="0"/>
              </a:rPr>
              <a:t>此比较，在剩下的</a:t>
            </a:r>
            <a:r>
              <a:rPr lang="en-US" altLang="zh-CN">
                <a:latin typeface="Arial" panose="020B0604020202020204" pitchFamily="34" charset="0"/>
              </a:rPr>
              <a:t>n-1</a:t>
            </a:r>
            <a:r>
              <a:rPr lang="zh-CN" altLang="en-US">
                <a:latin typeface="Arial" panose="020B0604020202020204" pitchFamily="34" charset="0"/>
              </a:rPr>
              <a:t>个元素中再找一个最大的； 以此类推</a:t>
            </a:r>
            <a:r>
              <a:rPr lang="en-US" altLang="zh-CN">
                <a:latin typeface="Arial" panose="020B0604020202020204" pitchFamily="34" charset="0"/>
              </a:rPr>
              <a:t>…..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需要的比较次数是 </a:t>
            </a:r>
            <a:r>
              <a:rPr lang="en-US" altLang="zh-CN">
                <a:latin typeface="Arial" panose="020B0604020202020204" pitchFamily="34" charset="0"/>
              </a:rPr>
              <a:t>(n-1)+(n-2)+…..+1=n(n-1)/2    </a:t>
            </a:r>
            <a:r>
              <a:rPr lang="zh-CN" altLang="en-US">
                <a:latin typeface="Arial" panose="020B0604020202020204" pitchFamily="34" charset="0"/>
              </a:rPr>
              <a:t>等差数列求和。</a:t>
            </a: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3CAB40A8-8553-45F8-8E4A-9F388ACE0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9B49918C-582A-421F-B874-3ABDAF99E70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4EE57-FDA3-474E-B7D6-B803FAAE7F87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4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CD89A8A2-1234-429D-894C-9B56D1D38D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425F8457-08A4-4E38-A59F-1577951F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A8700BE5-1917-4A07-8AAF-3AD10F704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56F9D60-5A2B-4F25-8FE4-3CDA7392D259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我们可以看到在合并的过程当中，浪费了许多次的比较，需要许多次的比较才能完成合并的工作。针对这个弊端，当得到子问题的解的时候，能不能同时得到原问题的解。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DDFA8-278A-40D4-9EA6-AF2CF56F79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0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FF"/>
                </a:solidFill>
                <a:sym typeface="+mn-ea"/>
              </a:rPr>
              <a:t>是在实际中最常用的一种排序算法，速度快，效率高。就像名字一样，快速排序是最优秀的一种排序算法。</a:t>
            </a:r>
          </a:p>
          <a:p>
            <a:endParaRPr lang="zh-CN" altLang="en-US" b="1" dirty="0">
              <a:solidFill>
                <a:srgbClr val="FF00FF"/>
              </a:solidFill>
              <a:sym typeface="+mn-ea"/>
            </a:endParaRPr>
          </a:p>
          <a:p>
            <a:r>
              <a:rPr lang="zh-CN" altLang="en-US" b="1" dirty="0">
                <a:solidFill>
                  <a:srgbClr val="FF00FF"/>
                </a:solidFill>
                <a:sym typeface="+mn-ea"/>
              </a:rPr>
              <a:t>与合并排序法有一定的相似之处，分治法</a:t>
            </a:r>
          </a:p>
          <a:p>
            <a:endParaRPr lang="zh-CN" altLang="en-US" b="1" dirty="0">
              <a:solidFill>
                <a:srgbClr val="FF00FF"/>
              </a:solidFill>
              <a:sym typeface="+mn-ea"/>
            </a:endParaRPr>
          </a:p>
          <a:p>
            <a:r>
              <a:rPr lang="zh-CN" altLang="en-US" b="1" dirty="0">
                <a:solidFill>
                  <a:srgbClr val="FF00FF"/>
                </a:solidFill>
                <a:sym typeface="+mn-ea"/>
              </a:rPr>
              <a:t>快速排序是在实践中最快的已知排序算法，它的平均运行时间是Nlog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DDFA8-278A-40D4-9EA6-AF2CF56F79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7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a[p:r]</a:t>
            </a:r>
            <a:r>
              <a:rPr lang="zh-CN" altLang="en-US">
                <a:latin typeface="Arial" panose="020B0604020202020204" pitchFamily="34" charset="0"/>
              </a:rPr>
              <a:t>表示数组</a:t>
            </a:r>
            <a:r>
              <a:rPr lang="en-US" altLang="zh-CN">
                <a:latin typeface="Arial" panose="020B0604020202020204" pitchFamily="34" charset="0"/>
              </a:rPr>
              <a:t>a,</a:t>
            </a:r>
            <a:r>
              <a:rPr lang="zh-CN" altLang="en-US">
                <a:latin typeface="Arial" panose="020B0604020202020204" pitchFamily="34" charset="0"/>
              </a:rPr>
              <a:t>从第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个元素开始，到第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zh-CN" altLang="en-US">
                <a:latin typeface="Arial" panose="020B0604020202020204" pitchFamily="34" charset="0"/>
              </a:rPr>
              <a:t>个元素结束。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步骤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要弄清楚</a:t>
            </a:r>
            <a:r>
              <a:rPr lang="en-US" altLang="zh-CN">
                <a:latin typeface="Arial" panose="020B0604020202020204" pitchFamily="34" charset="0"/>
              </a:rPr>
              <a:t>a[p]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a[q]</a:t>
            </a:r>
            <a:r>
              <a:rPr lang="zh-CN" altLang="en-US">
                <a:latin typeface="Arial" panose="020B0604020202020204" pitchFamily="34" charset="0"/>
              </a:rPr>
              <a:t>的关系，</a:t>
            </a:r>
            <a:r>
              <a:rPr lang="en-US" altLang="zh-CN">
                <a:latin typeface="Arial" panose="020B0604020202020204" pitchFamily="34" charset="0"/>
              </a:rPr>
              <a:t>a[p]</a:t>
            </a:r>
            <a:r>
              <a:rPr lang="zh-CN" altLang="en-US">
                <a:latin typeface="Arial" panose="020B0604020202020204" pitchFamily="34" charset="0"/>
              </a:rPr>
              <a:t>是默认选定的，都是以第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个元素</a:t>
            </a:r>
            <a:r>
              <a:rPr lang="en-US" altLang="zh-CN">
                <a:latin typeface="Arial" panose="020B0604020202020204" pitchFamily="34" charset="0"/>
              </a:rPr>
              <a:t>a[p]</a:t>
            </a:r>
            <a:r>
              <a:rPr lang="zh-CN" altLang="en-US">
                <a:latin typeface="Arial" panose="020B0604020202020204" pitchFamily="34" charset="0"/>
              </a:rPr>
              <a:t>为基准； </a:t>
            </a:r>
            <a:r>
              <a:rPr lang="en-US" altLang="zh-CN">
                <a:latin typeface="Arial" panose="020B0604020202020204" pitchFamily="34" charset="0"/>
              </a:rPr>
              <a:t>a[q]</a:t>
            </a:r>
            <a:r>
              <a:rPr lang="zh-CN" altLang="en-US">
                <a:latin typeface="Arial" panose="020B0604020202020204" pitchFamily="34" charset="0"/>
              </a:rPr>
              <a:t>中</a:t>
            </a:r>
            <a:r>
              <a:rPr lang="en-US" altLang="zh-CN">
                <a:latin typeface="Arial" panose="020B0604020202020204" pitchFamily="34" charset="0"/>
              </a:rPr>
              <a:t>q</a:t>
            </a:r>
            <a:r>
              <a:rPr lang="zh-CN" altLang="en-US">
                <a:latin typeface="Arial" panose="020B0604020202020204" pitchFamily="34" charset="0"/>
              </a:rPr>
              <a:t>的值是根据不同的输入动态确定的；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                               </a:t>
            </a:r>
            <a:r>
              <a:rPr lang="zh-CN" altLang="en-US">
                <a:latin typeface="Arial" panose="020B0604020202020204" pitchFamily="34" charset="0"/>
              </a:rPr>
              <a:t>一个关键点是 </a:t>
            </a:r>
            <a:r>
              <a:rPr lang="en-US" altLang="zh-CN">
                <a:latin typeface="Arial" panose="020B0604020202020204" pitchFamily="34" charset="0"/>
              </a:rPr>
              <a:t>a[p]</a:t>
            </a:r>
            <a:r>
              <a:rPr lang="zh-CN" altLang="en-US">
                <a:latin typeface="Arial" panose="020B0604020202020204" pitchFamily="34" charset="0"/>
              </a:rPr>
              <a:t>的值 最终是放在</a:t>
            </a:r>
            <a:r>
              <a:rPr lang="en-US" altLang="zh-CN">
                <a:latin typeface="Arial" panose="020B0604020202020204" pitchFamily="34" charset="0"/>
              </a:rPr>
              <a:t>a[q]</a:t>
            </a:r>
            <a:r>
              <a:rPr lang="zh-CN" altLang="en-US">
                <a:latin typeface="Arial" panose="020B0604020202020204" pitchFamily="34" charset="0"/>
              </a:rPr>
              <a:t>所在的位置。因此在描述中有：“小于等于</a:t>
            </a:r>
            <a:r>
              <a:rPr lang="en-US" altLang="zh-CN">
                <a:latin typeface="Arial" panose="020B0604020202020204" pitchFamily="34" charset="0"/>
              </a:rPr>
              <a:t>a[q]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,”</a:t>
            </a:r>
            <a:r>
              <a:rPr lang="zh-CN" altLang="en-US">
                <a:latin typeface="Arial" panose="020B0604020202020204" pitchFamily="34" charset="0"/>
              </a:rPr>
              <a:t>大于等于</a:t>
            </a:r>
            <a:r>
              <a:rPr lang="en-US" altLang="zh-CN">
                <a:latin typeface="Arial" panose="020B0604020202020204" pitchFamily="34" charset="0"/>
              </a:rPr>
              <a:t>a[q]”,</a:t>
            </a:r>
            <a:r>
              <a:rPr lang="zh-CN" altLang="en-US">
                <a:latin typeface="Arial" panose="020B0604020202020204" pitchFamily="34" charset="0"/>
              </a:rPr>
              <a:t>实际描述的还是原来</a:t>
            </a:r>
            <a:r>
              <a:rPr lang="en-US" altLang="zh-CN">
                <a:latin typeface="Arial" panose="020B0604020202020204" pitchFamily="34" charset="0"/>
              </a:rPr>
              <a:t>a[p]</a:t>
            </a:r>
            <a:r>
              <a:rPr lang="zh-CN" altLang="en-US">
                <a:latin typeface="Arial" panose="020B0604020202020204" pitchFamily="34" charset="0"/>
              </a:rPr>
              <a:t>位置的值，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                               </a:t>
            </a:r>
            <a:r>
              <a:rPr lang="zh-CN" altLang="en-US">
                <a:latin typeface="Arial" panose="020B0604020202020204" pitchFamily="34" charset="0"/>
              </a:rPr>
              <a:t>只不过现在移动到了</a:t>
            </a:r>
            <a:r>
              <a:rPr lang="en-US" altLang="zh-CN">
                <a:latin typeface="Arial" panose="020B0604020202020204" pitchFamily="34" charset="0"/>
              </a:rPr>
              <a:t>a[q]</a:t>
            </a:r>
            <a:r>
              <a:rPr lang="zh-CN" altLang="en-US">
                <a:latin typeface="Arial" panose="020B0604020202020204" pitchFamily="34" charset="0"/>
              </a:rPr>
              <a:t>处。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3F539B-E2F9-4F46-BBE0-C3ECD7CC5E58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97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7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46587D-6388-4A83-B4B3-231E92D55EAE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Q=partition(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a,p,r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的作用是 找到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的位置，同时确保该位置右边的比基准元素大，左边的比基准元素小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由于对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q-1]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a[q+1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r)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的排序是原地进行的，</a:t>
            </a: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 所以 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a[p:q-1]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a[q+1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r]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都已排好的序后不需要执行任何操作即可完成合并。</a:t>
            </a:r>
            <a:endParaRPr lang="zh-CN" altLang="en-US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endParaRPr lang="en-US" altLang="zh-CN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最坏情况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划分总是在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1,n-1,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有一个子集为空</a:t>
            </a:r>
          </a:p>
          <a:p>
            <a:pPr eaLnBrk="1" hangingPunct="1"/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 最好情况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划分总是在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n/2</a:t>
            </a:r>
          </a:p>
          <a:p>
            <a:pPr eaLnBrk="1" hangingPunct="1"/>
            <a:endParaRPr lang="en-US" altLang="zh-CN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平均在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O(</a:t>
            </a:r>
            <a:r>
              <a:rPr lang="en-US" altLang="zh-CN" sz="900" dirty="0" err="1">
                <a:solidFill>
                  <a:srgbClr val="990000"/>
                </a:solidFill>
                <a:latin typeface="Arial" panose="020B0604020202020204" pitchFamily="34" charset="0"/>
              </a:rPr>
              <a:t>nlogn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是基于比较排序中最快的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8756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46587D-6388-4A83-B4B3-231E92D55EAE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Q=partition(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a,p,r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的作用是 找到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的位置，同时确保该位置右边的比基准元素大，左边的比基准元素小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由于对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q-1]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a[q+1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r)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的排序是原地进行的，</a:t>
            </a: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 所以 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a[p:q-1]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a[q+1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r]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都已排好的序后不需要执行任何操作即可完成合并。</a:t>
            </a:r>
            <a:endParaRPr lang="zh-CN" altLang="en-US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endParaRPr lang="en-US" altLang="zh-CN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最坏情况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划分总是在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1,n-1,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有一个子集为空</a:t>
            </a:r>
          </a:p>
          <a:p>
            <a:pPr eaLnBrk="1" hangingPunct="1"/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 最好情况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划分总是在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n/2</a:t>
            </a:r>
          </a:p>
          <a:p>
            <a:pPr eaLnBrk="1" hangingPunct="1"/>
            <a:endParaRPr lang="en-US" altLang="zh-CN" sz="9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平均在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O(</a:t>
            </a:r>
            <a:r>
              <a:rPr lang="en-US" altLang="zh-CN" sz="900" dirty="0" err="1">
                <a:solidFill>
                  <a:srgbClr val="990000"/>
                </a:solidFill>
                <a:latin typeface="Arial" panose="020B0604020202020204" pitchFamily="34" charset="0"/>
              </a:rPr>
              <a:t>nlogn</a:t>
            </a:r>
            <a:r>
              <a:rPr lang="en-US" altLang="zh-CN" sz="900" dirty="0">
                <a:solidFill>
                  <a:srgbClr val="99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900" dirty="0">
                <a:solidFill>
                  <a:srgbClr val="990000"/>
                </a:solidFill>
                <a:latin typeface="Arial" panose="020B0604020202020204" pitchFamily="34" charset="0"/>
              </a:rPr>
              <a:t>是基于比较排序中最快的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245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6381E4-0744-4005-A235-7B21B14D5833}" type="slidenum"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4800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while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循环中无任何实际的循环体操作，目的只是将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向右移动定位到第一个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]&gt;=x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的位置，停止移动，退出这次循环；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while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循环也采取同样的方法，将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向左移动定位到第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a[j]&lt;=x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的位置；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两个循环结束后，将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a[j]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位置的元素互换；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If (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&gt;=j) 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是退出整个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while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循环的标志，此时，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指向的是右边部分（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&gt;x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）的最左边第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个元素，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                                           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指向的是左边部分（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&lt;x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）的最右边最后一个元素，将这个元素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a[j]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与整个数组的第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个元素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互换，将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置于两组元素的中间。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分析发现，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if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&gt;=j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）中，一般情况下都是以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&gt;j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结束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;  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只有一种情况以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=j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结束，就是排序元素中有元素和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a[p]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相同。</a:t>
            </a:r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                                                  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比如 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7 3 2 7 9 8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100" dirty="0" err="1">
                <a:solidFill>
                  <a:srgbClr val="990000"/>
                </a:solidFill>
                <a:latin typeface="Arial" panose="020B0604020202020204" pitchFamily="34" charset="0"/>
              </a:rPr>
              <a:t>i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j</a:t>
            </a:r>
            <a:r>
              <a:rPr lang="zh-CN" altLang="en-US" sz="1100" dirty="0">
                <a:solidFill>
                  <a:srgbClr val="990000"/>
                </a:solidFill>
                <a:latin typeface="Arial" panose="020B0604020202020204" pitchFamily="34" charset="0"/>
              </a:rPr>
              <a:t>最后都指向中间的元素</a:t>
            </a:r>
            <a:r>
              <a:rPr lang="en-US" altLang="zh-CN" sz="1100" dirty="0">
                <a:solidFill>
                  <a:srgbClr val="99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1100" dirty="0">
              <a:solidFill>
                <a:srgbClr val="99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9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0B7AC02-4032-41BF-8E28-DCC7108685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E014BE5-4B28-4B4E-B9E8-FABC5192A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9EC8EBD-3D2D-4F8D-B878-BFE4ABE8C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9C2156D-0627-44B5-831A-8941515F9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CE89D28-8A54-4727-8FAA-14A135B90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1BA413-CDEF-461F-9BB1-B70ABC2E2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678027E-A5BD-4AF8-BA80-C32D4E6D4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9957FAE-7265-426F-AB86-D4DA2847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8139A47-0F42-4CE5-BA2F-65487092B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96FE066B-ACA3-413A-B046-431125E208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218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8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F49F55A-B1D0-4E9C-8F78-BE45D1343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8C06475-C74C-40F7-AFE9-793A5A941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0AE8FEC-C79D-4D8F-9A63-CB0F9AB4B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A69586-1058-41F7-88BD-398F9ED24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0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BE1A61-1D3B-447E-A3F6-EE3A2E829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CB661F3-96D8-40E2-9E56-142C0F4F5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D52A2B1-DECD-4055-A83C-6087C71E1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7482-B002-4E7B-8618-2B85B1146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79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3FA121-3696-444E-B441-66FAE8CA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91235D-9F2C-4328-8D42-D41514EB6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82761-4184-4892-B227-E9AA20C84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2A1E-70AD-463B-A3EA-7C908ACC03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96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9E0595A-360F-47FD-B37B-2B55679F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CB8B511-E57C-4B24-A506-73BF59877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B42A6AA-0BA8-4AE5-9820-54FF339AD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B2B2C-D8AF-4C37-8D41-2B859214DE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52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FF7DCF-87E4-483B-85C4-E8CB62A5D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FA5CA65-37A5-49D1-9F84-60A7250BF6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62DBBF-A9E6-46E8-93CA-36C34A75E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5358-A725-405E-9736-0244765972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A9CB40-8910-45A7-914C-6700B786B1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97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85A1C9-4AB5-4B78-AF69-87670004F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FEA7D1-F260-4865-B874-37537EF4D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E0D097-C43A-490A-BAE2-3B35023FA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362A-DA76-4C04-B37D-767C164FC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15ADCF0-31CD-4820-B238-8D2134A8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F6B7C1-C2B7-4C46-8653-F928F6E86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58E4CE-9497-4E4C-81C3-DEA59C8B2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C41CB-068D-473B-8E17-DA0643D3D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2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3891AD3-46FA-4B5B-9E4F-4369AD88F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E248BCC-B9F9-47C5-AF46-63ABE2782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460BF61-2AB4-46BD-8D3A-F7AB2392F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BCE9-5D90-43A0-9F4B-60128322F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75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0DDF29-EC6D-4A32-9879-0334E7C6D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A14091-DCD8-44C1-B009-6BFACB2C1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DC7A5A6-39DC-4B89-93D6-87EC674B0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BF4-5659-440B-9EC4-B7E446AAE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7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E97D42C-0BE7-48C4-B450-618208298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28DE42-679F-43E0-9A02-F9D20FE88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5B11659-FB59-4D90-9113-E9198B708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6236-57AA-4209-A374-D93CDAE6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71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D1A0FC5-AF89-450A-831C-850C953CD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50808A-AA4C-4ADF-860F-CBFF8B96D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503E34-5E31-451F-A2AE-2810FDA66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AB63-060D-4B4C-A8FB-F515620FF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5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CB4D6A-00CD-4D40-977C-35052CAEF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FF1F009-DBD6-4DB2-8043-09AB6EA5B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DFAC57-0A92-4E5C-A2AF-98CD694F8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E088-142C-44FB-8A10-BFA56099B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0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>
            <a:extLst>
              <a:ext uri="{FF2B5EF4-FFF2-40B4-BE49-F238E27FC236}">
                <a16:creationId xmlns:a16="http://schemas.microsoft.com/office/drawing/2014/main" id="{F922F032-D8D4-466E-B185-BDB1611EA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7054C17-F330-4426-9556-69FDAEDC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7099" name="Rectangle 11">
            <a:extLst>
              <a:ext uri="{FF2B5EF4-FFF2-40B4-BE49-F238E27FC236}">
                <a16:creationId xmlns:a16="http://schemas.microsoft.com/office/drawing/2014/main" id="{08FC0EF7-2B31-4279-9484-2F70DCE793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0" name="Rectangle 12">
            <a:extLst>
              <a:ext uri="{FF2B5EF4-FFF2-40B4-BE49-F238E27FC236}">
                <a16:creationId xmlns:a16="http://schemas.microsoft.com/office/drawing/2014/main" id="{4AB80920-1605-4E11-8A48-3801FDE3E2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7E27504C-F6A5-4F02-AB81-D34B1F8BF7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84C3F95-9D55-498F-B7D9-131CF7DDC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11C4375-F08D-4A70-921B-5EF54DD28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61350" y="0"/>
            <a:ext cx="882650" cy="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9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9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</a:rPr>
              <a:t>2.7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合并排序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4425558"/>
            <a:ext cx="6226112" cy="9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/>
          <p:cNvSpPr/>
          <p:nvPr/>
        </p:nvSpPr>
        <p:spPr>
          <a:xfrm rot="5400000">
            <a:off x="1101075" y="-843479"/>
            <a:ext cx="514350" cy="263247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718" y="120036"/>
            <a:ext cx="750094" cy="7500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2053" name="文本框 62"/>
          <p:cNvSpPr txBox="1">
            <a:spLocks noChangeArrowheads="1"/>
          </p:cNvSpPr>
          <p:nvPr/>
        </p:nvSpPr>
        <p:spPr bwMode="auto">
          <a:xfrm>
            <a:off x="1982480" y="2613902"/>
            <a:ext cx="5329932" cy="9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</a:rPr>
              <a:t>2.8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968103" y="2267782"/>
            <a:ext cx="5443538" cy="1529809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069" name="矩形 1068"/>
          <p:cNvSpPr/>
          <p:nvPr/>
        </p:nvSpPr>
        <p:spPr>
          <a:xfrm>
            <a:off x="7237187" y="3653669"/>
            <a:ext cx="267891" cy="267891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134162" y="3600168"/>
            <a:ext cx="266998" cy="26699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878810" y="2093652"/>
            <a:ext cx="266998" cy="26699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64535" y="2179377"/>
            <a:ext cx="266998" cy="26699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3324" name="图片 4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0" y="120931"/>
            <a:ext cx="749201" cy="74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11132"/>
            <a:ext cx="1510010" cy="34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5" y="5725419"/>
            <a:ext cx="4292934" cy="73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779C72-269B-4065-8065-00061EB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EE0178-BBF3-4C13-A616-A1A84B5A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2.8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4FB933-0DB6-40BE-9C0B-AE75B8A6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12" y="2060848"/>
            <a:ext cx="7659960" cy="4114800"/>
          </a:xfrm>
        </p:spPr>
        <p:txBody>
          <a:bodyPr/>
          <a:lstStyle/>
          <a:p>
            <a:r>
              <a:rPr lang="zh-CN" altLang="en-US" dirty="0"/>
              <a:t>分治法解决排序问题</a:t>
            </a:r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分析时间复杂性</a:t>
            </a:r>
          </a:p>
        </p:txBody>
      </p:sp>
    </p:spTree>
    <p:extLst>
      <p:ext uri="{BB962C8B-B14F-4D97-AF65-F5344CB8AC3E}">
        <p14:creationId xmlns:p14="http://schemas.microsoft.com/office/powerpoint/2010/main" val="1312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38276" y="1551308"/>
          <a:ext cx="5688204" cy="54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4" imgW="4098286" imgH="395677" progId="Word.Document.8">
                  <p:embed/>
                </p:oleObj>
              </mc:Choice>
              <mc:Fallback>
                <p:oleObj name="Document" r:id="rId4" imgW="4098286" imgH="395677" progId="Word.Document.8">
                  <p:embed/>
                  <p:pic>
                    <p:nvPicPr>
                      <p:cNvPr id="839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76" y="1551308"/>
                        <a:ext cx="5688204" cy="54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7693" y="2259267"/>
          <a:ext cx="79914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6" imgW="5577566" imgH="1187342" progId="Word.Document.8">
                  <p:embed/>
                </p:oleObj>
              </mc:Choice>
              <mc:Fallback>
                <p:oleObj name="Document" r:id="rId6" imgW="5577566" imgH="1187342" progId="Word.Document.8">
                  <p:embed/>
                  <p:pic>
                    <p:nvPicPr>
                      <p:cNvPr id="35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93" y="2259267"/>
                        <a:ext cx="7991475" cy="1701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7693" y="4178173"/>
          <a:ext cx="71294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Document" r:id="rId8" imgW="4491883" imgH="874729" progId="Word.Document.8">
                  <p:embed/>
                </p:oleObj>
              </mc:Choice>
              <mc:Fallback>
                <p:oleObj name="Document" r:id="rId8" imgW="4491883" imgH="874729" progId="Word.Document.8">
                  <p:embed/>
                  <p:pic>
                    <p:nvPicPr>
                      <p:cNvPr id="3522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93" y="4178173"/>
                        <a:ext cx="712946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17"/>
          <p:cNvSpPr txBox="1">
            <a:spLocks noChangeArrowheads="1"/>
          </p:cNvSpPr>
          <p:nvPr/>
        </p:nvSpPr>
        <p:spPr bwMode="auto">
          <a:xfrm>
            <a:off x="438276" y="701294"/>
            <a:ext cx="23955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201549" y="5635847"/>
            <a:ext cx="23764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3)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73041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107950" y="1985394"/>
            <a:ext cx="778351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1.  a[1:8</a:t>
            </a:r>
            <a:r>
              <a:rPr kumimoji="1" lang="en-US" altLang="zh-CN" sz="2400" b="0" dirty="0">
                <a:latin typeface="Century Schoolbook" panose="02040604050505020304" pitchFamily="18" charset="0"/>
                <a:ea typeface="楷体_GB2312" pitchFamily="49" charset="-122"/>
              </a:rPr>
              <a:t>]=[4, 8, 7, 1, 3, 5, 6, 2], </a:t>
            </a: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取元素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dirty="0">
                <a:latin typeface="Century Schoolbook" panose="02040604050505020304" pitchFamily="18" charset="0"/>
                <a:ea typeface="楷体_GB2312" pitchFamily="49" charset="-122"/>
              </a:rPr>
              <a:t>作为支点</a:t>
            </a:r>
            <a:r>
              <a:rPr kumimoji="1" lang="en-US" altLang="zh-CN" sz="2400" dirty="0">
                <a:latin typeface="Century Schoolbook" panose="020406040505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539750" y="5300663"/>
            <a:ext cx="78486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合并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:[1,2,3,4,5,6,7,8]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217488" y="2924175"/>
            <a:ext cx="8985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468313" y="4291013"/>
            <a:ext cx="820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排序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 a[p:q-1]=[1,2,3]; a[ q+1:r]=[5,6,7,8]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468313" y="3427413"/>
            <a:ext cx="7547259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分解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 a[q]=4; a[p: q-1]=[1,2,3]; a[q+1:r]=[7,5,6,8];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38276" y="701294"/>
            <a:ext cx="23955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utoUpdateAnimBg="0"/>
      <p:bldP spid="359433" grpId="0"/>
      <p:bldP spid="359434" grpId="0"/>
      <p:bldP spid="359435" grpId="0"/>
      <p:bldP spid="3594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59007" y="859256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2653129" y="750909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9"/>
          <p:cNvSpPr txBox="1"/>
          <p:nvPr/>
        </p:nvSpPr>
        <p:spPr>
          <a:xfrm>
            <a:off x="1411307" y="859256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3636" y="859256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9740" y="476901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0932" y="1152150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65707" y="562538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2059007" y="1732193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接连接符 62"/>
          <p:cNvCxnSpPr/>
          <p:nvPr/>
        </p:nvCxnSpPr>
        <p:spPr>
          <a:xfrm>
            <a:off x="2653129" y="1623846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"/>
          <p:cNvSpPr txBox="1"/>
          <p:nvPr/>
        </p:nvSpPr>
        <p:spPr>
          <a:xfrm>
            <a:off x="1411307" y="1732193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10"/>
          <p:cNvSpPr txBox="1"/>
          <p:nvPr/>
        </p:nvSpPr>
        <p:spPr>
          <a:xfrm>
            <a:off x="6703636" y="1732193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TextBox 19"/>
          <p:cNvSpPr txBox="1"/>
          <p:nvPr/>
        </p:nvSpPr>
        <p:spPr>
          <a:xfrm>
            <a:off x="2220932" y="2025087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TextBox 27"/>
          <p:cNvSpPr txBox="1"/>
          <p:nvPr/>
        </p:nvSpPr>
        <p:spPr>
          <a:xfrm>
            <a:off x="5731415" y="2086052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TextBox 11"/>
          <p:cNvSpPr txBox="1"/>
          <p:nvPr/>
        </p:nvSpPr>
        <p:spPr>
          <a:xfrm>
            <a:off x="3327168" y="2085234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051720" y="2581724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接连接符 69"/>
          <p:cNvCxnSpPr/>
          <p:nvPr/>
        </p:nvCxnSpPr>
        <p:spPr>
          <a:xfrm>
            <a:off x="2645842" y="2473377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9"/>
          <p:cNvSpPr txBox="1"/>
          <p:nvPr/>
        </p:nvSpPr>
        <p:spPr>
          <a:xfrm>
            <a:off x="1404020" y="2581724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TextBox 10"/>
          <p:cNvSpPr txBox="1"/>
          <p:nvPr/>
        </p:nvSpPr>
        <p:spPr>
          <a:xfrm>
            <a:off x="6696349" y="2581724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TextBox 19"/>
          <p:cNvSpPr txBox="1"/>
          <p:nvPr/>
        </p:nvSpPr>
        <p:spPr>
          <a:xfrm>
            <a:off x="2213645" y="2874618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Box 27"/>
          <p:cNvSpPr txBox="1"/>
          <p:nvPr/>
        </p:nvSpPr>
        <p:spPr>
          <a:xfrm>
            <a:off x="5083343" y="2890491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Box 11"/>
          <p:cNvSpPr txBox="1"/>
          <p:nvPr/>
        </p:nvSpPr>
        <p:spPr>
          <a:xfrm>
            <a:off x="3319881" y="2934765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2075001" y="3448647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接连接符 76"/>
          <p:cNvCxnSpPr/>
          <p:nvPr/>
        </p:nvCxnSpPr>
        <p:spPr>
          <a:xfrm>
            <a:off x="2669123" y="3340300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9"/>
          <p:cNvSpPr txBox="1"/>
          <p:nvPr/>
        </p:nvSpPr>
        <p:spPr>
          <a:xfrm>
            <a:off x="1427301" y="3448647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Box 10"/>
          <p:cNvSpPr txBox="1"/>
          <p:nvPr/>
        </p:nvSpPr>
        <p:spPr>
          <a:xfrm>
            <a:off x="6719630" y="3448647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TextBox 19"/>
          <p:cNvSpPr txBox="1"/>
          <p:nvPr/>
        </p:nvSpPr>
        <p:spPr>
          <a:xfrm>
            <a:off x="2236926" y="3741541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TextBox 27"/>
          <p:cNvSpPr txBox="1"/>
          <p:nvPr/>
        </p:nvSpPr>
        <p:spPr>
          <a:xfrm>
            <a:off x="4601897" y="3786133"/>
            <a:ext cx="184960" cy="323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TextBox 11"/>
          <p:cNvSpPr txBox="1"/>
          <p:nvPr/>
        </p:nvSpPr>
        <p:spPr>
          <a:xfrm>
            <a:off x="3343162" y="3801688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2075001" y="4310574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直接连接符 83"/>
          <p:cNvCxnSpPr/>
          <p:nvPr/>
        </p:nvCxnSpPr>
        <p:spPr>
          <a:xfrm>
            <a:off x="2669123" y="4202227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9"/>
          <p:cNvSpPr txBox="1"/>
          <p:nvPr/>
        </p:nvSpPr>
        <p:spPr>
          <a:xfrm>
            <a:off x="1427301" y="4310574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TextBox 10"/>
          <p:cNvSpPr txBox="1"/>
          <p:nvPr/>
        </p:nvSpPr>
        <p:spPr>
          <a:xfrm>
            <a:off x="6719630" y="4310574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TextBox 19"/>
          <p:cNvSpPr txBox="1"/>
          <p:nvPr/>
        </p:nvSpPr>
        <p:spPr>
          <a:xfrm>
            <a:off x="2236926" y="4603468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TextBox 27"/>
          <p:cNvSpPr txBox="1"/>
          <p:nvPr/>
        </p:nvSpPr>
        <p:spPr>
          <a:xfrm>
            <a:off x="4601897" y="4648060"/>
            <a:ext cx="184960" cy="323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TextBox 11"/>
          <p:cNvSpPr txBox="1"/>
          <p:nvPr/>
        </p:nvSpPr>
        <p:spPr>
          <a:xfrm>
            <a:off x="3343162" y="4663615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2051720" y="5301208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" name="直接连接符 90"/>
          <p:cNvCxnSpPr/>
          <p:nvPr/>
        </p:nvCxnSpPr>
        <p:spPr>
          <a:xfrm>
            <a:off x="2645842" y="5192861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"/>
          <p:cNvSpPr txBox="1"/>
          <p:nvPr/>
        </p:nvSpPr>
        <p:spPr>
          <a:xfrm>
            <a:off x="1404020" y="5301208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TextBox 10"/>
          <p:cNvSpPr txBox="1"/>
          <p:nvPr/>
        </p:nvSpPr>
        <p:spPr>
          <a:xfrm>
            <a:off x="6696349" y="5301208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TextBox 19"/>
          <p:cNvSpPr txBox="1"/>
          <p:nvPr/>
        </p:nvSpPr>
        <p:spPr>
          <a:xfrm>
            <a:off x="2213645" y="5594102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TextBox 27"/>
          <p:cNvSpPr txBox="1"/>
          <p:nvPr/>
        </p:nvSpPr>
        <p:spPr>
          <a:xfrm>
            <a:off x="4060722" y="5607539"/>
            <a:ext cx="184960" cy="323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TextBox 11"/>
          <p:cNvSpPr txBox="1"/>
          <p:nvPr/>
        </p:nvSpPr>
        <p:spPr>
          <a:xfrm>
            <a:off x="4515998" y="5625824"/>
            <a:ext cx="237566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7" name="表格 96"/>
          <p:cNvGraphicFramePr>
            <a:graphicFrameLocks noGrp="1"/>
          </p:cNvGraphicFramePr>
          <p:nvPr/>
        </p:nvGraphicFramePr>
        <p:xfrm>
          <a:off x="2019951" y="6126145"/>
          <a:ext cx="4572000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CC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8" name="直接连接符 97"/>
          <p:cNvCxnSpPr/>
          <p:nvPr/>
        </p:nvCxnSpPr>
        <p:spPr>
          <a:xfrm>
            <a:off x="2614073" y="6017798"/>
            <a:ext cx="0" cy="5393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"/>
          <p:cNvSpPr txBox="1"/>
          <p:nvPr/>
        </p:nvSpPr>
        <p:spPr>
          <a:xfrm>
            <a:off x="1372251" y="6126145"/>
            <a:ext cx="567784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TextBox 10"/>
          <p:cNvSpPr txBox="1"/>
          <p:nvPr/>
        </p:nvSpPr>
        <p:spPr>
          <a:xfrm>
            <a:off x="6664580" y="6126145"/>
            <a:ext cx="611065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endParaRPr lang="zh-CN" altLang="en-US" sz="15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TextBox 19"/>
          <p:cNvSpPr txBox="1"/>
          <p:nvPr/>
        </p:nvSpPr>
        <p:spPr>
          <a:xfrm>
            <a:off x="2181876" y="6419039"/>
            <a:ext cx="292068" cy="3231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5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zh-CN" altLang="en-US" sz="15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9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71" grpId="0"/>
      <p:bldP spid="72" grpId="0"/>
      <p:bldP spid="73" grpId="0"/>
      <p:bldP spid="74" grpId="0"/>
      <p:bldP spid="75" grpId="0"/>
      <p:bldP spid="78" grpId="0"/>
      <p:bldP spid="79" grpId="0"/>
      <p:bldP spid="80" grpId="0"/>
      <p:bldP spid="81" grpId="0"/>
      <p:bldP spid="82" grpId="0"/>
      <p:bldP spid="85" grpId="0"/>
      <p:bldP spid="86" grpId="0"/>
      <p:bldP spid="87" grpId="0"/>
      <p:bldP spid="88" grpId="0"/>
      <p:bldP spid="89" grpId="0"/>
      <p:bldP spid="92" grpId="0"/>
      <p:bldP spid="93" grpId="0"/>
      <p:bldP spid="94" grpId="0"/>
      <p:bldP spid="95" grpId="0"/>
      <p:bldP spid="96" grpId="0"/>
      <p:bldP spid="99" grpId="0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9"/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zh-CN" altLang="en-US" sz="2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10"/>
          <p:cNvSpPr>
            <a:spLocks noChangeArrowheads="1"/>
          </p:cNvSpPr>
          <p:nvPr/>
        </p:nvSpPr>
        <p:spPr bwMode="auto">
          <a:xfrm>
            <a:off x="803910" y="398381"/>
            <a:ext cx="2336194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0" dirty="0">
                <a:solidFill>
                  <a:srgbClr val="000000"/>
                </a:solidFill>
                <a:latin typeface="黑体" panose="02010609060101010101" pitchFamily="49" charset="-122"/>
              </a:rPr>
              <a:t>快速排序算法</a:t>
            </a:r>
            <a:endParaRPr lang="zh-CN" altLang="en-US" sz="3200" b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427019" name="Rectangle 11"/>
          <p:cNvSpPr>
            <a:spLocks noChangeArrowheads="1"/>
          </p:cNvSpPr>
          <p:nvPr/>
        </p:nvSpPr>
        <p:spPr bwMode="auto">
          <a:xfrm>
            <a:off x="511203" y="1207867"/>
            <a:ext cx="5572355" cy="40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template &lt;class Type&gt;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void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QuickSoft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(Type a[], int p, int r)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{  if(p&lt;r){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int q=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</a:rPr>
              <a:t>Partition(a, p, r)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QuickSort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(a, p, q-1); </a:t>
            </a:r>
            <a:r>
              <a:rPr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对左半段排序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QuickSoft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(a, q+1, r); </a:t>
            </a:r>
            <a:r>
              <a:rPr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对右半段排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序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}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427020" name="Line 12"/>
          <p:cNvSpPr>
            <a:spLocks noChangeShapeType="1"/>
          </p:cNvSpPr>
          <p:nvPr/>
        </p:nvSpPr>
        <p:spPr bwMode="auto">
          <a:xfrm>
            <a:off x="727710" y="1207867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7021" name="Line 13"/>
          <p:cNvSpPr>
            <a:spLocks noChangeShapeType="1"/>
          </p:cNvSpPr>
          <p:nvPr/>
        </p:nvSpPr>
        <p:spPr bwMode="auto">
          <a:xfrm>
            <a:off x="727710" y="4931203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D930E19-E98A-4EC9-BD7A-FE979E031F13}"/>
              </a:ext>
            </a:extLst>
          </p:cNvPr>
          <p:cNvSpPr>
            <a:spLocks/>
          </p:cNvSpPr>
          <p:nvPr/>
        </p:nvSpPr>
        <p:spPr bwMode="auto">
          <a:xfrm>
            <a:off x="5586292" y="2192153"/>
            <a:ext cx="1971504" cy="504056"/>
          </a:xfrm>
          <a:prstGeom prst="borderCallout2">
            <a:avLst>
              <a:gd name="adj1" fmla="val 50020"/>
              <a:gd name="adj2" fmla="val -346"/>
              <a:gd name="adj3" fmla="val 51796"/>
              <a:gd name="adj4" fmla="val -27030"/>
              <a:gd name="adj5" fmla="val 122892"/>
              <a:gd name="adj6" fmla="val -6915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找基准元素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a[q]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930E19-E98A-4EC9-BD7A-FE979E031F13}"/>
              </a:ext>
            </a:extLst>
          </p:cNvPr>
          <p:cNvSpPr>
            <a:spLocks/>
          </p:cNvSpPr>
          <p:nvPr/>
        </p:nvSpPr>
        <p:spPr bwMode="auto">
          <a:xfrm>
            <a:off x="6242545" y="3176438"/>
            <a:ext cx="1315251" cy="504056"/>
          </a:xfrm>
          <a:prstGeom prst="borderCallout2">
            <a:avLst>
              <a:gd name="adj1" fmla="val 50020"/>
              <a:gd name="adj2" fmla="val -346"/>
              <a:gd name="adj3" fmla="val 44391"/>
              <a:gd name="adj4" fmla="val -9992"/>
              <a:gd name="adj5" fmla="val 54401"/>
              <a:gd name="adj6" fmla="val -5309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分治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1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 autoUpdateAnimBg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9"/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zh-CN" altLang="en-US" sz="2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Rectangle 10"/>
          <p:cNvSpPr>
            <a:spLocks noChangeArrowheads="1"/>
          </p:cNvSpPr>
          <p:nvPr/>
        </p:nvSpPr>
        <p:spPr bwMode="auto">
          <a:xfrm>
            <a:off x="803910" y="398381"/>
            <a:ext cx="2336194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0" dirty="0">
                <a:solidFill>
                  <a:srgbClr val="000000"/>
                </a:solidFill>
                <a:latin typeface="黑体" panose="02010609060101010101" pitchFamily="49" charset="-122"/>
              </a:rPr>
              <a:t>快速排序算法</a:t>
            </a:r>
            <a:endParaRPr lang="zh-CN" altLang="en-US" sz="3200" b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427019" name="Rectangle 11"/>
          <p:cNvSpPr>
            <a:spLocks noChangeArrowheads="1"/>
          </p:cNvSpPr>
          <p:nvPr/>
        </p:nvSpPr>
        <p:spPr bwMode="auto">
          <a:xfrm>
            <a:off x="511203" y="1207867"/>
            <a:ext cx="5572355" cy="408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template &lt;class Type&gt;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void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QuickSoft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(Type a[], int p, int r)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{  if(p&lt;r){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int q=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</a:rPr>
              <a:t>Partition(a, p, r)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QuickSort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(a, p, q-1); </a:t>
            </a:r>
            <a:r>
              <a:rPr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对左半段排序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QuickSoft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(a, q+1, r); </a:t>
            </a:r>
            <a:r>
              <a:rPr lang="en-US" altLang="zh-CN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对右半段排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序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}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427020" name="Line 12"/>
          <p:cNvSpPr>
            <a:spLocks noChangeShapeType="1"/>
          </p:cNvSpPr>
          <p:nvPr/>
        </p:nvSpPr>
        <p:spPr bwMode="auto">
          <a:xfrm>
            <a:off x="727710" y="1207867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7021" name="Line 13"/>
          <p:cNvSpPr>
            <a:spLocks noChangeShapeType="1"/>
          </p:cNvSpPr>
          <p:nvPr/>
        </p:nvSpPr>
        <p:spPr bwMode="auto">
          <a:xfrm>
            <a:off x="727710" y="4931203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4960620" y="1614411"/>
            <a:ext cx="4114800" cy="4125169"/>
          </a:xfrm>
          <a:prstGeom prst="wedgeRectCallout">
            <a:avLst>
              <a:gd name="adj1" fmla="val -68556"/>
              <a:gd name="adj2" fmla="val -19276"/>
            </a:avLst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int Partition(Type a[ ],int p , int r )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{  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=p;  j=r+1;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type x=a[p]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while(true) { 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     while(a[++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] &lt; x&amp;&amp;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&lt;r)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 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while(a[</a:t>
            </a:r>
            <a:r>
              <a:rPr kumimoji="1"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j] &gt; x)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 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if (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&gt;=j )  break;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     swap(a[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],a[j]);  }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a[p] = a[j]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a[ j] = x;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return j  }</a:t>
            </a:r>
          </a:p>
          <a:p>
            <a:pPr>
              <a:lnSpc>
                <a:spcPct val="110000"/>
              </a:lnSpc>
              <a:defRPr/>
            </a:pPr>
            <a:endParaRPr kumimoji="1"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3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9" grpId="0" autoUpdateAnimBg="0"/>
      <p:bldP spid="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9"/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zh-CN" altLang="en-US" sz="2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094" name="Group 26"/>
          <p:cNvGrpSpPr>
            <a:grpSpLocks/>
          </p:cNvGrpSpPr>
          <p:nvPr/>
        </p:nvGrpSpPr>
        <p:grpSpPr bwMode="auto">
          <a:xfrm>
            <a:off x="684213" y="844550"/>
            <a:ext cx="3255962" cy="1000125"/>
            <a:chOff x="1702" y="1468"/>
            <a:chExt cx="2051" cy="6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101" y="170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altLang="zh-CN" sz="3200" kern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72" y="173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altLang="zh-CN" sz="3200" kern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91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654" y="1888"/>
              <a:ext cx="90" cy="181"/>
            </a:xfrm>
            <a:prstGeom prst="rect">
              <a:avLst/>
            </a:prstGeom>
            <a:solidFill>
              <a:srgbClr val="00E4A8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881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561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428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89143" name="Object 22"/>
            <p:cNvGraphicFramePr>
              <a:graphicFrameLocks noChangeAspect="1"/>
            </p:cNvGraphicFramePr>
            <p:nvPr/>
          </p:nvGraphicFramePr>
          <p:xfrm>
            <a:off x="1702" y="1534"/>
            <a:ext cx="26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4" imgW="164957" imgH="203024" progId="Equation.DSMT4">
                    <p:embed/>
                  </p:oleObj>
                </mc:Choice>
                <mc:Fallback>
                  <p:oleObj name="Equation" r:id="rId4" imgW="164957" imgH="203024" progId="Equation.DSMT4">
                    <p:embed/>
                    <p:pic>
                      <p:nvPicPr>
                        <p:cNvPr id="8914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534"/>
                          <a:ext cx="26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44" name="Object 24"/>
            <p:cNvGraphicFramePr>
              <a:graphicFrameLocks noChangeAspect="1"/>
            </p:cNvGraphicFramePr>
            <p:nvPr/>
          </p:nvGraphicFramePr>
          <p:xfrm>
            <a:off x="3533" y="1468"/>
            <a:ext cx="2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6" imgW="152334" imgH="190417" progId="Equation.DSMT4">
                    <p:embed/>
                  </p:oleObj>
                </mc:Choice>
                <mc:Fallback>
                  <p:oleObj name="Equation" r:id="rId6" imgW="152334" imgH="190417" progId="Equation.DSMT4">
                    <p:embed/>
                    <p:pic>
                      <p:nvPicPr>
                        <p:cNvPr id="8914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1468"/>
                          <a:ext cx="2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203575" y="1484313"/>
            <a:ext cx="142875" cy="287337"/>
          </a:xfrm>
          <a:prstGeom prst="rect">
            <a:avLst/>
          </a:prstGeom>
          <a:solidFill>
            <a:srgbClr val="FF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54063" y="1989138"/>
            <a:ext cx="361950" cy="1300162"/>
            <a:chOff x="683568" y="1988840"/>
            <a:chExt cx="362323" cy="1301139"/>
          </a:xfrm>
        </p:grpSpPr>
        <p:cxnSp>
          <p:nvCxnSpPr>
            <p:cNvPr id="89134" name="直接箭头连接符 2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35" name="TextBox 3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994150" y="1916113"/>
            <a:ext cx="361950" cy="1301750"/>
            <a:chOff x="683568" y="1988840"/>
            <a:chExt cx="362323" cy="1301139"/>
          </a:xfrm>
        </p:grpSpPr>
        <p:cxnSp>
          <p:nvCxnSpPr>
            <p:cNvPr id="89132" name="直接箭头连接符 27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33" name="TextBox 28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j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39700" y="1436688"/>
            <a:ext cx="685800" cy="436562"/>
            <a:chOff x="139861" y="1436596"/>
            <a:chExt cx="684995" cy="437043"/>
          </a:xfrm>
        </p:grpSpPr>
        <p:cxnSp>
          <p:nvCxnSpPr>
            <p:cNvPr id="89130" name="直接箭头连接符 6"/>
            <p:cNvCxnSpPr>
              <a:cxnSpLocks noChangeShapeType="1"/>
              <a:endCxn id="13" idx="1"/>
            </p:cNvCxnSpPr>
            <p:nvPr/>
          </p:nvCxnSpPr>
          <p:spPr bwMode="auto">
            <a:xfrm>
              <a:off x="467544" y="1641785"/>
              <a:ext cx="357312" cy="13333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31" name="TextBox 8"/>
            <p:cNvSpPr txBox="1">
              <a:spLocks noChangeArrowheads="1"/>
            </p:cNvSpPr>
            <p:nvPr/>
          </p:nvSpPr>
          <p:spPr bwMode="auto">
            <a:xfrm>
              <a:off x="139861" y="1436596"/>
              <a:ext cx="32768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008000"/>
                  </a:solidFill>
                  <a:ea typeface="楷体_GB2312" pitchFamily="49" charset="-122"/>
                </a:rPr>
                <a:t>x</a:t>
              </a:r>
              <a:endParaRPr kumimoji="0" lang="zh-CN" altLang="en-US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1041400" y="1989138"/>
            <a:ext cx="361950" cy="1300162"/>
            <a:chOff x="683568" y="1988840"/>
            <a:chExt cx="362323" cy="1301139"/>
          </a:xfrm>
        </p:grpSpPr>
        <p:cxnSp>
          <p:nvCxnSpPr>
            <p:cNvPr id="89128" name="直接箭头连接符 38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29" name="TextBox 39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692275" y="1989138"/>
            <a:ext cx="361950" cy="1300162"/>
            <a:chOff x="683568" y="1988840"/>
            <a:chExt cx="362323" cy="1301139"/>
          </a:xfrm>
        </p:grpSpPr>
        <p:cxnSp>
          <p:nvCxnSpPr>
            <p:cNvPr id="89126" name="直接箭头连接符 41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27" name="TextBox 42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492500" y="1989138"/>
            <a:ext cx="361950" cy="1300162"/>
            <a:chOff x="683568" y="1988840"/>
            <a:chExt cx="362323" cy="1301139"/>
          </a:xfrm>
        </p:grpSpPr>
        <p:cxnSp>
          <p:nvCxnSpPr>
            <p:cNvPr id="89124" name="直接箭头连接符 44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25" name="TextBox 45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j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3128963" y="1989138"/>
            <a:ext cx="363537" cy="1300162"/>
            <a:chOff x="683568" y="1988840"/>
            <a:chExt cx="362323" cy="1301139"/>
          </a:xfrm>
        </p:grpSpPr>
        <p:cxnSp>
          <p:nvCxnSpPr>
            <p:cNvPr id="89122" name="直接箭头连接符 47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23" name="TextBox 48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j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1116013" y="1555750"/>
            <a:ext cx="142875" cy="28733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811213" y="3941763"/>
            <a:ext cx="3255962" cy="1000125"/>
            <a:chOff x="811981" y="3941043"/>
            <a:chExt cx="3255963" cy="1000126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245368" y="4610969"/>
              <a:ext cx="142875" cy="287337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1445393" y="4310930"/>
              <a:ext cx="590550" cy="57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altLang="zh-CN" sz="3200" kern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2828107" y="4361730"/>
              <a:ext cx="590550" cy="57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sz="20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en-US" altLang="zh-CN" sz="3200" kern="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953268" y="4607794"/>
              <a:ext cx="142875" cy="287337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323281" y="4607794"/>
              <a:ext cx="142875" cy="287337"/>
            </a:xfrm>
            <a:prstGeom prst="rect">
              <a:avLst/>
            </a:prstGeom>
            <a:solidFill>
              <a:srgbClr val="00E4A8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2683644" y="4607794"/>
              <a:ext cx="142875" cy="287337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63144" y="4607794"/>
              <a:ext cx="142875" cy="287337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275782" y="4617319"/>
              <a:ext cx="142875" cy="287337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89119" name="Object 22"/>
            <p:cNvGraphicFramePr>
              <a:graphicFrameLocks noChangeAspect="1"/>
            </p:cNvGraphicFramePr>
            <p:nvPr/>
          </p:nvGraphicFramePr>
          <p:xfrm>
            <a:off x="811981" y="4045818"/>
            <a:ext cx="425450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8" imgW="164957" imgH="203024" progId="Equation.DSMT4">
                    <p:embed/>
                  </p:oleObj>
                </mc:Choice>
                <mc:Fallback>
                  <p:oleObj name="Equation" r:id="rId8" imgW="164957" imgH="203024" progId="Equation.DSMT4">
                    <p:embed/>
                    <p:pic>
                      <p:nvPicPr>
                        <p:cNvPr id="8911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981" y="4045818"/>
                          <a:ext cx="425450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20" name="Object 24"/>
            <p:cNvGraphicFramePr>
              <a:graphicFrameLocks noChangeAspect="1"/>
            </p:cNvGraphicFramePr>
            <p:nvPr/>
          </p:nvGraphicFramePr>
          <p:xfrm>
            <a:off x="3718694" y="3941043"/>
            <a:ext cx="34925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9" imgW="152334" imgH="190417" progId="Equation.DSMT4">
                    <p:embed/>
                  </p:oleObj>
                </mc:Choice>
                <mc:Fallback>
                  <p:oleObj name="Equation" r:id="rId9" imgW="152334" imgH="190417" progId="Equation.DSMT4">
                    <p:embed/>
                    <p:pic>
                      <p:nvPicPr>
                        <p:cNvPr id="8912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694" y="3941043"/>
                          <a:ext cx="34925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1964506" y="4601444"/>
              <a:ext cx="142875" cy="287337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844675" y="5008563"/>
            <a:ext cx="361950" cy="1300162"/>
            <a:chOff x="683568" y="1988840"/>
            <a:chExt cx="362323" cy="1301139"/>
          </a:xfrm>
        </p:grpSpPr>
        <p:cxnSp>
          <p:nvCxnSpPr>
            <p:cNvPr id="89109" name="直接箭头连接符 63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0" name="TextBox 64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3201988" y="5008563"/>
            <a:ext cx="361950" cy="1300162"/>
            <a:chOff x="683568" y="1988840"/>
            <a:chExt cx="362323" cy="1301139"/>
          </a:xfrm>
        </p:grpSpPr>
        <p:cxnSp>
          <p:nvCxnSpPr>
            <p:cNvPr id="89107" name="直接箭头连接符 66"/>
            <p:cNvCxnSpPr>
              <a:cxnSpLocks noChangeShapeType="1"/>
            </p:cNvCxnSpPr>
            <p:nvPr/>
          </p:nvCxnSpPr>
          <p:spPr bwMode="auto">
            <a:xfrm flipV="1">
              <a:off x="846621" y="1988840"/>
              <a:ext cx="0" cy="720080"/>
            </a:xfrm>
            <a:prstGeom prst="straightConnector1">
              <a:avLst/>
            </a:prstGeom>
            <a:noFill/>
            <a:ln w="508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08" name="TextBox 67"/>
            <p:cNvSpPr txBox="1">
              <a:spLocks noChangeArrowheads="1"/>
            </p:cNvSpPr>
            <p:nvPr/>
          </p:nvSpPr>
          <p:spPr bwMode="auto">
            <a:xfrm>
              <a:off x="683568" y="2852936"/>
              <a:ext cx="362323" cy="437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楷体_GB2312" pitchFamily="49" charset="-122"/>
                </a:rPr>
                <a:t>j</a:t>
              </a:r>
              <a:endParaRPr kumimoji="0" lang="zh-CN" altLang="en-US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58" name="AutoShape 14">
            <a:extLst>
              <a:ext uri="{FF2B5EF4-FFF2-40B4-BE49-F238E27FC236}">
                <a16:creationId xmlns:a16="http://schemas.microsoft.com/office/drawing/2014/main" id="{4D6D545B-25F8-40C7-AA8E-1B1D1891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620" y="1614411"/>
            <a:ext cx="4114800" cy="4125169"/>
          </a:xfrm>
          <a:prstGeom prst="wedgeRectCallout">
            <a:avLst>
              <a:gd name="adj1" fmla="val -59259"/>
              <a:gd name="adj2" fmla="val -20181"/>
            </a:avLst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int Partition(Type a[ ],int p , int r )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{  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=p;  j=r+1;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type x=a[p]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while(true) { 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     while(a[++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] &lt; x&amp;&amp;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&lt;r)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 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while(a[</a:t>
            </a:r>
            <a:r>
              <a:rPr kumimoji="1" lang="en-US" altLang="zh-CN" sz="2000" b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j] &gt; x)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 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if (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&gt;=j )  break;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     swap(a[</a:t>
            </a:r>
            <a:r>
              <a:rPr kumimoji="1" lang="en-US" altLang="zh-CN" sz="2000" b="0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],a[j]);  }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a[p] = a[j]</a:t>
            </a: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；</a:t>
            </a:r>
          </a:p>
          <a:p>
            <a:pPr>
              <a:lnSpc>
                <a:spcPct val="110000"/>
              </a:lnSpc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a[ j] = x;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ea typeface="宋体" pitchFamily="2" charset="-122"/>
              </a:rPr>
              <a:t>    return j  }</a:t>
            </a:r>
          </a:p>
          <a:p>
            <a:pPr>
              <a:lnSpc>
                <a:spcPct val="110000"/>
              </a:lnSpc>
              <a:defRPr/>
            </a:pPr>
            <a:endParaRPr kumimoji="1"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3CAC012-0E1A-4F3D-9661-0151B33FC0BA}"/>
              </a:ext>
            </a:extLst>
          </p:cNvPr>
          <p:cNvSpPr/>
          <p:nvPr/>
        </p:nvSpPr>
        <p:spPr>
          <a:xfrm>
            <a:off x="5013325" y="5969978"/>
            <a:ext cx="4062095" cy="67749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将</a:t>
            </a:r>
            <a:r>
              <a:rPr kumimoji="1" lang="en-US" altLang="zh-CN" sz="2000" dirty="0">
                <a:solidFill>
                  <a:srgbClr val="FF0000"/>
                </a:solidFill>
                <a:ea typeface="宋体" pitchFamily="2" charset="-122"/>
              </a:rPr>
              <a:t>&gt;=x</a:t>
            </a: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的元素交换到右边区域</a:t>
            </a:r>
          </a:p>
          <a:p>
            <a:pPr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将</a:t>
            </a:r>
            <a:r>
              <a:rPr kumimoji="1" lang="en-US" altLang="zh-CN" sz="2000" dirty="0">
                <a:solidFill>
                  <a:srgbClr val="FF0000"/>
                </a:solidFill>
                <a:ea typeface="宋体" pitchFamily="2" charset="-122"/>
              </a:rPr>
              <a:t>&lt;=x</a:t>
            </a:r>
            <a:r>
              <a:rPr kumimoji="1" lang="zh-CN" altLang="en-US" sz="2000" dirty="0">
                <a:solidFill>
                  <a:srgbClr val="FF0000"/>
                </a:solidFill>
                <a:ea typeface="宋体" pitchFamily="2" charset="-122"/>
              </a:rPr>
              <a:t>的元素交换到左边区域</a:t>
            </a:r>
          </a:p>
        </p:txBody>
      </p:sp>
    </p:spTree>
    <p:extLst>
      <p:ext uri="{BB962C8B-B14F-4D97-AF65-F5344CB8AC3E}">
        <p14:creationId xmlns:p14="http://schemas.microsoft.com/office/powerpoint/2010/main" val="38745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最坏的情况</a:t>
            </a:r>
          </a:p>
          <a:p>
            <a:r>
              <a:rPr lang="zh-CN" altLang="en-US" dirty="0"/>
              <a:t>最好的情况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32" y="472377"/>
            <a:ext cx="2959544" cy="7346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最坏的情况？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48326"/>
          <a:stretch/>
        </p:blipFill>
        <p:spPr>
          <a:xfrm>
            <a:off x="1042350" y="1207008"/>
            <a:ext cx="5760852" cy="2011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2842" y="6192683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元素已按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递增或递减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顺序排列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92416" y="3613767"/>
          <a:ext cx="4468304" cy="131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4" imgW="2070100" imgH="457200" progId="Equation.3">
                  <p:embed/>
                </p:oleObj>
              </mc:Choice>
              <mc:Fallback>
                <p:oleObj name="公式" r:id="rId4" imgW="2070100" imgH="4572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416" y="3613767"/>
                        <a:ext cx="4468304" cy="131472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02636" y="5185086"/>
          <a:ext cx="2958084" cy="86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6" imgW="1016000" imgH="241300" progId="Equation.3">
                  <p:embed/>
                </p:oleObj>
              </mc:Choice>
              <mc:Fallback>
                <p:oleObj name="公式" r:id="rId6" imgW="1016000" imgH="2413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636" y="5185086"/>
                        <a:ext cx="2958084" cy="86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1412177" y="5648008"/>
            <a:ext cx="122129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998399" y="4436427"/>
            <a:ext cx="2319337" cy="1223962"/>
          </a:xfrm>
          <a:prstGeom prst="cloudCallout">
            <a:avLst>
              <a:gd name="adj1" fmla="val -105463"/>
              <a:gd name="adj2" fmla="val -68685"/>
            </a:avLst>
          </a:prstGeom>
          <a:solidFill>
            <a:srgbClr val="00FF00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Partition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函数的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复杂度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0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EE0178-BBF3-4C13-A616-A1A84B5A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dirty="0"/>
              <a:t>合并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4FB933-0DB6-40BE-9C0B-AE75B8A6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12" y="2060848"/>
            <a:ext cx="7659960" cy="4114800"/>
          </a:xfrm>
        </p:spPr>
        <p:txBody>
          <a:bodyPr/>
          <a:lstStyle/>
          <a:p>
            <a:r>
              <a:rPr lang="zh-CN" altLang="en-US" dirty="0"/>
              <a:t>分治法解决排序问题</a:t>
            </a:r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分析时间复杂性</a:t>
            </a:r>
          </a:p>
        </p:txBody>
      </p:sp>
    </p:spTree>
    <p:extLst>
      <p:ext uri="{BB962C8B-B14F-4D97-AF65-F5344CB8AC3E}">
        <p14:creationId xmlns:p14="http://schemas.microsoft.com/office/powerpoint/2010/main" val="24860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32" y="472377"/>
            <a:ext cx="2959544" cy="7346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最好的情况？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8163" y="1786191"/>
            <a:ext cx="7829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每次划分后都产生大小为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的两个区域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88357" y="2802252"/>
          <a:ext cx="4668837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624895" imgH="545863" progId="Equation.DSMT4">
                  <p:embed/>
                </p:oleObj>
              </mc:Choice>
              <mc:Fallback>
                <p:oleObj name="Equation" r:id="rId3" imgW="1624895" imgH="545863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357" y="2802252"/>
                        <a:ext cx="4668837" cy="186848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554288" y="4941888"/>
          <a:ext cx="36020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5" imgW="1244060" imgH="215806" progId="Equation.3">
                  <p:embed/>
                </p:oleObj>
              </mc:Choice>
              <mc:Fallback>
                <p:oleObj name="公式" r:id="rId5" imgW="1244060" imgH="215806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941888"/>
                        <a:ext cx="36020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73138" y="5300663"/>
            <a:ext cx="15113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026" descr="C:\WINDOWS\SYSTEM\OOBE\IMAGES\STATBAR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327777"/>
            <a:ext cx="7658878" cy="1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1027" descr="C:\WINDOWS\SYSTEM\OOBE\IMAGES\STATBAR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5660"/>
            <a:ext cx="7582678" cy="10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1033"/>
          <p:cNvSpPr>
            <a:spLocks noChangeArrowheads="1"/>
          </p:cNvSpPr>
          <p:nvPr/>
        </p:nvSpPr>
        <p:spPr bwMode="auto">
          <a:xfrm>
            <a:off x="1371600" y="662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zh-CN" altLang="en-US" sz="2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3" name="Rectangle 1034"/>
          <p:cNvSpPr>
            <a:spLocks noChangeArrowheads="1"/>
          </p:cNvSpPr>
          <p:nvPr/>
        </p:nvSpPr>
        <p:spPr bwMode="auto">
          <a:xfrm>
            <a:off x="685800" y="454025"/>
            <a:ext cx="3875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latin typeface="黑体" panose="02010609060101010101" pitchFamily="49" charset="-122"/>
              </a:rPr>
              <a:t>随机选择基准点的快速排序</a:t>
            </a:r>
          </a:p>
        </p:txBody>
      </p:sp>
      <p:sp>
        <p:nvSpPr>
          <p:cNvPr id="450571" name="Rectangle 1035"/>
          <p:cNvSpPr>
            <a:spLocks noChangeArrowheads="1"/>
          </p:cNvSpPr>
          <p:nvPr/>
        </p:nvSpPr>
        <p:spPr bwMode="auto">
          <a:xfrm>
            <a:off x="304800" y="762000"/>
            <a:ext cx="7696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template &lt;class Type&gt;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void randomizedQuickSoft(Type a[], int p, int r)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{  if (p&lt;r) {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    int q=</a:t>
            </a:r>
            <a:r>
              <a:rPr lang="en-US" altLang="zh-CN" sz="2400" b="0" u="sng">
                <a:solidFill>
                  <a:srgbClr val="000000"/>
                </a:solidFill>
                <a:ea typeface="宋体" panose="02010600030101010101" pitchFamily="2" charset="-122"/>
              </a:rPr>
              <a:t>randomizedPartition(a, p, r)</a:t>
            </a:r>
            <a:endParaRPr lang="en-US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    randomizedQuickSort(a, p, q-1); </a:t>
            </a:r>
            <a:r>
              <a:rPr lang="en-US" altLang="zh-CN" sz="24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对左半段排序</a:t>
            </a:r>
            <a:endParaRPr lang="zh-CN" altLang="en-US" sz="2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randomizedQuickSoft(a, q+1, r); </a:t>
            </a:r>
            <a:r>
              <a:rPr lang="en-US" altLang="zh-CN" sz="24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对右半段排序</a:t>
            </a:r>
            <a:endParaRPr lang="zh-CN" altLang="en-US" sz="2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}}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450572" name="Line 1036"/>
          <p:cNvSpPr>
            <a:spLocks noChangeShapeType="1"/>
          </p:cNvSpPr>
          <p:nvPr/>
        </p:nvSpPr>
        <p:spPr bwMode="auto">
          <a:xfrm>
            <a:off x="685800" y="914400"/>
            <a:ext cx="52578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573" name="Line 1037"/>
          <p:cNvSpPr>
            <a:spLocks noChangeShapeType="1"/>
          </p:cNvSpPr>
          <p:nvPr/>
        </p:nvSpPr>
        <p:spPr bwMode="auto">
          <a:xfrm>
            <a:off x="762000" y="3886200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50575" name="Rectangle 1039"/>
          <p:cNvSpPr>
            <a:spLocks noChangeArrowheads="1"/>
          </p:cNvSpPr>
          <p:nvPr/>
        </p:nvSpPr>
        <p:spPr bwMode="auto">
          <a:xfrm>
            <a:off x="533400" y="3886200"/>
            <a:ext cx="6172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template &lt;class Type&gt;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int randomizedPartition(Type a[], int p, int r)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{ int i=</a:t>
            </a:r>
            <a:r>
              <a:rPr lang="en-US" altLang="zh-CN" sz="2400" b="0" u="sng">
                <a:solidFill>
                  <a:srgbClr val="000000"/>
                </a:solidFill>
                <a:ea typeface="宋体" panose="02010600030101010101" pitchFamily="2" charset="-122"/>
              </a:rPr>
              <a:t>random( p, r)</a:t>
            </a:r>
            <a:endParaRPr lang="en-US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    swap( a[i], a[p] 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   return </a:t>
            </a:r>
            <a:r>
              <a:rPr lang="en-US" altLang="zh-CN" sz="2400" b="0" u="sng">
                <a:solidFill>
                  <a:srgbClr val="000000"/>
                </a:solidFill>
                <a:ea typeface="宋体" panose="02010600030101010101" pitchFamily="2" charset="-122"/>
              </a:rPr>
              <a:t>Partition</a:t>
            </a:r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 (a,p,r)</a:t>
            </a:r>
          </a:p>
        </p:txBody>
      </p:sp>
      <p:sp>
        <p:nvSpPr>
          <p:cNvPr id="450576" name="Line 1040"/>
          <p:cNvSpPr>
            <a:spLocks noChangeShapeType="1"/>
          </p:cNvSpPr>
          <p:nvPr/>
        </p:nvSpPr>
        <p:spPr bwMode="auto">
          <a:xfrm>
            <a:off x="762000" y="6248400"/>
            <a:ext cx="5181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1" grpId="0" autoUpdateAnimBg="0"/>
      <p:bldP spid="4505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  <a:endParaRPr lang="en-US" altLang="zh-CN" dirty="0"/>
          </a:p>
          <a:p>
            <a:r>
              <a:rPr lang="zh-CN" altLang="en-US" dirty="0"/>
              <a:t>子问题划分由首元素决定</a:t>
            </a:r>
            <a:endParaRPr lang="en-US" altLang="zh-CN" dirty="0"/>
          </a:p>
          <a:p>
            <a:r>
              <a:rPr lang="zh-CN" altLang="en-US" dirty="0"/>
              <a:t>最坏情况下时间复杂度为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最好情况下时间复杂度为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177382" y="3812874"/>
          <a:ext cx="2417087" cy="47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3" imgW="1244060" imgH="215806" progId="Equation.3">
                  <p:embed/>
                </p:oleObj>
              </mc:Choice>
              <mc:Fallback>
                <p:oleObj name="公式" r:id="rId3" imgW="1244060" imgH="215806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382" y="3812874"/>
                        <a:ext cx="2417087" cy="477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3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824" y="1981136"/>
            <a:ext cx="7936992" cy="4188015"/>
          </a:xfrm>
        </p:spPr>
        <p:txBody>
          <a:bodyPr/>
          <a:lstStyle/>
          <a:p>
            <a:r>
              <a:rPr lang="zh-CN" altLang="en-US" sz="2800" dirty="0"/>
              <a:t>如果划分后的两个子问题的规模成一个固定的比例，比如：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此时</a:t>
            </a:r>
            <a:r>
              <a:rPr lang="en-US" altLang="zh-CN" sz="2800" dirty="0"/>
              <a:t>T(n)=?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31720" y="3753637"/>
            <a:ext cx="6294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 T(n)=T(n/4)+ T(3n/4)+n</a:t>
            </a:r>
          </a:p>
          <a:p>
            <a:r>
              <a:rPr lang="en-US" altLang="zh-CN" sz="2400" dirty="0"/>
              <a:t> T(1)=0</a:t>
            </a:r>
          </a:p>
        </p:txBody>
      </p:sp>
      <p:sp>
        <p:nvSpPr>
          <p:cNvPr id="5" name="矩形 4"/>
          <p:cNvSpPr/>
          <p:nvPr/>
        </p:nvSpPr>
        <p:spPr>
          <a:xfrm>
            <a:off x="2331720" y="3023617"/>
            <a:ext cx="5007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T(n)=T(n/3)+ T(2n/3)+n</a:t>
            </a:r>
          </a:p>
          <a:p>
            <a:r>
              <a:rPr lang="en-US" altLang="zh-CN" sz="2400" dirty="0" smtClean="0"/>
              <a:t>T(1</a:t>
            </a:r>
            <a:r>
              <a:rPr lang="en-US" altLang="zh-CN" sz="2400" dirty="0"/>
              <a:t>)=0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39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>
            <a:extLst>
              <a:ext uri="{FF2B5EF4-FFF2-40B4-BE49-F238E27FC236}">
                <a16:creationId xmlns:a16="http://schemas.microsoft.com/office/drawing/2014/main" id="{FED1119A-30A7-4D35-A9C7-42D05EDE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66" y="545025"/>
            <a:ext cx="34575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合并排序</a:t>
            </a:r>
          </a:p>
        </p:txBody>
      </p:sp>
      <p:grpSp>
        <p:nvGrpSpPr>
          <p:cNvPr id="73731" name="Group 5">
            <a:extLst>
              <a:ext uri="{FF2B5EF4-FFF2-40B4-BE49-F238E27FC236}">
                <a16:creationId xmlns:a16="http://schemas.microsoft.com/office/drawing/2014/main" id="{896D32D1-0DFE-485D-9D70-0559F1EBFDAC}"/>
              </a:ext>
            </a:extLst>
          </p:cNvPr>
          <p:cNvGrpSpPr>
            <a:grpSpLocks/>
          </p:cNvGrpSpPr>
          <p:nvPr/>
        </p:nvGrpSpPr>
        <p:grpSpPr bwMode="auto">
          <a:xfrm>
            <a:off x="1903925" y="978412"/>
            <a:ext cx="3287712" cy="1054100"/>
            <a:chOff x="1701" y="1434"/>
            <a:chExt cx="2071" cy="664"/>
          </a:xfrm>
        </p:grpSpPr>
        <p:sp>
          <p:nvSpPr>
            <p:cNvPr id="73733" name="Text Box 6">
              <a:extLst>
                <a:ext uri="{FF2B5EF4-FFF2-40B4-BE49-F238E27FC236}">
                  <a16:creationId xmlns:a16="http://schemas.microsoft.com/office/drawing/2014/main" id="{CC150AF4-C936-48A1-8C33-1A616A13C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" y="170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73734" name="Text Box 7">
              <a:extLst>
                <a:ext uri="{FF2B5EF4-FFF2-40B4-BE49-F238E27FC236}">
                  <a16:creationId xmlns:a16="http://schemas.microsoft.com/office/drawing/2014/main" id="{07D9F2C2-B4E5-4699-B7B8-85BE68F3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173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anose="020B0604020202020204" pitchFamily="34" charset="0"/>
                </a:rPr>
                <a:t>…</a:t>
              </a:r>
              <a:endParaRPr lang="en-US" altLang="zh-CN"/>
            </a:p>
          </p:txBody>
        </p:sp>
        <p:sp>
          <p:nvSpPr>
            <p:cNvPr id="73735" name="Rectangle 8">
              <a:extLst>
                <a:ext uri="{FF2B5EF4-FFF2-40B4-BE49-F238E27FC236}">
                  <a16:creationId xmlns:a16="http://schemas.microsoft.com/office/drawing/2014/main" id="{F8AAC96B-13FE-4194-A36E-BF0F6D6E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6" name="Rectangle 9">
              <a:extLst>
                <a:ext uri="{FF2B5EF4-FFF2-40B4-BE49-F238E27FC236}">
                  <a16:creationId xmlns:a16="http://schemas.microsoft.com/office/drawing/2014/main" id="{E8F90E9E-F788-4534-BE3A-B7724D39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888"/>
              <a:ext cx="90" cy="18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7" name="Rectangle 10">
              <a:extLst>
                <a:ext uri="{FF2B5EF4-FFF2-40B4-BE49-F238E27FC236}">
                  <a16:creationId xmlns:a16="http://schemas.microsoft.com/office/drawing/2014/main" id="{446689FF-359E-4708-8D02-197147850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8" name="Rectangle 11">
              <a:extLst>
                <a:ext uri="{FF2B5EF4-FFF2-40B4-BE49-F238E27FC236}">
                  <a16:creationId xmlns:a16="http://schemas.microsoft.com/office/drawing/2014/main" id="{0E832292-858C-4E43-9437-378B13082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888"/>
              <a:ext cx="90" cy="181"/>
            </a:xfrm>
            <a:prstGeom prst="rect">
              <a:avLst/>
            </a:prstGeom>
            <a:solidFill>
              <a:srgbClr val="FF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9" name="Rectangle 12">
              <a:extLst>
                <a:ext uri="{FF2B5EF4-FFF2-40B4-BE49-F238E27FC236}">
                  <a16:creationId xmlns:a16="http://schemas.microsoft.com/office/drawing/2014/main" id="{F03004D1-235B-4D73-A029-5BEA4CCD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888"/>
              <a:ext cx="90" cy="181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3740" name="Object 13">
              <a:extLst>
                <a:ext uri="{FF2B5EF4-FFF2-40B4-BE49-F238E27FC236}">
                  <a16:creationId xmlns:a16="http://schemas.microsoft.com/office/drawing/2014/main" id="{AD524C4D-653F-4904-938E-E6EE8950AA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524"/>
            <a:ext cx="26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公式" r:id="rId4" imgW="164885" imgH="215619" progId="Equation.3">
                    <p:embed/>
                  </p:oleObj>
                </mc:Choice>
                <mc:Fallback>
                  <p:oleObj name="公式" r:id="rId4" imgW="164885" imgH="215619" progId="Equation.3">
                    <p:embed/>
                    <p:pic>
                      <p:nvPicPr>
                        <p:cNvPr id="73740" name="Object 13">
                          <a:extLst>
                            <a:ext uri="{FF2B5EF4-FFF2-40B4-BE49-F238E27FC236}">
                              <a16:creationId xmlns:a16="http://schemas.microsoft.com/office/drawing/2014/main" id="{AD524C4D-653F-4904-938E-E6EE8950AA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524"/>
                          <a:ext cx="26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1" name="Object 14">
              <a:extLst>
                <a:ext uri="{FF2B5EF4-FFF2-40B4-BE49-F238E27FC236}">
                  <a16:creationId xmlns:a16="http://schemas.microsoft.com/office/drawing/2014/main" id="{C6F27B95-E461-4AE1-88CF-74B0B8A573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434"/>
            <a:ext cx="25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name="公式" r:id="rId6" imgW="177646" imgH="228402" progId="Equation.3">
                    <p:embed/>
                  </p:oleObj>
                </mc:Choice>
                <mc:Fallback>
                  <p:oleObj name="公式" r:id="rId6" imgW="177646" imgH="228402" progId="Equation.3">
                    <p:embed/>
                    <p:pic>
                      <p:nvPicPr>
                        <p:cNvPr id="73741" name="Object 14">
                          <a:extLst>
                            <a:ext uri="{FF2B5EF4-FFF2-40B4-BE49-F238E27FC236}">
                              <a16:creationId xmlns:a16="http://schemas.microsoft.com/office/drawing/2014/main" id="{C6F27B95-E461-4AE1-88CF-74B0B8A573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434"/>
                          <a:ext cx="25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07" name="AutoShape 15">
            <a:extLst>
              <a:ext uri="{FF2B5EF4-FFF2-40B4-BE49-F238E27FC236}">
                <a16:creationId xmlns:a16="http://schemas.microsoft.com/office/drawing/2014/main" id="{1048C402-EBAB-42F5-BCDC-29E0AFF4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275" y="2418275"/>
            <a:ext cx="2303462" cy="433387"/>
          </a:xfrm>
          <a:prstGeom prst="wedgeRectCallout">
            <a:avLst>
              <a:gd name="adj1" fmla="val -94523"/>
              <a:gd name="adj2" fmla="val -108606"/>
            </a:avLst>
          </a:prstGeom>
          <a:solidFill>
            <a:schemeClr val="accent1"/>
          </a:solidFill>
          <a:ln w="127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96F477-8188-4A2B-AA4D-5CF8363A03AD}"/>
              </a:ext>
            </a:extLst>
          </p:cNvPr>
          <p:cNvSpPr/>
          <p:nvPr/>
        </p:nvSpPr>
        <p:spPr>
          <a:xfrm>
            <a:off x="1273405" y="3703963"/>
            <a:ext cx="7836463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个元素分成各含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个元素的子序列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：用合并排序法将两个子序列递归的排序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：合并两个已排序的子序列以得到排序结果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对于子序列排序时，其长度为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时，递归结束。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>
            <a:extLst>
              <a:ext uri="{FF2B5EF4-FFF2-40B4-BE49-F238E27FC236}">
                <a16:creationId xmlns:a16="http://schemas.microsoft.com/office/drawing/2014/main" id="{D217D1BF-F54D-4026-85E3-851C8654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68" y="1450975"/>
            <a:ext cx="648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A=[9 4 5 2 1 7 4 6]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进行合并排序。</a:t>
            </a:r>
          </a:p>
        </p:txBody>
      </p:sp>
      <p:sp>
        <p:nvSpPr>
          <p:cNvPr id="76803" name="Text Box 5">
            <a:extLst>
              <a:ext uri="{FF2B5EF4-FFF2-40B4-BE49-F238E27FC236}">
                <a16:creationId xmlns:a16="http://schemas.microsoft.com/office/drawing/2014/main" id="{8534257A-9D50-46E4-B63D-2780AE46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8" y="2387600"/>
            <a:ext cx="40068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         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9 4 5 2 1 7 4 6</a:t>
            </a:r>
          </a:p>
        </p:txBody>
      </p:sp>
      <p:grpSp>
        <p:nvGrpSpPr>
          <p:cNvPr id="367622" name="Group 6">
            <a:extLst>
              <a:ext uri="{FF2B5EF4-FFF2-40B4-BE49-F238E27FC236}">
                <a16:creationId xmlns:a16="http://schemas.microsoft.com/office/drawing/2014/main" id="{8042295A-B17F-4C38-9635-3C1ED5565B44}"/>
              </a:ext>
            </a:extLst>
          </p:cNvPr>
          <p:cNvGrpSpPr>
            <a:grpSpLocks/>
          </p:cNvGrpSpPr>
          <p:nvPr/>
        </p:nvGrpSpPr>
        <p:grpSpPr bwMode="auto">
          <a:xfrm>
            <a:off x="1030543" y="2890838"/>
            <a:ext cx="3384550" cy="974725"/>
            <a:chOff x="839" y="2296"/>
            <a:chExt cx="2132" cy="614"/>
          </a:xfrm>
        </p:grpSpPr>
        <p:sp>
          <p:nvSpPr>
            <p:cNvPr id="76865" name="Text Box 7">
              <a:extLst>
                <a:ext uri="{FF2B5EF4-FFF2-40B4-BE49-F238E27FC236}">
                  <a16:creationId xmlns:a16="http://schemas.microsoft.com/office/drawing/2014/main" id="{8EC7CA42-D2FD-4FF5-9550-087411D29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637"/>
              <a:ext cx="73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9 4 5 2</a:t>
              </a:r>
            </a:p>
          </p:txBody>
        </p:sp>
        <p:sp>
          <p:nvSpPr>
            <p:cNvPr id="76866" name="Text Box 8">
              <a:extLst>
                <a:ext uri="{FF2B5EF4-FFF2-40B4-BE49-F238E27FC236}">
                  <a16:creationId xmlns:a16="http://schemas.microsoft.com/office/drawing/2014/main" id="{7AAEC1FF-F3AA-4840-99EF-9CEB1C40A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2613"/>
              <a:ext cx="73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1 7 4 6</a:t>
              </a:r>
            </a:p>
          </p:txBody>
        </p:sp>
        <p:sp>
          <p:nvSpPr>
            <p:cNvPr id="76867" name="Line 9">
              <a:extLst>
                <a:ext uri="{FF2B5EF4-FFF2-40B4-BE49-F238E27FC236}">
                  <a16:creationId xmlns:a16="http://schemas.microsoft.com/office/drawing/2014/main" id="{2042A9E6-B1B0-481A-94C2-1E792B9D8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296"/>
              <a:ext cx="544" cy="272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8" name="Line 10">
              <a:extLst>
                <a:ext uri="{FF2B5EF4-FFF2-40B4-BE49-F238E27FC236}">
                  <a16:creationId xmlns:a16="http://schemas.microsoft.com/office/drawing/2014/main" id="{456B5E14-A3C0-43A6-B40E-986D0C09A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96"/>
              <a:ext cx="363" cy="2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27" name="Group 11">
            <a:extLst>
              <a:ext uri="{FF2B5EF4-FFF2-40B4-BE49-F238E27FC236}">
                <a16:creationId xmlns:a16="http://schemas.microsoft.com/office/drawing/2014/main" id="{A5FF7A08-4369-4838-ABE7-471CE0085452}"/>
              </a:ext>
            </a:extLst>
          </p:cNvPr>
          <p:cNvGrpSpPr>
            <a:grpSpLocks/>
          </p:cNvGrpSpPr>
          <p:nvPr/>
        </p:nvGrpSpPr>
        <p:grpSpPr bwMode="auto">
          <a:xfrm>
            <a:off x="578106" y="3754438"/>
            <a:ext cx="1941512" cy="903287"/>
            <a:chOff x="554" y="2840"/>
            <a:chExt cx="1223" cy="569"/>
          </a:xfrm>
        </p:grpSpPr>
        <p:sp>
          <p:nvSpPr>
            <p:cNvPr id="76861" name="Text Box 12">
              <a:extLst>
                <a:ext uri="{FF2B5EF4-FFF2-40B4-BE49-F238E27FC236}">
                  <a16:creationId xmlns:a16="http://schemas.microsoft.com/office/drawing/2014/main" id="{A04F053D-0469-438B-B06D-8412E7EB5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3136"/>
              <a:ext cx="45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9  4</a:t>
              </a:r>
            </a:p>
          </p:txBody>
        </p:sp>
        <p:sp>
          <p:nvSpPr>
            <p:cNvPr id="76862" name="Text Box 13">
              <a:extLst>
                <a:ext uri="{FF2B5EF4-FFF2-40B4-BE49-F238E27FC236}">
                  <a16:creationId xmlns:a16="http://schemas.microsoft.com/office/drawing/2014/main" id="{C3E845E9-7A76-4796-8BBD-5EBAB6D6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3091"/>
              <a:ext cx="45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5  2</a:t>
              </a:r>
            </a:p>
          </p:txBody>
        </p:sp>
        <p:sp>
          <p:nvSpPr>
            <p:cNvPr id="76863" name="Line 14">
              <a:extLst>
                <a:ext uri="{FF2B5EF4-FFF2-40B4-BE49-F238E27FC236}">
                  <a16:creationId xmlns:a16="http://schemas.microsoft.com/office/drawing/2014/main" id="{986FA7F4-877F-4EBE-B88A-EC394D379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" y="2840"/>
              <a:ext cx="227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4" name="Line 15">
              <a:extLst>
                <a:ext uri="{FF2B5EF4-FFF2-40B4-BE49-F238E27FC236}">
                  <a16:creationId xmlns:a16="http://schemas.microsoft.com/office/drawing/2014/main" id="{B9479759-6469-4150-8D20-DE2339308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840"/>
              <a:ext cx="182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32" name="Group 16">
            <a:extLst>
              <a:ext uri="{FF2B5EF4-FFF2-40B4-BE49-F238E27FC236}">
                <a16:creationId xmlns:a16="http://schemas.microsoft.com/office/drawing/2014/main" id="{2FC2EB5C-A6FB-4E91-83B8-4F3D6D7B81DB}"/>
              </a:ext>
            </a:extLst>
          </p:cNvPr>
          <p:cNvGrpSpPr>
            <a:grpSpLocks/>
          </p:cNvGrpSpPr>
          <p:nvPr/>
        </p:nvGrpSpPr>
        <p:grpSpPr bwMode="auto">
          <a:xfrm>
            <a:off x="1533781" y="4546600"/>
            <a:ext cx="1082675" cy="865188"/>
            <a:chOff x="1156" y="3339"/>
            <a:chExt cx="682" cy="545"/>
          </a:xfrm>
        </p:grpSpPr>
        <p:sp>
          <p:nvSpPr>
            <p:cNvPr id="76857" name="Text Box 17">
              <a:extLst>
                <a:ext uri="{FF2B5EF4-FFF2-40B4-BE49-F238E27FC236}">
                  <a16:creationId xmlns:a16="http://schemas.microsoft.com/office/drawing/2014/main" id="{D25FE96D-9695-43CC-8DEA-326A0B5C0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611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76858" name="Text Box 18">
              <a:extLst>
                <a:ext uri="{FF2B5EF4-FFF2-40B4-BE49-F238E27FC236}">
                  <a16:creationId xmlns:a16="http://schemas.microsoft.com/office/drawing/2014/main" id="{A66FBCB3-BAC5-40EC-84A0-878C82BCA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611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76859" name="Line 19">
              <a:extLst>
                <a:ext uri="{FF2B5EF4-FFF2-40B4-BE49-F238E27FC236}">
                  <a16:creationId xmlns:a16="http://schemas.microsoft.com/office/drawing/2014/main" id="{03E563C2-32A7-47E7-AA28-AEB260579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3339"/>
              <a:ext cx="137" cy="22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0" name="Line 20">
              <a:extLst>
                <a:ext uri="{FF2B5EF4-FFF2-40B4-BE49-F238E27FC236}">
                  <a16:creationId xmlns:a16="http://schemas.microsoft.com/office/drawing/2014/main" id="{D69E4248-49D0-4479-9F76-F0C2D6A39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339"/>
              <a:ext cx="91" cy="22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37" name="Group 21">
            <a:extLst>
              <a:ext uri="{FF2B5EF4-FFF2-40B4-BE49-F238E27FC236}">
                <a16:creationId xmlns:a16="http://schemas.microsoft.com/office/drawing/2014/main" id="{808B60ED-4749-4CDC-92EC-C5C8E1475C04}"/>
              </a:ext>
            </a:extLst>
          </p:cNvPr>
          <p:cNvGrpSpPr>
            <a:grpSpLocks/>
          </p:cNvGrpSpPr>
          <p:nvPr/>
        </p:nvGrpSpPr>
        <p:grpSpPr bwMode="auto">
          <a:xfrm>
            <a:off x="146306" y="3754438"/>
            <a:ext cx="4894262" cy="1728787"/>
            <a:chOff x="282" y="2840"/>
            <a:chExt cx="3083" cy="1089"/>
          </a:xfrm>
        </p:grpSpPr>
        <p:sp>
          <p:nvSpPr>
            <p:cNvPr id="76848" name="Text Box 22">
              <a:extLst>
                <a:ext uri="{FF2B5EF4-FFF2-40B4-BE49-F238E27FC236}">
                  <a16:creationId xmlns:a16="http://schemas.microsoft.com/office/drawing/2014/main" id="{79F0729E-CDC9-4450-877F-63067342E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3611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</a:p>
          </p:txBody>
        </p:sp>
        <p:sp>
          <p:nvSpPr>
            <p:cNvPr id="76849" name="Text Box 23">
              <a:extLst>
                <a:ext uri="{FF2B5EF4-FFF2-40B4-BE49-F238E27FC236}">
                  <a16:creationId xmlns:a16="http://schemas.microsoft.com/office/drawing/2014/main" id="{F7B3FDB2-2BA4-4862-B169-DF507D5FF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56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76850" name="Line 24">
              <a:extLst>
                <a:ext uri="{FF2B5EF4-FFF2-40B4-BE49-F238E27FC236}">
                  <a16:creationId xmlns:a16="http://schemas.microsoft.com/office/drawing/2014/main" id="{DCEF58B4-2222-4000-B88D-228A55EC8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3385"/>
              <a:ext cx="181" cy="18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1" name="Line 25">
              <a:extLst>
                <a:ext uri="{FF2B5EF4-FFF2-40B4-BE49-F238E27FC236}">
                  <a16:creationId xmlns:a16="http://schemas.microsoft.com/office/drawing/2014/main" id="{8F85AE50-AA98-49C7-BA7E-95C5F9A63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339"/>
              <a:ext cx="136" cy="27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52" name="Group 26">
              <a:extLst>
                <a:ext uri="{FF2B5EF4-FFF2-40B4-BE49-F238E27FC236}">
                  <a16:creationId xmlns:a16="http://schemas.microsoft.com/office/drawing/2014/main" id="{31BC7129-72FA-4DD1-A606-DE979131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840"/>
              <a:ext cx="1347" cy="545"/>
              <a:chOff x="2018" y="2840"/>
              <a:chExt cx="1347" cy="545"/>
            </a:xfrm>
          </p:grpSpPr>
          <p:sp>
            <p:nvSpPr>
              <p:cNvPr id="76853" name="Text Box 27">
                <a:extLst>
                  <a:ext uri="{FF2B5EF4-FFF2-40B4-BE49-F238E27FC236}">
                    <a16:creationId xmlns:a16="http://schemas.microsoft.com/office/drawing/2014/main" id="{51650A9C-2742-4CAE-8AFA-90FE6FF968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3112"/>
                <a:ext cx="45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1  7</a:t>
                </a:r>
              </a:p>
            </p:txBody>
          </p:sp>
          <p:sp>
            <p:nvSpPr>
              <p:cNvPr id="76854" name="Text Box 28">
                <a:extLst>
                  <a:ext uri="{FF2B5EF4-FFF2-40B4-BE49-F238E27FC236}">
                    <a16:creationId xmlns:a16="http://schemas.microsoft.com/office/drawing/2014/main" id="{13DEF5C6-1155-4E19-90E2-2DCDE467D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066"/>
                <a:ext cx="45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4  6</a:t>
                </a:r>
              </a:p>
            </p:txBody>
          </p:sp>
          <p:sp>
            <p:nvSpPr>
              <p:cNvPr id="76855" name="Line 29">
                <a:extLst>
                  <a:ext uri="{FF2B5EF4-FFF2-40B4-BE49-F238E27FC236}">
                    <a16:creationId xmlns:a16="http://schemas.microsoft.com/office/drawing/2014/main" id="{650B39EF-CD47-40AE-BAB9-8D9A12BE7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5" y="2840"/>
                <a:ext cx="181" cy="27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Line 30">
                <a:extLst>
                  <a:ext uri="{FF2B5EF4-FFF2-40B4-BE49-F238E27FC236}">
                    <a16:creationId xmlns:a16="http://schemas.microsoft.com/office/drawing/2014/main" id="{99BBF4CF-1074-4385-B24E-F3CB82398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840"/>
                <a:ext cx="272" cy="22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7647" name="Group 31">
            <a:extLst>
              <a:ext uri="{FF2B5EF4-FFF2-40B4-BE49-F238E27FC236}">
                <a16:creationId xmlns:a16="http://schemas.microsoft.com/office/drawing/2014/main" id="{F5E5768B-5866-43B9-8B65-0A22416CA4B7}"/>
              </a:ext>
            </a:extLst>
          </p:cNvPr>
          <p:cNvGrpSpPr>
            <a:grpSpLocks/>
          </p:cNvGrpSpPr>
          <p:nvPr/>
        </p:nvGrpSpPr>
        <p:grpSpPr bwMode="auto">
          <a:xfrm>
            <a:off x="2757743" y="4546600"/>
            <a:ext cx="1011238" cy="793750"/>
            <a:chOff x="1927" y="3339"/>
            <a:chExt cx="637" cy="500"/>
          </a:xfrm>
        </p:grpSpPr>
        <p:sp>
          <p:nvSpPr>
            <p:cNvPr id="76844" name="Text Box 32">
              <a:extLst>
                <a:ext uri="{FF2B5EF4-FFF2-40B4-BE49-F238E27FC236}">
                  <a16:creationId xmlns:a16="http://schemas.microsoft.com/office/drawing/2014/main" id="{7AB621D5-FF3F-42BB-A136-FF9B909F8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565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6845" name="Text Box 33">
              <a:extLst>
                <a:ext uri="{FF2B5EF4-FFF2-40B4-BE49-F238E27FC236}">
                  <a16:creationId xmlns:a16="http://schemas.microsoft.com/office/drawing/2014/main" id="{A88B4FE8-E88E-4D99-808C-C284F234F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566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76846" name="Line 34">
              <a:extLst>
                <a:ext uri="{FF2B5EF4-FFF2-40B4-BE49-F238E27FC236}">
                  <a16:creationId xmlns:a16="http://schemas.microsoft.com/office/drawing/2014/main" id="{6BCD3ED7-438D-4841-81FA-B859853EA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339"/>
              <a:ext cx="181" cy="22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7" name="Line 35">
              <a:extLst>
                <a:ext uri="{FF2B5EF4-FFF2-40B4-BE49-F238E27FC236}">
                  <a16:creationId xmlns:a16="http://schemas.microsoft.com/office/drawing/2014/main" id="{D1A6411B-B360-4ABF-B575-E91F8592C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39"/>
              <a:ext cx="90" cy="22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52" name="Group 36">
            <a:extLst>
              <a:ext uri="{FF2B5EF4-FFF2-40B4-BE49-F238E27FC236}">
                <a16:creationId xmlns:a16="http://schemas.microsoft.com/office/drawing/2014/main" id="{5BBDFA0D-7B17-46D8-B968-DF6B953A64BF}"/>
              </a:ext>
            </a:extLst>
          </p:cNvPr>
          <p:cNvGrpSpPr>
            <a:grpSpLocks/>
          </p:cNvGrpSpPr>
          <p:nvPr/>
        </p:nvGrpSpPr>
        <p:grpSpPr bwMode="auto">
          <a:xfrm>
            <a:off x="4178556" y="4475163"/>
            <a:ext cx="1100137" cy="793750"/>
            <a:chOff x="2822" y="3294"/>
            <a:chExt cx="693" cy="500"/>
          </a:xfrm>
        </p:grpSpPr>
        <p:sp>
          <p:nvSpPr>
            <p:cNvPr id="76840" name="Text Box 37">
              <a:extLst>
                <a:ext uri="{FF2B5EF4-FFF2-40B4-BE49-F238E27FC236}">
                  <a16:creationId xmlns:a16="http://schemas.microsoft.com/office/drawing/2014/main" id="{28396194-17F5-42A7-8D17-B54841CAD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520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76841" name="Text Box 38">
              <a:extLst>
                <a:ext uri="{FF2B5EF4-FFF2-40B4-BE49-F238E27FC236}">
                  <a16:creationId xmlns:a16="http://schemas.microsoft.com/office/drawing/2014/main" id="{20CF1EB0-82BE-4753-8CB5-5D6DD461E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3521"/>
              <a:ext cx="2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76842" name="Line 39">
              <a:extLst>
                <a:ext uri="{FF2B5EF4-FFF2-40B4-BE49-F238E27FC236}">
                  <a16:creationId xmlns:a16="http://schemas.microsoft.com/office/drawing/2014/main" id="{2AC6CF35-F646-474D-AE77-D1C673BA2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3294"/>
              <a:ext cx="91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3" name="Line 40">
              <a:extLst>
                <a:ext uri="{FF2B5EF4-FFF2-40B4-BE49-F238E27FC236}">
                  <a16:creationId xmlns:a16="http://schemas.microsoft.com/office/drawing/2014/main" id="{FD244ECF-28DB-4620-AB4E-CCB543C9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294"/>
              <a:ext cx="136" cy="27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57" name="Text Box 41">
            <a:extLst>
              <a:ext uri="{FF2B5EF4-FFF2-40B4-BE49-F238E27FC236}">
                <a16:creationId xmlns:a16="http://schemas.microsoft.com/office/drawing/2014/main" id="{059C761B-BA1B-4BEA-BC8B-B3F22DE2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93" y="2314575"/>
            <a:ext cx="38290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9    4    5    2    1   7   4   6</a:t>
            </a:r>
          </a:p>
        </p:txBody>
      </p:sp>
      <p:grpSp>
        <p:nvGrpSpPr>
          <p:cNvPr id="367658" name="Group 42">
            <a:extLst>
              <a:ext uri="{FF2B5EF4-FFF2-40B4-BE49-F238E27FC236}">
                <a16:creationId xmlns:a16="http://schemas.microsoft.com/office/drawing/2014/main" id="{ADBAC359-64AA-4AF5-A868-EB0AE692A990}"/>
              </a:ext>
            </a:extLst>
          </p:cNvPr>
          <p:cNvGrpSpPr>
            <a:grpSpLocks/>
          </p:cNvGrpSpPr>
          <p:nvPr/>
        </p:nvGrpSpPr>
        <p:grpSpPr bwMode="auto">
          <a:xfrm>
            <a:off x="5278693" y="2636838"/>
            <a:ext cx="788988" cy="1008062"/>
            <a:chOff x="3470" y="2205"/>
            <a:chExt cx="497" cy="635"/>
          </a:xfrm>
        </p:grpSpPr>
        <p:sp>
          <p:nvSpPr>
            <p:cNvPr id="76837" name="Text Box 43">
              <a:extLst>
                <a:ext uri="{FF2B5EF4-FFF2-40B4-BE49-F238E27FC236}">
                  <a16:creationId xmlns:a16="http://schemas.microsoft.com/office/drawing/2014/main" id="{B4BCD982-2FF2-4E71-A38C-59250C6C0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567"/>
              <a:ext cx="45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4  9</a:t>
              </a:r>
            </a:p>
          </p:txBody>
        </p:sp>
        <p:sp>
          <p:nvSpPr>
            <p:cNvPr id="76838" name="Line 44">
              <a:extLst>
                <a:ext uri="{FF2B5EF4-FFF2-40B4-BE49-F238E27FC236}">
                  <a16:creationId xmlns:a16="http://schemas.microsoft.com/office/drawing/2014/main" id="{0D140F80-806C-4761-8FC1-9F85105B9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5"/>
              <a:ext cx="181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9" name="Line 45">
              <a:extLst>
                <a:ext uri="{FF2B5EF4-FFF2-40B4-BE49-F238E27FC236}">
                  <a16:creationId xmlns:a16="http://schemas.microsoft.com/office/drawing/2014/main" id="{FA1887E8-46B6-4A1B-8629-A34E6F998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205"/>
              <a:ext cx="136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62" name="Group 46">
            <a:extLst>
              <a:ext uri="{FF2B5EF4-FFF2-40B4-BE49-F238E27FC236}">
                <a16:creationId xmlns:a16="http://schemas.microsoft.com/office/drawing/2014/main" id="{6823AF5A-4D13-419E-9889-53F0B717F9D8}"/>
              </a:ext>
            </a:extLst>
          </p:cNvPr>
          <p:cNvGrpSpPr>
            <a:grpSpLocks/>
          </p:cNvGrpSpPr>
          <p:nvPr/>
        </p:nvGrpSpPr>
        <p:grpSpPr bwMode="auto">
          <a:xfrm>
            <a:off x="6358193" y="2636838"/>
            <a:ext cx="717550" cy="1008062"/>
            <a:chOff x="4150" y="2205"/>
            <a:chExt cx="452" cy="635"/>
          </a:xfrm>
        </p:grpSpPr>
        <p:sp>
          <p:nvSpPr>
            <p:cNvPr id="76834" name="Text Box 47">
              <a:extLst>
                <a:ext uri="{FF2B5EF4-FFF2-40B4-BE49-F238E27FC236}">
                  <a16:creationId xmlns:a16="http://schemas.microsoft.com/office/drawing/2014/main" id="{694B625C-EC2E-4CD4-91C3-D824F64BD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567"/>
              <a:ext cx="45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2  5</a:t>
              </a:r>
            </a:p>
          </p:txBody>
        </p:sp>
        <p:sp>
          <p:nvSpPr>
            <p:cNvPr id="76835" name="Line 48">
              <a:extLst>
                <a:ext uri="{FF2B5EF4-FFF2-40B4-BE49-F238E27FC236}">
                  <a16:creationId xmlns:a16="http://schemas.microsoft.com/office/drawing/2014/main" id="{A151D42E-5FB0-4E34-A1EC-11C4DDD8B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05"/>
              <a:ext cx="182" cy="363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6" name="Line 49">
              <a:extLst>
                <a:ext uri="{FF2B5EF4-FFF2-40B4-BE49-F238E27FC236}">
                  <a16:creationId xmlns:a16="http://schemas.microsoft.com/office/drawing/2014/main" id="{60407601-8310-4FF6-8DD1-86BA65176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205"/>
              <a:ext cx="91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66" name="Group 50">
            <a:extLst>
              <a:ext uri="{FF2B5EF4-FFF2-40B4-BE49-F238E27FC236}">
                <a16:creationId xmlns:a16="http://schemas.microsoft.com/office/drawing/2014/main" id="{ED770973-E82F-4892-BD3C-821B56A5E9B6}"/>
              </a:ext>
            </a:extLst>
          </p:cNvPr>
          <p:cNvGrpSpPr>
            <a:grpSpLocks/>
          </p:cNvGrpSpPr>
          <p:nvPr/>
        </p:nvGrpSpPr>
        <p:grpSpPr bwMode="auto">
          <a:xfrm>
            <a:off x="7293231" y="2636838"/>
            <a:ext cx="628650" cy="936625"/>
            <a:chOff x="4739" y="2205"/>
            <a:chExt cx="396" cy="590"/>
          </a:xfrm>
        </p:grpSpPr>
        <p:sp>
          <p:nvSpPr>
            <p:cNvPr id="76831" name="Text Box 51">
              <a:extLst>
                <a:ext uri="{FF2B5EF4-FFF2-40B4-BE49-F238E27FC236}">
                  <a16:creationId xmlns:a16="http://schemas.microsoft.com/office/drawing/2014/main" id="{BA3121EB-D91A-4B1A-B89F-3B3C3A28B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522"/>
              <a:ext cx="39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1 7</a:t>
              </a:r>
            </a:p>
          </p:txBody>
        </p:sp>
        <p:sp>
          <p:nvSpPr>
            <p:cNvPr id="76832" name="Line 52">
              <a:extLst>
                <a:ext uri="{FF2B5EF4-FFF2-40B4-BE49-F238E27FC236}">
                  <a16:creationId xmlns:a16="http://schemas.microsoft.com/office/drawing/2014/main" id="{FC89BAC8-FCC3-44AD-9862-C50775626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205"/>
              <a:ext cx="136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3" name="Line 53">
              <a:extLst>
                <a:ext uri="{FF2B5EF4-FFF2-40B4-BE49-F238E27FC236}">
                  <a16:creationId xmlns:a16="http://schemas.microsoft.com/office/drawing/2014/main" id="{8E078599-0C12-400D-87B5-CC7DDE697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7" y="2205"/>
              <a:ext cx="90" cy="273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70" name="Group 54">
            <a:extLst>
              <a:ext uri="{FF2B5EF4-FFF2-40B4-BE49-F238E27FC236}">
                <a16:creationId xmlns:a16="http://schemas.microsoft.com/office/drawing/2014/main" id="{38E7D9AA-0E41-4262-96C3-B1ECE90EE1A9}"/>
              </a:ext>
            </a:extLst>
          </p:cNvPr>
          <p:cNvGrpSpPr>
            <a:grpSpLocks/>
          </p:cNvGrpSpPr>
          <p:nvPr/>
        </p:nvGrpSpPr>
        <p:grpSpPr bwMode="auto">
          <a:xfrm>
            <a:off x="8085393" y="2636838"/>
            <a:ext cx="717550" cy="936625"/>
            <a:chOff x="5238" y="2205"/>
            <a:chExt cx="452" cy="590"/>
          </a:xfrm>
        </p:grpSpPr>
        <p:sp>
          <p:nvSpPr>
            <p:cNvPr id="76828" name="Text Box 55">
              <a:extLst>
                <a:ext uri="{FF2B5EF4-FFF2-40B4-BE49-F238E27FC236}">
                  <a16:creationId xmlns:a16="http://schemas.microsoft.com/office/drawing/2014/main" id="{8A0BD17D-B873-4D2F-8FB5-57EE0694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22"/>
              <a:ext cx="45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4  6</a:t>
              </a:r>
            </a:p>
          </p:txBody>
        </p:sp>
        <p:sp>
          <p:nvSpPr>
            <p:cNvPr id="76829" name="Line 56">
              <a:extLst>
                <a:ext uri="{FF2B5EF4-FFF2-40B4-BE49-F238E27FC236}">
                  <a16:creationId xmlns:a16="http://schemas.microsoft.com/office/drawing/2014/main" id="{75ABC467-3138-406F-B815-8D4F68991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205"/>
              <a:ext cx="136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Line 57">
              <a:extLst>
                <a:ext uri="{FF2B5EF4-FFF2-40B4-BE49-F238E27FC236}">
                  <a16:creationId xmlns:a16="http://schemas.microsoft.com/office/drawing/2014/main" id="{000AF884-A8D3-4AD2-8CF3-C1979F645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1" y="2205"/>
              <a:ext cx="91" cy="31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74" name="Group 58">
            <a:extLst>
              <a:ext uri="{FF2B5EF4-FFF2-40B4-BE49-F238E27FC236}">
                <a16:creationId xmlns:a16="http://schemas.microsoft.com/office/drawing/2014/main" id="{FD42D380-69BB-40B4-BB7D-CA02F6A62153}"/>
              </a:ext>
            </a:extLst>
          </p:cNvPr>
          <p:cNvGrpSpPr>
            <a:grpSpLocks/>
          </p:cNvGrpSpPr>
          <p:nvPr/>
        </p:nvGrpSpPr>
        <p:grpSpPr bwMode="auto">
          <a:xfrm>
            <a:off x="5710493" y="3573463"/>
            <a:ext cx="1501775" cy="863600"/>
            <a:chOff x="3742" y="2795"/>
            <a:chExt cx="946" cy="544"/>
          </a:xfrm>
        </p:grpSpPr>
        <p:sp>
          <p:nvSpPr>
            <p:cNvPr id="76825" name="Text Box 59">
              <a:extLst>
                <a:ext uri="{FF2B5EF4-FFF2-40B4-BE49-F238E27FC236}">
                  <a16:creationId xmlns:a16="http://schemas.microsoft.com/office/drawing/2014/main" id="{33E3D92E-EC0E-4B8D-B8F1-7D371B0D0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3066"/>
              <a:ext cx="73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2 4 5 9</a:t>
              </a:r>
            </a:p>
          </p:txBody>
        </p:sp>
        <p:sp>
          <p:nvSpPr>
            <p:cNvPr id="76826" name="Line 60">
              <a:extLst>
                <a:ext uri="{FF2B5EF4-FFF2-40B4-BE49-F238E27FC236}">
                  <a16:creationId xmlns:a16="http://schemas.microsoft.com/office/drawing/2014/main" id="{0B0B067E-A535-4A0C-AB4F-B2CB01B48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95"/>
              <a:ext cx="453" cy="22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61">
              <a:extLst>
                <a:ext uri="{FF2B5EF4-FFF2-40B4-BE49-F238E27FC236}">
                  <a16:creationId xmlns:a16="http://schemas.microsoft.com/office/drawing/2014/main" id="{B1BE8E4D-574E-4BEE-A642-9A6FF5C48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2795"/>
              <a:ext cx="227" cy="18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78" name="Group 62">
            <a:extLst>
              <a:ext uri="{FF2B5EF4-FFF2-40B4-BE49-F238E27FC236}">
                <a16:creationId xmlns:a16="http://schemas.microsoft.com/office/drawing/2014/main" id="{DD3893DC-551A-4058-93CB-30302B5174E2}"/>
              </a:ext>
            </a:extLst>
          </p:cNvPr>
          <p:cNvGrpSpPr>
            <a:grpSpLocks/>
          </p:cNvGrpSpPr>
          <p:nvPr/>
        </p:nvGrpSpPr>
        <p:grpSpPr bwMode="auto">
          <a:xfrm>
            <a:off x="7582156" y="3502025"/>
            <a:ext cx="1250950" cy="865188"/>
            <a:chOff x="4921" y="2750"/>
            <a:chExt cx="788" cy="545"/>
          </a:xfrm>
        </p:grpSpPr>
        <p:sp>
          <p:nvSpPr>
            <p:cNvPr id="76822" name="Text Box 63">
              <a:extLst>
                <a:ext uri="{FF2B5EF4-FFF2-40B4-BE49-F238E27FC236}">
                  <a16:creationId xmlns:a16="http://schemas.microsoft.com/office/drawing/2014/main" id="{60579599-8405-41B2-AC2A-917409A7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3022"/>
              <a:ext cx="78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1  4 6 7</a:t>
              </a:r>
            </a:p>
          </p:txBody>
        </p:sp>
        <p:sp>
          <p:nvSpPr>
            <p:cNvPr id="76823" name="Line 64">
              <a:extLst>
                <a:ext uri="{FF2B5EF4-FFF2-40B4-BE49-F238E27FC236}">
                  <a16:creationId xmlns:a16="http://schemas.microsoft.com/office/drawing/2014/main" id="{AA71A74F-0901-4E17-98FB-52C96D7F6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750"/>
              <a:ext cx="317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4" name="Line 65">
              <a:extLst>
                <a:ext uri="{FF2B5EF4-FFF2-40B4-BE49-F238E27FC236}">
                  <a16:creationId xmlns:a16="http://schemas.microsoft.com/office/drawing/2014/main" id="{25009652-CB04-4C13-8661-5CBFE9CCB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9" y="2750"/>
              <a:ext cx="182" cy="22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7682" name="Group 66">
            <a:extLst>
              <a:ext uri="{FF2B5EF4-FFF2-40B4-BE49-F238E27FC236}">
                <a16:creationId xmlns:a16="http://schemas.microsoft.com/office/drawing/2014/main" id="{1A91AE4B-FDBF-46F1-98CB-9666CAD0D560}"/>
              </a:ext>
            </a:extLst>
          </p:cNvPr>
          <p:cNvGrpSpPr>
            <a:grpSpLocks/>
          </p:cNvGrpSpPr>
          <p:nvPr/>
        </p:nvGrpSpPr>
        <p:grpSpPr bwMode="auto">
          <a:xfrm>
            <a:off x="6505831" y="4294188"/>
            <a:ext cx="2228850" cy="1079500"/>
            <a:chOff x="4243" y="3249"/>
            <a:chExt cx="1404" cy="680"/>
          </a:xfrm>
        </p:grpSpPr>
        <p:sp>
          <p:nvSpPr>
            <p:cNvPr id="76819" name="Text Box 67">
              <a:extLst>
                <a:ext uri="{FF2B5EF4-FFF2-40B4-BE49-F238E27FC236}">
                  <a16:creationId xmlns:a16="http://schemas.microsoft.com/office/drawing/2014/main" id="{772B5B46-2141-4F24-86F8-1CBE2FE70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3656"/>
              <a:ext cx="140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1 2 4 4 5 6 7 9</a:t>
              </a:r>
            </a:p>
          </p:txBody>
        </p:sp>
        <p:sp>
          <p:nvSpPr>
            <p:cNvPr id="76820" name="Line 68">
              <a:extLst>
                <a:ext uri="{FF2B5EF4-FFF2-40B4-BE49-F238E27FC236}">
                  <a16:creationId xmlns:a16="http://schemas.microsoft.com/office/drawing/2014/main" id="{60792E97-9E72-4765-8071-89A46A589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49"/>
              <a:ext cx="498" cy="363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Line 69">
              <a:extLst>
                <a:ext uri="{FF2B5EF4-FFF2-40B4-BE49-F238E27FC236}">
                  <a16:creationId xmlns:a16="http://schemas.microsoft.com/office/drawing/2014/main" id="{DCE9C27D-D1C8-4FCB-88B5-F82D5EB62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7" y="3249"/>
              <a:ext cx="362" cy="363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18" name="Text Box 70">
            <a:extLst>
              <a:ext uri="{FF2B5EF4-FFF2-40B4-BE49-F238E27FC236}">
                <a16:creationId xmlns:a16="http://schemas.microsoft.com/office/drawing/2014/main" id="{7809AE91-A176-4472-BC37-7FF164EA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1" y="584994"/>
            <a:ext cx="23955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举例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3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>
            <a:extLst>
              <a:ext uri="{FF2B5EF4-FFF2-40B4-BE49-F238E27FC236}">
                <a16:creationId xmlns:a16="http://schemas.microsoft.com/office/drawing/2014/main" id="{04D926A7-B1A7-4178-898C-C45C23EE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4" y="1543790"/>
            <a:ext cx="6373557" cy="465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 anchorCtr="1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temlplate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&lt;class type&gt;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MergeSort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(Type a[], int left, int right)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{   if (1eft &lt; right) /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至少有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{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(left + right ) /2; 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取中点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MergeSort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(a, 1eft,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MergeSort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(a, i+1, right)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Merge(a, b, 1eft,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right)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/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合并到数组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copy(a, b, left, right);/</a:t>
            </a:r>
            <a:r>
              <a:rPr kumimoji="1"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复制回数组</a:t>
            </a:r>
            <a:r>
              <a:rPr kumimoji="1" lang="en-US" altLang="zh-CN" sz="24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}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77827" name="Text Box 5">
            <a:extLst>
              <a:ext uri="{FF2B5EF4-FFF2-40B4-BE49-F238E27FC236}">
                <a16:creationId xmlns:a16="http://schemas.microsoft.com/office/drawing/2014/main" id="{6BE08B7A-E412-4748-BCA9-024CCA27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95" y="696916"/>
            <a:ext cx="2632075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合并排序算法</a:t>
            </a:r>
          </a:p>
        </p:txBody>
      </p:sp>
      <p:sp>
        <p:nvSpPr>
          <p:cNvPr id="77828" name="Rectangle 9">
            <a:extLst>
              <a:ext uri="{FF2B5EF4-FFF2-40B4-BE49-F238E27FC236}">
                <a16:creationId xmlns:a16="http://schemas.microsoft.com/office/drawing/2014/main" id="{B6A8D168-EBFC-4F0C-A57E-EB647CD8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48170" name="Group 10">
            <a:extLst>
              <a:ext uri="{FF2B5EF4-FFF2-40B4-BE49-F238E27FC236}">
                <a16:creationId xmlns:a16="http://schemas.microsoft.com/office/drawing/2014/main" id="{ECA7A995-2706-44A2-8BF8-80E2C591218F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365625"/>
            <a:ext cx="3095625" cy="647700"/>
            <a:chOff x="3470" y="2750"/>
            <a:chExt cx="1950" cy="408"/>
          </a:xfrm>
        </p:grpSpPr>
        <p:sp>
          <p:nvSpPr>
            <p:cNvPr id="77831" name="Line 6">
              <a:extLst>
                <a:ext uri="{FF2B5EF4-FFF2-40B4-BE49-F238E27FC236}">
                  <a16:creationId xmlns:a16="http://schemas.microsoft.com/office/drawing/2014/main" id="{ECCF6F70-0380-4519-B2DB-957284E42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886"/>
              <a:ext cx="726" cy="136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2" name="Line 7">
              <a:extLst>
                <a:ext uri="{FF2B5EF4-FFF2-40B4-BE49-F238E27FC236}">
                  <a16:creationId xmlns:a16="http://schemas.microsoft.com/office/drawing/2014/main" id="{19E94CE6-5EFC-4305-84B2-1EBD57C7D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3022"/>
              <a:ext cx="1315" cy="136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33" name="Object 8">
              <a:extLst>
                <a:ext uri="{FF2B5EF4-FFF2-40B4-BE49-F238E27FC236}">
                  <a16:creationId xmlns:a16="http://schemas.microsoft.com/office/drawing/2014/main" id="{2BA3CD43-0F8B-4D80-AD69-38F5AC09BA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2177602"/>
                </p:ext>
              </p:extLst>
            </p:nvPr>
          </p:nvGraphicFramePr>
          <p:xfrm>
            <a:off x="4876" y="2750"/>
            <a:ext cx="5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公式" r:id="rId4" imgW="342751" imgH="203112" progId="Equation.3">
                    <p:embed/>
                  </p:oleObj>
                </mc:Choice>
                <mc:Fallback>
                  <p:oleObj name="公式" r:id="rId4" imgW="342751" imgH="203112" progId="Equation.3">
                    <p:embed/>
                    <p:pic>
                      <p:nvPicPr>
                        <p:cNvPr id="77833" name="Object 8">
                          <a:extLst>
                            <a:ext uri="{FF2B5EF4-FFF2-40B4-BE49-F238E27FC236}">
                              <a16:creationId xmlns:a16="http://schemas.microsoft.com/office/drawing/2014/main" id="{2BA3CD43-0F8B-4D80-AD69-38F5AC09BA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750"/>
                          <a:ext cx="544" cy="352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53A7F3-36AC-447B-8E83-02D5998D0E12}"/>
              </a:ext>
            </a:extLst>
          </p:cNvPr>
          <p:cNvCxnSpPr/>
          <p:nvPr/>
        </p:nvCxnSpPr>
        <p:spPr bwMode="auto">
          <a:xfrm>
            <a:off x="774494" y="1465942"/>
            <a:ext cx="7309963" cy="0"/>
          </a:xfrm>
          <a:prstGeom prst="line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BE6C19B-6154-4C6A-8096-87C7609541A6}"/>
              </a:ext>
            </a:extLst>
          </p:cNvPr>
          <p:cNvCxnSpPr/>
          <p:nvPr/>
        </p:nvCxnSpPr>
        <p:spPr bwMode="auto">
          <a:xfrm>
            <a:off x="1043008" y="6451599"/>
            <a:ext cx="7309963" cy="0"/>
          </a:xfrm>
          <a:prstGeom prst="line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7CDA552-1B19-4561-98DC-8245C3F8459A}"/>
              </a:ext>
            </a:extLst>
          </p:cNvPr>
          <p:cNvCxnSpPr/>
          <p:nvPr/>
        </p:nvCxnSpPr>
        <p:spPr bwMode="auto">
          <a:xfrm>
            <a:off x="1359045" y="4880883"/>
            <a:ext cx="4095049" cy="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Text Box 4">
            <a:extLst>
              <a:ext uri="{FF2B5EF4-FFF2-40B4-BE49-F238E27FC236}">
                <a16:creationId xmlns:a16="http://schemas.microsoft.com/office/drawing/2014/main" id="{88C58C93-4637-4DD3-90AB-13B2EC0B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46" y="1609272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63525" name="Text Box 5">
            <a:extLst>
              <a:ext uri="{FF2B5EF4-FFF2-40B4-BE49-F238E27FC236}">
                <a16:creationId xmlns:a16="http://schemas.microsoft.com/office/drawing/2014/main" id="{3A180B06-7E74-418F-96E7-46B79781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46" y="16076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63526" name="Text Box 6">
            <a:extLst>
              <a:ext uri="{FF2B5EF4-FFF2-40B4-BE49-F238E27FC236}">
                <a16:creationId xmlns:a16="http://schemas.microsoft.com/office/drawing/2014/main" id="{A2A250D2-4483-4487-AA64-0E5162F37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09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79877" name="Text Box 10">
            <a:extLst>
              <a:ext uri="{FF2B5EF4-FFF2-40B4-BE49-F238E27FC236}">
                <a16:creationId xmlns:a16="http://schemas.microsoft.com/office/drawing/2014/main" id="{3224EE91-3DA0-4B69-A5D0-4F39719E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21" y="1609272"/>
            <a:ext cx="18938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合并排序</a:t>
            </a:r>
          </a:p>
        </p:txBody>
      </p:sp>
      <p:sp>
        <p:nvSpPr>
          <p:cNvPr id="363531" name="Text Box 11">
            <a:extLst>
              <a:ext uri="{FF2B5EF4-FFF2-40B4-BE49-F238E27FC236}">
                <a16:creationId xmlns:a16="http://schemas.microsoft.com/office/drawing/2014/main" id="{3CE13CFA-16BA-4C55-B991-DBB52AB2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471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363532" name="Text Box 12">
            <a:extLst>
              <a:ext uri="{FF2B5EF4-FFF2-40B4-BE49-F238E27FC236}">
                <a16:creationId xmlns:a16="http://schemas.microsoft.com/office/drawing/2014/main" id="{A4D064E5-CB24-4289-A414-D0F72364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709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63533" name="Text Box 13">
            <a:extLst>
              <a:ext uri="{FF2B5EF4-FFF2-40B4-BE49-F238E27FC236}">
                <a16:creationId xmlns:a16="http://schemas.microsoft.com/office/drawing/2014/main" id="{3ED165E6-87F3-428D-BDEC-8F2EB344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34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63534" name="Text Box 14">
            <a:extLst>
              <a:ext uri="{FF2B5EF4-FFF2-40B4-BE49-F238E27FC236}">
                <a16:creationId xmlns:a16="http://schemas.microsoft.com/office/drawing/2014/main" id="{470A5F0F-04ED-4D18-9D41-77B147AEB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234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</a:t>
            </a:r>
          </a:p>
        </p:txBody>
      </p:sp>
      <p:sp>
        <p:nvSpPr>
          <p:cNvPr id="363535" name="Text Box 15">
            <a:extLst>
              <a:ext uri="{FF2B5EF4-FFF2-40B4-BE49-F238E27FC236}">
                <a16:creationId xmlns:a16="http://schemas.microsoft.com/office/drawing/2014/main" id="{D6B202CF-AEF5-43A3-A4E1-F302C56CD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909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363536" name="Text Box 16">
            <a:extLst>
              <a:ext uri="{FF2B5EF4-FFF2-40B4-BE49-F238E27FC236}">
                <a16:creationId xmlns:a16="http://schemas.microsoft.com/office/drawing/2014/main" id="{894958B5-AFFC-42A1-8DEE-0458404ED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146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363537" name="Text Box 17">
            <a:extLst>
              <a:ext uri="{FF2B5EF4-FFF2-40B4-BE49-F238E27FC236}">
                <a16:creationId xmlns:a16="http://schemas.microsoft.com/office/drawing/2014/main" id="{19A37E8D-B546-4185-8C19-542C73AB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1971" y="29030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363539" name="Text Box 19">
            <a:extLst>
              <a:ext uri="{FF2B5EF4-FFF2-40B4-BE49-F238E27FC236}">
                <a16:creationId xmlns:a16="http://schemas.microsoft.com/office/drawing/2014/main" id="{6EA493FA-C638-41C2-A705-6FAC6811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471" y="3806372"/>
            <a:ext cx="8953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1 2 4</a:t>
            </a:r>
          </a:p>
        </p:txBody>
      </p:sp>
      <p:sp>
        <p:nvSpPr>
          <p:cNvPr id="363540" name="Text Box 20">
            <a:extLst>
              <a:ext uri="{FF2B5EF4-FFF2-40B4-BE49-F238E27FC236}">
                <a16:creationId xmlns:a16="http://schemas.microsoft.com/office/drawing/2014/main" id="{A4ECA0E2-34F8-4C0E-8F08-A550304C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259" y="3806372"/>
            <a:ext cx="1250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5 6 7  9</a:t>
            </a:r>
          </a:p>
        </p:txBody>
      </p:sp>
      <p:sp>
        <p:nvSpPr>
          <p:cNvPr id="363541" name="Text Box 21">
            <a:extLst>
              <a:ext uri="{FF2B5EF4-FFF2-40B4-BE49-F238E27FC236}">
                <a16:creationId xmlns:a16="http://schemas.microsoft.com/office/drawing/2014/main" id="{FEC458E0-A6BA-4059-9A35-C8A4CB0CF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996" y="3839710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grpSp>
        <p:nvGrpSpPr>
          <p:cNvPr id="363542" name="Group 22">
            <a:extLst>
              <a:ext uri="{FF2B5EF4-FFF2-40B4-BE49-F238E27FC236}">
                <a16:creationId xmlns:a16="http://schemas.microsoft.com/office/drawing/2014/main" id="{2056E31B-2804-4ED5-B65F-801316573DFF}"/>
              </a:ext>
            </a:extLst>
          </p:cNvPr>
          <p:cNvGrpSpPr>
            <a:grpSpLocks/>
          </p:cNvGrpSpPr>
          <p:nvPr/>
        </p:nvGrpSpPr>
        <p:grpSpPr bwMode="auto">
          <a:xfrm>
            <a:off x="3822246" y="4273097"/>
            <a:ext cx="2249488" cy="1227138"/>
            <a:chOff x="2460" y="3022"/>
            <a:chExt cx="1417" cy="773"/>
          </a:xfrm>
        </p:grpSpPr>
        <p:sp>
          <p:nvSpPr>
            <p:cNvPr id="79913" name="Line 23">
              <a:extLst>
                <a:ext uri="{FF2B5EF4-FFF2-40B4-BE49-F238E27FC236}">
                  <a16:creationId xmlns:a16="http://schemas.microsoft.com/office/drawing/2014/main" id="{66CF7C8C-A233-4120-935D-124AE9FC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022"/>
              <a:ext cx="0" cy="453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4" name="Text Box 24">
              <a:extLst>
                <a:ext uri="{FF2B5EF4-FFF2-40B4-BE49-F238E27FC236}">
                  <a16:creationId xmlns:a16="http://schemas.microsoft.com/office/drawing/2014/main" id="{D490003F-AFE8-467E-9F81-CBFAE79A6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3520"/>
              <a:ext cx="1417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1 2 4 4 5 6 7 9</a:t>
              </a:r>
            </a:p>
          </p:txBody>
        </p:sp>
      </p:grpSp>
      <p:sp>
        <p:nvSpPr>
          <p:cNvPr id="363560" name="Text Box 40">
            <a:extLst>
              <a:ext uri="{FF2B5EF4-FFF2-40B4-BE49-F238E27FC236}">
                <a16:creationId xmlns:a16="http://schemas.microsoft.com/office/drawing/2014/main" id="{0DB5A654-190F-46AD-9260-51B32C67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446" y="1609272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63561" name="Text Box 41">
            <a:extLst>
              <a:ext uri="{FF2B5EF4-FFF2-40B4-BE49-F238E27FC236}">
                <a16:creationId xmlns:a16="http://schemas.microsoft.com/office/drawing/2014/main" id="{91DEBCE2-A671-4664-A48E-BDD86845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709" y="1607685"/>
            <a:ext cx="3619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91" name="Text Box 42">
            <a:extLst>
              <a:ext uri="{FF2B5EF4-FFF2-40B4-BE49-F238E27FC236}">
                <a16:creationId xmlns:a16="http://schemas.microsoft.com/office/drawing/2014/main" id="{4B479F1E-F048-4684-A989-97F6873C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509" y="1607685"/>
            <a:ext cx="45085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9</a:t>
            </a:r>
          </a:p>
        </p:txBody>
      </p:sp>
      <p:sp>
        <p:nvSpPr>
          <p:cNvPr id="363563" name="Text Box 43">
            <a:extLst>
              <a:ext uri="{FF2B5EF4-FFF2-40B4-BE49-F238E27FC236}">
                <a16:creationId xmlns:a16="http://schemas.microsoft.com/office/drawing/2014/main" id="{1671132B-2DEC-4875-B857-D69304D3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321" y="1606097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3564" name="Text Box 44">
            <a:extLst>
              <a:ext uri="{FF2B5EF4-FFF2-40B4-BE49-F238E27FC236}">
                <a16:creationId xmlns:a16="http://schemas.microsoft.com/office/drawing/2014/main" id="{DD59D6B7-6E8E-4C18-9559-BE01548B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584" y="1574347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79894" name="Text Box 45">
            <a:extLst>
              <a:ext uri="{FF2B5EF4-FFF2-40B4-BE49-F238E27FC236}">
                <a16:creationId xmlns:a16="http://schemas.microsoft.com/office/drawing/2014/main" id="{A73D9263-337A-49E4-A300-21C18DAA2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821" y="1574347"/>
            <a:ext cx="3619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3566" name="Line 46">
            <a:extLst>
              <a:ext uri="{FF2B5EF4-FFF2-40B4-BE49-F238E27FC236}">
                <a16:creationId xmlns:a16="http://schemas.microsoft.com/office/drawing/2014/main" id="{2B952741-B88E-4814-BB71-987E9A3B5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209" y="1968047"/>
            <a:ext cx="142875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67" name="Line 47">
            <a:extLst>
              <a:ext uri="{FF2B5EF4-FFF2-40B4-BE49-F238E27FC236}">
                <a16:creationId xmlns:a16="http://schemas.microsoft.com/office/drawing/2014/main" id="{2605650A-0763-4833-8FF7-5876AB806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109" y="1896610"/>
            <a:ext cx="2376487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97" name="Line 48">
            <a:extLst>
              <a:ext uri="{FF2B5EF4-FFF2-40B4-BE49-F238E27FC236}">
                <a16:creationId xmlns:a16="http://schemas.microsoft.com/office/drawing/2014/main" id="{C51B2093-6AFF-4563-860B-0AF24348F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334" y="1175885"/>
            <a:ext cx="0" cy="1584325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69" name="Line 49">
            <a:extLst>
              <a:ext uri="{FF2B5EF4-FFF2-40B4-BE49-F238E27FC236}">
                <a16:creationId xmlns:a16="http://schemas.microsoft.com/office/drawing/2014/main" id="{4EDE71B4-A138-4030-A14F-3DADE6F9E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646" y="1968047"/>
            <a:ext cx="647700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0" name="Line 50">
            <a:extLst>
              <a:ext uri="{FF2B5EF4-FFF2-40B4-BE49-F238E27FC236}">
                <a16:creationId xmlns:a16="http://schemas.microsoft.com/office/drawing/2014/main" id="{2146E1D6-9DCB-4D18-8025-D8CC6C9D9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9371" y="1968047"/>
            <a:ext cx="2376488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1" name="Line 51">
            <a:extLst>
              <a:ext uri="{FF2B5EF4-FFF2-40B4-BE49-F238E27FC236}">
                <a16:creationId xmlns:a16="http://schemas.microsoft.com/office/drawing/2014/main" id="{72D113EE-9FC4-41F5-AA83-B4F818AC0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346" y="1968047"/>
            <a:ext cx="504825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2" name="Line 52">
            <a:extLst>
              <a:ext uri="{FF2B5EF4-FFF2-40B4-BE49-F238E27FC236}">
                <a16:creationId xmlns:a16="http://schemas.microsoft.com/office/drawing/2014/main" id="{51FDD79C-DF15-4BAB-889E-068F437FF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2609" y="1968047"/>
            <a:ext cx="1873250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3" name="Line 53">
            <a:extLst>
              <a:ext uri="{FF2B5EF4-FFF2-40B4-BE49-F238E27FC236}">
                <a16:creationId xmlns:a16="http://schemas.microsoft.com/office/drawing/2014/main" id="{D832C4E6-5EC3-42CA-A91D-5A5050B94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09" y="1896610"/>
            <a:ext cx="43180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4" name="Line 54">
            <a:extLst>
              <a:ext uri="{FF2B5EF4-FFF2-40B4-BE49-F238E27FC236}">
                <a16:creationId xmlns:a16="http://schemas.microsoft.com/office/drawing/2014/main" id="{0BCE3340-8D57-4568-BF63-0F9470062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7434" y="1968047"/>
            <a:ext cx="1368425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5" name="Line 55">
            <a:extLst>
              <a:ext uri="{FF2B5EF4-FFF2-40B4-BE49-F238E27FC236}">
                <a16:creationId xmlns:a16="http://schemas.microsoft.com/office/drawing/2014/main" id="{96EBB5B4-00AF-42CC-8AB0-7E8A0593D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5634" y="1968047"/>
            <a:ext cx="1008062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6" name="Line 56">
            <a:extLst>
              <a:ext uri="{FF2B5EF4-FFF2-40B4-BE49-F238E27FC236}">
                <a16:creationId xmlns:a16="http://schemas.microsoft.com/office/drawing/2014/main" id="{47574C08-E014-4BAF-8E37-0C1F6160B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3696" y="1896610"/>
            <a:ext cx="12954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7" name="Line 57">
            <a:extLst>
              <a:ext uri="{FF2B5EF4-FFF2-40B4-BE49-F238E27FC236}">
                <a16:creationId xmlns:a16="http://schemas.microsoft.com/office/drawing/2014/main" id="{F3C36710-DCEA-4C3E-B802-83039458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434" y="1896610"/>
            <a:ext cx="1150937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8" name="Line 58">
            <a:extLst>
              <a:ext uri="{FF2B5EF4-FFF2-40B4-BE49-F238E27FC236}">
                <a16:creationId xmlns:a16="http://schemas.microsoft.com/office/drawing/2014/main" id="{BE69B5DB-69CC-4382-98EA-1DD6D63BD9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8371" y="1896610"/>
            <a:ext cx="720725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9" name="Line 59">
            <a:extLst>
              <a:ext uri="{FF2B5EF4-FFF2-40B4-BE49-F238E27FC236}">
                <a16:creationId xmlns:a16="http://schemas.microsoft.com/office/drawing/2014/main" id="{68EDA01C-F2A5-45D8-86B2-2C26B5E2F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8871" y="1896610"/>
            <a:ext cx="1584325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80" name="Line 60">
            <a:extLst>
              <a:ext uri="{FF2B5EF4-FFF2-40B4-BE49-F238E27FC236}">
                <a16:creationId xmlns:a16="http://schemas.microsoft.com/office/drawing/2014/main" id="{56F2E2E8-CC03-4F2B-94F6-5510C1C24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4634" y="1896610"/>
            <a:ext cx="576262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10" name="Text Box 61">
            <a:extLst>
              <a:ext uri="{FF2B5EF4-FFF2-40B4-BE49-F238E27FC236}">
                <a16:creationId xmlns:a16="http://schemas.microsoft.com/office/drawing/2014/main" id="{869BD297-3BA7-4AF0-A456-5B8AE58D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90" y="483734"/>
            <a:ext cx="2395537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合并的过程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911" name="TextBox 1">
            <a:extLst>
              <a:ext uri="{FF2B5EF4-FFF2-40B4-BE49-F238E27FC236}">
                <a16:creationId xmlns:a16="http://schemas.microsoft.com/office/drawing/2014/main" id="{BD628BC7-8DDB-4296-8A55-C97429E5E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59" y="2904672"/>
            <a:ext cx="14398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数组</a:t>
            </a:r>
          </a:p>
        </p:txBody>
      </p:sp>
      <p:sp>
        <p:nvSpPr>
          <p:cNvPr id="79912" name="TextBox 41">
            <a:extLst>
              <a:ext uri="{FF2B5EF4-FFF2-40B4-BE49-F238E27FC236}">
                <a16:creationId xmlns:a16="http://schemas.microsoft.com/office/drawing/2014/main" id="{0CFEE788-B874-4AC0-AF0E-F29B198D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859" y="3763510"/>
            <a:ext cx="14414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数组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32FB5DA-EEE2-41A4-80ED-53A10CE71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90" y="5682115"/>
            <a:ext cx="8675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合并时，依次取前半段、后半段元素各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个，比较大小，把小的元素放入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中，继续取小元素所在半段的元素进行比较。。。。。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6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2" dur="2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5" dur="2000"/>
                                        <p:tgtEl>
                                          <p:spTgt spid="363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8" dur="2000"/>
                                        <p:tgtEl>
                                          <p:spTgt spid="363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6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63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363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4" dur="2000"/>
                                        <p:tgtEl>
                                          <p:spTgt spid="363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7" dur="2000"/>
                                        <p:tgtEl>
                                          <p:spTgt spid="363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0" dur="2000"/>
                                        <p:tgtEl>
                                          <p:spTgt spid="363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3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1" dur="500"/>
                                        <p:tgtEl>
                                          <p:spTgt spid="363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4" dur="500"/>
                                        <p:tgtEl>
                                          <p:spTgt spid="36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36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3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3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3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363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363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363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63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1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5" grpId="0"/>
      <p:bldP spid="363526" grpId="0"/>
      <p:bldP spid="363531" grpId="0"/>
      <p:bldP spid="363532" grpId="0"/>
      <p:bldP spid="363533" grpId="0"/>
      <p:bldP spid="363534" grpId="0"/>
      <p:bldP spid="363535" grpId="0"/>
      <p:bldP spid="363536" grpId="0"/>
      <p:bldP spid="363537" grpId="0"/>
      <p:bldP spid="363539" grpId="0"/>
      <p:bldP spid="363540" grpId="0"/>
      <p:bldP spid="363541" grpId="0"/>
      <p:bldP spid="363560" grpId="0"/>
      <p:bldP spid="363561" grpId="0"/>
      <p:bldP spid="363563" grpId="0"/>
      <p:bldP spid="363564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4">
            <a:extLst>
              <a:ext uri="{FF2B5EF4-FFF2-40B4-BE49-F238E27FC236}">
                <a16:creationId xmlns:a16="http://schemas.microsoft.com/office/drawing/2014/main" id="{41CDB4C5-721F-4B27-AA88-D0A43539A69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27088" y="1916113"/>
          <a:ext cx="72723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文档" r:id="rId3" imgW="4344598" imgH="396071" progId="Word.Document.8">
                  <p:embed/>
                </p:oleObj>
              </mc:Choice>
              <mc:Fallback>
                <p:oleObj name="文档" r:id="rId3" imgW="4344598" imgH="396071" progId="Word.Document.8">
                  <p:embed/>
                  <p:pic>
                    <p:nvPicPr>
                      <p:cNvPr id="80898" name="Object 4">
                        <a:extLst>
                          <a:ext uri="{FF2B5EF4-FFF2-40B4-BE49-F238E27FC236}">
                            <a16:creationId xmlns:a16="http://schemas.microsoft.com/office/drawing/2014/main" id="{41CDB4C5-721F-4B27-AA88-D0A43539A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72723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7">
            <a:extLst>
              <a:ext uri="{FF2B5EF4-FFF2-40B4-BE49-F238E27FC236}">
                <a16:creationId xmlns:a16="http://schemas.microsoft.com/office/drawing/2014/main" id="{96834D35-5066-493B-8EC0-4F658B1C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9190" name="Object 6">
            <a:extLst>
              <a:ext uri="{FF2B5EF4-FFF2-40B4-BE49-F238E27FC236}">
                <a16:creationId xmlns:a16="http://schemas.microsoft.com/office/drawing/2014/main" id="{991AD44B-8FA3-47FE-8FF6-03EA51E49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781300"/>
          <a:ext cx="4535487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5" imgW="1828800" imgH="584200" progId="Equation.3">
                  <p:embed/>
                </p:oleObj>
              </mc:Choice>
              <mc:Fallback>
                <p:oleObj name="公式" r:id="rId5" imgW="1828800" imgH="584200" progId="Equation.3">
                  <p:embed/>
                  <p:pic>
                    <p:nvPicPr>
                      <p:cNvPr id="349190" name="Object 6">
                        <a:extLst>
                          <a:ext uri="{FF2B5EF4-FFF2-40B4-BE49-F238E27FC236}">
                            <a16:creationId xmlns:a16="http://schemas.microsoft.com/office/drawing/2014/main" id="{991AD44B-8FA3-47FE-8FF6-03EA51E49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81300"/>
                        <a:ext cx="4535487" cy="16478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9">
            <a:extLst>
              <a:ext uri="{FF2B5EF4-FFF2-40B4-BE49-F238E27FC236}">
                <a16:creationId xmlns:a16="http://schemas.microsoft.com/office/drawing/2014/main" id="{223BD693-67EF-48D9-A665-8A968B6F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9192" name="Object 8">
            <a:extLst>
              <a:ext uri="{FF2B5EF4-FFF2-40B4-BE49-F238E27FC236}">
                <a16:creationId xmlns:a16="http://schemas.microsoft.com/office/drawing/2014/main" id="{DDFEC592-D066-485A-B4CC-92DFB11D0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6988" y="4941888"/>
          <a:ext cx="2390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7" imgW="1091726" imgH="203112" progId="Equation.3">
                  <p:embed/>
                </p:oleObj>
              </mc:Choice>
              <mc:Fallback>
                <p:oleObj name="公式" r:id="rId7" imgW="1091726" imgH="203112" progId="Equation.3">
                  <p:embed/>
                  <p:pic>
                    <p:nvPicPr>
                      <p:cNvPr id="349192" name="Object 8">
                        <a:extLst>
                          <a:ext uri="{FF2B5EF4-FFF2-40B4-BE49-F238E27FC236}">
                            <a16:creationId xmlns:a16="http://schemas.microsoft.com/office/drawing/2014/main" id="{DDFEC592-D066-485A-B4CC-92DFB11D0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4941888"/>
                        <a:ext cx="2390775" cy="5032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8" name="Line 14">
            <a:extLst>
              <a:ext uri="{FF2B5EF4-FFF2-40B4-BE49-F238E27FC236}">
                <a16:creationId xmlns:a16="http://schemas.microsoft.com/office/drawing/2014/main" id="{C407F319-79AB-47CB-8693-C9D42125F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157788"/>
            <a:ext cx="2592387" cy="0"/>
          </a:xfrm>
          <a:prstGeom prst="line">
            <a:avLst/>
          </a:prstGeom>
          <a:noFill/>
          <a:ln w="1174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5">
            <a:extLst>
              <a:ext uri="{FF2B5EF4-FFF2-40B4-BE49-F238E27FC236}">
                <a16:creationId xmlns:a16="http://schemas.microsoft.com/office/drawing/2014/main" id="{E22D849B-9074-4FFE-87D5-025E7484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1924" name="Object 6">
            <a:extLst>
              <a:ext uri="{FF2B5EF4-FFF2-40B4-BE49-F238E27FC236}">
                <a16:creationId xmlns:a16="http://schemas.microsoft.com/office/drawing/2014/main" id="{41D7D5B5-E80A-4658-A72E-CF0F0D256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25538"/>
          <a:ext cx="38449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3" imgW="1828800" imgH="584200" progId="Equation.3">
                  <p:embed/>
                </p:oleObj>
              </mc:Choice>
              <mc:Fallback>
                <p:oleObj name="公式" r:id="rId3" imgW="1828800" imgH="584200" progId="Equation.3">
                  <p:embed/>
                  <p:pic>
                    <p:nvPicPr>
                      <p:cNvPr id="81924" name="Object 6">
                        <a:extLst>
                          <a:ext uri="{FF2B5EF4-FFF2-40B4-BE49-F238E27FC236}">
                            <a16:creationId xmlns:a16="http://schemas.microsoft.com/office/drawing/2014/main" id="{41D7D5B5-E80A-4658-A72E-CF0F0D256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3844925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>
            <a:extLst>
              <a:ext uri="{FF2B5EF4-FFF2-40B4-BE49-F238E27FC236}">
                <a16:creationId xmlns:a16="http://schemas.microsoft.com/office/drawing/2014/main" id="{499B646C-9A52-47C1-9741-4FF0AFE2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递推式迭代过程如下：</a:t>
            </a:r>
          </a:p>
        </p:txBody>
      </p:sp>
      <p:sp>
        <p:nvSpPr>
          <p:cNvPr id="81926" name="Rectangle 8">
            <a:extLst>
              <a:ext uri="{FF2B5EF4-FFF2-40B4-BE49-F238E27FC236}">
                <a16:creationId xmlns:a16="http://schemas.microsoft.com/office/drawing/2014/main" id="{597FE492-5545-491C-9D3E-84AAF3A1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49" name="Object 9">
            <a:extLst>
              <a:ext uri="{FF2B5EF4-FFF2-40B4-BE49-F238E27FC236}">
                <a16:creationId xmlns:a16="http://schemas.microsoft.com/office/drawing/2014/main" id="{20763781-2EB4-4371-B3D7-31DF54F87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068638"/>
          <a:ext cx="4824412" cy="32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公式" r:id="rId5" imgW="2514600" imgH="1447800" progId="Equation.3">
                  <p:embed/>
                </p:oleObj>
              </mc:Choice>
              <mc:Fallback>
                <p:oleObj name="公式" r:id="rId5" imgW="2514600" imgH="1447800" progId="Equation.3">
                  <p:embed/>
                  <p:pic>
                    <p:nvPicPr>
                      <p:cNvPr id="368649" name="Object 9">
                        <a:extLst>
                          <a:ext uri="{FF2B5EF4-FFF2-40B4-BE49-F238E27FC236}">
                            <a16:creationId xmlns:a16="http://schemas.microsoft.com/office/drawing/2014/main" id="{20763781-2EB4-4371-B3D7-31DF54F87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4824412" cy="328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10">
            <a:extLst>
              <a:ext uri="{FF2B5EF4-FFF2-40B4-BE49-F238E27FC236}">
                <a16:creationId xmlns:a16="http://schemas.microsoft.com/office/drawing/2014/main" id="{D0444A66-388D-4386-B9FA-0A3C6BAE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68651" name="Group 11">
            <a:extLst>
              <a:ext uri="{FF2B5EF4-FFF2-40B4-BE49-F238E27FC236}">
                <a16:creationId xmlns:a16="http://schemas.microsoft.com/office/drawing/2014/main" id="{D4B9E563-9879-4430-BA78-3055E99DDBB1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860800"/>
            <a:ext cx="3008312" cy="603250"/>
            <a:chOff x="3775" y="2923"/>
            <a:chExt cx="1895" cy="380"/>
          </a:xfrm>
        </p:grpSpPr>
        <p:graphicFrame>
          <p:nvGraphicFramePr>
            <p:cNvPr id="81932" name="Object 12">
              <a:extLst>
                <a:ext uri="{FF2B5EF4-FFF2-40B4-BE49-F238E27FC236}">
                  <a16:creationId xmlns:a16="http://schemas.microsoft.com/office/drawing/2014/main" id="{326731F8-C09C-4468-B664-8ECC7EC42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923"/>
            <a:ext cx="1565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公式" r:id="rId7" imgW="1028700" imgH="228600" progId="Equation.3">
                    <p:embed/>
                  </p:oleObj>
                </mc:Choice>
                <mc:Fallback>
                  <p:oleObj name="公式" r:id="rId7" imgW="1028700" imgH="228600" progId="Equation.3">
                    <p:embed/>
                    <p:pic>
                      <p:nvPicPr>
                        <p:cNvPr id="81932" name="Object 12">
                          <a:extLst>
                            <a:ext uri="{FF2B5EF4-FFF2-40B4-BE49-F238E27FC236}">
                              <a16:creationId xmlns:a16="http://schemas.microsoft.com/office/drawing/2014/main" id="{326731F8-C09C-4468-B664-8ECC7EC425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923"/>
                          <a:ext cx="1565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3" name="Text Box 13">
              <a:extLst>
                <a:ext uri="{FF2B5EF4-FFF2-40B4-BE49-F238E27FC236}">
                  <a16:creationId xmlns:a16="http://schemas.microsoft.com/office/drawing/2014/main" id="{68E4093D-E4A4-4693-B96B-51B0C91A6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97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  <a:ea typeface="楷体_GB2312" pitchFamily="49" charset="-122"/>
                </a:rPr>
                <a:t>令</a:t>
              </a:r>
            </a:p>
          </p:txBody>
        </p:sp>
      </p:grpSp>
      <p:sp>
        <p:nvSpPr>
          <p:cNvPr id="81930" name="Rectangle 14">
            <a:extLst>
              <a:ext uri="{FF2B5EF4-FFF2-40B4-BE49-F238E27FC236}">
                <a16:creationId xmlns:a16="http://schemas.microsoft.com/office/drawing/2014/main" id="{A766DC6C-F090-4904-8881-815FA280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655" name="Object 15">
            <a:extLst>
              <a:ext uri="{FF2B5EF4-FFF2-40B4-BE49-F238E27FC236}">
                <a16:creationId xmlns:a16="http://schemas.microsoft.com/office/drawing/2014/main" id="{8915B49E-E98C-4783-B2B7-4CDDFC0EE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581525"/>
          <a:ext cx="3492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9" imgW="1473200" imgH="457200" progId="Equation.3">
                  <p:embed/>
                </p:oleObj>
              </mc:Choice>
              <mc:Fallback>
                <p:oleObj name="公式" r:id="rId9" imgW="1473200" imgH="457200" progId="Equation.3">
                  <p:embed/>
                  <p:pic>
                    <p:nvPicPr>
                      <p:cNvPr id="368655" name="Object 15">
                        <a:extLst>
                          <a:ext uri="{FF2B5EF4-FFF2-40B4-BE49-F238E27FC236}">
                            <a16:creationId xmlns:a16="http://schemas.microsoft.com/office/drawing/2014/main" id="{8915B49E-E98C-4783-B2B7-4CDDFC0EE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81525"/>
                        <a:ext cx="3492500" cy="13684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C216-9502-4F00-8146-6EC80CAC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8817C-AAC8-4D8D-81CD-AF007D33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合并排序法可以从哪几个方面改进？</a:t>
            </a:r>
          </a:p>
        </p:txBody>
      </p:sp>
    </p:spTree>
    <p:extLst>
      <p:ext uri="{BB962C8B-B14F-4D97-AF65-F5344CB8AC3E}">
        <p14:creationId xmlns:p14="http://schemas.microsoft.com/office/powerpoint/2010/main" val="42669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1838</Words>
  <Application>Microsoft Office PowerPoint</Application>
  <PresentationFormat>全屏显示(4:3)</PresentationFormat>
  <Paragraphs>338</Paragraphs>
  <Slides>23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等线</vt:lpstr>
      <vt:lpstr>黑体</vt:lpstr>
      <vt:lpstr>华文行楷</vt:lpstr>
      <vt:lpstr>华文细黑</vt:lpstr>
      <vt:lpstr>楷体_GB2312</vt:lpstr>
      <vt:lpstr>宋体</vt:lpstr>
      <vt:lpstr>微软雅黑</vt:lpstr>
      <vt:lpstr>Arial</vt:lpstr>
      <vt:lpstr>Century Schoolbook</vt:lpstr>
      <vt:lpstr>Tahoma</vt:lpstr>
      <vt:lpstr>Times New Roman</vt:lpstr>
      <vt:lpstr>Wingdings</vt:lpstr>
      <vt:lpstr>Blends</vt:lpstr>
      <vt:lpstr>公式</vt:lpstr>
      <vt:lpstr>文档</vt:lpstr>
      <vt:lpstr>Document</vt:lpstr>
      <vt:lpstr>Equation</vt:lpstr>
      <vt:lpstr>PowerPoint 演示文稿</vt:lpstr>
      <vt:lpstr>2.7  合并排序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2.8  快速排序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快速排序算法分析</vt:lpstr>
      <vt:lpstr>PowerPoint 演示文稿</vt:lpstr>
      <vt:lpstr>PowerPoint 演示文稿</vt:lpstr>
      <vt:lpstr>PowerPoint 演示文稿</vt:lpstr>
      <vt:lpstr>小结</vt:lpstr>
      <vt:lpstr>课后思考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A319-2</cp:lastModifiedBy>
  <cp:revision>23</cp:revision>
  <dcterms:created xsi:type="dcterms:W3CDTF">2019-09-09T02:47:24Z</dcterms:created>
  <dcterms:modified xsi:type="dcterms:W3CDTF">2020-11-23T09:04:42Z</dcterms:modified>
</cp:coreProperties>
</file>