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94" r:id="rId2"/>
    <p:sldId id="295" r:id="rId3"/>
    <p:sldId id="298" r:id="rId4"/>
    <p:sldId id="309" r:id="rId5"/>
    <p:sldId id="310" r:id="rId6"/>
    <p:sldId id="299" r:id="rId7"/>
    <p:sldId id="307" r:id="rId8"/>
    <p:sldId id="300" r:id="rId9"/>
    <p:sldId id="302" r:id="rId10"/>
    <p:sldId id="303" r:id="rId11"/>
    <p:sldId id="308" r:id="rId12"/>
    <p:sldId id="312" r:id="rId13"/>
    <p:sldId id="313" r:id="rId14"/>
    <p:sldId id="314" r:id="rId15"/>
    <p:sldId id="296" r:id="rId16"/>
    <p:sldId id="297" r:id="rId17"/>
    <p:sldId id="31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  <a:srgbClr val="006600"/>
    <a:srgbClr val="66FF99"/>
    <a:srgbClr val="CC3300"/>
    <a:srgbClr val="CC0000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045" autoAdjust="0"/>
  </p:normalViewPr>
  <p:slideViewPr>
    <p:cSldViewPr>
      <p:cViewPr varScale="1">
        <p:scale>
          <a:sx n="71" d="100"/>
          <a:sy n="71" d="100"/>
        </p:scale>
        <p:origin x="101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40D2F-22AC-40B8-BEC5-8CE5711F199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F1AD-79DE-49E0-9336-3D9F80BAA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AF1AD-79DE-49E0-9336-3D9F80BAA7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F07A-4366-4C8D-9F0C-BAE3E6E07C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9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应用背景</a:t>
            </a:r>
            <a:r>
              <a:rPr lang="en-US" altLang="zh-CN" dirty="0"/>
              <a:t>---</a:t>
            </a:r>
            <a:r>
              <a:rPr lang="zh-CN" altLang="en-US" dirty="0"/>
              <a:t>管道铺设、线路安排、厂区布局、设备更新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AF1AD-79DE-49E0-9336-3D9F80BAA7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2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艾兹格</a:t>
            </a:r>
            <a:r>
              <a:rPr lang="en-US" altLang="zh-CN" dirty="0"/>
              <a:t>·W·</a:t>
            </a:r>
            <a:r>
              <a:rPr lang="zh-CN" altLang="en-US" dirty="0"/>
              <a:t>迪科斯彻 （</a:t>
            </a:r>
            <a:r>
              <a:rPr lang="en-US" altLang="zh-CN" dirty="0" err="1"/>
              <a:t>Edsger</a:t>
            </a:r>
            <a:r>
              <a:rPr lang="en-US" altLang="zh-CN" dirty="0"/>
              <a:t> </a:t>
            </a:r>
            <a:r>
              <a:rPr lang="en-US" altLang="zh-CN" dirty="0" err="1"/>
              <a:t>Wybe</a:t>
            </a:r>
            <a:r>
              <a:rPr lang="en-US" altLang="zh-CN" dirty="0"/>
              <a:t> Dijkstra</a:t>
            </a:r>
            <a:r>
              <a:rPr lang="zh-CN" altLang="en-US" dirty="0"/>
              <a:t>，</a:t>
            </a:r>
            <a:r>
              <a:rPr lang="en-US" altLang="zh-CN" dirty="0"/>
              <a:t>1930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  <a:r>
              <a:rPr lang="en-US" altLang="zh-CN" dirty="0"/>
              <a:t>~2002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日）荷兰人。 计算机科学家，毕业就职于荷兰</a:t>
            </a:r>
            <a:r>
              <a:rPr lang="en-US" altLang="zh-CN" dirty="0"/>
              <a:t>Leiden</a:t>
            </a:r>
            <a:r>
              <a:rPr lang="zh-CN" altLang="en-US" dirty="0"/>
              <a:t>大学，早年钻研物理及数学，而后转为计算学。曾在</a:t>
            </a:r>
            <a:r>
              <a:rPr lang="en-US" altLang="zh-CN" dirty="0"/>
              <a:t>1972</a:t>
            </a:r>
            <a:r>
              <a:rPr lang="zh-CN" altLang="en-US" dirty="0"/>
              <a:t>年获得过图灵奖，之后，他还获得过</a:t>
            </a:r>
            <a:r>
              <a:rPr lang="en-US" altLang="zh-CN" dirty="0"/>
              <a:t>1974</a:t>
            </a:r>
            <a:r>
              <a:rPr lang="zh-CN" altLang="en-US" dirty="0"/>
              <a:t>年 </a:t>
            </a:r>
            <a:r>
              <a:rPr lang="en-US" altLang="zh-CN" dirty="0"/>
              <a:t>AFIPS Harry Goode Memorial Award</a:t>
            </a:r>
            <a:r>
              <a:rPr lang="zh-CN" altLang="en-US" dirty="0"/>
              <a:t>、</a:t>
            </a:r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/>
              <a:t>ACM SIGCSE</a:t>
            </a:r>
            <a:r>
              <a:rPr lang="zh-CN" altLang="en-US" dirty="0"/>
              <a:t>计算机科学教育教学杰出贡献奖、以及</a:t>
            </a:r>
            <a:r>
              <a:rPr lang="en-US" altLang="zh-CN" dirty="0"/>
              <a:t>2002</a:t>
            </a:r>
            <a:r>
              <a:rPr lang="zh-CN" altLang="en-US" dirty="0"/>
              <a:t>年</a:t>
            </a:r>
            <a:r>
              <a:rPr lang="en-US" altLang="zh-CN" dirty="0"/>
              <a:t>ACM PODC</a:t>
            </a:r>
            <a:r>
              <a:rPr lang="zh-CN" altLang="en-US" dirty="0"/>
              <a:t>最具影响力论文奖。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AF1AD-79DE-49E0-9336-3D9F80BAA7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4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因为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先被选出来，因此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/>
                      </a:rPr>
                      <m:t>𝒅𝒊𝒔𝒕</m:t>
                    </m:r>
                    <m:r>
                      <a:rPr lang="en-US" altLang="zh-CN" sz="1200" b="1" i="1" smtClean="0">
                        <a:latin typeface="Cambria Math"/>
                      </a:rPr>
                      <m:t>[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200" b="1" i="1" smtClean="0">
                        <a:latin typeface="Cambria Math"/>
                      </a:rPr>
                      <m:t>]≤</m:t>
                    </m:r>
                    <m:r>
                      <a:rPr lang="en-US" altLang="zh-CN" sz="1200" b="1" i="1" smtClean="0">
                        <a:latin typeface="Cambria Math"/>
                        <a:ea typeface="Cambria Math"/>
                      </a:rPr>
                      <m:t>𝒅𝒊𝒔𝒕</m:t>
                    </m:r>
                    <m:r>
                      <a:rPr lang="en-US" altLang="zh-CN" sz="1200" b="1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altLang="zh-CN" sz="12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因为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先被选出来，因此</a:t>
                </a:r>
                <a:r>
                  <a:rPr lang="en-US" altLang="zh-CN" sz="1200" b="1" i="0">
                    <a:latin typeface="Cambria Math"/>
                  </a:rPr>
                  <a:t>𝒅𝒊𝒔𝒕[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𝒖</a:t>
                </a:r>
                <a:r>
                  <a:rPr lang="en-US" altLang="zh-CN" sz="1200" b="1" i="0">
                    <a:latin typeface="Cambria Math"/>
                  </a:rPr>
                  <a:t>]≤</a:t>
                </a:r>
                <a:r>
                  <a:rPr lang="en-US" altLang="zh-CN" sz="1200" b="1" i="0">
                    <a:latin typeface="Cambria Math"/>
                    <a:ea typeface="Cambria Math"/>
                  </a:rPr>
                  <a:t>𝒅𝒊𝒔𝒕[</a:t>
                </a:r>
                <a:r>
                  <a:rPr lang="en-US" altLang="zh-CN" sz="1200" b="1" i="0">
                    <a:latin typeface="Cambria Math" panose="02040503050406030204" pitchFamily="18" charset="0"/>
                    <a:ea typeface="Cambria Math"/>
                  </a:rPr>
                  <a:t>𝒙</a:t>
                </a:r>
                <a:r>
                  <a:rPr lang="en-US" altLang="zh-CN" sz="1200" b="1" i="0">
                    <a:latin typeface="Cambria Math"/>
                    <a:ea typeface="Cambria Math"/>
                  </a:rPr>
                  <a:t>]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AF1AD-79DE-49E0-9336-3D9F80BAA7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因为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先被选出来，因此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/>
                      </a:rPr>
                      <m:t>𝒅𝒊𝒔𝒕</m:t>
                    </m:r>
                    <m:r>
                      <a:rPr lang="en-US" altLang="zh-CN" sz="1200" b="1" i="1" smtClean="0">
                        <a:latin typeface="Cambria Math"/>
                      </a:rPr>
                      <m:t>[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200" b="1" i="1" smtClean="0">
                        <a:latin typeface="Cambria Math"/>
                      </a:rPr>
                      <m:t>]≤</m:t>
                    </m:r>
                    <m:r>
                      <a:rPr lang="en-US" altLang="zh-CN" sz="1200" b="1" i="1" smtClean="0">
                        <a:latin typeface="Cambria Math"/>
                        <a:ea typeface="Cambria Math"/>
                      </a:rPr>
                      <m:t>𝒅𝒊𝒔𝒕</m:t>
                    </m:r>
                    <m:r>
                      <a:rPr lang="en-US" altLang="zh-CN" sz="1200" b="1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altLang="zh-CN" sz="12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因为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先被选出来，因此</a:t>
                </a:r>
                <a:r>
                  <a:rPr lang="en-US" altLang="zh-CN" sz="1200" b="1" i="0">
                    <a:latin typeface="Cambria Math"/>
                  </a:rPr>
                  <a:t>𝒅𝒊𝒔𝒕[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𝒖</a:t>
                </a:r>
                <a:r>
                  <a:rPr lang="en-US" altLang="zh-CN" sz="1200" b="1" i="0">
                    <a:latin typeface="Cambria Math"/>
                  </a:rPr>
                  <a:t>]≤</a:t>
                </a:r>
                <a:r>
                  <a:rPr lang="en-US" altLang="zh-CN" sz="1200" b="1" i="0">
                    <a:latin typeface="Cambria Math"/>
                    <a:ea typeface="Cambria Math"/>
                  </a:rPr>
                  <a:t>𝒅𝒊𝒔𝒕[</a:t>
                </a:r>
                <a:r>
                  <a:rPr lang="en-US" altLang="zh-CN" sz="1200" b="1" i="0">
                    <a:latin typeface="Cambria Math" panose="02040503050406030204" pitchFamily="18" charset="0"/>
                    <a:ea typeface="Cambria Math"/>
                  </a:rPr>
                  <a:t>𝒙</a:t>
                </a:r>
                <a:r>
                  <a:rPr lang="en-US" altLang="zh-CN" sz="1200" b="1" i="0">
                    <a:latin typeface="Cambria Math"/>
                    <a:ea typeface="Cambria Math"/>
                  </a:rPr>
                  <a:t>]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AF1AD-79DE-49E0-9336-3D9F80BAA7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0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31"/>
            <a:ext cx="6858000" cy="1241822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fld id="{98E16963-38EF-4C55-841B-C82CBE4EA8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3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72758" y="602904"/>
            <a:ext cx="7264958" cy="50242"/>
          </a:xfrm>
          <a:prstGeom prst="line">
            <a:avLst/>
          </a:prstGeom>
          <a:ln w="15875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</p:spPr>
        <p:txBody>
          <a:bodyPr lIns="121917" tIns="60958" rIns="121917" bIns="60958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31"/>
            <a:ext cx="6858000" cy="1241822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fld id="{98E16963-38EF-4C55-841B-C82CBE4EA8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3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10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61350" y="2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3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>
    <p:random/>
  </p:transition>
  <p:txStyles>
    <p:titleStyle>
      <a:lvl1pPr algn="ctr" defTabSz="1364302" rtl="0" eaLnBrk="1" latinLnBrk="0" hangingPunct="1"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610" indent="-511610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495" indent="-426335" algn="l" defTabSz="1364302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70537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52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069679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751826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433974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116123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8280" indent="-341077" algn="l" defTabSz="13643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151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4302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46454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28601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10752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92900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75049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57201" algn="l" defTabSz="136430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18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picview/277610/277610/0/297901304325e4d9a9018ee7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10" y="3568308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381791" y="-1013731"/>
            <a:ext cx="514350" cy="327377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1" y="270439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07863" y="1341999"/>
            <a:ext cx="5727597" cy="141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贪心算法</a:t>
            </a:r>
            <a:endParaRPr lang="en-US" altLang="zh-CN" sz="3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05000" y="1352550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8" y="279641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28800" y="1200150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05000" y="1322128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4" y="271334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63" y="461534"/>
            <a:ext cx="1840137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8" y="4680121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4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椭圆 108"/>
          <p:cNvSpPr/>
          <p:nvPr/>
        </p:nvSpPr>
        <p:spPr>
          <a:xfrm>
            <a:off x="5257800" y="3645753"/>
            <a:ext cx="492443" cy="40997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638545" y="691463"/>
            <a:ext cx="3447310" cy="2361715"/>
          </a:xfrm>
          <a:custGeom>
            <a:avLst/>
            <a:gdLst>
              <a:gd name="connsiteX0" fmla="*/ 1552575 w 3447310"/>
              <a:gd name="connsiteY0" fmla="*/ 24753 h 3148953"/>
              <a:gd name="connsiteX1" fmla="*/ 1381125 w 3447310"/>
              <a:gd name="connsiteY1" fmla="*/ 110478 h 3148953"/>
              <a:gd name="connsiteX2" fmla="*/ 1285875 w 3447310"/>
              <a:gd name="connsiteY2" fmla="*/ 158103 h 3148953"/>
              <a:gd name="connsiteX3" fmla="*/ 1209675 w 3447310"/>
              <a:gd name="connsiteY3" fmla="*/ 215253 h 3148953"/>
              <a:gd name="connsiteX4" fmla="*/ 1095375 w 3447310"/>
              <a:gd name="connsiteY4" fmla="*/ 272403 h 3148953"/>
              <a:gd name="connsiteX5" fmla="*/ 1009650 w 3447310"/>
              <a:gd name="connsiteY5" fmla="*/ 320028 h 3148953"/>
              <a:gd name="connsiteX6" fmla="*/ 904875 w 3447310"/>
              <a:gd name="connsiteY6" fmla="*/ 358128 h 3148953"/>
              <a:gd name="connsiteX7" fmla="*/ 800100 w 3447310"/>
              <a:gd name="connsiteY7" fmla="*/ 415278 h 3148953"/>
              <a:gd name="connsiteX8" fmla="*/ 590550 w 3447310"/>
              <a:gd name="connsiteY8" fmla="*/ 491478 h 3148953"/>
              <a:gd name="connsiteX9" fmla="*/ 485775 w 3447310"/>
              <a:gd name="connsiteY9" fmla="*/ 539103 h 3148953"/>
              <a:gd name="connsiteX10" fmla="*/ 447675 w 3447310"/>
              <a:gd name="connsiteY10" fmla="*/ 558153 h 3148953"/>
              <a:gd name="connsiteX11" fmla="*/ 390525 w 3447310"/>
              <a:gd name="connsiteY11" fmla="*/ 577203 h 3148953"/>
              <a:gd name="connsiteX12" fmla="*/ 333375 w 3447310"/>
              <a:gd name="connsiteY12" fmla="*/ 605778 h 3148953"/>
              <a:gd name="connsiteX13" fmla="*/ 285750 w 3447310"/>
              <a:gd name="connsiteY13" fmla="*/ 624828 h 3148953"/>
              <a:gd name="connsiteX14" fmla="*/ 228600 w 3447310"/>
              <a:gd name="connsiteY14" fmla="*/ 672453 h 3148953"/>
              <a:gd name="connsiteX15" fmla="*/ 152400 w 3447310"/>
              <a:gd name="connsiteY15" fmla="*/ 720078 h 3148953"/>
              <a:gd name="connsiteX16" fmla="*/ 114300 w 3447310"/>
              <a:gd name="connsiteY16" fmla="*/ 758178 h 3148953"/>
              <a:gd name="connsiteX17" fmla="*/ 85725 w 3447310"/>
              <a:gd name="connsiteY17" fmla="*/ 777228 h 3148953"/>
              <a:gd name="connsiteX18" fmla="*/ 19050 w 3447310"/>
              <a:gd name="connsiteY18" fmla="*/ 872478 h 3148953"/>
              <a:gd name="connsiteX19" fmla="*/ 0 w 3447310"/>
              <a:gd name="connsiteY19" fmla="*/ 901053 h 3148953"/>
              <a:gd name="connsiteX20" fmla="*/ 9525 w 3447310"/>
              <a:gd name="connsiteY20" fmla="*/ 1139178 h 3148953"/>
              <a:gd name="connsiteX21" fmla="*/ 19050 w 3447310"/>
              <a:gd name="connsiteY21" fmla="*/ 1167753 h 3148953"/>
              <a:gd name="connsiteX22" fmla="*/ 47625 w 3447310"/>
              <a:gd name="connsiteY22" fmla="*/ 1196328 h 3148953"/>
              <a:gd name="connsiteX23" fmla="*/ 66675 w 3447310"/>
              <a:gd name="connsiteY23" fmla="*/ 1263003 h 3148953"/>
              <a:gd name="connsiteX24" fmla="*/ 95250 w 3447310"/>
              <a:gd name="connsiteY24" fmla="*/ 1301103 h 3148953"/>
              <a:gd name="connsiteX25" fmla="*/ 104775 w 3447310"/>
              <a:gd name="connsiteY25" fmla="*/ 1329678 h 3148953"/>
              <a:gd name="connsiteX26" fmla="*/ 123825 w 3447310"/>
              <a:gd name="connsiteY26" fmla="*/ 1358253 h 3148953"/>
              <a:gd name="connsiteX27" fmla="*/ 171450 w 3447310"/>
              <a:gd name="connsiteY27" fmla="*/ 1424928 h 3148953"/>
              <a:gd name="connsiteX28" fmla="*/ 200025 w 3447310"/>
              <a:gd name="connsiteY28" fmla="*/ 1472553 h 3148953"/>
              <a:gd name="connsiteX29" fmla="*/ 266700 w 3447310"/>
              <a:gd name="connsiteY29" fmla="*/ 1558278 h 3148953"/>
              <a:gd name="connsiteX30" fmla="*/ 304800 w 3447310"/>
              <a:gd name="connsiteY30" fmla="*/ 1624953 h 3148953"/>
              <a:gd name="connsiteX31" fmla="*/ 352425 w 3447310"/>
              <a:gd name="connsiteY31" fmla="*/ 1691628 h 3148953"/>
              <a:gd name="connsiteX32" fmla="*/ 400050 w 3447310"/>
              <a:gd name="connsiteY32" fmla="*/ 1758303 h 3148953"/>
              <a:gd name="connsiteX33" fmla="*/ 504825 w 3447310"/>
              <a:gd name="connsiteY33" fmla="*/ 1901178 h 3148953"/>
              <a:gd name="connsiteX34" fmla="*/ 542925 w 3447310"/>
              <a:gd name="connsiteY34" fmla="*/ 1939278 h 3148953"/>
              <a:gd name="connsiteX35" fmla="*/ 581025 w 3447310"/>
              <a:gd name="connsiteY35" fmla="*/ 1967853 h 3148953"/>
              <a:gd name="connsiteX36" fmla="*/ 600075 w 3447310"/>
              <a:gd name="connsiteY36" fmla="*/ 1996428 h 3148953"/>
              <a:gd name="connsiteX37" fmla="*/ 685800 w 3447310"/>
              <a:gd name="connsiteY37" fmla="*/ 2063103 h 3148953"/>
              <a:gd name="connsiteX38" fmla="*/ 733425 w 3447310"/>
              <a:gd name="connsiteY38" fmla="*/ 2101203 h 3148953"/>
              <a:gd name="connsiteX39" fmla="*/ 790575 w 3447310"/>
              <a:gd name="connsiteY39" fmla="*/ 2148828 h 3148953"/>
              <a:gd name="connsiteX40" fmla="*/ 819150 w 3447310"/>
              <a:gd name="connsiteY40" fmla="*/ 2177403 h 3148953"/>
              <a:gd name="connsiteX41" fmla="*/ 876300 w 3447310"/>
              <a:gd name="connsiteY41" fmla="*/ 2205978 h 3148953"/>
              <a:gd name="connsiteX42" fmla="*/ 904875 w 3447310"/>
              <a:gd name="connsiteY42" fmla="*/ 2234553 h 3148953"/>
              <a:gd name="connsiteX43" fmla="*/ 1000125 w 3447310"/>
              <a:gd name="connsiteY43" fmla="*/ 2291703 h 3148953"/>
              <a:gd name="connsiteX44" fmla="*/ 1028700 w 3447310"/>
              <a:gd name="connsiteY44" fmla="*/ 2301228 h 3148953"/>
              <a:gd name="connsiteX45" fmla="*/ 1095375 w 3447310"/>
              <a:gd name="connsiteY45" fmla="*/ 2348853 h 3148953"/>
              <a:gd name="connsiteX46" fmla="*/ 1171575 w 3447310"/>
              <a:gd name="connsiteY46" fmla="*/ 2386953 h 3148953"/>
              <a:gd name="connsiteX47" fmla="*/ 1200150 w 3447310"/>
              <a:gd name="connsiteY47" fmla="*/ 2396478 h 3148953"/>
              <a:gd name="connsiteX48" fmla="*/ 1238250 w 3447310"/>
              <a:gd name="connsiteY48" fmla="*/ 2415528 h 3148953"/>
              <a:gd name="connsiteX49" fmla="*/ 1266825 w 3447310"/>
              <a:gd name="connsiteY49" fmla="*/ 2444103 h 3148953"/>
              <a:gd name="connsiteX50" fmla="*/ 1323975 w 3447310"/>
              <a:gd name="connsiteY50" fmla="*/ 2453628 h 3148953"/>
              <a:gd name="connsiteX51" fmla="*/ 1409700 w 3447310"/>
              <a:gd name="connsiteY51" fmla="*/ 2491728 h 3148953"/>
              <a:gd name="connsiteX52" fmla="*/ 1438275 w 3447310"/>
              <a:gd name="connsiteY52" fmla="*/ 2501253 h 3148953"/>
              <a:gd name="connsiteX53" fmla="*/ 1466850 w 3447310"/>
              <a:gd name="connsiteY53" fmla="*/ 2510778 h 3148953"/>
              <a:gd name="connsiteX54" fmla="*/ 1524000 w 3447310"/>
              <a:gd name="connsiteY54" fmla="*/ 2548878 h 3148953"/>
              <a:gd name="connsiteX55" fmla="*/ 1552575 w 3447310"/>
              <a:gd name="connsiteY55" fmla="*/ 2558403 h 3148953"/>
              <a:gd name="connsiteX56" fmla="*/ 1657350 w 3447310"/>
              <a:gd name="connsiteY56" fmla="*/ 2586978 h 3148953"/>
              <a:gd name="connsiteX57" fmla="*/ 1695450 w 3447310"/>
              <a:gd name="connsiteY57" fmla="*/ 2606028 h 3148953"/>
              <a:gd name="connsiteX58" fmla="*/ 1733550 w 3447310"/>
              <a:gd name="connsiteY58" fmla="*/ 2634603 h 3148953"/>
              <a:gd name="connsiteX59" fmla="*/ 1771650 w 3447310"/>
              <a:gd name="connsiteY59" fmla="*/ 2644128 h 3148953"/>
              <a:gd name="connsiteX60" fmla="*/ 1800225 w 3447310"/>
              <a:gd name="connsiteY60" fmla="*/ 2653653 h 3148953"/>
              <a:gd name="connsiteX61" fmla="*/ 1866900 w 3447310"/>
              <a:gd name="connsiteY61" fmla="*/ 2691753 h 3148953"/>
              <a:gd name="connsiteX62" fmla="*/ 1943100 w 3447310"/>
              <a:gd name="connsiteY62" fmla="*/ 2720328 h 3148953"/>
              <a:gd name="connsiteX63" fmla="*/ 1971675 w 3447310"/>
              <a:gd name="connsiteY63" fmla="*/ 2739378 h 3148953"/>
              <a:gd name="connsiteX64" fmla="*/ 2009775 w 3447310"/>
              <a:gd name="connsiteY64" fmla="*/ 2748903 h 3148953"/>
              <a:gd name="connsiteX65" fmla="*/ 2057400 w 3447310"/>
              <a:gd name="connsiteY65" fmla="*/ 2767953 h 3148953"/>
              <a:gd name="connsiteX66" fmla="*/ 2085975 w 3447310"/>
              <a:gd name="connsiteY66" fmla="*/ 2777478 h 3148953"/>
              <a:gd name="connsiteX67" fmla="*/ 2152650 w 3447310"/>
              <a:gd name="connsiteY67" fmla="*/ 2815578 h 3148953"/>
              <a:gd name="connsiteX68" fmla="*/ 2219325 w 3447310"/>
              <a:gd name="connsiteY68" fmla="*/ 2834628 h 3148953"/>
              <a:gd name="connsiteX69" fmla="*/ 2247900 w 3447310"/>
              <a:gd name="connsiteY69" fmla="*/ 2844153 h 3148953"/>
              <a:gd name="connsiteX70" fmla="*/ 2276475 w 3447310"/>
              <a:gd name="connsiteY70" fmla="*/ 2863203 h 3148953"/>
              <a:gd name="connsiteX71" fmla="*/ 2371725 w 3447310"/>
              <a:gd name="connsiteY71" fmla="*/ 2882253 h 3148953"/>
              <a:gd name="connsiteX72" fmla="*/ 2428875 w 3447310"/>
              <a:gd name="connsiteY72" fmla="*/ 2920353 h 3148953"/>
              <a:gd name="connsiteX73" fmla="*/ 2495550 w 3447310"/>
              <a:gd name="connsiteY73" fmla="*/ 2958453 h 3148953"/>
              <a:gd name="connsiteX74" fmla="*/ 2552700 w 3447310"/>
              <a:gd name="connsiteY74" fmla="*/ 2977503 h 3148953"/>
              <a:gd name="connsiteX75" fmla="*/ 2628900 w 3447310"/>
              <a:gd name="connsiteY75" fmla="*/ 3006078 h 3148953"/>
              <a:gd name="connsiteX76" fmla="*/ 2686050 w 3447310"/>
              <a:gd name="connsiteY76" fmla="*/ 3025128 h 3148953"/>
              <a:gd name="connsiteX77" fmla="*/ 2714625 w 3447310"/>
              <a:gd name="connsiteY77" fmla="*/ 3034653 h 3148953"/>
              <a:gd name="connsiteX78" fmla="*/ 2762250 w 3447310"/>
              <a:gd name="connsiteY78" fmla="*/ 3044178 h 3148953"/>
              <a:gd name="connsiteX79" fmla="*/ 2847975 w 3447310"/>
              <a:gd name="connsiteY79" fmla="*/ 3082278 h 3148953"/>
              <a:gd name="connsiteX80" fmla="*/ 2847975 w 3447310"/>
              <a:gd name="connsiteY80" fmla="*/ 3082278 h 3148953"/>
              <a:gd name="connsiteX81" fmla="*/ 2895600 w 3447310"/>
              <a:gd name="connsiteY81" fmla="*/ 3110853 h 3148953"/>
              <a:gd name="connsiteX82" fmla="*/ 2933700 w 3447310"/>
              <a:gd name="connsiteY82" fmla="*/ 3120378 h 3148953"/>
              <a:gd name="connsiteX83" fmla="*/ 3038475 w 3447310"/>
              <a:gd name="connsiteY83" fmla="*/ 3148953 h 3148953"/>
              <a:gd name="connsiteX84" fmla="*/ 3314700 w 3447310"/>
              <a:gd name="connsiteY84" fmla="*/ 3129903 h 3148953"/>
              <a:gd name="connsiteX85" fmla="*/ 3409950 w 3447310"/>
              <a:gd name="connsiteY85" fmla="*/ 3082278 h 3148953"/>
              <a:gd name="connsiteX86" fmla="*/ 3429000 w 3447310"/>
              <a:gd name="connsiteY86" fmla="*/ 2710803 h 3148953"/>
              <a:gd name="connsiteX87" fmla="*/ 3390900 w 3447310"/>
              <a:gd name="connsiteY87" fmla="*/ 2634603 h 3148953"/>
              <a:gd name="connsiteX88" fmla="*/ 3333750 w 3447310"/>
              <a:gd name="connsiteY88" fmla="*/ 2577453 h 3148953"/>
              <a:gd name="connsiteX89" fmla="*/ 3324225 w 3447310"/>
              <a:gd name="connsiteY89" fmla="*/ 2548878 h 3148953"/>
              <a:gd name="connsiteX90" fmla="*/ 3228975 w 3447310"/>
              <a:gd name="connsiteY90" fmla="*/ 2463153 h 3148953"/>
              <a:gd name="connsiteX91" fmla="*/ 3190875 w 3447310"/>
              <a:gd name="connsiteY91" fmla="*/ 2425053 h 3148953"/>
              <a:gd name="connsiteX92" fmla="*/ 3133725 w 3447310"/>
              <a:gd name="connsiteY92" fmla="*/ 2386953 h 3148953"/>
              <a:gd name="connsiteX93" fmla="*/ 3105150 w 3447310"/>
              <a:gd name="connsiteY93" fmla="*/ 2367903 h 3148953"/>
              <a:gd name="connsiteX94" fmla="*/ 3000375 w 3447310"/>
              <a:gd name="connsiteY94" fmla="*/ 2291703 h 3148953"/>
              <a:gd name="connsiteX95" fmla="*/ 2952750 w 3447310"/>
              <a:gd name="connsiteY95" fmla="*/ 2263128 h 3148953"/>
              <a:gd name="connsiteX96" fmla="*/ 2876550 w 3447310"/>
              <a:gd name="connsiteY96" fmla="*/ 2225028 h 3148953"/>
              <a:gd name="connsiteX97" fmla="*/ 2819400 w 3447310"/>
              <a:gd name="connsiteY97" fmla="*/ 2186928 h 3148953"/>
              <a:gd name="connsiteX98" fmla="*/ 2800350 w 3447310"/>
              <a:gd name="connsiteY98" fmla="*/ 2158353 h 3148953"/>
              <a:gd name="connsiteX99" fmla="*/ 2771775 w 3447310"/>
              <a:gd name="connsiteY99" fmla="*/ 2148828 h 3148953"/>
              <a:gd name="connsiteX100" fmla="*/ 2762250 w 3447310"/>
              <a:gd name="connsiteY100" fmla="*/ 2120253 h 3148953"/>
              <a:gd name="connsiteX101" fmla="*/ 2743200 w 3447310"/>
              <a:gd name="connsiteY101" fmla="*/ 2091678 h 3148953"/>
              <a:gd name="connsiteX102" fmla="*/ 2724150 w 3447310"/>
              <a:gd name="connsiteY102" fmla="*/ 2034528 h 3148953"/>
              <a:gd name="connsiteX103" fmla="*/ 2714625 w 3447310"/>
              <a:gd name="connsiteY103" fmla="*/ 2005953 h 3148953"/>
              <a:gd name="connsiteX104" fmla="*/ 2705100 w 3447310"/>
              <a:gd name="connsiteY104" fmla="*/ 1958328 h 3148953"/>
              <a:gd name="connsiteX105" fmla="*/ 2686050 w 3447310"/>
              <a:gd name="connsiteY105" fmla="*/ 1910703 h 3148953"/>
              <a:gd name="connsiteX106" fmla="*/ 2676525 w 3447310"/>
              <a:gd name="connsiteY106" fmla="*/ 1863078 h 3148953"/>
              <a:gd name="connsiteX107" fmla="*/ 2667000 w 3447310"/>
              <a:gd name="connsiteY107" fmla="*/ 1824978 h 3148953"/>
              <a:gd name="connsiteX108" fmla="*/ 2647950 w 3447310"/>
              <a:gd name="connsiteY108" fmla="*/ 1729728 h 3148953"/>
              <a:gd name="connsiteX109" fmla="*/ 2619375 w 3447310"/>
              <a:gd name="connsiteY109" fmla="*/ 1663053 h 3148953"/>
              <a:gd name="connsiteX110" fmla="*/ 2609850 w 3447310"/>
              <a:gd name="connsiteY110" fmla="*/ 1605903 h 3148953"/>
              <a:gd name="connsiteX111" fmla="*/ 2590800 w 3447310"/>
              <a:gd name="connsiteY111" fmla="*/ 1577328 h 3148953"/>
              <a:gd name="connsiteX112" fmla="*/ 2571750 w 3447310"/>
              <a:gd name="connsiteY112" fmla="*/ 1539228 h 3148953"/>
              <a:gd name="connsiteX113" fmla="*/ 2543175 w 3447310"/>
              <a:gd name="connsiteY113" fmla="*/ 1443978 h 3148953"/>
              <a:gd name="connsiteX114" fmla="*/ 2505075 w 3447310"/>
              <a:gd name="connsiteY114" fmla="*/ 1358253 h 3148953"/>
              <a:gd name="connsiteX115" fmla="*/ 2495550 w 3447310"/>
              <a:gd name="connsiteY115" fmla="*/ 1310628 h 3148953"/>
              <a:gd name="connsiteX116" fmla="*/ 2476500 w 3447310"/>
              <a:gd name="connsiteY116" fmla="*/ 1272528 h 3148953"/>
              <a:gd name="connsiteX117" fmla="*/ 2457450 w 3447310"/>
              <a:gd name="connsiteY117" fmla="*/ 1215378 h 3148953"/>
              <a:gd name="connsiteX118" fmla="*/ 2438400 w 3447310"/>
              <a:gd name="connsiteY118" fmla="*/ 1167753 h 3148953"/>
              <a:gd name="connsiteX119" fmla="*/ 2419350 w 3447310"/>
              <a:gd name="connsiteY119" fmla="*/ 1082028 h 3148953"/>
              <a:gd name="connsiteX120" fmla="*/ 2400300 w 3447310"/>
              <a:gd name="connsiteY120" fmla="*/ 1053453 h 3148953"/>
              <a:gd name="connsiteX121" fmla="*/ 2381250 w 3447310"/>
              <a:gd name="connsiteY121" fmla="*/ 958203 h 3148953"/>
              <a:gd name="connsiteX122" fmla="*/ 2352675 w 3447310"/>
              <a:gd name="connsiteY122" fmla="*/ 882003 h 3148953"/>
              <a:gd name="connsiteX123" fmla="*/ 2343150 w 3447310"/>
              <a:gd name="connsiteY123" fmla="*/ 796278 h 3148953"/>
              <a:gd name="connsiteX124" fmla="*/ 2333625 w 3447310"/>
              <a:gd name="connsiteY124" fmla="*/ 739128 h 3148953"/>
              <a:gd name="connsiteX125" fmla="*/ 2314575 w 3447310"/>
              <a:gd name="connsiteY125" fmla="*/ 624828 h 3148953"/>
              <a:gd name="connsiteX126" fmla="*/ 2286000 w 3447310"/>
              <a:gd name="connsiteY126" fmla="*/ 472428 h 3148953"/>
              <a:gd name="connsiteX127" fmla="*/ 2266950 w 3447310"/>
              <a:gd name="connsiteY127" fmla="*/ 415278 h 3148953"/>
              <a:gd name="connsiteX128" fmla="*/ 2228850 w 3447310"/>
              <a:gd name="connsiteY128" fmla="*/ 281928 h 3148953"/>
              <a:gd name="connsiteX129" fmla="*/ 2219325 w 3447310"/>
              <a:gd name="connsiteY129" fmla="*/ 253353 h 3148953"/>
              <a:gd name="connsiteX130" fmla="*/ 2209800 w 3447310"/>
              <a:gd name="connsiteY130" fmla="*/ 224778 h 3148953"/>
              <a:gd name="connsiteX131" fmla="*/ 2190750 w 3447310"/>
              <a:gd name="connsiteY131" fmla="*/ 196203 h 3148953"/>
              <a:gd name="connsiteX132" fmla="*/ 2181225 w 3447310"/>
              <a:gd name="connsiteY132" fmla="*/ 167628 h 3148953"/>
              <a:gd name="connsiteX133" fmla="*/ 2133600 w 3447310"/>
              <a:gd name="connsiteY133" fmla="*/ 120003 h 3148953"/>
              <a:gd name="connsiteX134" fmla="*/ 2057400 w 3447310"/>
              <a:gd name="connsiteY134" fmla="*/ 100953 h 3148953"/>
              <a:gd name="connsiteX135" fmla="*/ 2028825 w 3447310"/>
              <a:gd name="connsiteY135" fmla="*/ 91428 h 3148953"/>
              <a:gd name="connsiteX136" fmla="*/ 1933575 w 3447310"/>
              <a:gd name="connsiteY136" fmla="*/ 53328 h 3148953"/>
              <a:gd name="connsiteX137" fmla="*/ 1866900 w 3447310"/>
              <a:gd name="connsiteY137" fmla="*/ 43803 h 3148953"/>
              <a:gd name="connsiteX138" fmla="*/ 1828800 w 3447310"/>
              <a:gd name="connsiteY138" fmla="*/ 34278 h 3148953"/>
              <a:gd name="connsiteX139" fmla="*/ 1714500 w 3447310"/>
              <a:gd name="connsiteY139" fmla="*/ 15228 h 3148953"/>
              <a:gd name="connsiteX140" fmla="*/ 1552575 w 3447310"/>
              <a:gd name="connsiteY140" fmla="*/ 24753 h 314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447310" h="3148953">
                <a:moveTo>
                  <a:pt x="1552575" y="24753"/>
                </a:moveTo>
                <a:cubicBezTo>
                  <a:pt x="1497013" y="40628"/>
                  <a:pt x="1533497" y="26674"/>
                  <a:pt x="1381125" y="110478"/>
                </a:cubicBezTo>
                <a:cubicBezTo>
                  <a:pt x="1350021" y="127585"/>
                  <a:pt x="1316164" y="139593"/>
                  <a:pt x="1285875" y="158103"/>
                </a:cubicBezTo>
                <a:cubicBezTo>
                  <a:pt x="1258783" y="174659"/>
                  <a:pt x="1236900" y="198918"/>
                  <a:pt x="1209675" y="215253"/>
                </a:cubicBezTo>
                <a:cubicBezTo>
                  <a:pt x="1173148" y="237169"/>
                  <a:pt x="1133109" y="252638"/>
                  <a:pt x="1095375" y="272403"/>
                </a:cubicBezTo>
                <a:cubicBezTo>
                  <a:pt x="1066418" y="287571"/>
                  <a:pt x="1039459" y="306614"/>
                  <a:pt x="1009650" y="320028"/>
                </a:cubicBezTo>
                <a:cubicBezTo>
                  <a:pt x="975761" y="335278"/>
                  <a:pt x="938706" y="342750"/>
                  <a:pt x="904875" y="358128"/>
                </a:cubicBezTo>
                <a:cubicBezTo>
                  <a:pt x="868658" y="374590"/>
                  <a:pt x="836666" y="399607"/>
                  <a:pt x="800100" y="415278"/>
                </a:cubicBezTo>
                <a:cubicBezTo>
                  <a:pt x="558466" y="518835"/>
                  <a:pt x="868494" y="352506"/>
                  <a:pt x="590550" y="491478"/>
                </a:cubicBezTo>
                <a:cubicBezTo>
                  <a:pt x="450940" y="561283"/>
                  <a:pt x="607095" y="485183"/>
                  <a:pt x="485775" y="539103"/>
                </a:cubicBezTo>
                <a:cubicBezTo>
                  <a:pt x="472800" y="544870"/>
                  <a:pt x="460858" y="552880"/>
                  <a:pt x="447675" y="558153"/>
                </a:cubicBezTo>
                <a:cubicBezTo>
                  <a:pt x="429031" y="565611"/>
                  <a:pt x="409061" y="569480"/>
                  <a:pt x="390525" y="577203"/>
                </a:cubicBezTo>
                <a:cubicBezTo>
                  <a:pt x="370865" y="585395"/>
                  <a:pt x="352764" y="596965"/>
                  <a:pt x="333375" y="605778"/>
                </a:cubicBezTo>
                <a:cubicBezTo>
                  <a:pt x="317810" y="612853"/>
                  <a:pt x="301625" y="618478"/>
                  <a:pt x="285750" y="624828"/>
                </a:cubicBezTo>
                <a:cubicBezTo>
                  <a:pt x="266700" y="640703"/>
                  <a:pt x="248779" y="658040"/>
                  <a:pt x="228600" y="672453"/>
                </a:cubicBezTo>
                <a:cubicBezTo>
                  <a:pt x="204226" y="689863"/>
                  <a:pt x="173580" y="698898"/>
                  <a:pt x="152400" y="720078"/>
                </a:cubicBezTo>
                <a:cubicBezTo>
                  <a:pt x="139700" y="732778"/>
                  <a:pt x="127937" y="746489"/>
                  <a:pt x="114300" y="758178"/>
                </a:cubicBezTo>
                <a:cubicBezTo>
                  <a:pt x="105608" y="765628"/>
                  <a:pt x="93820" y="769133"/>
                  <a:pt x="85725" y="777228"/>
                </a:cubicBezTo>
                <a:cubicBezTo>
                  <a:pt x="71621" y="791332"/>
                  <a:pt x="25274" y="863143"/>
                  <a:pt x="19050" y="872478"/>
                </a:cubicBezTo>
                <a:lnTo>
                  <a:pt x="0" y="901053"/>
                </a:lnTo>
                <a:cubicBezTo>
                  <a:pt x="3175" y="980428"/>
                  <a:pt x="3865" y="1059941"/>
                  <a:pt x="9525" y="1139178"/>
                </a:cubicBezTo>
                <a:cubicBezTo>
                  <a:pt x="10240" y="1149193"/>
                  <a:pt x="13481" y="1159399"/>
                  <a:pt x="19050" y="1167753"/>
                </a:cubicBezTo>
                <a:cubicBezTo>
                  <a:pt x="26522" y="1178961"/>
                  <a:pt x="38100" y="1186803"/>
                  <a:pt x="47625" y="1196328"/>
                </a:cubicBezTo>
                <a:cubicBezTo>
                  <a:pt x="53975" y="1218553"/>
                  <a:pt x="57110" y="1241960"/>
                  <a:pt x="66675" y="1263003"/>
                </a:cubicBezTo>
                <a:cubicBezTo>
                  <a:pt x="73244" y="1277455"/>
                  <a:pt x="87374" y="1287320"/>
                  <a:pt x="95250" y="1301103"/>
                </a:cubicBezTo>
                <a:cubicBezTo>
                  <a:pt x="100231" y="1309820"/>
                  <a:pt x="100285" y="1320698"/>
                  <a:pt x="104775" y="1329678"/>
                </a:cubicBezTo>
                <a:cubicBezTo>
                  <a:pt x="109895" y="1339917"/>
                  <a:pt x="117171" y="1348938"/>
                  <a:pt x="123825" y="1358253"/>
                </a:cubicBezTo>
                <a:cubicBezTo>
                  <a:pt x="151769" y="1397374"/>
                  <a:pt x="149002" y="1389012"/>
                  <a:pt x="171450" y="1424928"/>
                </a:cubicBezTo>
                <a:cubicBezTo>
                  <a:pt x="181262" y="1440627"/>
                  <a:pt x="189264" y="1457488"/>
                  <a:pt x="200025" y="1472553"/>
                </a:cubicBezTo>
                <a:cubicBezTo>
                  <a:pt x="221066" y="1502011"/>
                  <a:pt x="266700" y="1558278"/>
                  <a:pt x="266700" y="1558278"/>
                </a:cubicBezTo>
                <a:cubicBezTo>
                  <a:pt x="288683" y="1646212"/>
                  <a:pt x="257510" y="1549290"/>
                  <a:pt x="304800" y="1624953"/>
                </a:cubicBezTo>
                <a:cubicBezTo>
                  <a:pt x="350571" y="1698186"/>
                  <a:pt x="294580" y="1653064"/>
                  <a:pt x="352425" y="1691628"/>
                </a:cubicBezTo>
                <a:cubicBezTo>
                  <a:pt x="393781" y="1774340"/>
                  <a:pt x="345989" y="1688796"/>
                  <a:pt x="400050" y="1758303"/>
                </a:cubicBezTo>
                <a:cubicBezTo>
                  <a:pt x="450807" y="1823562"/>
                  <a:pt x="435831" y="1832184"/>
                  <a:pt x="504825" y="1901178"/>
                </a:cubicBezTo>
                <a:cubicBezTo>
                  <a:pt x="517525" y="1913878"/>
                  <a:pt x="529408" y="1927451"/>
                  <a:pt x="542925" y="1939278"/>
                </a:cubicBezTo>
                <a:cubicBezTo>
                  <a:pt x="554872" y="1949732"/>
                  <a:pt x="569800" y="1956628"/>
                  <a:pt x="581025" y="1967853"/>
                </a:cubicBezTo>
                <a:cubicBezTo>
                  <a:pt x="589120" y="1975948"/>
                  <a:pt x="591604" y="1988727"/>
                  <a:pt x="600075" y="1996428"/>
                </a:cubicBezTo>
                <a:cubicBezTo>
                  <a:pt x="626861" y="2020779"/>
                  <a:pt x="657335" y="2040738"/>
                  <a:pt x="685800" y="2063103"/>
                </a:cubicBezTo>
                <a:cubicBezTo>
                  <a:pt x="701786" y="2075663"/>
                  <a:pt x="719050" y="2086828"/>
                  <a:pt x="733425" y="2101203"/>
                </a:cubicBezTo>
                <a:cubicBezTo>
                  <a:pt x="816907" y="2184685"/>
                  <a:pt x="711009" y="2082523"/>
                  <a:pt x="790575" y="2148828"/>
                </a:cubicBezTo>
                <a:cubicBezTo>
                  <a:pt x="800923" y="2157452"/>
                  <a:pt x="808802" y="2168779"/>
                  <a:pt x="819150" y="2177403"/>
                </a:cubicBezTo>
                <a:cubicBezTo>
                  <a:pt x="843769" y="2197919"/>
                  <a:pt x="847661" y="2196432"/>
                  <a:pt x="876300" y="2205978"/>
                </a:cubicBezTo>
                <a:cubicBezTo>
                  <a:pt x="885825" y="2215503"/>
                  <a:pt x="894242" y="2226283"/>
                  <a:pt x="904875" y="2234553"/>
                </a:cubicBezTo>
                <a:cubicBezTo>
                  <a:pt x="932576" y="2256098"/>
                  <a:pt x="967137" y="2277565"/>
                  <a:pt x="1000125" y="2291703"/>
                </a:cubicBezTo>
                <a:cubicBezTo>
                  <a:pt x="1009353" y="2295658"/>
                  <a:pt x="1019175" y="2298053"/>
                  <a:pt x="1028700" y="2301228"/>
                </a:cubicBezTo>
                <a:cubicBezTo>
                  <a:pt x="1041621" y="2310919"/>
                  <a:pt x="1078352" y="2339568"/>
                  <a:pt x="1095375" y="2348853"/>
                </a:cubicBezTo>
                <a:cubicBezTo>
                  <a:pt x="1120306" y="2362451"/>
                  <a:pt x="1146175" y="2374253"/>
                  <a:pt x="1171575" y="2386953"/>
                </a:cubicBezTo>
                <a:cubicBezTo>
                  <a:pt x="1180555" y="2391443"/>
                  <a:pt x="1190922" y="2392523"/>
                  <a:pt x="1200150" y="2396478"/>
                </a:cubicBezTo>
                <a:cubicBezTo>
                  <a:pt x="1213201" y="2402071"/>
                  <a:pt x="1226696" y="2407275"/>
                  <a:pt x="1238250" y="2415528"/>
                </a:cubicBezTo>
                <a:cubicBezTo>
                  <a:pt x="1249211" y="2423358"/>
                  <a:pt x="1254516" y="2438632"/>
                  <a:pt x="1266825" y="2444103"/>
                </a:cubicBezTo>
                <a:cubicBezTo>
                  <a:pt x="1284473" y="2451947"/>
                  <a:pt x="1304925" y="2450453"/>
                  <a:pt x="1323975" y="2453628"/>
                </a:cubicBezTo>
                <a:cubicBezTo>
                  <a:pt x="1369258" y="2483817"/>
                  <a:pt x="1341690" y="2469058"/>
                  <a:pt x="1409700" y="2491728"/>
                </a:cubicBezTo>
                <a:lnTo>
                  <a:pt x="1438275" y="2501253"/>
                </a:lnTo>
                <a:cubicBezTo>
                  <a:pt x="1447800" y="2504428"/>
                  <a:pt x="1458496" y="2505209"/>
                  <a:pt x="1466850" y="2510778"/>
                </a:cubicBezTo>
                <a:cubicBezTo>
                  <a:pt x="1485900" y="2523478"/>
                  <a:pt x="1502280" y="2541638"/>
                  <a:pt x="1524000" y="2548878"/>
                </a:cubicBezTo>
                <a:cubicBezTo>
                  <a:pt x="1533525" y="2552053"/>
                  <a:pt x="1542889" y="2555761"/>
                  <a:pt x="1552575" y="2558403"/>
                </a:cubicBezTo>
                <a:cubicBezTo>
                  <a:pt x="1565930" y="2562045"/>
                  <a:pt x="1631772" y="2576016"/>
                  <a:pt x="1657350" y="2586978"/>
                </a:cubicBezTo>
                <a:cubicBezTo>
                  <a:pt x="1670401" y="2592571"/>
                  <a:pt x="1683409" y="2598503"/>
                  <a:pt x="1695450" y="2606028"/>
                </a:cubicBezTo>
                <a:cubicBezTo>
                  <a:pt x="1708912" y="2614442"/>
                  <a:pt x="1719351" y="2627503"/>
                  <a:pt x="1733550" y="2634603"/>
                </a:cubicBezTo>
                <a:cubicBezTo>
                  <a:pt x="1745259" y="2640457"/>
                  <a:pt x="1759063" y="2640532"/>
                  <a:pt x="1771650" y="2644128"/>
                </a:cubicBezTo>
                <a:cubicBezTo>
                  <a:pt x="1781304" y="2646886"/>
                  <a:pt x="1791245" y="2649163"/>
                  <a:pt x="1800225" y="2653653"/>
                </a:cubicBezTo>
                <a:cubicBezTo>
                  <a:pt x="1895884" y="2701482"/>
                  <a:pt x="1750008" y="2641656"/>
                  <a:pt x="1866900" y="2691753"/>
                </a:cubicBezTo>
                <a:cubicBezTo>
                  <a:pt x="1924606" y="2716484"/>
                  <a:pt x="1864167" y="2680861"/>
                  <a:pt x="1943100" y="2720328"/>
                </a:cubicBezTo>
                <a:cubicBezTo>
                  <a:pt x="1953339" y="2725448"/>
                  <a:pt x="1961153" y="2734869"/>
                  <a:pt x="1971675" y="2739378"/>
                </a:cubicBezTo>
                <a:cubicBezTo>
                  <a:pt x="1983707" y="2744535"/>
                  <a:pt x="1997356" y="2744763"/>
                  <a:pt x="2009775" y="2748903"/>
                </a:cubicBezTo>
                <a:cubicBezTo>
                  <a:pt x="2025995" y="2754310"/>
                  <a:pt x="2041391" y="2761950"/>
                  <a:pt x="2057400" y="2767953"/>
                </a:cubicBezTo>
                <a:cubicBezTo>
                  <a:pt x="2066801" y="2771478"/>
                  <a:pt x="2076995" y="2772988"/>
                  <a:pt x="2085975" y="2777478"/>
                </a:cubicBezTo>
                <a:cubicBezTo>
                  <a:pt x="2181634" y="2825307"/>
                  <a:pt x="2035758" y="2765481"/>
                  <a:pt x="2152650" y="2815578"/>
                </a:cubicBezTo>
                <a:cubicBezTo>
                  <a:pt x="2175488" y="2825366"/>
                  <a:pt x="2195158" y="2827723"/>
                  <a:pt x="2219325" y="2834628"/>
                </a:cubicBezTo>
                <a:cubicBezTo>
                  <a:pt x="2228979" y="2837386"/>
                  <a:pt x="2238920" y="2839663"/>
                  <a:pt x="2247900" y="2844153"/>
                </a:cubicBezTo>
                <a:cubicBezTo>
                  <a:pt x="2258139" y="2849273"/>
                  <a:pt x="2265534" y="2859836"/>
                  <a:pt x="2276475" y="2863203"/>
                </a:cubicBezTo>
                <a:cubicBezTo>
                  <a:pt x="2307422" y="2872725"/>
                  <a:pt x="2339975" y="2875903"/>
                  <a:pt x="2371725" y="2882253"/>
                </a:cubicBezTo>
                <a:cubicBezTo>
                  <a:pt x="2425894" y="2936422"/>
                  <a:pt x="2373736" y="2892784"/>
                  <a:pt x="2428875" y="2920353"/>
                </a:cubicBezTo>
                <a:cubicBezTo>
                  <a:pt x="2497608" y="2954719"/>
                  <a:pt x="2412055" y="2925055"/>
                  <a:pt x="2495550" y="2958453"/>
                </a:cubicBezTo>
                <a:cubicBezTo>
                  <a:pt x="2514194" y="2965911"/>
                  <a:pt x="2535992" y="2966364"/>
                  <a:pt x="2552700" y="2977503"/>
                </a:cubicBezTo>
                <a:cubicBezTo>
                  <a:pt x="2602428" y="3010655"/>
                  <a:pt x="2559185" y="2987065"/>
                  <a:pt x="2628900" y="3006078"/>
                </a:cubicBezTo>
                <a:cubicBezTo>
                  <a:pt x="2648273" y="3011362"/>
                  <a:pt x="2667000" y="3018778"/>
                  <a:pt x="2686050" y="3025128"/>
                </a:cubicBezTo>
                <a:cubicBezTo>
                  <a:pt x="2695575" y="3028303"/>
                  <a:pt x="2704780" y="3032684"/>
                  <a:pt x="2714625" y="3034653"/>
                </a:cubicBezTo>
                <a:lnTo>
                  <a:pt x="2762250" y="3044178"/>
                </a:lnTo>
                <a:cubicBezTo>
                  <a:pt x="2807533" y="3074367"/>
                  <a:pt x="2779965" y="3059608"/>
                  <a:pt x="2847975" y="3082278"/>
                </a:cubicBezTo>
                <a:lnTo>
                  <a:pt x="2847975" y="3082278"/>
                </a:lnTo>
                <a:cubicBezTo>
                  <a:pt x="2863850" y="3091803"/>
                  <a:pt x="2878682" y="3103334"/>
                  <a:pt x="2895600" y="3110853"/>
                </a:cubicBezTo>
                <a:cubicBezTo>
                  <a:pt x="2907563" y="3116170"/>
                  <a:pt x="2921070" y="3116934"/>
                  <a:pt x="2933700" y="3120378"/>
                </a:cubicBezTo>
                <a:cubicBezTo>
                  <a:pt x="3058255" y="3154348"/>
                  <a:pt x="2952299" y="3127409"/>
                  <a:pt x="3038475" y="3148953"/>
                </a:cubicBezTo>
                <a:cubicBezTo>
                  <a:pt x="3130550" y="3142603"/>
                  <a:pt x="3223858" y="3146208"/>
                  <a:pt x="3314700" y="3129903"/>
                </a:cubicBezTo>
                <a:cubicBezTo>
                  <a:pt x="3349639" y="3123632"/>
                  <a:pt x="3409950" y="3082278"/>
                  <a:pt x="3409950" y="3082278"/>
                </a:cubicBezTo>
                <a:cubicBezTo>
                  <a:pt x="3466359" y="2913052"/>
                  <a:pt x="3446817" y="3004790"/>
                  <a:pt x="3429000" y="2710803"/>
                </a:cubicBezTo>
                <a:cubicBezTo>
                  <a:pt x="3427743" y="2690058"/>
                  <a:pt x="3398601" y="2644015"/>
                  <a:pt x="3390900" y="2634603"/>
                </a:cubicBezTo>
                <a:cubicBezTo>
                  <a:pt x="3373840" y="2613752"/>
                  <a:pt x="3333750" y="2577453"/>
                  <a:pt x="3333750" y="2577453"/>
                </a:cubicBezTo>
                <a:cubicBezTo>
                  <a:pt x="3330575" y="2567928"/>
                  <a:pt x="3330497" y="2556718"/>
                  <a:pt x="3324225" y="2548878"/>
                </a:cubicBezTo>
                <a:cubicBezTo>
                  <a:pt x="3224183" y="2423825"/>
                  <a:pt x="3292907" y="2517952"/>
                  <a:pt x="3228975" y="2463153"/>
                </a:cubicBezTo>
                <a:cubicBezTo>
                  <a:pt x="3215338" y="2451464"/>
                  <a:pt x="3204900" y="2436273"/>
                  <a:pt x="3190875" y="2425053"/>
                </a:cubicBezTo>
                <a:cubicBezTo>
                  <a:pt x="3172997" y="2410750"/>
                  <a:pt x="3152775" y="2399653"/>
                  <a:pt x="3133725" y="2386953"/>
                </a:cubicBezTo>
                <a:cubicBezTo>
                  <a:pt x="3124200" y="2380603"/>
                  <a:pt x="3114089" y="2375054"/>
                  <a:pt x="3105150" y="2367903"/>
                </a:cubicBezTo>
                <a:cubicBezTo>
                  <a:pt x="3051826" y="2325244"/>
                  <a:pt x="3060725" y="2330107"/>
                  <a:pt x="3000375" y="2291703"/>
                </a:cubicBezTo>
                <a:cubicBezTo>
                  <a:pt x="2984756" y="2281764"/>
                  <a:pt x="2969309" y="2271407"/>
                  <a:pt x="2952750" y="2263128"/>
                </a:cubicBezTo>
                <a:cubicBezTo>
                  <a:pt x="2927350" y="2250428"/>
                  <a:pt x="2900179" y="2240780"/>
                  <a:pt x="2876550" y="2225028"/>
                </a:cubicBezTo>
                <a:lnTo>
                  <a:pt x="2819400" y="2186928"/>
                </a:lnTo>
                <a:cubicBezTo>
                  <a:pt x="2813050" y="2177403"/>
                  <a:pt x="2809289" y="2165504"/>
                  <a:pt x="2800350" y="2158353"/>
                </a:cubicBezTo>
                <a:cubicBezTo>
                  <a:pt x="2792510" y="2152081"/>
                  <a:pt x="2778875" y="2155928"/>
                  <a:pt x="2771775" y="2148828"/>
                </a:cubicBezTo>
                <a:cubicBezTo>
                  <a:pt x="2764675" y="2141728"/>
                  <a:pt x="2766740" y="2129233"/>
                  <a:pt x="2762250" y="2120253"/>
                </a:cubicBezTo>
                <a:cubicBezTo>
                  <a:pt x="2757130" y="2110014"/>
                  <a:pt x="2747849" y="2102139"/>
                  <a:pt x="2743200" y="2091678"/>
                </a:cubicBezTo>
                <a:cubicBezTo>
                  <a:pt x="2735045" y="2073328"/>
                  <a:pt x="2730500" y="2053578"/>
                  <a:pt x="2724150" y="2034528"/>
                </a:cubicBezTo>
                <a:cubicBezTo>
                  <a:pt x="2720975" y="2025003"/>
                  <a:pt x="2716594" y="2015798"/>
                  <a:pt x="2714625" y="2005953"/>
                </a:cubicBezTo>
                <a:cubicBezTo>
                  <a:pt x="2711450" y="1990078"/>
                  <a:pt x="2709752" y="1973835"/>
                  <a:pt x="2705100" y="1958328"/>
                </a:cubicBezTo>
                <a:cubicBezTo>
                  <a:pt x="2700187" y="1941951"/>
                  <a:pt x="2690963" y="1927080"/>
                  <a:pt x="2686050" y="1910703"/>
                </a:cubicBezTo>
                <a:cubicBezTo>
                  <a:pt x="2681398" y="1895196"/>
                  <a:pt x="2680037" y="1878882"/>
                  <a:pt x="2676525" y="1863078"/>
                </a:cubicBezTo>
                <a:cubicBezTo>
                  <a:pt x="2673685" y="1850299"/>
                  <a:pt x="2669567" y="1837815"/>
                  <a:pt x="2667000" y="1824978"/>
                </a:cubicBezTo>
                <a:cubicBezTo>
                  <a:pt x="2662297" y="1801463"/>
                  <a:pt x="2657432" y="1755013"/>
                  <a:pt x="2647950" y="1729728"/>
                </a:cubicBezTo>
                <a:cubicBezTo>
                  <a:pt x="2632067" y="1687372"/>
                  <a:pt x="2627976" y="1701758"/>
                  <a:pt x="2619375" y="1663053"/>
                </a:cubicBezTo>
                <a:cubicBezTo>
                  <a:pt x="2615185" y="1644200"/>
                  <a:pt x="2615957" y="1624225"/>
                  <a:pt x="2609850" y="1605903"/>
                </a:cubicBezTo>
                <a:cubicBezTo>
                  <a:pt x="2606230" y="1595043"/>
                  <a:pt x="2596480" y="1587267"/>
                  <a:pt x="2590800" y="1577328"/>
                </a:cubicBezTo>
                <a:cubicBezTo>
                  <a:pt x="2583755" y="1565000"/>
                  <a:pt x="2578100" y="1551928"/>
                  <a:pt x="2571750" y="1539228"/>
                </a:cubicBezTo>
                <a:cubicBezTo>
                  <a:pt x="2554511" y="1435794"/>
                  <a:pt x="2574817" y="1523084"/>
                  <a:pt x="2543175" y="1443978"/>
                </a:cubicBezTo>
                <a:cubicBezTo>
                  <a:pt x="2509170" y="1358965"/>
                  <a:pt x="2541726" y="1413229"/>
                  <a:pt x="2505075" y="1358253"/>
                </a:cubicBezTo>
                <a:cubicBezTo>
                  <a:pt x="2501900" y="1342378"/>
                  <a:pt x="2500670" y="1325987"/>
                  <a:pt x="2495550" y="1310628"/>
                </a:cubicBezTo>
                <a:cubicBezTo>
                  <a:pt x="2491060" y="1297158"/>
                  <a:pt x="2481773" y="1285711"/>
                  <a:pt x="2476500" y="1272528"/>
                </a:cubicBezTo>
                <a:cubicBezTo>
                  <a:pt x="2469042" y="1253884"/>
                  <a:pt x="2464908" y="1234022"/>
                  <a:pt x="2457450" y="1215378"/>
                </a:cubicBezTo>
                <a:cubicBezTo>
                  <a:pt x="2451100" y="1199503"/>
                  <a:pt x="2443313" y="1184130"/>
                  <a:pt x="2438400" y="1167753"/>
                </a:cubicBezTo>
                <a:cubicBezTo>
                  <a:pt x="2433879" y="1152684"/>
                  <a:pt x="2426679" y="1099129"/>
                  <a:pt x="2419350" y="1082028"/>
                </a:cubicBezTo>
                <a:cubicBezTo>
                  <a:pt x="2414841" y="1071506"/>
                  <a:pt x="2406650" y="1062978"/>
                  <a:pt x="2400300" y="1053453"/>
                </a:cubicBezTo>
                <a:cubicBezTo>
                  <a:pt x="2395610" y="1025315"/>
                  <a:pt x="2390723" y="986621"/>
                  <a:pt x="2381250" y="958203"/>
                </a:cubicBezTo>
                <a:cubicBezTo>
                  <a:pt x="2372672" y="932468"/>
                  <a:pt x="2362200" y="907403"/>
                  <a:pt x="2352675" y="882003"/>
                </a:cubicBezTo>
                <a:cubicBezTo>
                  <a:pt x="2349500" y="853428"/>
                  <a:pt x="2346950" y="824777"/>
                  <a:pt x="2343150" y="796278"/>
                </a:cubicBezTo>
                <a:cubicBezTo>
                  <a:pt x="2340598" y="777135"/>
                  <a:pt x="2336177" y="758271"/>
                  <a:pt x="2333625" y="739128"/>
                </a:cubicBezTo>
                <a:cubicBezTo>
                  <a:pt x="2319447" y="632790"/>
                  <a:pt x="2334430" y="684392"/>
                  <a:pt x="2314575" y="624828"/>
                </a:cubicBezTo>
                <a:cubicBezTo>
                  <a:pt x="2305144" y="558811"/>
                  <a:pt x="2304400" y="541429"/>
                  <a:pt x="2286000" y="472428"/>
                </a:cubicBezTo>
                <a:cubicBezTo>
                  <a:pt x="2280826" y="453026"/>
                  <a:pt x="2271820" y="434759"/>
                  <a:pt x="2266950" y="415278"/>
                </a:cubicBezTo>
                <a:cubicBezTo>
                  <a:pt x="2243030" y="319597"/>
                  <a:pt x="2256179" y="363916"/>
                  <a:pt x="2228850" y="281928"/>
                </a:cubicBezTo>
                <a:lnTo>
                  <a:pt x="2219325" y="253353"/>
                </a:lnTo>
                <a:cubicBezTo>
                  <a:pt x="2216150" y="243828"/>
                  <a:pt x="2215369" y="233132"/>
                  <a:pt x="2209800" y="224778"/>
                </a:cubicBezTo>
                <a:cubicBezTo>
                  <a:pt x="2203450" y="215253"/>
                  <a:pt x="2195870" y="206442"/>
                  <a:pt x="2190750" y="196203"/>
                </a:cubicBezTo>
                <a:cubicBezTo>
                  <a:pt x="2186260" y="187223"/>
                  <a:pt x="2185715" y="176608"/>
                  <a:pt x="2181225" y="167628"/>
                </a:cubicBezTo>
                <a:cubicBezTo>
                  <a:pt x="2170642" y="146461"/>
                  <a:pt x="2156883" y="128470"/>
                  <a:pt x="2133600" y="120003"/>
                </a:cubicBezTo>
                <a:cubicBezTo>
                  <a:pt x="2108995" y="111056"/>
                  <a:pt x="2082659" y="107842"/>
                  <a:pt x="2057400" y="100953"/>
                </a:cubicBezTo>
                <a:cubicBezTo>
                  <a:pt x="2047714" y="98311"/>
                  <a:pt x="2038053" y="95383"/>
                  <a:pt x="2028825" y="91428"/>
                </a:cubicBezTo>
                <a:cubicBezTo>
                  <a:pt x="1992040" y="75663"/>
                  <a:pt x="1976936" y="59522"/>
                  <a:pt x="1933575" y="53328"/>
                </a:cubicBezTo>
                <a:cubicBezTo>
                  <a:pt x="1911350" y="50153"/>
                  <a:pt x="1888989" y="47819"/>
                  <a:pt x="1866900" y="43803"/>
                </a:cubicBezTo>
                <a:cubicBezTo>
                  <a:pt x="1854020" y="41461"/>
                  <a:pt x="1841667" y="36690"/>
                  <a:pt x="1828800" y="34278"/>
                </a:cubicBezTo>
                <a:cubicBezTo>
                  <a:pt x="1790836" y="27160"/>
                  <a:pt x="1714500" y="15228"/>
                  <a:pt x="1714500" y="15228"/>
                </a:cubicBezTo>
                <a:cubicBezTo>
                  <a:pt x="1650842" y="-16601"/>
                  <a:pt x="1608137" y="8878"/>
                  <a:pt x="1552575" y="24753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燕尾形 74"/>
          <p:cNvSpPr/>
          <p:nvPr/>
        </p:nvSpPr>
        <p:spPr>
          <a:xfrm>
            <a:off x="517884" y="188736"/>
            <a:ext cx="1158516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</a:p>
        </p:txBody>
      </p:sp>
      <p:grpSp>
        <p:nvGrpSpPr>
          <p:cNvPr id="76" name="Group 7"/>
          <p:cNvGrpSpPr>
            <a:grpSpLocks/>
          </p:cNvGrpSpPr>
          <p:nvPr/>
        </p:nvGrpSpPr>
        <p:grpSpPr bwMode="auto">
          <a:xfrm>
            <a:off x="654050" y="742950"/>
            <a:ext cx="3232150" cy="2310228"/>
            <a:chOff x="864" y="864"/>
            <a:chExt cx="2036" cy="2090"/>
          </a:xfrm>
        </p:grpSpPr>
        <p:sp>
          <p:nvSpPr>
            <p:cNvPr id="77" name="Line 8"/>
            <p:cNvSpPr>
              <a:spLocks noChangeShapeType="1"/>
            </p:cNvSpPr>
            <p:nvPr/>
          </p:nvSpPr>
          <p:spPr bwMode="auto">
            <a:xfrm flipH="1">
              <a:off x="1344" y="2640"/>
              <a:ext cx="11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78" name="Group 9"/>
            <p:cNvGrpSpPr>
              <a:grpSpLocks/>
            </p:cNvGrpSpPr>
            <p:nvPr/>
          </p:nvGrpSpPr>
          <p:grpSpPr bwMode="auto">
            <a:xfrm>
              <a:off x="864" y="864"/>
              <a:ext cx="2036" cy="2090"/>
              <a:chOff x="864" y="864"/>
              <a:chExt cx="2036" cy="2090"/>
            </a:xfrm>
          </p:grpSpPr>
          <p:sp>
            <p:nvSpPr>
              <p:cNvPr id="79" name="Oval 10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0" name="Oval 11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1" name="Oval 12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82" name="Oval 13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83" name="Oval 14"/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84" name="Line 15"/>
              <p:cNvSpPr>
                <a:spLocks noChangeShapeType="1"/>
              </p:cNvSpPr>
              <p:nvPr/>
            </p:nvSpPr>
            <p:spPr bwMode="auto">
              <a:xfrm flipH="1">
                <a:off x="1296" y="1056"/>
                <a:ext cx="528" cy="576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5" name="Line 16"/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32" cy="52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6" name="Line 17"/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7" name="Line 18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8" name="Line 19"/>
              <p:cNvSpPr>
                <a:spLocks noChangeShapeType="1"/>
              </p:cNvSpPr>
              <p:nvPr/>
            </p:nvSpPr>
            <p:spPr bwMode="auto">
              <a:xfrm flipV="1">
                <a:off x="1296" y="1776"/>
                <a:ext cx="1152" cy="76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89" name="Line 20"/>
              <p:cNvSpPr>
                <a:spLocks noChangeShapeType="1"/>
              </p:cNvSpPr>
              <p:nvPr/>
            </p:nvSpPr>
            <p:spPr bwMode="auto">
              <a:xfrm>
                <a:off x="2016" y="1200"/>
                <a:ext cx="480" cy="13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90" name="Text Box 21"/>
              <p:cNvSpPr txBox="1">
                <a:spLocks noChangeArrowheads="1"/>
              </p:cNvSpPr>
              <p:nvPr/>
            </p:nvSpPr>
            <p:spPr bwMode="auto">
              <a:xfrm>
                <a:off x="1344" y="108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91" name="Text Box 22"/>
              <p:cNvSpPr txBox="1">
                <a:spLocks noChangeArrowheads="1"/>
              </p:cNvSpPr>
              <p:nvPr/>
            </p:nvSpPr>
            <p:spPr bwMode="auto">
              <a:xfrm>
                <a:off x="2304" y="1011"/>
                <a:ext cx="359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92" name="Text Box 23"/>
              <p:cNvSpPr txBox="1">
                <a:spLocks noChangeArrowheads="1"/>
              </p:cNvSpPr>
              <p:nvPr/>
            </p:nvSpPr>
            <p:spPr bwMode="auto">
              <a:xfrm>
                <a:off x="1662" y="1907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93" name="Text Box 24"/>
              <p:cNvSpPr txBox="1">
                <a:spLocks noChangeArrowheads="1"/>
              </p:cNvSpPr>
              <p:nvPr/>
            </p:nvSpPr>
            <p:spPr bwMode="auto">
              <a:xfrm>
                <a:off x="864" y="1994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50</a:t>
                </a:r>
              </a:p>
            </p:txBody>
          </p:sp>
          <p:sp>
            <p:nvSpPr>
              <p:cNvPr id="94" name="Text Box 25"/>
              <p:cNvSpPr txBox="1">
                <a:spLocks noChangeArrowheads="1"/>
              </p:cNvSpPr>
              <p:nvPr/>
            </p:nvSpPr>
            <p:spPr bwMode="auto">
              <a:xfrm>
                <a:off x="1766" y="259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30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60</a:t>
                </a:r>
              </a:p>
            </p:txBody>
          </p:sp>
          <p:sp>
            <p:nvSpPr>
              <p:cNvPr id="96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30</a:t>
                </a:r>
              </a:p>
            </p:txBody>
          </p:sp>
        </p:grpSp>
      </p:grpSp>
      <p:sp>
        <p:nvSpPr>
          <p:cNvPr id="97" name="Oval 227"/>
          <p:cNvSpPr>
            <a:spLocks noChangeArrowheads="1"/>
          </p:cNvSpPr>
          <p:nvPr/>
        </p:nvSpPr>
        <p:spPr bwMode="auto">
          <a:xfrm>
            <a:off x="6383178" y="3598523"/>
            <a:ext cx="6096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8" name="Oval 227"/>
          <p:cNvSpPr>
            <a:spLocks noChangeArrowheads="1"/>
          </p:cNvSpPr>
          <p:nvPr/>
        </p:nvSpPr>
        <p:spPr bwMode="auto">
          <a:xfrm>
            <a:off x="3827621" y="3638550"/>
            <a:ext cx="6096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9" name="Group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772844"/>
              </p:ext>
            </p:extLst>
          </p:nvPr>
        </p:nvGraphicFramePr>
        <p:xfrm>
          <a:off x="609600" y="3181350"/>
          <a:ext cx="7848600" cy="130281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2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迭代</a:t>
                      </a:r>
                    </a:p>
                  </a:txBody>
                  <a:tcPr marT="34255" marB="34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dist[2]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dist[4]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dist[5]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初始</a:t>
                      </a:r>
                    </a:p>
                  </a:txBody>
                  <a:tcPr marT="34255" marB="34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6200" y="364575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10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41757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30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84757" y="3638550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100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905000" y="3634085"/>
                <a:ext cx="1741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𝟒</m:t>
                    </m:r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lt"/>
                  </a:rPr>
                  <a:t>     </a:t>
                </a:r>
                <a:r>
                  <a:rPr lang="en-US" altLang="zh-CN" sz="2400" b="1" dirty="0">
                    <a:latin typeface="+mn-lt"/>
                  </a:rPr>
                  <a:t>4</a:t>
                </a:r>
                <a:endParaRPr lang="zh-CN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34085"/>
                <a:ext cx="174118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158" t="-10526" r="-421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5257800" y="364575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60</a:t>
            </a:r>
          </a:p>
          <a:p>
            <a:r>
              <a:rPr lang="en-US" altLang="zh-CN" sz="2400" b="1" dirty="0">
                <a:latin typeface="+mn-lt"/>
              </a:rPr>
              <a:t>2</a:t>
            </a:r>
            <a:endParaRPr lang="zh-CN" altLang="en-US" sz="2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752600" y="4015085"/>
                <a:ext cx="18854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𝟒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𝟑</m:t>
                    </m:r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lt"/>
                  </a:rPr>
                  <a:t>   </a:t>
                </a:r>
                <a:r>
                  <a:rPr lang="en-US" altLang="zh-CN" sz="2400" b="1" dirty="0">
                    <a:latin typeface="+mn-lt"/>
                  </a:rPr>
                  <a:t>3</a:t>
                </a:r>
                <a:endParaRPr lang="zh-CN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15085"/>
                <a:ext cx="188545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913" t="-10667" r="-3883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5257800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50</a:t>
            </a:r>
          </a:p>
          <a:p>
            <a:r>
              <a:rPr lang="en-US" altLang="zh-CN" sz="2400" b="1" dirty="0">
                <a:latin typeface="+mn-lt"/>
              </a:rPr>
              <a:t>4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20000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90</a:t>
            </a:r>
          </a:p>
          <a:p>
            <a:r>
              <a:rPr lang="en-US" altLang="zh-CN" sz="2400" b="1" dirty="0">
                <a:latin typeface="+mn-lt"/>
              </a:rPr>
              <a:t>4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20000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60</a:t>
            </a:r>
          </a:p>
          <a:p>
            <a:r>
              <a:rPr lang="en-US" altLang="zh-CN" sz="2400" b="1" dirty="0">
                <a:latin typeface="+mn-lt"/>
              </a:rPr>
              <a:t>3</a:t>
            </a:r>
            <a:endParaRPr lang="zh-CN" altLang="en-US" sz="2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447800" y="4019550"/>
                <a:ext cx="218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𝟒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𝟑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𝟓</m:t>
                    </m:r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lt"/>
                  </a:rPr>
                  <a:t>   </a:t>
                </a:r>
                <a:r>
                  <a:rPr lang="en-US" altLang="zh-CN" sz="2400" b="1" dirty="0">
                    <a:latin typeface="+mn-lt"/>
                  </a:rPr>
                  <a:t>5</a:t>
                </a:r>
                <a:endParaRPr lang="zh-CN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19550"/>
                <a:ext cx="218361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514" t="-10526" r="-307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0410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2" grpId="0" animBg="1"/>
      <p:bldP spid="103" grpId="0"/>
      <p:bldP spid="105" grpId="0"/>
      <p:bldP spid="106" grpId="0"/>
      <p:bldP spid="106" grpId="1"/>
      <p:bldP spid="107" grpId="0"/>
      <p:bldP spid="108" grpId="0"/>
      <p:bldP spid="108" grpId="1"/>
      <p:bldP spid="110" grpId="0"/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7543800" y="3638550"/>
            <a:ext cx="492443" cy="415498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257800" y="3645753"/>
            <a:ext cx="492443" cy="40997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54050" y="742950"/>
            <a:ext cx="3232150" cy="2310228"/>
            <a:chOff x="864" y="864"/>
            <a:chExt cx="2036" cy="2090"/>
          </a:xfrm>
        </p:grpSpPr>
        <p:sp>
          <p:nvSpPr>
            <p:cNvPr id="4" name="Line 8"/>
            <p:cNvSpPr>
              <a:spLocks noChangeShapeType="1"/>
            </p:cNvSpPr>
            <p:nvPr/>
          </p:nvSpPr>
          <p:spPr bwMode="auto">
            <a:xfrm flipH="1">
              <a:off x="1344" y="2640"/>
              <a:ext cx="11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864" y="864"/>
              <a:ext cx="2036" cy="2090"/>
              <a:chOff x="864" y="864"/>
              <a:chExt cx="2036" cy="2090"/>
            </a:xfrm>
          </p:grpSpPr>
          <p:sp>
            <p:nvSpPr>
              <p:cNvPr id="6" name="Oval 10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" name="Oval 11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" name="Oval 12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9" name="Oval 13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0" name="Oval 14"/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H="1">
                <a:off x="1296" y="1056"/>
                <a:ext cx="528" cy="576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32" cy="52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1296" y="1776"/>
                <a:ext cx="1152" cy="76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2016" y="1200"/>
                <a:ext cx="480" cy="13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1344" y="108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304" y="1011"/>
                <a:ext cx="359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1662" y="1907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864" y="1994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50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1766" y="259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30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60</a:t>
                </a:r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30</a:t>
                </a:r>
              </a:p>
            </p:txBody>
          </p:sp>
        </p:grpSp>
      </p:grpSp>
      <p:sp>
        <p:nvSpPr>
          <p:cNvPr id="24" name="Oval 227"/>
          <p:cNvSpPr>
            <a:spLocks noChangeArrowheads="1"/>
          </p:cNvSpPr>
          <p:nvPr/>
        </p:nvSpPr>
        <p:spPr bwMode="auto">
          <a:xfrm>
            <a:off x="6383178" y="3598523"/>
            <a:ext cx="6096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" name="Oval 227"/>
          <p:cNvSpPr>
            <a:spLocks noChangeArrowheads="1"/>
          </p:cNvSpPr>
          <p:nvPr/>
        </p:nvSpPr>
        <p:spPr bwMode="auto">
          <a:xfrm>
            <a:off x="3827621" y="3638550"/>
            <a:ext cx="6096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" name="Group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86840"/>
              </p:ext>
            </p:extLst>
          </p:nvPr>
        </p:nvGraphicFramePr>
        <p:xfrm>
          <a:off x="609600" y="3181350"/>
          <a:ext cx="7848600" cy="130281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2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迭代</a:t>
                      </a:r>
                    </a:p>
                  </a:txBody>
                  <a:tcPr marT="34255" marB="34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dist[2]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dist[4]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dist[5]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初始</a:t>
                      </a:r>
                    </a:p>
                  </a:txBody>
                  <a:tcPr marT="34255" marB="34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86200" y="364575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10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1757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30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0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50</a:t>
            </a:r>
          </a:p>
          <a:p>
            <a:r>
              <a:rPr lang="en-US" altLang="zh-CN" sz="2400" b="1" dirty="0">
                <a:latin typeface="+mn-lt"/>
              </a:rPr>
              <a:t>4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3800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60</a:t>
            </a:r>
          </a:p>
          <a:p>
            <a:r>
              <a:rPr lang="en-US" altLang="zh-CN" sz="2400" b="1" dirty="0">
                <a:latin typeface="+mn-lt"/>
              </a:rPr>
              <a:t>3</a:t>
            </a:r>
            <a:endParaRPr lang="zh-CN" altLang="en-US" sz="2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18439" y="3634085"/>
                <a:ext cx="218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𝟒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𝟑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𝟓</m:t>
                    </m:r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lt"/>
                  </a:rPr>
                  <a:t>   </a:t>
                </a:r>
                <a:r>
                  <a:rPr lang="en-US" altLang="zh-CN" sz="2400" b="1" dirty="0">
                    <a:latin typeface="+mn-lt"/>
                  </a:rPr>
                  <a:t>5</a:t>
                </a:r>
                <a:endParaRPr lang="zh-CN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39" y="3634085"/>
                <a:ext cx="21836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235" t="-10526" r="-335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燕尾形 36"/>
          <p:cNvSpPr/>
          <p:nvPr/>
        </p:nvSpPr>
        <p:spPr>
          <a:xfrm>
            <a:off x="517884" y="188736"/>
            <a:ext cx="1158516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742950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lt"/>
                <a:ea typeface="+mn-ea"/>
              </a:rPr>
              <a:t>顶点</a:t>
            </a:r>
            <a:r>
              <a:rPr lang="en-US" altLang="zh-CN" sz="2400" b="1" dirty="0">
                <a:latin typeface="+mn-lt"/>
                <a:ea typeface="+mn-ea"/>
              </a:rPr>
              <a:t>1</a:t>
            </a:r>
            <a:r>
              <a:rPr lang="zh-CN" altLang="en-US" sz="2400" b="1" dirty="0">
                <a:latin typeface="+mn-lt"/>
                <a:ea typeface="+mn-ea"/>
              </a:rPr>
              <a:t>到各顶点最短路径及长度为：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77807" y="1200150"/>
                <a:ext cx="298979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altLang="zh-CN" sz="2400" b="1" dirty="0">
                    <a:latin typeface="+mn-lt"/>
                  </a:rPr>
                  <a:t>:                10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𝟒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dirty="0">
                    <a:latin typeface="+mn-lt"/>
                  </a:rPr>
                  <a:t>3:           50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:                    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𝟑𝟎</m:t>
                      </m:r>
                    </m:oMath>
                  </m:oMathPara>
                </a14:m>
                <a:endParaRPr lang="en-US" altLang="zh-CN" sz="2400" b="1" dirty="0">
                  <a:latin typeface="+mn-lt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𝟓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:   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𝟔𝟎</m:t>
                      </m:r>
                    </m:oMath>
                  </m:oMathPara>
                </a14:m>
                <a:endParaRPr lang="zh-CN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807" y="1200150"/>
                <a:ext cx="2989793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612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9634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燕尾形 18"/>
          <p:cNvSpPr/>
          <p:nvPr/>
        </p:nvSpPr>
        <p:spPr>
          <a:xfrm>
            <a:off x="517884" y="188736"/>
            <a:ext cx="1691916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理论证明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6D4CF-6BB3-42E0-A23C-26E1F52CE3AB}"/>
              </a:ext>
            </a:extLst>
          </p:cNvPr>
          <p:cNvSpPr/>
          <p:nvPr/>
        </p:nvSpPr>
        <p:spPr>
          <a:xfrm>
            <a:off x="457200" y="819150"/>
            <a:ext cx="7924800" cy="1895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当算法进行到第 </a:t>
            </a:r>
            <a:r>
              <a:rPr lang="en-US" altLang="zh-CN" b="1" i="1" dirty="0">
                <a:latin typeface="Times New Roman" panose="02020603050405020304" pitchFamily="18" charset="0"/>
              </a:rPr>
              <a:t>k </a:t>
            </a:r>
            <a:r>
              <a:rPr lang="zh-CN" altLang="en-US" b="1" dirty="0">
                <a:latin typeface="Times New Roman" panose="02020603050405020304" pitchFamily="18" charset="0"/>
              </a:rPr>
              <a:t>步时，对于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中每个结点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，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dist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] = </a:t>
            </a:r>
            <a:r>
              <a:rPr lang="en-US" altLang="zh-CN" b="1" i="1" dirty="0">
                <a:latin typeface="Times New Roman" panose="02020603050405020304" pitchFamily="18" charset="0"/>
              </a:rPr>
              <a:t>short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]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归纳基础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=1,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dist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]=</a:t>
            </a:r>
            <a:r>
              <a:rPr lang="en-US" altLang="zh-CN" b="1" i="1" dirty="0">
                <a:latin typeface="Times New Roman" panose="02020603050405020304" pitchFamily="18" charset="0"/>
              </a:rPr>
              <a:t>short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]=0, </a:t>
            </a:r>
            <a:r>
              <a:rPr lang="zh-CN" altLang="en-US" b="1" dirty="0">
                <a:latin typeface="Times New Roman" panose="02020603050405020304" pitchFamily="18" charset="0"/>
              </a:rPr>
              <a:t>命题为真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归纳步骤   </a:t>
            </a:r>
            <a:r>
              <a:rPr lang="zh-CN" altLang="en-US" b="1" dirty="0">
                <a:latin typeface="Times New Roman" panose="02020603050405020304" pitchFamily="18" charset="0"/>
              </a:rPr>
              <a:t>假设命题对于</a:t>
            </a:r>
            <a:r>
              <a:rPr lang="en-US" altLang="zh-CN" b="1" i="1" dirty="0">
                <a:latin typeface="Times New Roman" panose="02020603050405020304" pitchFamily="18" charset="0"/>
              </a:rPr>
              <a:t>k </a:t>
            </a:r>
            <a:r>
              <a:rPr lang="zh-CN" altLang="en-US" b="1" dirty="0">
                <a:latin typeface="Times New Roman" panose="02020603050405020304" pitchFamily="18" charset="0"/>
              </a:rPr>
              <a:t>为真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考虑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+1</a:t>
            </a:r>
            <a:r>
              <a:rPr lang="zh-CN" altLang="en-US" b="1" dirty="0">
                <a:latin typeface="Times New Roman" panose="02020603050405020304" pitchFamily="18" charset="0"/>
              </a:rPr>
              <a:t>步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选择顶点</a:t>
            </a:r>
            <a:r>
              <a:rPr lang="en-US" altLang="zh-CN" b="1" i="1" dirty="0">
                <a:latin typeface="Times New Roman" panose="02020603050405020304" pitchFamily="18" charset="0"/>
              </a:rPr>
              <a:t>u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边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u,v</a:t>
            </a:r>
            <a:r>
              <a:rPr lang="en-US" altLang="zh-CN" b="1" dirty="0">
                <a:latin typeface="Times New Roman" panose="02020603050405020304" pitchFamily="18" charset="0"/>
              </a:rPr>
              <a:t>)).   </a:t>
            </a:r>
            <a:r>
              <a:rPr lang="zh-CN" altLang="en-US" b="1" dirty="0">
                <a:latin typeface="Times New Roman" panose="02020603050405020304" pitchFamily="18" charset="0"/>
              </a:rPr>
              <a:t>假若存在另一条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路径 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红色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，经过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的第一个顶点为 </a:t>
            </a:r>
            <a:r>
              <a:rPr lang="en-US" altLang="zh-CN" b="1" dirty="0">
                <a:latin typeface="Times New Roman" panose="02020603050405020304" pitchFamily="18" charset="0"/>
              </a:rPr>
              <a:t>x.</a:t>
            </a: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7AA1068C-8F0A-46F5-88CF-271279E7854D}"/>
              </a:ext>
            </a:extLst>
          </p:cNvPr>
          <p:cNvGrpSpPr>
            <a:grpSpLocks/>
          </p:cNvGrpSpPr>
          <p:nvPr/>
        </p:nvGrpSpPr>
        <p:grpSpPr bwMode="auto">
          <a:xfrm>
            <a:off x="4104643" y="3670751"/>
            <a:ext cx="5002306" cy="1307197"/>
            <a:chOff x="810" y="2648"/>
            <a:chExt cx="4064" cy="1334"/>
          </a:xfrm>
        </p:grpSpPr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DF2EED3D-AE2D-4ACF-8E17-83C5F43AC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2648"/>
              <a:ext cx="1683" cy="131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800" b="1" dirty="0">
                  <a:ea typeface="宋体" pitchFamily="2" charset="-122"/>
                  <a:cs typeface="Angsana New" pitchFamily="18" charset="-34"/>
                </a:rPr>
                <a:t>              </a:t>
              </a:r>
              <a:r>
                <a:rPr lang="zh-CN" altLang="en-US" sz="1800" b="1" dirty="0">
                  <a:ea typeface="宋体" pitchFamily="2" charset="-122"/>
                  <a:cs typeface="Angsana New" pitchFamily="18" charset="-34"/>
                </a:rPr>
                <a:t>集</a:t>
              </a:r>
              <a:endParaRPr lang="zh-CN" altLang="en-US" sz="1800" b="1" dirty="0">
                <a:latin typeface="Angsana New" pitchFamily="18" charset="-34"/>
                <a:ea typeface="宋体" pitchFamily="2" charset="-122"/>
                <a:cs typeface="Angsana New" pitchFamily="18" charset="-34"/>
              </a:endParaRPr>
            </a:p>
            <a:p>
              <a:pPr algn="just" eaLnBrk="1" hangingPunct="1"/>
              <a:r>
                <a:rPr lang="zh-CN" altLang="en-US" sz="1800" b="1" dirty="0">
                  <a:ea typeface="宋体" pitchFamily="2" charset="-122"/>
                  <a:cs typeface="Angsana New" pitchFamily="18" charset="-34"/>
                </a:rPr>
                <a:t>              合</a:t>
              </a:r>
              <a:endParaRPr lang="zh-CN" altLang="en-US" sz="1800" b="1" dirty="0">
                <a:latin typeface="Angsana New" pitchFamily="18" charset="-34"/>
                <a:ea typeface="宋体" pitchFamily="2" charset="-122"/>
                <a:cs typeface="Angsana New" pitchFamily="18" charset="-34"/>
              </a:endParaRPr>
            </a:p>
            <a:p>
              <a:pPr algn="just" eaLnBrk="1" hangingPunct="1"/>
              <a:r>
                <a:rPr lang="zh-CN" altLang="en-US" sz="1800" b="1" i="1" dirty="0">
                  <a:ea typeface="宋体" pitchFamily="2" charset="-122"/>
                  <a:cs typeface="Angsana New" pitchFamily="18" charset="-34"/>
                </a:rPr>
                <a:t>             </a:t>
              </a:r>
              <a:r>
                <a:rPr lang="en-US" altLang="zh-CN" sz="1800" b="1" i="1" dirty="0">
                  <a:ea typeface="宋体" pitchFamily="2" charset="-122"/>
                  <a:cs typeface="Angsana New" pitchFamily="18" charset="-34"/>
                </a:rPr>
                <a:t>V</a:t>
              </a:r>
              <a:r>
                <a:rPr lang="en-US" altLang="zh-CN" sz="1800" b="1" dirty="0">
                  <a:latin typeface="宋体" pitchFamily="2" charset="-122"/>
                  <a:ea typeface="宋体" pitchFamily="2" charset="-122"/>
                  <a:cs typeface="Angsana New" pitchFamily="18" charset="-34"/>
                </a:rPr>
                <a:t>-</a:t>
              </a:r>
              <a:r>
                <a:rPr lang="en-US" altLang="zh-CN" sz="1800" b="1" i="1" dirty="0">
                  <a:ea typeface="宋体" pitchFamily="2" charset="-122"/>
                  <a:cs typeface="Angsana New" pitchFamily="18" charset="-34"/>
                </a:rPr>
                <a:t>S</a:t>
              </a:r>
              <a:endParaRPr lang="en-US" altLang="zh-CN" sz="1800" b="1" dirty="0"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715F79F4-91FF-4EFC-B251-7B44E443D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2659"/>
              <a:ext cx="1661" cy="132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ea typeface="宋体" pitchFamily="2" charset="-122"/>
                  <a:cs typeface="Angsana New" pitchFamily="18" charset="-34"/>
                </a:rPr>
                <a:t>集</a:t>
              </a:r>
            </a:p>
            <a:p>
              <a:pPr algn="just" eaLnBrk="1" hangingPunct="1"/>
              <a:r>
                <a:rPr lang="zh-CN" altLang="en-US" sz="1800" b="1">
                  <a:ea typeface="宋体" pitchFamily="2" charset="-122"/>
                  <a:cs typeface="Angsana New" pitchFamily="18" charset="-34"/>
                </a:rPr>
                <a:t>合</a:t>
              </a:r>
              <a:endParaRPr lang="zh-CN" altLang="en-US" sz="1800" b="1">
                <a:latin typeface="Angsana New" pitchFamily="18" charset="-34"/>
                <a:ea typeface="宋体" pitchFamily="2" charset="-122"/>
                <a:cs typeface="Angsana New" pitchFamily="18" charset="-34"/>
              </a:endParaRPr>
            </a:p>
            <a:p>
              <a:pPr algn="just" eaLnBrk="1" hangingPunct="1"/>
              <a:r>
                <a:rPr lang="zh-CN" altLang="en-US" sz="1800" b="1" i="1">
                  <a:ea typeface="宋体" pitchFamily="2" charset="-122"/>
                  <a:cs typeface="Angsana New" pitchFamily="18" charset="-34"/>
                </a:rPr>
                <a:t> </a:t>
              </a:r>
              <a:r>
                <a:rPr lang="en-US" altLang="zh-CN" sz="1800" b="1" i="1">
                  <a:ea typeface="宋体" pitchFamily="2" charset="-122"/>
                  <a:cs typeface="Angsana New" pitchFamily="18" charset="-34"/>
                </a:rPr>
                <a:t>S</a:t>
              </a:r>
              <a:endParaRPr lang="en-US" altLang="zh-CN" sz="1800" b="1"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ABA1137B-BDB0-4155-90DC-42B7B3FD0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755"/>
              <a:ext cx="19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 dirty="0">
                  <a:ea typeface="宋体" pitchFamily="2" charset="-122"/>
                  <a:cs typeface="Angsana New" pitchFamily="18" charset="-34"/>
                </a:rPr>
                <a:t>u</a:t>
              </a:r>
              <a:endParaRPr lang="en-US" altLang="zh-CN" sz="1800" b="1" dirty="0"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BFA091FE-6882-4ED1-9B37-35C2471C4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2798"/>
              <a:ext cx="227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525699E7-2CAF-490E-8B79-2AE877E1E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" y="3432"/>
              <a:ext cx="21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 dirty="0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v</a:t>
              </a:r>
              <a:endParaRPr lang="en-US" altLang="zh-CN" sz="1800" b="1" dirty="0">
                <a:solidFill>
                  <a:srgbClr val="0000FF"/>
                </a:solidFill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8693422B-3B71-47C1-87AD-817406B10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503"/>
              <a:ext cx="228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86CCC339-4FD2-44D8-B56D-399DF694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3571"/>
              <a:ext cx="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 dirty="0">
                  <a:ea typeface="宋体" pitchFamily="2" charset="-122"/>
                  <a:cs typeface="Angsana New" pitchFamily="18" charset="-34"/>
                </a:rPr>
                <a:t>x</a:t>
              </a:r>
              <a:endParaRPr lang="en-US" altLang="zh-CN" sz="1800" b="1" dirty="0"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D8048D2B-1063-4A2B-8D68-386762C3E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645"/>
              <a:ext cx="227" cy="2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B2AACD68-8477-4965-BB06-9AF8FE70C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" y="2903"/>
              <a:ext cx="1825" cy="607"/>
            </a:xfrm>
            <a:custGeom>
              <a:avLst/>
              <a:gdLst>
                <a:gd name="T0" fmla="*/ 5 w 368"/>
                <a:gd name="T1" fmla="*/ 124 h 428"/>
                <a:gd name="T2" fmla="*/ 19 w 368"/>
                <a:gd name="T3" fmla="*/ 61 h 428"/>
                <a:gd name="T4" fmla="*/ 116 w 368"/>
                <a:gd name="T5" fmla="*/ 42 h 428"/>
                <a:gd name="T6" fmla="*/ 183 w 368"/>
                <a:gd name="T7" fmla="*/ 0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428"/>
                <a:gd name="T14" fmla="*/ 368 w 368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428">
                  <a:moveTo>
                    <a:pt x="6" y="428"/>
                  </a:moveTo>
                  <a:cubicBezTo>
                    <a:pt x="11" y="392"/>
                    <a:pt x="0" y="258"/>
                    <a:pt x="38" y="211"/>
                  </a:cubicBezTo>
                  <a:cubicBezTo>
                    <a:pt x="77" y="163"/>
                    <a:pt x="201" y="201"/>
                    <a:pt x="234" y="145"/>
                  </a:cubicBezTo>
                  <a:cubicBezTo>
                    <a:pt x="268" y="90"/>
                    <a:pt x="340" y="30"/>
                    <a:pt x="368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9A3610EB-7608-473D-9561-EA3AB2BFF4B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07" y="3612"/>
              <a:ext cx="1747" cy="59"/>
            </a:xfrm>
            <a:custGeom>
              <a:avLst/>
              <a:gdLst>
                <a:gd name="T0" fmla="*/ 0 w 1865"/>
                <a:gd name="T1" fmla="*/ 62 h 213"/>
                <a:gd name="T2" fmla="*/ 179 w 1865"/>
                <a:gd name="T3" fmla="*/ 55 h 213"/>
                <a:gd name="T4" fmla="*/ 362 w 1865"/>
                <a:gd name="T5" fmla="*/ 11 h 213"/>
                <a:gd name="T6" fmla="*/ 591 w 1865"/>
                <a:gd name="T7" fmla="*/ 35 h 213"/>
                <a:gd name="T8" fmla="*/ 728 w 1865"/>
                <a:gd name="T9" fmla="*/ 29 h 213"/>
                <a:gd name="T10" fmla="*/ 935 w 1865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65"/>
                <a:gd name="T19" fmla="*/ 0 h 213"/>
                <a:gd name="T20" fmla="*/ 1865 w 1865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65" h="213">
                  <a:moveTo>
                    <a:pt x="0" y="211"/>
                  </a:moveTo>
                  <a:cubicBezTo>
                    <a:pt x="59" y="208"/>
                    <a:pt x="236" y="213"/>
                    <a:pt x="356" y="184"/>
                  </a:cubicBezTo>
                  <a:cubicBezTo>
                    <a:pt x="479" y="181"/>
                    <a:pt x="615" y="49"/>
                    <a:pt x="720" y="38"/>
                  </a:cubicBezTo>
                  <a:cubicBezTo>
                    <a:pt x="825" y="27"/>
                    <a:pt x="1068" y="122"/>
                    <a:pt x="1177" y="118"/>
                  </a:cubicBezTo>
                  <a:cubicBezTo>
                    <a:pt x="1287" y="113"/>
                    <a:pt x="1303" y="115"/>
                    <a:pt x="1450" y="96"/>
                  </a:cubicBezTo>
                  <a:cubicBezTo>
                    <a:pt x="1701" y="65"/>
                    <a:pt x="1779" y="20"/>
                    <a:pt x="186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32" name="Freeform 14">
            <a:extLst>
              <a:ext uri="{FF2B5EF4-FFF2-40B4-BE49-F238E27FC236}">
                <a16:creationId xmlns:a16="http://schemas.microsoft.com/office/drawing/2014/main" id="{C744B943-C862-4418-89A0-8E5814C0074B}"/>
              </a:ext>
            </a:extLst>
          </p:cNvPr>
          <p:cNvSpPr>
            <a:spLocks/>
          </p:cNvSpPr>
          <p:nvPr/>
        </p:nvSpPr>
        <p:spPr bwMode="auto">
          <a:xfrm flipH="1">
            <a:off x="7614504" y="4050723"/>
            <a:ext cx="124565" cy="622474"/>
          </a:xfrm>
          <a:custGeom>
            <a:avLst/>
            <a:gdLst>
              <a:gd name="T0" fmla="*/ 5 w 368"/>
              <a:gd name="T1" fmla="*/ 124 h 428"/>
              <a:gd name="T2" fmla="*/ 19 w 368"/>
              <a:gd name="T3" fmla="*/ 61 h 428"/>
              <a:gd name="T4" fmla="*/ 116 w 368"/>
              <a:gd name="T5" fmla="*/ 42 h 428"/>
              <a:gd name="T6" fmla="*/ 183 w 368"/>
              <a:gd name="T7" fmla="*/ 0 h 428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428"/>
              <a:gd name="T14" fmla="*/ 368 w 368"/>
              <a:gd name="T15" fmla="*/ 428 h 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428">
                <a:moveTo>
                  <a:pt x="6" y="428"/>
                </a:moveTo>
                <a:cubicBezTo>
                  <a:pt x="11" y="392"/>
                  <a:pt x="0" y="258"/>
                  <a:pt x="38" y="211"/>
                </a:cubicBezTo>
                <a:cubicBezTo>
                  <a:pt x="77" y="163"/>
                  <a:pt x="201" y="201"/>
                  <a:pt x="234" y="145"/>
                </a:cubicBezTo>
                <a:cubicBezTo>
                  <a:pt x="268" y="90"/>
                  <a:pt x="340" y="30"/>
                  <a:pt x="368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3">
                <a:extLst>
                  <a:ext uri="{FF2B5EF4-FFF2-40B4-BE49-F238E27FC236}">
                    <a16:creationId xmlns:a16="http://schemas.microsoft.com/office/drawing/2014/main" id="{B9EA9510-583F-4F2A-8967-A432898C557C}"/>
                  </a:ext>
                </a:extLst>
              </p:cNvPr>
              <p:cNvSpPr txBox="1"/>
              <p:nvPr/>
            </p:nvSpPr>
            <p:spPr>
              <a:xfrm>
                <a:off x="389703" y="3294517"/>
                <a:ext cx="29783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𝒅𝒊𝒔𝒕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[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]≤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𝒅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13">
                <a:extLst>
                  <a:ext uri="{FF2B5EF4-FFF2-40B4-BE49-F238E27FC236}">
                    <a16:creationId xmlns:a16="http://schemas.microsoft.com/office/drawing/2014/main" id="{B9EA9510-583F-4F2A-8967-A432898C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3" y="3294517"/>
                <a:ext cx="29783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4">
                <a:extLst>
                  <a:ext uri="{FF2B5EF4-FFF2-40B4-BE49-F238E27FC236}">
                    <a16:creationId xmlns:a16="http://schemas.microsoft.com/office/drawing/2014/main" id="{1C99CDFA-51EE-4054-8583-00BD008E69F8}"/>
                  </a:ext>
                </a:extLst>
              </p:cNvPr>
              <p:cNvSpPr txBox="1"/>
              <p:nvPr/>
            </p:nvSpPr>
            <p:spPr>
              <a:xfrm>
                <a:off x="457200" y="2692284"/>
                <a:ext cx="6109686" cy="5232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&lt;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𝒅𝒊𝒔𝒕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14">
                <a:extLst>
                  <a:ext uri="{FF2B5EF4-FFF2-40B4-BE49-F238E27FC236}">
                    <a16:creationId xmlns:a16="http://schemas.microsoft.com/office/drawing/2014/main" id="{1C99CDFA-51EE-4054-8583-00BD008E6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92284"/>
                <a:ext cx="61096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7781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燕尾形 18"/>
          <p:cNvSpPr/>
          <p:nvPr/>
        </p:nvSpPr>
        <p:spPr>
          <a:xfrm>
            <a:off x="517884" y="188736"/>
            <a:ext cx="1691916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理论证明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6D4CF-6BB3-42E0-A23C-26E1F52CE3AB}"/>
              </a:ext>
            </a:extLst>
          </p:cNvPr>
          <p:cNvSpPr/>
          <p:nvPr/>
        </p:nvSpPr>
        <p:spPr>
          <a:xfrm>
            <a:off x="457200" y="819150"/>
            <a:ext cx="7924800" cy="1895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当算法进行到第 </a:t>
            </a:r>
            <a:r>
              <a:rPr lang="en-US" altLang="zh-CN" b="1" i="1" dirty="0">
                <a:latin typeface="Times New Roman" panose="02020603050405020304" pitchFamily="18" charset="0"/>
              </a:rPr>
              <a:t>k </a:t>
            </a:r>
            <a:r>
              <a:rPr lang="zh-CN" altLang="en-US" b="1" dirty="0">
                <a:latin typeface="Times New Roman" panose="02020603050405020304" pitchFamily="18" charset="0"/>
              </a:rPr>
              <a:t>步时，对于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中每个结点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，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dist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] = </a:t>
            </a:r>
            <a:r>
              <a:rPr lang="en-US" altLang="zh-CN" b="1" i="1" dirty="0">
                <a:latin typeface="Times New Roman" panose="02020603050405020304" pitchFamily="18" charset="0"/>
              </a:rPr>
              <a:t>short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]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归纳基础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=1,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dist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]=</a:t>
            </a:r>
            <a:r>
              <a:rPr lang="en-US" altLang="zh-CN" b="1" i="1" dirty="0">
                <a:latin typeface="Times New Roman" panose="02020603050405020304" pitchFamily="18" charset="0"/>
              </a:rPr>
              <a:t>short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]=0, </a:t>
            </a:r>
            <a:r>
              <a:rPr lang="zh-CN" altLang="en-US" b="1" dirty="0">
                <a:latin typeface="Times New Roman" panose="02020603050405020304" pitchFamily="18" charset="0"/>
              </a:rPr>
              <a:t>命题为真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归纳步骤   </a:t>
            </a:r>
            <a:r>
              <a:rPr lang="zh-CN" altLang="en-US" b="1" dirty="0">
                <a:latin typeface="Times New Roman" panose="02020603050405020304" pitchFamily="18" charset="0"/>
              </a:rPr>
              <a:t>假设命题对于</a:t>
            </a:r>
            <a:r>
              <a:rPr lang="en-US" altLang="zh-CN" b="1" i="1" dirty="0">
                <a:latin typeface="Times New Roman" panose="02020603050405020304" pitchFamily="18" charset="0"/>
              </a:rPr>
              <a:t>k </a:t>
            </a:r>
            <a:r>
              <a:rPr lang="zh-CN" altLang="en-US" b="1" dirty="0">
                <a:latin typeface="Times New Roman" panose="02020603050405020304" pitchFamily="18" charset="0"/>
              </a:rPr>
              <a:t>为真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考虑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+1</a:t>
            </a:r>
            <a:r>
              <a:rPr lang="zh-CN" altLang="en-US" b="1" dirty="0">
                <a:latin typeface="Times New Roman" panose="02020603050405020304" pitchFamily="18" charset="0"/>
              </a:rPr>
              <a:t>步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选择顶点</a:t>
            </a:r>
            <a:r>
              <a:rPr lang="en-US" altLang="zh-CN" b="1" i="1" dirty="0">
                <a:latin typeface="Times New Roman" panose="02020603050405020304" pitchFamily="18" charset="0"/>
              </a:rPr>
              <a:t>u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边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u,v</a:t>
            </a:r>
            <a:r>
              <a:rPr lang="en-US" altLang="zh-CN" b="1" dirty="0">
                <a:latin typeface="Times New Roman" panose="02020603050405020304" pitchFamily="18" charset="0"/>
              </a:rPr>
              <a:t>)).   </a:t>
            </a:r>
            <a:r>
              <a:rPr lang="zh-CN" altLang="en-US" b="1" dirty="0">
                <a:latin typeface="Times New Roman" panose="02020603050405020304" pitchFamily="18" charset="0"/>
              </a:rPr>
              <a:t>假若存在另一条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路径 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红色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，经过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的第一个顶点为 </a:t>
            </a:r>
            <a:r>
              <a:rPr lang="en-US" altLang="zh-CN" b="1" dirty="0">
                <a:latin typeface="Times New Roman" panose="02020603050405020304" pitchFamily="18" charset="0"/>
              </a:rPr>
              <a:t>x.</a:t>
            </a: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7AA1068C-8F0A-46F5-88CF-271279E7854D}"/>
              </a:ext>
            </a:extLst>
          </p:cNvPr>
          <p:cNvGrpSpPr>
            <a:grpSpLocks/>
          </p:cNvGrpSpPr>
          <p:nvPr/>
        </p:nvGrpSpPr>
        <p:grpSpPr bwMode="auto">
          <a:xfrm>
            <a:off x="4104643" y="3670751"/>
            <a:ext cx="5002306" cy="1307197"/>
            <a:chOff x="810" y="2648"/>
            <a:chExt cx="4064" cy="1334"/>
          </a:xfrm>
        </p:grpSpPr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DF2EED3D-AE2D-4ACF-8E17-83C5F43AC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2648"/>
              <a:ext cx="1683" cy="131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en-US" altLang="zh-CN" sz="1800" b="1" dirty="0">
                  <a:ea typeface="宋体" pitchFamily="2" charset="-122"/>
                  <a:cs typeface="Angsana New" pitchFamily="18" charset="-34"/>
                </a:rPr>
                <a:t>              </a:t>
              </a:r>
              <a:r>
                <a:rPr lang="zh-CN" altLang="en-US" sz="1800" b="1" dirty="0">
                  <a:ea typeface="宋体" pitchFamily="2" charset="-122"/>
                  <a:cs typeface="Angsana New" pitchFamily="18" charset="-34"/>
                </a:rPr>
                <a:t>集</a:t>
              </a:r>
              <a:endParaRPr lang="zh-CN" altLang="en-US" sz="1800" b="1" dirty="0">
                <a:latin typeface="Angsana New" pitchFamily="18" charset="-34"/>
                <a:ea typeface="宋体" pitchFamily="2" charset="-122"/>
                <a:cs typeface="Angsana New" pitchFamily="18" charset="-34"/>
              </a:endParaRPr>
            </a:p>
            <a:p>
              <a:pPr algn="just" eaLnBrk="1" hangingPunct="1"/>
              <a:r>
                <a:rPr lang="zh-CN" altLang="en-US" sz="1800" b="1" dirty="0">
                  <a:ea typeface="宋体" pitchFamily="2" charset="-122"/>
                  <a:cs typeface="Angsana New" pitchFamily="18" charset="-34"/>
                </a:rPr>
                <a:t>              合</a:t>
              </a:r>
              <a:endParaRPr lang="zh-CN" altLang="en-US" sz="1800" b="1" dirty="0">
                <a:latin typeface="Angsana New" pitchFamily="18" charset="-34"/>
                <a:ea typeface="宋体" pitchFamily="2" charset="-122"/>
                <a:cs typeface="Angsana New" pitchFamily="18" charset="-34"/>
              </a:endParaRPr>
            </a:p>
            <a:p>
              <a:pPr algn="just" eaLnBrk="1" hangingPunct="1"/>
              <a:r>
                <a:rPr lang="zh-CN" altLang="en-US" sz="1800" b="1" i="1" dirty="0">
                  <a:ea typeface="宋体" pitchFamily="2" charset="-122"/>
                  <a:cs typeface="Angsana New" pitchFamily="18" charset="-34"/>
                </a:rPr>
                <a:t>             </a:t>
              </a:r>
              <a:r>
                <a:rPr lang="en-US" altLang="zh-CN" sz="1800" b="1" i="1" dirty="0">
                  <a:ea typeface="宋体" pitchFamily="2" charset="-122"/>
                  <a:cs typeface="Angsana New" pitchFamily="18" charset="-34"/>
                </a:rPr>
                <a:t>V</a:t>
              </a:r>
              <a:r>
                <a:rPr lang="en-US" altLang="zh-CN" sz="1800" b="1" dirty="0">
                  <a:latin typeface="宋体" pitchFamily="2" charset="-122"/>
                  <a:ea typeface="宋体" pitchFamily="2" charset="-122"/>
                  <a:cs typeface="Angsana New" pitchFamily="18" charset="-34"/>
                </a:rPr>
                <a:t>-</a:t>
              </a:r>
              <a:r>
                <a:rPr lang="en-US" altLang="zh-CN" sz="1800" b="1" i="1" dirty="0">
                  <a:ea typeface="宋体" pitchFamily="2" charset="-122"/>
                  <a:cs typeface="Angsana New" pitchFamily="18" charset="-34"/>
                </a:rPr>
                <a:t>S</a:t>
              </a:r>
              <a:endParaRPr lang="en-US" altLang="zh-CN" sz="1800" b="1" dirty="0"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715F79F4-91FF-4EFC-B251-7B44E443D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2659"/>
              <a:ext cx="1661" cy="132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ea typeface="宋体" pitchFamily="2" charset="-122"/>
                  <a:cs typeface="Angsana New" pitchFamily="18" charset="-34"/>
                </a:rPr>
                <a:t>集</a:t>
              </a:r>
            </a:p>
            <a:p>
              <a:pPr algn="just" eaLnBrk="1" hangingPunct="1"/>
              <a:r>
                <a:rPr lang="zh-CN" altLang="en-US" sz="1800" b="1">
                  <a:ea typeface="宋体" pitchFamily="2" charset="-122"/>
                  <a:cs typeface="Angsana New" pitchFamily="18" charset="-34"/>
                </a:rPr>
                <a:t>合</a:t>
              </a:r>
              <a:endParaRPr lang="zh-CN" altLang="en-US" sz="1800" b="1">
                <a:latin typeface="Angsana New" pitchFamily="18" charset="-34"/>
                <a:ea typeface="宋体" pitchFamily="2" charset="-122"/>
                <a:cs typeface="Angsana New" pitchFamily="18" charset="-34"/>
              </a:endParaRPr>
            </a:p>
            <a:p>
              <a:pPr algn="just" eaLnBrk="1" hangingPunct="1"/>
              <a:r>
                <a:rPr lang="zh-CN" altLang="en-US" sz="1800" b="1" i="1">
                  <a:ea typeface="宋体" pitchFamily="2" charset="-122"/>
                  <a:cs typeface="Angsana New" pitchFamily="18" charset="-34"/>
                </a:rPr>
                <a:t> </a:t>
              </a:r>
              <a:r>
                <a:rPr lang="en-US" altLang="zh-CN" sz="1800" b="1" i="1">
                  <a:ea typeface="宋体" pitchFamily="2" charset="-122"/>
                  <a:cs typeface="Angsana New" pitchFamily="18" charset="-34"/>
                </a:rPr>
                <a:t>S</a:t>
              </a:r>
              <a:endParaRPr lang="en-US" altLang="zh-CN" sz="1800" b="1"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ABA1137B-BDB0-4155-90DC-42B7B3FD0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755"/>
              <a:ext cx="19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 dirty="0">
                  <a:ea typeface="宋体" pitchFamily="2" charset="-122"/>
                  <a:cs typeface="Angsana New" pitchFamily="18" charset="-34"/>
                </a:rPr>
                <a:t>u</a:t>
              </a:r>
              <a:endParaRPr lang="en-US" altLang="zh-CN" sz="1800" b="1" dirty="0"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BFA091FE-6882-4ED1-9B37-35C2471C4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2798"/>
              <a:ext cx="227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525699E7-2CAF-490E-8B79-2AE877E1E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" y="3432"/>
              <a:ext cx="21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 dirty="0">
                  <a:solidFill>
                    <a:srgbClr val="0000FF"/>
                  </a:solidFill>
                  <a:ea typeface="宋体" pitchFamily="2" charset="-122"/>
                  <a:cs typeface="Angsana New" pitchFamily="18" charset="-34"/>
                </a:rPr>
                <a:t>v</a:t>
              </a:r>
              <a:endParaRPr lang="en-US" altLang="zh-CN" sz="1800" b="1" dirty="0">
                <a:solidFill>
                  <a:srgbClr val="0000FF"/>
                </a:solidFill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8693422B-3B71-47C1-87AD-817406B10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503"/>
              <a:ext cx="228" cy="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86CCC339-4FD2-44D8-B56D-399DF694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3571"/>
              <a:ext cx="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 dirty="0">
                  <a:ea typeface="宋体" pitchFamily="2" charset="-122"/>
                  <a:cs typeface="Angsana New" pitchFamily="18" charset="-34"/>
                </a:rPr>
                <a:t>x</a:t>
              </a:r>
              <a:endParaRPr lang="en-US" altLang="zh-CN" sz="1800" b="1" dirty="0">
                <a:latin typeface="Arial" charset="0"/>
                <a:ea typeface="华文行楷" pitchFamily="2" charset="-122"/>
                <a:cs typeface="Angsana New" pitchFamily="18" charset="-34"/>
              </a:endParaRPr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D8048D2B-1063-4A2B-8D68-386762C3E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645"/>
              <a:ext cx="227" cy="2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B2AACD68-8477-4965-BB06-9AF8FE70C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" y="2903"/>
              <a:ext cx="1825" cy="607"/>
            </a:xfrm>
            <a:custGeom>
              <a:avLst/>
              <a:gdLst>
                <a:gd name="T0" fmla="*/ 5 w 368"/>
                <a:gd name="T1" fmla="*/ 124 h 428"/>
                <a:gd name="T2" fmla="*/ 19 w 368"/>
                <a:gd name="T3" fmla="*/ 61 h 428"/>
                <a:gd name="T4" fmla="*/ 116 w 368"/>
                <a:gd name="T5" fmla="*/ 42 h 428"/>
                <a:gd name="T6" fmla="*/ 183 w 368"/>
                <a:gd name="T7" fmla="*/ 0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428"/>
                <a:gd name="T14" fmla="*/ 368 w 368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428">
                  <a:moveTo>
                    <a:pt x="6" y="428"/>
                  </a:moveTo>
                  <a:cubicBezTo>
                    <a:pt x="11" y="392"/>
                    <a:pt x="0" y="258"/>
                    <a:pt x="38" y="211"/>
                  </a:cubicBezTo>
                  <a:cubicBezTo>
                    <a:pt x="77" y="163"/>
                    <a:pt x="201" y="201"/>
                    <a:pt x="234" y="145"/>
                  </a:cubicBezTo>
                  <a:cubicBezTo>
                    <a:pt x="268" y="90"/>
                    <a:pt x="340" y="30"/>
                    <a:pt x="368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9A3610EB-7608-473D-9561-EA3AB2BFF4B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07" y="3612"/>
              <a:ext cx="1747" cy="59"/>
            </a:xfrm>
            <a:custGeom>
              <a:avLst/>
              <a:gdLst>
                <a:gd name="T0" fmla="*/ 0 w 1865"/>
                <a:gd name="T1" fmla="*/ 62 h 213"/>
                <a:gd name="T2" fmla="*/ 179 w 1865"/>
                <a:gd name="T3" fmla="*/ 55 h 213"/>
                <a:gd name="T4" fmla="*/ 362 w 1865"/>
                <a:gd name="T5" fmla="*/ 11 h 213"/>
                <a:gd name="T6" fmla="*/ 591 w 1865"/>
                <a:gd name="T7" fmla="*/ 35 h 213"/>
                <a:gd name="T8" fmla="*/ 728 w 1865"/>
                <a:gd name="T9" fmla="*/ 29 h 213"/>
                <a:gd name="T10" fmla="*/ 935 w 1865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65"/>
                <a:gd name="T19" fmla="*/ 0 h 213"/>
                <a:gd name="T20" fmla="*/ 1865 w 1865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65" h="213">
                  <a:moveTo>
                    <a:pt x="0" y="211"/>
                  </a:moveTo>
                  <a:cubicBezTo>
                    <a:pt x="59" y="208"/>
                    <a:pt x="236" y="213"/>
                    <a:pt x="356" y="184"/>
                  </a:cubicBezTo>
                  <a:cubicBezTo>
                    <a:pt x="479" y="181"/>
                    <a:pt x="615" y="49"/>
                    <a:pt x="720" y="38"/>
                  </a:cubicBezTo>
                  <a:cubicBezTo>
                    <a:pt x="825" y="27"/>
                    <a:pt x="1068" y="122"/>
                    <a:pt x="1177" y="118"/>
                  </a:cubicBezTo>
                  <a:cubicBezTo>
                    <a:pt x="1287" y="113"/>
                    <a:pt x="1303" y="115"/>
                    <a:pt x="1450" y="96"/>
                  </a:cubicBezTo>
                  <a:cubicBezTo>
                    <a:pt x="1701" y="65"/>
                    <a:pt x="1779" y="20"/>
                    <a:pt x="186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32" name="Freeform 14">
            <a:extLst>
              <a:ext uri="{FF2B5EF4-FFF2-40B4-BE49-F238E27FC236}">
                <a16:creationId xmlns:a16="http://schemas.microsoft.com/office/drawing/2014/main" id="{C744B943-C862-4418-89A0-8E5814C0074B}"/>
              </a:ext>
            </a:extLst>
          </p:cNvPr>
          <p:cNvSpPr>
            <a:spLocks/>
          </p:cNvSpPr>
          <p:nvPr/>
        </p:nvSpPr>
        <p:spPr bwMode="auto">
          <a:xfrm flipH="1">
            <a:off x="7614504" y="4050723"/>
            <a:ext cx="124565" cy="622474"/>
          </a:xfrm>
          <a:custGeom>
            <a:avLst/>
            <a:gdLst>
              <a:gd name="T0" fmla="*/ 5 w 368"/>
              <a:gd name="T1" fmla="*/ 124 h 428"/>
              <a:gd name="T2" fmla="*/ 19 w 368"/>
              <a:gd name="T3" fmla="*/ 61 h 428"/>
              <a:gd name="T4" fmla="*/ 116 w 368"/>
              <a:gd name="T5" fmla="*/ 42 h 428"/>
              <a:gd name="T6" fmla="*/ 183 w 368"/>
              <a:gd name="T7" fmla="*/ 0 h 428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428"/>
              <a:gd name="T14" fmla="*/ 368 w 368"/>
              <a:gd name="T15" fmla="*/ 428 h 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428">
                <a:moveTo>
                  <a:pt x="6" y="428"/>
                </a:moveTo>
                <a:cubicBezTo>
                  <a:pt x="11" y="392"/>
                  <a:pt x="0" y="258"/>
                  <a:pt x="38" y="211"/>
                </a:cubicBezTo>
                <a:cubicBezTo>
                  <a:pt x="77" y="163"/>
                  <a:pt x="201" y="201"/>
                  <a:pt x="234" y="145"/>
                </a:cubicBezTo>
                <a:cubicBezTo>
                  <a:pt x="268" y="90"/>
                  <a:pt x="340" y="30"/>
                  <a:pt x="368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3">
                <a:extLst>
                  <a:ext uri="{FF2B5EF4-FFF2-40B4-BE49-F238E27FC236}">
                    <a16:creationId xmlns:a16="http://schemas.microsoft.com/office/drawing/2014/main" id="{B9EA9510-583F-4F2A-8967-A432898C557C}"/>
                  </a:ext>
                </a:extLst>
              </p:cNvPr>
              <p:cNvSpPr txBox="1"/>
              <p:nvPr/>
            </p:nvSpPr>
            <p:spPr>
              <a:xfrm>
                <a:off x="389703" y="3294517"/>
                <a:ext cx="29783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𝒅𝒊𝒔𝒕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]≤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𝒅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13">
                <a:extLst>
                  <a:ext uri="{FF2B5EF4-FFF2-40B4-BE49-F238E27FC236}">
                    <a16:creationId xmlns:a16="http://schemas.microsoft.com/office/drawing/2014/main" id="{B9EA9510-583F-4F2A-8967-A432898C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3" y="3294517"/>
                <a:ext cx="29783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4">
                <a:extLst>
                  <a:ext uri="{FF2B5EF4-FFF2-40B4-BE49-F238E27FC236}">
                    <a16:creationId xmlns:a16="http://schemas.microsoft.com/office/drawing/2014/main" id="{1C99CDFA-51EE-4054-8583-00BD008E69F8}"/>
                  </a:ext>
                </a:extLst>
              </p:cNvPr>
              <p:cNvSpPr txBox="1"/>
              <p:nvPr/>
            </p:nvSpPr>
            <p:spPr>
              <a:xfrm>
                <a:off x="457200" y="2692284"/>
                <a:ext cx="6109686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𝒅𝒊𝒔𝒕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14">
                <a:extLst>
                  <a:ext uri="{FF2B5EF4-FFF2-40B4-BE49-F238E27FC236}">
                    <a16:creationId xmlns:a16="http://schemas.microsoft.com/office/drawing/2014/main" id="{1C99CDFA-51EE-4054-8583-00BD008E6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92284"/>
                <a:ext cx="61096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5">
                <a:extLst>
                  <a:ext uri="{FF2B5EF4-FFF2-40B4-BE49-F238E27FC236}">
                    <a16:creationId xmlns:a16="http://schemas.microsoft.com/office/drawing/2014/main" id="{69F08FA5-F937-4099-8243-61E69D98942D}"/>
                  </a:ext>
                </a:extLst>
              </p:cNvPr>
              <p:cNvSpPr txBox="1"/>
              <p:nvPr/>
            </p:nvSpPr>
            <p:spPr>
              <a:xfrm>
                <a:off x="394517" y="3895117"/>
                <a:ext cx="30708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𝒅𝒊𝒔𝒕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[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]≤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𝒅𝒊𝒔𝒕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15">
                <a:extLst>
                  <a:ext uri="{FF2B5EF4-FFF2-40B4-BE49-F238E27FC236}">
                    <a16:creationId xmlns:a16="http://schemas.microsoft.com/office/drawing/2014/main" id="{69F08FA5-F937-4099-8243-61E69D989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17" y="3895117"/>
                <a:ext cx="30708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云形标注 16">
            <a:extLst>
              <a:ext uri="{FF2B5EF4-FFF2-40B4-BE49-F238E27FC236}">
                <a16:creationId xmlns:a16="http://schemas.microsoft.com/office/drawing/2014/main" id="{BB4FE809-F6AE-45B0-B519-BD228FD290CB}"/>
              </a:ext>
            </a:extLst>
          </p:cNvPr>
          <p:cNvSpPr/>
          <p:nvPr/>
        </p:nvSpPr>
        <p:spPr bwMode="auto">
          <a:xfrm>
            <a:off x="1706226" y="4438999"/>
            <a:ext cx="2232248" cy="661357"/>
          </a:xfrm>
          <a:prstGeom prst="cloudCallout">
            <a:avLst>
              <a:gd name="adj1" fmla="val -96786"/>
              <a:gd name="adj2" fmla="val 622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矛盾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6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EF4A015-DF58-44B2-B403-20588D84A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706646"/>
            <a:ext cx="4892214" cy="332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1100" dirty="0">
                <a:solidFill>
                  <a:srgbClr val="000514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voidDijkstra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(int n, int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v,Type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dist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[], int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prev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[], Type **c)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{ bool s[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maxint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for (int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=1;i&lt;=n;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++){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dist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]=c[v][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s[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]=false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if(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dist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]= =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maxint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prev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]=0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else  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prev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]=v ; }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dist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[v]=0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s[v]=true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    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for (int 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=1;i&lt;n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++){    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   int temp=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maxint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int u= v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    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for (int j = 1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j&lt;=n</a:t>
            </a:r>
            <a:r>
              <a:rPr kumimoji="1" lang="zh-CN" altLang="en-US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1600" dirty="0" err="1">
                <a:solidFill>
                  <a:srgbClr val="000514"/>
                </a:solidFill>
                <a:latin typeface="Times New Roman" panose="02020603050405020304" pitchFamily="18" charset="0"/>
              </a:rPr>
              <a:t>j++</a:t>
            </a:r>
            <a:r>
              <a:rPr kumimoji="1" lang="en-US" altLang="zh-CN" sz="1600" dirty="0">
                <a:solidFill>
                  <a:srgbClr val="000514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CB4F2F0-B1DD-4699-889C-AFA1091A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1084242"/>
            <a:ext cx="4267200" cy="2783327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      if ((!s[j])&amp;&amp;(dist[j]&lt;temp)){        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          u=j</a:t>
            </a: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temp=dist[j]</a:t>
            </a: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}    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  s[u]=true</a:t>
            </a: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for (int j=1</a:t>
            </a: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j&lt;=n;j++)  </a:t>
            </a: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if((!s[j])</a:t>
            </a: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＆＆</a:t>
            </a: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(c[u][j]&lt;maxint)){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        Type  newdist=dist[u)+c[u][j];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     if (newdist&lt;dist[j]){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        dist[]]=newdist</a:t>
            </a: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kumimoji="1" lang="zh-CN" altLang="en-US" sz="1600">
                <a:solidFill>
                  <a:srgbClr val="000514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1600">
                <a:solidFill>
                  <a:srgbClr val="000514"/>
                </a:solidFill>
                <a:latin typeface="Times New Roman" panose="02020603050405020304" pitchFamily="18" charset="0"/>
              </a:rPr>
              <a:t>prev[j]=u;  }}}}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7C032A2-09CE-45D6-BA42-6992BABC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6666"/>
            <a:ext cx="3259523" cy="37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</a:pPr>
            <a:r>
              <a:rPr kumimoji="1" lang="zh-CN" altLang="en-US" sz="1600">
                <a:solidFill>
                  <a:srgbClr val="0005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单源最短路径问题的</a:t>
            </a:r>
            <a:r>
              <a:rPr kumimoji="1" lang="en-US" altLang="zh-CN" sz="1600">
                <a:solidFill>
                  <a:srgbClr val="000514"/>
                </a:solidFill>
                <a:latin typeface="宋体" panose="02010600030101010101" pitchFamily="2" charset="-122"/>
              </a:rPr>
              <a:t>Dijkstra</a:t>
            </a:r>
            <a:r>
              <a:rPr kumimoji="1" lang="zh-CN" altLang="en-US" sz="1600">
                <a:solidFill>
                  <a:srgbClr val="0005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1" lang="zh-CN" altLang="en-US" sz="1600">
              <a:solidFill>
                <a:srgbClr val="00051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EFA252DE-EDED-49D5-B6CB-1E3A87558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538163"/>
            <a:ext cx="81534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 sz="1600">
              <a:solidFill>
                <a:srgbClr val="0005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E82A416-C72E-42F9-AAE0-7BBDF44AE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8" y="4413647"/>
            <a:ext cx="80772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用带权邻接矩阵表示有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个顶点和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条边的带权有向图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主循环体需要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O(n)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时间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循环需要执行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n-1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次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所以完成循环需要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O(n</a:t>
            </a:r>
            <a:r>
              <a:rPr kumimoji="1" lang="en-US" altLang="zh-CN" sz="1600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FF43A03-2537-45FF-A253-545D6DF8ACB3}"/>
              </a:ext>
            </a:extLst>
          </p:cNvPr>
          <p:cNvSpPr>
            <a:spLocks/>
          </p:cNvSpPr>
          <p:nvPr/>
        </p:nvSpPr>
        <p:spPr bwMode="auto">
          <a:xfrm>
            <a:off x="571347" y="2070040"/>
            <a:ext cx="128587" cy="396756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sz="1600">
              <a:solidFill>
                <a:srgbClr val="0005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AutoShape 17">
            <a:extLst>
              <a:ext uri="{FF2B5EF4-FFF2-40B4-BE49-F238E27FC236}">
                <a16:creationId xmlns:a16="http://schemas.microsoft.com/office/drawing/2014/main" id="{A06F4538-DDCB-40D8-8A68-ECD93244A4FF}"/>
              </a:ext>
            </a:extLst>
          </p:cNvPr>
          <p:cNvSpPr>
            <a:spLocks/>
          </p:cNvSpPr>
          <p:nvPr/>
        </p:nvSpPr>
        <p:spPr bwMode="auto">
          <a:xfrm>
            <a:off x="5334000" y="1428750"/>
            <a:ext cx="76200" cy="396756"/>
          </a:xfrm>
          <a:prstGeom prst="leftBrace">
            <a:avLst>
              <a:gd name="adj1" fmla="val 158333"/>
              <a:gd name="adj2" fmla="val 50000"/>
            </a:avLst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sz="1600">
              <a:solidFill>
                <a:srgbClr val="0005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Line 18">
            <a:extLst>
              <a:ext uri="{FF2B5EF4-FFF2-40B4-BE49-F238E27FC236}">
                <a16:creationId xmlns:a16="http://schemas.microsoft.com/office/drawing/2014/main" id="{A3C5905B-30F8-47F7-B043-1928C2EC2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" y="4248150"/>
            <a:ext cx="7924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 sz="1600" dirty="0">
              <a:solidFill>
                <a:srgbClr val="0005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8037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82944" y="539409"/>
            <a:ext cx="7808906" cy="47137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382944" y="137596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lIns="91438" tIns="45719" rIns="91438" bIns="45719" anchor="ctr"/>
          <a:lstStyle/>
          <a:p>
            <a:pPr defTabSz="687648">
              <a:spcBef>
                <a:spcPct val="0"/>
              </a:spcBef>
            </a:pP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43000" y="663995"/>
            <a:ext cx="792000" cy="792000"/>
            <a:chOff x="4157228" y="3968984"/>
            <a:chExt cx="792000" cy="792000"/>
          </a:xfrm>
        </p:grpSpPr>
        <p:sp>
          <p:nvSpPr>
            <p:cNvPr id="17" name="MH_Other_2"/>
            <p:cNvSpPr/>
            <p:nvPr>
              <p:custDataLst>
                <p:tags r:id="rId8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+mj-ea"/>
              </a:endParaRPr>
            </a:p>
          </p:txBody>
        </p:sp>
        <p:sp>
          <p:nvSpPr>
            <p:cNvPr id="18" name="MH_Title_1"/>
            <p:cNvSpPr/>
            <p:nvPr>
              <p:custDataLst>
                <p:tags r:id="rId9"/>
              </p:custDataLst>
            </p:nvPr>
          </p:nvSpPr>
          <p:spPr>
            <a:xfrm>
              <a:off x="4276078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800" dirty="0">
                  <a:ea typeface="+mj-ea"/>
                </a:rPr>
                <a:t>01</a:t>
              </a:r>
            </a:p>
          </p:txBody>
        </p:sp>
      </p:grpSp>
      <p:sp>
        <p:nvSpPr>
          <p:cNvPr id="19" name="MH_Text_1"/>
          <p:cNvSpPr/>
          <p:nvPr>
            <p:custDataLst>
              <p:tags r:id="rId1"/>
            </p:custDataLst>
          </p:nvPr>
        </p:nvSpPr>
        <p:spPr>
          <a:xfrm>
            <a:off x="1828800" y="817035"/>
            <a:ext cx="4846519" cy="5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6" tIns="0" rIns="119986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单源最短路径问题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2" name="MH_Text_1"/>
          <p:cNvSpPr/>
          <p:nvPr>
            <p:custDataLst>
              <p:tags r:id="rId2"/>
            </p:custDataLst>
          </p:nvPr>
        </p:nvSpPr>
        <p:spPr>
          <a:xfrm>
            <a:off x="1905000" y="1878083"/>
            <a:ext cx="6629400" cy="5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6" tIns="0" rIns="119986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特殊路径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贪心算法求解单源最短路径问题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66800" y="1657350"/>
            <a:ext cx="792000" cy="792000"/>
            <a:chOff x="4157228" y="3968984"/>
            <a:chExt cx="792000" cy="792000"/>
          </a:xfrm>
        </p:grpSpPr>
        <p:sp>
          <p:nvSpPr>
            <p:cNvPr id="33" name="MH_Other_2"/>
            <p:cNvSpPr/>
            <p:nvPr>
              <p:custDataLst>
                <p:tags r:id="rId6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+mj-ea"/>
              </a:endParaRPr>
            </a:p>
          </p:txBody>
        </p:sp>
        <p:sp>
          <p:nvSpPr>
            <p:cNvPr id="34" name="MH_Title_1"/>
            <p:cNvSpPr/>
            <p:nvPr>
              <p:custDataLst>
                <p:tags r:id="rId7"/>
              </p:custDataLst>
            </p:nvPr>
          </p:nvSpPr>
          <p:spPr>
            <a:xfrm>
              <a:off x="4276078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800" dirty="0">
                  <a:ea typeface="+mj-ea"/>
                </a:rPr>
                <a:t>02</a:t>
              </a:r>
            </a:p>
          </p:txBody>
        </p:sp>
      </p:grpSp>
      <p:sp>
        <p:nvSpPr>
          <p:cNvPr id="12" name="MH_Text_1"/>
          <p:cNvSpPr/>
          <p:nvPr>
            <p:custDataLst>
              <p:tags r:id="rId3"/>
            </p:custDataLst>
          </p:nvPr>
        </p:nvSpPr>
        <p:spPr>
          <a:xfrm>
            <a:off x="1935000" y="2669448"/>
            <a:ext cx="6447000" cy="922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6" tIns="0" rIns="119986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zh-CN" sz="2400" b="1" dirty="0">
                <a:solidFill>
                  <a:schemeClr val="tx1"/>
                </a:solidFill>
              </a:rPr>
              <a:t>编程实现</a:t>
            </a:r>
            <a:r>
              <a:rPr lang="en-US" altLang="zh-CN" sz="2400" b="1" dirty="0">
                <a:solidFill>
                  <a:schemeClr val="tx1"/>
                </a:solidFill>
              </a:rPr>
              <a:t>Dijkstra</a:t>
            </a:r>
            <a:r>
              <a:rPr lang="zh-CN" altLang="zh-CN" sz="2400" b="1" dirty="0">
                <a:solidFill>
                  <a:schemeClr val="tx1"/>
                </a:solidFill>
              </a:rPr>
              <a:t>算法，并思考采用邻接矩阵</a:t>
            </a:r>
            <a:r>
              <a:rPr lang="zh-CN" altLang="en-US" sz="2400" b="1" dirty="0">
                <a:solidFill>
                  <a:schemeClr val="tx1"/>
                </a:solidFill>
              </a:rPr>
              <a:t>如何求出最短路径长度</a:t>
            </a:r>
            <a:r>
              <a:rPr lang="zh-CN" altLang="zh-CN" sz="2400" b="1" dirty="0">
                <a:solidFill>
                  <a:schemeClr val="tx1"/>
                </a:solidFill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43000" y="2800350"/>
            <a:ext cx="792000" cy="792000"/>
            <a:chOff x="4157228" y="3968984"/>
            <a:chExt cx="792000" cy="792000"/>
          </a:xfrm>
        </p:grpSpPr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+mj-ea"/>
              </a:endParaRPr>
            </a:p>
          </p:txBody>
        </p:sp>
        <p:sp>
          <p:nvSpPr>
            <p:cNvPr id="15" name="MH_Title_1"/>
            <p:cNvSpPr/>
            <p:nvPr>
              <p:custDataLst>
                <p:tags r:id="rId5"/>
              </p:custDataLst>
            </p:nvPr>
          </p:nvSpPr>
          <p:spPr>
            <a:xfrm>
              <a:off x="4276078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800" dirty="0">
                  <a:ea typeface="+mj-ea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4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燕尾形 44"/>
          <p:cNvSpPr/>
          <p:nvPr/>
        </p:nvSpPr>
        <p:spPr>
          <a:xfrm>
            <a:off x="507239" y="188737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lIns="91438" tIns="45719" rIns="91438" bIns="45719" anchor="ctr"/>
          <a:lstStyle/>
          <a:p>
            <a:pPr defTabSz="687648">
              <a:spcBef>
                <a:spcPct val="0"/>
              </a:spcBef>
            </a:pP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课后作业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" y="73848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lt"/>
                <a:ea typeface="+mn-ea"/>
              </a:rPr>
              <a:t>请用</a:t>
            </a:r>
            <a:r>
              <a:rPr lang="en-US" altLang="zh-CN" sz="2400" b="1" dirty="0">
                <a:latin typeface="+mn-lt"/>
                <a:ea typeface="+mn-ea"/>
              </a:rPr>
              <a:t>Dijkstra</a:t>
            </a:r>
            <a:r>
              <a:rPr lang="zh-CN" altLang="en-US" sz="2400" b="1" dirty="0">
                <a:latin typeface="+mn-lt"/>
                <a:ea typeface="+mn-ea"/>
              </a:rPr>
              <a:t>算法求出从顶点到其余顶点的最短路径。</a:t>
            </a:r>
          </a:p>
        </p:txBody>
      </p:sp>
      <p:graphicFrame>
        <p:nvGraphicFramePr>
          <p:cNvPr id="59" name="对象 434180">
            <a:extLst>
              <a:ext uri="{FF2B5EF4-FFF2-40B4-BE49-F238E27FC236}">
                <a16:creationId xmlns:a16="http://schemas.microsoft.com/office/drawing/2014/main" id="{9B97396B-6876-468D-AC85-D1855EC79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568178"/>
              </p:ext>
            </p:extLst>
          </p:nvPr>
        </p:nvGraphicFramePr>
        <p:xfrm>
          <a:off x="1981200" y="1809750"/>
          <a:ext cx="43164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2665605" imgH="1104583" progId="Word.Picture.8">
                  <p:embed/>
                </p:oleObj>
              </mc:Choice>
              <mc:Fallback>
                <p:oleObj r:id="rId3" imgW="2665605" imgH="1104583" progId="Word.Picture.8">
                  <p:embed/>
                  <p:pic>
                    <p:nvPicPr>
                      <p:cNvPr id="33796" name="对象 434180">
                        <a:extLst>
                          <a:ext uri="{FF2B5EF4-FFF2-40B4-BE49-F238E27FC236}">
                            <a16:creationId xmlns:a16="http://schemas.microsoft.com/office/drawing/2014/main" id="{B472B59E-53D4-4ABA-B1B5-D6D6864BD0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09750"/>
                        <a:ext cx="4316412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7342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A952BE-B404-41E6-A826-05054D2B3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335704"/>
              </p:ext>
            </p:extLst>
          </p:nvPr>
        </p:nvGraphicFramePr>
        <p:xfrm>
          <a:off x="228600" y="971550"/>
          <a:ext cx="8458197" cy="3566016"/>
        </p:xfrm>
        <a:graphic>
          <a:graphicData uri="http://schemas.openxmlformats.org/drawingml/2006/table">
            <a:tbl>
              <a:tblPr/>
              <a:tblGrid>
                <a:gridCol w="45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6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6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6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1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S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b</a:t>
                      </a:r>
                      <a:endParaRPr lang="zh-CN" altLang="en-US" sz="18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c</a:t>
                      </a:r>
                      <a:endParaRPr lang="zh-CN" altLang="en-US" sz="18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d</a:t>
                      </a:r>
                      <a:endParaRPr lang="zh-CN" altLang="en-US" sz="18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e</a:t>
                      </a:r>
                      <a:endParaRPr lang="zh-CN" altLang="en-US" sz="18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f</a:t>
                      </a:r>
                      <a:endParaRPr lang="zh-CN" altLang="en-US" sz="18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g</a:t>
                      </a:r>
                      <a:endParaRPr lang="zh-CN" altLang="en-US" sz="18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h</a:t>
                      </a:r>
                      <a:endParaRPr lang="zh-CN" altLang="en-US" sz="18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最短</a:t>
                      </a:r>
                      <a:endParaRPr lang="zh-CN" altLang="en-US" sz="18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t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1</a:t>
                      </a:r>
                      <a:endParaRPr lang="zh-CN" altLang="en-US" sz="2000" b="1"/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a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1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4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4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2000" b="1" dirty="0">
                        <a:sym typeface="Symbol" panose="05050102010706020507" pitchFamily="18" charset="2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2000" b="1" dirty="0">
                        <a:sym typeface="Symbol" panose="05050102010706020507" pitchFamily="18" charset="2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2000" b="1" dirty="0">
                        <a:sym typeface="Symbol" panose="05050102010706020507" pitchFamily="18" charset="2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2000" b="1" dirty="0">
                        <a:sym typeface="Symbol" panose="05050102010706020507" pitchFamily="18" charset="2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1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b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2</a:t>
                      </a:r>
                      <a:endParaRPr lang="zh-CN" altLang="en-US" sz="2000" b="1"/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err="1"/>
                        <a:t>ab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3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4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10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2000" b="1" dirty="0">
                        <a:sym typeface="Symbol" panose="05050102010706020507" pitchFamily="18" charset="2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2000" b="1" dirty="0">
                        <a:sym typeface="Symbol" panose="05050102010706020507" pitchFamily="18" charset="2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2000" b="1" dirty="0">
                        <a:sym typeface="Symbol" panose="05050102010706020507" pitchFamily="18" charset="2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3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c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3</a:t>
                      </a:r>
                      <a:endParaRPr lang="zh-CN" altLang="en-US" sz="2000" b="1"/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err="1"/>
                        <a:t>abc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4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9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6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7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2000" b="1" dirty="0">
                        <a:sym typeface="Symbol" panose="05050102010706020507" pitchFamily="18" charset="2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4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d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4</a:t>
                      </a:r>
                      <a:endParaRPr lang="zh-CN" altLang="en-US" sz="2000" b="1"/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err="1"/>
                        <a:t>abcd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9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6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7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2000" b="1" dirty="0">
                        <a:sym typeface="Symbol" panose="05050102010706020507" pitchFamily="18" charset="2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6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f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5</a:t>
                      </a:r>
                      <a:endParaRPr lang="zh-CN" altLang="en-US" sz="2000" b="1"/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err="1"/>
                        <a:t>abcdf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8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7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11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7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g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6</a:t>
                      </a:r>
                      <a:endParaRPr lang="zh-CN" altLang="en-US" sz="2000" b="1"/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err="1"/>
                        <a:t>abcdfg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8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10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8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e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7</a:t>
                      </a:r>
                      <a:endParaRPr lang="zh-CN" altLang="en-US" sz="2000" b="1"/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err="1"/>
                        <a:t>abcdfge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9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9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h</a:t>
                      </a:r>
                      <a:endParaRPr lang="zh-CN" altLang="en-US" sz="2000" b="1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8</a:t>
                      </a:r>
                      <a:endParaRPr lang="zh-CN" altLang="en-US" sz="2000" b="1"/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 err="1"/>
                        <a:t>abcdfgeh</a:t>
                      </a: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1" dirty="0"/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燕尾形 44">
            <a:extLst>
              <a:ext uri="{FF2B5EF4-FFF2-40B4-BE49-F238E27FC236}">
                <a16:creationId xmlns:a16="http://schemas.microsoft.com/office/drawing/2014/main" id="{DC82382A-5F63-478B-BDC6-76849390431F}"/>
              </a:ext>
            </a:extLst>
          </p:cNvPr>
          <p:cNvSpPr/>
          <p:nvPr/>
        </p:nvSpPr>
        <p:spPr>
          <a:xfrm>
            <a:off x="507239" y="188737"/>
            <a:ext cx="1778761" cy="401813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lIns="91438" tIns="45719" rIns="91438" bIns="45719" anchor="ctr"/>
          <a:lstStyle/>
          <a:p>
            <a:pPr defTabSz="687648">
              <a:spcBef>
                <a:spcPct val="0"/>
              </a:spcBef>
            </a:pP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309254494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1187624" y="867737"/>
            <a:ext cx="5126632" cy="2874626"/>
            <a:chOff x="3767326" y="740541"/>
            <a:chExt cx="5232352" cy="2441793"/>
          </a:xfrm>
        </p:grpSpPr>
        <p:grpSp>
          <p:nvGrpSpPr>
            <p:cNvPr id="68" name="组合 67"/>
            <p:cNvGrpSpPr/>
            <p:nvPr/>
          </p:nvGrpSpPr>
          <p:grpSpPr>
            <a:xfrm>
              <a:off x="3767326" y="1540714"/>
              <a:ext cx="988476" cy="792001"/>
              <a:chOff x="4088541" y="3552124"/>
              <a:chExt cx="988476" cy="792001"/>
            </a:xfrm>
          </p:grpSpPr>
          <p:sp>
            <p:nvSpPr>
              <p:cNvPr id="84" name="MH_Other_2"/>
              <p:cNvSpPr/>
              <p:nvPr>
                <p:custDataLst>
                  <p:tags r:id="rId8"/>
                </p:custDataLst>
              </p:nvPr>
            </p:nvSpPr>
            <p:spPr>
              <a:xfrm>
                <a:off x="4088541" y="3552124"/>
                <a:ext cx="988476" cy="792001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2400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5" name="MH_Title_1"/>
              <p:cNvSpPr/>
              <p:nvPr>
                <p:custDataLst>
                  <p:tags r:id="rId9"/>
                </p:custDataLst>
              </p:nvPr>
            </p:nvSpPr>
            <p:spPr>
              <a:xfrm>
                <a:off x="4247346" y="3669917"/>
                <a:ext cx="660699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02</a:t>
                </a:r>
              </a:p>
            </p:txBody>
          </p:sp>
        </p:grpSp>
        <p:sp>
          <p:nvSpPr>
            <p:cNvPr id="75" name="MH_Text_1"/>
            <p:cNvSpPr/>
            <p:nvPr>
              <p:custDataLst>
                <p:tags r:id="rId6"/>
              </p:custDataLst>
            </p:nvPr>
          </p:nvSpPr>
          <p:spPr>
            <a:xfrm>
              <a:off x="4732811" y="740541"/>
              <a:ext cx="3733026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2400" b="1" dirty="0">
                  <a:solidFill>
                    <a:schemeClr val="tx1"/>
                  </a:solidFill>
                  <a:latin typeface="+mn-ea"/>
                </a:rPr>
                <a:t>单源最短路径问题</a:t>
              </a:r>
            </a:p>
            <a:p>
              <a:pPr>
                <a:lnSpc>
                  <a:spcPct val="150000"/>
                </a:lnSpc>
                <a:buClr>
                  <a:schemeClr val="accent2"/>
                </a:buClr>
              </a:pPr>
              <a:endParaRPr lang="en-US" altLang="zh-CN" sz="2400" b="1" dirty="0">
                <a:solidFill>
                  <a:srgbClr val="003300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76" name="MH_Text_1"/>
            <p:cNvSpPr/>
            <p:nvPr>
              <p:custDataLst>
                <p:tags r:id="rId7"/>
              </p:custDataLst>
            </p:nvPr>
          </p:nvSpPr>
          <p:spPr>
            <a:xfrm>
              <a:off x="4810581" y="2641067"/>
              <a:ext cx="418909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2400" b="1" dirty="0">
                  <a:solidFill>
                    <a:schemeClr val="tx1"/>
                  </a:solidFill>
                  <a:latin typeface="+mn-ea"/>
                  <a:sym typeface="+mn-lt"/>
                </a:rPr>
                <a:t>贪心算法解决单源路径问题</a:t>
              </a:r>
              <a:endParaRPr lang="en-US" altLang="zh-CN" sz="2400" b="1" dirty="0">
                <a:solidFill>
                  <a:schemeClr val="tx1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520" y="123478"/>
            <a:ext cx="7871121" cy="440837"/>
            <a:chOff x="-635732" y="110398"/>
            <a:chExt cx="7871121" cy="44083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-575965" y="551234"/>
              <a:ext cx="7811354" cy="0"/>
            </a:xfrm>
            <a:prstGeom prst="line">
              <a:avLst/>
            </a:prstGeom>
            <a:ln w="12700">
              <a:solidFill>
                <a:srgbClr val="7EC23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燕尾形 21"/>
            <p:cNvSpPr/>
            <p:nvPr/>
          </p:nvSpPr>
          <p:spPr>
            <a:xfrm>
              <a:off x="-635732" y="110398"/>
              <a:ext cx="2028465" cy="401813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="ctr"/>
            <a:lstStyle/>
            <a:p>
              <a:pPr defTabSz="91686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  <a:ea typeface="+mn-ea"/>
                </a:rPr>
                <a:t>学习要点</a:t>
              </a:r>
            </a:p>
          </p:txBody>
        </p:sp>
      </p:grpSp>
      <p:sp>
        <p:nvSpPr>
          <p:cNvPr id="14" name="MH_Other_2"/>
          <p:cNvSpPr/>
          <p:nvPr>
            <p:custDataLst>
              <p:tags r:id="rId1"/>
            </p:custDataLst>
          </p:nvPr>
        </p:nvSpPr>
        <p:spPr>
          <a:xfrm>
            <a:off x="1088896" y="666750"/>
            <a:ext cx="968504" cy="932392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03200" dist="177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MH_Title_1"/>
          <p:cNvSpPr/>
          <p:nvPr>
            <p:custDataLst>
              <p:tags r:id="rId2"/>
            </p:custDataLst>
          </p:nvPr>
        </p:nvSpPr>
        <p:spPr>
          <a:xfrm>
            <a:off x="1219200" y="819150"/>
            <a:ext cx="647350" cy="635721"/>
          </a:xfrm>
          <a:prstGeom prst="ellipse">
            <a:avLst/>
          </a:prstGeom>
          <a:solidFill>
            <a:srgbClr val="009900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>
            <a:off x="1143000" y="2952750"/>
            <a:ext cx="968504" cy="932392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03200" dist="177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MH_Title_1"/>
          <p:cNvSpPr/>
          <p:nvPr>
            <p:custDataLst>
              <p:tags r:id="rId4"/>
            </p:custDataLst>
          </p:nvPr>
        </p:nvSpPr>
        <p:spPr>
          <a:xfrm>
            <a:off x="1298596" y="3091422"/>
            <a:ext cx="647350" cy="635721"/>
          </a:xfrm>
          <a:prstGeom prst="ellipse">
            <a:avLst/>
          </a:prstGeom>
          <a:solidFill>
            <a:srgbClr val="009900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</a:p>
        </p:txBody>
      </p:sp>
      <p:sp>
        <p:nvSpPr>
          <p:cNvPr id="17" name="MH_Text_1"/>
          <p:cNvSpPr/>
          <p:nvPr>
            <p:custDataLst>
              <p:tags r:id="rId5"/>
            </p:custDataLst>
          </p:nvPr>
        </p:nvSpPr>
        <p:spPr>
          <a:xfrm>
            <a:off x="2279985" y="1957337"/>
            <a:ext cx="2596815" cy="637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特殊路径</a:t>
            </a:r>
            <a:endParaRPr lang="en-US" altLang="zh-CN" sz="2400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9597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8985" y="590550"/>
                <a:ext cx="783259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+mn-lt"/>
                    <a:ea typeface="+mn-ea"/>
                  </a:rPr>
                  <a:t>问题描述：给定非负带权有向图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𝑮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=(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𝑽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𝑬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和一个顶点</a:t>
                </a:r>
                <a:endParaRPr lang="en-US" altLang="zh-CN" sz="2400" b="1" dirty="0">
                  <a:latin typeface="+mn-lt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+mn-lt"/>
                    <a:ea typeface="+mn-ea"/>
                  </a:rPr>
                  <a:t>(</a:t>
                </a:r>
                <a:r>
                  <a:rPr lang="zh-CN" altLang="en-US" sz="2400" b="1" dirty="0">
                    <a:latin typeface="+mn-lt"/>
                    <a:ea typeface="+mn-ea"/>
                  </a:rPr>
                  <a:t>源</a:t>
                </a:r>
                <a:r>
                  <a:rPr lang="en-US" altLang="zh-CN" sz="2400" b="1" dirty="0">
                    <a:latin typeface="+mn-lt"/>
                    <a:ea typeface="+mn-ea"/>
                  </a:rPr>
                  <a:t>)v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，单源最短路径问题就是要求出</a:t>
                </a:r>
                <a:endParaRPr lang="en-US" altLang="zh-CN" sz="2400" b="1" dirty="0">
                  <a:latin typeface="+mn-lt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+mn-lt"/>
                    <a:ea typeface="+mn-ea"/>
                  </a:rPr>
                  <a:t>                 </a:t>
                </a:r>
                <a:r>
                  <a:rPr lang="zh-CN" altLang="en-US" sz="2400" b="1" dirty="0">
                    <a:latin typeface="+mn-lt"/>
                    <a:ea typeface="+mn-ea"/>
                  </a:rPr>
                  <a:t>从源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𝒗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到图中所有其它各顶点的最短路径长度。</a:t>
                </a:r>
                <a:endParaRPr lang="en-US" altLang="zh-CN" sz="24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5" y="590550"/>
                <a:ext cx="7832593" cy="1754326"/>
              </a:xfrm>
              <a:prstGeom prst="rect">
                <a:avLst/>
              </a:prstGeom>
              <a:blipFill rotWithShape="1">
                <a:blip r:embed="rId7"/>
                <a:stretch>
                  <a:fillRect l="-1167" r="-233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燕尾形 2"/>
          <p:cNvSpPr/>
          <p:nvPr/>
        </p:nvSpPr>
        <p:spPr>
          <a:xfrm>
            <a:off x="409935" y="188736"/>
            <a:ext cx="20284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单源最短路径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79450" y="2427178"/>
            <a:ext cx="3232150" cy="2310228"/>
            <a:chOff x="864" y="864"/>
            <a:chExt cx="2036" cy="2090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 flipH="1">
              <a:off x="1344" y="2640"/>
              <a:ext cx="11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864" y="864"/>
              <a:ext cx="2036" cy="2090"/>
              <a:chOff x="864" y="864"/>
              <a:chExt cx="2036" cy="2090"/>
            </a:xfrm>
          </p:grpSpPr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0" name="Oval 13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flipH="1">
                <a:off x="1296" y="1056"/>
                <a:ext cx="528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32" cy="52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 flipV="1">
                <a:off x="1296" y="1776"/>
                <a:ext cx="1152" cy="76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2016" y="1200"/>
                <a:ext cx="480" cy="13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1344" y="108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2304" y="1011"/>
                <a:ext cx="359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1662" y="1907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864" y="1994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50</a:t>
                </a:r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1766" y="259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30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60</a:t>
                </a:r>
              </a:p>
            </p:txBody>
          </p:sp>
          <p:sp>
            <p:nvSpPr>
              <p:cNvPr id="24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30</a:t>
                </a: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268371" y="2419350"/>
            <a:ext cx="2561749" cy="1636929"/>
            <a:chOff x="4268371" y="2419350"/>
            <a:chExt cx="2561749" cy="1636929"/>
          </a:xfrm>
        </p:grpSpPr>
        <p:grpSp>
          <p:nvGrpSpPr>
            <p:cNvPr id="26" name="组合 25"/>
            <p:cNvGrpSpPr/>
            <p:nvPr/>
          </p:nvGrpSpPr>
          <p:grpSpPr>
            <a:xfrm>
              <a:off x="4268371" y="2419350"/>
              <a:ext cx="2561749" cy="738663"/>
              <a:chOff x="655800" y="3175555"/>
              <a:chExt cx="2561749" cy="984885"/>
            </a:xfrm>
          </p:grpSpPr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494000" y="3175555"/>
                <a:ext cx="1723549" cy="8617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+mn-lt"/>
                    <a:ea typeface="+mn-ea"/>
                  </a:rPr>
                  <a:t>贪心策略？</a:t>
                </a: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655800" y="3200400"/>
                <a:ext cx="792000" cy="960040"/>
                <a:chOff x="4157228" y="3968984"/>
                <a:chExt cx="792000" cy="960040"/>
              </a:xfrm>
            </p:grpSpPr>
            <p:sp>
              <p:nvSpPr>
                <p:cNvPr id="34" name="MH_Other_2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4157228" y="3968984"/>
                  <a:ext cx="792000" cy="9600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E0E0E0"/>
                    </a:gs>
                  </a:gsLst>
                  <a:lin ang="8100000" scaled="0"/>
                  <a:tileRect/>
                </a:gradFill>
                <a:ln w="34925">
                  <a:gradFill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8100000" scaled="0"/>
                  </a:gradFill>
                </a:ln>
                <a:effectLst>
                  <a:outerShdw blurRad="203200" dist="1778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2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MH_Title_1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4301244" y="4094984"/>
                  <a:ext cx="540000" cy="732440"/>
                </a:xfrm>
                <a:prstGeom prst="ellipse">
                  <a:avLst/>
                </a:prstGeom>
                <a:solidFill>
                  <a:srgbClr val="009900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/>
                  <a:r>
                    <a:rPr lang="en-US" altLang="zh-CN" sz="2400" b="1" dirty="0"/>
                    <a:t>01</a:t>
                  </a:r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4296251" y="3333750"/>
              <a:ext cx="2253972" cy="722529"/>
              <a:chOff x="655800" y="3197067"/>
              <a:chExt cx="2253972" cy="963373"/>
            </a:xfrm>
          </p:grpSpPr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1494000" y="3197067"/>
                <a:ext cx="1415772" cy="8617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+mn-lt"/>
                    <a:ea typeface="+mn-ea"/>
                  </a:rPr>
                  <a:t>贪心算法</a:t>
                </a: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55800" y="3200400"/>
                <a:ext cx="792000" cy="960040"/>
                <a:chOff x="4157228" y="3968984"/>
                <a:chExt cx="792000" cy="960040"/>
              </a:xfrm>
            </p:grpSpPr>
            <p:sp>
              <p:nvSpPr>
                <p:cNvPr id="30" name="MH_Other_2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4157228" y="3968984"/>
                  <a:ext cx="792000" cy="9600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E0E0E0"/>
                    </a:gs>
                  </a:gsLst>
                  <a:lin ang="8100000" scaled="0"/>
                  <a:tileRect/>
                </a:gradFill>
                <a:ln w="34925">
                  <a:gradFill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8100000" scaled="0"/>
                  </a:gradFill>
                </a:ln>
                <a:effectLst>
                  <a:outerShdw blurRad="203200" dist="1778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2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MH_Title_1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4301244" y="4094984"/>
                  <a:ext cx="540000" cy="732440"/>
                </a:xfrm>
                <a:prstGeom prst="ellipse">
                  <a:avLst/>
                </a:prstGeom>
                <a:solidFill>
                  <a:srgbClr val="009900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/>
                  <a:r>
                    <a:rPr lang="en-US" altLang="zh-CN" sz="2400" b="1" dirty="0"/>
                    <a:t>02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84671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54050" y="742950"/>
            <a:ext cx="3232150" cy="2310228"/>
            <a:chOff x="864" y="864"/>
            <a:chExt cx="2036" cy="2090"/>
          </a:xfrm>
        </p:grpSpPr>
        <p:sp>
          <p:nvSpPr>
            <p:cNvPr id="4" name="Line 8"/>
            <p:cNvSpPr>
              <a:spLocks noChangeShapeType="1"/>
            </p:cNvSpPr>
            <p:nvPr/>
          </p:nvSpPr>
          <p:spPr bwMode="auto">
            <a:xfrm flipH="1">
              <a:off x="1344" y="2640"/>
              <a:ext cx="110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864" y="864"/>
              <a:ext cx="2036" cy="2090"/>
              <a:chOff x="864" y="864"/>
              <a:chExt cx="2036" cy="2090"/>
            </a:xfrm>
          </p:grpSpPr>
          <p:sp>
            <p:nvSpPr>
              <p:cNvPr id="6" name="Oval 10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" name="Oval 11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" name="Oval 12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9" name="Oval 13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0" name="Oval 14"/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H="1">
                <a:off x="1296" y="1056"/>
                <a:ext cx="528" cy="576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32" cy="52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1296" y="1776"/>
                <a:ext cx="1152" cy="76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2016" y="1200"/>
                <a:ext cx="480" cy="134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1344" y="108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304" y="1011"/>
                <a:ext cx="359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1662" y="1907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864" y="1994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50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1766" y="259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30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60</a:t>
                </a:r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30</a:t>
                </a: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733800" y="742950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lt"/>
                <a:ea typeface="+mn-ea"/>
              </a:rPr>
              <a:t>顶点</a:t>
            </a:r>
            <a:r>
              <a:rPr lang="en-US" altLang="zh-CN" sz="2400" b="1" dirty="0">
                <a:latin typeface="+mn-lt"/>
                <a:ea typeface="+mn-ea"/>
              </a:rPr>
              <a:t>1</a:t>
            </a:r>
            <a:r>
              <a:rPr lang="zh-CN" altLang="en-US" sz="2400" b="1" dirty="0">
                <a:latin typeface="+mn-lt"/>
                <a:ea typeface="+mn-ea"/>
              </a:rPr>
              <a:t>到各顶点最短路径及长度为：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77807" y="1200150"/>
                <a:ext cx="298979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altLang="zh-CN" sz="2400" b="1" dirty="0">
                    <a:latin typeface="+mn-lt"/>
                  </a:rPr>
                  <a:t>:                10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𝟒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dirty="0">
                    <a:latin typeface="+mn-lt"/>
                  </a:rPr>
                  <a:t>3:           50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:                    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𝟑𝟎</m:t>
                      </m:r>
                    </m:oMath>
                  </m:oMathPara>
                </a14:m>
                <a:endParaRPr lang="en-US" altLang="zh-CN" sz="2400" b="1" dirty="0">
                  <a:latin typeface="+mn-lt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𝟓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:   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𝟔𝟎</m:t>
                      </m:r>
                    </m:oMath>
                  </m:oMathPara>
                </a14:m>
                <a:endParaRPr lang="zh-CN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807" y="1200150"/>
                <a:ext cx="2989793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612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燕尾形 2">
            <a:extLst>
              <a:ext uri="{FF2B5EF4-FFF2-40B4-BE49-F238E27FC236}">
                <a16:creationId xmlns:a16="http://schemas.microsoft.com/office/drawing/2014/main" id="{14758512-5D8F-41EC-BF48-06A09B4C0341}"/>
              </a:ext>
            </a:extLst>
          </p:cNvPr>
          <p:cNvSpPr/>
          <p:nvPr/>
        </p:nvSpPr>
        <p:spPr>
          <a:xfrm>
            <a:off x="409935" y="188736"/>
            <a:ext cx="20284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21457018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艾兹格·迪科斯彻">
            <a:hlinkClick r:id="rId3"/>
            <a:extLst>
              <a:ext uri="{FF2B5EF4-FFF2-40B4-BE49-F238E27FC236}">
                <a16:creationId xmlns:a16="http://schemas.microsoft.com/office/drawing/2014/main" id="{F956D1F4-0FED-4ABD-85C6-E3F7A04A2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750"/>
            <a:ext cx="14414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133DACC-8A52-43DF-9984-88431A2B2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76350"/>
            <a:ext cx="5400675" cy="2049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3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E. Dijkstra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的贪心算法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3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通过分步方法求出最短路径。每一步产生一个到达新的目的顶点的最短路径。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227381-CA6D-470A-9DEF-B9D89C0E8A64}"/>
              </a:ext>
            </a:extLst>
          </p:cNvPr>
          <p:cNvSpPr/>
          <p:nvPr/>
        </p:nvSpPr>
        <p:spPr>
          <a:xfrm>
            <a:off x="228600" y="3105150"/>
            <a:ext cx="1979612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dirty="0">
                <a:solidFill>
                  <a:srgbClr val="003399"/>
                </a:solidFill>
                <a:ea typeface="宋体" panose="02010600030101010101" pitchFamily="2" charset="-122"/>
              </a:rPr>
              <a:t>艾兹格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·</a:t>
            </a:r>
            <a:r>
              <a:rPr lang="zh-CN" altLang="zh-CN" dirty="0">
                <a:solidFill>
                  <a:srgbClr val="003399"/>
                </a:solidFill>
                <a:ea typeface="宋体" panose="02010600030101010101" pitchFamily="2" charset="-122"/>
              </a:rPr>
              <a:t>迪科斯彻 </a:t>
            </a:r>
            <a:endParaRPr lang="zh-CN" altLang="en-US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燕尾形 2">
            <a:extLst>
              <a:ext uri="{FF2B5EF4-FFF2-40B4-BE49-F238E27FC236}">
                <a16:creationId xmlns:a16="http://schemas.microsoft.com/office/drawing/2014/main" id="{AC3D901B-D6B9-4548-B416-10637C60571A}"/>
              </a:ext>
            </a:extLst>
          </p:cNvPr>
          <p:cNvSpPr/>
          <p:nvPr/>
        </p:nvSpPr>
        <p:spPr>
          <a:xfrm>
            <a:off x="409935" y="188736"/>
            <a:ext cx="20284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10197722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4624" y="666750"/>
                <a:ext cx="8256812" cy="1134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+mn-lt"/>
                    <a:ea typeface="+mn-ea"/>
                  </a:rPr>
                  <a:t>定义：设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𝑺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⊆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为非空集合，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𝒖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是图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+mn-ea"/>
                      </a:rPr>
                      <m:t>𝑮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的某一个顶点，把从源</a:t>
                </a:r>
                <a:endParaRPr lang="en-US" altLang="zh-CN" sz="2400" b="1" dirty="0">
                  <a:latin typeface="+mn-lt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+mn-lt"/>
                    <a:ea typeface="+mn-ea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𝒖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且中间只经过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𝑺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中顶点的路径称为从源到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𝒖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的特殊路径。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24" y="666750"/>
                <a:ext cx="8256812" cy="1134862"/>
              </a:xfrm>
              <a:prstGeom prst="rect">
                <a:avLst/>
              </a:prstGeom>
              <a:blipFill>
                <a:blip r:embed="rId2"/>
                <a:stretch>
                  <a:fillRect l="-1182" b="-1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燕尾形 2"/>
          <p:cNvSpPr/>
          <p:nvPr/>
        </p:nvSpPr>
        <p:spPr>
          <a:xfrm>
            <a:off x="486135" y="188736"/>
            <a:ext cx="1571265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特殊路径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17895" y="1971707"/>
            <a:ext cx="5445326" cy="2376871"/>
            <a:chOff x="517895" y="1971707"/>
            <a:chExt cx="5445326" cy="2376871"/>
          </a:xfrm>
        </p:grpSpPr>
        <p:grpSp>
          <p:nvGrpSpPr>
            <p:cNvPr id="40" name="组合 39"/>
            <p:cNvGrpSpPr/>
            <p:nvPr/>
          </p:nvGrpSpPr>
          <p:grpSpPr>
            <a:xfrm>
              <a:off x="517895" y="1971707"/>
              <a:ext cx="3447310" cy="2376871"/>
              <a:chOff x="517895" y="1971707"/>
              <a:chExt cx="3447310" cy="2376871"/>
            </a:xfrm>
          </p:grpSpPr>
          <p:sp>
            <p:nvSpPr>
              <p:cNvPr id="39" name="任意多边形 38"/>
              <p:cNvSpPr/>
              <p:nvPr/>
            </p:nvSpPr>
            <p:spPr>
              <a:xfrm>
                <a:off x="517895" y="1971707"/>
                <a:ext cx="3447310" cy="2361715"/>
              </a:xfrm>
              <a:custGeom>
                <a:avLst/>
                <a:gdLst>
                  <a:gd name="connsiteX0" fmla="*/ 1552575 w 3447310"/>
                  <a:gd name="connsiteY0" fmla="*/ 24753 h 3148953"/>
                  <a:gd name="connsiteX1" fmla="*/ 1381125 w 3447310"/>
                  <a:gd name="connsiteY1" fmla="*/ 110478 h 3148953"/>
                  <a:gd name="connsiteX2" fmla="*/ 1285875 w 3447310"/>
                  <a:gd name="connsiteY2" fmla="*/ 158103 h 3148953"/>
                  <a:gd name="connsiteX3" fmla="*/ 1209675 w 3447310"/>
                  <a:gd name="connsiteY3" fmla="*/ 215253 h 3148953"/>
                  <a:gd name="connsiteX4" fmla="*/ 1095375 w 3447310"/>
                  <a:gd name="connsiteY4" fmla="*/ 272403 h 3148953"/>
                  <a:gd name="connsiteX5" fmla="*/ 1009650 w 3447310"/>
                  <a:gd name="connsiteY5" fmla="*/ 320028 h 3148953"/>
                  <a:gd name="connsiteX6" fmla="*/ 904875 w 3447310"/>
                  <a:gd name="connsiteY6" fmla="*/ 358128 h 3148953"/>
                  <a:gd name="connsiteX7" fmla="*/ 800100 w 3447310"/>
                  <a:gd name="connsiteY7" fmla="*/ 415278 h 3148953"/>
                  <a:gd name="connsiteX8" fmla="*/ 590550 w 3447310"/>
                  <a:gd name="connsiteY8" fmla="*/ 491478 h 3148953"/>
                  <a:gd name="connsiteX9" fmla="*/ 485775 w 3447310"/>
                  <a:gd name="connsiteY9" fmla="*/ 539103 h 3148953"/>
                  <a:gd name="connsiteX10" fmla="*/ 447675 w 3447310"/>
                  <a:gd name="connsiteY10" fmla="*/ 558153 h 3148953"/>
                  <a:gd name="connsiteX11" fmla="*/ 390525 w 3447310"/>
                  <a:gd name="connsiteY11" fmla="*/ 577203 h 3148953"/>
                  <a:gd name="connsiteX12" fmla="*/ 333375 w 3447310"/>
                  <a:gd name="connsiteY12" fmla="*/ 605778 h 3148953"/>
                  <a:gd name="connsiteX13" fmla="*/ 285750 w 3447310"/>
                  <a:gd name="connsiteY13" fmla="*/ 624828 h 3148953"/>
                  <a:gd name="connsiteX14" fmla="*/ 228600 w 3447310"/>
                  <a:gd name="connsiteY14" fmla="*/ 672453 h 3148953"/>
                  <a:gd name="connsiteX15" fmla="*/ 152400 w 3447310"/>
                  <a:gd name="connsiteY15" fmla="*/ 720078 h 3148953"/>
                  <a:gd name="connsiteX16" fmla="*/ 114300 w 3447310"/>
                  <a:gd name="connsiteY16" fmla="*/ 758178 h 3148953"/>
                  <a:gd name="connsiteX17" fmla="*/ 85725 w 3447310"/>
                  <a:gd name="connsiteY17" fmla="*/ 777228 h 3148953"/>
                  <a:gd name="connsiteX18" fmla="*/ 19050 w 3447310"/>
                  <a:gd name="connsiteY18" fmla="*/ 872478 h 3148953"/>
                  <a:gd name="connsiteX19" fmla="*/ 0 w 3447310"/>
                  <a:gd name="connsiteY19" fmla="*/ 901053 h 3148953"/>
                  <a:gd name="connsiteX20" fmla="*/ 9525 w 3447310"/>
                  <a:gd name="connsiteY20" fmla="*/ 1139178 h 3148953"/>
                  <a:gd name="connsiteX21" fmla="*/ 19050 w 3447310"/>
                  <a:gd name="connsiteY21" fmla="*/ 1167753 h 3148953"/>
                  <a:gd name="connsiteX22" fmla="*/ 47625 w 3447310"/>
                  <a:gd name="connsiteY22" fmla="*/ 1196328 h 3148953"/>
                  <a:gd name="connsiteX23" fmla="*/ 66675 w 3447310"/>
                  <a:gd name="connsiteY23" fmla="*/ 1263003 h 3148953"/>
                  <a:gd name="connsiteX24" fmla="*/ 95250 w 3447310"/>
                  <a:gd name="connsiteY24" fmla="*/ 1301103 h 3148953"/>
                  <a:gd name="connsiteX25" fmla="*/ 104775 w 3447310"/>
                  <a:gd name="connsiteY25" fmla="*/ 1329678 h 3148953"/>
                  <a:gd name="connsiteX26" fmla="*/ 123825 w 3447310"/>
                  <a:gd name="connsiteY26" fmla="*/ 1358253 h 3148953"/>
                  <a:gd name="connsiteX27" fmla="*/ 171450 w 3447310"/>
                  <a:gd name="connsiteY27" fmla="*/ 1424928 h 3148953"/>
                  <a:gd name="connsiteX28" fmla="*/ 200025 w 3447310"/>
                  <a:gd name="connsiteY28" fmla="*/ 1472553 h 3148953"/>
                  <a:gd name="connsiteX29" fmla="*/ 266700 w 3447310"/>
                  <a:gd name="connsiteY29" fmla="*/ 1558278 h 3148953"/>
                  <a:gd name="connsiteX30" fmla="*/ 304800 w 3447310"/>
                  <a:gd name="connsiteY30" fmla="*/ 1624953 h 3148953"/>
                  <a:gd name="connsiteX31" fmla="*/ 352425 w 3447310"/>
                  <a:gd name="connsiteY31" fmla="*/ 1691628 h 3148953"/>
                  <a:gd name="connsiteX32" fmla="*/ 400050 w 3447310"/>
                  <a:gd name="connsiteY32" fmla="*/ 1758303 h 3148953"/>
                  <a:gd name="connsiteX33" fmla="*/ 504825 w 3447310"/>
                  <a:gd name="connsiteY33" fmla="*/ 1901178 h 3148953"/>
                  <a:gd name="connsiteX34" fmla="*/ 542925 w 3447310"/>
                  <a:gd name="connsiteY34" fmla="*/ 1939278 h 3148953"/>
                  <a:gd name="connsiteX35" fmla="*/ 581025 w 3447310"/>
                  <a:gd name="connsiteY35" fmla="*/ 1967853 h 3148953"/>
                  <a:gd name="connsiteX36" fmla="*/ 600075 w 3447310"/>
                  <a:gd name="connsiteY36" fmla="*/ 1996428 h 3148953"/>
                  <a:gd name="connsiteX37" fmla="*/ 685800 w 3447310"/>
                  <a:gd name="connsiteY37" fmla="*/ 2063103 h 3148953"/>
                  <a:gd name="connsiteX38" fmla="*/ 733425 w 3447310"/>
                  <a:gd name="connsiteY38" fmla="*/ 2101203 h 3148953"/>
                  <a:gd name="connsiteX39" fmla="*/ 790575 w 3447310"/>
                  <a:gd name="connsiteY39" fmla="*/ 2148828 h 3148953"/>
                  <a:gd name="connsiteX40" fmla="*/ 819150 w 3447310"/>
                  <a:gd name="connsiteY40" fmla="*/ 2177403 h 3148953"/>
                  <a:gd name="connsiteX41" fmla="*/ 876300 w 3447310"/>
                  <a:gd name="connsiteY41" fmla="*/ 2205978 h 3148953"/>
                  <a:gd name="connsiteX42" fmla="*/ 904875 w 3447310"/>
                  <a:gd name="connsiteY42" fmla="*/ 2234553 h 3148953"/>
                  <a:gd name="connsiteX43" fmla="*/ 1000125 w 3447310"/>
                  <a:gd name="connsiteY43" fmla="*/ 2291703 h 3148953"/>
                  <a:gd name="connsiteX44" fmla="*/ 1028700 w 3447310"/>
                  <a:gd name="connsiteY44" fmla="*/ 2301228 h 3148953"/>
                  <a:gd name="connsiteX45" fmla="*/ 1095375 w 3447310"/>
                  <a:gd name="connsiteY45" fmla="*/ 2348853 h 3148953"/>
                  <a:gd name="connsiteX46" fmla="*/ 1171575 w 3447310"/>
                  <a:gd name="connsiteY46" fmla="*/ 2386953 h 3148953"/>
                  <a:gd name="connsiteX47" fmla="*/ 1200150 w 3447310"/>
                  <a:gd name="connsiteY47" fmla="*/ 2396478 h 3148953"/>
                  <a:gd name="connsiteX48" fmla="*/ 1238250 w 3447310"/>
                  <a:gd name="connsiteY48" fmla="*/ 2415528 h 3148953"/>
                  <a:gd name="connsiteX49" fmla="*/ 1266825 w 3447310"/>
                  <a:gd name="connsiteY49" fmla="*/ 2444103 h 3148953"/>
                  <a:gd name="connsiteX50" fmla="*/ 1323975 w 3447310"/>
                  <a:gd name="connsiteY50" fmla="*/ 2453628 h 3148953"/>
                  <a:gd name="connsiteX51" fmla="*/ 1409700 w 3447310"/>
                  <a:gd name="connsiteY51" fmla="*/ 2491728 h 3148953"/>
                  <a:gd name="connsiteX52" fmla="*/ 1438275 w 3447310"/>
                  <a:gd name="connsiteY52" fmla="*/ 2501253 h 3148953"/>
                  <a:gd name="connsiteX53" fmla="*/ 1466850 w 3447310"/>
                  <a:gd name="connsiteY53" fmla="*/ 2510778 h 3148953"/>
                  <a:gd name="connsiteX54" fmla="*/ 1524000 w 3447310"/>
                  <a:gd name="connsiteY54" fmla="*/ 2548878 h 3148953"/>
                  <a:gd name="connsiteX55" fmla="*/ 1552575 w 3447310"/>
                  <a:gd name="connsiteY55" fmla="*/ 2558403 h 3148953"/>
                  <a:gd name="connsiteX56" fmla="*/ 1657350 w 3447310"/>
                  <a:gd name="connsiteY56" fmla="*/ 2586978 h 3148953"/>
                  <a:gd name="connsiteX57" fmla="*/ 1695450 w 3447310"/>
                  <a:gd name="connsiteY57" fmla="*/ 2606028 h 3148953"/>
                  <a:gd name="connsiteX58" fmla="*/ 1733550 w 3447310"/>
                  <a:gd name="connsiteY58" fmla="*/ 2634603 h 3148953"/>
                  <a:gd name="connsiteX59" fmla="*/ 1771650 w 3447310"/>
                  <a:gd name="connsiteY59" fmla="*/ 2644128 h 3148953"/>
                  <a:gd name="connsiteX60" fmla="*/ 1800225 w 3447310"/>
                  <a:gd name="connsiteY60" fmla="*/ 2653653 h 3148953"/>
                  <a:gd name="connsiteX61" fmla="*/ 1866900 w 3447310"/>
                  <a:gd name="connsiteY61" fmla="*/ 2691753 h 3148953"/>
                  <a:gd name="connsiteX62" fmla="*/ 1943100 w 3447310"/>
                  <a:gd name="connsiteY62" fmla="*/ 2720328 h 3148953"/>
                  <a:gd name="connsiteX63" fmla="*/ 1971675 w 3447310"/>
                  <a:gd name="connsiteY63" fmla="*/ 2739378 h 3148953"/>
                  <a:gd name="connsiteX64" fmla="*/ 2009775 w 3447310"/>
                  <a:gd name="connsiteY64" fmla="*/ 2748903 h 3148953"/>
                  <a:gd name="connsiteX65" fmla="*/ 2057400 w 3447310"/>
                  <a:gd name="connsiteY65" fmla="*/ 2767953 h 3148953"/>
                  <a:gd name="connsiteX66" fmla="*/ 2085975 w 3447310"/>
                  <a:gd name="connsiteY66" fmla="*/ 2777478 h 3148953"/>
                  <a:gd name="connsiteX67" fmla="*/ 2152650 w 3447310"/>
                  <a:gd name="connsiteY67" fmla="*/ 2815578 h 3148953"/>
                  <a:gd name="connsiteX68" fmla="*/ 2219325 w 3447310"/>
                  <a:gd name="connsiteY68" fmla="*/ 2834628 h 3148953"/>
                  <a:gd name="connsiteX69" fmla="*/ 2247900 w 3447310"/>
                  <a:gd name="connsiteY69" fmla="*/ 2844153 h 3148953"/>
                  <a:gd name="connsiteX70" fmla="*/ 2276475 w 3447310"/>
                  <a:gd name="connsiteY70" fmla="*/ 2863203 h 3148953"/>
                  <a:gd name="connsiteX71" fmla="*/ 2371725 w 3447310"/>
                  <a:gd name="connsiteY71" fmla="*/ 2882253 h 3148953"/>
                  <a:gd name="connsiteX72" fmla="*/ 2428875 w 3447310"/>
                  <a:gd name="connsiteY72" fmla="*/ 2920353 h 3148953"/>
                  <a:gd name="connsiteX73" fmla="*/ 2495550 w 3447310"/>
                  <a:gd name="connsiteY73" fmla="*/ 2958453 h 3148953"/>
                  <a:gd name="connsiteX74" fmla="*/ 2552700 w 3447310"/>
                  <a:gd name="connsiteY74" fmla="*/ 2977503 h 3148953"/>
                  <a:gd name="connsiteX75" fmla="*/ 2628900 w 3447310"/>
                  <a:gd name="connsiteY75" fmla="*/ 3006078 h 3148953"/>
                  <a:gd name="connsiteX76" fmla="*/ 2686050 w 3447310"/>
                  <a:gd name="connsiteY76" fmla="*/ 3025128 h 3148953"/>
                  <a:gd name="connsiteX77" fmla="*/ 2714625 w 3447310"/>
                  <a:gd name="connsiteY77" fmla="*/ 3034653 h 3148953"/>
                  <a:gd name="connsiteX78" fmla="*/ 2762250 w 3447310"/>
                  <a:gd name="connsiteY78" fmla="*/ 3044178 h 3148953"/>
                  <a:gd name="connsiteX79" fmla="*/ 2847975 w 3447310"/>
                  <a:gd name="connsiteY79" fmla="*/ 3082278 h 3148953"/>
                  <a:gd name="connsiteX80" fmla="*/ 2847975 w 3447310"/>
                  <a:gd name="connsiteY80" fmla="*/ 3082278 h 3148953"/>
                  <a:gd name="connsiteX81" fmla="*/ 2895600 w 3447310"/>
                  <a:gd name="connsiteY81" fmla="*/ 3110853 h 3148953"/>
                  <a:gd name="connsiteX82" fmla="*/ 2933700 w 3447310"/>
                  <a:gd name="connsiteY82" fmla="*/ 3120378 h 3148953"/>
                  <a:gd name="connsiteX83" fmla="*/ 3038475 w 3447310"/>
                  <a:gd name="connsiteY83" fmla="*/ 3148953 h 3148953"/>
                  <a:gd name="connsiteX84" fmla="*/ 3314700 w 3447310"/>
                  <a:gd name="connsiteY84" fmla="*/ 3129903 h 3148953"/>
                  <a:gd name="connsiteX85" fmla="*/ 3409950 w 3447310"/>
                  <a:gd name="connsiteY85" fmla="*/ 3082278 h 3148953"/>
                  <a:gd name="connsiteX86" fmla="*/ 3429000 w 3447310"/>
                  <a:gd name="connsiteY86" fmla="*/ 2710803 h 3148953"/>
                  <a:gd name="connsiteX87" fmla="*/ 3390900 w 3447310"/>
                  <a:gd name="connsiteY87" fmla="*/ 2634603 h 3148953"/>
                  <a:gd name="connsiteX88" fmla="*/ 3333750 w 3447310"/>
                  <a:gd name="connsiteY88" fmla="*/ 2577453 h 3148953"/>
                  <a:gd name="connsiteX89" fmla="*/ 3324225 w 3447310"/>
                  <a:gd name="connsiteY89" fmla="*/ 2548878 h 3148953"/>
                  <a:gd name="connsiteX90" fmla="*/ 3228975 w 3447310"/>
                  <a:gd name="connsiteY90" fmla="*/ 2463153 h 3148953"/>
                  <a:gd name="connsiteX91" fmla="*/ 3190875 w 3447310"/>
                  <a:gd name="connsiteY91" fmla="*/ 2425053 h 3148953"/>
                  <a:gd name="connsiteX92" fmla="*/ 3133725 w 3447310"/>
                  <a:gd name="connsiteY92" fmla="*/ 2386953 h 3148953"/>
                  <a:gd name="connsiteX93" fmla="*/ 3105150 w 3447310"/>
                  <a:gd name="connsiteY93" fmla="*/ 2367903 h 3148953"/>
                  <a:gd name="connsiteX94" fmla="*/ 3000375 w 3447310"/>
                  <a:gd name="connsiteY94" fmla="*/ 2291703 h 3148953"/>
                  <a:gd name="connsiteX95" fmla="*/ 2952750 w 3447310"/>
                  <a:gd name="connsiteY95" fmla="*/ 2263128 h 3148953"/>
                  <a:gd name="connsiteX96" fmla="*/ 2876550 w 3447310"/>
                  <a:gd name="connsiteY96" fmla="*/ 2225028 h 3148953"/>
                  <a:gd name="connsiteX97" fmla="*/ 2819400 w 3447310"/>
                  <a:gd name="connsiteY97" fmla="*/ 2186928 h 3148953"/>
                  <a:gd name="connsiteX98" fmla="*/ 2800350 w 3447310"/>
                  <a:gd name="connsiteY98" fmla="*/ 2158353 h 3148953"/>
                  <a:gd name="connsiteX99" fmla="*/ 2771775 w 3447310"/>
                  <a:gd name="connsiteY99" fmla="*/ 2148828 h 3148953"/>
                  <a:gd name="connsiteX100" fmla="*/ 2762250 w 3447310"/>
                  <a:gd name="connsiteY100" fmla="*/ 2120253 h 3148953"/>
                  <a:gd name="connsiteX101" fmla="*/ 2743200 w 3447310"/>
                  <a:gd name="connsiteY101" fmla="*/ 2091678 h 3148953"/>
                  <a:gd name="connsiteX102" fmla="*/ 2724150 w 3447310"/>
                  <a:gd name="connsiteY102" fmla="*/ 2034528 h 3148953"/>
                  <a:gd name="connsiteX103" fmla="*/ 2714625 w 3447310"/>
                  <a:gd name="connsiteY103" fmla="*/ 2005953 h 3148953"/>
                  <a:gd name="connsiteX104" fmla="*/ 2705100 w 3447310"/>
                  <a:gd name="connsiteY104" fmla="*/ 1958328 h 3148953"/>
                  <a:gd name="connsiteX105" fmla="*/ 2686050 w 3447310"/>
                  <a:gd name="connsiteY105" fmla="*/ 1910703 h 3148953"/>
                  <a:gd name="connsiteX106" fmla="*/ 2676525 w 3447310"/>
                  <a:gd name="connsiteY106" fmla="*/ 1863078 h 3148953"/>
                  <a:gd name="connsiteX107" fmla="*/ 2667000 w 3447310"/>
                  <a:gd name="connsiteY107" fmla="*/ 1824978 h 3148953"/>
                  <a:gd name="connsiteX108" fmla="*/ 2647950 w 3447310"/>
                  <a:gd name="connsiteY108" fmla="*/ 1729728 h 3148953"/>
                  <a:gd name="connsiteX109" fmla="*/ 2619375 w 3447310"/>
                  <a:gd name="connsiteY109" fmla="*/ 1663053 h 3148953"/>
                  <a:gd name="connsiteX110" fmla="*/ 2609850 w 3447310"/>
                  <a:gd name="connsiteY110" fmla="*/ 1605903 h 3148953"/>
                  <a:gd name="connsiteX111" fmla="*/ 2590800 w 3447310"/>
                  <a:gd name="connsiteY111" fmla="*/ 1577328 h 3148953"/>
                  <a:gd name="connsiteX112" fmla="*/ 2571750 w 3447310"/>
                  <a:gd name="connsiteY112" fmla="*/ 1539228 h 3148953"/>
                  <a:gd name="connsiteX113" fmla="*/ 2543175 w 3447310"/>
                  <a:gd name="connsiteY113" fmla="*/ 1443978 h 3148953"/>
                  <a:gd name="connsiteX114" fmla="*/ 2505075 w 3447310"/>
                  <a:gd name="connsiteY114" fmla="*/ 1358253 h 3148953"/>
                  <a:gd name="connsiteX115" fmla="*/ 2495550 w 3447310"/>
                  <a:gd name="connsiteY115" fmla="*/ 1310628 h 3148953"/>
                  <a:gd name="connsiteX116" fmla="*/ 2476500 w 3447310"/>
                  <a:gd name="connsiteY116" fmla="*/ 1272528 h 3148953"/>
                  <a:gd name="connsiteX117" fmla="*/ 2457450 w 3447310"/>
                  <a:gd name="connsiteY117" fmla="*/ 1215378 h 3148953"/>
                  <a:gd name="connsiteX118" fmla="*/ 2438400 w 3447310"/>
                  <a:gd name="connsiteY118" fmla="*/ 1167753 h 3148953"/>
                  <a:gd name="connsiteX119" fmla="*/ 2419350 w 3447310"/>
                  <a:gd name="connsiteY119" fmla="*/ 1082028 h 3148953"/>
                  <a:gd name="connsiteX120" fmla="*/ 2400300 w 3447310"/>
                  <a:gd name="connsiteY120" fmla="*/ 1053453 h 3148953"/>
                  <a:gd name="connsiteX121" fmla="*/ 2381250 w 3447310"/>
                  <a:gd name="connsiteY121" fmla="*/ 958203 h 3148953"/>
                  <a:gd name="connsiteX122" fmla="*/ 2352675 w 3447310"/>
                  <a:gd name="connsiteY122" fmla="*/ 882003 h 3148953"/>
                  <a:gd name="connsiteX123" fmla="*/ 2343150 w 3447310"/>
                  <a:gd name="connsiteY123" fmla="*/ 796278 h 3148953"/>
                  <a:gd name="connsiteX124" fmla="*/ 2333625 w 3447310"/>
                  <a:gd name="connsiteY124" fmla="*/ 739128 h 3148953"/>
                  <a:gd name="connsiteX125" fmla="*/ 2314575 w 3447310"/>
                  <a:gd name="connsiteY125" fmla="*/ 624828 h 3148953"/>
                  <a:gd name="connsiteX126" fmla="*/ 2286000 w 3447310"/>
                  <a:gd name="connsiteY126" fmla="*/ 472428 h 3148953"/>
                  <a:gd name="connsiteX127" fmla="*/ 2266950 w 3447310"/>
                  <a:gd name="connsiteY127" fmla="*/ 415278 h 3148953"/>
                  <a:gd name="connsiteX128" fmla="*/ 2228850 w 3447310"/>
                  <a:gd name="connsiteY128" fmla="*/ 281928 h 3148953"/>
                  <a:gd name="connsiteX129" fmla="*/ 2219325 w 3447310"/>
                  <a:gd name="connsiteY129" fmla="*/ 253353 h 3148953"/>
                  <a:gd name="connsiteX130" fmla="*/ 2209800 w 3447310"/>
                  <a:gd name="connsiteY130" fmla="*/ 224778 h 3148953"/>
                  <a:gd name="connsiteX131" fmla="*/ 2190750 w 3447310"/>
                  <a:gd name="connsiteY131" fmla="*/ 196203 h 3148953"/>
                  <a:gd name="connsiteX132" fmla="*/ 2181225 w 3447310"/>
                  <a:gd name="connsiteY132" fmla="*/ 167628 h 3148953"/>
                  <a:gd name="connsiteX133" fmla="*/ 2133600 w 3447310"/>
                  <a:gd name="connsiteY133" fmla="*/ 120003 h 3148953"/>
                  <a:gd name="connsiteX134" fmla="*/ 2057400 w 3447310"/>
                  <a:gd name="connsiteY134" fmla="*/ 100953 h 3148953"/>
                  <a:gd name="connsiteX135" fmla="*/ 2028825 w 3447310"/>
                  <a:gd name="connsiteY135" fmla="*/ 91428 h 3148953"/>
                  <a:gd name="connsiteX136" fmla="*/ 1933575 w 3447310"/>
                  <a:gd name="connsiteY136" fmla="*/ 53328 h 3148953"/>
                  <a:gd name="connsiteX137" fmla="*/ 1866900 w 3447310"/>
                  <a:gd name="connsiteY137" fmla="*/ 43803 h 3148953"/>
                  <a:gd name="connsiteX138" fmla="*/ 1828800 w 3447310"/>
                  <a:gd name="connsiteY138" fmla="*/ 34278 h 3148953"/>
                  <a:gd name="connsiteX139" fmla="*/ 1714500 w 3447310"/>
                  <a:gd name="connsiteY139" fmla="*/ 15228 h 3148953"/>
                  <a:gd name="connsiteX140" fmla="*/ 1552575 w 3447310"/>
                  <a:gd name="connsiteY140" fmla="*/ 24753 h 314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3447310" h="3148953">
                    <a:moveTo>
                      <a:pt x="1552575" y="24753"/>
                    </a:moveTo>
                    <a:cubicBezTo>
                      <a:pt x="1497013" y="40628"/>
                      <a:pt x="1533497" y="26674"/>
                      <a:pt x="1381125" y="110478"/>
                    </a:cubicBezTo>
                    <a:cubicBezTo>
                      <a:pt x="1350021" y="127585"/>
                      <a:pt x="1316164" y="139593"/>
                      <a:pt x="1285875" y="158103"/>
                    </a:cubicBezTo>
                    <a:cubicBezTo>
                      <a:pt x="1258783" y="174659"/>
                      <a:pt x="1236900" y="198918"/>
                      <a:pt x="1209675" y="215253"/>
                    </a:cubicBezTo>
                    <a:cubicBezTo>
                      <a:pt x="1173148" y="237169"/>
                      <a:pt x="1133109" y="252638"/>
                      <a:pt x="1095375" y="272403"/>
                    </a:cubicBezTo>
                    <a:cubicBezTo>
                      <a:pt x="1066418" y="287571"/>
                      <a:pt x="1039459" y="306614"/>
                      <a:pt x="1009650" y="320028"/>
                    </a:cubicBezTo>
                    <a:cubicBezTo>
                      <a:pt x="975761" y="335278"/>
                      <a:pt x="938706" y="342750"/>
                      <a:pt x="904875" y="358128"/>
                    </a:cubicBezTo>
                    <a:cubicBezTo>
                      <a:pt x="868658" y="374590"/>
                      <a:pt x="836666" y="399607"/>
                      <a:pt x="800100" y="415278"/>
                    </a:cubicBezTo>
                    <a:cubicBezTo>
                      <a:pt x="558466" y="518835"/>
                      <a:pt x="868494" y="352506"/>
                      <a:pt x="590550" y="491478"/>
                    </a:cubicBezTo>
                    <a:cubicBezTo>
                      <a:pt x="450940" y="561283"/>
                      <a:pt x="607095" y="485183"/>
                      <a:pt x="485775" y="539103"/>
                    </a:cubicBezTo>
                    <a:cubicBezTo>
                      <a:pt x="472800" y="544870"/>
                      <a:pt x="460858" y="552880"/>
                      <a:pt x="447675" y="558153"/>
                    </a:cubicBezTo>
                    <a:cubicBezTo>
                      <a:pt x="429031" y="565611"/>
                      <a:pt x="409061" y="569480"/>
                      <a:pt x="390525" y="577203"/>
                    </a:cubicBezTo>
                    <a:cubicBezTo>
                      <a:pt x="370865" y="585395"/>
                      <a:pt x="352764" y="596965"/>
                      <a:pt x="333375" y="605778"/>
                    </a:cubicBezTo>
                    <a:cubicBezTo>
                      <a:pt x="317810" y="612853"/>
                      <a:pt x="301625" y="618478"/>
                      <a:pt x="285750" y="624828"/>
                    </a:cubicBezTo>
                    <a:cubicBezTo>
                      <a:pt x="266700" y="640703"/>
                      <a:pt x="248779" y="658040"/>
                      <a:pt x="228600" y="672453"/>
                    </a:cubicBezTo>
                    <a:cubicBezTo>
                      <a:pt x="204226" y="689863"/>
                      <a:pt x="173580" y="698898"/>
                      <a:pt x="152400" y="720078"/>
                    </a:cubicBezTo>
                    <a:cubicBezTo>
                      <a:pt x="139700" y="732778"/>
                      <a:pt x="127937" y="746489"/>
                      <a:pt x="114300" y="758178"/>
                    </a:cubicBezTo>
                    <a:cubicBezTo>
                      <a:pt x="105608" y="765628"/>
                      <a:pt x="93820" y="769133"/>
                      <a:pt x="85725" y="777228"/>
                    </a:cubicBezTo>
                    <a:cubicBezTo>
                      <a:pt x="71621" y="791332"/>
                      <a:pt x="25274" y="863143"/>
                      <a:pt x="19050" y="872478"/>
                    </a:cubicBezTo>
                    <a:lnTo>
                      <a:pt x="0" y="901053"/>
                    </a:lnTo>
                    <a:cubicBezTo>
                      <a:pt x="3175" y="980428"/>
                      <a:pt x="3865" y="1059941"/>
                      <a:pt x="9525" y="1139178"/>
                    </a:cubicBezTo>
                    <a:cubicBezTo>
                      <a:pt x="10240" y="1149193"/>
                      <a:pt x="13481" y="1159399"/>
                      <a:pt x="19050" y="1167753"/>
                    </a:cubicBezTo>
                    <a:cubicBezTo>
                      <a:pt x="26522" y="1178961"/>
                      <a:pt x="38100" y="1186803"/>
                      <a:pt x="47625" y="1196328"/>
                    </a:cubicBezTo>
                    <a:cubicBezTo>
                      <a:pt x="53975" y="1218553"/>
                      <a:pt x="57110" y="1241960"/>
                      <a:pt x="66675" y="1263003"/>
                    </a:cubicBezTo>
                    <a:cubicBezTo>
                      <a:pt x="73244" y="1277455"/>
                      <a:pt x="87374" y="1287320"/>
                      <a:pt x="95250" y="1301103"/>
                    </a:cubicBezTo>
                    <a:cubicBezTo>
                      <a:pt x="100231" y="1309820"/>
                      <a:pt x="100285" y="1320698"/>
                      <a:pt x="104775" y="1329678"/>
                    </a:cubicBezTo>
                    <a:cubicBezTo>
                      <a:pt x="109895" y="1339917"/>
                      <a:pt x="117171" y="1348938"/>
                      <a:pt x="123825" y="1358253"/>
                    </a:cubicBezTo>
                    <a:cubicBezTo>
                      <a:pt x="151769" y="1397374"/>
                      <a:pt x="149002" y="1389012"/>
                      <a:pt x="171450" y="1424928"/>
                    </a:cubicBezTo>
                    <a:cubicBezTo>
                      <a:pt x="181262" y="1440627"/>
                      <a:pt x="189264" y="1457488"/>
                      <a:pt x="200025" y="1472553"/>
                    </a:cubicBezTo>
                    <a:cubicBezTo>
                      <a:pt x="221066" y="1502011"/>
                      <a:pt x="266700" y="1558278"/>
                      <a:pt x="266700" y="1558278"/>
                    </a:cubicBezTo>
                    <a:cubicBezTo>
                      <a:pt x="288683" y="1646212"/>
                      <a:pt x="257510" y="1549290"/>
                      <a:pt x="304800" y="1624953"/>
                    </a:cubicBezTo>
                    <a:cubicBezTo>
                      <a:pt x="350571" y="1698186"/>
                      <a:pt x="294580" y="1653064"/>
                      <a:pt x="352425" y="1691628"/>
                    </a:cubicBezTo>
                    <a:cubicBezTo>
                      <a:pt x="393781" y="1774340"/>
                      <a:pt x="345989" y="1688796"/>
                      <a:pt x="400050" y="1758303"/>
                    </a:cubicBezTo>
                    <a:cubicBezTo>
                      <a:pt x="450807" y="1823562"/>
                      <a:pt x="435831" y="1832184"/>
                      <a:pt x="504825" y="1901178"/>
                    </a:cubicBezTo>
                    <a:cubicBezTo>
                      <a:pt x="517525" y="1913878"/>
                      <a:pt x="529408" y="1927451"/>
                      <a:pt x="542925" y="1939278"/>
                    </a:cubicBezTo>
                    <a:cubicBezTo>
                      <a:pt x="554872" y="1949732"/>
                      <a:pt x="569800" y="1956628"/>
                      <a:pt x="581025" y="1967853"/>
                    </a:cubicBezTo>
                    <a:cubicBezTo>
                      <a:pt x="589120" y="1975948"/>
                      <a:pt x="591604" y="1988727"/>
                      <a:pt x="600075" y="1996428"/>
                    </a:cubicBezTo>
                    <a:cubicBezTo>
                      <a:pt x="626861" y="2020779"/>
                      <a:pt x="657335" y="2040738"/>
                      <a:pt x="685800" y="2063103"/>
                    </a:cubicBezTo>
                    <a:cubicBezTo>
                      <a:pt x="701786" y="2075663"/>
                      <a:pt x="719050" y="2086828"/>
                      <a:pt x="733425" y="2101203"/>
                    </a:cubicBezTo>
                    <a:cubicBezTo>
                      <a:pt x="816907" y="2184685"/>
                      <a:pt x="711009" y="2082523"/>
                      <a:pt x="790575" y="2148828"/>
                    </a:cubicBezTo>
                    <a:cubicBezTo>
                      <a:pt x="800923" y="2157452"/>
                      <a:pt x="808802" y="2168779"/>
                      <a:pt x="819150" y="2177403"/>
                    </a:cubicBezTo>
                    <a:cubicBezTo>
                      <a:pt x="843769" y="2197919"/>
                      <a:pt x="847661" y="2196432"/>
                      <a:pt x="876300" y="2205978"/>
                    </a:cubicBezTo>
                    <a:cubicBezTo>
                      <a:pt x="885825" y="2215503"/>
                      <a:pt x="894242" y="2226283"/>
                      <a:pt x="904875" y="2234553"/>
                    </a:cubicBezTo>
                    <a:cubicBezTo>
                      <a:pt x="932576" y="2256098"/>
                      <a:pt x="967137" y="2277565"/>
                      <a:pt x="1000125" y="2291703"/>
                    </a:cubicBezTo>
                    <a:cubicBezTo>
                      <a:pt x="1009353" y="2295658"/>
                      <a:pt x="1019175" y="2298053"/>
                      <a:pt x="1028700" y="2301228"/>
                    </a:cubicBezTo>
                    <a:cubicBezTo>
                      <a:pt x="1041621" y="2310919"/>
                      <a:pt x="1078352" y="2339568"/>
                      <a:pt x="1095375" y="2348853"/>
                    </a:cubicBezTo>
                    <a:cubicBezTo>
                      <a:pt x="1120306" y="2362451"/>
                      <a:pt x="1146175" y="2374253"/>
                      <a:pt x="1171575" y="2386953"/>
                    </a:cubicBezTo>
                    <a:cubicBezTo>
                      <a:pt x="1180555" y="2391443"/>
                      <a:pt x="1190922" y="2392523"/>
                      <a:pt x="1200150" y="2396478"/>
                    </a:cubicBezTo>
                    <a:cubicBezTo>
                      <a:pt x="1213201" y="2402071"/>
                      <a:pt x="1226696" y="2407275"/>
                      <a:pt x="1238250" y="2415528"/>
                    </a:cubicBezTo>
                    <a:cubicBezTo>
                      <a:pt x="1249211" y="2423358"/>
                      <a:pt x="1254516" y="2438632"/>
                      <a:pt x="1266825" y="2444103"/>
                    </a:cubicBezTo>
                    <a:cubicBezTo>
                      <a:pt x="1284473" y="2451947"/>
                      <a:pt x="1304925" y="2450453"/>
                      <a:pt x="1323975" y="2453628"/>
                    </a:cubicBezTo>
                    <a:cubicBezTo>
                      <a:pt x="1369258" y="2483817"/>
                      <a:pt x="1341690" y="2469058"/>
                      <a:pt x="1409700" y="2491728"/>
                    </a:cubicBezTo>
                    <a:lnTo>
                      <a:pt x="1438275" y="2501253"/>
                    </a:lnTo>
                    <a:cubicBezTo>
                      <a:pt x="1447800" y="2504428"/>
                      <a:pt x="1458496" y="2505209"/>
                      <a:pt x="1466850" y="2510778"/>
                    </a:cubicBezTo>
                    <a:cubicBezTo>
                      <a:pt x="1485900" y="2523478"/>
                      <a:pt x="1502280" y="2541638"/>
                      <a:pt x="1524000" y="2548878"/>
                    </a:cubicBezTo>
                    <a:cubicBezTo>
                      <a:pt x="1533525" y="2552053"/>
                      <a:pt x="1542889" y="2555761"/>
                      <a:pt x="1552575" y="2558403"/>
                    </a:cubicBezTo>
                    <a:cubicBezTo>
                      <a:pt x="1565930" y="2562045"/>
                      <a:pt x="1631772" y="2576016"/>
                      <a:pt x="1657350" y="2586978"/>
                    </a:cubicBezTo>
                    <a:cubicBezTo>
                      <a:pt x="1670401" y="2592571"/>
                      <a:pt x="1683409" y="2598503"/>
                      <a:pt x="1695450" y="2606028"/>
                    </a:cubicBezTo>
                    <a:cubicBezTo>
                      <a:pt x="1708912" y="2614442"/>
                      <a:pt x="1719351" y="2627503"/>
                      <a:pt x="1733550" y="2634603"/>
                    </a:cubicBezTo>
                    <a:cubicBezTo>
                      <a:pt x="1745259" y="2640457"/>
                      <a:pt x="1759063" y="2640532"/>
                      <a:pt x="1771650" y="2644128"/>
                    </a:cubicBezTo>
                    <a:cubicBezTo>
                      <a:pt x="1781304" y="2646886"/>
                      <a:pt x="1791245" y="2649163"/>
                      <a:pt x="1800225" y="2653653"/>
                    </a:cubicBezTo>
                    <a:cubicBezTo>
                      <a:pt x="1895884" y="2701482"/>
                      <a:pt x="1750008" y="2641656"/>
                      <a:pt x="1866900" y="2691753"/>
                    </a:cubicBezTo>
                    <a:cubicBezTo>
                      <a:pt x="1924606" y="2716484"/>
                      <a:pt x="1864167" y="2680861"/>
                      <a:pt x="1943100" y="2720328"/>
                    </a:cubicBezTo>
                    <a:cubicBezTo>
                      <a:pt x="1953339" y="2725448"/>
                      <a:pt x="1961153" y="2734869"/>
                      <a:pt x="1971675" y="2739378"/>
                    </a:cubicBezTo>
                    <a:cubicBezTo>
                      <a:pt x="1983707" y="2744535"/>
                      <a:pt x="1997356" y="2744763"/>
                      <a:pt x="2009775" y="2748903"/>
                    </a:cubicBezTo>
                    <a:cubicBezTo>
                      <a:pt x="2025995" y="2754310"/>
                      <a:pt x="2041391" y="2761950"/>
                      <a:pt x="2057400" y="2767953"/>
                    </a:cubicBezTo>
                    <a:cubicBezTo>
                      <a:pt x="2066801" y="2771478"/>
                      <a:pt x="2076995" y="2772988"/>
                      <a:pt x="2085975" y="2777478"/>
                    </a:cubicBezTo>
                    <a:cubicBezTo>
                      <a:pt x="2181634" y="2825307"/>
                      <a:pt x="2035758" y="2765481"/>
                      <a:pt x="2152650" y="2815578"/>
                    </a:cubicBezTo>
                    <a:cubicBezTo>
                      <a:pt x="2175488" y="2825366"/>
                      <a:pt x="2195158" y="2827723"/>
                      <a:pt x="2219325" y="2834628"/>
                    </a:cubicBezTo>
                    <a:cubicBezTo>
                      <a:pt x="2228979" y="2837386"/>
                      <a:pt x="2238920" y="2839663"/>
                      <a:pt x="2247900" y="2844153"/>
                    </a:cubicBezTo>
                    <a:cubicBezTo>
                      <a:pt x="2258139" y="2849273"/>
                      <a:pt x="2265534" y="2859836"/>
                      <a:pt x="2276475" y="2863203"/>
                    </a:cubicBezTo>
                    <a:cubicBezTo>
                      <a:pt x="2307422" y="2872725"/>
                      <a:pt x="2339975" y="2875903"/>
                      <a:pt x="2371725" y="2882253"/>
                    </a:cubicBezTo>
                    <a:cubicBezTo>
                      <a:pt x="2425894" y="2936422"/>
                      <a:pt x="2373736" y="2892784"/>
                      <a:pt x="2428875" y="2920353"/>
                    </a:cubicBezTo>
                    <a:cubicBezTo>
                      <a:pt x="2497608" y="2954719"/>
                      <a:pt x="2412055" y="2925055"/>
                      <a:pt x="2495550" y="2958453"/>
                    </a:cubicBezTo>
                    <a:cubicBezTo>
                      <a:pt x="2514194" y="2965911"/>
                      <a:pt x="2535992" y="2966364"/>
                      <a:pt x="2552700" y="2977503"/>
                    </a:cubicBezTo>
                    <a:cubicBezTo>
                      <a:pt x="2602428" y="3010655"/>
                      <a:pt x="2559185" y="2987065"/>
                      <a:pt x="2628900" y="3006078"/>
                    </a:cubicBezTo>
                    <a:cubicBezTo>
                      <a:pt x="2648273" y="3011362"/>
                      <a:pt x="2667000" y="3018778"/>
                      <a:pt x="2686050" y="3025128"/>
                    </a:cubicBezTo>
                    <a:cubicBezTo>
                      <a:pt x="2695575" y="3028303"/>
                      <a:pt x="2704780" y="3032684"/>
                      <a:pt x="2714625" y="3034653"/>
                    </a:cubicBezTo>
                    <a:lnTo>
                      <a:pt x="2762250" y="3044178"/>
                    </a:lnTo>
                    <a:cubicBezTo>
                      <a:pt x="2807533" y="3074367"/>
                      <a:pt x="2779965" y="3059608"/>
                      <a:pt x="2847975" y="3082278"/>
                    </a:cubicBezTo>
                    <a:lnTo>
                      <a:pt x="2847975" y="3082278"/>
                    </a:lnTo>
                    <a:cubicBezTo>
                      <a:pt x="2863850" y="3091803"/>
                      <a:pt x="2878682" y="3103334"/>
                      <a:pt x="2895600" y="3110853"/>
                    </a:cubicBezTo>
                    <a:cubicBezTo>
                      <a:pt x="2907563" y="3116170"/>
                      <a:pt x="2921070" y="3116934"/>
                      <a:pt x="2933700" y="3120378"/>
                    </a:cubicBezTo>
                    <a:cubicBezTo>
                      <a:pt x="3058255" y="3154348"/>
                      <a:pt x="2952299" y="3127409"/>
                      <a:pt x="3038475" y="3148953"/>
                    </a:cubicBezTo>
                    <a:cubicBezTo>
                      <a:pt x="3130550" y="3142603"/>
                      <a:pt x="3223858" y="3146208"/>
                      <a:pt x="3314700" y="3129903"/>
                    </a:cubicBezTo>
                    <a:cubicBezTo>
                      <a:pt x="3349639" y="3123632"/>
                      <a:pt x="3409950" y="3082278"/>
                      <a:pt x="3409950" y="3082278"/>
                    </a:cubicBezTo>
                    <a:cubicBezTo>
                      <a:pt x="3466359" y="2913052"/>
                      <a:pt x="3446817" y="3004790"/>
                      <a:pt x="3429000" y="2710803"/>
                    </a:cubicBezTo>
                    <a:cubicBezTo>
                      <a:pt x="3427743" y="2690058"/>
                      <a:pt x="3398601" y="2644015"/>
                      <a:pt x="3390900" y="2634603"/>
                    </a:cubicBezTo>
                    <a:cubicBezTo>
                      <a:pt x="3373840" y="2613752"/>
                      <a:pt x="3333750" y="2577453"/>
                      <a:pt x="3333750" y="2577453"/>
                    </a:cubicBezTo>
                    <a:cubicBezTo>
                      <a:pt x="3330575" y="2567928"/>
                      <a:pt x="3330497" y="2556718"/>
                      <a:pt x="3324225" y="2548878"/>
                    </a:cubicBezTo>
                    <a:cubicBezTo>
                      <a:pt x="3224183" y="2423825"/>
                      <a:pt x="3292907" y="2517952"/>
                      <a:pt x="3228975" y="2463153"/>
                    </a:cubicBezTo>
                    <a:cubicBezTo>
                      <a:pt x="3215338" y="2451464"/>
                      <a:pt x="3204900" y="2436273"/>
                      <a:pt x="3190875" y="2425053"/>
                    </a:cubicBezTo>
                    <a:cubicBezTo>
                      <a:pt x="3172997" y="2410750"/>
                      <a:pt x="3152775" y="2399653"/>
                      <a:pt x="3133725" y="2386953"/>
                    </a:cubicBezTo>
                    <a:cubicBezTo>
                      <a:pt x="3124200" y="2380603"/>
                      <a:pt x="3114089" y="2375054"/>
                      <a:pt x="3105150" y="2367903"/>
                    </a:cubicBezTo>
                    <a:cubicBezTo>
                      <a:pt x="3051826" y="2325244"/>
                      <a:pt x="3060725" y="2330107"/>
                      <a:pt x="3000375" y="2291703"/>
                    </a:cubicBezTo>
                    <a:cubicBezTo>
                      <a:pt x="2984756" y="2281764"/>
                      <a:pt x="2969309" y="2271407"/>
                      <a:pt x="2952750" y="2263128"/>
                    </a:cubicBezTo>
                    <a:cubicBezTo>
                      <a:pt x="2927350" y="2250428"/>
                      <a:pt x="2900179" y="2240780"/>
                      <a:pt x="2876550" y="2225028"/>
                    </a:cubicBezTo>
                    <a:lnTo>
                      <a:pt x="2819400" y="2186928"/>
                    </a:lnTo>
                    <a:cubicBezTo>
                      <a:pt x="2813050" y="2177403"/>
                      <a:pt x="2809289" y="2165504"/>
                      <a:pt x="2800350" y="2158353"/>
                    </a:cubicBezTo>
                    <a:cubicBezTo>
                      <a:pt x="2792510" y="2152081"/>
                      <a:pt x="2778875" y="2155928"/>
                      <a:pt x="2771775" y="2148828"/>
                    </a:cubicBezTo>
                    <a:cubicBezTo>
                      <a:pt x="2764675" y="2141728"/>
                      <a:pt x="2766740" y="2129233"/>
                      <a:pt x="2762250" y="2120253"/>
                    </a:cubicBezTo>
                    <a:cubicBezTo>
                      <a:pt x="2757130" y="2110014"/>
                      <a:pt x="2747849" y="2102139"/>
                      <a:pt x="2743200" y="2091678"/>
                    </a:cubicBezTo>
                    <a:cubicBezTo>
                      <a:pt x="2735045" y="2073328"/>
                      <a:pt x="2730500" y="2053578"/>
                      <a:pt x="2724150" y="2034528"/>
                    </a:cubicBezTo>
                    <a:cubicBezTo>
                      <a:pt x="2720975" y="2025003"/>
                      <a:pt x="2716594" y="2015798"/>
                      <a:pt x="2714625" y="2005953"/>
                    </a:cubicBezTo>
                    <a:cubicBezTo>
                      <a:pt x="2711450" y="1990078"/>
                      <a:pt x="2709752" y="1973835"/>
                      <a:pt x="2705100" y="1958328"/>
                    </a:cubicBezTo>
                    <a:cubicBezTo>
                      <a:pt x="2700187" y="1941951"/>
                      <a:pt x="2690963" y="1927080"/>
                      <a:pt x="2686050" y="1910703"/>
                    </a:cubicBezTo>
                    <a:cubicBezTo>
                      <a:pt x="2681398" y="1895196"/>
                      <a:pt x="2680037" y="1878882"/>
                      <a:pt x="2676525" y="1863078"/>
                    </a:cubicBezTo>
                    <a:cubicBezTo>
                      <a:pt x="2673685" y="1850299"/>
                      <a:pt x="2669567" y="1837815"/>
                      <a:pt x="2667000" y="1824978"/>
                    </a:cubicBezTo>
                    <a:cubicBezTo>
                      <a:pt x="2662297" y="1801463"/>
                      <a:pt x="2657432" y="1755013"/>
                      <a:pt x="2647950" y="1729728"/>
                    </a:cubicBezTo>
                    <a:cubicBezTo>
                      <a:pt x="2632067" y="1687372"/>
                      <a:pt x="2627976" y="1701758"/>
                      <a:pt x="2619375" y="1663053"/>
                    </a:cubicBezTo>
                    <a:cubicBezTo>
                      <a:pt x="2615185" y="1644200"/>
                      <a:pt x="2615957" y="1624225"/>
                      <a:pt x="2609850" y="1605903"/>
                    </a:cubicBezTo>
                    <a:cubicBezTo>
                      <a:pt x="2606230" y="1595043"/>
                      <a:pt x="2596480" y="1587267"/>
                      <a:pt x="2590800" y="1577328"/>
                    </a:cubicBezTo>
                    <a:cubicBezTo>
                      <a:pt x="2583755" y="1565000"/>
                      <a:pt x="2578100" y="1551928"/>
                      <a:pt x="2571750" y="1539228"/>
                    </a:cubicBezTo>
                    <a:cubicBezTo>
                      <a:pt x="2554511" y="1435794"/>
                      <a:pt x="2574817" y="1523084"/>
                      <a:pt x="2543175" y="1443978"/>
                    </a:cubicBezTo>
                    <a:cubicBezTo>
                      <a:pt x="2509170" y="1358965"/>
                      <a:pt x="2541726" y="1413229"/>
                      <a:pt x="2505075" y="1358253"/>
                    </a:cubicBezTo>
                    <a:cubicBezTo>
                      <a:pt x="2501900" y="1342378"/>
                      <a:pt x="2500670" y="1325987"/>
                      <a:pt x="2495550" y="1310628"/>
                    </a:cubicBezTo>
                    <a:cubicBezTo>
                      <a:pt x="2491060" y="1297158"/>
                      <a:pt x="2481773" y="1285711"/>
                      <a:pt x="2476500" y="1272528"/>
                    </a:cubicBezTo>
                    <a:cubicBezTo>
                      <a:pt x="2469042" y="1253884"/>
                      <a:pt x="2464908" y="1234022"/>
                      <a:pt x="2457450" y="1215378"/>
                    </a:cubicBezTo>
                    <a:cubicBezTo>
                      <a:pt x="2451100" y="1199503"/>
                      <a:pt x="2443313" y="1184130"/>
                      <a:pt x="2438400" y="1167753"/>
                    </a:cubicBezTo>
                    <a:cubicBezTo>
                      <a:pt x="2433879" y="1152684"/>
                      <a:pt x="2426679" y="1099129"/>
                      <a:pt x="2419350" y="1082028"/>
                    </a:cubicBezTo>
                    <a:cubicBezTo>
                      <a:pt x="2414841" y="1071506"/>
                      <a:pt x="2406650" y="1062978"/>
                      <a:pt x="2400300" y="1053453"/>
                    </a:cubicBezTo>
                    <a:cubicBezTo>
                      <a:pt x="2395610" y="1025315"/>
                      <a:pt x="2390723" y="986621"/>
                      <a:pt x="2381250" y="958203"/>
                    </a:cubicBezTo>
                    <a:cubicBezTo>
                      <a:pt x="2372672" y="932468"/>
                      <a:pt x="2362200" y="907403"/>
                      <a:pt x="2352675" y="882003"/>
                    </a:cubicBezTo>
                    <a:cubicBezTo>
                      <a:pt x="2349500" y="853428"/>
                      <a:pt x="2346950" y="824777"/>
                      <a:pt x="2343150" y="796278"/>
                    </a:cubicBezTo>
                    <a:cubicBezTo>
                      <a:pt x="2340598" y="777135"/>
                      <a:pt x="2336177" y="758271"/>
                      <a:pt x="2333625" y="739128"/>
                    </a:cubicBezTo>
                    <a:cubicBezTo>
                      <a:pt x="2319447" y="632790"/>
                      <a:pt x="2334430" y="684392"/>
                      <a:pt x="2314575" y="624828"/>
                    </a:cubicBezTo>
                    <a:cubicBezTo>
                      <a:pt x="2305144" y="558811"/>
                      <a:pt x="2304400" y="541429"/>
                      <a:pt x="2286000" y="472428"/>
                    </a:cubicBezTo>
                    <a:cubicBezTo>
                      <a:pt x="2280826" y="453026"/>
                      <a:pt x="2271820" y="434759"/>
                      <a:pt x="2266950" y="415278"/>
                    </a:cubicBezTo>
                    <a:cubicBezTo>
                      <a:pt x="2243030" y="319597"/>
                      <a:pt x="2256179" y="363916"/>
                      <a:pt x="2228850" y="281928"/>
                    </a:cubicBezTo>
                    <a:lnTo>
                      <a:pt x="2219325" y="253353"/>
                    </a:lnTo>
                    <a:cubicBezTo>
                      <a:pt x="2216150" y="243828"/>
                      <a:pt x="2215369" y="233132"/>
                      <a:pt x="2209800" y="224778"/>
                    </a:cubicBezTo>
                    <a:cubicBezTo>
                      <a:pt x="2203450" y="215253"/>
                      <a:pt x="2195870" y="206442"/>
                      <a:pt x="2190750" y="196203"/>
                    </a:cubicBezTo>
                    <a:cubicBezTo>
                      <a:pt x="2186260" y="187223"/>
                      <a:pt x="2185715" y="176608"/>
                      <a:pt x="2181225" y="167628"/>
                    </a:cubicBezTo>
                    <a:cubicBezTo>
                      <a:pt x="2170642" y="146461"/>
                      <a:pt x="2156883" y="128470"/>
                      <a:pt x="2133600" y="120003"/>
                    </a:cubicBezTo>
                    <a:cubicBezTo>
                      <a:pt x="2108995" y="111056"/>
                      <a:pt x="2082659" y="107842"/>
                      <a:pt x="2057400" y="100953"/>
                    </a:cubicBezTo>
                    <a:cubicBezTo>
                      <a:pt x="2047714" y="98311"/>
                      <a:pt x="2038053" y="95383"/>
                      <a:pt x="2028825" y="91428"/>
                    </a:cubicBezTo>
                    <a:cubicBezTo>
                      <a:pt x="1992040" y="75663"/>
                      <a:pt x="1976936" y="59522"/>
                      <a:pt x="1933575" y="53328"/>
                    </a:cubicBezTo>
                    <a:cubicBezTo>
                      <a:pt x="1911350" y="50153"/>
                      <a:pt x="1888989" y="47819"/>
                      <a:pt x="1866900" y="43803"/>
                    </a:cubicBezTo>
                    <a:cubicBezTo>
                      <a:pt x="1854020" y="41461"/>
                      <a:pt x="1841667" y="36690"/>
                      <a:pt x="1828800" y="34278"/>
                    </a:cubicBezTo>
                    <a:cubicBezTo>
                      <a:pt x="1790836" y="27160"/>
                      <a:pt x="1714500" y="15228"/>
                      <a:pt x="1714500" y="15228"/>
                    </a:cubicBezTo>
                    <a:cubicBezTo>
                      <a:pt x="1650842" y="-16601"/>
                      <a:pt x="1608137" y="8878"/>
                      <a:pt x="1552575" y="24753"/>
                    </a:cubicBez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Group 7"/>
              <p:cNvGrpSpPr>
                <a:grpSpLocks/>
              </p:cNvGrpSpPr>
              <p:nvPr/>
            </p:nvGrpSpPr>
            <p:grpSpPr bwMode="auto">
              <a:xfrm>
                <a:off x="533400" y="2038350"/>
                <a:ext cx="3232150" cy="2310228"/>
                <a:chOff x="864" y="864"/>
                <a:chExt cx="2036" cy="2090"/>
              </a:xfrm>
            </p:grpSpPr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344" y="2640"/>
                  <a:ext cx="1104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grpSp>
              <p:nvGrpSpPr>
                <p:cNvPr id="20" name="Group 9"/>
                <p:cNvGrpSpPr>
                  <a:grpSpLocks/>
                </p:cNvGrpSpPr>
                <p:nvPr/>
              </p:nvGrpSpPr>
              <p:grpSpPr bwMode="auto">
                <a:xfrm>
                  <a:off x="864" y="864"/>
                  <a:ext cx="2036" cy="2090"/>
                  <a:chOff x="864" y="864"/>
                  <a:chExt cx="2036" cy="2090"/>
                </a:xfrm>
              </p:grpSpPr>
              <p:sp>
                <p:nvSpPr>
                  <p:cNvPr id="2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864"/>
                    <a:ext cx="336" cy="3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dirty="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584"/>
                    <a:ext cx="336" cy="33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2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584"/>
                    <a:ext cx="336" cy="33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24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496"/>
                    <a:ext cx="336" cy="33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dirty="0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25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96"/>
                    <a:ext cx="336" cy="33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26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96" y="1056"/>
                    <a:ext cx="528" cy="57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056"/>
                    <a:ext cx="432" cy="52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920"/>
                    <a:ext cx="0" cy="57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9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920"/>
                    <a:ext cx="0" cy="57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0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776"/>
                    <a:ext cx="1152" cy="76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200"/>
                    <a:ext cx="480" cy="1344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32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1082"/>
                    <a:ext cx="278" cy="3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b="1">
                        <a:latin typeface="Times New Roman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33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1011"/>
                    <a:ext cx="359" cy="3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b="1" dirty="0">
                        <a:latin typeface="Times New Roman" pitchFamily="18" charset="0"/>
                      </a:rPr>
                      <a:t>100</a:t>
                    </a:r>
                  </a:p>
                </p:txBody>
              </p:sp>
              <p:sp>
                <p:nvSpPr>
                  <p:cNvPr id="34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2" y="1907"/>
                    <a:ext cx="278" cy="3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b="1" dirty="0">
                        <a:latin typeface="Times New Roman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3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994"/>
                    <a:ext cx="278" cy="3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b="1">
                        <a:latin typeface="Times New Roman" pitchFamily="18" charset="0"/>
                      </a:rPr>
                      <a:t>50</a:t>
                    </a:r>
                  </a:p>
                </p:txBody>
              </p:sp>
              <p:sp>
                <p:nvSpPr>
                  <p:cNvPr id="3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6" y="2592"/>
                    <a:ext cx="278" cy="3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b="1" dirty="0">
                        <a:latin typeface="Times New Roman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37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2112"/>
                    <a:ext cx="308" cy="3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b="1" dirty="0">
                        <a:latin typeface="Times New Roman" pitchFamily="18" charset="0"/>
                      </a:rPr>
                      <a:t>60</a:t>
                    </a:r>
                  </a:p>
                </p:txBody>
              </p:sp>
              <p:sp>
                <p:nvSpPr>
                  <p:cNvPr id="38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488"/>
                    <a:ext cx="278" cy="3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b="1">
                        <a:latin typeface="Times New Roman" pitchFamily="18" charset="0"/>
                      </a:rPr>
                      <a:t>30</a:t>
                    </a:r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100788" y="3025828"/>
                  <a:ext cx="18624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𝑺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={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788" y="3025828"/>
                  <a:ext cx="186243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80710" y="3539826"/>
                <a:ext cx="4733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𝒅𝒊𝒔𝒕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𝒅𝒊𝒔𝒕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𝟓𝟎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10" y="3539826"/>
                <a:ext cx="47336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42918" y="4208127"/>
                <a:ext cx="4733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𝒅𝒊𝒔𝒕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𝒅𝒊𝒔𝒕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𝟗𝟎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918" y="4208127"/>
                <a:ext cx="47336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B179717-34E7-4E43-B74B-56F61C4FA1F5}"/>
              </a:ext>
            </a:extLst>
          </p:cNvPr>
          <p:cNvSpPr/>
          <p:nvPr/>
        </p:nvSpPr>
        <p:spPr>
          <a:xfrm>
            <a:off x="3500306" y="1837236"/>
            <a:ext cx="5748547" cy="1082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 b="1" i="1" dirty="0" err="1">
                <a:solidFill>
                  <a:srgbClr val="FF0000"/>
                </a:solidFill>
                <a:latin typeface="+mn-ea"/>
                <a:ea typeface="+mn-ea"/>
              </a:rPr>
              <a:t>dist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latin typeface="+mn-ea"/>
                <a:ea typeface="+mn-ea"/>
              </a:rPr>
              <a:t>从 </a:t>
            </a:r>
            <a:r>
              <a:rPr lang="en-US" altLang="zh-CN" sz="2000" b="1" i="1" dirty="0">
                <a:latin typeface="+mn-ea"/>
                <a:ea typeface="+mn-ea"/>
              </a:rPr>
              <a:t>s </a:t>
            </a:r>
            <a:r>
              <a:rPr lang="zh-CN" altLang="en-US" sz="2000" b="1" dirty="0">
                <a:latin typeface="+mn-ea"/>
                <a:ea typeface="+mn-ea"/>
              </a:rPr>
              <a:t>到 </a:t>
            </a:r>
            <a:r>
              <a:rPr lang="en-US" altLang="zh-CN" sz="2000" b="1" i="1" dirty="0">
                <a:latin typeface="+mn-ea"/>
                <a:ea typeface="+mn-ea"/>
              </a:rPr>
              <a:t>u </a:t>
            </a:r>
            <a:r>
              <a:rPr lang="zh-CN" altLang="en-US" sz="2000" b="1" dirty="0">
                <a:latin typeface="+mn-ea"/>
                <a:ea typeface="+mn-ea"/>
              </a:rPr>
              <a:t>的相对于</a:t>
            </a:r>
            <a:r>
              <a:rPr lang="en-US" altLang="zh-CN" sz="2000" b="1" i="1" dirty="0">
                <a:latin typeface="+mn-ea"/>
                <a:ea typeface="+mn-ea"/>
              </a:rPr>
              <a:t>S </a:t>
            </a:r>
            <a:r>
              <a:rPr lang="zh-CN" altLang="en-US" sz="2000" b="1" dirty="0">
                <a:latin typeface="+mn-ea"/>
                <a:ea typeface="+mn-ea"/>
              </a:rPr>
              <a:t>的最短路径的长度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 i="1" dirty="0">
                <a:solidFill>
                  <a:srgbClr val="FF0000"/>
                </a:solidFill>
                <a:latin typeface="+mn-ea"/>
                <a:ea typeface="+mn-ea"/>
              </a:rPr>
              <a:t>short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latin typeface="+mn-ea"/>
                <a:ea typeface="+mn-ea"/>
              </a:rPr>
              <a:t>从 </a:t>
            </a:r>
            <a:r>
              <a:rPr lang="en-US" altLang="zh-CN" sz="2000" b="1" i="1" dirty="0">
                <a:latin typeface="+mn-ea"/>
                <a:ea typeface="+mn-ea"/>
              </a:rPr>
              <a:t>s </a:t>
            </a:r>
            <a:r>
              <a:rPr lang="zh-CN" altLang="en-US" sz="2000" b="1" dirty="0">
                <a:latin typeface="+mn-ea"/>
                <a:ea typeface="+mn-ea"/>
              </a:rPr>
              <a:t>到 </a:t>
            </a:r>
            <a:r>
              <a:rPr lang="en-US" altLang="zh-CN" sz="2000" b="1" i="1" dirty="0">
                <a:latin typeface="+mn-ea"/>
                <a:ea typeface="+mn-ea"/>
              </a:rPr>
              <a:t>u </a:t>
            </a:r>
            <a:r>
              <a:rPr lang="zh-CN" altLang="en-US" sz="2000" b="1" dirty="0">
                <a:latin typeface="+mn-ea"/>
                <a:ea typeface="+mn-ea"/>
              </a:rPr>
              <a:t>的最短路径的长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 i="1" dirty="0" err="1">
                <a:solidFill>
                  <a:srgbClr val="FF0000"/>
                </a:solidFill>
                <a:latin typeface="+mn-ea"/>
                <a:ea typeface="+mn-ea"/>
              </a:rPr>
              <a:t>dist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 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short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[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u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]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5207DE6-BDE8-4A44-9EE1-1230ADBF4523}"/>
              </a:ext>
            </a:extLst>
          </p:cNvPr>
          <p:cNvCxnSpPr/>
          <p:nvPr/>
        </p:nvCxnSpPr>
        <p:spPr>
          <a:xfrm>
            <a:off x="6705600" y="1809750"/>
            <a:ext cx="129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488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486134" y="188736"/>
            <a:ext cx="2790466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+mn-lt"/>
                <a:ea typeface="+mn-ea"/>
              </a:rPr>
              <a:t>Dijkstra</a:t>
            </a: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9543" y="738485"/>
                <a:ext cx="4129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+mn-lt"/>
                    <a:ea typeface="+mn-ea"/>
                  </a:rPr>
                  <a:t>思想：顶点集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𝑺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</a:rPr>
                  <a:t>的</a:t>
                </a:r>
                <a:r>
                  <a:rPr lang="en-US" altLang="zh-CN" sz="2400" b="1" dirty="0">
                    <a:latin typeface="+mn-lt"/>
                    <a:ea typeface="+mn-ea"/>
                  </a:rPr>
                  <a:t> </a:t>
                </a:r>
                <a:r>
                  <a:rPr lang="zh-CN" altLang="en-US" sz="2400" b="1" dirty="0">
                    <a:latin typeface="+mn-lt"/>
                    <a:ea typeface="+mn-ea"/>
                  </a:rPr>
                  <a:t>贪婪扩充。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43" y="738485"/>
                <a:ext cx="412965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363" t="-10526" r="-118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762000" y="1218178"/>
                <a:ext cx="3788153" cy="580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dirty="0">
                    <a:latin typeface="+mn-lt"/>
                    <a:ea typeface="+mn-ea"/>
                  </a:rPr>
                  <a:t>1)</a:t>
                </a:r>
                <a:r>
                  <a:rPr kumimoji="1" lang="zh-CN" altLang="en-US" sz="2400" b="1" dirty="0">
                    <a:latin typeface="+mn-lt"/>
                    <a:ea typeface="+mn-ea"/>
                  </a:rPr>
                  <a:t> 设</a:t>
                </a:r>
                <a:r>
                  <a:rPr kumimoji="1" lang="en-US" altLang="zh-CN" sz="2400" b="1" dirty="0">
                    <a:latin typeface="+mn-lt"/>
                    <a:ea typeface="+mn-ea"/>
                  </a:rPr>
                  <a:t>v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∈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lt"/>
                    <a:ea typeface="+mn-ea"/>
                  </a:rPr>
                  <a:t>为源，令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𝑺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={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𝒗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}</m:t>
                    </m:r>
                  </m:oMath>
                </a14:m>
                <a:r>
                  <a:rPr kumimoji="1" lang="en-US" altLang="zh-CN" sz="2400" b="1" dirty="0">
                    <a:latin typeface="+mn-lt"/>
                    <a:ea typeface="+mn-ea"/>
                  </a:rPr>
                  <a:t>;</a:t>
                </a:r>
                <a:endParaRPr kumimoji="1" lang="zh-CN" altLang="en-US" sz="24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8178"/>
                <a:ext cx="3788153" cy="580865"/>
              </a:xfrm>
              <a:prstGeom prst="rect">
                <a:avLst/>
              </a:prstGeom>
              <a:blipFill rotWithShape="1">
                <a:blip r:embed="rId3"/>
                <a:stretch>
                  <a:fillRect l="-2415" r="-1610" b="-24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783934" y="1959580"/>
                <a:ext cx="6912266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dirty="0">
                    <a:latin typeface="+mn-lt"/>
                    <a:ea typeface="+mn-ea"/>
                  </a:rPr>
                  <a:t>2)</a:t>
                </a:r>
                <a:r>
                  <a:rPr kumimoji="1" lang="zh-CN" altLang="en-US" sz="2400" b="1" dirty="0">
                    <a:latin typeface="+mn-lt"/>
                    <a:ea typeface="+mn-ea"/>
                  </a:rPr>
                  <a:t>选取具有最短特殊路径长度的顶点</a:t>
                </a:r>
                <a:r>
                  <a:rPr kumimoji="1" lang="en-US" altLang="zh-CN" sz="2400" b="1" dirty="0">
                    <a:latin typeface="+mn-lt"/>
                    <a:ea typeface="+mn-ea"/>
                  </a:rPr>
                  <a:t>u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∈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𝑽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−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𝑺</m:t>
                    </m:r>
                  </m:oMath>
                </a14:m>
                <a:r>
                  <a:rPr kumimoji="1" lang="zh-CN" altLang="en-US" sz="2400" b="1" dirty="0">
                    <a:latin typeface="+mn-lt"/>
                    <a:ea typeface="+mn-ea"/>
                  </a:rPr>
                  <a:t>加入 </a:t>
                </a:r>
                <a:endParaRPr kumimoji="1" lang="en-US" altLang="zh-CN" sz="2400" b="1" dirty="0">
                  <a:latin typeface="+mn-lt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dirty="0">
                    <a:latin typeface="+mn-lt"/>
                    <a:ea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𝑺</m:t>
                    </m:r>
                  </m:oMath>
                </a14:m>
                <a:r>
                  <a:rPr kumimoji="1" lang="zh-CN" altLang="en-US" sz="2400" b="1" dirty="0">
                    <a:latin typeface="+mn-lt"/>
                    <a:ea typeface="+mn-ea"/>
                  </a:rPr>
                  <a:t>，更新特殊路径长度，直到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/>
                        <a:ea typeface="+mn-ea"/>
                      </a:rPr>
                      <m:t>𝐒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lt"/>
                    <a:ea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934" y="1959580"/>
                <a:ext cx="6912266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411" b="-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1627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燕尾形 29"/>
          <p:cNvSpPr/>
          <p:nvPr/>
        </p:nvSpPr>
        <p:spPr>
          <a:xfrm>
            <a:off x="486134" y="188736"/>
            <a:ext cx="1382353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</a:p>
        </p:txBody>
      </p: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349250" y="742950"/>
            <a:ext cx="3232150" cy="2310228"/>
            <a:chOff x="864" y="864"/>
            <a:chExt cx="2036" cy="2090"/>
          </a:xfrm>
        </p:grpSpPr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>
              <a:off x="1344" y="2640"/>
              <a:ext cx="11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34" name="Group 9"/>
            <p:cNvGrpSpPr>
              <a:grpSpLocks/>
            </p:cNvGrpSpPr>
            <p:nvPr/>
          </p:nvGrpSpPr>
          <p:grpSpPr bwMode="auto">
            <a:xfrm>
              <a:off x="864" y="864"/>
              <a:ext cx="2036" cy="2090"/>
              <a:chOff x="864" y="864"/>
              <a:chExt cx="2036" cy="2090"/>
            </a:xfrm>
          </p:grpSpPr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1296" y="1056"/>
                <a:ext cx="528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32" cy="52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 flipV="1">
                <a:off x="1296" y="1776"/>
                <a:ext cx="1152" cy="76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>
                <a:off x="2016" y="1200"/>
                <a:ext cx="480" cy="13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1344" y="108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47" name="Text Box 22"/>
              <p:cNvSpPr txBox="1">
                <a:spLocks noChangeArrowheads="1"/>
              </p:cNvSpPr>
              <p:nvPr/>
            </p:nvSpPr>
            <p:spPr bwMode="auto">
              <a:xfrm>
                <a:off x="2304" y="1011"/>
                <a:ext cx="359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48" name="Text Box 23"/>
              <p:cNvSpPr txBox="1">
                <a:spLocks noChangeArrowheads="1"/>
              </p:cNvSpPr>
              <p:nvPr/>
            </p:nvSpPr>
            <p:spPr bwMode="auto">
              <a:xfrm>
                <a:off x="1662" y="1907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49" name="Text Box 24"/>
              <p:cNvSpPr txBox="1">
                <a:spLocks noChangeArrowheads="1"/>
              </p:cNvSpPr>
              <p:nvPr/>
            </p:nvSpPr>
            <p:spPr bwMode="auto">
              <a:xfrm>
                <a:off x="864" y="1994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50</a:t>
                </a:r>
              </a:p>
            </p:txBody>
          </p:sp>
          <p:sp>
            <p:nvSpPr>
              <p:cNvPr id="50" name="Text Box 25"/>
              <p:cNvSpPr txBox="1">
                <a:spLocks noChangeArrowheads="1"/>
              </p:cNvSpPr>
              <p:nvPr/>
            </p:nvSpPr>
            <p:spPr bwMode="auto">
              <a:xfrm>
                <a:off x="1766" y="259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51" name="Text Box 26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30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60</a:t>
                </a:r>
              </a:p>
            </p:txBody>
          </p:sp>
          <p:sp>
            <p:nvSpPr>
              <p:cNvPr id="52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30</a:t>
                </a:r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1590060" y="590550"/>
            <a:ext cx="1000740" cy="860829"/>
          </a:xfrm>
          <a:prstGeom prst="ellipse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590550"/>
            <a:ext cx="4647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+mj-ea"/>
              </a:rPr>
              <a:t>给定带权有向图，请求出从顶点</a:t>
            </a:r>
            <a:endParaRPr lang="en-US" altLang="zh-CN" sz="2400" b="1" dirty="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+mj-ea"/>
              </a:rPr>
              <a:t>1</a:t>
            </a:r>
            <a:r>
              <a:rPr lang="zh-CN" altLang="en-US" sz="2400" b="1" dirty="0">
                <a:latin typeface="+mn-lt"/>
                <a:ea typeface="+mj-ea"/>
              </a:rPr>
              <a:t>到其余顶点的最短路径及长度。</a:t>
            </a:r>
          </a:p>
        </p:txBody>
      </p:sp>
      <p:sp>
        <p:nvSpPr>
          <p:cNvPr id="26" name="Oval 227"/>
          <p:cNvSpPr>
            <a:spLocks noChangeArrowheads="1"/>
          </p:cNvSpPr>
          <p:nvPr/>
        </p:nvSpPr>
        <p:spPr bwMode="auto">
          <a:xfrm>
            <a:off x="3980021" y="3604051"/>
            <a:ext cx="6096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7" name="组合 56"/>
          <p:cNvGrpSpPr/>
          <p:nvPr/>
        </p:nvGrpSpPr>
        <p:grpSpPr>
          <a:xfrm>
            <a:off x="454343" y="3187178"/>
            <a:ext cx="8153400" cy="1302810"/>
            <a:chOff x="304800" y="3181350"/>
            <a:chExt cx="8153400" cy="1302810"/>
          </a:xfrm>
        </p:grpSpPr>
        <p:graphicFrame>
          <p:nvGraphicFramePr>
            <p:cNvPr id="27" name="Group 20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94315938"/>
                </p:ext>
              </p:extLst>
            </p:nvPr>
          </p:nvGraphicFramePr>
          <p:xfrm>
            <a:off x="914400" y="3181350"/>
            <a:ext cx="7543800" cy="1302810"/>
          </p:xfrm>
          <a:graphic>
            <a:graphicData uri="http://schemas.openxmlformats.org/drawingml/2006/table">
              <a:tbl>
                <a:tblPr/>
                <a:tblGrid>
                  <a:gridCol w="10779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5088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0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954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430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208088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07791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99645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迭代</a:t>
                        </a:r>
                      </a:p>
                    </a:txBody>
                    <a:tcPr marT="34255" marB="34255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u</a:t>
                        </a: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dist[2]</a:t>
                        </a: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dist</a:t>
                        </a:r>
                        <a:r>
                          <a: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[3]</a:t>
                        </a: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dist[4]</a:t>
                        </a: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dist[5]</a:t>
                        </a: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88550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初始</a:t>
                        </a:r>
                      </a:p>
                    </a:txBody>
                    <a:tcPr marT="34255" marB="34255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{1}</a:t>
                        </a: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a:t>-</a:t>
                        </a: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8855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T="34255" marB="34255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304800" y="318135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解：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038600" y="3612824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10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58322" y="3645753"/>
            <a:ext cx="404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∞</a:t>
            </a:r>
          </a:p>
          <a:p>
            <a:r>
              <a:rPr lang="en-US" altLang="zh-CN" sz="2400" b="1" dirty="0">
                <a:latin typeface="+mn-lt"/>
              </a:rPr>
              <a:t>0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41757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30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84757" y="3638550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100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905000" y="4028323"/>
                <a:ext cx="1330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lt"/>
                  </a:rPr>
                  <a:t>   </a:t>
                </a:r>
                <a:r>
                  <a:rPr lang="en-US" altLang="zh-CN" sz="2400" b="1" dirty="0">
                    <a:latin typeface="+mn-lt"/>
                  </a:rPr>
                  <a:t>2</a:t>
                </a:r>
                <a:endParaRPr lang="zh-CN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028323"/>
                <a:ext cx="13308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128" t="-10526" r="-275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4624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60" grpId="0"/>
      <p:bldP spid="61" grpId="0"/>
      <p:bldP spid="62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227"/>
          <p:cNvSpPr>
            <a:spLocks noChangeArrowheads="1"/>
          </p:cNvSpPr>
          <p:nvPr/>
        </p:nvSpPr>
        <p:spPr bwMode="auto">
          <a:xfrm>
            <a:off x="6383178" y="3598523"/>
            <a:ext cx="6096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" name="Rectangle 198"/>
          <p:cNvSpPr>
            <a:spLocks noChangeArrowheads="1"/>
          </p:cNvSpPr>
          <p:nvPr/>
        </p:nvSpPr>
        <p:spPr bwMode="auto">
          <a:xfrm>
            <a:off x="581025" y="704255"/>
            <a:ext cx="2162175" cy="12573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" name="燕尾形 49"/>
          <p:cNvSpPr/>
          <p:nvPr/>
        </p:nvSpPr>
        <p:spPr>
          <a:xfrm>
            <a:off x="486134" y="188736"/>
            <a:ext cx="1158516" cy="401814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91686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</a:p>
        </p:txBody>
      </p:sp>
      <p:grpSp>
        <p:nvGrpSpPr>
          <p:cNvPr id="51" name="Group 7"/>
          <p:cNvGrpSpPr>
            <a:grpSpLocks/>
          </p:cNvGrpSpPr>
          <p:nvPr/>
        </p:nvGrpSpPr>
        <p:grpSpPr bwMode="auto">
          <a:xfrm>
            <a:off x="381000" y="718722"/>
            <a:ext cx="3232150" cy="2310228"/>
            <a:chOff x="864" y="864"/>
            <a:chExt cx="2036" cy="2090"/>
          </a:xfrm>
        </p:grpSpPr>
        <p:sp>
          <p:nvSpPr>
            <p:cNvPr id="52" name="Line 8"/>
            <p:cNvSpPr>
              <a:spLocks noChangeShapeType="1"/>
            </p:cNvSpPr>
            <p:nvPr/>
          </p:nvSpPr>
          <p:spPr bwMode="auto">
            <a:xfrm flipH="1">
              <a:off x="1344" y="2640"/>
              <a:ext cx="11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53" name="Group 9"/>
            <p:cNvGrpSpPr>
              <a:grpSpLocks/>
            </p:cNvGrpSpPr>
            <p:nvPr/>
          </p:nvGrpSpPr>
          <p:grpSpPr bwMode="auto">
            <a:xfrm>
              <a:off x="864" y="864"/>
              <a:ext cx="2036" cy="2090"/>
              <a:chOff x="864" y="864"/>
              <a:chExt cx="2036" cy="2090"/>
            </a:xfrm>
          </p:grpSpPr>
          <p:sp>
            <p:nvSpPr>
              <p:cNvPr id="54" name="Oval 10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5" name="Oval 11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6" name="Oval 12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57" name="Oval 13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8" name="Oval 14"/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1296" y="1056"/>
                <a:ext cx="528" cy="576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432" cy="52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2" name="Line 18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3" name="Line 19"/>
              <p:cNvSpPr>
                <a:spLocks noChangeShapeType="1"/>
              </p:cNvSpPr>
              <p:nvPr/>
            </p:nvSpPr>
            <p:spPr bwMode="auto">
              <a:xfrm flipV="1">
                <a:off x="1296" y="1776"/>
                <a:ext cx="1152" cy="76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4" name="Line 20"/>
              <p:cNvSpPr>
                <a:spLocks noChangeShapeType="1"/>
              </p:cNvSpPr>
              <p:nvPr/>
            </p:nvSpPr>
            <p:spPr bwMode="auto">
              <a:xfrm>
                <a:off x="2016" y="1200"/>
                <a:ext cx="480" cy="13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1344" y="108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2304" y="1011"/>
                <a:ext cx="359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67" name="Text Box 23"/>
              <p:cNvSpPr txBox="1">
                <a:spLocks noChangeArrowheads="1"/>
              </p:cNvSpPr>
              <p:nvPr/>
            </p:nvSpPr>
            <p:spPr bwMode="auto">
              <a:xfrm>
                <a:off x="1662" y="1907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68" name="Text Box 24"/>
              <p:cNvSpPr txBox="1">
                <a:spLocks noChangeArrowheads="1"/>
              </p:cNvSpPr>
              <p:nvPr/>
            </p:nvSpPr>
            <p:spPr bwMode="auto">
              <a:xfrm>
                <a:off x="864" y="1994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50</a:t>
                </a:r>
              </a:p>
            </p:txBody>
          </p:sp>
          <p:sp>
            <p:nvSpPr>
              <p:cNvPr id="69" name="Text Box 25"/>
              <p:cNvSpPr txBox="1">
                <a:spLocks noChangeArrowheads="1"/>
              </p:cNvSpPr>
              <p:nvPr/>
            </p:nvSpPr>
            <p:spPr bwMode="auto">
              <a:xfrm>
                <a:off x="1766" y="2592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70" name="Text Box 26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30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60</a:t>
                </a:r>
              </a:p>
            </p:txBody>
          </p:sp>
          <p:sp>
            <p:nvSpPr>
              <p:cNvPr id="71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278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itchFamily="18" charset="0"/>
                  </a:rPr>
                  <a:t>30</a:t>
                </a:r>
              </a:p>
            </p:txBody>
          </p:sp>
        </p:grpSp>
      </p:grpSp>
      <p:sp>
        <p:nvSpPr>
          <p:cNvPr id="76" name="Oval 227"/>
          <p:cNvSpPr>
            <a:spLocks noChangeArrowheads="1"/>
          </p:cNvSpPr>
          <p:nvPr/>
        </p:nvSpPr>
        <p:spPr bwMode="auto">
          <a:xfrm>
            <a:off x="3827621" y="3638550"/>
            <a:ext cx="6096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3" name="Group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777167"/>
              </p:ext>
            </p:extLst>
          </p:nvPr>
        </p:nvGraphicFramePr>
        <p:xfrm>
          <a:off x="914400" y="3181350"/>
          <a:ext cx="7543800" cy="130281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2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迭代</a:t>
                      </a:r>
                    </a:p>
                  </a:txBody>
                  <a:tcPr marT="34255" marB="34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dist[2]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dist[4]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dist[5]</a:t>
                      </a: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初始</a:t>
                      </a:r>
                    </a:p>
                  </a:txBody>
                  <a:tcPr marT="34255" marB="34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55" marB="34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886200" y="364575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10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58322" y="3562350"/>
            <a:ext cx="404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∞</a:t>
            </a:r>
          </a:p>
          <a:p>
            <a:r>
              <a:rPr lang="en-US" altLang="zh-CN" sz="2400" b="1" dirty="0">
                <a:latin typeface="+mn-lt"/>
              </a:rPr>
              <a:t>0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41757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30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84757" y="3638550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100</a:t>
            </a:r>
          </a:p>
          <a:p>
            <a:r>
              <a:rPr lang="en-US" altLang="zh-CN" sz="2400" b="1" dirty="0">
                <a:latin typeface="+mn-lt"/>
              </a:rPr>
              <a:t>1</a:t>
            </a:r>
            <a:endParaRPr lang="zh-CN" altLang="en-US" sz="2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905000" y="3634085"/>
                <a:ext cx="1673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lt"/>
                  </a:rPr>
                  <a:t>        </a:t>
                </a:r>
                <a:r>
                  <a:rPr lang="en-US" altLang="zh-CN" sz="2400" b="1" dirty="0">
                    <a:latin typeface="+mn-lt"/>
                  </a:rPr>
                  <a:t>2</a:t>
                </a:r>
                <a:endParaRPr lang="zh-CN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34085"/>
                <a:ext cx="167385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285" t="-10526" r="-474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5158322" y="36385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60</a:t>
            </a:r>
          </a:p>
          <a:p>
            <a:r>
              <a:rPr lang="en-US" altLang="zh-CN" sz="2400" b="1" dirty="0">
                <a:latin typeface="+mn-lt"/>
              </a:rPr>
              <a:t>2</a:t>
            </a:r>
            <a:endParaRPr lang="zh-CN" altLang="en-US" sz="2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905000" y="4015085"/>
                <a:ext cx="1587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𝟒</m:t>
                    </m:r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lt"/>
                  </a:rPr>
                  <a:t>   </a:t>
                </a:r>
                <a:r>
                  <a:rPr lang="en-US" altLang="zh-CN" sz="2400" b="1" dirty="0">
                    <a:latin typeface="+mn-lt"/>
                  </a:rPr>
                  <a:t>4</a:t>
                </a:r>
                <a:endParaRPr lang="zh-CN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015085"/>
                <a:ext cx="158729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462" t="-10667" r="-4615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3746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3" grpId="0" animBg="1"/>
      <p:bldP spid="79" grpId="0"/>
      <p:bldP spid="85" grpId="0"/>
      <p:bldP spid="8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1www.33ppt.com​​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118C3B"/>
      </a:accent1>
      <a:accent2>
        <a:srgbClr val="92D050"/>
      </a:accent2>
      <a:accent3>
        <a:srgbClr val="00A44A"/>
      </a:accent3>
      <a:accent4>
        <a:srgbClr val="FFC000"/>
      </a:accent4>
      <a:accent5>
        <a:srgbClr val="9CC815"/>
      </a:accent5>
      <a:accent6>
        <a:srgbClr val="FF0000"/>
      </a:accent6>
      <a:hlink>
        <a:srgbClr val="1D55C5"/>
      </a:hlink>
      <a:folHlink>
        <a:srgbClr val="800080"/>
      </a:folHlink>
    </a:clrScheme>
    <a:fontScheme name="自定义 3">
      <a:majorFont>
        <a:latin typeface="Impac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第四章-7-最小生成树</Template>
  <TotalTime>1384</TotalTime>
  <Words>1518</Words>
  <Application>Microsoft Office PowerPoint</Application>
  <PresentationFormat>全屏显示(16:9)</PresentationFormat>
  <Paragraphs>367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仿宋_GB2312</vt:lpstr>
      <vt:lpstr>黑体</vt:lpstr>
      <vt:lpstr>华文行楷</vt:lpstr>
      <vt:lpstr>华文楷体</vt:lpstr>
      <vt:lpstr>楷体</vt:lpstr>
      <vt:lpstr>宋体</vt:lpstr>
      <vt:lpstr>微软雅黑</vt:lpstr>
      <vt:lpstr>Angsana New</vt:lpstr>
      <vt:lpstr>Arial</vt:lpstr>
      <vt:lpstr>Calibri</vt:lpstr>
      <vt:lpstr>Cambria Math</vt:lpstr>
      <vt:lpstr>Garamond</vt:lpstr>
      <vt:lpstr>Impact</vt:lpstr>
      <vt:lpstr>Symbol</vt:lpstr>
      <vt:lpstr>Times New Roman</vt:lpstr>
      <vt:lpstr>Wingdings</vt:lpstr>
      <vt:lpstr>1www.33ppt.com​​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ying zhao</cp:lastModifiedBy>
  <cp:revision>312</cp:revision>
  <cp:lastPrinted>1601-01-01T00:00:00Z</cp:lastPrinted>
  <dcterms:created xsi:type="dcterms:W3CDTF">1601-01-01T00:00:00Z</dcterms:created>
  <dcterms:modified xsi:type="dcterms:W3CDTF">2020-10-31T07:29:54Z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