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711" r:id="rId2"/>
    <p:sldMasterId id="2147483734" r:id="rId3"/>
  </p:sldMasterIdLst>
  <p:notesMasterIdLst>
    <p:notesMasterId r:id="rId21"/>
  </p:notesMasterIdLst>
  <p:handoutMasterIdLst>
    <p:handoutMasterId r:id="rId22"/>
  </p:handoutMasterIdLst>
  <p:sldIdLst>
    <p:sldId id="360" r:id="rId4"/>
    <p:sldId id="361" r:id="rId5"/>
    <p:sldId id="373" r:id="rId6"/>
    <p:sldId id="374" r:id="rId7"/>
    <p:sldId id="287" r:id="rId8"/>
    <p:sldId id="377" r:id="rId9"/>
    <p:sldId id="288" r:id="rId10"/>
    <p:sldId id="379" r:id="rId11"/>
    <p:sldId id="380" r:id="rId12"/>
    <p:sldId id="378" r:id="rId13"/>
    <p:sldId id="396" r:id="rId14"/>
    <p:sldId id="397" r:id="rId15"/>
    <p:sldId id="389" r:id="rId16"/>
    <p:sldId id="399" r:id="rId17"/>
    <p:sldId id="400" r:id="rId18"/>
    <p:sldId id="394" r:id="rId19"/>
    <p:sldId id="289" r:id="rId2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2EFFFC"/>
    <a:srgbClr val="006600"/>
    <a:srgbClr val="00CC00"/>
    <a:srgbClr val="FFFFFF"/>
    <a:srgbClr val="FFE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3" autoAdjust="0"/>
    <p:restoredTop sz="91121" autoAdjust="0"/>
  </p:normalViewPr>
  <p:slideViewPr>
    <p:cSldViewPr snapToGrid="0">
      <p:cViewPr varScale="1">
        <p:scale>
          <a:sx n="133" d="100"/>
          <a:sy n="133" d="100"/>
        </p:scale>
        <p:origin x="648" y="120"/>
      </p:cViewPr>
      <p:guideLst>
        <p:guide orient="horz" pos="1620"/>
        <p:guide pos="29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buFont typeface="Arial" pitchFamily="34" charset="0"/>
              <a:buNone/>
              <a:defRPr sz="12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5C19B8A-6C77-4FFF-A918-E14D9658A299}" type="datetimeFigureOut">
              <a:rPr lang="zh-CN" altLang="en-US"/>
              <a:pPr>
                <a:defRPr/>
              </a:pPr>
              <a:t>2021/11/8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buFont typeface="Arial" pitchFamily="34" charset="0"/>
              <a:buNone/>
              <a:defRPr sz="12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380B1EF-3A02-4224-A62B-7C5A61E8E8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330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875DB5E-ACC5-40B1-A807-1B2AE574DC78}" type="datetime1">
              <a:rPr lang="zh-CN" altLang="en-US"/>
              <a:pPr>
                <a:defRPr/>
              </a:pPr>
              <a:t>2021/11/8</a:t>
            </a:fld>
            <a:endParaRPr lang="en-US" sz="1200"/>
          </a:p>
        </p:txBody>
      </p:sp>
      <p:sp>
        <p:nvSpPr>
          <p:cNvPr id="2560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946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altLang="en-US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单击此处编辑母版文本样式</a:t>
            </a:r>
          </a:p>
          <a:p>
            <a:pPr eaLnBrk="0" hangingPunct="0"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altLang="en-US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第二级</a:t>
            </a:r>
          </a:p>
          <a:p>
            <a:pPr eaLnBrk="0" hangingPunct="0"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altLang="en-US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第三级</a:t>
            </a:r>
          </a:p>
          <a:p>
            <a:pPr eaLnBrk="0" hangingPunct="0"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altLang="en-US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第四级</a:t>
            </a:r>
          </a:p>
          <a:p>
            <a:pPr eaLnBrk="0" hangingPunct="0"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altLang="en-US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第五级</a:t>
            </a: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FFCC3E4-9750-4D59-A94C-922226D52B97}" type="slidenum">
              <a:rPr lang="zh-CN" altLang="en-US"/>
              <a:pPr>
                <a:defRPr/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1075840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875DB5E-ACC5-40B1-A807-1B2AE574DC78}" type="datetime1">
              <a:rPr lang="zh-CN" altLang="en-US" smtClean="0"/>
              <a:pPr>
                <a:defRPr/>
              </a:pPr>
              <a:t>2021/11/8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FCC3E4-9750-4D59-A94C-922226D52B97}" type="slidenum">
              <a:rPr lang="zh-CN" altLang="en-US" smtClean="0"/>
              <a:pPr>
                <a:defRPr/>
              </a:pPr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54816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6875DB5E-ACC5-40B1-A807-1B2AE574DC78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2021/11/8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0FFCC3E4-9750-4D59-A94C-922226D52B9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8862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6875DB5E-ACC5-40B1-A807-1B2AE574DC78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2021/11/8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0FFCC3E4-9750-4D59-A94C-922226D52B9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119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6875DB5E-ACC5-40B1-A807-1B2AE574DC78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2021/11/8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0FFCC3E4-9750-4D59-A94C-922226D52B9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2682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6875DB5E-ACC5-40B1-A807-1B2AE574DC78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2021/11/8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0FFCC3E4-9750-4D59-A94C-922226D52B9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883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1BCC7048-D7A0-4E90-B575-D5F3EFF6A0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D9993613-4DDB-4247-B2FA-8C0A94AD86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空子图：点属于</a:t>
            </a:r>
            <a:r>
              <a:rPr lang="en-US" altLang="zh-CN" dirty="0"/>
              <a:t>V</a:t>
            </a:r>
            <a:r>
              <a:rPr lang="zh-CN" altLang="en-US" dirty="0"/>
              <a:t>的一部分，但是 任意 两点间的边均不属于</a:t>
            </a:r>
            <a:r>
              <a:rPr lang="en-US" altLang="zh-CN" dirty="0"/>
              <a:t>E;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(B)</a:t>
            </a:r>
            <a:r>
              <a:rPr lang="zh-CN" altLang="en-US" dirty="0"/>
              <a:t>是</a:t>
            </a:r>
            <a:r>
              <a:rPr lang="en-US" altLang="zh-CN" dirty="0"/>
              <a:t>G</a:t>
            </a:r>
            <a:r>
              <a:rPr lang="zh-CN" altLang="en-US" dirty="0"/>
              <a:t>的空子图，</a:t>
            </a:r>
            <a:endParaRPr lang="en-US" altLang="zh-CN" dirty="0"/>
          </a:p>
          <a:p>
            <a:pPr eaLnBrk="1" hangingPunct="1"/>
            <a:r>
              <a:rPr lang="en-US" altLang="zh-CN" dirty="0"/>
              <a:t>(C)</a:t>
            </a:r>
            <a:r>
              <a:rPr lang="zh-CN" altLang="en-US" dirty="0"/>
              <a:t>不是</a:t>
            </a:r>
            <a:r>
              <a:rPr lang="en-US" altLang="zh-CN" dirty="0"/>
              <a:t>G</a:t>
            </a:r>
            <a:r>
              <a:rPr lang="zh-CN" altLang="en-US" dirty="0"/>
              <a:t>的空子图，因为（</a:t>
            </a:r>
            <a:r>
              <a:rPr lang="en-US" altLang="zh-CN" dirty="0"/>
              <a:t>1,2</a:t>
            </a:r>
            <a:r>
              <a:rPr lang="zh-CN" altLang="en-US" dirty="0"/>
              <a:t>），（</a:t>
            </a:r>
            <a:r>
              <a:rPr lang="en-US" altLang="zh-CN" dirty="0"/>
              <a:t>1,4</a:t>
            </a:r>
            <a:r>
              <a:rPr lang="zh-CN" altLang="en-US" dirty="0"/>
              <a:t>），（</a:t>
            </a:r>
            <a:r>
              <a:rPr lang="en-US" altLang="zh-CN" dirty="0"/>
              <a:t>2,3</a:t>
            </a:r>
            <a:r>
              <a:rPr lang="zh-CN" altLang="en-US" dirty="0"/>
              <a:t>）均属于</a:t>
            </a:r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628B8A2A-9330-4709-950C-357691C9CE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7D5D61E-EA3F-425B-BB4A-9DC17427F220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这里的长度是指路上各边权之和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875DB5E-ACC5-40B1-A807-1B2AE574DC78}" type="datetime1">
              <a:rPr lang="zh-CN" altLang="en-US" smtClean="0"/>
              <a:pPr>
                <a:defRPr/>
              </a:pPr>
              <a:t>2021/11/8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FCC3E4-9750-4D59-A94C-922226D52B97}" type="slidenum">
              <a:rPr lang="zh-CN" altLang="en-US" smtClean="0"/>
              <a:pPr>
                <a:defRPr/>
              </a:pPr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88811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349985E5-E76B-4564-ACDF-F0211C0CAC2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A9F167C0-A830-42E7-BB80-59A275E861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1B3F0D05-553F-4B9C-B090-FF0221BAEE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4EADE61-3C9E-469C-9A79-017485DF46EC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157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349985E5-E76B-4564-ACDF-F0211C0CAC2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A9F167C0-A830-42E7-BB80-59A275E861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1B3F0D05-553F-4B9C-B090-FF0221BAEE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4EADE61-3C9E-469C-9A79-017485DF46EC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875DB5E-ACC5-40B1-A807-1B2AE574DC78}" type="datetime1">
              <a:rPr lang="zh-CN" altLang="en-US" smtClean="0"/>
              <a:pPr>
                <a:defRPr/>
              </a:pPr>
              <a:t>2021/11/8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FCC3E4-9750-4D59-A94C-922226D52B97}" type="slidenum">
              <a:rPr lang="zh-CN" altLang="en-US" smtClean="0"/>
              <a:pPr>
                <a:defRPr/>
              </a:pPr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28000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B261AB44-8801-4525-9079-0001D0B5BC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33C443FF-2FEC-454A-83A0-D420C0645C2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/>
              <a:t>dist</a:t>
            </a:r>
            <a:r>
              <a:rPr lang="en-US" altLang="zh-CN" dirty="0"/>
              <a:t>[]</a:t>
            </a:r>
            <a:r>
              <a:rPr lang="zh-CN" altLang="en-US" dirty="0"/>
              <a:t>数组存放源点</a:t>
            </a:r>
            <a:r>
              <a:rPr lang="en-US" altLang="zh-CN" dirty="0"/>
              <a:t>v</a:t>
            </a:r>
            <a:r>
              <a:rPr lang="zh-CN" altLang="en-US" dirty="0"/>
              <a:t>出发的最短路径长度，</a:t>
            </a:r>
            <a:r>
              <a:rPr lang="en-US" altLang="zh-CN" dirty="0" err="1"/>
              <a:t>dist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表示源点</a:t>
            </a:r>
            <a:r>
              <a:rPr lang="en-US" altLang="zh-CN" dirty="0"/>
              <a:t>v</a:t>
            </a:r>
            <a:r>
              <a:rPr lang="zh-CN" altLang="en-US" dirty="0"/>
              <a:t>到顶点</a:t>
            </a:r>
            <a:r>
              <a:rPr lang="en-US" altLang="zh-CN" dirty="0" err="1"/>
              <a:t>i</a:t>
            </a:r>
            <a:r>
              <a:rPr lang="zh-CN" altLang="en-US" dirty="0"/>
              <a:t>的最短路径长度，初始时所有</a:t>
            </a:r>
            <a:r>
              <a:rPr lang="en-US" altLang="zh-CN" dirty="0" err="1"/>
              <a:t>dist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值为∞。</a:t>
            </a:r>
          </a:p>
          <a:p>
            <a:r>
              <a:rPr lang="zh-CN" altLang="en-US" dirty="0"/>
              <a:t>用</a:t>
            </a:r>
            <a:r>
              <a:rPr lang="en-US" altLang="zh-CN" dirty="0" err="1"/>
              <a:t>prev</a:t>
            </a:r>
            <a:r>
              <a:rPr lang="zh-CN" altLang="en-US" dirty="0"/>
              <a:t>数组存放最短路径，</a:t>
            </a:r>
            <a:r>
              <a:rPr lang="en-US" altLang="zh-CN" dirty="0" err="1"/>
              <a:t>prev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表示源点</a:t>
            </a:r>
            <a:r>
              <a:rPr lang="en-US" altLang="zh-CN" dirty="0"/>
              <a:t>v</a:t>
            </a:r>
            <a:r>
              <a:rPr lang="zh-CN" altLang="en-US" dirty="0"/>
              <a:t>到顶点</a:t>
            </a:r>
            <a:r>
              <a:rPr lang="en-US" altLang="zh-CN" dirty="0" err="1"/>
              <a:t>i</a:t>
            </a:r>
            <a:r>
              <a:rPr lang="zh-CN" altLang="en-US" dirty="0"/>
              <a:t>的最短路径中顶点</a:t>
            </a:r>
            <a:r>
              <a:rPr lang="en-US" altLang="zh-CN" dirty="0" err="1"/>
              <a:t>i</a:t>
            </a:r>
            <a:r>
              <a:rPr lang="zh-CN" altLang="en-US" dirty="0"/>
              <a:t>的前驱顶点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3BA9A63E-27AC-443F-89AB-44C7F96FE5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BBE7F27-A6F4-4C29-8C50-AEDFB4DD98EF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875DB5E-ACC5-40B1-A807-1B2AE574DC78}" type="datetime1">
              <a:rPr lang="zh-CN" altLang="en-US" smtClean="0"/>
              <a:pPr>
                <a:defRPr/>
              </a:pPr>
              <a:t>2021/11/8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FCC3E4-9750-4D59-A94C-922226D52B97}" type="slidenum">
              <a:rPr lang="zh-CN" altLang="en-US" smtClean="0"/>
              <a:pPr>
                <a:defRPr/>
              </a:pPr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58983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6875DB5E-ACC5-40B1-A807-1B2AE574DC78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2021/11/8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0FFCC3E4-9750-4D59-A94C-922226D52B9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8917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6875DB5E-ACC5-40B1-A807-1B2AE574DC78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2021/11/8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0FFCC3E4-9750-4D59-A94C-922226D52B9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5051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16C2B-FB11-46B1-A30D-5D2CC9CF9028}" type="datetime1">
              <a:rPr lang="zh-CN" altLang="en-US"/>
              <a:pPr>
                <a:defRPr/>
              </a:pPr>
              <a:t>2021/11/8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8D7D7-63CA-4104-9744-B8FF6123B5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57110-969E-4D76-A41B-92D304BFB997}" type="datetime1">
              <a:rPr lang="zh-CN" altLang="en-US"/>
              <a:pPr>
                <a:defRPr/>
              </a:pPr>
              <a:t>2021/11/8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A5FA-9276-44FE-B361-3A1FC1F846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1FDC4-6D01-4D83-9A89-0472CD51D8D6}" type="datetime1">
              <a:rPr lang="zh-CN" altLang="en-US"/>
              <a:pPr>
                <a:defRPr/>
              </a:pPr>
              <a:t>2021/11/8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75DC7-4F19-4CD2-9A81-879714B712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6" y="514350"/>
            <a:ext cx="854392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F5EB567-9D8F-469B-9535-F72277B97A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58B2917-AB1A-4DCF-800E-B48CEA4F31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6D6DB12-26FB-47CD-A197-B160EC606F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4DBA6-27F2-4E47-AF48-FADAB9BBBB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8657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12142C-9D40-8848-BF60-2F634F55B8C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FAAEAC-396B-3D44-9268-A54DE712FA6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822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01C831-2761-354B-8371-728B1844148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27561-744D-DB43-A347-84FA55A8C2B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377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468C59-5F85-AB47-B671-DFAE4A7FC16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2DE5B8-CD57-9346-A6C2-FF1E6EB3AA4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326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965FC1-7F5B-004A-95A3-41EBE6D5C43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CAB6E0-57B4-5546-8CE3-AEB868BCC2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495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6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8F1031-68CA-6E4B-AFD3-735A7E79BB4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C779C3-A139-B548-AAF6-9674FE7816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8775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3BB6C8-D9A0-8D4D-9C66-13072A2B3A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B9E066-E43F-F443-98A8-FB40D3E647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597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7CCC3D-12D8-4B49-B9A3-1BB2A6D668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08D20-667F-0F4D-BA6D-FC4CB09CE9B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1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0070C0"/>
              </a:buClr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Tx/>
              <a:buBlip>
                <a:blip r:embed="rId5"/>
              </a:buBlip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E0E4F-9EAC-4D2F-9A4A-96C150ECADC0}" type="datetime1">
              <a:rPr lang="zh-CN" altLang="en-US"/>
              <a:pPr>
                <a:defRPr/>
              </a:pPr>
              <a:t>2021/11/8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885C2-B3CA-4280-B154-0B776C34F2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953128" y="654064"/>
            <a:ext cx="7147876" cy="1"/>
          </a:xfrm>
          <a:prstGeom prst="line">
            <a:avLst/>
          </a:prstGeom>
          <a:noFill/>
          <a:ln w="15875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8" name="MH_Other_4"/>
          <p:cNvSpPr/>
          <p:nvPr userDrawn="1">
            <p:custDataLst>
              <p:tags r:id="rId1"/>
            </p:custDataLst>
          </p:nvPr>
        </p:nvSpPr>
        <p:spPr>
          <a:xfrm>
            <a:off x="235547" y="165586"/>
            <a:ext cx="416148" cy="416148"/>
          </a:xfrm>
          <a:prstGeom prst="ellipse">
            <a:avLst/>
          </a:prstGeom>
          <a:solidFill>
            <a:schemeClr val="accent2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9" name="MH_Other_4"/>
          <p:cNvSpPr/>
          <p:nvPr userDrawn="1">
            <p:custDataLst>
              <p:tags r:id="rId2"/>
            </p:custDataLst>
          </p:nvPr>
        </p:nvSpPr>
        <p:spPr>
          <a:xfrm>
            <a:off x="-68560" y="505752"/>
            <a:ext cx="271937" cy="271937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585093" y="313065"/>
            <a:ext cx="324000" cy="324000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95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MH_Other_4"/>
          <p:cNvSpPr/>
          <p:nvPr userDrawn="1">
            <p:custDataLst>
              <p:tags r:id="rId3"/>
            </p:custDataLst>
          </p:nvPr>
        </p:nvSpPr>
        <p:spPr>
          <a:xfrm>
            <a:off x="158706" y="11905"/>
            <a:ext cx="153681" cy="153681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2FC9B7-0E1E-6740-834F-1634DBB3C6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D963B-ADDB-E145-BDB4-153912AD2E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62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2FC9B7-0E1E-6740-834F-1634DBB3C6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D963B-ADDB-E145-BDB4-153912AD2E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302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2FC9B7-0E1E-6740-834F-1634DBB3C6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D963B-ADDB-E145-BDB4-153912AD2E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5644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2FC9B7-0E1E-6740-834F-1634DBB3C6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D963B-ADDB-E145-BDB4-153912AD2E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79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8340E-A158-4319-8864-79FB35971C06}" type="datetime1">
              <a:rPr lang="zh-CN" altLang="en-US"/>
              <a:pPr>
                <a:defRPr/>
              </a:pPr>
              <a:t>2021/11/8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7634B-DAC2-430E-9076-FB56B3954E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2EB83-8A06-48EE-9A79-EB25DF7A6783}" type="datetime1">
              <a:rPr lang="zh-CN" altLang="en-US"/>
              <a:pPr>
                <a:defRPr/>
              </a:pPr>
              <a:t>2021/11/8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A66D9-D457-44DA-A9AF-DD40478874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0874E-6BCF-487C-99AB-44DF12F78C0D}" type="datetime1">
              <a:rPr lang="zh-CN" altLang="en-US"/>
              <a:pPr>
                <a:defRPr/>
              </a:pPr>
              <a:t>2021/11/8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6569A-3EFB-4463-BF13-0591A19542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56159-1184-4994-8496-8C8E2056C3A6}" type="datetime1">
              <a:rPr lang="zh-CN" altLang="en-US"/>
              <a:pPr>
                <a:defRPr/>
              </a:pPr>
              <a:t>2021/11/8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B0254-2453-44F4-97EC-4F33E5BB33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52CC5-B645-4597-BB0C-EF40338A69A9}" type="datetime1">
              <a:rPr lang="zh-CN" altLang="en-US"/>
              <a:pPr>
                <a:defRPr/>
              </a:pPr>
              <a:t>2021/11/8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234AD-3FB5-4DCB-B9F4-399EFE3CFB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 flipV="1">
            <a:off x="953128" y="654064"/>
            <a:ext cx="7147876" cy="1"/>
          </a:xfrm>
          <a:prstGeom prst="line">
            <a:avLst/>
          </a:prstGeom>
          <a:noFill/>
          <a:ln w="15875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6" name="MH_Other_4"/>
          <p:cNvSpPr/>
          <p:nvPr userDrawn="1">
            <p:custDataLst>
              <p:tags r:id="rId1"/>
            </p:custDataLst>
          </p:nvPr>
        </p:nvSpPr>
        <p:spPr>
          <a:xfrm>
            <a:off x="235547" y="165586"/>
            <a:ext cx="416148" cy="416148"/>
          </a:xfrm>
          <a:prstGeom prst="ellipse">
            <a:avLst/>
          </a:prstGeom>
          <a:solidFill>
            <a:schemeClr val="accent2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7" name="MH_Other_4"/>
          <p:cNvSpPr/>
          <p:nvPr userDrawn="1">
            <p:custDataLst>
              <p:tags r:id="rId2"/>
            </p:custDataLst>
          </p:nvPr>
        </p:nvSpPr>
        <p:spPr>
          <a:xfrm>
            <a:off x="-68560" y="505752"/>
            <a:ext cx="271937" cy="271937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585093" y="313065"/>
            <a:ext cx="324000" cy="324000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95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MH_Other_4"/>
          <p:cNvSpPr/>
          <p:nvPr userDrawn="1">
            <p:custDataLst>
              <p:tags r:id="rId3"/>
            </p:custDataLst>
          </p:nvPr>
        </p:nvSpPr>
        <p:spPr>
          <a:xfrm>
            <a:off x="158706" y="11905"/>
            <a:ext cx="153681" cy="153681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6C18E-E348-4462-A4E5-CAE5A6DD1C2C}" type="datetime1">
              <a:rPr lang="zh-CN" altLang="en-US"/>
              <a:pPr>
                <a:defRPr/>
              </a:pPr>
              <a:t>2021/11/8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252EC-B8B3-4E83-971C-E3E0F020D1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892E0-B305-4535-BE4A-F00D0BE3CE35}" type="datetime1">
              <a:rPr lang="zh-CN" altLang="en-US"/>
              <a:pPr>
                <a:defRPr/>
              </a:pPr>
              <a:t>2021/11/8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426B2-959C-42BC-8802-7625FBA074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408" y="3568307"/>
            <a:ext cx="3299519" cy="93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任意多边形 7"/>
          <p:cNvSpPr/>
          <p:nvPr userDrawn="1"/>
        </p:nvSpPr>
        <p:spPr>
          <a:xfrm rot="5400000">
            <a:off x="1061138" y="-693078"/>
            <a:ext cx="514350" cy="2632472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179780" y="270438"/>
            <a:ext cx="750094" cy="750094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968103" y="1410531"/>
            <a:ext cx="5443538" cy="1529809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237187" y="2796418"/>
            <a:ext cx="267891" cy="267891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134162" y="2742917"/>
            <a:ext cx="266998" cy="266998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1878810" y="1236402"/>
            <a:ext cx="266998" cy="266998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1964535" y="1322127"/>
            <a:ext cx="266998" cy="266998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pic>
        <p:nvPicPr>
          <p:cNvPr id="17" name="图片 4"/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92" y="271332"/>
            <a:ext cx="749201" cy="74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1662" y="461533"/>
            <a:ext cx="1510010" cy="3455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图片 1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347" y="4680120"/>
            <a:ext cx="2372618" cy="40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marL="9144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黑体" pitchFamily="2" charset="-122"/>
        </a:defRPr>
      </a:lvl1pPr>
      <a:lvl2pPr marL="9144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2" charset="-122"/>
        </a:defRPr>
      </a:lvl2pPr>
      <a:lvl3pPr marL="9144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2" charset="-122"/>
        </a:defRPr>
      </a:lvl3pPr>
      <a:lvl4pPr marL="9144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2" charset="-122"/>
        </a:defRPr>
      </a:lvl4pPr>
      <a:lvl5pPr marL="9144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2" charset="-122"/>
        </a:defRPr>
      </a:lvl5pPr>
      <a:lvl6pPr marL="13716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49" charset="-122"/>
        </a:defRPr>
      </a:lvl6pPr>
      <a:lvl7pPr marL="18288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49" charset="-122"/>
        </a:defRPr>
      </a:lvl7pPr>
      <a:lvl8pPr marL="22860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49" charset="-122"/>
        </a:defRPr>
      </a:lvl8pPr>
      <a:lvl9pPr marL="27432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49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buFont typeface="Arial" pitchFamily="34" charset="0"/>
              <a:buNone/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1445E6F-320D-432E-A040-3DA8F0891C75}" type="datetime1">
              <a:rPr lang="zh-CN" altLang="en-US"/>
              <a:pPr>
                <a:defRPr/>
              </a:pPr>
              <a:t>2021/11/8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buFont typeface="Arial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buFont typeface="Arial" pitchFamily="34" charset="0"/>
              <a:buNone/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6D69AB2-5F91-4EC3-8833-74555E9579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261350" y="0"/>
            <a:ext cx="882650" cy="854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2" r:id="rId2"/>
    <p:sldLayoutId id="2147483731" r:id="rId3"/>
    <p:sldLayoutId id="2147483730" r:id="rId4"/>
    <p:sldLayoutId id="2147483729" r:id="rId5"/>
    <p:sldLayoutId id="2147483728" r:id="rId6"/>
    <p:sldLayoutId id="2147483727" r:id="rId7"/>
    <p:sldLayoutId id="2147483726" r:id="rId8"/>
    <p:sldLayoutId id="2147483725" r:id="rId9"/>
    <p:sldLayoutId id="2147483724" r:id="rId10"/>
    <p:sldLayoutId id="2147483723" r:id="rId11"/>
    <p:sldLayoutId id="2147483746" r:id="rId12"/>
  </p:sldLayoutIdLst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6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72FC9B7-0E1E-6740-834F-1634DBB3C6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等线" panose="02010600030101010101" pitchFamily="2" charset="-122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2021/11/8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7D963B-ADDB-E145-BDB4-153912AD2E36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等线" panose="02010600030101010101" pitchFamily="2" charset="-122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87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408" y="3568307"/>
            <a:ext cx="3299519" cy="93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/>
          <p:cNvSpPr/>
          <p:nvPr/>
        </p:nvSpPr>
        <p:spPr>
          <a:xfrm rot="5400000">
            <a:off x="1061138" y="-693078"/>
            <a:ext cx="514350" cy="2632472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9780" y="270438"/>
            <a:ext cx="750094" cy="750094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2053" name="文本框 62"/>
          <p:cNvSpPr txBox="1">
            <a:spLocks noChangeArrowheads="1"/>
          </p:cNvSpPr>
          <p:nvPr/>
        </p:nvSpPr>
        <p:spPr bwMode="auto">
          <a:xfrm>
            <a:off x="1982480" y="1756652"/>
            <a:ext cx="5329932" cy="6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588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单源最短路径问题</a:t>
            </a:r>
            <a:endParaRPr lang="en-US" altLang="zh-CN" sz="2588" b="1" dirty="0">
              <a:solidFill>
                <a:srgbClr val="FF0000"/>
              </a:solidFill>
              <a:latin typeface="微软雅黑" panose="020B0503020204020204" pitchFamily="34" charset="-122"/>
              <a:ea typeface="楷体" pitchFamily="49" charset="-122"/>
            </a:endParaRPr>
          </a:p>
        </p:txBody>
      </p:sp>
      <p:sp>
        <p:nvSpPr>
          <p:cNvPr id="13318" name="文本框 1027"/>
          <p:cNvSpPr txBox="1">
            <a:spLocks noChangeArrowheads="1"/>
          </p:cNvSpPr>
          <p:nvPr/>
        </p:nvSpPr>
        <p:spPr bwMode="auto">
          <a:xfrm>
            <a:off x="4125551" y="3197947"/>
            <a:ext cx="11186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赵   莹</a:t>
            </a:r>
          </a:p>
        </p:txBody>
      </p:sp>
      <p:sp>
        <p:nvSpPr>
          <p:cNvPr id="1068" name="矩形 1067"/>
          <p:cNvSpPr/>
          <p:nvPr/>
        </p:nvSpPr>
        <p:spPr>
          <a:xfrm>
            <a:off x="1968103" y="1410531"/>
            <a:ext cx="5443538" cy="1529809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069" name="矩形 1068"/>
          <p:cNvSpPr/>
          <p:nvPr/>
        </p:nvSpPr>
        <p:spPr>
          <a:xfrm>
            <a:off x="7237187" y="2796418"/>
            <a:ext cx="267891" cy="267891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134162" y="2742917"/>
            <a:ext cx="266998" cy="266998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878810" y="1236402"/>
            <a:ext cx="266998" cy="266998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964535" y="1322127"/>
            <a:ext cx="266998" cy="266998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pic>
        <p:nvPicPr>
          <p:cNvPr id="13324" name="图片 4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92" y="271332"/>
            <a:ext cx="749201" cy="74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662" y="461533"/>
            <a:ext cx="1510010" cy="3455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文本框 1027"/>
          <p:cNvSpPr txBox="1">
            <a:spLocks noChangeArrowheads="1"/>
          </p:cNvSpPr>
          <p:nvPr/>
        </p:nvSpPr>
        <p:spPr bwMode="auto">
          <a:xfrm>
            <a:off x="3312504" y="3787446"/>
            <a:ext cx="2888273" cy="81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575" b="1" dirty="0">
                <a:solidFill>
                  <a:prstClr val="black"/>
                </a:solidFill>
                <a:latin typeface="微软雅黑" panose="020B0503020204020204" pitchFamily="34" charset="-122"/>
              </a:rPr>
              <a:t>中国矿业大学  计算机学院</a:t>
            </a:r>
            <a:endParaRPr lang="en-US" altLang="zh-CN" sz="1575" b="1" dirty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575" b="1" dirty="0">
                <a:solidFill>
                  <a:prstClr val="black"/>
                </a:solidFill>
                <a:latin typeface="微软雅黑" panose="020B0503020204020204" pitchFamily="34" charset="-122"/>
              </a:rPr>
              <a:t>zhaoying@cumt.edu.cn</a:t>
            </a:r>
            <a:endParaRPr lang="zh-CN" altLang="en-US" sz="1575" b="1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5" name="图片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347" y="4680120"/>
            <a:ext cx="2372618" cy="40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727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E0E4F-9EAC-4D2F-9A4A-96C150ECADC0}" type="datetime1">
              <a:rPr lang="zh-CN" altLang="en-US" smtClean="0"/>
              <a:pPr>
                <a:defRPr/>
              </a:pPr>
              <a:t>2021/11/8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0" name="燕尾形 49"/>
          <p:cNvSpPr/>
          <p:nvPr/>
        </p:nvSpPr>
        <p:spPr>
          <a:xfrm>
            <a:off x="899591" y="123479"/>
            <a:ext cx="4598098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单源最短路径问题求解</a:t>
            </a:r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队列式</a:t>
            </a: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C917EE1A-0F0B-4DD4-93D4-2E3964C3A8C3}"/>
              </a:ext>
            </a:extLst>
          </p:cNvPr>
          <p:cNvSpPr/>
          <p:nvPr/>
        </p:nvSpPr>
        <p:spPr>
          <a:xfrm>
            <a:off x="117776" y="2533501"/>
            <a:ext cx="513420" cy="499584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0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4146C0EC-6228-4BFA-992F-17A775004E93}"/>
              </a:ext>
            </a:extLst>
          </p:cNvPr>
          <p:cNvSpPr/>
          <p:nvPr/>
        </p:nvSpPr>
        <p:spPr>
          <a:xfrm>
            <a:off x="1355764" y="1453301"/>
            <a:ext cx="559071" cy="544005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1</a:t>
            </a:r>
            <a:endParaRPr lang="zh-CN" altLang="en-US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E7586FA9-DAE9-43BB-833D-E763AF48B2D8}"/>
              </a:ext>
            </a:extLst>
          </p:cNvPr>
          <p:cNvSpPr/>
          <p:nvPr/>
        </p:nvSpPr>
        <p:spPr>
          <a:xfrm>
            <a:off x="1450910" y="2488816"/>
            <a:ext cx="540367" cy="525805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2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DCA0CD5-DC16-49DA-B5C4-F3E725A7EA63}"/>
              </a:ext>
            </a:extLst>
          </p:cNvPr>
          <p:cNvSpPr/>
          <p:nvPr/>
        </p:nvSpPr>
        <p:spPr>
          <a:xfrm>
            <a:off x="2731297" y="2471368"/>
            <a:ext cx="521602" cy="507546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5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5E35676E-5B2B-4994-8E5D-F7838AB09002}"/>
              </a:ext>
            </a:extLst>
          </p:cNvPr>
          <p:cNvSpPr/>
          <p:nvPr/>
        </p:nvSpPr>
        <p:spPr>
          <a:xfrm>
            <a:off x="1424888" y="3370539"/>
            <a:ext cx="489947" cy="501568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3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1CB2426E-D0A9-4A75-B451-9BB5BD2482BE}"/>
              </a:ext>
            </a:extLst>
          </p:cNvPr>
          <p:cNvSpPr/>
          <p:nvPr/>
        </p:nvSpPr>
        <p:spPr>
          <a:xfrm>
            <a:off x="2777296" y="1542448"/>
            <a:ext cx="475603" cy="454858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4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398399F-4ADA-4FAB-874D-F28B227F8247}"/>
              </a:ext>
            </a:extLst>
          </p:cNvPr>
          <p:cNvCxnSpPr>
            <a:cxnSpLocks/>
            <a:stCxn id="58" idx="7"/>
            <a:endCxn id="66" idx="3"/>
          </p:cNvCxnSpPr>
          <p:nvPr/>
        </p:nvCxnSpPr>
        <p:spPr>
          <a:xfrm flipV="1">
            <a:off x="556007" y="1917638"/>
            <a:ext cx="881631" cy="68902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78" name="TextBox 10">
            <a:extLst>
              <a:ext uri="{FF2B5EF4-FFF2-40B4-BE49-F238E27FC236}">
                <a16:creationId xmlns:a16="http://schemas.microsoft.com/office/drawing/2014/main" id="{B80987A1-267E-445F-B27E-AFB3BA8BFB3A}"/>
              </a:ext>
            </a:extLst>
          </p:cNvPr>
          <p:cNvSpPr txBox="1"/>
          <p:nvPr/>
        </p:nvSpPr>
        <p:spPr>
          <a:xfrm>
            <a:off x="449516" y="1860637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A58B951C-C360-426F-ACA1-334EE03EE81F}"/>
              </a:ext>
            </a:extLst>
          </p:cNvPr>
          <p:cNvCxnSpPr>
            <a:cxnSpLocks/>
            <a:stCxn id="58" idx="5"/>
            <a:endCxn id="75" idx="1"/>
          </p:cNvCxnSpPr>
          <p:nvPr/>
        </p:nvCxnSpPr>
        <p:spPr>
          <a:xfrm>
            <a:off x="556007" y="2959923"/>
            <a:ext cx="940632" cy="484069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B4B37E7-3F8B-49EA-8D19-454E1DB2C6F5}"/>
              </a:ext>
            </a:extLst>
          </p:cNvPr>
          <p:cNvCxnSpPr>
            <a:cxnSpLocks/>
            <a:stCxn id="58" idx="6"/>
            <a:endCxn id="73" idx="2"/>
          </p:cNvCxnSpPr>
          <p:nvPr/>
        </p:nvCxnSpPr>
        <p:spPr>
          <a:xfrm flipV="1">
            <a:off x="631196" y="2751719"/>
            <a:ext cx="819714" cy="3157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39E2F92-853C-4592-A932-13274137A87C}"/>
              </a:ext>
            </a:extLst>
          </p:cNvPr>
          <p:cNvCxnSpPr>
            <a:cxnSpLocks/>
            <a:stCxn id="66" idx="5"/>
            <a:endCxn id="74" idx="1"/>
          </p:cNvCxnSpPr>
          <p:nvPr/>
        </p:nvCxnSpPr>
        <p:spPr>
          <a:xfrm>
            <a:off x="1832961" y="1917638"/>
            <a:ext cx="974723" cy="62805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E4E135D-0E0E-4E72-9895-1BA9A7033FFD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 flipV="1">
            <a:off x="1991277" y="2725141"/>
            <a:ext cx="740020" cy="2657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73248A76-D6EA-4267-85D7-2E48376E4F9E}"/>
              </a:ext>
            </a:extLst>
          </p:cNvPr>
          <p:cNvCxnSpPr>
            <a:cxnSpLocks/>
            <a:stCxn id="74" idx="3"/>
            <a:endCxn id="75" idx="7"/>
          </p:cNvCxnSpPr>
          <p:nvPr/>
        </p:nvCxnSpPr>
        <p:spPr>
          <a:xfrm flipH="1">
            <a:off x="1843084" y="2904586"/>
            <a:ext cx="964600" cy="53940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1289F9BE-093F-4893-BD8B-D1AAD0C71F1D}"/>
              </a:ext>
            </a:extLst>
          </p:cNvPr>
          <p:cNvCxnSpPr>
            <a:cxnSpLocks/>
            <a:stCxn id="76" idx="2"/>
            <a:endCxn id="66" idx="6"/>
          </p:cNvCxnSpPr>
          <p:nvPr/>
        </p:nvCxnSpPr>
        <p:spPr>
          <a:xfrm flipH="1" flipV="1">
            <a:off x="1914835" y="1725304"/>
            <a:ext cx="862461" cy="4457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arrow" w="med" len="med"/>
            <a:tailEnd type="none" w="med" len="med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05445721-1C2E-4A1B-A392-3DE3229612F0}"/>
              </a:ext>
            </a:extLst>
          </p:cNvPr>
          <p:cNvCxnSpPr>
            <a:cxnSpLocks/>
            <a:stCxn id="73" idx="0"/>
            <a:endCxn id="66" idx="4"/>
          </p:cNvCxnSpPr>
          <p:nvPr/>
        </p:nvCxnSpPr>
        <p:spPr>
          <a:xfrm flipH="1" flipV="1">
            <a:off x="1635300" y="1997306"/>
            <a:ext cx="85794" cy="49151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86" name="TextBox 25">
            <a:extLst>
              <a:ext uri="{FF2B5EF4-FFF2-40B4-BE49-F238E27FC236}">
                <a16:creationId xmlns:a16="http://schemas.microsoft.com/office/drawing/2014/main" id="{12E5B832-2194-46A7-941D-CE23F6C284B0}"/>
              </a:ext>
            </a:extLst>
          </p:cNvPr>
          <p:cNvSpPr txBox="1"/>
          <p:nvPr/>
        </p:nvSpPr>
        <p:spPr>
          <a:xfrm>
            <a:off x="850243" y="2437629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30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7" name="TextBox 26">
            <a:extLst>
              <a:ext uri="{FF2B5EF4-FFF2-40B4-BE49-F238E27FC236}">
                <a16:creationId xmlns:a16="http://schemas.microsoft.com/office/drawing/2014/main" id="{111EAC15-48BD-4B81-AE6E-4EE1DB034F72}"/>
              </a:ext>
            </a:extLst>
          </p:cNvPr>
          <p:cNvSpPr txBox="1"/>
          <p:nvPr/>
        </p:nvSpPr>
        <p:spPr>
          <a:xfrm>
            <a:off x="664973" y="3230408"/>
            <a:ext cx="732896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100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8" name="TextBox 27">
            <a:extLst>
              <a:ext uri="{FF2B5EF4-FFF2-40B4-BE49-F238E27FC236}">
                <a16:creationId xmlns:a16="http://schemas.microsoft.com/office/drawing/2014/main" id="{75638C7D-DF38-4092-9B1C-C5E1351BFD9D}"/>
              </a:ext>
            </a:extLst>
          </p:cNvPr>
          <p:cNvSpPr txBox="1"/>
          <p:nvPr/>
        </p:nvSpPr>
        <p:spPr>
          <a:xfrm>
            <a:off x="1784391" y="2064695"/>
            <a:ext cx="520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60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9" name="TextBox 28">
            <a:extLst>
              <a:ext uri="{FF2B5EF4-FFF2-40B4-BE49-F238E27FC236}">
                <a16:creationId xmlns:a16="http://schemas.microsoft.com/office/drawing/2014/main" id="{89E11858-C08D-459C-BF77-17A54A82EF4C}"/>
              </a:ext>
            </a:extLst>
          </p:cNvPr>
          <p:cNvSpPr txBox="1"/>
          <p:nvPr/>
        </p:nvSpPr>
        <p:spPr>
          <a:xfrm>
            <a:off x="2413565" y="1974679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50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0" name="TextBox 29">
            <a:extLst>
              <a:ext uri="{FF2B5EF4-FFF2-40B4-BE49-F238E27FC236}">
                <a16:creationId xmlns:a16="http://schemas.microsoft.com/office/drawing/2014/main" id="{5169E4ED-7952-4AFE-8133-3B087FBEED9E}"/>
              </a:ext>
            </a:extLst>
          </p:cNvPr>
          <p:cNvSpPr txBox="1"/>
          <p:nvPr/>
        </p:nvSpPr>
        <p:spPr>
          <a:xfrm>
            <a:off x="2225866" y="1291439"/>
            <a:ext cx="551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1" name="TextBox 30">
            <a:extLst>
              <a:ext uri="{FF2B5EF4-FFF2-40B4-BE49-F238E27FC236}">
                <a16:creationId xmlns:a16="http://schemas.microsoft.com/office/drawing/2014/main" id="{67E1FA34-CE99-4237-91D7-D7670A537FF0}"/>
              </a:ext>
            </a:extLst>
          </p:cNvPr>
          <p:cNvSpPr txBox="1"/>
          <p:nvPr/>
        </p:nvSpPr>
        <p:spPr>
          <a:xfrm>
            <a:off x="2404438" y="3137049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2" name="TextBox 31">
            <a:extLst>
              <a:ext uri="{FF2B5EF4-FFF2-40B4-BE49-F238E27FC236}">
                <a16:creationId xmlns:a16="http://schemas.microsoft.com/office/drawing/2014/main" id="{C91B5717-F0E9-4A73-AD9C-C8898D4C2416}"/>
              </a:ext>
            </a:extLst>
          </p:cNvPr>
          <p:cNvSpPr txBox="1"/>
          <p:nvPr/>
        </p:nvSpPr>
        <p:spPr>
          <a:xfrm>
            <a:off x="2051577" y="2428344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20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D01B4879-FFC5-4E2C-9D8D-6E7D5FBA7732}"/>
              </a:ext>
            </a:extLst>
          </p:cNvPr>
          <p:cNvCxnSpPr>
            <a:cxnSpLocks/>
            <a:stCxn id="74" idx="0"/>
            <a:endCxn id="76" idx="4"/>
          </p:cNvCxnSpPr>
          <p:nvPr/>
        </p:nvCxnSpPr>
        <p:spPr>
          <a:xfrm flipV="1">
            <a:off x="2992098" y="1997306"/>
            <a:ext cx="23000" cy="47406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94" name="TextBox 30">
            <a:extLst>
              <a:ext uri="{FF2B5EF4-FFF2-40B4-BE49-F238E27FC236}">
                <a16:creationId xmlns:a16="http://schemas.microsoft.com/office/drawing/2014/main" id="{8309D1C3-B652-4092-935F-6C980ABA3E8B}"/>
              </a:ext>
            </a:extLst>
          </p:cNvPr>
          <p:cNvSpPr txBox="1"/>
          <p:nvPr/>
        </p:nvSpPr>
        <p:spPr>
          <a:xfrm>
            <a:off x="3045395" y="2073784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15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9398399F-4ADA-4FAB-874D-F28B227F8247}"/>
              </a:ext>
            </a:extLst>
          </p:cNvPr>
          <p:cNvCxnSpPr>
            <a:cxnSpLocks/>
          </p:cNvCxnSpPr>
          <p:nvPr/>
        </p:nvCxnSpPr>
        <p:spPr>
          <a:xfrm>
            <a:off x="3398741" y="2776183"/>
            <a:ext cx="594178" cy="711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grpSp>
        <p:nvGrpSpPr>
          <p:cNvPr id="152" name="组合 151"/>
          <p:cNvGrpSpPr/>
          <p:nvPr/>
        </p:nvGrpSpPr>
        <p:grpSpPr>
          <a:xfrm>
            <a:off x="4420800" y="1356498"/>
            <a:ext cx="3643338" cy="2500330"/>
            <a:chOff x="4420800" y="1356498"/>
            <a:chExt cx="3643338" cy="2500330"/>
          </a:xfrm>
        </p:grpSpPr>
        <p:grpSp>
          <p:nvGrpSpPr>
            <p:cNvPr id="109" name="组合 108"/>
            <p:cNvGrpSpPr/>
            <p:nvPr/>
          </p:nvGrpSpPr>
          <p:grpSpPr>
            <a:xfrm>
              <a:off x="4420800" y="1356498"/>
              <a:ext cx="3643338" cy="2500330"/>
              <a:chOff x="4714876" y="3286124"/>
              <a:chExt cx="3643338" cy="2500330"/>
            </a:xfrm>
          </p:grpSpPr>
          <p:sp>
            <p:nvSpPr>
              <p:cNvPr id="110" name="TextBox 35"/>
              <p:cNvSpPr txBox="1"/>
              <p:nvPr/>
            </p:nvSpPr>
            <p:spPr>
              <a:xfrm>
                <a:off x="4929190" y="3340592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0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1" name="TextBox 36"/>
              <p:cNvSpPr txBox="1"/>
              <p:nvPr/>
            </p:nvSpPr>
            <p:spPr>
              <a:xfrm>
                <a:off x="4929190" y="3743270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2" name="TextBox 37"/>
              <p:cNvSpPr txBox="1"/>
              <p:nvPr/>
            </p:nvSpPr>
            <p:spPr>
              <a:xfrm>
                <a:off x="4929190" y="4143380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3" name="TextBox 38"/>
              <p:cNvSpPr txBox="1"/>
              <p:nvPr/>
            </p:nvSpPr>
            <p:spPr>
              <a:xfrm>
                <a:off x="4929190" y="4529088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4" name="TextBox 39"/>
              <p:cNvSpPr txBox="1"/>
              <p:nvPr/>
            </p:nvSpPr>
            <p:spPr>
              <a:xfrm>
                <a:off x="4929190" y="4929198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5" name="TextBox 40"/>
              <p:cNvSpPr txBox="1"/>
              <p:nvPr/>
            </p:nvSpPr>
            <p:spPr>
              <a:xfrm>
                <a:off x="4929190" y="5314906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6" name="TextBox 41"/>
              <p:cNvSpPr txBox="1"/>
              <p:nvPr/>
            </p:nvSpPr>
            <p:spPr>
              <a:xfrm>
                <a:off x="7608115" y="3340592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7" name="TextBox 42"/>
              <p:cNvSpPr txBox="1"/>
              <p:nvPr/>
            </p:nvSpPr>
            <p:spPr>
              <a:xfrm>
                <a:off x="5405870" y="3743270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0</a:t>
                </a:r>
                <a:endPara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8" name="TextBox 43"/>
              <p:cNvSpPr txBox="1"/>
              <p:nvPr/>
            </p:nvSpPr>
            <p:spPr>
              <a:xfrm>
                <a:off x="6525248" y="4120227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9" name="TextBox 44"/>
              <p:cNvSpPr txBox="1"/>
              <p:nvPr/>
            </p:nvSpPr>
            <p:spPr>
              <a:xfrm>
                <a:off x="5405870" y="4529088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0" name="TextBox 45"/>
              <p:cNvSpPr txBox="1"/>
              <p:nvPr/>
            </p:nvSpPr>
            <p:spPr>
              <a:xfrm>
                <a:off x="5405870" y="4929198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1" name="TextBox 46"/>
              <p:cNvSpPr txBox="1"/>
              <p:nvPr/>
            </p:nvSpPr>
            <p:spPr>
              <a:xfrm>
                <a:off x="5405870" y="5314906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2" name="TextBox 47"/>
              <p:cNvSpPr txBox="1"/>
              <p:nvPr/>
            </p:nvSpPr>
            <p:spPr>
              <a:xfrm>
                <a:off x="5405870" y="3340592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10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3" name="TextBox 48"/>
              <p:cNvSpPr txBox="1"/>
              <p:nvPr/>
            </p:nvSpPr>
            <p:spPr>
              <a:xfrm>
                <a:off x="7614677" y="3724109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50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4" name="TextBox 49"/>
              <p:cNvSpPr txBox="1"/>
              <p:nvPr/>
            </p:nvSpPr>
            <p:spPr>
              <a:xfrm>
                <a:off x="6000760" y="4143380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0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5" name="TextBox 50"/>
              <p:cNvSpPr txBox="1"/>
              <p:nvPr/>
            </p:nvSpPr>
            <p:spPr>
              <a:xfrm>
                <a:off x="6000760" y="4529088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6" name="TextBox 51"/>
              <p:cNvSpPr txBox="1"/>
              <p:nvPr/>
            </p:nvSpPr>
            <p:spPr>
              <a:xfrm>
                <a:off x="6000760" y="4929198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8" name="TextBox 53"/>
              <p:cNvSpPr txBox="1"/>
              <p:nvPr/>
            </p:nvSpPr>
            <p:spPr>
              <a:xfrm>
                <a:off x="7072330" y="3340592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9" name="TextBox 54"/>
              <p:cNvSpPr txBox="1"/>
              <p:nvPr/>
            </p:nvSpPr>
            <p:spPr>
              <a:xfrm>
                <a:off x="6528529" y="3728595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0" name="TextBox 55"/>
              <p:cNvSpPr txBox="1"/>
              <p:nvPr/>
            </p:nvSpPr>
            <p:spPr>
              <a:xfrm>
                <a:off x="5405870" y="4136179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60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1" name="TextBox 56"/>
              <p:cNvSpPr txBox="1"/>
              <p:nvPr/>
            </p:nvSpPr>
            <p:spPr>
              <a:xfrm>
                <a:off x="6572264" y="4529088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0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3" name="TextBox 58"/>
              <p:cNvSpPr txBox="1"/>
              <p:nvPr/>
            </p:nvSpPr>
            <p:spPr>
              <a:xfrm>
                <a:off x="6572264" y="5314906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4" name="TextBox 59"/>
              <p:cNvSpPr txBox="1"/>
              <p:nvPr/>
            </p:nvSpPr>
            <p:spPr>
              <a:xfrm>
                <a:off x="6000760" y="3340592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30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5" name="TextBox 60"/>
              <p:cNvSpPr txBox="1"/>
              <p:nvPr/>
            </p:nvSpPr>
            <p:spPr>
              <a:xfrm>
                <a:off x="6525248" y="4963338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6" name="TextBox 61"/>
              <p:cNvSpPr txBox="1"/>
              <p:nvPr/>
            </p:nvSpPr>
            <p:spPr>
              <a:xfrm>
                <a:off x="7072330" y="4143380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7" name="TextBox 62"/>
              <p:cNvSpPr txBox="1"/>
              <p:nvPr/>
            </p:nvSpPr>
            <p:spPr>
              <a:xfrm>
                <a:off x="7072330" y="4529088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8" name="TextBox 63"/>
              <p:cNvSpPr txBox="1"/>
              <p:nvPr/>
            </p:nvSpPr>
            <p:spPr>
              <a:xfrm>
                <a:off x="7072330" y="4929198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0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0" name="TextBox 65"/>
              <p:cNvSpPr txBox="1"/>
              <p:nvPr/>
            </p:nvSpPr>
            <p:spPr>
              <a:xfrm>
                <a:off x="6536545" y="3340592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100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1" name="TextBox 66"/>
              <p:cNvSpPr txBox="1"/>
              <p:nvPr/>
            </p:nvSpPr>
            <p:spPr>
              <a:xfrm>
                <a:off x="7643834" y="4529088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zh-CN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∞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2" name="TextBox 67"/>
              <p:cNvSpPr txBox="1"/>
              <p:nvPr/>
            </p:nvSpPr>
            <p:spPr>
              <a:xfrm>
                <a:off x="7643834" y="4143380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20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3" name="TextBox 68"/>
              <p:cNvSpPr txBox="1"/>
              <p:nvPr/>
            </p:nvSpPr>
            <p:spPr>
              <a:xfrm>
                <a:off x="5919821" y="5329308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10</a:t>
                </a:r>
                <a:endParaRPr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5" name="TextBox 70"/>
              <p:cNvSpPr txBox="1"/>
              <p:nvPr/>
            </p:nvSpPr>
            <p:spPr>
              <a:xfrm>
                <a:off x="7643834" y="5314906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CN" sz="200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0</a:t>
                </a:r>
                <a:endPara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6" name="左中括号 145"/>
              <p:cNvSpPr/>
              <p:nvPr/>
            </p:nvSpPr>
            <p:spPr>
              <a:xfrm>
                <a:off x="4714876" y="3357562"/>
                <a:ext cx="142876" cy="2428892"/>
              </a:xfrm>
              <a:prstGeom prst="leftBracket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右中括号 146"/>
              <p:cNvSpPr/>
              <p:nvPr/>
            </p:nvSpPr>
            <p:spPr>
              <a:xfrm>
                <a:off x="8143900" y="3286124"/>
                <a:ext cx="214314" cy="2428892"/>
              </a:xfrm>
              <a:prstGeom prst="rightBracket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8" name="TextBox 48"/>
            <p:cNvSpPr txBox="1"/>
            <p:nvPr/>
          </p:nvSpPr>
          <p:spPr>
            <a:xfrm>
              <a:off x="6784816" y="1798969"/>
              <a:ext cx="500066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9" name="TextBox 54"/>
            <p:cNvSpPr txBox="1"/>
            <p:nvPr/>
          </p:nvSpPr>
          <p:spPr>
            <a:xfrm>
              <a:off x="5681219" y="1792564"/>
              <a:ext cx="500066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zh-CN" altLang="zh-CN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∞</a:t>
              </a:r>
              <a:endPara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0" name="TextBox 60"/>
            <p:cNvSpPr txBox="1"/>
            <p:nvPr/>
          </p:nvSpPr>
          <p:spPr>
            <a:xfrm>
              <a:off x="7331182" y="2985170"/>
              <a:ext cx="500066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zh-CN" altLang="zh-CN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∞</a:t>
              </a:r>
              <a:endPara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1" name="TextBox 68"/>
            <p:cNvSpPr txBox="1"/>
            <p:nvPr/>
          </p:nvSpPr>
          <p:spPr>
            <a:xfrm>
              <a:off x="6706816" y="3399682"/>
              <a:ext cx="500066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endPara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089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椭圆 146">
            <a:extLst>
              <a:ext uri="{FF2B5EF4-FFF2-40B4-BE49-F238E27FC236}">
                <a16:creationId xmlns:a16="http://schemas.microsoft.com/office/drawing/2014/main" id="{2BF3A774-0CE0-41A6-AA3A-3CD8B0461E9F}"/>
              </a:ext>
            </a:extLst>
          </p:cNvPr>
          <p:cNvSpPr/>
          <p:nvPr/>
        </p:nvSpPr>
        <p:spPr>
          <a:xfrm>
            <a:off x="6063571" y="1632716"/>
            <a:ext cx="1357058" cy="710917"/>
          </a:xfrm>
          <a:prstGeom prst="ellips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2BF3A774-0CE0-41A6-AA3A-3CD8B0461E9F}"/>
              </a:ext>
            </a:extLst>
          </p:cNvPr>
          <p:cNvSpPr/>
          <p:nvPr/>
        </p:nvSpPr>
        <p:spPr>
          <a:xfrm>
            <a:off x="3157255" y="1502419"/>
            <a:ext cx="1357058" cy="710917"/>
          </a:xfrm>
          <a:prstGeom prst="ellips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8">
              <a:defRPr/>
            </a:pPr>
            <a:fld id="{CA0E0E4F-9EAC-4D2F-9A4A-96C150ECADC0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 defTabSz="914378">
                <a:defRPr/>
              </a:pPr>
              <a:t>2021/11/8</a:t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311170" y="695099"/>
            <a:ext cx="632034" cy="3643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0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,0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443177" y="1117155"/>
            <a:ext cx="1403559" cy="873083"/>
            <a:chOff x="3929058" y="909674"/>
            <a:chExt cx="1566970" cy="1331139"/>
          </a:xfrm>
        </p:grpSpPr>
        <p:sp>
          <p:nvSpPr>
            <p:cNvPr id="10" name="圆角矩形 9"/>
            <p:cNvSpPr/>
            <p:nvPr/>
          </p:nvSpPr>
          <p:spPr>
            <a:xfrm>
              <a:off x="3929058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1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" name="TextBox 41"/>
            <p:cNvSpPr txBox="1"/>
            <p:nvPr/>
          </p:nvSpPr>
          <p:spPr>
            <a:xfrm>
              <a:off x="4567333" y="909674"/>
              <a:ext cx="928695" cy="516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0→1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318675" y="1286432"/>
            <a:ext cx="733631" cy="772890"/>
            <a:chOff x="5743051" y="998963"/>
            <a:chExt cx="829213" cy="1241850"/>
          </a:xfrm>
        </p:grpSpPr>
        <p:sp>
          <p:nvSpPr>
            <p:cNvPr id="14" name="圆角矩形 13"/>
            <p:cNvSpPr/>
            <p:nvPr/>
          </p:nvSpPr>
          <p:spPr>
            <a:xfrm>
              <a:off x="5857884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2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,30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7" name="TextBox 42"/>
            <p:cNvSpPr txBox="1"/>
            <p:nvPr/>
          </p:nvSpPr>
          <p:spPr>
            <a:xfrm>
              <a:off x="5743051" y="998963"/>
              <a:ext cx="814305" cy="543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0→2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993140" y="1041324"/>
            <a:ext cx="1563595" cy="888268"/>
            <a:chOff x="7063439" y="886522"/>
            <a:chExt cx="1794841" cy="1354291"/>
          </a:xfrm>
        </p:grpSpPr>
        <p:sp>
          <p:nvSpPr>
            <p:cNvPr id="19" name="圆角矩形 18"/>
            <p:cNvSpPr/>
            <p:nvPr/>
          </p:nvSpPr>
          <p:spPr>
            <a:xfrm>
              <a:off x="8143900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3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,100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2" name="TextBox 43"/>
            <p:cNvSpPr txBox="1"/>
            <p:nvPr/>
          </p:nvSpPr>
          <p:spPr>
            <a:xfrm>
              <a:off x="7063439" y="886522"/>
              <a:ext cx="928695" cy="516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0→3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sp>
        <p:nvSpPr>
          <p:cNvPr id="58" name="TextBox 30"/>
          <p:cNvSpPr txBox="1"/>
          <p:nvPr/>
        </p:nvSpPr>
        <p:spPr>
          <a:xfrm>
            <a:off x="2382492" y="1124625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0+10&lt;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[1]=0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[1]=10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C917EE1A-0F0B-4DD4-93D4-2E3964C3A8C3}"/>
              </a:ext>
            </a:extLst>
          </p:cNvPr>
          <p:cNvSpPr/>
          <p:nvPr/>
        </p:nvSpPr>
        <p:spPr>
          <a:xfrm>
            <a:off x="58053" y="1551855"/>
            <a:ext cx="402929" cy="392071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0000FF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0</a:t>
            </a:r>
            <a:endParaRPr lang="zh-CN" altLang="en-US" sz="1000" b="1" kern="0" dirty="0">
              <a:solidFill>
                <a:srgbClr val="0000FF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146C0EC-6228-4BFA-992F-17A775004E93}"/>
              </a:ext>
            </a:extLst>
          </p:cNvPr>
          <p:cNvSpPr/>
          <p:nvPr/>
        </p:nvSpPr>
        <p:spPr>
          <a:xfrm>
            <a:off x="707450" y="863547"/>
            <a:ext cx="379365" cy="369142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/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1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E7586FA9-DAE9-43BB-833D-E763AF48B2D8}"/>
              </a:ext>
            </a:extLst>
          </p:cNvPr>
          <p:cNvSpPr/>
          <p:nvPr/>
        </p:nvSpPr>
        <p:spPr>
          <a:xfrm>
            <a:off x="739087" y="1551855"/>
            <a:ext cx="374384" cy="364295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2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DCA0CD5-DC16-49DA-B5C4-F3E725A7EA63}"/>
              </a:ext>
            </a:extLst>
          </p:cNvPr>
          <p:cNvSpPr/>
          <p:nvPr/>
        </p:nvSpPr>
        <p:spPr>
          <a:xfrm>
            <a:off x="1579127" y="1517473"/>
            <a:ext cx="362884" cy="353105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5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5E35676E-5B2B-4994-8E5D-F7838AB09002}"/>
              </a:ext>
            </a:extLst>
          </p:cNvPr>
          <p:cNvSpPr/>
          <p:nvPr/>
        </p:nvSpPr>
        <p:spPr>
          <a:xfrm>
            <a:off x="735019" y="2134456"/>
            <a:ext cx="379857" cy="388867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3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1CB2426E-D0A9-4A75-B451-9BB5BD2482BE}"/>
              </a:ext>
            </a:extLst>
          </p:cNvPr>
          <p:cNvSpPr/>
          <p:nvPr/>
        </p:nvSpPr>
        <p:spPr>
          <a:xfrm>
            <a:off x="1644680" y="787633"/>
            <a:ext cx="321721" cy="307688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4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398399F-4ADA-4FAB-874D-F28B227F8247}"/>
              </a:ext>
            </a:extLst>
          </p:cNvPr>
          <p:cNvCxnSpPr>
            <a:cxnSpLocks/>
            <a:stCxn id="66" idx="7"/>
            <a:endCxn id="71" idx="3"/>
          </p:cNvCxnSpPr>
          <p:nvPr/>
        </p:nvCxnSpPr>
        <p:spPr>
          <a:xfrm flipV="1">
            <a:off x="401974" y="1178629"/>
            <a:ext cx="361033" cy="43064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78" name="TextBox 10">
            <a:extLst>
              <a:ext uri="{FF2B5EF4-FFF2-40B4-BE49-F238E27FC236}">
                <a16:creationId xmlns:a16="http://schemas.microsoft.com/office/drawing/2014/main" id="{B80987A1-267E-445F-B27E-AFB3BA8BFB3A}"/>
              </a:ext>
            </a:extLst>
          </p:cNvPr>
          <p:cNvSpPr txBox="1"/>
          <p:nvPr/>
        </p:nvSpPr>
        <p:spPr>
          <a:xfrm>
            <a:off x="257448" y="1225359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A58B951C-C360-426F-ACA1-334EE03EE81F}"/>
              </a:ext>
            </a:extLst>
          </p:cNvPr>
          <p:cNvCxnSpPr>
            <a:cxnSpLocks/>
            <a:stCxn id="66" idx="5"/>
            <a:endCxn id="75" idx="1"/>
          </p:cNvCxnSpPr>
          <p:nvPr/>
        </p:nvCxnSpPr>
        <p:spPr>
          <a:xfrm>
            <a:off x="401973" y="1886509"/>
            <a:ext cx="388674" cy="30489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B4B37E7-3F8B-49EA-8D19-454E1DB2C6F5}"/>
              </a:ext>
            </a:extLst>
          </p:cNvPr>
          <p:cNvCxnSpPr>
            <a:cxnSpLocks/>
            <a:stCxn id="66" idx="6"/>
            <a:endCxn id="73" idx="2"/>
          </p:cNvCxnSpPr>
          <p:nvPr/>
        </p:nvCxnSpPr>
        <p:spPr>
          <a:xfrm flipV="1">
            <a:off x="460981" y="1734003"/>
            <a:ext cx="278106" cy="138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39E2F92-853C-4592-A932-13274137A87C}"/>
              </a:ext>
            </a:extLst>
          </p:cNvPr>
          <p:cNvCxnSpPr>
            <a:cxnSpLocks/>
            <a:stCxn id="71" idx="5"/>
            <a:endCxn id="74" idx="1"/>
          </p:cNvCxnSpPr>
          <p:nvPr/>
        </p:nvCxnSpPr>
        <p:spPr>
          <a:xfrm>
            <a:off x="1031258" y="1178629"/>
            <a:ext cx="601012" cy="39055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E4E135D-0E0E-4E72-9895-1BA9A7033FFD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 flipV="1">
            <a:off x="1113472" y="1694026"/>
            <a:ext cx="465655" cy="3997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73248A76-D6EA-4267-85D7-2E48376E4F9E}"/>
              </a:ext>
            </a:extLst>
          </p:cNvPr>
          <p:cNvCxnSpPr>
            <a:cxnSpLocks/>
            <a:stCxn id="74" idx="3"/>
            <a:endCxn id="75" idx="7"/>
          </p:cNvCxnSpPr>
          <p:nvPr/>
        </p:nvCxnSpPr>
        <p:spPr>
          <a:xfrm flipH="1">
            <a:off x="1059247" y="1818866"/>
            <a:ext cx="573023" cy="37253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1289F9BE-093F-4893-BD8B-D1AAD0C71F1D}"/>
              </a:ext>
            </a:extLst>
          </p:cNvPr>
          <p:cNvCxnSpPr>
            <a:cxnSpLocks/>
            <a:stCxn id="76" idx="2"/>
            <a:endCxn id="71" idx="6"/>
          </p:cNvCxnSpPr>
          <p:nvPr/>
        </p:nvCxnSpPr>
        <p:spPr>
          <a:xfrm flipH="1">
            <a:off x="1086815" y="941477"/>
            <a:ext cx="557865" cy="10664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arrow" w="med" len="med"/>
            <a:tailEnd type="none" w="med" len="med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05445721-1C2E-4A1B-A392-3DE3229612F0}"/>
              </a:ext>
            </a:extLst>
          </p:cNvPr>
          <p:cNvCxnSpPr>
            <a:cxnSpLocks/>
            <a:stCxn id="73" idx="0"/>
            <a:endCxn id="71" idx="4"/>
          </p:cNvCxnSpPr>
          <p:nvPr/>
        </p:nvCxnSpPr>
        <p:spPr>
          <a:xfrm flipH="1" flipV="1">
            <a:off x="897133" y="1232689"/>
            <a:ext cx="29147" cy="31916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86" name="TextBox 25">
            <a:extLst>
              <a:ext uri="{FF2B5EF4-FFF2-40B4-BE49-F238E27FC236}">
                <a16:creationId xmlns:a16="http://schemas.microsoft.com/office/drawing/2014/main" id="{12E5B832-2194-46A7-941D-CE23F6C284B0}"/>
              </a:ext>
            </a:extLst>
          </p:cNvPr>
          <p:cNvSpPr txBox="1"/>
          <p:nvPr/>
        </p:nvSpPr>
        <p:spPr>
          <a:xfrm>
            <a:off x="411777" y="1484951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7" name="TextBox 26">
            <a:extLst>
              <a:ext uri="{FF2B5EF4-FFF2-40B4-BE49-F238E27FC236}">
                <a16:creationId xmlns:a16="http://schemas.microsoft.com/office/drawing/2014/main" id="{111EAC15-48BD-4B81-AE6E-4EE1DB034F72}"/>
              </a:ext>
            </a:extLst>
          </p:cNvPr>
          <p:cNvSpPr txBox="1"/>
          <p:nvPr/>
        </p:nvSpPr>
        <p:spPr>
          <a:xfrm>
            <a:off x="435268" y="2141249"/>
            <a:ext cx="732896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8" name="TextBox 27">
            <a:extLst>
              <a:ext uri="{FF2B5EF4-FFF2-40B4-BE49-F238E27FC236}">
                <a16:creationId xmlns:a16="http://schemas.microsoft.com/office/drawing/2014/main" id="{75638C7D-DF38-4092-9B1C-C5E1351BFD9D}"/>
              </a:ext>
            </a:extLst>
          </p:cNvPr>
          <p:cNvSpPr txBox="1"/>
          <p:nvPr/>
        </p:nvSpPr>
        <p:spPr>
          <a:xfrm>
            <a:off x="878166" y="1308552"/>
            <a:ext cx="520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9" name="TextBox 28">
            <a:extLst>
              <a:ext uri="{FF2B5EF4-FFF2-40B4-BE49-F238E27FC236}">
                <a16:creationId xmlns:a16="http://schemas.microsoft.com/office/drawing/2014/main" id="{89E11858-C08D-459C-BF77-17A54A82EF4C}"/>
              </a:ext>
            </a:extLst>
          </p:cNvPr>
          <p:cNvSpPr txBox="1"/>
          <p:nvPr/>
        </p:nvSpPr>
        <p:spPr>
          <a:xfrm>
            <a:off x="1183132" y="1113255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0" name="TextBox 29">
            <a:extLst>
              <a:ext uri="{FF2B5EF4-FFF2-40B4-BE49-F238E27FC236}">
                <a16:creationId xmlns:a16="http://schemas.microsoft.com/office/drawing/2014/main" id="{5169E4ED-7952-4AFE-8133-3B087FBEED9E}"/>
              </a:ext>
            </a:extLst>
          </p:cNvPr>
          <p:cNvSpPr txBox="1"/>
          <p:nvPr/>
        </p:nvSpPr>
        <p:spPr>
          <a:xfrm>
            <a:off x="1174600" y="759165"/>
            <a:ext cx="551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1" name="TextBox 30">
            <a:extLst>
              <a:ext uri="{FF2B5EF4-FFF2-40B4-BE49-F238E27FC236}">
                <a16:creationId xmlns:a16="http://schemas.microsoft.com/office/drawing/2014/main" id="{67E1FA34-CE99-4237-91D7-D7670A537FF0}"/>
              </a:ext>
            </a:extLst>
          </p:cNvPr>
          <p:cNvSpPr txBox="1"/>
          <p:nvPr/>
        </p:nvSpPr>
        <p:spPr>
          <a:xfrm>
            <a:off x="1300447" y="1996668"/>
            <a:ext cx="453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2" name="TextBox 31">
            <a:extLst>
              <a:ext uri="{FF2B5EF4-FFF2-40B4-BE49-F238E27FC236}">
                <a16:creationId xmlns:a16="http://schemas.microsoft.com/office/drawing/2014/main" id="{C91B5717-F0E9-4A73-AD9C-C8898D4C2416}"/>
              </a:ext>
            </a:extLst>
          </p:cNvPr>
          <p:cNvSpPr txBox="1"/>
          <p:nvPr/>
        </p:nvSpPr>
        <p:spPr>
          <a:xfrm>
            <a:off x="1122199" y="1457135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D01B4879-FFC5-4E2C-9D8D-6E7D5FBA7732}"/>
              </a:ext>
            </a:extLst>
          </p:cNvPr>
          <p:cNvCxnSpPr>
            <a:cxnSpLocks/>
            <a:stCxn id="74" idx="0"/>
            <a:endCxn id="76" idx="4"/>
          </p:cNvCxnSpPr>
          <p:nvPr/>
        </p:nvCxnSpPr>
        <p:spPr>
          <a:xfrm flipV="1">
            <a:off x="1760569" y="1095321"/>
            <a:ext cx="44972" cy="42215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51" name="直接箭头连接符 150"/>
          <p:cNvCxnSpPr/>
          <p:nvPr/>
        </p:nvCxnSpPr>
        <p:spPr>
          <a:xfrm flipH="1">
            <a:off x="3747297" y="1060180"/>
            <a:ext cx="1864072" cy="64961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5626835" y="1059491"/>
            <a:ext cx="1121333" cy="71995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>
            <a:off x="5743380" y="1052406"/>
            <a:ext cx="2630611" cy="57585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TextBox 30"/>
          <p:cNvSpPr txBox="1"/>
          <p:nvPr/>
        </p:nvSpPr>
        <p:spPr>
          <a:xfrm>
            <a:off x="5172686" y="1226784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0+30&lt;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[2]=0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[2]=30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157" name="TextBox 30"/>
          <p:cNvSpPr txBox="1"/>
          <p:nvPr/>
        </p:nvSpPr>
        <p:spPr>
          <a:xfrm>
            <a:off x="8055233" y="777063"/>
            <a:ext cx="1215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0+100&lt;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[3]=0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[3]=100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168" name="TextBox 30">
            <a:extLst>
              <a:ext uri="{FF2B5EF4-FFF2-40B4-BE49-F238E27FC236}">
                <a16:creationId xmlns:a16="http://schemas.microsoft.com/office/drawing/2014/main" id="{67E1FA34-CE99-4237-91D7-D7670A537FF0}"/>
              </a:ext>
            </a:extLst>
          </p:cNvPr>
          <p:cNvSpPr txBox="1"/>
          <p:nvPr/>
        </p:nvSpPr>
        <p:spPr>
          <a:xfrm>
            <a:off x="1769262" y="1163465"/>
            <a:ext cx="453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15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69" name="圆角矩形 168"/>
          <p:cNvSpPr/>
          <p:nvPr/>
        </p:nvSpPr>
        <p:spPr>
          <a:xfrm>
            <a:off x="24804" y="3368080"/>
            <a:ext cx="632034" cy="3643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0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,0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70" name="圆角矩形 169"/>
          <p:cNvSpPr/>
          <p:nvPr/>
        </p:nvSpPr>
        <p:spPr>
          <a:xfrm>
            <a:off x="829360" y="3397293"/>
            <a:ext cx="639881" cy="2811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1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,10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71" name="圆角矩形 170"/>
          <p:cNvSpPr/>
          <p:nvPr/>
        </p:nvSpPr>
        <p:spPr>
          <a:xfrm>
            <a:off x="1600011" y="3407228"/>
            <a:ext cx="632034" cy="2667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2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,30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72" name="圆角矩形 171"/>
          <p:cNvSpPr/>
          <p:nvPr/>
        </p:nvSpPr>
        <p:spPr>
          <a:xfrm>
            <a:off x="2420905" y="3414308"/>
            <a:ext cx="622340" cy="2811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,100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15" name="燕尾形 114"/>
          <p:cNvSpPr/>
          <p:nvPr/>
        </p:nvSpPr>
        <p:spPr>
          <a:xfrm>
            <a:off x="899591" y="123479"/>
            <a:ext cx="4598098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单源最短路径问题求解</a:t>
            </a:r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队列式</a:t>
            </a:r>
          </a:p>
        </p:txBody>
      </p:sp>
      <p:grpSp>
        <p:nvGrpSpPr>
          <p:cNvPr id="117" name="组合 116"/>
          <p:cNvGrpSpPr/>
          <p:nvPr/>
        </p:nvGrpSpPr>
        <p:grpSpPr>
          <a:xfrm>
            <a:off x="2437713" y="2095082"/>
            <a:ext cx="1052910" cy="833628"/>
            <a:chOff x="3286116" y="1787611"/>
            <a:chExt cx="1048160" cy="1739086"/>
          </a:xfrm>
        </p:grpSpPr>
        <p:sp>
          <p:nvSpPr>
            <p:cNvPr id="118" name="圆角矩形 117"/>
            <p:cNvSpPr/>
            <p:nvPr/>
          </p:nvSpPr>
          <p:spPr>
            <a:xfrm>
              <a:off x="3286116" y="3098069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,6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0" name="TextBox 49"/>
            <p:cNvSpPr txBox="1"/>
            <p:nvPr/>
          </p:nvSpPr>
          <p:spPr>
            <a:xfrm>
              <a:off x="3489983" y="1787611"/>
              <a:ext cx="844293" cy="706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1→4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4021311" y="2100293"/>
            <a:ext cx="1099750" cy="842704"/>
            <a:chOff x="6429388" y="1766218"/>
            <a:chExt cx="1096368" cy="1734220"/>
          </a:xfrm>
        </p:grpSpPr>
        <p:sp>
          <p:nvSpPr>
            <p:cNvPr id="122" name="圆角矩形 121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5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,50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4" name="TextBox 59"/>
            <p:cNvSpPr txBox="1"/>
            <p:nvPr/>
          </p:nvSpPr>
          <p:spPr>
            <a:xfrm>
              <a:off x="6477599" y="1766218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1→5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cxnSp>
        <p:nvCxnSpPr>
          <p:cNvPr id="125" name="直接箭头连接符 124"/>
          <p:cNvCxnSpPr/>
          <p:nvPr/>
        </p:nvCxnSpPr>
        <p:spPr>
          <a:xfrm flipH="1">
            <a:off x="2634602" y="2038956"/>
            <a:ext cx="944165" cy="72833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3756947" y="1996668"/>
            <a:ext cx="616485" cy="74447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45"/>
          <p:cNvSpPr txBox="1"/>
          <p:nvPr/>
        </p:nvSpPr>
        <p:spPr>
          <a:xfrm>
            <a:off x="1391591" y="2343633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10+6&lt;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[1]=1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[4]=16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128" name="TextBox 45"/>
          <p:cNvSpPr txBox="1"/>
          <p:nvPr/>
        </p:nvSpPr>
        <p:spPr>
          <a:xfrm>
            <a:off x="3124472" y="2455120"/>
            <a:ext cx="10715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10+50&lt;</a:t>
            </a:r>
            <a:r>
              <a:rPr lang="zh-CN" altLang="zh-CN" sz="1400" dirty="0">
                <a:solidFill>
                  <a:srgbClr val="0000FF"/>
                </a:solidFill>
              </a:rPr>
              <a:t>∞</a:t>
            </a:r>
            <a:r>
              <a:rPr lang="en-US" altLang="zh-CN" sz="1400" dirty="0">
                <a:solidFill>
                  <a:srgbClr val="0000FF"/>
                </a:solidFill>
              </a:rPr>
              <a:t>:</a:t>
            </a:r>
            <a:endParaRPr lang="zh-CN" altLang="zh-CN" sz="14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[5]=1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[5]=60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sp>
        <p:nvSpPr>
          <p:cNvPr id="129" name="圆角矩形 128"/>
          <p:cNvSpPr/>
          <p:nvPr/>
        </p:nvSpPr>
        <p:spPr>
          <a:xfrm>
            <a:off x="1585283" y="3823580"/>
            <a:ext cx="637029" cy="2708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4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,6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46" name="圆角矩形 145"/>
          <p:cNvSpPr/>
          <p:nvPr/>
        </p:nvSpPr>
        <p:spPr>
          <a:xfrm>
            <a:off x="2431720" y="3795266"/>
            <a:ext cx="634843" cy="2708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5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,50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49" name="圆角矩形 148"/>
          <p:cNvSpPr/>
          <p:nvPr/>
        </p:nvSpPr>
        <p:spPr>
          <a:xfrm>
            <a:off x="5871165" y="2787474"/>
            <a:ext cx="657966" cy="2082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1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,60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54" name="TextBox 45"/>
          <p:cNvSpPr txBox="1"/>
          <p:nvPr/>
        </p:nvSpPr>
        <p:spPr>
          <a:xfrm>
            <a:off x="5282921" y="2274756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30+60&gt;10:</a:t>
            </a:r>
            <a:endParaRPr lang="zh-CN" altLang="zh-CN" sz="1400" dirty="0">
              <a:solidFill>
                <a:srgbClr val="0000FF"/>
              </a:solidFill>
            </a:endParaRPr>
          </a:p>
        </p:txBody>
      </p:sp>
      <p:cxnSp>
        <p:nvCxnSpPr>
          <p:cNvPr id="155" name="直接箭头连接符 154"/>
          <p:cNvCxnSpPr/>
          <p:nvPr/>
        </p:nvCxnSpPr>
        <p:spPr>
          <a:xfrm flipH="1">
            <a:off x="6126226" y="2057781"/>
            <a:ext cx="559779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0" name="组合 159"/>
          <p:cNvGrpSpPr/>
          <p:nvPr/>
        </p:nvGrpSpPr>
        <p:grpSpPr>
          <a:xfrm>
            <a:off x="6385984" y="2217698"/>
            <a:ext cx="352800" cy="352800"/>
            <a:chOff x="3702992" y="3797549"/>
            <a:chExt cx="352800" cy="352800"/>
          </a:xfrm>
        </p:grpSpPr>
        <p:cxnSp>
          <p:nvCxnSpPr>
            <p:cNvPr id="173" name="直接连接符 172"/>
            <p:cNvCxnSpPr/>
            <p:nvPr/>
          </p:nvCxnSpPr>
          <p:spPr>
            <a:xfrm>
              <a:off x="3702992" y="3843385"/>
              <a:ext cx="352800" cy="26112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 flipH="1">
              <a:off x="3735620" y="3797549"/>
              <a:ext cx="252000" cy="3528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组合 179"/>
          <p:cNvGrpSpPr/>
          <p:nvPr/>
        </p:nvGrpSpPr>
        <p:grpSpPr>
          <a:xfrm>
            <a:off x="7174548" y="2062161"/>
            <a:ext cx="1051390" cy="942570"/>
            <a:chOff x="6349589" y="1560702"/>
            <a:chExt cx="1048157" cy="1939736"/>
          </a:xfrm>
        </p:grpSpPr>
        <p:sp>
          <p:nvSpPr>
            <p:cNvPr id="181" name="圆角矩形 180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5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,20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83" name="TextBox 59"/>
            <p:cNvSpPr txBox="1"/>
            <p:nvPr/>
          </p:nvSpPr>
          <p:spPr>
            <a:xfrm>
              <a:off x="6349589" y="1560702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2→5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sp>
        <p:nvSpPr>
          <p:cNvPr id="184" name="TextBox 45"/>
          <p:cNvSpPr txBox="1"/>
          <p:nvPr/>
        </p:nvSpPr>
        <p:spPr>
          <a:xfrm>
            <a:off x="7992846" y="2100263"/>
            <a:ext cx="1071570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30+20&lt;60:</a:t>
            </a:r>
            <a:endParaRPr lang="zh-CN" altLang="zh-CN" sz="14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[5]=2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[5]=50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cxnSp>
        <p:nvCxnSpPr>
          <p:cNvPr id="185" name="直接箭头连接符 184"/>
          <p:cNvCxnSpPr/>
          <p:nvPr/>
        </p:nvCxnSpPr>
        <p:spPr>
          <a:xfrm>
            <a:off x="6855950" y="2081664"/>
            <a:ext cx="710256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6" name="圆角矩形 185"/>
          <p:cNvSpPr/>
          <p:nvPr/>
        </p:nvSpPr>
        <p:spPr>
          <a:xfrm>
            <a:off x="1557736" y="4226491"/>
            <a:ext cx="716583" cy="2082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5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,20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431720" y="1960668"/>
            <a:ext cx="873080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3155330" y="3211652"/>
            <a:ext cx="873080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87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16" grpId="0" animBg="1"/>
      <p:bldP spid="58" grpId="0"/>
      <p:bldP spid="156" grpId="0"/>
      <p:bldP spid="157" grpId="0"/>
      <p:bldP spid="169" grpId="0" animBg="1"/>
      <p:bldP spid="170" grpId="0" animBg="1"/>
      <p:bldP spid="170" grpId="1" animBg="1"/>
      <p:bldP spid="171" grpId="0" animBg="1"/>
      <p:bldP spid="171" grpId="1" animBg="1"/>
      <p:bldP spid="172" grpId="0" animBg="1"/>
      <p:bldP spid="127" grpId="0"/>
      <p:bldP spid="128" grpId="0"/>
      <p:bldP spid="129" grpId="0" animBg="1"/>
      <p:bldP spid="146" grpId="0" animBg="1"/>
      <p:bldP spid="149" grpId="0" animBg="1"/>
      <p:bldP spid="154" grpId="0"/>
      <p:bldP spid="184" grpId="0" animBg="1"/>
      <p:bldP spid="18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椭圆 110">
            <a:extLst>
              <a:ext uri="{FF2B5EF4-FFF2-40B4-BE49-F238E27FC236}">
                <a16:creationId xmlns:a16="http://schemas.microsoft.com/office/drawing/2014/main" id="{2BF3A774-0CE0-41A6-AA3A-3CD8B0461E9F}"/>
              </a:ext>
            </a:extLst>
          </p:cNvPr>
          <p:cNvSpPr/>
          <p:nvPr/>
        </p:nvSpPr>
        <p:spPr>
          <a:xfrm>
            <a:off x="6934355" y="2598642"/>
            <a:ext cx="1357058" cy="710917"/>
          </a:xfrm>
          <a:prstGeom prst="ellips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2BF3A774-0CE0-41A6-AA3A-3CD8B0461E9F}"/>
              </a:ext>
            </a:extLst>
          </p:cNvPr>
          <p:cNvSpPr/>
          <p:nvPr/>
        </p:nvSpPr>
        <p:spPr>
          <a:xfrm>
            <a:off x="3747297" y="2504351"/>
            <a:ext cx="1357058" cy="710917"/>
          </a:xfrm>
          <a:prstGeom prst="ellips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2BF3A774-0CE0-41A6-AA3A-3CD8B0461E9F}"/>
              </a:ext>
            </a:extLst>
          </p:cNvPr>
          <p:cNvSpPr/>
          <p:nvPr/>
        </p:nvSpPr>
        <p:spPr>
          <a:xfrm>
            <a:off x="6063571" y="1632716"/>
            <a:ext cx="1357058" cy="710917"/>
          </a:xfrm>
          <a:prstGeom prst="ellips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2BF3A774-0CE0-41A6-AA3A-3CD8B0461E9F}"/>
              </a:ext>
            </a:extLst>
          </p:cNvPr>
          <p:cNvSpPr/>
          <p:nvPr/>
        </p:nvSpPr>
        <p:spPr>
          <a:xfrm>
            <a:off x="3157255" y="1502419"/>
            <a:ext cx="1357058" cy="710917"/>
          </a:xfrm>
          <a:prstGeom prst="ellips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8">
              <a:defRPr/>
            </a:pPr>
            <a:fld id="{CA0E0E4F-9EAC-4D2F-9A4A-96C150ECADC0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 defTabSz="914378">
                <a:defRPr/>
              </a:pPr>
              <a:t>2021/11/8</a:t>
            </a:fld>
            <a:endParaRPr lang="zh-CN" altLang="en-US" sz="1800" dirty="0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311170" y="695099"/>
            <a:ext cx="632034" cy="3643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0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,0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443177" y="1117155"/>
            <a:ext cx="1403559" cy="873083"/>
            <a:chOff x="3929058" y="909674"/>
            <a:chExt cx="1566970" cy="1331139"/>
          </a:xfrm>
        </p:grpSpPr>
        <p:sp>
          <p:nvSpPr>
            <p:cNvPr id="10" name="圆角矩形 9"/>
            <p:cNvSpPr/>
            <p:nvPr/>
          </p:nvSpPr>
          <p:spPr>
            <a:xfrm>
              <a:off x="3929058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1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" name="TextBox 41"/>
            <p:cNvSpPr txBox="1"/>
            <p:nvPr/>
          </p:nvSpPr>
          <p:spPr>
            <a:xfrm>
              <a:off x="4567333" y="909674"/>
              <a:ext cx="928695" cy="516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0→1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318675" y="1286432"/>
            <a:ext cx="733631" cy="772890"/>
            <a:chOff x="5743051" y="998963"/>
            <a:chExt cx="829213" cy="1241850"/>
          </a:xfrm>
        </p:grpSpPr>
        <p:sp>
          <p:nvSpPr>
            <p:cNvPr id="14" name="圆角矩形 13"/>
            <p:cNvSpPr/>
            <p:nvPr/>
          </p:nvSpPr>
          <p:spPr>
            <a:xfrm>
              <a:off x="5857884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2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,30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7" name="TextBox 42"/>
            <p:cNvSpPr txBox="1"/>
            <p:nvPr/>
          </p:nvSpPr>
          <p:spPr>
            <a:xfrm>
              <a:off x="5743051" y="998963"/>
              <a:ext cx="814305" cy="543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0→2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993140" y="1041324"/>
            <a:ext cx="1563595" cy="888268"/>
            <a:chOff x="7063439" y="886522"/>
            <a:chExt cx="1794841" cy="1354291"/>
          </a:xfrm>
        </p:grpSpPr>
        <p:sp>
          <p:nvSpPr>
            <p:cNvPr id="19" name="圆角矩形 18"/>
            <p:cNvSpPr/>
            <p:nvPr/>
          </p:nvSpPr>
          <p:spPr>
            <a:xfrm>
              <a:off x="8143900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3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,100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2" name="TextBox 43"/>
            <p:cNvSpPr txBox="1"/>
            <p:nvPr/>
          </p:nvSpPr>
          <p:spPr>
            <a:xfrm>
              <a:off x="7063439" y="886522"/>
              <a:ext cx="928695" cy="516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0→3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sp>
        <p:nvSpPr>
          <p:cNvPr id="58" name="TextBox 30"/>
          <p:cNvSpPr txBox="1"/>
          <p:nvPr/>
        </p:nvSpPr>
        <p:spPr>
          <a:xfrm>
            <a:off x="2382492" y="1124625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0+10&lt;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[1]=0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[1]=10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C917EE1A-0F0B-4DD4-93D4-2E3964C3A8C3}"/>
              </a:ext>
            </a:extLst>
          </p:cNvPr>
          <p:cNvSpPr/>
          <p:nvPr/>
        </p:nvSpPr>
        <p:spPr>
          <a:xfrm>
            <a:off x="58053" y="1551855"/>
            <a:ext cx="402929" cy="392071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0000FF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0</a:t>
            </a:r>
            <a:endParaRPr lang="zh-CN" altLang="en-US" sz="1000" b="1" kern="0" dirty="0">
              <a:solidFill>
                <a:srgbClr val="0000FF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146C0EC-6228-4BFA-992F-17A775004E93}"/>
              </a:ext>
            </a:extLst>
          </p:cNvPr>
          <p:cNvSpPr/>
          <p:nvPr/>
        </p:nvSpPr>
        <p:spPr>
          <a:xfrm>
            <a:off x="707450" y="863547"/>
            <a:ext cx="379365" cy="369142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/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1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E7586FA9-DAE9-43BB-833D-E763AF48B2D8}"/>
              </a:ext>
            </a:extLst>
          </p:cNvPr>
          <p:cNvSpPr/>
          <p:nvPr/>
        </p:nvSpPr>
        <p:spPr>
          <a:xfrm>
            <a:off x="739087" y="1551855"/>
            <a:ext cx="374384" cy="364295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2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DCA0CD5-DC16-49DA-B5C4-F3E725A7EA63}"/>
              </a:ext>
            </a:extLst>
          </p:cNvPr>
          <p:cNvSpPr/>
          <p:nvPr/>
        </p:nvSpPr>
        <p:spPr>
          <a:xfrm>
            <a:off x="1579127" y="1517473"/>
            <a:ext cx="362884" cy="353105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5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5E35676E-5B2B-4994-8E5D-F7838AB09002}"/>
              </a:ext>
            </a:extLst>
          </p:cNvPr>
          <p:cNvSpPr/>
          <p:nvPr/>
        </p:nvSpPr>
        <p:spPr>
          <a:xfrm>
            <a:off x="735019" y="2134456"/>
            <a:ext cx="379857" cy="388867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3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1CB2426E-D0A9-4A75-B451-9BB5BD2482BE}"/>
              </a:ext>
            </a:extLst>
          </p:cNvPr>
          <p:cNvSpPr/>
          <p:nvPr/>
        </p:nvSpPr>
        <p:spPr>
          <a:xfrm>
            <a:off x="1644680" y="787633"/>
            <a:ext cx="321721" cy="307688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4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398399F-4ADA-4FAB-874D-F28B227F8247}"/>
              </a:ext>
            </a:extLst>
          </p:cNvPr>
          <p:cNvCxnSpPr>
            <a:cxnSpLocks/>
            <a:stCxn id="66" idx="7"/>
            <a:endCxn id="71" idx="3"/>
          </p:cNvCxnSpPr>
          <p:nvPr/>
        </p:nvCxnSpPr>
        <p:spPr>
          <a:xfrm flipV="1">
            <a:off x="401974" y="1178629"/>
            <a:ext cx="361033" cy="43064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78" name="TextBox 10">
            <a:extLst>
              <a:ext uri="{FF2B5EF4-FFF2-40B4-BE49-F238E27FC236}">
                <a16:creationId xmlns:a16="http://schemas.microsoft.com/office/drawing/2014/main" id="{B80987A1-267E-445F-B27E-AFB3BA8BFB3A}"/>
              </a:ext>
            </a:extLst>
          </p:cNvPr>
          <p:cNvSpPr txBox="1"/>
          <p:nvPr/>
        </p:nvSpPr>
        <p:spPr>
          <a:xfrm>
            <a:off x="257448" y="1225359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A58B951C-C360-426F-ACA1-334EE03EE81F}"/>
              </a:ext>
            </a:extLst>
          </p:cNvPr>
          <p:cNvCxnSpPr>
            <a:cxnSpLocks/>
            <a:stCxn id="66" idx="5"/>
            <a:endCxn id="75" idx="1"/>
          </p:cNvCxnSpPr>
          <p:nvPr/>
        </p:nvCxnSpPr>
        <p:spPr>
          <a:xfrm>
            <a:off x="401973" y="1886509"/>
            <a:ext cx="388674" cy="30489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B4B37E7-3F8B-49EA-8D19-454E1DB2C6F5}"/>
              </a:ext>
            </a:extLst>
          </p:cNvPr>
          <p:cNvCxnSpPr>
            <a:cxnSpLocks/>
            <a:stCxn id="66" idx="6"/>
            <a:endCxn id="73" idx="2"/>
          </p:cNvCxnSpPr>
          <p:nvPr/>
        </p:nvCxnSpPr>
        <p:spPr>
          <a:xfrm flipV="1">
            <a:off x="460981" y="1734003"/>
            <a:ext cx="278106" cy="138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39E2F92-853C-4592-A932-13274137A87C}"/>
              </a:ext>
            </a:extLst>
          </p:cNvPr>
          <p:cNvCxnSpPr>
            <a:cxnSpLocks/>
            <a:stCxn id="71" idx="5"/>
            <a:endCxn id="74" idx="1"/>
          </p:cNvCxnSpPr>
          <p:nvPr/>
        </p:nvCxnSpPr>
        <p:spPr>
          <a:xfrm>
            <a:off x="1031258" y="1178629"/>
            <a:ext cx="601012" cy="39055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E4E135D-0E0E-4E72-9895-1BA9A7033FFD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 flipV="1">
            <a:off x="1113472" y="1694026"/>
            <a:ext cx="465655" cy="3997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73248A76-D6EA-4267-85D7-2E48376E4F9E}"/>
              </a:ext>
            </a:extLst>
          </p:cNvPr>
          <p:cNvCxnSpPr>
            <a:cxnSpLocks/>
            <a:stCxn id="74" idx="3"/>
            <a:endCxn id="75" idx="7"/>
          </p:cNvCxnSpPr>
          <p:nvPr/>
        </p:nvCxnSpPr>
        <p:spPr>
          <a:xfrm flipH="1">
            <a:off x="1059247" y="1818866"/>
            <a:ext cx="573023" cy="37253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1289F9BE-093F-4893-BD8B-D1AAD0C71F1D}"/>
              </a:ext>
            </a:extLst>
          </p:cNvPr>
          <p:cNvCxnSpPr>
            <a:cxnSpLocks/>
            <a:stCxn id="76" idx="2"/>
            <a:endCxn id="71" idx="6"/>
          </p:cNvCxnSpPr>
          <p:nvPr/>
        </p:nvCxnSpPr>
        <p:spPr>
          <a:xfrm flipH="1">
            <a:off x="1086815" y="941477"/>
            <a:ext cx="557865" cy="10664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arrow" w="med" len="med"/>
            <a:tailEnd type="none" w="med" len="med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05445721-1C2E-4A1B-A392-3DE3229612F0}"/>
              </a:ext>
            </a:extLst>
          </p:cNvPr>
          <p:cNvCxnSpPr>
            <a:cxnSpLocks/>
            <a:stCxn id="73" idx="0"/>
            <a:endCxn id="71" idx="4"/>
          </p:cNvCxnSpPr>
          <p:nvPr/>
        </p:nvCxnSpPr>
        <p:spPr>
          <a:xfrm flipH="1" flipV="1">
            <a:off x="897133" y="1232689"/>
            <a:ext cx="29147" cy="31916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86" name="TextBox 25">
            <a:extLst>
              <a:ext uri="{FF2B5EF4-FFF2-40B4-BE49-F238E27FC236}">
                <a16:creationId xmlns:a16="http://schemas.microsoft.com/office/drawing/2014/main" id="{12E5B832-2194-46A7-941D-CE23F6C284B0}"/>
              </a:ext>
            </a:extLst>
          </p:cNvPr>
          <p:cNvSpPr txBox="1"/>
          <p:nvPr/>
        </p:nvSpPr>
        <p:spPr>
          <a:xfrm>
            <a:off x="411777" y="1484951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7" name="TextBox 26">
            <a:extLst>
              <a:ext uri="{FF2B5EF4-FFF2-40B4-BE49-F238E27FC236}">
                <a16:creationId xmlns:a16="http://schemas.microsoft.com/office/drawing/2014/main" id="{111EAC15-48BD-4B81-AE6E-4EE1DB034F72}"/>
              </a:ext>
            </a:extLst>
          </p:cNvPr>
          <p:cNvSpPr txBox="1"/>
          <p:nvPr/>
        </p:nvSpPr>
        <p:spPr>
          <a:xfrm>
            <a:off x="435268" y="2141249"/>
            <a:ext cx="732896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8" name="TextBox 27">
            <a:extLst>
              <a:ext uri="{FF2B5EF4-FFF2-40B4-BE49-F238E27FC236}">
                <a16:creationId xmlns:a16="http://schemas.microsoft.com/office/drawing/2014/main" id="{75638C7D-DF38-4092-9B1C-C5E1351BFD9D}"/>
              </a:ext>
            </a:extLst>
          </p:cNvPr>
          <p:cNvSpPr txBox="1"/>
          <p:nvPr/>
        </p:nvSpPr>
        <p:spPr>
          <a:xfrm>
            <a:off x="878166" y="1308552"/>
            <a:ext cx="520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9" name="TextBox 28">
            <a:extLst>
              <a:ext uri="{FF2B5EF4-FFF2-40B4-BE49-F238E27FC236}">
                <a16:creationId xmlns:a16="http://schemas.microsoft.com/office/drawing/2014/main" id="{89E11858-C08D-459C-BF77-17A54A82EF4C}"/>
              </a:ext>
            </a:extLst>
          </p:cNvPr>
          <p:cNvSpPr txBox="1"/>
          <p:nvPr/>
        </p:nvSpPr>
        <p:spPr>
          <a:xfrm>
            <a:off x="1183132" y="1113255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0" name="TextBox 29">
            <a:extLst>
              <a:ext uri="{FF2B5EF4-FFF2-40B4-BE49-F238E27FC236}">
                <a16:creationId xmlns:a16="http://schemas.microsoft.com/office/drawing/2014/main" id="{5169E4ED-7952-4AFE-8133-3B087FBEED9E}"/>
              </a:ext>
            </a:extLst>
          </p:cNvPr>
          <p:cNvSpPr txBox="1"/>
          <p:nvPr/>
        </p:nvSpPr>
        <p:spPr>
          <a:xfrm>
            <a:off x="1174600" y="759165"/>
            <a:ext cx="551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1" name="TextBox 30">
            <a:extLst>
              <a:ext uri="{FF2B5EF4-FFF2-40B4-BE49-F238E27FC236}">
                <a16:creationId xmlns:a16="http://schemas.microsoft.com/office/drawing/2014/main" id="{67E1FA34-CE99-4237-91D7-D7670A537FF0}"/>
              </a:ext>
            </a:extLst>
          </p:cNvPr>
          <p:cNvSpPr txBox="1"/>
          <p:nvPr/>
        </p:nvSpPr>
        <p:spPr>
          <a:xfrm>
            <a:off x="1300447" y="1996668"/>
            <a:ext cx="453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2" name="TextBox 31">
            <a:extLst>
              <a:ext uri="{FF2B5EF4-FFF2-40B4-BE49-F238E27FC236}">
                <a16:creationId xmlns:a16="http://schemas.microsoft.com/office/drawing/2014/main" id="{C91B5717-F0E9-4A73-AD9C-C8898D4C2416}"/>
              </a:ext>
            </a:extLst>
          </p:cNvPr>
          <p:cNvSpPr txBox="1"/>
          <p:nvPr/>
        </p:nvSpPr>
        <p:spPr>
          <a:xfrm>
            <a:off x="1122199" y="1457135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D01B4879-FFC5-4E2C-9D8D-6E7D5FBA7732}"/>
              </a:ext>
            </a:extLst>
          </p:cNvPr>
          <p:cNvCxnSpPr>
            <a:cxnSpLocks/>
            <a:stCxn id="74" idx="0"/>
            <a:endCxn id="76" idx="4"/>
          </p:cNvCxnSpPr>
          <p:nvPr/>
        </p:nvCxnSpPr>
        <p:spPr>
          <a:xfrm flipV="1">
            <a:off x="1760569" y="1095321"/>
            <a:ext cx="44972" cy="42215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51" name="直接箭头连接符 150"/>
          <p:cNvCxnSpPr/>
          <p:nvPr/>
        </p:nvCxnSpPr>
        <p:spPr>
          <a:xfrm flipH="1">
            <a:off x="3747297" y="1060180"/>
            <a:ext cx="1864072" cy="64961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5626835" y="1059491"/>
            <a:ext cx="1121333" cy="71995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>
            <a:off x="5743380" y="1052406"/>
            <a:ext cx="2630611" cy="57585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TextBox 30"/>
          <p:cNvSpPr txBox="1"/>
          <p:nvPr/>
        </p:nvSpPr>
        <p:spPr>
          <a:xfrm>
            <a:off x="5172686" y="1226784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0+30&lt;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[2]=0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[2]=30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157" name="TextBox 30"/>
          <p:cNvSpPr txBox="1"/>
          <p:nvPr/>
        </p:nvSpPr>
        <p:spPr>
          <a:xfrm>
            <a:off x="8055233" y="777063"/>
            <a:ext cx="1215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0+100&lt;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[3]=0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[3]=100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168" name="TextBox 30">
            <a:extLst>
              <a:ext uri="{FF2B5EF4-FFF2-40B4-BE49-F238E27FC236}">
                <a16:creationId xmlns:a16="http://schemas.microsoft.com/office/drawing/2014/main" id="{67E1FA34-CE99-4237-91D7-D7670A537FF0}"/>
              </a:ext>
            </a:extLst>
          </p:cNvPr>
          <p:cNvSpPr txBox="1"/>
          <p:nvPr/>
        </p:nvSpPr>
        <p:spPr>
          <a:xfrm>
            <a:off x="1769262" y="1163465"/>
            <a:ext cx="453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15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72" name="圆角矩形 171"/>
          <p:cNvSpPr/>
          <p:nvPr/>
        </p:nvSpPr>
        <p:spPr>
          <a:xfrm>
            <a:off x="331605" y="3421444"/>
            <a:ext cx="622340" cy="2811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,100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15" name="燕尾形 114"/>
          <p:cNvSpPr/>
          <p:nvPr/>
        </p:nvSpPr>
        <p:spPr>
          <a:xfrm>
            <a:off x="899591" y="123479"/>
            <a:ext cx="4598098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单源最短路径问题求解</a:t>
            </a:r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队列式</a:t>
            </a:r>
          </a:p>
        </p:txBody>
      </p:sp>
      <p:grpSp>
        <p:nvGrpSpPr>
          <p:cNvPr id="117" name="组合 116"/>
          <p:cNvGrpSpPr/>
          <p:nvPr/>
        </p:nvGrpSpPr>
        <p:grpSpPr>
          <a:xfrm>
            <a:off x="2437713" y="2095082"/>
            <a:ext cx="1052910" cy="833628"/>
            <a:chOff x="3286116" y="1787611"/>
            <a:chExt cx="1048160" cy="1739086"/>
          </a:xfrm>
        </p:grpSpPr>
        <p:sp>
          <p:nvSpPr>
            <p:cNvPr id="118" name="圆角矩形 117"/>
            <p:cNvSpPr/>
            <p:nvPr/>
          </p:nvSpPr>
          <p:spPr>
            <a:xfrm>
              <a:off x="3286116" y="3098069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,6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0" name="TextBox 49"/>
            <p:cNvSpPr txBox="1"/>
            <p:nvPr/>
          </p:nvSpPr>
          <p:spPr>
            <a:xfrm>
              <a:off x="3489983" y="1787611"/>
              <a:ext cx="844293" cy="706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1→4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4021311" y="2100293"/>
            <a:ext cx="1099750" cy="842704"/>
            <a:chOff x="6429388" y="1766218"/>
            <a:chExt cx="1096368" cy="1734220"/>
          </a:xfrm>
        </p:grpSpPr>
        <p:sp>
          <p:nvSpPr>
            <p:cNvPr id="122" name="圆角矩形 121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5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,50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4" name="TextBox 59"/>
            <p:cNvSpPr txBox="1"/>
            <p:nvPr/>
          </p:nvSpPr>
          <p:spPr>
            <a:xfrm>
              <a:off x="6477599" y="1766218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1→5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cxnSp>
        <p:nvCxnSpPr>
          <p:cNvPr id="125" name="直接箭头连接符 124"/>
          <p:cNvCxnSpPr/>
          <p:nvPr/>
        </p:nvCxnSpPr>
        <p:spPr>
          <a:xfrm flipH="1">
            <a:off x="2634602" y="2038956"/>
            <a:ext cx="944165" cy="72833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3756947" y="1996668"/>
            <a:ext cx="616485" cy="74447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45"/>
          <p:cNvSpPr txBox="1"/>
          <p:nvPr/>
        </p:nvSpPr>
        <p:spPr>
          <a:xfrm>
            <a:off x="1391591" y="2343633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10+6&lt;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[1]=1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[4]=16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128" name="TextBox 45"/>
          <p:cNvSpPr txBox="1"/>
          <p:nvPr/>
        </p:nvSpPr>
        <p:spPr>
          <a:xfrm>
            <a:off x="3124472" y="2455120"/>
            <a:ext cx="10715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10+50&lt;</a:t>
            </a:r>
            <a:r>
              <a:rPr lang="zh-CN" altLang="zh-CN" sz="1400" dirty="0">
                <a:solidFill>
                  <a:srgbClr val="0000FF"/>
                </a:solidFill>
              </a:rPr>
              <a:t>∞</a:t>
            </a:r>
            <a:r>
              <a:rPr lang="en-US" altLang="zh-CN" sz="1400" dirty="0">
                <a:solidFill>
                  <a:srgbClr val="0000FF"/>
                </a:solidFill>
              </a:rPr>
              <a:t>:</a:t>
            </a:r>
            <a:endParaRPr lang="zh-CN" altLang="zh-CN" sz="14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[5]=1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[5]=60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sp>
        <p:nvSpPr>
          <p:cNvPr id="129" name="圆角矩形 128"/>
          <p:cNvSpPr/>
          <p:nvPr/>
        </p:nvSpPr>
        <p:spPr>
          <a:xfrm>
            <a:off x="1047232" y="3419434"/>
            <a:ext cx="637029" cy="2708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4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,6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46" name="圆角矩形 145"/>
          <p:cNvSpPr/>
          <p:nvPr/>
        </p:nvSpPr>
        <p:spPr>
          <a:xfrm>
            <a:off x="257448" y="4486812"/>
            <a:ext cx="634843" cy="2708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5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,50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49" name="圆角矩形 148"/>
          <p:cNvSpPr/>
          <p:nvPr/>
        </p:nvSpPr>
        <p:spPr>
          <a:xfrm>
            <a:off x="5871165" y="2787474"/>
            <a:ext cx="657966" cy="2082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1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,60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54" name="TextBox 45"/>
          <p:cNvSpPr txBox="1"/>
          <p:nvPr/>
        </p:nvSpPr>
        <p:spPr>
          <a:xfrm>
            <a:off x="5282921" y="2274756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30+60&gt;10:</a:t>
            </a:r>
            <a:endParaRPr lang="zh-CN" altLang="zh-CN" sz="1400" dirty="0">
              <a:solidFill>
                <a:srgbClr val="0000FF"/>
              </a:solidFill>
            </a:endParaRPr>
          </a:p>
        </p:txBody>
      </p:sp>
      <p:cxnSp>
        <p:nvCxnSpPr>
          <p:cNvPr id="155" name="直接箭头连接符 154"/>
          <p:cNvCxnSpPr/>
          <p:nvPr/>
        </p:nvCxnSpPr>
        <p:spPr>
          <a:xfrm flipH="1">
            <a:off x="6126226" y="2057781"/>
            <a:ext cx="559779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0" name="组合 159"/>
          <p:cNvGrpSpPr/>
          <p:nvPr/>
        </p:nvGrpSpPr>
        <p:grpSpPr>
          <a:xfrm>
            <a:off x="6385984" y="2217698"/>
            <a:ext cx="352800" cy="352800"/>
            <a:chOff x="3702992" y="3797549"/>
            <a:chExt cx="352800" cy="352800"/>
          </a:xfrm>
        </p:grpSpPr>
        <p:cxnSp>
          <p:nvCxnSpPr>
            <p:cNvPr id="173" name="直接连接符 172"/>
            <p:cNvCxnSpPr/>
            <p:nvPr/>
          </p:nvCxnSpPr>
          <p:spPr>
            <a:xfrm>
              <a:off x="3702992" y="3843385"/>
              <a:ext cx="352800" cy="26112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 flipH="1">
              <a:off x="3735620" y="3797549"/>
              <a:ext cx="252000" cy="3528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组合 179"/>
          <p:cNvGrpSpPr/>
          <p:nvPr/>
        </p:nvGrpSpPr>
        <p:grpSpPr>
          <a:xfrm>
            <a:off x="7174548" y="2062161"/>
            <a:ext cx="1051390" cy="942570"/>
            <a:chOff x="6349589" y="1560702"/>
            <a:chExt cx="1048157" cy="1939736"/>
          </a:xfrm>
        </p:grpSpPr>
        <p:sp>
          <p:nvSpPr>
            <p:cNvPr id="181" name="圆角矩形 180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5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,20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83" name="TextBox 59"/>
            <p:cNvSpPr txBox="1"/>
            <p:nvPr/>
          </p:nvSpPr>
          <p:spPr>
            <a:xfrm>
              <a:off x="6349589" y="1560702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2→5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sp>
        <p:nvSpPr>
          <p:cNvPr id="184" name="TextBox 45"/>
          <p:cNvSpPr txBox="1"/>
          <p:nvPr/>
        </p:nvSpPr>
        <p:spPr>
          <a:xfrm>
            <a:off x="7992846" y="2100263"/>
            <a:ext cx="1071570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30+20&lt;60:</a:t>
            </a:r>
            <a:endParaRPr lang="zh-CN" altLang="zh-CN" sz="14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[5]=2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[5]=50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cxnSp>
        <p:nvCxnSpPr>
          <p:cNvPr id="185" name="直接箭头连接符 184"/>
          <p:cNvCxnSpPr/>
          <p:nvPr/>
        </p:nvCxnSpPr>
        <p:spPr>
          <a:xfrm>
            <a:off x="6855950" y="2081664"/>
            <a:ext cx="710256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6" name="圆角矩形 185"/>
          <p:cNvSpPr/>
          <p:nvPr/>
        </p:nvSpPr>
        <p:spPr>
          <a:xfrm>
            <a:off x="1043986" y="4534613"/>
            <a:ext cx="716583" cy="2082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5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,20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94" name="圆角矩形标注 93"/>
          <p:cNvSpPr/>
          <p:nvPr/>
        </p:nvSpPr>
        <p:spPr>
          <a:xfrm>
            <a:off x="331605" y="3947296"/>
            <a:ext cx="1393763" cy="463905"/>
          </a:xfrm>
          <a:prstGeom prst="wedgeRoundRectCallout">
            <a:avLst>
              <a:gd name="adj1" fmla="val -37880"/>
              <a:gd name="adj2" fmla="val -9925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8"/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没有儿子结点</a:t>
            </a:r>
          </a:p>
        </p:txBody>
      </p:sp>
      <p:sp>
        <p:nvSpPr>
          <p:cNvPr id="95" name="圆角矩形标注 94"/>
          <p:cNvSpPr/>
          <p:nvPr/>
        </p:nvSpPr>
        <p:spPr>
          <a:xfrm>
            <a:off x="1379625" y="3934968"/>
            <a:ext cx="1393763" cy="463905"/>
          </a:xfrm>
          <a:prstGeom prst="wedgeRoundRectCallout">
            <a:avLst>
              <a:gd name="adj1" fmla="val -37880"/>
              <a:gd name="adj2" fmla="val -9925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8"/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没有儿子结点</a:t>
            </a:r>
          </a:p>
        </p:txBody>
      </p:sp>
      <p:sp>
        <p:nvSpPr>
          <p:cNvPr id="97" name="圆角矩形 96"/>
          <p:cNvSpPr/>
          <p:nvPr/>
        </p:nvSpPr>
        <p:spPr>
          <a:xfrm>
            <a:off x="3319727" y="3710411"/>
            <a:ext cx="657966" cy="2082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,10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99" name="TextBox 45"/>
          <p:cNvSpPr txBox="1"/>
          <p:nvPr/>
        </p:nvSpPr>
        <p:spPr>
          <a:xfrm>
            <a:off x="3069377" y="4013079"/>
            <a:ext cx="1229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 smtClean="0">
                <a:solidFill>
                  <a:srgbClr val="0000FF"/>
                </a:solidFill>
              </a:rPr>
              <a:t>60+10&lt;100</a:t>
            </a:r>
            <a:endParaRPr lang="en-US" altLang="zh-CN" sz="14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[3]=5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[3</a:t>
            </a:r>
            <a:r>
              <a:rPr lang="en-US" altLang="zh-CN" sz="1400" dirty="0" smtClean="0">
                <a:solidFill>
                  <a:srgbClr val="FF0000"/>
                </a:solidFill>
              </a:rPr>
              <a:t>]=70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cxnSp>
        <p:nvCxnSpPr>
          <p:cNvPr id="100" name="直接箭头连接符 99"/>
          <p:cNvCxnSpPr/>
          <p:nvPr/>
        </p:nvCxnSpPr>
        <p:spPr>
          <a:xfrm flipH="1">
            <a:off x="3627300" y="2965844"/>
            <a:ext cx="559779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2" name="组合 101"/>
          <p:cNvGrpSpPr/>
          <p:nvPr/>
        </p:nvGrpSpPr>
        <p:grpSpPr>
          <a:xfrm>
            <a:off x="4908113" y="3163018"/>
            <a:ext cx="1060271" cy="756867"/>
            <a:chOff x="6429388" y="1942864"/>
            <a:chExt cx="1057011" cy="1557574"/>
          </a:xfrm>
        </p:grpSpPr>
        <p:sp>
          <p:nvSpPr>
            <p:cNvPr id="103" name="圆角矩形 102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,15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05" name="TextBox 59"/>
            <p:cNvSpPr txBox="1"/>
            <p:nvPr/>
          </p:nvSpPr>
          <p:spPr>
            <a:xfrm>
              <a:off x="6438242" y="1942864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5→4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sp>
        <p:nvSpPr>
          <p:cNvPr id="106" name="TextBox 45"/>
          <p:cNvSpPr txBox="1"/>
          <p:nvPr/>
        </p:nvSpPr>
        <p:spPr>
          <a:xfrm>
            <a:off x="4603777" y="3986533"/>
            <a:ext cx="1229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50+15&gt;16</a:t>
            </a:r>
          </a:p>
        </p:txBody>
      </p:sp>
      <p:cxnSp>
        <p:nvCxnSpPr>
          <p:cNvPr id="107" name="直接箭头连接符 106"/>
          <p:cNvCxnSpPr/>
          <p:nvPr/>
        </p:nvCxnSpPr>
        <p:spPr>
          <a:xfrm>
            <a:off x="4493122" y="2972458"/>
            <a:ext cx="710256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8" name="组合 107"/>
          <p:cNvGrpSpPr/>
          <p:nvPr/>
        </p:nvGrpSpPr>
        <p:grpSpPr>
          <a:xfrm>
            <a:off x="4508483" y="3002595"/>
            <a:ext cx="352800" cy="352800"/>
            <a:chOff x="3702992" y="3797549"/>
            <a:chExt cx="352800" cy="352800"/>
          </a:xfrm>
        </p:grpSpPr>
        <p:cxnSp>
          <p:nvCxnSpPr>
            <p:cNvPr id="109" name="直接连接符 108"/>
            <p:cNvCxnSpPr/>
            <p:nvPr/>
          </p:nvCxnSpPr>
          <p:spPr>
            <a:xfrm>
              <a:off x="3702992" y="3843385"/>
              <a:ext cx="352800" cy="26112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flipH="1">
              <a:off x="3735620" y="3797549"/>
              <a:ext cx="252000" cy="3528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圆角矩形 112"/>
          <p:cNvSpPr/>
          <p:nvPr/>
        </p:nvSpPr>
        <p:spPr>
          <a:xfrm>
            <a:off x="6813905" y="3746592"/>
            <a:ext cx="657966" cy="2082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,10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7918170" y="3129930"/>
            <a:ext cx="1051390" cy="824943"/>
            <a:chOff x="6429388" y="1802769"/>
            <a:chExt cx="1048157" cy="1697669"/>
          </a:xfrm>
        </p:grpSpPr>
        <p:sp>
          <p:nvSpPr>
            <p:cNvPr id="123" name="圆角矩形 122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,15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31" name="TextBox 59"/>
            <p:cNvSpPr txBox="1"/>
            <p:nvPr/>
          </p:nvSpPr>
          <p:spPr>
            <a:xfrm>
              <a:off x="6429388" y="1802769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4→5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sp>
        <p:nvSpPr>
          <p:cNvPr id="132" name="TextBox 59"/>
          <p:cNvSpPr txBox="1"/>
          <p:nvPr/>
        </p:nvSpPr>
        <p:spPr>
          <a:xfrm>
            <a:off x="6682221" y="3176896"/>
            <a:ext cx="1051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6600"/>
                </a:solidFill>
              </a:rPr>
              <a:t>5</a:t>
            </a:r>
            <a:r>
              <a:rPr lang="en-US" altLang="zh-CN" sz="1600" dirty="0" smtClean="0">
                <a:solidFill>
                  <a:srgbClr val="006600"/>
                </a:solidFill>
              </a:rPr>
              <a:t>→3</a:t>
            </a:r>
            <a:endParaRPr lang="zh-CN" altLang="en-US" sz="1600" dirty="0">
              <a:solidFill>
                <a:srgbClr val="006600"/>
              </a:solidFill>
            </a:endParaRPr>
          </a:p>
        </p:txBody>
      </p:sp>
      <p:sp>
        <p:nvSpPr>
          <p:cNvPr id="133" name="TextBox 45"/>
          <p:cNvSpPr txBox="1"/>
          <p:nvPr/>
        </p:nvSpPr>
        <p:spPr>
          <a:xfrm>
            <a:off x="6449900" y="4043873"/>
            <a:ext cx="1229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 smtClean="0">
                <a:solidFill>
                  <a:srgbClr val="0000FF"/>
                </a:solidFill>
              </a:rPr>
              <a:t>50+10=60</a:t>
            </a: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[3]=5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[3</a:t>
            </a:r>
            <a:r>
              <a:rPr lang="en-US" altLang="zh-CN" sz="1400" dirty="0" smtClean="0">
                <a:solidFill>
                  <a:srgbClr val="FF0000"/>
                </a:solidFill>
              </a:rPr>
              <a:t>]=60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cxnSp>
        <p:nvCxnSpPr>
          <p:cNvPr id="134" name="直接箭头连接符 133"/>
          <p:cNvCxnSpPr/>
          <p:nvPr/>
        </p:nvCxnSpPr>
        <p:spPr>
          <a:xfrm flipH="1">
            <a:off x="6956571" y="3021959"/>
            <a:ext cx="559779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5" name="TextBox 45"/>
          <p:cNvSpPr txBox="1"/>
          <p:nvPr/>
        </p:nvSpPr>
        <p:spPr>
          <a:xfrm>
            <a:off x="7753187" y="4068616"/>
            <a:ext cx="1229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50+15&gt;16</a:t>
            </a:r>
          </a:p>
        </p:txBody>
      </p:sp>
      <p:cxnSp>
        <p:nvCxnSpPr>
          <p:cNvPr id="136" name="直接箭头连接符 135"/>
          <p:cNvCxnSpPr/>
          <p:nvPr/>
        </p:nvCxnSpPr>
        <p:spPr>
          <a:xfrm>
            <a:off x="7659016" y="3031566"/>
            <a:ext cx="710256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37" name="组合 136"/>
          <p:cNvGrpSpPr/>
          <p:nvPr/>
        </p:nvGrpSpPr>
        <p:grpSpPr>
          <a:xfrm>
            <a:off x="7706871" y="3153708"/>
            <a:ext cx="352800" cy="352800"/>
            <a:chOff x="3702992" y="3797549"/>
            <a:chExt cx="352800" cy="352800"/>
          </a:xfrm>
        </p:grpSpPr>
        <p:cxnSp>
          <p:nvCxnSpPr>
            <p:cNvPr id="138" name="直接连接符 137"/>
            <p:cNvCxnSpPr/>
            <p:nvPr/>
          </p:nvCxnSpPr>
          <p:spPr>
            <a:xfrm>
              <a:off x="3702992" y="3843385"/>
              <a:ext cx="352800" cy="26112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 flipH="1">
              <a:off x="3735620" y="3797549"/>
              <a:ext cx="252000" cy="3528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圆角矩形 177"/>
          <p:cNvSpPr/>
          <p:nvPr/>
        </p:nvSpPr>
        <p:spPr>
          <a:xfrm>
            <a:off x="1969779" y="4560362"/>
            <a:ext cx="657966" cy="2082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,10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82" name="圆角矩形标注 181"/>
          <p:cNvSpPr/>
          <p:nvPr/>
        </p:nvSpPr>
        <p:spPr>
          <a:xfrm>
            <a:off x="1617597" y="3912488"/>
            <a:ext cx="1393763" cy="463905"/>
          </a:xfrm>
          <a:prstGeom prst="wedgeRoundRectCallout">
            <a:avLst>
              <a:gd name="adj1" fmla="val -7401"/>
              <a:gd name="adj2" fmla="val 7768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8"/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没有儿子结点</a:t>
            </a:r>
          </a:p>
        </p:txBody>
      </p:sp>
    </p:spTree>
    <p:extLst>
      <p:ext uri="{BB962C8B-B14F-4D97-AF65-F5344CB8AC3E}">
        <p14:creationId xmlns:p14="http://schemas.microsoft.com/office/powerpoint/2010/main" val="138286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01" grpId="0" animBg="1"/>
      <p:bldP spid="172" grpId="0" animBg="1"/>
      <p:bldP spid="129" grpId="0" animBg="1"/>
      <p:bldP spid="146" grpId="0" animBg="1"/>
      <p:bldP spid="186" grpId="0" animBg="1"/>
      <p:bldP spid="94" grpId="0" animBg="1"/>
      <p:bldP spid="94" grpId="1" animBg="1"/>
      <p:bldP spid="95" grpId="0" animBg="1"/>
      <p:bldP spid="95" grpId="1" animBg="1"/>
      <p:bldP spid="97" grpId="0" animBg="1"/>
      <p:bldP spid="99" grpId="0"/>
      <p:bldP spid="106" grpId="0"/>
      <p:bldP spid="113" grpId="0" animBg="1"/>
      <p:bldP spid="132" grpId="0"/>
      <p:bldP spid="133" grpId="0"/>
      <p:bldP spid="135" grpId="0"/>
      <p:bldP spid="178" grpId="0" animBg="1"/>
      <p:bldP spid="178" grpId="1" animBg="1"/>
      <p:bldP spid="182" grpId="0" animBg="1"/>
      <p:bldP spid="18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</p:spPr>
        <p:txBody>
          <a:bodyPr/>
          <a:lstStyle/>
          <a:p>
            <a:pPr defTabSz="914378">
              <a:defRPr/>
            </a:pPr>
            <a:fld id="{CA0E0E4F-9EAC-4D2F-9A4A-96C150ECADC0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 defTabSz="914378">
                <a:defRPr/>
              </a:pPr>
              <a:t>2021/11/8</a:t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988061" y="761432"/>
            <a:ext cx="632034" cy="3643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0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,0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120068" y="1125825"/>
            <a:ext cx="2184013" cy="930746"/>
            <a:chOff x="3929058" y="821759"/>
            <a:chExt cx="2438289" cy="1419054"/>
          </a:xfrm>
        </p:grpSpPr>
        <p:sp>
          <p:nvSpPr>
            <p:cNvPr id="10" name="圆角矩形 9"/>
            <p:cNvSpPr/>
            <p:nvPr/>
          </p:nvSpPr>
          <p:spPr>
            <a:xfrm>
              <a:off x="3929058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1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stCxn id="4" idx="2"/>
              <a:endCxn id="10" idx="0"/>
            </p:cNvCxnSpPr>
            <p:nvPr/>
          </p:nvCxnSpPr>
          <p:spPr>
            <a:xfrm flipH="1">
              <a:off x="4286249" y="821759"/>
              <a:ext cx="2081098" cy="990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41"/>
            <p:cNvSpPr txBox="1"/>
            <p:nvPr/>
          </p:nvSpPr>
          <p:spPr>
            <a:xfrm>
              <a:off x="4567333" y="909674"/>
              <a:ext cx="928695" cy="516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0→1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304077" y="1125825"/>
            <a:ext cx="1425117" cy="999830"/>
            <a:chOff x="4961473" y="634324"/>
            <a:chExt cx="1610791" cy="1606489"/>
          </a:xfrm>
        </p:grpSpPr>
        <p:sp>
          <p:nvSpPr>
            <p:cNvPr id="14" name="圆角矩形 13"/>
            <p:cNvSpPr/>
            <p:nvPr/>
          </p:nvSpPr>
          <p:spPr>
            <a:xfrm>
              <a:off x="5857884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2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,30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>
              <a:stCxn id="4" idx="2"/>
              <a:endCxn id="14" idx="0"/>
            </p:cNvCxnSpPr>
            <p:nvPr/>
          </p:nvCxnSpPr>
          <p:spPr>
            <a:xfrm>
              <a:off x="4961473" y="634324"/>
              <a:ext cx="1253601" cy="11778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42"/>
            <p:cNvSpPr txBox="1"/>
            <p:nvPr/>
          </p:nvSpPr>
          <p:spPr>
            <a:xfrm>
              <a:off x="5743051" y="998963"/>
              <a:ext cx="814305" cy="543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0→2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304079" y="1107657"/>
            <a:ext cx="2929547" cy="888268"/>
            <a:chOff x="5495471" y="886522"/>
            <a:chExt cx="3362809" cy="1354291"/>
          </a:xfrm>
        </p:grpSpPr>
        <p:sp>
          <p:nvSpPr>
            <p:cNvPr id="19" name="圆角矩形 18"/>
            <p:cNvSpPr/>
            <p:nvPr/>
          </p:nvSpPr>
          <p:spPr>
            <a:xfrm>
              <a:off x="8143900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3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,100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>
              <a:stCxn id="4" idx="2"/>
              <a:endCxn id="19" idx="0"/>
            </p:cNvCxnSpPr>
            <p:nvPr/>
          </p:nvCxnSpPr>
          <p:spPr>
            <a:xfrm>
              <a:off x="5495471" y="914220"/>
              <a:ext cx="3005619" cy="8979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43"/>
            <p:cNvSpPr txBox="1"/>
            <p:nvPr/>
          </p:nvSpPr>
          <p:spPr>
            <a:xfrm>
              <a:off x="7063439" y="886522"/>
              <a:ext cx="928695" cy="516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0→3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114604" y="2061242"/>
            <a:ext cx="1302974" cy="933801"/>
            <a:chOff x="3286116" y="1578634"/>
            <a:chExt cx="1297096" cy="1948063"/>
          </a:xfrm>
        </p:grpSpPr>
        <p:sp>
          <p:nvSpPr>
            <p:cNvPr id="24" name="圆角矩形 23"/>
            <p:cNvSpPr/>
            <p:nvPr/>
          </p:nvSpPr>
          <p:spPr>
            <a:xfrm>
              <a:off x="3286116" y="3098069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,6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26" name="直接箭头连接符 25"/>
            <p:cNvCxnSpPr>
              <a:stCxn id="10" idx="2"/>
              <a:endCxn id="24" idx="0"/>
            </p:cNvCxnSpPr>
            <p:nvPr/>
          </p:nvCxnSpPr>
          <p:spPr>
            <a:xfrm flipH="1">
              <a:off x="3643306" y="1578634"/>
              <a:ext cx="939906" cy="15194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49"/>
            <p:cNvSpPr txBox="1"/>
            <p:nvPr/>
          </p:nvSpPr>
          <p:spPr>
            <a:xfrm>
              <a:off x="3489983" y="1787611"/>
              <a:ext cx="844293" cy="706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1→4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434961" y="2119517"/>
            <a:ext cx="1323308" cy="942570"/>
            <a:chOff x="6078507" y="1560702"/>
            <a:chExt cx="1319239" cy="1939736"/>
          </a:xfrm>
        </p:grpSpPr>
        <p:sp>
          <p:nvSpPr>
            <p:cNvPr id="34" name="圆角矩形 33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5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,20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36" name="直接箭头连接符 35"/>
            <p:cNvCxnSpPr>
              <a:stCxn id="14" idx="2"/>
              <a:endCxn id="34" idx="0"/>
            </p:cNvCxnSpPr>
            <p:nvPr/>
          </p:nvCxnSpPr>
          <p:spPr>
            <a:xfrm>
              <a:off x="6078507" y="1573331"/>
              <a:ext cx="708072" cy="1498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59"/>
            <p:cNvSpPr txBox="1"/>
            <p:nvPr/>
          </p:nvSpPr>
          <p:spPr>
            <a:xfrm>
              <a:off x="6349589" y="1560702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2→5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440009" y="2056570"/>
            <a:ext cx="1357943" cy="952760"/>
            <a:chOff x="6171989" y="1539731"/>
            <a:chExt cx="1353767" cy="1960707"/>
          </a:xfrm>
        </p:grpSpPr>
        <p:sp>
          <p:nvSpPr>
            <p:cNvPr id="49" name="圆角矩形 48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5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,50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51" name="直接箭头连接符 50"/>
            <p:cNvCxnSpPr>
              <a:stCxn id="10" idx="2"/>
              <a:endCxn id="49" idx="0"/>
            </p:cNvCxnSpPr>
            <p:nvPr/>
          </p:nvCxnSpPr>
          <p:spPr>
            <a:xfrm>
              <a:off x="6171989" y="1539731"/>
              <a:ext cx="614589" cy="15320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9"/>
            <p:cNvSpPr txBox="1"/>
            <p:nvPr/>
          </p:nvSpPr>
          <p:spPr>
            <a:xfrm>
              <a:off x="6477599" y="1766218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1→5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158550" y="3036199"/>
            <a:ext cx="888763" cy="936433"/>
            <a:chOff x="5429256" y="1573331"/>
            <a:chExt cx="964966" cy="1927107"/>
          </a:xfrm>
        </p:grpSpPr>
        <p:sp>
          <p:nvSpPr>
            <p:cNvPr id="54" name="圆角矩形 53"/>
            <p:cNvSpPr/>
            <p:nvPr/>
          </p:nvSpPr>
          <p:spPr>
            <a:xfrm>
              <a:off x="5429256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3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55" name="直接箭头连接符 54"/>
            <p:cNvCxnSpPr>
              <a:endCxn id="54" idx="0"/>
            </p:cNvCxnSpPr>
            <p:nvPr/>
          </p:nvCxnSpPr>
          <p:spPr>
            <a:xfrm flipH="1">
              <a:off x="5786447" y="1573331"/>
              <a:ext cx="607775" cy="1498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0" name="TextBox 59"/>
          <p:cNvSpPr txBox="1"/>
          <p:nvPr/>
        </p:nvSpPr>
        <p:spPr>
          <a:xfrm>
            <a:off x="3205476" y="3182019"/>
            <a:ext cx="1051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6600"/>
                </a:solidFill>
              </a:rPr>
              <a:t>5→3</a:t>
            </a:r>
            <a:endParaRPr lang="zh-CN" altLang="en-US" sz="1600" dirty="0">
              <a:solidFill>
                <a:srgbClr val="006600"/>
              </a:solidFill>
            </a:endParaRPr>
          </a:p>
        </p:txBody>
      </p:sp>
      <p:sp>
        <p:nvSpPr>
          <p:cNvPr id="58" name="TextBox 30"/>
          <p:cNvSpPr txBox="1"/>
          <p:nvPr/>
        </p:nvSpPr>
        <p:spPr>
          <a:xfrm>
            <a:off x="2059383" y="1190958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0+10&lt;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[1]=0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[1]=10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C917EE1A-0F0B-4DD4-93D4-2E3964C3A8C3}"/>
              </a:ext>
            </a:extLst>
          </p:cNvPr>
          <p:cNvSpPr/>
          <p:nvPr/>
        </p:nvSpPr>
        <p:spPr>
          <a:xfrm>
            <a:off x="58053" y="1551855"/>
            <a:ext cx="402929" cy="392071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0000FF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0</a:t>
            </a:r>
            <a:endParaRPr lang="zh-CN" altLang="en-US" sz="1000" b="1" kern="0" dirty="0">
              <a:solidFill>
                <a:srgbClr val="0000FF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146C0EC-6228-4BFA-992F-17A775004E93}"/>
              </a:ext>
            </a:extLst>
          </p:cNvPr>
          <p:cNvSpPr/>
          <p:nvPr/>
        </p:nvSpPr>
        <p:spPr>
          <a:xfrm>
            <a:off x="707450" y="863547"/>
            <a:ext cx="379365" cy="369142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/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1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E7586FA9-DAE9-43BB-833D-E763AF48B2D8}"/>
              </a:ext>
            </a:extLst>
          </p:cNvPr>
          <p:cNvSpPr/>
          <p:nvPr/>
        </p:nvSpPr>
        <p:spPr>
          <a:xfrm>
            <a:off x="739087" y="1551855"/>
            <a:ext cx="374384" cy="364295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2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DCA0CD5-DC16-49DA-B5C4-F3E725A7EA63}"/>
              </a:ext>
            </a:extLst>
          </p:cNvPr>
          <p:cNvSpPr/>
          <p:nvPr/>
        </p:nvSpPr>
        <p:spPr>
          <a:xfrm>
            <a:off x="1579127" y="1517473"/>
            <a:ext cx="362884" cy="353105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5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5E35676E-5B2B-4994-8E5D-F7838AB09002}"/>
              </a:ext>
            </a:extLst>
          </p:cNvPr>
          <p:cNvSpPr/>
          <p:nvPr/>
        </p:nvSpPr>
        <p:spPr>
          <a:xfrm>
            <a:off x="735019" y="2134456"/>
            <a:ext cx="379857" cy="388867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3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1CB2426E-D0A9-4A75-B451-9BB5BD2482BE}"/>
              </a:ext>
            </a:extLst>
          </p:cNvPr>
          <p:cNvSpPr/>
          <p:nvPr/>
        </p:nvSpPr>
        <p:spPr>
          <a:xfrm>
            <a:off x="1644680" y="787633"/>
            <a:ext cx="321721" cy="307688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4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398399F-4ADA-4FAB-874D-F28B227F8247}"/>
              </a:ext>
            </a:extLst>
          </p:cNvPr>
          <p:cNvCxnSpPr>
            <a:cxnSpLocks/>
            <a:stCxn id="66" idx="7"/>
            <a:endCxn id="71" idx="3"/>
          </p:cNvCxnSpPr>
          <p:nvPr/>
        </p:nvCxnSpPr>
        <p:spPr>
          <a:xfrm flipV="1">
            <a:off x="401974" y="1178629"/>
            <a:ext cx="361033" cy="43064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78" name="TextBox 10">
            <a:extLst>
              <a:ext uri="{FF2B5EF4-FFF2-40B4-BE49-F238E27FC236}">
                <a16:creationId xmlns:a16="http://schemas.microsoft.com/office/drawing/2014/main" id="{B80987A1-267E-445F-B27E-AFB3BA8BFB3A}"/>
              </a:ext>
            </a:extLst>
          </p:cNvPr>
          <p:cNvSpPr txBox="1"/>
          <p:nvPr/>
        </p:nvSpPr>
        <p:spPr>
          <a:xfrm>
            <a:off x="257448" y="1225359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A58B951C-C360-426F-ACA1-334EE03EE81F}"/>
              </a:ext>
            </a:extLst>
          </p:cNvPr>
          <p:cNvCxnSpPr>
            <a:cxnSpLocks/>
            <a:stCxn id="66" idx="5"/>
            <a:endCxn id="75" idx="1"/>
          </p:cNvCxnSpPr>
          <p:nvPr/>
        </p:nvCxnSpPr>
        <p:spPr>
          <a:xfrm>
            <a:off x="401973" y="1886509"/>
            <a:ext cx="388674" cy="30489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B4B37E7-3F8B-49EA-8D19-454E1DB2C6F5}"/>
              </a:ext>
            </a:extLst>
          </p:cNvPr>
          <p:cNvCxnSpPr>
            <a:cxnSpLocks/>
            <a:stCxn id="66" idx="6"/>
            <a:endCxn id="73" idx="2"/>
          </p:cNvCxnSpPr>
          <p:nvPr/>
        </p:nvCxnSpPr>
        <p:spPr>
          <a:xfrm flipV="1">
            <a:off x="460981" y="1734003"/>
            <a:ext cx="278106" cy="138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39E2F92-853C-4592-A932-13274137A87C}"/>
              </a:ext>
            </a:extLst>
          </p:cNvPr>
          <p:cNvCxnSpPr>
            <a:cxnSpLocks/>
            <a:stCxn id="71" idx="5"/>
            <a:endCxn id="74" idx="1"/>
          </p:cNvCxnSpPr>
          <p:nvPr/>
        </p:nvCxnSpPr>
        <p:spPr>
          <a:xfrm>
            <a:off x="1031258" y="1178629"/>
            <a:ext cx="601012" cy="39055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E4E135D-0E0E-4E72-9895-1BA9A7033FFD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 flipV="1">
            <a:off x="1113472" y="1694026"/>
            <a:ext cx="465655" cy="3997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73248A76-D6EA-4267-85D7-2E48376E4F9E}"/>
              </a:ext>
            </a:extLst>
          </p:cNvPr>
          <p:cNvCxnSpPr>
            <a:cxnSpLocks/>
            <a:stCxn id="74" idx="3"/>
            <a:endCxn id="75" idx="7"/>
          </p:cNvCxnSpPr>
          <p:nvPr/>
        </p:nvCxnSpPr>
        <p:spPr>
          <a:xfrm flipH="1">
            <a:off x="1059247" y="1818866"/>
            <a:ext cx="573023" cy="37253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1289F9BE-093F-4893-BD8B-D1AAD0C71F1D}"/>
              </a:ext>
            </a:extLst>
          </p:cNvPr>
          <p:cNvCxnSpPr>
            <a:cxnSpLocks/>
            <a:stCxn id="76" idx="2"/>
            <a:endCxn id="71" idx="6"/>
          </p:cNvCxnSpPr>
          <p:nvPr/>
        </p:nvCxnSpPr>
        <p:spPr>
          <a:xfrm flipH="1">
            <a:off x="1086815" y="941477"/>
            <a:ext cx="557865" cy="10664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arrow" w="med" len="med"/>
            <a:tailEnd type="none" w="med" len="med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05445721-1C2E-4A1B-A392-3DE3229612F0}"/>
              </a:ext>
            </a:extLst>
          </p:cNvPr>
          <p:cNvCxnSpPr>
            <a:cxnSpLocks/>
            <a:stCxn id="73" idx="0"/>
            <a:endCxn id="71" idx="4"/>
          </p:cNvCxnSpPr>
          <p:nvPr/>
        </p:nvCxnSpPr>
        <p:spPr>
          <a:xfrm flipH="1" flipV="1">
            <a:off x="897133" y="1232689"/>
            <a:ext cx="29147" cy="31916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86" name="TextBox 25">
            <a:extLst>
              <a:ext uri="{FF2B5EF4-FFF2-40B4-BE49-F238E27FC236}">
                <a16:creationId xmlns:a16="http://schemas.microsoft.com/office/drawing/2014/main" id="{12E5B832-2194-46A7-941D-CE23F6C284B0}"/>
              </a:ext>
            </a:extLst>
          </p:cNvPr>
          <p:cNvSpPr txBox="1"/>
          <p:nvPr/>
        </p:nvSpPr>
        <p:spPr>
          <a:xfrm>
            <a:off x="411777" y="1484951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7" name="TextBox 26">
            <a:extLst>
              <a:ext uri="{FF2B5EF4-FFF2-40B4-BE49-F238E27FC236}">
                <a16:creationId xmlns:a16="http://schemas.microsoft.com/office/drawing/2014/main" id="{111EAC15-48BD-4B81-AE6E-4EE1DB034F72}"/>
              </a:ext>
            </a:extLst>
          </p:cNvPr>
          <p:cNvSpPr txBox="1"/>
          <p:nvPr/>
        </p:nvSpPr>
        <p:spPr>
          <a:xfrm>
            <a:off x="435268" y="2141249"/>
            <a:ext cx="732896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8" name="TextBox 27">
            <a:extLst>
              <a:ext uri="{FF2B5EF4-FFF2-40B4-BE49-F238E27FC236}">
                <a16:creationId xmlns:a16="http://schemas.microsoft.com/office/drawing/2014/main" id="{75638C7D-DF38-4092-9B1C-C5E1351BFD9D}"/>
              </a:ext>
            </a:extLst>
          </p:cNvPr>
          <p:cNvSpPr txBox="1"/>
          <p:nvPr/>
        </p:nvSpPr>
        <p:spPr>
          <a:xfrm>
            <a:off x="892921" y="1323356"/>
            <a:ext cx="520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9" name="TextBox 28">
            <a:extLst>
              <a:ext uri="{FF2B5EF4-FFF2-40B4-BE49-F238E27FC236}">
                <a16:creationId xmlns:a16="http://schemas.microsoft.com/office/drawing/2014/main" id="{89E11858-C08D-459C-BF77-17A54A82EF4C}"/>
              </a:ext>
            </a:extLst>
          </p:cNvPr>
          <p:cNvSpPr txBox="1"/>
          <p:nvPr/>
        </p:nvSpPr>
        <p:spPr>
          <a:xfrm>
            <a:off x="1174600" y="1111634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0" name="TextBox 29">
            <a:extLst>
              <a:ext uri="{FF2B5EF4-FFF2-40B4-BE49-F238E27FC236}">
                <a16:creationId xmlns:a16="http://schemas.microsoft.com/office/drawing/2014/main" id="{5169E4ED-7952-4AFE-8133-3B087FBEED9E}"/>
              </a:ext>
            </a:extLst>
          </p:cNvPr>
          <p:cNvSpPr txBox="1"/>
          <p:nvPr/>
        </p:nvSpPr>
        <p:spPr>
          <a:xfrm>
            <a:off x="1174600" y="759165"/>
            <a:ext cx="551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1" name="TextBox 30">
            <a:extLst>
              <a:ext uri="{FF2B5EF4-FFF2-40B4-BE49-F238E27FC236}">
                <a16:creationId xmlns:a16="http://schemas.microsoft.com/office/drawing/2014/main" id="{67E1FA34-CE99-4237-91D7-D7670A537FF0}"/>
              </a:ext>
            </a:extLst>
          </p:cNvPr>
          <p:cNvSpPr txBox="1"/>
          <p:nvPr/>
        </p:nvSpPr>
        <p:spPr>
          <a:xfrm>
            <a:off x="1300447" y="1996668"/>
            <a:ext cx="453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2" name="TextBox 31">
            <a:extLst>
              <a:ext uri="{FF2B5EF4-FFF2-40B4-BE49-F238E27FC236}">
                <a16:creationId xmlns:a16="http://schemas.microsoft.com/office/drawing/2014/main" id="{C91B5717-F0E9-4A73-AD9C-C8898D4C2416}"/>
              </a:ext>
            </a:extLst>
          </p:cNvPr>
          <p:cNvSpPr txBox="1"/>
          <p:nvPr/>
        </p:nvSpPr>
        <p:spPr>
          <a:xfrm>
            <a:off x="1122199" y="1457135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D01B4879-FFC5-4E2C-9D8D-6E7D5FBA7732}"/>
              </a:ext>
            </a:extLst>
          </p:cNvPr>
          <p:cNvCxnSpPr>
            <a:cxnSpLocks/>
            <a:stCxn id="74" idx="0"/>
            <a:endCxn id="76" idx="4"/>
          </p:cNvCxnSpPr>
          <p:nvPr/>
        </p:nvCxnSpPr>
        <p:spPr>
          <a:xfrm flipV="1">
            <a:off x="1760569" y="1095321"/>
            <a:ext cx="44972" cy="42215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51" name="直接箭头连接符 150"/>
          <p:cNvCxnSpPr/>
          <p:nvPr/>
        </p:nvCxnSpPr>
        <p:spPr>
          <a:xfrm flipH="1">
            <a:off x="3410864" y="1125825"/>
            <a:ext cx="1864072" cy="64961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5333223" y="1125361"/>
            <a:ext cx="1121333" cy="71995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4" idx="2"/>
          </p:cNvCxnSpPr>
          <p:nvPr/>
        </p:nvCxnSpPr>
        <p:spPr>
          <a:xfrm>
            <a:off x="5304079" y="1125825"/>
            <a:ext cx="2630611" cy="57585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TextBox 30"/>
          <p:cNvSpPr txBox="1"/>
          <p:nvPr/>
        </p:nvSpPr>
        <p:spPr>
          <a:xfrm>
            <a:off x="4849577" y="1293117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0+30&lt;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[2]=0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[2]=30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157" name="TextBox 30"/>
          <p:cNvSpPr txBox="1"/>
          <p:nvPr/>
        </p:nvSpPr>
        <p:spPr>
          <a:xfrm>
            <a:off x="7732124" y="843396"/>
            <a:ext cx="1215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0+100&lt;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[3]=0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[3]=100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cxnSp>
        <p:nvCxnSpPr>
          <p:cNvPr id="158" name="直接箭头连接符 157"/>
          <p:cNvCxnSpPr/>
          <p:nvPr/>
        </p:nvCxnSpPr>
        <p:spPr>
          <a:xfrm flipH="1">
            <a:off x="2452929" y="2062491"/>
            <a:ext cx="944165" cy="72833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>
            <a:off x="3440009" y="2071154"/>
            <a:ext cx="616485" cy="74447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1" name="TextBox 45"/>
          <p:cNvSpPr txBox="1"/>
          <p:nvPr/>
        </p:nvSpPr>
        <p:spPr>
          <a:xfrm>
            <a:off x="1068482" y="2409966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10+6&lt;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[4]=1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[4]=16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162" name="TextBox 45"/>
          <p:cNvSpPr txBox="1"/>
          <p:nvPr/>
        </p:nvSpPr>
        <p:spPr>
          <a:xfrm>
            <a:off x="2801363" y="2521453"/>
            <a:ext cx="10715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10+50&lt;</a:t>
            </a:r>
            <a:r>
              <a:rPr lang="zh-CN" altLang="zh-CN" sz="1400" dirty="0">
                <a:solidFill>
                  <a:srgbClr val="0000FF"/>
                </a:solidFill>
              </a:rPr>
              <a:t>∞</a:t>
            </a:r>
            <a:r>
              <a:rPr lang="en-US" altLang="zh-CN" sz="1400" dirty="0">
                <a:solidFill>
                  <a:srgbClr val="0000FF"/>
                </a:solidFill>
              </a:rPr>
              <a:t>:</a:t>
            </a:r>
            <a:endParaRPr lang="zh-CN" altLang="zh-CN" sz="14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[5]=1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[5]=60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sp>
        <p:nvSpPr>
          <p:cNvPr id="100" name="TextBox 45"/>
          <p:cNvSpPr txBox="1"/>
          <p:nvPr/>
        </p:nvSpPr>
        <p:spPr>
          <a:xfrm>
            <a:off x="5593957" y="2239003"/>
            <a:ext cx="1071570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30+20&lt;60:</a:t>
            </a:r>
            <a:endParaRPr lang="zh-CN" altLang="zh-CN" sz="14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[5]=2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[5]=50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cxnSp>
        <p:nvCxnSpPr>
          <p:cNvPr id="101" name="直接箭头连接符 100"/>
          <p:cNvCxnSpPr/>
          <p:nvPr/>
        </p:nvCxnSpPr>
        <p:spPr>
          <a:xfrm>
            <a:off x="6441424" y="2144387"/>
            <a:ext cx="710256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TextBox 45"/>
          <p:cNvSpPr txBox="1"/>
          <p:nvPr/>
        </p:nvSpPr>
        <p:spPr>
          <a:xfrm>
            <a:off x="2925012" y="4055583"/>
            <a:ext cx="1229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 smtClean="0">
                <a:solidFill>
                  <a:srgbClr val="0000FF"/>
                </a:solidFill>
              </a:rPr>
              <a:t>60+10&lt;100</a:t>
            </a:r>
            <a:endParaRPr lang="en-US" altLang="zh-CN" sz="14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[3]=5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[3]=60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cxnSp>
        <p:nvCxnSpPr>
          <p:cNvPr id="103" name="直接箭头连接符 102"/>
          <p:cNvCxnSpPr/>
          <p:nvPr/>
        </p:nvCxnSpPr>
        <p:spPr>
          <a:xfrm flipH="1">
            <a:off x="3487532" y="3021616"/>
            <a:ext cx="559779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9" name="TextBox 30">
            <a:extLst>
              <a:ext uri="{FF2B5EF4-FFF2-40B4-BE49-F238E27FC236}">
                <a16:creationId xmlns:a16="http://schemas.microsoft.com/office/drawing/2014/main" id="{67E1FA34-CE99-4237-91D7-D7670A537FF0}"/>
              </a:ext>
            </a:extLst>
          </p:cNvPr>
          <p:cNvSpPr txBox="1"/>
          <p:nvPr/>
        </p:nvSpPr>
        <p:spPr>
          <a:xfrm>
            <a:off x="1754296" y="1134131"/>
            <a:ext cx="453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15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5A0D4F2-C12D-4C52-AE90-92C3D504213B}"/>
              </a:ext>
            </a:extLst>
          </p:cNvPr>
          <p:cNvSpPr/>
          <p:nvPr/>
        </p:nvSpPr>
        <p:spPr>
          <a:xfrm>
            <a:off x="4313037" y="3298126"/>
            <a:ext cx="1191352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dist</a:t>
            </a:r>
            <a:r>
              <a:rPr lang="en-US" altLang="zh-CN" dirty="0">
                <a:solidFill>
                  <a:srgbClr val="FF0000"/>
                </a:solidFill>
              </a:rPr>
              <a:t>[1]=10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73FF3CC1-B802-4218-95F6-4BF00DDE350C}"/>
              </a:ext>
            </a:extLst>
          </p:cNvPr>
          <p:cNvSpPr/>
          <p:nvPr/>
        </p:nvSpPr>
        <p:spPr>
          <a:xfrm>
            <a:off x="4313037" y="3622080"/>
            <a:ext cx="1191352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dist</a:t>
            </a:r>
            <a:r>
              <a:rPr lang="en-US" altLang="zh-CN" dirty="0">
                <a:solidFill>
                  <a:srgbClr val="FF0000"/>
                </a:solidFill>
              </a:rPr>
              <a:t>[2]=30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4E617FA7-4910-4353-AAD4-7727CAA4BB30}"/>
              </a:ext>
            </a:extLst>
          </p:cNvPr>
          <p:cNvSpPr/>
          <p:nvPr/>
        </p:nvSpPr>
        <p:spPr>
          <a:xfrm>
            <a:off x="4313037" y="3946035"/>
            <a:ext cx="1191352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dist</a:t>
            </a:r>
            <a:r>
              <a:rPr lang="en-US" altLang="zh-CN" dirty="0">
                <a:solidFill>
                  <a:srgbClr val="FF0000"/>
                </a:solidFill>
              </a:rPr>
              <a:t>[3]=60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1690B044-26B4-4BE3-B5D6-E6A3932AFBB8}"/>
              </a:ext>
            </a:extLst>
          </p:cNvPr>
          <p:cNvSpPr/>
          <p:nvPr/>
        </p:nvSpPr>
        <p:spPr>
          <a:xfrm>
            <a:off x="4313037" y="4269990"/>
            <a:ext cx="1191352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dist</a:t>
            </a:r>
            <a:r>
              <a:rPr lang="en-US" altLang="zh-CN" dirty="0">
                <a:solidFill>
                  <a:srgbClr val="FF0000"/>
                </a:solidFill>
              </a:rPr>
              <a:t>[4]=16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4FE13E96-9D04-4947-A0ED-941557AF053C}"/>
              </a:ext>
            </a:extLst>
          </p:cNvPr>
          <p:cNvSpPr/>
          <p:nvPr/>
        </p:nvSpPr>
        <p:spPr>
          <a:xfrm>
            <a:off x="4313037" y="4593944"/>
            <a:ext cx="1191352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dist</a:t>
            </a:r>
            <a:r>
              <a:rPr lang="en-US" altLang="zh-CN" dirty="0">
                <a:solidFill>
                  <a:srgbClr val="FF0000"/>
                </a:solidFill>
              </a:rPr>
              <a:t>[5]=50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08E9137F-4B2C-4196-B65E-49B58CAB77F9}"/>
              </a:ext>
            </a:extLst>
          </p:cNvPr>
          <p:cNvSpPr/>
          <p:nvPr/>
        </p:nvSpPr>
        <p:spPr>
          <a:xfrm>
            <a:off x="5473170" y="3305198"/>
            <a:ext cx="1152880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prev</a:t>
            </a:r>
            <a:r>
              <a:rPr lang="en-US" altLang="zh-CN" dirty="0">
                <a:solidFill>
                  <a:srgbClr val="FF0000"/>
                </a:solidFill>
              </a:rPr>
              <a:t>[1]=0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89C7E4EB-10B9-44B8-BDD9-0B06CE6A250B}"/>
              </a:ext>
            </a:extLst>
          </p:cNvPr>
          <p:cNvSpPr/>
          <p:nvPr/>
        </p:nvSpPr>
        <p:spPr>
          <a:xfrm>
            <a:off x="5473170" y="3629152"/>
            <a:ext cx="1152880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prev</a:t>
            </a:r>
            <a:r>
              <a:rPr lang="en-US" altLang="zh-CN" dirty="0">
                <a:solidFill>
                  <a:srgbClr val="FF0000"/>
                </a:solidFill>
              </a:rPr>
              <a:t>[2]=0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B1BE3939-4DAF-4E66-9DC4-CED45572EDD0}"/>
              </a:ext>
            </a:extLst>
          </p:cNvPr>
          <p:cNvSpPr/>
          <p:nvPr/>
        </p:nvSpPr>
        <p:spPr>
          <a:xfrm>
            <a:off x="5473170" y="3953107"/>
            <a:ext cx="1152880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prev</a:t>
            </a:r>
            <a:r>
              <a:rPr lang="en-US" altLang="zh-CN" dirty="0">
                <a:solidFill>
                  <a:srgbClr val="FF0000"/>
                </a:solidFill>
              </a:rPr>
              <a:t>[3]=5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1BBBE91A-A3D6-41C4-8B5E-7CDF821B6F42}"/>
              </a:ext>
            </a:extLst>
          </p:cNvPr>
          <p:cNvSpPr/>
          <p:nvPr/>
        </p:nvSpPr>
        <p:spPr>
          <a:xfrm>
            <a:off x="5473170" y="4277062"/>
            <a:ext cx="1152880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prev</a:t>
            </a:r>
            <a:r>
              <a:rPr lang="en-US" altLang="zh-CN" dirty="0">
                <a:solidFill>
                  <a:srgbClr val="FF0000"/>
                </a:solidFill>
              </a:rPr>
              <a:t>[4]=1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8AB22E20-D40C-49FA-812D-13A53189D072}"/>
              </a:ext>
            </a:extLst>
          </p:cNvPr>
          <p:cNvSpPr/>
          <p:nvPr/>
        </p:nvSpPr>
        <p:spPr>
          <a:xfrm>
            <a:off x="5473170" y="4601016"/>
            <a:ext cx="1152880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prev</a:t>
            </a:r>
            <a:r>
              <a:rPr lang="en-US" altLang="zh-CN" dirty="0">
                <a:solidFill>
                  <a:srgbClr val="FF0000"/>
                </a:solidFill>
              </a:rPr>
              <a:t>[5]=2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94" name="燕尾形 93"/>
          <p:cNvSpPr/>
          <p:nvPr/>
        </p:nvSpPr>
        <p:spPr>
          <a:xfrm>
            <a:off x="899591" y="123479"/>
            <a:ext cx="4598098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单源最短路径问题求解</a:t>
            </a:r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队列式</a:t>
            </a:r>
          </a:p>
        </p:txBody>
      </p:sp>
      <p:sp>
        <p:nvSpPr>
          <p:cNvPr id="95" name="圆角矩形 94"/>
          <p:cNvSpPr/>
          <p:nvPr/>
        </p:nvSpPr>
        <p:spPr>
          <a:xfrm>
            <a:off x="6729194" y="3764350"/>
            <a:ext cx="657966" cy="2082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,10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96" name="TextBox 59"/>
          <p:cNvSpPr txBox="1"/>
          <p:nvPr/>
        </p:nvSpPr>
        <p:spPr>
          <a:xfrm>
            <a:off x="6424636" y="3142993"/>
            <a:ext cx="1051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6600"/>
                </a:solidFill>
              </a:rPr>
              <a:t>5</a:t>
            </a:r>
            <a:r>
              <a:rPr lang="en-US" altLang="zh-CN" sz="1600" dirty="0" smtClean="0">
                <a:solidFill>
                  <a:srgbClr val="006600"/>
                </a:solidFill>
              </a:rPr>
              <a:t>→3</a:t>
            </a:r>
            <a:endParaRPr lang="zh-CN" altLang="en-US" sz="1600" dirty="0">
              <a:solidFill>
                <a:srgbClr val="006600"/>
              </a:solidFill>
            </a:endParaRPr>
          </a:p>
        </p:txBody>
      </p:sp>
      <p:cxnSp>
        <p:nvCxnSpPr>
          <p:cNvPr id="97" name="直接箭头连接符 96"/>
          <p:cNvCxnSpPr>
            <a:stCxn id="34" idx="2"/>
          </p:cNvCxnSpPr>
          <p:nvPr/>
        </p:nvCxnSpPr>
        <p:spPr>
          <a:xfrm flipH="1">
            <a:off x="6956572" y="3062087"/>
            <a:ext cx="188644" cy="68802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94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椭圆 110">
            <a:extLst>
              <a:ext uri="{FF2B5EF4-FFF2-40B4-BE49-F238E27FC236}">
                <a16:creationId xmlns:a16="http://schemas.microsoft.com/office/drawing/2014/main" id="{2BF3A774-0CE0-41A6-AA3A-3CD8B0461E9F}"/>
              </a:ext>
            </a:extLst>
          </p:cNvPr>
          <p:cNvSpPr/>
          <p:nvPr/>
        </p:nvSpPr>
        <p:spPr>
          <a:xfrm>
            <a:off x="6951253" y="2587448"/>
            <a:ext cx="1357058" cy="710917"/>
          </a:xfrm>
          <a:prstGeom prst="ellips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2BF3A774-0CE0-41A6-AA3A-3CD8B0461E9F}"/>
              </a:ext>
            </a:extLst>
          </p:cNvPr>
          <p:cNvSpPr/>
          <p:nvPr/>
        </p:nvSpPr>
        <p:spPr>
          <a:xfrm>
            <a:off x="6044537" y="1578137"/>
            <a:ext cx="1357058" cy="710917"/>
          </a:xfrm>
          <a:prstGeom prst="ellips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2BF3A774-0CE0-41A6-AA3A-3CD8B0461E9F}"/>
              </a:ext>
            </a:extLst>
          </p:cNvPr>
          <p:cNvSpPr/>
          <p:nvPr/>
        </p:nvSpPr>
        <p:spPr>
          <a:xfrm>
            <a:off x="2086119" y="2520161"/>
            <a:ext cx="1357058" cy="710917"/>
          </a:xfrm>
          <a:prstGeom prst="ellips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2BF3A774-0CE0-41A6-AA3A-3CD8B0461E9F}"/>
              </a:ext>
            </a:extLst>
          </p:cNvPr>
          <p:cNvSpPr/>
          <p:nvPr/>
        </p:nvSpPr>
        <p:spPr>
          <a:xfrm>
            <a:off x="3157255" y="1502419"/>
            <a:ext cx="1357058" cy="710917"/>
          </a:xfrm>
          <a:prstGeom prst="ellips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8">
              <a:defRPr/>
            </a:pPr>
            <a:fld id="{CA0E0E4F-9EAC-4D2F-9A4A-96C150ECADC0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 defTabSz="914378">
                <a:defRPr/>
              </a:pPr>
              <a:t>2021/11/8</a:t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311170" y="695099"/>
            <a:ext cx="632034" cy="3643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0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,0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443177" y="1117155"/>
            <a:ext cx="1403559" cy="873083"/>
            <a:chOff x="3929058" y="909674"/>
            <a:chExt cx="1566970" cy="1331139"/>
          </a:xfrm>
        </p:grpSpPr>
        <p:sp>
          <p:nvSpPr>
            <p:cNvPr id="10" name="圆角矩形 9"/>
            <p:cNvSpPr/>
            <p:nvPr/>
          </p:nvSpPr>
          <p:spPr>
            <a:xfrm>
              <a:off x="3929058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1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" name="TextBox 41"/>
            <p:cNvSpPr txBox="1"/>
            <p:nvPr/>
          </p:nvSpPr>
          <p:spPr>
            <a:xfrm>
              <a:off x="4567333" y="909674"/>
              <a:ext cx="928695" cy="516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0→1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318675" y="1286432"/>
            <a:ext cx="733631" cy="772890"/>
            <a:chOff x="5743051" y="998963"/>
            <a:chExt cx="829213" cy="1241850"/>
          </a:xfrm>
        </p:grpSpPr>
        <p:sp>
          <p:nvSpPr>
            <p:cNvPr id="14" name="圆角矩形 13"/>
            <p:cNvSpPr/>
            <p:nvPr/>
          </p:nvSpPr>
          <p:spPr>
            <a:xfrm>
              <a:off x="5857884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2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,30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7" name="TextBox 42"/>
            <p:cNvSpPr txBox="1"/>
            <p:nvPr/>
          </p:nvSpPr>
          <p:spPr>
            <a:xfrm>
              <a:off x="5743051" y="998963"/>
              <a:ext cx="814305" cy="543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0→2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993140" y="1041324"/>
            <a:ext cx="1563595" cy="888268"/>
            <a:chOff x="7063439" y="886522"/>
            <a:chExt cx="1794841" cy="1354291"/>
          </a:xfrm>
        </p:grpSpPr>
        <p:sp>
          <p:nvSpPr>
            <p:cNvPr id="19" name="圆角矩形 18"/>
            <p:cNvSpPr/>
            <p:nvPr/>
          </p:nvSpPr>
          <p:spPr>
            <a:xfrm>
              <a:off x="8143900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3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,100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2" name="TextBox 43"/>
            <p:cNvSpPr txBox="1"/>
            <p:nvPr/>
          </p:nvSpPr>
          <p:spPr>
            <a:xfrm>
              <a:off x="7063439" y="886522"/>
              <a:ext cx="928695" cy="516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0→3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sp>
        <p:nvSpPr>
          <p:cNvPr id="58" name="TextBox 30"/>
          <p:cNvSpPr txBox="1"/>
          <p:nvPr/>
        </p:nvSpPr>
        <p:spPr>
          <a:xfrm>
            <a:off x="2382492" y="1124625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0+10&lt;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[1]=0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[1]=10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C917EE1A-0F0B-4DD4-93D4-2E3964C3A8C3}"/>
              </a:ext>
            </a:extLst>
          </p:cNvPr>
          <p:cNvSpPr/>
          <p:nvPr/>
        </p:nvSpPr>
        <p:spPr>
          <a:xfrm>
            <a:off x="58053" y="1551855"/>
            <a:ext cx="402929" cy="392071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0000FF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0</a:t>
            </a:r>
            <a:endParaRPr lang="zh-CN" altLang="en-US" sz="1000" b="1" kern="0" dirty="0">
              <a:solidFill>
                <a:srgbClr val="0000FF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146C0EC-6228-4BFA-992F-17A775004E93}"/>
              </a:ext>
            </a:extLst>
          </p:cNvPr>
          <p:cNvSpPr/>
          <p:nvPr/>
        </p:nvSpPr>
        <p:spPr>
          <a:xfrm>
            <a:off x="707450" y="863547"/>
            <a:ext cx="379365" cy="369142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/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1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E7586FA9-DAE9-43BB-833D-E763AF48B2D8}"/>
              </a:ext>
            </a:extLst>
          </p:cNvPr>
          <p:cNvSpPr/>
          <p:nvPr/>
        </p:nvSpPr>
        <p:spPr>
          <a:xfrm>
            <a:off x="739087" y="1551855"/>
            <a:ext cx="374384" cy="364295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2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DCA0CD5-DC16-49DA-B5C4-F3E725A7EA63}"/>
              </a:ext>
            </a:extLst>
          </p:cNvPr>
          <p:cNvSpPr/>
          <p:nvPr/>
        </p:nvSpPr>
        <p:spPr>
          <a:xfrm>
            <a:off x="1579127" y="1517473"/>
            <a:ext cx="362884" cy="353105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5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5E35676E-5B2B-4994-8E5D-F7838AB09002}"/>
              </a:ext>
            </a:extLst>
          </p:cNvPr>
          <p:cNvSpPr/>
          <p:nvPr/>
        </p:nvSpPr>
        <p:spPr>
          <a:xfrm>
            <a:off x="735019" y="2134456"/>
            <a:ext cx="379857" cy="388867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3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1CB2426E-D0A9-4A75-B451-9BB5BD2482BE}"/>
              </a:ext>
            </a:extLst>
          </p:cNvPr>
          <p:cNvSpPr/>
          <p:nvPr/>
        </p:nvSpPr>
        <p:spPr>
          <a:xfrm>
            <a:off x="1644680" y="787633"/>
            <a:ext cx="321721" cy="307688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4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398399F-4ADA-4FAB-874D-F28B227F8247}"/>
              </a:ext>
            </a:extLst>
          </p:cNvPr>
          <p:cNvCxnSpPr>
            <a:cxnSpLocks/>
            <a:stCxn id="66" idx="7"/>
            <a:endCxn id="71" idx="3"/>
          </p:cNvCxnSpPr>
          <p:nvPr/>
        </p:nvCxnSpPr>
        <p:spPr>
          <a:xfrm flipV="1">
            <a:off x="401974" y="1178629"/>
            <a:ext cx="361033" cy="43064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78" name="TextBox 10">
            <a:extLst>
              <a:ext uri="{FF2B5EF4-FFF2-40B4-BE49-F238E27FC236}">
                <a16:creationId xmlns:a16="http://schemas.microsoft.com/office/drawing/2014/main" id="{B80987A1-267E-445F-B27E-AFB3BA8BFB3A}"/>
              </a:ext>
            </a:extLst>
          </p:cNvPr>
          <p:cNvSpPr txBox="1"/>
          <p:nvPr/>
        </p:nvSpPr>
        <p:spPr>
          <a:xfrm>
            <a:off x="257448" y="1225359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A58B951C-C360-426F-ACA1-334EE03EE81F}"/>
              </a:ext>
            </a:extLst>
          </p:cNvPr>
          <p:cNvCxnSpPr>
            <a:cxnSpLocks/>
            <a:stCxn id="66" idx="5"/>
            <a:endCxn id="75" idx="1"/>
          </p:cNvCxnSpPr>
          <p:nvPr/>
        </p:nvCxnSpPr>
        <p:spPr>
          <a:xfrm>
            <a:off x="401973" y="1886509"/>
            <a:ext cx="388674" cy="30489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B4B37E7-3F8B-49EA-8D19-454E1DB2C6F5}"/>
              </a:ext>
            </a:extLst>
          </p:cNvPr>
          <p:cNvCxnSpPr>
            <a:cxnSpLocks/>
            <a:stCxn id="66" idx="6"/>
            <a:endCxn id="73" idx="2"/>
          </p:cNvCxnSpPr>
          <p:nvPr/>
        </p:nvCxnSpPr>
        <p:spPr>
          <a:xfrm flipV="1">
            <a:off x="460981" y="1734003"/>
            <a:ext cx="278106" cy="138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39E2F92-853C-4592-A932-13274137A87C}"/>
              </a:ext>
            </a:extLst>
          </p:cNvPr>
          <p:cNvCxnSpPr>
            <a:cxnSpLocks/>
            <a:stCxn id="71" idx="5"/>
            <a:endCxn id="74" idx="1"/>
          </p:cNvCxnSpPr>
          <p:nvPr/>
        </p:nvCxnSpPr>
        <p:spPr>
          <a:xfrm>
            <a:off x="1031258" y="1178629"/>
            <a:ext cx="601012" cy="39055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E4E135D-0E0E-4E72-9895-1BA9A7033FFD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 flipV="1">
            <a:off x="1113472" y="1694026"/>
            <a:ext cx="465655" cy="3997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73248A76-D6EA-4267-85D7-2E48376E4F9E}"/>
              </a:ext>
            </a:extLst>
          </p:cNvPr>
          <p:cNvCxnSpPr>
            <a:cxnSpLocks/>
            <a:stCxn id="74" idx="3"/>
            <a:endCxn id="75" idx="7"/>
          </p:cNvCxnSpPr>
          <p:nvPr/>
        </p:nvCxnSpPr>
        <p:spPr>
          <a:xfrm flipH="1">
            <a:off x="1059247" y="1818866"/>
            <a:ext cx="573023" cy="37253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1289F9BE-093F-4893-BD8B-D1AAD0C71F1D}"/>
              </a:ext>
            </a:extLst>
          </p:cNvPr>
          <p:cNvCxnSpPr>
            <a:cxnSpLocks/>
            <a:stCxn id="76" idx="2"/>
            <a:endCxn id="71" idx="6"/>
          </p:cNvCxnSpPr>
          <p:nvPr/>
        </p:nvCxnSpPr>
        <p:spPr>
          <a:xfrm flipH="1">
            <a:off x="1086815" y="941477"/>
            <a:ext cx="557865" cy="10664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arrow" w="med" len="med"/>
            <a:tailEnd type="none" w="med" len="med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05445721-1C2E-4A1B-A392-3DE3229612F0}"/>
              </a:ext>
            </a:extLst>
          </p:cNvPr>
          <p:cNvCxnSpPr>
            <a:cxnSpLocks/>
            <a:stCxn id="73" idx="0"/>
            <a:endCxn id="71" idx="4"/>
          </p:cNvCxnSpPr>
          <p:nvPr/>
        </p:nvCxnSpPr>
        <p:spPr>
          <a:xfrm flipH="1" flipV="1">
            <a:off x="897133" y="1232689"/>
            <a:ext cx="29147" cy="31916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86" name="TextBox 25">
            <a:extLst>
              <a:ext uri="{FF2B5EF4-FFF2-40B4-BE49-F238E27FC236}">
                <a16:creationId xmlns:a16="http://schemas.microsoft.com/office/drawing/2014/main" id="{12E5B832-2194-46A7-941D-CE23F6C284B0}"/>
              </a:ext>
            </a:extLst>
          </p:cNvPr>
          <p:cNvSpPr txBox="1"/>
          <p:nvPr/>
        </p:nvSpPr>
        <p:spPr>
          <a:xfrm>
            <a:off x="411777" y="1484951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7" name="TextBox 26">
            <a:extLst>
              <a:ext uri="{FF2B5EF4-FFF2-40B4-BE49-F238E27FC236}">
                <a16:creationId xmlns:a16="http://schemas.microsoft.com/office/drawing/2014/main" id="{111EAC15-48BD-4B81-AE6E-4EE1DB034F72}"/>
              </a:ext>
            </a:extLst>
          </p:cNvPr>
          <p:cNvSpPr txBox="1"/>
          <p:nvPr/>
        </p:nvSpPr>
        <p:spPr>
          <a:xfrm>
            <a:off x="435268" y="2141249"/>
            <a:ext cx="732896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8" name="TextBox 27">
            <a:extLst>
              <a:ext uri="{FF2B5EF4-FFF2-40B4-BE49-F238E27FC236}">
                <a16:creationId xmlns:a16="http://schemas.microsoft.com/office/drawing/2014/main" id="{75638C7D-DF38-4092-9B1C-C5E1351BFD9D}"/>
              </a:ext>
            </a:extLst>
          </p:cNvPr>
          <p:cNvSpPr txBox="1"/>
          <p:nvPr/>
        </p:nvSpPr>
        <p:spPr>
          <a:xfrm>
            <a:off x="878166" y="1308552"/>
            <a:ext cx="520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9" name="TextBox 28">
            <a:extLst>
              <a:ext uri="{FF2B5EF4-FFF2-40B4-BE49-F238E27FC236}">
                <a16:creationId xmlns:a16="http://schemas.microsoft.com/office/drawing/2014/main" id="{89E11858-C08D-459C-BF77-17A54A82EF4C}"/>
              </a:ext>
            </a:extLst>
          </p:cNvPr>
          <p:cNvSpPr txBox="1"/>
          <p:nvPr/>
        </p:nvSpPr>
        <p:spPr>
          <a:xfrm>
            <a:off x="1183132" y="1113255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0" name="TextBox 29">
            <a:extLst>
              <a:ext uri="{FF2B5EF4-FFF2-40B4-BE49-F238E27FC236}">
                <a16:creationId xmlns:a16="http://schemas.microsoft.com/office/drawing/2014/main" id="{5169E4ED-7952-4AFE-8133-3B087FBEED9E}"/>
              </a:ext>
            </a:extLst>
          </p:cNvPr>
          <p:cNvSpPr txBox="1"/>
          <p:nvPr/>
        </p:nvSpPr>
        <p:spPr>
          <a:xfrm>
            <a:off x="1174600" y="759165"/>
            <a:ext cx="551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1" name="TextBox 30">
            <a:extLst>
              <a:ext uri="{FF2B5EF4-FFF2-40B4-BE49-F238E27FC236}">
                <a16:creationId xmlns:a16="http://schemas.microsoft.com/office/drawing/2014/main" id="{67E1FA34-CE99-4237-91D7-D7670A537FF0}"/>
              </a:ext>
            </a:extLst>
          </p:cNvPr>
          <p:cNvSpPr txBox="1"/>
          <p:nvPr/>
        </p:nvSpPr>
        <p:spPr>
          <a:xfrm>
            <a:off x="1300447" y="1996668"/>
            <a:ext cx="453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2" name="TextBox 31">
            <a:extLst>
              <a:ext uri="{FF2B5EF4-FFF2-40B4-BE49-F238E27FC236}">
                <a16:creationId xmlns:a16="http://schemas.microsoft.com/office/drawing/2014/main" id="{C91B5717-F0E9-4A73-AD9C-C8898D4C2416}"/>
              </a:ext>
            </a:extLst>
          </p:cNvPr>
          <p:cNvSpPr txBox="1"/>
          <p:nvPr/>
        </p:nvSpPr>
        <p:spPr>
          <a:xfrm>
            <a:off x="1122199" y="1457135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D01B4879-FFC5-4E2C-9D8D-6E7D5FBA7732}"/>
              </a:ext>
            </a:extLst>
          </p:cNvPr>
          <p:cNvCxnSpPr>
            <a:cxnSpLocks/>
            <a:stCxn id="74" idx="0"/>
            <a:endCxn id="76" idx="4"/>
          </p:cNvCxnSpPr>
          <p:nvPr/>
        </p:nvCxnSpPr>
        <p:spPr>
          <a:xfrm flipV="1">
            <a:off x="1760569" y="1095321"/>
            <a:ext cx="44972" cy="42215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51" name="直接箭头连接符 150"/>
          <p:cNvCxnSpPr/>
          <p:nvPr/>
        </p:nvCxnSpPr>
        <p:spPr>
          <a:xfrm flipH="1">
            <a:off x="3747297" y="1060180"/>
            <a:ext cx="1864072" cy="64961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5626835" y="1059491"/>
            <a:ext cx="1121333" cy="71995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>
            <a:off x="5743380" y="1052406"/>
            <a:ext cx="2630611" cy="57585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TextBox 30"/>
          <p:cNvSpPr txBox="1"/>
          <p:nvPr/>
        </p:nvSpPr>
        <p:spPr>
          <a:xfrm>
            <a:off x="5172686" y="1226784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0+30&lt;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[2]=0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[2]=30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157" name="TextBox 30"/>
          <p:cNvSpPr txBox="1"/>
          <p:nvPr/>
        </p:nvSpPr>
        <p:spPr>
          <a:xfrm>
            <a:off x="8055233" y="777063"/>
            <a:ext cx="1215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0+100&lt;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[3]=0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[3]=100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168" name="TextBox 30">
            <a:extLst>
              <a:ext uri="{FF2B5EF4-FFF2-40B4-BE49-F238E27FC236}">
                <a16:creationId xmlns:a16="http://schemas.microsoft.com/office/drawing/2014/main" id="{67E1FA34-CE99-4237-91D7-D7670A537FF0}"/>
              </a:ext>
            </a:extLst>
          </p:cNvPr>
          <p:cNvSpPr txBox="1"/>
          <p:nvPr/>
        </p:nvSpPr>
        <p:spPr>
          <a:xfrm>
            <a:off x="1769262" y="1163465"/>
            <a:ext cx="453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15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69" name="圆角矩形 168"/>
          <p:cNvSpPr/>
          <p:nvPr/>
        </p:nvSpPr>
        <p:spPr>
          <a:xfrm>
            <a:off x="24804" y="3368080"/>
            <a:ext cx="632034" cy="3643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0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,0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70" name="圆角矩形 169"/>
          <p:cNvSpPr/>
          <p:nvPr/>
        </p:nvSpPr>
        <p:spPr>
          <a:xfrm>
            <a:off x="829360" y="3397293"/>
            <a:ext cx="639881" cy="2811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1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,10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71" name="圆角矩形 170"/>
          <p:cNvSpPr/>
          <p:nvPr/>
        </p:nvSpPr>
        <p:spPr>
          <a:xfrm>
            <a:off x="1600011" y="3407228"/>
            <a:ext cx="632034" cy="2667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2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,30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72" name="圆角矩形 171"/>
          <p:cNvSpPr/>
          <p:nvPr/>
        </p:nvSpPr>
        <p:spPr>
          <a:xfrm>
            <a:off x="2420905" y="3414308"/>
            <a:ext cx="622340" cy="2811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,100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15" name="燕尾形 114"/>
          <p:cNvSpPr/>
          <p:nvPr/>
        </p:nvSpPr>
        <p:spPr>
          <a:xfrm>
            <a:off x="899590" y="123479"/>
            <a:ext cx="5344665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单源最短路径问题求解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优先队列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式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2437713" y="2095082"/>
            <a:ext cx="1052910" cy="833628"/>
            <a:chOff x="3286116" y="1787611"/>
            <a:chExt cx="1048160" cy="1739086"/>
          </a:xfrm>
        </p:grpSpPr>
        <p:sp>
          <p:nvSpPr>
            <p:cNvPr id="118" name="圆角矩形 117"/>
            <p:cNvSpPr/>
            <p:nvPr/>
          </p:nvSpPr>
          <p:spPr>
            <a:xfrm>
              <a:off x="3286116" y="3098069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,6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0" name="TextBox 49"/>
            <p:cNvSpPr txBox="1"/>
            <p:nvPr/>
          </p:nvSpPr>
          <p:spPr>
            <a:xfrm>
              <a:off x="3489983" y="1787611"/>
              <a:ext cx="844293" cy="706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1→4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4021311" y="2100293"/>
            <a:ext cx="1099750" cy="842704"/>
            <a:chOff x="6429388" y="1766218"/>
            <a:chExt cx="1096368" cy="1734220"/>
          </a:xfrm>
        </p:grpSpPr>
        <p:sp>
          <p:nvSpPr>
            <p:cNvPr id="122" name="圆角矩形 121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5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,50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4" name="TextBox 59"/>
            <p:cNvSpPr txBox="1"/>
            <p:nvPr/>
          </p:nvSpPr>
          <p:spPr>
            <a:xfrm>
              <a:off x="6477599" y="1766218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1→5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cxnSp>
        <p:nvCxnSpPr>
          <p:cNvPr id="125" name="直接箭头连接符 124"/>
          <p:cNvCxnSpPr/>
          <p:nvPr/>
        </p:nvCxnSpPr>
        <p:spPr>
          <a:xfrm flipH="1">
            <a:off x="2634602" y="2038956"/>
            <a:ext cx="944165" cy="72833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3756947" y="1996668"/>
            <a:ext cx="616485" cy="74447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45"/>
          <p:cNvSpPr txBox="1"/>
          <p:nvPr/>
        </p:nvSpPr>
        <p:spPr>
          <a:xfrm>
            <a:off x="1391591" y="2343633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10+6&lt;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[1]=1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[4]=16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128" name="TextBox 45"/>
          <p:cNvSpPr txBox="1"/>
          <p:nvPr/>
        </p:nvSpPr>
        <p:spPr>
          <a:xfrm>
            <a:off x="3124472" y="2455120"/>
            <a:ext cx="10715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10+50&lt;</a:t>
            </a:r>
            <a:r>
              <a:rPr lang="zh-CN" altLang="zh-CN" sz="1400" dirty="0">
                <a:solidFill>
                  <a:srgbClr val="0000FF"/>
                </a:solidFill>
              </a:rPr>
              <a:t>∞</a:t>
            </a:r>
            <a:r>
              <a:rPr lang="en-US" altLang="zh-CN" sz="1400" dirty="0">
                <a:solidFill>
                  <a:srgbClr val="0000FF"/>
                </a:solidFill>
              </a:rPr>
              <a:t>:</a:t>
            </a:r>
            <a:endParaRPr lang="zh-CN" altLang="zh-CN" sz="14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[5]=1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[5]=60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sp>
        <p:nvSpPr>
          <p:cNvPr id="129" name="圆角矩形 128"/>
          <p:cNvSpPr/>
          <p:nvPr/>
        </p:nvSpPr>
        <p:spPr>
          <a:xfrm>
            <a:off x="1585283" y="3823580"/>
            <a:ext cx="637029" cy="2708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4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,6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46" name="圆角矩形 145"/>
          <p:cNvSpPr/>
          <p:nvPr/>
        </p:nvSpPr>
        <p:spPr>
          <a:xfrm>
            <a:off x="2431720" y="3795266"/>
            <a:ext cx="634843" cy="2708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5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,50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49" name="圆角矩形 148"/>
          <p:cNvSpPr/>
          <p:nvPr/>
        </p:nvSpPr>
        <p:spPr>
          <a:xfrm>
            <a:off x="5871165" y="2787474"/>
            <a:ext cx="657966" cy="2082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1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,60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54" name="TextBox 45"/>
          <p:cNvSpPr txBox="1"/>
          <p:nvPr/>
        </p:nvSpPr>
        <p:spPr>
          <a:xfrm>
            <a:off x="5282921" y="2274756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30+60&gt;10:</a:t>
            </a:r>
            <a:endParaRPr lang="zh-CN" altLang="zh-CN" sz="1400" dirty="0">
              <a:solidFill>
                <a:srgbClr val="0000FF"/>
              </a:solidFill>
            </a:endParaRPr>
          </a:p>
        </p:txBody>
      </p:sp>
      <p:cxnSp>
        <p:nvCxnSpPr>
          <p:cNvPr id="155" name="直接箭头连接符 154"/>
          <p:cNvCxnSpPr/>
          <p:nvPr/>
        </p:nvCxnSpPr>
        <p:spPr>
          <a:xfrm flipH="1">
            <a:off x="6126226" y="2057781"/>
            <a:ext cx="559779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0" name="组合 159"/>
          <p:cNvGrpSpPr/>
          <p:nvPr/>
        </p:nvGrpSpPr>
        <p:grpSpPr>
          <a:xfrm>
            <a:off x="6385984" y="2217698"/>
            <a:ext cx="352800" cy="352800"/>
            <a:chOff x="3702992" y="3797549"/>
            <a:chExt cx="352800" cy="352800"/>
          </a:xfrm>
        </p:grpSpPr>
        <p:cxnSp>
          <p:nvCxnSpPr>
            <p:cNvPr id="173" name="直接连接符 172"/>
            <p:cNvCxnSpPr/>
            <p:nvPr/>
          </p:nvCxnSpPr>
          <p:spPr>
            <a:xfrm>
              <a:off x="3702992" y="3843385"/>
              <a:ext cx="352800" cy="26112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 flipH="1">
              <a:off x="3735620" y="3797549"/>
              <a:ext cx="252000" cy="3528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组合 179"/>
          <p:cNvGrpSpPr/>
          <p:nvPr/>
        </p:nvGrpSpPr>
        <p:grpSpPr>
          <a:xfrm>
            <a:off x="7174548" y="2062161"/>
            <a:ext cx="1051390" cy="942570"/>
            <a:chOff x="6349589" y="1560702"/>
            <a:chExt cx="1048157" cy="1939736"/>
          </a:xfrm>
        </p:grpSpPr>
        <p:sp>
          <p:nvSpPr>
            <p:cNvPr id="181" name="圆角矩形 180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5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,20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83" name="TextBox 59"/>
            <p:cNvSpPr txBox="1"/>
            <p:nvPr/>
          </p:nvSpPr>
          <p:spPr>
            <a:xfrm>
              <a:off x="6349589" y="1560702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2→5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sp>
        <p:nvSpPr>
          <p:cNvPr id="184" name="TextBox 45"/>
          <p:cNvSpPr txBox="1"/>
          <p:nvPr/>
        </p:nvSpPr>
        <p:spPr>
          <a:xfrm>
            <a:off x="7992846" y="2100263"/>
            <a:ext cx="1071570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30+20&lt;60:</a:t>
            </a:r>
            <a:endParaRPr lang="zh-CN" altLang="zh-CN" sz="14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[5]=2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[5]=50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cxnSp>
        <p:nvCxnSpPr>
          <p:cNvPr id="185" name="直接箭头连接符 184"/>
          <p:cNvCxnSpPr/>
          <p:nvPr/>
        </p:nvCxnSpPr>
        <p:spPr>
          <a:xfrm>
            <a:off x="6855950" y="2081664"/>
            <a:ext cx="710256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6" name="圆角矩形 185"/>
          <p:cNvSpPr/>
          <p:nvPr/>
        </p:nvSpPr>
        <p:spPr>
          <a:xfrm>
            <a:off x="1557736" y="4226491"/>
            <a:ext cx="716583" cy="2082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5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,20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94" name="圆角矩形标注 93"/>
          <p:cNvSpPr/>
          <p:nvPr/>
        </p:nvSpPr>
        <p:spPr>
          <a:xfrm>
            <a:off x="238507" y="4167505"/>
            <a:ext cx="1393763" cy="463905"/>
          </a:xfrm>
          <a:prstGeom prst="wedgeRoundRectCallout">
            <a:avLst>
              <a:gd name="adj1" fmla="val 46324"/>
              <a:gd name="adj2" fmla="val -11477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8"/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没有儿子结点</a:t>
            </a:r>
          </a:p>
        </p:txBody>
      </p:sp>
      <p:sp>
        <p:nvSpPr>
          <p:cNvPr id="97" name="圆角矩形 96"/>
          <p:cNvSpPr/>
          <p:nvPr/>
        </p:nvSpPr>
        <p:spPr>
          <a:xfrm>
            <a:off x="6813905" y="3761160"/>
            <a:ext cx="657966" cy="2082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,10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7918170" y="3144498"/>
            <a:ext cx="1051390" cy="824943"/>
            <a:chOff x="6429388" y="1802769"/>
            <a:chExt cx="1048157" cy="1697669"/>
          </a:xfrm>
        </p:grpSpPr>
        <p:sp>
          <p:nvSpPr>
            <p:cNvPr id="100" name="圆角矩形 99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,15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02" name="TextBox 59"/>
            <p:cNvSpPr txBox="1"/>
            <p:nvPr/>
          </p:nvSpPr>
          <p:spPr>
            <a:xfrm>
              <a:off x="6429388" y="1802769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4→5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sp>
        <p:nvSpPr>
          <p:cNvPr id="103" name="TextBox 59"/>
          <p:cNvSpPr txBox="1"/>
          <p:nvPr/>
        </p:nvSpPr>
        <p:spPr>
          <a:xfrm>
            <a:off x="6682221" y="3191464"/>
            <a:ext cx="1051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6600"/>
                </a:solidFill>
              </a:rPr>
              <a:t>5→3</a:t>
            </a:r>
            <a:endParaRPr lang="zh-CN" altLang="en-US" sz="1600" dirty="0">
              <a:solidFill>
                <a:srgbClr val="006600"/>
              </a:solidFill>
            </a:endParaRPr>
          </a:p>
        </p:txBody>
      </p:sp>
      <p:sp>
        <p:nvSpPr>
          <p:cNvPr id="104" name="TextBox 45">
            <a:extLst>
              <a:ext uri="{FF2B5EF4-FFF2-40B4-BE49-F238E27FC236}">
                <a16:creationId xmlns:a16="http://schemas.microsoft.com/office/drawing/2014/main" id="{783D7DE4-5575-4EFF-A639-B87FA7600865}"/>
              </a:ext>
            </a:extLst>
          </p:cNvPr>
          <p:cNvSpPr txBox="1"/>
          <p:nvPr/>
        </p:nvSpPr>
        <p:spPr>
          <a:xfrm>
            <a:off x="6593221" y="4169344"/>
            <a:ext cx="1229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50+10&lt;100</a:t>
            </a: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[3]=5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[3]=60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6BFBB980-E893-421D-87FE-450694303D3A}"/>
              </a:ext>
            </a:extLst>
          </p:cNvPr>
          <p:cNvCxnSpPr/>
          <p:nvPr/>
        </p:nvCxnSpPr>
        <p:spPr>
          <a:xfrm flipH="1">
            <a:off x="6934845" y="3032271"/>
            <a:ext cx="559779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6" name="TextBox 45">
            <a:extLst>
              <a:ext uri="{FF2B5EF4-FFF2-40B4-BE49-F238E27FC236}">
                <a16:creationId xmlns:a16="http://schemas.microsoft.com/office/drawing/2014/main" id="{5DBC0C3B-E2BF-4963-A0FA-4A9011FF3AC7}"/>
              </a:ext>
            </a:extLst>
          </p:cNvPr>
          <p:cNvSpPr txBox="1"/>
          <p:nvPr/>
        </p:nvSpPr>
        <p:spPr>
          <a:xfrm>
            <a:off x="7729058" y="4100170"/>
            <a:ext cx="1229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50+15&gt;16</a:t>
            </a: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4DCDAFF9-35F7-4465-96E9-76B51BBBA9B5}"/>
              </a:ext>
            </a:extLst>
          </p:cNvPr>
          <p:cNvCxnSpPr/>
          <p:nvPr/>
        </p:nvCxnSpPr>
        <p:spPr>
          <a:xfrm>
            <a:off x="7535309" y="3043152"/>
            <a:ext cx="710256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28F9726D-3E9A-4F41-9672-506543B387C3}"/>
              </a:ext>
            </a:extLst>
          </p:cNvPr>
          <p:cNvGrpSpPr/>
          <p:nvPr/>
        </p:nvGrpSpPr>
        <p:grpSpPr>
          <a:xfrm>
            <a:off x="7633764" y="3116232"/>
            <a:ext cx="352800" cy="352800"/>
            <a:chOff x="3702992" y="3797549"/>
            <a:chExt cx="352800" cy="352800"/>
          </a:xfrm>
        </p:grpSpPr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635371A8-6F2A-4EAF-B444-82D1EF871646}"/>
                </a:ext>
              </a:extLst>
            </p:cNvPr>
            <p:cNvCxnSpPr/>
            <p:nvPr/>
          </p:nvCxnSpPr>
          <p:spPr>
            <a:xfrm>
              <a:off x="3702992" y="3843385"/>
              <a:ext cx="352800" cy="26112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C7618634-D07F-44C2-9AA9-B0018B551EB1}"/>
                </a:ext>
              </a:extLst>
            </p:cNvPr>
            <p:cNvCxnSpPr/>
            <p:nvPr/>
          </p:nvCxnSpPr>
          <p:spPr>
            <a:xfrm flipH="1">
              <a:off x="3735620" y="3797549"/>
              <a:ext cx="252000" cy="3528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圆角矩形 112"/>
          <p:cNvSpPr/>
          <p:nvPr/>
        </p:nvSpPr>
        <p:spPr>
          <a:xfrm>
            <a:off x="2449434" y="4230550"/>
            <a:ext cx="657966" cy="2082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,10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14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95" grpId="0" animBg="1"/>
      <p:bldP spid="147" grpId="0" animBg="1"/>
      <p:bldP spid="116" grpId="0" animBg="1"/>
      <p:bldP spid="58" grpId="0"/>
      <p:bldP spid="156" grpId="0"/>
      <p:bldP spid="157" grpId="0"/>
      <p:bldP spid="169" grpId="0" animBg="1"/>
      <p:bldP spid="170" grpId="0" animBg="1"/>
      <p:bldP spid="170" grpId="1" animBg="1"/>
      <p:bldP spid="171" grpId="0" animBg="1"/>
      <p:bldP spid="171" grpId="1" animBg="1"/>
      <p:bldP spid="172" grpId="0" animBg="1"/>
      <p:bldP spid="127" grpId="0"/>
      <p:bldP spid="128" grpId="0"/>
      <p:bldP spid="129" grpId="0" animBg="1"/>
      <p:bldP spid="129" grpId="1" animBg="1"/>
      <p:bldP spid="146" grpId="0" animBg="1"/>
      <p:bldP spid="149" grpId="0" animBg="1"/>
      <p:bldP spid="154" grpId="0"/>
      <p:bldP spid="184" grpId="0" animBg="1"/>
      <p:bldP spid="186" grpId="0" animBg="1"/>
      <p:bldP spid="186" grpId="1" animBg="1"/>
      <p:bldP spid="94" grpId="0" animBg="1"/>
      <p:bldP spid="94" grpId="1" animBg="1"/>
      <p:bldP spid="97" grpId="0" animBg="1"/>
      <p:bldP spid="103" grpId="0"/>
      <p:bldP spid="104" grpId="0"/>
      <p:bldP spid="106" grpId="0"/>
      <p:bldP spid="1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椭圆 133">
            <a:extLst>
              <a:ext uri="{FF2B5EF4-FFF2-40B4-BE49-F238E27FC236}">
                <a16:creationId xmlns:a16="http://schemas.microsoft.com/office/drawing/2014/main" id="{2BF3A774-0CE0-41A6-AA3A-3CD8B0461E9F}"/>
              </a:ext>
            </a:extLst>
          </p:cNvPr>
          <p:cNvSpPr/>
          <p:nvPr/>
        </p:nvSpPr>
        <p:spPr>
          <a:xfrm>
            <a:off x="3634238" y="2562721"/>
            <a:ext cx="1357058" cy="710917"/>
          </a:xfrm>
          <a:prstGeom prst="ellips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2BF3A774-0CE0-41A6-AA3A-3CD8B0461E9F}"/>
              </a:ext>
            </a:extLst>
          </p:cNvPr>
          <p:cNvSpPr/>
          <p:nvPr/>
        </p:nvSpPr>
        <p:spPr>
          <a:xfrm>
            <a:off x="6951253" y="2587448"/>
            <a:ext cx="1357058" cy="710917"/>
          </a:xfrm>
          <a:prstGeom prst="ellips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2BF3A774-0CE0-41A6-AA3A-3CD8B0461E9F}"/>
              </a:ext>
            </a:extLst>
          </p:cNvPr>
          <p:cNvSpPr/>
          <p:nvPr/>
        </p:nvSpPr>
        <p:spPr>
          <a:xfrm>
            <a:off x="6044537" y="1578137"/>
            <a:ext cx="1357058" cy="710917"/>
          </a:xfrm>
          <a:prstGeom prst="ellips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2BF3A774-0CE0-41A6-AA3A-3CD8B0461E9F}"/>
              </a:ext>
            </a:extLst>
          </p:cNvPr>
          <p:cNvSpPr/>
          <p:nvPr/>
        </p:nvSpPr>
        <p:spPr>
          <a:xfrm>
            <a:off x="2086119" y="2520161"/>
            <a:ext cx="1357058" cy="710917"/>
          </a:xfrm>
          <a:prstGeom prst="ellips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2BF3A774-0CE0-41A6-AA3A-3CD8B0461E9F}"/>
              </a:ext>
            </a:extLst>
          </p:cNvPr>
          <p:cNvSpPr/>
          <p:nvPr/>
        </p:nvSpPr>
        <p:spPr>
          <a:xfrm>
            <a:off x="3157255" y="1502419"/>
            <a:ext cx="1357058" cy="710917"/>
          </a:xfrm>
          <a:prstGeom prst="ellips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8">
              <a:defRPr/>
            </a:pPr>
            <a:fld id="{CA0E0E4F-9EAC-4D2F-9A4A-96C150ECADC0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 defTabSz="914378">
                <a:defRPr/>
              </a:pPr>
              <a:t>2021/11/8</a:t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311170" y="695099"/>
            <a:ext cx="632034" cy="3643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0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,0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443177" y="1117155"/>
            <a:ext cx="1403559" cy="873083"/>
            <a:chOff x="3929058" y="909674"/>
            <a:chExt cx="1566970" cy="1331139"/>
          </a:xfrm>
        </p:grpSpPr>
        <p:sp>
          <p:nvSpPr>
            <p:cNvPr id="10" name="圆角矩形 9"/>
            <p:cNvSpPr/>
            <p:nvPr/>
          </p:nvSpPr>
          <p:spPr>
            <a:xfrm>
              <a:off x="3929058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1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" name="TextBox 41"/>
            <p:cNvSpPr txBox="1"/>
            <p:nvPr/>
          </p:nvSpPr>
          <p:spPr>
            <a:xfrm>
              <a:off x="4567333" y="909674"/>
              <a:ext cx="928695" cy="516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0→1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318675" y="1286432"/>
            <a:ext cx="733631" cy="772890"/>
            <a:chOff x="5743051" y="998963"/>
            <a:chExt cx="829213" cy="1241850"/>
          </a:xfrm>
        </p:grpSpPr>
        <p:sp>
          <p:nvSpPr>
            <p:cNvPr id="14" name="圆角矩形 13"/>
            <p:cNvSpPr/>
            <p:nvPr/>
          </p:nvSpPr>
          <p:spPr>
            <a:xfrm>
              <a:off x="5857884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2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,30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7" name="TextBox 42"/>
            <p:cNvSpPr txBox="1"/>
            <p:nvPr/>
          </p:nvSpPr>
          <p:spPr>
            <a:xfrm>
              <a:off x="5743051" y="998963"/>
              <a:ext cx="814305" cy="543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0→2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993140" y="1041324"/>
            <a:ext cx="1563595" cy="888268"/>
            <a:chOff x="7063439" y="886522"/>
            <a:chExt cx="1794841" cy="1354291"/>
          </a:xfrm>
        </p:grpSpPr>
        <p:sp>
          <p:nvSpPr>
            <p:cNvPr id="19" name="圆角矩形 18"/>
            <p:cNvSpPr/>
            <p:nvPr/>
          </p:nvSpPr>
          <p:spPr>
            <a:xfrm>
              <a:off x="8143900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3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,100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22" name="TextBox 43"/>
            <p:cNvSpPr txBox="1"/>
            <p:nvPr/>
          </p:nvSpPr>
          <p:spPr>
            <a:xfrm>
              <a:off x="7063439" y="886522"/>
              <a:ext cx="928695" cy="516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0→3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sp>
        <p:nvSpPr>
          <p:cNvPr id="58" name="TextBox 30"/>
          <p:cNvSpPr txBox="1"/>
          <p:nvPr/>
        </p:nvSpPr>
        <p:spPr>
          <a:xfrm>
            <a:off x="2382492" y="1124625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0+10&lt;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[1]=0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[1]=10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C917EE1A-0F0B-4DD4-93D4-2E3964C3A8C3}"/>
              </a:ext>
            </a:extLst>
          </p:cNvPr>
          <p:cNvSpPr/>
          <p:nvPr/>
        </p:nvSpPr>
        <p:spPr>
          <a:xfrm>
            <a:off x="58053" y="1551855"/>
            <a:ext cx="402929" cy="392071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0000FF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0</a:t>
            </a:r>
            <a:endParaRPr lang="zh-CN" altLang="en-US" sz="1000" b="1" kern="0" dirty="0">
              <a:solidFill>
                <a:srgbClr val="0000FF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146C0EC-6228-4BFA-992F-17A775004E93}"/>
              </a:ext>
            </a:extLst>
          </p:cNvPr>
          <p:cNvSpPr/>
          <p:nvPr/>
        </p:nvSpPr>
        <p:spPr>
          <a:xfrm>
            <a:off x="707450" y="863547"/>
            <a:ext cx="379365" cy="369142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/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1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E7586FA9-DAE9-43BB-833D-E763AF48B2D8}"/>
              </a:ext>
            </a:extLst>
          </p:cNvPr>
          <p:cNvSpPr/>
          <p:nvPr/>
        </p:nvSpPr>
        <p:spPr>
          <a:xfrm>
            <a:off x="739087" y="1551855"/>
            <a:ext cx="374384" cy="364295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2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DCA0CD5-DC16-49DA-B5C4-F3E725A7EA63}"/>
              </a:ext>
            </a:extLst>
          </p:cNvPr>
          <p:cNvSpPr/>
          <p:nvPr/>
        </p:nvSpPr>
        <p:spPr>
          <a:xfrm>
            <a:off x="1579127" y="1517473"/>
            <a:ext cx="362884" cy="353105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5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5E35676E-5B2B-4994-8E5D-F7838AB09002}"/>
              </a:ext>
            </a:extLst>
          </p:cNvPr>
          <p:cNvSpPr/>
          <p:nvPr/>
        </p:nvSpPr>
        <p:spPr>
          <a:xfrm>
            <a:off x="735019" y="2134456"/>
            <a:ext cx="379857" cy="388867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3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1CB2426E-D0A9-4A75-B451-9BB5BD2482BE}"/>
              </a:ext>
            </a:extLst>
          </p:cNvPr>
          <p:cNvSpPr/>
          <p:nvPr/>
        </p:nvSpPr>
        <p:spPr>
          <a:xfrm>
            <a:off x="1644680" y="787633"/>
            <a:ext cx="321721" cy="307688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4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398399F-4ADA-4FAB-874D-F28B227F8247}"/>
              </a:ext>
            </a:extLst>
          </p:cNvPr>
          <p:cNvCxnSpPr>
            <a:cxnSpLocks/>
            <a:stCxn id="66" idx="7"/>
            <a:endCxn id="71" idx="3"/>
          </p:cNvCxnSpPr>
          <p:nvPr/>
        </p:nvCxnSpPr>
        <p:spPr>
          <a:xfrm flipV="1">
            <a:off x="401974" y="1178629"/>
            <a:ext cx="361033" cy="43064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78" name="TextBox 10">
            <a:extLst>
              <a:ext uri="{FF2B5EF4-FFF2-40B4-BE49-F238E27FC236}">
                <a16:creationId xmlns:a16="http://schemas.microsoft.com/office/drawing/2014/main" id="{B80987A1-267E-445F-B27E-AFB3BA8BFB3A}"/>
              </a:ext>
            </a:extLst>
          </p:cNvPr>
          <p:cNvSpPr txBox="1"/>
          <p:nvPr/>
        </p:nvSpPr>
        <p:spPr>
          <a:xfrm>
            <a:off x="257448" y="1225359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A58B951C-C360-426F-ACA1-334EE03EE81F}"/>
              </a:ext>
            </a:extLst>
          </p:cNvPr>
          <p:cNvCxnSpPr>
            <a:cxnSpLocks/>
            <a:stCxn id="66" idx="5"/>
            <a:endCxn id="75" idx="1"/>
          </p:cNvCxnSpPr>
          <p:nvPr/>
        </p:nvCxnSpPr>
        <p:spPr>
          <a:xfrm>
            <a:off x="401973" y="1886509"/>
            <a:ext cx="388674" cy="30489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B4B37E7-3F8B-49EA-8D19-454E1DB2C6F5}"/>
              </a:ext>
            </a:extLst>
          </p:cNvPr>
          <p:cNvCxnSpPr>
            <a:cxnSpLocks/>
            <a:stCxn id="66" idx="6"/>
            <a:endCxn id="73" idx="2"/>
          </p:cNvCxnSpPr>
          <p:nvPr/>
        </p:nvCxnSpPr>
        <p:spPr>
          <a:xfrm flipV="1">
            <a:off x="460981" y="1734003"/>
            <a:ext cx="278106" cy="138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39E2F92-853C-4592-A932-13274137A87C}"/>
              </a:ext>
            </a:extLst>
          </p:cNvPr>
          <p:cNvCxnSpPr>
            <a:cxnSpLocks/>
            <a:stCxn id="71" idx="5"/>
            <a:endCxn id="74" idx="1"/>
          </p:cNvCxnSpPr>
          <p:nvPr/>
        </p:nvCxnSpPr>
        <p:spPr>
          <a:xfrm>
            <a:off x="1031258" y="1178629"/>
            <a:ext cx="601012" cy="39055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E4E135D-0E0E-4E72-9895-1BA9A7033FFD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 flipV="1">
            <a:off x="1113472" y="1694026"/>
            <a:ext cx="465655" cy="3997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73248A76-D6EA-4267-85D7-2E48376E4F9E}"/>
              </a:ext>
            </a:extLst>
          </p:cNvPr>
          <p:cNvCxnSpPr>
            <a:cxnSpLocks/>
            <a:stCxn id="74" idx="3"/>
            <a:endCxn id="75" idx="7"/>
          </p:cNvCxnSpPr>
          <p:nvPr/>
        </p:nvCxnSpPr>
        <p:spPr>
          <a:xfrm flipH="1">
            <a:off x="1059247" y="1818866"/>
            <a:ext cx="573023" cy="37253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1289F9BE-093F-4893-BD8B-D1AAD0C71F1D}"/>
              </a:ext>
            </a:extLst>
          </p:cNvPr>
          <p:cNvCxnSpPr>
            <a:cxnSpLocks/>
            <a:stCxn id="76" idx="2"/>
            <a:endCxn id="71" idx="6"/>
          </p:cNvCxnSpPr>
          <p:nvPr/>
        </p:nvCxnSpPr>
        <p:spPr>
          <a:xfrm flipH="1">
            <a:off x="1086815" y="941477"/>
            <a:ext cx="557865" cy="10664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arrow" w="med" len="med"/>
            <a:tailEnd type="none" w="med" len="med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05445721-1C2E-4A1B-A392-3DE3229612F0}"/>
              </a:ext>
            </a:extLst>
          </p:cNvPr>
          <p:cNvCxnSpPr>
            <a:cxnSpLocks/>
            <a:stCxn id="73" idx="0"/>
            <a:endCxn id="71" idx="4"/>
          </p:cNvCxnSpPr>
          <p:nvPr/>
        </p:nvCxnSpPr>
        <p:spPr>
          <a:xfrm flipH="1" flipV="1">
            <a:off x="897133" y="1232689"/>
            <a:ext cx="29147" cy="31916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86" name="TextBox 25">
            <a:extLst>
              <a:ext uri="{FF2B5EF4-FFF2-40B4-BE49-F238E27FC236}">
                <a16:creationId xmlns:a16="http://schemas.microsoft.com/office/drawing/2014/main" id="{12E5B832-2194-46A7-941D-CE23F6C284B0}"/>
              </a:ext>
            </a:extLst>
          </p:cNvPr>
          <p:cNvSpPr txBox="1"/>
          <p:nvPr/>
        </p:nvSpPr>
        <p:spPr>
          <a:xfrm>
            <a:off x="411777" y="1484951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7" name="TextBox 26">
            <a:extLst>
              <a:ext uri="{FF2B5EF4-FFF2-40B4-BE49-F238E27FC236}">
                <a16:creationId xmlns:a16="http://schemas.microsoft.com/office/drawing/2014/main" id="{111EAC15-48BD-4B81-AE6E-4EE1DB034F72}"/>
              </a:ext>
            </a:extLst>
          </p:cNvPr>
          <p:cNvSpPr txBox="1"/>
          <p:nvPr/>
        </p:nvSpPr>
        <p:spPr>
          <a:xfrm>
            <a:off x="435268" y="2141249"/>
            <a:ext cx="732896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8" name="TextBox 27">
            <a:extLst>
              <a:ext uri="{FF2B5EF4-FFF2-40B4-BE49-F238E27FC236}">
                <a16:creationId xmlns:a16="http://schemas.microsoft.com/office/drawing/2014/main" id="{75638C7D-DF38-4092-9B1C-C5E1351BFD9D}"/>
              </a:ext>
            </a:extLst>
          </p:cNvPr>
          <p:cNvSpPr txBox="1"/>
          <p:nvPr/>
        </p:nvSpPr>
        <p:spPr>
          <a:xfrm>
            <a:off x="878166" y="1308552"/>
            <a:ext cx="520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9" name="TextBox 28">
            <a:extLst>
              <a:ext uri="{FF2B5EF4-FFF2-40B4-BE49-F238E27FC236}">
                <a16:creationId xmlns:a16="http://schemas.microsoft.com/office/drawing/2014/main" id="{89E11858-C08D-459C-BF77-17A54A82EF4C}"/>
              </a:ext>
            </a:extLst>
          </p:cNvPr>
          <p:cNvSpPr txBox="1"/>
          <p:nvPr/>
        </p:nvSpPr>
        <p:spPr>
          <a:xfrm>
            <a:off x="1183132" y="1113255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0" name="TextBox 29">
            <a:extLst>
              <a:ext uri="{FF2B5EF4-FFF2-40B4-BE49-F238E27FC236}">
                <a16:creationId xmlns:a16="http://schemas.microsoft.com/office/drawing/2014/main" id="{5169E4ED-7952-4AFE-8133-3B087FBEED9E}"/>
              </a:ext>
            </a:extLst>
          </p:cNvPr>
          <p:cNvSpPr txBox="1"/>
          <p:nvPr/>
        </p:nvSpPr>
        <p:spPr>
          <a:xfrm>
            <a:off x="1174600" y="759165"/>
            <a:ext cx="551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1" name="TextBox 30">
            <a:extLst>
              <a:ext uri="{FF2B5EF4-FFF2-40B4-BE49-F238E27FC236}">
                <a16:creationId xmlns:a16="http://schemas.microsoft.com/office/drawing/2014/main" id="{67E1FA34-CE99-4237-91D7-D7670A537FF0}"/>
              </a:ext>
            </a:extLst>
          </p:cNvPr>
          <p:cNvSpPr txBox="1"/>
          <p:nvPr/>
        </p:nvSpPr>
        <p:spPr>
          <a:xfrm>
            <a:off x="1300447" y="1996668"/>
            <a:ext cx="453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2" name="TextBox 31">
            <a:extLst>
              <a:ext uri="{FF2B5EF4-FFF2-40B4-BE49-F238E27FC236}">
                <a16:creationId xmlns:a16="http://schemas.microsoft.com/office/drawing/2014/main" id="{C91B5717-F0E9-4A73-AD9C-C8898D4C2416}"/>
              </a:ext>
            </a:extLst>
          </p:cNvPr>
          <p:cNvSpPr txBox="1"/>
          <p:nvPr/>
        </p:nvSpPr>
        <p:spPr>
          <a:xfrm>
            <a:off x="1122199" y="1457135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D01B4879-FFC5-4E2C-9D8D-6E7D5FBA7732}"/>
              </a:ext>
            </a:extLst>
          </p:cNvPr>
          <p:cNvCxnSpPr>
            <a:cxnSpLocks/>
            <a:stCxn id="74" idx="0"/>
            <a:endCxn id="76" idx="4"/>
          </p:cNvCxnSpPr>
          <p:nvPr/>
        </p:nvCxnSpPr>
        <p:spPr>
          <a:xfrm flipV="1">
            <a:off x="1760569" y="1095321"/>
            <a:ext cx="44972" cy="42215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51" name="直接箭头连接符 150"/>
          <p:cNvCxnSpPr/>
          <p:nvPr/>
        </p:nvCxnSpPr>
        <p:spPr>
          <a:xfrm flipH="1">
            <a:off x="3747297" y="1060180"/>
            <a:ext cx="1864072" cy="64961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5626835" y="1059491"/>
            <a:ext cx="1121333" cy="71995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>
            <a:off x="5743380" y="1052406"/>
            <a:ext cx="2630611" cy="57585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TextBox 30"/>
          <p:cNvSpPr txBox="1"/>
          <p:nvPr/>
        </p:nvSpPr>
        <p:spPr>
          <a:xfrm>
            <a:off x="5172686" y="1226784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0+30&lt;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[2]=0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[2]=30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157" name="TextBox 30"/>
          <p:cNvSpPr txBox="1"/>
          <p:nvPr/>
        </p:nvSpPr>
        <p:spPr>
          <a:xfrm>
            <a:off x="8055233" y="777063"/>
            <a:ext cx="1215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0+100&lt;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[3]=0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[3]=100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168" name="TextBox 30">
            <a:extLst>
              <a:ext uri="{FF2B5EF4-FFF2-40B4-BE49-F238E27FC236}">
                <a16:creationId xmlns:a16="http://schemas.microsoft.com/office/drawing/2014/main" id="{67E1FA34-CE99-4237-91D7-D7670A537FF0}"/>
              </a:ext>
            </a:extLst>
          </p:cNvPr>
          <p:cNvSpPr txBox="1"/>
          <p:nvPr/>
        </p:nvSpPr>
        <p:spPr>
          <a:xfrm>
            <a:off x="1769262" y="1163465"/>
            <a:ext cx="453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15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72" name="圆角矩形 171"/>
          <p:cNvSpPr/>
          <p:nvPr/>
        </p:nvSpPr>
        <p:spPr>
          <a:xfrm>
            <a:off x="1722505" y="3414308"/>
            <a:ext cx="622340" cy="2811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,100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15" name="燕尾形 114"/>
          <p:cNvSpPr/>
          <p:nvPr/>
        </p:nvSpPr>
        <p:spPr>
          <a:xfrm>
            <a:off x="899590" y="123479"/>
            <a:ext cx="5344665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单源最短路径问题求解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优先队列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式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2437713" y="2095082"/>
            <a:ext cx="1052910" cy="833628"/>
            <a:chOff x="3286116" y="1787611"/>
            <a:chExt cx="1048160" cy="1739086"/>
          </a:xfrm>
        </p:grpSpPr>
        <p:sp>
          <p:nvSpPr>
            <p:cNvPr id="118" name="圆角矩形 117"/>
            <p:cNvSpPr/>
            <p:nvPr/>
          </p:nvSpPr>
          <p:spPr>
            <a:xfrm>
              <a:off x="3286116" y="3098069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,6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0" name="TextBox 49"/>
            <p:cNvSpPr txBox="1"/>
            <p:nvPr/>
          </p:nvSpPr>
          <p:spPr>
            <a:xfrm>
              <a:off x="3489983" y="1787611"/>
              <a:ext cx="844293" cy="706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1→4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4021311" y="2100293"/>
            <a:ext cx="1099750" cy="842704"/>
            <a:chOff x="6429388" y="1766218"/>
            <a:chExt cx="1096368" cy="1734220"/>
          </a:xfrm>
        </p:grpSpPr>
        <p:sp>
          <p:nvSpPr>
            <p:cNvPr id="122" name="圆角矩形 121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5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,50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4" name="TextBox 59"/>
            <p:cNvSpPr txBox="1"/>
            <p:nvPr/>
          </p:nvSpPr>
          <p:spPr>
            <a:xfrm>
              <a:off x="6477599" y="1766218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1→5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cxnSp>
        <p:nvCxnSpPr>
          <p:cNvPr id="125" name="直接箭头连接符 124"/>
          <p:cNvCxnSpPr/>
          <p:nvPr/>
        </p:nvCxnSpPr>
        <p:spPr>
          <a:xfrm flipH="1">
            <a:off x="2634602" y="2038956"/>
            <a:ext cx="944165" cy="72833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3756947" y="1996668"/>
            <a:ext cx="616485" cy="74447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45"/>
          <p:cNvSpPr txBox="1"/>
          <p:nvPr/>
        </p:nvSpPr>
        <p:spPr>
          <a:xfrm>
            <a:off x="1391591" y="2343633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10+6&lt;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[1]=1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[4]=16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128" name="TextBox 45"/>
          <p:cNvSpPr txBox="1"/>
          <p:nvPr/>
        </p:nvSpPr>
        <p:spPr>
          <a:xfrm>
            <a:off x="3124472" y="2455120"/>
            <a:ext cx="10715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10+50&lt;</a:t>
            </a:r>
            <a:r>
              <a:rPr lang="zh-CN" altLang="zh-CN" sz="1400" dirty="0">
                <a:solidFill>
                  <a:srgbClr val="0000FF"/>
                </a:solidFill>
              </a:rPr>
              <a:t>∞</a:t>
            </a:r>
            <a:r>
              <a:rPr lang="en-US" altLang="zh-CN" sz="1400" dirty="0">
                <a:solidFill>
                  <a:srgbClr val="0000FF"/>
                </a:solidFill>
              </a:rPr>
              <a:t>:</a:t>
            </a:r>
            <a:endParaRPr lang="zh-CN" altLang="zh-CN" sz="14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[5]=1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[5]=60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sp>
        <p:nvSpPr>
          <p:cNvPr id="146" name="圆角矩形 145"/>
          <p:cNvSpPr/>
          <p:nvPr/>
        </p:nvSpPr>
        <p:spPr>
          <a:xfrm>
            <a:off x="1733320" y="3795266"/>
            <a:ext cx="634843" cy="2708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5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,50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49" name="圆角矩形 148"/>
          <p:cNvSpPr/>
          <p:nvPr/>
        </p:nvSpPr>
        <p:spPr>
          <a:xfrm>
            <a:off x="5871165" y="2787474"/>
            <a:ext cx="657966" cy="2082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1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,60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154" name="TextBox 45"/>
          <p:cNvSpPr txBox="1"/>
          <p:nvPr/>
        </p:nvSpPr>
        <p:spPr>
          <a:xfrm>
            <a:off x="5282921" y="2274756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30+60&gt;10:</a:t>
            </a:r>
            <a:endParaRPr lang="zh-CN" altLang="zh-CN" sz="1400" dirty="0">
              <a:solidFill>
                <a:srgbClr val="0000FF"/>
              </a:solidFill>
            </a:endParaRPr>
          </a:p>
        </p:txBody>
      </p:sp>
      <p:cxnSp>
        <p:nvCxnSpPr>
          <p:cNvPr id="155" name="直接箭头连接符 154"/>
          <p:cNvCxnSpPr/>
          <p:nvPr/>
        </p:nvCxnSpPr>
        <p:spPr>
          <a:xfrm flipH="1">
            <a:off x="6126226" y="2057781"/>
            <a:ext cx="559779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0" name="组合 159"/>
          <p:cNvGrpSpPr/>
          <p:nvPr/>
        </p:nvGrpSpPr>
        <p:grpSpPr>
          <a:xfrm>
            <a:off x="6385984" y="2217698"/>
            <a:ext cx="352800" cy="352800"/>
            <a:chOff x="3702992" y="3797549"/>
            <a:chExt cx="352800" cy="352800"/>
          </a:xfrm>
        </p:grpSpPr>
        <p:cxnSp>
          <p:nvCxnSpPr>
            <p:cNvPr id="173" name="直接连接符 172"/>
            <p:cNvCxnSpPr/>
            <p:nvPr/>
          </p:nvCxnSpPr>
          <p:spPr>
            <a:xfrm>
              <a:off x="3702992" y="3843385"/>
              <a:ext cx="352800" cy="26112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 flipH="1">
              <a:off x="3735620" y="3797549"/>
              <a:ext cx="252000" cy="3528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组合 179"/>
          <p:cNvGrpSpPr/>
          <p:nvPr/>
        </p:nvGrpSpPr>
        <p:grpSpPr>
          <a:xfrm>
            <a:off x="7174548" y="2062161"/>
            <a:ext cx="1051390" cy="942570"/>
            <a:chOff x="6349589" y="1560702"/>
            <a:chExt cx="1048157" cy="1939736"/>
          </a:xfrm>
        </p:grpSpPr>
        <p:sp>
          <p:nvSpPr>
            <p:cNvPr id="181" name="圆角矩形 180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5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,20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83" name="TextBox 59"/>
            <p:cNvSpPr txBox="1"/>
            <p:nvPr/>
          </p:nvSpPr>
          <p:spPr>
            <a:xfrm>
              <a:off x="6349589" y="1560702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2→5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sp>
        <p:nvSpPr>
          <p:cNvPr id="184" name="TextBox 45"/>
          <p:cNvSpPr txBox="1"/>
          <p:nvPr/>
        </p:nvSpPr>
        <p:spPr>
          <a:xfrm>
            <a:off x="7992846" y="2100263"/>
            <a:ext cx="1071570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30+20&lt;60:</a:t>
            </a:r>
            <a:endParaRPr lang="zh-CN" altLang="zh-CN" sz="14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[5]=2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[5]=50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cxnSp>
        <p:nvCxnSpPr>
          <p:cNvPr id="185" name="直接箭头连接符 184"/>
          <p:cNvCxnSpPr/>
          <p:nvPr/>
        </p:nvCxnSpPr>
        <p:spPr>
          <a:xfrm>
            <a:off x="6855950" y="2081664"/>
            <a:ext cx="710256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圆角矩形标注 93"/>
          <p:cNvSpPr/>
          <p:nvPr/>
        </p:nvSpPr>
        <p:spPr>
          <a:xfrm>
            <a:off x="222751" y="3682268"/>
            <a:ext cx="1393763" cy="463905"/>
          </a:xfrm>
          <a:prstGeom prst="wedgeRoundRectCallout">
            <a:avLst>
              <a:gd name="adj1" fmla="val 55622"/>
              <a:gd name="adj2" fmla="val -8683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8"/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没有儿子结点</a:t>
            </a:r>
          </a:p>
        </p:txBody>
      </p:sp>
      <p:sp>
        <p:nvSpPr>
          <p:cNvPr id="97" name="圆角矩形 96"/>
          <p:cNvSpPr/>
          <p:nvPr/>
        </p:nvSpPr>
        <p:spPr>
          <a:xfrm>
            <a:off x="6813905" y="3761160"/>
            <a:ext cx="657966" cy="2082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,10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7918170" y="3144498"/>
            <a:ext cx="1051390" cy="824943"/>
            <a:chOff x="6429388" y="1802769"/>
            <a:chExt cx="1048157" cy="1697669"/>
          </a:xfrm>
        </p:grpSpPr>
        <p:sp>
          <p:nvSpPr>
            <p:cNvPr id="100" name="圆角矩形 99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,15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02" name="TextBox 59"/>
            <p:cNvSpPr txBox="1"/>
            <p:nvPr/>
          </p:nvSpPr>
          <p:spPr>
            <a:xfrm>
              <a:off x="6429388" y="1802769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4→5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sp>
        <p:nvSpPr>
          <p:cNvPr id="103" name="TextBox 59"/>
          <p:cNvSpPr txBox="1"/>
          <p:nvPr/>
        </p:nvSpPr>
        <p:spPr>
          <a:xfrm>
            <a:off x="6682221" y="3191464"/>
            <a:ext cx="1051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6600"/>
                </a:solidFill>
              </a:rPr>
              <a:t>5→3</a:t>
            </a:r>
            <a:endParaRPr lang="zh-CN" altLang="en-US" sz="1600" dirty="0">
              <a:solidFill>
                <a:srgbClr val="006600"/>
              </a:solidFill>
            </a:endParaRPr>
          </a:p>
        </p:txBody>
      </p:sp>
      <p:sp>
        <p:nvSpPr>
          <p:cNvPr id="104" name="TextBox 45">
            <a:extLst>
              <a:ext uri="{FF2B5EF4-FFF2-40B4-BE49-F238E27FC236}">
                <a16:creationId xmlns:a16="http://schemas.microsoft.com/office/drawing/2014/main" id="{783D7DE4-5575-4EFF-A639-B87FA7600865}"/>
              </a:ext>
            </a:extLst>
          </p:cNvPr>
          <p:cNvSpPr txBox="1"/>
          <p:nvPr/>
        </p:nvSpPr>
        <p:spPr>
          <a:xfrm>
            <a:off x="6593221" y="4169344"/>
            <a:ext cx="1229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50+10&lt;100</a:t>
            </a: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[3]=5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[3]=60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6BFBB980-E893-421D-87FE-450694303D3A}"/>
              </a:ext>
            </a:extLst>
          </p:cNvPr>
          <p:cNvCxnSpPr/>
          <p:nvPr/>
        </p:nvCxnSpPr>
        <p:spPr>
          <a:xfrm flipH="1">
            <a:off x="6934845" y="3032271"/>
            <a:ext cx="559779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6" name="TextBox 45">
            <a:extLst>
              <a:ext uri="{FF2B5EF4-FFF2-40B4-BE49-F238E27FC236}">
                <a16:creationId xmlns:a16="http://schemas.microsoft.com/office/drawing/2014/main" id="{5DBC0C3B-E2BF-4963-A0FA-4A9011FF3AC7}"/>
              </a:ext>
            </a:extLst>
          </p:cNvPr>
          <p:cNvSpPr txBox="1"/>
          <p:nvPr/>
        </p:nvSpPr>
        <p:spPr>
          <a:xfrm>
            <a:off x="7729058" y="4100170"/>
            <a:ext cx="1229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50+15&gt;16</a:t>
            </a: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4DCDAFF9-35F7-4465-96E9-76B51BBBA9B5}"/>
              </a:ext>
            </a:extLst>
          </p:cNvPr>
          <p:cNvCxnSpPr/>
          <p:nvPr/>
        </p:nvCxnSpPr>
        <p:spPr>
          <a:xfrm>
            <a:off x="7535309" y="3043152"/>
            <a:ext cx="710256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28F9726D-3E9A-4F41-9672-506543B387C3}"/>
              </a:ext>
            </a:extLst>
          </p:cNvPr>
          <p:cNvGrpSpPr/>
          <p:nvPr/>
        </p:nvGrpSpPr>
        <p:grpSpPr>
          <a:xfrm>
            <a:off x="7633764" y="3116232"/>
            <a:ext cx="352800" cy="352800"/>
            <a:chOff x="3702992" y="3797549"/>
            <a:chExt cx="352800" cy="352800"/>
          </a:xfrm>
        </p:grpSpPr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635371A8-6F2A-4EAF-B444-82D1EF871646}"/>
                </a:ext>
              </a:extLst>
            </p:cNvPr>
            <p:cNvCxnSpPr/>
            <p:nvPr/>
          </p:nvCxnSpPr>
          <p:spPr>
            <a:xfrm>
              <a:off x="3702992" y="3843385"/>
              <a:ext cx="352800" cy="26112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C7618634-D07F-44C2-9AA9-B0018B551EB1}"/>
                </a:ext>
              </a:extLst>
            </p:cNvPr>
            <p:cNvCxnSpPr/>
            <p:nvPr/>
          </p:nvCxnSpPr>
          <p:spPr>
            <a:xfrm flipH="1">
              <a:off x="3735620" y="3797549"/>
              <a:ext cx="252000" cy="3528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圆角矩形 95"/>
          <p:cNvSpPr/>
          <p:nvPr/>
        </p:nvSpPr>
        <p:spPr>
          <a:xfrm>
            <a:off x="3319727" y="3710411"/>
            <a:ext cx="657966" cy="2082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,10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98" name="TextBox 45"/>
          <p:cNvSpPr txBox="1"/>
          <p:nvPr/>
        </p:nvSpPr>
        <p:spPr>
          <a:xfrm>
            <a:off x="3069377" y="4013079"/>
            <a:ext cx="1229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 smtClean="0">
                <a:solidFill>
                  <a:srgbClr val="0000FF"/>
                </a:solidFill>
              </a:rPr>
              <a:t>60+10&gt;60</a:t>
            </a:r>
            <a:endParaRPr lang="en-US" altLang="zh-CN" sz="1400" dirty="0">
              <a:solidFill>
                <a:srgbClr val="0000FF"/>
              </a:solidFill>
            </a:endParaRPr>
          </a:p>
        </p:txBody>
      </p:sp>
      <p:cxnSp>
        <p:nvCxnSpPr>
          <p:cNvPr id="101" name="直接箭头连接符 100"/>
          <p:cNvCxnSpPr/>
          <p:nvPr/>
        </p:nvCxnSpPr>
        <p:spPr>
          <a:xfrm flipH="1">
            <a:off x="3627300" y="2965844"/>
            <a:ext cx="559779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2" name="组合 111"/>
          <p:cNvGrpSpPr/>
          <p:nvPr/>
        </p:nvGrpSpPr>
        <p:grpSpPr>
          <a:xfrm>
            <a:off x="4908113" y="3163018"/>
            <a:ext cx="1060271" cy="756867"/>
            <a:chOff x="6429388" y="1942864"/>
            <a:chExt cx="1057011" cy="1557574"/>
          </a:xfrm>
        </p:grpSpPr>
        <p:sp>
          <p:nvSpPr>
            <p:cNvPr id="114" name="圆角矩形 113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,15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19" name="TextBox 59"/>
            <p:cNvSpPr txBox="1"/>
            <p:nvPr/>
          </p:nvSpPr>
          <p:spPr>
            <a:xfrm>
              <a:off x="6438242" y="1942864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5→4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sp>
        <p:nvSpPr>
          <p:cNvPr id="123" name="TextBox 45"/>
          <p:cNvSpPr txBox="1"/>
          <p:nvPr/>
        </p:nvSpPr>
        <p:spPr>
          <a:xfrm>
            <a:off x="4603777" y="3986533"/>
            <a:ext cx="1229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50+15&gt;16</a:t>
            </a:r>
          </a:p>
        </p:txBody>
      </p:sp>
      <p:grpSp>
        <p:nvGrpSpPr>
          <p:cNvPr id="130" name="组合 129"/>
          <p:cNvGrpSpPr/>
          <p:nvPr/>
        </p:nvGrpSpPr>
        <p:grpSpPr>
          <a:xfrm>
            <a:off x="4508483" y="3002595"/>
            <a:ext cx="352800" cy="352800"/>
            <a:chOff x="3702992" y="3797549"/>
            <a:chExt cx="352800" cy="352800"/>
          </a:xfrm>
        </p:grpSpPr>
        <p:cxnSp>
          <p:nvCxnSpPr>
            <p:cNvPr id="131" name="直接连接符 130"/>
            <p:cNvCxnSpPr/>
            <p:nvPr/>
          </p:nvCxnSpPr>
          <p:spPr>
            <a:xfrm>
              <a:off x="3702992" y="3843385"/>
              <a:ext cx="352800" cy="26112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flipH="1">
              <a:off x="3735620" y="3797549"/>
              <a:ext cx="252000" cy="3528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直接箭头连接符 132"/>
          <p:cNvCxnSpPr/>
          <p:nvPr/>
        </p:nvCxnSpPr>
        <p:spPr>
          <a:xfrm>
            <a:off x="4514313" y="2999575"/>
            <a:ext cx="616485" cy="74447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28F9726D-3E9A-4F41-9672-506543B387C3}"/>
              </a:ext>
            </a:extLst>
          </p:cNvPr>
          <p:cNvGrpSpPr/>
          <p:nvPr/>
        </p:nvGrpSpPr>
        <p:grpSpPr>
          <a:xfrm>
            <a:off x="3727424" y="3245930"/>
            <a:ext cx="352800" cy="352800"/>
            <a:chOff x="3702992" y="3797549"/>
            <a:chExt cx="352800" cy="352800"/>
          </a:xfrm>
        </p:grpSpPr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635371A8-6F2A-4EAF-B444-82D1EF871646}"/>
                </a:ext>
              </a:extLst>
            </p:cNvPr>
            <p:cNvCxnSpPr/>
            <p:nvPr/>
          </p:nvCxnSpPr>
          <p:spPr>
            <a:xfrm>
              <a:off x="3702992" y="3843385"/>
              <a:ext cx="352800" cy="26112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C7618634-D07F-44C2-9AA9-B0018B551EB1}"/>
                </a:ext>
              </a:extLst>
            </p:cNvPr>
            <p:cNvCxnSpPr/>
            <p:nvPr/>
          </p:nvCxnSpPr>
          <p:spPr>
            <a:xfrm flipH="1">
              <a:off x="3735620" y="3797549"/>
              <a:ext cx="252000" cy="3528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318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72" grpId="0" animBg="1"/>
      <p:bldP spid="146" grpId="0" animBg="1"/>
      <p:bldP spid="94" grpId="0" animBg="1"/>
      <p:bldP spid="94" grpId="1" animBg="1"/>
      <p:bldP spid="96" grpId="0" animBg="1"/>
      <p:bldP spid="98" grpId="0"/>
      <p:bldP spid="1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988061" y="761432"/>
            <a:ext cx="632034" cy="3643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altLang="zh-CN" sz="1600">
                <a:solidFill>
                  <a:srgbClr val="C00000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0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,0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120068" y="1125825"/>
            <a:ext cx="2184013" cy="930746"/>
            <a:chOff x="3929058" y="821759"/>
            <a:chExt cx="2438289" cy="1419054"/>
          </a:xfrm>
        </p:grpSpPr>
        <p:sp>
          <p:nvSpPr>
            <p:cNvPr id="10" name="圆角矩形 9"/>
            <p:cNvSpPr/>
            <p:nvPr/>
          </p:nvSpPr>
          <p:spPr>
            <a:xfrm>
              <a:off x="3929058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1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stCxn id="4" idx="2"/>
              <a:endCxn id="10" idx="0"/>
            </p:cNvCxnSpPr>
            <p:nvPr/>
          </p:nvCxnSpPr>
          <p:spPr>
            <a:xfrm flipH="1">
              <a:off x="4286249" y="821759"/>
              <a:ext cx="2081098" cy="990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41"/>
            <p:cNvSpPr txBox="1"/>
            <p:nvPr/>
          </p:nvSpPr>
          <p:spPr>
            <a:xfrm>
              <a:off x="4567333" y="909674"/>
              <a:ext cx="928695" cy="516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0→1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304077" y="1125825"/>
            <a:ext cx="1425117" cy="999830"/>
            <a:chOff x="4961473" y="634324"/>
            <a:chExt cx="1610791" cy="1606489"/>
          </a:xfrm>
        </p:grpSpPr>
        <p:sp>
          <p:nvSpPr>
            <p:cNvPr id="14" name="圆角矩形 13"/>
            <p:cNvSpPr/>
            <p:nvPr/>
          </p:nvSpPr>
          <p:spPr>
            <a:xfrm>
              <a:off x="5857884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2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,30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>
              <a:stCxn id="4" idx="2"/>
              <a:endCxn id="14" idx="0"/>
            </p:cNvCxnSpPr>
            <p:nvPr/>
          </p:nvCxnSpPr>
          <p:spPr>
            <a:xfrm>
              <a:off x="4961473" y="634324"/>
              <a:ext cx="1253601" cy="11778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42"/>
            <p:cNvSpPr txBox="1"/>
            <p:nvPr/>
          </p:nvSpPr>
          <p:spPr>
            <a:xfrm>
              <a:off x="5743051" y="998963"/>
              <a:ext cx="814305" cy="543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0→2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304079" y="1107657"/>
            <a:ext cx="2929547" cy="888268"/>
            <a:chOff x="5495471" y="886522"/>
            <a:chExt cx="3362809" cy="1354291"/>
          </a:xfrm>
        </p:grpSpPr>
        <p:sp>
          <p:nvSpPr>
            <p:cNvPr id="19" name="圆角矩形 18"/>
            <p:cNvSpPr/>
            <p:nvPr/>
          </p:nvSpPr>
          <p:spPr>
            <a:xfrm>
              <a:off x="8143900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3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,100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>
              <a:stCxn id="4" idx="2"/>
              <a:endCxn id="19" idx="0"/>
            </p:cNvCxnSpPr>
            <p:nvPr/>
          </p:nvCxnSpPr>
          <p:spPr>
            <a:xfrm>
              <a:off x="5495471" y="914220"/>
              <a:ext cx="3005619" cy="8979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43"/>
            <p:cNvSpPr txBox="1"/>
            <p:nvPr/>
          </p:nvSpPr>
          <p:spPr>
            <a:xfrm>
              <a:off x="7063439" y="886522"/>
              <a:ext cx="928695" cy="516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0→3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114604" y="2061242"/>
            <a:ext cx="1302974" cy="933801"/>
            <a:chOff x="3286116" y="1578634"/>
            <a:chExt cx="1297096" cy="1948063"/>
          </a:xfrm>
        </p:grpSpPr>
        <p:sp>
          <p:nvSpPr>
            <p:cNvPr id="24" name="圆角矩形 23"/>
            <p:cNvSpPr/>
            <p:nvPr/>
          </p:nvSpPr>
          <p:spPr>
            <a:xfrm>
              <a:off x="3286116" y="3098069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4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,6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26" name="直接箭头连接符 25"/>
            <p:cNvCxnSpPr>
              <a:stCxn id="10" idx="2"/>
              <a:endCxn id="24" idx="0"/>
            </p:cNvCxnSpPr>
            <p:nvPr/>
          </p:nvCxnSpPr>
          <p:spPr>
            <a:xfrm flipH="1">
              <a:off x="3643306" y="1578634"/>
              <a:ext cx="939906" cy="15194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49"/>
            <p:cNvSpPr txBox="1"/>
            <p:nvPr/>
          </p:nvSpPr>
          <p:spPr>
            <a:xfrm>
              <a:off x="3489983" y="1787611"/>
              <a:ext cx="844293" cy="706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1→4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434961" y="2119517"/>
            <a:ext cx="1323308" cy="942570"/>
            <a:chOff x="6078507" y="1560702"/>
            <a:chExt cx="1319239" cy="1939736"/>
          </a:xfrm>
        </p:grpSpPr>
        <p:sp>
          <p:nvSpPr>
            <p:cNvPr id="34" name="圆角矩形 33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5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,20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36" name="直接箭头连接符 35"/>
            <p:cNvCxnSpPr>
              <a:stCxn id="14" idx="2"/>
              <a:endCxn id="34" idx="0"/>
            </p:cNvCxnSpPr>
            <p:nvPr/>
          </p:nvCxnSpPr>
          <p:spPr>
            <a:xfrm>
              <a:off x="6078507" y="1573331"/>
              <a:ext cx="708072" cy="1498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59"/>
            <p:cNvSpPr txBox="1"/>
            <p:nvPr/>
          </p:nvSpPr>
          <p:spPr>
            <a:xfrm>
              <a:off x="6349589" y="1560702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2→5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440009" y="2056570"/>
            <a:ext cx="1357943" cy="952760"/>
            <a:chOff x="6171989" y="1539731"/>
            <a:chExt cx="1353767" cy="1960707"/>
          </a:xfrm>
        </p:grpSpPr>
        <p:sp>
          <p:nvSpPr>
            <p:cNvPr id="49" name="圆角矩形 48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5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,50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51" name="直接箭头连接符 50"/>
            <p:cNvCxnSpPr>
              <a:stCxn id="10" idx="2"/>
              <a:endCxn id="49" idx="0"/>
            </p:cNvCxnSpPr>
            <p:nvPr/>
          </p:nvCxnSpPr>
          <p:spPr>
            <a:xfrm>
              <a:off x="6171989" y="1539731"/>
              <a:ext cx="614589" cy="15320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9"/>
            <p:cNvSpPr txBox="1"/>
            <p:nvPr/>
          </p:nvSpPr>
          <p:spPr>
            <a:xfrm>
              <a:off x="6477599" y="1766218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8"/>
              <a:r>
                <a:rPr lang="en-US" altLang="zh-CN" sz="1600" dirty="0">
                  <a:solidFill>
                    <a:srgbClr val="006600"/>
                  </a:solidFill>
                </a:rPr>
                <a:t>1→5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475651" y="3099552"/>
            <a:ext cx="754158" cy="936433"/>
            <a:chOff x="5575402" y="1573331"/>
            <a:chExt cx="818820" cy="1927107"/>
          </a:xfrm>
        </p:grpSpPr>
        <p:sp>
          <p:nvSpPr>
            <p:cNvPr id="62" name="圆角矩形 61"/>
            <p:cNvSpPr/>
            <p:nvPr/>
          </p:nvSpPr>
          <p:spPr>
            <a:xfrm>
              <a:off x="5575402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378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3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,10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63" name="直接箭头连接符 62"/>
            <p:cNvCxnSpPr>
              <a:endCxn id="62" idx="0"/>
            </p:cNvCxnSpPr>
            <p:nvPr/>
          </p:nvCxnSpPr>
          <p:spPr>
            <a:xfrm flipH="1">
              <a:off x="5786447" y="1573331"/>
              <a:ext cx="607775" cy="1498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TextBox 59"/>
          <p:cNvSpPr txBox="1"/>
          <p:nvPr/>
        </p:nvSpPr>
        <p:spPr>
          <a:xfrm>
            <a:off x="6343970" y="3258008"/>
            <a:ext cx="1051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6600"/>
                </a:solidFill>
              </a:rPr>
              <a:t>5→3</a:t>
            </a:r>
            <a:endParaRPr lang="zh-CN" altLang="en-US" sz="1600" dirty="0">
              <a:solidFill>
                <a:srgbClr val="006600"/>
              </a:solidFill>
            </a:endParaRPr>
          </a:p>
        </p:txBody>
      </p:sp>
      <p:sp>
        <p:nvSpPr>
          <p:cNvPr id="58" name="TextBox 30"/>
          <p:cNvSpPr txBox="1"/>
          <p:nvPr/>
        </p:nvSpPr>
        <p:spPr>
          <a:xfrm>
            <a:off x="2059383" y="1190958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0+10&lt;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[1]=0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[1]=10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C917EE1A-0F0B-4DD4-93D4-2E3964C3A8C3}"/>
              </a:ext>
            </a:extLst>
          </p:cNvPr>
          <p:cNvSpPr/>
          <p:nvPr/>
        </p:nvSpPr>
        <p:spPr>
          <a:xfrm>
            <a:off x="58053" y="1551855"/>
            <a:ext cx="402929" cy="392071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0000FF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0</a:t>
            </a:r>
            <a:endParaRPr lang="zh-CN" altLang="en-US" sz="1000" b="1" kern="0" dirty="0">
              <a:solidFill>
                <a:srgbClr val="0000FF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146C0EC-6228-4BFA-992F-17A775004E93}"/>
              </a:ext>
            </a:extLst>
          </p:cNvPr>
          <p:cNvSpPr/>
          <p:nvPr/>
        </p:nvSpPr>
        <p:spPr>
          <a:xfrm>
            <a:off x="707450" y="863547"/>
            <a:ext cx="379365" cy="369142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/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1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E7586FA9-DAE9-43BB-833D-E763AF48B2D8}"/>
              </a:ext>
            </a:extLst>
          </p:cNvPr>
          <p:cNvSpPr/>
          <p:nvPr/>
        </p:nvSpPr>
        <p:spPr>
          <a:xfrm>
            <a:off x="739087" y="1551855"/>
            <a:ext cx="374384" cy="364295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2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DCA0CD5-DC16-49DA-B5C4-F3E725A7EA63}"/>
              </a:ext>
            </a:extLst>
          </p:cNvPr>
          <p:cNvSpPr/>
          <p:nvPr/>
        </p:nvSpPr>
        <p:spPr>
          <a:xfrm>
            <a:off x="1579127" y="1517473"/>
            <a:ext cx="362884" cy="353105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5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5E35676E-5B2B-4994-8E5D-F7838AB09002}"/>
              </a:ext>
            </a:extLst>
          </p:cNvPr>
          <p:cNvSpPr/>
          <p:nvPr/>
        </p:nvSpPr>
        <p:spPr>
          <a:xfrm>
            <a:off x="735019" y="2134456"/>
            <a:ext cx="379857" cy="388867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3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1CB2426E-D0A9-4A75-B451-9BB5BD2482BE}"/>
              </a:ext>
            </a:extLst>
          </p:cNvPr>
          <p:cNvSpPr/>
          <p:nvPr/>
        </p:nvSpPr>
        <p:spPr>
          <a:xfrm>
            <a:off x="1644680" y="787633"/>
            <a:ext cx="321721" cy="307688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r>
              <a:rPr lang="en-US" altLang="zh-CN" sz="1000" b="1" kern="0" dirty="0">
                <a:solidFill>
                  <a:srgbClr val="FF0000"/>
                </a:solidFill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4</a:t>
            </a:r>
            <a:endParaRPr lang="zh-CN" altLang="en-US" sz="1000" b="1" kern="0" dirty="0">
              <a:solidFill>
                <a:srgbClr val="FF0000"/>
              </a:solidFill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398399F-4ADA-4FAB-874D-F28B227F8247}"/>
              </a:ext>
            </a:extLst>
          </p:cNvPr>
          <p:cNvCxnSpPr>
            <a:cxnSpLocks/>
            <a:stCxn id="66" idx="7"/>
            <a:endCxn id="71" idx="3"/>
          </p:cNvCxnSpPr>
          <p:nvPr/>
        </p:nvCxnSpPr>
        <p:spPr>
          <a:xfrm flipV="1">
            <a:off x="401974" y="1178629"/>
            <a:ext cx="361033" cy="43064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78" name="TextBox 10">
            <a:extLst>
              <a:ext uri="{FF2B5EF4-FFF2-40B4-BE49-F238E27FC236}">
                <a16:creationId xmlns:a16="http://schemas.microsoft.com/office/drawing/2014/main" id="{B80987A1-267E-445F-B27E-AFB3BA8BFB3A}"/>
              </a:ext>
            </a:extLst>
          </p:cNvPr>
          <p:cNvSpPr txBox="1"/>
          <p:nvPr/>
        </p:nvSpPr>
        <p:spPr>
          <a:xfrm>
            <a:off x="257448" y="1225359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A58B951C-C360-426F-ACA1-334EE03EE81F}"/>
              </a:ext>
            </a:extLst>
          </p:cNvPr>
          <p:cNvCxnSpPr>
            <a:cxnSpLocks/>
            <a:stCxn id="66" idx="5"/>
            <a:endCxn id="75" idx="1"/>
          </p:cNvCxnSpPr>
          <p:nvPr/>
        </p:nvCxnSpPr>
        <p:spPr>
          <a:xfrm>
            <a:off x="401973" y="1886509"/>
            <a:ext cx="388674" cy="30489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B4B37E7-3F8B-49EA-8D19-454E1DB2C6F5}"/>
              </a:ext>
            </a:extLst>
          </p:cNvPr>
          <p:cNvCxnSpPr>
            <a:cxnSpLocks/>
            <a:stCxn id="66" idx="6"/>
            <a:endCxn id="73" idx="2"/>
          </p:cNvCxnSpPr>
          <p:nvPr/>
        </p:nvCxnSpPr>
        <p:spPr>
          <a:xfrm flipV="1">
            <a:off x="460981" y="1734003"/>
            <a:ext cx="278106" cy="138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39E2F92-853C-4592-A932-13274137A87C}"/>
              </a:ext>
            </a:extLst>
          </p:cNvPr>
          <p:cNvCxnSpPr>
            <a:cxnSpLocks/>
            <a:stCxn id="71" idx="5"/>
            <a:endCxn id="74" idx="1"/>
          </p:cNvCxnSpPr>
          <p:nvPr/>
        </p:nvCxnSpPr>
        <p:spPr>
          <a:xfrm>
            <a:off x="1031258" y="1178629"/>
            <a:ext cx="601012" cy="39055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E4E135D-0E0E-4E72-9895-1BA9A7033FFD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 flipV="1">
            <a:off x="1113472" y="1694026"/>
            <a:ext cx="465655" cy="3997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73248A76-D6EA-4267-85D7-2E48376E4F9E}"/>
              </a:ext>
            </a:extLst>
          </p:cNvPr>
          <p:cNvCxnSpPr>
            <a:cxnSpLocks/>
            <a:stCxn id="74" idx="3"/>
            <a:endCxn id="75" idx="7"/>
          </p:cNvCxnSpPr>
          <p:nvPr/>
        </p:nvCxnSpPr>
        <p:spPr>
          <a:xfrm flipH="1">
            <a:off x="1059247" y="1818866"/>
            <a:ext cx="573023" cy="37253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1289F9BE-093F-4893-BD8B-D1AAD0C71F1D}"/>
              </a:ext>
            </a:extLst>
          </p:cNvPr>
          <p:cNvCxnSpPr>
            <a:cxnSpLocks/>
            <a:stCxn id="76" idx="2"/>
            <a:endCxn id="71" idx="6"/>
          </p:cNvCxnSpPr>
          <p:nvPr/>
        </p:nvCxnSpPr>
        <p:spPr>
          <a:xfrm flipH="1">
            <a:off x="1086815" y="941477"/>
            <a:ext cx="557865" cy="10664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arrow" w="med" len="med"/>
            <a:tailEnd type="none" w="med" len="med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05445721-1C2E-4A1B-A392-3DE3229612F0}"/>
              </a:ext>
            </a:extLst>
          </p:cNvPr>
          <p:cNvCxnSpPr>
            <a:cxnSpLocks/>
            <a:stCxn id="73" idx="0"/>
            <a:endCxn id="71" idx="4"/>
          </p:cNvCxnSpPr>
          <p:nvPr/>
        </p:nvCxnSpPr>
        <p:spPr>
          <a:xfrm flipH="1" flipV="1">
            <a:off x="897133" y="1232689"/>
            <a:ext cx="29147" cy="31916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86" name="TextBox 25">
            <a:extLst>
              <a:ext uri="{FF2B5EF4-FFF2-40B4-BE49-F238E27FC236}">
                <a16:creationId xmlns:a16="http://schemas.microsoft.com/office/drawing/2014/main" id="{12E5B832-2194-46A7-941D-CE23F6C284B0}"/>
              </a:ext>
            </a:extLst>
          </p:cNvPr>
          <p:cNvSpPr txBox="1"/>
          <p:nvPr/>
        </p:nvSpPr>
        <p:spPr>
          <a:xfrm>
            <a:off x="411777" y="1484951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7" name="TextBox 26">
            <a:extLst>
              <a:ext uri="{FF2B5EF4-FFF2-40B4-BE49-F238E27FC236}">
                <a16:creationId xmlns:a16="http://schemas.microsoft.com/office/drawing/2014/main" id="{111EAC15-48BD-4B81-AE6E-4EE1DB034F72}"/>
              </a:ext>
            </a:extLst>
          </p:cNvPr>
          <p:cNvSpPr txBox="1"/>
          <p:nvPr/>
        </p:nvSpPr>
        <p:spPr>
          <a:xfrm>
            <a:off x="435268" y="2141249"/>
            <a:ext cx="732896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8" name="TextBox 27">
            <a:extLst>
              <a:ext uri="{FF2B5EF4-FFF2-40B4-BE49-F238E27FC236}">
                <a16:creationId xmlns:a16="http://schemas.microsoft.com/office/drawing/2014/main" id="{75638C7D-DF38-4092-9B1C-C5E1351BFD9D}"/>
              </a:ext>
            </a:extLst>
          </p:cNvPr>
          <p:cNvSpPr txBox="1"/>
          <p:nvPr/>
        </p:nvSpPr>
        <p:spPr>
          <a:xfrm>
            <a:off x="892921" y="1323356"/>
            <a:ext cx="520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9" name="TextBox 28">
            <a:extLst>
              <a:ext uri="{FF2B5EF4-FFF2-40B4-BE49-F238E27FC236}">
                <a16:creationId xmlns:a16="http://schemas.microsoft.com/office/drawing/2014/main" id="{89E11858-C08D-459C-BF77-17A54A82EF4C}"/>
              </a:ext>
            </a:extLst>
          </p:cNvPr>
          <p:cNvSpPr txBox="1"/>
          <p:nvPr/>
        </p:nvSpPr>
        <p:spPr>
          <a:xfrm>
            <a:off x="1174600" y="1111634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0" name="TextBox 29">
            <a:extLst>
              <a:ext uri="{FF2B5EF4-FFF2-40B4-BE49-F238E27FC236}">
                <a16:creationId xmlns:a16="http://schemas.microsoft.com/office/drawing/2014/main" id="{5169E4ED-7952-4AFE-8133-3B087FBEED9E}"/>
              </a:ext>
            </a:extLst>
          </p:cNvPr>
          <p:cNvSpPr txBox="1"/>
          <p:nvPr/>
        </p:nvSpPr>
        <p:spPr>
          <a:xfrm>
            <a:off x="1174600" y="759165"/>
            <a:ext cx="551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1" name="TextBox 30">
            <a:extLst>
              <a:ext uri="{FF2B5EF4-FFF2-40B4-BE49-F238E27FC236}">
                <a16:creationId xmlns:a16="http://schemas.microsoft.com/office/drawing/2014/main" id="{67E1FA34-CE99-4237-91D7-D7670A537FF0}"/>
              </a:ext>
            </a:extLst>
          </p:cNvPr>
          <p:cNvSpPr txBox="1"/>
          <p:nvPr/>
        </p:nvSpPr>
        <p:spPr>
          <a:xfrm>
            <a:off x="1300447" y="1996668"/>
            <a:ext cx="453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92" name="TextBox 31">
            <a:extLst>
              <a:ext uri="{FF2B5EF4-FFF2-40B4-BE49-F238E27FC236}">
                <a16:creationId xmlns:a16="http://schemas.microsoft.com/office/drawing/2014/main" id="{C91B5717-F0E9-4A73-AD9C-C8898D4C2416}"/>
              </a:ext>
            </a:extLst>
          </p:cNvPr>
          <p:cNvSpPr txBox="1"/>
          <p:nvPr/>
        </p:nvSpPr>
        <p:spPr>
          <a:xfrm>
            <a:off x="1122199" y="1457135"/>
            <a:ext cx="7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20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D01B4879-FFC5-4E2C-9D8D-6E7D5FBA7732}"/>
              </a:ext>
            </a:extLst>
          </p:cNvPr>
          <p:cNvCxnSpPr>
            <a:cxnSpLocks/>
            <a:stCxn id="74" idx="0"/>
            <a:endCxn id="76" idx="4"/>
          </p:cNvCxnSpPr>
          <p:nvPr/>
        </p:nvCxnSpPr>
        <p:spPr>
          <a:xfrm flipV="1">
            <a:off x="1760569" y="1095321"/>
            <a:ext cx="44972" cy="42215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51" name="直接箭头连接符 150"/>
          <p:cNvCxnSpPr/>
          <p:nvPr/>
        </p:nvCxnSpPr>
        <p:spPr>
          <a:xfrm flipH="1">
            <a:off x="3410864" y="1125825"/>
            <a:ext cx="1864072" cy="64961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5333223" y="1125361"/>
            <a:ext cx="1121333" cy="71995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4" idx="2"/>
          </p:cNvCxnSpPr>
          <p:nvPr/>
        </p:nvCxnSpPr>
        <p:spPr>
          <a:xfrm>
            <a:off x="5304079" y="1125825"/>
            <a:ext cx="2630611" cy="57585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TextBox 30"/>
          <p:cNvSpPr txBox="1"/>
          <p:nvPr/>
        </p:nvSpPr>
        <p:spPr>
          <a:xfrm>
            <a:off x="4849577" y="1293117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0+30&lt;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[2]=0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[2]=30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157" name="TextBox 30"/>
          <p:cNvSpPr txBox="1"/>
          <p:nvPr/>
        </p:nvSpPr>
        <p:spPr>
          <a:xfrm>
            <a:off x="7732124" y="843396"/>
            <a:ext cx="1215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0+100&lt;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[3]=0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[3]=100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cxnSp>
        <p:nvCxnSpPr>
          <p:cNvPr id="158" name="直接箭头连接符 157"/>
          <p:cNvCxnSpPr/>
          <p:nvPr/>
        </p:nvCxnSpPr>
        <p:spPr>
          <a:xfrm flipH="1">
            <a:off x="2452929" y="2062491"/>
            <a:ext cx="944165" cy="72833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>
            <a:off x="3440009" y="2071154"/>
            <a:ext cx="616485" cy="74447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1" name="TextBox 45"/>
          <p:cNvSpPr txBox="1"/>
          <p:nvPr/>
        </p:nvSpPr>
        <p:spPr>
          <a:xfrm>
            <a:off x="1068482" y="2409966"/>
            <a:ext cx="10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600" dirty="0">
                <a:solidFill>
                  <a:srgbClr val="0000FF"/>
                </a:solidFill>
              </a:rPr>
              <a:t>10+6&lt;</a:t>
            </a:r>
            <a:r>
              <a:rPr lang="zh-CN" altLang="zh-CN" sz="1600" dirty="0">
                <a:solidFill>
                  <a:srgbClr val="0000FF"/>
                </a:solidFill>
              </a:rPr>
              <a:t>∞</a:t>
            </a:r>
            <a:r>
              <a:rPr lang="en-US" altLang="zh-CN" sz="1600" dirty="0">
                <a:solidFill>
                  <a:srgbClr val="0000FF"/>
                </a:solidFill>
              </a:rPr>
              <a:t>:</a:t>
            </a:r>
            <a:endParaRPr lang="zh-CN" altLang="zh-CN" sz="16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prev</a:t>
            </a:r>
            <a:r>
              <a:rPr lang="en-US" altLang="zh-CN" sz="1600" dirty="0">
                <a:solidFill>
                  <a:srgbClr val="FF0000"/>
                </a:solidFill>
              </a:rPr>
              <a:t>[4]=1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600" dirty="0" err="1">
                <a:solidFill>
                  <a:srgbClr val="FF0000"/>
                </a:solidFill>
              </a:rPr>
              <a:t>dist</a:t>
            </a:r>
            <a:r>
              <a:rPr lang="en-US" altLang="zh-CN" sz="1600" dirty="0">
                <a:solidFill>
                  <a:srgbClr val="FF0000"/>
                </a:solidFill>
              </a:rPr>
              <a:t>[4]=16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  <p:sp>
        <p:nvSpPr>
          <p:cNvPr id="162" name="TextBox 45"/>
          <p:cNvSpPr txBox="1"/>
          <p:nvPr/>
        </p:nvSpPr>
        <p:spPr>
          <a:xfrm>
            <a:off x="2801363" y="2521453"/>
            <a:ext cx="10715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10+50&lt;</a:t>
            </a:r>
            <a:r>
              <a:rPr lang="zh-CN" altLang="zh-CN" sz="1400" dirty="0">
                <a:solidFill>
                  <a:srgbClr val="0000FF"/>
                </a:solidFill>
              </a:rPr>
              <a:t>∞</a:t>
            </a:r>
            <a:r>
              <a:rPr lang="en-US" altLang="zh-CN" sz="1400" dirty="0">
                <a:solidFill>
                  <a:srgbClr val="0000FF"/>
                </a:solidFill>
              </a:rPr>
              <a:t>:</a:t>
            </a:r>
            <a:endParaRPr lang="zh-CN" altLang="zh-CN" sz="14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[5]=1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[5]=60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sp>
        <p:nvSpPr>
          <p:cNvPr id="100" name="TextBox 45"/>
          <p:cNvSpPr txBox="1"/>
          <p:nvPr/>
        </p:nvSpPr>
        <p:spPr>
          <a:xfrm>
            <a:off x="5593957" y="2239003"/>
            <a:ext cx="1071570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30+20&lt;60:</a:t>
            </a:r>
            <a:endParaRPr lang="zh-CN" altLang="zh-CN" sz="1400" dirty="0">
              <a:solidFill>
                <a:srgbClr val="0000FF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[5]=2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[5]=50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cxnSp>
        <p:nvCxnSpPr>
          <p:cNvPr id="101" name="直接箭头连接符 100"/>
          <p:cNvCxnSpPr/>
          <p:nvPr/>
        </p:nvCxnSpPr>
        <p:spPr>
          <a:xfrm>
            <a:off x="6441424" y="2144387"/>
            <a:ext cx="710256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TextBox 30">
            <a:extLst>
              <a:ext uri="{FF2B5EF4-FFF2-40B4-BE49-F238E27FC236}">
                <a16:creationId xmlns:a16="http://schemas.microsoft.com/office/drawing/2014/main" id="{67E1FA34-CE99-4237-91D7-D7670A537FF0}"/>
              </a:ext>
            </a:extLst>
          </p:cNvPr>
          <p:cNvSpPr txBox="1"/>
          <p:nvPr/>
        </p:nvSpPr>
        <p:spPr>
          <a:xfrm>
            <a:off x="1754296" y="1134131"/>
            <a:ext cx="453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0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15</a:t>
            </a:r>
            <a:endParaRPr lang="zh-CN" altLang="en-US" sz="10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03" name="TextBox 45">
            <a:extLst>
              <a:ext uri="{FF2B5EF4-FFF2-40B4-BE49-F238E27FC236}">
                <a16:creationId xmlns:a16="http://schemas.microsoft.com/office/drawing/2014/main" id="{783D7DE4-5575-4EFF-A639-B87FA7600865}"/>
              </a:ext>
            </a:extLst>
          </p:cNvPr>
          <p:cNvSpPr txBox="1"/>
          <p:nvPr/>
        </p:nvSpPr>
        <p:spPr>
          <a:xfrm>
            <a:off x="6254970" y="4235888"/>
            <a:ext cx="1229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altLang="zh-CN" sz="1400" dirty="0">
                <a:solidFill>
                  <a:srgbClr val="0000FF"/>
                </a:solidFill>
              </a:rPr>
              <a:t>50+10&lt;100</a:t>
            </a: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prev</a:t>
            </a:r>
            <a:r>
              <a:rPr lang="en-US" altLang="zh-CN" sz="1400" dirty="0">
                <a:solidFill>
                  <a:srgbClr val="FF0000"/>
                </a:solidFill>
              </a:rPr>
              <a:t>[3]=5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defTabSz="914378"/>
            <a:r>
              <a:rPr lang="en-US" altLang="zh-CN" sz="1400" dirty="0" err="1">
                <a:solidFill>
                  <a:srgbClr val="FF0000"/>
                </a:solidFill>
              </a:rPr>
              <a:t>dist</a:t>
            </a:r>
            <a:r>
              <a:rPr lang="en-US" altLang="zh-CN" sz="1400" dirty="0">
                <a:solidFill>
                  <a:srgbClr val="FF0000"/>
                </a:solidFill>
              </a:rPr>
              <a:t>[3]=60</a:t>
            </a:r>
            <a:endParaRPr lang="zh-CN" altLang="zh-CN" sz="1400" dirty="0">
              <a:solidFill>
                <a:srgbClr val="FF0000"/>
              </a:solidFill>
            </a:endParaRP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6BFBB980-E893-421D-87FE-450694303D3A}"/>
              </a:ext>
            </a:extLst>
          </p:cNvPr>
          <p:cNvCxnSpPr/>
          <p:nvPr/>
        </p:nvCxnSpPr>
        <p:spPr>
          <a:xfrm flipH="1">
            <a:off x="6650040" y="3108003"/>
            <a:ext cx="559779" cy="72815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9510655A-C4C2-43B2-88EA-6C44D0BD412C}"/>
              </a:ext>
            </a:extLst>
          </p:cNvPr>
          <p:cNvSpPr/>
          <p:nvPr/>
        </p:nvSpPr>
        <p:spPr>
          <a:xfrm>
            <a:off x="2760463" y="3404824"/>
            <a:ext cx="1191352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dist</a:t>
            </a:r>
            <a:r>
              <a:rPr lang="en-US" altLang="zh-CN" dirty="0">
                <a:solidFill>
                  <a:srgbClr val="FF0000"/>
                </a:solidFill>
              </a:rPr>
              <a:t>[1]=10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03EA4B78-C57B-451E-A394-FC3515BBA288}"/>
              </a:ext>
            </a:extLst>
          </p:cNvPr>
          <p:cNvSpPr/>
          <p:nvPr/>
        </p:nvSpPr>
        <p:spPr>
          <a:xfrm>
            <a:off x="2760463" y="3728778"/>
            <a:ext cx="1191352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dist</a:t>
            </a:r>
            <a:r>
              <a:rPr lang="en-US" altLang="zh-CN" dirty="0">
                <a:solidFill>
                  <a:srgbClr val="FF0000"/>
                </a:solidFill>
              </a:rPr>
              <a:t>[2]=30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2F3E6B1E-3CBD-4F0C-AEB9-AB3B52F74421}"/>
              </a:ext>
            </a:extLst>
          </p:cNvPr>
          <p:cNvSpPr/>
          <p:nvPr/>
        </p:nvSpPr>
        <p:spPr>
          <a:xfrm>
            <a:off x="2760463" y="4052733"/>
            <a:ext cx="1191352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dist</a:t>
            </a:r>
            <a:r>
              <a:rPr lang="en-US" altLang="zh-CN" dirty="0">
                <a:solidFill>
                  <a:srgbClr val="FF0000"/>
                </a:solidFill>
              </a:rPr>
              <a:t>[3]=60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58CB68B0-CDD0-4651-BD8A-BFBC765510CC}"/>
              </a:ext>
            </a:extLst>
          </p:cNvPr>
          <p:cNvSpPr/>
          <p:nvPr/>
        </p:nvSpPr>
        <p:spPr>
          <a:xfrm>
            <a:off x="2760463" y="4376688"/>
            <a:ext cx="1191352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dist</a:t>
            </a:r>
            <a:r>
              <a:rPr lang="en-US" altLang="zh-CN" dirty="0">
                <a:solidFill>
                  <a:srgbClr val="FF0000"/>
                </a:solidFill>
              </a:rPr>
              <a:t>[4]=16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274BB955-D254-4750-9658-60B9642F2A4A}"/>
              </a:ext>
            </a:extLst>
          </p:cNvPr>
          <p:cNvSpPr/>
          <p:nvPr/>
        </p:nvSpPr>
        <p:spPr>
          <a:xfrm>
            <a:off x="2760463" y="4700642"/>
            <a:ext cx="1191352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dist</a:t>
            </a:r>
            <a:r>
              <a:rPr lang="en-US" altLang="zh-CN" dirty="0">
                <a:solidFill>
                  <a:srgbClr val="FF0000"/>
                </a:solidFill>
              </a:rPr>
              <a:t>[5]=50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C8D2F091-3E77-4963-B18E-0FF8A8B06A9F}"/>
              </a:ext>
            </a:extLst>
          </p:cNvPr>
          <p:cNvSpPr/>
          <p:nvPr/>
        </p:nvSpPr>
        <p:spPr>
          <a:xfrm>
            <a:off x="3920596" y="3411896"/>
            <a:ext cx="1152880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prev</a:t>
            </a:r>
            <a:r>
              <a:rPr lang="en-US" altLang="zh-CN" dirty="0">
                <a:solidFill>
                  <a:srgbClr val="FF0000"/>
                </a:solidFill>
              </a:rPr>
              <a:t>[1]=0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4A4EA355-1CEE-4BFA-A4CB-1B568C0A7967}"/>
              </a:ext>
            </a:extLst>
          </p:cNvPr>
          <p:cNvSpPr/>
          <p:nvPr/>
        </p:nvSpPr>
        <p:spPr>
          <a:xfrm>
            <a:off x="3920596" y="3735850"/>
            <a:ext cx="1152880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prev</a:t>
            </a:r>
            <a:r>
              <a:rPr lang="en-US" altLang="zh-CN" dirty="0">
                <a:solidFill>
                  <a:srgbClr val="FF0000"/>
                </a:solidFill>
              </a:rPr>
              <a:t>[2]=0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5AC3B07A-7221-4FB2-A620-CC3735C554D9}"/>
              </a:ext>
            </a:extLst>
          </p:cNvPr>
          <p:cNvSpPr/>
          <p:nvPr/>
        </p:nvSpPr>
        <p:spPr>
          <a:xfrm>
            <a:off x="3920596" y="4059805"/>
            <a:ext cx="1152880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prev</a:t>
            </a:r>
            <a:r>
              <a:rPr lang="en-US" altLang="zh-CN" dirty="0">
                <a:solidFill>
                  <a:srgbClr val="FF0000"/>
                </a:solidFill>
              </a:rPr>
              <a:t>[3]=5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AE003937-32E0-4AA3-9231-22D127163618}"/>
              </a:ext>
            </a:extLst>
          </p:cNvPr>
          <p:cNvSpPr/>
          <p:nvPr/>
        </p:nvSpPr>
        <p:spPr>
          <a:xfrm>
            <a:off x="3920596" y="4383760"/>
            <a:ext cx="1152880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prev</a:t>
            </a:r>
            <a:r>
              <a:rPr lang="en-US" altLang="zh-CN" dirty="0">
                <a:solidFill>
                  <a:srgbClr val="FF0000"/>
                </a:solidFill>
              </a:rPr>
              <a:t>[4]=1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C6E21039-AD3A-4BF2-BE8C-BDD29A068C52}"/>
              </a:ext>
            </a:extLst>
          </p:cNvPr>
          <p:cNvSpPr/>
          <p:nvPr/>
        </p:nvSpPr>
        <p:spPr>
          <a:xfrm>
            <a:off x="3920596" y="4707714"/>
            <a:ext cx="1152880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defTabSz="914378"/>
            <a:r>
              <a:rPr lang="en-US" altLang="zh-CN" dirty="0" err="1">
                <a:solidFill>
                  <a:srgbClr val="FF0000"/>
                </a:solidFill>
              </a:rPr>
              <a:t>prev</a:t>
            </a:r>
            <a:r>
              <a:rPr lang="en-US" altLang="zh-CN" dirty="0">
                <a:solidFill>
                  <a:srgbClr val="FF0000"/>
                </a:solidFill>
              </a:rPr>
              <a:t>[5]=2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95" name="燕尾形 94"/>
          <p:cNvSpPr/>
          <p:nvPr/>
        </p:nvSpPr>
        <p:spPr>
          <a:xfrm>
            <a:off x="899592" y="123480"/>
            <a:ext cx="5187726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48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单源最短路径问题求解</a:t>
            </a:r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优先队列式</a:t>
            </a:r>
          </a:p>
        </p:txBody>
      </p:sp>
    </p:spTree>
    <p:extLst>
      <p:ext uri="{BB962C8B-B14F-4D97-AF65-F5344CB8AC3E}">
        <p14:creationId xmlns:p14="http://schemas.microsoft.com/office/powerpoint/2010/main" val="385142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单源最短路径问题描述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单源最短路径问题算法设计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单源最短路径问题求解</a:t>
            </a:r>
            <a:endParaRPr lang="en-US" altLang="zh-CN" dirty="0"/>
          </a:p>
          <a:p>
            <a:pPr lvl="1"/>
            <a:r>
              <a:rPr lang="zh-CN" altLang="en-US" dirty="0"/>
              <a:t>队列式</a:t>
            </a:r>
          </a:p>
          <a:p>
            <a:pPr lvl="1"/>
            <a:r>
              <a:rPr lang="zh-CN" altLang="en-US" dirty="0"/>
              <a:t>优先队列式</a:t>
            </a:r>
          </a:p>
          <a:p>
            <a:endParaRPr lang="zh-CN" altLang="en-US" dirty="0"/>
          </a:p>
        </p:txBody>
      </p:sp>
      <p:sp>
        <p:nvSpPr>
          <p:cNvPr id="3" name="燕尾形 2"/>
          <p:cNvSpPr/>
          <p:nvPr/>
        </p:nvSpPr>
        <p:spPr>
          <a:xfrm>
            <a:off x="899592" y="123480"/>
            <a:ext cx="1900052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48"/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12900" indent="0">
              <a:lnSpc>
                <a:spcPct val="150000"/>
              </a:lnSpc>
              <a:buNone/>
            </a:pPr>
            <a:r>
              <a:rPr lang="en-US" altLang="zh-CN" sz="2800" dirty="0"/>
              <a:t>1.</a:t>
            </a:r>
            <a:r>
              <a:rPr lang="zh-CN" altLang="en-US" dirty="0"/>
              <a:t>单源最短路径问题描述</a:t>
            </a:r>
          </a:p>
          <a:p>
            <a:pPr marL="1612900" indent="0">
              <a:lnSpc>
                <a:spcPct val="150000"/>
              </a:lnSpc>
              <a:buNone/>
            </a:pPr>
            <a:r>
              <a:rPr lang="en-US" altLang="zh-CN" sz="2800" dirty="0"/>
              <a:t>2.</a:t>
            </a:r>
            <a:r>
              <a:rPr lang="zh-CN" altLang="en-US" dirty="0"/>
              <a:t>单源最短路径问题算法设计</a:t>
            </a:r>
            <a:endParaRPr lang="zh-CN" altLang="en-US" sz="2800" dirty="0"/>
          </a:p>
          <a:p>
            <a:pPr marL="1612900" indent="0">
              <a:lnSpc>
                <a:spcPct val="150000"/>
              </a:lnSpc>
              <a:buNone/>
            </a:pPr>
            <a:r>
              <a:rPr lang="en-US" altLang="zh-CN" sz="2800" dirty="0"/>
              <a:t>3.</a:t>
            </a:r>
            <a:r>
              <a:rPr lang="zh-CN" altLang="en-US" dirty="0"/>
              <a:t>单源最短路径问题求解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53128" y="654064"/>
            <a:ext cx="7147876" cy="1"/>
          </a:xfrm>
          <a:prstGeom prst="line">
            <a:avLst/>
          </a:prstGeom>
          <a:noFill/>
          <a:ln w="15875" cap="flat" cmpd="sng" algn="ctr">
            <a:solidFill>
              <a:srgbClr val="118C3B"/>
            </a:solidFill>
            <a:prstDash val="solid"/>
          </a:ln>
          <a:effectLst/>
        </p:spPr>
      </p:cxnSp>
      <p:sp>
        <p:nvSpPr>
          <p:cNvPr id="8" name="MH_Other_4"/>
          <p:cNvSpPr/>
          <p:nvPr>
            <p:custDataLst>
              <p:tags r:id="rId1"/>
            </p:custDataLst>
          </p:nvPr>
        </p:nvSpPr>
        <p:spPr>
          <a:xfrm>
            <a:off x="235547" y="165586"/>
            <a:ext cx="416148" cy="416148"/>
          </a:xfrm>
          <a:prstGeom prst="ellipse">
            <a:avLst/>
          </a:prstGeom>
          <a:solidFill>
            <a:schemeClr val="accent2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9" name="MH_Other_4"/>
          <p:cNvSpPr/>
          <p:nvPr>
            <p:custDataLst>
              <p:tags r:id="rId2"/>
            </p:custDataLst>
          </p:nvPr>
        </p:nvSpPr>
        <p:spPr>
          <a:xfrm>
            <a:off x="-68560" y="505752"/>
            <a:ext cx="271937" cy="271937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85093" y="313065"/>
            <a:ext cx="324000" cy="324000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95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MH_Other_4"/>
          <p:cNvSpPr/>
          <p:nvPr>
            <p:custDataLst>
              <p:tags r:id="rId3"/>
            </p:custDataLst>
          </p:nvPr>
        </p:nvSpPr>
        <p:spPr>
          <a:xfrm>
            <a:off x="158706" y="11905"/>
            <a:ext cx="153681" cy="153681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899591" y="123479"/>
            <a:ext cx="3045391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单源最短路径问题</a:t>
            </a:r>
          </a:p>
        </p:txBody>
      </p:sp>
    </p:spTree>
    <p:extLst>
      <p:ext uri="{BB962C8B-B14F-4D97-AF65-F5344CB8AC3E}">
        <p14:creationId xmlns:p14="http://schemas.microsoft.com/office/powerpoint/2010/main" val="301306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D9BA357-5864-4D41-B1EF-305468AF5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给定一个带权有向图</a:t>
            </a:r>
            <a:r>
              <a:rPr lang="en-US" altLang="zh-CN" dirty="0"/>
              <a:t>G=</a:t>
            </a:r>
            <a:r>
              <a:rPr lang="zh-CN" altLang="en-US" dirty="0"/>
              <a:t>（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每条边的权是一个正整数</a:t>
            </a:r>
            <a:endParaRPr lang="en-US" altLang="zh-CN" dirty="0"/>
          </a:p>
          <a:p>
            <a:pPr lvl="1"/>
            <a:r>
              <a:rPr lang="zh-CN" altLang="en-US" dirty="0"/>
              <a:t>给定</a:t>
            </a:r>
            <a:r>
              <a:rPr lang="en-US" altLang="zh-CN" dirty="0"/>
              <a:t>V</a:t>
            </a:r>
            <a:r>
              <a:rPr lang="zh-CN" altLang="en-US" dirty="0"/>
              <a:t>中的一个顶点 </a:t>
            </a:r>
            <a:r>
              <a:rPr lang="en-US" altLang="zh-CN" sz="3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/>
              <a:t>，称为源点。</a:t>
            </a:r>
            <a:endParaRPr lang="en-US" altLang="zh-CN" dirty="0"/>
          </a:p>
          <a:p>
            <a:r>
              <a:rPr lang="zh-CN" altLang="en-US" dirty="0"/>
              <a:t>计算从源点到其他</a:t>
            </a:r>
            <a:r>
              <a:rPr lang="zh-CN" altLang="en-US" dirty="0">
                <a:solidFill>
                  <a:srgbClr val="FF0000"/>
                </a:solidFill>
              </a:rPr>
              <a:t>所有顶点</a:t>
            </a:r>
            <a:r>
              <a:rPr lang="zh-CN" altLang="en-US" dirty="0"/>
              <a:t>的最短路径长度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B877EA-25C9-4CEE-B5F1-EC0A2DF7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E0E4F-9EAC-4D2F-9A4A-96C150ECADC0}" type="datetime1">
              <a:rPr lang="zh-CN" altLang="en-US" smtClean="0"/>
              <a:pPr>
                <a:defRPr/>
              </a:pPr>
              <a:t>2021/11/8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燕尾形 11">
            <a:extLst>
              <a:ext uri="{FF2B5EF4-FFF2-40B4-BE49-F238E27FC236}">
                <a16:creationId xmlns:a16="http://schemas.microsoft.com/office/drawing/2014/main" id="{F32C4D95-28DC-4CD4-8235-152FA10AC616}"/>
              </a:ext>
            </a:extLst>
          </p:cNvPr>
          <p:cNvSpPr/>
          <p:nvPr/>
        </p:nvSpPr>
        <p:spPr>
          <a:xfrm>
            <a:off x="899590" y="123479"/>
            <a:ext cx="3717565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单源最短路径问题描述</a:t>
            </a:r>
          </a:p>
        </p:txBody>
      </p:sp>
    </p:spTree>
    <p:extLst>
      <p:ext uri="{BB962C8B-B14F-4D97-AF65-F5344CB8AC3E}">
        <p14:creationId xmlns:p14="http://schemas.microsoft.com/office/powerpoint/2010/main" val="32962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标注: 弯曲线形 41988">
            <a:extLst>
              <a:ext uri="{FF2B5EF4-FFF2-40B4-BE49-F238E27FC236}">
                <a16:creationId xmlns:a16="http://schemas.microsoft.com/office/drawing/2014/main" id="{D2A8B707-8819-4E18-BE04-29AA4FFC01FA}"/>
              </a:ext>
            </a:extLst>
          </p:cNvPr>
          <p:cNvSpPr/>
          <p:nvPr/>
        </p:nvSpPr>
        <p:spPr>
          <a:xfrm>
            <a:off x="37339" y="1411718"/>
            <a:ext cx="1390919" cy="601062"/>
          </a:xfrm>
          <a:prstGeom prst="borderCallout2">
            <a:avLst>
              <a:gd name="adj1" fmla="val 38594"/>
              <a:gd name="adj2" fmla="val 104569"/>
              <a:gd name="adj3" fmla="val 68359"/>
              <a:gd name="adj4" fmla="val 136252"/>
              <a:gd name="adj5" fmla="val 150533"/>
              <a:gd name="adj6" fmla="val 156986"/>
            </a:avLst>
          </a:prstGeom>
          <a:solidFill>
            <a:schemeClr val="bg1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</a:rPr>
              <a:t>源点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16373" y="875454"/>
            <a:ext cx="5425817" cy="3875898"/>
            <a:chOff x="2016373" y="875454"/>
            <a:chExt cx="5425817" cy="3875898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C917EE1A-0F0B-4DD4-93D4-2E3964C3A8C3}"/>
                </a:ext>
              </a:extLst>
            </p:cNvPr>
            <p:cNvSpPr/>
            <p:nvPr/>
          </p:nvSpPr>
          <p:spPr>
            <a:xfrm>
              <a:off x="2016373" y="2336314"/>
              <a:ext cx="621375" cy="634100"/>
            </a:xfrm>
            <a:prstGeom prst="ellipse">
              <a:avLst/>
            </a:prstGeom>
            <a:solidFill>
              <a:srgbClr val="FFFF00"/>
            </a:solidFill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itchFamily="49" charset="0"/>
                  <a:ea typeface="华文楷体" panose="02010600040101010101" pitchFamily="2" charset="-122"/>
                  <a:cs typeface="Consolas" pitchFamily="49" charset="0"/>
                </a:rPr>
                <a:t>0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4146C0EC-6228-4BFA-992F-17A775004E93}"/>
                </a:ext>
              </a:extLst>
            </p:cNvPr>
            <p:cNvSpPr/>
            <p:nvPr/>
          </p:nvSpPr>
          <p:spPr>
            <a:xfrm>
              <a:off x="3796324" y="1006780"/>
              <a:ext cx="621375" cy="634100"/>
            </a:xfrm>
            <a:prstGeom prst="ellipse">
              <a:avLst/>
            </a:prstGeom>
            <a:solidFill>
              <a:srgbClr val="2EFFFC"/>
            </a:solidFill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itchFamily="49" charset="0"/>
                  <a:ea typeface="华文楷体" panose="02010600040101010101" pitchFamily="2" charset="-122"/>
                  <a:cs typeface="Consolas" pitchFamily="49" charset="0"/>
                </a:rPr>
                <a:t>1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E7586FA9-DAE9-43BB-833D-E763AF48B2D8}"/>
                </a:ext>
              </a:extLst>
            </p:cNvPr>
            <p:cNvSpPr/>
            <p:nvPr/>
          </p:nvSpPr>
          <p:spPr>
            <a:xfrm>
              <a:off x="3870069" y="2344388"/>
              <a:ext cx="621375" cy="634100"/>
            </a:xfrm>
            <a:prstGeom prst="ellipse">
              <a:avLst/>
            </a:prstGeom>
            <a:solidFill>
              <a:srgbClr val="2EFFFC"/>
            </a:solidFill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itchFamily="49" charset="0"/>
                  <a:ea typeface="华文楷体" panose="02010600040101010101" pitchFamily="2" charset="-122"/>
                  <a:cs typeface="Consolas" pitchFamily="49" charset="0"/>
                </a:rPr>
                <a:t>2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7DCA0CD5-DC16-49DA-B5C4-F3E725A7EA63}"/>
                </a:ext>
              </a:extLst>
            </p:cNvPr>
            <p:cNvSpPr/>
            <p:nvPr/>
          </p:nvSpPr>
          <p:spPr>
            <a:xfrm>
              <a:off x="6332572" y="2291819"/>
              <a:ext cx="621375" cy="634100"/>
            </a:xfrm>
            <a:prstGeom prst="ellipse">
              <a:avLst/>
            </a:prstGeom>
            <a:solidFill>
              <a:srgbClr val="2EFFFC"/>
            </a:solidFill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itchFamily="49" charset="0"/>
                  <a:ea typeface="华文楷体" panose="02010600040101010101" pitchFamily="2" charset="-122"/>
                  <a:cs typeface="Consolas" pitchFamily="49" charset="0"/>
                </a:rPr>
                <a:t>5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5E35676E-5B2B-4994-8E5D-F7838AB09002}"/>
                </a:ext>
              </a:extLst>
            </p:cNvPr>
            <p:cNvSpPr/>
            <p:nvPr/>
          </p:nvSpPr>
          <p:spPr>
            <a:xfrm>
              <a:off x="3915665" y="4117252"/>
              <a:ext cx="621375" cy="634100"/>
            </a:xfrm>
            <a:prstGeom prst="ellipse">
              <a:avLst/>
            </a:prstGeom>
            <a:solidFill>
              <a:srgbClr val="2EFFFC"/>
            </a:solidFill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itchFamily="49" charset="0"/>
                  <a:ea typeface="华文楷体" panose="02010600040101010101" pitchFamily="2" charset="-122"/>
                  <a:cs typeface="Consolas" pitchFamily="49" charset="0"/>
                </a:rPr>
                <a:t>3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1CB2426E-D0A9-4A75-B451-9BB5BD2482BE}"/>
                </a:ext>
              </a:extLst>
            </p:cNvPr>
            <p:cNvSpPr/>
            <p:nvPr/>
          </p:nvSpPr>
          <p:spPr>
            <a:xfrm>
              <a:off x="6332571" y="1006780"/>
              <a:ext cx="621375" cy="634100"/>
            </a:xfrm>
            <a:prstGeom prst="ellipse">
              <a:avLst/>
            </a:prstGeom>
            <a:solidFill>
              <a:srgbClr val="2EFFFC"/>
            </a:solidFill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itchFamily="49" charset="0"/>
                  <a:ea typeface="华文楷体" panose="02010600040101010101" pitchFamily="2" charset="-122"/>
                  <a:cs typeface="Consolas" pitchFamily="49" charset="0"/>
                </a:rPr>
                <a:t>4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9398399F-4ADA-4FAB-874D-F28B227F8247}"/>
                </a:ext>
              </a:extLst>
            </p:cNvPr>
            <p:cNvCxnSpPr>
              <a:cxnSpLocks/>
              <a:stCxn id="43" idx="7"/>
              <a:endCxn id="44" idx="3"/>
            </p:cNvCxnSpPr>
            <p:nvPr/>
          </p:nvCxnSpPr>
          <p:spPr>
            <a:xfrm flipV="1">
              <a:off x="2546750" y="1548018"/>
              <a:ext cx="1340572" cy="88115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sp>
          <p:nvSpPr>
            <p:cNvPr id="50" name="TextBox 10">
              <a:extLst>
                <a:ext uri="{FF2B5EF4-FFF2-40B4-BE49-F238E27FC236}">
                  <a16:creationId xmlns:a16="http://schemas.microsoft.com/office/drawing/2014/main" id="{B80987A1-267E-445F-B27E-AFB3BA8BFB3A}"/>
                </a:ext>
              </a:extLst>
            </p:cNvPr>
            <p:cNvSpPr txBox="1"/>
            <p:nvPr/>
          </p:nvSpPr>
          <p:spPr>
            <a:xfrm>
              <a:off x="2600298" y="1743066"/>
              <a:ext cx="724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10</a:t>
              </a:r>
              <a:endParaRPr lang="zh-CN" altLang="en-US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A58B951C-C360-426F-ACA1-334EE03EE81F}"/>
                </a:ext>
              </a:extLst>
            </p:cNvPr>
            <p:cNvCxnSpPr>
              <a:cxnSpLocks/>
              <a:stCxn id="43" idx="5"/>
              <a:endCxn id="47" idx="1"/>
            </p:cNvCxnSpPr>
            <p:nvPr/>
          </p:nvCxnSpPr>
          <p:spPr>
            <a:xfrm>
              <a:off x="2546750" y="2877552"/>
              <a:ext cx="1459913" cy="1332562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1B4B37E7-3F8B-49EA-8D19-454E1DB2C6F5}"/>
                </a:ext>
              </a:extLst>
            </p:cNvPr>
            <p:cNvCxnSpPr>
              <a:cxnSpLocks/>
              <a:stCxn id="43" idx="6"/>
              <a:endCxn id="45" idx="2"/>
            </p:cNvCxnSpPr>
            <p:nvPr/>
          </p:nvCxnSpPr>
          <p:spPr>
            <a:xfrm>
              <a:off x="2637748" y="2653364"/>
              <a:ext cx="1232321" cy="8074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A39E2F92-853C-4592-A932-13274137A87C}"/>
                </a:ext>
              </a:extLst>
            </p:cNvPr>
            <p:cNvCxnSpPr>
              <a:cxnSpLocks/>
              <a:stCxn id="44" idx="5"/>
              <a:endCxn id="46" idx="1"/>
            </p:cNvCxnSpPr>
            <p:nvPr/>
          </p:nvCxnSpPr>
          <p:spPr>
            <a:xfrm>
              <a:off x="4326701" y="1548018"/>
              <a:ext cx="2096869" cy="836663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9E4E135D-0E0E-4E72-9895-1BA9A7033FFD}"/>
                </a:ext>
              </a:extLst>
            </p:cNvPr>
            <p:cNvCxnSpPr>
              <a:cxnSpLocks/>
              <a:stCxn id="45" idx="6"/>
              <a:endCxn id="46" idx="2"/>
            </p:cNvCxnSpPr>
            <p:nvPr/>
          </p:nvCxnSpPr>
          <p:spPr>
            <a:xfrm flipV="1">
              <a:off x="4491444" y="2608869"/>
              <a:ext cx="1841128" cy="52569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73248A76-D6EA-4267-85D7-2E48376E4F9E}"/>
                </a:ext>
              </a:extLst>
            </p:cNvPr>
            <p:cNvCxnSpPr>
              <a:cxnSpLocks/>
              <a:stCxn id="46" idx="3"/>
              <a:endCxn id="47" idx="7"/>
            </p:cNvCxnSpPr>
            <p:nvPr/>
          </p:nvCxnSpPr>
          <p:spPr>
            <a:xfrm flipH="1">
              <a:off x="4446042" y="2833057"/>
              <a:ext cx="1977528" cy="1377057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1289F9BE-093F-4893-BD8B-D1AAD0C71F1D}"/>
                </a:ext>
              </a:extLst>
            </p:cNvPr>
            <p:cNvCxnSpPr>
              <a:cxnSpLocks/>
              <a:stCxn id="48" idx="2"/>
              <a:endCxn id="44" idx="6"/>
            </p:cNvCxnSpPr>
            <p:nvPr/>
          </p:nvCxnSpPr>
          <p:spPr>
            <a:xfrm flipH="1">
              <a:off x="4417699" y="1323830"/>
              <a:ext cx="1914872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 w="med" len="med"/>
              <a:tailEnd type="none" w="med" len="med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sp>
          <p:nvSpPr>
            <p:cNvPr id="58" name="TextBox 25">
              <a:extLst>
                <a:ext uri="{FF2B5EF4-FFF2-40B4-BE49-F238E27FC236}">
                  <a16:creationId xmlns:a16="http://schemas.microsoft.com/office/drawing/2014/main" id="{12E5B832-2194-46A7-941D-CE23F6C284B0}"/>
                </a:ext>
              </a:extLst>
            </p:cNvPr>
            <p:cNvSpPr txBox="1"/>
            <p:nvPr/>
          </p:nvSpPr>
          <p:spPr>
            <a:xfrm>
              <a:off x="3043668" y="2300891"/>
              <a:ext cx="724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30</a:t>
              </a:r>
              <a:endParaRPr lang="zh-CN" altLang="en-US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59" name="TextBox 26">
              <a:extLst>
                <a:ext uri="{FF2B5EF4-FFF2-40B4-BE49-F238E27FC236}">
                  <a16:creationId xmlns:a16="http://schemas.microsoft.com/office/drawing/2014/main" id="{111EAC15-48BD-4B81-AE6E-4EE1DB034F72}"/>
                </a:ext>
              </a:extLst>
            </p:cNvPr>
            <p:cNvSpPr txBox="1"/>
            <p:nvPr/>
          </p:nvSpPr>
          <p:spPr>
            <a:xfrm>
              <a:off x="2635691" y="3661543"/>
              <a:ext cx="724938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100</a:t>
              </a:r>
              <a:endParaRPr lang="zh-CN" altLang="en-US" b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61" name="TextBox 28">
              <a:extLst>
                <a:ext uri="{FF2B5EF4-FFF2-40B4-BE49-F238E27FC236}">
                  <a16:creationId xmlns:a16="http://schemas.microsoft.com/office/drawing/2014/main" id="{89E11858-C08D-459C-BF77-17A54A82EF4C}"/>
                </a:ext>
              </a:extLst>
            </p:cNvPr>
            <p:cNvSpPr txBox="1"/>
            <p:nvPr/>
          </p:nvSpPr>
          <p:spPr>
            <a:xfrm>
              <a:off x="4811158" y="1914132"/>
              <a:ext cx="724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50</a:t>
              </a:r>
              <a:endParaRPr lang="zh-CN" altLang="en-US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62" name="TextBox 29">
              <a:extLst>
                <a:ext uri="{FF2B5EF4-FFF2-40B4-BE49-F238E27FC236}">
                  <a16:creationId xmlns:a16="http://schemas.microsoft.com/office/drawing/2014/main" id="{5169E4ED-7952-4AFE-8133-3B087FBEED9E}"/>
                </a:ext>
              </a:extLst>
            </p:cNvPr>
            <p:cNvSpPr txBox="1"/>
            <p:nvPr/>
          </p:nvSpPr>
          <p:spPr>
            <a:xfrm>
              <a:off x="5536096" y="875454"/>
              <a:ext cx="545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6</a:t>
              </a:r>
              <a:endParaRPr lang="zh-CN" altLang="en-US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63" name="TextBox 30">
              <a:extLst>
                <a:ext uri="{FF2B5EF4-FFF2-40B4-BE49-F238E27FC236}">
                  <a16:creationId xmlns:a16="http://schemas.microsoft.com/office/drawing/2014/main" id="{67E1FA34-CE99-4237-91D7-D7670A537FF0}"/>
                </a:ext>
              </a:extLst>
            </p:cNvPr>
            <p:cNvSpPr txBox="1"/>
            <p:nvPr/>
          </p:nvSpPr>
          <p:spPr>
            <a:xfrm>
              <a:off x="5739904" y="3359167"/>
              <a:ext cx="724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10</a:t>
              </a:r>
              <a:endParaRPr lang="zh-CN" altLang="en-US" b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64" name="TextBox 31">
              <a:extLst>
                <a:ext uri="{FF2B5EF4-FFF2-40B4-BE49-F238E27FC236}">
                  <a16:creationId xmlns:a16="http://schemas.microsoft.com/office/drawing/2014/main" id="{C91B5717-F0E9-4A73-AD9C-C8898D4C2416}"/>
                </a:ext>
              </a:extLst>
            </p:cNvPr>
            <p:cNvSpPr txBox="1"/>
            <p:nvPr/>
          </p:nvSpPr>
          <p:spPr>
            <a:xfrm>
              <a:off x="5364604" y="2673829"/>
              <a:ext cx="724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20</a:t>
              </a:r>
              <a:endParaRPr lang="zh-CN" altLang="en-US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D01B4879-FFC5-4E2C-9D8D-6E7D5FBA7732}"/>
                </a:ext>
              </a:extLst>
            </p:cNvPr>
            <p:cNvCxnSpPr>
              <a:cxnSpLocks/>
              <a:stCxn id="46" idx="0"/>
              <a:endCxn id="48" idx="4"/>
            </p:cNvCxnSpPr>
            <p:nvPr/>
          </p:nvCxnSpPr>
          <p:spPr>
            <a:xfrm flipH="1" flipV="1">
              <a:off x="6643259" y="1640880"/>
              <a:ext cx="1" cy="650939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sp>
          <p:nvSpPr>
            <p:cNvPr id="140" name="TextBox 30">
              <a:extLst>
                <a:ext uri="{FF2B5EF4-FFF2-40B4-BE49-F238E27FC236}">
                  <a16:creationId xmlns:a16="http://schemas.microsoft.com/office/drawing/2014/main" id="{8309D1C3-B652-4092-935F-6C980ABA3E8B}"/>
                </a:ext>
              </a:extLst>
            </p:cNvPr>
            <p:cNvSpPr txBox="1"/>
            <p:nvPr/>
          </p:nvSpPr>
          <p:spPr>
            <a:xfrm>
              <a:off x="6717252" y="1828114"/>
              <a:ext cx="724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15</a:t>
              </a:r>
              <a:endParaRPr lang="zh-CN" altLang="en-US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05445721-1C2E-4A1B-A392-3DE3229612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07012" y="1640880"/>
              <a:ext cx="73745" cy="70350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sp>
          <p:nvSpPr>
            <p:cNvPr id="29" name="TextBox 27">
              <a:extLst>
                <a:ext uri="{FF2B5EF4-FFF2-40B4-BE49-F238E27FC236}">
                  <a16:creationId xmlns:a16="http://schemas.microsoft.com/office/drawing/2014/main" id="{75638C7D-DF38-4092-9B1C-C5E1351BFD9D}"/>
                </a:ext>
              </a:extLst>
            </p:cNvPr>
            <p:cNvSpPr txBox="1"/>
            <p:nvPr/>
          </p:nvSpPr>
          <p:spPr>
            <a:xfrm>
              <a:off x="4143884" y="1862962"/>
              <a:ext cx="724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60</a:t>
              </a:r>
              <a:endParaRPr lang="zh-CN" altLang="en-US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  <p:sp>
        <p:nvSpPr>
          <p:cNvPr id="30" name="燕尾形 11">
            <a:extLst>
              <a:ext uri="{FF2B5EF4-FFF2-40B4-BE49-F238E27FC236}">
                <a16:creationId xmlns:a16="http://schemas.microsoft.com/office/drawing/2014/main" id="{F32C4D95-28DC-4CD4-8235-152FA10AC616}"/>
              </a:ext>
            </a:extLst>
          </p:cNvPr>
          <p:cNvSpPr/>
          <p:nvPr/>
        </p:nvSpPr>
        <p:spPr>
          <a:xfrm>
            <a:off x="899590" y="123479"/>
            <a:ext cx="3717565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单源最短路径问题描述</a:t>
            </a:r>
          </a:p>
        </p:txBody>
      </p:sp>
    </p:spTree>
    <p:extLst>
      <p:ext uri="{BB962C8B-B14F-4D97-AF65-F5344CB8AC3E}">
        <p14:creationId xmlns:p14="http://schemas.microsoft.com/office/powerpoint/2010/main" val="140553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椭圆 42">
            <a:extLst>
              <a:ext uri="{FF2B5EF4-FFF2-40B4-BE49-F238E27FC236}">
                <a16:creationId xmlns:a16="http://schemas.microsoft.com/office/drawing/2014/main" id="{C917EE1A-0F0B-4DD4-93D4-2E3964C3A8C3}"/>
              </a:ext>
            </a:extLst>
          </p:cNvPr>
          <p:cNvSpPr/>
          <p:nvPr/>
        </p:nvSpPr>
        <p:spPr>
          <a:xfrm>
            <a:off x="2016373" y="2336314"/>
            <a:ext cx="621375" cy="634100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0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4146C0EC-6228-4BFA-992F-17A775004E93}"/>
              </a:ext>
            </a:extLst>
          </p:cNvPr>
          <p:cNvSpPr/>
          <p:nvPr/>
        </p:nvSpPr>
        <p:spPr>
          <a:xfrm>
            <a:off x="3796324" y="1006780"/>
            <a:ext cx="621375" cy="634100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1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E7586FA9-DAE9-43BB-833D-E763AF48B2D8}"/>
              </a:ext>
            </a:extLst>
          </p:cNvPr>
          <p:cNvSpPr/>
          <p:nvPr/>
        </p:nvSpPr>
        <p:spPr>
          <a:xfrm>
            <a:off x="3870069" y="2344388"/>
            <a:ext cx="621375" cy="634100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2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7DCA0CD5-DC16-49DA-B5C4-F3E725A7EA63}"/>
              </a:ext>
            </a:extLst>
          </p:cNvPr>
          <p:cNvSpPr/>
          <p:nvPr/>
        </p:nvSpPr>
        <p:spPr>
          <a:xfrm>
            <a:off x="6332572" y="2291819"/>
            <a:ext cx="621375" cy="634100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5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5E35676E-5B2B-4994-8E5D-F7838AB09002}"/>
              </a:ext>
            </a:extLst>
          </p:cNvPr>
          <p:cNvSpPr/>
          <p:nvPr/>
        </p:nvSpPr>
        <p:spPr>
          <a:xfrm>
            <a:off x="3915665" y="4117252"/>
            <a:ext cx="621375" cy="634100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3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1CB2426E-D0A9-4A75-B451-9BB5BD2482BE}"/>
              </a:ext>
            </a:extLst>
          </p:cNvPr>
          <p:cNvSpPr/>
          <p:nvPr/>
        </p:nvSpPr>
        <p:spPr>
          <a:xfrm>
            <a:off x="6332571" y="1006780"/>
            <a:ext cx="621375" cy="634100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4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398399F-4ADA-4FAB-874D-F28B227F8247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>
          <a:xfrm flipV="1">
            <a:off x="2546750" y="1548018"/>
            <a:ext cx="1340572" cy="881158"/>
          </a:xfrm>
          <a:prstGeom prst="straightConnector1">
            <a:avLst/>
          </a:prstGeom>
          <a:noFill/>
          <a:ln w="25400" cap="flat" cmpd="sng" algn="ctr">
            <a:solidFill>
              <a:srgbClr val="FF33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50" name="TextBox 10">
            <a:extLst>
              <a:ext uri="{FF2B5EF4-FFF2-40B4-BE49-F238E27FC236}">
                <a16:creationId xmlns:a16="http://schemas.microsoft.com/office/drawing/2014/main" id="{B80987A1-267E-445F-B27E-AFB3BA8BFB3A}"/>
              </a:ext>
            </a:extLst>
          </p:cNvPr>
          <p:cNvSpPr txBox="1"/>
          <p:nvPr/>
        </p:nvSpPr>
        <p:spPr>
          <a:xfrm>
            <a:off x="2600298" y="1743066"/>
            <a:ext cx="72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A58B951C-C360-426F-ACA1-334EE03EE81F}"/>
              </a:ext>
            </a:extLst>
          </p:cNvPr>
          <p:cNvCxnSpPr>
            <a:cxnSpLocks/>
            <a:stCxn id="43" idx="5"/>
            <a:endCxn id="47" idx="1"/>
          </p:cNvCxnSpPr>
          <p:nvPr/>
        </p:nvCxnSpPr>
        <p:spPr>
          <a:xfrm>
            <a:off x="2546750" y="2877552"/>
            <a:ext cx="1459913" cy="133256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B4B37E7-3F8B-49EA-8D19-454E1DB2C6F5}"/>
              </a:ext>
            </a:extLst>
          </p:cNvPr>
          <p:cNvCxnSpPr>
            <a:cxnSpLocks/>
            <a:stCxn id="43" idx="6"/>
            <a:endCxn id="45" idx="2"/>
          </p:cNvCxnSpPr>
          <p:nvPr/>
        </p:nvCxnSpPr>
        <p:spPr>
          <a:xfrm>
            <a:off x="2637748" y="2653364"/>
            <a:ext cx="1232321" cy="8074"/>
          </a:xfrm>
          <a:prstGeom prst="straightConnector1">
            <a:avLst/>
          </a:prstGeom>
          <a:noFill/>
          <a:ln w="25400" cap="flat" cmpd="sng" algn="ctr">
            <a:solidFill>
              <a:srgbClr val="FF33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39E2F92-853C-4592-A932-13274137A87C}"/>
              </a:ext>
            </a:extLst>
          </p:cNvPr>
          <p:cNvCxnSpPr>
            <a:cxnSpLocks/>
            <a:stCxn id="44" idx="5"/>
            <a:endCxn id="46" idx="1"/>
          </p:cNvCxnSpPr>
          <p:nvPr/>
        </p:nvCxnSpPr>
        <p:spPr>
          <a:xfrm>
            <a:off x="4326701" y="1548018"/>
            <a:ext cx="2096869" cy="8366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E4E135D-0E0E-4E72-9895-1BA9A7033FFD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4491444" y="2608869"/>
            <a:ext cx="1841128" cy="52569"/>
          </a:xfrm>
          <a:prstGeom prst="straightConnector1">
            <a:avLst/>
          </a:prstGeom>
          <a:noFill/>
          <a:ln w="25400" cap="flat" cmpd="sng" algn="ctr">
            <a:solidFill>
              <a:srgbClr val="FF33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73248A76-D6EA-4267-85D7-2E48376E4F9E}"/>
              </a:ext>
            </a:extLst>
          </p:cNvPr>
          <p:cNvCxnSpPr>
            <a:cxnSpLocks/>
            <a:stCxn id="46" idx="3"/>
            <a:endCxn id="47" idx="7"/>
          </p:cNvCxnSpPr>
          <p:nvPr/>
        </p:nvCxnSpPr>
        <p:spPr>
          <a:xfrm flipH="1">
            <a:off x="4446042" y="2833057"/>
            <a:ext cx="1977528" cy="1377057"/>
          </a:xfrm>
          <a:prstGeom prst="straightConnector1">
            <a:avLst/>
          </a:prstGeom>
          <a:noFill/>
          <a:ln w="25400" cap="flat" cmpd="sng" algn="ctr">
            <a:solidFill>
              <a:srgbClr val="FF33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289F9BE-093F-4893-BD8B-D1AAD0C71F1D}"/>
              </a:ext>
            </a:extLst>
          </p:cNvPr>
          <p:cNvCxnSpPr>
            <a:cxnSpLocks/>
            <a:stCxn id="48" idx="2"/>
            <a:endCxn id="44" idx="6"/>
          </p:cNvCxnSpPr>
          <p:nvPr/>
        </p:nvCxnSpPr>
        <p:spPr>
          <a:xfrm flipH="1">
            <a:off x="4417699" y="1323830"/>
            <a:ext cx="1914872" cy="0"/>
          </a:xfrm>
          <a:prstGeom prst="straightConnector1">
            <a:avLst/>
          </a:prstGeom>
          <a:noFill/>
          <a:ln w="25400" cap="flat" cmpd="sng" algn="ctr">
            <a:solidFill>
              <a:srgbClr val="FF3300"/>
            </a:solidFill>
            <a:prstDash val="solid"/>
            <a:headEnd type="arrow" w="med" len="med"/>
            <a:tailEnd type="none" w="med" len="med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05445721-1C2E-4A1B-A392-3DE3229612F0}"/>
              </a:ext>
            </a:extLst>
          </p:cNvPr>
          <p:cNvCxnSpPr>
            <a:cxnSpLocks/>
            <a:stCxn id="45" idx="0"/>
            <a:endCxn id="44" idx="4"/>
          </p:cNvCxnSpPr>
          <p:nvPr/>
        </p:nvCxnSpPr>
        <p:spPr>
          <a:xfrm flipH="1" flipV="1">
            <a:off x="4107012" y="1640880"/>
            <a:ext cx="73745" cy="70350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58" name="TextBox 25">
            <a:extLst>
              <a:ext uri="{FF2B5EF4-FFF2-40B4-BE49-F238E27FC236}">
                <a16:creationId xmlns:a16="http://schemas.microsoft.com/office/drawing/2014/main" id="{12E5B832-2194-46A7-941D-CE23F6C284B0}"/>
              </a:ext>
            </a:extLst>
          </p:cNvPr>
          <p:cNvSpPr txBox="1"/>
          <p:nvPr/>
        </p:nvSpPr>
        <p:spPr>
          <a:xfrm>
            <a:off x="3043668" y="2300891"/>
            <a:ext cx="72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30</a:t>
            </a:r>
            <a:endParaRPr lang="zh-CN" altLang="en-US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9" name="TextBox 26">
            <a:extLst>
              <a:ext uri="{FF2B5EF4-FFF2-40B4-BE49-F238E27FC236}">
                <a16:creationId xmlns:a16="http://schemas.microsoft.com/office/drawing/2014/main" id="{111EAC15-48BD-4B81-AE6E-4EE1DB034F72}"/>
              </a:ext>
            </a:extLst>
          </p:cNvPr>
          <p:cNvSpPr txBox="1"/>
          <p:nvPr/>
        </p:nvSpPr>
        <p:spPr>
          <a:xfrm>
            <a:off x="2635691" y="3661543"/>
            <a:ext cx="724938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100</a:t>
            </a:r>
            <a:endParaRPr lang="zh-CN" altLang="en-US" b="1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60" name="TextBox 27">
            <a:extLst>
              <a:ext uri="{FF2B5EF4-FFF2-40B4-BE49-F238E27FC236}">
                <a16:creationId xmlns:a16="http://schemas.microsoft.com/office/drawing/2014/main" id="{75638C7D-DF38-4092-9B1C-C5E1351BFD9D}"/>
              </a:ext>
            </a:extLst>
          </p:cNvPr>
          <p:cNvSpPr txBox="1"/>
          <p:nvPr/>
        </p:nvSpPr>
        <p:spPr>
          <a:xfrm>
            <a:off x="4143884" y="1862962"/>
            <a:ext cx="72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60</a:t>
            </a:r>
            <a:endParaRPr lang="zh-CN" altLang="en-US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61" name="TextBox 28">
            <a:extLst>
              <a:ext uri="{FF2B5EF4-FFF2-40B4-BE49-F238E27FC236}">
                <a16:creationId xmlns:a16="http://schemas.microsoft.com/office/drawing/2014/main" id="{89E11858-C08D-459C-BF77-17A54A82EF4C}"/>
              </a:ext>
            </a:extLst>
          </p:cNvPr>
          <p:cNvSpPr txBox="1"/>
          <p:nvPr/>
        </p:nvSpPr>
        <p:spPr>
          <a:xfrm>
            <a:off x="4811158" y="1914132"/>
            <a:ext cx="72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50</a:t>
            </a:r>
            <a:endParaRPr lang="zh-CN" altLang="en-US" b="1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62" name="TextBox 29">
            <a:extLst>
              <a:ext uri="{FF2B5EF4-FFF2-40B4-BE49-F238E27FC236}">
                <a16:creationId xmlns:a16="http://schemas.microsoft.com/office/drawing/2014/main" id="{5169E4ED-7952-4AFE-8133-3B087FBEED9E}"/>
              </a:ext>
            </a:extLst>
          </p:cNvPr>
          <p:cNvSpPr txBox="1"/>
          <p:nvPr/>
        </p:nvSpPr>
        <p:spPr>
          <a:xfrm>
            <a:off x="5536096" y="875454"/>
            <a:ext cx="54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  <a:endParaRPr lang="zh-CN" altLang="en-US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63" name="TextBox 30">
            <a:extLst>
              <a:ext uri="{FF2B5EF4-FFF2-40B4-BE49-F238E27FC236}">
                <a16:creationId xmlns:a16="http://schemas.microsoft.com/office/drawing/2014/main" id="{67E1FA34-CE99-4237-91D7-D7670A537FF0}"/>
              </a:ext>
            </a:extLst>
          </p:cNvPr>
          <p:cNvSpPr txBox="1"/>
          <p:nvPr/>
        </p:nvSpPr>
        <p:spPr>
          <a:xfrm>
            <a:off x="5739904" y="3359167"/>
            <a:ext cx="72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b="1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64" name="TextBox 31">
            <a:extLst>
              <a:ext uri="{FF2B5EF4-FFF2-40B4-BE49-F238E27FC236}">
                <a16:creationId xmlns:a16="http://schemas.microsoft.com/office/drawing/2014/main" id="{C91B5717-F0E9-4A73-AD9C-C8898D4C2416}"/>
              </a:ext>
            </a:extLst>
          </p:cNvPr>
          <p:cNvSpPr txBox="1"/>
          <p:nvPr/>
        </p:nvSpPr>
        <p:spPr>
          <a:xfrm>
            <a:off x="5364604" y="2673829"/>
            <a:ext cx="72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20</a:t>
            </a:r>
            <a:endParaRPr lang="zh-CN" altLang="en-US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D01B4879-FFC5-4E2C-9D8D-6E7D5FBA7732}"/>
              </a:ext>
            </a:extLst>
          </p:cNvPr>
          <p:cNvCxnSpPr>
            <a:cxnSpLocks/>
            <a:stCxn id="46" idx="0"/>
            <a:endCxn id="48" idx="4"/>
          </p:cNvCxnSpPr>
          <p:nvPr/>
        </p:nvCxnSpPr>
        <p:spPr>
          <a:xfrm flipH="1" flipV="1">
            <a:off x="6643259" y="1640880"/>
            <a:ext cx="1" cy="650939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140" name="TextBox 30">
            <a:extLst>
              <a:ext uri="{FF2B5EF4-FFF2-40B4-BE49-F238E27FC236}">
                <a16:creationId xmlns:a16="http://schemas.microsoft.com/office/drawing/2014/main" id="{8309D1C3-B652-4092-935F-6C980ABA3E8B}"/>
              </a:ext>
            </a:extLst>
          </p:cNvPr>
          <p:cNvSpPr txBox="1"/>
          <p:nvPr/>
        </p:nvSpPr>
        <p:spPr>
          <a:xfrm>
            <a:off x="6717252" y="1828114"/>
            <a:ext cx="72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15</a:t>
            </a:r>
            <a:endParaRPr lang="zh-CN" altLang="en-US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1989" name="标注: 弯曲线形 41988">
            <a:extLst>
              <a:ext uri="{FF2B5EF4-FFF2-40B4-BE49-F238E27FC236}">
                <a16:creationId xmlns:a16="http://schemas.microsoft.com/office/drawing/2014/main" id="{D2A8B707-8819-4E18-BE04-29AA4FFC01FA}"/>
              </a:ext>
            </a:extLst>
          </p:cNvPr>
          <p:cNvSpPr/>
          <p:nvPr/>
        </p:nvSpPr>
        <p:spPr>
          <a:xfrm>
            <a:off x="37339" y="1411718"/>
            <a:ext cx="1390919" cy="601062"/>
          </a:xfrm>
          <a:prstGeom prst="borderCallout2">
            <a:avLst>
              <a:gd name="adj1" fmla="val 38594"/>
              <a:gd name="adj2" fmla="val 104569"/>
              <a:gd name="adj3" fmla="val 68359"/>
              <a:gd name="adj4" fmla="val 136252"/>
              <a:gd name="adj5" fmla="val 150533"/>
              <a:gd name="adj6" fmla="val 156986"/>
            </a:avLst>
          </a:prstGeom>
          <a:solidFill>
            <a:schemeClr val="bg1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</a:rPr>
              <a:t>源点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3" name="燕尾形 11">
            <a:extLst>
              <a:ext uri="{FF2B5EF4-FFF2-40B4-BE49-F238E27FC236}">
                <a16:creationId xmlns:a16="http://schemas.microsoft.com/office/drawing/2014/main" id="{F32C4D95-28DC-4CD4-8235-152FA10AC616}"/>
              </a:ext>
            </a:extLst>
          </p:cNvPr>
          <p:cNvSpPr/>
          <p:nvPr/>
        </p:nvSpPr>
        <p:spPr>
          <a:xfrm>
            <a:off x="899590" y="123479"/>
            <a:ext cx="3717565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单源最短路径问题描述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E0E4F-9EAC-4D2F-9A4A-96C150ECADC0}" type="datetime1">
              <a:rPr lang="zh-CN" altLang="en-US" smtClean="0"/>
              <a:pPr>
                <a:defRPr/>
              </a:pPr>
              <a:t>2021/11/8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787342" y="1189642"/>
            <a:ext cx="632034" cy="3643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,0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732698" y="2038480"/>
            <a:ext cx="2022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顶点编号</a:t>
            </a:r>
            <a:r>
              <a:rPr lang="zh-CN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length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19694" y="1628827"/>
            <a:ext cx="2010740" cy="860624"/>
            <a:chOff x="3929058" y="928670"/>
            <a:chExt cx="2244843" cy="1312143"/>
          </a:xfrm>
        </p:grpSpPr>
        <p:sp>
          <p:nvSpPr>
            <p:cNvPr id="10" name="圆角矩形 9"/>
            <p:cNvSpPr/>
            <p:nvPr/>
          </p:nvSpPr>
          <p:spPr>
            <a:xfrm>
              <a:off x="3929058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,10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stCxn id="4" idx="2"/>
              <a:endCxn id="10" idx="0"/>
            </p:cNvCxnSpPr>
            <p:nvPr/>
          </p:nvCxnSpPr>
          <p:spPr>
            <a:xfrm flipH="1">
              <a:off x="4286248" y="928670"/>
              <a:ext cx="1887653" cy="8835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41"/>
            <p:cNvSpPr txBox="1"/>
            <p:nvPr/>
          </p:nvSpPr>
          <p:spPr>
            <a:xfrm>
              <a:off x="4286247" y="1071546"/>
              <a:ext cx="928695" cy="516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006600"/>
                  </a:solidFill>
                </a:rPr>
                <a:t>0→1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179060" y="1628827"/>
            <a:ext cx="1415402" cy="903695"/>
            <a:chOff x="5429569" y="788790"/>
            <a:chExt cx="1599810" cy="1452023"/>
          </a:xfrm>
        </p:grpSpPr>
        <p:sp>
          <p:nvSpPr>
            <p:cNvPr id="14" name="圆角矩形 13"/>
            <p:cNvSpPr/>
            <p:nvPr/>
          </p:nvSpPr>
          <p:spPr>
            <a:xfrm>
              <a:off x="5857884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,30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>
              <a:endCxn id="14" idx="0"/>
            </p:cNvCxnSpPr>
            <p:nvPr/>
          </p:nvCxnSpPr>
          <p:spPr>
            <a:xfrm>
              <a:off x="5429569" y="788790"/>
              <a:ext cx="785505" cy="10233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42"/>
            <p:cNvSpPr txBox="1"/>
            <p:nvPr/>
          </p:nvSpPr>
          <p:spPr>
            <a:xfrm>
              <a:off x="6215074" y="1273719"/>
              <a:ext cx="814305" cy="516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006600"/>
                  </a:solidFill>
                </a:rPr>
                <a:t>0→2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317459" y="1616064"/>
            <a:ext cx="2338525" cy="860624"/>
            <a:chOff x="6173901" y="928670"/>
            <a:chExt cx="2684379" cy="1312143"/>
          </a:xfrm>
        </p:grpSpPr>
        <p:sp>
          <p:nvSpPr>
            <p:cNvPr id="19" name="圆角矩形 18"/>
            <p:cNvSpPr/>
            <p:nvPr/>
          </p:nvSpPr>
          <p:spPr>
            <a:xfrm>
              <a:off x="8143900" y="1812185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,100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>
              <a:stCxn id="4" idx="2"/>
              <a:endCxn id="19" idx="0"/>
            </p:cNvCxnSpPr>
            <p:nvPr/>
          </p:nvCxnSpPr>
          <p:spPr>
            <a:xfrm>
              <a:off x="6173901" y="928670"/>
              <a:ext cx="2327189" cy="8835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43"/>
            <p:cNvSpPr txBox="1"/>
            <p:nvPr/>
          </p:nvSpPr>
          <p:spPr>
            <a:xfrm>
              <a:off x="7639765" y="1053157"/>
              <a:ext cx="928695" cy="516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006600"/>
                  </a:solidFill>
                </a:rPr>
                <a:t>0→3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913883" y="2489451"/>
            <a:ext cx="1544735" cy="933801"/>
            <a:chOff x="3286116" y="1578634"/>
            <a:chExt cx="1537767" cy="1948063"/>
          </a:xfrm>
        </p:grpSpPr>
        <p:sp>
          <p:nvSpPr>
            <p:cNvPr id="24" name="圆角矩形 23"/>
            <p:cNvSpPr/>
            <p:nvPr/>
          </p:nvSpPr>
          <p:spPr>
            <a:xfrm>
              <a:off x="3286116" y="3098069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,6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6" name="直接箭头连接符 25"/>
            <p:cNvCxnSpPr>
              <a:stCxn id="10" idx="2"/>
              <a:endCxn id="24" idx="0"/>
            </p:cNvCxnSpPr>
            <p:nvPr/>
          </p:nvCxnSpPr>
          <p:spPr>
            <a:xfrm flipH="1">
              <a:off x="3643306" y="1578634"/>
              <a:ext cx="939906" cy="15194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49"/>
            <p:cNvSpPr txBox="1"/>
            <p:nvPr/>
          </p:nvSpPr>
          <p:spPr>
            <a:xfrm>
              <a:off x="3979590" y="2218511"/>
              <a:ext cx="844293" cy="706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006600"/>
                  </a:solidFill>
                </a:rPr>
                <a:t>1→4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060746" y="2527975"/>
            <a:ext cx="888763" cy="936433"/>
            <a:chOff x="5429256" y="1573331"/>
            <a:chExt cx="964966" cy="1927107"/>
          </a:xfrm>
        </p:grpSpPr>
        <p:sp>
          <p:nvSpPr>
            <p:cNvPr id="29" name="圆角矩形 28"/>
            <p:cNvSpPr/>
            <p:nvPr/>
          </p:nvSpPr>
          <p:spPr>
            <a:xfrm>
              <a:off x="5429256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,60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直接箭头连接符 30"/>
            <p:cNvCxnSpPr>
              <a:stCxn id="14" idx="2"/>
              <a:endCxn id="29" idx="0"/>
            </p:cNvCxnSpPr>
            <p:nvPr/>
          </p:nvCxnSpPr>
          <p:spPr>
            <a:xfrm flipH="1">
              <a:off x="5786447" y="1573331"/>
              <a:ext cx="607775" cy="1498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6947653" y="2527975"/>
            <a:ext cx="1620597" cy="936433"/>
            <a:chOff x="6078507" y="1573331"/>
            <a:chExt cx="1615614" cy="1927107"/>
          </a:xfrm>
        </p:grpSpPr>
        <p:sp>
          <p:nvSpPr>
            <p:cNvPr id="34" name="圆角矩形 33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,20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6" name="直接箭头连接符 35"/>
            <p:cNvCxnSpPr>
              <a:stCxn id="14" idx="2"/>
              <a:endCxn id="34" idx="0"/>
            </p:cNvCxnSpPr>
            <p:nvPr/>
          </p:nvCxnSpPr>
          <p:spPr>
            <a:xfrm>
              <a:off x="6078507" y="1573331"/>
              <a:ext cx="708072" cy="1498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59"/>
            <p:cNvSpPr txBox="1"/>
            <p:nvPr/>
          </p:nvSpPr>
          <p:spPr>
            <a:xfrm>
              <a:off x="6645964" y="2228928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006600"/>
                  </a:solidFill>
                </a:rPr>
                <a:t>2→5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239637" y="2489451"/>
            <a:ext cx="1399617" cy="948089"/>
            <a:chOff x="6172337" y="1549344"/>
            <a:chExt cx="1395313" cy="1951094"/>
          </a:xfrm>
        </p:grpSpPr>
        <p:sp>
          <p:nvSpPr>
            <p:cNvPr id="49" name="圆角矩形 48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,50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1" name="直接箭头连接符 50"/>
            <p:cNvCxnSpPr>
              <a:stCxn id="10" idx="2"/>
              <a:endCxn id="49" idx="0"/>
            </p:cNvCxnSpPr>
            <p:nvPr/>
          </p:nvCxnSpPr>
          <p:spPr>
            <a:xfrm>
              <a:off x="6172337" y="1549344"/>
              <a:ext cx="614241" cy="15224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9"/>
            <p:cNvSpPr txBox="1"/>
            <p:nvPr/>
          </p:nvSpPr>
          <p:spPr>
            <a:xfrm>
              <a:off x="6519493" y="2166291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006600"/>
                  </a:solidFill>
                </a:rPr>
                <a:t>1→5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957830" y="3464408"/>
            <a:ext cx="888763" cy="936433"/>
            <a:chOff x="5429256" y="1573331"/>
            <a:chExt cx="964966" cy="1927107"/>
          </a:xfrm>
        </p:grpSpPr>
        <p:sp>
          <p:nvSpPr>
            <p:cNvPr id="54" name="圆角矩形 53"/>
            <p:cNvSpPr/>
            <p:nvPr/>
          </p:nvSpPr>
          <p:spPr>
            <a:xfrm>
              <a:off x="5429256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,10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5" name="直接箭头连接符 54"/>
            <p:cNvCxnSpPr>
              <a:endCxn id="54" idx="0"/>
            </p:cNvCxnSpPr>
            <p:nvPr/>
          </p:nvCxnSpPr>
          <p:spPr>
            <a:xfrm flipH="1">
              <a:off x="5786447" y="1573331"/>
              <a:ext cx="607775" cy="1498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4844735" y="3464408"/>
            <a:ext cx="1412234" cy="936433"/>
            <a:chOff x="6078507" y="1573331"/>
            <a:chExt cx="1407892" cy="1927107"/>
          </a:xfrm>
        </p:grpSpPr>
        <p:sp>
          <p:nvSpPr>
            <p:cNvPr id="57" name="圆角矩形 56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,15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9" name="直接箭头连接符 58"/>
            <p:cNvCxnSpPr>
              <a:endCxn id="57" idx="0"/>
            </p:cNvCxnSpPr>
            <p:nvPr/>
          </p:nvCxnSpPr>
          <p:spPr>
            <a:xfrm>
              <a:off x="6078507" y="1573331"/>
              <a:ext cx="708072" cy="1498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438242" y="1942864"/>
              <a:ext cx="1048157" cy="69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006600"/>
                  </a:solidFill>
                </a:rPr>
                <a:t>5→4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853740" y="3501872"/>
            <a:ext cx="888763" cy="936433"/>
            <a:chOff x="5429256" y="1573331"/>
            <a:chExt cx="964966" cy="1927107"/>
          </a:xfrm>
        </p:grpSpPr>
        <p:sp>
          <p:nvSpPr>
            <p:cNvPr id="62" name="圆角矩形 61"/>
            <p:cNvSpPr/>
            <p:nvPr/>
          </p:nvSpPr>
          <p:spPr>
            <a:xfrm>
              <a:off x="5429256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,10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3" name="直接箭头连接符 62"/>
            <p:cNvCxnSpPr>
              <a:endCxn id="62" idx="0"/>
            </p:cNvCxnSpPr>
            <p:nvPr/>
          </p:nvCxnSpPr>
          <p:spPr>
            <a:xfrm flipH="1">
              <a:off x="5786447" y="1573331"/>
              <a:ext cx="607775" cy="1498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7740647" y="3501872"/>
            <a:ext cx="1403353" cy="936433"/>
            <a:chOff x="6078507" y="1573331"/>
            <a:chExt cx="1399038" cy="1927107"/>
          </a:xfrm>
        </p:grpSpPr>
        <p:sp>
          <p:nvSpPr>
            <p:cNvPr id="65" name="圆角矩形 64"/>
            <p:cNvSpPr/>
            <p:nvPr/>
          </p:nvSpPr>
          <p:spPr>
            <a:xfrm>
              <a:off x="6429388" y="3071810"/>
              <a:ext cx="714380" cy="4286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,15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7" name="直接箭头连接符 66"/>
            <p:cNvCxnSpPr>
              <a:endCxn id="65" idx="0"/>
            </p:cNvCxnSpPr>
            <p:nvPr/>
          </p:nvCxnSpPr>
          <p:spPr>
            <a:xfrm>
              <a:off x="6078507" y="1573331"/>
              <a:ext cx="708072" cy="14984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59"/>
            <p:cNvSpPr txBox="1"/>
            <p:nvPr/>
          </p:nvSpPr>
          <p:spPr>
            <a:xfrm>
              <a:off x="6429388" y="1802769"/>
              <a:ext cx="1048157" cy="498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006600"/>
                  </a:solidFill>
                </a:rPr>
                <a:t>4→5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sp>
        <p:nvSpPr>
          <p:cNvPr id="69" name="TextBox 59"/>
          <p:cNvSpPr txBox="1"/>
          <p:nvPr/>
        </p:nvSpPr>
        <p:spPr>
          <a:xfrm>
            <a:off x="5985921" y="2813843"/>
            <a:ext cx="1051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6600"/>
                </a:solidFill>
              </a:rPr>
              <a:t>2→1</a:t>
            </a:r>
            <a:endParaRPr lang="zh-CN" altLang="en-US" sz="1600" dirty="0">
              <a:solidFill>
                <a:srgbClr val="006600"/>
              </a:solidFill>
            </a:endParaRPr>
          </a:p>
        </p:txBody>
      </p:sp>
      <p:sp>
        <p:nvSpPr>
          <p:cNvPr id="70" name="TextBox 59"/>
          <p:cNvSpPr txBox="1"/>
          <p:nvPr/>
        </p:nvSpPr>
        <p:spPr>
          <a:xfrm>
            <a:off x="4004757" y="3610229"/>
            <a:ext cx="1051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6600"/>
                </a:solidFill>
              </a:rPr>
              <a:t>5→3</a:t>
            </a:r>
            <a:endParaRPr lang="zh-CN" altLang="en-US" sz="1600" dirty="0">
              <a:solidFill>
                <a:srgbClr val="006600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1010116" y="2571926"/>
            <a:ext cx="1328113" cy="3643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10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59"/>
          <p:cNvSpPr txBox="1"/>
          <p:nvPr/>
        </p:nvSpPr>
        <p:spPr>
          <a:xfrm>
            <a:off x="6856662" y="3660329"/>
            <a:ext cx="1051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6600"/>
                </a:solidFill>
              </a:rPr>
              <a:t>5→3</a:t>
            </a:r>
            <a:endParaRPr lang="zh-CN" altLang="en-US" sz="1600" dirty="0">
              <a:solidFill>
                <a:srgbClr val="00660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94012" y="834397"/>
            <a:ext cx="4572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解空间：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子集树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燕尾形 11">
            <a:extLst>
              <a:ext uri="{FF2B5EF4-FFF2-40B4-BE49-F238E27FC236}">
                <a16:creationId xmlns:a16="http://schemas.microsoft.com/office/drawing/2014/main" id="{F32C4D95-28DC-4CD4-8235-152FA10AC616}"/>
              </a:ext>
            </a:extLst>
          </p:cNvPr>
          <p:cNvSpPr/>
          <p:nvPr/>
        </p:nvSpPr>
        <p:spPr>
          <a:xfrm>
            <a:off x="899590" y="123479"/>
            <a:ext cx="4056232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单源最短路径问题算法设计</a:t>
            </a:r>
          </a:p>
        </p:txBody>
      </p:sp>
      <p:cxnSp>
        <p:nvCxnSpPr>
          <p:cNvPr id="77" name="直接箭头连接符 76"/>
          <p:cNvCxnSpPr/>
          <p:nvPr/>
        </p:nvCxnSpPr>
        <p:spPr>
          <a:xfrm>
            <a:off x="1274400" y="2265757"/>
            <a:ext cx="158400" cy="3910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1">
            <a:off x="1944000" y="2265757"/>
            <a:ext cx="151200" cy="405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366003" y="3168809"/>
            <a:ext cx="2393306" cy="1566251"/>
            <a:chOff x="2016373" y="875454"/>
            <a:chExt cx="5425817" cy="3875898"/>
          </a:xfrm>
        </p:grpSpPr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C917EE1A-0F0B-4DD4-93D4-2E3964C3A8C3}"/>
                </a:ext>
              </a:extLst>
            </p:cNvPr>
            <p:cNvSpPr/>
            <p:nvPr/>
          </p:nvSpPr>
          <p:spPr>
            <a:xfrm>
              <a:off x="2016373" y="2336314"/>
              <a:ext cx="621375" cy="634100"/>
            </a:xfrm>
            <a:prstGeom prst="ellipse">
              <a:avLst/>
            </a:prstGeom>
            <a:solidFill>
              <a:srgbClr val="FFFF00"/>
            </a:solidFill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itchFamily="49" charset="0"/>
                  <a:ea typeface="华文楷体" panose="02010600040101010101" pitchFamily="2" charset="-122"/>
                  <a:cs typeface="Consolas" pitchFamily="49" charset="0"/>
                </a:rPr>
                <a:t>0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4146C0EC-6228-4BFA-992F-17A775004E93}"/>
                </a:ext>
              </a:extLst>
            </p:cNvPr>
            <p:cNvSpPr/>
            <p:nvPr/>
          </p:nvSpPr>
          <p:spPr>
            <a:xfrm>
              <a:off x="3796324" y="1006780"/>
              <a:ext cx="621375" cy="634100"/>
            </a:xfrm>
            <a:prstGeom prst="ellipse">
              <a:avLst/>
            </a:prstGeom>
            <a:solidFill>
              <a:srgbClr val="2EFFFC"/>
            </a:solidFill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itchFamily="49" charset="0"/>
                  <a:ea typeface="华文楷体" panose="02010600040101010101" pitchFamily="2" charset="-122"/>
                  <a:cs typeface="Consolas" pitchFamily="49" charset="0"/>
                </a:rPr>
                <a:t>1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E7586FA9-DAE9-43BB-833D-E763AF48B2D8}"/>
                </a:ext>
              </a:extLst>
            </p:cNvPr>
            <p:cNvSpPr/>
            <p:nvPr/>
          </p:nvSpPr>
          <p:spPr>
            <a:xfrm>
              <a:off x="3870069" y="2344388"/>
              <a:ext cx="621375" cy="634100"/>
            </a:xfrm>
            <a:prstGeom prst="ellipse">
              <a:avLst/>
            </a:prstGeom>
            <a:solidFill>
              <a:srgbClr val="2EFFFC"/>
            </a:solidFill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itchFamily="49" charset="0"/>
                  <a:ea typeface="华文楷体" panose="02010600040101010101" pitchFamily="2" charset="-122"/>
                  <a:cs typeface="Consolas" pitchFamily="49" charset="0"/>
                </a:rPr>
                <a:t>2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7DCA0CD5-DC16-49DA-B5C4-F3E725A7EA63}"/>
                </a:ext>
              </a:extLst>
            </p:cNvPr>
            <p:cNvSpPr/>
            <p:nvPr/>
          </p:nvSpPr>
          <p:spPr>
            <a:xfrm>
              <a:off x="6332572" y="2291819"/>
              <a:ext cx="621375" cy="634100"/>
            </a:xfrm>
            <a:prstGeom prst="ellipse">
              <a:avLst/>
            </a:prstGeom>
            <a:solidFill>
              <a:srgbClr val="2EFFFC"/>
            </a:solidFill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itchFamily="49" charset="0"/>
                  <a:ea typeface="华文楷体" panose="02010600040101010101" pitchFamily="2" charset="-122"/>
                  <a:cs typeface="Consolas" pitchFamily="49" charset="0"/>
                </a:rPr>
                <a:t>5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5E35676E-5B2B-4994-8E5D-F7838AB09002}"/>
                </a:ext>
              </a:extLst>
            </p:cNvPr>
            <p:cNvSpPr/>
            <p:nvPr/>
          </p:nvSpPr>
          <p:spPr>
            <a:xfrm>
              <a:off x="3915665" y="4117252"/>
              <a:ext cx="621375" cy="634100"/>
            </a:xfrm>
            <a:prstGeom prst="ellipse">
              <a:avLst/>
            </a:prstGeom>
            <a:solidFill>
              <a:srgbClr val="2EFFFC"/>
            </a:solidFill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itchFamily="49" charset="0"/>
                  <a:ea typeface="华文楷体" panose="02010600040101010101" pitchFamily="2" charset="-122"/>
                  <a:cs typeface="Consolas" pitchFamily="49" charset="0"/>
                </a:rPr>
                <a:t>3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1CB2426E-D0A9-4A75-B451-9BB5BD2482BE}"/>
                </a:ext>
              </a:extLst>
            </p:cNvPr>
            <p:cNvSpPr/>
            <p:nvPr/>
          </p:nvSpPr>
          <p:spPr>
            <a:xfrm>
              <a:off x="6332571" y="1006780"/>
              <a:ext cx="621375" cy="634100"/>
            </a:xfrm>
            <a:prstGeom prst="ellipse">
              <a:avLst/>
            </a:prstGeom>
            <a:solidFill>
              <a:srgbClr val="2EFFFC"/>
            </a:solidFill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itchFamily="49" charset="0"/>
                  <a:ea typeface="华文楷体" panose="02010600040101010101" pitchFamily="2" charset="-122"/>
                  <a:cs typeface="Consolas" pitchFamily="49" charset="0"/>
                </a:rPr>
                <a:t>4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endParaRPr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9398399F-4ADA-4FAB-874D-F28B227F8247}"/>
                </a:ext>
              </a:extLst>
            </p:cNvPr>
            <p:cNvCxnSpPr>
              <a:cxnSpLocks/>
              <a:stCxn id="66" idx="7"/>
              <a:endCxn id="75" idx="3"/>
            </p:cNvCxnSpPr>
            <p:nvPr/>
          </p:nvCxnSpPr>
          <p:spPr>
            <a:xfrm flipV="1">
              <a:off x="2546750" y="1548018"/>
              <a:ext cx="1340572" cy="88115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sp>
          <p:nvSpPr>
            <p:cNvPr id="83" name="TextBox 10">
              <a:extLst>
                <a:ext uri="{FF2B5EF4-FFF2-40B4-BE49-F238E27FC236}">
                  <a16:creationId xmlns:a16="http://schemas.microsoft.com/office/drawing/2014/main" id="{B80987A1-267E-445F-B27E-AFB3BA8BFB3A}"/>
                </a:ext>
              </a:extLst>
            </p:cNvPr>
            <p:cNvSpPr txBox="1"/>
            <p:nvPr/>
          </p:nvSpPr>
          <p:spPr>
            <a:xfrm>
              <a:off x="2600298" y="1743066"/>
              <a:ext cx="724937" cy="533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10</a:t>
              </a:r>
              <a:endParaRPr lang="zh-CN" altLang="en-US" sz="8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A58B951C-C360-426F-ACA1-334EE03EE81F}"/>
                </a:ext>
              </a:extLst>
            </p:cNvPr>
            <p:cNvCxnSpPr>
              <a:cxnSpLocks/>
              <a:stCxn id="66" idx="5"/>
              <a:endCxn id="80" idx="1"/>
            </p:cNvCxnSpPr>
            <p:nvPr/>
          </p:nvCxnSpPr>
          <p:spPr>
            <a:xfrm>
              <a:off x="2546750" y="2877552"/>
              <a:ext cx="1459913" cy="1332562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1B4B37E7-3F8B-49EA-8D19-454E1DB2C6F5}"/>
                </a:ext>
              </a:extLst>
            </p:cNvPr>
            <p:cNvCxnSpPr>
              <a:cxnSpLocks/>
              <a:stCxn id="66" idx="6"/>
              <a:endCxn id="76" idx="2"/>
            </p:cNvCxnSpPr>
            <p:nvPr/>
          </p:nvCxnSpPr>
          <p:spPr>
            <a:xfrm>
              <a:off x="2637748" y="2653364"/>
              <a:ext cx="1232321" cy="8074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A39E2F92-853C-4592-A932-13274137A87C}"/>
                </a:ext>
              </a:extLst>
            </p:cNvPr>
            <p:cNvCxnSpPr>
              <a:cxnSpLocks/>
              <a:stCxn id="75" idx="5"/>
              <a:endCxn id="78" idx="1"/>
            </p:cNvCxnSpPr>
            <p:nvPr/>
          </p:nvCxnSpPr>
          <p:spPr>
            <a:xfrm>
              <a:off x="4326701" y="1548018"/>
              <a:ext cx="2096869" cy="836663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9E4E135D-0E0E-4E72-9895-1BA9A7033FFD}"/>
                </a:ext>
              </a:extLst>
            </p:cNvPr>
            <p:cNvCxnSpPr>
              <a:cxnSpLocks/>
              <a:stCxn id="76" idx="6"/>
              <a:endCxn id="78" idx="2"/>
            </p:cNvCxnSpPr>
            <p:nvPr/>
          </p:nvCxnSpPr>
          <p:spPr>
            <a:xfrm flipV="1">
              <a:off x="4491444" y="2608869"/>
              <a:ext cx="1841128" cy="52569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73248A76-D6EA-4267-85D7-2E48376E4F9E}"/>
                </a:ext>
              </a:extLst>
            </p:cNvPr>
            <p:cNvCxnSpPr>
              <a:cxnSpLocks/>
              <a:stCxn id="78" idx="3"/>
              <a:endCxn id="80" idx="7"/>
            </p:cNvCxnSpPr>
            <p:nvPr/>
          </p:nvCxnSpPr>
          <p:spPr>
            <a:xfrm flipH="1">
              <a:off x="4446042" y="2833057"/>
              <a:ext cx="1977528" cy="1377057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1289F9BE-093F-4893-BD8B-D1AAD0C71F1D}"/>
                </a:ext>
              </a:extLst>
            </p:cNvPr>
            <p:cNvCxnSpPr>
              <a:cxnSpLocks/>
              <a:stCxn id="81" idx="2"/>
              <a:endCxn id="75" idx="6"/>
            </p:cNvCxnSpPr>
            <p:nvPr/>
          </p:nvCxnSpPr>
          <p:spPr>
            <a:xfrm flipH="1">
              <a:off x="4417699" y="1323830"/>
              <a:ext cx="1914872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 w="med" len="med"/>
              <a:tailEnd type="none" w="med" len="med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sp>
          <p:nvSpPr>
            <p:cNvPr id="90" name="TextBox 25">
              <a:extLst>
                <a:ext uri="{FF2B5EF4-FFF2-40B4-BE49-F238E27FC236}">
                  <a16:creationId xmlns:a16="http://schemas.microsoft.com/office/drawing/2014/main" id="{12E5B832-2194-46A7-941D-CE23F6C284B0}"/>
                </a:ext>
              </a:extLst>
            </p:cNvPr>
            <p:cNvSpPr txBox="1"/>
            <p:nvPr/>
          </p:nvSpPr>
          <p:spPr>
            <a:xfrm>
              <a:off x="3043669" y="2300890"/>
              <a:ext cx="724937" cy="533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30</a:t>
              </a:r>
              <a:endParaRPr lang="zh-CN" altLang="en-US" sz="8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91" name="TextBox 26">
              <a:extLst>
                <a:ext uri="{FF2B5EF4-FFF2-40B4-BE49-F238E27FC236}">
                  <a16:creationId xmlns:a16="http://schemas.microsoft.com/office/drawing/2014/main" id="{111EAC15-48BD-4B81-AE6E-4EE1DB034F72}"/>
                </a:ext>
              </a:extLst>
            </p:cNvPr>
            <p:cNvSpPr txBox="1"/>
            <p:nvPr/>
          </p:nvSpPr>
          <p:spPr>
            <a:xfrm>
              <a:off x="2635692" y="3661543"/>
              <a:ext cx="724937" cy="53314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800" b="1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100</a:t>
              </a:r>
              <a:endParaRPr lang="zh-CN" altLang="en-US" sz="800" b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92" name="TextBox 28">
              <a:extLst>
                <a:ext uri="{FF2B5EF4-FFF2-40B4-BE49-F238E27FC236}">
                  <a16:creationId xmlns:a16="http://schemas.microsoft.com/office/drawing/2014/main" id="{89E11858-C08D-459C-BF77-17A54A82EF4C}"/>
                </a:ext>
              </a:extLst>
            </p:cNvPr>
            <p:cNvSpPr txBox="1"/>
            <p:nvPr/>
          </p:nvSpPr>
          <p:spPr>
            <a:xfrm>
              <a:off x="4811157" y="1914132"/>
              <a:ext cx="724937" cy="533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50</a:t>
              </a:r>
              <a:endParaRPr lang="zh-CN" altLang="en-US" sz="8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93" name="TextBox 29">
              <a:extLst>
                <a:ext uri="{FF2B5EF4-FFF2-40B4-BE49-F238E27FC236}">
                  <a16:creationId xmlns:a16="http://schemas.microsoft.com/office/drawing/2014/main" id="{5169E4ED-7952-4AFE-8133-3B087FBEED9E}"/>
                </a:ext>
              </a:extLst>
            </p:cNvPr>
            <p:cNvSpPr txBox="1"/>
            <p:nvPr/>
          </p:nvSpPr>
          <p:spPr>
            <a:xfrm>
              <a:off x="5536097" y="875454"/>
              <a:ext cx="545441" cy="533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6</a:t>
              </a:r>
              <a:endParaRPr lang="zh-CN" altLang="en-US" sz="8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94" name="TextBox 30">
              <a:extLst>
                <a:ext uri="{FF2B5EF4-FFF2-40B4-BE49-F238E27FC236}">
                  <a16:creationId xmlns:a16="http://schemas.microsoft.com/office/drawing/2014/main" id="{67E1FA34-CE99-4237-91D7-D7670A537FF0}"/>
                </a:ext>
              </a:extLst>
            </p:cNvPr>
            <p:cNvSpPr txBox="1"/>
            <p:nvPr/>
          </p:nvSpPr>
          <p:spPr>
            <a:xfrm>
              <a:off x="5739905" y="3359167"/>
              <a:ext cx="724937" cy="533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10</a:t>
              </a:r>
              <a:endParaRPr lang="zh-CN" altLang="en-US" sz="800" b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95" name="TextBox 31">
              <a:extLst>
                <a:ext uri="{FF2B5EF4-FFF2-40B4-BE49-F238E27FC236}">
                  <a16:creationId xmlns:a16="http://schemas.microsoft.com/office/drawing/2014/main" id="{C91B5717-F0E9-4A73-AD9C-C8898D4C2416}"/>
                </a:ext>
              </a:extLst>
            </p:cNvPr>
            <p:cNvSpPr txBox="1"/>
            <p:nvPr/>
          </p:nvSpPr>
          <p:spPr>
            <a:xfrm>
              <a:off x="5364604" y="2673830"/>
              <a:ext cx="724937" cy="533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20</a:t>
              </a:r>
              <a:endParaRPr lang="zh-CN" altLang="en-US" sz="8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D01B4879-FFC5-4E2C-9D8D-6E7D5FBA7732}"/>
                </a:ext>
              </a:extLst>
            </p:cNvPr>
            <p:cNvCxnSpPr>
              <a:cxnSpLocks/>
              <a:stCxn id="78" idx="0"/>
              <a:endCxn id="81" idx="4"/>
            </p:cNvCxnSpPr>
            <p:nvPr/>
          </p:nvCxnSpPr>
          <p:spPr>
            <a:xfrm flipH="1" flipV="1">
              <a:off x="6643259" y="1640880"/>
              <a:ext cx="1" cy="650939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sp>
          <p:nvSpPr>
            <p:cNvPr id="97" name="TextBox 30">
              <a:extLst>
                <a:ext uri="{FF2B5EF4-FFF2-40B4-BE49-F238E27FC236}">
                  <a16:creationId xmlns:a16="http://schemas.microsoft.com/office/drawing/2014/main" id="{8309D1C3-B652-4092-935F-6C980ABA3E8B}"/>
                </a:ext>
              </a:extLst>
            </p:cNvPr>
            <p:cNvSpPr txBox="1"/>
            <p:nvPr/>
          </p:nvSpPr>
          <p:spPr>
            <a:xfrm>
              <a:off x="6717253" y="1828114"/>
              <a:ext cx="724937" cy="533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15</a:t>
              </a:r>
              <a:endParaRPr lang="zh-CN" altLang="en-US" sz="8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05445721-1C2E-4A1B-A392-3DE3229612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07012" y="1640880"/>
              <a:ext cx="73745" cy="70350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sp>
          <p:nvSpPr>
            <p:cNvPr id="99" name="TextBox 27">
              <a:extLst>
                <a:ext uri="{FF2B5EF4-FFF2-40B4-BE49-F238E27FC236}">
                  <a16:creationId xmlns:a16="http://schemas.microsoft.com/office/drawing/2014/main" id="{75638C7D-DF38-4092-9B1C-C5E1351BFD9D}"/>
                </a:ext>
              </a:extLst>
            </p:cNvPr>
            <p:cNvSpPr txBox="1"/>
            <p:nvPr/>
          </p:nvSpPr>
          <p:spPr>
            <a:xfrm>
              <a:off x="4143885" y="1862962"/>
              <a:ext cx="724937" cy="533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60</a:t>
              </a:r>
              <a:endParaRPr lang="zh-CN" altLang="en-US" sz="8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751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9" grpId="0"/>
      <p:bldP spid="70" grpId="0"/>
      <p:bldP spid="71" grpId="0" animBg="1"/>
      <p:bldP spid="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9C1747B-1955-4195-98D0-38949EEC8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err="1"/>
              <a:t>dist</a:t>
            </a:r>
            <a:r>
              <a:rPr lang="en-US" altLang="zh-CN" sz="3200" dirty="0"/>
              <a:t>[  ]: </a:t>
            </a:r>
            <a:r>
              <a:rPr lang="zh-CN" altLang="en-US" sz="3200" dirty="0"/>
              <a:t>存放源点</a:t>
            </a:r>
            <a:r>
              <a:rPr lang="en-US" altLang="zh-CN" sz="3200" dirty="0"/>
              <a:t>v</a:t>
            </a:r>
            <a:r>
              <a:rPr lang="zh-CN" altLang="en-US" sz="3200" dirty="0"/>
              <a:t>出发的最短路径长度</a:t>
            </a:r>
            <a:endParaRPr lang="en-US" altLang="zh-CN" sz="3200" dirty="0"/>
          </a:p>
          <a:p>
            <a:pPr lvl="1"/>
            <a:r>
              <a:rPr lang="en-US" altLang="zh-CN" sz="2800" dirty="0" err="1"/>
              <a:t>dist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]: </a:t>
            </a:r>
            <a:r>
              <a:rPr lang="zh-CN" altLang="en-US" sz="2800" dirty="0"/>
              <a:t>源点</a:t>
            </a:r>
            <a:r>
              <a:rPr lang="en-US" altLang="zh-CN" sz="3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/>
              <a:t>到顶点 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/>
              <a:t>的最短路径长度，初始时所有</a:t>
            </a:r>
            <a:r>
              <a:rPr lang="en-US" altLang="zh-CN" sz="2800" dirty="0" err="1"/>
              <a:t>dist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值为∞。</a:t>
            </a:r>
          </a:p>
          <a:p>
            <a:r>
              <a:rPr lang="en-US" altLang="zh-CN" sz="3200" dirty="0" err="1"/>
              <a:t>prev</a:t>
            </a:r>
            <a:r>
              <a:rPr lang="en-US" altLang="zh-CN" sz="3200" dirty="0"/>
              <a:t>[  ]:</a:t>
            </a:r>
          </a:p>
          <a:p>
            <a:pPr lvl="1"/>
            <a:r>
              <a:rPr lang="en-US" altLang="zh-CN" sz="2800" dirty="0" err="1"/>
              <a:t>prev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]: </a:t>
            </a:r>
            <a:r>
              <a:rPr lang="zh-CN" altLang="en-US" sz="2800" dirty="0"/>
              <a:t>源点</a:t>
            </a:r>
            <a:r>
              <a:rPr lang="en-US" altLang="zh-CN" sz="3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/>
              <a:t>到顶点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dirty="0"/>
              <a:t>的最短路径中顶点</a:t>
            </a:r>
            <a:r>
              <a:rPr lang="en-US" altLang="zh-CN" sz="2800" dirty="0" err="1"/>
              <a:t>i</a:t>
            </a:r>
            <a:r>
              <a:rPr lang="zh-CN" altLang="en-US" sz="2800" dirty="0"/>
              <a:t>的前驱顶点</a:t>
            </a:r>
          </a:p>
        </p:txBody>
      </p:sp>
      <p:sp>
        <p:nvSpPr>
          <p:cNvPr id="5" name="燕尾形 11">
            <a:extLst>
              <a:ext uri="{FF2B5EF4-FFF2-40B4-BE49-F238E27FC236}">
                <a16:creationId xmlns:a16="http://schemas.microsoft.com/office/drawing/2014/main" id="{F32C4D95-28DC-4CD4-8235-152FA10AC616}"/>
              </a:ext>
            </a:extLst>
          </p:cNvPr>
          <p:cNvSpPr/>
          <p:nvPr/>
        </p:nvSpPr>
        <p:spPr>
          <a:xfrm>
            <a:off x="899590" y="123479"/>
            <a:ext cx="4056232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单源最短路径问题算法设计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33200" y="1178550"/>
            <a:ext cx="4496400" cy="3394075"/>
          </a:xfrm>
        </p:spPr>
        <p:txBody>
          <a:bodyPr/>
          <a:lstStyle/>
          <a:p>
            <a:r>
              <a:rPr lang="zh-CN" altLang="en-US" sz="2400" dirty="0"/>
              <a:t>剪枝的原则：</a:t>
            </a:r>
            <a:endParaRPr lang="en-US" altLang="zh-CN" sz="2400" dirty="0"/>
          </a:p>
          <a:p>
            <a:pPr marL="627063" lvl="1" indent="-266700"/>
            <a:r>
              <a:rPr lang="zh-CN" altLang="en-US" sz="2000" dirty="0"/>
              <a:t>在扩展顶点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dirty="0"/>
              <a:t>时，如果从当前扩展</a:t>
            </a:r>
            <a:r>
              <a:rPr lang="zh-CN" altLang="en-US" sz="2000" dirty="0" smtClean="0"/>
              <a:t>结点</a:t>
            </a:r>
            <a:r>
              <a:rPr lang="en-US" altLang="zh-CN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/>
              <a:t>到 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zh-CN" altLang="en-US" sz="2000" dirty="0" smtClean="0"/>
              <a:t>有</a:t>
            </a:r>
            <a:r>
              <a:rPr lang="zh-CN" altLang="en-US" sz="2000" dirty="0"/>
              <a:t>边可达，且从源出发，</a:t>
            </a:r>
            <a:r>
              <a:rPr lang="zh-CN" altLang="en-US" sz="2000" dirty="0" smtClean="0"/>
              <a:t>途经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/>
              <a:t>再到 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zh-CN" altLang="en-US" sz="2000" dirty="0" smtClean="0"/>
              <a:t>的</a:t>
            </a:r>
            <a:r>
              <a:rPr lang="zh-CN" altLang="en-US" sz="2000" dirty="0" smtClean="0"/>
              <a:t>所</a:t>
            </a:r>
            <a:r>
              <a:rPr lang="zh-CN" altLang="en-US" sz="2000" dirty="0"/>
              <a:t>对</a:t>
            </a:r>
            <a:r>
              <a:rPr lang="zh-CN" altLang="en-US" sz="2000" dirty="0" smtClean="0"/>
              <a:t>应</a:t>
            </a:r>
            <a:r>
              <a:rPr lang="zh-CN" altLang="en-US" sz="2000" dirty="0"/>
              <a:t>路径长度，小于当前最优路径长度，则将该顶点作为活结点插入到活结点优先队列中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E0E4F-9EAC-4D2F-9A4A-96C150ECADC0}" type="datetime1">
              <a:rPr lang="zh-CN" altLang="en-US" smtClean="0"/>
              <a:pPr>
                <a:defRPr/>
              </a:pPr>
              <a:t>2021/11/8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917EE1A-0F0B-4DD4-93D4-2E3964C3A8C3}"/>
              </a:ext>
            </a:extLst>
          </p:cNvPr>
          <p:cNvSpPr/>
          <p:nvPr/>
        </p:nvSpPr>
        <p:spPr>
          <a:xfrm>
            <a:off x="4718576" y="2819850"/>
            <a:ext cx="513420" cy="499584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0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146C0EC-6228-4BFA-992F-17A775004E93}"/>
              </a:ext>
            </a:extLst>
          </p:cNvPr>
          <p:cNvSpPr/>
          <p:nvPr/>
        </p:nvSpPr>
        <p:spPr>
          <a:xfrm>
            <a:off x="5956564" y="1672388"/>
            <a:ext cx="628196" cy="611267"/>
          </a:xfrm>
          <a:prstGeom prst="ellipse">
            <a:avLst/>
          </a:prstGeom>
          <a:solidFill>
            <a:srgbClr val="FF3300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1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7586FA9-DAE9-43BB-833D-E763AF48B2D8}"/>
              </a:ext>
            </a:extLst>
          </p:cNvPr>
          <p:cNvSpPr/>
          <p:nvPr/>
        </p:nvSpPr>
        <p:spPr>
          <a:xfrm>
            <a:off x="6051710" y="2775165"/>
            <a:ext cx="628196" cy="611267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2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DCA0CD5-DC16-49DA-B5C4-F3E725A7EA63}"/>
              </a:ext>
            </a:extLst>
          </p:cNvPr>
          <p:cNvSpPr/>
          <p:nvPr/>
        </p:nvSpPr>
        <p:spPr>
          <a:xfrm>
            <a:off x="7708858" y="2787199"/>
            <a:ext cx="628196" cy="611267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5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E35676E-5B2B-4994-8E5D-F7838AB09002}"/>
              </a:ext>
            </a:extLst>
          </p:cNvPr>
          <p:cNvSpPr/>
          <p:nvPr/>
        </p:nvSpPr>
        <p:spPr>
          <a:xfrm>
            <a:off x="5895244" y="3961358"/>
            <a:ext cx="628196" cy="611267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3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CB2426E-D0A9-4A75-B451-9BB5BD2482BE}"/>
              </a:ext>
            </a:extLst>
          </p:cNvPr>
          <p:cNvSpPr/>
          <p:nvPr/>
        </p:nvSpPr>
        <p:spPr>
          <a:xfrm>
            <a:off x="7716331" y="1674331"/>
            <a:ext cx="628196" cy="611267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4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398399F-4ADA-4FAB-874D-F28B227F8247}"/>
              </a:ext>
            </a:extLst>
          </p:cNvPr>
          <p:cNvCxnSpPr>
            <a:cxnSpLocks/>
            <a:stCxn id="4" idx="7"/>
            <a:endCxn id="5" idx="3"/>
          </p:cNvCxnSpPr>
          <p:nvPr/>
        </p:nvCxnSpPr>
        <p:spPr>
          <a:xfrm flipV="1">
            <a:off x="5156807" y="2194137"/>
            <a:ext cx="891754" cy="69887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0987A1-267E-445F-B27E-AFB3BA8BFB3A}"/>
              </a:ext>
            </a:extLst>
          </p:cNvPr>
          <p:cNvSpPr txBox="1"/>
          <p:nvPr/>
        </p:nvSpPr>
        <p:spPr>
          <a:xfrm>
            <a:off x="5050316" y="2146986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58B951C-C360-426F-ACA1-334EE03EE81F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5156807" y="3246272"/>
            <a:ext cx="830434" cy="80460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B4B37E7-3F8B-49EA-8D19-454E1DB2C6F5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5231996" y="3069642"/>
            <a:ext cx="819714" cy="1115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39E2F92-853C-4592-A932-13274137A87C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6492763" y="2194137"/>
            <a:ext cx="1308092" cy="68258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E4E135D-0E0E-4E72-9895-1BA9A7033FFD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6679906" y="3080799"/>
            <a:ext cx="1028952" cy="1203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3248A76-D6EA-4267-85D7-2E48376E4F9E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6431443" y="3308948"/>
            <a:ext cx="1369412" cy="74192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289F9BE-093F-4893-BD8B-D1AAD0C71F1D}"/>
              </a:ext>
            </a:extLst>
          </p:cNvPr>
          <p:cNvCxnSpPr>
            <a:cxnSpLocks/>
            <a:stCxn id="9" idx="2"/>
            <a:endCxn id="5" idx="6"/>
          </p:cNvCxnSpPr>
          <p:nvPr/>
        </p:nvCxnSpPr>
        <p:spPr>
          <a:xfrm flipH="1" flipV="1">
            <a:off x="6584760" y="1978022"/>
            <a:ext cx="1131571" cy="194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arrow" w="med" len="med"/>
            <a:tailEnd type="none" w="med" len="med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5445721-1C2E-4A1B-A392-3DE3229612F0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H="1" flipV="1">
            <a:off x="6270662" y="2283655"/>
            <a:ext cx="95146" cy="49151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19" name="TextBox 25">
            <a:extLst>
              <a:ext uri="{FF2B5EF4-FFF2-40B4-BE49-F238E27FC236}">
                <a16:creationId xmlns:a16="http://schemas.microsoft.com/office/drawing/2014/main" id="{12E5B832-2194-46A7-941D-CE23F6C284B0}"/>
              </a:ext>
            </a:extLst>
          </p:cNvPr>
          <p:cNvSpPr txBox="1"/>
          <p:nvPr/>
        </p:nvSpPr>
        <p:spPr>
          <a:xfrm>
            <a:off x="5451043" y="2723978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30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0" name="TextBox 26">
            <a:extLst>
              <a:ext uri="{FF2B5EF4-FFF2-40B4-BE49-F238E27FC236}">
                <a16:creationId xmlns:a16="http://schemas.microsoft.com/office/drawing/2014/main" id="{111EAC15-48BD-4B81-AE6E-4EE1DB034F72}"/>
              </a:ext>
            </a:extLst>
          </p:cNvPr>
          <p:cNvSpPr txBox="1"/>
          <p:nvPr/>
        </p:nvSpPr>
        <p:spPr>
          <a:xfrm>
            <a:off x="5200225" y="3604537"/>
            <a:ext cx="732896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1600" b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100</a:t>
            </a:r>
            <a:endParaRPr lang="zh-CN" altLang="en-US" sz="1600" b="1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1" name="TextBox 27">
            <a:extLst>
              <a:ext uri="{FF2B5EF4-FFF2-40B4-BE49-F238E27FC236}">
                <a16:creationId xmlns:a16="http://schemas.microsoft.com/office/drawing/2014/main" id="{75638C7D-DF38-4092-9B1C-C5E1351BFD9D}"/>
              </a:ext>
            </a:extLst>
          </p:cNvPr>
          <p:cNvSpPr txBox="1"/>
          <p:nvPr/>
        </p:nvSpPr>
        <p:spPr>
          <a:xfrm>
            <a:off x="6385191" y="2351044"/>
            <a:ext cx="520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60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89E11858-C08D-459C-BF77-17A54A82EF4C}"/>
              </a:ext>
            </a:extLst>
          </p:cNvPr>
          <p:cNvSpPr txBox="1"/>
          <p:nvPr/>
        </p:nvSpPr>
        <p:spPr>
          <a:xfrm>
            <a:off x="7014365" y="2261028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50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3" name="TextBox 29">
            <a:extLst>
              <a:ext uri="{FF2B5EF4-FFF2-40B4-BE49-F238E27FC236}">
                <a16:creationId xmlns:a16="http://schemas.microsoft.com/office/drawing/2014/main" id="{5169E4ED-7952-4AFE-8133-3B087FBEED9E}"/>
              </a:ext>
            </a:extLst>
          </p:cNvPr>
          <p:cNvSpPr txBox="1"/>
          <p:nvPr/>
        </p:nvSpPr>
        <p:spPr>
          <a:xfrm>
            <a:off x="7133217" y="1394871"/>
            <a:ext cx="551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4" name="TextBox 30">
            <a:extLst>
              <a:ext uri="{FF2B5EF4-FFF2-40B4-BE49-F238E27FC236}">
                <a16:creationId xmlns:a16="http://schemas.microsoft.com/office/drawing/2014/main" id="{67E1FA34-CE99-4237-91D7-D7670A537FF0}"/>
              </a:ext>
            </a:extLst>
          </p:cNvPr>
          <p:cNvSpPr txBox="1"/>
          <p:nvPr/>
        </p:nvSpPr>
        <p:spPr>
          <a:xfrm>
            <a:off x="7280031" y="3569118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600" b="1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C91B5717-F0E9-4A73-AD9C-C8898D4C2416}"/>
              </a:ext>
            </a:extLst>
          </p:cNvPr>
          <p:cNvSpPr txBox="1"/>
          <p:nvPr/>
        </p:nvSpPr>
        <p:spPr>
          <a:xfrm>
            <a:off x="7051808" y="3117831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20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01B4879-FFC5-4E2C-9D8D-6E7D5FBA7732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8022956" y="2285598"/>
            <a:ext cx="7473" cy="50160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27" name="TextBox 30">
            <a:extLst>
              <a:ext uri="{FF2B5EF4-FFF2-40B4-BE49-F238E27FC236}">
                <a16:creationId xmlns:a16="http://schemas.microsoft.com/office/drawing/2014/main" id="{8309D1C3-B652-4092-935F-6C980ABA3E8B}"/>
              </a:ext>
            </a:extLst>
          </p:cNvPr>
          <p:cNvSpPr txBox="1"/>
          <p:nvPr/>
        </p:nvSpPr>
        <p:spPr>
          <a:xfrm>
            <a:off x="8141864" y="2374323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15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398399F-4ADA-4FAB-874D-F28B227F8247}"/>
              </a:ext>
            </a:extLst>
          </p:cNvPr>
          <p:cNvCxnSpPr>
            <a:cxnSpLocks/>
          </p:cNvCxnSpPr>
          <p:nvPr/>
        </p:nvCxnSpPr>
        <p:spPr>
          <a:xfrm flipV="1">
            <a:off x="5151202" y="2197911"/>
            <a:ext cx="891754" cy="698875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B4B37E7-3F8B-49EA-8D19-454E1DB2C6F5}"/>
              </a:ext>
            </a:extLst>
          </p:cNvPr>
          <p:cNvCxnSpPr>
            <a:cxnSpLocks/>
          </p:cNvCxnSpPr>
          <p:nvPr/>
        </p:nvCxnSpPr>
        <p:spPr>
          <a:xfrm>
            <a:off x="5240750" y="3075220"/>
            <a:ext cx="819714" cy="11157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5445721-1C2E-4A1B-A392-3DE3229612F0}"/>
              </a:ext>
            </a:extLst>
          </p:cNvPr>
          <p:cNvCxnSpPr>
            <a:cxnSpLocks/>
          </p:cNvCxnSpPr>
          <p:nvPr/>
        </p:nvCxnSpPr>
        <p:spPr>
          <a:xfrm flipH="1" flipV="1">
            <a:off x="6263321" y="2286239"/>
            <a:ext cx="95146" cy="49151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32" name="燕尾形 11">
            <a:extLst>
              <a:ext uri="{FF2B5EF4-FFF2-40B4-BE49-F238E27FC236}">
                <a16:creationId xmlns:a16="http://schemas.microsoft.com/office/drawing/2014/main" id="{F32C4D95-28DC-4CD4-8235-152FA10AC616}"/>
              </a:ext>
            </a:extLst>
          </p:cNvPr>
          <p:cNvSpPr/>
          <p:nvPr/>
        </p:nvSpPr>
        <p:spPr>
          <a:xfrm>
            <a:off x="899590" y="123479"/>
            <a:ext cx="4056232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单源最短路径问题算法设计</a:t>
            </a:r>
          </a:p>
        </p:txBody>
      </p:sp>
    </p:spTree>
    <p:extLst>
      <p:ext uri="{BB962C8B-B14F-4D97-AF65-F5344CB8AC3E}">
        <p14:creationId xmlns:p14="http://schemas.microsoft.com/office/powerpoint/2010/main" val="273737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33200" y="1178551"/>
            <a:ext cx="4496400" cy="2385450"/>
          </a:xfrm>
        </p:spPr>
        <p:txBody>
          <a:bodyPr/>
          <a:lstStyle/>
          <a:p>
            <a:r>
              <a:rPr lang="zh-CN" altLang="en-US" sz="2400" dirty="0"/>
              <a:t>剪枝的原则：</a:t>
            </a:r>
            <a:endParaRPr lang="en-US" altLang="zh-CN" sz="2400" dirty="0"/>
          </a:p>
          <a:p>
            <a:pPr marL="627063" lvl="1" indent="-266700"/>
            <a:r>
              <a:rPr lang="zh-CN" altLang="en-US" sz="2000" dirty="0"/>
              <a:t>在扩展顶点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dirty="0"/>
              <a:t>时，如果从当前扩展结点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/>
              <a:t>到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zh-CN" altLang="en-US" sz="2000" dirty="0"/>
              <a:t>有边可达，且从源出发，途经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/>
              <a:t>再到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zh-CN" altLang="en-US" sz="2000" dirty="0"/>
              <a:t>的所相应路径长度，小于当前最优路径长度，则将该顶点作为活结点插入到活结点优先队列中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E0E4F-9EAC-4D2F-9A4A-96C150ECADC0}" type="datetime1">
              <a:rPr lang="zh-CN" altLang="en-US" smtClean="0"/>
              <a:pPr>
                <a:defRPr/>
              </a:pPr>
              <a:t>2021/11/8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917EE1A-0F0B-4DD4-93D4-2E3964C3A8C3}"/>
              </a:ext>
            </a:extLst>
          </p:cNvPr>
          <p:cNvSpPr/>
          <p:nvPr/>
        </p:nvSpPr>
        <p:spPr>
          <a:xfrm>
            <a:off x="5085776" y="2626905"/>
            <a:ext cx="513420" cy="499584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0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146C0EC-6228-4BFA-992F-17A775004E93}"/>
              </a:ext>
            </a:extLst>
          </p:cNvPr>
          <p:cNvSpPr/>
          <p:nvPr/>
        </p:nvSpPr>
        <p:spPr>
          <a:xfrm>
            <a:off x="6323764" y="1479443"/>
            <a:ext cx="628196" cy="611267"/>
          </a:xfrm>
          <a:prstGeom prst="ellipse">
            <a:avLst/>
          </a:prstGeom>
          <a:solidFill>
            <a:srgbClr val="FF3300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1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7586FA9-DAE9-43BB-833D-E763AF48B2D8}"/>
              </a:ext>
            </a:extLst>
          </p:cNvPr>
          <p:cNvSpPr/>
          <p:nvPr/>
        </p:nvSpPr>
        <p:spPr>
          <a:xfrm>
            <a:off x="6418910" y="2582220"/>
            <a:ext cx="628196" cy="611267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2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DCA0CD5-DC16-49DA-B5C4-F3E725A7EA63}"/>
              </a:ext>
            </a:extLst>
          </p:cNvPr>
          <p:cNvSpPr/>
          <p:nvPr/>
        </p:nvSpPr>
        <p:spPr>
          <a:xfrm>
            <a:off x="8076058" y="2594254"/>
            <a:ext cx="628196" cy="611267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5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E35676E-5B2B-4994-8E5D-F7838AB09002}"/>
              </a:ext>
            </a:extLst>
          </p:cNvPr>
          <p:cNvSpPr/>
          <p:nvPr/>
        </p:nvSpPr>
        <p:spPr>
          <a:xfrm>
            <a:off x="6262444" y="3768413"/>
            <a:ext cx="628196" cy="611267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3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CB2426E-D0A9-4A75-B451-9BB5BD2482BE}"/>
              </a:ext>
            </a:extLst>
          </p:cNvPr>
          <p:cNvSpPr/>
          <p:nvPr/>
        </p:nvSpPr>
        <p:spPr>
          <a:xfrm>
            <a:off x="8083531" y="1481386"/>
            <a:ext cx="628196" cy="611267"/>
          </a:xfrm>
          <a:prstGeom prst="ellipse">
            <a:avLst/>
          </a:prstGeom>
          <a:solidFill>
            <a:srgbClr val="2EFFFC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华文楷体" panose="02010600040101010101" pitchFamily="2" charset="-122"/>
                <a:cs typeface="Consolas" pitchFamily="49" charset="0"/>
              </a:rPr>
              <a:t>4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华文楷体" panose="02010600040101010101" pitchFamily="2" charset="-122"/>
              <a:cs typeface="Consolas" pitchFamily="49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398399F-4ADA-4FAB-874D-F28B227F8247}"/>
              </a:ext>
            </a:extLst>
          </p:cNvPr>
          <p:cNvCxnSpPr>
            <a:cxnSpLocks/>
            <a:stCxn id="4" idx="7"/>
            <a:endCxn id="5" idx="3"/>
          </p:cNvCxnSpPr>
          <p:nvPr/>
        </p:nvCxnSpPr>
        <p:spPr>
          <a:xfrm flipV="1">
            <a:off x="5524007" y="2001192"/>
            <a:ext cx="891754" cy="698875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0987A1-267E-445F-B27E-AFB3BA8BFB3A}"/>
              </a:ext>
            </a:extLst>
          </p:cNvPr>
          <p:cNvSpPr txBox="1"/>
          <p:nvPr/>
        </p:nvSpPr>
        <p:spPr>
          <a:xfrm>
            <a:off x="5417516" y="1954041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58B951C-C360-426F-ACA1-334EE03EE81F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5524007" y="3053327"/>
            <a:ext cx="830434" cy="80460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B4B37E7-3F8B-49EA-8D19-454E1DB2C6F5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5599196" y="2876697"/>
            <a:ext cx="819714" cy="11157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39E2F92-853C-4592-A932-13274137A87C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6859963" y="2001192"/>
            <a:ext cx="1308092" cy="68258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E4E135D-0E0E-4E72-9895-1BA9A7033FFD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047106" y="2887854"/>
            <a:ext cx="1028952" cy="1203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3248A76-D6EA-4267-85D7-2E48376E4F9E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6798643" y="3116003"/>
            <a:ext cx="1369412" cy="74192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289F9BE-093F-4893-BD8B-D1AAD0C71F1D}"/>
              </a:ext>
            </a:extLst>
          </p:cNvPr>
          <p:cNvCxnSpPr>
            <a:cxnSpLocks/>
            <a:stCxn id="9" idx="2"/>
            <a:endCxn id="5" idx="6"/>
          </p:cNvCxnSpPr>
          <p:nvPr/>
        </p:nvCxnSpPr>
        <p:spPr>
          <a:xfrm flipH="1" flipV="1">
            <a:off x="6951960" y="1785077"/>
            <a:ext cx="1131571" cy="194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arrow" w="med" len="med"/>
            <a:tailEnd type="none" w="med" len="med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5445721-1C2E-4A1B-A392-3DE3229612F0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H="1" flipV="1">
            <a:off x="6637862" y="2090710"/>
            <a:ext cx="95146" cy="49151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19" name="TextBox 25">
            <a:extLst>
              <a:ext uri="{FF2B5EF4-FFF2-40B4-BE49-F238E27FC236}">
                <a16:creationId xmlns:a16="http://schemas.microsoft.com/office/drawing/2014/main" id="{12E5B832-2194-46A7-941D-CE23F6C284B0}"/>
              </a:ext>
            </a:extLst>
          </p:cNvPr>
          <p:cNvSpPr txBox="1"/>
          <p:nvPr/>
        </p:nvSpPr>
        <p:spPr>
          <a:xfrm>
            <a:off x="5818243" y="2531033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30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0" name="TextBox 26">
            <a:extLst>
              <a:ext uri="{FF2B5EF4-FFF2-40B4-BE49-F238E27FC236}">
                <a16:creationId xmlns:a16="http://schemas.microsoft.com/office/drawing/2014/main" id="{111EAC15-48BD-4B81-AE6E-4EE1DB034F72}"/>
              </a:ext>
            </a:extLst>
          </p:cNvPr>
          <p:cNvSpPr txBox="1"/>
          <p:nvPr/>
        </p:nvSpPr>
        <p:spPr>
          <a:xfrm>
            <a:off x="5567425" y="3411592"/>
            <a:ext cx="732896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1600" b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100</a:t>
            </a:r>
            <a:endParaRPr lang="zh-CN" altLang="en-US" sz="1600" b="1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1" name="TextBox 27">
            <a:extLst>
              <a:ext uri="{FF2B5EF4-FFF2-40B4-BE49-F238E27FC236}">
                <a16:creationId xmlns:a16="http://schemas.microsoft.com/office/drawing/2014/main" id="{75638C7D-DF38-4092-9B1C-C5E1351BFD9D}"/>
              </a:ext>
            </a:extLst>
          </p:cNvPr>
          <p:cNvSpPr txBox="1"/>
          <p:nvPr/>
        </p:nvSpPr>
        <p:spPr>
          <a:xfrm>
            <a:off x="6752391" y="2158099"/>
            <a:ext cx="520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60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89E11858-C08D-459C-BF77-17A54A82EF4C}"/>
              </a:ext>
            </a:extLst>
          </p:cNvPr>
          <p:cNvSpPr txBox="1"/>
          <p:nvPr/>
        </p:nvSpPr>
        <p:spPr>
          <a:xfrm>
            <a:off x="7381565" y="2068083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50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3" name="TextBox 29">
            <a:extLst>
              <a:ext uri="{FF2B5EF4-FFF2-40B4-BE49-F238E27FC236}">
                <a16:creationId xmlns:a16="http://schemas.microsoft.com/office/drawing/2014/main" id="{5169E4ED-7952-4AFE-8133-3B087FBEED9E}"/>
              </a:ext>
            </a:extLst>
          </p:cNvPr>
          <p:cNvSpPr txBox="1"/>
          <p:nvPr/>
        </p:nvSpPr>
        <p:spPr>
          <a:xfrm>
            <a:off x="7500417" y="1201926"/>
            <a:ext cx="551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4" name="TextBox 30">
            <a:extLst>
              <a:ext uri="{FF2B5EF4-FFF2-40B4-BE49-F238E27FC236}">
                <a16:creationId xmlns:a16="http://schemas.microsoft.com/office/drawing/2014/main" id="{67E1FA34-CE99-4237-91D7-D7670A537FF0}"/>
              </a:ext>
            </a:extLst>
          </p:cNvPr>
          <p:cNvSpPr txBox="1"/>
          <p:nvPr/>
        </p:nvSpPr>
        <p:spPr>
          <a:xfrm>
            <a:off x="7647231" y="3376173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10</a:t>
            </a:r>
            <a:endParaRPr lang="zh-CN" altLang="en-US" sz="1600" b="1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C91B5717-F0E9-4A73-AD9C-C8898D4C2416}"/>
              </a:ext>
            </a:extLst>
          </p:cNvPr>
          <p:cNvSpPr txBox="1"/>
          <p:nvPr/>
        </p:nvSpPr>
        <p:spPr>
          <a:xfrm>
            <a:off x="7419008" y="2924886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20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01B4879-FFC5-4E2C-9D8D-6E7D5FBA7732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8390156" y="2092653"/>
            <a:ext cx="7473" cy="50160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27" name="TextBox 30">
            <a:extLst>
              <a:ext uri="{FF2B5EF4-FFF2-40B4-BE49-F238E27FC236}">
                <a16:creationId xmlns:a16="http://schemas.microsoft.com/office/drawing/2014/main" id="{8309D1C3-B652-4092-935F-6C980ABA3E8B}"/>
              </a:ext>
            </a:extLst>
          </p:cNvPr>
          <p:cNvSpPr txBox="1"/>
          <p:nvPr/>
        </p:nvSpPr>
        <p:spPr>
          <a:xfrm>
            <a:off x="8509064" y="2181378"/>
            <a:ext cx="73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15</a:t>
            </a:r>
            <a:endParaRPr lang="zh-CN" altLang="en-US" sz="1600" b="1" dirty="0">
              <a:solidFill>
                <a:srgbClr val="0000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430457" y="2237413"/>
            <a:ext cx="352800" cy="352800"/>
            <a:chOff x="3702992" y="3797549"/>
            <a:chExt cx="352800" cy="352800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3702992" y="3843385"/>
              <a:ext cx="352800" cy="26112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3735620" y="3797549"/>
              <a:ext cx="252000" cy="3528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矩形 29"/>
          <p:cNvSpPr/>
          <p:nvPr/>
        </p:nvSpPr>
        <p:spPr>
          <a:xfrm>
            <a:off x="61902" y="4269834"/>
            <a:ext cx="6032421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结点的扩展过程一直继续到活结点列表为空</a:t>
            </a:r>
          </a:p>
        </p:txBody>
      </p:sp>
      <p:sp>
        <p:nvSpPr>
          <p:cNvPr id="33" name="燕尾形 11">
            <a:extLst>
              <a:ext uri="{FF2B5EF4-FFF2-40B4-BE49-F238E27FC236}">
                <a16:creationId xmlns:a16="http://schemas.microsoft.com/office/drawing/2014/main" id="{F32C4D95-28DC-4CD4-8235-152FA10AC616}"/>
              </a:ext>
            </a:extLst>
          </p:cNvPr>
          <p:cNvSpPr/>
          <p:nvPr/>
        </p:nvSpPr>
        <p:spPr>
          <a:xfrm>
            <a:off x="899590" y="123479"/>
            <a:ext cx="4056232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defTabSz="687665"/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单源最短路径问题算法设计</a:t>
            </a:r>
          </a:p>
        </p:txBody>
      </p:sp>
    </p:spTree>
    <p:extLst>
      <p:ext uri="{BB962C8B-B14F-4D97-AF65-F5344CB8AC3E}">
        <p14:creationId xmlns:p14="http://schemas.microsoft.com/office/powerpoint/2010/main" val="91549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​​">
      <a:majorFont>
        <a:latin typeface="黑体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3036</TotalTime>
  <Pages>0</Pages>
  <Words>1525</Words>
  <Characters>0</Characters>
  <Application>Microsoft Office PowerPoint</Application>
  <DocSecurity>0</DocSecurity>
  <PresentationFormat>全屏显示(16:9)</PresentationFormat>
  <Lines>0</Lines>
  <Paragraphs>617</Paragraphs>
  <Slides>17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4" baseType="lpstr">
      <vt:lpstr>等线</vt:lpstr>
      <vt:lpstr>等线 Light</vt:lpstr>
      <vt:lpstr>黑体</vt:lpstr>
      <vt:lpstr>华文楷体</vt:lpstr>
      <vt:lpstr>楷体</vt:lpstr>
      <vt:lpstr>楷体_GB2312</vt:lpstr>
      <vt:lpstr>宋体</vt:lpstr>
      <vt:lpstr>微软雅黑</vt:lpstr>
      <vt:lpstr>Arial</vt:lpstr>
      <vt:lpstr>Calibri</vt:lpstr>
      <vt:lpstr>Calibri Light</vt:lpstr>
      <vt:lpstr>Consolas</vt:lpstr>
      <vt:lpstr>Times New Roman</vt:lpstr>
      <vt:lpstr>Wingdings</vt:lpstr>
      <vt:lpstr>1_Office 主题​​</vt:lpstr>
      <vt:lpstr>Office 主题​​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chenjun</dc:creator>
  <cp:lastModifiedBy>A319-2</cp:lastModifiedBy>
  <cp:revision>649</cp:revision>
  <cp:lastPrinted>2017-12-19T14:05:02Z</cp:lastPrinted>
  <dcterms:created xsi:type="dcterms:W3CDTF">2014-05-21T02:15:00Z</dcterms:created>
  <dcterms:modified xsi:type="dcterms:W3CDTF">2021-11-08T12:00:20Z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2052-9.1.0.4862</vt:lpwstr>
  </property>
</Properties>
</file>