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711" r:id="rId2"/>
    <p:sldMasterId id="2147483734" r:id="rId3"/>
  </p:sldMasterIdLst>
  <p:notesMasterIdLst>
    <p:notesMasterId r:id="rId18"/>
  </p:notesMasterIdLst>
  <p:handoutMasterIdLst>
    <p:handoutMasterId r:id="rId19"/>
  </p:handoutMasterIdLst>
  <p:sldIdLst>
    <p:sldId id="360" r:id="rId4"/>
    <p:sldId id="361" r:id="rId5"/>
    <p:sldId id="375" r:id="rId6"/>
    <p:sldId id="366" r:id="rId7"/>
    <p:sldId id="367" r:id="rId8"/>
    <p:sldId id="377" r:id="rId9"/>
    <p:sldId id="403" r:id="rId10"/>
    <p:sldId id="404" r:id="rId11"/>
    <p:sldId id="391" r:id="rId12"/>
    <p:sldId id="390" r:id="rId13"/>
    <p:sldId id="397" r:id="rId14"/>
    <p:sldId id="382" r:id="rId15"/>
    <p:sldId id="401" r:id="rId16"/>
    <p:sldId id="402" r:id="rId17"/>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1620">
          <p15:clr>
            <a:srgbClr val="A4A3A4"/>
          </p15:clr>
        </p15:guide>
        <p15:guide id="2" pos="29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006600"/>
    <a:srgbClr val="00CC00"/>
    <a:srgbClr val="FFFFFF"/>
    <a:srgbClr val="FFEA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23" autoAdjust="0"/>
    <p:restoredTop sz="90888" autoAdjust="0"/>
  </p:normalViewPr>
  <p:slideViewPr>
    <p:cSldViewPr snapToGrid="0">
      <p:cViewPr varScale="1">
        <p:scale>
          <a:sx n="133" d="100"/>
          <a:sy n="133" d="100"/>
        </p:scale>
        <p:origin x="648" y="114"/>
      </p:cViewPr>
      <p:guideLst>
        <p:guide orient="horz" pos="1620"/>
        <p:guide pos="2915"/>
      </p:guideLst>
    </p:cSldViewPr>
  </p:slideViewPr>
  <p:notesTextViewPr>
    <p:cViewPr>
      <p:scale>
        <a:sx n="1" d="1"/>
        <a:sy n="1" d="1"/>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buFont typeface="Arial" pitchFamily="34" charset="0"/>
              <a:buNone/>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buFont typeface="Arial" pitchFamily="34" charset="0"/>
              <a:buNone/>
              <a:defRPr sz="1200" smtClean="0">
                <a:latin typeface="Arial" pitchFamily="34" charset="0"/>
                <a:ea typeface="宋体" pitchFamily="2" charset="-122"/>
              </a:defRPr>
            </a:lvl1pPr>
          </a:lstStyle>
          <a:p>
            <a:pPr>
              <a:defRPr/>
            </a:pPr>
            <a:fld id="{55C19B8A-6C77-4FFF-A918-E14D9658A299}" type="datetimeFigureOut">
              <a:rPr lang="zh-CN" altLang="en-US"/>
              <a:pPr>
                <a:defRPr/>
              </a:pPr>
              <a:t>2021/11/8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buFont typeface="Arial" pitchFamily="34" charset="0"/>
              <a:buNone/>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buFont typeface="Arial" pitchFamily="34" charset="0"/>
              <a:buNone/>
              <a:defRPr sz="1200" smtClean="0">
                <a:latin typeface="Arial" pitchFamily="34" charset="0"/>
                <a:ea typeface="宋体" pitchFamily="2" charset="-122"/>
              </a:defRPr>
            </a:lvl1pPr>
          </a:lstStyle>
          <a:p>
            <a:pPr>
              <a:defRPr/>
            </a:pPr>
            <a:fld id="{2380B1EF-3A02-4224-A62B-7C5A61E8E81D}" type="slidenum">
              <a:rPr lang="zh-CN" altLang="en-US"/>
              <a:pPr>
                <a:defRPr/>
              </a:pPr>
              <a:t>‹#›</a:t>
            </a:fld>
            <a:endParaRPr lang="zh-CN" altLang="en-US"/>
          </a:p>
        </p:txBody>
      </p:sp>
    </p:spTree>
    <p:extLst>
      <p:ext uri="{BB962C8B-B14F-4D97-AF65-F5344CB8AC3E}">
        <p14:creationId xmlns:p14="http://schemas.microsoft.com/office/powerpoint/2010/main" val="2863330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buFont typeface="Arial" pitchFamily="34" charset="0"/>
              <a:buNone/>
              <a:defRPr sz="1200">
                <a:latin typeface="Arial" pitchFamily="34" charset="0"/>
                <a:ea typeface="宋体" pitchFamily="2" charset="-122"/>
              </a:defRPr>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buFont typeface="Arial" pitchFamily="34" charset="0"/>
              <a:buNone/>
              <a:defRPr>
                <a:latin typeface="Arial" pitchFamily="34" charset="0"/>
                <a:ea typeface="宋体" pitchFamily="2" charset="-122"/>
              </a:defRPr>
            </a:lvl1pPr>
          </a:lstStyle>
          <a:p>
            <a:pPr>
              <a:defRPr/>
            </a:pPr>
            <a:fld id="{6875DB5E-ACC5-40B1-A807-1B2AE574DC78}" type="datetime1">
              <a:rPr lang="zh-CN" altLang="en-US"/>
              <a:pPr>
                <a:defRPr/>
              </a:pPr>
              <a:t>2021/11/8</a:t>
            </a:fld>
            <a:endParaRPr lang="en-US" sz="1200"/>
          </a:p>
        </p:txBody>
      </p:sp>
      <p:sp>
        <p:nvSpPr>
          <p:cNvPr id="25604" name="幻灯片图像占位符 3"/>
          <p:cNvSpPr>
            <a:spLocks noGrp="1" noRot="1" noChangeAspect="1" noChangeArrowheads="1"/>
          </p:cNvSpPr>
          <p:nvPr>
            <p:ph type="sldImg" idx="2"/>
          </p:nvPr>
        </p:nvSpPr>
        <p:spPr bwMode="auto">
          <a:xfrm>
            <a:off x="381000" y="685800"/>
            <a:ext cx="6096000" cy="3429000"/>
          </a:xfrm>
          <a:prstGeom prst="rect">
            <a:avLst/>
          </a:prstGeom>
          <a:noFill/>
          <a:ln w="9525">
            <a:noFill/>
            <a:miter lim="800000"/>
            <a:headEnd/>
            <a:tailEnd/>
          </a:ln>
        </p:spPr>
      </p:sp>
      <p:sp>
        <p:nvSpPr>
          <p:cNvPr id="19461" name="备注占位符 4"/>
          <p:cNvSpPr>
            <a:spLocks noGrp="1" noRot="1" noChangeAspect="1" noChangeArrowheads="1"/>
          </p:cNvSpPr>
          <p:nvPr/>
        </p:nvSpPr>
        <p:spPr bwMode="auto">
          <a:xfrm>
            <a:off x="685800" y="4343400"/>
            <a:ext cx="5486400" cy="4114800"/>
          </a:xfrm>
          <a:prstGeom prst="rect">
            <a:avLst/>
          </a:prstGeom>
          <a:noFill/>
          <a:ln w="9525">
            <a:noFill/>
            <a:miter lim="800000"/>
            <a:headEnd/>
            <a:tailEnd/>
          </a:ln>
        </p:spPr>
        <p:txBody>
          <a:bodyPr anchor="ctr"/>
          <a:lstStyle/>
          <a:p>
            <a:pPr eaLnBrk="0" hangingPunct="0">
              <a:spcBef>
                <a:spcPct val="30000"/>
              </a:spcBef>
              <a:buFont typeface="Arial" pitchFamily="34" charset="0"/>
              <a:buNone/>
              <a:defRPr/>
            </a:pPr>
            <a:r>
              <a:rPr lang="zh-CN" altLang="en-US" sz="1200">
                <a:solidFill>
                  <a:srgbClr val="000000"/>
                </a:solidFill>
                <a:latin typeface="Arial" pitchFamily="34" charset="0"/>
                <a:ea typeface="宋体" pitchFamily="2" charset="-122"/>
              </a:rPr>
              <a:t>单击此处编辑母版文本样式</a:t>
            </a:r>
          </a:p>
          <a:p>
            <a:pPr eaLnBrk="0" hangingPunct="0">
              <a:spcBef>
                <a:spcPct val="30000"/>
              </a:spcBef>
              <a:buFont typeface="Arial" pitchFamily="34" charset="0"/>
              <a:buNone/>
              <a:defRPr/>
            </a:pPr>
            <a:r>
              <a:rPr lang="zh-CN" altLang="en-US" sz="1200">
                <a:solidFill>
                  <a:srgbClr val="000000"/>
                </a:solidFill>
                <a:latin typeface="Arial" pitchFamily="34" charset="0"/>
                <a:ea typeface="宋体" pitchFamily="2" charset="-122"/>
              </a:rPr>
              <a:t>第二级</a:t>
            </a:r>
          </a:p>
          <a:p>
            <a:pPr eaLnBrk="0" hangingPunct="0">
              <a:spcBef>
                <a:spcPct val="30000"/>
              </a:spcBef>
              <a:buFont typeface="Arial" pitchFamily="34" charset="0"/>
              <a:buNone/>
              <a:defRPr/>
            </a:pPr>
            <a:r>
              <a:rPr lang="zh-CN" altLang="en-US" sz="1200">
                <a:solidFill>
                  <a:srgbClr val="000000"/>
                </a:solidFill>
                <a:latin typeface="Arial" pitchFamily="34" charset="0"/>
                <a:ea typeface="宋体" pitchFamily="2" charset="-122"/>
              </a:rPr>
              <a:t>第三级</a:t>
            </a:r>
          </a:p>
          <a:p>
            <a:pPr eaLnBrk="0" hangingPunct="0">
              <a:spcBef>
                <a:spcPct val="30000"/>
              </a:spcBef>
              <a:buFont typeface="Arial" pitchFamily="34" charset="0"/>
              <a:buNone/>
              <a:defRPr/>
            </a:pPr>
            <a:r>
              <a:rPr lang="zh-CN" altLang="en-US" sz="1200">
                <a:solidFill>
                  <a:srgbClr val="000000"/>
                </a:solidFill>
                <a:latin typeface="Arial" pitchFamily="34" charset="0"/>
                <a:ea typeface="宋体" pitchFamily="2" charset="-122"/>
              </a:rPr>
              <a:t>第四级</a:t>
            </a:r>
          </a:p>
          <a:p>
            <a:pPr eaLnBrk="0" hangingPunct="0">
              <a:spcBef>
                <a:spcPct val="30000"/>
              </a:spcBef>
              <a:buFont typeface="Arial" pitchFamily="34" charset="0"/>
              <a:buNone/>
              <a:defRPr/>
            </a:pPr>
            <a:r>
              <a:rPr lang="zh-CN" altLang="en-US" sz="1200">
                <a:solidFill>
                  <a:srgbClr val="000000"/>
                </a:solidFill>
                <a:latin typeface="Arial" pitchFamily="34" charset="0"/>
                <a:ea typeface="宋体" pitchFamily="2" charset="-122"/>
              </a:rPr>
              <a:t>第五级</a:t>
            </a:r>
            <a:endParaRPr lang="zh-CN" altLang="en-US">
              <a:latin typeface="Arial" pitchFamily="34" charset="0"/>
              <a:ea typeface="宋体" pitchFamily="2" charset="-122"/>
            </a:endParaRP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buFont typeface="Arial" pitchFamily="34" charset="0"/>
              <a:buNone/>
              <a:defRPr sz="1200">
                <a:latin typeface="Arial" pitchFamily="34" charset="0"/>
                <a:ea typeface="宋体" pitchFamily="2" charset="-122"/>
              </a:defRPr>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buFont typeface="Arial" pitchFamily="34" charset="0"/>
              <a:buNone/>
              <a:defRPr>
                <a:latin typeface="Arial" pitchFamily="34" charset="0"/>
                <a:ea typeface="宋体" pitchFamily="2" charset="-122"/>
              </a:defRPr>
            </a:lvl1pPr>
          </a:lstStyle>
          <a:p>
            <a:pPr>
              <a:defRPr/>
            </a:pPr>
            <a:fld id="{0FFCC3E4-9750-4D59-A94C-922226D52B97}" type="slidenum">
              <a:rPr lang="zh-CN" altLang="en-US"/>
              <a:pPr>
                <a:defRPr/>
              </a:pPr>
              <a:t>‹#›</a:t>
            </a:fld>
            <a:endParaRPr lang="en-US" sz="1200"/>
          </a:p>
        </p:txBody>
      </p:sp>
    </p:spTree>
    <p:extLst>
      <p:ext uri="{BB962C8B-B14F-4D97-AF65-F5344CB8AC3E}">
        <p14:creationId xmlns:p14="http://schemas.microsoft.com/office/powerpoint/2010/main" val="910758402"/>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6875DB5E-ACC5-40B1-A807-1B2AE574DC78}" type="datetime1">
              <a:rPr lang="zh-CN" altLang="en-US" smtClean="0"/>
              <a:pPr>
                <a:defRPr/>
              </a:pPr>
              <a:t>2021/11/8</a:t>
            </a:fld>
            <a:endParaRPr lang="en-US" sz="1200"/>
          </a:p>
        </p:txBody>
      </p:sp>
      <p:sp>
        <p:nvSpPr>
          <p:cNvPr id="5" name="灯片编号占位符 4"/>
          <p:cNvSpPr>
            <a:spLocks noGrp="1"/>
          </p:cNvSpPr>
          <p:nvPr>
            <p:ph type="sldNum" sz="quarter" idx="11"/>
          </p:nvPr>
        </p:nvSpPr>
        <p:spPr/>
        <p:txBody>
          <a:bodyPr/>
          <a:lstStyle/>
          <a:p>
            <a:pPr>
              <a:defRPr/>
            </a:pPr>
            <a:fld id="{0FFCC3E4-9750-4D59-A94C-922226D52B97}" type="slidenum">
              <a:rPr lang="zh-CN" altLang="en-US" smtClean="0"/>
              <a:pPr>
                <a:defRPr/>
              </a:pPr>
              <a:t>2</a:t>
            </a:fld>
            <a:endParaRPr lang="en-US" sz="1200"/>
          </a:p>
        </p:txBody>
      </p:sp>
    </p:spTree>
    <p:extLst>
      <p:ext uri="{BB962C8B-B14F-4D97-AF65-F5344CB8AC3E}">
        <p14:creationId xmlns:p14="http://schemas.microsoft.com/office/powerpoint/2010/main" val="211379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6875DB5E-ACC5-40B1-A807-1B2AE574DC78}" type="datetime1">
              <a:rPr lang="zh-CN" altLang="en-US" smtClean="0"/>
              <a:pPr>
                <a:defRPr/>
              </a:pPr>
              <a:t>2021/11/8</a:t>
            </a:fld>
            <a:endParaRPr lang="en-US" sz="1200"/>
          </a:p>
        </p:txBody>
      </p:sp>
      <p:sp>
        <p:nvSpPr>
          <p:cNvPr id="5" name="灯片编号占位符 4"/>
          <p:cNvSpPr>
            <a:spLocks noGrp="1"/>
          </p:cNvSpPr>
          <p:nvPr>
            <p:ph type="sldNum" sz="quarter" idx="11"/>
          </p:nvPr>
        </p:nvSpPr>
        <p:spPr/>
        <p:txBody>
          <a:bodyPr/>
          <a:lstStyle/>
          <a:p>
            <a:pPr>
              <a:defRPr/>
            </a:pPr>
            <a:fld id="{0FFCC3E4-9750-4D59-A94C-922226D52B97}" type="slidenum">
              <a:rPr lang="zh-CN" altLang="en-US" smtClean="0"/>
              <a:pPr>
                <a:defRPr/>
              </a:pPr>
              <a:t>3</a:t>
            </a:fld>
            <a:endParaRPr lang="en-US" sz="1200"/>
          </a:p>
        </p:txBody>
      </p:sp>
    </p:spTree>
    <p:extLst>
      <p:ext uri="{BB962C8B-B14F-4D97-AF65-F5344CB8AC3E}">
        <p14:creationId xmlns:p14="http://schemas.microsoft.com/office/powerpoint/2010/main" val="176482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zh-CN" altLang="en-US" sz="1200" dirty="0"/>
              <a:t>从根结点到结点</a:t>
            </a:r>
            <a:r>
              <a:rPr lang="en-US" altLang="zh-CN" sz="1200" dirty="0"/>
              <a:t>x</a:t>
            </a:r>
            <a:r>
              <a:rPr lang="zh-CN" altLang="en-US" sz="1200" dirty="0"/>
              <a:t>的路径相应的载重量</a:t>
            </a:r>
            <a:r>
              <a:rPr lang="en-US" altLang="zh-CN" sz="1200" dirty="0"/>
              <a:t>+</a:t>
            </a:r>
            <a:r>
              <a:rPr lang="zh-CN" altLang="en-US" sz="1200" dirty="0"/>
              <a:t>剩余集装箱的  之和</a:t>
            </a:r>
            <a:r>
              <a:rPr lang="en-US" altLang="zh-CN" sz="1200" dirty="0"/>
              <a:t>,</a:t>
            </a:r>
            <a:endParaRPr lang="zh-CN" altLang="en-US" sz="1200" dirty="0"/>
          </a:p>
          <a:p>
            <a:endParaRPr lang="zh-CN" altLang="en-US" dirty="0"/>
          </a:p>
        </p:txBody>
      </p:sp>
      <p:sp>
        <p:nvSpPr>
          <p:cNvPr id="4" name="日期占位符 3"/>
          <p:cNvSpPr>
            <a:spLocks noGrp="1"/>
          </p:cNvSpPr>
          <p:nvPr>
            <p:ph type="dt" idx="10"/>
          </p:nvPr>
        </p:nvSpPr>
        <p:spPr/>
        <p:txBody>
          <a:bodyPr/>
          <a:lstStyle/>
          <a:p>
            <a:pPr>
              <a:defRPr/>
            </a:pPr>
            <a:fld id="{6875DB5E-ACC5-40B1-A807-1B2AE574DC78}" type="datetime1">
              <a:rPr lang="zh-CN" altLang="en-US" smtClean="0"/>
              <a:pPr>
                <a:defRPr/>
              </a:pPr>
              <a:t>2021/11/8</a:t>
            </a:fld>
            <a:endParaRPr lang="en-US" sz="1200"/>
          </a:p>
        </p:txBody>
      </p:sp>
      <p:sp>
        <p:nvSpPr>
          <p:cNvPr id="5" name="灯片编号占位符 4"/>
          <p:cNvSpPr>
            <a:spLocks noGrp="1"/>
          </p:cNvSpPr>
          <p:nvPr>
            <p:ph type="sldNum" sz="quarter" idx="11"/>
          </p:nvPr>
        </p:nvSpPr>
        <p:spPr/>
        <p:txBody>
          <a:bodyPr/>
          <a:lstStyle/>
          <a:p>
            <a:pPr>
              <a:defRPr/>
            </a:pPr>
            <a:fld id="{0FFCC3E4-9750-4D59-A94C-922226D52B97}" type="slidenum">
              <a:rPr lang="zh-CN" altLang="en-US" smtClean="0"/>
              <a:pPr>
                <a:defRPr/>
              </a:pPr>
              <a:t>9</a:t>
            </a:fld>
            <a:endParaRPr lang="en-US" sz="1200"/>
          </a:p>
        </p:txBody>
      </p:sp>
    </p:spTree>
    <p:extLst>
      <p:ext uri="{BB962C8B-B14F-4D97-AF65-F5344CB8AC3E}">
        <p14:creationId xmlns:p14="http://schemas.microsoft.com/office/powerpoint/2010/main" val="3354018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6875DB5E-ACC5-40B1-A807-1B2AE574DC78}" type="datetime1">
              <a:rPr lang="zh-CN" altLang="en-US" smtClean="0"/>
              <a:pPr>
                <a:defRPr/>
              </a:pPr>
              <a:t>2021/11/8</a:t>
            </a:fld>
            <a:endParaRPr lang="en-US" sz="1200"/>
          </a:p>
        </p:txBody>
      </p:sp>
      <p:sp>
        <p:nvSpPr>
          <p:cNvPr id="5" name="灯片编号占位符 4"/>
          <p:cNvSpPr>
            <a:spLocks noGrp="1"/>
          </p:cNvSpPr>
          <p:nvPr>
            <p:ph type="sldNum" sz="quarter" idx="11"/>
          </p:nvPr>
        </p:nvSpPr>
        <p:spPr/>
        <p:txBody>
          <a:bodyPr/>
          <a:lstStyle/>
          <a:p>
            <a:pPr>
              <a:defRPr/>
            </a:pPr>
            <a:fld id="{0FFCC3E4-9750-4D59-A94C-922226D52B97}" type="slidenum">
              <a:rPr lang="zh-CN" altLang="en-US" smtClean="0"/>
              <a:pPr>
                <a:defRPr/>
              </a:pPr>
              <a:t>11</a:t>
            </a:fld>
            <a:endParaRPr lang="en-US" sz="1200"/>
          </a:p>
        </p:txBody>
      </p:sp>
    </p:spTree>
    <p:extLst>
      <p:ext uri="{BB962C8B-B14F-4D97-AF65-F5344CB8AC3E}">
        <p14:creationId xmlns:p14="http://schemas.microsoft.com/office/powerpoint/2010/main" val="2765639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E316C2B-FB11-46B1-A30D-5D2CC9CF9028}" type="datetime1">
              <a:rPr lang="zh-CN" altLang="en-US"/>
              <a:pPr>
                <a:defRPr/>
              </a:pPr>
              <a:t>2021/11/8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F0A8D7D7-63CA-4104-9744-B8FF6123B510}"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7D57110-969E-4D76-A41B-92D304BFB997}" type="datetime1">
              <a:rPr lang="zh-CN" altLang="en-US"/>
              <a:pPr>
                <a:defRPr/>
              </a:pPr>
              <a:t>2021/11/8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7E0CA5FA-9276-44FE-B361-3A1FC1F846B1}"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CC1FDC4-6D01-4D83-9A89-0472CD51D8D6}" type="datetime1">
              <a:rPr lang="zh-CN" altLang="en-US"/>
              <a:pPr>
                <a:defRPr/>
              </a:pPr>
              <a:t>2021/11/8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52D75DC7-4F19-4CD2-9A81-879714B71284}"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a:defRPr/>
            </a:pPr>
            <a:fld id="{0912142C-9D40-8848-BF60-2F634F55B8C1}" type="datetimeFigureOut">
              <a:rPr lang="zh-CN" altLang="en-US" smtClean="0">
                <a:solidFill>
                  <a:prstClr val="black">
                    <a:tint val="75000"/>
                  </a:prstClr>
                </a:solidFill>
              </a:rPr>
              <a:pPr>
                <a:defRPr/>
              </a:pPr>
              <a:t>2021/11/8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F6FAAEAC-396B-3D44-9268-A54DE712FA65}"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5782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5801C831-2761-354B-8371-728B1844148B}" type="datetimeFigureOut">
              <a:rPr lang="zh-CN" altLang="en-US" smtClean="0">
                <a:solidFill>
                  <a:prstClr val="black">
                    <a:tint val="75000"/>
                  </a:prstClr>
                </a:solidFill>
              </a:rPr>
              <a:pPr>
                <a:defRPr/>
              </a:pPr>
              <a:t>2021/11/8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B027561-744D-DB43-A347-84FA55A8C2B9}"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698377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fld id="{8F468C59-5F85-AB47-B671-DFAE4A7FC16F}" type="datetimeFigureOut">
              <a:rPr lang="zh-CN" altLang="en-US" smtClean="0">
                <a:solidFill>
                  <a:prstClr val="black">
                    <a:tint val="75000"/>
                  </a:prstClr>
                </a:solidFill>
              </a:rPr>
              <a:pPr>
                <a:defRPr/>
              </a:pPr>
              <a:t>2021/11/8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F52DE5B8-CD57-9346-A6C2-FF1E6EB3AA47}"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056326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A6965FC1-7F5B-004A-95A3-41EBE6D5C435}" type="datetimeFigureOut">
              <a:rPr lang="zh-CN" altLang="en-US" smtClean="0">
                <a:solidFill>
                  <a:prstClr val="black">
                    <a:tint val="75000"/>
                  </a:prstClr>
                </a:solidFill>
              </a:rPr>
              <a:pPr>
                <a:defRPr/>
              </a:pPr>
              <a:t>2021/11/8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A9CAB6E0-57B4-5546-8CE3-AEB868BCC23D}"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527495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6"/>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1"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258F1031-68CA-6E4B-AFD3-735A7E79BB47}" type="datetimeFigureOut">
              <a:rPr lang="zh-CN" altLang="en-US" smtClean="0">
                <a:solidFill>
                  <a:prstClr val="black">
                    <a:tint val="75000"/>
                  </a:prstClr>
                </a:solidFill>
              </a:rPr>
              <a:pPr>
                <a:defRPr/>
              </a:pPr>
              <a:t>2021/11/8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81C779C3-A139-B548-AAF6-9674FE7816FD}"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358877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BB3BB6C8-D9A0-8D4D-9C66-13072A2B3AB0}" type="datetimeFigureOut">
              <a:rPr lang="zh-CN" altLang="en-US" smtClean="0">
                <a:solidFill>
                  <a:prstClr val="black">
                    <a:tint val="75000"/>
                  </a:prstClr>
                </a:solidFill>
              </a:rPr>
              <a:pPr>
                <a:defRPr/>
              </a:pPr>
              <a:t>2021/11/8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5B9E066-E43F-F443-98A8-FB40D3E647DF}"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010597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47CCC3D-12D8-4B49-B9A3-1BB2A6D668E5}" type="datetimeFigureOut">
              <a:rPr lang="zh-CN" altLang="en-US" smtClean="0">
                <a:solidFill>
                  <a:prstClr val="black">
                    <a:tint val="75000"/>
                  </a:prstClr>
                </a:solidFill>
              </a:rPr>
              <a:pPr>
                <a:defRPr/>
              </a:pPr>
              <a:t>2021/11/8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99E08D20-667F-0F4D-BA6D-FC4CB09CE9B4}"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737181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1"/>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fld id="{E72FC9B7-0E1E-6740-834F-1634DBB3C653}" type="datetimeFigureOut">
              <a:rPr lang="zh-CN" altLang="en-US" smtClean="0">
                <a:solidFill>
                  <a:prstClr val="black">
                    <a:tint val="75000"/>
                  </a:prstClr>
                </a:solidFill>
              </a:rPr>
              <a:pPr>
                <a:defRPr/>
              </a:pPr>
              <a:t>2021/11/8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F7D963B-ADDB-E145-BDB4-153912AD2E36}"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05826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a:lstStyle>
            <a:lvl1pPr>
              <a:buClr>
                <a:srgbClr val="0070C0"/>
              </a:buClr>
              <a:defRPr sz="2800" b="0">
                <a:latin typeface="微软雅黑" panose="020B0503020204020204" pitchFamily="34" charset="-122"/>
                <a:ea typeface="微软雅黑" panose="020B0503020204020204" pitchFamily="34" charset="-122"/>
              </a:defRPr>
            </a:lvl1pPr>
            <a:lvl2pPr marL="742950" indent="-285750">
              <a:buFontTx/>
              <a:buBlip>
                <a:blip r:embed="rId5"/>
              </a:buBlip>
              <a:defRPr sz="2400" b="0">
                <a:latin typeface="微软雅黑" panose="020B0503020204020204" pitchFamily="34" charset="-122"/>
                <a:ea typeface="微软雅黑" panose="020B0503020204020204" pitchFamily="34" charset="-122"/>
              </a:defRPr>
            </a:lvl2pPr>
            <a:lvl3pPr>
              <a:defRPr sz="2000" b="0">
                <a:latin typeface="微软雅黑" panose="020B0503020204020204" pitchFamily="34" charset="-122"/>
                <a:ea typeface="微软雅黑" panose="020B0503020204020204" pitchFamily="34" charset="-122"/>
              </a:defRPr>
            </a:lvl3pPr>
            <a:lvl4pPr>
              <a:defRPr sz="1800" b="0">
                <a:latin typeface="微软雅黑" panose="020B0503020204020204" pitchFamily="34" charset="-122"/>
                <a:ea typeface="微软雅黑" panose="020B0503020204020204" pitchFamily="34" charset="-122"/>
              </a:defRPr>
            </a:lvl4pPr>
            <a:lvl5pPr>
              <a:defRPr sz="1800"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 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CA0E0E4F-9EAC-4D2F-9A4A-96C150ECADC0}" type="datetime1">
              <a:rPr lang="zh-CN" altLang="en-US"/>
              <a:pPr>
                <a:defRPr/>
              </a:pPr>
              <a:t>2021/11/8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1EF885C2-B3CA-4280-B154-0B776C34F260}" type="slidenum">
              <a:rPr lang="zh-CN" altLang="en-US"/>
              <a:pPr>
                <a:defRPr/>
              </a:pPr>
              <a:t>‹#›</a:t>
            </a:fld>
            <a:endParaRPr lang="zh-CN" altLang="en-US"/>
          </a:p>
        </p:txBody>
      </p:sp>
      <p:cxnSp>
        <p:nvCxnSpPr>
          <p:cNvPr id="7" name="直接连接符 6"/>
          <p:cNvCxnSpPr/>
          <p:nvPr userDrawn="1"/>
        </p:nvCxnSpPr>
        <p:spPr>
          <a:xfrm flipV="1">
            <a:off x="953128" y="654064"/>
            <a:ext cx="7147876" cy="1"/>
          </a:xfrm>
          <a:prstGeom prst="line">
            <a:avLst/>
          </a:prstGeom>
          <a:noFill/>
          <a:ln w="15875" cap="flat" cmpd="sng" algn="ctr">
            <a:solidFill>
              <a:srgbClr val="0070C0"/>
            </a:solidFill>
            <a:prstDash val="solid"/>
          </a:ln>
          <a:effectLst/>
        </p:spPr>
      </p:cxnSp>
      <p:sp>
        <p:nvSpPr>
          <p:cNvPr id="8" name="MH_Other_4"/>
          <p:cNvSpPr/>
          <p:nvPr userDrawn="1">
            <p:custDataLst>
              <p:tags r:id="rId1"/>
            </p:custDataLst>
          </p:nvPr>
        </p:nvSpPr>
        <p:spPr>
          <a:xfrm>
            <a:off x="235547" y="165586"/>
            <a:ext cx="416148" cy="416148"/>
          </a:xfrm>
          <a:prstGeom prst="ellipse">
            <a:avLst/>
          </a:prstGeom>
          <a:solidFill>
            <a:schemeClr val="accent2"/>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22" tIns="50759" rIns="101522" bIns="50759" anchor="ctr"/>
          <a:lstStyle/>
          <a:p>
            <a:pPr algn="ctr"/>
            <a:endParaRPr lang="en-US">
              <a:solidFill>
                <a:prstClr val="white"/>
              </a:solidFill>
              <a:sym typeface="+mn-lt"/>
            </a:endParaRPr>
          </a:p>
        </p:txBody>
      </p:sp>
      <p:sp>
        <p:nvSpPr>
          <p:cNvPr id="9" name="MH_Other_4"/>
          <p:cNvSpPr/>
          <p:nvPr userDrawn="1">
            <p:custDataLst>
              <p:tags r:id="rId2"/>
            </p:custDataLst>
          </p:nvPr>
        </p:nvSpPr>
        <p:spPr>
          <a:xfrm>
            <a:off x="-68560" y="505752"/>
            <a:ext cx="271937" cy="271937"/>
          </a:xfrm>
          <a:prstGeom prst="ellipse">
            <a:avLst/>
          </a:prstGeom>
          <a:solidFill>
            <a:schemeClr val="accent1"/>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22" tIns="50759" rIns="101522" bIns="50759" anchor="ctr"/>
          <a:lstStyle/>
          <a:p>
            <a:pPr algn="ctr"/>
            <a:endParaRPr lang="en-US">
              <a:solidFill>
                <a:prstClr val="white"/>
              </a:solidFill>
              <a:sym typeface="+mn-lt"/>
            </a:endParaRPr>
          </a:p>
        </p:txBody>
      </p:sp>
      <p:sp>
        <p:nvSpPr>
          <p:cNvPr id="10" name="椭圆 9"/>
          <p:cNvSpPr/>
          <p:nvPr userDrawn="1"/>
        </p:nvSpPr>
        <p:spPr>
          <a:xfrm>
            <a:off x="585093" y="313065"/>
            <a:ext cx="324000" cy="324000"/>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9525">
            <a:gradFill>
              <a:gsLst>
                <a:gs pos="100000">
                  <a:schemeClr val="bg1">
                    <a:lumMod val="85000"/>
                  </a:schemeClr>
                </a:gs>
                <a:gs pos="0">
                  <a:schemeClr val="bg1"/>
                </a:gs>
              </a:gsLst>
              <a:lin ang="8100000" scaled="0"/>
            </a:grad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11" name="MH_Other_4"/>
          <p:cNvSpPr/>
          <p:nvPr userDrawn="1">
            <p:custDataLst>
              <p:tags r:id="rId3"/>
            </p:custDataLst>
          </p:nvPr>
        </p:nvSpPr>
        <p:spPr>
          <a:xfrm>
            <a:off x="158706" y="11905"/>
            <a:ext cx="153681" cy="153681"/>
          </a:xfrm>
          <a:prstGeom prst="ellipse">
            <a:avLst/>
          </a:prstGeom>
          <a:solidFill>
            <a:schemeClr val="accent1"/>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22" tIns="50759" rIns="101522" bIns="50759" anchor="ctr"/>
          <a:lstStyle/>
          <a:p>
            <a:pPr algn="ctr"/>
            <a:endParaRPr lang="en-US">
              <a:solidFill>
                <a:prstClr val="white"/>
              </a:solidFill>
              <a:sym typeface="+mn-l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71"/>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fld id="{E72FC9B7-0E1E-6740-834F-1634DBB3C653}" type="datetimeFigureOut">
              <a:rPr lang="zh-CN" altLang="en-US" smtClean="0">
                <a:solidFill>
                  <a:prstClr val="black">
                    <a:tint val="75000"/>
                  </a:prstClr>
                </a:solidFill>
              </a:rPr>
              <a:pPr>
                <a:defRPr/>
              </a:pPr>
              <a:t>2021/11/8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F7D963B-ADDB-E145-BDB4-153912AD2E36}"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175302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E72FC9B7-0E1E-6740-834F-1634DBB3C653}" type="datetimeFigureOut">
              <a:rPr lang="zh-CN" altLang="en-US" smtClean="0">
                <a:solidFill>
                  <a:prstClr val="black">
                    <a:tint val="75000"/>
                  </a:prstClr>
                </a:solidFill>
              </a:rPr>
              <a:pPr>
                <a:defRPr/>
              </a:pPr>
              <a:t>2021/11/8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F7D963B-ADDB-E145-BDB4-153912AD2E36}"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9025644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E72FC9B7-0E1E-6740-834F-1634DBB3C653}" type="datetimeFigureOut">
              <a:rPr lang="zh-CN" altLang="en-US" smtClean="0">
                <a:solidFill>
                  <a:prstClr val="black">
                    <a:tint val="75000"/>
                  </a:prstClr>
                </a:solidFill>
              </a:rPr>
              <a:pPr>
                <a:defRPr/>
              </a:pPr>
              <a:t>2021/11/8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F7D963B-ADDB-E145-BDB4-153912AD2E36}"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615795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F58340E-A158-4319-8864-79FB35971C06}" type="datetime1">
              <a:rPr lang="zh-CN" altLang="en-US"/>
              <a:pPr>
                <a:defRPr/>
              </a:pPr>
              <a:t>2021/11/8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8867634B-DAC2-430E-9076-FB56B3954EEA}"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2C2EB83-8A06-48EE-9A79-EB25DF7A6783}" type="datetime1">
              <a:rPr lang="zh-CN" altLang="en-US"/>
              <a:pPr>
                <a:defRPr/>
              </a:pPr>
              <a:t>2021/11/8</a:t>
            </a:fld>
            <a:endParaRPr lang="zh-CN" altLang="en-US" sz="1800">
              <a:solidFill>
                <a:schemeClr val="tx1"/>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9A0A66D9-D457-44DA-A9AF-DD40478874C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1B90874E-6BCF-487C-99AB-44DF12F78C0D}" type="datetime1">
              <a:rPr lang="zh-CN" altLang="en-US"/>
              <a:pPr>
                <a:defRPr/>
              </a:pPr>
              <a:t>2021/11/8</a:t>
            </a:fld>
            <a:endParaRPr lang="zh-CN" altLang="en-US" sz="1800">
              <a:solidFill>
                <a:schemeClr val="tx1"/>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zh-CN"/>
          </a:p>
        </p:txBody>
      </p:sp>
      <p:sp>
        <p:nvSpPr>
          <p:cNvPr id="9" name="灯片编号占位符 5"/>
          <p:cNvSpPr>
            <a:spLocks noGrp="1"/>
          </p:cNvSpPr>
          <p:nvPr>
            <p:ph type="sldNum" sz="quarter" idx="12"/>
          </p:nvPr>
        </p:nvSpPr>
        <p:spPr/>
        <p:txBody>
          <a:bodyPr/>
          <a:lstStyle>
            <a:lvl1pPr>
              <a:defRPr/>
            </a:lvl1pPr>
          </a:lstStyle>
          <a:p>
            <a:pPr>
              <a:defRPr/>
            </a:pPr>
            <a:fld id="{9766569A-3EFB-4463-BF13-0591A1954237}"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F6A56159-1184-4994-8496-8C8E2056C3A6}" type="datetime1">
              <a:rPr lang="zh-CN" altLang="en-US"/>
              <a:pPr>
                <a:defRPr/>
              </a:pPr>
              <a:t>2021/11/8</a:t>
            </a:fld>
            <a:endParaRPr lang="zh-CN" altLang="en-US" sz="1800">
              <a:solidFill>
                <a:schemeClr val="tx1"/>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zh-CN"/>
          </a:p>
        </p:txBody>
      </p:sp>
      <p:sp>
        <p:nvSpPr>
          <p:cNvPr id="5" name="灯片编号占位符 5"/>
          <p:cNvSpPr>
            <a:spLocks noGrp="1"/>
          </p:cNvSpPr>
          <p:nvPr>
            <p:ph type="sldNum" sz="quarter" idx="12"/>
          </p:nvPr>
        </p:nvSpPr>
        <p:spPr/>
        <p:txBody>
          <a:bodyPr/>
          <a:lstStyle>
            <a:lvl1pPr>
              <a:defRPr/>
            </a:lvl1pPr>
          </a:lstStyle>
          <a:p>
            <a:pPr>
              <a:defRPr/>
            </a:pPr>
            <a:fld id="{D12B0254-2453-44F4-97EC-4F33E5BB3375}"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5452CC5-B645-4597-BB0C-EF40338A69A9}" type="datetime1">
              <a:rPr lang="zh-CN" altLang="en-US"/>
              <a:pPr>
                <a:defRPr/>
              </a:pPr>
              <a:t>2021/11/8</a:t>
            </a:fld>
            <a:endParaRPr lang="zh-CN" altLang="en-US" sz="1800">
              <a:solidFill>
                <a:schemeClr val="tx1"/>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zh-CN"/>
          </a:p>
        </p:txBody>
      </p:sp>
      <p:sp>
        <p:nvSpPr>
          <p:cNvPr id="4" name="灯片编号占位符 5"/>
          <p:cNvSpPr>
            <a:spLocks noGrp="1"/>
          </p:cNvSpPr>
          <p:nvPr>
            <p:ph type="sldNum" sz="quarter" idx="12"/>
          </p:nvPr>
        </p:nvSpPr>
        <p:spPr/>
        <p:txBody>
          <a:bodyPr/>
          <a:lstStyle>
            <a:lvl1pPr>
              <a:defRPr/>
            </a:lvl1pPr>
          </a:lstStyle>
          <a:p>
            <a:pPr>
              <a:defRPr/>
            </a:pPr>
            <a:fld id="{2B4234AD-3FB5-4DCB-B9F4-399EFE3CFB2B}" type="slidenum">
              <a:rPr lang="zh-CN" altLang="en-US"/>
              <a:pPr>
                <a:defRPr/>
              </a:pPr>
              <a:t>‹#›</a:t>
            </a:fld>
            <a:endParaRPr lang="zh-CN" altLang="en-US"/>
          </a:p>
        </p:txBody>
      </p:sp>
      <p:cxnSp>
        <p:nvCxnSpPr>
          <p:cNvPr id="5" name="直接连接符 4"/>
          <p:cNvCxnSpPr/>
          <p:nvPr userDrawn="1"/>
        </p:nvCxnSpPr>
        <p:spPr>
          <a:xfrm flipV="1">
            <a:off x="953128" y="654064"/>
            <a:ext cx="7147876" cy="1"/>
          </a:xfrm>
          <a:prstGeom prst="line">
            <a:avLst/>
          </a:prstGeom>
          <a:noFill/>
          <a:ln w="15875" cap="flat" cmpd="sng" algn="ctr">
            <a:solidFill>
              <a:srgbClr val="0070C0"/>
            </a:solidFill>
            <a:prstDash val="solid"/>
          </a:ln>
          <a:effectLst/>
        </p:spPr>
      </p:cxnSp>
      <p:sp>
        <p:nvSpPr>
          <p:cNvPr id="6" name="MH_Other_4"/>
          <p:cNvSpPr/>
          <p:nvPr userDrawn="1">
            <p:custDataLst>
              <p:tags r:id="rId1"/>
            </p:custDataLst>
          </p:nvPr>
        </p:nvSpPr>
        <p:spPr>
          <a:xfrm>
            <a:off x="235547" y="165586"/>
            <a:ext cx="416148" cy="416148"/>
          </a:xfrm>
          <a:prstGeom prst="ellipse">
            <a:avLst/>
          </a:prstGeom>
          <a:solidFill>
            <a:schemeClr val="accent2"/>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22" tIns="50759" rIns="101522" bIns="50759" anchor="ctr"/>
          <a:lstStyle/>
          <a:p>
            <a:pPr algn="ctr"/>
            <a:endParaRPr lang="en-US">
              <a:solidFill>
                <a:prstClr val="white"/>
              </a:solidFill>
              <a:sym typeface="+mn-lt"/>
            </a:endParaRPr>
          </a:p>
        </p:txBody>
      </p:sp>
      <p:sp>
        <p:nvSpPr>
          <p:cNvPr id="7" name="MH_Other_4"/>
          <p:cNvSpPr/>
          <p:nvPr userDrawn="1">
            <p:custDataLst>
              <p:tags r:id="rId2"/>
            </p:custDataLst>
          </p:nvPr>
        </p:nvSpPr>
        <p:spPr>
          <a:xfrm>
            <a:off x="-68560" y="505752"/>
            <a:ext cx="271937" cy="271937"/>
          </a:xfrm>
          <a:prstGeom prst="ellipse">
            <a:avLst/>
          </a:prstGeom>
          <a:solidFill>
            <a:schemeClr val="accent1"/>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22" tIns="50759" rIns="101522" bIns="50759" anchor="ctr"/>
          <a:lstStyle/>
          <a:p>
            <a:pPr algn="ctr"/>
            <a:endParaRPr lang="en-US">
              <a:solidFill>
                <a:prstClr val="white"/>
              </a:solidFill>
              <a:sym typeface="+mn-lt"/>
            </a:endParaRPr>
          </a:p>
        </p:txBody>
      </p:sp>
      <p:sp>
        <p:nvSpPr>
          <p:cNvPr id="8" name="椭圆 7"/>
          <p:cNvSpPr/>
          <p:nvPr userDrawn="1"/>
        </p:nvSpPr>
        <p:spPr>
          <a:xfrm>
            <a:off x="585093" y="313065"/>
            <a:ext cx="324000" cy="324000"/>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9525">
            <a:gradFill>
              <a:gsLst>
                <a:gs pos="100000">
                  <a:schemeClr val="bg1">
                    <a:lumMod val="85000"/>
                  </a:schemeClr>
                </a:gs>
                <a:gs pos="0">
                  <a:schemeClr val="bg1"/>
                </a:gs>
              </a:gsLst>
              <a:lin ang="8100000" scaled="0"/>
            </a:grad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9" name="MH_Other_4"/>
          <p:cNvSpPr/>
          <p:nvPr userDrawn="1">
            <p:custDataLst>
              <p:tags r:id="rId3"/>
            </p:custDataLst>
          </p:nvPr>
        </p:nvSpPr>
        <p:spPr>
          <a:xfrm>
            <a:off x="158706" y="11905"/>
            <a:ext cx="153681" cy="153681"/>
          </a:xfrm>
          <a:prstGeom prst="ellipse">
            <a:avLst/>
          </a:prstGeom>
          <a:solidFill>
            <a:schemeClr val="accent1"/>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22" tIns="50759" rIns="101522" bIns="50759" anchor="ctr"/>
          <a:lstStyle/>
          <a:p>
            <a:pPr algn="ctr"/>
            <a:endParaRPr lang="en-US">
              <a:solidFill>
                <a:prstClr val="white"/>
              </a:solidFill>
              <a:sym typeface="+mn-l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916C18E-E348-4462-A4E5-CAE5A6DD1C2C}" type="datetime1">
              <a:rPr lang="zh-CN" altLang="en-US"/>
              <a:pPr>
                <a:defRPr/>
              </a:pPr>
              <a:t>2021/11/8</a:t>
            </a:fld>
            <a:endParaRPr lang="zh-CN" altLang="en-US" sz="1800">
              <a:solidFill>
                <a:schemeClr val="tx1"/>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C3E252EC-B8B3-4E83-971C-E3E0F020D19D}"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F3892E0-B305-4535-BE4A-F00D0BE3CE35}" type="datetime1">
              <a:rPr lang="zh-CN" altLang="en-US"/>
              <a:pPr>
                <a:defRPr/>
              </a:pPr>
              <a:t>2021/11/8</a:t>
            </a:fld>
            <a:endParaRPr lang="zh-CN" altLang="en-US" sz="1800">
              <a:solidFill>
                <a:schemeClr val="tx1"/>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DFB426B2-959C-42BC-8802-7625FBA074FE}"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42408" y="3568307"/>
            <a:ext cx="3299519" cy="93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任意多边形 7"/>
          <p:cNvSpPr/>
          <p:nvPr userDrawn="1"/>
        </p:nvSpPr>
        <p:spPr>
          <a:xfrm rot="5400000">
            <a:off x="1061138" y="-693078"/>
            <a:ext cx="514350" cy="26324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9" name="椭圆 8"/>
          <p:cNvSpPr/>
          <p:nvPr userDrawn="1"/>
        </p:nvSpPr>
        <p:spPr>
          <a:xfrm>
            <a:off x="179780" y="270438"/>
            <a:ext cx="750094" cy="750094"/>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2" name="矩形 11"/>
          <p:cNvSpPr/>
          <p:nvPr userDrawn="1"/>
        </p:nvSpPr>
        <p:spPr>
          <a:xfrm>
            <a:off x="1968103" y="1410531"/>
            <a:ext cx="5443538" cy="1529809"/>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3" name="矩形 12"/>
          <p:cNvSpPr/>
          <p:nvPr userDrawn="1"/>
        </p:nvSpPr>
        <p:spPr>
          <a:xfrm>
            <a:off x="7237187" y="2796418"/>
            <a:ext cx="267891" cy="267891"/>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4" name="矩形 13"/>
          <p:cNvSpPr/>
          <p:nvPr userDrawn="1"/>
        </p:nvSpPr>
        <p:spPr>
          <a:xfrm>
            <a:off x="7134162" y="2742917"/>
            <a:ext cx="266998" cy="266998"/>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5" name="矩形 14"/>
          <p:cNvSpPr/>
          <p:nvPr userDrawn="1"/>
        </p:nvSpPr>
        <p:spPr>
          <a:xfrm>
            <a:off x="1878810" y="1236402"/>
            <a:ext cx="266998" cy="266998"/>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6" name="矩形 15"/>
          <p:cNvSpPr/>
          <p:nvPr userDrawn="1"/>
        </p:nvSpPr>
        <p:spPr>
          <a:xfrm>
            <a:off x="1964535" y="1322127"/>
            <a:ext cx="266998" cy="266998"/>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pic>
        <p:nvPicPr>
          <p:cNvPr id="17" name="图片 4"/>
          <p:cNvPicPr preferRelativeResize="0">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77992" y="271332"/>
            <a:ext cx="749201" cy="74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p:cNvPicPr>
            <a:picLocks noChangeAspect="1"/>
          </p:cNvPicPr>
          <p:nvPr userDrawn="1"/>
        </p:nvPicPr>
        <p:blipFill>
          <a:blip r:embed="rId4"/>
          <a:stretch>
            <a:fillRect/>
          </a:stretch>
        </p:blipFill>
        <p:spPr>
          <a:xfrm>
            <a:off x="931662" y="461533"/>
            <a:ext cx="1510010" cy="345579"/>
          </a:xfrm>
          <a:prstGeom prst="rect">
            <a:avLst/>
          </a:prstGeom>
          <a:effectLst>
            <a:outerShdw blurRad="50800" dist="38100" dir="2700000" algn="tl" rotWithShape="0">
              <a:prstClr val="black">
                <a:alpha val="40000"/>
              </a:prstClr>
            </a:outerShdw>
          </a:effectLst>
        </p:spPr>
      </p:pic>
      <p:pic>
        <p:nvPicPr>
          <p:cNvPr id="20" name="图片 1"/>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80347" y="4680120"/>
            <a:ext cx="2372618" cy="4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hf sldNum="0" hdr="0" ftr="0"/>
  <p:txStyles>
    <p:titleStyle>
      <a:lvl1pPr marL="914400" indent="-914400" algn="ctr" defTabSz="0" rtl="0" eaLnBrk="0" fontAlgn="base" hangingPunct="0">
        <a:spcBef>
          <a:spcPct val="0"/>
        </a:spcBef>
        <a:spcAft>
          <a:spcPct val="0"/>
        </a:spcAft>
        <a:defRPr sz="3200">
          <a:solidFill>
            <a:schemeClr val="tx1"/>
          </a:solidFill>
          <a:latin typeface="+mj-lt"/>
          <a:ea typeface="+mj-ea"/>
          <a:cs typeface="+mj-cs"/>
          <a:sym typeface="黑体" pitchFamily="2" charset="-122"/>
        </a:defRPr>
      </a:lvl1pPr>
      <a:lvl2pPr marL="914400" indent="-914400" algn="ctr" defTabSz="0" rtl="0" eaLnBrk="0" fontAlgn="base" hangingPunct="0">
        <a:spcBef>
          <a:spcPct val="0"/>
        </a:spcBef>
        <a:spcAft>
          <a:spcPct val="0"/>
        </a:spcAft>
        <a:defRPr sz="3200">
          <a:solidFill>
            <a:schemeClr val="tx1"/>
          </a:solidFill>
          <a:latin typeface="黑体" pitchFamily="49" charset="-122"/>
          <a:ea typeface="黑体" pitchFamily="49" charset="-122"/>
          <a:sym typeface="黑体" pitchFamily="2" charset="-122"/>
        </a:defRPr>
      </a:lvl2pPr>
      <a:lvl3pPr marL="914400" indent="-914400" algn="ctr" defTabSz="0" rtl="0" eaLnBrk="0" fontAlgn="base" hangingPunct="0">
        <a:spcBef>
          <a:spcPct val="0"/>
        </a:spcBef>
        <a:spcAft>
          <a:spcPct val="0"/>
        </a:spcAft>
        <a:defRPr sz="3200">
          <a:solidFill>
            <a:schemeClr val="tx1"/>
          </a:solidFill>
          <a:latin typeface="黑体" pitchFamily="49" charset="-122"/>
          <a:ea typeface="黑体" pitchFamily="49" charset="-122"/>
          <a:sym typeface="黑体" pitchFamily="2" charset="-122"/>
        </a:defRPr>
      </a:lvl3pPr>
      <a:lvl4pPr marL="914400" indent="-914400" algn="ctr" defTabSz="0" rtl="0" eaLnBrk="0" fontAlgn="base" hangingPunct="0">
        <a:spcBef>
          <a:spcPct val="0"/>
        </a:spcBef>
        <a:spcAft>
          <a:spcPct val="0"/>
        </a:spcAft>
        <a:defRPr sz="3200">
          <a:solidFill>
            <a:schemeClr val="tx1"/>
          </a:solidFill>
          <a:latin typeface="黑体" pitchFamily="49" charset="-122"/>
          <a:ea typeface="黑体" pitchFamily="49" charset="-122"/>
          <a:sym typeface="黑体" pitchFamily="2" charset="-122"/>
        </a:defRPr>
      </a:lvl4pPr>
      <a:lvl5pPr marL="914400" indent="-914400" algn="ctr" defTabSz="0" rtl="0" eaLnBrk="0" fontAlgn="base" hangingPunct="0">
        <a:spcBef>
          <a:spcPct val="0"/>
        </a:spcBef>
        <a:spcAft>
          <a:spcPct val="0"/>
        </a:spcAft>
        <a:defRPr sz="3200">
          <a:solidFill>
            <a:schemeClr val="tx1"/>
          </a:solidFill>
          <a:latin typeface="黑体" pitchFamily="49" charset="-122"/>
          <a:ea typeface="黑体" pitchFamily="49" charset="-122"/>
          <a:sym typeface="黑体" pitchFamily="2" charset="-122"/>
        </a:defRPr>
      </a:lvl5pPr>
      <a:lvl6pPr marL="1371600" indent="-914400" algn="ctr" defTabSz="0" rtl="0" eaLnBrk="0" fontAlgn="base" hangingPunct="0">
        <a:spcBef>
          <a:spcPct val="0"/>
        </a:spcBef>
        <a:spcAft>
          <a:spcPct val="0"/>
        </a:spcAft>
        <a:defRPr sz="3200">
          <a:solidFill>
            <a:schemeClr val="tx1"/>
          </a:solidFill>
          <a:latin typeface="黑体" pitchFamily="49" charset="-122"/>
          <a:ea typeface="黑体" pitchFamily="49" charset="-122"/>
          <a:sym typeface="黑体" pitchFamily="49" charset="-122"/>
        </a:defRPr>
      </a:lvl6pPr>
      <a:lvl7pPr marL="1828800" indent="-914400" algn="ctr" defTabSz="0" rtl="0" eaLnBrk="0" fontAlgn="base" hangingPunct="0">
        <a:spcBef>
          <a:spcPct val="0"/>
        </a:spcBef>
        <a:spcAft>
          <a:spcPct val="0"/>
        </a:spcAft>
        <a:defRPr sz="3200">
          <a:solidFill>
            <a:schemeClr val="tx1"/>
          </a:solidFill>
          <a:latin typeface="黑体" pitchFamily="49" charset="-122"/>
          <a:ea typeface="黑体" pitchFamily="49" charset="-122"/>
          <a:sym typeface="黑体" pitchFamily="49" charset="-122"/>
        </a:defRPr>
      </a:lvl7pPr>
      <a:lvl8pPr marL="2286000" indent="-914400" algn="ctr" defTabSz="0" rtl="0" eaLnBrk="0" fontAlgn="base" hangingPunct="0">
        <a:spcBef>
          <a:spcPct val="0"/>
        </a:spcBef>
        <a:spcAft>
          <a:spcPct val="0"/>
        </a:spcAft>
        <a:defRPr sz="3200">
          <a:solidFill>
            <a:schemeClr val="tx1"/>
          </a:solidFill>
          <a:latin typeface="黑体" pitchFamily="49" charset="-122"/>
          <a:ea typeface="黑体" pitchFamily="49" charset="-122"/>
          <a:sym typeface="黑体" pitchFamily="49" charset="-122"/>
        </a:defRPr>
      </a:lvl8pPr>
      <a:lvl9pPr marL="2743200" indent="-914400" algn="ctr" defTabSz="0" rtl="0" eaLnBrk="0" fontAlgn="base" hangingPunct="0">
        <a:spcBef>
          <a:spcPct val="0"/>
        </a:spcBef>
        <a:spcAft>
          <a:spcPct val="0"/>
        </a:spcAft>
        <a:defRPr sz="3200">
          <a:solidFill>
            <a:schemeClr val="tx1"/>
          </a:solidFill>
          <a:latin typeface="黑体" pitchFamily="49" charset="-122"/>
          <a:ea typeface="黑体" pitchFamily="49" charset="-122"/>
          <a:sym typeface="黑体" pitchFamily="49" charset="-122"/>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315"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0" hangingPunct="0">
              <a:buFont typeface="Arial" pitchFamily="34" charset="0"/>
              <a:buNone/>
              <a:defRPr sz="1200" smtClean="0">
                <a:solidFill>
                  <a:schemeClr val="tx1">
                    <a:tint val="75000"/>
                  </a:schemeClr>
                </a:solidFill>
                <a:latin typeface="Arial" pitchFamily="34" charset="0"/>
                <a:ea typeface="宋体" pitchFamily="2" charset="-122"/>
              </a:defRPr>
            </a:lvl1pPr>
          </a:lstStyle>
          <a:p>
            <a:pPr>
              <a:defRPr/>
            </a:pPr>
            <a:fld id="{E1445E6F-320D-432E-A040-3DA8F0891C75}" type="datetime1">
              <a:rPr lang="zh-CN" altLang="en-US"/>
              <a:pPr>
                <a:defRPr/>
              </a:pPr>
              <a:t>2021/11/8</a:t>
            </a:fld>
            <a:endParaRPr lang="zh-CN" altLang="en-US" sz="1800">
              <a:solidFill>
                <a:schemeClr val="tx1"/>
              </a:solidFill>
            </a:endParaRPr>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0" hangingPunct="0">
              <a:buFont typeface="Arial" pitchFamily="34" charset="0"/>
              <a:buNone/>
              <a:defRPr sz="1200">
                <a:solidFill>
                  <a:schemeClr val="tx1">
                    <a:tint val="75000"/>
                  </a:schemeClr>
                </a:solidFill>
                <a:latin typeface="Arial" pitchFamily="34" charset="0"/>
                <a:ea typeface="宋体" pitchFamily="2" charset="-122"/>
              </a:defRPr>
            </a:lvl1pPr>
          </a:lstStyle>
          <a:p>
            <a:pPr>
              <a:defRPr/>
            </a:pPr>
            <a:endParaRPr lang="zh-CN" altLang="zh-CN"/>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eaLnBrk="0" hangingPunct="0">
              <a:buFont typeface="Arial" pitchFamily="34" charset="0"/>
              <a:buNone/>
              <a:defRPr sz="1200" smtClean="0">
                <a:solidFill>
                  <a:schemeClr val="tx1">
                    <a:tint val="75000"/>
                  </a:schemeClr>
                </a:solidFill>
                <a:latin typeface="Arial" pitchFamily="34" charset="0"/>
                <a:ea typeface="宋体" pitchFamily="2" charset="-122"/>
              </a:defRPr>
            </a:lvl1pPr>
          </a:lstStyle>
          <a:p>
            <a:pPr>
              <a:defRPr/>
            </a:pPr>
            <a:fld id="{36D69AB2-5F91-4EC3-8833-74555E9579BE}" type="slidenum">
              <a:rPr lang="zh-CN" altLang="en-US"/>
              <a:pPr>
                <a:defRPr/>
              </a:pPr>
              <a:t>‹#›</a:t>
            </a:fld>
            <a:endParaRPr lang="zh-CN" altLang="en-US"/>
          </a:p>
        </p:txBody>
      </p:sp>
      <p:pic>
        <p:nvPicPr>
          <p:cNvPr id="7" name="Picture 2"/>
          <p:cNvPicPr>
            <a:picLocks noChangeAspect="1" noChangeArrowheads="1"/>
          </p:cNvPicPr>
          <p:nvPr userDrawn="1"/>
        </p:nvPicPr>
        <p:blipFill>
          <a:blip r:embed="rId13"/>
          <a:srcRect/>
          <a:stretch>
            <a:fillRect/>
          </a:stretch>
        </p:blipFill>
        <p:spPr bwMode="auto">
          <a:xfrm>
            <a:off x="8261350" y="0"/>
            <a:ext cx="882650" cy="85458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3" r:id="rId1"/>
    <p:sldLayoutId id="2147483732" r:id="rId2"/>
    <p:sldLayoutId id="2147483731" r:id="rId3"/>
    <p:sldLayoutId id="2147483730" r:id="rId4"/>
    <p:sldLayoutId id="2147483729" r:id="rId5"/>
    <p:sldLayoutId id="2147483728" r:id="rId6"/>
    <p:sldLayoutId id="2147483727" r:id="rId7"/>
    <p:sldLayoutId id="2147483726" r:id="rId8"/>
    <p:sldLayoutId id="2147483725" r:id="rId9"/>
    <p:sldLayoutId id="2147483724" r:id="rId10"/>
    <p:sldLayoutId id="2147483723" r:id="rId11"/>
  </p:sldLayoutIdLst>
  <p:hf sldNum="0" hdr="0" ft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6"/>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defRPr/>
            </a:pPr>
            <a:fld id="{E72FC9B7-0E1E-6740-834F-1634DBB3C653}" type="datetimeFigureOut">
              <a:rPr lang="zh-CN" altLang="en-US" smtClean="0">
                <a:solidFill>
                  <a:prstClr val="black">
                    <a:tint val="75000"/>
                  </a:prstClr>
                </a:solidFill>
                <a:latin typeface="Calibri" panose="020F0502020204030204"/>
                <a:ea typeface="等线" panose="02010600030101010101" pitchFamily="2" charset="-122"/>
              </a:rPr>
              <a:pPr fontAlgn="auto">
                <a:spcBef>
                  <a:spcPts val="0"/>
                </a:spcBef>
                <a:spcAft>
                  <a:spcPts val="0"/>
                </a:spcAft>
                <a:defRPr/>
              </a:pPr>
              <a:t>2021/11/8</a:t>
            </a:fld>
            <a:endParaRPr lang="zh-CN" altLang="en-US">
              <a:solidFill>
                <a:prstClr val="black">
                  <a:tint val="75000"/>
                </a:prstClr>
              </a:solidFill>
              <a:latin typeface="Calibri" panose="020F0502020204030204"/>
              <a:ea typeface="等线" panose="02010600030101010101" pitchFamily="2" charset="-122"/>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defRPr/>
            </a:pPr>
            <a:endParaRPr lang="zh-CN" altLang="en-US">
              <a:solidFill>
                <a:prstClr val="black">
                  <a:tint val="75000"/>
                </a:prstClr>
              </a:solidFill>
              <a:latin typeface="Calibri" panose="020F0502020204030204"/>
              <a:ea typeface="等线" panose="02010600030101010101" pitchFamily="2" charset="-122"/>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defRPr/>
            </a:pPr>
            <a:fld id="{6F7D963B-ADDB-E145-BDB4-153912AD2E36}" type="slidenum">
              <a:rPr lang="zh-CN" altLang="en-US" smtClean="0">
                <a:solidFill>
                  <a:prstClr val="black">
                    <a:tint val="75000"/>
                  </a:prstClr>
                </a:solidFill>
                <a:latin typeface="Calibri" panose="020F0502020204030204"/>
                <a:ea typeface="等线" panose="02010600030101010101" pitchFamily="2" charset="-122"/>
              </a:rPr>
              <a:pPr fontAlgn="auto">
                <a:spcBef>
                  <a:spcPts val="0"/>
                </a:spcBef>
                <a:spcAft>
                  <a:spcPts val="0"/>
                </a:spcAft>
                <a:defRPr/>
              </a:pPr>
              <a:t>‹#›</a:t>
            </a:fld>
            <a:endParaRPr lang="zh-CN" altLang="en-US">
              <a:solidFill>
                <a:prstClr val="black">
                  <a:tint val="75000"/>
                </a:prstClr>
              </a:solidFill>
              <a:latin typeface="Calibri" panose="020F0502020204030204"/>
              <a:ea typeface="等线" panose="02010600030101010101" pitchFamily="2" charset="-122"/>
            </a:endParaRPr>
          </a:p>
        </p:txBody>
      </p:sp>
    </p:spTree>
    <p:extLst>
      <p:ext uri="{BB962C8B-B14F-4D97-AF65-F5344CB8AC3E}">
        <p14:creationId xmlns:p14="http://schemas.microsoft.com/office/powerpoint/2010/main" val="180487086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图片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42408" y="3568307"/>
            <a:ext cx="3299519" cy="93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061138" y="-693078"/>
            <a:ext cx="514350" cy="26324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0" name="椭圆 9"/>
          <p:cNvSpPr/>
          <p:nvPr/>
        </p:nvSpPr>
        <p:spPr>
          <a:xfrm>
            <a:off x="179780" y="270438"/>
            <a:ext cx="750094" cy="750094"/>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2053" name="文本框 62"/>
          <p:cNvSpPr txBox="1">
            <a:spLocks noChangeArrowheads="1"/>
          </p:cNvSpPr>
          <p:nvPr/>
        </p:nvSpPr>
        <p:spPr bwMode="auto">
          <a:xfrm>
            <a:off x="1982480" y="1756652"/>
            <a:ext cx="5329932" cy="6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defRPr/>
            </a:pPr>
            <a:r>
              <a:rPr lang="zh-CN" altLang="en-US" sz="2588" b="1" dirty="0">
                <a:solidFill>
                  <a:srgbClr val="FF0000"/>
                </a:solidFill>
                <a:latin typeface="微软雅黑" panose="020B0503020204020204" pitchFamily="34" charset="-122"/>
                <a:ea typeface="微软雅黑" panose="020B0503020204020204" pitchFamily="34" charset="-122"/>
              </a:rPr>
              <a:t>装载问题</a:t>
            </a:r>
          </a:p>
        </p:txBody>
      </p:sp>
      <p:sp>
        <p:nvSpPr>
          <p:cNvPr id="13318" name="文本框 1027"/>
          <p:cNvSpPr txBox="1">
            <a:spLocks noChangeArrowheads="1"/>
          </p:cNvSpPr>
          <p:nvPr/>
        </p:nvSpPr>
        <p:spPr bwMode="auto">
          <a:xfrm>
            <a:off x="4125551" y="3197947"/>
            <a:ext cx="11186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prstClr val="black"/>
                </a:solidFill>
                <a:latin typeface="微软雅黑" panose="020B0503020204020204" pitchFamily="34" charset="-122"/>
              </a:rPr>
              <a:t>赵   莹</a:t>
            </a:r>
          </a:p>
        </p:txBody>
      </p:sp>
      <p:sp>
        <p:nvSpPr>
          <p:cNvPr id="1068" name="矩形 1067"/>
          <p:cNvSpPr/>
          <p:nvPr/>
        </p:nvSpPr>
        <p:spPr>
          <a:xfrm>
            <a:off x="1968103" y="1410531"/>
            <a:ext cx="5443538" cy="1529809"/>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069" name="矩形 1068"/>
          <p:cNvSpPr/>
          <p:nvPr/>
        </p:nvSpPr>
        <p:spPr>
          <a:xfrm>
            <a:off x="7237187" y="2796418"/>
            <a:ext cx="267891" cy="267891"/>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17" name="矩形 116"/>
          <p:cNvSpPr/>
          <p:nvPr/>
        </p:nvSpPr>
        <p:spPr>
          <a:xfrm>
            <a:off x="7134162" y="2742917"/>
            <a:ext cx="266998" cy="266998"/>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18" name="矩形 117"/>
          <p:cNvSpPr/>
          <p:nvPr/>
        </p:nvSpPr>
        <p:spPr>
          <a:xfrm>
            <a:off x="1878810" y="1236402"/>
            <a:ext cx="266998" cy="266998"/>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19" name="矩形 118"/>
          <p:cNvSpPr/>
          <p:nvPr/>
        </p:nvSpPr>
        <p:spPr>
          <a:xfrm>
            <a:off x="1964535" y="1322127"/>
            <a:ext cx="266998" cy="266998"/>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pic>
        <p:nvPicPr>
          <p:cNvPr id="13324" name="图片 4"/>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992" y="271332"/>
            <a:ext cx="749201" cy="74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4"/>
          <a:stretch>
            <a:fillRect/>
          </a:stretch>
        </p:blipFill>
        <p:spPr>
          <a:xfrm>
            <a:off x="931662" y="461533"/>
            <a:ext cx="1510010" cy="345579"/>
          </a:xfrm>
          <a:prstGeom prst="rect">
            <a:avLst/>
          </a:prstGeom>
          <a:effectLst>
            <a:outerShdw blurRad="50800" dist="38100" dir="2700000" algn="tl" rotWithShape="0">
              <a:prstClr val="black">
                <a:alpha val="40000"/>
              </a:prstClr>
            </a:outerShdw>
          </a:effectLst>
        </p:spPr>
      </p:pic>
      <p:sp>
        <p:nvSpPr>
          <p:cNvPr id="14" name="文本框 1027"/>
          <p:cNvSpPr txBox="1">
            <a:spLocks noChangeArrowheads="1"/>
          </p:cNvSpPr>
          <p:nvPr/>
        </p:nvSpPr>
        <p:spPr bwMode="auto">
          <a:xfrm>
            <a:off x="3312504" y="3787446"/>
            <a:ext cx="2888273"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lnSpc>
                <a:spcPct val="150000"/>
              </a:lnSpc>
            </a:pPr>
            <a:r>
              <a:rPr lang="zh-CN" altLang="en-US" sz="1575" b="1" dirty="0">
                <a:solidFill>
                  <a:prstClr val="black"/>
                </a:solidFill>
                <a:latin typeface="微软雅黑" panose="020B0503020204020204" pitchFamily="34" charset="-122"/>
              </a:rPr>
              <a:t>中国矿业大学  计算机学院</a:t>
            </a:r>
            <a:endParaRPr lang="en-US" altLang="zh-CN" sz="1575" b="1" dirty="0">
              <a:solidFill>
                <a:prstClr val="black"/>
              </a:solidFill>
              <a:latin typeface="微软雅黑" panose="020B0503020204020204" pitchFamily="34" charset="-122"/>
            </a:endParaRPr>
          </a:p>
          <a:p>
            <a:pPr algn="ctr">
              <a:lnSpc>
                <a:spcPct val="150000"/>
              </a:lnSpc>
            </a:pPr>
            <a:r>
              <a:rPr lang="en-US" altLang="zh-CN" sz="1575" b="1" dirty="0">
                <a:solidFill>
                  <a:prstClr val="black"/>
                </a:solidFill>
                <a:latin typeface="微软雅黑" panose="020B0503020204020204" pitchFamily="34" charset="-122"/>
              </a:rPr>
              <a:t>zhaoying@cumt.edu.cn</a:t>
            </a:r>
            <a:endParaRPr lang="zh-CN" altLang="en-US" sz="1575" b="1" dirty="0">
              <a:solidFill>
                <a:prstClr val="black"/>
              </a:solidFill>
              <a:latin typeface="微软雅黑" panose="020B0503020204020204" pitchFamily="34" charset="-122"/>
            </a:endParaRPr>
          </a:p>
        </p:txBody>
      </p:sp>
      <p:pic>
        <p:nvPicPr>
          <p:cNvPr id="15" name="图片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0347" y="4680120"/>
            <a:ext cx="2372618" cy="4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727189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Oval 31">
            <a:extLst>
              <a:ext uri="{FF2B5EF4-FFF2-40B4-BE49-F238E27FC236}">
                <a16:creationId xmlns:a16="http://schemas.microsoft.com/office/drawing/2014/main" id="{F53B3116-F933-4486-A35B-BD56838EEA1A}"/>
              </a:ext>
            </a:extLst>
          </p:cNvPr>
          <p:cNvSpPr>
            <a:spLocks noChangeArrowheads="1"/>
          </p:cNvSpPr>
          <p:nvPr/>
        </p:nvSpPr>
        <p:spPr bwMode="auto">
          <a:xfrm>
            <a:off x="1068478" y="2642356"/>
            <a:ext cx="581991" cy="602768"/>
          </a:xfrm>
          <a:prstGeom prst="ellipse">
            <a:avLst/>
          </a:prstGeom>
          <a:solidFill>
            <a:srgbClr val="FF0000"/>
          </a:solidFill>
          <a:ln w="9525">
            <a:solidFill>
              <a:schemeClr val="tx1"/>
            </a:solidFill>
            <a:round/>
            <a:headEnd/>
            <a:tailEnd/>
          </a:ln>
          <a:effec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16" name="AutoShape 6">
            <a:extLst>
              <a:ext uri="{FF2B5EF4-FFF2-40B4-BE49-F238E27FC236}">
                <a16:creationId xmlns:a16="http://schemas.microsoft.com/office/drawing/2014/main" id="{F4866DB1-F357-46C0-8653-CB5B0832289A}"/>
              </a:ext>
            </a:extLst>
          </p:cNvPr>
          <p:cNvSpPr>
            <a:spLocks/>
          </p:cNvSpPr>
          <p:nvPr/>
        </p:nvSpPr>
        <p:spPr bwMode="auto">
          <a:xfrm>
            <a:off x="180945" y="1889684"/>
            <a:ext cx="1170419" cy="503643"/>
          </a:xfrm>
          <a:prstGeom prst="borderCallout2">
            <a:avLst>
              <a:gd name="adj1" fmla="val 100794"/>
              <a:gd name="adj2" fmla="val 46141"/>
              <a:gd name="adj3" fmla="val 188928"/>
              <a:gd name="adj4" fmla="val 48047"/>
              <a:gd name="adj5" fmla="val 211173"/>
              <a:gd name="adj6" fmla="val 80528"/>
            </a:avLst>
          </a:prstGeom>
          <a:solidFill>
            <a:srgbClr val="FFFFFF"/>
          </a:solidFill>
          <a:ln w="19050" cap="sq">
            <a:solidFill>
              <a:srgbClr val="FF3300"/>
            </a:solidFill>
            <a:miter lim="800000"/>
            <a:headEnd type="none" w="sm" len="sm"/>
            <a:tailEnd type="oval" w="lg" len="lg"/>
          </a:ln>
        </p:spPr>
        <p:txBody>
          <a:bodyPr/>
          <a:lstStyle/>
          <a:p>
            <a:r>
              <a:rPr lang="zh-CN" altLang="en-US" sz="1400" b="1" dirty="0">
                <a:latin typeface="Times New Roman" pitchFamily="18" charset="0"/>
                <a:ea typeface="华文细黑" pitchFamily="2" charset="-122"/>
              </a:rPr>
              <a:t>不满足约束条件</a:t>
            </a:r>
            <a:endParaRPr lang="en-US" altLang="zh-CN" sz="1400" b="1" dirty="0">
              <a:latin typeface="Times New Roman" pitchFamily="18" charset="0"/>
              <a:ea typeface="华文细黑" pitchFamily="2" charset="-122"/>
            </a:endParaRPr>
          </a:p>
          <a:p>
            <a:endParaRPr lang="zh-CN" altLang="en-US" sz="1400" dirty="0">
              <a:latin typeface="黑体" panose="02010609060101010101" pitchFamily="49" charset="-122"/>
              <a:ea typeface="黑体" panose="02010609060101010101" pitchFamily="49" charset="-122"/>
            </a:endParaRPr>
          </a:p>
        </p:txBody>
      </p:sp>
      <p:sp>
        <p:nvSpPr>
          <p:cNvPr id="108" name="Oval 31">
            <a:extLst>
              <a:ext uri="{FF2B5EF4-FFF2-40B4-BE49-F238E27FC236}">
                <a16:creationId xmlns:a16="http://schemas.microsoft.com/office/drawing/2014/main" id="{28351851-A1EA-4BE3-BF62-E09EF4FD80E2}"/>
              </a:ext>
            </a:extLst>
          </p:cNvPr>
          <p:cNvSpPr>
            <a:spLocks noChangeArrowheads="1"/>
          </p:cNvSpPr>
          <p:nvPr/>
        </p:nvSpPr>
        <p:spPr bwMode="auto">
          <a:xfrm>
            <a:off x="2576052" y="2745020"/>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04" name="Oval 31">
            <a:extLst>
              <a:ext uri="{FF2B5EF4-FFF2-40B4-BE49-F238E27FC236}">
                <a16:creationId xmlns:a16="http://schemas.microsoft.com/office/drawing/2014/main" id="{468B99F5-7097-42E3-9929-6A583A4983AD}"/>
              </a:ext>
            </a:extLst>
          </p:cNvPr>
          <p:cNvSpPr>
            <a:spLocks noChangeArrowheads="1"/>
          </p:cNvSpPr>
          <p:nvPr/>
        </p:nvSpPr>
        <p:spPr bwMode="auto">
          <a:xfrm>
            <a:off x="5633381" y="2167973"/>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05" name="Oval 31">
            <a:extLst>
              <a:ext uri="{FF2B5EF4-FFF2-40B4-BE49-F238E27FC236}">
                <a16:creationId xmlns:a16="http://schemas.microsoft.com/office/drawing/2014/main" id="{9519E940-EF64-405F-8608-1317DF1DF57E}"/>
              </a:ext>
            </a:extLst>
          </p:cNvPr>
          <p:cNvSpPr>
            <a:spLocks noChangeArrowheads="1"/>
          </p:cNvSpPr>
          <p:nvPr/>
        </p:nvSpPr>
        <p:spPr bwMode="auto">
          <a:xfrm>
            <a:off x="1935877" y="2119721"/>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00" name="Oval 31">
            <a:extLst>
              <a:ext uri="{FF2B5EF4-FFF2-40B4-BE49-F238E27FC236}">
                <a16:creationId xmlns:a16="http://schemas.microsoft.com/office/drawing/2014/main" id="{C9F8F6D5-B356-45A3-B0D1-CF4928B06378}"/>
              </a:ext>
            </a:extLst>
          </p:cNvPr>
          <p:cNvSpPr>
            <a:spLocks noChangeArrowheads="1"/>
          </p:cNvSpPr>
          <p:nvPr/>
        </p:nvSpPr>
        <p:spPr bwMode="auto">
          <a:xfrm>
            <a:off x="3604809" y="1234637"/>
            <a:ext cx="722561" cy="78465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37900" name="Oval 32"/>
          <p:cNvSpPr>
            <a:spLocks noChangeArrowheads="1"/>
          </p:cNvSpPr>
          <p:nvPr/>
        </p:nvSpPr>
        <p:spPr bwMode="auto">
          <a:xfrm>
            <a:off x="3794510" y="1428996"/>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A</a:t>
            </a:r>
          </a:p>
        </p:txBody>
      </p:sp>
      <p:sp>
        <p:nvSpPr>
          <p:cNvPr id="37901" name="Oval 33"/>
          <p:cNvSpPr>
            <a:spLocks noChangeArrowheads="1"/>
          </p:cNvSpPr>
          <p:nvPr/>
        </p:nvSpPr>
        <p:spPr bwMode="auto">
          <a:xfrm>
            <a:off x="2046159" y="2270159"/>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B</a:t>
            </a:r>
          </a:p>
        </p:txBody>
      </p:sp>
      <p:sp>
        <p:nvSpPr>
          <p:cNvPr id="37902" name="Oval 34"/>
          <p:cNvSpPr>
            <a:spLocks noChangeArrowheads="1"/>
          </p:cNvSpPr>
          <p:nvPr/>
        </p:nvSpPr>
        <p:spPr bwMode="auto">
          <a:xfrm>
            <a:off x="5764318" y="2332189"/>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C</a:t>
            </a:r>
          </a:p>
        </p:txBody>
      </p:sp>
      <p:sp>
        <p:nvSpPr>
          <p:cNvPr id="61475" name="Oval 35"/>
          <p:cNvSpPr>
            <a:spLocks noChangeArrowheads="1"/>
          </p:cNvSpPr>
          <p:nvPr/>
        </p:nvSpPr>
        <p:spPr bwMode="auto">
          <a:xfrm>
            <a:off x="1182120" y="2763916"/>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D</a:t>
            </a:r>
          </a:p>
        </p:txBody>
      </p:sp>
      <p:sp>
        <p:nvSpPr>
          <p:cNvPr id="37904" name="Oval 36"/>
          <p:cNvSpPr>
            <a:spLocks noChangeArrowheads="1"/>
          </p:cNvSpPr>
          <p:nvPr/>
        </p:nvSpPr>
        <p:spPr bwMode="auto">
          <a:xfrm>
            <a:off x="2717808" y="2876417"/>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E</a:t>
            </a:r>
          </a:p>
        </p:txBody>
      </p:sp>
      <p:sp>
        <p:nvSpPr>
          <p:cNvPr id="37915" name="Line 47"/>
          <p:cNvSpPr>
            <a:spLocks noChangeShapeType="1"/>
          </p:cNvSpPr>
          <p:nvPr/>
        </p:nvSpPr>
        <p:spPr bwMode="auto">
          <a:xfrm flipH="1">
            <a:off x="2332317" y="1768296"/>
            <a:ext cx="1359348" cy="520743"/>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dirty="0"/>
          </a:p>
        </p:txBody>
      </p:sp>
      <p:sp>
        <p:nvSpPr>
          <p:cNvPr id="37916" name="Line 48"/>
          <p:cNvSpPr>
            <a:spLocks noChangeShapeType="1"/>
          </p:cNvSpPr>
          <p:nvPr/>
        </p:nvSpPr>
        <p:spPr bwMode="auto">
          <a:xfrm>
            <a:off x="4115328" y="1776497"/>
            <a:ext cx="1664974" cy="616831"/>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1489" name="Line 49"/>
          <p:cNvSpPr>
            <a:spLocks noChangeShapeType="1"/>
          </p:cNvSpPr>
          <p:nvPr/>
        </p:nvSpPr>
        <p:spPr bwMode="auto">
          <a:xfrm flipH="1">
            <a:off x="1481272" y="2511081"/>
            <a:ext cx="546840" cy="25283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7918" name="Line 50"/>
          <p:cNvSpPr>
            <a:spLocks noChangeShapeType="1"/>
          </p:cNvSpPr>
          <p:nvPr/>
        </p:nvSpPr>
        <p:spPr bwMode="auto">
          <a:xfrm>
            <a:off x="2383160" y="2514836"/>
            <a:ext cx="402568" cy="37588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7928" name="Text Box 60"/>
          <p:cNvSpPr txBox="1">
            <a:spLocks noChangeArrowheads="1"/>
          </p:cNvSpPr>
          <p:nvPr/>
        </p:nvSpPr>
        <p:spPr bwMode="auto">
          <a:xfrm>
            <a:off x="2941546" y="1619177"/>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37929" name="Text Box 61"/>
          <p:cNvSpPr txBox="1">
            <a:spLocks noChangeArrowheads="1"/>
          </p:cNvSpPr>
          <p:nvPr/>
        </p:nvSpPr>
        <p:spPr bwMode="auto">
          <a:xfrm>
            <a:off x="4669004" y="1702790"/>
            <a:ext cx="271462" cy="414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61502" name="Text Box 62"/>
          <p:cNvSpPr txBox="1">
            <a:spLocks noChangeArrowheads="1"/>
          </p:cNvSpPr>
          <p:nvPr/>
        </p:nvSpPr>
        <p:spPr bwMode="auto">
          <a:xfrm>
            <a:off x="1554438" y="2303057"/>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37935" name="Text Box 67"/>
          <p:cNvSpPr txBox="1">
            <a:spLocks noChangeArrowheads="1"/>
          </p:cNvSpPr>
          <p:nvPr/>
        </p:nvSpPr>
        <p:spPr bwMode="auto">
          <a:xfrm>
            <a:off x="2597578" y="2338526"/>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37941" name="Rectangle 73"/>
          <p:cNvSpPr>
            <a:spLocks noChangeArrowheads="1"/>
          </p:cNvSpPr>
          <p:nvPr/>
        </p:nvSpPr>
        <p:spPr bwMode="auto">
          <a:xfrm>
            <a:off x="-285750" y="2060950"/>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7942" name="Rectangle 74"/>
          <p:cNvSpPr>
            <a:spLocks noChangeArrowheads="1"/>
          </p:cNvSpPr>
          <p:nvPr/>
        </p:nvSpPr>
        <p:spPr bwMode="auto">
          <a:xfrm>
            <a:off x="-285750" y="2060950"/>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7943" name="Rectangle 75"/>
          <p:cNvSpPr>
            <a:spLocks noChangeArrowheads="1"/>
          </p:cNvSpPr>
          <p:nvPr/>
        </p:nvSpPr>
        <p:spPr bwMode="auto">
          <a:xfrm>
            <a:off x="-285750" y="2478859"/>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 name="文本框 2">
            <a:extLst>
              <a:ext uri="{FF2B5EF4-FFF2-40B4-BE49-F238E27FC236}">
                <a16:creationId xmlns:a16="http://schemas.microsoft.com/office/drawing/2014/main" id="{E56BE3BD-4C4B-49B1-8119-135C42D7E127}"/>
              </a:ext>
            </a:extLst>
          </p:cNvPr>
          <p:cNvSpPr txBox="1"/>
          <p:nvPr/>
        </p:nvSpPr>
        <p:spPr>
          <a:xfrm>
            <a:off x="6790116" y="741913"/>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活结点表</a:t>
            </a:r>
          </a:p>
        </p:txBody>
      </p:sp>
      <p:sp>
        <p:nvSpPr>
          <p:cNvPr id="4" name="文本框 3">
            <a:extLst>
              <a:ext uri="{FF2B5EF4-FFF2-40B4-BE49-F238E27FC236}">
                <a16:creationId xmlns:a16="http://schemas.microsoft.com/office/drawing/2014/main" id="{F80AE446-7A3A-471B-8A2D-19BD05E58095}"/>
              </a:ext>
            </a:extLst>
          </p:cNvPr>
          <p:cNvSpPr txBox="1"/>
          <p:nvPr/>
        </p:nvSpPr>
        <p:spPr>
          <a:xfrm>
            <a:off x="7118484" y="1171343"/>
            <a:ext cx="697755" cy="369332"/>
          </a:xfrm>
          <a:prstGeom prst="rect">
            <a:avLst/>
          </a:prstGeom>
          <a:noFill/>
        </p:spPr>
        <p:txBody>
          <a:bodyPr wrap="none" rtlCol="0">
            <a:spAutoFit/>
          </a:bodyPr>
          <a:lstStyle/>
          <a:p>
            <a:r>
              <a:rPr lang="en-US" altLang="zh-CN" dirty="0"/>
              <a:t>[  A  ]</a:t>
            </a:r>
            <a:endParaRPr lang="zh-CN" altLang="en-US" dirty="0"/>
          </a:p>
        </p:txBody>
      </p:sp>
      <p:sp>
        <p:nvSpPr>
          <p:cNvPr id="112" name="文本框 111">
            <a:extLst>
              <a:ext uri="{FF2B5EF4-FFF2-40B4-BE49-F238E27FC236}">
                <a16:creationId xmlns:a16="http://schemas.microsoft.com/office/drawing/2014/main" id="{5A9969C3-BE67-43EE-9B43-A0F478ACD2CA}"/>
              </a:ext>
            </a:extLst>
          </p:cNvPr>
          <p:cNvSpPr txBox="1"/>
          <p:nvPr/>
        </p:nvSpPr>
        <p:spPr>
          <a:xfrm>
            <a:off x="7139796" y="1469347"/>
            <a:ext cx="1018227" cy="369332"/>
          </a:xfrm>
          <a:prstGeom prst="rect">
            <a:avLst/>
          </a:prstGeom>
          <a:solidFill>
            <a:schemeClr val="bg1"/>
          </a:solidFill>
        </p:spPr>
        <p:txBody>
          <a:bodyPr wrap="none" rtlCol="0">
            <a:spAutoFit/>
          </a:bodyPr>
          <a:lstStyle/>
          <a:p>
            <a:r>
              <a:rPr lang="en-US" altLang="zh-CN" dirty="0"/>
              <a:t>[  B  C  ]</a:t>
            </a:r>
            <a:endParaRPr lang="zh-CN" altLang="en-US" dirty="0"/>
          </a:p>
        </p:txBody>
      </p:sp>
      <p:sp>
        <p:nvSpPr>
          <p:cNvPr id="113" name="文本框 112">
            <a:extLst>
              <a:ext uri="{FF2B5EF4-FFF2-40B4-BE49-F238E27FC236}">
                <a16:creationId xmlns:a16="http://schemas.microsoft.com/office/drawing/2014/main" id="{32F5584D-28F1-4280-9398-29E432958CB1}"/>
              </a:ext>
            </a:extLst>
          </p:cNvPr>
          <p:cNvSpPr txBox="1"/>
          <p:nvPr/>
        </p:nvSpPr>
        <p:spPr>
          <a:xfrm>
            <a:off x="7144483" y="1806625"/>
            <a:ext cx="825867" cy="369332"/>
          </a:xfrm>
          <a:prstGeom prst="rect">
            <a:avLst/>
          </a:prstGeom>
          <a:solidFill>
            <a:schemeClr val="bg1"/>
          </a:solidFill>
        </p:spPr>
        <p:txBody>
          <a:bodyPr wrap="none" rtlCol="0">
            <a:spAutoFit/>
          </a:bodyPr>
          <a:lstStyle/>
          <a:p>
            <a:r>
              <a:rPr lang="en-US" altLang="zh-CN" dirty="0"/>
              <a:t>[C </a:t>
            </a:r>
            <a:r>
              <a:rPr lang="en-US" altLang="zh-CN" dirty="0" smtClean="0"/>
              <a:t>E  </a:t>
            </a:r>
            <a:r>
              <a:rPr lang="en-US" altLang="zh-CN" dirty="0"/>
              <a:t>]</a:t>
            </a:r>
            <a:endParaRPr lang="zh-CN" altLang="en-US" dirty="0"/>
          </a:p>
        </p:txBody>
      </p:sp>
      <p:sp>
        <p:nvSpPr>
          <p:cNvPr id="114" name="燕尾形 8">
            <a:extLst>
              <a:ext uri="{FF2B5EF4-FFF2-40B4-BE49-F238E27FC236}">
                <a16:creationId xmlns:a16="http://schemas.microsoft.com/office/drawing/2014/main" id="{BBD82670-99F9-4280-99D3-7FE901DE6EEE}"/>
              </a:ext>
            </a:extLst>
          </p:cNvPr>
          <p:cNvSpPr/>
          <p:nvPr/>
        </p:nvSpPr>
        <p:spPr>
          <a:xfrm>
            <a:off x="1053608" y="131751"/>
            <a:ext cx="4001683" cy="504056"/>
          </a:xfrm>
          <a:prstGeom prst="chevron">
            <a:avLst/>
          </a:prstGeom>
          <a:solidFill>
            <a:schemeClr val="accent1"/>
          </a:solidFill>
          <a:ln>
            <a:noFill/>
          </a:ln>
        </p:spPr>
        <p:txBody>
          <a:bodyPr anchor="ctr"/>
          <a:lstStyle/>
          <a:p>
            <a:pPr defTabSz="687665"/>
            <a:r>
              <a:rPr lang="en-US" altLang="zh-CN" sz="2000" dirty="0">
                <a:solidFill>
                  <a:srgbClr val="FFFFFF"/>
                </a:solidFill>
                <a:latin typeface="微软雅黑" pitchFamily="34" charset="-122"/>
                <a:ea typeface="微软雅黑" pitchFamily="34" charset="-122"/>
              </a:rPr>
              <a:t>3</a:t>
            </a:r>
            <a:r>
              <a:rPr lang="zh-CN" altLang="en-US" sz="2000" dirty="0">
                <a:solidFill>
                  <a:srgbClr val="FFFFFF"/>
                </a:solidFill>
                <a:latin typeface="微软雅黑" pitchFamily="34" charset="-122"/>
                <a:ea typeface="微软雅黑" pitchFamily="34" charset="-122"/>
              </a:rPr>
              <a:t>、装载问题求解</a:t>
            </a:r>
            <a:r>
              <a:rPr lang="en-US" altLang="zh-CN" sz="2000" dirty="0">
                <a:solidFill>
                  <a:srgbClr val="FFFFFF"/>
                </a:solidFill>
                <a:latin typeface="微软雅黑" pitchFamily="34" charset="-122"/>
                <a:ea typeface="微软雅黑" pitchFamily="34" charset="-122"/>
              </a:rPr>
              <a:t>—</a:t>
            </a:r>
            <a:r>
              <a:rPr lang="zh-CN" altLang="en-US" sz="2000" dirty="0">
                <a:solidFill>
                  <a:srgbClr val="FFFFFF"/>
                </a:solidFill>
                <a:latin typeface="微软雅黑" pitchFamily="34" charset="-122"/>
                <a:ea typeface="微软雅黑" pitchFamily="34" charset="-122"/>
              </a:rPr>
              <a:t>优先队列</a:t>
            </a:r>
          </a:p>
        </p:txBody>
      </p:sp>
      <mc:AlternateContent xmlns:mc="http://schemas.openxmlformats.org/markup-compatibility/2006" xmlns:a14="http://schemas.microsoft.com/office/drawing/2010/main">
        <mc:Choice Requires="a14">
          <p:sp>
            <p:nvSpPr>
              <p:cNvPr id="109" name="文本框 108"/>
              <p:cNvSpPr txBox="1"/>
              <p:nvPr/>
            </p:nvSpPr>
            <p:spPr>
              <a:xfrm>
                <a:off x="117218" y="768201"/>
                <a:ext cx="414499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=4,</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=12,</m:t>
                      </m:r>
                      <m:r>
                        <a:rPr lang="en-US" altLang="zh-CN" sz="2400" b="0" i="1" smtClean="0">
                          <a:latin typeface="Cambria Math" panose="02040503050406030204" pitchFamily="18" charset="0"/>
                        </a:rPr>
                        <m:t>𝑊</m:t>
                      </m:r>
                      <m:r>
                        <a:rPr lang="en-US" altLang="zh-CN" sz="2400" b="0" i="1" smtClean="0">
                          <a:latin typeface="Cambria Math" panose="02040503050406030204" pitchFamily="18" charset="0"/>
                        </a:rPr>
                        <m:t>={8,6,3,2}</m:t>
                      </m:r>
                    </m:oMath>
                  </m:oMathPara>
                </a14:m>
                <a:endParaRPr lang="zh-CN" altLang="en-US" sz="2400" dirty="0"/>
              </a:p>
            </p:txBody>
          </p:sp>
        </mc:Choice>
        <mc:Fallback xmlns="">
          <p:sp>
            <p:nvSpPr>
              <p:cNvPr id="109" name="文本框 108"/>
              <p:cNvSpPr txBox="1">
                <a:spLocks noRot="1" noChangeAspect="1" noMove="1" noResize="1" noEditPoints="1" noAdjustHandles="1" noChangeArrowheads="1" noChangeShapeType="1" noTextEdit="1"/>
              </p:cNvSpPr>
              <p:nvPr/>
            </p:nvSpPr>
            <p:spPr>
              <a:xfrm>
                <a:off x="117218" y="768201"/>
                <a:ext cx="4144990" cy="369332"/>
              </a:xfrm>
              <a:prstGeom prst="rect">
                <a:avLst/>
              </a:prstGeom>
              <a:blipFill>
                <a:blip r:embed="rId2"/>
                <a:stretch>
                  <a:fillRect b="-37705"/>
                </a:stretch>
              </a:blipFill>
            </p:spPr>
            <p:txBody>
              <a:bodyPr/>
              <a:lstStyle/>
              <a:p>
                <a:r>
                  <a:rPr lang="zh-CN" altLang="en-US">
                    <a:noFill/>
                  </a:rPr>
                  <a:t> </a:t>
                </a:r>
              </a:p>
            </p:txBody>
          </p:sp>
        </mc:Fallback>
      </mc:AlternateContent>
      <p:sp>
        <p:nvSpPr>
          <p:cNvPr id="110" name="AutoShape 6">
            <a:extLst>
              <a:ext uri="{FF2B5EF4-FFF2-40B4-BE49-F238E27FC236}">
                <a16:creationId xmlns:a16="http://schemas.microsoft.com/office/drawing/2014/main" id="{009D9ACC-EBC0-4F4E-8283-26C243A5DCB2}"/>
              </a:ext>
            </a:extLst>
          </p:cNvPr>
          <p:cNvSpPr>
            <a:spLocks/>
          </p:cNvSpPr>
          <p:nvPr/>
        </p:nvSpPr>
        <p:spPr bwMode="auto">
          <a:xfrm>
            <a:off x="1363161" y="1473366"/>
            <a:ext cx="1477097" cy="416838"/>
          </a:xfrm>
          <a:prstGeom prst="borderCallout2">
            <a:avLst>
              <a:gd name="adj1" fmla="val 99067"/>
              <a:gd name="adj2" fmla="val 51078"/>
              <a:gd name="adj3" fmla="val 133135"/>
              <a:gd name="adj4" fmla="val 54341"/>
              <a:gd name="adj5" fmla="val 152224"/>
              <a:gd name="adj6" fmla="val 56464"/>
            </a:avLst>
          </a:prstGeom>
          <a:solidFill>
            <a:srgbClr val="FFFFFF"/>
          </a:solidFill>
          <a:ln w="19050" cap="sq">
            <a:solidFill>
              <a:srgbClr val="FF3300"/>
            </a:solidFill>
            <a:miter lim="800000"/>
            <a:headEnd type="none" w="sm" len="sm"/>
            <a:tailEnd type="oval" w="lg" len="lg"/>
          </a:ln>
        </p:spPr>
        <p:txBody>
          <a:bodyPr/>
          <a:lstStyle/>
          <a:p>
            <a:r>
              <a:rPr lang="en-US" altLang="zh-CN" dirty="0">
                <a:latin typeface="Microsoft New Tai Lue" panose="020B0502040204020203" pitchFamily="34" charset="0"/>
                <a:ea typeface="黑体" panose="02010609060101010101" pitchFamily="49" charset="-122"/>
                <a:cs typeface="Microsoft New Tai Lue" panose="020B0502040204020203" pitchFamily="34" charset="0"/>
              </a:rPr>
              <a:t>un=8+11</a:t>
            </a:r>
          </a:p>
        </p:txBody>
      </p:sp>
      <p:sp>
        <p:nvSpPr>
          <p:cNvPr id="115" name="AutoShape 6">
            <a:extLst>
              <a:ext uri="{FF2B5EF4-FFF2-40B4-BE49-F238E27FC236}">
                <a16:creationId xmlns:a16="http://schemas.microsoft.com/office/drawing/2014/main" id="{009D9ACC-EBC0-4F4E-8283-26C243A5DCB2}"/>
              </a:ext>
            </a:extLst>
          </p:cNvPr>
          <p:cNvSpPr>
            <a:spLocks/>
          </p:cNvSpPr>
          <p:nvPr/>
        </p:nvSpPr>
        <p:spPr bwMode="auto">
          <a:xfrm>
            <a:off x="5149019" y="1377842"/>
            <a:ext cx="1477097" cy="416838"/>
          </a:xfrm>
          <a:prstGeom prst="borderCallout2">
            <a:avLst>
              <a:gd name="adj1" fmla="val 104249"/>
              <a:gd name="adj2" fmla="val 54003"/>
              <a:gd name="adj3" fmla="val 127953"/>
              <a:gd name="adj4" fmla="val 68964"/>
              <a:gd name="adj5" fmla="val 195406"/>
              <a:gd name="adj6" fmla="val 64263"/>
            </a:avLst>
          </a:prstGeom>
          <a:solidFill>
            <a:srgbClr val="FFFFFF"/>
          </a:solidFill>
          <a:ln w="19050" cap="sq">
            <a:solidFill>
              <a:srgbClr val="FF3300"/>
            </a:solidFill>
            <a:miter lim="800000"/>
            <a:headEnd type="none" w="sm" len="sm"/>
            <a:tailEnd type="oval" w="lg" len="lg"/>
          </a:ln>
        </p:spPr>
        <p:txBody>
          <a:bodyPr/>
          <a:lstStyle/>
          <a:p>
            <a:r>
              <a:rPr lang="en-US" altLang="zh-CN" dirty="0">
                <a:latin typeface="Microsoft New Tai Lue" panose="020B0502040204020203" pitchFamily="34" charset="0"/>
                <a:ea typeface="黑体" panose="02010609060101010101" pitchFamily="49" charset="-122"/>
                <a:cs typeface="Microsoft New Tai Lue" panose="020B0502040204020203" pitchFamily="34" charset="0"/>
              </a:rPr>
              <a:t>un=0+11</a:t>
            </a:r>
          </a:p>
        </p:txBody>
      </p:sp>
    </p:spTree>
    <p:extLst>
      <p:ext uri="{BB962C8B-B14F-4D97-AF65-F5344CB8AC3E}">
        <p14:creationId xmlns:p14="http://schemas.microsoft.com/office/powerpoint/2010/main" val="76688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edge">
                                      <p:cBhvr>
                                        <p:cTn id="7" dur="2000"/>
                                        <p:tgtEl>
                                          <p:spTgt spid="10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792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791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792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79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790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790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grpId="0" nodeType="click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wedge">
                                      <p:cBhvr>
                                        <p:cTn id="28" dur="2000"/>
                                        <p:tgtEl>
                                          <p:spTgt spid="104"/>
                                        </p:tgtEl>
                                      </p:cBhvr>
                                    </p:animEffect>
                                  </p:childTnLst>
                                </p:cTn>
                              </p:par>
                              <p:par>
                                <p:cTn id="29" presetID="20" presetClass="entr" presetSubtype="0" fill="hold" grpId="0" nodeType="withEffect">
                                  <p:stCondLst>
                                    <p:cond delay="0"/>
                                  </p:stCondLst>
                                  <p:childTnLst>
                                    <p:set>
                                      <p:cBhvr>
                                        <p:cTn id="30" dur="1" fill="hold">
                                          <p:stCondLst>
                                            <p:cond delay="0"/>
                                          </p:stCondLst>
                                        </p:cTn>
                                        <p:tgtEl>
                                          <p:spTgt spid="105"/>
                                        </p:tgtEl>
                                        <p:attrNameLst>
                                          <p:attrName>style.visibility</p:attrName>
                                        </p:attrNameLst>
                                      </p:cBhvr>
                                      <p:to>
                                        <p:strVal val="visible"/>
                                      </p:to>
                                    </p:set>
                                    <p:animEffect transition="in" filter="wedge">
                                      <p:cBhvr>
                                        <p:cTn id="31" dur="2000"/>
                                        <p:tgtEl>
                                          <p:spTgt spid="10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mph" presetSubtype="2" fill="hold" nodeType="clickEffect">
                                  <p:stCondLst>
                                    <p:cond delay="0"/>
                                  </p:stCondLst>
                                  <p:childTnLst>
                                    <p:animClr clrSpc="rgb" dir="cw">
                                      <p:cBhvr>
                                        <p:cTn id="45" dur="2000" fill="hold"/>
                                        <p:tgtEl>
                                          <p:spTgt spid="110"/>
                                        </p:tgtEl>
                                        <p:attrNameLst>
                                          <p:attrName>fillcolor</p:attrName>
                                        </p:attrNameLst>
                                      </p:cBhvr>
                                      <p:to>
                                        <a:srgbClr val="E36C09"/>
                                      </p:to>
                                    </p:animClr>
                                    <p:set>
                                      <p:cBhvr>
                                        <p:cTn id="46" dur="2000" fill="hold"/>
                                        <p:tgtEl>
                                          <p:spTgt spid="110"/>
                                        </p:tgtEl>
                                        <p:attrNameLst>
                                          <p:attrName>fill.type</p:attrName>
                                        </p:attrNameLst>
                                      </p:cBhvr>
                                      <p:to>
                                        <p:strVal val="solid"/>
                                      </p:to>
                                    </p:set>
                                    <p:set>
                                      <p:cBhvr>
                                        <p:cTn id="47" dur="2000" fill="hold"/>
                                        <p:tgtEl>
                                          <p:spTgt spid="110"/>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150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793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148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791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147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790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11"/>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1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0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6" grpId="0" animBg="1"/>
      <p:bldP spid="108" grpId="0" animBg="1"/>
      <p:bldP spid="104" grpId="0" animBg="1"/>
      <p:bldP spid="105" grpId="0" animBg="1"/>
      <p:bldP spid="100" grpId="0" animBg="1"/>
      <p:bldP spid="37901" grpId="0" animBg="1"/>
      <p:bldP spid="37902" grpId="0" animBg="1"/>
      <p:bldP spid="61475" grpId="0" animBg="1"/>
      <p:bldP spid="37904" grpId="0" animBg="1"/>
      <p:bldP spid="37915" grpId="0" animBg="1"/>
      <p:bldP spid="37916" grpId="0" animBg="1"/>
      <p:bldP spid="61489" grpId="0" animBg="1"/>
      <p:bldP spid="37918" grpId="0" animBg="1"/>
      <p:bldP spid="37928" grpId="0"/>
      <p:bldP spid="37929" grpId="0"/>
      <p:bldP spid="61502" grpId="0"/>
      <p:bldP spid="37935" grpId="0"/>
      <p:bldP spid="4" grpId="0"/>
      <p:bldP spid="112" grpId="0" animBg="1"/>
      <p:bldP spid="113" grpId="0" animBg="1"/>
      <p:bldP spid="110" grpId="0" animBg="1"/>
      <p:bldP spid="1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Oval 31">
            <a:extLst>
              <a:ext uri="{FF2B5EF4-FFF2-40B4-BE49-F238E27FC236}">
                <a16:creationId xmlns:a16="http://schemas.microsoft.com/office/drawing/2014/main" id="{9BAD6B12-0EA1-4529-9331-AF6EADDAF396}"/>
              </a:ext>
            </a:extLst>
          </p:cNvPr>
          <p:cNvSpPr>
            <a:spLocks noChangeArrowheads="1"/>
          </p:cNvSpPr>
          <p:nvPr/>
        </p:nvSpPr>
        <p:spPr bwMode="auto">
          <a:xfrm>
            <a:off x="2297492" y="4239566"/>
            <a:ext cx="443504" cy="48161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91" name="Oval 31">
            <a:extLst>
              <a:ext uri="{FF2B5EF4-FFF2-40B4-BE49-F238E27FC236}">
                <a16:creationId xmlns:a16="http://schemas.microsoft.com/office/drawing/2014/main" id="{9BAD6B12-0EA1-4529-9331-AF6EADDAF396}"/>
              </a:ext>
            </a:extLst>
          </p:cNvPr>
          <p:cNvSpPr>
            <a:spLocks noChangeArrowheads="1"/>
          </p:cNvSpPr>
          <p:nvPr/>
        </p:nvSpPr>
        <p:spPr bwMode="auto">
          <a:xfrm>
            <a:off x="2053884" y="3485473"/>
            <a:ext cx="443504" cy="48161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92" name="Oval 31">
            <a:extLst>
              <a:ext uri="{FF2B5EF4-FFF2-40B4-BE49-F238E27FC236}">
                <a16:creationId xmlns:a16="http://schemas.microsoft.com/office/drawing/2014/main" id="{9BAD6B12-0EA1-4529-9331-AF6EADDAF396}"/>
              </a:ext>
            </a:extLst>
          </p:cNvPr>
          <p:cNvSpPr>
            <a:spLocks noChangeArrowheads="1"/>
          </p:cNvSpPr>
          <p:nvPr/>
        </p:nvSpPr>
        <p:spPr bwMode="auto">
          <a:xfrm>
            <a:off x="2782217" y="3485473"/>
            <a:ext cx="443504" cy="48161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09" name="Oval 31">
            <a:extLst>
              <a:ext uri="{FF2B5EF4-FFF2-40B4-BE49-F238E27FC236}">
                <a16:creationId xmlns:a16="http://schemas.microsoft.com/office/drawing/2014/main" id="{9BAD6B12-0EA1-4529-9331-AF6EADDAF396}"/>
              </a:ext>
            </a:extLst>
          </p:cNvPr>
          <p:cNvSpPr>
            <a:spLocks noChangeArrowheads="1"/>
          </p:cNvSpPr>
          <p:nvPr/>
        </p:nvSpPr>
        <p:spPr bwMode="auto">
          <a:xfrm>
            <a:off x="2385600" y="2797303"/>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04" name="Oval 31">
            <a:extLst>
              <a:ext uri="{FF2B5EF4-FFF2-40B4-BE49-F238E27FC236}">
                <a16:creationId xmlns:a16="http://schemas.microsoft.com/office/drawing/2014/main" id="{468B99F5-7097-42E3-9929-6A583A4983AD}"/>
              </a:ext>
            </a:extLst>
          </p:cNvPr>
          <p:cNvSpPr>
            <a:spLocks noChangeArrowheads="1"/>
          </p:cNvSpPr>
          <p:nvPr/>
        </p:nvSpPr>
        <p:spPr bwMode="auto">
          <a:xfrm>
            <a:off x="5442929" y="2220256"/>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05" name="Oval 31">
            <a:extLst>
              <a:ext uri="{FF2B5EF4-FFF2-40B4-BE49-F238E27FC236}">
                <a16:creationId xmlns:a16="http://schemas.microsoft.com/office/drawing/2014/main" id="{9519E940-EF64-405F-8608-1317DF1DF57E}"/>
              </a:ext>
            </a:extLst>
          </p:cNvPr>
          <p:cNvSpPr>
            <a:spLocks noChangeArrowheads="1"/>
          </p:cNvSpPr>
          <p:nvPr/>
        </p:nvSpPr>
        <p:spPr bwMode="auto">
          <a:xfrm>
            <a:off x="1745425" y="2172004"/>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00" name="Oval 31">
            <a:extLst>
              <a:ext uri="{FF2B5EF4-FFF2-40B4-BE49-F238E27FC236}">
                <a16:creationId xmlns:a16="http://schemas.microsoft.com/office/drawing/2014/main" id="{C9F8F6D5-B356-45A3-B0D1-CF4928B06378}"/>
              </a:ext>
            </a:extLst>
          </p:cNvPr>
          <p:cNvSpPr>
            <a:spLocks noChangeArrowheads="1"/>
          </p:cNvSpPr>
          <p:nvPr/>
        </p:nvSpPr>
        <p:spPr bwMode="auto">
          <a:xfrm>
            <a:off x="3414357" y="1286920"/>
            <a:ext cx="722561" cy="78465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37900" name="Oval 32"/>
          <p:cNvSpPr>
            <a:spLocks noChangeArrowheads="1"/>
          </p:cNvSpPr>
          <p:nvPr/>
        </p:nvSpPr>
        <p:spPr bwMode="auto">
          <a:xfrm>
            <a:off x="3604058" y="1481279"/>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A</a:t>
            </a:r>
          </a:p>
        </p:txBody>
      </p:sp>
      <p:sp>
        <p:nvSpPr>
          <p:cNvPr id="37901" name="Oval 33"/>
          <p:cNvSpPr>
            <a:spLocks noChangeArrowheads="1"/>
          </p:cNvSpPr>
          <p:nvPr/>
        </p:nvSpPr>
        <p:spPr bwMode="auto">
          <a:xfrm>
            <a:off x="1855707" y="2322442"/>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B</a:t>
            </a:r>
          </a:p>
        </p:txBody>
      </p:sp>
      <p:sp>
        <p:nvSpPr>
          <p:cNvPr id="37902" name="Oval 34"/>
          <p:cNvSpPr>
            <a:spLocks noChangeArrowheads="1"/>
          </p:cNvSpPr>
          <p:nvPr/>
        </p:nvSpPr>
        <p:spPr bwMode="auto">
          <a:xfrm>
            <a:off x="5573866" y="2384472"/>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C</a:t>
            </a:r>
          </a:p>
        </p:txBody>
      </p:sp>
      <p:sp>
        <p:nvSpPr>
          <p:cNvPr id="37904" name="Oval 36"/>
          <p:cNvSpPr>
            <a:spLocks noChangeArrowheads="1"/>
          </p:cNvSpPr>
          <p:nvPr/>
        </p:nvSpPr>
        <p:spPr bwMode="auto">
          <a:xfrm>
            <a:off x="2527356" y="2928700"/>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smtClean="0">
                <a:solidFill>
                  <a:srgbClr val="CC0000"/>
                </a:solidFill>
                <a:latin typeface="Times New Roman" panose="02020603050405020304" pitchFamily="18" charset="0"/>
              </a:rPr>
              <a:t>E</a:t>
            </a:r>
            <a:endParaRPr lang="en-US" altLang="zh-CN" sz="2000" b="1" dirty="0">
              <a:solidFill>
                <a:srgbClr val="CC0000"/>
              </a:solidFill>
              <a:latin typeface="Times New Roman" panose="02020603050405020304" pitchFamily="18" charset="0"/>
            </a:endParaRPr>
          </a:p>
        </p:txBody>
      </p:sp>
      <p:sp>
        <p:nvSpPr>
          <p:cNvPr id="37909" name="Oval 41"/>
          <p:cNvSpPr>
            <a:spLocks noChangeArrowheads="1"/>
          </p:cNvSpPr>
          <p:nvPr/>
        </p:nvSpPr>
        <p:spPr bwMode="auto">
          <a:xfrm>
            <a:off x="2096402" y="3539890"/>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smtClean="0">
                <a:solidFill>
                  <a:srgbClr val="CC0000"/>
                </a:solidFill>
                <a:latin typeface="Times New Roman" panose="02020603050405020304" pitchFamily="18" charset="0"/>
              </a:rPr>
              <a:t>F</a:t>
            </a:r>
            <a:endParaRPr lang="en-US" altLang="zh-CN" sz="2000" b="1" dirty="0">
              <a:solidFill>
                <a:srgbClr val="CC0000"/>
              </a:solidFill>
              <a:latin typeface="Times New Roman" panose="02020603050405020304" pitchFamily="18" charset="0"/>
            </a:endParaRPr>
          </a:p>
        </p:txBody>
      </p:sp>
      <p:sp>
        <p:nvSpPr>
          <p:cNvPr id="37910" name="Oval 42"/>
          <p:cNvSpPr>
            <a:spLocks noChangeArrowheads="1"/>
          </p:cNvSpPr>
          <p:nvPr/>
        </p:nvSpPr>
        <p:spPr bwMode="auto">
          <a:xfrm>
            <a:off x="2837776" y="3588116"/>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smtClean="0">
                <a:solidFill>
                  <a:srgbClr val="CC0000"/>
                </a:solidFill>
                <a:latin typeface="Times New Roman" panose="02020603050405020304" pitchFamily="18" charset="0"/>
              </a:rPr>
              <a:t>G</a:t>
            </a:r>
            <a:endParaRPr lang="en-US" altLang="zh-CN" sz="2000" b="1" dirty="0">
              <a:solidFill>
                <a:srgbClr val="CC0000"/>
              </a:solidFill>
              <a:latin typeface="Times New Roman" panose="02020603050405020304" pitchFamily="18" charset="0"/>
            </a:endParaRPr>
          </a:p>
        </p:txBody>
      </p:sp>
      <p:sp>
        <p:nvSpPr>
          <p:cNvPr id="37915" name="Line 47"/>
          <p:cNvSpPr>
            <a:spLocks noChangeShapeType="1"/>
          </p:cNvSpPr>
          <p:nvPr/>
        </p:nvSpPr>
        <p:spPr bwMode="auto">
          <a:xfrm flipH="1">
            <a:off x="2141865" y="1820579"/>
            <a:ext cx="1359348" cy="520743"/>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dirty="0"/>
          </a:p>
        </p:txBody>
      </p:sp>
      <p:sp>
        <p:nvSpPr>
          <p:cNvPr id="37916" name="Line 48"/>
          <p:cNvSpPr>
            <a:spLocks noChangeShapeType="1"/>
          </p:cNvSpPr>
          <p:nvPr/>
        </p:nvSpPr>
        <p:spPr bwMode="auto">
          <a:xfrm>
            <a:off x="3924876" y="1828780"/>
            <a:ext cx="1664974" cy="616831"/>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7918" name="Line 50"/>
          <p:cNvSpPr>
            <a:spLocks noChangeShapeType="1"/>
          </p:cNvSpPr>
          <p:nvPr/>
        </p:nvSpPr>
        <p:spPr bwMode="auto">
          <a:xfrm>
            <a:off x="2192708" y="2567119"/>
            <a:ext cx="402568" cy="37588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7922" name="Line 54"/>
          <p:cNvSpPr>
            <a:spLocks noChangeShapeType="1"/>
          </p:cNvSpPr>
          <p:nvPr/>
        </p:nvSpPr>
        <p:spPr bwMode="auto">
          <a:xfrm flipH="1">
            <a:off x="2326168" y="3228528"/>
            <a:ext cx="217855" cy="31982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7923" name="Line 55"/>
          <p:cNvSpPr>
            <a:spLocks noChangeShapeType="1"/>
          </p:cNvSpPr>
          <p:nvPr/>
        </p:nvSpPr>
        <p:spPr bwMode="auto">
          <a:xfrm>
            <a:off x="2783736" y="3222819"/>
            <a:ext cx="182439" cy="37697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7928" name="Text Box 60"/>
          <p:cNvSpPr txBox="1">
            <a:spLocks noChangeArrowheads="1"/>
          </p:cNvSpPr>
          <p:nvPr/>
        </p:nvSpPr>
        <p:spPr bwMode="auto">
          <a:xfrm>
            <a:off x="2751094" y="1671460"/>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37929" name="Text Box 61"/>
          <p:cNvSpPr txBox="1">
            <a:spLocks noChangeArrowheads="1"/>
          </p:cNvSpPr>
          <p:nvPr/>
        </p:nvSpPr>
        <p:spPr bwMode="auto">
          <a:xfrm>
            <a:off x="4478552" y="1755073"/>
            <a:ext cx="271462" cy="414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37934" name="Text Box 66"/>
          <p:cNvSpPr txBox="1">
            <a:spLocks noChangeArrowheads="1"/>
          </p:cNvSpPr>
          <p:nvPr/>
        </p:nvSpPr>
        <p:spPr bwMode="auto">
          <a:xfrm>
            <a:off x="2174748" y="3114969"/>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37935" name="Text Box 67"/>
          <p:cNvSpPr txBox="1">
            <a:spLocks noChangeArrowheads="1"/>
          </p:cNvSpPr>
          <p:nvPr/>
        </p:nvSpPr>
        <p:spPr bwMode="auto">
          <a:xfrm>
            <a:off x="2352945" y="2387912"/>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37939" name="Text Box 71"/>
          <p:cNvSpPr txBox="1">
            <a:spLocks noChangeArrowheads="1"/>
          </p:cNvSpPr>
          <p:nvPr/>
        </p:nvSpPr>
        <p:spPr bwMode="auto">
          <a:xfrm>
            <a:off x="2825334" y="3125670"/>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37941" name="Rectangle 73"/>
          <p:cNvSpPr>
            <a:spLocks noChangeArrowheads="1"/>
          </p:cNvSpPr>
          <p:nvPr/>
        </p:nvSpPr>
        <p:spPr bwMode="auto">
          <a:xfrm>
            <a:off x="-285750" y="2060950"/>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7942" name="Rectangle 74"/>
          <p:cNvSpPr>
            <a:spLocks noChangeArrowheads="1"/>
          </p:cNvSpPr>
          <p:nvPr/>
        </p:nvSpPr>
        <p:spPr bwMode="auto">
          <a:xfrm>
            <a:off x="-285750" y="2060950"/>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7943" name="Rectangle 75"/>
          <p:cNvSpPr>
            <a:spLocks noChangeArrowheads="1"/>
          </p:cNvSpPr>
          <p:nvPr/>
        </p:nvSpPr>
        <p:spPr bwMode="auto">
          <a:xfrm>
            <a:off x="-285750" y="2478859"/>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171" name="Rectangle 73"/>
          <p:cNvSpPr>
            <a:spLocks noChangeArrowheads="1"/>
          </p:cNvSpPr>
          <p:nvPr/>
        </p:nvSpPr>
        <p:spPr bwMode="auto">
          <a:xfrm>
            <a:off x="2655507" y="3520768"/>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172" name="Rectangle 74"/>
          <p:cNvSpPr>
            <a:spLocks noChangeArrowheads="1"/>
          </p:cNvSpPr>
          <p:nvPr/>
        </p:nvSpPr>
        <p:spPr bwMode="auto">
          <a:xfrm>
            <a:off x="2655507" y="3520768"/>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111" name="文本框 110">
            <a:extLst>
              <a:ext uri="{FF2B5EF4-FFF2-40B4-BE49-F238E27FC236}">
                <a16:creationId xmlns:a16="http://schemas.microsoft.com/office/drawing/2014/main" id="{8219C56A-6D85-4BC5-B376-4149FC811337}"/>
              </a:ext>
            </a:extLst>
          </p:cNvPr>
          <p:cNvSpPr txBox="1"/>
          <p:nvPr/>
        </p:nvSpPr>
        <p:spPr>
          <a:xfrm>
            <a:off x="6790116" y="741913"/>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活结点表</a:t>
            </a:r>
          </a:p>
        </p:txBody>
      </p:sp>
      <p:sp>
        <p:nvSpPr>
          <p:cNvPr id="113" name="燕尾形 8">
            <a:extLst>
              <a:ext uri="{FF2B5EF4-FFF2-40B4-BE49-F238E27FC236}">
                <a16:creationId xmlns:a16="http://schemas.microsoft.com/office/drawing/2014/main" id="{01EC1D87-FCFD-4BE8-B419-68C2C3F34419}"/>
              </a:ext>
            </a:extLst>
          </p:cNvPr>
          <p:cNvSpPr/>
          <p:nvPr/>
        </p:nvSpPr>
        <p:spPr>
          <a:xfrm>
            <a:off x="1053608" y="131751"/>
            <a:ext cx="4001683" cy="504056"/>
          </a:xfrm>
          <a:prstGeom prst="chevron">
            <a:avLst/>
          </a:prstGeom>
          <a:solidFill>
            <a:schemeClr val="accent1"/>
          </a:solidFill>
          <a:ln>
            <a:noFill/>
          </a:ln>
        </p:spPr>
        <p:txBody>
          <a:bodyPr anchor="ctr"/>
          <a:lstStyle/>
          <a:p>
            <a:pPr defTabSz="687665"/>
            <a:r>
              <a:rPr lang="en-US" altLang="zh-CN" sz="2000" dirty="0">
                <a:solidFill>
                  <a:srgbClr val="FFFFFF"/>
                </a:solidFill>
                <a:latin typeface="微软雅黑" pitchFamily="34" charset="-122"/>
                <a:ea typeface="微软雅黑" pitchFamily="34" charset="-122"/>
              </a:rPr>
              <a:t>3</a:t>
            </a:r>
            <a:r>
              <a:rPr lang="zh-CN" altLang="en-US" sz="2000" dirty="0">
                <a:solidFill>
                  <a:srgbClr val="FFFFFF"/>
                </a:solidFill>
                <a:latin typeface="微软雅黑" pitchFamily="34" charset="-122"/>
                <a:ea typeface="微软雅黑" pitchFamily="34" charset="-122"/>
              </a:rPr>
              <a:t>、装载问题求解</a:t>
            </a:r>
            <a:r>
              <a:rPr lang="en-US" altLang="zh-CN" sz="2000" dirty="0">
                <a:solidFill>
                  <a:srgbClr val="FFFFFF"/>
                </a:solidFill>
                <a:latin typeface="微软雅黑" pitchFamily="34" charset="-122"/>
                <a:ea typeface="微软雅黑" pitchFamily="34" charset="-122"/>
              </a:rPr>
              <a:t>—</a:t>
            </a:r>
            <a:r>
              <a:rPr lang="zh-CN" altLang="en-US" sz="2000" dirty="0">
                <a:solidFill>
                  <a:srgbClr val="FFFFFF"/>
                </a:solidFill>
                <a:latin typeface="微软雅黑" pitchFamily="34" charset="-122"/>
                <a:ea typeface="微软雅黑" pitchFamily="34" charset="-122"/>
              </a:rPr>
              <a:t>优先队列</a:t>
            </a:r>
          </a:p>
        </p:txBody>
      </p:sp>
      <mc:AlternateContent xmlns:mc="http://schemas.openxmlformats.org/markup-compatibility/2006" xmlns:a14="http://schemas.microsoft.com/office/drawing/2010/main">
        <mc:Choice Requires="a14">
          <p:sp>
            <p:nvSpPr>
              <p:cNvPr id="114" name="文本框 113"/>
              <p:cNvSpPr txBox="1"/>
              <p:nvPr/>
            </p:nvSpPr>
            <p:spPr>
              <a:xfrm>
                <a:off x="117218" y="768201"/>
                <a:ext cx="414499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=4,</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=12,</m:t>
                      </m:r>
                      <m:r>
                        <a:rPr lang="en-US" altLang="zh-CN" sz="2400" b="0" i="1" smtClean="0">
                          <a:latin typeface="Cambria Math" panose="02040503050406030204" pitchFamily="18" charset="0"/>
                        </a:rPr>
                        <m:t>𝑊</m:t>
                      </m:r>
                      <m:r>
                        <a:rPr lang="en-US" altLang="zh-CN" sz="2400" b="0" i="1" smtClean="0">
                          <a:latin typeface="Cambria Math" panose="02040503050406030204" pitchFamily="18" charset="0"/>
                        </a:rPr>
                        <m:t>={8,6,3,2}</m:t>
                      </m:r>
                    </m:oMath>
                  </m:oMathPara>
                </a14:m>
                <a:endParaRPr lang="zh-CN" altLang="en-US" sz="2400" dirty="0"/>
              </a:p>
            </p:txBody>
          </p:sp>
        </mc:Choice>
        <mc:Fallback xmlns="">
          <p:sp>
            <p:nvSpPr>
              <p:cNvPr id="114" name="文本框 113"/>
              <p:cNvSpPr txBox="1">
                <a:spLocks noRot="1" noChangeAspect="1" noMove="1" noResize="1" noEditPoints="1" noAdjustHandles="1" noChangeArrowheads="1" noChangeShapeType="1" noTextEdit="1"/>
              </p:cNvSpPr>
              <p:nvPr/>
            </p:nvSpPr>
            <p:spPr>
              <a:xfrm>
                <a:off x="117218" y="768201"/>
                <a:ext cx="4144990" cy="369332"/>
              </a:xfrm>
              <a:prstGeom prst="rect">
                <a:avLst/>
              </a:prstGeom>
              <a:blipFill>
                <a:blip r:embed="rId3"/>
                <a:stretch>
                  <a:fillRect b="-37705"/>
                </a:stretch>
              </a:blipFill>
            </p:spPr>
            <p:txBody>
              <a:bodyPr/>
              <a:lstStyle/>
              <a:p>
                <a:r>
                  <a:rPr lang="zh-CN" altLang="en-US">
                    <a:noFill/>
                  </a:rPr>
                  <a:t> </a:t>
                </a:r>
              </a:p>
            </p:txBody>
          </p:sp>
        </mc:Fallback>
      </mc:AlternateContent>
      <p:sp>
        <p:nvSpPr>
          <p:cNvPr id="116" name="AutoShape 6">
            <a:extLst>
              <a:ext uri="{FF2B5EF4-FFF2-40B4-BE49-F238E27FC236}">
                <a16:creationId xmlns:a16="http://schemas.microsoft.com/office/drawing/2014/main" id="{009D9ACC-EBC0-4F4E-8283-26C243A5DCB2}"/>
              </a:ext>
            </a:extLst>
          </p:cNvPr>
          <p:cNvSpPr>
            <a:spLocks/>
          </p:cNvSpPr>
          <p:nvPr/>
        </p:nvSpPr>
        <p:spPr bwMode="auto">
          <a:xfrm>
            <a:off x="3285811" y="2433115"/>
            <a:ext cx="1063939" cy="335666"/>
          </a:xfrm>
          <a:prstGeom prst="borderCallout2">
            <a:avLst>
              <a:gd name="adj1" fmla="val 55885"/>
              <a:gd name="adj2" fmla="val -103"/>
              <a:gd name="adj3" fmla="val 64043"/>
              <a:gd name="adj4" fmla="val -16826"/>
              <a:gd name="adj5" fmla="val 137747"/>
              <a:gd name="adj6" fmla="val -51232"/>
            </a:avLst>
          </a:prstGeom>
          <a:solidFill>
            <a:srgbClr val="FFFFFF"/>
          </a:solidFill>
          <a:ln w="19050" cap="sq">
            <a:solidFill>
              <a:srgbClr val="FF3300"/>
            </a:solidFill>
            <a:miter lim="800000"/>
            <a:headEnd type="none" w="sm" len="sm"/>
            <a:tailEnd type="oval" w="lg" len="lg"/>
          </a:ln>
        </p:spPr>
        <p:txBody>
          <a:bodyPr/>
          <a:lstStyle/>
          <a:p>
            <a:r>
              <a:rPr lang="en-US" altLang="zh-CN" dirty="0">
                <a:latin typeface="Microsoft New Tai Lue" panose="020B0502040204020203" pitchFamily="34" charset="0"/>
                <a:ea typeface="黑体" panose="02010609060101010101" pitchFamily="49" charset="-122"/>
                <a:cs typeface="Microsoft New Tai Lue" panose="020B0502040204020203" pitchFamily="34" charset="0"/>
              </a:rPr>
              <a:t>un=8+5</a:t>
            </a:r>
          </a:p>
        </p:txBody>
      </p:sp>
      <p:sp>
        <p:nvSpPr>
          <p:cNvPr id="87" name="文本框 86">
            <a:extLst>
              <a:ext uri="{FF2B5EF4-FFF2-40B4-BE49-F238E27FC236}">
                <a16:creationId xmlns:a16="http://schemas.microsoft.com/office/drawing/2014/main" id="{507C85D8-F3DD-4AE6-A17B-D852F9D50BEA}"/>
              </a:ext>
            </a:extLst>
          </p:cNvPr>
          <p:cNvSpPr txBox="1"/>
          <p:nvPr/>
        </p:nvSpPr>
        <p:spPr>
          <a:xfrm>
            <a:off x="7118484" y="1171343"/>
            <a:ext cx="697755" cy="369332"/>
          </a:xfrm>
          <a:prstGeom prst="rect">
            <a:avLst/>
          </a:prstGeom>
          <a:noFill/>
        </p:spPr>
        <p:txBody>
          <a:bodyPr wrap="none" rtlCol="0">
            <a:spAutoFit/>
          </a:bodyPr>
          <a:lstStyle/>
          <a:p>
            <a:r>
              <a:rPr lang="en-US" altLang="zh-CN" dirty="0"/>
              <a:t>[  A  ]</a:t>
            </a:r>
            <a:endParaRPr lang="zh-CN" altLang="en-US" dirty="0"/>
          </a:p>
        </p:txBody>
      </p:sp>
      <p:sp>
        <p:nvSpPr>
          <p:cNvPr id="88" name="文本框 87">
            <a:extLst>
              <a:ext uri="{FF2B5EF4-FFF2-40B4-BE49-F238E27FC236}">
                <a16:creationId xmlns:a16="http://schemas.microsoft.com/office/drawing/2014/main" id="{FEDE3BBD-DDA7-4110-B375-E4C97D18BB61}"/>
              </a:ext>
            </a:extLst>
          </p:cNvPr>
          <p:cNvSpPr txBox="1"/>
          <p:nvPr/>
        </p:nvSpPr>
        <p:spPr>
          <a:xfrm>
            <a:off x="7139796" y="1469347"/>
            <a:ext cx="1018227" cy="369332"/>
          </a:xfrm>
          <a:prstGeom prst="rect">
            <a:avLst/>
          </a:prstGeom>
          <a:solidFill>
            <a:schemeClr val="bg1"/>
          </a:solidFill>
        </p:spPr>
        <p:txBody>
          <a:bodyPr wrap="none" rtlCol="0">
            <a:spAutoFit/>
          </a:bodyPr>
          <a:lstStyle/>
          <a:p>
            <a:r>
              <a:rPr lang="en-US" altLang="zh-CN" dirty="0"/>
              <a:t>[  B  C  ]</a:t>
            </a:r>
            <a:endParaRPr lang="zh-CN" altLang="en-US" dirty="0"/>
          </a:p>
        </p:txBody>
      </p:sp>
      <p:sp>
        <p:nvSpPr>
          <p:cNvPr id="89" name="文本框 88">
            <a:extLst>
              <a:ext uri="{FF2B5EF4-FFF2-40B4-BE49-F238E27FC236}">
                <a16:creationId xmlns:a16="http://schemas.microsoft.com/office/drawing/2014/main" id="{98E1CEE6-776C-4DD0-AA11-CC218416EBC0}"/>
              </a:ext>
            </a:extLst>
          </p:cNvPr>
          <p:cNvSpPr txBox="1"/>
          <p:nvPr/>
        </p:nvSpPr>
        <p:spPr>
          <a:xfrm>
            <a:off x="7144483" y="1806625"/>
            <a:ext cx="889987" cy="369332"/>
          </a:xfrm>
          <a:prstGeom prst="rect">
            <a:avLst/>
          </a:prstGeom>
          <a:solidFill>
            <a:schemeClr val="bg1"/>
          </a:solidFill>
        </p:spPr>
        <p:txBody>
          <a:bodyPr wrap="none" rtlCol="0">
            <a:spAutoFit/>
          </a:bodyPr>
          <a:lstStyle/>
          <a:p>
            <a:r>
              <a:rPr lang="en-US" altLang="zh-CN" dirty="0"/>
              <a:t>[C  </a:t>
            </a:r>
            <a:r>
              <a:rPr lang="en-US" altLang="zh-CN" dirty="0" smtClean="0"/>
              <a:t>E  </a:t>
            </a:r>
            <a:r>
              <a:rPr lang="en-US" altLang="zh-CN" dirty="0"/>
              <a:t>]</a:t>
            </a:r>
            <a:endParaRPr lang="zh-CN" altLang="en-US" dirty="0"/>
          </a:p>
        </p:txBody>
      </p:sp>
      <p:sp>
        <p:nvSpPr>
          <p:cNvPr id="90" name="AutoShape 6">
            <a:extLst>
              <a:ext uri="{FF2B5EF4-FFF2-40B4-BE49-F238E27FC236}">
                <a16:creationId xmlns:a16="http://schemas.microsoft.com/office/drawing/2014/main" id="{00ABBB2D-9B2F-4E19-8E6A-FB342A5E9777}"/>
              </a:ext>
            </a:extLst>
          </p:cNvPr>
          <p:cNvSpPr>
            <a:spLocks/>
          </p:cNvSpPr>
          <p:nvPr/>
        </p:nvSpPr>
        <p:spPr bwMode="auto">
          <a:xfrm>
            <a:off x="4704380" y="1315982"/>
            <a:ext cx="1477097" cy="416838"/>
          </a:xfrm>
          <a:prstGeom prst="borderCallout2">
            <a:avLst>
              <a:gd name="adj1" fmla="val 104249"/>
              <a:gd name="adj2" fmla="val 54003"/>
              <a:gd name="adj3" fmla="val 127953"/>
              <a:gd name="adj4" fmla="val 68964"/>
              <a:gd name="adj5" fmla="val 217714"/>
              <a:gd name="adj6" fmla="val 73182"/>
            </a:avLst>
          </a:prstGeom>
          <a:solidFill>
            <a:srgbClr val="FFFFFF"/>
          </a:solidFill>
          <a:ln w="19050" cap="sq">
            <a:solidFill>
              <a:srgbClr val="FF3300"/>
            </a:solidFill>
            <a:miter lim="800000"/>
            <a:headEnd type="none" w="sm" len="sm"/>
            <a:tailEnd type="oval" w="lg" len="lg"/>
          </a:ln>
        </p:spPr>
        <p:txBody>
          <a:bodyPr/>
          <a:lstStyle/>
          <a:p>
            <a:r>
              <a:rPr lang="en-US" altLang="zh-CN" dirty="0">
                <a:latin typeface="Microsoft New Tai Lue" panose="020B0502040204020203" pitchFamily="34" charset="0"/>
                <a:ea typeface="黑体" panose="02010609060101010101" pitchFamily="49" charset="-122"/>
                <a:cs typeface="Microsoft New Tai Lue" panose="020B0502040204020203" pitchFamily="34" charset="0"/>
              </a:rPr>
              <a:t>un=0+11</a:t>
            </a:r>
          </a:p>
        </p:txBody>
      </p:sp>
      <p:sp>
        <p:nvSpPr>
          <p:cNvPr id="93" name="Text Box 66"/>
          <p:cNvSpPr txBox="1">
            <a:spLocks noChangeArrowheads="1"/>
          </p:cNvSpPr>
          <p:nvPr/>
        </p:nvSpPr>
        <p:spPr bwMode="auto">
          <a:xfrm>
            <a:off x="2174748" y="3114969"/>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94" name="Text Box 71"/>
          <p:cNvSpPr txBox="1">
            <a:spLocks noChangeArrowheads="1"/>
          </p:cNvSpPr>
          <p:nvPr/>
        </p:nvSpPr>
        <p:spPr bwMode="auto">
          <a:xfrm>
            <a:off x="2825334" y="3125670"/>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95" name="AutoShape 6">
            <a:extLst>
              <a:ext uri="{FF2B5EF4-FFF2-40B4-BE49-F238E27FC236}">
                <a16:creationId xmlns:a16="http://schemas.microsoft.com/office/drawing/2014/main" id="{009D9ACC-EBC0-4F4E-8283-26C243A5DCB2}"/>
              </a:ext>
            </a:extLst>
          </p:cNvPr>
          <p:cNvSpPr>
            <a:spLocks/>
          </p:cNvSpPr>
          <p:nvPr/>
        </p:nvSpPr>
        <p:spPr bwMode="auto">
          <a:xfrm>
            <a:off x="3501213" y="3879190"/>
            <a:ext cx="1088637" cy="392872"/>
          </a:xfrm>
          <a:prstGeom prst="borderCallout2">
            <a:avLst>
              <a:gd name="adj1" fmla="val -342"/>
              <a:gd name="adj2" fmla="val 52480"/>
              <a:gd name="adj3" fmla="val -39998"/>
              <a:gd name="adj4" fmla="val 24952"/>
              <a:gd name="adj5" fmla="val -43711"/>
              <a:gd name="adj6" fmla="val -27314"/>
            </a:avLst>
          </a:prstGeom>
          <a:solidFill>
            <a:srgbClr val="FFFFFF"/>
          </a:solidFill>
          <a:ln w="19050" cap="sq">
            <a:solidFill>
              <a:srgbClr val="FF3300"/>
            </a:solidFill>
            <a:miter lim="800000"/>
            <a:headEnd type="none" w="sm" len="sm"/>
            <a:tailEnd type="oval" w="lg" len="lg"/>
          </a:ln>
        </p:spPr>
        <p:txBody>
          <a:bodyPr/>
          <a:lstStyle/>
          <a:p>
            <a:r>
              <a:rPr lang="en-US" altLang="zh-CN" dirty="0">
                <a:latin typeface="Microsoft New Tai Lue" panose="020B0502040204020203" pitchFamily="34" charset="0"/>
                <a:ea typeface="黑体" panose="02010609060101010101" pitchFamily="49" charset="-122"/>
                <a:cs typeface="Microsoft New Tai Lue" panose="020B0502040204020203" pitchFamily="34" charset="0"/>
              </a:rPr>
              <a:t> un=8+2</a:t>
            </a:r>
          </a:p>
        </p:txBody>
      </p:sp>
      <p:sp>
        <p:nvSpPr>
          <p:cNvPr id="96" name="AutoShape 6">
            <a:extLst>
              <a:ext uri="{FF2B5EF4-FFF2-40B4-BE49-F238E27FC236}">
                <a16:creationId xmlns:a16="http://schemas.microsoft.com/office/drawing/2014/main" id="{009D9ACC-EBC0-4F4E-8283-26C243A5DCB2}"/>
              </a:ext>
            </a:extLst>
          </p:cNvPr>
          <p:cNvSpPr>
            <a:spLocks/>
          </p:cNvSpPr>
          <p:nvPr/>
        </p:nvSpPr>
        <p:spPr bwMode="auto">
          <a:xfrm>
            <a:off x="89563" y="2975453"/>
            <a:ext cx="1310219" cy="392872"/>
          </a:xfrm>
          <a:prstGeom prst="borderCallout2">
            <a:avLst>
              <a:gd name="adj1" fmla="val 57718"/>
              <a:gd name="adj2" fmla="val 100602"/>
              <a:gd name="adj3" fmla="val 98864"/>
              <a:gd name="adj4" fmla="val 132988"/>
              <a:gd name="adj5" fmla="val 160566"/>
              <a:gd name="adj6" fmla="val 151042"/>
            </a:avLst>
          </a:prstGeom>
          <a:solidFill>
            <a:srgbClr val="FFFFFF"/>
          </a:solidFill>
          <a:ln w="19050" cap="sq">
            <a:solidFill>
              <a:srgbClr val="FF3300"/>
            </a:solidFill>
            <a:miter lim="800000"/>
            <a:headEnd type="none" w="sm" len="sm"/>
            <a:tailEnd type="oval" w="lg" len="lg"/>
          </a:ln>
        </p:spPr>
        <p:txBody>
          <a:bodyPr/>
          <a:lstStyle/>
          <a:p>
            <a:r>
              <a:rPr lang="en-US" altLang="zh-CN" dirty="0">
                <a:latin typeface="Microsoft New Tai Lue" panose="020B0502040204020203" pitchFamily="34" charset="0"/>
                <a:ea typeface="黑体" panose="02010609060101010101" pitchFamily="49" charset="-122"/>
                <a:cs typeface="Microsoft New Tai Lue" panose="020B0502040204020203" pitchFamily="34" charset="0"/>
              </a:rPr>
              <a:t>un=11+2</a:t>
            </a:r>
          </a:p>
        </p:txBody>
      </p:sp>
      <p:sp>
        <p:nvSpPr>
          <p:cNvPr id="97" name="文本框 96">
            <a:extLst>
              <a:ext uri="{FF2B5EF4-FFF2-40B4-BE49-F238E27FC236}">
                <a16:creationId xmlns:a16="http://schemas.microsoft.com/office/drawing/2014/main" id="{98E1CEE6-776C-4DD0-AA11-CC218416EBC0}"/>
              </a:ext>
            </a:extLst>
          </p:cNvPr>
          <p:cNvSpPr txBox="1"/>
          <p:nvPr/>
        </p:nvSpPr>
        <p:spPr>
          <a:xfrm>
            <a:off x="7171673" y="2176366"/>
            <a:ext cx="1120820" cy="369332"/>
          </a:xfrm>
          <a:prstGeom prst="rect">
            <a:avLst/>
          </a:prstGeom>
          <a:solidFill>
            <a:schemeClr val="bg1"/>
          </a:solidFill>
        </p:spPr>
        <p:txBody>
          <a:bodyPr wrap="none" rtlCol="0">
            <a:spAutoFit/>
          </a:bodyPr>
          <a:lstStyle/>
          <a:p>
            <a:r>
              <a:rPr lang="en-US" altLang="zh-CN" dirty="0"/>
              <a:t>[C  </a:t>
            </a:r>
            <a:r>
              <a:rPr lang="en-US" altLang="zh-CN" dirty="0" smtClean="0"/>
              <a:t>F  G </a:t>
            </a:r>
            <a:r>
              <a:rPr lang="en-US" altLang="zh-CN" dirty="0"/>
              <a:t>]</a:t>
            </a:r>
            <a:endParaRPr lang="zh-CN" altLang="en-US" dirty="0"/>
          </a:p>
        </p:txBody>
      </p:sp>
      <p:sp>
        <p:nvSpPr>
          <p:cNvPr id="98" name="Oval 31">
            <a:extLst>
              <a:ext uri="{FF2B5EF4-FFF2-40B4-BE49-F238E27FC236}">
                <a16:creationId xmlns:a16="http://schemas.microsoft.com/office/drawing/2014/main" id="{9BAD6B12-0EA1-4529-9331-AF6EADDAF396}"/>
              </a:ext>
            </a:extLst>
          </p:cNvPr>
          <p:cNvSpPr>
            <a:spLocks noChangeArrowheads="1"/>
          </p:cNvSpPr>
          <p:nvPr/>
        </p:nvSpPr>
        <p:spPr bwMode="auto">
          <a:xfrm>
            <a:off x="1721244" y="4198575"/>
            <a:ext cx="567760" cy="563649"/>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99" name="Oval 78"/>
          <p:cNvSpPr>
            <a:spLocks noChangeArrowheads="1"/>
          </p:cNvSpPr>
          <p:nvPr/>
        </p:nvSpPr>
        <p:spPr bwMode="auto">
          <a:xfrm>
            <a:off x="1869346" y="4275334"/>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smtClean="0">
                <a:solidFill>
                  <a:srgbClr val="CC0000"/>
                </a:solidFill>
                <a:latin typeface="Times New Roman" panose="02020603050405020304" pitchFamily="18" charset="0"/>
              </a:rPr>
              <a:t>H</a:t>
            </a:r>
            <a:endParaRPr lang="en-US" altLang="zh-CN" sz="2000" b="1" dirty="0">
              <a:solidFill>
                <a:srgbClr val="CC0000"/>
              </a:solidFill>
              <a:latin typeface="Times New Roman" panose="02020603050405020304" pitchFamily="18" charset="0"/>
            </a:endParaRPr>
          </a:p>
        </p:txBody>
      </p:sp>
      <p:sp>
        <p:nvSpPr>
          <p:cNvPr id="101" name="Line 92"/>
          <p:cNvSpPr>
            <a:spLocks noChangeShapeType="1"/>
          </p:cNvSpPr>
          <p:nvPr/>
        </p:nvSpPr>
        <p:spPr bwMode="auto">
          <a:xfrm flipH="1">
            <a:off x="2034232" y="3859275"/>
            <a:ext cx="173684" cy="413123"/>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2" name="AutoShape 6">
            <a:extLst>
              <a:ext uri="{FF2B5EF4-FFF2-40B4-BE49-F238E27FC236}">
                <a16:creationId xmlns:a16="http://schemas.microsoft.com/office/drawing/2014/main" id="{009D9ACC-EBC0-4F4E-8283-26C243A5DCB2}"/>
              </a:ext>
            </a:extLst>
          </p:cNvPr>
          <p:cNvSpPr>
            <a:spLocks/>
          </p:cNvSpPr>
          <p:nvPr/>
        </p:nvSpPr>
        <p:spPr bwMode="auto">
          <a:xfrm>
            <a:off x="136742" y="3574214"/>
            <a:ext cx="1184153" cy="578829"/>
          </a:xfrm>
          <a:prstGeom prst="borderCallout2">
            <a:avLst>
              <a:gd name="adj1" fmla="val 57718"/>
              <a:gd name="adj2" fmla="val 100602"/>
              <a:gd name="adj3" fmla="val 102529"/>
              <a:gd name="adj4" fmla="val 126908"/>
              <a:gd name="adj5" fmla="val 142562"/>
              <a:gd name="adj6" fmla="val 143979"/>
            </a:avLst>
          </a:prstGeom>
          <a:solidFill>
            <a:srgbClr val="FFFFFF"/>
          </a:solidFill>
          <a:ln w="19050" cap="sq">
            <a:solidFill>
              <a:srgbClr val="FF3300"/>
            </a:solidFill>
            <a:miter lim="800000"/>
            <a:headEnd type="none" w="sm" len="sm"/>
            <a:tailEnd type="oval" w="lg" len="lg"/>
          </a:ln>
        </p:spPr>
        <p:txBody>
          <a:bodyPr/>
          <a:lstStyle/>
          <a:p>
            <a:r>
              <a:rPr lang="en-US" altLang="zh-CN" sz="1600" dirty="0" smtClean="0">
                <a:latin typeface="Microsoft New Tai Lue" panose="020B0502040204020203" pitchFamily="34" charset="0"/>
                <a:ea typeface="黑体" panose="02010609060101010101" pitchFamily="49" charset="-122"/>
                <a:cs typeface="Microsoft New Tai Lue" panose="020B0502040204020203" pitchFamily="34" charset="0"/>
              </a:rPr>
              <a:t>13&gt;12</a:t>
            </a:r>
          </a:p>
          <a:p>
            <a:r>
              <a:rPr lang="zh-CN" altLang="en-US" sz="1600" dirty="0" smtClean="0">
                <a:latin typeface="Microsoft New Tai Lue" panose="020B0502040204020203" pitchFamily="34" charset="0"/>
                <a:ea typeface="黑体" panose="02010609060101010101" pitchFamily="49" charset="-122"/>
                <a:cs typeface="Microsoft New Tai Lue" panose="020B0502040204020203" pitchFamily="34" charset="0"/>
              </a:rPr>
              <a:t>约束剪枝</a:t>
            </a:r>
            <a:endParaRPr lang="en-US" altLang="zh-CN" sz="1600" dirty="0">
              <a:latin typeface="Microsoft New Tai Lue" panose="020B0502040204020203" pitchFamily="34" charset="0"/>
              <a:ea typeface="黑体" panose="02010609060101010101" pitchFamily="49" charset="-122"/>
              <a:cs typeface="Microsoft New Tai Lue" panose="020B0502040204020203" pitchFamily="34" charset="0"/>
            </a:endParaRPr>
          </a:p>
        </p:txBody>
      </p:sp>
      <p:sp>
        <p:nvSpPr>
          <p:cNvPr id="103" name="Rectangle 75"/>
          <p:cNvSpPr>
            <a:spLocks noChangeArrowheads="1"/>
          </p:cNvSpPr>
          <p:nvPr/>
        </p:nvSpPr>
        <p:spPr bwMode="auto">
          <a:xfrm>
            <a:off x="2655507" y="3938677"/>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106" name="Oval 79"/>
          <p:cNvSpPr>
            <a:spLocks noChangeArrowheads="1"/>
          </p:cNvSpPr>
          <p:nvPr/>
        </p:nvSpPr>
        <p:spPr bwMode="auto">
          <a:xfrm>
            <a:off x="2363239" y="4284307"/>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smtClean="0">
                <a:solidFill>
                  <a:srgbClr val="CC0000"/>
                </a:solidFill>
                <a:latin typeface="Times New Roman" panose="02020603050405020304" pitchFamily="18" charset="0"/>
              </a:rPr>
              <a:t>I</a:t>
            </a:r>
            <a:endParaRPr lang="en-US" altLang="zh-CN" sz="2000" b="1" dirty="0">
              <a:solidFill>
                <a:srgbClr val="CC0000"/>
              </a:solidFill>
              <a:latin typeface="Times New Roman" panose="02020603050405020304" pitchFamily="18" charset="0"/>
            </a:endParaRPr>
          </a:p>
        </p:txBody>
      </p:sp>
      <p:sp>
        <p:nvSpPr>
          <p:cNvPr id="107" name="Line 93"/>
          <p:cNvSpPr>
            <a:spLocks noChangeShapeType="1"/>
          </p:cNvSpPr>
          <p:nvPr/>
        </p:nvSpPr>
        <p:spPr bwMode="auto">
          <a:xfrm>
            <a:off x="2378227" y="3823913"/>
            <a:ext cx="123375" cy="448485"/>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8" name="Text Box 113"/>
          <p:cNvSpPr txBox="1">
            <a:spLocks noChangeArrowheads="1"/>
          </p:cNvSpPr>
          <p:nvPr/>
        </p:nvSpPr>
        <p:spPr bwMode="auto">
          <a:xfrm>
            <a:off x="2451831" y="3913847"/>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0</a:t>
            </a:r>
          </a:p>
        </p:txBody>
      </p:sp>
      <p:sp>
        <p:nvSpPr>
          <p:cNvPr id="112" name="文本框 111">
            <a:extLst>
              <a:ext uri="{FF2B5EF4-FFF2-40B4-BE49-F238E27FC236}">
                <a16:creationId xmlns:a16="http://schemas.microsoft.com/office/drawing/2014/main" id="{98E1CEE6-776C-4DD0-AA11-CC218416EBC0}"/>
              </a:ext>
            </a:extLst>
          </p:cNvPr>
          <p:cNvSpPr txBox="1"/>
          <p:nvPr/>
        </p:nvSpPr>
        <p:spPr>
          <a:xfrm>
            <a:off x="7171673" y="2562063"/>
            <a:ext cx="979755" cy="369332"/>
          </a:xfrm>
          <a:prstGeom prst="rect">
            <a:avLst/>
          </a:prstGeom>
          <a:solidFill>
            <a:schemeClr val="bg1"/>
          </a:solidFill>
        </p:spPr>
        <p:txBody>
          <a:bodyPr wrap="none" rtlCol="0">
            <a:spAutoFit/>
          </a:bodyPr>
          <a:lstStyle/>
          <a:p>
            <a:r>
              <a:rPr lang="en-US" altLang="zh-CN" dirty="0"/>
              <a:t>[C </a:t>
            </a:r>
            <a:r>
              <a:rPr lang="en-US" altLang="zh-CN" dirty="0" smtClean="0"/>
              <a:t>G  I </a:t>
            </a:r>
            <a:r>
              <a:rPr lang="en-US" altLang="zh-CN" dirty="0"/>
              <a:t>]</a:t>
            </a:r>
            <a:endParaRPr lang="zh-CN" altLang="en-US" dirty="0"/>
          </a:p>
        </p:txBody>
      </p:sp>
      <p:sp>
        <p:nvSpPr>
          <p:cNvPr id="115" name="AutoShape 6">
            <a:extLst>
              <a:ext uri="{FF2B5EF4-FFF2-40B4-BE49-F238E27FC236}">
                <a16:creationId xmlns:a16="http://schemas.microsoft.com/office/drawing/2014/main" id="{009D9ACC-EBC0-4F4E-8283-26C243A5DCB2}"/>
              </a:ext>
            </a:extLst>
          </p:cNvPr>
          <p:cNvSpPr>
            <a:spLocks/>
          </p:cNvSpPr>
          <p:nvPr/>
        </p:nvSpPr>
        <p:spPr bwMode="auto">
          <a:xfrm>
            <a:off x="3015441" y="4633087"/>
            <a:ext cx="1088637" cy="392872"/>
          </a:xfrm>
          <a:prstGeom prst="borderCallout2">
            <a:avLst>
              <a:gd name="adj1" fmla="val -342"/>
              <a:gd name="adj2" fmla="val 52480"/>
              <a:gd name="adj3" fmla="val -39998"/>
              <a:gd name="adj4" fmla="val 24952"/>
              <a:gd name="adj5" fmla="val -43711"/>
              <a:gd name="adj6" fmla="val -27314"/>
            </a:avLst>
          </a:prstGeom>
          <a:solidFill>
            <a:srgbClr val="FFFFFF"/>
          </a:solidFill>
          <a:ln w="19050" cap="sq">
            <a:solidFill>
              <a:srgbClr val="FF3300"/>
            </a:solidFill>
            <a:miter lim="800000"/>
            <a:headEnd type="none" w="sm" len="sm"/>
            <a:tailEnd type="oval" w="lg" len="lg"/>
          </a:ln>
        </p:spPr>
        <p:txBody>
          <a:bodyPr/>
          <a:lstStyle/>
          <a:p>
            <a:r>
              <a:rPr lang="en-US" altLang="zh-CN" sz="1600" dirty="0">
                <a:latin typeface="Microsoft New Tai Lue" panose="020B0502040204020203" pitchFamily="34" charset="0"/>
                <a:ea typeface="黑体" panose="02010609060101010101" pitchFamily="49" charset="-122"/>
                <a:cs typeface="Microsoft New Tai Lue" panose="020B0502040204020203" pitchFamily="34" charset="0"/>
              </a:rPr>
              <a:t> </a:t>
            </a:r>
            <a:r>
              <a:rPr lang="en-US" altLang="zh-CN" sz="1600" dirty="0" smtClean="0">
                <a:latin typeface="Microsoft New Tai Lue" panose="020B0502040204020203" pitchFamily="34" charset="0"/>
                <a:ea typeface="黑体" panose="02010609060101010101" pitchFamily="49" charset="-122"/>
                <a:cs typeface="Microsoft New Tai Lue" panose="020B0502040204020203" pitchFamily="34" charset="0"/>
              </a:rPr>
              <a:t>un=11+0</a:t>
            </a:r>
            <a:endParaRPr lang="en-US" altLang="zh-CN" sz="1600" dirty="0">
              <a:latin typeface="Microsoft New Tai Lue" panose="020B0502040204020203" pitchFamily="34" charset="0"/>
              <a:ea typeface="黑体" panose="02010609060101010101" pitchFamily="49" charset="-122"/>
              <a:cs typeface="Microsoft New Tai Lue" panose="020B0502040204020203" pitchFamily="34" charset="0"/>
            </a:endParaRPr>
          </a:p>
        </p:txBody>
      </p:sp>
      <p:sp>
        <p:nvSpPr>
          <p:cNvPr id="117" name="Text Box 113"/>
          <p:cNvSpPr txBox="1">
            <a:spLocks noChangeArrowheads="1"/>
          </p:cNvSpPr>
          <p:nvPr/>
        </p:nvSpPr>
        <p:spPr bwMode="auto">
          <a:xfrm>
            <a:off x="1863497" y="3876045"/>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smtClean="0">
                <a:latin typeface="Times New Roman" panose="02020603050405020304" pitchFamily="18" charset="0"/>
              </a:rPr>
              <a:t>1</a:t>
            </a:r>
            <a:endParaRPr lang="en-US" altLang="zh-CN" sz="1200" b="1" dirty="0">
              <a:latin typeface="Times New Roman" panose="02020603050405020304" pitchFamily="18" charset="0"/>
            </a:endParaRPr>
          </a:p>
        </p:txBody>
      </p:sp>
      <p:sp>
        <p:nvSpPr>
          <p:cNvPr id="118" name="矩形 117"/>
          <p:cNvSpPr/>
          <p:nvPr/>
        </p:nvSpPr>
        <p:spPr>
          <a:xfrm>
            <a:off x="5474964" y="4270574"/>
            <a:ext cx="2341275"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a:latin typeface="Microsoft New Tai Lue" panose="020B0502040204020203" pitchFamily="34" charset="0"/>
                <a:ea typeface="黑体" panose="02010609060101010101" pitchFamily="49" charset="-122"/>
                <a:cs typeface="Microsoft New Tai Lue" panose="020B0502040204020203" pitchFamily="34" charset="0"/>
              </a:rPr>
              <a:t>叶子结点成为扩展结点，得到一个最优解</a:t>
            </a:r>
            <a:endParaRPr lang="en-US" altLang="zh-CN" dirty="0">
              <a:latin typeface="Microsoft New Tai Lue" panose="020B0502040204020203" pitchFamily="34" charset="0"/>
              <a:ea typeface="黑体" panose="02010609060101010101" pitchFamily="49" charset="-122"/>
              <a:cs typeface="Microsoft New Tai Lue" panose="020B0502040204020203" pitchFamily="34" charset="0"/>
            </a:endParaRPr>
          </a:p>
        </p:txBody>
      </p:sp>
    </p:spTree>
    <p:extLst>
      <p:ext uri="{BB962C8B-B14F-4D97-AF65-F5344CB8AC3E}">
        <p14:creationId xmlns:p14="http://schemas.microsoft.com/office/powerpoint/2010/main" val="412786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116"/>
                                        </p:tgtEl>
                                        <p:attrNameLst>
                                          <p:attrName>fillcolor</p:attrName>
                                        </p:attrNameLst>
                                      </p:cBhvr>
                                      <p:to>
                                        <a:schemeClr val="accent2"/>
                                      </p:to>
                                    </p:animClr>
                                    <p:set>
                                      <p:cBhvr>
                                        <p:cTn id="11" dur="2000" fill="hold"/>
                                        <p:tgtEl>
                                          <p:spTgt spid="116"/>
                                        </p:tgtEl>
                                        <p:attrNameLst>
                                          <p:attrName>fill.type</p:attrName>
                                        </p:attrNameLst>
                                      </p:cBhvr>
                                      <p:to>
                                        <p:strVal val="solid"/>
                                      </p:to>
                                    </p:set>
                                    <p:set>
                                      <p:cBhvr>
                                        <p:cTn id="12" dur="2000" fill="hold"/>
                                        <p:tgtEl>
                                          <p:spTgt spid="116"/>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922"/>
                                        </p:tgtEl>
                                        <p:attrNameLst>
                                          <p:attrName>style.visibility</p:attrName>
                                        </p:attrNameLst>
                                      </p:cBhvr>
                                      <p:to>
                                        <p:strVal val="visible"/>
                                      </p:to>
                                    </p:set>
                                  </p:childTnLst>
                                </p:cTn>
                              </p:par>
                              <p:par>
                                <p:cTn id="17" presetID="22" presetClass="exit" presetSubtype="4" fill="hold" grpId="1" nodeType="withEffect">
                                  <p:stCondLst>
                                    <p:cond delay="0"/>
                                  </p:stCondLst>
                                  <p:childTnLst>
                                    <p:animEffect transition="out" filter="wipe(down)">
                                      <p:cBhvr>
                                        <p:cTn id="18" dur="500"/>
                                        <p:tgtEl>
                                          <p:spTgt spid="116"/>
                                        </p:tgtEl>
                                      </p:cBhvr>
                                    </p:animEffect>
                                    <p:set>
                                      <p:cBhvr>
                                        <p:cTn id="19" dur="1" fill="hold">
                                          <p:stCondLst>
                                            <p:cond delay="499"/>
                                          </p:stCondLst>
                                        </p:cTn>
                                        <p:tgtEl>
                                          <p:spTgt spid="116"/>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3793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793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792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791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7909"/>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91"/>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9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9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9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mph" presetSubtype="2" fill="hold" nodeType="clickEffect">
                                  <p:stCondLst>
                                    <p:cond delay="0"/>
                                  </p:stCondLst>
                                  <p:childTnLst>
                                    <p:animClr clrSpc="rgb" dir="cw">
                                      <p:cBhvr>
                                        <p:cTn id="47" dur="2000" fill="hold"/>
                                        <p:tgtEl>
                                          <p:spTgt spid="96"/>
                                        </p:tgtEl>
                                        <p:attrNameLst>
                                          <p:attrName>fillcolor</p:attrName>
                                        </p:attrNameLst>
                                      </p:cBhvr>
                                      <p:to>
                                        <a:schemeClr val="accent2"/>
                                      </p:to>
                                    </p:animClr>
                                    <p:set>
                                      <p:cBhvr>
                                        <p:cTn id="48" dur="2000" fill="hold"/>
                                        <p:tgtEl>
                                          <p:spTgt spid="96"/>
                                        </p:tgtEl>
                                        <p:attrNameLst>
                                          <p:attrName>fill.type</p:attrName>
                                        </p:attrNameLst>
                                      </p:cBhvr>
                                      <p:to>
                                        <p:strVal val="solid"/>
                                      </p:to>
                                    </p:set>
                                    <p:set>
                                      <p:cBhvr>
                                        <p:cTn id="49" dur="2000" fill="hold"/>
                                        <p:tgtEl>
                                          <p:spTgt spid="96"/>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0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99"/>
                                        </p:tgtEl>
                                        <p:attrNameLst>
                                          <p:attrName>style.visibility</p:attrName>
                                        </p:attrNameLst>
                                      </p:cBhvr>
                                      <p:to>
                                        <p:strVal val="visible"/>
                                      </p:to>
                                    </p:set>
                                  </p:childTnLst>
                                </p:cTn>
                              </p:par>
                              <p:par>
                                <p:cTn id="56" presetID="22" presetClass="exit" presetSubtype="4" fill="hold" grpId="1" nodeType="withEffect">
                                  <p:stCondLst>
                                    <p:cond delay="0"/>
                                  </p:stCondLst>
                                  <p:childTnLst>
                                    <p:animEffect transition="out" filter="wipe(down)">
                                      <p:cBhvr>
                                        <p:cTn id="57" dur="500"/>
                                        <p:tgtEl>
                                          <p:spTgt spid="96"/>
                                        </p:tgtEl>
                                      </p:cBhvr>
                                    </p:animEffect>
                                    <p:set>
                                      <p:cBhvr>
                                        <p:cTn id="58" dur="1" fill="hold">
                                          <p:stCondLst>
                                            <p:cond delay="499"/>
                                          </p:stCondLst>
                                        </p:cTn>
                                        <p:tgtEl>
                                          <p:spTgt spid="9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nodePh="1">
                                  <p:stCondLst>
                                    <p:cond delay="0"/>
                                  </p:stCondLst>
                                  <p:endCondLst>
                                    <p:cond evt="begin" delay="0">
                                      <p:tn val="61"/>
                                    </p:cond>
                                  </p:endCondLst>
                                  <p:childTnLst>
                                    <p:set>
                                      <p:cBhvr>
                                        <p:cTn id="62" dur="1" fill="hold">
                                          <p:stCondLst>
                                            <p:cond delay="0"/>
                                          </p:stCondLst>
                                        </p:cTn>
                                        <p:tgtEl>
                                          <p:spTgt spid="10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2" fill="hold" nodeType="clickEffect">
                                  <p:stCondLst>
                                    <p:cond delay="0"/>
                                  </p:stCondLst>
                                  <p:childTnLst>
                                    <p:animClr clrSpc="rgb" dir="cw">
                                      <p:cBhvr>
                                        <p:cTn id="90" dur="2000" fill="hold"/>
                                        <p:tgtEl>
                                          <p:spTgt spid="102"/>
                                        </p:tgtEl>
                                        <p:attrNameLst>
                                          <p:attrName>fillcolor</p:attrName>
                                        </p:attrNameLst>
                                      </p:cBhvr>
                                      <p:to>
                                        <a:schemeClr val="accent2"/>
                                      </p:to>
                                    </p:animClr>
                                    <p:set>
                                      <p:cBhvr>
                                        <p:cTn id="91" dur="2000" fill="hold"/>
                                        <p:tgtEl>
                                          <p:spTgt spid="102"/>
                                        </p:tgtEl>
                                        <p:attrNameLst>
                                          <p:attrName>fill.type</p:attrName>
                                        </p:attrNameLst>
                                      </p:cBhvr>
                                      <p:to>
                                        <p:strVal val="solid"/>
                                      </p:to>
                                    </p:set>
                                    <p:set>
                                      <p:cBhvr>
                                        <p:cTn id="92" dur="2000" fill="hold"/>
                                        <p:tgtEl>
                                          <p:spTgt spid="102"/>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2" fill="hold" nodeType="clickEffect">
                                  <p:stCondLst>
                                    <p:cond delay="0"/>
                                  </p:stCondLst>
                                  <p:childTnLst>
                                    <p:animClr clrSpc="rgb" dir="cw">
                                      <p:cBhvr>
                                        <p:cTn id="96" dur="2000" fill="hold"/>
                                        <p:tgtEl>
                                          <p:spTgt spid="110"/>
                                        </p:tgtEl>
                                        <p:attrNameLst>
                                          <p:attrName>fillcolor</p:attrName>
                                        </p:attrNameLst>
                                      </p:cBhvr>
                                      <p:to>
                                        <a:srgbClr val="0000FF"/>
                                      </p:to>
                                    </p:animClr>
                                    <p:set>
                                      <p:cBhvr>
                                        <p:cTn id="97" dur="2000" fill="hold"/>
                                        <p:tgtEl>
                                          <p:spTgt spid="110"/>
                                        </p:tgtEl>
                                        <p:attrNameLst>
                                          <p:attrName>fill.type</p:attrName>
                                        </p:attrNameLst>
                                      </p:cBhvr>
                                      <p:to>
                                        <p:strVal val="solid"/>
                                      </p:to>
                                    </p:set>
                                    <p:set>
                                      <p:cBhvr>
                                        <p:cTn id="98" dur="2000" fill="hold"/>
                                        <p:tgtEl>
                                          <p:spTgt spid="110"/>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1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6" presetClass="emph" presetSubtype="0" fill="hold" grpId="1" nodeType="clickEffect">
                                  <p:stCondLst>
                                    <p:cond delay="0"/>
                                  </p:stCondLst>
                                  <p:childTnLst>
                                    <p:animScale>
                                      <p:cBhvr>
                                        <p:cTn id="106" dur="2000" fill="hold"/>
                                        <p:tgtEl>
                                          <p:spTgt spid="11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91" grpId="0" animBg="1"/>
      <p:bldP spid="92" grpId="0" animBg="1"/>
      <p:bldP spid="37909" grpId="0" animBg="1"/>
      <p:bldP spid="37910" grpId="0" animBg="1"/>
      <p:bldP spid="37922" grpId="0" animBg="1"/>
      <p:bldP spid="37923" grpId="0" animBg="1"/>
      <p:bldP spid="37934" grpId="0"/>
      <p:bldP spid="37939" grpId="0"/>
      <p:bldP spid="116" grpId="0" animBg="1"/>
      <p:bldP spid="116" grpId="1" animBg="1"/>
      <p:bldP spid="95" grpId="0" animBg="1"/>
      <p:bldP spid="96" grpId="0" animBg="1"/>
      <p:bldP spid="96" grpId="1" animBg="1"/>
      <p:bldP spid="97" grpId="0" animBg="1"/>
      <p:bldP spid="98" grpId="0" animBg="1"/>
      <p:bldP spid="99" grpId="0" animBg="1"/>
      <p:bldP spid="101" grpId="0" animBg="1"/>
      <p:bldP spid="102" grpId="0" animBg="1"/>
      <p:bldP spid="103" grpId="0"/>
      <p:bldP spid="106" grpId="0" animBg="1"/>
      <p:bldP spid="107" grpId="0" animBg="1"/>
      <p:bldP spid="108" grpId="0"/>
      <p:bldP spid="112" grpId="0" animBg="1"/>
      <p:bldP spid="115" grpId="0" animBg="1"/>
      <p:bldP spid="117" grpId="0"/>
      <p:bldP spid="118" grpId="0" animBg="1"/>
      <p:bldP spid="118"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3200" dirty="0">
                <a:solidFill>
                  <a:srgbClr val="0000FF"/>
                </a:solidFill>
              </a:rPr>
              <a:t>算法分析</a:t>
            </a:r>
            <a:endParaRPr lang="en-US" altLang="zh-CN" sz="3200" dirty="0">
              <a:solidFill>
                <a:srgbClr val="0000FF"/>
              </a:solidFill>
            </a:endParaRPr>
          </a:p>
          <a:p>
            <a:pPr lvl="1"/>
            <a:r>
              <a:rPr lang="zh-CN" altLang="en-US" sz="2800" dirty="0"/>
              <a:t>无论采用队列式分枝限界法还是优先队列式分枝限界法求解装载问题，最坏情况下要搜索整个解空间树，所以最坏时间和空间复杂度均为</a:t>
            </a:r>
            <a:r>
              <a:rPr lang="en-US" altLang="zh-CN" sz="2800" dirty="0"/>
              <a:t>O(2</a:t>
            </a:r>
            <a:r>
              <a:rPr lang="en-US" altLang="zh-CN" sz="2800" baseline="30000" dirty="0"/>
              <a:t>n</a:t>
            </a:r>
            <a:r>
              <a:rPr lang="en-US" altLang="zh-CN" sz="2800" dirty="0"/>
              <a:t>)</a:t>
            </a:r>
            <a:endParaRPr lang="zh-CN" altLang="en-US" sz="2800" dirty="0"/>
          </a:p>
        </p:txBody>
      </p:sp>
      <p:sp>
        <p:nvSpPr>
          <p:cNvPr id="3" name="日期占位符 2"/>
          <p:cNvSpPr>
            <a:spLocks noGrp="1"/>
          </p:cNvSpPr>
          <p:nvPr>
            <p:ph type="dt" sz="half" idx="10"/>
          </p:nvPr>
        </p:nvSpPr>
        <p:spPr/>
        <p:txBody>
          <a:bodyPr/>
          <a:lstStyle/>
          <a:p>
            <a:pPr>
              <a:defRPr/>
            </a:pPr>
            <a:fld id="{CA0E0E4F-9EAC-4D2F-9A4A-96C150ECADC0}" type="datetime1">
              <a:rPr lang="zh-CN" altLang="en-US" smtClean="0"/>
              <a:pPr>
                <a:defRPr/>
              </a:pPr>
              <a:t>2021/11/8</a:t>
            </a:fld>
            <a:endParaRPr lang="zh-CN" altLang="en-US" sz="1800">
              <a:solidFill>
                <a:schemeClr val="tx1"/>
              </a:solidFill>
            </a:endParaRPr>
          </a:p>
        </p:txBody>
      </p:sp>
      <p:sp>
        <p:nvSpPr>
          <p:cNvPr id="5" name="燕尾形 8">
            <a:extLst>
              <a:ext uri="{FF2B5EF4-FFF2-40B4-BE49-F238E27FC236}">
                <a16:creationId xmlns:a16="http://schemas.microsoft.com/office/drawing/2014/main" id="{01EC1D87-FCFD-4BE8-B419-68C2C3F34419}"/>
              </a:ext>
            </a:extLst>
          </p:cNvPr>
          <p:cNvSpPr/>
          <p:nvPr/>
        </p:nvSpPr>
        <p:spPr>
          <a:xfrm>
            <a:off x="1053608" y="131751"/>
            <a:ext cx="4001683" cy="504056"/>
          </a:xfrm>
          <a:prstGeom prst="chevron">
            <a:avLst/>
          </a:prstGeom>
          <a:solidFill>
            <a:schemeClr val="accent1"/>
          </a:solidFill>
          <a:ln>
            <a:noFill/>
          </a:ln>
        </p:spPr>
        <p:txBody>
          <a:bodyPr anchor="ctr"/>
          <a:lstStyle/>
          <a:p>
            <a:pPr defTabSz="687665"/>
            <a:r>
              <a:rPr lang="en-US" altLang="zh-CN" sz="2000" dirty="0">
                <a:solidFill>
                  <a:srgbClr val="FFFFFF"/>
                </a:solidFill>
                <a:latin typeface="微软雅黑" pitchFamily="34" charset="-122"/>
                <a:ea typeface="微软雅黑" pitchFamily="34" charset="-122"/>
              </a:rPr>
              <a:t>3</a:t>
            </a:r>
            <a:r>
              <a:rPr lang="zh-CN" altLang="en-US" sz="2000" dirty="0">
                <a:solidFill>
                  <a:srgbClr val="FFFFFF"/>
                </a:solidFill>
                <a:latin typeface="微软雅黑" pitchFamily="34" charset="-122"/>
                <a:ea typeface="微软雅黑" pitchFamily="34" charset="-122"/>
              </a:rPr>
              <a:t>、装载问题求解</a:t>
            </a:r>
          </a:p>
        </p:txBody>
      </p:sp>
    </p:spTree>
    <p:extLst>
      <p:ext uri="{BB962C8B-B14F-4D97-AF65-F5344CB8AC3E}">
        <p14:creationId xmlns:p14="http://schemas.microsoft.com/office/powerpoint/2010/main" val="1254796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612900" indent="0">
              <a:lnSpc>
                <a:spcPct val="150000"/>
              </a:lnSpc>
              <a:buNone/>
            </a:pPr>
            <a:r>
              <a:rPr lang="en-US" altLang="zh-CN" dirty="0"/>
              <a:t>1.</a:t>
            </a:r>
            <a:r>
              <a:rPr lang="zh-CN" altLang="en-US" dirty="0"/>
              <a:t>装载问题的描述</a:t>
            </a:r>
          </a:p>
          <a:p>
            <a:pPr marL="1612900" indent="0">
              <a:lnSpc>
                <a:spcPct val="150000"/>
              </a:lnSpc>
              <a:buNone/>
            </a:pPr>
            <a:r>
              <a:rPr lang="en-US" altLang="zh-CN" dirty="0"/>
              <a:t>2.</a:t>
            </a:r>
            <a:r>
              <a:rPr lang="zh-CN" altLang="en-US" dirty="0"/>
              <a:t>装载问题的算法设计</a:t>
            </a:r>
          </a:p>
          <a:p>
            <a:pPr marL="1612900" indent="0">
              <a:lnSpc>
                <a:spcPct val="150000"/>
              </a:lnSpc>
              <a:buNone/>
            </a:pPr>
            <a:r>
              <a:rPr lang="en-US" altLang="zh-CN" dirty="0"/>
              <a:t>3.</a:t>
            </a:r>
            <a:r>
              <a:rPr lang="zh-CN" altLang="en-US" dirty="0"/>
              <a:t>装载问题求解</a:t>
            </a:r>
            <a:endParaRPr lang="en-US" altLang="zh-CN" dirty="0"/>
          </a:p>
          <a:p>
            <a:pPr marL="2316163">
              <a:lnSpc>
                <a:spcPct val="150000"/>
              </a:lnSpc>
              <a:buFont typeface="Wingdings" panose="05000000000000000000" pitchFamily="2" charset="2"/>
              <a:buChar char="Ø"/>
            </a:pPr>
            <a:r>
              <a:rPr lang="zh-CN" altLang="en-US" sz="2000" dirty="0"/>
              <a:t>队列式</a:t>
            </a:r>
            <a:endParaRPr lang="en-US" altLang="zh-CN" sz="2000" dirty="0"/>
          </a:p>
          <a:p>
            <a:pPr marL="2316163">
              <a:lnSpc>
                <a:spcPct val="150000"/>
              </a:lnSpc>
              <a:buFont typeface="Wingdings" panose="05000000000000000000" pitchFamily="2" charset="2"/>
              <a:buChar char="Ø"/>
            </a:pPr>
            <a:r>
              <a:rPr lang="zh-CN" altLang="en-US" sz="2000" dirty="0"/>
              <a:t>优先队列式</a:t>
            </a:r>
            <a:endParaRPr lang="en-US" altLang="zh-CN" sz="2000" dirty="0"/>
          </a:p>
          <a:p>
            <a:endParaRPr lang="zh-CN" altLang="en-US" dirty="0"/>
          </a:p>
        </p:txBody>
      </p:sp>
      <p:sp>
        <p:nvSpPr>
          <p:cNvPr id="3" name="日期占位符 2"/>
          <p:cNvSpPr>
            <a:spLocks noGrp="1"/>
          </p:cNvSpPr>
          <p:nvPr>
            <p:ph type="dt" sz="half" idx="10"/>
          </p:nvPr>
        </p:nvSpPr>
        <p:spPr/>
        <p:txBody>
          <a:bodyPr/>
          <a:lstStyle/>
          <a:p>
            <a:pPr>
              <a:defRPr/>
            </a:pPr>
            <a:fld id="{CA0E0E4F-9EAC-4D2F-9A4A-96C150ECADC0}" type="datetime1">
              <a:rPr lang="zh-CN" altLang="en-US" smtClean="0"/>
              <a:pPr>
                <a:defRPr/>
              </a:pPr>
              <a:t>2021/11/8</a:t>
            </a:fld>
            <a:endParaRPr lang="zh-CN" altLang="en-US" sz="1800">
              <a:solidFill>
                <a:schemeClr val="tx1"/>
              </a:solidFill>
            </a:endParaRPr>
          </a:p>
        </p:txBody>
      </p:sp>
      <p:sp>
        <p:nvSpPr>
          <p:cNvPr id="4" name="燕尾形 8">
            <a:extLst>
              <a:ext uri="{FF2B5EF4-FFF2-40B4-BE49-F238E27FC236}">
                <a16:creationId xmlns:a16="http://schemas.microsoft.com/office/drawing/2014/main" id="{01EC1D87-FCFD-4BE8-B419-68C2C3F34419}"/>
              </a:ext>
            </a:extLst>
          </p:cNvPr>
          <p:cNvSpPr/>
          <p:nvPr/>
        </p:nvSpPr>
        <p:spPr>
          <a:xfrm>
            <a:off x="1053608" y="131751"/>
            <a:ext cx="4001683" cy="504056"/>
          </a:xfrm>
          <a:prstGeom prst="chevron">
            <a:avLst/>
          </a:prstGeom>
          <a:solidFill>
            <a:schemeClr val="accent1"/>
          </a:solidFill>
          <a:ln>
            <a:noFill/>
          </a:ln>
        </p:spPr>
        <p:txBody>
          <a:bodyPr anchor="ctr"/>
          <a:lstStyle/>
          <a:p>
            <a:pPr defTabSz="687665"/>
            <a:r>
              <a:rPr lang="zh-CN" altLang="en-US" sz="2000" dirty="0">
                <a:solidFill>
                  <a:srgbClr val="FFFFFF"/>
                </a:solidFill>
                <a:latin typeface="微软雅黑" pitchFamily="34" charset="-122"/>
                <a:ea typeface="微软雅黑" pitchFamily="34" charset="-122"/>
              </a:rPr>
              <a:t>小结</a:t>
            </a:r>
          </a:p>
        </p:txBody>
      </p:sp>
    </p:spTree>
    <p:extLst>
      <p:ext uri="{BB962C8B-B14F-4D97-AF65-F5344CB8AC3E}">
        <p14:creationId xmlns:p14="http://schemas.microsoft.com/office/powerpoint/2010/main" val="1415675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3" name="Picture 3">
            <a:extLst>
              <a:ext uri="{FF2B5EF4-FFF2-40B4-BE49-F238E27FC236}">
                <a16:creationId xmlns:a16="http://schemas.microsoft.com/office/drawing/2014/main" id="{4A2E6B15-6437-4C56-9945-5CCDB91EA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029" y="986235"/>
            <a:ext cx="6636544" cy="3564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灯片编号占位符 5">
            <a:extLst>
              <a:ext uri="{FF2B5EF4-FFF2-40B4-BE49-F238E27FC236}">
                <a16:creationId xmlns:a16="http://schemas.microsoft.com/office/drawing/2014/main" id="{C10D4364-4B71-4016-B144-779B46DBC5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ea typeface="宋体" panose="02010600030101010101" pitchFamily="2" charset="-122"/>
              </a:defRPr>
            </a:lvl1pPr>
            <a:lvl2pPr marL="557213" indent="-214313">
              <a:spcBef>
                <a:spcPct val="20000"/>
              </a:spcBef>
              <a:buChar char="–"/>
              <a:defRPr sz="2100">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sz="18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sz="1500">
                <a:solidFill>
                  <a:schemeClr val="tx1"/>
                </a:solidFill>
                <a:latin typeface="Times New Roman" panose="02020603050405020304" pitchFamily="18" charset="0"/>
                <a:ea typeface="宋体" panose="02010600030101010101" pitchFamily="2" charset="-122"/>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ea typeface="宋体" panose="02010600030101010101" pitchFamily="2" charset="-122"/>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ea typeface="宋体" panose="02010600030101010101" pitchFamily="2" charset="-122"/>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ea typeface="宋体" panose="02010600030101010101" pitchFamily="2" charset="-122"/>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C140A6A-534E-4E56-81A6-7EA037081101}" type="slidenum">
              <a:rPr lang="en-US" altLang="zh-CN" sz="1050"/>
              <a:pPr>
                <a:spcBef>
                  <a:spcPct val="0"/>
                </a:spcBef>
                <a:buFontTx/>
                <a:buNone/>
              </a:pPr>
              <a:t>14</a:t>
            </a:fld>
            <a:endParaRPr lang="en-US" altLang="zh-CN" sz="105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2533"/>
                                        </p:tgtEl>
                                        <p:attrNameLst>
                                          <p:attrName>style.visibility</p:attrName>
                                        </p:attrNameLst>
                                      </p:cBhvr>
                                      <p:to>
                                        <p:strVal val="visible"/>
                                      </p:to>
                                    </p:set>
                                    <p:anim calcmode="lin" valueType="num">
                                      <p:cBhvr>
                                        <p:cTn id="7" dur="500" fill="hold"/>
                                        <p:tgtEl>
                                          <p:spTgt spid="22533"/>
                                        </p:tgtEl>
                                        <p:attrNameLst>
                                          <p:attrName>ppt_w</p:attrName>
                                        </p:attrNameLst>
                                      </p:cBhvr>
                                      <p:tavLst>
                                        <p:tav tm="0">
                                          <p:val>
                                            <p:fltVal val="0"/>
                                          </p:val>
                                        </p:tav>
                                        <p:tav tm="100000">
                                          <p:val>
                                            <p:strVal val="#ppt_w"/>
                                          </p:val>
                                        </p:tav>
                                      </p:tavLst>
                                    </p:anim>
                                    <p:anim calcmode="lin" valueType="num">
                                      <p:cBhvr>
                                        <p:cTn id="8" dur="500" fill="hold"/>
                                        <p:tgtEl>
                                          <p:spTgt spid="22533"/>
                                        </p:tgtEl>
                                        <p:attrNameLst>
                                          <p:attrName>ppt_h</p:attrName>
                                        </p:attrNameLst>
                                      </p:cBhvr>
                                      <p:tavLst>
                                        <p:tav tm="0">
                                          <p:val>
                                            <p:fltVal val="0"/>
                                          </p:val>
                                        </p:tav>
                                        <p:tav tm="100000">
                                          <p:val>
                                            <p:strVal val="#ppt_h"/>
                                          </p:val>
                                        </p:tav>
                                      </p:tavLst>
                                    </p:anim>
                                    <p:animEffect transition="in" filter="fade">
                                      <p:cBhvr>
                                        <p:cTn id="9"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1612900" indent="0">
              <a:lnSpc>
                <a:spcPct val="150000"/>
              </a:lnSpc>
              <a:buNone/>
            </a:pPr>
            <a:r>
              <a:rPr lang="en-US" altLang="zh-CN" sz="2800" dirty="0"/>
              <a:t>1.</a:t>
            </a:r>
            <a:r>
              <a:rPr lang="zh-CN" altLang="en-US" sz="2800" dirty="0"/>
              <a:t>装载</a:t>
            </a:r>
            <a:r>
              <a:rPr lang="zh-CN" altLang="en-US" dirty="0"/>
              <a:t>问题的描述</a:t>
            </a:r>
          </a:p>
          <a:p>
            <a:pPr marL="1612900" indent="0">
              <a:lnSpc>
                <a:spcPct val="150000"/>
              </a:lnSpc>
              <a:buNone/>
            </a:pPr>
            <a:r>
              <a:rPr lang="en-US" altLang="zh-CN" sz="2800" dirty="0"/>
              <a:t>2.</a:t>
            </a:r>
            <a:r>
              <a:rPr lang="zh-CN" altLang="en-US" sz="2800" dirty="0"/>
              <a:t>装载问题的</a:t>
            </a:r>
            <a:r>
              <a:rPr lang="zh-CN" altLang="en-US" dirty="0"/>
              <a:t>算法设计</a:t>
            </a:r>
            <a:endParaRPr lang="zh-CN" altLang="en-US" sz="2800" dirty="0"/>
          </a:p>
          <a:p>
            <a:pPr marL="1612900" indent="0">
              <a:lnSpc>
                <a:spcPct val="150000"/>
              </a:lnSpc>
              <a:buNone/>
            </a:pPr>
            <a:r>
              <a:rPr lang="en-US" altLang="zh-CN" sz="2800" dirty="0"/>
              <a:t>3.</a:t>
            </a:r>
            <a:r>
              <a:rPr lang="zh-CN" altLang="en-US" dirty="0"/>
              <a:t>装载问题求解</a:t>
            </a:r>
            <a:endParaRPr lang="en-US" altLang="zh-CN" sz="2800" dirty="0"/>
          </a:p>
          <a:p>
            <a:pPr marL="0" indent="0">
              <a:lnSpc>
                <a:spcPct val="150000"/>
              </a:lnSpc>
              <a:buNone/>
            </a:pPr>
            <a:endParaRPr lang="zh-CN" altLang="en-US" sz="2800" dirty="0"/>
          </a:p>
        </p:txBody>
      </p:sp>
      <p:cxnSp>
        <p:nvCxnSpPr>
          <p:cNvPr id="7" name="直接连接符 6"/>
          <p:cNvCxnSpPr/>
          <p:nvPr/>
        </p:nvCxnSpPr>
        <p:spPr>
          <a:xfrm flipV="1">
            <a:off x="953128" y="654064"/>
            <a:ext cx="7147876" cy="1"/>
          </a:xfrm>
          <a:prstGeom prst="line">
            <a:avLst/>
          </a:prstGeom>
          <a:noFill/>
          <a:ln w="15875" cap="flat" cmpd="sng" algn="ctr">
            <a:solidFill>
              <a:srgbClr val="118C3B"/>
            </a:solidFill>
            <a:prstDash val="solid"/>
          </a:ln>
          <a:effectLst/>
        </p:spPr>
      </p:cxnSp>
      <p:sp>
        <p:nvSpPr>
          <p:cNvPr id="8" name="MH_Other_4"/>
          <p:cNvSpPr/>
          <p:nvPr>
            <p:custDataLst>
              <p:tags r:id="rId1"/>
            </p:custDataLst>
          </p:nvPr>
        </p:nvSpPr>
        <p:spPr>
          <a:xfrm>
            <a:off x="235547" y="165586"/>
            <a:ext cx="416148" cy="416148"/>
          </a:xfrm>
          <a:prstGeom prst="ellipse">
            <a:avLst/>
          </a:prstGeom>
          <a:solidFill>
            <a:schemeClr val="accent2"/>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22" tIns="50759" rIns="101522" bIns="50759" anchor="ctr"/>
          <a:lstStyle/>
          <a:p>
            <a:pPr algn="ctr"/>
            <a:endParaRPr lang="en-US">
              <a:solidFill>
                <a:prstClr val="white"/>
              </a:solidFill>
              <a:sym typeface="+mn-lt"/>
            </a:endParaRPr>
          </a:p>
        </p:txBody>
      </p:sp>
      <p:sp>
        <p:nvSpPr>
          <p:cNvPr id="9" name="MH_Other_4"/>
          <p:cNvSpPr/>
          <p:nvPr>
            <p:custDataLst>
              <p:tags r:id="rId2"/>
            </p:custDataLst>
          </p:nvPr>
        </p:nvSpPr>
        <p:spPr>
          <a:xfrm>
            <a:off x="-68560" y="505752"/>
            <a:ext cx="271937" cy="271937"/>
          </a:xfrm>
          <a:prstGeom prst="ellipse">
            <a:avLst/>
          </a:prstGeom>
          <a:solidFill>
            <a:schemeClr val="accent1"/>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22" tIns="50759" rIns="101522" bIns="50759" anchor="ctr"/>
          <a:lstStyle/>
          <a:p>
            <a:pPr algn="ctr"/>
            <a:endParaRPr lang="en-US">
              <a:solidFill>
                <a:prstClr val="white"/>
              </a:solidFill>
              <a:sym typeface="+mn-lt"/>
            </a:endParaRPr>
          </a:p>
        </p:txBody>
      </p:sp>
      <p:sp>
        <p:nvSpPr>
          <p:cNvPr id="10" name="椭圆 9"/>
          <p:cNvSpPr/>
          <p:nvPr/>
        </p:nvSpPr>
        <p:spPr>
          <a:xfrm>
            <a:off x="585093" y="313065"/>
            <a:ext cx="324000" cy="324000"/>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9525">
            <a:gradFill>
              <a:gsLst>
                <a:gs pos="100000">
                  <a:schemeClr val="bg1">
                    <a:lumMod val="85000"/>
                  </a:schemeClr>
                </a:gs>
                <a:gs pos="0">
                  <a:schemeClr val="bg1"/>
                </a:gs>
              </a:gsLst>
              <a:lin ang="8100000" scaled="0"/>
            </a:grad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11" name="MH_Other_4"/>
          <p:cNvSpPr/>
          <p:nvPr>
            <p:custDataLst>
              <p:tags r:id="rId3"/>
            </p:custDataLst>
          </p:nvPr>
        </p:nvSpPr>
        <p:spPr>
          <a:xfrm>
            <a:off x="158706" y="11905"/>
            <a:ext cx="153681" cy="153681"/>
          </a:xfrm>
          <a:prstGeom prst="ellipse">
            <a:avLst/>
          </a:prstGeom>
          <a:solidFill>
            <a:schemeClr val="accent1"/>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22" tIns="50759" rIns="101522" bIns="50759" anchor="ctr"/>
          <a:lstStyle/>
          <a:p>
            <a:pPr algn="ctr"/>
            <a:endParaRPr lang="en-US">
              <a:solidFill>
                <a:prstClr val="white"/>
              </a:solidFill>
              <a:sym typeface="+mn-lt"/>
            </a:endParaRPr>
          </a:p>
        </p:txBody>
      </p:sp>
      <p:sp>
        <p:nvSpPr>
          <p:cNvPr id="12" name="燕尾形 11"/>
          <p:cNvSpPr/>
          <p:nvPr/>
        </p:nvSpPr>
        <p:spPr>
          <a:xfrm>
            <a:off x="899591" y="123479"/>
            <a:ext cx="3045391" cy="504056"/>
          </a:xfrm>
          <a:prstGeom prst="chevron">
            <a:avLst/>
          </a:prstGeom>
          <a:solidFill>
            <a:schemeClr val="accent1"/>
          </a:solidFill>
          <a:ln>
            <a:noFill/>
          </a:ln>
        </p:spPr>
        <p:txBody>
          <a:bodyPr anchor="ctr"/>
          <a:lstStyle/>
          <a:p>
            <a:pPr defTabSz="687665"/>
            <a:r>
              <a:rPr lang="zh-CN" altLang="en-US" sz="2000" dirty="0">
                <a:solidFill>
                  <a:srgbClr val="FFFFFF"/>
                </a:solidFill>
                <a:latin typeface="微软雅黑" pitchFamily="34" charset="-122"/>
                <a:ea typeface="微软雅黑" pitchFamily="34" charset="-122"/>
              </a:rPr>
              <a:t>装载问题</a:t>
            </a:r>
          </a:p>
        </p:txBody>
      </p:sp>
    </p:spTree>
    <p:extLst>
      <p:ext uri="{BB962C8B-B14F-4D97-AF65-F5344CB8AC3E}">
        <p14:creationId xmlns:p14="http://schemas.microsoft.com/office/powerpoint/2010/main" val="3013065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CA0E0E4F-9EAC-4D2F-9A4A-96C150ECADC0}" type="datetime1">
              <a:rPr lang="zh-CN" altLang="en-US" smtClean="0"/>
              <a:pPr>
                <a:defRPr/>
              </a:pPr>
              <a:t>2021/11/8</a:t>
            </a:fld>
            <a:endParaRPr lang="zh-CN" altLang="en-US" sz="1800">
              <a:solidFill>
                <a:schemeClr val="tx1"/>
              </a:solidFill>
            </a:endParaRPr>
          </a:p>
        </p:txBody>
      </p:sp>
      <p:sp>
        <p:nvSpPr>
          <p:cNvPr id="4" name="燕尾形 3"/>
          <p:cNvSpPr/>
          <p:nvPr/>
        </p:nvSpPr>
        <p:spPr>
          <a:xfrm>
            <a:off x="899591" y="123479"/>
            <a:ext cx="3527629" cy="504056"/>
          </a:xfrm>
          <a:prstGeom prst="chevron">
            <a:avLst/>
          </a:prstGeom>
          <a:solidFill>
            <a:schemeClr val="accent1"/>
          </a:solidFill>
          <a:ln>
            <a:noFill/>
          </a:ln>
        </p:spPr>
        <p:txBody>
          <a:bodyPr anchor="ctr"/>
          <a:lstStyle/>
          <a:p>
            <a:pPr defTabSz="687665"/>
            <a:r>
              <a:rPr lang="en-US" altLang="zh-CN" sz="2000" dirty="0">
                <a:solidFill>
                  <a:srgbClr val="FFFFFF"/>
                </a:solidFill>
                <a:latin typeface="微软雅黑" pitchFamily="34" charset="-122"/>
                <a:ea typeface="微软雅黑" pitchFamily="34" charset="-122"/>
              </a:rPr>
              <a:t>1</a:t>
            </a:r>
            <a:r>
              <a:rPr lang="zh-CN" altLang="en-US" sz="2000" dirty="0">
                <a:solidFill>
                  <a:srgbClr val="FFFFFF"/>
                </a:solidFill>
                <a:latin typeface="微软雅黑" pitchFamily="34" charset="-122"/>
                <a:ea typeface="微软雅黑" pitchFamily="34" charset="-122"/>
              </a:rPr>
              <a:t>、装载问题的描述</a:t>
            </a:r>
          </a:p>
        </p:txBody>
      </p:sp>
      <mc:AlternateContent xmlns:mc="http://schemas.openxmlformats.org/markup-compatibility/2006" xmlns:a14="http://schemas.microsoft.com/office/drawing/2010/main">
        <mc:Choice Requires="a14">
          <p:sp>
            <p:nvSpPr>
              <p:cNvPr id="7" name="矩形 6"/>
              <p:cNvSpPr/>
              <p:nvPr/>
            </p:nvSpPr>
            <p:spPr>
              <a:xfrm>
                <a:off x="654790" y="848971"/>
                <a:ext cx="7704410" cy="1510670"/>
              </a:xfrm>
              <a:prstGeom prst="rect">
                <a:avLst/>
              </a:prstGeom>
            </p:spPr>
            <p:txBody>
              <a:bodyPr wrap="square">
                <a:spAutoFit/>
              </a:bodyPr>
              <a:lstStyle/>
              <a:p>
                <a:pPr algn="just">
                  <a:lnSpc>
                    <a:spcPct val="150000"/>
                  </a:lnSpc>
                  <a:spcAft>
                    <a:spcPts val="0"/>
                  </a:spcAft>
                </a:pPr>
                <a14:m>
                  <m:oMath xmlns:m="http://schemas.openxmlformats.org/officeDocument/2006/math">
                    <m:r>
                      <a:rPr lang="en-US" altLang="zh-CN" sz="2000" b="0" i="1" kern="100" smtClean="0">
                        <a:latin typeface="Cambria Math" panose="02040503050406030204" pitchFamily="18" charset="0"/>
                        <a:ea typeface="微软雅黑" panose="020B0503020204020204" pitchFamily="34" charset="-122"/>
                      </a:rPr>
                      <m:t>𝑛</m:t>
                    </m:r>
                  </m:oMath>
                </a14:m>
                <a:r>
                  <a:rPr lang="zh-CN" altLang="zh-CN" sz="2000" kern="100" dirty="0">
                    <a:effectLst/>
                    <a:latin typeface="Times New Roman" panose="02020603050405020304" pitchFamily="18" charset="0"/>
                    <a:ea typeface="微软雅黑" panose="020B0503020204020204" pitchFamily="34" charset="-122"/>
                  </a:rPr>
                  <a:t>个集装箱要装到</a:t>
                </a:r>
                <a:r>
                  <a:rPr lang="en-US" altLang="zh-CN" sz="2000" kern="100" dirty="0">
                    <a:effectLst/>
                    <a:latin typeface="Times New Roman" panose="02020603050405020304" pitchFamily="18" charset="0"/>
                    <a:ea typeface="微软雅黑" panose="020B0503020204020204" pitchFamily="34" charset="-122"/>
                  </a:rPr>
                  <a:t>2</a:t>
                </a:r>
                <a:r>
                  <a:rPr lang="zh-CN" altLang="zh-CN" sz="2000" kern="100" dirty="0">
                    <a:effectLst/>
                    <a:latin typeface="Times New Roman" panose="02020603050405020304" pitchFamily="18" charset="0"/>
                    <a:ea typeface="微软雅黑" panose="020B0503020204020204" pitchFamily="34" charset="-122"/>
                  </a:rPr>
                  <a:t>艘载重量分别为</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b="0" i="1" kern="100">
                            <a:effectLst/>
                            <a:latin typeface="Cambria Math" panose="02040503050406030204" pitchFamily="18" charset="0"/>
                            <a:ea typeface="微软雅黑" panose="020B0503020204020204" pitchFamily="34" charset="-122"/>
                          </a:rPr>
                          <m:t>𝑐</m:t>
                        </m:r>
                      </m:e>
                      <m:sub>
                        <m:r>
                          <a:rPr lang="en-US" altLang="zh-CN" sz="2000" b="0" i="1" kern="100">
                            <a:effectLst/>
                            <a:latin typeface="Cambria Math" panose="02040503050406030204" pitchFamily="18" charset="0"/>
                            <a:ea typeface="微软雅黑" panose="020B0503020204020204" pitchFamily="34" charset="-122"/>
                          </a:rPr>
                          <m:t>1</m:t>
                        </m:r>
                      </m:sub>
                    </m:sSub>
                  </m:oMath>
                </a14:m>
                <a:r>
                  <a:rPr lang="en-US" altLang="zh-CN" sz="2000" kern="100" dirty="0">
                    <a:effectLst/>
                    <a:latin typeface="微软雅黑" panose="020B0503020204020204" pitchFamily="34" charset="-122"/>
                    <a:ea typeface="宋体" panose="02010600030101010101" pitchFamily="2" charset="-122"/>
                  </a:rPr>
                  <a:t>,</a:t>
                </a:r>
                <a14:m>
                  <m:oMath xmlns:m="http://schemas.openxmlformats.org/officeDocument/2006/math">
                    <m:r>
                      <a:rPr lang="en-US" altLang="zh-CN" sz="2000" b="0" kern="100">
                        <a:effectLst/>
                        <a:latin typeface="Cambria Math" panose="02040503050406030204" pitchFamily="18" charset="0"/>
                        <a:ea typeface="微软雅黑" panose="020B0503020204020204" pitchFamily="34" charset="-122"/>
                      </a:rPr>
                      <m:t> </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b="0" i="1" kern="100">
                            <a:effectLst/>
                            <a:latin typeface="Cambria Math" panose="02040503050406030204" pitchFamily="18" charset="0"/>
                            <a:ea typeface="微软雅黑" panose="020B0503020204020204" pitchFamily="34" charset="-122"/>
                          </a:rPr>
                          <m:t>𝑐</m:t>
                        </m:r>
                      </m:e>
                      <m:sub>
                        <m:r>
                          <a:rPr lang="en-US" altLang="zh-CN" sz="2000" b="0" i="1" kern="100">
                            <a:effectLst/>
                            <a:latin typeface="Cambria Math" panose="02040503050406030204" pitchFamily="18" charset="0"/>
                            <a:ea typeface="微软雅黑" panose="020B0503020204020204" pitchFamily="34" charset="-122"/>
                          </a:rPr>
                          <m:t>2</m:t>
                        </m:r>
                      </m:sub>
                    </m:sSub>
                  </m:oMath>
                </a14:m>
                <a:r>
                  <a:rPr lang="zh-CN" altLang="zh-CN" sz="2000" kern="100" dirty="0">
                    <a:effectLst/>
                    <a:latin typeface="Times New Roman" panose="02020603050405020304" pitchFamily="18" charset="0"/>
                    <a:ea typeface="微软雅黑" panose="020B0503020204020204" pitchFamily="34" charset="-122"/>
                  </a:rPr>
                  <a:t>的货轮</a:t>
                </a:r>
                <a:r>
                  <a:rPr lang="en-US" altLang="zh-CN" sz="2000" kern="100" dirty="0">
                    <a:effectLst/>
                    <a:latin typeface="Times New Roman" panose="02020603050405020304" pitchFamily="18" charset="0"/>
                    <a:ea typeface="微软雅黑" panose="020B0503020204020204" pitchFamily="34" charset="-122"/>
                  </a:rPr>
                  <a:t>,</a:t>
                </a:r>
                <a:endParaRPr lang="zh-CN" altLang="zh-CN" sz="1100" kern="100" dirty="0">
                  <a:effectLst/>
                  <a:latin typeface="Times New Roman" panose="02020603050405020304" pitchFamily="18" charset="0"/>
                  <a:ea typeface="宋体" panose="02010600030101010101" pitchFamily="2" charset="-122"/>
                </a:endParaRPr>
              </a:p>
              <a:p>
                <a:pPr algn="just">
                  <a:lnSpc>
                    <a:spcPct val="150000"/>
                  </a:lnSpc>
                  <a:spcAft>
                    <a:spcPts val="0"/>
                  </a:spcAft>
                </a:pPr>
                <a:r>
                  <a:rPr lang="zh-CN" altLang="zh-CN" sz="2000" kern="100" dirty="0">
                    <a:effectLst/>
                    <a:latin typeface="Times New Roman" panose="02020603050405020304" pitchFamily="18" charset="0"/>
                    <a:ea typeface="微软雅黑" panose="020B0503020204020204" pitchFamily="34" charset="-122"/>
                  </a:rPr>
                  <a:t>其中集装箱</a:t>
                </a:r>
                <a14:m>
                  <m:oMath xmlns:m="http://schemas.openxmlformats.org/officeDocument/2006/math">
                    <m:r>
                      <a:rPr lang="en-US" altLang="zh-CN" sz="2000" b="0" i="1" kern="100">
                        <a:effectLst/>
                        <a:latin typeface="Cambria Math" panose="02040503050406030204" pitchFamily="18" charset="0"/>
                        <a:ea typeface="微软雅黑" panose="020B0503020204020204" pitchFamily="34" charset="-122"/>
                      </a:rPr>
                      <m:t>𝑖</m:t>
                    </m:r>
                  </m:oMath>
                </a14:m>
                <a:r>
                  <a:rPr lang="zh-CN" altLang="zh-CN" sz="2000" kern="100" dirty="0">
                    <a:effectLst/>
                    <a:latin typeface="Times New Roman" panose="02020603050405020304" pitchFamily="18" charset="0"/>
                    <a:ea typeface="微软雅黑" panose="020B0503020204020204" pitchFamily="34" charset="-122"/>
                  </a:rPr>
                  <a:t>的重量为</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b="0" i="1" kern="100">
                            <a:effectLst/>
                            <a:latin typeface="Cambria Math" panose="02040503050406030204" pitchFamily="18" charset="0"/>
                            <a:ea typeface="微软雅黑" panose="020B0503020204020204" pitchFamily="34" charset="-122"/>
                          </a:rPr>
                          <m:t>𝑤</m:t>
                        </m:r>
                      </m:e>
                      <m:sub>
                        <m:r>
                          <a:rPr lang="en-US" altLang="zh-CN" sz="2000" b="0" i="1" kern="100">
                            <a:effectLst/>
                            <a:latin typeface="Cambria Math" panose="02040503050406030204" pitchFamily="18" charset="0"/>
                            <a:ea typeface="微软雅黑" panose="020B0503020204020204" pitchFamily="34" charset="-122"/>
                          </a:rPr>
                          <m:t>𝑖</m:t>
                        </m:r>
                      </m:sub>
                    </m:sSub>
                  </m:oMath>
                </a14:m>
                <a:r>
                  <a:rPr lang="zh-CN" altLang="en-US" sz="2000" kern="100" dirty="0">
                    <a:effectLst/>
                    <a:latin typeface="Times New Roman" panose="02020603050405020304" pitchFamily="18" charset="0"/>
                    <a:ea typeface="微软雅黑" panose="020B0503020204020204" pitchFamily="34" charset="-122"/>
                  </a:rPr>
                  <a:t>，且</a:t>
                </a:r>
                <a14:m>
                  <m:oMath xmlns:m="http://schemas.openxmlformats.org/officeDocument/2006/math">
                    <m:nary>
                      <m:naryPr>
                        <m:chr m:val="∑"/>
                        <m:ctrlPr>
                          <a:rPr lang="zh-CN" altLang="en-US" sz="2000" i="1" kern="100" smtClean="0">
                            <a:effectLst/>
                            <a:latin typeface="Cambria Math" panose="02040503050406030204" pitchFamily="18" charset="0"/>
                            <a:ea typeface="微软雅黑" panose="020B0503020204020204" pitchFamily="34" charset="-122"/>
                          </a:rPr>
                        </m:ctrlPr>
                      </m:naryPr>
                      <m:sub>
                        <m:r>
                          <m:rPr>
                            <m:brk m:alnAt="23"/>
                          </m:rPr>
                          <a:rPr lang="en-US" altLang="zh-CN" sz="2000" b="0" i="1" kern="100" smtClean="0">
                            <a:effectLst/>
                            <a:latin typeface="Cambria Math" panose="02040503050406030204" pitchFamily="18" charset="0"/>
                            <a:ea typeface="微软雅黑" panose="020B0503020204020204" pitchFamily="34" charset="-122"/>
                          </a:rPr>
                          <m:t>𝑖</m:t>
                        </m:r>
                        <m:r>
                          <a:rPr lang="en-US" altLang="zh-CN" sz="2000" b="0" i="1" kern="100" smtClean="0">
                            <a:effectLst/>
                            <a:latin typeface="Cambria Math" panose="02040503050406030204" pitchFamily="18" charset="0"/>
                            <a:ea typeface="微软雅黑" panose="020B0503020204020204" pitchFamily="34" charset="-122"/>
                          </a:rPr>
                          <m:t>=1</m:t>
                        </m:r>
                      </m:sub>
                      <m:sup>
                        <m:r>
                          <a:rPr lang="en-US" altLang="zh-CN" sz="2000" b="0" i="1" kern="100" smtClean="0">
                            <a:effectLst/>
                            <a:latin typeface="Cambria Math" panose="02040503050406030204" pitchFamily="18" charset="0"/>
                            <a:ea typeface="微软雅黑" panose="020B0503020204020204" pitchFamily="34" charset="-122"/>
                          </a:rPr>
                          <m:t>𝑛</m:t>
                        </m:r>
                      </m:sup>
                      <m:e>
                        <m:sSub>
                          <m:sSubPr>
                            <m:ctrlPr>
                              <a:rPr lang="en-US" altLang="zh-CN" sz="2000" i="1" kern="100" smtClean="0">
                                <a:effectLst/>
                                <a:latin typeface="Cambria Math" panose="02040503050406030204" pitchFamily="18" charset="0"/>
                                <a:ea typeface="微软雅黑" panose="020B0503020204020204" pitchFamily="34" charset="-122"/>
                              </a:rPr>
                            </m:ctrlPr>
                          </m:sSubPr>
                          <m:e>
                            <m:r>
                              <a:rPr lang="en-US" altLang="zh-CN" sz="2000" b="0" i="1" kern="100" smtClean="0">
                                <a:effectLst/>
                                <a:latin typeface="Cambria Math" panose="02040503050406030204" pitchFamily="18" charset="0"/>
                                <a:ea typeface="微软雅黑" panose="020B0503020204020204" pitchFamily="34" charset="-122"/>
                              </a:rPr>
                              <m:t>𝑤</m:t>
                            </m:r>
                          </m:e>
                          <m:sub>
                            <m:r>
                              <a:rPr lang="en-US" altLang="zh-CN" sz="2000" b="0" i="1" kern="100" smtClean="0">
                                <a:effectLst/>
                                <a:latin typeface="Cambria Math" panose="02040503050406030204" pitchFamily="18" charset="0"/>
                                <a:ea typeface="微软雅黑" panose="020B0503020204020204" pitchFamily="34" charset="-122"/>
                              </a:rPr>
                              <m:t>𝑖</m:t>
                            </m:r>
                          </m:sub>
                        </m:sSub>
                        <m:sSub>
                          <m:sSubPr>
                            <m:ctrlPr>
                              <a:rPr lang="en-US" altLang="zh-CN" sz="2000" i="1" kern="100">
                                <a:latin typeface="Cambria Math" panose="02040503050406030204" pitchFamily="18" charset="0"/>
                                <a:ea typeface="微软雅黑" panose="020B0503020204020204" pitchFamily="34" charset="-122"/>
                              </a:rPr>
                            </m:ctrlPr>
                          </m:sSubPr>
                          <m:e>
                            <m:r>
                              <a:rPr lang="en-US" altLang="zh-CN" sz="2000" b="0" i="1" kern="100" smtClean="0">
                                <a:latin typeface="Cambria Math" panose="02040503050406030204" pitchFamily="18" charset="0"/>
                                <a:ea typeface="微软雅黑" panose="020B0503020204020204" pitchFamily="34" charset="-122"/>
                              </a:rPr>
                              <m:t>𝑥</m:t>
                            </m:r>
                          </m:e>
                          <m:sub>
                            <m:r>
                              <a:rPr lang="en-US" altLang="zh-CN" sz="2000" i="1" kern="100">
                                <a:latin typeface="Cambria Math" panose="02040503050406030204" pitchFamily="18" charset="0"/>
                                <a:ea typeface="微软雅黑" panose="020B0503020204020204" pitchFamily="34" charset="-122"/>
                              </a:rPr>
                              <m:t>𝑖</m:t>
                            </m:r>
                          </m:sub>
                        </m:sSub>
                        <m:r>
                          <a:rPr lang="en-US" altLang="zh-CN" sz="2000" i="1" kern="100" smtClean="0">
                            <a:latin typeface="Cambria Math" panose="02040503050406030204" pitchFamily="18" charset="0"/>
                            <a:ea typeface="Cambria Math" panose="02040503050406030204" pitchFamily="18" charset="0"/>
                          </a:rPr>
                          <m:t>≤</m:t>
                        </m:r>
                        <m:sSub>
                          <m:sSubPr>
                            <m:ctrlPr>
                              <a:rPr lang="en-US" altLang="zh-CN" sz="2000" i="1" kern="100">
                                <a:latin typeface="Cambria Math" panose="02040503050406030204" pitchFamily="18" charset="0"/>
                                <a:ea typeface="微软雅黑" panose="020B0503020204020204" pitchFamily="34" charset="-122"/>
                              </a:rPr>
                            </m:ctrlPr>
                          </m:sSubPr>
                          <m:e>
                            <m:r>
                              <a:rPr lang="en-US" altLang="zh-CN" sz="2000" b="0" i="1" kern="100" smtClean="0">
                                <a:latin typeface="Cambria Math" panose="02040503050406030204" pitchFamily="18" charset="0"/>
                                <a:ea typeface="微软雅黑" panose="020B0503020204020204" pitchFamily="34" charset="-122"/>
                              </a:rPr>
                              <m:t>𝑐</m:t>
                            </m:r>
                          </m:e>
                          <m:sub>
                            <m:r>
                              <a:rPr lang="en-US" altLang="zh-CN" sz="2000" b="0" i="1" kern="100" smtClean="0">
                                <a:latin typeface="Cambria Math" panose="02040503050406030204" pitchFamily="18" charset="0"/>
                                <a:ea typeface="微软雅黑" panose="020B0503020204020204" pitchFamily="34" charset="-122"/>
                              </a:rPr>
                              <m:t>1</m:t>
                            </m:r>
                          </m:sub>
                        </m:sSub>
                        <m:r>
                          <a:rPr lang="en-US" altLang="zh-CN" sz="2000" b="0" i="1" kern="100" smtClean="0">
                            <a:latin typeface="Cambria Math" panose="02040503050406030204" pitchFamily="18" charset="0"/>
                            <a:ea typeface="微软雅黑" panose="020B0503020204020204" pitchFamily="34" charset="-122"/>
                          </a:rPr>
                          <m:t>+</m:t>
                        </m:r>
                        <m:sSub>
                          <m:sSubPr>
                            <m:ctrlPr>
                              <a:rPr lang="en-US" altLang="zh-CN" sz="2000" i="1" kern="100">
                                <a:latin typeface="Cambria Math" panose="02040503050406030204" pitchFamily="18" charset="0"/>
                                <a:ea typeface="微软雅黑" panose="020B0503020204020204" pitchFamily="34" charset="-122"/>
                              </a:rPr>
                            </m:ctrlPr>
                          </m:sSubPr>
                          <m:e>
                            <m:r>
                              <a:rPr lang="en-US" altLang="zh-CN" sz="2000" b="0" i="1" kern="100" smtClean="0">
                                <a:latin typeface="Cambria Math" panose="02040503050406030204" pitchFamily="18" charset="0"/>
                                <a:ea typeface="微软雅黑" panose="020B0503020204020204" pitchFamily="34" charset="-122"/>
                              </a:rPr>
                              <m:t>𝑐</m:t>
                            </m:r>
                          </m:e>
                          <m:sub>
                            <m:r>
                              <a:rPr lang="en-US" altLang="zh-CN" sz="2000" b="0" i="1" kern="100" smtClean="0">
                                <a:latin typeface="Cambria Math" panose="02040503050406030204" pitchFamily="18" charset="0"/>
                                <a:ea typeface="微软雅黑" panose="020B0503020204020204" pitchFamily="34" charset="-122"/>
                              </a:rPr>
                              <m:t>2</m:t>
                            </m:r>
                          </m:sub>
                        </m:sSub>
                      </m:e>
                    </m:nary>
                  </m:oMath>
                </a14:m>
                <a:endParaRPr lang="zh-CN" altLang="zh-CN" sz="1100" kern="100" dirty="0">
                  <a:effectLst/>
                  <a:latin typeface="Times New Roman" panose="02020603050405020304" pitchFamily="18" charset="0"/>
                  <a:ea typeface="宋体" panose="02010600030101010101" pitchFamily="2" charset="-122"/>
                </a:endParaRPr>
              </a:p>
              <a:p>
                <a:pPr algn="just">
                  <a:lnSpc>
                    <a:spcPct val="150000"/>
                  </a:lnSpc>
                  <a:spcAft>
                    <a:spcPts val="0"/>
                  </a:spcAft>
                </a:pPr>
                <a:r>
                  <a:rPr lang="zh-CN" altLang="zh-CN" sz="2000" kern="100" dirty="0">
                    <a:effectLst/>
                    <a:latin typeface="Times New Roman" panose="02020603050405020304" pitchFamily="18" charset="0"/>
                    <a:ea typeface="微软雅黑" panose="020B0503020204020204" pitchFamily="34" charset="-122"/>
                  </a:rPr>
                  <a:t>问题：要求找到一个合理的装载方案可将这</a:t>
                </a:r>
                <a14:m>
                  <m:oMath xmlns:m="http://schemas.openxmlformats.org/officeDocument/2006/math">
                    <m:r>
                      <a:rPr lang="en-US" altLang="zh-CN" sz="2000" b="0" i="1" kern="100">
                        <a:effectLst/>
                        <a:latin typeface="Cambria Math" panose="02040503050406030204" pitchFamily="18" charset="0"/>
                        <a:ea typeface="微软雅黑" panose="020B0503020204020204" pitchFamily="34" charset="-122"/>
                      </a:rPr>
                      <m:t>𝑛</m:t>
                    </m:r>
                  </m:oMath>
                </a14:m>
                <a:r>
                  <a:rPr lang="zh-CN" altLang="zh-CN" sz="2000" kern="100" dirty="0">
                    <a:effectLst/>
                    <a:latin typeface="Times New Roman" panose="02020603050405020304" pitchFamily="18" charset="0"/>
                    <a:ea typeface="微软雅黑" panose="020B0503020204020204" pitchFamily="34" charset="-122"/>
                  </a:rPr>
                  <a:t>个货箱装上这</a:t>
                </a:r>
                <a:r>
                  <a:rPr lang="en-US" altLang="zh-CN" sz="2000" kern="100" dirty="0">
                    <a:effectLst/>
                    <a:latin typeface="Times New Roman" panose="02020603050405020304" pitchFamily="18" charset="0"/>
                    <a:ea typeface="微软雅黑" panose="020B0503020204020204" pitchFamily="34" charset="-122"/>
                  </a:rPr>
                  <a:t>2</a:t>
                </a:r>
                <a:r>
                  <a:rPr lang="zh-CN" altLang="zh-CN" sz="2000" kern="100" dirty="0">
                    <a:effectLst/>
                    <a:latin typeface="Times New Roman" panose="02020603050405020304" pitchFamily="18" charset="0"/>
                    <a:ea typeface="微软雅黑" panose="020B0503020204020204" pitchFamily="34" charset="-122"/>
                  </a:rPr>
                  <a:t>艘轮船</a:t>
                </a:r>
                <a:endParaRPr lang="zh-CN" altLang="zh-CN" sz="1100" kern="100" dirty="0">
                  <a:effectLst/>
                  <a:latin typeface="Times New Roman" panose="02020603050405020304" pitchFamily="18" charset="0"/>
                  <a:ea typeface="宋体" panose="02010600030101010101" pitchFamily="2"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654790" y="848971"/>
                <a:ext cx="7704410" cy="1510670"/>
              </a:xfrm>
              <a:prstGeom prst="rect">
                <a:avLst/>
              </a:prstGeom>
              <a:blipFill>
                <a:blip r:embed="rId3"/>
                <a:stretch>
                  <a:fillRect l="-791" b="-12097"/>
                </a:stretch>
              </a:blipFill>
            </p:spPr>
            <p:txBody>
              <a:bodyPr/>
              <a:lstStyle/>
              <a:p>
                <a:r>
                  <a:rPr lang="zh-CN" altLang="en-US">
                    <a:noFill/>
                  </a:rPr>
                  <a:t> </a:t>
                </a:r>
              </a:p>
            </p:txBody>
          </p:sp>
        </mc:Fallback>
      </mc:AlternateContent>
      <p:sp>
        <p:nvSpPr>
          <p:cNvPr id="11" name="Text Box 9"/>
          <p:cNvSpPr txBox="1">
            <a:spLocks noChangeArrowheads="1"/>
          </p:cNvSpPr>
          <p:nvPr/>
        </p:nvSpPr>
        <p:spPr bwMode="auto">
          <a:xfrm>
            <a:off x="807300" y="2547735"/>
            <a:ext cx="4551246"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100" dirty="0">
                <a:solidFill>
                  <a:srgbClr val="0000FF"/>
                </a:solidFill>
                <a:latin typeface="微软雅黑" panose="020B0503020204020204" pitchFamily="34" charset="-122"/>
                <a:ea typeface="微软雅黑" panose="020B0503020204020204" pitchFamily="34" charset="-122"/>
              </a:rPr>
              <a:t>当</a:t>
            </a:r>
            <a:r>
              <a:rPr lang="en-US" altLang="zh-CN" sz="2100" dirty="0">
                <a:solidFill>
                  <a:srgbClr val="0000FF"/>
                </a:solidFill>
                <a:latin typeface="微软雅黑" panose="020B0503020204020204" pitchFamily="34" charset="-122"/>
                <a:ea typeface="微软雅黑" panose="020B0503020204020204" pitchFamily="34" charset="-122"/>
              </a:rPr>
              <a:t>n=3, c1=c2=50, w=[10, 40, 40], </a:t>
            </a:r>
          </a:p>
        </p:txBody>
      </p:sp>
      <p:sp>
        <p:nvSpPr>
          <p:cNvPr id="12" name="Text Box 10"/>
          <p:cNvSpPr txBox="1">
            <a:spLocks noChangeArrowheads="1"/>
          </p:cNvSpPr>
          <p:nvPr/>
        </p:nvSpPr>
        <p:spPr bwMode="auto">
          <a:xfrm>
            <a:off x="807300" y="3345617"/>
            <a:ext cx="2287806"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100">
                <a:solidFill>
                  <a:srgbClr val="FF0000"/>
                </a:solidFill>
                <a:latin typeface="微软雅黑" panose="020B0503020204020204" pitchFamily="34" charset="-122"/>
                <a:ea typeface="微软雅黑" panose="020B0503020204020204" pitchFamily="34" charset="-122"/>
              </a:rPr>
              <a:t>若</a:t>
            </a:r>
            <a:r>
              <a:rPr lang="en-US" altLang="zh-CN" sz="2100">
                <a:solidFill>
                  <a:srgbClr val="FF0000"/>
                </a:solidFill>
                <a:latin typeface="微软雅黑" panose="020B0503020204020204" pitchFamily="34" charset="-122"/>
                <a:ea typeface="微软雅黑" panose="020B0503020204020204" pitchFamily="34" charset="-122"/>
              </a:rPr>
              <a:t>w=[20, 40, 40]</a:t>
            </a:r>
          </a:p>
        </p:txBody>
      </p:sp>
      <p:sp>
        <p:nvSpPr>
          <p:cNvPr id="13" name="Text Box 11"/>
          <p:cNvSpPr txBox="1">
            <a:spLocks noChangeArrowheads="1"/>
          </p:cNvSpPr>
          <p:nvPr/>
        </p:nvSpPr>
        <p:spPr bwMode="auto">
          <a:xfrm>
            <a:off x="3481444" y="3404985"/>
            <a:ext cx="3028393"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100" dirty="0">
                <a:latin typeface="微软雅黑" panose="020B0503020204020204" pitchFamily="34" charset="-122"/>
                <a:ea typeface="微软雅黑" panose="020B0503020204020204" pitchFamily="34" charset="-122"/>
              </a:rPr>
              <a:t>则无法将全部货箱装船 </a:t>
            </a:r>
          </a:p>
        </p:txBody>
      </p:sp>
      <p:sp>
        <p:nvSpPr>
          <p:cNvPr id="2" name="矩形 1"/>
          <p:cNvSpPr/>
          <p:nvPr/>
        </p:nvSpPr>
        <p:spPr>
          <a:xfrm>
            <a:off x="807300" y="3969381"/>
            <a:ext cx="3281668"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100" dirty="0">
                <a:latin typeface="微软雅黑" panose="020B0503020204020204" pitchFamily="34" charset="-122"/>
                <a:ea typeface="微软雅黑" panose="020B0503020204020204" pitchFamily="34" charset="-122"/>
              </a:rPr>
              <a:t>装载问题是一个</a:t>
            </a:r>
            <a:r>
              <a:rPr lang="en-US" altLang="zh-CN" sz="2100" dirty="0">
                <a:latin typeface="微软雅黑" panose="020B0503020204020204" pitchFamily="34" charset="-122"/>
                <a:ea typeface="微软雅黑" panose="020B0503020204020204" pitchFamily="34" charset="-122"/>
              </a:rPr>
              <a:t>NP</a:t>
            </a:r>
            <a:r>
              <a:rPr lang="zh-CN" altLang="en-US" sz="2100" dirty="0">
                <a:latin typeface="微软雅黑" panose="020B0503020204020204" pitchFamily="34" charset="-122"/>
                <a:ea typeface="微软雅黑" panose="020B0503020204020204" pitchFamily="34" charset="-122"/>
              </a:rPr>
              <a:t>难问题</a:t>
            </a:r>
          </a:p>
        </p:txBody>
      </p:sp>
      <p:sp>
        <p:nvSpPr>
          <p:cNvPr id="5" name="Rectangle 2"/>
          <p:cNvSpPr>
            <a:spLocks noChangeArrowheads="1"/>
          </p:cNvSpPr>
          <p:nvPr/>
        </p:nvSpPr>
        <p:spPr bwMode="auto">
          <a:xfrm>
            <a:off x="3931200" y="14479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19468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ox(in)">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7"/>
          <p:cNvSpPr txBox="1">
            <a:spLocks noChangeArrowheads="1"/>
          </p:cNvSpPr>
          <p:nvPr/>
        </p:nvSpPr>
        <p:spPr bwMode="auto">
          <a:xfrm>
            <a:off x="1257300" y="742950"/>
            <a:ext cx="6824304"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100" dirty="0">
                <a:latin typeface="微软雅黑" panose="020B0503020204020204" pitchFamily="34" charset="-122"/>
                <a:ea typeface="微软雅黑" panose="020B0503020204020204" pitchFamily="34" charset="-122"/>
              </a:rPr>
              <a:t>若装载问题有解</a:t>
            </a:r>
            <a:r>
              <a:rPr lang="en-US" altLang="zh-CN" sz="2100" dirty="0">
                <a:latin typeface="微软雅黑" panose="020B0503020204020204" pitchFamily="34" charset="-122"/>
                <a:ea typeface="微软雅黑" panose="020B0503020204020204" pitchFamily="34" charset="-122"/>
              </a:rPr>
              <a:t>, </a:t>
            </a:r>
            <a:r>
              <a:rPr lang="zh-CN" altLang="en-US" sz="2100" dirty="0">
                <a:latin typeface="微软雅黑" panose="020B0503020204020204" pitchFamily="34" charset="-122"/>
                <a:ea typeface="微软雅黑" panose="020B0503020204020204" pitchFamily="34" charset="-122"/>
              </a:rPr>
              <a:t>采用如下策略可得一个最优装载方案</a:t>
            </a:r>
            <a:r>
              <a:rPr lang="en-US" altLang="zh-CN" sz="2100" dirty="0">
                <a:latin typeface="微软雅黑" panose="020B0503020204020204" pitchFamily="34" charset="-122"/>
                <a:ea typeface="微软雅黑" panose="020B0503020204020204" pitchFamily="34" charset="-122"/>
              </a:rPr>
              <a:t>:</a:t>
            </a:r>
          </a:p>
        </p:txBody>
      </p:sp>
      <p:sp>
        <p:nvSpPr>
          <p:cNvPr id="39944" name="Text Box 8"/>
          <p:cNvSpPr txBox="1">
            <a:spLocks noChangeArrowheads="1"/>
          </p:cNvSpPr>
          <p:nvPr/>
        </p:nvSpPr>
        <p:spPr bwMode="auto">
          <a:xfrm>
            <a:off x="2057401" y="1257300"/>
            <a:ext cx="4330032" cy="106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0"/>
              </a:spcBef>
              <a:buClrTx/>
              <a:buSzTx/>
              <a:buFontTx/>
              <a:buNone/>
            </a:pPr>
            <a:r>
              <a:rPr lang="en-US" altLang="zh-CN" sz="2100" dirty="0">
                <a:latin typeface="微软雅黑" panose="020B0503020204020204" pitchFamily="34" charset="-122"/>
                <a:ea typeface="微软雅黑" panose="020B0503020204020204" pitchFamily="34" charset="-122"/>
              </a:rPr>
              <a:t>(1)</a:t>
            </a:r>
            <a:r>
              <a:rPr lang="zh-CN" altLang="en-US" sz="2100" dirty="0">
                <a:latin typeface="微软雅黑" panose="020B0503020204020204" pitchFamily="34" charset="-122"/>
                <a:ea typeface="微软雅黑" panose="020B0503020204020204" pitchFamily="34" charset="-122"/>
              </a:rPr>
              <a:t>将第一艘轮船尽可能装满</a:t>
            </a:r>
            <a:r>
              <a:rPr lang="en-US" altLang="zh-CN" sz="2100" dirty="0">
                <a:latin typeface="微软雅黑" panose="020B0503020204020204" pitchFamily="34" charset="-122"/>
                <a:ea typeface="微软雅黑" panose="020B0503020204020204" pitchFamily="34" charset="-122"/>
              </a:rPr>
              <a:t>; </a:t>
            </a:r>
          </a:p>
          <a:p>
            <a:pPr eaLnBrk="1" hangingPunct="1">
              <a:lnSpc>
                <a:spcPct val="160000"/>
              </a:lnSpc>
              <a:spcBef>
                <a:spcPct val="0"/>
              </a:spcBef>
              <a:buClrTx/>
              <a:buSzTx/>
              <a:buFontTx/>
              <a:buNone/>
            </a:pPr>
            <a:r>
              <a:rPr lang="en-US" altLang="zh-CN" sz="2100" dirty="0">
                <a:latin typeface="微软雅黑" panose="020B0503020204020204" pitchFamily="34" charset="-122"/>
                <a:ea typeface="微软雅黑" panose="020B0503020204020204" pitchFamily="34" charset="-122"/>
              </a:rPr>
              <a:t>(2)</a:t>
            </a:r>
            <a:r>
              <a:rPr lang="zh-CN" altLang="en-US" sz="2100" dirty="0">
                <a:latin typeface="微软雅黑" panose="020B0503020204020204" pitchFamily="34" charset="-122"/>
                <a:ea typeface="微软雅黑" panose="020B0503020204020204" pitchFamily="34" charset="-122"/>
              </a:rPr>
              <a:t>将剩余的货箱装到第二艘轮船上</a:t>
            </a:r>
          </a:p>
        </p:txBody>
      </p:sp>
      <p:sp>
        <p:nvSpPr>
          <p:cNvPr id="39945" name="Text Box 9"/>
          <p:cNvSpPr txBox="1">
            <a:spLocks noChangeArrowheads="1"/>
          </p:cNvSpPr>
          <p:nvPr/>
        </p:nvSpPr>
        <p:spPr bwMode="auto">
          <a:xfrm>
            <a:off x="1485900" y="2621756"/>
            <a:ext cx="5767926"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100">
                <a:solidFill>
                  <a:srgbClr val="0000FF"/>
                </a:solidFill>
                <a:latin typeface="微软雅黑" panose="020B0503020204020204" pitchFamily="34" charset="-122"/>
                <a:ea typeface="微软雅黑" panose="020B0503020204020204" pitchFamily="34" charset="-122"/>
              </a:rPr>
              <a:t>将第一艘船尽可能装满等价于如下</a:t>
            </a:r>
            <a:r>
              <a:rPr lang="en-US" altLang="zh-CN" sz="2100">
                <a:solidFill>
                  <a:srgbClr val="0000FF"/>
                </a:solidFill>
                <a:latin typeface="微软雅黑" panose="020B0503020204020204" pitchFamily="34" charset="-122"/>
                <a:ea typeface="微软雅黑" panose="020B0503020204020204" pitchFamily="34" charset="-122"/>
              </a:rPr>
              <a:t>0-l</a:t>
            </a:r>
            <a:r>
              <a:rPr lang="zh-CN" altLang="en-US" sz="2100">
                <a:solidFill>
                  <a:srgbClr val="0000FF"/>
                </a:solidFill>
                <a:latin typeface="微软雅黑" panose="020B0503020204020204" pitchFamily="34" charset="-122"/>
                <a:ea typeface="微软雅黑" panose="020B0503020204020204" pitchFamily="34" charset="-122"/>
              </a:rPr>
              <a:t>背包问题</a:t>
            </a:r>
            <a:r>
              <a:rPr lang="en-US" altLang="zh-CN" sz="2100">
                <a:solidFill>
                  <a:srgbClr val="0000FF"/>
                </a:solidFill>
                <a:latin typeface="微软雅黑" panose="020B0503020204020204" pitchFamily="34" charset="-122"/>
                <a:ea typeface="微软雅黑" panose="020B0503020204020204" pitchFamily="34" charset="-122"/>
              </a:rPr>
              <a:t>:</a:t>
            </a:r>
          </a:p>
        </p:txBody>
      </p:sp>
      <p:sp>
        <p:nvSpPr>
          <p:cNvPr id="29703" name="Rectangle 11"/>
          <p:cNvSpPr>
            <a:spLocks noChangeArrowheads="1"/>
          </p:cNvSpPr>
          <p:nvPr/>
        </p:nvSpPr>
        <p:spPr bwMode="auto">
          <a:xfrm>
            <a:off x="1143001" y="1953794"/>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graphicFrame>
        <p:nvGraphicFramePr>
          <p:cNvPr id="39946" name="Object 10"/>
          <p:cNvGraphicFramePr>
            <a:graphicFrameLocks noChangeAspect="1"/>
          </p:cNvGraphicFramePr>
          <p:nvPr/>
        </p:nvGraphicFramePr>
        <p:xfrm>
          <a:off x="2971800" y="3086101"/>
          <a:ext cx="2514600" cy="1926431"/>
        </p:xfrm>
        <a:graphic>
          <a:graphicData uri="http://schemas.openxmlformats.org/presentationml/2006/ole">
            <mc:AlternateContent xmlns:mc="http://schemas.openxmlformats.org/markup-compatibility/2006">
              <mc:Choice xmlns:v="urn:schemas-microsoft-com:vml" Requires="v">
                <p:oleObj spid="_x0000_s16438" name="公式" r:id="rId3" imgW="1625600" imgH="1244600" progId="Equation.3">
                  <p:embed/>
                </p:oleObj>
              </mc:Choice>
              <mc:Fallback>
                <p:oleObj name="公式" r:id="rId3" imgW="1625600" imgH="1244600" progId="Equation.3">
                  <p:embed/>
                  <p:pic>
                    <p:nvPicPr>
                      <p:cNvPr id="39946"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086101"/>
                        <a:ext cx="2514600" cy="1926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燕尾形 10"/>
          <p:cNvSpPr/>
          <p:nvPr/>
        </p:nvSpPr>
        <p:spPr>
          <a:xfrm>
            <a:off x="899591" y="123479"/>
            <a:ext cx="3527629" cy="504056"/>
          </a:xfrm>
          <a:prstGeom prst="chevron">
            <a:avLst/>
          </a:prstGeom>
          <a:solidFill>
            <a:schemeClr val="accent1"/>
          </a:solidFill>
          <a:ln>
            <a:noFill/>
          </a:ln>
        </p:spPr>
        <p:txBody>
          <a:bodyPr anchor="ctr"/>
          <a:lstStyle/>
          <a:p>
            <a:pPr defTabSz="687665"/>
            <a:r>
              <a:rPr lang="en-US" altLang="zh-CN" sz="2000" dirty="0">
                <a:solidFill>
                  <a:srgbClr val="FFFFFF"/>
                </a:solidFill>
                <a:latin typeface="微软雅黑" pitchFamily="34" charset="-122"/>
                <a:ea typeface="微软雅黑" pitchFamily="34" charset="-122"/>
              </a:rPr>
              <a:t>1</a:t>
            </a:r>
            <a:r>
              <a:rPr lang="zh-CN" altLang="en-US" sz="2000" dirty="0">
                <a:solidFill>
                  <a:srgbClr val="FFFFFF"/>
                </a:solidFill>
                <a:latin typeface="微软雅黑" pitchFamily="34" charset="-122"/>
                <a:ea typeface="微软雅黑" pitchFamily="34" charset="-122"/>
              </a:rPr>
              <a:t>、装载问题的描述</a:t>
            </a:r>
          </a:p>
        </p:txBody>
      </p:sp>
    </p:spTree>
    <p:extLst>
      <p:ext uri="{BB962C8B-B14F-4D97-AF65-F5344CB8AC3E}">
        <p14:creationId xmlns:p14="http://schemas.microsoft.com/office/powerpoint/2010/main" val="60984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944"/>
                                        </p:tgtEl>
                                        <p:attrNameLst>
                                          <p:attrName>style.visibility</p:attrName>
                                        </p:attrNameLst>
                                      </p:cBhvr>
                                      <p:to>
                                        <p:strVal val="visible"/>
                                      </p:to>
                                    </p:set>
                                    <p:animEffect transition="in" filter="box(in)">
                                      <p:cBhvr>
                                        <p:cTn id="7" dur="500"/>
                                        <p:tgtEl>
                                          <p:spTgt spid="399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4" presetClass="entr" presetSubtype="0" accel="100000" fill="hold" grpId="0" nodeType="clickEffect">
                                  <p:stCondLst>
                                    <p:cond delay="0"/>
                                  </p:stCondLst>
                                  <p:childTnLst>
                                    <p:set>
                                      <p:cBhvr>
                                        <p:cTn id="11" dur="1" fill="hold">
                                          <p:stCondLst>
                                            <p:cond delay="0"/>
                                          </p:stCondLst>
                                        </p:cTn>
                                        <p:tgtEl>
                                          <p:spTgt spid="39945"/>
                                        </p:tgtEl>
                                        <p:attrNameLst>
                                          <p:attrName>style.visibility</p:attrName>
                                        </p:attrNameLst>
                                      </p:cBhvr>
                                      <p:to>
                                        <p:strVal val="visible"/>
                                      </p:to>
                                    </p:set>
                                    <p:anim calcmode="lin" valueType="num">
                                      <p:cBhvr>
                                        <p:cTn id="12" dur="500" fill="hold"/>
                                        <p:tgtEl>
                                          <p:spTgt spid="39945"/>
                                        </p:tgtEl>
                                        <p:attrNameLst>
                                          <p:attrName>ppt_w</p:attrName>
                                        </p:attrNameLst>
                                      </p:cBhvr>
                                      <p:tavLst>
                                        <p:tav tm="0">
                                          <p:val>
                                            <p:strVal val="#ppt_w*0.05"/>
                                          </p:val>
                                        </p:tav>
                                        <p:tav tm="100000">
                                          <p:val>
                                            <p:strVal val="#ppt_w"/>
                                          </p:val>
                                        </p:tav>
                                      </p:tavLst>
                                    </p:anim>
                                    <p:anim calcmode="lin" valueType="num">
                                      <p:cBhvr>
                                        <p:cTn id="13" dur="500" fill="hold"/>
                                        <p:tgtEl>
                                          <p:spTgt spid="39945"/>
                                        </p:tgtEl>
                                        <p:attrNameLst>
                                          <p:attrName>ppt_h</p:attrName>
                                        </p:attrNameLst>
                                      </p:cBhvr>
                                      <p:tavLst>
                                        <p:tav tm="0">
                                          <p:val>
                                            <p:strVal val="#ppt_h"/>
                                          </p:val>
                                        </p:tav>
                                        <p:tav tm="100000">
                                          <p:val>
                                            <p:strVal val="#ppt_h"/>
                                          </p:val>
                                        </p:tav>
                                      </p:tavLst>
                                    </p:anim>
                                    <p:anim calcmode="lin" valueType="num">
                                      <p:cBhvr>
                                        <p:cTn id="14" dur="500" fill="hold"/>
                                        <p:tgtEl>
                                          <p:spTgt spid="39945"/>
                                        </p:tgtEl>
                                        <p:attrNameLst>
                                          <p:attrName>ppt_x</p:attrName>
                                        </p:attrNameLst>
                                      </p:cBhvr>
                                      <p:tavLst>
                                        <p:tav tm="0">
                                          <p:val>
                                            <p:strVal val="#ppt_x-.2"/>
                                          </p:val>
                                        </p:tav>
                                        <p:tav tm="100000">
                                          <p:val>
                                            <p:strVal val="#ppt_x"/>
                                          </p:val>
                                        </p:tav>
                                      </p:tavLst>
                                    </p:anim>
                                    <p:anim calcmode="lin" valueType="num">
                                      <p:cBhvr>
                                        <p:cTn id="15" dur="500" fill="hold"/>
                                        <p:tgtEl>
                                          <p:spTgt spid="39945"/>
                                        </p:tgtEl>
                                        <p:attrNameLst>
                                          <p:attrName>ppt_y</p:attrName>
                                        </p:attrNameLst>
                                      </p:cBhvr>
                                      <p:tavLst>
                                        <p:tav tm="0">
                                          <p:val>
                                            <p:strVal val="#ppt_y"/>
                                          </p:val>
                                        </p:tav>
                                        <p:tav tm="100000">
                                          <p:val>
                                            <p:strVal val="#ppt_y"/>
                                          </p:val>
                                        </p:tav>
                                      </p:tavLst>
                                    </p:anim>
                                    <p:animEffect transition="in" filter="fade">
                                      <p:cBhvr>
                                        <p:cTn id="16" dur="500"/>
                                        <p:tgtEl>
                                          <p:spTgt spid="399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39946"/>
                                        </p:tgtEl>
                                        <p:attrNameLst>
                                          <p:attrName>style.visibility</p:attrName>
                                        </p:attrNameLst>
                                      </p:cBhvr>
                                      <p:to>
                                        <p:strVal val="visible"/>
                                      </p:to>
                                    </p:set>
                                    <p:animEffect transition="in" filter="checkerboard(across)">
                                      <p:cBhvr>
                                        <p:cTn id="21" dur="500"/>
                                        <p:tgtEl>
                                          <p:spTgt spid="39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4" grpId="0"/>
      <p:bldP spid="399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Text Box 9"/>
          <p:cNvSpPr txBox="1">
            <a:spLocks noChangeArrowheads="1"/>
          </p:cNvSpPr>
          <p:nvPr/>
        </p:nvSpPr>
        <p:spPr bwMode="auto">
          <a:xfrm>
            <a:off x="846235" y="860766"/>
            <a:ext cx="1539204"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100" dirty="0">
                <a:solidFill>
                  <a:srgbClr val="0000FF"/>
                </a:solidFill>
                <a:latin typeface="微软雅黑" panose="020B0503020204020204" pitchFamily="34" charset="-122"/>
                <a:ea typeface="微软雅黑" panose="020B0503020204020204" pitchFamily="34" charset="-122"/>
              </a:rPr>
              <a:t>算法思路：</a:t>
            </a:r>
          </a:p>
        </p:txBody>
      </p:sp>
      <p:sp>
        <p:nvSpPr>
          <p:cNvPr id="9" name="燕尾形 8"/>
          <p:cNvSpPr/>
          <p:nvPr/>
        </p:nvSpPr>
        <p:spPr>
          <a:xfrm>
            <a:off x="899591" y="123479"/>
            <a:ext cx="3527629" cy="504056"/>
          </a:xfrm>
          <a:prstGeom prst="chevron">
            <a:avLst/>
          </a:prstGeom>
          <a:solidFill>
            <a:schemeClr val="accent1"/>
          </a:solidFill>
          <a:ln>
            <a:noFill/>
          </a:ln>
        </p:spPr>
        <p:txBody>
          <a:bodyPr anchor="ctr"/>
          <a:lstStyle/>
          <a:p>
            <a:pPr defTabSz="687665"/>
            <a:r>
              <a:rPr lang="en-US" altLang="zh-CN" sz="2000" dirty="0">
                <a:solidFill>
                  <a:srgbClr val="FFFFFF"/>
                </a:solidFill>
                <a:latin typeface="微软雅黑" pitchFamily="34" charset="-122"/>
                <a:ea typeface="微软雅黑" pitchFamily="34" charset="-122"/>
              </a:rPr>
              <a:t>2</a:t>
            </a:r>
            <a:r>
              <a:rPr lang="zh-CN" altLang="en-US" sz="2000" dirty="0">
                <a:solidFill>
                  <a:srgbClr val="FFFFFF"/>
                </a:solidFill>
                <a:latin typeface="微软雅黑" pitchFamily="34" charset="-122"/>
                <a:ea typeface="微软雅黑" pitchFamily="34" charset="-122"/>
              </a:rPr>
              <a:t>、装载问题的算法设计</a:t>
            </a:r>
          </a:p>
        </p:txBody>
      </p:sp>
      <p:graphicFrame>
        <p:nvGraphicFramePr>
          <p:cNvPr id="31" name="Object 7"/>
          <p:cNvGraphicFramePr>
            <a:graphicFrameLocks noGrp="1" noChangeAspect="1"/>
          </p:cNvGraphicFramePr>
          <p:nvPr>
            <p:ph sz="half" idx="1"/>
            <p:extLst>
              <p:ext uri="{D42A27DB-BD31-4B8C-83A1-F6EECF244321}">
                <p14:modId xmlns:p14="http://schemas.microsoft.com/office/powerpoint/2010/main" val="2433926727"/>
              </p:ext>
            </p:extLst>
          </p:nvPr>
        </p:nvGraphicFramePr>
        <p:xfrm>
          <a:off x="904875" y="1390650"/>
          <a:ext cx="6418263" cy="1692275"/>
        </p:xfrm>
        <a:graphic>
          <a:graphicData uri="http://schemas.openxmlformats.org/presentationml/2006/ole">
            <mc:AlternateContent xmlns:mc="http://schemas.openxmlformats.org/markup-compatibility/2006">
              <mc:Choice xmlns:v="urn:schemas-microsoft-com:vml" Requires="v">
                <p:oleObj spid="_x0000_s17483" name="Document" r:id="rId3" imgW="3712591" imgH="979308" progId="Word.Document.8">
                  <p:embed/>
                </p:oleObj>
              </mc:Choice>
              <mc:Fallback>
                <p:oleObj name="Document" r:id="rId3" imgW="3712591" imgH="979308" progId="Word.Document.8">
                  <p:embed/>
                  <p:pic>
                    <p:nvPicPr>
                      <p:cNvPr id="40967" name="Object 7"/>
                      <p:cNvPicPr>
                        <a:picLocks noChangeAspect="1" noChangeArrowheads="1"/>
                      </p:cNvPicPr>
                      <p:nvPr/>
                    </p:nvPicPr>
                    <p:blipFill>
                      <a:blip r:embed="rId4"/>
                      <a:srcRect/>
                      <a:stretch>
                        <a:fillRect/>
                      </a:stretch>
                    </p:blipFill>
                    <p:spPr bwMode="auto">
                      <a:xfrm>
                        <a:off x="904875" y="1390650"/>
                        <a:ext cx="6418263" cy="169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Text Box 10"/>
          <p:cNvSpPr txBox="1">
            <a:spLocks noChangeArrowheads="1"/>
          </p:cNvSpPr>
          <p:nvPr/>
        </p:nvSpPr>
        <p:spPr bwMode="auto">
          <a:xfrm>
            <a:off x="818713" y="3367713"/>
            <a:ext cx="66479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latin typeface="微软雅黑" panose="020B0503020204020204" pitchFamily="34" charset="-122"/>
                <a:ea typeface="微软雅黑" panose="020B0503020204020204" pitchFamily="34" charset="-122"/>
              </a:rPr>
              <a:t>利用最优解性质进一步</a:t>
            </a:r>
            <a:r>
              <a:rPr lang="zh-CN" altLang="en-US" sz="2400" dirty="0">
                <a:solidFill>
                  <a:srgbClr val="0000FF"/>
                </a:solidFill>
                <a:latin typeface="微软雅黑" panose="020B0503020204020204" pitchFamily="34" charset="-122"/>
                <a:ea typeface="微软雅黑" panose="020B0503020204020204" pitchFamily="34" charset="-122"/>
              </a:rPr>
              <a:t>剪去不含最优解的子树。</a:t>
            </a:r>
          </a:p>
        </p:txBody>
      </p:sp>
      <p:sp>
        <p:nvSpPr>
          <p:cNvPr id="34" name="Line 15"/>
          <p:cNvSpPr>
            <a:spLocks noChangeShapeType="1"/>
          </p:cNvSpPr>
          <p:nvPr/>
        </p:nvSpPr>
        <p:spPr bwMode="auto">
          <a:xfrm flipV="1">
            <a:off x="3753897" y="2738031"/>
            <a:ext cx="2247000" cy="0"/>
          </a:xfrm>
          <a:prstGeom prst="line">
            <a:avLst/>
          </a:prstGeom>
          <a:noFill/>
          <a:ln w="889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16"/>
          <p:cNvSpPr>
            <a:spLocks noChangeShapeType="1"/>
          </p:cNvSpPr>
          <p:nvPr/>
        </p:nvSpPr>
        <p:spPr bwMode="auto">
          <a:xfrm>
            <a:off x="3952200" y="3949200"/>
            <a:ext cx="3098954" cy="0"/>
          </a:xfrm>
          <a:prstGeom prst="line">
            <a:avLst/>
          </a:prstGeom>
          <a:noFill/>
          <a:ln w="889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39385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ox(i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ox(in)">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strips(downLeft)">
                                      <p:cBhvr>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750"/>
            <a:ext cx="8229600" cy="3594873"/>
          </a:xfrm>
        </p:spPr>
        <p:txBody>
          <a:bodyPr/>
          <a:lstStyle/>
          <a:p>
            <a:r>
              <a:rPr lang="zh-CN" altLang="en-US" sz="2400" dirty="0">
                <a:solidFill>
                  <a:srgbClr val="FF0000"/>
                </a:solidFill>
              </a:rPr>
              <a:t>可行性约束</a:t>
            </a:r>
            <a:r>
              <a:rPr lang="zh-CN" altLang="en-US" sz="2400" dirty="0" smtClean="0">
                <a:solidFill>
                  <a:srgbClr val="FF0000"/>
                </a:solidFill>
              </a:rPr>
              <a:t>函数</a:t>
            </a:r>
            <a:endParaRPr lang="en-US" altLang="zh-CN" sz="2400" dirty="0">
              <a:solidFill>
                <a:srgbClr val="FF0000"/>
              </a:solidFill>
            </a:endParaRPr>
          </a:p>
          <a:p>
            <a:pPr marL="457200" lvl="1" indent="0">
              <a:buNone/>
            </a:pPr>
            <a:endParaRPr lang="en-US" altLang="zh-CN" dirty="0">
              <a:sym typeface="+mn-ea"/>
            </a:endParaRPr>
          </a:p>
          <a:p>
            <a:pPr marL="627063" indent="-87313">
              <a:buNone/>
            </a:pPr>
            <a:r>
              <a:rPr lang="en-US" altLang="zh-CN" sz="2000" i="1" dirty="0" err="1" smtClean="0"/>
              <a:t>ew</a:t>
            </a:r>
            <a:r>
              <a:rPr lang="zh-CN" altLang="en-US" sz="2000" dirty="0" smtClean="0"/>
              <a:t>：子集树的第</a:t>
            </a:r>
            <a:r>
              <a:rPr lang="en-US" altLang="zh-CN" sz="2000" dirty="0" smtClean="0"/>
              <a:t>j+1</a:t>
            </a:r>
            <a:r>
              <a:rPr lang="zh-CN" altLang="en-US" sz="2000" dirty="0" smtClean="0"/>
              <a:t>层的节点</a:t>
            </a:r>
            <a:r>
              <a:rPr lang="en-US" altLang="zh-CN" sz="2000" dirty="0" smtClean="0"/>
              <a:t>Z</a:t>
            </a:r>
            <a:r>
              <a:rPr lang="zh-CN" altLang="en-US" sz="2000" dirty="0" smtClean="0"/>
              <a:t>处当前的装载重量，即</a:t>
            </a:r>
            <a:endParaRPr lang="en-US" altLang="zh-CN" sz="2000" dirty="0" smtClean="0"/>
          </a:p>
          <a:p>
            <a:pPr marL="627063" indent="-87313">
              <a:buNone/>
            </a:pPr>
            <a:endParaRPr lang="en-US" altLang="zh-CN" sz="2000" dirty="0" smtClean="0"/>
          </a:p>
          <a:p>
            <a:pPr marL="627063" indent="-87313">
              <a:buNone/>
            </a:pPr>
            <a:r>
              <a:rPr lang="en-US" altLang="zh-CN" sz="2000" dirty="0" err="1" smtClean="0"/>
              <a:t>bestw</a:t>
            </a:r>
            <a:r>
              <a:rPr lang="zh-CN" altLang="en-US" sz="2000" dirty="0" smtClean="0"/>
              <a:t>：当前最优载重量</a:t>
            </a:r>
          </a:p>
          <a:p>
            <a:pPr marL="627063" indent="-87313">
              <a:buNone/>
            </a:pPr>
            <a:r>
              <a:rPr lang="en-US" altLang="zh-CN" sz="2000" i="1" dirty="0" smtClean="0"/>
              <a:t>r </a:t>
            </a:r>
            <a:r>
              <a:rPr lang="en-US" altLang="zh-CN" sz="2000" dirty="0" smtClean="0"/>
              <a:t>: </a:t>
            </a:r>
            <a:r>
              <a:rPr lang="zh-CN" altLang="en-US" sz="2000" dirty="0" smtClean="0"/>
              <a:t>剩余集装箱的重量</a:t>
            </a:r>
            <a:endParaRPr lang="en-US" altLang="zh-CN" sz="2000" dirty="0" smtClean="0"/>
          </a:p>
          <a:p>
            <a:r>
              <a:rPr lang="zh-CN" altLang="en-US" sz="2400" dirty="0" smtClean="0">
                <a:solidFill>
                  <a:srgbClr val="FF0000"/>
                </a:solidFill>
              </a:rPr>
              <a:t>上界函数</a:t>
            </a:r>
            <a:endParaRPr lang="en-US" altLang="zh-CN" sz="2400" dirty="0" smtClean="0">
              <a:solidFill>
                <a:srgbClr val="FF0000"/>
              </a:solidFill>
            </a:endParaRPr>
          </a:p>
          <a:p>
            <a:endParaRPr lang="en-US" altLang="zh-CN" dirty="0"/>
          </a:p>
          <a:p>
            <a:endParaRPr lang="en-US" altLang="zh-CN" dirty="0"/>
          </a:p>
        </p:txBody>
      </p:sp>
      <p:sp>
        <p:nvSpPr>
          <p:cNvPr id="3" name="日期占位符 2"/>
          <p:cNvSpPr>
            <a:spLocks noGrp="1"/>
          </p:cNvSpPr>
          <p:nvPr>
            <p:ph type="dt" sz="half" idx="10"/>
          </p:nvPr>
        </p:nvSpPr>
        <p:spPr/>
        <p:txBody>
          <a:bodyPr/>
          <a:lstStyle/>
          <a:p>
            <a:pPr>
              <a:defRPr/>
            </a:pPr>
            <a:fld id="{CA0E0E4F-9EAC-4D2F-9A4A-96C150ECADC0}" type="datetime1">
              <a:rPr lang="zh-CN" altLang="en-US" smtClean="0"/>
              <a:pPr>
                <a:defRPr/>
              </a:pPr>
              <a:t>2021/11/8</a:t>
            </a:fld>
            <a:endParaRPr lang="zh-CN" altLang="en-US" sz="1800" dirty="0">
              <a:solidFill>
                <a:schemeClr val="tx1"/>
              </a:solidFill>
            </a:endParaRPr>
          </a:p>
        </p:txBody>
      </p:sp>
      <p:sp>
        <p:nvSpPr>
          <p:cNvPr id="5" name="燕尾形 4"/>
          <p:cNvSpPr/>
          <p:nvPr/>
        </p:nvSpPr>
        <p:spPr>
          <a:xfrm>
            <a:off x="899591" y="123479"/>
            <a:ext cx="3527629" cy="504056"/>
          </a:xfrm>
          <a:prstGeom prst="chevron">
            <a:avLst/>
          </a:prstGeom>
          <a:solidFill>
            <a:schemeClr val="accent1"/>
          </a:solidFill>
          <a:ln>
            <a:noFill/>
          </a:ln>
        </p:spPr>
        <p:txBody>
          <a:bodyPr anchor="ctr"/>
          <a:lstStyle/>
          <a:p>
            <a:pPr defTabSz="687665"/>
            <a:r>
              <a:rPr lang="en-US" altLang="zh-CN" sz="2000" dirty="0">
                <a:solidFill>
                  <a:srgbClr val="FFFFFF"/>
                </a:solidFill>
                <a:latin typeface="微软雅黑" pitchFamily="34" charset="-122"/>
                <a:ea typeface="微软雅黑" pitchFamily="34" charset="-122"/>
              </a:rPr>
              <a:t>2</a:t>
            </a:r>
            <a:r>
              <a:rPr lang="zh-CN" altLang="en-US" sz="2000" dirty="0">
                <a:solidFill>
                  <a:srgbClr val="FFFFFF"/>
                </a:solidFill>
                <a:latin typeface="微软雅黑" pitchFamily="34" charset="-122"/>
                <a:ea typeface="微软雅黑" pitchFamily="34" charset="-122"/>
              </a:rPr>
              <a:t>、装载问题的算法设计</a:t>
            </a:r>
          </a:p>
        </p:txBody>
      </p:sp>
      <p:graphicFrame>
        <p:nvGraphicFramePr>
          <p:cNvPr id="6" name="对象 5"/>
          <p:cNvGraphicFramePr/>
          <p:nvPr>
            <p:extLst>
              <p:ext uri="{D42A27DB-BD31-4B8C-83A1-F6EECF244321}">
                <p14:modId xmlns:p14="http://schemas.microsoft.com/office/powerpoint/2010/main" val="2688523726"/>
              </p:ext>
            </p:extLst>
          </p:nvPr>
        </p:nvGraphicFramePr>
        <p:xfrm>
          <a:off x="3200924" y="1092031"/>
          <a:ext cx="1226296" cy="655175"/>
        </p:xfrm>
        <a:graphic>
          <a:graphicData uri="http://schemas.openxmlformats.org/presentationml/2006/ole">
            <mc:AlternateContent xmlns:mc="http://schemas.openxmlformats.org/markup-compatibility/2006">
              <mc:Choice xmlns:v="urn:schemas-microsoft-com:vml" Requires="v">
                <p:oleObj spid="_x0000_s20527" r:id="rId3" imgW="761365" imgH="431800" progId="Equation.3">
                  <p:embed/>
                </p:oleObj>
              </mc:Choice>
              <mc:Fallback>
                <p:oleObj r:id="rId3" imgW="761365" imgH="431800" progId="Equation.3">
                  <p:embed/>
                  <p:pic>
                    <p:nvPicPr>
                      <p:cNvPr id="291847" name="对象 291846"/>
                      <p:cNvPicPr/>
                      <p:nvPr/>
                    </p:nvPicPr>
                    <p:blipFill>
                      <a:blip r:embed="rId4"/>
                      <a:stretch>
                        <a:fillRect/>
                      </a:stretch>
                    </p:blipFill>
                    <p:spPr>
                      <a:xfrm>
                        <a:off x="3200924" y="1092031"/>
                        <a:ext cx="1226296" cy="655175"/>
                      </a:xfrm>
                      <a:prstGeom prst="rect">
                        <a:avLst/>
                      </a:prstGeom>
                      <a:noFill/>
                      <a:ln w="38100">
                        <a:noFill/>
                        <a:miter/>
                      </a:ln>
                    </p:spPr>
                  </p:pic>
                </p:oleObj>
              </mc:Fallback>
            </mc:AlternateContent>
          </a:graphicData>
        </a:graphic>
      </p:graphicFrame>
      <mc:AlternateContent xmlns:mc="http://schemas.openxmlformats.org/markup-compatibility/2006" xmlns:a14="http://schemas.microsoft.com/office/drawing/2010/main">
        <mc:Choice Requires="a14">
          <p:sp>
            <p:nvSpPr>
              <p:cNvPr id="4" name="矩形 3"/>
              <p:cNvSpPr/>
              <p:nvPr/>
            </p:nvSpPr>
            <p:spPr>
              <a:xfrm>
                <a:off x="2303541" y="3537662"/>
                <a:ext cx="3021063"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m:t>
                      </m:r>
                      <m:r>
                        <a:rPr lang="en-US" altLang="zh-CN" sz="2400" i="1" smtClean="0">
                          <a:latin typeface="Cambria Math" panose="02040503050406030204" pitchFamily="18" charset="0"/>
                        </a:rPr>
                        <m:t>=</m:t>
                      </m:r>
                      <m:r>
                        <a:rPr lang="en-US" altLang="zh-CN" sz="2400" b="0" i="1" smtClean="0">
                          <a:latin typeface="Cambria Math" panose="02040503050406030204" pitchFamily="18" charset="0"/>
                        </a:rPr>
                        <m:t>𝑒</m:t>
                      </m:r>
                      <m:r>
                        <a:rPr lang="en-US" altLang="zh-CN" sz="2400" i="1">
                          <a:latin typeface="Cambria Math" panose="02040503050406030204" pitchFamily="18" charset="0"/>
                        </a:rPr>
                        <m:t>𝑤</m:t>
                      </m:r>
                      <m:r>
                        <a:rPr lang="en-US" altLang="zh-CN" sz="2400" i="1">
                          <a:latin typeface="Cambria Math" panose="02040503050406030204" pitchFamily="18" charset="0"/>
                        </a:rPr>
                        <m:t>+</m:t>
                      </m:r>
                      <m:r>
                        <a:rPr lang="en-US" altLang="zh-CN" sz="2400" i="1">
                          <a:latin typeface="Cambria Math" panose="02040503050406030204" pitchFamily="18" charset="0"/>
                        </a:rPr>
                        <m:t>𝑟</m:t>
                      </m:r>
                    </m:oMath>
                  </m:oMathPara>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2303541" y="3537662"/>
                <a:ext cx="3021063" cy="46166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2148936" y="2090273"/>
                <a:ext cx="3330271"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e</m:t>
                      </m:r>
                      <m:r>
                        <a:rPr lang="en-US" altLang="zh-CN" b="0" i="1" smtClean="0">
                          <a:latin typeface="Cambria Math" panose="02040503050406030204" pitchFamily="18" charset="0"/>
                        </a:rPr>
                        <m:t>𝑤</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𝑗</m:t>
                          </m:r>
                        </m:sub>
                      </m:sSub>
                    </m:oMath>
                  </m:oMathPara>
                </a14:m>
                <a:endParaRPr lang="zh-CN" altLang="en-US" dirty="0"/>
              </a:p>
            </p:txBody>
          </p:sp>
        </mc:Choice>
        <mc:Fallback>
          <p:sp>
            <p:nvSpPr>
              <p:cNvPr id="7" name="矩形 6"/>
              <p:cNvSpPr>
                <a:spLocks noRot="1" noChangeAspect="1" noMove="1" noResize="1" noEditPoints="1" noAdjustHandles="1" noChangeArrowheads="1" noChangeShapeType="1" noTextEdit="1"/>
              </p:cNvSpPr>
              <p:nvPr/>
            </p:nvSpPr>
            <p:spPr>
              <a:xfrm>
                <a:off x="2148936" y="2090273"/>
                <a:ext cx="3330271" cy="391646"/>
              </a:xfrm>
              <a:prstGeom prst="rect">
                <a:avLst/>
              </a:prstGeom>
              <a:blipFill>
                <a:blip r:embed="rId6"/>
                <a:stretch>
                  <a:fillRect b="-7813"/>
                </a:stretch>
              </a:blipFill>
            </p:spPr>
            <p:txBody>
              <a:bodyPr/>
              <a:lstStyle/>
              <a:p>
                <a:r>
                  <a:rPr lang="zh-CN" altLang="en-US">
                    <a:noFill/>
                  </a:rPr>
                  <a:t> </a:t>
                </a:r>
              </a:p>
            </p:txBody>
          </p:sp>
        </mc:Fallback>
      </mc:AlternateContent>
      <p:sp>
        <p:nvSpPr>
          <p:cNvPr id="8" name="AutoShape 6"/>
          <p:cNvSpPr>
            <a:spLocks/>
          </p:cNvSpPr>
          <p:nvPr/>
        </p:nvSpPr>
        <p:spPr bwMode="auto">
          <a:xfrm>
            <a:off x="1886195" y="4551782"/>
            <a:ext cx="1849484" cy="430960"/>
          </a:xfrm>
          <a:prstGeom prst="borderCallout2">
            <a:avLst>
              <a:gd name="adj1" fmla="val -1699"/>
              <a:gd name="adj2" fmla="val 46979"/>
              <a:gd name="adj3" fmla="val -42694"/>
              <a:gd name="adj4" fmla="val 57684"/>
              <a:gd name="adj5" fmla="val -121890"/>
              <a:gd name="adj6" fmla="val 104830"/>
            </a:avLst>
          </a:prstGeom>
          <a:solidFill>
            <a:srgbClr val="FFFFFF"/>
          </a:solidFill>
          <a:ln w="19050" cap="sq">
            <a:solidFill>
              <a:srgbClr val="FF3300"/>
            </a:solidFill>
            <a:miter lim="800000"/>
            <a:headEnd type="none" w="sm" len="sm"/>
            <a:tailEnd type="oval" w="lg" len="lg"/>
          </a:ln>
        </p:spPr>
        <p:txBody>
          <a:bodyPr/>
          <a:lstStyle/>
          <a:p>
            <a:r>
              <a:rPr lang="zh-CN" altLang="en-US" b="1" dirty="0">
                <a:latin typeface="Times New Roman" pitchFamily="18" charset="0"/>
                <a:ea typeface="华文细黑" pitchFamily="2" charset="-122"/>
              </a:rPr>
              <a:t>已经装载的重量</a:t>
            </a:r>
            <a:endParaRPr lang="en-US" altLang="zh-CN" b="1" dirty="0">
              <a:latin typeface="Times New Roman" pitchFamily="18" charset="0"/>
              <a:ea typeface="华文细黑" pitchFamily="2" charset="-122"/>
            </a:endParaRPr>
          </a:p>
          <a:p>
            <a:endParaRPr lang="zh-CN" altLang="en-US" dirty="0">
              <a:latin typeface="黑体" panose="02010609060101010101" pitchFamily="49" charset="-122"/>
              <a:ea typeface="黑体" panose="02010609060101010101" pitchFamily="49" charset="-122"/>
            </a:endParaRPr>
          </a:p>
        </p:txBody>
      </p:sp>
      <p:sp>
        <p:nvSpPr>
          <p:cNvPr id="9" name="AutoShape 6"/>
          <p:cNvSpPr>
            <a:spLocks/>
          </p:cNvSpPr>
          <p:nvPr/>
        </p:nvSpPr>
        <p:spPr bwMode="auto">
          <a:xfrm>
            <a:off x="4572000" y="4609643"/>
            <a:ext cx="1851064" cy="395697"/>
          </a:xfrm>
          <a:prstGeom prst="borderCallout2">
            <a:avLst>
              <a:gd name="adj1" fmla="val 1407"/>
              <a:gd name="adj2" fmla="val 50520"/>
              <a:gd name="adj3" fmla="val -46766"/>
              <a:gd name="adj4" fmla="val 40358"/>
              <a:gd name="adj5" fmla="val -144690"/>
              <a:gd name="adj6" fmla="val -10982"/>
            </a:avLst>
          </a:prstGeom>
          <a:solidFill>
            <a:srgbClr val="FFFFFF"/>
          </a:solidFill>
          <a:ln w="19050" cap="sq">
            <a:solidFill>
              <a:srgbClr val="FF3300"/>
            </a:solidFill>
            <a:miter lim="800000"/>
            <a:headEnd type="none" w="sm" len="sm"/>
            <a:tailEnd type="oval" w="lg" len="lg"/>
          </a:ln>
        </p:spPr>
        <p:txBody>
          <a:bodyPr/>
          <a:lstStyle/>
          <a:p>
            <a:r>
              <a:rPr lang="zh-CN" altLang="en-US" b="1" dirty="0">
                <a:latin typeface="Times New Roman" pitchFamily="18" charset="0"/>
                <a:ea typeface="华文细黑" pitchFamily="2" charset="-122"/>
              </a:rPr>
              <a:t>剩余重量的上界</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5221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out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42"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arn(outHorizontal)">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autoUpdateAnimBg="0"/>
      <p:bldP spid="9"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Oval 31">
            <a:extLst>
              <a:ext uri="{FF2B5EF4-FFF2-40B4-BE49-F238E27FC236}">
                <a16:creationId xmlns:a16="http://schemas.microsoft.com/office/drawing/2014/main" id="{1956BCB6-E5D6-4E7E-BD85-91AA5E555019}"/>
              </a:ext>
            </a:extLst>
          </p:cNvPr>
          <p:cNvSpPr>
            <a:spLocks noChangeArrowheads="1"/>
          </p:cNvSpPr>
          <p:nvPr/>
        </p:nvSpPr>
        <p:spPr bwMode="auto">
          <a:xfrm>
            <a:off x="5660678" y="3307588"/>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81" name="Oval 31">
            <a:extLst>
              <a:ext uri="{FF2B5EF4-FFF2-40B4-BE49-F238E27FC236}">
                <a16:creationId xmlns:a16="http://schemas.microsoft.com/office/drawing/2014/main" id="{1956BCB6-E5D6-4E7E-BD85-91AA5E555019}"/>
              </a:ext>
            </a:extLst>
          </p:cNvPr>
          <p:cNvSpPr>
            <a:spLocks noChangeArrowheads="1"/>
          </p:cNvSpPr>
          <p:nvPr/>
        </p:nvSpPr>
        <p:spPr bwMode="auto">
          <a:xfrm>
            <a:off x="6518326" y="3371753"/>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82" name="Oval 31">
            <a:extLst>
              <a:ext uri="{FF2B5EF4-FFF2-40B4-BE49-F238E27FC236}">
                <a16:creationId xmlns:a16="http://schemas.microsoft.com/office/drawing/2014/main" id="{1956BCB6-E5D6-4E7E-BD85-91AA5E555019}"/>
              </a:ext>
            </a:extLst>
          </p:cNvPr>
          <p:cNvSpPr>
            <a:spLocks noChangeArrowheads="1"/>
          </p:cNvSpPr>
          <p:nvPr/>
        </p:nvSpPr>
        <p:spPr bwMode="auto">
          <a:xfrm>
            <a:off x="7244073" y="3370030"/>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82" name="Oval 31">
            <a:extLst>
              <a:ext uri="{FF2B5EF4-FFF2-40B4-BE49-F238E27FC236}">
                <a16:creationId xmlns:a16="http://schemas.microsoft.com/office/drawing/2014/main" id="{1956BCB6-E5D6-4E7E-BD85-91AA5E555019}"/>
              </a:ext>
            </a:extLst>
          </p:cNvPr>
          <p:cNvSpPr>
            <a:spLocks noChangeArrowheads="1"/>
          </p:cNvSpPr>
          <p:nvPr/>
        </p:nvSpPr>
        <p:spPr bwMode="auto">
          <a:xfrm>
            <a:off x="4752998" y="3232039"/>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80" name="Oval 31">
            <a:extLst>
              <a:ext uri="{FF2B5EF4-FFF2-40B4-BE49-F238E27FC236}">
                <a16:creationId xmlns:a16="http://schemas.microsoft.com/office/drawing/2014/main" id="{1956BCB6-E5D6-4E7E-BD85-91AA5E555019}"/>
              </a:ext>
            </a:extLst>
          </p:cNvPr>
          <p:cNvSpPr>
            <a:spLocks noChangeArrowheads="1"/>
          </p:cNvSpPr>
          <p:nvPr/>
        </p:nvSpPr>
        <p:spPr bwMode="auto">
          <a:xfrm>
            <a:off x="3494525" y="3307588"/>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210" name="Oval 31">
            <a:extLst>
              <a:ext uri="{FF2B5EF4-FFF2-40B4-BE49-F238E27FC236}">
                <a16:creationId xmlns:a16="http://schemas.microsoft.com/office/drawing/2014/main" id="{E706F3AF-827F-4D2D-8632-12D80C35034C}"/>
              </a:ext>
            </a:extLst>
          </p:cNvPr>
          <p:cNvSpPr>
            <a:spLocks noChangeArrowheads="1"/>
          </p:cNvSpPr>
          <p:nvPr/>
        </p:nvSpPr>
        <p:spPr bwMode="auto">
          <a:xfrm>
            <a:off x="2763452" y="4019235"/>
            <a:ext cx="466952" cy="507077"/>
          </a:xfrm>
          <a:prstGeom prst="ellipse">
            <a:avLst/>
          </a:prstGeom>
          <a:solidFill>
            <a:srgbClr val="0000FF"/>
          </a:solidFill>
          <a:ln w="9525">
            <a:solidFill>
              <a:schemeClr val="tx1"/>
            </a:solidFill>
            <a:round/>
            <a:headEnd/>
            <a:tailEnd/>
          </a:ln>
          <a:effec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dirty="0"/>
          </a:p>
        </p:txBody>
      </p:sp>
      <p:sp>
        <p:nvSpPr>
          <p:cNvPr id="209" name="Oval 31">
            <a:extLst>
              <a:ext uri="{FF2B5EF4-FFF2-40B4-BE49-F238E27FC236}">
                <a16:creationId xmlns:a16="http://schemas.microsoft.com/office/drawing/2014/main" id="{50F4FE48-E8C4-4705-AFFA-C5DB36556E46}"/>
              </a:ext>
            </a:extLst>
          </p:cNvPr>
          <p:cNvSpPr>
            <a:spLocks noChangeArrowheads="1"/>
          </p:cNvSpPr>
          <p:nvPr/>
        </p:nvSpPr>
        <p:spPr bwMode="auto">
          <a:xfrm>
            <a:off x="1615813" y="2505357"/>
            <a:ext cx="466952" cy="507077"/>
          </a:xfrm>
          <a:prstGeom prst="ellipse">
            <a:avLst/>
          </a:prstGeom>
          <a:solidFill>
            <a:srgbClr val="FF0000"/>
          </a:solidFill>
          <a:ln w="9525">
            <a:solidFill>
              <a:schemeClr val="tx1"/>
            </a:solidFill>
            <a:round/>
            <a:headEnd/>
            <a:tailEnd/>
          </a:ln>
          <a:effec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66" name="Oval 31">
            <a:extLst>
              <a:ext uri="{FF2B5EF4-FFF2-40B4-BE49-F238E27FC236}">
                <a16:creationId xmlns:a16="http://schemas.microsoft.com/office/drawing/2014/main" id="{1956BCB6-E5D6-4E7E-BD85-91AA5E555019}"/>
              </a:ext>
            </a:extLst>
          </p:cNvPr>
          <p:cNvSpPr>
            <a:spLocks noChangeArrowheads="1"/>
          </p:cNvSpPr>
          <p:nvPr/>
        </p:nvSpPr>
        <p:spPr bwMode="auto">
          <a:xfrm>
            <a:off x="2472080" y="3379663"/>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52" name="Oval 31">
            <a:extLst>
              <a:ext uri="{FF2B5EF4-FFF2-40B4-BE49-F238E27FC236}">
                <a16:creationId xmlns:a16="http://schemas.microsoft.com/office/drawing/2014/main" id="{468B99F5-7097-42E3-9929-6A583A4983AD}"/>
              </a:ext>
            </a:extLst>
          </p:cNvPr>
          <p:cNvSpPr>
            <a:spLocks noChangeArrowheads="1"/>
          </p:cNvSpPr>
          <p:nvPr/>
        </p:nvSpPr>
        <p:spPr bwMode="auto">
          <a:xfrm>
            <a:off x="6850827" y="2605594"/>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38" name="Oval 31">
            <a:extLst>
              <a:ext uri="{FF2B5EF4-FFF2-40B4-BE49-F238E27FC236}">
                <a16:creationId xmlns:a16="http://schemas.microsoft.com/office/drawing/2014/main" id="{468B99F5-7097-42E3-9929-6A583A4983AD}"/>
              </a:ext>
            </a:extLst>
          </p:cNvPr>
          <p:cNvSpPr>
            <a:spLocks noChangeArrowheads="1"/>
          </p:cNvSpPr>
          <p:nvPr/>
        </p:nvSpPr>
        <p:spPr bwMode="auto">
          <a:xfrm>
            <a:off x="5318829" y="2569085"/>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29" name="Oval 31">
            <a:extLst>
              <a:ext uri="{FF2B5EF4-FFF2-40B4-BE49-F238E27FC236}">
                <a16:creationId xmlns:a16="http://schemas.microsoft.com/office/drawing/2014/main" id="{468B99F5-7097-42E3-9929-6A583A4983AD}"/>
              </a:ext>
            </a:extLst>
          </p:cNvPr>
          <p:cNvSpPr>
            <a:spLocks noChangeArrowheads="1"/>
          </p:cNvSpPr>
          <p:nvPr/>
        </p:nvSpPr>
        <p:spPr bwMode="auto">
          <a:xfrm>
            <a:off x="3113401" y="2621334"/>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21" name="Oval 31">
            <a:extLst>
              <a:ext uri="{FF2B5EF4-FFF2-40B4-BE49-F238E27FC236}">
                <a16:creationId xmlns:a16="http://schemas.microsoft.com/office/drawing/2014/main" id="{468B99F5-7097-42E3-9929-6A583A4983AD}"/>
              </a:ext>
            </a:extLst>
          </p:cNvPr>
          <p:cNvSpPr>
            <a:spLocks noChangeArrowheads="1"/>
          </p:cNvSpPr>
          <p:nvPr/>
        </p:nvSpPr>
        <p:spPr bwMode="auto">
          <a:xfrm>
            <a:off x="6168529" y="2025391"/>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05" name="Oval 31">
            <a:extLst>
              <a:ext uri="{FF2B5EF4-FFF2-40B4-BE49-F238E27FC236}">
                <a16:creationId xmlns:a16="http://schemas.microsoft.com/office/drawing/2014/main" id="{9519E940-EF64-405F-8608-1317DF1DF57E}"/>
              </a:ext>
            </a:extLst>
          </p:cNvPr>
          <p:cNvSpPr>
            <a:spLocks noChangeArrowheads="1"/>
          </p:cNvSpPr>
          <p:nvPr/>
        </p:nvSpPr>
        <p:spPr bwMode="auto">
          <a:xfrm>
            <a:off x="2471025" y="1977139"/>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00" name="Oval 31">
            <a:extLst>
              <a:ext uri="{FF2B5EF4-FFF2-40B4-BE49-F238E27FC236}">
                <a16:creationId xmlns:a16="http://schemas.microsoft.com/office/drawing/2014/main" id="{C9F8F6D5-B356-45A3-B0D1-CF4928B06378}"/>
              </a:ext>
            </a:extLst>
          </p:cNvPr>
          <p:cNvSpPr>
            <a:spLocks noChangeArrowheads="1"/>
          </p:cNvSpPr>
          <p:nvPr/>
        </p:nvSpPr>
        <p:spPr bwMode="auto">
          <a:xfrm>
            <a:off x="4139957" y="1092055"/>
            <a:ext cx="722561" cy="78465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37900" name="Oval 32"/>
          <p:cNvSpPr>
            <a:spLocks noChangeArrowheads="1"/>
          </p:cNvSpPr>
          <p:nvPr/>
        </p:nvSpPr>
        <p:spPr bwMode="auto">
          <a:xfrm>
            <a:off x="4329658" y="1286414"/>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A</a:t>
            </a:r>
          </a:p>
        </p:txBody>
      </p:sp>
      <p:sp>
        <p:nvSpPr>
          <p:cNvPr id="37901" name="Oval 33"/>
          <p:cNvSpPr>
            <a:spLocks noChangeArrowheads="1"/>
          </p:cNvSpPr>
          <p:nvPr/>
        </p:nvSpPr>
        <p:spPr bwMode="auto">
          <a:xfrm>
            <a:off x="2581307" y="2127577"/>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B</a:t>
            </a:r>
          </a:p>
        </p:txBody>
      </p:sp>
      <p:sp>
        <p:nvSpPr>
          <p:cNvPr id="37902" name="Oval 34"/>
          <p:cNvSpPr>
            <a:spLocks noChangeArrowheads="1"/>
          </p:cNvSpPr>
          <p:nvPr/>
        </p:nvSpPr>
        <p:spPr bwMode="auto">
          <a:xfrm>
            <a:off x="6299466" y="2189607"/>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C</a:t>
            </a:r>
          </a:p>
        </p:txBody>
      </p:sp>
      <p:sp>
        <p:nvSpPr>
          <p:cNvPr id="37915" name="Line 47"/>
          <p:cNvSpPr>
            <a:spLocks noChangeShapeType="1"/>
          </p:cNvSpPr>
          <p:nvPr/>
        </p:nvSpPr>
        <p:spPr bwMode="auto">
          <a:xfrm flipH="1">
            <a:off x="2867465" y="1625714"/>
            <a:ext cx="1359348" cy="520743"/>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dirty="0"/>
          </a:p>
        </p:txBody>
      </p:sp>
      <p:sp>
        <p:nvSpPr>
          <p:cNvPr id="37916" name="Line 48"/>
          <p:cNvSpPr>
            <a:spLocks noChangeShapeType="1"/>
          </p:cNvSpPr>
          <p:nvPr/>
        </p:nvSpPr>
        <p:spPr bwMode="auto">
          <a:xfrm>
            <a:off x="4650476" y="1633915"/>
            <a:ext cx="1664974" cy="616831"/>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7928" name="Text Box 60"/>
          <p:cNvSpPr txBox="1">
            <a:spLocks noChangeArrowheads="1"/>
          </p:cNvSpPr>
          <p:nvPr/>
        </p:nvSpPr>
        <p:spPr bwMode="auto">
          <a:xfrm>
            <a:off x="3476694" y="1476595"/>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37929" name="Text Box 61"/>
          <p:cNvSpPr txBox="1">
            <a:spLocks noChangeArrowheads="1"/>
          </p:cNvSpPr>
          <p:nvPr/>
        </p:nvSpPr>
        <p:spPr bwMode="auto">
          <a:xfrm>
            <a:off x="5204152" y="1560208"/>
            <a:ext cx="271462" cy="414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37941" name="Rectangle 73"/>
          <p:cNvSpPr>
            <a:spLocks noChangeArrowheads="1"/>
          </p:cNvSpPr>
          <p:nvPr/>
        </p:nvSpPr>
        <p:spPr bwMode="auto">
          <a:xfrm>
            <a:off x="-488950" y="2082407"/>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7942" name="Rectangle 74"/>
          <p:cNvSpPr>
            <a:spLocks noChangeArrowheads="1"/>
          </p:cNvSpPr>
          <p:nvPr/>
        </p:nvSpPr>
        <p:spPr bwMode="auto">
          <a:xfrm>
            <a:off x="-488950" y="2082407"/>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7943" name="Rectangle 75"/>
          <p:cNvSpPr>
            <a:spLocks noChangeArrowheads="1"/>
          </p:cNvSpPr>
          <p:nvPr/>
        </p:nvSpPr>
        <p:spPr bwMode="auto">
          <a:xfrm>
            <a:off x="-488950" y="2500316"/>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 name="文本框 2">
            <a:extLst>
              <a:ext uri="{FF2B5EF4-FFF2-40B4-BE49-F238E27FC236}">
                <a16:creationId xmlns:a16="http://schemas.microsoft.com/office/drawing/2014/main" id="{E56BE3BD-4C4B-49B1-8119-135C42D7E127}"/>
              </a:ext>
            </a:extLst>
          </p:cNvPr>
          <p:cNvSpPr txBox="1"/>
          <p:nvPr/>
        </p:nvSpPr>
        <p:spPr>
          <a:xfrm>
            <a:off x="6790116" y="741913"/>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活结点表</a:t>
            </a:r>
          </a:p>
        </p:txBody>
      </p:sp>
      <p:sp>
        <p:nvSpPr>
          <p:cNvPr id="4" name="文本框 3">
            <a:extLst>
              <a:ext uri="{FF2B5EF4-FFF2-40B4-BE49-F238E27FC236}">
                <a16:creationId xmlns:a16="http://schemas.microsoft.com/office/drawing/2014/main" id="{F80AE446-7A3A-471B-8A2D-19BD05E58095}"/>
              </a:ext>
            </a:extLst>
          </p:cNvPr>
          <p:cNvSpPr txBox="1"/>
          <p:nvPr/>
        </p:nvSpPr>
        <p:spPr>
          <a:xfrm>
            <a:off x="7457116" y="960915"/>
            <a:ext cx="697755" cy="369332"/>
          </a:xfrm>
          <a:prstGeom prst="rect">
            <a:avLst/>
          </a:prstGeom>
          <a:noFill/>
        </p:spPr>
        <p:txBody>
          <a:bodyPr wrap="none" rtlCol="0">
            <a:spAutoFit/>
          </a:bodyPr>
          <a:lstStyle/>
          <a:p>
            <a:r>
              <a:rPr lang="en-US" altLang="zh-CN" dirty="0"/>
              <a:t>[  A  ]</a:t>
            </a:r>
            <a:endParaRPr lang="zh-CN" altLang="en-US" dirty="0"/>
          </a:p>
        </p:txBody>
      </p:sp>
      <p:sp>
        <p:nvSpPr>
          <p:cNvPr id="112" name="文本框 111">
            <a:extLst>
              <a:ext uri="{FF2B5EF4-FFF2-40B4-BE49-F238E27FC236}">
                <a16:creationId xmlns:a16="http://schemas.microsoft.com/office/drawing/2014/main" id="{5A9969C3-BE67-43EE-9B43-A0F478ACD2CA}"/>
              </a:ext>
            </a:extLst>
          </p:cNvPr>
          <p:cNvSpPr txBox="1"/>
          <p:nvPr/>
        </p:nvSpPr>
        <p:spPr>
          <a:xfrm>
            <a:off x="7455576" y="1246321"/>
            <a:ext cx="954107" cy="369332"/>
          </a:xfrm>
          <a:prstGeom prst="rect">
            <a:avLst/>
          </a:prstGeom>
          <a:solidFill>
            <a:schemeClr val="bg1"/>
          </a:solidFill>
        </p:spPr>
        <p:txBody>
          <a:bodyPr wrap="none" rtlCol="0">
            <a:spAutoFit/>
          </a:bodyPr>
          <a:lstStyle/>
          <a:p>
            <a:r>
              <a:rPr lang="en-US" altLang="zh-CN" dirty="0"/>
              <a:t>[ </a:t>
            </a:r>
            <a:r>
              <a:rPr lang="en-US" altLang="zh-CN" dirty="0" smtClean="0"/>
              <a:t>B  </a:t>
            </a:r>
            <a:r>
              <a:rPr lang="en-US" altLang="zh-CN" dirty="0"/>
              <a:t>C  ]</a:t>
            </a:r>
            <a:endParaRPr lang="zh-CN" altLang="en-US" dirty="0"/>
          </a:p>
        </p:txBody>
      </p:sp>
      <p:sp>
        <p:nvSpPr>
          <p:cNvPr id="113" name="文本框 112">
            <a:extLst>
              <a:ext uri="{FF2B5EF4-FFF2-40B4-BE49-F238E27FC236}">
                <a16:creationId xmlns:a16="http://schemas.microsoft.com/office/drawing/2014/main" id="{32F5584D-28F1-4280-9398-29E432958CB1}"/>
              </a:ext>
            </a:extLst>
          </p:cNvPr>
          <p:cNvSpPr txBox="1"/>
          <p:nvPr/>
        </p:nvSpPr>
        <p:spPr>
          <a:xfrm>
            <a:off x="7466471" y="1512330"/>
            <a:ext cx="825867" cy="369332"/>
          </a:xfrm>
          <a:prstGeom prst="rect">
            <a:avLst/>
          </a:prstGeom>
          <a:noFill/>
        </p:spPr>
        <p:txBody>
          <a:bodyPr wrap="none" rtlCol="0">
            <a:spAutoFit/>
          </a:bodyPr>
          <a:lstStyle/>
          <a:p>
            <a:r>
              <a:rPr lang="en-US" altLang="zh-CN" dirty="0"/>
              <a:t>[C </a:t>
            </a:r>
            <a:r>
              <a:rPr lang="en-US" altLang="zh-CN" dirty="0" smtClean="0"/>
              <a:t>E  </a:t>
            </a:r>
            <a:r>
              <a:rPr lang="en-US" altLang="zh-CN" dirty="0"/>
              <a:t>]</a:t>
            </a:r>
            <a:endParaRPr lang="zh-CN" altLang="en-US" dirty="0"/>
          </a:p>
        </p:txBody>
      </p:sp>
      <p:sp>
        <p:nvSpPr>
          <p:cNvPr id="114" name="燕尾形 8">
            <a:extLst>
              <a:ext uri="{FF2B5EF4-FFF2-40B4-BE49-F238E27FC236}">
                <a16:creationId xmlns:a16="http://schemas.microsoft.com/office/drawing/2014/main" id="{BBD82670-99F9-4280-99D3-7FE901DE6EEE}"/>
              </a:ext>
            </a:extLst>
          </p:cNvPr>
          <p:cNvSpPr/>
          <p:nvPr/>
        </p:nvSpPr>
        <p:spPr>
          <a:xfrm>
            <a:off x="1053608" y="131751"/>
            <a:ext cx="4001683" cy="504056"/>
          </a:xfrm>
          <a:prstGeom prst="chevron">
            <a:avLst/>
          </a:prstGeom>
          <a:solidFill>
            <a:schemeClr val="accent1"/>
          </a:solidFill>
          <a:ln>
            <a:noFill/>
          </a:ln>
        </p:spPr>
        <p:txBody>
          <a:bodyPr anchor="ctr"/>
          <a:lstStyle/>
          <a:p>
            <a:pPr defTabSz="687665"/>
            <a:r>
              <a:rPr lang="en-US" altLang="zh-CN" sz="2000" dirty="0">
                <a:solidFill>
                  <a:srgbClr val="FFFFFF"/>
                </a:solidFill>
                <a:latin typeface="微软雅黑" pitchFamily="34" charset="-122"/>
                <a:ea typeface="微软雅黑" pitchFamily="34" charset="-122"/>
              </a:rPr>
              <a:t>3</a:t>
            </a:r>
            <a:r>
              <a:rPr lang="zh-CN" altLang="en-US" sz="2000" dirty="0">
                <a:solidFill>
                  <a:srgbClr val="FFFFFF"/>
                </a:solidFill>
                <a:latin typeface="微软雅黑" pitchFamily="34" charset="-122"/>
                <a:ea typeface="微软雅黑" pitchFamily="34" charset="-122"/>
              </a:rPr>
              <a:t>、装载问题求解</a:t>
            </a:r>
            <a:r>
              <a:rPr lang="en-US" altLang="zh-CN" sz="2000" dirty="0">
                <a:solidFill>
                  <a:srgbClr val="FFFFFF"/>
                </a:solidFill>
                <a:latin typeface="微软雅黑" pitchFamily="34" charset="-122"/>
                <a:ea typeface="微软雅黑" pitchFamily="34" charset="-122"/>
              </a:rPr>
              <a:t>—</a:t>
            </a:r>
            <a:r>
              <a:rPr lang="zh-CN" altLang="en-US" sz="2000" dirty="0">
                <a:solidFill>
                  <a:srgbClr val="FFFFFF"/>
                </a:solidFill>
                <a:latin typeface="微软雅黑" pitchFamily="34" charset="-122"/>
                <a:ea typeface="微软雅黑" pitchFamily="34" charset="-122"/>
              </a:rPr>
              <a:t>队列式</a:t>
            </a:r>
          </a:p>
        </p:txBody>
      </p:sp>
      <mc:AlternateContent xmlns:mc="http://schemas.openxmlformats.org/markup-compatibility/2006" xmlns:a14="http://schemas.microsoft.com/office/drawing/2010/main">
        <mc:Choice Requires="a14">
          <p:sp>
            <p:nvSpPr>
              <p:cNvPr id="2" name="文本框 1"/>
              <p:cNvSpPr txBox="1"/>
              <p:nvPr/>
            </p:nvSpPr>
            <p:spPr>
              <a:xfrm>
                <a:off x="40667" y="712233"/>
                <a:ext cx="494850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=4,</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=12,</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8,</m:t>
                      </m:r>
                      <m:r>
                        <a:rPr lang="en-US" altLang="zh-CN" sz="2400" i="1">
                          <a:latin typeface="Cambria Math" panose="02040503050406030204" pitchFamily="18" charset="0"/>
                        </a:rPr>
                        <m:t>𝑊</m:t>
                      </m:r>
                      <m:r>
                        <a:rPr lang="en-US" altLang="zh-CN" sz="2400" i="1">
                          <a:latin typeface="Cambria Math" panose="02040503050406030204" pitchFamily="18" charset="0"/>
                        </a:rPr>
                        <m:t>={8,6,3,2}</m:t>
                      </m:r>
                    </m:oMath>
                  </m:oMathPara>
                </a14:m>
                <a:endParaRPr lang="zh-CN" altLang="en-US" sz="2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40667" y="712233"/>
                <a:ext cx="4948500" cy="369332"/>
              </a:xfrm>
              <a:prstGeom prst="rect">
                <a:avLst/>
              </a:prstGeom>
              <a:blipFill>
                <a:blip r:embed="rId2"/>
                <a:stretch>
                  <a:fillRect r="-617" b="-38333"/>
                </a:stretch>
              </a:blipFill>
            </p:spPr>
            <p:txBody>
              <a:bodyPr/>
              <a:lstStyle/>
              <a:p>
                <a:r>
                  <a:rPr lang="zh-CN" altLang="en-US">
                    <a:noFill/>
                  </a:rPr>
                  <a:t> </a:t>
                </a:r>
              </a:p>
            </p:txBody>
          </p:sp>
        </mc:Fallback>
      </mc:AlternateContent>
      <p:sp>
        <p:nvSpPr>
          <p:cNvPr id="110" name="Oval 35"/>
          <p:cNvSpPr>
            <a:spLocks noChangeArrowheads="1"/>
          </p:cNvSpPr>
          <p:nvPr/>
        </p:nvSpPr>
        <p:spPr bwMode="auto">
          <a:xfrm>
            <a:off x="1717268" y="2621334"/>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D</a:t>
            </a:r>
          </a:p>
        </p:txBody>
      </p:sp>
      <p:sp>
        <p:nvSpPr>
          <p:cNvPr id="111" name="Oval 36"/>
          <p:cNvSpPr>
            <a:spLocks noChangeArrowheads="1"/>
          </p:cNvSpPr>
          <p:nvPr/>
        </p:nvSpPr>
        <p:spPr bwMode="auto">
          <a:xfrm>
            <a:off x="3252956" y="2733835"/>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E</a:t>
            </a:r>
          </a:p>
        </p:txBody>
      </p:sp>
      <p:sp>
        <p:nvSpPr>
          <p:cNvPr id="115" name="Text Box 62"/>
          <p:cNvSpPr txBox="1">
            <a:spLocks noChangeArrowheads="1"/>
          </p:cNvSpPr>
          <p:nvPr/>
        </p:nvSpPr>
        <p:spPr bwMode="auto">
          <a:xfrm>
            <a:off x="2089586" y="2160475"/>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116" name="Text Box 67"/>
          <p:cNvSpPr txBox="1">
            <a:spLocks noChangeArrowheads="1"/>
          </p:cNvSpPr>
          <p:nvPr/>
        </p:nvSpPr>
        <p:spPr bwMode="auto">
          <a:xfrm>
            <a:off x="3132726" y="2195944"/>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117" name="Line 49"/>
          <p:cNvSpPr>
            <a:spLocks noChangeShapeType="1"/>
          </p:cNvSpPr>
          <p:nvPr/>
        </p:nvSpPr>
        <p:spPr bwMode="auto">
          <a:xfrm flipH="1">
            <a:off x="2016420" y="2368499"/>
            <a:ext cx="546840" cy="25283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18" name="Line 50"/>
          <p:cNvSpPr>
            <a:spLocks noChangeShapeType="1"/>
          </p:cNvSpPr>
          <p:nvPr/>
        </p:nvSpPr>
        <p:spPr bwMode="auto">
          <a:xfrm>
            <a:off x="2918308" y="2372254"/>
            <a:ext cx="402568" cy="37588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19" name="AutoShape 6">
            <a:extLst>
              <a:ext uri="{FF2B5EF4-FFF2-40B4-BE49-F238E27FC236}">
                <a16:creationId xmlns:a16="http://schemas.microsoft.com/office/drawing/2014/main" id="{94F56675-DAC4-4CB0-93EB-2624D110DA34}"/>
              </a:ext>
            </a:extLst>
          </p:cNvPr>
          <p:cNvSpPr>
            <a:spLocks/>
          </p:cNvSpPr>
          <p:nvPr/>
        </p:nvSpPr>
        <p:spPr bwMode="auto">
          <a:xfrm>
            <a:off x="73251" y="1312659"/>
            <a:ext cx="1849484" cy="718777"/>
          </a:xfrm>
          <a:prstGeom prst="borderCallout2">
            <a:avLst>
              <a:gd name="adj1" fmla="val 100794"/>
              <a:gd name="adj2" fmla="val 46141"/>
              <a:gd name="adj3" fmla="val 188928"/>
              <a:gd name="adj4" fmla="val 48047"/>
              <a:gd name="adj5" fmla="val 211173"/>
              <a:gd name="adj6" fmla="val 80528"/>
            </a:avLst>
          </a:prstGeom>
          <a:solidFill>
            <a:srgbClr val="FFFFFF"/>
          </a:solidFill>
          <a:ln w="19050" cap="sq">
            <a:solidFill>
              <a:srgbClr val="FF3300"/>
            </a:solidFill>
            <a:miter lim="800000"/>
            <a:headEnd type="none" w="sm" len="sm"/>
            <a:tailEnd type="oval" w="lg" len="lg"/>
          </a:ln>
        </p:spPr>
        <p:txBody>
          <a:bodyPr/>
          <a:lstStyle/>
          <a:p>
            <a:r>
              <a:rPr lang="en-US" altLang="zh-CN" dirty="0" err="1">
                <a:latin typeface="Microsoft New Tai Lue" panose="020B0502040204020203" pitchFamily="34" charset="0"/>
                <a:ea typeface="黑体" panose="02010609060101010101" pitchFamily="49" charset="-122"/>
                <a:cs typeface="Microsoft New Tai Lue" panose="020B0502040204020203" pitchFamily="34" charset="0"/>
              </a:rPr>
              <a:t>ew</a:t>
            </a:r>
            <a:r>
              <a:rPr lang="en-US" altLang="zh-CN" dirty="0">
                <a:latin typeface="Microsoft New Tai Lue" panose="020B0502040204020203" pitchFamily="34" charset="0"/>
                <a:ea typeface="黑体" panose="02010609060101010101" pitchFamily="49" charset="-122"/>
                <a:cs typeface="Microsoft New Tai Lue" panose="020B0502040204020203" pitchFamily="34" charset="0"/>
              </a:rPr>
              <a:t>=8</a:t>
            </a:r>
          </a:p>
          <a:p>
            <a:r>
              <a:rPr lang="en-US" altLang="zh-CN" dirty="0">
                <a:latin typeface="Microsoft New Tai Lue" panose="020B0502040204020203" pitchFamily="34" charset="0"/>
                <a:ea typeface="黑体" panose="02010609060101010101" pitchFamily="49" charset="-122"/>
                <a:cs typeface="Microsoft New Tai Lue" panose="020B0502040204020203" pitchFamily="34" charset="0"/>
              </a:rPr>
              <a:t>ew+w</a:t>
            </a:r>
            <a:r>
              <a:rPr lang="en-US" altLang="zh-CN" baseline="-25000" dirty="0">
                <a:latin typeface="Microsoft New Tai Lue" panose="020B0502040204020203" pitchFamily="34" charset="0"/>
                <a:ea typeface="黑体" panose="02010609060101010101" pitchFamily="49" charset="-122"/>
                <a:cs typeface="Microsoft New Tai Lue" panose="020B0502040204020203" pitchFamily="34" charset="0"/>
              </a:rPr>
              <a:t>2</a:t>
            </a:r>
            <a:r>
              <a:rPr lang="en-US" altLang="zh-CN" dirty="0">
                <a:latin typeface="Microsoft New Tai Lue" panose="020B0502040204020203" pitchFamily="34" charset="0"/>
                <a:ea typeface="黑体" panose="02010609060101010101" pitchFamily="49" charset="-122"/>
                <a:cs typeface="Microsoft New Tai Lue" panose="020B0502040204020203" pitchFamily="34" charset="0"/>
              </a:rPr>
              <a:t>&gt;12</a:t>
            </a:r>
            <a:endParaRPr lang="zh-CN" altLang="en-US" dirty="0">
              <a:latin typeface="Microsoft New Tai Lue" panose="020B0502040204020203" pitchFamily="34" charset="0"/>
              <a:ea typeface="黑体" panose="02010609060101010101" pitchFamily="49" charset="-122"/>
              <a:cs typeface="Microsoft New Tai Lue" panose="020B0502040204020203" pitchFamily="34" charset="0"/>
            </a:endParaRPr>
          </a:p>
        </p:txBody>
      </p:sp>
      <p:sp>
        <p:nvSpPr>
          <p:cNvPr id="122" name="Oval 35"/>
          <p:cNvSpPr>
            <a:spLocks noChangeArrowheads="1"/>
          </p:cNvSpPr>
          <p:nvPr/>
        </p:nvSpPr>
        <p:spPr bwMode="auto">
          <a:xfrm>
            <a:off x="5437772" y="2695502"/>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F</a:t>
            </a:r>
          </a:p>
        </p:txBody>
      </p:sp>
      <p:sp>
        <p:nvSpPr>
          <p:cNvPr id="123" name="Oval 36"/>
          <p:cNvSpPr>
            <a:spLocks noChangeArrowheads="1"/>
          </p:cNvSpPr>
          <p:nvPr/>
        </p:nvSpPr>
        <p:spPr bwMode="auto">
          <a:xfrm>
            <a:off x="6973460" y="2800803"/>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G</a:t>
            </a:r>
          </a:p>
        </p:txBody>
      </p:sp>
      <p:sp>
        <p:nvSpPr>
          <p:cNvPr id="124" name="Line 49"/>
          <p:cNvSpPr>
            <a:spLocks noChangeShapeType="1"/>
          </p:cNvSpPr>
          <p:nvPr/>
        </p:nvSpPr>
        <p:spPr bwMode="auto">
          <a:xfrm flipH="1">
            <a:off x="5736924" y="2442667"/>
            <a:ext cx="546840" cy="25283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25" name="Text Box 67"/>
          <p:cNvSpPr txBox="1">
            <a:spLocks noChangeArrowheads="1"/>
          </p:cNvSpPr>
          <p:nvPr/>
        </p:nvSpPr>
        <p:spPr bwMode="auto">
          <a:xfrm>
            <a:off x="6832738" y="2328852"/>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126" name="Line 50"/>
          <p:cNvSpPr>
            <a:spLocks noChangeShapeType="1"/>
          </p:cNvSpPr>
          <p:nvPr/>
        </p:nvSpPr>
        <p:spPr bwMode="auto">
          <a:xfrm>
            <a:off x="6629582" y="2462415"/>
            <a:ext cx="402568" cy="37588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28" name="Text Box 62"/>
          <p:cNvSpPr txBox="1">
            <a:spLocks noChangeArrowheads="1"/>
          </p:cNvSpPr>
          <p:nvPr/>
        </p:nvSpPr>
        <p:spPr bwMode="auto">
          <a:xfrm>
            <a:off x="5712777" y="2256035"/>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130" name="Oval 41"/>
          <p:cNvSpPr>
            <a:spLocks noChangeArrowheads="1"/>
          </p:cNvSpPr>
          <p:nvPr/>
        </p:nvSpPr>
        <p:spPr bwMode="auto">
          <a:xfrm>
            <a:off x="2547176" y="3434544"/>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J</a:t>
            </a:r>
          </a:p>
        </p:txBody>
      </p:sp>
      <p:sp>
        <p:nvSpPr>
          <p:cNvPr id="131" name="Oval 42"/>
          <p:cNvSpPr>
            <a:spLocks noChangeArrowheads="1"/>
          </p:cNvSpPr>
          <p:nvPr/>
        </p:nvSpPr>
        <p:spPr bwMode="auto">
          <a:xfrm>
            <a:off x="3563376" y="3393251"/>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K</a:t>
            </a:r>
          </a:p>
        </p:txBody>
      </p:sp>
      <p:sp>
        <p:nvSpPr>
          <p:cNvPr id="132" name="Line 54"/>
          <p:cNvSpPr>
            <a:spLocks noChangeShapeType="1"/>
          </p:cNvSpPr>
          <p:nvPr/>
        </p:nvSpPr>
        <p:spPr bwMode="auto">
          <a:xfrm flipH="1">
            <a:off x="2763452" y="3055271"/>
            <a:ext cx="506170" cy="386321"/>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33" name="Line 55"/>
          <p:cNvSpPr>
            <a:spLocks noChangeShapeType="1"/>
          </p:cNvSpPr>
          <p:nvPr/>
        </p:nvSpPr>
        <p:spPr bwMode="auto">
          <a:xfrm>
            <a:off x="3509336" y="3027954"/>
            <a:ext cx="182439" cy="37697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34" name="Text Box 66"/>
          <p:cNvSpPr txBox="1">
            <a:spLocks noChangeArrowheads="1"/>
          </p:cNvSpPr>
          <p:nvPr/>
        </p:nvSpPr>
        <p:spPr bwMode="auto">
          <a:xfrm>
            <a:off x="2900348" y="2920104"/>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135" name="Text Box 71"/>
          <p:cNvSpPr txBox="1">
            <a:spLocks noChangeArrowheads="1"/>
          </p:cNvSpPr>
          <p:nvPr/>
        </p:nvSpPr>
        <p:spPr bwMode="auto">
          <a:xfrm>
            <a:off x="3634880" y="2900789"/>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136" name="文本框 135">
            <a:extLst>
              <a:ext uri="{FF2B5EF4-FFF2-40B4-BE49-F238E27FC236}">
                <a16:creationId xmlns:a16="http://schemas.microsoft.com/office/drawing/2014/main" id="{32F5584D-28F1-4280-9398-29E432958CB1}"/>
              </a:ext>
            </a:extLst>
          </p:cNvPr>
          <p:cNvSpPr txBox="1"/>
          <p:nvPr/>
        </p:nvSpPr>
        <p:spPr>
          <a:xfrm>
            <a:off x="7455576" y="1813801"/>
            <a:ext cx="979755" cy="369332"/>
          </a:xfrm>
          <a:prstGeom prst="rect">
            <a:avLst/>
          </a:prstGeom>
          <a:noFill/>
        </p:spPr>
        <p:txBody>
          <a:bodyPr wrap="none" rtlCol="0">
            <a:spAutoFit/>
          </a:bodyPr>
          <a:lstStyle/>
          <a:p>
            <a:r>
              <a:rPr lang="en-US" altLang="zh-CN" dirty="0" smtClean="0"/>
              <a:t>[E F G </a:t>
            </a:r>
            <a:r>
              <a:rPr lang="en-US" altLang="zh-CN" dirty="0"/>
              <a:t>]</a:t>
            </a:r>
            <a:endParaRPr lang="zh-CN" altLang="en-US" dirty="0"/>
          </a:p>
        </p:txBody>
      </p:sp>
      <p:sp>
        <p:nvSpPr>
          <p:cNvPr id="137" name="文本框 136">
            <a:extLst>
              <a:ext uri="{FF2B5EF4-FFF2-40B4-BE49-F238E27FC236}">
                <a16:creationId xmlns:a16="http://schemas.microsoft.com/office/drawing/2014/main" id="{32F5584D-28F1-4280-9398-29E432958CB1}"/>
              </a:ext>
            </a:extLst>
          </p:cNvPr>
          <p:cNvSpPr txBox="1"/>
          <p:nvPr/>
        </p:nvSpPr>
        <p:spPr>
          <a:xfrm>
            <a:off x="7455094" y="2123605"/>
            <a:ext cx="1095172" cy="369332"/>
          </a:xfrm>
          <a:prstGeom prst="rect">
            <a:avLst/>
          </a:prstGeom>
          <a:noFill/>
        </p:spPr>
        <p:txBody>
          <a:bodyPr wrap="none" rtlCol="0">
            <a:spAutoFit/>
          </a:bodyPr>
          <a:lstStyle/>
          <a:p>
            <a:r>
              <a:rPr lang="en-US" altLang="zh-CN" dirty="0" smtClean="0"/>
              <a:t>[F G J K]</a:t>
            </a:r>
            <a:endParaRPr lang="zh-CN" altLang="en-US" dirty="0"/>
          </a:p>
        </p:txBody>
      </p:sp>
      <p:sp>
        <p:nvSpPr>
          <p:cNvPr id="139" name="Oval 39"/>
          <p:cNvSpPr>
            <a:spLocks noChangeArrowheads="1"/>
          </p:cNvSpPr>
          <p:nvPr/>
        </p:nvSpPr>
        <p:spPr bwMode="auto">
          <a:xfrm>
            <a:off x="4839631" y="3291556"/>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L</a:t>
            </a:r>
          </a:p>
        </p:txBody>
      </p:sp>
      <p:sp>
        <p:nvSpPr>
          <p:cNvPr id="140" name="Oval 40"/>
          <p:cNvSpPr>
            <a:spLocks noChangeArrowheads="1"/>
          </p:cNvSpPr>
          <p:nvPr/>
        </p:nvSpPr>
        <p:spPr bwMode="auto">
          <a:xfrm>
            <a:off x="5712538" y="3396358"/>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M</a:t>
            </a:r>
          </a:p>
        </p:txBody>
      </p:sp>
      <p:sp>
        <p:nvSpPr>
          <p:cNvPr id="141" name="Line 53"/>
          <p:cNvSpPr>
            <a:spLocks noChangeShapeType="1"/>
          </p:cNvSpPr>
          <p:nvPr/>
        </p:nvSpPr>
        <p:spPr bwMode="auto">
          <a:xfrm>
            <a:off x="5712777" y="3012434"/>
            <a:ext cx="129619" cy="392851"/>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42" name="Text Box 72"/>
          <p:cNvSpPr txBox="1">
            <a:spLocks noChangeArrowheads="1"/>
          </p:cNvSpPr>
          <p:nvPr/>
        </p:nvSpPr>
        <p:spPr bwMode="auto">
          <a:xfrm>
            <a:off x="5910871" y="2831929"/>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143" name="Line 104"/>
          <p:cNvSpPr>
            <a:spLocks noChangeShapeType="1"/>
          </p:cNvSpPr>
          <p:nvPr/>
        </p:nvSpPr>
        <p:spPr bwMode="auto">
          <a:xfrm flipH="1">
            <a:off x="5119033" y="2979520"/>
            <a:ext cx="346157" cy="343997"/>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44" name="Text Box 105"/>
          <p:cNvSpPr txBox="1">
            <a:spLocks noChangeArrowheads="1"/>
          </p:cNvSpPr>
          <p:nvPr/>
        </p:nvSpPr>
        <p:spPr bwMode="auto">
          <a:xfrm>
            <a:off x="4970786" y="2783834"/>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145" name="文本框 144">
            <a:extLst>
              <a:ext uri="{FF2B5EF4-FFF2-40B4-BE49-F238E27FC236}">
                <a16:creationId xmlns:a16="http://schemas.microsoft.com/office/drawing/2014/main" id="{32F5584D-28F1-4280-9398-29E432958CB1}"/>
              </a:ext>
            </a:extLst>
          </p:cNvPr>
          <p:cNvSpPr txBox="1"/>
          <p:nvPr/>
        </p:nvSpPr>
        <p:spPr>
          <a:xfrm>
            <a:off x="7485704" y="2434463"/>
            <a:ext cx="1330236" cy="369332"/>
          </a:xfrm>
          <a:prstGeom prst="rect">
            <a:avLst/>
          </a:prstGeom>
          <a:noFill/>
        </p:spPr>
        <p:txBody>
          <a:bodyPr wrap="none" rtlCol="0">
            <a:spAutoFit/>
          </a:bodyPr>
          <a:lstStyle/>
          <a:p>
            <a:r>
              <a:rPr lang="en-US" altLang="zh-CN" dirty="0" smtClean="0"/>
              <a:t>[G J K L M]</a:t>
            </a:r>
            <a:endParaRPr lang="zh-CN" altLang="en-US" dirty="0"/>
          </a:p>
        </p:txBody>
      </p:sp>
      <p:sp>
        <p:nvSpPr>
          <p:cNvPr id="146" name="Oval 41"/>
          <p:cNvSpPr>
            <a:spLocks noChangeArrowheads="1"/>
          </p:cNvSpPr>
          <p:nvPr/>
        </p:nvSpPr>
        <p:spPr bwMode="auto">
          <a:xfrm>
            <a:off x="6555995" y="3420605"/>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N</a:t>
            </a:r>
          </a:p>
        </p:txBody>
      </p:sp>
      <p:sp>
        <p:nvSpPr>
          <p:cNvPr id="147" name="Oval 42"/>
          <p:cNvSpPr>
            <a:spLocks noChangeArrowheads="1"/>
          </p:cNvSpPr>
          <p:nvPr/>
        </p:nvSpPr>
        <p:spPr bwMode="auto">
          <a:xfrm>
            <a:off x="7283880" y="3467419"/>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O</a:t>
            </a:r>
          </a:p>
        </p:txBody>
      </p:sp>
      <p:sp>
        <p:nvSpPr>
          <p:cNvPr id="148" name="Line 54"/>
          <p:cNvSpPr>
            <a:spLocks noChangeShapeType="1"/>
          </p:cNvSpPr>
          <p:nvPr/>
        </p:nvSpPr>
        <p:spPr bwMode="auto">
          <a:xfrm flipH="1">
            <a:off x="6772272" y="3107831"/>
            <a:ext cx="217855" cy="31982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49" name="Line 55"/>
          <p:cNvSpPr>
            <a:spLocks noChangeShapeType="1"/>
          </p:cNvSpPr>
          <p:nvPr/>
        </p:nvSpPr>
        <p:spPr bwMode="auto">
          <a:xfrm>
            <a:off x="7229840" y="3102122"/>
            <a:ext cx="182439" cy="37697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50" name="Text Box 66"/>
          <p:cNvSpPr txBox="1">
            <a:spLocks noChangeArrowheads="1"/>
          </p:cNvSpPr>
          <p:nvPr/>
        </p:nvSpPr>
        <p:spPr bwMode="auto">
          <a:xfrm>
            <a:off x="6620852" y="2994272"/>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151" name="Text Box 71"/>
          <p:cNvSpPr txBox="1">
            <a:spLocks noChangeArrowheads="1"/>
          </p:cNvSpPr>
          <p:nvPr/>
        </p:nvSpPr>
        <p:spPr bwMode="auto">
          <a:xfrm>
            <a:off x="7271438" y="3004973"/>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153" name="文本框 152">
            <a:extLst>
              <a:ext uri="{FF2B5EF4-FFF2-40B4-BE49-F238E27FC236}">
                <a16:creationId xmlns:a16="http://schemas.microsoft.com/office/drawing/2014/main" id="{32F5584D-28F1-4280-9398-29E432958CB1}"/>
              </a:ext>
            </a:extLst>
          </p:cNvPr>
          <p:cNvSpPr txBox="1"/>
          <p:nvPr/>
        </p:nvSpPr>
        <p:spPr>
          <a:xfrm>
            <a:off x="7514901" y="2783834"/>
            <a:ext cx="1561068" cy="369332"/>
          </a:xfrm>
          <a:prstGeom prst="rect">
            <a:avLst/>
          </a:prstGeom>
          <a:noFill/>
        </p:spPr>
        <p:txBody>
          <a:bodyPr wrap="none" rtlCol="0">
            <a:spAutoFit/>
          </a:bodyPr>
          <a:lstStyle/>
          <a:p>
            <a:r>
              <a:rPr lang="en-US" altLang="zh-CN" dirty="0" smtClean="0"/>
              <a:t>[J K L M N O]</a:t>
            </a:r>
            <a:endParaRPr lang="zh-CN" altLang="en-US" dirty="0"/>
          </a:p>
        </p:txBody>
      </p:sp>
      <p:sp>
        <p:nvSpPr>
          <p:cNvPr id="154" name="Oval 31">
            <a:extLst>
              <a:ext uri="{FF2B5EF4-FFF2-40B4-BE49-F238E27FC236}">
                <a16:creationId xmlns:a16="http://schemas.microsoft.com/office/drawing/2014/main" id="{50F4FE48-E8C4-4705-AFFA-C5DB36556E46}"/>
              </a:ext>
            </a:extLst>
          </p:cNvPr>
          <p:cNvSpPr>
            <a:spLocks noChangeArrowheads="1"/>
          </p:cNvSpPr>
          <p:nvPr/>
        </p:nvSpPr>
        <p:spPr bwMode="auto">
          <a:xfrm>
            <a:off x="2213774" y="4105733"/>
            <a:ext cx="466952" cy="507077"/>
          </a:xfrm>
          <a:prstGeom prst="ellipse">
            <a:avLst/>
          </a:prstGeom>
          <a:solidFill>
            <a:srgbClr val="FF0000"/>
          </a:solidFill>
          <a:ln w="9525">
            <a:solidFill>
              <a:schemeClr val="tx1"/>
            </a:solidFill>
            <a:round/>
            <a:headEnd/>
            <a:tailEnd/>
          </a:ln>
          <a:effec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94" name="Oval 78"/>
          <p:cNvSpPr>
            <a:spLocks noChangeArrowheads="1"/>
          </p:cNvSpPr>
          <p:nvPr/>
        </p:nvSpPr>
        <p:spPr bwMode="auto">
          <a:xfrm>
            <a:off x="2289631" y="4187042"/>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T</a:t>
            </a:r>
          </a:p>
        </p:txBody>
      </p:sp>
      <p:sp>
        <p:nvSpPr>
          <p:cNvPr id="195" name="Line 92"/>
          <p:cNvSpPr>
            <a:spLocks noChangeShapeType="1"/>
          </p:cNvSpPr>
          <p:nvPr/>
        </p:nvSpPr>
        <p:spPr bwMode="auto">
          <a:xfrm flipH="1">
            <a:off x="2463669" y="3770983"/>
            <a:ext cx="164532" cy="369851"/>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96" name="Text Box 112"/>
          <p:cNvSpPr txBox="1">
            <a:spLocks noChangeArrowheads="1"/>
          </p:cNvSpPr>
          <p:nvPr/>
        </p:nvSpPr>
        <p:spPr bwMode="auto">
          <a:xfrm>
            <a:off x="2353003" y="3779121"/>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1</a:t>
            </a:r>
          </a:p>
        </p:txBody>
      </p:sp>
      <p:sp>
        <p:nvSpPr>
          <p:cNvPr id="197" name="AutoShape 6">
            <a:extLst>
              <a:ext uri="{FF2B5EF4-FFF2-40B4-BE49-F238E27FC236}">
                <a16:creationId xmlns:a16="http://schemas.microsoft.com/office/drawing/2014/main" id="{C8C4D6EF-96CB-4881-AFBF-F14F8BC71259}"/>
              </a:ext>
            </a:extLst>
          </p:cNvPr>
          <p:cNvSpPr>
            <a:spLocks/>
          </p:cNvSpPr>
          <p:nvPr/>
        </p:nvSpPr>
        <p:spPr bwMode="auto">
          <a:xfrm>
            <a:off x="426397" y="3243362"/>
            <a:ext cx="1849484" cy="382418"/>
          </a:xfrm>
          <a:prstGeom prst="borderCallout2">
            <a:avLst>
              <a:gd name="adj1" fmla="val 100794"/>
              <a:gd name="adj2" fmla="val 46141"/>
              <a:gd name="adj3" fmla="val 193240"/>
              <a:gd name="adj4" fmla="val 70672"/>
              <a:gd name="adj5" fmla="val 247766"/>
              <a:gd name="adj6" fmla="val 109563"/>
            </a:avLst>
          </a:prstGeom>
          <a:solidFill>
            <a:srgbClr val="FFFFFF"/>
          </a:solidFill>
          <a:ln w="19050" cap="sq">
            <a:solidFill>
              <a:srgbClr val="FF3300"/>
            </a:solidFill>
            <a:miter lim="800000"/>
            <a:headEnd type="none" w="sm" len="sm"/>
            <a:tailEnd type="oval" w="lg" len="lg"/>
          </a:ln>
        </p:spPr>
        <p:txBody>
          <a:bodyPr/>
          <a:lstStyle/>
          <a:p>
            <a:r>
              <a:rPr lang="zh-CN" altLang="en-US" dirty="0">
                <a:latin typeface="Microsoft New Tai Lue" panose="020B0502040204020203" pitchFamily="34" charset="0"/>
                <a:ea typeface="黑体" panose="02010609060101010101" pitchFamily="49" charset="-122"/>
                <a:cs typeface="Microsoft New Tai Lue" panose="020B0502040204020203" pitchFamily="34" charset="0"/>
              </a:rPr>
              <a:t>不可行的叶结点</a:t>
            </a:r>
            <a:endParaRPr lang="en-US" altLang="zh-CN" dirty="0">
              <a:latin typeface="Microsoft New Tai Lue" panose="020B0502040204020203" pitchFamily="34" charset="0"/>
              <a:ea typeface="黑体" panose="02010609060101010101" pitchFamily="49" charset="-122"/>
              <a:cs typeface="Microsoft New Tai Lue" panose="020B0502040204020203" pitchFamily="34" charset="0"/>
            </a:endParaRPr>
          </a:p>
        </p:txBody>
      </p:sp>
      <p:sp>
        <p:nvSpPr>
          <p:cNvPr id="206" name="Oval 77"/>
          <p:cNvSpPr>
            <a:spLocks noChangeArrowheads="1"/>
          </p:cNvSpPr>
          <p:nvPr/>
        </p:nvSpPr>
        <p:spPr bwMode="auto">
          <a:xfrm>
            <a:off x="2857295" y="4085535"/>
            <a:ext cx="259883" cy="30510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U</a:t>
            </a:r>
          </a:p>
        </p:txBody>
      </p:sp>
      <p:sp>
        <p:nvSpPr>
          <p:cNvPr id="207" name="Line 91"/>
          <p:cNvSpPr>
            <a:spLocks noChangeShapeType="1"/>
          </p:cNvSpPr>
          <p:nvPr/>
        </p:nvSpPr>
        <p:spPr bwMode="auto">
          <a:xfrm>
            <a:off x="2845238" y="3738136"/>
            <a:ext cx="124726" cy="405186"/>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08" name="Text Box 115"/>
          <p:cNvSpPr txBox="1">
            <a:spLocks noChangeArrowheads="1"/>
          </p:cNvSpPr>
          <p:nvPr/>
        </p:nvSpPr>
        <p:spPr bwMode="auto">
          <a:xfrm>
            <a:off x="2947443" y="3738608"/>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0</a:t>
            </a:r>
          </a:p>
        </p:txBody>
      </p:sp>
      <p:sp>
        <p:nvSpPr>
          <p:cNvPr id="211" name="AutoShape 6">
            <a:extLst>
              <a:ext uri="{FF2B5EF4-FFF2-40B4-BE49-F238E27FC236}">
                <a16:creationId xmlns:a16="http://schemas.microsoft.com/office/drawing/2014/main" id="{009D9ACC-EBC0-4F4E-8283-26C243A5DCB2}"/>
              </a:ext>
            </a:extLst>
          </p:cNvPr>
          <p:cNvSpPr>
            <a:spLocks/>
          </p:cNvSpPr>
          <p:nvPr/>
        </p:nvSpPr>
        <p:spPr bwMode="auto">
          <a:xfrm>
            <a:off x="272348" y="3770983"/>
            <a:ext cx="1616202" cy="573355"/>
          </a:xfrm>
          <a:prstGeom prst="borderCallout2">
            <a:avLst>
              <a:gd name="adj1" fmla="val 100794"/>
              <a:gd name="adj2" fmla="val 46141"/>
              <a:gd name="adj3" fmla="val 210863"/>
              <a:gd name="adj4" fmla="val 86233"/>
              <a:gd name="adj5" fmla="val 136986"/>
              <a:gd name="adj6" fmla="val 172003"/>
            </a:avLst>
          </a:prstGeom>
          <a:solidFill>
            <a:srgbClr val="FFFFFF"/>
          </a:solidFill>
          <a:ln w="19050" cap="sq">
            <a:solidFill>
              <a:srgbClr val="FF3300"/>
            </a:solidFill>
            <a:miter lim="800000"/>
            <a:headEnd type="none" w="sm" len="sm"/>
            <a:tailEnd type="oval" w="lg" len="lg"/>
          </a:ln>
        </p:spPr>
        <p:txBody>
          <a:bodyPr/>
          <a:lstStyle/>
          <a:p>
            <a:r>
              <a:rPr lang="zh-CN" altLang="en-US" dirty="0">
                <a:latin typeface="Microsoft New Tai Lue" panose="020B0502040204020203" pitchFamily="34" charset="0"/>
                <a:ea typeface="黑体" panose="02010609060101010101" pitchFamily="49" charset="-122"/>
                <a:cs typeface="Microsoft New Tai Lue" panose="020B0502040204020203" pitchFamily="34" charset="0"/>
              </a:rPr>
              <a:t>可行的叶</a:t>
            </a:r>
            <a:r>
              <a:rPr lang="zh-CN" altLang="en-US" dirty="0" smtClean="0">
                <a:latin typeface="Microsoft New Tai Lue" panose="020B0502040204020203" pitchFamily="34" charset="0"/>
                <a:ea typeface="黑体" panose="02010609060101010101" pitchFamily="49" charset="-122"/>
                <a:cs typeface="Microsoft New Tai Lue" panose="020B0502040204020203" pitchFamily="34" charset="0"/>
              </a:rPr>
              <a:t>结点</a:t>
            </a:r>
            <a:endParaRPr lang="en-US" altLang="zh-CN" dirty="0" smtClean="0">
              <a:latin typeface="Microsoft New Tai Lue" panose="020B0502040204020203" pitchFamily="34" charset="0"/>
              <a:ea typeface="黑体" panose="02010609060101010101" pitchFamily="49" charset="-122"/>
              <a:cs typeface="Microsoft New Tai Lue" panose="020B0502040204020203" pitchFamily="34" charset="0"/>
            </a:endParaRPr>
          </a:p>
          <a:p>
            <a:r>
              <a:rPr lang="en-US" altLang="zh-CN" dirty="0" err="1" smtClean="0">
                <a:latin typeface="Microsoft New Tai Lue" panose="020B0502040204020203" pitchFamily="34" charset="0"/>
                <a:ea typeface="黑体" panose="02010609060101010101" pitchFamily="49" charset="-122"/>
                <a:cs typeface="Microsoft New Tai Lue" panose="020B0502040204020203" pitchFamily="34" charset="0"/>
              </a:rPr>
              <a:t>Bestw</a:t>
            </a:r>
            <a:r>
              <a:rPr lang="en-US" altLang="zh-CN" dirty="0" smtClean="0">
                <a:latin typeface="Microsoft New Tai Lue" panose="020B0502040204020203" pitchFamily="34" charset="0"/>
                <a:ea typeface="黑体" panose="02010609060101010101" pitchFamily="49" charset="-122"/>
                <a:cs typeface="Microsoft New Tai Lue" panose="020B0502040204020203" pitchFamily="34" charset="0"/>
              </a:rPr>
              <a:t>=11</a:t>
            </a:r>
          </a:p>
          <a:p>
            <a:endParaRPr lang="en-US" altLang="zh-CN" dirty="0">
              <a:latin typeface="Microsoft New Tai Lue" panose="020B0502040204020203" pitchFamily="34" charset="0"/>
              <a:ea typeface="黑体" panose="02010609060101010101" pitchFamily="49" charset="-122"/>
              <a:cs typeface="Microsoft New Tai Lue" panose="020B0502040204020203" pitchFamily="34" charset="0"/>
            </a:endParaRPr>
          </a:p>
        </p:txBody>
      </p:sp>
      <p:sp>
        <p:nvSpPr>
          <p:cNvPr id="71" name="文本框 70">
            <a:extLst>
              <a:ext uri="{FF2B5EF4-FFF2-40B4-BE49-F238E27FC236}">
                <a16:creationId xmlns:a16="http://schemas.microsoft.com/office/drawing/2014/main" id="{32F5584D-28F1-4280-9398-29E432958CB1}"/>
              </a:ext>
            </a:extLst>
          </p:cNvPr>
          <p:cNvSpPr txBox="1"/>
          <p:nvPr/>
        </p:nvSpPr>
        <p:spPr>
          <a:xfrm>
            <a:off x="7555044" y="3063765"/>
            <a:ext cx="1381532" cy="369332"/>
          </a:xfrm>
          <a:prstGeom prst="rect">
            <a:avLst/>
          </a:prstGeom>
          <a:noFill/>
        </p:spPr>
        <p:txBody>
          <a:bodyPr wrap="none" rtlCol="0">
            <a:spAutoFit/>
          </a:bodyPr>
          <a:lstStyle/>
          <a:p>
            <a:r>
              <a:rPr lang="en-US" altLang="zh-CN" dirty="0" smtClean="0"/>
              <a:t>[K L M N O]</a:t>
            </a:r>
            <a:endParaRPr lang="zh-CN" altLang="en-US" dirty="0"/>
          </a:p>
        </p:txBody>
      </p:sp>
      <p:sp>
        <p:nvSpPr>
          <p:cNvPr id="72" name="Oval 31">
            <a:extLst>
              <a:ext uri="{FF2B5EF4-FFF2-40B4-BE49-F238E27FC236}">
                <a16:creationId xmlns:a16="http://schemas.microsoft.com/office/drawing/2014/main" id="{E706F3AF-827F-4D2D-8632-12D80C35034C}"/>
              </a:ext>
            </a:extLst>
          </p:cNvPr>
          <p:cNvSpPr>
            <a:spLocks noChangeArrowheads="1"/>
          </p:cNvSpPr>
          <p:nvPr/>
        </p:nvSpPr>
        <p:spPr bwMode="auto">
          <a:xfrm>
            <a:off x="3215306" y="4196778"/>
            <a:ext cx="466952" cy="507077"/>
          </a:xfrm>
          <a:prstGeom prst="ellipse">
            <a:avLst/>
          </a:prstGeom>
          <a:solidFill>
            <a:srgbClr val="0000FF"/>
          </a:solidFill>
          <a:ln w="9525">
            <a:solidFill>
              <a:schemeClr val="tx1"/>
            </a:solidFill>
            <a:round/>
            <a:headEnd/>
            <a:tailEnd/>
          </a:ln>
          <a:effec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dirty="0"/>
          </a:p>
        </p:txBody>
      </p:sp>
      <p:sp>
        <p:nvSpPr>
          <p:cNvPr id="73" name="Oval 80"/>
          <p:cNvSpPr>
            <a:spLocks noChangeArrowheads="1"/>
          </p:cNvSpPr>
          <p:nvPr/>
        </p:nvSpPr>
        <p:spPr bwMode="auto">
          <a:xfrm>
            <a:off x="3299989" y="4258774"/>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V</a:t>
            </a:r>
          </a:p>
        </p:txBody>
      </p:sp>
      <p:sp>
        <p:nvSpPr>
          <p:cNvPr id="74" name="Oval 81"/>
          <p:cNvSpPr>
            <a:spLocks noChangeArrowheads="1"/>
          </p:cNvSpPr>
          <p:nvPr/>
        </p:nvSpPr>
        <p:spPr bwMode="auto">
          <a:xfrm>
            <a:off x="3786300" y="4290050"/>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W</a:t>
            </a:r>
          </a:p>
        </p:txBody>
      </p:sp>
      <p:sp>
        <p:nvSpPr>
          <p:cNvPr id="75" name="Line 94"/>
          <p:cNvSpPr>
            <a:spLocks noChangeShapeType="1"/>
          </p:cNvSpPr>
          <p:nvPr/>
        </p:nvSpPr>
        <p:spPr bwMode="auto">
          <a:xfrm flipH="1">
            <a:off x="3446544" y="3721394"/>
            <a:ext cx="147763" cy="514160"/>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6" name="Line 95"/>
          <p:cNvSpPr>
            <a:spLocks noChangeShapeType="1"/>
          </p:cNvSpPr>
          <p:nvPr/>
        </p:nvSpPr>
        <p:spPr bwMode="auto">
          <a:xfrm>
            <a:off x="3852639" y="3732551"/>
            <a:ext cx="96263" cy="521387"/>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7" name="Text Box 114"/>
          <p:cNvSpPr txBox="1">
            <a:spLocks noChangeArrowheads="1"/>
          </p:cNvSpPr>
          <p:nvPr/>
        </p:nvSpPr>
        <p:spPr bwMode="auto">
          <a:xfrm>
            <a:off x="3329743" y="3789000"/>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1</a:t>
            </a:r>
          </a:p>
        </p:txBody>
      </p:sp>
      <p:sp>
        <p:nvSpPr>
          <p:cNvPr id="78" name="Text Box 115"/>
          <p:cNvSpPr txBox="1">
            <a:spLocks noChangeArrowheads="1"/>
          </p:cNvSpPr>
          <p:nvPr/>
        </p:nvSpPr>
        <p:spPr bwMode="auto">
          <a:xfrm>
            <a:off x="3924233" y="3765431"/>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0</a:t>
            </a:r>
          </a:p>
        </p:txBody>
      </p:sp>
      <p:sp>
        <p:nvSpPr>
          <p:cNvPr id="79" name="AutoShape 6">
            <a:extLst>
              <a:ext uri="{FF2B5EF4-FFF2-40B4-BE49-F238E27FC236}">
                <a16:creationId xmlns:a16="http://schemas.microsoft.com/office/drawing/2014/main" id="{009D9ACC-EBC0-4F4E-8283-26C243A5DCB2}"/>
              </a:ext>
            </a:extLst>
          </p:cNvPr>
          <p:cNvSpPr>
            <a:spLocks/>
          </p:cNvSpPr>
          <p:nvPr/>
        </p:nvSpPr>
        <p:spPr bwMode="auto">
          <a:xfrm>
            <a:off x="2654490" y="4804612"/>
            <a:ext cx="1616202" cy="416838"/>
          </a:xfrm>
          <a:prstGeom prst="borderCallout2">
            <a:avLst>
              <a:gd name="adj1" fmla="val -2795"/>
              <a:gd name="adj2" fmla="val 53999"/>
              <a:gd name="adj3" fmla="val -61185"/>
              <a:gd name="adj4" fmla="val 45211"/>
              <a:gd name="adj5" fmla="val -49941"/>
              <a:gd name="adj6" fmla="val 54879"/>
            </a:avLst>
          </a:prstGeom>
          <a:solidFill>
            <a:srgbClr val="FFFFFF"/>
          </a:solidFill>
          <a:ln w="19050" cap="sq">
            <a:solidFill>
              <a:srgbClr val="FF3300"/>
            </a:solidFill>
            <a:miter lim="800000"/>
            <a:headEnd type="none" w="sm" len="sm"/>
            <a:tailEnd type="oval" w="lg" len="lg"/>
          </a:ln>
        </p:spPr>
        <p:txBody>
          <a:bodyPr/>
          <a:lstStyle/>
          <a:p>
            <a:r>
              <a:rPr lang="zh-CN" altLang="en-US" dirty="0">
                <a:latin typeface="Microsoft New Tai Lue" panose="020B0502040204020203" pitchFamily="34" charset="0"/>
                <a:ea typeface="黑体" panose="02010609060101010101" pitchFamily="49" charset="-122"/>
                <a:cs typeface="Microsoft New Tai Lue" panose="020B0502040204020203" pitchFamily="34" charset="0"/>
              </a:rPr>
              <a:t>可行的叶结点</a:t>
            </a:r>
            <a:endParaRPr lang="en-US" altLang="zh-CN" dirty="0">
              <a:latin typeface="Microsoft New Tai Lue" panose="020B0502040204020203" pitchFamily="34" charset="0"/>
              <a:ea typeface="黑体" panose="02010609060101010101" pitchFamily="49" charset="-122"/>
              <a:cs typeface="Microsoft New Tai Lue" panose="020B0502040204020203" pitchFamily="34" charset="0"/>
            </a:endParaRPr>
          </a:p>
        </p:txBody>
      </p:sp>
      <p:sp>
        <p:nvSpPr>
          <p:cNvPr id="81" name="文本框 80">
            <a:extLst>
              <a:ext uri="{FF2B5EF4-FFF2-40B4-BE49-F238E27FC236}">
                <a16:creationId xmlns:a16="http://schemas.microsoft.com/office/drawing/2014/main" id="{32F5584D-28F1-4280-9398-29E432958CB1}"/>
              </a:ext>
            </a:extLst>
          </p:cNvPr>
          <p:cNvSpPr txBox="1"/>
          <p:nvPr/>
        </p:nvSpPr>
        <p:spPr>
          <a:xfrm>
            <a:off x="7810412" y="3332540"/>
            <a:ext cx="1163524" cy="369332"/>
          </a:xfrm>
          <a:prstGeom prst="rect">
            <a:avLst/>
          </a:prstGeom>
          <a:noFill/>
        </p:spPr>
        <p:txBody>
          <a:bodyPr wrap="none" rtlCol="0">
            <a:spAutoFit/>
          </a:bodyPr>
          <a:lstStyle/>
          <a:p>
            <a:r>
              <a:rPr lang="en-US" altLang="zh-CN" dirty="0" smtClean="0"/>
              <a:t>[L M N O]</a:t>
            </a:r>
            <a:endParaRPr lang="zh-CN" altLang="en-US" dirty="0"/>
          </a:p>
        </p:txBody>
      </p:sp>
      <p:sp>
        <p:nvSpPr>
          <p:cNvPr id="120" name="Oval 42"/>
          <p:cNvSpPr>
            <a:spLocks noChangeArrowheads="1"/>
          </p:cNvSpPr>
          <p:nvPr/>
        </p:nvSpPr>
        <p:spPr bwMode="auto">
          <a:xfrm>
            <a:off x="7283880" y="3467419"/>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O</a:t>
            </a:r>
          </a:p>
        </p:txBody>
      </p:sp>
      <p:sp>
        <p:nvSpPr>
          <p:cNvPr id="127" name="Oval 76"/>
          <p:cNvSpPr>
            <a:spLocks noChangeArrowheads="1"/>
          </p:cNvSpPr>
          <p:nvPr/>
        </p:nvSpPr>
        <p:spPr bwMode="auto">
          <a:xfrm>
            <a:off x="5437032" y="4154637"/>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55" name="Oval 77"/>
          <p:cNvSpPr>
            <a:spLocks noChangeArrowheads="1"/>
          </p:cNvSpPr>
          <p:nvPr/>
        </p:nvSpPr>
        <p:spPr bwMode="auto">
          <a:xfrm>
            <a:off x="5949251" y="4166600"/>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56" name="Oval 78"/>
          <p:cNvSpPr>
            <a:spLocks noChangeArrowheads="1"/>
          </p:cNvSpPr>
          <p:nvPr/>
        </p:nvSpPr>
        <p:spPr bwMode="auto">
          <a:xfrm>
            <a:off x="6315450" y="4154637"/>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57" name="Oval 79"/>
          <p:cNvSpPr>
            <a:spLocks noChangeArrowheads="1"/>
          </p:cNvSpPr>
          <p:nvPr/>
        </p:nvSpPr>
        <p:spPr bwMode="auto">
          <a:xfrm>
            <a:off x="6809343" y="4163610"/>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58" name="Oval 80"/>
          <p:cNvSpPr>
            <a:spLocks noChangeArrowheads="1"/>
          </p:cNvSpPr>
          <p:nvPr/>
        </p:nvSpPr>
        <p:spPr bwMode="auto">
          <a:xfrm>
            <a:off x="7182611" y="4162501"/>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59" name="Oval 81"/>
          <p:cNvSpPr>
            <a:spLocks noChangeArrowheads="1"/>
          </p:cNvSpPr>
          <p:nvPr/>
        </p:nvSpPr>
        <p:spPr bwMode="auto">
          <a:xfrm>
            <a:off x="7622114" y="4149008"/>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60" name="Line 90"/>
          <p:cNvSpPr>
            <a:spLocks noChangeShapeType="1"/>
          </p:cNvSpPr>
          <p:nvPr/>
        </p:nvSpPr>
        <p:spPr bwMode="auto">
          <a:xfrm flipH="1">
            <a:off x="5597252" y="3743939"/>
            <a:ext cx="239623" cy="419273"/>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1" name="Line 91"/>
          <p:cNvSpPr>
            <a:spLocks noChangeShapeType="1"/>
          </p:cNvSpPr>
          <p:nvPr/>
        </p:nvSpPr>
        <p:spPr bwMode="auto">
          <a:xfrm>
            <a:off x="5973746" y="3758026"/>
            <a:ext cx="124726" cy="405186"/>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2" name="Line 92"/>
          <p:cNvSpPr>
            <a:spLocks noChangeShapeType="1"/>
          </p:cNvSpPr>
          <p:nvPr/>
        </p:nvSpPr>
        <p:spPr bwMode="auto">
          <a:xfrm flipH="1">
            <a:off x="6489488" y="3738578"/>
            <a:ext cx="164532" cy="369851"/>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3" name="Line 93"/>
          <p:cNvSpPr>
            <a:spLocks noChangeShapeType="1"/>
          </p:cNvSpPr>
          <p:nvPr/>
        </p:nvSpPr>
        <p:spPr bwMode="auto">
          <a:xfrm>
            <a:off x="6824331" y="3703216"/>
            <a:ext cx="123375" cy="448485"/>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4" name="Line 94"/>
          <p:cNvSpPr>
            <a:spLocks noChangeShapeType="1"/>
          </p:cNvSpPr>
          <p:nvPr/>
        </p:nvSpPr>
        <p:spPr bwMode="auto">
          <a:xfrm flipH="1">
            <a:off x="7305994" y="3806719"/>
            <a:ext cx="80872" cy="354990"/>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5" name="Line 95"/>
          <p:cNvSpPr>
            <a:spLocks noChangeShapeType="1"/>
          </p:cNvSpPr>
          <p:nvPr/>
        </p:nvSpPr>
        <p:spPr bwMode="auto">
          <a:xfrm>
            <a:off x="7574278" y="3745326"/>
            <a:ext cx="169923" cy="393675"/>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7" name="Oval 106"/>
          <p:cNvSpPr>
            <a:spLocks noChangeArrowheads="1"/>
          </p:cNvSpPr>
          <p:nvPr/>
        </p:nvSpPr>
        <p:spPr bwMode="auto">
          <a:xfrm>
            <a:off x="4372870" y="4120372"/>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68" name="Oval 107"/>
          <p:cNvSpPr>
            <a:spLocks noChangeArrowheads="1"/>
          </p:cNvSpPr>
          <p:nvPr/>
        </p:nvSpPr>
        <p:spPr bwMode="auto">
          <a:xfrm>
            <a:off x="4999315" y="4161708"/>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69" name="Line 109"/>
          <p:cNvSpPr>
            <a:spLocks noChangeShapeType="1"/>
          </p:cNvSpPr>
          <p:nvPr/>
        </p:nvSpPr>
        <p:spPr bwMode="auto">
          <a:xfrm>
            <a:off x="5033878" y="3653224"/>
            <a:ext cx="111684" cy="508484"/>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70" name="Text Box 110"/>
          <p:cNvSpPr txBox="1">
            <a:spLocks noChangeArrowheads="1"/>
          </p:cNvSpPr>
          <p:nvPr/>
        </p:nvSpPr>
        <p:spPr bwMode="auto">
          <a:xfrm>
            <a:off x="4419677" y="3621406"/>
            <a:ext cx="2481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1</a:t>
            </a:r>
          </a:p>
        </p:txBody>
      </p:sp>
      <p:sp>
        <p:nvSpPr>
          <p:cNvPr id="171" name="Text Box 111"/>
          <p:cNvSpPr txBox="1">
            <a:spLocks noChangeArrowheads="1"/>
          </p:cNvSpPr>
          <p:nvPr/>
        </p:nvSpPr>
        <p:spPr bwMode="auto">
          <a:xfrm>
            <a:off x="5118518" y="3621545"/>
            <a:ext cx="2481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a:latin typeface="Times New Roman" panose="02020603050405020304" pitchFamily="18" charset="0"/>
              </a:rPr>
              <a:t>0</a:t>
            </a:r>
          </a:p>
        </p:txBody>
      </p:sp>
      <p:sp>
        <p:nvSpPr>
          <p:cNvPr id="172" name="Text Box 112"/>
          <p:cNvSpPr txBox="1">
            <a:spLocks noChangeArrowheads="1"/>
          </p:cNvSpPr>
          <p:nvPr/>
        </p:nvSpPr>
        <p:spPr bwMode="auto">
          <a:xfrm>
            <a:off x="5566110" y="3725540"/>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1</a:t>
            </a:r>
          </a:p>
        </p:txBody>
      </p:sp>
      <p:sp>
        <p:nvSpPr>
          <p:cNvPr id="173" name="Text Box 113"/>
          <p:cNvSpPr txBox="1">
            <a:spLocks noChangeArrowheads="1"/>
          </p:cNvSpPr>
          <p:nvPr/>
        </p:nvSpPr>
        <p:spPr bwMode="auto">
          <a:xfrm>
            <a:off x="6085223" y="3771974"/>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0</a:t>
            </a:r>
          </a:p>
        </p:txBody>
      </p:sp>
      <p:sp>
        <p:nvSpPr>
          <p:cNvPr id="174" name="Text Box 114"/>
          <p:cNvSpPr txBox="1">
            <a:spLocks noChangeArrowheads="1"/>
          </p:cNvSpPr>
          <p:nvPr/>
        </p:nvSpPr>
        <p:spPr bwMode="auto">
          <a:xfrm>
            <a:off x="6358560" y="3771974"/>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a:latin typeface="Times New Roman" panose="02020603050405020304" pitchFamily="18" charset="0"/>
              </a:rPr>
              <a:t>1</a:t>
            </a:r>
          </a:p>
        </p:txBody>
      </p:sp>
      <p:sp>
        <p:nvSpPr>
          <p:cNvPr id="175" name="Text Box 115"/>
          <p:cNvSpPr txBox="1">
            <a:spLocks noChangeArrowheads="1"/>
          </p:cNvSpPr>
          <p:nvPr/>
        </p:nvSpPr>
        <p:spPr bwMode="auto">
          <a:xfrm>
            <a:off x="6827312" y="3733681"/>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0</a:t>
            </a:r>
          </a:p>
        </p:txBody>
      </p:sp>
      <p:sp>
        <p:nvSpPr>
          <p:cNvPr id="176" name="Text Box 114"/>
          <p:cNvSpPr txBox="1">
            <a:spLocks noChangeArrowheads="1"/>
          </p:cNvSpPr>
          <p:nvPr/>
        </p:nvSpPr>
        <p:spPr bwMode="auto">
          <a:xfrm>
            <a:off x="7117710" y="3771974"/>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1</a:t>
            </a:r>
          </a:p>
        </p:txBody>
      </p:sp>
      <p:sp>
        <p:nvSpPr>
          <p:cNvPr id="177" name="Text Box 115"/>
          <p:cNvSpPr txBox="1">
            <a:spLocks noChangeArrowheads="1"/>
          </p:cNvSpPr>
          <p:nvPr/>
        </p:nvSpPr>
        <p:spPr bwMode="auto">
          <a:xfrm>
            <a:off x="7694912" y="3766257"/>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0</a:t>
            </a:r>
          </a:p>
        </p:txBody>
      </p:sp>
      <p:sp>
        <p:nvSpPr>
          <p:cNvPr id="179" name="Line 90"/>
          <p:cNvSpPr>
            <a:spLocks noChangeShapeType="1"/>
          </p:cNvSpPr>
          <p:nvPr/>
        </p:nvSpPr>
        <p:spPr bwMode="auto">
          <a:xfrm flipH="1">
            <a:off x="4623795" y="3670985"/>
            <a:ext cx="239623" cy="419273"/>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83" name="文本框 182">
            <a:extLst>
              <a:ext uri="{FF2B5EF4-FFF2-40B4-BE49-F238E27FC236}">
                <a16:creationId xmlns:a16="http://schemas.microsoft.com/office/drawing/2014/main" id="{32F5584D-28F1-4280-9398-29E432958CB1}"/>
              </a:ext>
            </a:extLst>
          </p:cNvPr>
          <p:cNvSpPr txBox="1"/>
          <p:nvPr/>
        </p:nvSpPr>
        <p:spPr>
          <a:xfrm>
            <a:off x="7831444" y="3580765"/>
            <a:ext cx="979755" cy="369332"/>
          </a:xfrm>
          <a:prstGeom prst="rect">
            <a:avLst/>
          </a:prstGeom>
          <a:noFill/>
        </p:spPr>
        <p:txBody>
          <a:bodyPr wrap="none" rtlCol="0">
            <a:spAutoFit/>
          </a:bodyPr>
          <a:lstStyle/>
          <a:p>
            <a:r>
              <a:rPr lang="en-US" altLang="zh-CN" dirty="0" smtClean="0"/>
              <a:t>[M N O]</a:t>
            </a:r>
            <a:endParaRPr lang="zh-CN" altLang="en-US" dirty="0"/>
          </a:p>
        </p:txBody>
      </p:sp>
      <p:sp>
        <p:nvSpPr>
          <p:cNvPr id="184" name="文本框 183">
            <a:extLst>
              <a:ext uri="{FF2B5EF4-FFF2-40B4-BE49-F238E27FC236}">
                <a16:creationId xmlns:a16="http://schemas.microsoft.com/office/drawing/2014/main" id="{32F5584D-28F1-4280-9398-29E432958CB1}"/>
              </a:ext>
            </a:extLst>
          </p:cNvPr>
          <p:cNvSpPr txBox="1"/>
          <p:nvPr/>
        </p:nvSpPr>
        <p:spPr>
          <a:xfrm>
            <a:off x="7857004" y="3821343"/>
            <a:ext cx="723275" cy="369332"/>
          </a:xfrm>
          <a:prstGeom prst="rect">
            <a:avLst/>
          </a:prstGeom>
          <a:noFill/>
        </p:spPr>
        <p:txBody>
          <a:bodyPr wrap="none" rtlCol="0">
            <a:spAutoFit/>
          </a:bodyPr>
          <a:lstStyle/>
          <a:p>
            <a:r>
              <a:rPr lang="en-US" altLang="zh-CN" dirty="0" smtClean="0"/>
              <a:t>[N O]</a:t>
            </a:r>
            <a:endParaRPr lang="zh-CN" altLang="en-US" dirty="0"/>
          </a:p>
        </p:txBody>
      </p:sp>
      <p:sp>
        <p:nvSpPr>
          <p:cNvPr id="185" name="文本框 184">
            <a:extLst>
              <a:ext uri="{FF2B5EF4-FFF2-40B4-BE49-F238E27FC236}">
                <a16:creationId xmlns:a16="http://schemas.microsoft.com/office/drawing/2014/main" id="{32F5584D-28F1-4280-9398-29E432958CB1}"/>
              </a:ext>
            </a:extLst>
          </p:cNvPr>
          <p:cNvSpPr txBox="1"/>
          <p:nvPr/>
        </p:nvSpPr>
        <p:spPr>
          <a:xfrm>
            <a:off x="7871230" y="4098591"/>
            <a:ext cx="492443" cy="369332"/>
          </a:xfrm>
          <a:prstGeom prst="rect">
            <a:avLst/>
          </a:prstGeom>
          <a:noFill/>
        </p:spPr>
        <p:txBody>
          <a:bodyPr wrap="none" rtlCol="0">
            <a:spAutoFit/>
          </a:bodyPr>
          <a:lstStyle/>
          <a:p>
            <a:r>
              <a:rPr lang="en-US" altLang="zh-CN" dirty="0" smtClean="0"/>
              <a:t>[O]</a:t>
            </a:r>
            <a:endParaRPr lang="zh-CN" altLang="en-US" dirty="0"/>
          </a:p>
        </p:txBody>
      </p:sp>
      <p:sp>
        <p:nvSpPr>
          <p:cNvPr id="186" name="文本框 185">
            <a:extLst>
              <a:ext uri="{FF2B5EF4-FFF2-40B4-BE49-F238E27FC236}">
                <a16:creationId xmlns:a16="http://schemas.microsoft.com/office/drawing/2014/main" id="{32F5584D-28F1-4280-9398-29E432958CB1}"/>
              </a:ext>
            </a:extLst>
          </p:cNvPr>
          <p:cNvSpPr txBox="1"/>
          <p:nvPr/>
        </p:nvSpPr>
        <p:spPr>
          <a:xfrm>
            <a:off x="7865980" y="4356692"/>
            <a:ext cx="569387" cy="369332"/>
          </a:xfrm>
          <a:prstGeom prst="rect">
            <a:avLst/>
          </a:prstGeom>
          <a:noFill/>
        </p:spPr>
        <p:txBody>
          <a:bodyPr wrap="none" rtlCol="0">
            <a:spAutoFit/>
          </a:bodyPr>
          <a:lstStyle/>
          <a:p>
            <a:r>
              <a:rPr lang="en-US" altLang="zh-CN" dirty="0" smtClean="0"/>
              <a:t>[    ]</a:t>
            </a:r>
            <a:endParaRPr lang="zh-CN" altLang="en-US" dirty="0"/>
          </a:p>
        </p:txBody>
      </p:sp>
    </p:spTree>
    <p:extLst>
      <p:ext uri="{BB962C8B-B14F-4D97-AF65-F5344CB8AC3E}">
        <p14:creationId xmlns:p14="http://schemas.microsoft.com/office/powerpoint/2010/main" val="398186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edge">
                                      <p:cBhvr>
                                        <p:cTn id="7" dur="2000"/>
                                        <p:tgtEl>
                                          <p:spTgt spid="10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792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791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790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792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791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790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0" presetClass="entr" presetSubtype="0" fill="hold" grpId="0" nodeType="clickEffect">
                                  <p:stCondLst>
                                    <p:cond delay="0"/>
                                  </p:stCondLst>
                                  <p:childTnLst>
                                    <p:set>
                                      <p:cBhvr>
                                        <p:cTn id="29" dur="1" fill="hold">
                                          <p:stCondLst>
                                            <p:cond delay="0"/>
                                          </p:stCondLst>
                                        </p:cTn>
                                        <p:tgtEl>
                                          <p:spTgt spid="105"/>
                                        </p:tgtEl>
                                        <p:attrNameLst>
                                          <p:attrName>style.visibility</p:attrName>
                                        </p:attrNameLst>
                                      </p:cBhvr>
                                      <p:to>
                                        <p:strVal val="visible"/>
                                      </p:to>
                                    </p:set>
                                    <p:animEffect transition="in" filter="wedge">
                                      <p:cBhvr>
                                        <p:cTn id="30" dur="2000"/>
                                        <p:tgtEl>
                                          <p:spTgt spid="10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3"/>
                                        </p:tgtEl>
                                        <p:attrNameLst>
                                          <p:attrName>style.visibility</p:attrName>
                                        </p:attrNameLst>
                                      </p:cBhvr>
                                      <p:to>
                                        <p:strVal val="visible"/>
                                      </p:to>
                                    </p:set>
                                    <p:animEffect transition="in" filter="fade">
                                      <p:cBhvr>
                                        <p:cTn id="33" dur="500"/>
                                        <p:tgtEl>
                                          <p:spTgt spid="11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1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1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11"/>
                                        </p:tgtEl>
                                        <p:attrNameLst>
                                          <p:attrName>style.visibility</p:attrName>
                                        </p:attrNameLst>
                                      </p:cBhvr>
                                      <p:to>
                                        <p:strVal val="visible"/>
                                      </p:to>
                                    </p:set>
                                  </p:childTnLst>
                                </p:cTn>
                              </p:par>
                              <p:par>
                                <p:cTn id="44" presetID="10" presetClass="entr" presetSubtype="0" fill="hold" grpId="0" nodeType="withEffect">
                                  <p:stCondLst>
                                    <p:cond delay="0"/>
                                  </p:stCondLst>
                                  <p:childTnLst>
                                    <p:set>
                                      <p:cBhvr>
                                        <p:cTn id="45" dur="1" fill="hold">
                                          <p:stCondLst>
                                            <p:cond delay="0"/>
                                          </p:stCondLst>
                                        </p:cTn>
                                        <p:tgtEl>
                                          <p:spTgt spid="115"/>
                                        </p:tgtEl>
                                        <p:attrNameLst>
                                          <p:attrName>style.visibility</p:attrName>
                                        </p:attrNameLst>
                                      </p:cBhvr>
                                      <p:to>
                                        <p:strVal val="visible"/>
                                      </p:to>
                                    </p:set>
                                    <p:animEffect transition="in" filter="fade">
                                      <p:cBhvr>
                                        <p:cTn id="46" dur="500"/>
                                        <p:tgtEl>
                                          <p:spTgt spid="1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fade">
                                      <p:cBhvr>
                                        <p:cTn id="49" dur="500"/>
                                        <p:tgtEl>
                                          <p:spTgt spid="116"/>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20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6" presetClass="entr" presetSubtype="42" fill="hold" grpId="0" nodeType="clickEffect">
                                  <p:stCondLst>
                                    <p:cond delay="0"/>
                                  </p:stCondLst>
                                  <p:childTnLst>
                                    <p:set>
                                      <p:cBhvr>
                                        <p:cTn id="56" dur="1" fill="hold">
                                          <p:stCondLst>
                                            <p:cond delay="0"/>
                                          </p:stCondLst>
                                        </p:cTn>
                                        <p:tgtEl>
                                          <p:spTgt spid="119"/>
                                        </p:tgtEl>
                                        <p:attrNameLst>
                                          <p:attrName>style.visibility</p:attrName>
                                        </p:attrNameLst>
                                      </p:cBhvr>
                                      <p:to>
                                        <p:strVal val="visible"/>
                                      </p:to>
                                    </p:set>
                                    <p:animEffect transition="in" filter="barn(outHorizontal)">
                                      <p:cBhvr>
                                        <p:cTn id="57" dur="500"/>
                                        <p:tgtEl>
                                          <p:spTgt spid="1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119"/>
                                        </p:tgtEl>
                                      </p:cBhvr>
                                    </p:animEffect>
                                    <p:set>
                                      <p:cBhvr>
                                        <p:cTn id="62" dur="1" fill="hold">
                                          <p:stCondLst>
                                            <p:cond delay="499"/>
                                          </p:stCondLst>
                                        </p:cTn>
                                        <p:tgtEl>
                                          <p:spTgt spid="11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0" presetClass="entr" presetSubtype="0" fill="hold" grpId="0" nodeType="clickEffect">
                                  <p:stCondLst>
                                    <p:cond delay="0"/>
                                  </p:stCondLst>
                                  <p:childTnLst>
                                    <p:set>
                                      <p:cBhvr>
                                        <p:cTn id="66" dur="1" fill="hold">
                                          <p:stCondLst>
                                            <p:cond delay="0"/>
                                          </p:stCondLst>
                                        </p:cTn>
                                        <p:tgtEl>
                                          <p:spTgt spid="121"/>
                                        </p:tgtEl>
                                        <p:attrNameLst>
                                          <p:attrName>style.visibility</p:attrName>
                                        </p:attrNameLst>
                                      </p:cBhvr>
                                      <p:to>
                                        <p:strVal val="visible"/>
                                      </p:to>
                                    </p:set>
                                    <p:animEffect transition="in" filter="wedge">
                                      <p:cBhvr>
                                        <p:cTn id="67" dur="2000"/>
                                        <p:tgtEl>
                                          <p:spTgt spid="121"/>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6"/>
                                        </p:tgtEl>
                                        <p:attrNameLst>
                                          <p:attrName>style.visibility</p:attrName>
                                        </p:attrNameLst>
                                      </p:cBhvr>
                                      <p:to>
                                        <p:strVal val="visible"/>
                                      </p:to>
                                    </p:set>
                                  </p:childTnLst>
                                </p:cTn>
                              </p:par>
                              <p:par>
                                <p:cTn id="72" presetID="10" presetClass="entr" presetSubtype="0" fill="hold" grpId="0" nodeType="withEffect">
                                  <p:stCondLst>
                                    <p:cond delay="0"/>
                                  </p:stCondLst>
                                  <p:childTnLst>
                                    <p:set>
                                      <p:cBhvr>
                                        <p:cTn id="73" dur="1" fill="hold">
                                          <p:stCondLst>
                                            <p:cond delay="0"/>
                                          </p:stCondLst>
                                        </p:cTn>
                                        <p:tgtEl>
                                          <p:spTgt spid="136"/>
                                        </p:tgtEl>
                                        <p:attrNameLst>
                                          <p:attrName>style.visibility</p:attrName>
                                        </p:attrNameLst>
                                      </p:cBhvr>
                                      <p:to>
                                        <p:strVal val="visible"/>
                                      </p:to>
                                    </p:set>
                                    <p:animEffect transition="in" filter="fade">
                                      <p:cBhvr>
                                        <p:cTn id="74" dur="500"/>
                                        <p:tgtEl>
                                          <p:spTgt spid="136"/>
                                        </p:tgtEl>
                                      </p:cBhvr>
                                    </p:animEffect>
                                  </p:childTnLst>
                                </p:cTn>
                              </p:par>
                              <p:par>
                                <p:cTn id="75" presetID="1" presetClass="entr" presetSubtype="0" fill="hold" grpId="0" nodeType="withEffect">
                                  <p:stCondLst>
                                    <p:cond delay="0"/>
                                  </p:stCondLst>
                                  <p:childTnLst>
                                    <p:set>
                                      <p:cBhvr>
                                        <p:cTn id="76" dur="1" fill="hold">
                                          <p:stCondLst>
                                            <p:cond delay="0"/>
                                          </p:stCondLst>
                                        </p:cTn>
                                        <p:tgtEl>
                                          <p:spTgt spid="12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0" presetClass="entr" presetSubtype="0" fill="hold" grpId="0" nodeType="clickEffect">
                                  <p:stCondLst>
                                    <p:cond delay="0"/>
                                  </p:stCondLst>
                                  <p:childTnLst>
                                    <p:set>
                                      <p:cBhvr>
                                        <p:cTn id="88" dur="1" fill="hold">
                                          <p:stCondLst>
                                            <p:cond delay="0"/>
                                          </p:stCondLst>
                                        </p:cTn>
                                        <p:tgtEl>
                                          <p:spTgt spid="129"/>
                                        </p:tgtEl>
                                        <p:attrNameLst>
                                          <p:attrName>style.visibility</p:attrName>
                                        </p:attrNameLst>
                                      </p:cBhvr>
                                      <p:to>
                                        <p:strVal val="visible"/>
                                      </p:to>
                                    </p:set>
                                    <p:animEffect transition="in" filter="wedge">
                                      <p:cBhvr>
                                        <p:cTn id="89" dur="2000"/>
                                        <p:tgtEl>
                                          <p:spTgt spid="129"/>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30"/>
                                        </p:tgtEl>
                                        <p:attrNameLst>
                                          <p:attrName>style.visibility</p:attrName>
                                        </p:attrNameLst>
                                      </p:cBhvr>
                                      <p:to>
                                        <p:strVal val="visible"/>
                                      </p:to>
                                    </p:set>
                                  </p:childTnLst>
                                </p:cTn>
                              </p:par>
                              <p:par>
                                <p:cTn id="94" presetID="10" presetClass="entr" presetSubtype="0" fill="hold" grpId="0" nodeType="withEffect">
                                  <p:stCondLst>
                                    <p:cond delay="0"/>
                                  </p:stCondLst>
                                  <p:childTnLst>
                                    <p:set>
                                      <p:cBhvr>
                                        <p:cTn id="95" dur="1" fill="hold">
                                          <p:stCondLst>
                                            <p:cond delay="0"/>
                                          </p:stCondLst>
                                        </p:cTn>
                                        <p:tgtEl>
                                          <p:spTgt spid="137"/>
                                        </p:tgtEl>
                                        <p:attrNameLst>
                                          <p:attrName>style.visibility</p:attrName>
                                        </p:attrNameLst>
                                      </p:cBhvr>
                                      <p:to>
                                        <p:strVal val="visible"/>
                                      </p:to>
                                    </p:set>
                                    <p:animEffect transition="in" filter="fade">
                                      <p:cBhvr>
                                        <p:cTn id="96" dur="500"/>
                                        <p:tgtEl>
                                          <p:spTgt spid="137"/>
                                        </p:tgtEl>
                                      </p:cBhvr>
                                    </p:animEffect>
                                  </p:childTnLst>
                                </p:cTn>
                              </p:par>
                              <p:par>
                                <p:cTn id="97" presetID="1" presetClass="entr" presetSubtype="0" fill="hold" grpId="0" nodeType="withEffect">
                                  <p:stCondLst>
                                    <p:cond delay="0"/>
                                  </p:stCondLst>
                                  <p:childTnLst>
                                    <p:set>
                                      <p:cBhvr>
                                        <p:cTn id="98" dur="1" fill="hold">
                                          <p:stCondLst>
                                            <p:cond delay="0"/>
                                          </p:stCondLst>
                                        </p:cTn>
                                        <p:tgtEl>
                                          <p:spTgt spid="13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3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3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3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3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0" presetClass="entr" presetSubtype="0" fill="hold" grpId="0" nodeType="clickEffect">
                                  <p:stCondLst>
                                    <p:cond delay="0"/>
                                  </p:stCondLst>
                                  <p:childTnLst>
                                    <p:set>
                                      <p:cBhvr>
                                        <p:cTn id="110" dur="1" fill="hold">
                                          <p:stCondLst>
                                            <p:cond delay="0"/>
                                          </p:stCondLst>
                                        </p:cTn>
                                        <p:tgtEl>
                                          <p:spTgt spid="138"/>
                                        </p:tgtEl>
                                        <p:attrNameLst>
                                          <p:attrName>style.visibility</p:attrName>
                                        </p:attrNameLst>
                                      </p:cBhvr>
                                      <p:to>
                                        <p:strVal val="visible"/>
                                      </p:to>
                                    </p:set>
                                    <p:animEffect transition="in" filter="wedge">
                                      <p:cBhvr>
                                        <p:cTn id="111" dur="2000"/>
                                        <p:tgtEl>
                                          <p:spTgt spid="138"/>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39"/>
                                        </p:tgtEl>
                                        <p:attrNameLst>
                                          <p:attrName>style.visibility</p:attrName>
                                        </p:attrNameLst>
                                      </p:cBhvr>
                                      <p:to>
                                        <p:strVal val="visible"/>
                                      </p:to>
                                    </p:set>
                                  </p:childTnLst>
                                </p:cTn>
                              </p:par>
                              <p:par>
                                <p:cTn id="116" presetID="10" presetClass="entr" presetSubtype="0" fill="hold" grpId="0" nodeType="withEffect">
                                  <p:stCondLst>
                                    <p:cond delay="0"/>
                                  </p:stCondLst>
                                  <p:childTnLst>
                                    <p:set>
                                      <p:cBhvr>
                                        <p:cTn id="117" dur="1" fill="hold">
                                          <p:stCondLst>
                                            <p:cond delay="0"/>
                                          </p:stCondLst>
                                        </p:cTn>
                                        <p:tgtEl>
                                          <p:spTgt spid="145"/>
                                        </p:tgtEl>
                                        <p:attrNameLst>
                                          <p:attrName>style.visibility</p:attrName>
                                        </p:attrNameLst>
                                      </p:cBhvr>
                                      <p:to>
                                        <p:strVal val="visible"/>
                                      </p:to>
                                    </p:set>
                                    <p:animEffect transition="in" filter="fade">
                                      <p:cBhvr>
                                        <p:cTn id="118" dur="500"/>
                                        <p:tgtEl>
                                          <p:spTgt spid="145"/>
                                        </p:tgtEl>
                                      </p:cBhvr>
                                    </p:animEffect>
                                  </p:childTnLst>
                                </p:cTn>
                              </p:par>
                              <p:par>
                                <p:cTn id="119" presetID="1" presetClass="entr" presetSubtype="0" fill="hold" grpId="0" nodeType="withEffect">
                                  <p:stCondLst>
                                    <p:cond delay="0"/>
                                  </p:stCondLst>
                                  <p:childTnLst>
                                    <p:set>
                                      <p:cBhvr>
                                        <p:cTn id="120" dur="1" fill="hold">
                                          <p:stCondLst>
                                            <p:cond delay="0"/>
                                          </p:stCondLst>
                                        </p:cTn>
                                        <p:tgtEl>
                                          <p:spTgt spid="14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4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4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4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44"/>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20" presetClass="entr" presetSubtype="0" fill="hold" grpId="0" nodeType="clickEffect">
                                  <p:stCondLst>
                                    <p:cond delay="0"/>
                                  </p:stCondLst>
                                  <p:childTnLst>
                                    <p:set>
                                      <p:cBhvr>
                                        <p:cTn id="132" dur="1" fill="hold">
                                          <p:stCondLst>
                                            <p:cond delay="0"/>
                                          </p:stCondLst>
                                        </p:cTn>
                                        <p:tgtEl>
                                          <p:spTgt spid="152"/>
                                        </p:tgtEl>
                                        <p:attrNameLst>
                                          <p:attrName>style.visibility</p:attrName>
                                        </p:attrNameLst>
                                      </p:cBhvr>
                                      <p:to>
                                        <p:strVal val="visible"/>
                                      </p:to>
                                    </p:set>
                                    <p:animEffect transition="in" filter="wedge">
                                      <p:cBhvr>
                                        <p:cTn id="133" dur="2000"/>
                                        <p:tgtEl>
                                          <p:spTgt spid="152"/>
                                        </p:tgtEl>
                                      </p:cBhvr>
                                    </p:animEffec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146"/>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47"/>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148"/>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149"/>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150"/>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151"/>
                                        </p:tgtEl>
                                        <p:attrNameLst>
                                          <p:attrName>style.visibility</p:attrName>
                                        </p:attrNameLst>
                                      </p:cBhvr>
                                      <p:to>
                                        <p:strVal val="visible"/>
                                      </p:to>
                                    </p:set>
                                  </p:childTnLst>
                                </p:cTn>
                              </p:par>
                              <p:par>
                                <p:cTn id="148" presetID="10" presetClass="entr" presetSubtype="0" fill="hold" grpId="0" nodeType="withEffect">
                                  <p:stCondLst>
                                    <p:cond delay="0"/>
                                  </p:stCondLst>
                                  <p:childTnLst>
                                    <p:set>
                                      <p:cBhvr>
                                        <p:cTn id="149" dur="1" fill="hold">
                                          <p:stCondLst>
                                            <p:cond delay="0"/>
                                          </p:stCondLst>
                                        </p:cTn>
                                        <p:tgtEl>
                                          <p:spTgt spid="153"/>
                                        </p:tgtEl>
                                        <p:attrNameLst>
                                          <p:attrName>style.visibility</p:attrName>
                                        </p:attrNameLst>
                                      </p:cBhvr>
                                      <p:to>
                                        <p:strVal val="visible"/>
                                      </p:to>
                                    </p:set>
                                    <p:animEffect transition="in" filter="fade">
                                      <p:cBhvr>
                                        <p:cTn id="150" dur="500"/>
                                        <p:tgtEl>
                                          <p:spTgt spid="153"/>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66"/>
                                        </p:tgtEl>
                                        <p:attrNameLst>
                                          <p:attrName>style.visibility</p:attrName>
                                        </p:attrNameLst>
                                      </p:cBhvr>
                                      <p:to>
                                        <p:strVal val="visible"/>
                                      </p:to>
                                    </p:set>
                                  </p:childTnLst>
                                </p:cTn>
                              </p:par>
                            </p:childTnLst>
                          </p:cTn>
                        </p:par>
                        <p:par>
                          <p:cTn id="155" fill="hold">
                            <p:stCondLst>
                              <p:cond delay="0"/>
                            </p:stCondLst>
                            <p:childTnLst>
                              <p:par>
                                <p:cTn id="156" presetID="1" presetClass="entr" presetSubtype="0" fill="hold" grpId="0" nodeType="afterEffect">
                                  <p:stCondLst>
                                    <p:cond delay="0"/>
                                  </p:stCondLst>
                                  <p:childTnLst>
                                    <p:set>
                                      <p:cBhvr>
                                        <p:cTn id="157" dur="1" fill="hold">
                                          <p:stCondLst>
                                            <p:cond delay="0"/>
                                          </p:stCondLst>
                                        </p:cTn>
                                        <p:tgtEl>
                                          <p:spTgt spid="154"/>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194"/>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196"/>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195"/>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6" presetClass="entr" presetSubtype="42" fill="hold" grpId="0" nodeType="clickEffect">
                                  <p:stCondLst>
                                    <p:cond delay="0"/>
                                  </p:stCondLst>
                                  <p:childTnLst>
                                    <p:set>
                                      <p:cBhvr>
                                        <p:cTn id="167" dur="1" fill="hold">
                                          <p:stCondLst>
                                            <p:cond delay="0"/>
                                          </p:stCondLst>
                                        </p:cTn>
                                        <p:tgtEl>
                                          <p:spTgt spid="197"/>
                                        </p:tgtEl>
                                        <p:attrNameLst>
                                          <p:attrName>style.visibility</p:attrName>
                                        </p:attrNameLst>
                                      </p:cBhvr>
                                      <p:to>
                                        <p:strVal val="visible"/>
                                      </p:to>
                                    </p:set>
                                    <p:animEffect transition="in" filter="barn(outHorizontal)">
                                      <p:cBhvr>
                                        <p:cTn id="168" dur="500"/>
                                        <p:tgtEl>
                                          <p:spTgt spid="197"/>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206"/>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0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208"/>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210"/>
                                        </p:tgtEl>
                                        <p:attrNameLst>
                                          <p:attrName>style.visibility</p:attrName>
                                        </p:attrNameLst>
                                      </p:cBhvr>
                                      <p:to>
                                        <p:strVal val="visible"/>
                                      </p:to>
                                    </p:set>
                                  </p:childTnLst>
                                </p:cTn>
                              </p:par>
                              <p:par>
                                <p:cTn id="181" presetID="10" presetClass="entr" presetSubtype="0" fill="hold" grpId="0" nodeType="withEffect">
                                  <p:stCondLst>
                                    <p:cond delay="0"/>
                                  </p:stCondLst>
                                  <p:childTnLst>
                                    <p:set>
                                      <p:cBhvr>
                                        <p:cTn id="182" dur="1" fill="hold">
                                          <p:stCondLst>
                                            <p:cond delay="0"/>
                                          </p:stCondLst>
                                        </p:cTn>
                                        <p:tgtEl>
                                          <p:spTgt spid="71"/>
                                        </p:tgtEl>
                                        <p:attrNameLst>
                                          <p:attrName>style.visibility</p:attrName>
                                        </p:attrNameLst>
                                      </p:cBhvr>
                                      <p:to>
                                        <p:strVal val="visible"/>
                                      </p:to>
                                    </p:set>
                                    <p:animEffect transition="in" filter="fade">
                                      <p:cBhvr>
                                        <p:cTn id="183" dur="500"/>
                                        <p:tgtEl>
                                          <p:spTgt spid="71"/>
                                        </p:tgtEl>
                                      </p:cBhvr>
                                    </p:animEffect>
                                  </p:childTnLst>
                                </p:cTn>
                              </p:par>
                              <p:par>
                                <p:cTn id="184" presetID="1" presetClass="entr" presetSubtype="0" fill="hold" grpId="0" nodeType="withEffect">
                                  <p:stCondLst>
                                    <p:cond delay="0"/>
                                  </p:stCondLst>
                                  <p:childTnLst>
                                    <p:set>
                                      <p:cBhvr>
                                        <p:cTn id="185" dur="1" fill="hold">
                                          <p:stCondLst>
                                            <p:cond delay="0"/>
                                          </p:stCondLst>
                                        </p:cTn>
                                        <p:tgtEl>
                                          <p:spTgt spid="211"/>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72"/>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80"/>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78"/>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77"/>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75"/>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76"/>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74"/>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73"/>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79"/>
                                        </p:tgtEl>
                                        <p:attrNameLst>
                                          <p:attrName>style.visibility</p:attrName>
                                        </p:attrNameLst>
                                      </p:cBhvr>
                                      <p:to>
                                        <p:strVal val="visible"/>
                                      </p:to>
                                    </p:set>
                                  </p:childTnLst>
                                </p:cTn>
                              </p:par>
                              <p:par>
                                <p:cTn id="206" presetID="10" presetClass="entr" presetSubtype="0" fill="hold" grpId="0" nodeType="withEffect">
                                  <p:stCondLst>
                                    <p:cond delay="0"/>
                                  </p:stCondLst>
                                  <p:childTnLst>
                                    <p:set>
                                      <p:cBhvr>
                                        <p:cTn id="207" dur="1" fill="hold">
                                          <p:stCondLst>
                                            <p:cond delay="0"/>
                                          </p:stCondLst>
                                        </p:cTn>
                                        <p:tgtEl>
                                          <p:spTgt spid="81"/>
                                        </p:tgtEl>
                                        <p:attrNameLst>
                                          <p:attrName>style.visibility</p:attrName>
                                        </p:attrNameLst>
                                      </p:cBhvr>
                                      <p:to>
                                        <p:strVal val="visible"/>
                                      </p:to>
                                    </p:set>
                                    <p:animEffect transition="in" filter="fade">
                                      <p:cBhvr>
                                        <p:cTn id="208" dur="500"/>
                                        <p:tgtEl>
                                          <p:spTgt spid="81"/>
                                        </p:tgtEl>
                                      </p:cBhvr>
                                    </p:animEffect>
                                  </p:childTnLst>
                                </p:cTn>
                              </p:par>
                              <p:par>
                                <p:cTn id="209" presetID="1"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120"/>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79"/>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27"/>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55"/>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56"/>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57"/>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5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5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60"/>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61"/>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62"/>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63"/>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64"/>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65"/>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6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68"/>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169"/>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70"/>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71"/>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72"/>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73"/>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174"/>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75"/>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176"/>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177"/>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180"/>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181"/>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182"/>
                                        </p:tgtEl>
                                        <p:attrNameLst>
                                          <p:attrName>style.visibility</p:attrName>
                                        </p:attrNameLst>
                                      </p:cBhvr>
                                      <p:to>
                                        <p:strVal val="visible"/>
                                      </p:to>
                                    </p:set>
                                  </p:childTnLst>
                                </p:cTn>
                              </p:par>
                              <p:par>
                                <p:cTn id="269" presetID="10" presetClass="entr" presetSubtype="0" fill="hold" grpId="0" nodeType="withEffect">
                                  <p:stCondLst>
                                    <p:cond delay="0"/>
                                  </p:stCondLst>
                                  <p:childTnLst>
                                    <p:set>
                                      <p:cBhvr>
                                        <p:cTn id="270" dur="1" fill="hold">
                                          <p:stCondLst>
                                            <p:cond delay="0"/>
                                          </p:stCondLst>
                                        </p:cTn>
                                        <p:tgtEl>
                                          <p:spTgt spid="183"/>
                                        </p:tgtEl>
                                        <p:attrNameLst>
                                          <p:attrName>style.visibility</p:attrName>
                                        </p:attrNameLst>
                                      </p:cBhvr>
                                      <p:to>
                                        <p:strVal val="visible"/>
                                      </p:to>
                                    </p:set>
                                    <p:animEffect transition="in" filter="fade">
                                      <p:cBhvr>
                                        <p:cTn id="271" dur="500"/>
                                        <p:tgtEl>
                                          <p:spTgt spid="183"/>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84"/>
                                        </p:tgtEl>
                                        <p:attrNameLst>
                                          <p:attrName>style.visibility</p:attrName>
                                        </p:attrNameLst>
                                      </p:cBhvr>
                                      <p:to>
                                        <p:strVal val="visible"/>
                                      </p:to>
                                    </p:set>
                                    <p:animEffect transition="in" filter="fade">
                                      <p:cBhvr>
                                        <p:cTn id="274" dur="500"/>
                                        <p:tgtEl>
                                          <p:spTgt spid="184"/>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85"/>
                                        </p:tgtEl>
                                        <p:attrNameLst>
                                          <p:attrName>style.visibility</p:attrName>
                                        </p:attrNameLst>
                                      </p:cBhvr>
                                      <p:to>
                                        <p:strVal val="visible"/>
                                      </p:to>
                                    </p:set>
                                    <p:animEffect transition="in" filter="fade">
                                      <p:cBhvr>
                                        <p:cTn id="277" dur="500"/>
                                        <p:tgtEl>
                                          <p:spTgt spid="185"/>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86"/>
                                        </p:tgtEl>
                                        <p:attrNameLst>
                                          <p:attrName>style.visibility</p:attrName>
                                        </p:attrNameLst>
                                      </p:cBhvr>
                                      <p:to>
                                        <p:strVal val="visible"/>
                                      </p:to>
                                    </p:set>
                                    <p:animEffect transition="in" filter="fade">
                                      <p:cBhvr>
                                        <p:cTn id="280"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animBg="1"/>
      <p:bldP spid="181" grpId="0" animBg="1"/>
      <p:bldP spid="182" grpId="0" animBg="1"/>
      <p:bldP spid="82" grpId="0" animBg="1"/>
      <p:bldP spid="80" grpId="0" animBg="1"/>
      <p:bldP spid="210" grpId="0" animBg="1"/>
      <p:bldP spid="209" grpId="0" animBg="1"/>
      <p:bldP spid="166" grpId="0" animBg="1"/>
      <p:bldP spid="152" grpId="0" animBg="1"/>
      <p:bldP spid="138" grpId="0" animBg="1"/>
      <p:bldP spid="129" grpId="0" animBg="1"/>
      <p:bldP spid="121" grpId="0" animBg="1"/>
      <p:bldP spid="105" grpId="0" animBg="1"/>
      <p:bldP spid="100" grpId="0" animBg="1"/>
      <p:bldP spid="37901" grpId="0" animBg="1"/>
      <p:bldP spid="37902" grpId="0" animBg="1"/>
      <p:bldP spid="37915" grpId="0" animBg="1"/>
      <p:bldP spid="37916" grpId="0" animBg="1"/>
      <p:bldP spid="37928" grpId="0"/>
      <p:bldP spid="37929" grpId="0"/>
      <p:bldP spid="4" grpId="0"/>
      <p:bldP spid="112" grpId="0" animBg="1"/>
      <p:bldP spid="113" grpId="0"/>
      <p:bldP spid="110" grpId="0" animBg="1"/>
      <p:bldP spid="111" grpId="0" animBg="1"/>
      <p:bldP spid="115" grpId="0"/>
      <p:bldP spid="116" grpId="0"/>
      <p:bldP spid="117" grpId="0" animBg="1"/>
      <p:bldP spid="118" grpId="0" animBg="1"/>
      <p:bldP spid="119" grpId="0" animBg="1" autoUpdateAnimBg="0"/>
      <p:bldP spid="119" grpId="1" animBg="1"/>
      <p:bldP spid="122" grpId="0" animBg="1"/>
      <p:bldP spid="123" grpId="0" animBg="1"/>
      <p:bldP spid="124" grpId="0" animBg="1"/>
      <p:bldP spid="125" grpId="0"/>
      <p:bldP spid="126" grpId="0" animBg="1"/>
      <p:bldP spid="128" grpId="0"/>
      <p:bldP spid="130" grpId="0" animBg="1"/>
      <p:bldP spid="131" grpId="0" animBg="1"/>
      <p:bldP spid="132" grpId="0" animBg="1"/>
      <p:bldP spid="133" grpId="0" animBg="1"/>
      <p:bldP spid="134" grpId="0"/>
      <p:bldP spid="135" grpId="0"/>
      <p:bldP spid="136" grpId="0"/>
      <p:bldP spid="137" grpId="0"/>
      <p:bldP spid="139" grpId="0" animBg="1"/>
      <p:bldP spid="140" grpId="0" animBg="1"/>
      <p:bldP spid="141" grpId="0" animBg="1"/>
      <p:bldP spid="142" grpId="0"/>
      <p:bldP spid="143" grpId="0" animBg="1"/>
      <p:bldP spid="144" grpId="0"/>
      <p:bldP spid="145" grpId="0"/>
      <p:bldP spid="146" grpId="0" animBg="1"/>
      <p:bldP spid="147" grpId="0" animBg="1"/>
      <p:bldP spid="148" grpId="0" animBg="1"/>
      <p:bldP spid="149" grpId="0" animBg="1"/>
      <p:bldP spid="150" grpId="0"/>
      <p:bldP spid="151" grpId="0"/>
      <p:bldP spid="153" grpId="0"/>
      <p:bldP spid="154" grpId="0" animBg="1"/>
      <p:bldP spid="194" grpId="0" animBg="1"/>
      <p:bldP spid="195" grpId="0" animBg="1"/>
      <p:bldP spid="196" grpId="0"/>
      <p:bldP spid="197" grpId="0" animBg="1" autoUpdateAnimBg="0"/>
      <p:bldP spid="206" grpId="0" animBg="1"/>
      <p:bldP spid="207" grpId="0" animBg="1"/>
      <p:bldP spid="208" grpId="0"/>
      <p:bldP spid="211" grpId="0" animBg="1"/>
      <p:bldP spid="71" grpId="0"/>
      <p:bldP spid="72" grpId="0" animBg="1"/>
      <p:bldP spid="73" grpId="0" animBg="1"/>
      <p:bldP spid="74" grpId="0" animBg="1"/>
      <p:bldP spid="75" grpId="0" animBg="1"/>
      <p:bldP spid="76" grpId="0" animBg="1"/>
      <p:bldP spid="77" grpId="0"/>
      <p:bldP spid="78" grpId="0"/>
      <p:bldP spid="79" grpId="0" animBg="1"/>
      <p:bldP spid="81" grpId="0"/>
      <p:bldP spid="120" grpId="0" animBg="1"/>
      <p:bldP spid="127"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7" grpId="0" animBg="1"/>
      <p:bldP spid="168" grpId="0" animBg="1"/>
      <p:bldP spid="169" grpId="0" animBg="1"/>
      <p:bldP spid="170" grpId="0"/>
      <p:bldP spid="171" grpId="0"/>
      <p:bldP spid="172" grpId="0"/>
      <p:bldP spid="173" grpId="0"/>
      <p:bldP spid="174" grpId="0"/>
      <p:bldP spid="175" grpId="0"/>
      <p:bldP spid="176" grpId="0"/>
      <p:bldP spid="177" grpId="0"/>
      <p:bldP spid="179" grpId="0" animBg="1"/>
      <p:bldP spid="183" grpId="0"/>
      <p:bldP spid="184" grpId="0"/>
      <p:bldP spid="185" grpId="0"/>
      <p:bldP spid="18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Oval 31">
            <a:extLst>
              <a:ext uri="{FF2B5EF4-FFF2-40B4-BE49-F238E27FC236}">
                <a16:creationId xmlns:a16="http://schemas.microsoft.com/office/drawing/2014/main" id="{1956BCB6-E5D6-4E7E-BD85-91AA5E555019}"/>
              </a:ext>
            </a:extLst>
          </p:cNvPr>
          <p:cNvSpPr>
            <a:spLocks noChangeArrowheads="1"/>
          </p:cNvSpPr>
          <p:nvPr/>
        </p:nvSpPr>
        <p:spPr bwMode="auto">
          <a:xfrm>
            <a:off x="5660678" y="3307588"/>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81" name="Oval 31">
            <a:extLst>
              <a:ext uri="{FF2B5EF4-FFF2-40B4-BE49-F238E27FC236}">
                <a16:creationId xmlns:a16="http://schemas.microsoft.com/office/drawing/2014/main" id="{1956BCB6-E5D6-4E7E-BD85-91AA5E555019}"/>
              </a:ext>
            </a:extLst>
          </p:cNvPr>
          <p:cNvSpPr>
            <a:spLocks noChangeArrowheads="1"/>
          </p:cNvSpPr>
          <p:nvPr/>
        </p:nvSpPr>
        <p:spPr bwMode="auto">
          <a:xfrm>
            <a:off x="6518326" y="3371753"/>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82" name="Oval 31">
            <a:extLst>
              <a:ext uri="{FF2B5EF4-FFF2-40B4-BE49-F238E27FC236}">
                <a16:creationId xmlns:a16="http://schemas.microsoft.com/office/drawing/2014/main" id="{1956BCB6-E5D6-4E7E-BD85-91AA5E555019}"/>
              </a:ext>
            </a:extLst>
          </p:cNvPr>
          <p:cNvSpPr>
            <a:spLocks noChangeArrowheads="1"/>
          </p:cNvSpPr>
          <p:nvPr/>
        </p:nvSpPr>
        <p:spPr bwMode="auto">
          <a:xfrm>
            <a:off x="7244073" y="3370030"/>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82" name="Oval 31">
            <a:extLst>
              <a:ext uri="{FF2B5EF4-FFF2-40B4-BE49-F238E27FC236}">
                <a16:creationId xmlns:a16="http://schemas.microsoft.com/office/drawing/2014/main" id="{1956BCB6-E5D6-4E7E-BD85-91AA5E555019}"/>
              </a:ext>
            </a:extLst>
          </p:cNvPr>
          <p:cNvSpPr>
            <a:spLocks noChangeArrowheads="1"/>
          </p:cNvSpPr>
          <p:nvPr/>
        </p:nvSpPr>
        <p:spPr bwMode="auto">
          <a:xfrm>
            <a:off x="4752998" y="3232039"/>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80" name="Oval 31">
            <a:extLst>
              <a:ext uri="{FF2B5EF4-FFF2-40B4-BE49-F238E27FC236}">
                <a16:creationId xmlns:a16="http://schemas.microsoft.com/office/drawing/2014/main" id="{1956BCB6-E5D6-4E7E-BD85-91AA5E555019}"/>
              </a:ext>
            </a:extLst>
          </p:cNvPr>
          <p:cNvSpPr>
            <a:spLocks noChangeArrowheads="1"/>
          </p:cNvSpPr>
          <p:nvPr/>
        </p:nvSpPr>
        <p:spPr bwMode="auto">
          <a:xfrm>
            <a:off x="3494525" y="3307588"/>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210" name="Oval 31">
            <a:extLst>
              <a:ext uri="{FF2B5EF4-FFF2-40B4-BE49-F238E27FC236}">
                <a16:creationId xmlns:a16="http://schemas.microsoft.com/office/drawing/2014/main" id="{E706F3AF-827F-4D2D-8632-12D80C35034C}"/>
              </a:ext>
            </a:extLst>
          </p:cNvPr>
          <p:cNvSpPr>
            <a:spLocks noChangeArrowheads="1"/>
          </p:cNvSpPr>
          <p:nvPr/>
        </p:nvSpPr>
        <p:spPr bwMode="auto">
          <a:xfrm>
            <a:off x="2706286" y="4165581"/>
            <a:ext cx="466952" cy="507077"/>
          </a:xfrm>
          <a:prstGeom prst="ellipse">
            <a:avLst/>
          </a:prstGeom>
          <a:solidFill>
            <a:srgbClr val="7030A0"/>
          </a:solidFill>
          <a:ln w="9525">
            <a:solidFill>
              <a:schemeClr val="tx1"/>
            </a:solidFill>
            <a:round/>
            <a:headEnd/>
            <a:tailEnd/>
          </a:ln>
          <a:effec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dirty="0"/>
          </a:p>
        </p:txBody>
      </p:sp>
      <p:sp>
        <p:nvSpPr>
          <p:cNvPr id="209" name="Oval 31">
            <a:extLst>
              <a:ext uri="{FF2B5EF4-FFF2-40B4-BE49-F238E27FC236}">
                <a16:creationId xmlns:a16="http://schemas.microsoft.com/office/drawing/2014/main" id="{50F4FE48-E8C4-4705-AFFA-C5DB36556E46}"/>
              </a:ext>
            </a:extLst>
          </p:cNvPr>
          <p:cNvSpPr>
            <a:spLocks noChangeArrowheads="1"/>
          </p:cNvSpPr>
          <p:nvPr/>
        </p:nvSpPr>
        <p:spPr bwMode="auto">
          <a:xfrm>
            <a:off x="1615813" y="2505357"/>
            <a:ext cx="466952" cy="507077"/>
          </a:xfrm>
          <a:prstGeom prst="ellipse">
            <a:avLst/>
          </a:prstGeom>
          <a:solidFill>
            <a:srgbClr val="FF0000"/>
          </a:solidFill>
          <a:ln w="9525">
            <a:solidFill>
              <a:schemeClr val="tx1"/>
            </a:solidFill>
            <a:round/>
            <a:headEnd/>
            <a:tailEnd/>
          </a:ln>
          <a:effec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66" name="Oval 31">
            <a:extLst>
              <a:ext uri="{FF2B5EF4-FFF2-40B4-BE49-F238E27FC236}">
                <a16:creationId xmlns:a16="http://schemas.microsoft.com/office/drawing/2014/main" id="{1956BCB6-E5D6-4E7E-BD85-91AA5E555019}"/>
              </a:ext>
            </a:extLst>
          </p:cNvPr>
          <p:cNvSpPr>
            <a:spLocks noChangeArrowheads="1"/>
          </p:cNvSpPr>
          <p:nvPr/>
        </p:nvSpPr>
        <p:spPr bwMode="auto">
          <a:xfrm>
            <a:off x="2472080" y="3379663"/>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52" name="Oval 31">
            <a:extLst>
              <a:ext uri="{FF2B5EF4-FFF2-40B4-BE49-F238E27FC236}">
                <a16:creationId xmlns:a16="http://schemas.microsoft.com/office/drawing/2014/main" id="{468B99F5-7097-42E3-9929-6A583A4983AD}"/>
              </a:ext>
            </a:extLst>
          </p:cNvPr>
          <p:cNvSpPr>
            <a:spLocks noChangeArrowheads="1"/>
          </p:cNvSpPr>
          <p:nvPr/>
        </p:nvSpPr>
        <p:spPr bwMode="auto">
          <a:xfrm>
            <a:off x="6850827" y="2605594"/>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38" name="Oval 31">
            <a:extLst>
              <a:ext uri="{FF2B5EF4-FFF2-40B4-BE49-F238E27FC236}">
                <a16:creationId xmlns:a16="http://schemas.microsoft.com/office/drawing/2014/main" id="{468B99F5-7097-42E3-9929-6A583A4983AD}"/>
              </a:ext>
            </a:extLst>
          </p:cNvPr>
          <p:cNvSpPr>
            <a:spLocks noChangeArrowheads="1"/>
          </p:cNvSpPr>
          <p:nvPr/>
        </p:nvSpPr>
        <p:spPr bwMode="auto">
          <a:xfrm>
            <a:off x="5318829" y="2569085"/>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29" name="Oval 31">
            <a:extLst>
              <a:ext uri="{FF2B5EF4-FFF2-40B4-BE49-F238E27FC236}">
                <a16:creationId xmlns:a16="http://schemas.microsoft.com/office/drawing/2014/main" id="{468B99F5-7097-42E3-9929-6A583A4983AD}"/>
              </a:ext>
            </a:extLst>
          </p:cNvPr>
          <p:cNvSpPr>
            <a:spLocks noChangeArrowheads="1"/>
          </p:cNvSpPr>
          <p:nvPr/>
        </p:nvSpPr>
        <p:spPr bwMode="auto">
          <a:xfrm>
            <a:off x="3113401" y="2621334"/>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21" name="Oval 31">
            <a:extLst>
              <a:ext uri="{FF2B5EF4-FFF2-40B4-BE49-F238E27FC236}">
                <a16:creationId xmlns:a16="http://schemas.microsoft.com/office/drawing/2014/main" id="{468B99F5-7097-42E3-9929-6A583A4983AD}"/>
              </a:ext>
            </a:extLst>
          </p:cNvPr>
          <p:cNvSpPr>
            <a:spLocks noChangeArrowheads="1"/>
          </p:cNvSpPr>
          <p:nvPr/>
        </p:nvSpPr>
        <p:spPr bwMode="auto">
          <a:xfrm>
            <a:off x="6168529" y="2025391"/>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05" name="Oval 31">
            <a:extLst>
              <a:ext uri="{FF2B5EF4-FFF2-40B4-BE49-F238E27FC236}">
                <a16:creationId xmlns:a16="http://schemas.microsoft.com/office/drawing/2014/main" id="{9519E940-EF64-405F-8608-1317DF1DF57E}"/>
              </a:ext>
            </a:extLst>
          </p:cNvPr>
          <p:cNvSpPr>
            <a:spLocks noChangeArrowheads="1"/>
          </p:cNvSpPr>
          <p:nvPr/>
        </p:nvSpPr>
        <p:spPr bwMode="auto">
          <a:xfrm>
            <a:off x="2471025" y="1977139"/>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00" name="Oval 31">
            <a:extLst>
              <a:ext uri="{FF2B5EF4-FFF2-40B4-BE49-F238E27FC236}">
                <a16:creationId xmlns:a16="http://schemas.microsoft.com/office/drawing/2014/main" id="{C9F8F6D5-B356-45A3-B0D1-CF4928B06378}"/>
              </a:ext>
            </a:extLst>
          </p:cNvPr>
          <p:cNvSpPr>
            <a:spLocks noChangeArrowheads="1"/>
          </p:cNvSpPr>
          <p:nvPr/>
        </p:nvSpPr>
        <p:spPr bwMode="auto">
          <a:xfrm>
            <a:off x="4139957" y="1092055"/>
            <a:ext cx="722561" cy="78465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37900" name="Oval 32"/>
          <p:cNvSpPr>
            <a:spLocks noChangeArrowheads="1"/>
          </p:cNvSpPr>
          <p:nvPr/>
        </p:nvSpPr>
        <p:spPr bwMode="auto">
          <a:xfrm>
            <a:off x="4329658" y="1286414"/>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A</a:t>
            </a:r>
          </a:p>
        </p:txBody>
      </p:sp>
      <p:sp>
        <p:nvSpPr>
          <p:cNvPr id="37901" name="Oval 33"/>
          <p:cNvSpPr>
            <a:spLocks noChangeArrowheads="1"/>
          </p:cNvSpPr>
          <p:nvPr/>
        </p:nvSpPr>
        <p:spPr bwMode="auto">
          <a:xfrm>
            <a:off x="2581307" y="2127577"/>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B</a:t>
            </a:r>
          </a:p>
        </p:txBody>
      </p:sp>
      <p:sp>
        <p:nvSpPr>
          <p:cNvPr id="37902" name="Oval 34"/>
          <p:cNvSpPr>
            <a:spLocks noChangeArrowheads="1"/>
          </p:cNvSpPr>
          <p:nvPr/>
        </p:nvSpPr>
        <p:spPr bwMode="auto">
          <a:xfrm>
            <a:off x="6299466" y="2189607"/>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C</a:t>
            </a:r>
          </a:p>
        </p:txBody>
      </p:sp>
      <p:sp>
        <p:nvSpPr>
          <p:cNvPr id="37915" name="Line 47"/>
          <p:cNvSpPr>
            <a:spLocks noChangeShapeType="1"/>
          </p:cNvSpPr>
          <p:nvPr/>
        </p:nvSpPr>
        <p:spPr bwMode="auto">
          <a:xfrm flipH="1">
            <a:off x="2867465" y="1625714"/>
            <a:ext cx="1359348" cy="520743"/>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dirty="0"/>
          </a:p>
        </p:txBody>
      </p:sp>
      <p:sp>
        <p:nvSpPr>
          <p:cNvPr id="37916" name="Line 48"/>
          <p:cNvSpPr>
            <a:spLocks noChangeShapeType="1"/>
          </p:cNvSpPr>
          <p:nvPr/>
        </p:nvSpPr>
        <p:spPr bwMode="auto">
          <a:xfrm>
            <a:off x="4650476" y="1633915"/>
            <a:ext cx="1664974" cy="616831"/>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7928" name="Text Box 60"/>
          <p:cNvSpPr txBox="1">
            <a:spLocks noChangeArrowheads="1"/>
          </p:cNvSpPr>
          <p:nvPr/>
        </p:nvSpPr>
        <p:spPr bwMode="auto">
          <a:xfrm>
            <a:off x="3476694" y="1476595"/>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37929" name="Text Box 61"/>
          <p:cNvSpPr txBox="1">
            <a:spLocks noChangeArrowheads="1"/>
          </p:cNvSpPr>
          <p:nvPr/>
        </p:nvSpPr>
        <p:spPr bwMode="auto">
          <a:xfrm>
            <a:off x="5204152" y="1560208"/>
            <a:ext cx="271462" cy="414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37941" name="Rectangle 73"/>
          <p:cNvSpPr>
            <a:spLocks noChangeArrowheads="1"/>
          </p:cNvSpPr>
          <p:nvPr/>
        </p:nvSpPr>
        <p:spPr bwMode="auto">
          <a:xfrm>
            <a:off x="-488950" y="2082407"/>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7942" name="Rectangle 74"/>
          <p:cNvSpPr>
            <a:spLocks noChangeArrowheads="1"/>
          </p:cNvSpPr>
          <p:nvPr/>
        </p:nvSpPr>
        <p:spPr bwMode="auto">
          <a:xfrm>
            <a:off x="-488950" y="2082407"/>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7943" name="Rectangle 75"/>
          <p:cNvSpPr>
            <a:spLocks noChangeArrowheads="1"/>
          </p:cNvSpPr>
          <p:nvPr/>
        </p:nvSpPr>
        <p:spPr bwMode="auto">
          <a:xfrm>
            <a:off x="-488950" y="2500316"/>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 name="文本框 2">
            <a:extLst>
              <a:ext uri="{FF2B5EF4-FFF2-40B4-BE49-F238E27FC236}">
                <a16:creationId xmlns:a16="http://schemas.microsoft.com/office/drawing/2014/main" id="{E56BE3BD-4C4B-49B1-8119-135C42D7E127}"/>
              </a:ext>
            </a:extLst>
          </p:cNvPr>
          <p:cNvSpPr txBox="1"/>
          <p:nvPr/>
        </p:nvSpPr>
        <p:spPr>
          <a:xfrm>
            <a:off x="6790116" y="741913"/>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活结点表</a:t>
            </a:r>
          </a:p>
        </p:txBody>
      </p:sp>
      <p:sp>
        <p:nvSpPr>
          <p:cNvPr id="4" name="文本框 3">
            <a:extLst>
              <a:ext uri="{FF2B5EF4-FFF2-40B4-BE49-F238E27FC236}">
                <a16:creationId xmlns:a16="http://schemas.microsoft.com/office/drawing/2014/main" id="{F80AE446-7A3A-471B-8A2D-19BD05E58095}"/>
              </a:ext>
            </a:extLst>
          </p:cNvPr>
          <p:cNvSpPr txBox="1"/>
          <p:nvPr/>
        </p:nvSpPr>
        <p:spPr>
          <a:xfrm>
            <a:off x="7457116" y="960915"/>
            <a:ext cx="697755" cy="369332"/>
          </a:xfrm>
          <a:prstGeom prst="rect">
            <a:avLst/>
          </a:prstGeom>
          <a:noFill/>
        </p:spPr>
        <p:txBody>
          <a:bodyPr wrap="none" rtlCol="0">
            <a:spAutoFit/>
          </a:bodyPr>
          <a:lstStyle/>
          <a:p>
            <a:r>
              <a:rPr lang="en-US" altLang="zh-CN" dirty="0"/>
              <a:t>[  A  ]</a:t>
            </a:r>
            <a:endParaRPr lang="zh-CN" altLang="en-US" dirty="0"/>
          </a:p>
        </p:txBody>
      </p:sp>
      <p:sp>
        <p:nvSpPr>
          <p:cNvPr id="112" name="文本框 111">
            <a:extLst>
              <a:ext uri="{FF2B5EF4-FFF2-40B4-BE49-F238E27FC236}">
                <a16:creationId xmlns:a16="http://schemas.microsoft.com/office/drawing/2014/main" id="{5A9969C3-BE67-43EE-9B43-A0F478ACD2CA}"/>
              </a:ext>
            </a:extLst>
          </p:cNvPr>
          <p:cNvSpPr txBox="1"/>
          <p:nvPr/>
        </p:nvSpPr>
        <p:spPr>
          <a:xfrm>
            <a:off x="7455576" y="1246321"/>
            <a:ext cx="954107" cy="369332"/>
          </a:xfrm>
          <a:prstGeom prst="rect">
            <a:avLst/>
          </a:prstGeom>
          <a:solidFill>
            <a:schemeClr val="bg1"/>
          </a:solidFill>
        </p:spPr>
        <p:txBody>
          <a:bodyPr wrap="none" rtlCol="0">
            <a:spAutoFit/>
          </a:bodyPr>
          <a:lstStyle/>
          <a:p>
            <a:r>
              <a:rPr lang="en-US" altLang="zh-CN" dirty="0"/>
              <a:t>[ </a:t>
            </a:r>
            <a:r>
              <a:rPr lang="en-US" altLang="zh-CN" dirty="0" smtClean="0"/>
              <a:t>B  </a:t>
            </a:r>
            <a:r>
              <a:rPr lang="en-US" altLang="zh-CN" dirty="0"/>
              <a:t>C  ]</a:t>
            </a:r>
            <a:endParaRPr lang="zh-CN" altLang="en-US" dirty="0"/>
          </a:p>
        </p:txBody>
      </p:sp>
      <p:sp>
        <p:nvSpPr>
          <p:cNvPr id="113" name="文本框 112">
            <a:extLst>
              <a:ext uri="{FF2B5EF4-FFF2-40B4-BE49-F238E27FC236}">
                <a16:creationId xmlns:a16="http://schemas.microsoft.com/office/drawing/2014/main" id="{32F5584D-28F1-4280-9398-29E432958CB1}"/>
              </a:ext>
            </a:extLst>
          </p:cNvPr>
          <p:cNvSpPr txBox="1"/>
          <p:nvPr/>
        </p:nvSpPr>
        <p:spPr>
          <a:xfrm>
            <a:off x="7466471" y="1512330"/>
            <a:ext cx="825867" cy="369332"/>
          </a:xfrm>
          <a:prstGeom prst="rect">
            <a:avLst/>
          </a:prstGeom>
          <a:noFill/>
        </p:spPr>
        <p:txBody>
          <a:bodyPr wrap="none" rtlCol="0">
            <a:spAutoFit/>
          </a:bodyPr>
          <a:lstStyle/>
          <a:p>
            <a:r>
              <a:rPr lang="en-US" altLang="zh-CN" dirty="0"/>
              <a:t>[C </a:t>
            </a:r>
            <a:r>
              <a:rPr lang="en-US" altLang="zh-CN" dirty="0" smtClean="0"/>
              <a:t>E  </a:t>
            </a:r>
            <a:r>
              <a:rPr lang="en-US" altLang="zh-CN" dirty="0"/>
              <a:t>]</a:t>
            </a:r>
            <a:endParaRPr lang="zh-CN" altLang="en-US" dirty="0"/>
          </a:p>
        </p:txBody>
      </p:sp>
      <p:sp>
        <p:nvSpPr>
          <p:cNvPr id="114" name="燕尾形 8">
            <a:extLst>
              <a:ext uri="{FF2B5EF4-FFF2-40B4-BE49-F238E27FC236}">
                <a16:creationId xmlns:a16="http://schemas.microsoft.com/office/drawing/2014/main" id="{BBD82670-99F9-4280-99D3-7FE901DE6EEE}"/>
              </a:ext>
            </a:extLst>
          </p:cNvPr>
          <p:cNvSpPr/>
          <p:nvPr/>
        </p:nvSpPr>
        <p:spPr>
          <a:xfrm>
            <a:off x="1053608" y="131751"/>
            <a:ext cx="4001683" cy="504056"/>
          </a:xfrm>
          <a:prstGeom prst="chevron">
            <a:avLst/>
          </a:prstGeom>
          <a:solidFill>
            <a:schemeClr val="accent1"/>
          </a:solidFill>
          <a:ln>
            <a:noFill/>
          </a:ln>
        </p:spPr>
        <p:txBody>
          <a:bodyPr anchor="ctr"/>
          <a:lstStyle/>
          <a:p>
            <a:pPr defTabSz="687665"/>
            <a:r>
              <a:rPr lang="en-US" altLang="zh-CN" sz="2000" dirty="0">
                <a:solidFill>
                  <a:srgbClr val="FFFFFF"/>
                </a:solidFill>
                <a:latin typeface="微软雅黑" pitchFamily="34" charset="-122"/>
                <a:ea typeface="微软雅黑" pitchFamily="34" charset="-122"/>
              </a:rPr>
              <a:t>3</a:t>
            </a:r>
            <a:r>
              <a:rPr lang="zh-CN" altLang="en-US" sz="2000" dirty="0">
                <a:solidFill>
                  <a:srgbClr val="FFFFFF"/>
                </a:solidFill>
                <a:latin typeface="微软雅黑" pitchFamily="34" charset="-122"/>
                <a:ea typeface="微软雅黑" pitchFamily="34" charset="-122"/>
              </a:rPr>
              <a:t>、装载问题求解</a:t>
            </a:r>
            <a:r>
              <a:rPr lang="en-US" altLang="zh-CN" sz="2000" dirty="0">
                <a:solidFill>
                  <a:srgbClr val="FFFFFF"/>
                </a:solidFill>
                <a:latin typeface="微软雅黑" pitchFamily="34" charset="-122"/>
                <a:ea typeface="微软雅黑" pitchFamily="34" charset="-122"/>
              </a:rPr>
              <a:t>—</a:t>
            </a:r>
            <a:r>
              <a:rPr lang="zh-CN" altLang="en-US" sz="2000" dirty="0">
                <a:solidFill>
                  <a:srgbClr val="FFFFFF"/>
                </a:solidFill>
                <a:latin typeface="微软雅黑" pitchFamily="34" charset="-122"/>
                <a:ea typeface="微软雅黑" pitchFamily="34" charset="-122"/>
              </a:rPr>
              <a:t>队列式</a:t>
            </a:r>
          </a:p>
        </p:txBody>
      </p:sp>
      <mc:AlternateContent xmlns:mc="http://schemas.openxmlformats.org/markup-compatibility/2006" xmlns:a14="http://schemas.microsoft.com/office/drawing/2010/main">
        <mc:Choice Requires="a14">
          <p:sp>
            <p:nvSpPr>
              <p:cNvPr id="2" name="文本框 1"/>
              <p:cNvSpPr txBox="1"/>
              <p:nvPr/>
            </p:nvSpPr>
            <p:spPr>
              <a:xfrm>
                <a:off x="40667" y="712233"/>
                <a:ext cx="494850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=4,</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=12,</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8,</m:t>
                      </m:r>
                      <m:r>
                        <a:rPr lang="en-US" altLang="zh-CN" sz="2400" i="1">
                          <a:latin typeface="Cambria Math" panose="02040503050406030204" pitchFamily="18" charset="0"/>
                        </a:rPr>
                        <m:t>𝑊</m:t>
                      </m:r>
                      <m:r>
                        <a:rPr lang="en-US" altLang="zh-CN" sz="2400" i="1">
                          <a:latin typeface="Cambria Math" panose="02040503050406030204" pitchFamily="18" charset="0"/>
                        </a:rPr>
                        <m:t>={8,6,3,2}</m:t>
                      </m:r>
                    </m:oMath>
                  </m:oMathPara>
                </a14:m>
                <a:endParaRPr lang="zh-CN" altLang="en-US" sz="2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40667" y="712233"/>
                <a:ext cx="4948500" cy="369332"/>
              </a:xfrm>
              <a:prstGeom prst="rect">
                <a:avLst/>
              </a:prstGeom>
              <a:blipFill>
                <a:blip r:embed="rId2"/>
                <a:stretch>
                  <a:fillRect r="-617" b="-38333"/>
                </a:stretch>
              </a:blipFill>
            </p:spPr>
            <p:txBody>
              <a:bodyPr/>
              <a:lstStyle/>
              <a:p>
                <a:r>
                  <a:rPr lang="zh-CN" altLang="en-US">
                    <a:noFill/>
                  </a:rPr>
                  <a:t> </a:t>
                </a:r>
              </a:p>
            </p:txBody>
          </p:sp>
        </mc:Fallback>
      </mc:AlternateContent>
      <p:sp>
        <p:nvSpPr>
          <p:cNvPr id="110" name="Oval 35"/>
          <p:cNvSpPr>
            <a:spLocks noChangeArrowheads="1"/>
          </p:cNvSpPr>
          <p:nvPr/>
        </p:nvSpPr>
        <p:spPr bwMode="auto">
          <a:xfrm>
            <a:off x="1717268" y="2621334"/>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D</a:t>
            </a:r>
          </a:p>
        </p:txBody>
      </p:sp>
      <p:sp>
        <p:nvSpPr>
          <p:cNvPr id="111" name="Oval 36"/>
          <p:cNvSpPr>
            <a:spLocks noChangeArrowheads="1"/>
          </p:cNvSpPr>
          <p:nvPr/>
        </p:nvSpPr>
        <p:spPr bwMode="auto">
          <a:xfrm>
            <a:off x="3252956" y="2733835"/>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E</a:t>
            </a:r>
          </a:p>
        </p:txBody>
      </p:sp>
      <p:sp>
        <p:nvSpPr>
          <p:cNvPr id="115" name="Text Box 62"/>
          <p:cNvSpPr txBox="1">
            <a:spLocks noChangeArrowheads="1"/>
          </p:cNvSpPr>
          <p:nvPr/>
        </p:nvSpPr>
        <p:spPr bwMode="auto">
          <a:xfrm>
            <a:off x="2089586" y="2160475"/>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116" name="Text Box 67"/>
          <p:cNvSpPr txBox="1">
            <a:spLocks noChangeArrowheads="1"/>
          </p:cNvSpPr>
          <p:nvPr/>
        </p:nvSpPr>
        <p:spPr bwMode="auto">
          <a:xfrm>
            <a:off x="3132726" y="2195944"/>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117" name="Line 49"/>
          <p:cNvSpPr>
            <a:spLocks noChangeShapeType="1"/>
          </p:cNvSpPr>
          <p:nvPr/>
        </p:nvSpPr>
        <p:spPr bwMode="auto">
          <a:xfrm flipH="1">
            <a:off x="2016420" y="2368499"/>
            <a:ext cx="546840" cy="25283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18" name="Line 50"/>
          <p:cNvSpPr>
            <a:spLocks noChangeShapeType="1"/>
          </p:cNvSpPr>
          <p:nvPr/>
        </p:nvSpPr>
        <p:spPr bwMode="auto">
          <a:xfrm>
            <a:off x="2918308" y="2372254"/>
            <a:ext cx="402568" cy="37588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22" name="Oval 35"/>
          <p:cNvSpPr>
            <a:spLocks noChangeArrowheads="1"/>
          </p:cNvSpPr>
          <p:nvPr/>
        </p:nvSpPr>
        <p:spPr bwMode="auto">
          <a:xfrm>
            <a:off x="5437772" y="2695502"/>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F</a:t>
            </a:r>
          </a:p>
        </p:txBody>
      </p:sp>
      <p:sp>
        <p:nvSpPr>
          <p:cNvPr id="123" name="Oval 36"/>
          <p:cNvSpPr>
            <a:spLocks noChangeArrowheads="1"/>
          </p:cNvSpPr>
          <p:nvPr/>
        </p:nvSpPr>
        <p:spPr bwMode="auto">
          <a:xfrm>
            <a:off x="6973460" y="2800803"/>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G</a:t>
            </a:r>
          </a:p>
        </p:txBody>
      </p:sp>
      <p:sp>
        <p:nvSpPr>
          <p:cNvPr id="124" name="Line 49"/>
          <p:cNvSpPr>
            <a:spLocks noChangeShapeType="1"/>
          </p:cNvSpPr>
          <p:nvPr/>
        </p:nvSpPr>
        <p:spPr bwMode="auto">
          <a:xfrm flipH="1">
            <a:off x="5736924" y="2442667"/>
            <a:ext cx="546840" cy="25283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25" name="Text Box 67"/>
          <p:cNvSpPr txBox="1">
            <a:spLocks noChangeArrowheads="1"/>
          </p:cNvSpPr>
          <p:nvPr/>
        </p:nvSpPr>
        <p:spPr bwMode="auto">
          <a:xfrm>
            <a:off x="6832738" y="2328852"/>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126" name="Line 50"/>
          <p:cNvSpPr>
            <a:spLocks noChangeShapeType="1"/>
          </p:cNvSpPr>
          <p:nvPr/>
        </p:nvSpPr>
        <p:spPr bwMode="auto">
          <a:xfrm>
            <a:off x="6629582" y="2462415"/>
            <a:ext cx="402568" cy="37588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28" name="Text Box 62"/>
          <p:cNvSpPr txBox="1">
            <a:spLocks noChangeArrowheads="1"/>
          </p:cNvSpPr>
          <p:nvPr/>
        </p:nvSpPr>
        <p:spPr bwMode="auto">
          <a:xfrm>
            <a:off x="5712777" y="2256035"/>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130" name="Oval 41"/>
          <p:cNvSpPr>
            <a:spLocks noChangeArrowheads="1"/>
          </p:cNvSpPr>
          <p:nvPr/>
        </p:nvSpPr>
        <p:spPr bwMode="auto">
          <a:xfrm>
            <a:off x="2547176" y="3434544"/>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J</a:t>
            </a:r>
          </a:p>
        </p:txBody>
      </p:sp>
      <p:sp>
        <p:nvSpPr>
          <p:cNvPr id="131" name="Oval 42"/>
          <p:cNvSpPr>
            <a:spLocks noChangeArrowheads="1"/>
          </p:cNvSpPr>
          <p:nvPr/>
        </p:nvSpPr>
        <p:spPr bwMode="auto">
          <a:xfrm>
            <a:off x="3563376" y="3393251"/>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K</a:t>
            </a:r>
          </a:p>
        </p:txBody>
      </p:sp>
      <p:sp>
        <p:nvSpPr>
          <p:cNvPr id="132" name="Line 54"/>
          <p:cNvSpPr>
            <a:spLocks noChangeShapeType="1"/>
          </p:cNvSpPr>
          <p:nvPr/>
        </p:nvSpPr>
        <p:spPr bwMode="auto">
          <a:xfrm flipH="1">
            <a:off x="2763452" y="3055271"/>
            <a:ext cx="506170" cy="386321"/>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33" name="Line 55"/>
          <p:cNvSpPr>
            <a:spLocks noChangeShapeType="1"/>
          </p:cNvSpPr>
          <p:nvPr/>
        </p:nvSpPr>
        <p:spPr bwMode="auto">
          <a:xfrm>
            <a:off x="3509336" y="3027954"/>
            <a:ext cx="182439" cy="37697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34" name="Text Box 66"/>
          <p:cNvSpPr txBox="1">
            <a:spLocks noChangeArrowheads="1"/>
          </p:cNvSpPr>
          <p:nvPr/>
        </p:nvSpPr>
        <p:spPr bwMode="auto">
          <a:xfrm>
            <a:off x="2900348" y="2920104"/>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135" name="Text Box 71"/>
          <p:cNvSpPr txBox="1">
            <a:spLocks noChangeArrowheads="1"/>
          </p:cNvSpPr>
          <p:nvPr/>
        </p:nvSpPr>
        <p:spPr bwMode="auto">
          <a:xfrm>
            <a:off x="3634880" y="2900789"/>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136" name="文本框 135">
            <a:extLst>
              <a:ext uri="{FF2B5EF4-FFF2-40B4-BE49-F238E27FC236}">
                <a16:creationId xmlns:a16="http://schemas.microsoft.com/office/drawing/2014/main" id="{32F5584D-28F1-4280-9398-29E432958CB1}"/>
              </a:ext>
            </a:extLst>
          </p:cNvPr>
          <p:cNvSpPr txBox="1"/>
          <p:nvPr/>
        </p:nvSpPr>
        <p:spPr>
          <a:xfrm>
            <a:off x="7455576" y="1813801"/>
            <a:ext cx="979755" cy="369332"/>
          </a:xfrm>
          <a:prstGeom prst="rect">
            <a:avLst/>
          </a:prstGeom>
          <a:noFill/>
        </p:spPr>
        <p:txBody>
          <a:bodyPr wrap="none" rtlCol="0">
            <a:spAutoFit/>
          </a:bodyPr>
          <a:lstStyle/>
          <a:p>
            <a:r>
              <a:rPr lang="en-US" altLang="zh-CN" dirty="0" smtClean="0"/>
              <a:t>[E F G </a:t>
            </a:r>
            <a:r>
              <a:rPr lang="en-US" altLang="zh-CN" dirty="0"/>
              <a:t>]</a:t>
            </a:r>
            <a:endParaRPr lang="zh-CN" altLang="en-US" dirty="0"/>
          </a:p>
        </p:txBody>
      </p:sp>
      <p:sp>
        <p:nvSpPr>
          <p:cNvPr id="137" name="文本框 136">
            <a:extLst>
              <a:ext uri="{FF2B5EF4-FFF2-40B4-BE49-F238E27FC236}">
                <a16:creationId xmlns:a16="http://schemas.microsoft.com/office/drawing/2014/main" id="{32F5584D-28F1-4280-9398-29E432958CB1}"/>
              </a:ext>
            </a:extLst>
          </p:cNvPr>
          <p:cNvSpPr txBox="1"/>
          <p:nvPr/>
        </p:nvSpPr>
        <p:spPr>
          <a:xfrm>
            <a:off x="7455094" y="2123605"/>
            <a:ext cx="1095172" cy="369332"/>
          </a:xfrm>
          <a:prstGeom prst="rect">
            <a:avLst/>
          </a:prstGeom>
          <a:noFill/>
        </p:spPr>
        <p:txBody>
          <a:bodyPr wrap="none" rtlCol="0">
            <a:spAutoFit/>
          </a:bodyPr>
          <a:lstStyle/>
          <a:p>
            <a:r>
              <a:rPr lang="en-US" altLang="zh-CN" dirty="0" smtClean="0"/>
              <a:t>[F G J K]</a:t>
            </a:r>
            <a:endParaRPr lang="zh-CN" altLang="en-US" dirty="0"/>
          </a:p>
        </p:txBody>
      </p:sp>
      <p:sp>
        <p:nvSpPr>
          <p:cNvPr id="139" name="Oval 39"/>
          <p:cNvSpPr>
            <a:spLocks noChangeArrowheads="1"/>
          </p:cNvSpPr>
          <p:nvPr/>
        </p:nvSpPr>
        <p:spPr bwMode="auto">
          <a:xfrm>
            <a:off x="4839631" y="3291556"/>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L</a:t>
            </a:r>
          </a:p>
        </p:txBody>
      </p:sp>
      <p:sp>
        <p:nvSpPr>
          <p:cNvPr id="140" name="Oval 40"/>
          <p:cNvSpPr>
            <a:spLocks noChangeArrowheads="1"/>
          </p:cNvSpPr>
          <p:nvPr/>
        </p:nvSpPr>
        <p:spPr bwMode="auto">
          <a:xfrm>
            <a:off x="5712538" y="3396358"/>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M</a:t>
            </a:r>
          </a:p>
        </p:txBody>
      </p:sp>
      <p:sp>
        <p:nvSpPr>
          <p:cNvPr id="141" name="Line 53"/>
          <p:cNvSpPr>
            <a:spLocks noChangeShapeType="1"/>
          </p:cNvSpPr>
          <p:nvPr/>
        </p:nvSpPr>
        <p:spPr bwMode="auto">
          <a:xfrm>
            <a:off x="5712777" y="3012434"/>
            <a:ext cx="129619" cy="392851"/>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42" name="Text Box 72"/>
          <p:cNvSpPr txBox="1">
            <a:spLocks noChangeArrowheads="1"/>
          </p:cNvSpPr>
          <p:nvPr/>
        </p:nvSpPr>
        <p:spPr bwMode="auto">
          <a:xfrm>
            <a:off x="5910871" y="2831929"/>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143" name="Line 104"/>
          <p:cNvSpPr>
            <a:spLocks noChangeShapeType="1"/>
          </p:cNvSpPr>
          <p:nvPr/>
        </p:nvSpPr>
        <p:spPr bwMode="auto">
          <a:xfrm flipH="1">
            <a:off x="5119033" y="2979520"/>
            <a:ext cx="346157" cy="343997"/>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44" name="Text Box 105"/>
          <p:cNvSpPr txBox="1">
            <a:spLocks noChangeArrowheads="1"/>
          </p:cNvSpPr>
          <p:nvPr/>
        </p:nvSpPr>
        <p:spPr bwMode="auto">
          <a:xfrm>
            <a:off x="4970786" y="2783834"/>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145" name="文本框 144">
            <a:extLst>
              <a:ext uri="{FF2B5EF4-FFF2-40B4-BE49-F238E27FC236}">
                <a16:creationId xmlns:a16="http://schemas.microsoft.com/office/drawing/2014/main" id="{32F5584D-28F1-4280-9398-29E432958CB1}"/>
              </a:ext>
            </a:extLst>
          </p:cNvPr>
          <p:cNvSpPr txBox="1"/>
          <p:nvPr/>
        </p:nvSpPr>
        <p:spPr>
          <a:xfrm>
            <a:off x="7485704" y="2434463"/>
            <a:ext cx="1330236" cy="369332"/>
          </a:xfrm>
          <a:prstGeom prst="rect">
            <a:avLst/>
          </a:prstGeom>
          <a:noFill/>
        </p:spPr>
        <p:txBody>
          <a:bodyPr wrap="none" rtlCol="0">
            <a:spAutoFit/>
          </a:bodyPr>
          <a:lstStyle/>
          <a:p>
            <a:r>
              <a:rPr lang="en-US" altLang="zh-CN" dirty="0" smtClean="0"/>
              <a:t>[G J K L M]</a:t>
            </a:r>
            <a:endParaRPr lang="zh-CN" altLang="en-US" dirty="0"/>
          </a:p>
        </p:txBody>
      </p:sp>
      <p:sp>
        <p:nvSpPr>
          <p:cNvPr id="146" name="Oval 41"/>
          <p:cNvSpPr>
            <a:spLocks noChangeArrowheads="1"/>
          </p:cNvSpPr>
          <p:nvPr/>
        </p:nvSpPr>
        <p:spPr bwMode="auto">
          <a:xfrm>
            <a:off x="6555995" y="3420605"/>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N</a:t>
            </a:r>
          </a:p>
        </p:txBody>
      </p:sp>
      <p:sp>
        <p:nvSpPr>
          <p:cNvPr id="147" name="Oval 42"/>
          <p:cNvSpPr>
            <a:spLocks noChangeArrowheads="1"/>
          </p:cNvSpPr>
          <p:nvPr/>
        </p:nvSpPr>
        <p:spPr bwMode="auto">
          <a:xfrm>
            <a:off x="7283880" y="3467419"/>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O</a:t>
            </a:r>
          </a:p>
        </p:txBody>
      </p:sp>
      <p:sp>
        <p:nvSpPr>
          <p:cNvPr id="148" name="Line 54"/>
          <p:cNvSpPr>
            <a:spLocks noChangeShapeType="1"/>
          </p:cNvSpPr>
          <p:nvPr/>
        </p:nvSpPr>
        <p:spPr bwMode="auto">
          <a:xfrm flipH="1">
            <a:off x="6772272" y="3107831"/>
            <a:ext cx="217855" cy="31982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49" name="Line 55"/>
          <p:cNvSpPr>
            <a:spLocks noChangeShapeType="1"/>
          </p:cNvSpPr>
          <p:nvPr/>
        </p:nvSpPr>
        <p:spPr bwMode="auto">
          <a:xfrm>
            <a:off x="7229840" y="3102122"/>
            <a:ext cx="182439" cy="37697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50" name="Text Box 66"/>
          <p:cNvSpPr txBox="1">
            <a:spLocks noChangeArrowheads="1"/>
          </p:cNvSpPr>
          <p:nvPr/>
        </p:nvSpPr>
        <p:spPr bwMode="auto">
          <a:xfrm>
            <a:off x="6620852" y="2994272"/>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151" name="Text Box 71"/>
          <p:cNvSpPr txBox="1">
            <a:spLocks noChangeArrowheads="1"/>
          </p:cNvSpPr>
          <p:nvPr/>
        </p:nvSpPr>
        <p:spPr bwMode="auto">
          <a:xfrm>
            <a:off x="7271438" y="3004973"/>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153" name="文本框 152">
            <a:extLst>
              <a:ext uri="{FF2B5EF4-FFF2-40B4-BE49-F238E27FC236}">
                <a16:creationId xmlns:a16="http://schemas.microsoft.com/office/drawing/2014/main" id="{32F5584D-28F1-4280-9398-29E432958CB1}"/>
              </a:ext>
            </a:extLst>
          </p:cNvPr>
          <p:cNvSpPr txBox="1"/>
          <p:nvPr/>
        </p:nvSpPr>
        <p:spPr>
          <a:xfrm>
            <a:off x="7514901" y="2783834"/>
            <a:ext cx="1561068" cy="369332"/>
          </a:xfrm>
          <a:prstGeom prst="rect">
            <a:avLst/>
          </a:prstGeom>
          <a:noFill/>
        </p:spPr>
        <p:txBody>
          <a:bodyPr wrap="none" rtlCol="0">
            <a:spAutoFit/>
          </a:bodyPr>
          <a:lstStyle/>
          <a:p>
            <a:r>
              <a:rPr lang="en-US" altLang="zh-CN" dirty="0" smtClean="0"/>
              <a:t>[J K L M N O]</a:t>
            </a:r>
            <a:endParaRPr lang="zh-CN" altLang="en-US" dirty="0"/>
          </a:p>
        </p:txBody>
      </p:sp>
      <p:sp>
        <p:nvSpPr>
          <p:cNvPr id="154" name="Oval 31">
            <a:extLst>
              <a:ext uri="{FF2B5EF4-FFF2-40B4-BE49-F238E27FC236}">
                <a16:creationId xmlns:a16="http://schemas.microsoft.com/office/drawing/2014/main" id="{50F4FE48-E8C4-4705-AFFA-C5DB36556E46}"/>
              </a:ext>
            </a:extLst>
          </p:cNvPr>
          <p:cNvSpPr>
            <a:spLocks noChangeArrowheads="1"/>
          </p:cNvSpPr>
          <p:nvPr/>
        </p:nvSpPr>
        <p:spPr bwMode="auto">
          <a:xfrm>
            <a:off x="2213774" y="4105733"/>
            <a:ext cx="466952" cy="507077"/>
          </a:xfrm>
          <a:prstGeom prst="ellipse">
            <a:avLst/>
          </a:prstGeom>
          <a:solidFill>
            <a:srgbClr val="FF0000"/>
          </a:solidFill>
          <a:ln w="9525">
            <a:solidFill>
              <a:schemeClr val="tx1"/>
            </a:solidFill>
            <a:round/>
            <a:headEnd/>
            <a:tailEnd/>
          </a:ln>
          <a:effec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94" name="Oval 78"/>
          <p:cNvSpPr>
            <a:spLocks noChangeArrowheads="1"/>
          </p:cNvSpPr>
          <p:nvPr/>
        </p:nvSpPr>
        <p:spPr bwMode="auto">
          <a:xfrm>
            <a:off x="2289631" y="4187042"/>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T</a:t>
            </a:r>
          </a:p>
        </p:txBody>
      </p:sp>
      <p:sp>
        <p:nvSpPr>
          <p:cNvPr id="195" name="Line 92"/>
          <p:cNvSpPr>
            <a:spLocks noChangeShapeType="1"/>
          </p:cNvSpPr>
          <p:nvPr/>
        </p:nvSpPr>
        <p:spPr bwMode="auto">
          <a:xfrm flipH="1">
            <a:off x="2463669" y="3770983"/>
            <a:ext cx="164532" cy="369851"/>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96" name="Text Box 112"/>
          <p:cNvSpPr txBox="1">
            <a:spLocks noChangeArrowheads="1"/>
          </p:cNvSpPr>
          <p:nvPr/>
        </p:nvSpPr>
        <p:spPr bwMode="auto">
          <a:xfrm>
            <a:off x="2353003" y="3779121"/>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1</a:t>
            </a:r>
          </a:p>
        </p:txBody>
      </p:sp>
      <p:sp>
        <p:nvSpPr>
          <p:cNvPr id="206" name="Oval 77"/>
          <p:cNvSpPr>
            <a:spLocks noChangeArrowheads="1"/>
          </p:cNvSpPr>
          <p:nvPr/>
        </p:nvSpPr>
        <p:spPr bwMode="auto">
          <a:xfrm>
            <a:off x="2800129" y="4231881"/>
            <a:ext cx="259883" cy="30510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U</a:t>
            </a:r>
          </a:p>
        </p:txBody>
      </p:sp>
      <p:sp>
        <p:nvSpPr>
          <p:cNvPr id="207" name="Line 91"/>
          <p:cNvSpPr>
            <a:spLocks noChangeShapeType="1"/>
          </p:cNvSpPr>
          <p:nvPr/>
        </p:nvSpPr>
        <p:spPr bwMode="auto">
          <a:xfrm>
            <a:off x="2845238" y="3738136"/>
            <a:ext cx="110107" cy="410872"/>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08" name="Text Box 115"/>
          <p:cNvSpPr txBox="1">
            <a:spLocks noChangeArrowheads="1"/>
          </p:cNvSpPr>
          <p:nvPr/>
        </p:nvSpPr>
        <p:spPr bwMode="auto">
          <a:xfrm>
            <a:off x="2947443" y="3738608"/>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0</a:t>
            </a:r>
          </a:p>
        </p:txBody>
      </p:sp>
      <p:sp>
        <p:nvSpPr>
          <p:cNvPr id="211" name="AutoShape 6">
            <a:extLst>
              <a:ext uri="{FF2B5EF4-FFF2-40B4-BE49-F238E27FC236}">
                <a16:creationId xmlns:a16="http://schemas.microsoft.com/office/drawing/2014/main" id="{009D9ACC-EBC0-4F4E-8283-26C243A5DCB2}"/>
              </a:ext>
            </a:extLst>
          </p:cNvPr>
          <p:cNvSpPr>
            <a:spLocks/>
          </p:cNvSpPr>
          <p:nvPr/>
        </p:nvSpPr>
        <p:spPr bwMode="auto">
          <a:xfrm>
            <a:off x="920750" y="3770984"/>
            <a:ext cx="967800" cy="334750"/>
          </a:xfrm>
          <a:prstGeom prst="borderCallout2">
            <a:avLst>
              <a:gd name="adj1" fmla="val 100794"/>
              <a:gd name="adj2" fmla="val 46141"/>
              <a:gd name="adj3" fmla="val 210863"/>
              <a:gd name="adj4" fmla="val 86233"/>
              <a:gd name="adj5" fmla="val 250803"/>
              <a:gd name="adj6" fmla="val 199065"/>
            </a:avLst>
          </a:prstGeom>
          <a:solidFill>
            <a:srgbClr val="FFFFFF"/>
          </a:solidFill>
          <a:ln w="19050" cap="sq">
            <a:solidFill>
              <a:srgbClr val="FF3300"/>
            </a:solidFill>
            <a:miter lim="800000"/>
            <a:headEnd type="none" w="sm" len="sm"/>
            <a:tailEnd type="oval" w="lg" len="lg"/>
          </a:ln>
        </p:spPr>
        <p:txBody>
          <a:bodyPr/>
          <a:lstStyle/>
          <a:p>
            <a:r>
              <a:rPr lang="zh-CN" altLang="en-US" dirty="0" smtClean="0">
                <a:latin typeface="Microsoft New Tai Lue" panose="020B0502040204020203" pitchFamily="34" charset="0"/>
                <a:ea typeface="黑体" panose="02010609060101010101" pitchFamily="49" charset="-122"/>
                <a:cs typeface="Microsoft New Tai Lue" panose="020B0502040204020203" pitchFamily="34" charset="0"/>
              </a:rPr>
              <a:t>最优解</a:t>
            </a:r>
            <a:endParaRPr lang="en-US" altLang="zh-CN" dirty="0">
              <a:latin typeface="Microsoft New Tai Lue" panose="020B0502040204020203" pitchFamily="34" charset="0"/>
              <a:ea typeface="黑体" panose="02010609060101010101" pitchFamily="49" charset="-122"/>
              <a:cs typeface="Microsoft New Tai Lue" panose="020B0502040204020203" pitchFamily="34" charset="0"/>
            </a:endParaRPr>
          </a:p>
        </p:txBody>
      </p:sp>
      <p:sp>
        <p:nvSpPr>
          <p:cNvPr id="71" name="文本框 70">
            <a:extLst>
              <a:ext uri="{FF2B5EF4-FFF2-40B4-BE49-F238E27FC236}">
                <a16:creationId xmlns:a16="http://schemas.microsoft.com/office/drawing/2014/main" id="{32F5584D-28F1-4280-9398-29E432958CB1}"/>
              </a:ext>
            </a:extLst>
          </p:cNvPr>
          <p:cNvSpPr txBox="1"/>
          <p:nvPr/>
        </p:nvSpPr>
        <p:spPr>
          <a:xfrm>
            <a:off x="7555044" y="3063765"/>
            <a:ext cx="1381532" cy="369332"/>
          </a:xfrm>
          <a:prstGeom prst="rect">
            <a:avLst/>
          </a:prstGeom>
          <a:noFill/>
        </p:spPr>
        <p:txBody>
          <a:bodyPr wrap="none" rtlCol="0">
            <a:spAutoFit/>
          </a:bodyPr>
          <a:lstStyle/>
          <a:p>
            <a:r>
              <a:rPr lang="en-US" altLang="zh-CN" dirty="0" smtClean="0"/>
              <a:t>[K L M N O]</a:t>
            </a:r>
            <a:endParaRPr lang="zh-CN" altLang="en-US" dirty="0"/>
          </a:p>
        </p:txBody>
      </p:sp>
      <p:sp>
        <p:nvSpPr>
          <p:cNvPr id="72" name="Oval 31">
            <a:extLst>
              <a:ext uri="{FF2B5EF4-FFF2-40B4-BE49-F238E27FC236}">
                <a16:creationId xmlns:a16="http://schemas.microsoft.com/office/drawing/2014/main" id="{E706F3AF-827F-4D2D-8632-12D80C35034C}"/>
              </a:ext>
            </a:extLst>
          </p:cNvPr>
          <p:cNvSpPr>
            <a:spLocks noChangeArrowheads="1"/>
          </p:cNvSpPr>
          <p:nvPr/>
        </p:nvSpPr>
        <p:spPr bwMode="auto">
          <a:xfrm>
            <a:off x="3215306" y="4196778"/>
            <a:ext cx="466952" cy="507077"/>
          </a:xfrm>
          <a:prstGeom prst="ellipse">
            <a:avLst/>
          </a:prstGeom>
          <a:solidFill>
            <a:srgbClr val="0000FF"/>
          </a:solidFill>
          <a:ln w="9525">
            <a:solidFill>
              <a:schemeClr val="tx1"/>
            </a:solidFill>
            <a:round/>
            <a:headEnd/>
            <a:tailEnd/>
          </a:ln>
          <a:effec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dirty="0"/>
          </a:p>
        </p:txBody>
      </p:sp>
      <p:sp>
        <p:nvSpPr>
          <p:cNvPr id="73" name="Oval 80"/>
          <p:cNvSpPr>
            <a:spLocks noChangeArrowheads="1"/>
          </p:cNvSpPr>
          <p:nvPr/>
        </p:nvSpPr>
        <p:spPr bwMode="auto">
          <a:xfrm>
            <a:off x="3299989" y="4258774"/>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V</a:t>
            </a:r>
          </a:p>
        </p:txBody>
      </p:sp>
      <p:sp>
        <p:nvSpPr>
          <p:cNvPr id="74" name="Oval 81"/>
          <p:cNvSpPr>
            <a:spLocks noChangeArrowheads="1"/>
          </p:cNvSpPr>
          <p:nvPr/>
        </p:nvSpPr>
        <p:spPr bwMode="auto">
          <a:xfrm>
            <a:off x="3786300" y="4290050"/>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W</a:t>
            </a:r>
          </a:p>
        </p:txBody>
      </p:sp>
      <p:sp>
        <p:nvSpPr>
          <p:cNvPr id="75" name="Line 94"/>
          <p:cNvSpPr>
            <a:spLocks noChangeShapeType="1"/>
          </p:cNvSpPr>
          <p:nvPr/>
        </p:nvSpPr>
        <p:spPr bwMode="auto">
          <a:xfrm flipH="1">
            <a:off x="3446544" y="3721394"/>
            <a:ext cx="147763" cy="514160"/>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6" name="Line 95"/>
          <p:cNvSpPr>
            <a:spLocks noChangeShapeType="1"/>
          </p:cNvSpPr>
          <p:nvPr/>
        </p:nvSpPr>
        <p:spPr bwMode="auto">
          <a:xfrm>
            <a:off x="3852639" y="3732551"/>
            <a:ext cx="96263" cy="521387"/>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7" name="Text Box 114"/>
          <p:cNvSpPr txBox="1">
            <a:spLocks noChangeArrowheads="1"/>
          </p:cNvSpPr>
          <p:nvPr/>
        </p:nvSpPr>
        <p:spPr bwMode="auto">
          <a:xfrm>
            <a:off x="3329743" y="3789000"/>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1</a:t>
            </a:r>
          </a:p>
        </p:txBody>
      </p:sp>
      <p:sp>
        <p:nvSpPr>
          <p:cNvPr id="78" name="Text Box 115"/>
          <p:cNvSpPr txBox="1">
            <a:spLocks noChangeArrowheads="1"/>
          </p:cNvSpPr>
          <p:nvPr/>
        </p:nvSpPr>
        <p:spPr bwMode="auto">
          <a:xfrm>
            <a:off x="3924233" y="3765431"/>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0</a:t>
            </a:r>
          </a:p>
        </p:txBody>
      </p:sp>
      <p:sp>
        <p:nvSpPr>
          <p:cNvPr id="81" name="文本框 80">
            <a:extLst>
              <a:ext uri="{FF2B5EF4-FFF2-40B4-BE49-F238E27FC236}">
                <a16:creationId xmlns:a16="http://schemas.microsoft.com/office/drawing/2014/main" id="{32F5584D-28F1-4280-9398-29E432958CB1}"/>
              </a:ext>
            </a:extLst>
          </p:cNvPr>
          <p:cNvSpPr txBox="1"/>
          <p:nvPr/>
        </p:nvSpPr>
        <p:spPr>
          <a:xfrm>
            <a:off x="7810412" y="3332540"/>
            <a:ext cx="1163524" cy="369332"/>
          </a:xfrm>
          <a:prstGeom prst="rect">
            <a:avLst/>
          </a:prstGeom>
          <a:noFill/>
        </p:spPr>
        <p:txBody>
          <a:bodyPr wrap="none" rtlCol="0">
            <a:spAutoFit/>
          </a:bodyPr>
          <a:lstStyle/>
          <a:p>
            <a:r>
              <a:rPr lang="en-US" altLang="zh-CN" dirty="0" smtClean="0"/>
              <a:t>[L M N O]</a:t>
            </a:r>
            <a:endParaRPr lang="zh-CN" altLang="en-US" dirty="0"/>
          </a:p>
        </p:txBody>
      </p:sp>
      <p:sp>
        <p:nvSpPr>
          <p:cNvPr id="120" name="Oval 42"/>
          <p:cNvSpPr>
            <a:spLocks noChangeArrowheads="1"/>
          </p:cNvSpPr>
          <p:nvPr/>
        </p:nvSpPr>
        <p:spPr bwMode="auto">
          <a:xfrm>
            <a:off x="7283880" y="3467419"/>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O</a:t>
            </a:r>
          </a:p>
        </p:txBody>
      </p:sp>
      <p:sp>
        <p:nvSpPr>
          <p:cNvPr id="127" name="Oval 76"/>
          <p:cNvSpPr>
            <a:spLocks noChangeArrowheads="1"/>
          </p:cNvSpPr>
          <p:nvPr/>
        </p:nvSpPr>
        <p:spPr bwMode="auto">
          <a:xfrm>
            <a:off x="5437032" y="4154637"/>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55" name="Oval 77"/>
          <p:cNvSpPr>
            <a:spLocks noChangeArrowheads="1"/>
          </p:cNvSpPr>
          <p:nvPr/>
        </p:nvSpPr>
        <p:spPr bwMode="auto">
          <a:xfrm>
            <a:off x="5949251" y="4166600"/>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56" name="Oval 78"/>
          <p:cNvSpPr>
            <a:spLocks noChangeArrowheads="1"/>
          </p:cNvSpPr>
          <p:nvPr/>
        </p:nvSpPr>
        <p:spPr bwMode="auto">
          <a:xfrm>
            <a:off x="6315450" y="4154637"/>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57" name="Oval 79"/>
          <p:cNvSpPr>
            <a:spLocks noChangeArrowheads="1"/>
          </p:cNvSpPr>
          <p:nvPr/>
        </p:nvSpPr>
        <p:spPr bwMode="auto">
          <a:xfrm>
            <a:off x="6809343" y="4163610"/>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58" name="Oval 80"/>
          <p:cNvSpPr>
            <a:spLocks noChangeArrowheads="1"/>
          </p:cNvSpPr>
          <p:nvPr/>
        </p:nvSpPr>
        <p:spPr bwMode="auto">
          <a:xfrm>
            <a:off x="7182611" y="4162501"/>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59" name="Oval 81"/>
          <p:cNvSpPr>
            <a:spLocks noChangeArrowheads="1"/>
          </p:cNvSpPr>
          <p:nvPr/>
        </p:nvSpPr>
        <p:spPr bwMode="auto">
          <a:xfrm>
            <a:off x="7622114" y="4149008"/>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60" name="Line 90"/>
          <p:cNvSpPr>
            <a:spLocks noChangeShapeType="1"/>
          </p:cNvSpPr>
          <p:nvPr/>
        </p:nvSpPr>
        <p:spPr bwMode="auto">
          <a:xfrm flipH="1">
            <a:off x="5597252" y="3743939"/>
            <a:ext cx="239623" cy="419273"/>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1" name="Line 91"/>
          <p:cNvSpPr>
            <a:spLocks noChangeShapeType="1"/>
          </p:cNvSpPr>
          <p:nvPr/>
        </p:nvSpPr>
        <p:spPr bwMode="auto">
          <a:xfrm>
            <a:off x="5973746" y="3758026"/>
            <a:ext cx="124726" cy="405186"/>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2" name="Line 92"/>
          <p:cNvSpPr>
            <a:spLocks noChangeShapeType="1"/>
          </p:cNvSpPr>
          <p:nvPr/>
        </p:nvSpPr>
        <p:spPr bwMode="auto">
          <a:xfrm flipH="1">
            <a:off x="6489488" y="3738578"/>
            <a:ext cx="164532" cy="369851"/>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3" name="Line 93"/>
          <p:cNvSpPr>
            <a:spLocks noChangeShapeType="1"/>
          </p:cNvSpPr>
          <p:nvPr/>
        </p:nvSpPr>
        <p:spPr bwMode="auto">
          <a:xfrm>
            <a:off x="6824331" y="3703216"/>
            <a:ext cx="123375" cy="448485"/>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4" name="Line 94"/>
          <p:cNvSpPr>
            <a:spLocks noChangeShapeType="1"/>
          </p:cNvSpPr>
          <p:nvPr/>
        </p:nvSpPr>
        <p:spPr bwMode="auto">
          <a:xfrm flipH="1">
            <a:off x="7305994" y="3806719"/>
            <a:ext cx="80872" cy="354990"/>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5" name="Line 95"/>
          <p:cNvSpPr>
            <a:spLocks noChangeShapeType="1"/>
          </p:cNvSpPr>
          <p:nvPr/>
        </p:nvSpPr>
        <p:spPr bwMode="auto">
          <a:xfrm>
            <a:off x="7574278" y="3745326"/>
            <a:ext cx="169923" cy="393675"/>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7" name="Oval 106"/>
          <p:cNvSpPr>
            <a:spLocks noChangeArrowheads="1"/>
          </p:cNvSpPr>
          <p:nvPr/>
        </p:nvSpPr>
        <p:spPr bwMode="auto">
          <a:xfrm>
            <a:off x="4372870" y="4120372"/>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68" name="Oval 107"/>
          <p:cNvSpPr>
            <a:spLocks noChangeArrowheads="1"/>
          </p:cNvSpPr>
          <p:nvPr/>
        </p:nvSpPr>
        <p:spPr bwMode="auto">
          <a:xfrm>
            <a:off x="4999315" y="4161708"/>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69" name="Line 109"/>
          <p:cNvSpPr>
            <a:spLocks noChangeShapeType="1"/>
          </p:cNvSpPr>
          <p:nvPr/>
        </p:nvSpPr>
        <p:spPr bwMode="auto">
          <a:xfrm>
            <a:off x="5033878" y="3653224"/>
            <a:ext cx="111684" cy="508484"/>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70" name="Text Box 110"/>
          <p:cNvSpPr txBox="1">
            <a:spLocks noChangeArrowheads="1"/>
          </p:cNvSpPr>
          <p:nvPr/>
        </p:nvSpPr>
        <p:spPr bwMode="auto">
          <a:xfrm>
            <a:off x="4419677" y="3621406"/>
            <a:ext cx="2481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1</a:t>
            </a:r>
          </a:p>
        </p:txBody>
      </p:sp>
      <p:sp>
        <p:nvSpPr>
          <p:cNvPr id="171" name="Text Box 111"/>
          <p:cNvSpPr txBox="1">
            <a:spLocks noChangeArrowheads="1"/>
          </p:cNvSpPr>
          <p:nvPr/>
        </p:nvSpPr>
        <p:spPr bwMode="auto">
          <a:xfrm>
            <a:off x="5118518" y="3621545"/>
            <a:ext cx="2481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a:latin typeface="Times New Roman" panose="02020603050405020304" pitchFamily="18" charset="0"/>
              </a:rPr>
              <a:t>0</a:t>
            </a:r>
          </a:p>
        </p:txBody>
      </p:sp>
      <p:sp>
        <p:nvSpPr>
          <p:cNvPr id="172" name="Text Box 112"/>
          <p:cNvSpPr txBox="1">
            <a:spLocks noChangeArrowheads="1"/>
          </p:cNvSpPr>
          <p:nvPr/>
        </p:nvSpPr>
        <p:spPr bwMode="auto">
          <a:xfrm>
            <a:off x="5566110" y="3725540"/>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1</a:t>
            </a:r>
          </a:p>
        </p:txBody>
      </p:sp>
      <p:sp>
        <p:nvSpPr>
          <p:cNvPr id="173" name="Text Box 113"/>
          <p:cNvSpPr txBox="1">
            <a:spLocks noChangeArrowheads="1"/>
          </p:cNvSpPr>
          <p:nvPr/>
        </p:nvSpPr>
        <p:spPr bwMode="auto">
          <a:xfrm>
            <a:off x="6085223" y="3771974"/>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0</a:t>
            </a:r>
          </a:p>
        </p:txBody>
      </p:sp>
      <p:sp>
        <p:nvSpPr>
          <p:cNvPr id="174" name="Text Box 114"/>
          <p:cNvSpPr txBox="1">
            <a:spLocks noChangeArrowheads="1"/>
          </p:cNvSpPr>
          <p:nvPr/>
        </p:nvSpPr>
        <p:spPr bwMode="auto">
          <a:xfrm>
            <a:off x="6358560" y="3771974"/>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a:latin typeface="Times New Roman" panose="02020603050405020304" pitchFamily="18" charset="0"/>
              </a:rPr>
              <a:t>1</a:t>
            </a:r>
          </a:p>
        </p:txBody>
      </p:sp>
      <p:sp>
        <p:nvSpPr>
          <p:cNvPr id="175" name="Text Box 115"/>
          <p:cNvSpPr txBox="1">
            <a:spLocks noChangeArrowheads="1"/>
          </p:cNvSpPr>
          <p:nvPr/>
        </p:nvSpPr>
        <p:spPr bwMode="auto">
          <a:xfrm>
            <a:off x="6827312" y="3733681"/>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0</a:t>
            </a:r>
          </a:p>
        </p:txBody>
      </p:sp>
      <p:sp>
        <p:nvSpPr>
          <p:cNvPr id="176" name="Text Box 114"/>
          <p:cNvSpPr txBox="1">
            <a:spLocks noChangeArrowheads="1"/>
          </p:cNvSpPr>
          <p:nvPr/>
        </p:nvSpPr>
        <p:spPr bwMode="auto">
          <a:xfrm>
            <a:off x="7117710" y="3771974"/>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1</a:t>
            </a:r>
          </a:p>
        </p:txBody>
      </p:sp>
      <p:sp>
        <p:nvSpPr>
          <p:cNvPr id="177" name="Text Box 115"/>
          <p:cNvSpPr txBox="1">
            <a:spLocks noChangeArrowheads="1"/>
          </p:cNvSpPr>
          <p:nvPr/>
        </p:nvSpPr>
        <p:spPr bwMode="auto">
          <a:xfrm>
            <a:off x="7694912" y="3766257"/>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0</a:t>
            </a:r>
          </a:p>
        </p:txBody>
      </p:sp>
      <p:sp>
        <p:nvSpPr>
          <p:cNvPr id="179" name="Line 90"/>
          <p:cNvSpPr>
            <a:spLocks noChangeShapeType="1"/>
          </p:cNvSpPr>
          <p:nvPr/>
        </p:nvSpPr>
        <p:spPr bwMode="auto">
          <a:xfrm flipH="1">
            <a:off x="4623795" y="3670985"/>
            <a:ext cx="239623" cy="419273"/>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83" name="文本框 182">
            <a:extLst>
              <a:ext uri="{FF2B5EF4-FFF2-40B4-BE49-F238E27FC236}">
                <a16:creationId xmlns:a16="http://schemas.microsoft.com/office/drawing/2014/main" id="{32F5584D-28F1-4280-9398-29E432958CB1}"/>
              </a:ext>
            </a:extLst>
          </p:cNvPr>
          <p:cNvSpPr txBox="1"/>
          <p:nvPr/>
        </p:nvSpPr>
        <p:spPr>
          <a:xfrm>
            <a:off x="7831444" y="3580765"/>
            <a:ext cx="979755" cy="369332"/>
          </a:xfrm>
          <a:prstGeom prst="rect">
            <a:avLst/>
          </a:prstGeom>
          <a:noFill/>
        </p:spPr>
        <p:txBody>
          <a:bodyPr wrap="none" rtlCol="0">
            <a:spAutoFit/>
          </a:bodyPr>
          <a:lstStyle/>
          <a:p>
            <a:r>
              <a:rPr lang="en-US" altLang="zh-CN" dirty="0" smtClean="0"/>
              <a:t>[M N O]</a:t>
            </a:r>
            <a:endParaRPr lang="zh-CN" altLang="en-US" dirty="0"/>
          </a:p>
        </p:txBody>
      </p:sp>
      <p:sp>
        <p:nvSpPr>
          <p:cNvPr id="184" name="文本框 183">
            <a:extLst>
              <a:ext uri="{FF2B5EF4-FFF2-40B4-BE49-F238E27FC236}">
                <a16:creationId xmlns:a16="http://schemas.microsoft.com/office/drawing/2014/main" id="{32F5584D-28F1-4280-9398-29E432958CB1}"/>
              </a:ext>
            </a:extLst>
          </p:cNvPr>
          <p:cNvSpPr txBox="1"/>
          <p:nvPr/>
        </p:nvSpPr>
        <p:spPr>
          <a:xfrm>
            <a:off x="7857004" y="3821343"/>
            <a:ext cx="723275" cy="369332"/>
          </a:xfrm>
          <a:prstGeom prst="rect">
            <a:avLst/>
          </a:prstGeom>
          <a:noFill/>
        </p:spPr>
        <p:txBody>
          <a:bodyPr wrap="none" rtlCol="0">
            <a:spAutoFit/>
          </a:bodyPr>
          <a:lstStyle/>
          <a:p>
            <a:r>
              <a:rPr lang="en-US" altLang="zh-CN" dirty="0" smtClean="0"/>
              <a:t>[N O]</a:t>
            </a:r>
            <a:endParaRPr lang="zh-CN" altLang="en-US" dirty="0"/>
          </a:p>
        </p:txBody>
      </p:sp>
      <p:sp>
        <p:nvSpPr>
          <p:cNvPr id="185" name="文本框 184">
            <a:extLst>
              <a:ext uri="{FF2B5EF4-FFF2-40B4-BE49-F238E27FC236}">
                <a16:creationId xmlns:a16="http://schemas.microsoft.com/office/drawing/2014/main" id="{32F5584D-28F1-4280-9398-29E432958CB1}"/>
              </a:ext>
            </a:extLst>
          </p:cNvPr>
          <p:cNvSpPr txBox="1"/>
          <p:nvPr/>
        </p:nvSpPr>
        <p:spPr>
          <a:xfrm>
            <a:off x="7871230" y="4098591"/>
            <a:ext cx="492443" cy="369332"/>
          </a:xfrm>
          <a:prstGeom prst="rect">
            <a:avLst/>
          </a:prstGeom>
          <a:noFill/>
        </p:spPr>
        <p:txBody>
          <a:bodyPr wrap="none" rtlCol="0">
            <a:spAutoFit/>
          </a:bodyPr>
          <a:lstStyle/>
          <a:p>
            <a:r>
              <a:rPr lang="en-US" altLang="zh-CN" dirty="0" smtClean="0"/>
              <a:t>[O]</a:t>
            </a:r>
            <a:endParaRPr lang="zh-CN" altLang="en-US" dirty="0"/>
          </a:p>
        </p:txBody>
      </p:sp>
      <p:sp>
        <p:nvSpPr>
          <p:cNvPr id="186" name="文本框 185">
            <a:extLst>
              <a:ext uri="{FF2B5EF4-FFF2-40B4-BE49-F238E27FC236}">
                <a16:creationId xmlns:a16="http://schemas.microsoft.com/office/drawing/2014/main" id="{32F5584D-28F1-4280-9398-29E432958CB1}"/>
              </a:ext>
            </a:extLst>
          </p:cNvPr>
          <p:cNvSpPr txBox="1"/>
          <p:nvPr/>
        </p:nvSpPr>
        <p:spPr>
          <a:xfrm>
            <a:off x="7865980" y="4356692"/>
            <a:ext cx="569387" cy="369332"/>
          </a:xfrm>
          <a:prstGeom prst="rect">
            <a:avLst/>
          </a:prstGeom>
          <a:noFill/>
        </p:spPr>
        <p:txBody>
          <a:bodyPr wrap="none" rtlCol="0">
            <a:spAutoFit/>
          </a:bodyPr>
          <a:lstStyle/>
          <a:p>
            <a:r>
              <a:rPr lang="en-US" altLang="zh-CN" dirty="0" smtClean="0"/>
              <a:t>[    ]</a:t>
            </a:r>
            <a:endParaRPr lang="zh-CN" altLang="en-US" dirty="0"/>
          </a:p>
        </p:txBody>
      </p:sp>
      <p:sp>
        <p:nvSpPr>
          <p:cNvPr id="178" name="矩形 177">
            <a:extLst>
              <a:ext uri="{FF2B5EF4-FFF2-40B4-BE49-F238E27FC236}">
                <a16:creationId xmlns:a16="http://schemas.microsoft.com/office/drawing/2014/main" id="{09167F5F-3FD5-481A-9848-160C82542134}"/>
              </a:ext>
            </a:extLst>
          </p:cNvPr>
          <p:cNvSpPr/>
          <p:nvPr/>
        </p:nvSpPr>
        <p:spPr>
          <a:xfrm>
            <a:off x="715193" y="4569086"/>
            <a:ext cx="1437342" cy="400110"/>
          </a:xfrm>
          <a:prstGeom prst="rect">
            <a:avLst/>
          </a:prstGeom>
        </p:spPr>
        <p:txBody>
          <a:bodyPr wrap="square">
            <a:spAutoFit/>
          </a:bodyPr>
          <a:lstStyle/>
          <a:p>
            <a:r>
              <a:rPr lang="en-US" altLang="zh-CN" sz="2000" dirty="0">
                <a:latin typeface="Microsoft New Tai Lue" panose="020B0502040204020203" pitchFamily="34" charset="0"/>
                <a:ea typeface="黑体" panose="02010609060101010101" pitchFamily="49" charset="-122"/>
                <a:cs typeface="Microsoft New Tai Lue" panose="020B0502040204020203" pitchFamily="34" charset="0"/>
              </a:rPr>
              <a:t>X={1,0,1,0}</a:t>
            </a:r>
          </a:p>
        </p:txBody>
      </p:sp>
    </p:spTree>
    <p:extLst>
      <p:ext uri="{BB962C8B-B14F-4D97-AF65-F5344CB8AC3E}">
        <p14:creationId xmlns:p14="http://schemas.microsoft.com/office/powerpoint/2010/main" val="374116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41" name="Rectangle 73"/>
          <p:cNvSpPr>
            <a:spLocks noChangeArrowheads="1"/>
          </p:cNvSpPr>
          <p:nvPr/>
        </p:nvSpPr>
        <p:spPr bwMode="auto">
          <a:xfrm>
            <a:off x="-285750" y="2060950"/>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7942" name="Rectangle 74"/>
          <p:cNvSpPr>
            <a:spLocks noChangeArrowheads="1"/>
          </p:cNvSpPr>
          <p:nvPr/>
        </p:nvSpPr>
        <p:spPr bwMode="auto">
          <a:xfrm>
            <a:off x="-285750" y="2060950"/>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7943" name="Rectangle 75"/>
          <p:cNvSpPr>
            <a:spLocks noChangeArrowheads="1"/>
          </p:cNvSpPr>
          <p:nvPr/>
        </p:nvSpPr>
        <p:spPr bwMode="auto">
          <a:xfrm>
            <a:off x="-285750" y="2478859"/>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114" name="燕尾形 8">
            <a:extLst>
              <a:ext uri="{FF2B5EF4-FFF2-40B4-BE49-F238E27FC236}">
                <a16:creationId xmlns:a16="http://schemas.microsoft.com/office/drawing/2014/main" id="{BBD82670-99F9-4280-99D3-7FE901DE6EEE}"/>
              </a:ext>
            </a:extLst>
          </p:cNvPr>
          <p:cNvSpPr/>
          <p:nvPr/>
        </p:nvSpPr>
        <p:spPr>
          <a:xfrm>
            <a:off x="1053608" y="131751"/>
            <a:ext cx="4001683" cy="504056"/>
          </a:xfrm>
          <a:prstGeom prst="chevron">
            <a:avLst/>
          </a:prstGeom>
          <a:solidFill>
            <a:schemeClr val="accent1"/>
          </a:solidFill>
          <a:ln>
            <a:noFill/>
          </a:ln>
        </p:spPr>
        <p:txBody>
          <a:bodyPr anchor="ctr"/>
          <a:lstStyle/>
          <a:p>
            <a:pPr defTabSz="687665"/>
            <a:r>
              <a:rPr lang="en-US" altLang="zh-CN" sz="2000" dirty="0">
                <a:solidFill>
                  <a:srgbClr val="FFFFFF"/>
                </a:solidFill>
                <a:latin typeface="微软雅黑" pitchFamily="34" charset="-122"/>
                <a:ea typeface="微软雅黑" pitchFamily="34" charset="-122"/>
              </a:rPr>
              <a:t>3</a:t>
            </a:r>
            <a:r>
              <a:rPr lang="zh-CN" altLang="en-US" sz="2000" dirty="0">
                <a:solidFill>
                  <a:srgbClr val="FFFFFF"/>
                </a:solidFill>
                <a:latin typeface="微软雅黑" pitchFamily="34" charset="-122"/>
                <a:ea typeface="微软雅黑" pitchFamily="34" charset="-122"/>
              </a:rPr>
              <a:t>、装载问题求解</a:t>
            </a:r>
            <a:r>
              <a:rPr lang="en-US" altLang="zh-CN" sz="2000" dirty="0">
                <a:solidFill>
                  <a:srgbClr val="FFFFFF"/>
                </a:solidFill>
                <a:latin typeface="微软雅黑" pitchFamily="34" charset="-122"/>
                <a:ea typeface="微软雅黑" pitchFamily="34" charset="-122"/>
              </a:rPr>
              <a:t>—</a:t>
            </a:r>
            <a:r>
              <a:rPr lang="zh-CN" altLang="en-US" sz="2000" dirty="0">
                <a:solidFill>
                  <a:srgbClr val="FFFFFF"/>
                </a:solidFill>
                <a:latin typeface="微软雅黑" pitchFamily="34" charset="-122"/>
                <a:ea typeface="微软雅黑" pitchFamily="34" charset="-122"/>
              </a:rPr>
              <a:t>优先队列</a:t>
            </a:r>
          </a:p>
        </p:txBody>
      </p:sp>
      <p:sp>
        <p:nvSpPr>
          <p:cNvPr id="2" name="内容占位符 1"/>
          <p:cNvSpPr>
            <a:spLocks noGrp="1"/>
          </p:cNvSpPr>
          <p:nvPr>
            <p:ph idx="1"/>
          </p:nvPr>
        </p:nvSpPr>
        <p:spPr/>
        <p:txBody>
          <a:bodyPr/>
          <a:lstStyle/>
          <a:p>
            <a:r>
              <a:rPr lang="zh-CN" altLang="en-US" dirty="0"/>
              <a:t>用最大优先队列存储活结点表</a:t>
            </a:r>
          </a:p>
          <a:p>
            <a:r>
              <a:rPr lang="zh-CN" altLang="en-US" dirty="0"/>
              <a:t>优先级定义</a:t>
            </a:r>
            <a:r>
              <a:rPr lang="en-US" altLang="zh-CN" dirty="0"/>
              <a:t>:</a:t>
            </a:r>
          </a:p>
          <a:p>
            <a:endParaRPr lang="en-US" altLang="zh-CN" dirty="0"/>
          </a:p>
          <a:p>
            <a:endParaRPr lang="en-US" altLang="zh-CN" dirty="0"/>
          </a:p>
          <a:p>
            <a:r>
              <a:rPr lang="zh-CN" altLang="en-US" dirty="0"/>
              <a:t>优先队列中优先级最大的活结点成为下一个扩展结点</a:t>
            </a:r>
            <a:endParaRPr lang="en-US" altLang="zh-CN" dirty="0"/>
          </a:p>
        </p:txBody>
      </p:sp>
      <mc:AlternateContent xmlns:mc="http://schemas.openxmlformats.org/markup-compatibility/2006" xmlns:a14="http://schemas.microsoft.com/office/drawing/2010/main">
        <mc:Choice Requires="a14">
          <p:sp>
            <p:nvSpPr>
              <p:cNvPr id="110" name="矩形 109"/>
              <p:cNvSpPr/>
              <p:nvPr/>
            </p:nvSpPr>
            <p:spPr>
              <a:xfrm>
                <a:off x="2325141" y="2435522"/>
                <a:ext cx="3021063"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𝑢𝑛</m:t>
                      </m:r>
                      <m:r>
                        <a:rPr lang="en-US" altLang="zh-CN" sz="2400" i="1" smtClean="0">
                          <a:latin typeface="Cambria Math" panose="02040503050406030204" pitchFamily="18" charset="0"/>
                        </a:rPr>
                        <m:t>=</m:t>
                      </m:r>
                      <m:r>
                        <a:rPr lang="en-US" altLang="zh-CN" sz="2400" b="0" i="1" smtClean="0">
                          <a:latin typeface="Cambria Math" panose="02040503050406030204" pitchFamily="18" charset="0"/>
                        </a:rPr>
                        <m:t>𝑒</m:t>
                      </m:r>
                      <m:r>
                        <a:rPr lang="en-US" altLang="zh-CN" sz="2400" i="1">
                          <a:latin typeface="Cambria Math" panose="02040503050406030204" pitchFamily="18" charset="0"/>
                        </a:rPr>
                        <m:t>𝑤</m:t>
                      </m:r>
                      <m:r>
                        <a:rPr lang="en-US" altLang="zh-CN" sz="2400" i="1">
                          <a:latin typeface="Cambria Math" panose="02040503050406030204" pitchFamily="18" charset="0"/>
                        </a:rPr>
                        <m:t>+</m:t>
                      </m:r>
                      <m:r>
                        <a:rPr lang="en-US" altLang="zh-CN" sz="2400" i="1">
                          <a:latin typeface="Cambria Math" panose="02040503050406030204" pitchFamily="18" charset="0"/>
                        </a:rPr>
                        <m:t>𝑟</m:t>
                      </m:r>
                    </m:oMath>
                  </m:oMathPara>
                </a14:m>
                <a:endParaRPr lang="zh-CN" altLang="en-US" sz="2400" dirty="0"/>
              </a:p>
            </p:txBody>
          </p:sp>
        </mc:Choice>
        <mc:Fallback xmlns="">
          <p:sp>
            <p:nvSpPr>
              <p:cNvPr id="110" name="矩形 109"/>
              <p:cNvSpPr>
                <a:spLocks noRot="1" noChangeAspect="1" noMove="1" noResize="1" noEditPoints="1" noAdjustHandles="1" noChangeArrowheads="1" noChangeShapeType="1" noTextEdit="1"/>
              </p:cNvSpPr>
              <p:nvPr/>
            </p:nvSpPr>
            <p:spPr>
              <a:xfrm>
                <a:off x="2325141" y="2435522"/>
                <a:ext cx="3021063" cy="4616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566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heme/theme1.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黑体"/>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5265</TotalTime>
  <Pages>0</Pages>
  <Words>742</Words>
  <Characters>0</Characters>
  <Application>Microsoft Office PowerPoint</Application>
  <DocSecurity>0</DocSecurity>
  <PresentationFormat>全屏显示(16:9)</PresentationFormat>
  <Lines>0</Lines>
  <Paragraphs>241</Paragraphs>
  <Slides>14</Slides>
  <Notes>4</Notes>
  <HiddenSlides>0</HiddenSlides>
  <MMClips>0</MMClips>
  <ScaleCrop>false</ScaleCrop>
  <HeadingPairs>
    <vt:vector size="8" baseType="variant">
      <vt:variant>
        <vt:lpstr>已用的字体</vt:lpstr>
      </vt:variant>
      <vt:variant>
        <vt:i4>13</vt:i4>
      </vt:variant>
      <vt:variant>
        <vt:lpstr>主题</vt:lpstr>
      </vt:variant>
      <vt:variant>
        <vt:i4>3</vt:i4>
      </vt:variant>
      <vt:variant>
        <vt:lpstr>嵌入 OLE 服务器</vt:lpstr>
      </vt:variant>
      <vt:variant>
        <vt:i4>3</vt:i4>
      </vt:variant>
      <vt:variant>
        <vt:lpstr>幻灯片标题</vt:lpstr>
      </vt:variant>
      <vt:variant>
        <vt:i4>14</vt:i4>
      </vt:variant>
    </vt:vector>
  </HeadingPairs>
  <TitlesOfParts>
    <vt:vector size="33" baseType="lpstr">
      <vt:lpstr>等线</vt:lpstr>
      <vt:lpstr>等线 Light</vt:lpstr>
      <vt:lpstr>黑体</vt:lpstr>
      <vt:lpstr>华文细黑</vt:lpstr>
      <vt:lpstr>宋体</vt:lpstr>
      <vt:lpstr>微软雅黑</vt:lpstr>
      <vt:lpstr>Arial</vt:lpstr>
      <vt:lpstr>Calibri</vt:lpstr>
      <vt:lpstr>Calibri Light</vt:lpstr>
      <vt:lpstr>Cambria Math</vt:lpstr>
      <vt:lpstr>Microsoft New Tai Lue</vt:lpstr>
      <vt:lpstr>Times New Roman</vt:lpstr>
      <vt:lpstr>Wingdings</vt:lpstr>
      <vt:lpstr>1_Office 主题​​</vt:lpstr>
      <vt:lpstr>Office 主题​​</vt:lpstr>
      <vt:lpstr>1_Office 主题</vt:lpstr>
      <vt:lpstr>公式</vt:lpstr>
      <vt:lpstr>Microsoft Word 97 - 2003 文档</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chenjun</dc:creator>
  <cp:lastModifiedBy>A319-2</cp:lastModifiedBy>
  <cp:revision>646</cp:revision>
  <cp:lastPrinted>2017-12-19T14:05:02Z</cp:lastPrinted>
  <dcterms:created xsi:type="dcterms:W3CDTF">2014-05-21T02:15:00Z</dcterms:created>
  <dcterms:modified xsi:type="dcterms:W3CDTF">2021-11-08T12:39:55Z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2052-9.1.0.4862</vt:lpwstr>
  </property>
</Properties>
</file>