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711" r:id="rId2"/>
    <p:sldMasterId id="2147483734" r:id="rId3"/>
  </p:sldMasterIdLst>
  <p:notesMasterIdLst>
    <p:notesMasterId r:id="rId12"/>
  </p:notesMasterIdLst>
  <p:handoutMasterIdLst>
    <p:handoutMasterId r:id="rId13"/>
  </p:handoutMasterIdLst>
  <p:sldIdLst>
    <p:sldId id="360" r:id="rId4"/>
    <p:sldId id="373" r:id="rId5"/>
    <p:sldId id="377" r:id="rId6"/>
    <p:sldId id="288" r:id="rId7"/>
    <p:sldId id="402" r:id="rId8"/>
    <p:sldId id="405" r:id="rId9"/>
    <p:sldId id="406" r:id="rId10"/>
    <p:sldId id="289" r:id="rId1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3300"/>
    <a:srgbClr val="0000FF"/>
    <a:srgbClr val="2EFFFC"/>
    <a:srgbClr val="00CC00"/>
    <a:srgbClr val="FFFFFF"/>
    <a:srgbClr val="FFE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3" autoAdjust="0"/>
    <p:restoredTop sz="91121" autoAdjust="0"/>
  </p:normalViewPr>
  <p:slideViewPr>
    <p:cSldViewPr snapToGrid="0">
      <p:cViewPr varScale="1">
        <p:scale>
          <a:sx n="138" d="100"/>
          <a:sy n="138" d="100"/>
        </p:scale>
        <p:origin x="1182" y="120"/>
      </p:cViewPr>
      <p:guideLst>
        <p:guide orient="horz" pos="1620"/>
        <p:guide pos="29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buFont typeface="Arial" pitchFamily="34" charset="0"/>
              <a:buNone/>
              <a:defRPr sz="12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5C19B8A-6C77-4FFF-A918-E14D9658A299}" type="datetimeFigureOut">
              <a:rPr lang="zh-CN" altLang="en-US"/>
              <a:pPr>
                <a:defRPr/>
              </a:pPr>
              <a:t>2021/11/9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buFont typeface="Arial" pitchFamily="34" charset="0"/>
              <a:buNone/>
              <a:defRPr sz="12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380B1EF-3A02-4224-A62B-7C5A61E8E8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330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875DB5E-ACC5-40B1-A807-1B2AE574DC78}" type="datetime1">
              <a:rPr lang="zh-CN" altLang="en-US"/>
              <a:pPr>
                <a:defRPr/>
              </a:pPr>
              <a:t>2021/11/9</a:t>
            </a:fld>
            <a:endParaRPr lang="en-US" sz="1200"/>
          </a:p>
        </p:txBody>
      </p:sp>
      <p:sp>
        <p:nvSpPr>
          <p:cNvPr id="2560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946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单击此处编辑母版文本样式</a:t>
            </a:r>
          </a:p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第二级</a:t>
            </a:r>
          </a:p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第三级</a:t>
            </a:r>
          </a:p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第四级</a:t>
            </a:r>
          </a:p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第五级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FFCC3E4-9750-4D59-A94C-922226D52B97}" type="slidenum">
              <a:rPr lang="zh-CN" altLang="en-US"/>
              <a:pPr>
                <a:defRPr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1075840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这里的长度是指路上各边权之和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875DB5E-ACC5-40B1-A807-1B2AE574DC78}" type="datetime1">
              <a:rPr lang="zh-CN" altLang="en-US" smtClean="0"/>
              <a:pPr>
                <a:defRPr/>
              </a:pPr>
              <a:t>2021/11/9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FCC3E4-9750-4D59-A94C-922226D52B97}" type="slidenum">
              <a:rPr lang="zh-CN" altLang="en-US" smtClean="0"/>
              <a:pPr>
                <a:defRPr/>
              </a:pPr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88811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75DB5E-ACC5-40B1-A807-1B2AE574DC78}" type="datetime1">
              <a:rPr lang="zh-CN" altLang="en-US" smtClean="0"/>
              <a:pPr>
                <a:defRPr/>
              </a:pPr>
              <a:t>2021/11/9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FCC3E4-9750-4D59-A94C-922226D52B97}" type="slidenum">
              <a:rPr lang="zh-CN" altLang="en-US" smtClean="0"/>
              <a:pPr>
                <a:defRPr/>
              </a:pPr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28000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B261AB44-8801-4525-9079-0001D0B5BC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33C443FF-2FEC-454A-83A0-D420C0645C2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/>
              <a:t>dist</a:t>
            </a:r>
            <a:r>
              <a:rPr lang="en-US" altLang="zh-CN" dirty="0"/>
              <a:t>[]</a:t>
            </a:r>
            <a:r>
              <a:rPr lang="zh-CN" altLang="en-US" dirty="0"/>
              <a:t>数组存放源点</a:t>
            </a:r>
            <a:r>
              <a:rPr lang="en-US" altLang="zh-CN" dirty="0"/>
              <a:t>v</a:t>
            </a:r>
            <a:r>
              <a:rPr lang="zh-CN" altLang="en-US" dirty="0"/>
              <a:t>出发的最短路径长度，</a:t>
            </a:r>
            <a:r>
              <a:rPr lang="en-US" altLang="zh-CN" dirty="0" err="1"/>
              <a:t>dist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表示源点</a:t>
            </a:r>
            <a:r>
              <a:rPr lang="en-US" altLang="zh-CN" dirty="0"/>
              <a:t>v</a:t>
            </a:r>
            <a:r>
              <a:rPr lang="zh-CN" altLang="en-US" dirty="0"/>
              <a:t>到顶点</a:t>
            </a:r>
            <a:r>
              <a:rPr lang="en-US" altLang="zh-CN" dirty="0" err="1"/>
              <a:t>i</a:t>
            </a:r>
            <a:r>
              <a:rPr lang="zh-CN" altLang="en-US" dirty="0"/>
              <a:t>的最短路径长度，初始时所有</a:t>
            </a:r>
            <a:r>
              <a:rPr lang="en-US" altLang="zh-CN" dirty="0" err="1"/>
              <a:t>dist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值为∞。</a:t>
            </a:r>
          </a:p>
          <a:p>
            <a:r>
              <a:rPr lang="zh-CN" altLang="en-US" dirty="0"/>
              <a:t>用</a:t>
            </a:r>
            <a:r>
              <a:rPr lang="en-US" altLang="zh-CN" dirty="0" err="1"/>
              <a:t>prev</a:t>
            </a:r>
            <a:r>
              <a:rPr lang="zh-CN" altLang="en-US" dirty="0"/>
              <a:t>数组存放最短路径，</a:t>
            </a:r>
            <a:r>
              <a:rPr lang="en-US" altLang="zh-CN" dirty="0" err="1"/>
              <a:t>prev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表示源点</a:t>
            </a:r>
            <a:r>
              <a:rPr lang="en-US" altLang="zh-CN" dirty="0"/>
              <a:t>v</a:t>
            </a:r>
            <a:r>
              <a:rPr lang="zh-CN" altLang="en-US" dirty="0"/>
              <a:t>到顶点</a:t>
            </a:r>
            <a:r>
              <a:rPr lang="en-US" altLang="zh-CN" dirty="0" err="1"/>
              <a:t>i</a:t>
            </a:r>
            <a:r>
              <a:rPr lang="zh-CN" altLang="en-US" dirty="0"/>
              <a:t>的最短路径中顶点</a:t>
            </a:r>
            <a:r>
              <a:rPr lang="en-US" altLang="zh-CN" dirty="0" err="1"/>
              <a:t>i</a:t>
            </a:r>
            <a:r>
              <a:rPr lang="zh-CN" altLang="en-US" dirty="0"/>
              <a:t>的前驱顶点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3BA9A63E-27AC-443F-89AB-44C7F96FE5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BBE7F27-A6F4-4C29-8C50-AEDFB4DD98EF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B261AB44-8801-4525-9079-0001D0B5BC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33C443FF-2FEC-454A-83A0-D420C0645C2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/>
              <a:t>dist</a:t>
            </a:r>
            <a:r>
              <a:rPr lang="en-US" altLang="zh-CN" dirty="0"/>
              <a:t>[]</a:t>
            </a:r>
            <a:r>
              <a:rPr lang="zh-CN" altLang="en-US" dirty="0"/>
              <a:t>数组存放源点</a:t>
            </a:r>
            <a:r>
              <a:rPr lang="en-US" altLang="zh-CN" dirty="0"/>
              <a:t>v</a:t>
            </a:r>
            <a:r>
              <a:rPr lang="zh-CN" altLang="en-US" dirty="0"/>
              <a:t>出发的最短路径长度，</a:t>
            </a:r>
            <a:r>
              <a:rPr lang="en-US" altLang="zh-CN" dirty="0" err="1"/>
              <a:t>dist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表示源点</a:t>
            </a:r>
            <a:r>
              <a:rPr lang="en-US" altLang="zh-CN" dirty="0"/>
              <a:t>v</a:t>
            </a:r>
            <a:r>
              <a:rPr lang="zh-CN" altLang="en-US" dirty="0"/>
              <a:t>到顶点</a:t>
            </a:r>
            <a:r>
              <a:rPr lang="en-US" altLang="zh-CN" dirty="0" err="1"/>
              <a:t>i</a:t>
            </a:r>
            <a:r>
              <a:rPr lang="zh-CN" altLang="en-US" dirty="0"/>
              <a:t>的最短路径长度，初始时所有</a:t>
            </a:r>
            <a:r>
              <a:rPr lang="en-US" altLang="zh-CN" dirty="0" err="1"/>
              <a:t>dist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值为∞。</a:t>
            </a:r>
          </a:p>
          <a:p>
            <a:r>
              <a:rPr lang="zh-CN" altLang="en-US" dirty="0"/>
              <a:t>用</a:t>
            </a:r>
            <a:r>
              <a:rPr lang="en-US" altLang="zh-CN" dirty="0" err="1"/>
              <a:t>prev</a:t>
            </a:r>
            <a:r>
              <a:rPr lang="zh-CN" altLang="en-US" dirty="0"/>
              <a:t>数组存放最短路径，</a:t>
            </a:r>
            <a:r>
              <a:rPr lang="en-US" altLang="zh-CN" dirty="0" err="1"/>
              <a:t>prev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表示源点</a:t>
            </a:r>
            <a:r>
              <a:rPr lang="en-US" altLang="zh-CN" dirty="0"/>
              <a:t>v</a:t>
            </a:r>
            <a:r>
              <a:rPr lang="zh-CN" altLang="en-US" dirty="0"/>
              <a:t>到顶点</a:t>
            </a:r>
            <a:r>
              <a:rPr lang="en-US" altLang="zh-CN" dirty="0" err="1"/>
              <a:t>i</a:t>
            </a:r>
            <a:r>
              <a:rPr lang="zh-CN" altLang="en-US" dirty="0"/>
              <a:t>的最短路径中顶点</a:t>
            </a:r>
            <a:r>
              <a:rPr lang="en-US" altLang="zh-CN" dirty="0" err="1"/>
              <a:t>i</a:t>
            </a:r>
            <a:r>
              <a:rPr lang="zh-CN" altLang="en-US" dirty="0"/>
              <a:t>的前驱顶点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3BA9A63E-27AC-443F-89AB-44C7F96FE5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BBE7F27-A6F4-4C29-8C50-AEDFB4DD98EF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563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1BCC7048-D7A0-4E90-B575-D5F3EFF6A0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D9993613-4DDB-4247-B2FA-8C0A94AD86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空子图：点属于</a:t>
            </a:r>
            <a:r>
              <a:rPr lang="en-US" altLang="zh-CN" dirty="0"/>
              <a:t>V</a:t>
            </a:r>
            <a:r>
              <a:rPr lang="zh-CN" altLang="en-US" dirty="0"/>
              <a:t>的一部分，但是 任意 两点间的边均不属于</a:t>
            </a:r>
            <a:r>
              <a:rPr lang="en-US" altLang="zh-CN" dirty="0"/>
              <a:t>E;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(B)</a:t>
            </a:r>
            <a:r>
              <a:rPr lang="zh-CN" altLang="en-US" dirty="0"/>
              <a:t>是</a:t>
            </a:r>
            <a:r>
              <a:rPr lang="en-US" altLang="zh-CN" dirty="0"/>
              <a:t>G</a:t>
            </a:r>
            <a:r>
              <a:rPr lang="zh-CN" altLang="en-US" dirty="0"/>
              <a:t>的空子图，</a:t>
            </a:r>
            <a:endParaRPr lang="en-US" altLang="zh-CN" dirty="0"/>
          </a:p>
          <a:p>
            <a:pPr eaLnBrk="1" hangingPunct="1"/>
            <a:r>
              <a:rPr lang="en-US" altLang="zh-CN" dirty="0"/>
              <a:t>(C)</a:t>
            </a:r>
            <a:r>
              <a:rPr lang="zh-CN" altLang="en-US" dirty="0"/>
              <a:t>不是</a:t>
            </a:r>
            <a:r>
              <a:rPr lang="en-US" altLang="zh-CN" dirty="0"/>
              <a:t>G</a:t>
            </a:r>
            <a:r>
              <a:rPr lang="zh-CN" altLang="en-US" dirty="0"/>
              <a:t>的空子图，因为（</a:t>
            </a:r>
            <a:r>
              <a:rPr lang="en-US" altLang="zh-CN" dirty="0"/>
              <a:t>1,2</a:t>
            </a:r>
            <a:r>
              <a:rPr lang="zh-CN" altLang="en-US" dirty="0"/>
              <a:t>），（</a:t>
            </a:r>
            <a:r>
              <a:rPr lang="en-US" altLang="zh-CN" dirty="0"/>
              <a:t>1,4</a:t>
            </a:r>
            <a:r>
              <a:rPr lang="zh-CN" altLang="en-US" dirty="0"/>
              <a:t>），（</a:t>
            </a:r>
            <a:r>
              <a:rPr lang="en-US" altLang="zh-CN" dirty="0"/>
              <a:t>2,3</a:t>
            </a:r>
            <a:r>
              <a:rPr lang="zh-CN" altLang="en-US" dirty="0"/>
              <a:t>）均属于</a:t>
            </a:r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628B8A2A-9330-4709-950C-357691C9CE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7D5D61E-EA3F-425B-BB4A-9DC17427F220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16C2B-FB11-46B1-A30D-5D2CC9CF9028}" type="datetime1">
              <a:rPr lang="zh-CN" altLang="en-US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8D7D7-63CA-4104-9744-B8FF6123B5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57110-969E-4D76-A41B-92D304BFB997}" type="datetime1">
              <a:rPr lang="zh-CN" altLang="en-US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A5FA-9276-44FE-B361-3A1FC1F846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1FDC4-6D01-4D83-9A89-0472CD51D8D6}" type="datetime1">
              <a:rPr lang="zh-CN" altLang="en-US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75DC7-4F19-4CD2-9A81-879714B712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6" y="514350"/>
            <a:ext cx="854392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F5EB567-9D8F-469B-9535-F72277B97A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58B2917-AB1A-4DCF-800E-B48CEA4F31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6D6DB12-26FB-47CD-A197-B160EC606F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4DBA6-27F2-4E47-AF48-FADAB9BBBB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657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12142C-9D40-8848-BF60-2F634F55B8C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FAAEAC-396B-3D44-9268-A54DE712FA6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822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01C831-2761-354B-8371-728B1844148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27561-744D-DB43-A347-84FA55A8C2B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377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468C59-5F85-AB47-B671-DFAE4A7FC16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2DE5B8-CD57-9346-A6C2-FF1E6EB3AA4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326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965FC1-7F5B-004A-95A3-41EBE6D5C43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CAB6E0-57B4-5546-8CE3-AEB868BCC2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495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6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8F1031-68CA-6E4B-AFD3-735A7E79BB4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C779C3-A139-B548-AAF6-9674FE7816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877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3BB6C8-D9A0-8D4D-9C66-13072A2B3A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B9E066-E43F-F443-98A8-FB40D3E647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597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7CCC3D-12D8-4B49-B9A3-1BB2A6D668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08D20-667F-0F4D-BA6D-FC4CB09CE9B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1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70C0"/>
              </a:buClr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Tx/>
              <a:buBlip>
                <a:blip r:embed="rId5"/>
              </a:buBlip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E0E4F-9EAC-4D2F-9A4A-96C150ECADC0}" type="datetime1">
              <a:rPr lang="zh-CN" altLang="en-US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885C2-B3CA-4280-B154-0B776C34F2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953128" y="654064"/>
            <a:ext cx="7147876" cy="1"/>
          </a:xfrm>
          <a:prstGeom prst="line">
            <a:avLst/>
          </a:prstGeom>
          <a:noFill/>
          <a:ln w="15875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8" name="MH_Other_4"/>
          <p:cNvSpPr/>
          <p:nvPr userDrawn="1">
            <p:custDataLst>
              <p:tags r:id="rId1"/>
            </p:custDataLst>
          </p:nvPr>
        </p:nvSpPr>
        <p:spPr>
          <a:xfrm>
            <a:off x="235547" y="165586"/>
            <a:ext cx="416148" cy="416148"/>
          </a:xfrm>
          <a:prstGeom prst="ellipse">
            <a:avLst/>
          </a:prstGeom>
          <a:solidFill>
            <a:schemeClr val="accent2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9" name="MH_Other_4"/>
          <p:cNvSpPr/>
          <p:nvPr userDrawn="1">
            <p:custDataLst>
              <p:tags r:id="rId2"/>
            </p:custDataLst>
          </p:nvPr>
        </p:nvSpPr>
        <p:spPr>
          <a:xfrm>
            <a:off x="-68560" y="505752"/>
            <a:ext cx="271937" cy="271937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585093" y="313065"/>
            <a:ext cx="324000" cy="324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MH_Other_4"/>
          <p:cNvSpPr/>
          <p:nvPr userDrawn="1">
            <p:custDataLst>
              <p:tags r:id="rId3"/>
            </p:custDataLst>
          </p:nvPr>
        </p:nvSpPr>
        <p:spPr>
          <a:xfrm>
            <a:off x="158706" y="11905"/>
            <a:ext cx="153681" cy="153681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2FC9B7-0E1E-6740-834F-1634DBB3C6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D963B-ADDB-E145-BDB4-153912AD2E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62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2FC9B7-0E1E-6740-834F-1634DBB3C6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D963B-ADDB-E145-BDB4-153912AD2E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302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2FC9B7-0E1E-6740-834F-1634DBB3C6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D963B-ADDB-E145-BDB4-153912AD2E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5644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2FC9B7-0E1E-6740-834F-1634DBB3C6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D963B-ADDB-E145-BDB4-153912AD2E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79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8340E-A158-4319-8864-79FB35971C06}" type="datetime1">
              <a:rPr lang="zh-CN" altLang="en-US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7634B-DAC2-430E-9076-FB56B3954E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2EB83-8A06-48EE-9A79-EB25DF7A6783}" type="datetime1">
              <a:rPr lang="zh-CN" altLang="en-US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A66D9-D457-44DA-A9AF-DD40478874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0874E-6BCF-487C-99AB-44DF12F78C0D}" type="datetime1">
              <a:rPr lang="zh-CN" altLang="en-US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6569A-3EFB-4463-BF13-0591A19542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56159-1184-4994-8496-8C8E2056C3A6}" type="datetime1">
              <a:rPr lang="zh-CN" altLang="en-US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B0254-2453-44F4-97EC-4F33E5BB33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52CC5-B645-4597-BB0C-EF40338A69A9}" type="datetime1">
              <a:rPr lang="zh-CN" altLang="en-US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234AD-3FB5-4DCB-B9F4-399EFE3CFB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 flipV="1">
            <a:off x="953128" y="654064"/>
            <a:ext cx="7147876" cy="1"/>
          </a:xfrm>
          <a:prstGeom prst="line">
            <a:avLst/>
          </a:prstGeom>
          <a:noFill/>
          <a:ln w="15875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6" name="MH_Other_4"/>
          <p:cNvSpPr/>
          <p:nvPr userDrawn="1">
            <p:custDataLst>
              <p:tags r:id="rId1"/>
            </p:custDataLst>
          </p:nvPr>
        </p:nvSpPr>
        <p:spPr>
          <a:xfrm>
            <a:off x="235547" y="165586"/>
            <a:ext cx="416148" cy="416148"/>
          </a:xfrm>
          <a:prstGeom prst="ellipse">
            <a:avLst/>
          </a:prstGeom>
          <a:solidFill>
            <a:schemeClr val="accent2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7" name="MH_Other_4"/>
          <p:cNvSpPr/>
          <p:nvPr userDrawn="1">
            <p:custDataLst>
              <p:tags r:id="rId2"/>
            </p:custDataLst>
          </p:nvPr>
        </p:nvSpPr>
        <p:spPr>
          <a:xfrm>
            <a:off x="-68560" y="505752"/>
            <a:ext cx="271937" cy="271937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585093" y="313065"/>
            <a:ext cx="324000" cy="324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MH_Other_4"/>
          <p:cNvSpPr/>
          <p:nvPr userDrawn="1">
            <p:custDataLst>
              <p:tags r:id="rId3"/>
            </p:custDataLst>
          </p:nvPr>
        </p:nvSpPr>
        <p:spPr>
          <a:xfrm>
            <a:off x="158706" y="11905"/>
            <a:ext cx="153681" cy="153681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6C18E-E348-4462-A4E5-CAE5A6DD1C2C}" type="datetime1">
              <a:rPr lang="zh-CN" altLang="en-US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252EC-B8B3-4E83-971C-E3E0F020D1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892E0-B305-4535-BE4A-F00D0BE3CE35}" type="datetime1">
              <a:rPr lang="zh-CN" altLang="en-US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426B2-959C-42BC-8802-7625FBA074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408" y="3568307"/>
            <a:ext cx="3299519" cy="93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任意多边形 7"/>
          <p:cNvSpPr/>
          <p:nvPr userDrawn="1"/>
        </p:nvSpPr>
        <p:spPr>
          <a:xfrm rot="5400000">
            <a:off x="1061138" y="-693078"/>
            <a:ext cx="514350" cy="2632472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179780" y="270438"/>
            <a:ext cx="750094" cy="750094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968103" y="1410531"/>
            <a:ext cx="5443538" cy="1529809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237187" y="2796418"/>
            <a:ext cx="267891" cy="267891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134162" y="2742917"/>
            <a:ext cx="266998" cy="266998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1878810" y="1236402"/>
            <a:ext cx="266998" cy="266998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1964535" y="1322127"/>
            <a:ext cx="266998" cy="266998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pic>
        <p:nvPicPr>
          <p:cNvPr id="17" name="图片 4"/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92" y="271332"/>
            <a:ext cx="749201" cy="74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1662" y="461533"/>
            <a:ext cx="1510010" cy="3455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图片 1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347" y="4680120"/>
            <a:ext cx="2372618" cy="4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黑体" pitchFamily="2" charset="-122"/>
        </a:defRPr>
      </a:lvl1pPr>
      <a:lvl2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2" charset="-122"/>
        </a:defRPr>
      </a:lvl2pPr>
      <a:lvl3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2" charset="-122"/>
        </a:defRPr>
      </a:lvl3pPr>
      <a:lvl4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2" charset="-122"/>
        </a:defRPr>
      </a:lvl4pPr>
      <a:lvl5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2" charset="-122"/>
        </a:defRPr>
      </a:lvl5pPr>
      <a:lvl6pPr marL="13716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49" charset="-122"/>
        </a:defRPr>
      </a:lvl6pPr>
      <a:lvl7pPr marL="18288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49" charset="-122"/>
        </a:defRPr>
      </a:lvl7pPr>
      <a:lvl8pPr marL="22860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49" charset="-122"/>
        </a:defRPr>
      </a:lvl8pPr>
      <a:lvl9pPr marL="27432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49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buFont typeface="Arial" pitchFamily="34" charset="0"/>
              <a:buNone/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1445E6F-320D-432E-A040-3DA8F0891C75}" type="datetime1">
              <a:rPr lang="zh-CN" altLang="en-US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buFont typeface="Arial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buFont typeface="Arial" pitchFamily="34" charset="0"/>
              <a:buNone/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6D69AB2-5F91-4EC3-8833-74555E9579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261350" y="0"/>
            <a:ext cx="882650" cy="854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2" r:id="rId2"/>
    <p:sldLayoutId id="2147483731" r:id="rId3"/>
    <p:sldLayoutId id="2147483730" r:id="rId4"/>
    <p:sldLayoutId id="2147483729" r:id="rId5"/>
    <p:sldLayoutId id="2147483728" r:id="rId6"/>
    <p:sldLayoutId id="2147483727" r:id="rId7"/>
    <p:sldLayoutId id="2147483726" r:id="rId8"/>
    <p:sldLayoutId id="2147483725" r:id="rId9"/>
    <p:sldLayoutId id="2147483724" r:id="rId10"/>
    <p:sldLayoutId id="2147483723" r:id="rId11"/>
    <p:sldLayoutId id="2147483746" r:id="rId12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6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72FC9B7-0E1E-6740-834F-1634DBB3C6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2021/11/9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7D963B-ADDB-E145-BDB4-153912AD2E36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87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408" y="3568307"/>
            <a:ext cx="3299519" cy="93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/>
          <p:cNvSpPr/>
          <p:nvPr/>
        </p:nvSpPr>
        <p:spPr>
          <a:xfrm rot="5400000">
            <a:off x="1061138" y="-693078"/>
            <a:ext cx="514350" cy="2632472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9780" y="270438"/>
            <a:ext cx="750094" cy="750094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2053" name="文本框 62"/>
          <p:cNvSpPr txBox="1">
            <a:spLocks noChangeArrowheads="1"/>
          </p:cNvSpPr>
          <p:nvPr/>
        </p:nvSpPr>
        <p:spPr bwMode="auto">
          <a:xfrm>
            <a:off x="1982480" y="1756652"/>
            <a:ext cx="5329932" cy="689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588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6-5 0-1</a:t>
            </a:r>
            <a:r>
              <a:rPr lang="zh-CN" altLang="en-US" sz="2588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背包问题</a:t>
            </a:r>
            <a:endParaRPr lang="en-US" altLang="zh-CN" sz="2588" b="1" dirty="0">
              <a:solidFill>
                <a:srgbClr val="FF0000"/>
              </a:solidFill>
              <a:latin typeface="微软雅黑" panose="020B0503020204020204" pitchFamily="34" charset="-122"/>
              <a:ea typeface="楷体" pitchFamily="49" charset="-122"/>
            </a:endParaRPr>
          </a:p>
        </p:txBody>
      </p:sp>
      <p:sp>
        <p:nvSpPr>
          <p:cNvPr id="13318" name="文本框 1027"/>
          <p:cNvSpPr txBox="1">
            <a:spLocks noChangeArrowheads="1"/>
          </p:cNvSpPr>
          <p:nvPr/>
        </p:nvSpPr>
        <p:spPr bwMode="auto">
          <a:xfrm>
            <a:off x="4125551" y="3197947"/>
            <a:ext cx="11186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赵   莹</a:t>
            </a:r>
          </a:p>
        </p:txBody>
      </p:sp>
      <p:sp>
        <p:nvSpPr>
          <p:cNvPr id="1068" name="矩形 1067"/>
          <p:cNvSpPr/>
          <p:nvPr/>
        </p:nvSpPr>
        <p:spPr>
          <a:xfrm>
            <a:off x="1968103" y="1410531"/>
            <a:ext cx="5443538" cy="1529809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069" name="矩形 1068"/>
          <p:cNvSpPr/>
          <p:nvPr/>
        </p:nvSpPr>
        <p:spPr>
          <a:xfrm>
            <a:off x="7237187" y="2796418"/>
            <a:ext cx="267891" cy="267891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134162" y="2742917"/>
            <a:ext cx="266998" cy="266998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878810" y="1236402"/>
            <a:ext cx="266998" cy="266998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964535" y="1322127"/>
            <a:ext cx="266998" cy="266998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pic>
        <p:nvPicPr>
          <p:cNvPr id="13324" name="图片 4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92" y="271332"/>
            <a:ext cx="749201" cy="74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662" y="461533"/>
            <a:ext cx="1510010" cy="3455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文本框 1027"/>
          <p:cNvSpPr txBox="1">
            <a:spLocks noChangeArrowheads="1"/>
          </p:cNvSpPr>
          <p:nvPr/>
        </p:nvSpPr>
        <p:spPr bwMode="auto">
          <a:xfrm>
            <a:off x="3312504" y="3787446"/>
            <a:ext cx="2888273" cy="81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575" b="1" dirty="0">
                <a:solidFill>
                  <a:prstClr val="black"/>
                </a:solidFill>
                <a:latin typeface="微软雅黑" panose="020B0503020204020204" pitchFamily="34" charset="-122"/>
              </a:rPr>
              <a:t>中国矿业大学  计算机学院</a:t>
            </a:r>
            <a:endParaRPr lang="en-US" altLang="zh-CN" sz="1575" b="1" dirty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575" b="1" dirty="0">
                <a:solidFill>
                  <a:prstClr val="black"/>
                </a:solidFill>
                <a:latin typeface="微软雅黑" panose="020B0503020204020204" pitchFamily="34" charset="-122"/>
              </a:rPr>
              <a:t>zhaoying@cumt.edu.cn</a:t>
            </a:r>
            <a:endParaRPr lang="zh-CN" altLang="en-US" sz="1575" b="1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5" name="图片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347" y="4680120"/>
            <a:ext cx="2372618" cy="4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27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B877EA-25C9-4CEE-B5F1-EC0A2DF7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E0E4F-9EAC-4D2F-9A4A-96C150ECADC0}" type="datetime1">
              <a:rPr lang="zh-CN" altLang="en-US" smtClean="0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燕尾形 11">
            <a:extLst>
              <a:ext uri="{FF2B5EF4-FFF2-40B4-BE49-F238E27FC236}">
                <a16:creationId xmlns:a16="http://schemas.microsoft.com/office/drawing/2014/main" id="{F32C4D95-28DC-4CD4-8235-152FA10AC616}"/>
              </a:ext>
            </a:extLst>
          </p:cNvPr>
          <p:cNvSpPr/>
          <p:nvPr/>
        </p:nvSpPr>
        <p:spPr>
          <a:xfrm>
            <a:off x="899590" y="123479"/>
            <a:ext cx="3717565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lvl="0" defTabSz="687665"/>
            <a:r>
              <a:rPr lang="en-US" altLang="zh-CN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1. 0-1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背包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问题描述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61724A31-3B24-4502-8991-E3EAE859D0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674570"/>
              </p:ext>
            </p:extLst>
          </p:nvPr>
        </p:nvGraphicFramePr>
        <p:xfrm>
          <a:off x="569913" y="681038"/>
          <a:ext cx="7981950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4" imgW="5549959" imgH="1227208" progId="Word.Document.8">
                  <p:embed/>
                </p:oleObj>
              </mc:Choice>
              <mc:Fallback>
                <p:oleObj name="Document" r:id="rId4" imgW="5549959" imgH="1227208" progId="Word.Document.8">
                  <p:embed/>
                  <p:pic>
                    <p:nvPicPr>
                      <p:cNvPr id="6" name="Object 7">
                        <a:extLst>
                          <a:ext uri="{FF2B5EF4-FFF2-40B4-BE49-F238E27FC236}">
                            <a16:creationId xmlns:a16="http://schemas.microsoft.com/office/drawing/2014/main" id="{61724A31-3B24-4502-8991-E3EAE859D0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681038"/>
                        <a:ext cx="7981950" cy="176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7">
                <a:extLst>
                  <a:ext uri="{FF2B5EF4-FFF2-40B4-BE49-F238E27FC236}">
                    <a16:creationId xmlns:a16="http://schemas.microsoft.com/office/drawing/2014/main" id="{D94470A5-9F9F-4046-B49E-D3269130DC03}"/>
                  </a:ext>
                </a:extLst>
              </p:cNvPr>
              <p:cNvSpPr txBox="1"/>
              <p:nvPr/>
            </p:nvSpPr>
            <p:spPr bwMode="auto">
              <a:xfrm>
                <a:off x="1824576" y="2133599"/>
                <a:ext cx="4608512" cy="262966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zh-CN" altLang="en-US" sz="24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fName>
                                  <m:e/>
                                </m:func>
                              </m:e>
                              <m:e>
                                <m:nary>
                                  <m:naryPr>
                                    <m:chr m:val="∑"/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nary>
                                  <m:naryPr>
                                    <m:chr m:val="∑"/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nary>
                              </m:e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∈{0,1},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=1,2,⋯,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Object 7">
                <a:extLst>
                  <a:ext uri="{FF2B5EF4-FFF2-40B4-BE49-F238E27FC236}">
                    <a16:creationId xmlns:a16="http://schemas.microsoft.com/office/drawing/2014/main" id="{D94470A5-9F9F-4046-B49E-D3269130D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4576" y="2133599"/>
                <a:ext cx="4608512" cy="2629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utoShape 9">
            <a:extLst>
              <a:ext uri="{FF2B5EF4-FFF2-40B4-BE49-F238E27FC236}">
                <a16:creationId xmlns:a16="http://schemas.microsoft.com/office/drawing/2014/main" id="{A1FA306E-A5F9-4054-A1CA-BA6CE9E53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3442" y="4295474"/>
            <a:ext cx="2216150" cy="762000"/>
          </a:xfrm>
          <a:prstGeom prst="wedgeEllipseCallout">
            <a:avLst>
              <a:gd name="adj1" fmla="val 98866"/>
              <a:gd name="adj2" fmla="val 46314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0-1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背包问题</a:t>
            </a:r>
          </a:p>
        </p:txBody>
      </p:sp>
    </p:spTree>
    <p:extLst>
      <p:ext uri="{BB962C8B-B14F-4D97-AF65-F5344CB8AC3E}">
        <p14:creationId xmlns:p14="http://schemas.microsoft.com/office/powerpoint/2010/main" val="32962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/>
          <p:cNvSpPr/>
          <p:nvPr/>
        </p:nvSpPr>
        <p:spPr>
          <a:xfrm>
            <a:off x="794012" y="834397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解空间：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子集树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燕尾形 11">
            <a:extLst>
              <a:ext uri="{FF2B5EF4-FFF2-40B4-BE49-F238E27FC236}">
                <a16:creationId xmlns:a16="http://schemas.microsoft.com/office/drawing/2014/main" id="{F32C4D95-28DC-4CD4-8235-152FA10AC616}"/>
              </a:ext>
            </a:extLst>
          </p:cNvPr>
          <p:cNvSpPr/>
          <p:nvPr/>
        </p:nvSpPr>
        <p:spPr>
          <a:xfrm>
            <a:off x="899590" y="123479"/>
            <a:ext cx="4056232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2. 0-1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背包问题算法设计</a:t>
            </a:r>
          </a:p>
        </p:txBody>
      </p:sp>
      <p:sp>
        <p:nvSpPr>
          <p:cNvPr id="100" name="矩形 99"/>
          <p:cNvSpPr/>
          <p:nvPr/>
        </p:nvSpPr>
        <p:spPr>
          <a:xfrm>
            <a:off x="794012" y="1726949"/>
            <a:ext cx="4572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扩展节点的方式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队列式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队列式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751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9C1747B-1955-4195-98D0-38949EEC8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561735"/>
          </a:xfrm>
        </p:spPr>
        <p:txBody>
          <a:bodyPr/>
          <a:lstStyle/>
          <a:p>
            <a:r>
              <a:rPr lang="zh-CN" altLang="en-US" dirty="0" smtClean="0"/>
              <a:t>上界函数</a:t>
            </a:r>
            <a:endParaRPr lang="en-US" altLang="zh-CN" dirty="0" smtClean="0"/>
          </a:p>
          <a:p>
            <a:endParaRPr lang="en-US" altLang="zh-CN" sz="3200" dirty="0" smtClean="0"/>
          </a:p>
        </p:txBody>
      </p:sp>
      <p:sp>
        <p:nvSpPr>
          <p:cNvPr id="5" name="燕尾形 11">
            <a:extLst>
              <a:ext uri="{FF2B5EF4-FFF2-40B4-BE49-F238E27FC236}">
                <a16:creationId xmlns:a16="http://schemas.microsoft.com/office/drawing/2014/main" id="{F32C4D95-28DC-4CD4-8235-152FA10AC616}"/>
              </a:ext>
            </a:extLst>
          </p:cNvPr>
          <p:cNvSpPr/>
          <p:nvPr/>
        </p:nvSpPr>
        <p:spPr>
          <a:xfrm>
            <a:off x="899589" y="123479"/>
            <a:ext cx="4365137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lvl="1"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3.0-1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背包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优先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队列式</a:t>
            </a:r>
            <a:endParaRPr lang="en-US" altLang="zh-CN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94232" y="2724866"/>
            <a:ext cx="19992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sz="2400" dirty="0" err="1" smtClean="0">
                <a:solidFill>
                  <a:srgbClr val="FF0000"/>
                </a:solidFill>
              </a:rPr>
              <a:t>uprofit</a:t>
            </a:r>
            <a:r>
              <a:rPr lang="en-US" altLang="zh-CN" sz="2400" dirty="0" smtClean="0">
                <a:solidFill>
                  <a:srgbClr val="FF0000"/>
                </a:solidFill>
              </a:rPr>
              <a:t>=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cp+rp</a:t>
            </a:r>
            <a:endParaRPr lang="en-US" altLang="zh-CN" sz="2400" dirty="0"/>
          </a:p>
        </p:txBody>
      </p:sp>
      <p:sp>
        <p:nvSpPr>
          <p:cNvPr id="10" name="矩形 9"/>
          <p:cNvSpPr/>
          <p:nvPr/>
        </p:nvSpPr>
        <p:spPr>
          <a:xfrm>
            <a:off x="659531" y="1761885"/>
            <a:ext cx="8008620" cy="799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设当前位于状态空间树的结点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处，已考察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物品，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背包的载重量为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，背包的当前重量为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cw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4500" y="3372566"/>
            <a:ext cx="7758440" cy="1169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当前已装入背包的物品的总收益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rp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使用贪心法，计算以剩余载重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c-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和剩余物品构成的一般背包问题的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9C1747B-1955-4195-98D0-38949EEC8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918210"/>
          </a:xfrm>
        </p:spPr>
        <p:txBody>
          <a:bodyPr/>
          <a:lstStyle/>
          <a:p>
            <a:r>
              <a:rPr lang="zh-CN" altLang="en-US" sz="2400" dirty="0"/>
              <a:t>优先</a:t>
            </a:r>
            <a:r>
              <a:rPr lang="zh-CN" altLang="en-US" sz="2400" dirty="0" smtClean="0"/>
              <a:t>队列中结点元素的优先级由上界函数计算出的值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uprofit</a:t>
            </a:r>
            <a:r>
              <a:rPr lang="zh-CN" altLang="en-US" sz="2400" dirty="0"/>
              <a:t>给</a:t>
            </a:r>
            <a:r>
              <a:rPr lang="zh-CN" altLang="en-US" sz="2400" dirty="0" smtClean="0"/>
              <a:t>出</a:t>
            </a:r>
            <a:endParaRPr lang="en-US" altLang="zh-CN" sz="2400" dirty="0" smtClean="0"/>
          </a:p>
          <a:p>
            <a:endParaRPr lang="en-US" altLang="zh-CN" dirty="0" smtClean="0"/>
          </a:p>
        </p:txBody>
      </p:sp>
      <p:sp>
        <p:nvSpPr>
          <p:cNvPr id="5" name="燕尾形 11">
            <a:extLst>
              <a:ext uri="{FF2B5EF4-FFF2-40B4-BE49-F238E27FC236}">
                <a16:creationId xmlns:a16="http://schemas.microsoft.com/office/drawing/2014/main" id="{F32C4D95-28DC-4CD4-8235-152FA10AC616}"/>
              </a:ext>
            </a:extLst>
          </p:cNvPr>
          <p:cNvSpPr/>
          <p:nvPr/>
        </p:nvSpPr>
        <p:spPr>
          <a:xfrm>
            <a:off x="899589" y="123479"/>
            <a:ext cx="4365137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lvl="1"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3.0-1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背包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优先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队列式</a:t>
            </a:r>
            <a:endParaRPr lang="en-US" altLang="zh-CN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39C1747B-1955-4195-98D0-38949EEC85DC}"/>
              </a:ext>
            </a:extLst>
          </p:cNvPr>
          <p:cNvSpPr txBox="1">
            <a:spLocks/>
          </p:cNvSpPr>
          <p:nvPr/>
        </p:nvSpPr>
        <p:spPr bwMode="auto">
          <a:xfrm>
            <a:off x="524500" y="2231870"/>
            <a:ext cx="8229600" cy="669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Arial" charset="0"/>
              <a:buChar char="•"/>
              <a:defRPr sz="2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用最大堆实现活结点优先队列</a:t>
            </a:r>
            <a:endParaRPr lang="en-US" altLang="zh-CN" sz="2400" dirty="0" smtClean="0"/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39C1747B-1955-4195-98D0-38949EEC85DC}"/>
              </a:ext>
            </a:extLst>
          </p:cNvPr>
          <p:cNvSpPr txBox="1">
            <a:spLocks/>
          </p:cNvSpPr>
          <p:nvPr/>
        </p:nvSpPr>
        <p:spPr bwMode="auto">
          <a:xfrm>
            <a:off x="524500" y="3169070"/>
            <a:ext cx="8229600" cy="669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Arial" charset="0"/>
              <a:buChar char="•"/>
              <a:defRPr sz="2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最大堆以</a:t>
            </a:r>
            <a:r>
              <a:rPr lang="en-US" altLang="zh-CN" sz="2400" dirty="0" err="1" smtClean="0"/>
              <a:t>uprofit</a:t>
            </a:r>
            <a:r>
              <a:rPr lang="zh-CN" altLang="en-US" sz="2400" dirty="0" smtClean="0"/>
              <a:t>作为优先级</a:t>
            </a:r>
            <a:endParaRPr lang="en-US" altLang="zh-CN" sz="2400" dirty="0" smtClean="0"/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39C1747B-1955-4195-98D0-38949EEC85DC}"/>
              </a:ext>
            </a:extLst>
          </p:cNvPr>
          <p:cNvSpPr txBox="1">
            <a:spLocks/>
          </p:cNvSpPr>
          <p:nvPr/>
        </p:nvSpPr>
        <p:spPr bwMode="auto">
          <a:xfrm>
            <a:off x="524500" y="3838800"/>
            <a:ext cx="8229600" cy="669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Arial" charset="0"/>
              <a:buChar char="•"/>
              <a:defRPr sz="2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达到叶子结点时即找到最优值 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23469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452CC5-B645-4597-BB0C-EF40338A69A9}" type="datetime1">
              <a:rPr lang="zh-CN" altLang="en-US" smtClean="0"/>
              <a:pPr>
                <a:defRPr/>
              </a:pPr>
              <a:t>2021/11/9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1120" y="879376"/>
            <a:ext cx="3852480" cy="2893100"/>
          </a:xfrm>
          <a:prstGeom prst="rect">
            <a:avLst/>
          </a:prstGeom>
          <a:ln>
            <a:solidFill>
              <a:srgbClr val="0066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MaxKnapsack</a:t>
            </a:r>
            <a:r>
              <a:rPr lang="zh-CN" altLang="en-US" sz="1400" dirty="0"/>
              <a:t>()</a:t>
            </a:r>
          </a:p>
          <a:p>
            <a:r>
              <a:rPr lang="zh-CN" altLang="en-US" sz="1400" dirty="0" smtClean="0"/>
              <a:t>{    int i</a:t>
            </a:r>
            <a:r>
              <a:rPr lang="en-US" altLang="zh-CN" sz="1400" dirty="0" smtClean="0"/>
              <a:t>=1</a:t>
            </a:r>
            <a:r>
              <a:rPr lang="zh-CN" altLang="en-US" sz="1400" dirty="0" smtClean="0"/>
              <a:t>;</a:t>
            </a:r>
            <a:endParaRPr lang="zh-CN" altLang="en-US" sz="1400" dirty="0"/>
          </a:p>
          <a:p>
            <a:r>
              <a:rPr lang="zh-CN" altLang="en-US" sz="1400" dirty="0"/>
              <a:t>    Typep bestp, up;</a:t>
            </a:r>
          </a:p>
          <a:p>
            <a:r>
              <a:rPr lang="zh-CN" altLang="en-US" sz="1400" dirty="0"/>
              <a:t>    Typew wt;</a:t>
            </a:r>
          </a:p>
          <a:p>
            <a:r>
              <a:rPr lang="zh-CN" altLang="en-US" sz="1400" dirty="0"/>
              <a:t>    HeapNode&lt;Typew, Typep&gt; N;</a:t>
            </a:r>
          </a:p>
          <a:p>
            <a:r>
              <a:rPr lang="zh-CN" altLang="en-US" sz="1400" dirty="0"/>
              <a:t> </a:t>
            </a:r>
            <a:r>
              <a:rPr lang="zh-CN" altLang="en-US" sz="1400" dirty="0" smtClean="0"/>
              <a:t>   </a:t>
            </a:r>
            <a:r>
              <a:rPr lang="zh-CN" altLang="en-US" sz="1400" dirty="0"/>
              <a:t>pq = priority_queue&lt;HeapNode&lt;Typew,Typep&gt; &gt;();</a:t>
            </a:r>
          </a:p>
          <a:p>
            <a:r>
              <a:rPr lang="zh-CN" altLang="en-US" sz="1400" dirty="0" smtClean="0"/>
              <a:t> E </a:t>
            </a:r>
            <a:r>
              <a:rPr lang="zh-CN" altLang="en-US" sz="1400" dirty="0"/>
              <a:t>= 0</a:t>
            </a:r>
            <a:r>
              <a:rPr lang="zh-CN" altLang="en-US" sz="1400" dirty="0" smtClean="0"/>
              <a:t>;   </a:t>
            </a:r>
            <a:r>
              <a:rPr lang="zh-CN" altLang="en-US" sz="1400" dirty="0"/>
              <a:t>bestp = 0</a:t>
            </a:r>
            <a:r>
              <a:rPr lang="zh-CN" altLang="en-US" sz="1400" dirty="0" smtClean="0"/>
              <a:t>;    </a:t>
            </a:r>
            <a:r>
              <a:rPr lang="zh-CN" altLang="en-US" sz="1400" dirty="0"/>
              <a:t>cw = 0</a:t>
            </a:r>
            <a:r>
              <a:rPr lang="zh-CN" altLang="en-US" sz="1400" dirty="0" smtClean="0"/>
              <a:t>;    </a:t>
            </a:r>
            <a:r>
              <a:rPr lang="zh-CN" altLang="en-US" sz="1400" dirty="0"/>
              <a:t>cp = 0;</a:t>
            </a:r>
          </a:p>
          <a:p>
            <a:r>
              <a:rPr lang="zh-CN" altLang="en-US" sz="1400" dirty="0"/>
              <a:t>    bestx = new int[n+1];      </a:t>
            </a:r>
            <a:r>
              <a:rPr lang="zh-CN" altLang="en-US" sz="1400" dirty="0" smtClean="0"/>
              <a:t>   </a:t>
            </a:r>
            <a:r>
              <a:rPr lang="zh-CN" altLang="en-US" sz="1400" dirty="0"/>
              <a:t>//为bestx分配存储空间</a:t>
            </a:r>
          </a:p>
          <a:p>
            <a:r>
              <a:rPr lang="zh-CN" altLang="en-US" sz="1400" dirty="0"/>
              <a:t>    up = Bound(1);         </a:t>
            </a:r>
            <a:r>
              <a:rPr lang="zh-CN" altLang="en-US" sz="1400" dirty="0" smtClean="0"/>
              <a:t>         </a:t>
            </a:r>
            <a:r>
              <a:rPr lang="zh-CN" altLang="en-US" sz="1400" dirty="0"/>
              <a:t>//价值上界</a:t>
            </a:r>
          </a:p>
          <a:p>
            <a:r>
              <a:rPr lang="zh-CN" altLang="en-US" sz="1400" dirty="0"/>
              <a:t>    while(</a:t>
            </a:r>
            <a:r>
              <a:rPr lang="zh-CN" altLang="en-US" sz="1400" dirty="0">
                <a:solidFill>
                  <a:srgbClr val="FF0000"/>
                </a:solidFill>
              </a:rPr>
              <a:t>i != n+1</a:t>
            </a:r>
            <a:r>
              <a:rPr lang="zh-CN" altLang="en-US" sz="1400" dirty="0"/>
              <a:t>)                  </a:t>
            </a:r>
            <a:r>
              <a:rPr lang="zh-CN" altLang="en-US" sz="1400" dirty="0" smtClean="0"/>
              <a:t> </a:t>
            </a:r>
            <a:r>
              <a:rPr lang="zh-CN" altLang="en-US" sz="1400" dirty="0"/>
              <a:t>//非叶结点</a:t>
            </a:r>
          </a:p>
          <a:p>
            <a:r>
              <a:rPr lang="zh-CN" altLang="en-US" sz="1400" dirty="0"/>
              <a:t>    </a:t>
            </a:r>
          </a:p>
        </p:txBody>
      </p:sp>
      <p:sp>
        <p:nvSpPr>
          <p:cNvPr id="5" name="矩形 4"/>
          <p:cNvSpPr/>
          <p:nvPr/>
        </p:nvSpPr>
        <p:spPr>
          <a:xfrm>
            <a:off x="4130040" y="634852"/>
            <a:ext cx="4572000" cy="4185761"/>
          </a:xfrm>
          <a:prstGeom prst="rect">
            <a:avLst/>
          </a:prstGeom>
          <a:ln>
            <a:solidFill>
              <a:srgbClr val="006600"/>
            </a:solidFill>
          </a:ln>
        </p:spPr>
        <p:txBody>
          <a:bodyPr>
            <a:spAutoFit/>
          </a:bodyPr>
          <a:lstStyle/>
          <a:p>
            <a:r>
              <a:rPr lang="zh-CN" altLang="en-US" sz="1400" dirty="0" smtClean="0"/>
              <a:t>{        </a:t>
            </a:r>
            <a:r>
              <a:rPr lang="zh-CN" altLang="en-US" sz="1400" dirty="0"/>
              <a:t>wt = cw + w[i];</a:t>
            </a:r>
          </a:p>
          <a:p>
            <a:r>
              <a:rPr lang="zh-CN" altLang="en-US" sz="1400" dirty="0"/>
              <a:t>        if(wt &lt;= c)                          </a:t>
            </a:r>
            <a:r>
              <a:rPr lang="zh-CN" altLang="en-US" sz="1400" dirty="0" smtClean="0"/>
              <a:t> </a:t>
            </a:r>
            <a:r>
              <a:rPr lang="zh-CN" altLang="en-US" sz="1400" dirty="0"/>
              <a:t>//左儿子结点为可行结点</a:t>
            </a:r>
          </a:p>
          <a:p>
            <a:r>
              <a:rPr lang="zh-CN" altLang="en-US" sz="1400" dirty="0"/>
              <a:t>        {</a:t>
            </a:r>
          </a:p>
          <a:p>
            <a:r>
              <a:rPr lang="zh-CN" altLang="en-US" sz="1400" dirty="0"/>
              <a:t>            if(</a:t>
            </a:r>
            <a:r>
              <a:rPr lang="zh-CN" altLang="en-US" sz="1400" dirty="0">
                <a:solidFill>
                  <a:srgbClr val="FF0000"/>
                </a:solidFill>
              </a:rPr>
              <a:t>cp + p[i] &gt; bestp</a:t>
            </a:r>
            <a:r>
              <a:rPr lang="zh-CN" altLang="en-US" sz="1400" dirty="0"/>
              <a:t>)               //更新bestp</a:t>
            </a:r>
          </a:p>
          <a:p>
            <a:r>
              <a:rPr lang="zh-CN" altLang="en-US" sz="1400" dirty="0" smtClean="0"/>
              <a:t>                  bestp </a:t>
            </a:r>
            <a:r>
              <a:rPr lang="zh-CN" altLang="en-US" sz="1400" dirty="0"/>
              <a:t>= cp + p[i];</a:t>
            </a:r>
          </a:p>
          <a:p>
            <a:r>
              <a:rPr lang="zh-CN" altLang="en-US" sz="1400" dirty="0"/>
              <a:t>            AddLiveNode(up, cp + p[i], cw + w[i], true, i+1);</a:t>
            </a:r>
          </a:p>
          <a:p>
            <a:r>
              <a:rPr lang="zh-CN" altLang="en-US" sz="1400" dirty="0"/>
              <a:t>        }</a:t>
            </a:r>
          </a:p>
          <a:p>
            <a:r>
              <a:rPr lang="zh-CN" altLang="en-US" sz="1400" dirty="0" smtClean="0"/>
              <a:t>         up </a:t>
            </a:r>
            <a:r>
              <a:rPr lang="zh-CN" altLang="en-US" sz="1400" dirty="0"/>
              <a:t>= Bound(i+1)</a:t>
            </a:r>
            <a:r>
              <a:rPr lang="zh-CN" altLang="en-US" sz="1400" dirty="0" smtClean="0"/>
              <a:t>;</a:t>
            </a:r>
            <a:r>
              <a:rPr lang="zh-CN" altLang="en-US" sz="1400" dirty="0"/>
              <a:t> //检查当前扩展结点的右儿子</a:t>
            </a:r>
          </a:p>
          <a:p>
            <a:r>
              <a:rPr lang="zh-CN" altLang="en-US" sz="1400" dirty="0" smtClean="0"/>
              <a:t>        </a:t>
            </a:r>
            <a:r>
              <a:rPr lang="zh-CN" altLang="en-US" sz="1400" dirty="0"/>
              <a:t>if(</a:t>
            </a:r>
            <a:r>
              <a:rPr lang="zh-CN" altLang="en-US" sz="1400" dirty="0">
                <a:solidFill>
                  <a:srgbClr val="FF0000"/>
                </a:solidFill>
              </a:rPr>
              <a:t>up &gt;= bestp</a:t>
            </a:r>
            <a:r>
              <a:rPr lang="zh-CN" altLang="en-US" sz="1400" dirty="0"/>
              <a:t>)                </a:t>
            </a:r>
            <a:r>
              <a:rPr lang="zh-CN" altLang="en-US" sz="1400" dirty="0" smtClean="0"/>
              <a:t>      </a:t>
            </a:r>
            <a:r>
              <a:rPr lang="zh-CN" altLang="en-US" sz="1400" dirty="0"/>
              <a:t>//右儿子可能含最优解</a:t>
            </a:r>
          </a:p>
          <a:p>
            <a:r>
              <a:rPr lang="zh-CN" altLang="en-US" sz="1400" dirty="0"/>
              <a:t>            AddLiveNode(up, cp, cw, false, i+1);</a:t>
            </a:r>
          </a:p>
          <a:p>
            <a:r>
              <a:rPr lang="zh-CN" altLang="en-US" sz="1400" dirty="0"/>
              <a:t>        //取下一扩展结点</a:t>
            </a:r>
          </a:p>
          <a:p>
            <a:r>
              <a:rPr lang="zh-CN" altLang="en-US" sz="1400" dirty="0"/>
              <a:t>        N = pq.top();</a:t>
            </a:r>
          </a:p>
          <a:p>
            <a:r>
              <a:rPr lang="zh-CN" altLang="en-US" sz="1400" dirty="0"/>
              <a:t>        pq.pop();</a:t>
            </a:r>
          </a:p>
          <a:p>
            <a:r>
              <a:rPr lang="zh-CN" altLang="en-US" sz="1400" dirty="0"/>
              <a:t>        E = N.ptr</a:t>
            </a:r>
            <a:r>
              <a:rPr lang="zh-CN" altLang="en-US" sz="1400" dirty="0" smtClean="0"/>
              <a:t>;        </a:t>
            </a:r>
            <a:r>
              <a:rPr lang="zh-CN" altLang="en-US" sz="1400" dirty="0"/>
              <a:t>cw = N.weight</a:t>
            </a:r>
            <a:r>
              <a:rPr lang="zh-CN" altLang="en-US" sz="1400" dirty="0" smtClean="0"/>
              <a:t>;        </a:t>
            </a:r>
            <a:r>
              <a:rPr lang="zh-CN" altLang="en-US" sz="1400" dirty="0"/>
              <a:t>cp = N.profit</a:t>
            </a:r>
            <a:r>
              <a:rPr lang="zh-CN" altLang="en-US" sz="1400" dirty="0" smtClean="0"/>
              <a:t>;        </a:t>
            </a:r>
            <a:r>
              <a:rPr lang="zh-CN" altLang="en-US" sz="1400" dirty="0"/>
              <a:t>up = N.uprofit</a:t>
            </a:r>
            <a:r>
              <a:rPr lang="zh-CN" altLang="en-US" sz="1400" dirty="0" smtClean="0"/>
              <a:t>;        </a:t>
            </a:r>
            <a:r>
              <a:rPr lang="zh-CN" altLang="en-US" sz="1400" dirty="0"/>
              <a:t>i = N.level;</a:t>
            </a:r>
          </a:p>
          <a:p>
            <a:r>
              <a:rPr lang="zh-CN" altLang="en-US" sz="1400" dirty="0"/>
              <a:t>    }</a:t>
            </a:r>
          </a:p>
          <a:p>
            <a:endParaRPr lang="zh-CN" altLang="en-US" sz="1400" dirty="0"/>
          </a:p>
          <a:p>
            <a:r>
              <a:rPr lang="zh-CN" altLang="en-US" sz="1400" dirty="0"/>
              <a:t>    return cp;</a:t>
            </a:r>
          </a:p>
          <a:p>
            <a:r>
              <a:rPr lang="zh-CN" alt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62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452CC5-B645-4597-BB0C-EF40338A69A9}" type="datetime1">
              <a:rPr lang="zh-CN" altLang="en-US" smtClean="0"/>
              <a:pPr>
                <a:defRPr/>
              </a:pPr>
              <a:t>2021/11/9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05598F8-0CD9-456C-8934-DF804804021E}"/>
              </a:ext>
            </a:extLst>
          </p:cNvPr>
          <p:cNvSpPr txBox="1">
            <a:spLocks noChangeArrowheads="1"/>
          </p:cNvSpPr>
          <p:nvPr/>
        </p:nvSpPr>
        <p:spPr>
          <a:xfrm>
            <a:off x="484554" y="908078"/>
            <a:ext cx="8862646" cy="6477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zh-CN" altLang="en-US" sz="2400" dirty="0" smtClean="0"/>
              <a:t>举例：</a:t>
            </a:r>
            <a:r>
              <a:rPr lang="en-US" altLang="zh-CN" sz="2400" dirty="0" smtClean="0"/>
              <a:t>n=4, w=[4,7,5,3], p=[40,42,25,12], c=10</a:t>
            </a:r>
            <a:endParaRPr lang="en-US" altLang="zh-CN" sz="24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3103200" y="1417278"/>
            <a:ext cx="986400" cy="461721"/>
            <a:chOff x="3103200" y="1417278"/>
            <a:chExt cx="986400" cy="461721"/>
          </a:xfrm>
        </p:grpSpPr>
        <p:sp>
          <p:nvSpPr>
            <p:cNvPr id="5" name="矩形 4"/>
            <p:cNvSpPr/>
            <p:nvPr/>
          </p:nvSpPr>
          <p:spPr>
            <a:xfrm>
              <a:off x="3103200" y="1432800"/>
              <a:ext cx="986400" cy="4248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5" idx="1"/>
              <a:endCxn id="5" idx="3"/>
            </p:cNvCxnSpPr>
            <p:nvPr/>
          </p:nvCxnSpPr>
          <p:spPr>
            <a:xfrm>
              <a:off x="3103200" y="1645200"/>
              <a:ext cx="98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3190679" y="1602000"/>
              <a:ext cx="8114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mtClean="0"/>
                <a:t>up:76</a:t>
              </a:r>
              <a:endParaRPr lang="zh-CN" altLang="en-US" sz="12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190679" y="1417278"/>
              <a:ext cx="898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bestp:0</a:t>
              </a:r>
              <a:endParaRPr lang="zh-CN" altLang="en-US" sz="12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988400" y="2018839"/>
            <a:ext cx="986400" cy="461721"/>
            <a:chOff x="3103200" y="1417278"/>
            <a:chExt cx="986400" cy="461721"/>
          </a:xfrm>
        </p:grpSpPr>
        <p:sp>
          <p:nvSpPr>
            <p:cNvPr id="12" name="矩形 11"/>
            <p:cNvSpPr/>
            <p:nvPr/>
          </p:nvSpPr>
          <p:spPr>
            <a:xfrm>
              <a:off x="3103200" y="1432800"/>
              <a:ext cx="986400" cy="4248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1"/>
              <a:endCxn id="12" idx="3"/>
            </p:cNvCxnSpPr>
            <p:nvPr/>
          </p:nvCxnSpPr>
          <p:spPr>
            <a:xfrm>
              <a:off x="3103200" y="1645200"/>
              <a:ext cx="98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3190679" y="1602000"/>
              <a:ext cx="8114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190679" y="1417278"/>
              <a:ext cx="898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bestp:40</a:t>
              </a:r>
              <a:endParaRPr lang="zh-CN" altLang="en-US" sz="12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002120" y="2015900"/>
            <a:ext cx="986400" cy="461721"/>
            <a:chOff x="3103200" y="1417278"/>
            <a:chExt cx="986400" cy="461721"/>
          </a:xfrm>
        </p:grpSpPr>
        <p:sp>
          <p:nvSpPr>
            <p:cNvPr id="17" name="矩形 16"/>
            <p:cNvSpPr/>
            <p:nvPr/>
          </p:nvSpPr>
          <p:spPr>
            <a:xfrm>
              <a:off x="3103200" y="1432800"/>
              <a:ext cx="986400" cy="4248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/>
            <p:cNvCxnSpPr>
              <a:stCxn id="17" idx="1"/>
              <a:endCxn id="17" idx="3"/>
            </p:cNvCxnSpPr>
            <p:nvPr/>
          </p:nvCxnSpPr>
          <p:spPr>
            <a:xfrm>
              <a:off x="3103200" y="1645200"/>
              <a:ext cx="98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3190679" y="1602000"/>
              <a:ext cx="8114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up:57</a:t>
              </a:r>
              <a:endParaRPr lang="zh-CN" altLang="en-US" sz="12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190679" y="1417278"/>
              <a:ext cx="898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bestp:0</a:t>
              </a:r>
              <a:endParaRPr lang="zh-CN" altLang="en-US" sz="12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02000" y="2646821"/>
            <a:ext cx="986400" cy="461721"/>
            <a:chOff x="3103200" y="1417278"/>
            <a:chExt cx="986400" cy="461721"/>
          </a:xfrm>
        </p:grpSpPr>
        <p:sp>
          <p:nvSpPr>
            <p:cNvPr id="22" name="矩形 21"/>
            <p:cNvSpPr/>
            <p:nvPr/>
          </p:nvSpPr>
          <p:spPr>
            <a:xfrm>
              <a:off x="3103200" y="1432800"/>
              <a:ext cx="986400" cy="4248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>
              <a:stCxn id="22" idx="1"/>
              <a:endCxn id="22" idx="3"/>
            </p:cNvCxnSpPr>
            <p:nvPr/>
          </p:nvCxnSpPr>
          <p:spPr>
            <a:xfrm>
              <a:off x="3103200" y="1645200"/>
              <a:ext cx="98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3190679" y="1602000"/>
              <a:ext cx="8114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up:106</a:t>
              </a:r>
              <a:endParaRPr lang="zh-CN" altLang="en-US" sz="120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190679" y="1417278"/>
              <a:ext cx="898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bestp:0</a:t>
              </a:r>
              <a:endParaRPr lang="zh-CN" altLang="en-US" sz="1200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204279" y="2649760"/>
            <a:ext cx="986400" cy="461721"/>
            <a:chOff x="3103200" y="1417278"/>
            <a:chExt cx="986400" cy="461721"/>
          </a:xfrm>
        </p:grpSpPr>
        <p:sp>
          <p:nvSpPr>
            <p:cNvPr id="27" name="矩形 26"/>
            <p:cNvSpPr/>
            <p:nvPr/>
          </p:nvSpPr>
          <p:spPr>
            <a:xfrm>
              <a:off x="3103200" y="1432800"/>
              <a:ext cx="986400" cy="4248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>
              <a:stCxn id="27" idx="1"/>
              <a:endCxn id="27" idx="3"/>
            </p:cNvCxnSpPr>
            <p:nvPr/>
          </p:nvCxnSpPr>
          <p:spPr>
            <a:xfrm>
              <a:off x="3103200" y="1645200"/>
              <a:ext cx="98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3190679" y="1602000"/>
              <a:ext cx="8114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up:69</a:t>
              </a:r>
              <a:endParaRPr lang="zh-CN" altLang="en-US" sz="12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190679" y="1417278"/>
              <a:ext cx="898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bestp:40</a:t>
              </a:r>
              <a:endParaRPr lang="zh-CN" altLang="en-US" sz="1200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407720" y="3303922"/>
            <a:ext cx="986400" cy="461721"/>
            <a:chOff x="3103200" y="1417278"/>
            <a:chExt cx="986400" cy="461721"/>
          </a:xfrm>
        </p:grpSpPr>
        <p:sp>
          <p:nvSpPr>
            <p:cNvPr id="32" name="矩形 31"/>
            <p:cNvSpPr/>
            <p:nvPr/>
          </p:nvSpPr>
          <p:spPr>
            <a:xfrm>
              <a:off x="3103200" y="1432800"/>
              <a:ext cx="986400" cy="4248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32"/>
            <p:cNvCxnSpPr>
              <a:stCxn id="32" idx="1"/>
              <a:endCxn id="32" idx="3"/>
            </p:cNvCxnSpPr>
            <p:nvPr/>
          </p:nvCxnSpPr>
          <p:spPr>
            <a:xfrm>
              <a:off x="3103200" y="1645200"/>
              <a:ext cx="98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3190679" y="1602000"/>
              <a:ext cx="8114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up:69</a:t>
              </a:r>
              <a:endParaRPr lang="zh-CN" altLang="en-US" sz="1200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190679" y="1417278"/>
              <a:ext cx="898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bestp:65</a:t>
              </a:r>
              <a:endParaRPr lang="zh-CN" altLang="en-US" sz="1200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831040" y="3292928"/>
            <a:ext cx="986400" cy="461721"/>
            <a:chOff x="3103200" y="1417278"/>
            <a:chExt cx="986400" cy="461721"/>
          </a:xfrm>
        </p:grpSpPr>
        <p:sp>
          <p:nvSpPr>
            <p:cNvPr id="37" name="矩形 36"/>
            <p:cNvSpPr/>
            <p:nvPr/>
          </p:nvSpPr>
          <p:spPr>
            <a:xfrm>
              <a:off x="3103200" y="1432800"/>
              <a:ext cx="986400" cy="4248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stCxn id="37" idx="1"/>
              <a:endCxn id="37" idx="3"/>
            </p:cNvCxnSpPr>
            <p:nvPr/>
          </p:nvCxnSpPr>
          <p:spPr>
            <a:xfrm>
              <a:off x="3103200" y="1645200"/>
              <a:ext cx="98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3190679" y="1602000"/>
              <a:ext cx="8114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up:52</a:t>
              </a:r>
              <a:endParaRPr lang="zh-CN" altLang="en-US" sz="12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190679" y="1417278"/>
              <a:ext cx="898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bestp:40</a:t>
              </a:r>
              <a:endParaRPr lang="zh-CN" altLang="en-US" sz="1200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75238" y="4131813"/>
            <a:ext cx="986400" cy="461721"/>
            <a:chOff x="3103200" y="1417278"/>
            <a:chExt cx="986400" cy="461721"/>
          </a:xfrm>
        </p:grpSpPr>
        <p:sp>
          <p:nvSpPr>
            <p:cNvPr id="42" name="矩形 41"/>
            <p:cNvSpPr/>
            <p:nvPr/>
          </p:nvSpPr>
          <p:spPr>
            <a:xfrm>
              <a:off x="3103200" y="1432800"/>
              <a:ext cx="986400" cy="4248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/>
            <p:cNvCxnSpPr>
              <a:stCxn id="42" idx="1"/>
              <a:endCxn id="42" idx="3"/>
            </p:cNvCxnSpPr>
            <p:nvPr/>
          </p:nvCxnSpPr>
          <p:spPr>
            <a:xfrm>
              <a:off x="3103200" y="1645200"/>
              <a:ext cx="98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3190679" y="1602000"/>
              <a:ext cx="8114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up:106</a:t>
              </a:r>
              <a:endParaRPr lang="zh-CN" altLang="en-US" sz="1200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190679" y="1417278"/>
              <a:ext cx="898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bestp:0</a:t>
              </a:r>
              <a:endParaRPr lang="zh-CN" altLang="en-US" sz="1200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798558" y="4120819"/>
            <a:ext cx="986400" cy="461721"/>
            <a:chOff x="3103200" y="1417278"/>
            <a:chExt cx="986400" cy="461721"/>
          </a:xfrm>
        </p:grpSpPr>
        <p:sp>
          <p:nvSpPr>
            <p:cNvPr id="47" name="矩形 46"/>
            <p:cNvSpPr/>
            <p:nvPr/>
          </p:nvSpPr>
          <p:spPr>
            <a:xfrm>
              <a:off x="3103200" y="1432800"/>
              <a:ext cx="986400" cy="4248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连接符 47"/>
            <p:cNvCxnSpPr>
              <a:stCxn id="47" idx="1"/>
              <a:endCxn id="47" idx="3"/>
            </p:cNvCxnSpPr>
            <p:nvPr/>
          </p:nvCxnSpPr>
          <p:spPr>
            <a:xfrm>
              <a:off x="3103200" y="1645200"/>
              <a:ext cx="98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3190679" y="1602000"/>
              <a:ext cx="8114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up:</a:t>
              </a:r>
              <a:endParaRPr lang="zh-CN" altLang="en-US" sz="1200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190679" y="1417278"/>
              <a:ext cx="898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bestp:65</a:t>
              </a:r>
              <a:endParaRPr lang="zh-CN" altLang="en-US" sz="1200" dirty="0"/>
            </a:p>
          </p:txBody>
        </p:sp>
      </p:grpSp>
      <p:cxnSp>
        <p:nvCxnSpPr>
          <p:cNvPr id="52" name="直接连接符 51"/>
          <p:cNvCxnSpPr>
            <a:stCxn id="8" idx="2"/>
            <a:endCxn id="15" idx="3"/>
          </p:cNvCxnSpPr>
          <p:nvPr/>
        </p:nvCxnSpPr>
        <p:spPr>
          <a:xfrm flipH="1">
            <a:off x="2974800" y="1878999"/>
            <a:ext cx="621600" cy="278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8" idx="2"/>
            <a:endCxn id="20" idx="0"/>
          </p:cNvCxnSpPr>
          <p:nvPr/>
        </p:nvCxnSpPr>
        <p:spPr>
          <a:xfrm>
            <a:off x="3596400" y="1878999"/>
            <a:ext cx="942660" cy="136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图片 5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23" y="2668032"/>
            <a:ext cx="477193" cy="477193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2107078" y="2209438"/>
            <a:ext cx="811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up:76</a:t>
            </a:r>
            <a:endParaRPr lang="zh-CN" altLang="en-US" sz="1200" dirty="0"/>
          </a:p>
        </p:txBody>
      </p:sp>
      <p:cxnSp>
        <p:nvCxnSpPr>
          <p:cNvPr id="58" name="直接连接符 57"/>
          <p:cNvCxnSpPr>
            <a:stCxn id="56" idx="2"/>
          </p:cNvCxnSpPr>
          <p:nvPr/>
        </p:nvCxnSpPr>
        <p:spPr>
          <a:xfrm flipH="1">
            <a:off x="1612800" y="2486437"/>
            <a:ext cx="899999" cy="145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6" idx="2"/>
            <a:endCxn id="30" idx="0"/>
          </p:cNvCxnSpPr>
          <p:nvPr/>
        </p:nvCxnSpPr>
        <p:spPr>
          <a:xfrm>
            <a:off x="2512799" y="2486437"/>
            <a:ext cx="228420" cy="16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29" idx="2"/>
            <a:endCxn id="35" idx="0"/>
          </p:cNvCxnSpPr>
          <p:nvPr/>
        </p:nvCxnSpPr>
        <p:spPr>
          <a:xfrm flipH="1">
            <a:off x="1944660" y="3111481"/>
            <a:ext cx="752819" cy="192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29" idx="2"/>
            <a:endCxn id="40" idx="0"/>
          </p:cNvCxnSpPr>
          <p:nvPr/>
        </p:nvCxnSpPr>
        <p:spPr>
          <a:xfrm>
            <a:off x="2697479" y="3111481"/>
            <a:ext cx="670501" cy="181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34" idx="2"/>
            <a:endCxn id="45" idx="0"/>
          </p:cNvCxnSpPr>
          <p:nvPr/>
        </p:nvCxnSpPr>
        <p:spPr>
          <a:xfrm flipH="1">
            <a:off x="912178" y="3765643"/>
            <a:ext cx="988742" cy="366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34" idx="2"/>
            <a:endCxn id="50" idx="0"/>
          </p:cNvCxnSpPr>
          <p:nvPr/>
        </p:nvCxnSpPr>
        <p:spPr>
          <a:xfrm>
            <a:off x="1900920" y="3765643"/>
            <a:ext cx="434578" cy="35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图片 6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73" y="4094942"/>
            <a:ext cx="477193" cy="47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4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单源最短路径问题描述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单源最短路径问题算法设计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单源最短路径问题求解</a:t>
            </a:r>
            <a:endParaRPr lang="en-US" altLang="zh-CN" dirty="0"/>
          </a:p>
          <a:p>
            <a:pPr lvl="1"/>
            <a:r>
              <a:rPr lang="zh-CN" altLang="en-US" dirty="0"/>
              <a:t>队列式</a:t>
            </a:r>
          </a:p>
          <a:p>
            <a:pPr lvl="1"/>
            <a:r>
              <a:rPr lang="zh-CN" altLang="en-US" dirty="0"/>
              <a:t>优先队列式</a:t>
            </a:r>
          </a:p>
          <a:p>
            <a:endParaRPr lang="zh-CN" altLang="en-US" dirty="0"/>
          </a:p>
        </p:txBody>
      </p:sp>
      <p:sp>
        <p:nvSpPr>
          <p:cNvPr id="3" name="燕尾形 2"/>
          <p:cNvSpPr/>
          <p:nvPr/>
        </p:nvSpPr>
        <p:spPr>
          <a:xfrm>
            <a:off x="899592" y="123480"/>
            <a:ext cx="1900052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48"/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​​">
      <a:majorFont>
        <a:latin typeface="黑体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2845</TotalTime>
  <Pages>0</Pages>
  <Words>1180</Words>
  <Characters>0</Characters>
  <Application>Microsoft Office PowerPoint</Application>
  <DocSecurity>0</DocSecurity>
  <PresentationFormat>全屏显示(16:9)</PresentationFormat>
  <Lines>0</Lines>
  <Paragraphs>98</Paragraphs>
  <Slides>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等线</vt:lpstr>
      <vt:lpstr>等线 Light</vt:lpstr>
      <vt:lpstr>黑体</vt:lpstr>
      <vt:lpstr>楷体</vt:lpstr>
      <vt:lpstr>楷体_GB2312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1_Office 主题​​</vt:lpstr>
      <vt:lpstr>Office 主题​​</vt:lpstr>
      <vt:lpstr>1_Office 主题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chenjun</dc:creator>
  <cp:lastModifiedBy>Administrator</cp:lastModifiedBy>
  <cp:revision>654</cp:revision>
  <cp:lastPrinted>2017-12-19T14:05:02Z</cp:lastPrinted>
  <dcterms:created xsi:type="dcterms:W3CDTF">2014-05-21T02:15:00Z</dcterms:created>
  <dcterms:modified xsi:type="dcterms:W3CDTF">2021-11-09T03:58:16Z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2052-9.1.0.4862</vt:lpwstr>
  </property>
</Properties>
</file>