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67"/>
  </p:notesMasterIdLst>
  <p:handoutMasterIdLst>
    <p:handoutMasterId r:id="rId68"/>
  </p:handoutMasterIdLst>
  <p:sldIdLst>
    <p:sldId id="325" r:id="rId3"/>
    <p:sldId id="264" r:id="rId4"/>
    <p:sldId id="1083" r:id="rId5"/>
    <p:sldId id="328" r:id="rId6"/>
    <p:sldId id="327" r:id="rId7"/>
    <p:sldId id="1084" r:id="rId8"/>
    <p:sldId id="309" r:id="rId9"/>
    <p:sldId id="259" r:id="rId10"/>
    <p:sldId id="1085" r:id="rId11"/>
    <p:sldId id="1087" r:id="rId12"/>
    <p:sldId id="1090" r:id="rId13"/>
    <p:sldId id="1092" r:id="rId14"/>
    <p:sldId id="1093" r:id="rId15"/>
    <p:sldId id="1094" r:id="rId16"/>
    <p:sldId id="1095" r:id="rId17"/>
    <p:sldId id="1097" r:id="rId18"/>
    <p:sldId id="1096" r:id="rId19"/>
    <p:sldId id="1098" r:id="rId20"/>
    <p:sldId id="1099" r:id="rId21"/>
    <p:sldId id="1100" r:id="rId22"/>
    <p:sldId id="1101" r:id="rId23"/>
    <p:sldId id="1102" r:id="rId24"/>
    <p:sldId id="1135" r:id="rId25"/>
    <p:sldId id="1136" r:id="rId26"/>
    <p:sldId id="1137" r:id="rId27"/>
    <p:sldId id="1138" r:id="rId28"/>
    <p:sldId id="1139" r:id="rId29"/>
    <p:sldId id="1140" r:id="rId30"/>
    <p:sldId id="1141" r:id="rId31"/>
    <p:sldId id="1142" r:id="rId32"/>
    <p:sldId id="1143" r:id="rId33"/>
    <p:sldId id="1144" r:id="rId34"/>
    <p:sldId id="1176" r:id="rId35"/>
    <p:sldId id="1177" r:id="rId36"/>
    <p:sldId id="1178" r:id="rId37"/>
    <p:sldId id="1179" r:id="rId38"/>
    <p:sldId id="1180" r:id="rId39"/>
    <p:sldId id="1181" r:id="rId40"/>
    <p:sldId id="1182" r:id="rId41"/>
    <p:sldId id="1184" r:id="rId42"/>
    <p:sldId id="1185" r:id="rId43"/>
    <p:sldId id="1186" r:id="rId44"/>
    <p:sldId id="1187" r:id="rId45"/>
    <p:sldId id="1188" r:id="rId46"/>
    <p:sldId id="1190" r:id="rId47"/>
    <p:sldId id="1191" r:id="rId48"/>
    <p:sldId id="1192" r:id="rId49"/>
    <p:sldId id="1193" r:id="rId50"/>
    <p:sldId id="1134" r:id="rId51"/>
    <p:sldId id="1194" r:id="rId52"/>
    <p:sldId id="1195" r:id="rId53"/>
    <p:sldId id="1196" r:id="rId54"/>
    <p:sldId id="1197" r:id="rId55"/>
    <p:sldId id="1198" r:id="rId56"/>
    <p:sldId id="1199" r:id="rId57"/>
    <p:sldId id="1200" r:id="rId58"/>
    <p:sldId id="1201" r:id="rId59"/>
    <p:sldId id="1202" r:id="rId60"/>
    <p:sldId id="1203" r:id="rId61"/>
    <p:sldId id="1204" r:id="rId62"/>
    <p:sldId id="1205" r:id="rId63"/>
    <p:sldId id="1206" r:id="rId64"/>
    <p:sldId id="338" r:id="rId65"/>
    <p:sldId id="326" r:id="rId66"/>
  </p:sldIdLst>
  <p:sldSz cx="12190413" cy="6859588"/>
  <p:notesSz cx="6858000" cy="9144000"/>
  <p:custDataLst>
    <p:tags r:id="rId69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0">
          <p15:clr>
            <a:srgbClr val="A4A3A4"/>
          </p15:clr>
        </p15:guide>
        <p15:guide id="2" pos="294">
          <p15:clr>
            <a:srgbClr val="A4A3A4"/>
          </p15:clr>
        </p15:guide>
        <p15:guide id="3" pos="65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5">
          <p15:clr>
            <a:srgbClr val="A4A3A4"/>
          </p15:clr>
        </p15:guide>
        <p15:guide id="2" pos="206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甘金龙" initials="甘金龙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DF6"/>
    <a:srgbClr val="595959"/>
    <a:srgbClr val="0075CC"/>
    <a:srgbClr val="1369B2"/>
    <a:srgbClr val="FAFAFA"/>
    <a:srgbClr val="F2F2F2"/>
    <a:srgbClr val="006BBC"/>
    <a:srgbClr val="005DA2"/>
    <a:srgbClr val="F5F5F5"/>
    <a:srgbClr val="399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390" autoAdjust="0"/>
    <p:restoredTop sz="55672" autoAdjust="0"/>
  </p:normalViewPr>
  <p:slideViewPr>
    <p:cSldViewPr>
      <p:cViewPr varScale="1">
        <p:scale>
          <a:sx n="51" d="100"/>
          <a:sy n="51" d="100"/>
        </p:scale>
        <p:origin x="77" y="1214"/>
      </p:cViewPr>
      <p:guideLst>
        <p:guide orient="horz" pos="2330"/>
        <p:guide pos="294"/>
        <p:guide pos="65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3105"/>
        <p:guide pos="20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2021.12.23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2021.12.23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2021.12.23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2021.12.23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2021.12.23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2021.12.23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2021.12.23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2021.12.23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2021.12.23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2021.12.23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2021.12.23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Relationship Id="rId4" Type="http://schemas.openxmlformats.org/officeDocument/2006/relationships/image" Target="../media/image13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062480" y="2599055"/>
            <a:ext cx="86398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 综合作业—仿美团外卖</a:t>
            </a: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3574926" y="3861589"/>
            <a:ext cx="6337955" cy="4303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《Android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移动应用开发技术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原创设计师QQ598969553          _3"/>
          <p:cNvSpPr/>
          <p:nvPr/>
        </p:nvSpPr>
        <p:spPr>
          <a:xfrm>
            <a:off x="2059940" y="1299845"/>
            <a:ext cx="8118475" cy="451040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995930" y="1053465"/>
            <a:ext cx="158178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开发环境</a:t>
            </a: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项目分析</a:t>
            </a:r>
          </a:p>
        </p:txBody>
      </p:sp>
      <p:sp>
        <p:nvSpPr>
          <p:cNvPr id="2" name="内容占位符 2"/>
          <p:cNvSpPr txBox="1"/>
          <p:nvPr/>
        </p:nvSpPr>
        <p:spPr bwMode="auto">
          <a:xfrm>
            <a:off x="2278380" y="1607820"/>
            <a:ext cx="7510145" cy="399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操作系统：</a:t>
            </a:r>
          </a:p>
          <a:p>
            <a:pPr marL="1076325" marR="0" lvl="1" indent="-347345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Windows系统 8</a:t>
            </a:r>
          </a:p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开发工具：</a:t>
            </a:r>
          </a:p>
          <a:p>
            <a:pPr marL="1076325" marR="0" lvl="1" indent="-347345" algn="l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JDK 8</a:t>
            </a:r>
          </a:p>
          <a:p>
            <a:pPr marL="1076325" marR="0" lvl="1" indent="-347345" algn="l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Studio 3.2 +模拟器</a:t>
            </a:r>
          </a:p>
          <a:p>
            <a:pPr marL="1076325" marR="0" lvl="1" indent="-347345" algn="l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Tomcat 8.5.59</a:t>
            </a:r>
          </a:p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API版本：</a:t>
            </a:r>
          </a:p>
          <a:p>
            <a:pPr marL="1076325" marR="0" lvl="1" indent="-347345" algn="l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API 28</a:t>
            </a:r>
          </a:p>
        </p:txBody>
      </p:sp>
      <p:sp>
        <p:nvSpPr>
          <p:cNvPr id="4" name="圆角矩形标注 3"/>
          <p:cNvSpPr/>
          <p:nvPr/>
        </p:nvSpPr>
        <p:spPr bwMode="auto">
          <a:xfrm>
            <a:off x="2566670" y="5607050"/>
            <a:ext cx="7487920" cy="1374775"/>
          </a:xfrm>
          <a:prstGeom prst="wedgeRoundRectCallout">
            <a:avLst>
              <a:gd name="adj1" fmla="val 17067"/>
              <a:gd name="adj2" fmla="val -65161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rPr>
              <a:t>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由于本项目使用的是在实际开发中的网络请求代码来访问Tomcat服务器上的数据，所以开发工具中的模拟器必须为第三方模拟器（如，夜神模拟器、天天模拟器），如果用Android原生模拟器，则会访问不到数据。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原创设计师QQ598969553          _3"/>
          <p:cNvSpPr/>
          <p:nvPr/>
        </p:nvSpPr>
        <p:spPr>
          <a:xfrm>
            <a:off x="1270635" y="1299845"/>
            <a:ext cx="9430385" cy="452183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206625" y="1053465"/>
            <a:ext cx="158178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模块说明</a:t>
            </a: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项目分析</a:t>
            </a:r>
          </a:p>
        </p:txBody>
      </p:sp>
      <p:sp>
        <p:nvSpPr>
          <p:cNvPr id="29" name="矩形 28"/>
          <p:cNvSpPr/>
          <p:nvPr/>
        </p:nvSpPr>
        <p:spPr>
          <a:xfrm>
            <a:off x="4366895" y="1684020"/>
            <a:ext cx="6217285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网上订餐项目主要分为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两大功能模块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，分别为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店铺和订单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店铺模块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包含店铺列表界面与店铺详情界面，店铺列表界面用于显示各个店铺的信息，店铺详情界面不仅显示店铺的详细信息，还显示各店铺中的菜单列表信息与购物车列表信息。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订单模块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包含确认订单界面与支付界面，确认订单界面用于显示购物车中已添加的商品信息，支付界面用于显示付款的二维码信息。</a:t>
            </a:r>
          </a:p>
        </p:txBody>
      </p:sp>
      <p:sp>
        <p:nvSpPr>
          <p:cNvPr id="5" name="矩形 4"/>
          <p:cNvSpPr/>
          <p:nvPr/>
        </p:nvSpPr>
        <p:spPr>
          <a:xfrm>
            <a:off x="2778923" y="1711775"/>
            <a:ext cx="792088" cy="30352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778923" y="171177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订餐</a:t>
            </a:r>
          </a:p>
        </p:txBody>
      </p:sp>
      <p:cxnSp>
        <p:nvCxnSpPr>
          <p:cNvPr id="34" name="直接箭头连接符 33"/>
          <p:cNvCxnSpPr>
            <a:stCxn id="5" idx="2"/>
          </p:cNvCxnSpPr>
          <p:nvPr/>
        </p:nvCxnSpPr>
        <p:spPr>
          <a:xfrm>
            <a:off x="3174967" y="2015304"/>
            <a:ext cx="0" cy="28800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562899" y="2303305"/>
            <a:ext cx="122413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2561494" y="2303305"/>
            <a:ext cx="1405" cy="2880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3785630" y="2299259"/>
            <a:ext cx="1405" cy="2880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165450" y="2591304"/>
            <a:ext cx="792088" cy="30352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165450" y="2591305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店铺</a:t>
            </a:r>
          </a:p>
        </p:txBody>
      </p:sp>
      <p:sp>
        <p:nvSpPr>
          <p:cNvPr id="46" name="矩形 45"/>
          <p:cNvSpPr/>
          <p:nvPr/>
        </p:nvSpPr>
        <p:spPr>
          <a:xfrm>
            <a:off x="3390991" y="2587258"/>
            <a:ext cx="792088" cy="30352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390991" y="2587259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订单</a:t>
            </a: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2557910" y="2899082"/>
            <a:ext cx="0" cy="28800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165450" y="3187083"/>
            <a:ext cx="79208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2165450" y="3187083"/>
            <a:ext cx="1405" cy="2880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2956022" y="3187082"/>
            <a:ext cx="0" cy="28800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986835" y="3475081"/>
            <a:ext cx="360040" cy="97299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986835" y="3475082"/>
            <a:ext cx="360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店铺列表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76002" y="3484528"/>
            <a:ext cx="360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店铺详情</a:t>
            </a:r>
          </a:p>
        </p:txBody>
      </p:sp>
      <p:sp>
        <p:nvSpPr>
          <p:cNvPr id="58" name="矩形 57"/>
          <p:cNvSpPr/>
          <p:nvPr/>
        </p:nvSpPr>
        <p:spPr>
          <a:xfrm>
            <a:off x="2779531" y="3475083"/>
            <a:ext cx="360040" cy="97299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 flipH="1">
            <a:off x="3776394" y="2899083"/>
            <a:ext cx="1405" cy="5760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607015" y="3484528"/>
            <a:ext cx="360040" cy="97299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607015" y="3493975"/>
            <a:ext cx="360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确认订单</a:t>
            </a: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2956022" y="4465668"/>
            <a:ext cx="0" cy="28800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776002" y="4772262"/>
            <a:ext cx="360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购物车</a:t>
            </a:r>
          </a:p>
        </p:txBody>
      </p:sp>
      <p:sp>
        <p:nvSpPr>
          <p:cNvPr id="65" name="矩形 64"/>
          <p:cNvSpPr/>
          <p:nvPr/>
        </p:nvSpPr>
        <p:spPr>
          <a:xfrm>
            <a:off x="2784647" y="4771225"/>
            <a:ext cx="360040" cy="739701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3778390" y="4466705"/>
            <a:ext cx="0" cy="28800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607015" y="4772263"/>
            <a:ext cx="360040" cy="738664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3596374" y="488012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支付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效果展示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290955" y="2809240"/>
            <a:ext cx="2070735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  </a:t>
            </a:r>
            <a:r>
              <a:rPr 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效果展示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086985" y="2997835"/>
            <a:ext cx="602996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仿美团外卖项目的效果展示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，能够说出项目中各个界面的跳转关系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692631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原创设计师QQ598969553          _3"/>
          <p:cNvSpPr/>
          <p:nvPr/>
        </p:nvSpPr>
        <p:spPr>
          <a:xfrm>
            <a:off x="1270635" y="1228090"/>
            <a:ext cx="9598660" cy="530225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206625" y="981710"/>
            <a:ext cx="158178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店铺界面</a:t>
            </a: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  </a:t>
            </a:r>
            <a:r>
              <a:rPr 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效果展示</a:t>
            </a:r>
          </a:p>
        </p:txBody>
      </p:sp>
      <p:sp>
        <p:nvSpPr>
          <p:cNvPr id="2" name="内容占位符 2"/>
          <p:cNvSpPr txBox="1"/>
          <p:nvPr/>
        </p:nvSpPr>
        <p:spPr bwMode="auto">
          <a:xfrm>
            <a:off x="1270635" y="1557655"/>
            <a:ext cx="904113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程序启动后，首先会进入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店铺界面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，该界面展示的是一些由店铺信息组成的列表与一个滑动的广告栏</a:t>
            </a:r>
            <a:r>
              <a:rPr kumimoji="0" lang="zh-CN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</p:txBody>
      </p:sp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270" y="2710180"/>
            <a:ext cx="1943735" cy="3694430"/>
          </a:xfrm>
          <a:prstGeom prst="rect">
            <a:avLst/>
          </a:prstGeom>
        </p:spPr>
      </p:pic>
      <p:pic>
        <p:nvPicPr>
          <p:cNvPr id="4" name="图片 3" descr="图片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610" y="2710180"/>
            <a:ext cx="1926648" cy="3693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原创设计师QQ598969553          _3"/>
          <p:cNvSpPr/>
          <p:nvPr/>
        </p:nvSpPr>
        <p:spPr>
          <a:xfrm>
            <a:off x="1270635" y="1228090"/>
            <a:ext cx="9598660" cy="530225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206625" y="981710"/>
            <a:ext cx="1946910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店铺详情界面</a:t>
            </a: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  </a:t>
            </a:r>
            <a:r>
              <a:rPr 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效果展示</a:t>
            </a:r>
          </a:p>
        </p:txBody>
      </p:sp>
      <p:sp>
        <p:nvSpPr>
          <p:cNvPr id="2" name="内容占位符 2"/>
          <p:cNvSpPr txBox="1"/>
          <p:nvPr/>
        </p:nvSpPr>
        <p:spPr bwMode="auto">
          <a:xfrm>
            <a:off x="1343025" y="1845945"/>
            <a:ext cx="4359910" cy="335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点击店铺列表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中任意一个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条目或广告栏中的任意一张图片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，程序都会跳转到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对应的店铺详情界面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，该界面展示的是店铺的公告信息、配送信息、菜单列表信息以及购物车信息</a:t>
            </a:r>
            <a:r>
              <a:rPr kumimoji="0" lang="zh-CN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</p:txBody>
      </p:sp>
      <p:pic>
        <p:nvPicPr>
          <p:cNvPr id="3" name="图片 2" descr="C:\Users\Administrator\Desktop\图片2.png图片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91655" y="1341755"/>
            <a:ext cx="2655570" cy="5064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原创设计师QQ598969553          _3"/>
          <p:cNvSpPr/>
          <p:nvPr/>
        </p:nvSpPr>
        <p:spPr>
          <a:xfrm>
            <a:off x="1270635" y="1228090"/>
            <a:ext cx="9598660" cy="530225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206625" y="981710"/>
            <a:ext cx="2165350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店铺详情界面</a:t>
            </a: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  </a:t>
            </a:r>
            <a:r>
              <a:rPr 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效果展示</a:t>
            </a:r>
          </a:p>
        </p:txBody>
      </p:sp>
      <p:sp>
        <p:nvSpPr>
          <p:cNvPr id="2" name="内容占位符 2"/>
          <p:cNvSpPr txBox="1"/>
          <p:nvPr/>
        </p:nvSpPr>
        <p:spPr bwMode="auto">
          <a:xfrm>
            <a:off x="1270635" y="1557655"/>
            <a:ext cx="904113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000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点击</a:t>
            </a: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菜单列表条目右侧的</a:t>
            </a:r>
            <a:r>
              <a:rPr sz="2000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“加入购物车”按钮</a:t>
            </a: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</a:t>
            </a:r>
            <a:r>
              <a:rPr sz="2000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将菜品添加到购物车中</a:t>
            </a: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，在界面左下角可以看到购物车中添加的菜品数量</a:t>
            </a:r>
            <a:r>
              <a:rPr lang="zh-CN"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kumimoji="0" lang="zh-CN" sz="20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C:\Users\Administrator\Desktop\图片3.png图片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30270" y="2715578"/>
            <a:ext cx="1943735" cy="3683635"/>
          </a:xfrm>
          <a:prstGeom prst="rect">
            <a:avLst/>
          </a:prstGeom>
        </p:spPr>
      </p:pic>
      <p:pic>
        <p:nvPicPr>
          <p:cNvPr id="4" name="图片 3" descr="C:\Users\Administrator\Desktop\图片4.png图片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23610" y="2726910"/>
            <a:ext cx="1926648" cy="3651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原创设计师QQ598969553          _3"/>
          <p:cNvSpPr/>
          <p:nvPr/>
        </p:nvSpPr>
        <p:spPr>
          <a:xfrm>
            <a:off x="1270635" y="1228090"/>
            <a:ext cx="9598660" cy="530225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206625" y="981710"/>
            <a:ext cx="3235960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确认清空购物车的对话框</a:t>
            </a: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  </a:t>
            </a:r>
            <a:r>
              <a:rPr 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效果展示</a:t>
            </a:r>
          </a:p>
        </p:txBody>
      </p:sp>
      <p:sp>
        <p:nvSpPr>
          <p:cNvPr id="2" name="内容占位符 2"/>
          <p:cNvSpPr txBox="1"/>
          <p:nvPr/>
        </p:nvSpPr>
        <p:spPr bwMode="auto">
          <a:xfrm>
            <a:off x="1343025" y="1845945"/>
            <a:ext cx="4765040" cy="2750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已选商品列表的右上角有一个“清空”按钮，点击该按钮会弹出一个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确认清空购物车的对话框</a:t>
            </a:r>
            <a:r>
              <a:rPr kumimoji="0" lang="zh-CN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</p:txBody>
      </p:sp>
      <p:pic>
        <p:nvPicPr>
          <p:cNvPr id="3" name="图片 2" descr="C:\Users\Administrator\Desktop\图片5.png图片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91655" y="1356043"/>
            <a:ext cx="2655570" cy="5035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原创设计师QQ598969553          _3"/>
          <p:cNvSpPr/>
          <p:nvPr/>
        </p:nvSpPr>
        <p:spPr>
          <a:xfrm>
            <a:off x="1270635" y="1228090"/>
            <a:ext cx="9598660" cy="530225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206625" y="981710"/>
            <a:ext cx="224853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菜品详情界面</a:t>
            </a: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  </a:t>
            </a:r>
            <a:r>
              <a:rPr 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效果展示</a:t>
            </a:r>
          </a:p>
        </p:txBody>
      </p:sp>
      <p:sp>
        <p:nvSpPr>
          <p:cNvPr id="2" name="内容占位符 2"/>
          <p:cNvSpPr txBox="1"/>
          <p:nvPr/>
        </p:nvSpPr>
        <p:spPr bwMode="auto">
          <a:xfrm>
            <a:off x="1343025" y="1845945"/>
            <a:ext cx="4765040" cy="2750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在店铺详情界面中，点击菜单列表的任意一个条目，程序都会跳转到菜品详情界面，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菜品详情界面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是一个对话框的样式</a:t>
            </a:r>
            <a:r>
              <a:rPr kumimoji="0" lang="zh-CN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</p:txBody>
      </p:sp>
      <p:pic>
        <p:nvPicPr>
          <p:cNvPr id="3" name="图片 2" descr="C:\Users\Administrator\Desktop\图片6.png图片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91655" y="1357313"/>
            <a:ext cx="2655570" cy="5033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原创设计师QQ598969553          _3"/>
          <p:cNvSpPr/>
          <p:nvPr/>
        </p:nvSpPr>
        <p:spPr>
          <a:xfrm>
            <a:off x="1270635" y="1228090"/>
            <a:ext cx="9598660" cy="540829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206625" y="981710"/>
            <a:ext cx="2904490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订单界面和支付界面</a:t>
            </a: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  </a:t>
            </a:r>
            <a:r>
              <a:rPr 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效果展示</a:t>
            </a:r>
          </a:p>
        </p:txBody>
      </p:sp>
      <p:sp>
        <p:nvSpPr>
          <p:cNvPr id="2" name="内容占位符 2"/>
          <p:cNvSpPr txBox="1"/>
          <p:nvPr/>
        </p:nvSpPr>
        <p:spPr bwMode="auto">
          <a:xfrm>
            <a:off x="1270635" y="1557655"/>
            <a:ext cx="904113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在店铺详情界面中，点击“去结算”按钮会跳转到</a:t>
            </a:r>
            <a:r>
              <a:rPr sz="2000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订单界面</a:t>
            </a: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，该界面通过一个列表展示购物车中的菜品信息，点击“去支付”按钮，程序会弹出一个显示支付二维码的对话框</a:t>
            </a:r>
            <a:r>
              <a:rPr lang="zh-CN"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kumimoji="0" lang="zh-CN" sz="20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C:\Users\Administrator\Desktop\图片7.png图片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799330" y="2637790"/>
            <a:ext cx="4407535" cy="3921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136140" y="1989455"/>
            <a:ext cx="8260080" cy="688340"/>
            <a:chOff x="978872" y="1800500"/>
            <a:chExt cx="5509329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509329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了解仿美团外卖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项目的分析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，能够说出项目的开发环境和模块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136284" y="3025426"/>
            <a:ext cx="8294370" cy="685959"/>
            <a:chOff x="978872" y="2570437"/>
            <a:chExt cx="5908282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908282" cy="51423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服务器的搭建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方式，能够独立搭建服务器</a:t>
              </a: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136284" y="4037608"/>
            <a:ext cx="8317230" cy="688340"/>
            <a:chOff x="978872" y="3338787"/>
            <a:chExt cx="5924566" cy="516135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924566" cy="516135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  <a:buClrTx/>
                <a:buSzTx/>
                <a:buFontTx/>
                <a:defRPr/>
              </a:pP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掌握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店铺界面的开发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过程，能够实现店铺界面的显示效果</a:t>
              </a: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服务器</a:t>
            </a:r>
            <a:r>
              <a:rPr lang="zh-CN" altLang="en-US" sz="4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数据准备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290955" y="2809240"/>
            <a:ext cx="2070735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  </a:t>
            </a:r>
            <a:r>
              <a:rPr 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服务器数据准备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086985" y="3129280"/>
            <a:ext cx="602996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000">
                <a:solidFill>
                  <a:srgbClr val="008D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服务器的搭建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，能够独立搭建服务器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692631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  </a:t>
            </a:r>
            <a:r>
              <a:rPr 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服务器数据准备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428201" y="1591906"/>
            <a:ext cx="0" cy="1310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273675" y="2226945"/>
            <a:ext cx="1974215" cy="3816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435821" y="1933536"/>
            <a:ext cx="668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131906" y="1933536"/>
            <a:ext cx="284400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067896" y="1938616"/>
            <a:ext cx="0" cy="28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913851" y="1210271"/>
            <a:ext cx="1028065" cy="3816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6"/>
          <p:cNvSpPr txBox="1"/>
          <p:nvPr/>
        </p:nvSpPr>
        <p:spPr>
          <a:xfrm>
            <a:off x="3019261" y="1262976"/>
            <a:ext cx="8267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20" name="矩形 19"/>
          <p:cNvSpPr/>
          <p:nvPr/>
        </p:nvSpPr>
        <p:spPr>
          <a:xfrm>
            <a:off x="4103841" y="1743036"/>
            <a:ext cx="1028065" cy="3816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10"/>
          <p:cNvSpPr txBox="1"/>
          <p:nvPr/>
        </p:nvSpPr>
        <p:spPr>
          <a:xfrm>
            <a:off x="4063201" y="1779866"/>
            <a:ext cx="1068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order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3435821" y="2417406"/>
            <a:ext cx="668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103841" y="2226271"/>
            <a:ext cx="1028065" cy="3816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17"/>
          <p:cNvSpPr txBox="1"/>
          <p:nvPr/>
        </p:nvSpPr>
        <p:spPr>
          <a:xfrm>
            <a:off x="4022725" y="2242185"/>
            <a:ext cx="1190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WEB-INF</a:t>
            </a:r>
          </a:p>
        </p:txBody>
      </p:sp>
      <p:sp>
        <p:nvSpPr>
          <p:cNvPr id="25" name="矩形 24"/>
          <p:cNvSpPr/>
          <p:nvPr/>
        </p:nvSpPr>
        <p:spPr>
          <a:xfrm>
            <a:off x="4103206" y="2696171"/>
            <a:ext cx="1028065" cy="3816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0"/>
          <p:cNvSpPr txBox="1"/>
          <p:nvPr/>
        </p:nvSpPr>
        <p:spPr>
          <a:xfrm>
            <a:off x="4129876" y="2734271"/>
            <a:ext cx="975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......</a:t>
            </a: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3435821" y="2886671"/>
            <a:ext cx="668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399491" y="2221826"/>
            <a:ext cx="1104900" cy="3816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7951941" y="1938616"/>
            <a:ext cx="0" cy="28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32"/>
          <p:cNvSpPr txBox="1"/>
          <p:nvPr/>
        </p:nvSpPr>
        <p:spPr>
          <a:xfrm>
            <a:off x="5251450" y="2268220"/>
            <a:ext cx="2011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shop_list_data.json</a:t>
            </a:r>
          </a:p>
        </p:txBody>
      </p:sp>
      <p:sp>
        <p:nvSpPr>
          <p:cNvPr id="5" name="文本框 33"/>
          <p:cNvSpPr txBox="1"/>
          <p:nvPr/>
        </p:nvSpPr>
        <p:spPr>
          <a:xfrm>
            <a:off x="7415366" y="2263736"/>
            <a:ext cx="1068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img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7954481" y="2902546"/>
            <a:ext cx="456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411046" y="2696171"/>
            <a:ext cx="1104900" cy="3816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47"/>
          <p:cNvSpPr txBox="1"/>
          <p:nvPr/>
        </p:nvSpPr>
        <p:spPr>
          <a:xfrm>
            <a:off x="8428826" y="2732366"/>
            <a:ext cx="1068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shop</a:t>
            </a: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7950036" y="2608541"/>
            <a:ext cx="0" cy="756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8411681" y="3173056"/>
            <a:ext cx="1104900" cy="3816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50"/>
          <p:cNvSpPr txBox="1"/>
          <p:nvPr/>
        </p:nvSpPr>
        <p:spPr>
          <a:xfrm>
            <a:off x="8429461" y="3209251"/>
            <a:ext cx="1068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food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7953211" y="3362286"/>
            <a:ext cx="456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内容占位符 2"/>
          <p:cNvSpPr txBox="1"/>
          <p:nvPr/>
        </p:nvSpPr>
        <p:spPr bwMode="auto">
          <a:xfrm>
            <a:off x="1414145" y="3649980"/>
            <a:ext cx="8907145" cy="23374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上述图中，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ROOT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apache-tomcat-7.0.56/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webapps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目录下，表示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Tomcat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的根目录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order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文件夹存放的是订餐项目用到的所有数据，其中，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order/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img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存放的是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图片资源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，包含店铺图片和菜单图片。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shop_list_data.json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中存放的是店铺列表与店铺详情界面的数据，数据的具体内容可参考教材。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8" descr="灯泡和齿轮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3169" y="975493"/>
            <a:ext cx="943911" cy="944253"/>
          </a:xfrm>
          <a:prstGeom prst="rect">
            <a:avLst/>
          </a:prstGeom>
        </p:spPr>
      </p:pic>
      <p:sp>
        <p:nvSpPr>
          <p:cNvPr id="14" name="原创设计师QQ598969553          _6"/>
          <p:cNvSpPr/>
          <p:nvPr/>
        </p:nvSpPr>
        <p:spPr>
          <a:xfrm>
            <a:off x="2006214" y="1184511"/>
            <a:ext cx="1352688" cy="46216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defTabSz="1450340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原创设计师QQ598969553          _7"/>
          <p:cNvSpPr txBox="1"/>
          <p:nvPr/>
        </p:nvSpPr>
        <p:spPr>
          <a:xfrm>
            <a:off x="2062758" y="1197546"/>
            <a:ext cx="1257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 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1"/>
          <p:cNvSpPr txBox="1"/>
          <p:nvPr>
            <p:custDataLst>
              <p:tags r:id="rId1"/>
            </p:custDataLst>
          </p:nvPr>
        </p:nvSpPr>
        <p:spPr>
          <a:xfrm>
            <a:off x="2006214" y="2061920"/>
            <a:ext cx="8795230" cy="1938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sz="2000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上述文件中的IP地址需要修改为自己电脑上的IP地址，否则访问不到Tomcat服务器中的数据</a:t>
            </a:r>
            <a:r>
              <a:rPr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</a:p>
          <a:p>
            <a:pPr lvl="0" defTabSz="457200">
              <a:lnSpc>
                <a:spcPct val="150000"/>
              </a:lnSpc>
              <a:defRPr/>
            </a:pPr>
            <a:r>
              <a:rPr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如果想要启动Tomcat服务器，可以在apache-tomcat-8.5.59\</a:t>
            </a:r>
            <a:r>
              <a:rPr sz="2000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bin包中找到startup.bat文件，双击该文件即可</a:t>
            </a:r>
            <a:r>
              <a:rPr 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  </a:t>
            </a:r>
            <a:r>
              <a:rPr 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服务器数据准备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店铺功能</a:t>
            </a:r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业务实现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290955" y="2809240"/>
            <a:ext cx="2070735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  </a:t>
            </a:r>
            <a:r>
              <a:rPr 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店铺功能业务实现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086985" y="2997835"/>
            <a:ext cx="602996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店铺界面的开发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过程，能够实现店铺界面的显示效果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692631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  </a:t>
            </a:r>
            <a:r>
              <a:rPr 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店铺功能业务实现</a:t>
            </a: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1342390" y="1053465"/>
            <a:ext cx="9041130" cy="221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当打开仿美团外卖项目时，程序会直接进入主界面，也就是店铺列表界面。</a:t>
            </a:r>
            <a:r>
              <a:rPr sz="2000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店铺列表界面从上至下分为标题栏、水平滑动广告栏和店铺列表三部分</a:t>
            </a: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。其中，广告栏与店铺列表的数据是通过网络请求从服务器上获取的JSON数据，接下来本节将针对店铺功能的相关业务进行开发。</a:t>
            </a:r>
          </a:p>
        </p:txBody>
      </p:sp>
      <p:pic>
        <p:nvPicPr>
          <p:cNvPr id="4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0417" y="3429559"/>
            <a:ext cx="4551518" cy="273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4483411" y="3805700"/>
            <a:ext cx="3210452" cy="1800200"/>
          </a:xfrm>
          <a:prstGeom prst="rect">
            <a:avLst/>
          </a:prstGeom>
          <a:blipFill>
            <a:blip r:embed="rId3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691" y="847740"/>
            <a:ext cx="979308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在仿美团外卖项目中，大部分界面都有一个返回键和一个标题栏。为了便于代码重复利用，可以将返回键和标题栏抽取出来单独放在一个布局文件（title_bar.xml）中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236352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239457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050" y="2353310"/>
            <a:ext cx="171323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创建项目：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9763" y="314348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</a:t>
            </a:r>
            <a:r>
              <a:rPr lang="zh-CN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界面图片</a:t>
            </a: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281035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98271" y="357381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3358515" y="2024380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创建名为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指定包名为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cn.itcast.order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 rot="574600">
            <a:off x="1533830" y="315019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75205" y="318125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搭建标题栏布局</a:t>
            </a:r>
          </a:p>
        </p:txBody>
      </p:sp>
      <p:sp>
        <p:nvSpPr>
          <p:cNvPr id="12" name="矩形 11"/>
          <p:cNvSpPr/>
          <p:nvPr/>
        </p:nvSpPr>
        <p:spPr>
          <a:xfrm>
            <a:off x="2027543" y="3970893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018591" y="439232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525575" y="396871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566950" y="399976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18653" y="4722098"/>
            <a:ext cx="20796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创建背景选择器：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017956" y="513654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" name="椭圆 20"/>
          <p:cNvSpPr/>
          <p:nvPr/>
        </p:nvSpPr>
        <p:spPr bwMode="auto">
          <a:xfrm rot="574600">
            <a:off x="1517320" y="467737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558695" y="470842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8968" y="551711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修改清单文件：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968426" y="594998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" name="椭圆 25"/>
          <p:cNvSpPr/>
          <p:nvPr/>
        </p:nvSpPr>
        <p:spPr bwMode="auto">
          <a:xfrm rot="574600">
            <a:off x="1497000" y="551493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1538375" y="554599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60800" y="4664075"/>
            <a:ext cx="4033520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创建背景选择器go_back_selector.xml</a:t>
            </a:r>
          </a:p>
        </p:txBody>
      </p:sp>
      <p:pic>
        <p:nvPicPr>
          <p:cNvPr id="16" name="Picture 2" descr="C:\Users\Administrator\Desktop\图片1.png图片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21633" y="2493400"/>
            <a:ext cx="3280576" cy="4343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/>
          <p:cNvSpPr/>
          <p:nvPr/>
        </p:nvSpPr>
        <p:spPr>
          <a:xfrm>
            <a:off x="3574415" y="3106420"/>
            <a:ext cx="612457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将项目的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icon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图标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app_icon.png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导入到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mipmap-hdpi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文件夹中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46805" y="3654425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创建布局文件title_bar.xml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放置2个TextView控件</a:t>
            </a:r>
          </a:p>
        </p:txBody>
      </p:sp>
      <p:sp>
        <p:nvSpPr>
          <p:cNvPr id="28" name="矩形 27"/>
          <p:cNvSpPr/>
          <p:nvPr/>
        </p:nvSpPr>
        <p:spPr>
          <a:xfrm>
            <a:off x="3582670" y="5158740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引入程序的图标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去掉默认标题栏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/>
      <p:bldP spid="10" grpId="0" bldLvl="0" animBg="1"/>
      <p:bldP spid="11" grpId="0"/>
      <p:bldP spid="12" grpId="0"/>
      <p:bldP spid="14" grpId="0" bldLvl="0" animBg="1"/>
      <p:bldP spid="15" grpId="0"/>
      <p:bldP spid="18" grpId="0"/>
      <p:bldP spid="21" grpId="0" bldLvl="0" animBg="1"/>
      <p:bldP spid="22" grpId="0"/>
      <p:bldP spid="24" grpId="0"/>
      <p:bldP spid="26" grpId="0" bldLvl="0" animBg="1"/>
      <p:bldP spid="27" grpId="0"/>
      <p:bldP spid="30" grpId="0"/>
      <p:bldP spid="23" grpId="0"/>
      <p:bldP spid="20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90591" y="861097"/>
            <a:ext cx="979308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广告栏界面主要用于展示广告图片信息与跟随图片滑动的小圆点，当前显示的广告图片对应的小圆点颜色为白色，其余小圆点的颜色为灰色。</a:t>
            </a: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236352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239457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8980" y="2341880"/>
            <a:ext cx="3270885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创建广告栏界面的布局文件：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9763" y="314348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281035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98271" y="357381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4942840" y="2377440"/>
            <a:ext cx="3125470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创建布局文件adbanner.xml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 rot="574600">
            <a:off x="1533830" y="315019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75205" y="318125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12.4.2</a:t>
            </a:r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搭建广告栏界面布局</a:t>
            </a: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27543" y="3970893"/>
            <a:ext cx="16224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自定义控件：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018591" y="439232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525575" y="396871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566950" y="399976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18653" y="4722098"/>
            <a:ext cx="20796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设置圆点间距离：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017956" y="513654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" name="椭圆 20"/>
          <p:cNvSpPr/>
          <p:nvPr/>
        </p:nvSpPr>
        <p:spPr bwMode="auto">
          <a:xfrm rot="574600">
            <a:off x="1517320" y="467737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558695" y="470842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8968" y="551711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创建圆点图片：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968426" y="594998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" name="椭圆 25"/>
          <p:cNvSpPr/>
          <p:nvPr/>
        </p:nvSpPr>
        <p:spPr bwMode="auto">
          <a:xfrm rot="574600">
            <a:off x="1497000" y="551493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1538375" y="554599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39210" y="4664075"/>
            <a:ext cx="4033520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在dimens.xml文件中添加圆点距离的代码</a:t>
            </a:r>
          </a:p>
        </p:txBody>
      </p:sp>
      <p:pic>
        <p:nvPicPr>
          <p:cNvPr id="16" name="Picture 2" descr="C:\Users\Administrator\Desktop\图片2.png图片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11490" y="2032635"/>
            <a:ext cx="3870325" cy="12687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3430270" y="3597910"/>
            <a:ext cx="6268720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创建views包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在views包中创建ViewPagerIndicator类并继承LinearLayout类</a:t>
            </a:r>
          </a:p>
        </p:txBody>
      </p:sp>
      <p:sp>
        <p:nvSpPr>
          <p:cNvPr id="28" name="矩形 27"/>
          <p:cNvSpPr/>
          <p:nvPr/>
        </p:nvSpPr>
        <p:spPr>
          <a:xfrm>
            <a:off x="3582670" y="5158740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创建indicator_on.xml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创建indicator_off.xml</a:t>
            </a:r>
          </a:p>
        </p:txBody>
      </p:sp>
      <p:sp>
        <p:nvSpPr>
          <p:cNvPr id="29" name="矩形 28"/>
          <p:cNvSpPr/>
          <p:nvPr/>
        </p:nvSpPr>
        <p:spPr>
          <a:xfrm>
            <a:off x="3582670" y="3155950"/>
            <a:ext cx="5408930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放置1个ViewPager控件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个ViewPagerIndicator控件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/>
      <p:bldP spid="10" grpId="0" bldLvl="0" animBg="1"/>
      <p:bldP spid="11" grpId="0"/>
      <p:bldP spid="12" grpId="0"/>
      <p:bldP spid="14" grpId="0" bldLvl="0" animBg="1"/>
      <p:bldP spid="15" grpId="0"/>
      <p:bldP spid="18" grpId="0"/>
      <p:bldP spid="21" grpId="0" bldLvl="0" animBg="1"/>
      <p:bldP spid="22" grpId="0"/>
      <p:bldP spid="24" grpId="0"/>
      <p:bldP spid="26" grpId="0" bldLvl="0" animBg="1"/>
      <p:bldP spid="27" grpId="0"/>
      <p:bldP spid="30" grpId="0"/>
      <p:bldP spid="20" grpId="0"/>
      <p:bldP spid="28" grpId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691" y="847740"/>
            <a:ext cx="979308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店铺界面是由一个标题栏、一个广告栏以及一个店铺列表组成，标题栏主要用于展示该界面的标题，广告栏主要用于展示店铺中的菜品广告图片，店铺列表主要用于展示各店铺的信息。</a:t>
            </a: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49375" y="264546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90750" y="267651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5645" y="2595245"/>
            <a:ext cx="1805305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96428" y="3640693"/>
            <a:ext cx="20796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创建自定义控件：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36401" y="309229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84936" y="407101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" name="椭圆 9"/>
          <p:cNvSpPr/>
          <p:nvPr/>
        </p:nvSpPr>
        <p:spPr bwMode="auto">
          <a:xfrm rot="574600">
            <a:off x="1520495" y="364740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61870" y="3678457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12.4.3</a:t>
            </a:r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搭建店铺界面布局</a:t>
            </a: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6" name="Picture 2" descr="C:\Users\Administrator\Desktop\图片3.png图片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5045" y="1845310"/>
            <a:ext cx="2760980" cy="47313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3790950" y="3349625"/>
            <a:ext cx="4115435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在项目的cn.itcast.order.views包中创建ShopListView类继承ListView类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60445" y="2296795"/>
            <a:ext cx="452818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引入title_bar.xml文件与adbanner.xml文件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放置1个自定义控件ShopListView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10" grpId="0" bldLvl="0" animBg="1"/>
      <p:bldP spid="11" grpId="0"/>
      <p:bldP spid="29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136140" y="2994025"/>
            <a:ext cx="8260080" cy="688340"/>
            <a:chOff x="978872" y="1800500"/>
            <a:chExt cx="5509329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509329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菜品详情界面的开发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过程，能够实现菜品详情界面的功能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136284" y="4029996"/>
            <a:ext cx="8294370" cy="685959"/>
            <a:chOff x="978872" y="2570437"/>
            <a:chExt cx="5908282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908282" cy="51423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订单界面的开发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过程，能够实现订单界面的效果</a:t>
              </a: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124854" y="1990368"/>
            <a:ext cx="8317230" cy="688340"/>
            <a:chOff x="978872" y="3338787"/>
            <a:chExt cx="5924566" cy="516135"/>
          </a:xfrm>
        </p:grpSpPr>
        <p:sp>
          <p:nvSpPr>
            <p:cNvPr id="3" name="Pentagon 6"/>
            <p:cNvSpPr/>
            <p:nvPr/>
          </p:nvSpPr>
          <p:spPr bwMode="auto">
            <a:xfrm>
              <a:off x="978872" y="3338787"/>
              <a:ext cx="5924566" cy="516135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  <a:buClrTx/>
                <a:buSzTx/>
                <a:buFontTx/>
                <a:defRPr/>
              </a:pP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掌握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店铺详情界面与购物车的开发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过程，能够独立实现购物车功能</a:t>
              </a:r>
            </a:p>
          </p:txBody>
        </p:sp>
        <p:sp>
          <p:nvSpPr>
            <p:cNvPr id="4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691" y="847740"/>
            <a:ext cx="9793088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由于店铺界面使用自定义控件ShopListView展示店铺列表，所以需要创建一个该列表的条目界面。在条目界面中需要展示店铺名称、月销售商品的数量、起送价格、配送费用、店铺特色以及配送时间。</a:t>
            </a: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236352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239457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8980" y="2341880"/>
            <a:ext cx="259334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创建店铺列表条目界面：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9763" y="314348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281035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98271" y="357381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4638040" y="2344420"/>
            <a:ext cx="3125470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创建布局文件shop_item.xml</a:t>
            </a:r>
          </a:p>
        </p:txBody>
      </p:sp>
      <p:sp>
        <p:nvSpPr>
          <p:cNvPr id="10" name="椭圆 9"/>
          <p:cNvSpPr/>
          <p:nvPr/>
        </p:nvSpPr>
        <p:spPr bwMode="auto">
          <a:xfrm rot="574600">
            <a:off x="1533830" y="315019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75205" y="318125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12.4.4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搭建店铺列表条目界面布局</a:t>
            </a:r>
          </a:p>
        </p:txBody>
      </p:sp>
      <p:sp>
        <p:nvSpPr>
          <p:cNvPr id="12" name="矩形 11"/>
          <p:cNvSpPr/>
          <p:nvPr/>
        </p:nvSpPr>
        <p:spPr>
          <a:xfrm>
            <a:off x="2027543" y="3899138"/>
            <a:ext cx="13938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创建矩形：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018591" y="432057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525575" y="389695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566950" y="392801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18653" y="4722098"/>
            <a:ext cx="20796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创建背景选择器：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017956" y="513654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" name="椭圆 20"/>
          <p:cNvSpPr/>
          <p:nvPr/>
        </p:nvSpPr>
        <p:spPr bwMode="auto">
          <a:xfrm rot="574600">
            <a:off x="1517320" y="467737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558695" y="470842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8968" y="5517118"/>
            <a:ext cx="258254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</a:t>
            </a:r>
            <a:r>
              <a:rPr lang="en-US" altLang="zh-CN" sz="1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colors.xml</a:t>
            </a:r>
            <a:r>
              <a:rPr lang="zh-CN" altLang="en-US" sz="1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</a:t>
            </a: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968426" y="594998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" name="椭圆 25"/>
          <p:cNvSpPr/>
          <p:nvPr/>
        </p:nvSpPr>
        <p:spPr bwMode="auto">
          <a:xfrm rot="574600">
            <a:off x="1497000" y="551493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1538375" y="554599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39210" y="4664075"/>
            <a:ext cx="4033520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创建背景选择器item_bg_selector.xml</a:t>
            </a:r>
          </a:p>
        </p:txBody>
      </p:sp>
      <p:pic>
        <p:nvPicPr>
          <p:cNvPr id="16" name="Picture 2" descr="C:\Users\Administrator\Desktop\图片5.png图片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11490" y="2474595"/>
            <a:ext cx="3853180" cy="13576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3142615" y="3870960"/>
            <a:ext cx="6268720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创建feature_bg.xml文件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，在该文件中设置一个边角为圆角的矩形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295140" y="5158740"/>
            <a:ext cx="4298315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res/values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文件夹中的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colors.xml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文件中添加灰色的颜色值。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75050" y="2784475"/>
            <a:ext cx="4441190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放置1个ImageView控件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6个TextView控件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/>
      <p:bldP spid="10" grpId="0" bldLvl="0" animBg="1"/>
      <p:bldP spid="11" grpId="0"/>
      <p:bldP spid="12" grpId="0"/>
      <p:bldP spid="14" grpId="0" bldLvl="0" animBg="1"/>
      <p:bldP spid="15" grpId="0"/>
      <p:bldP spid="18" grpId="0"/>
      <p:bldP spid="21" grpId="0" bldLvl="0" animBg="1"/>
      <p:bldP spid="22" grpId="0"/>
      <p:bldP spid="24" grpId="0"/>
      <p:bldP spid="26" grpId="0" bldLvl="0" animBg="1"/>
      <p:bldP spid="27" grpId="0"/>
      <p:bldP spid="30" grpId="0"/>
      <p:bldP spid="20" grpId="0"/>
      <p:bldP spid="28" grpId="0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封装店铺信息与菜品信息的实体类</a:t>
            </a:r>
          </a:p>
        </p:txBody>
      </p:sp>
      <p:sp>
        <p:nvSpPr>
          <p:cNvPr id="6" name="原创设计师QQ598969553          _3"/>
          <p:cNvSpPr/>
          <p:nvPr/>
        </p:nvSpPr>
        <p:spPr>
          <a:xfrm>
            <a:off x="1558290" y="1628140"/>
            <a:ext cx="9353550" cy="382143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491105" y="1382395"/>
            <a:ext cx="258254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ShopBean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</a:t>
            </a:r>
            <a:endParaRPr 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63115" y="2133600"/>
            <a:ext cx="82645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2">
              <a:lnSpc>
                <a:spcPct val="150000"/>
              </a:lnSpc>
              <a:defRPr/>
            </a:pPr>
            <a:r>
              <a:rPr lang="zh-CN" altLang="en-US" sz="1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由于店铺信息包含很多属性，因此，我们需要创建一个</a:t>
            </a:r>
            <a:r>
              <a:rPr lang="en-US" altLang="zh-CN" sz="20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ShopBean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类与封装店铺信息的属性。</a:t>
            </a:r>
            <a:endParaRPr lang="zh-CN" altLang="en-US" sz="20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选中</a:t>
            </a:r>
            <a:r>
              <a:rPr lang="en-US" altLang="zh-CN" sz="20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cn.itcast.order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包，在该包下创建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bean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包，在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bean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包中创建一个</a:t>
            </a:r>
            <a:r>
              <a:rPr lang="en-US" altLang="zh-CN" sz="20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ShopBean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类。由于该类的对象中存储的信息需要在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Activity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之间进行传输，因此将</a:t>
            </a:r>
            <a:r>
              <a:rPr lang="en-US" altLang="zh-CN" sz="2000" kern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ShopBean</a:t>
            </a:r>
            <a:r>
              <a:rPr lang="zh-CN" altLang="en-US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类进行序列化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，即</a:t>
            </a:r>
            <a:r>
              <a:rPr lang="zh-CN" altLang="en-US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实现</a:t>
            </a:r>
            <a:r>
              <a:rPr lang="en-US" altLang="zh-CN" sz="2000" kern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Serializable</a:t>
            </a:r>
            <a:r>
              <a:rPr lang="zh-CN" altLang="en-US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接口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。该类定义了店铺信息的所有属性。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封装店铺信息与菜品信息的实体类</a:t>
            </a:r>
          </a:p>
        </p:txBody>
      </p:sp>
      <p:sp>
        <p:nvSpPr>
          <p:cNvPr id="6" name="原创设计师QQ598969553          _3"/>
          <p:cNvSpPr/>
          <p:nvPr/>
        </p:nvSpPr>
        <p:spPr>
          <a:xfrm>
            <a:off x="1558290" y="1628140"/>
            <a:ext cx="9353550" cy="339344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491105" y="1382395"/>
            <a:ext cx="258254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FoodBean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</a:t>
            </a:r>
            <a:endParaRPr 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63115" y="2133600"/>
            <a:ext cx="826452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2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由于菜单列表包含很多属性，因此，我们需要创建一个</a:t>
            </a:r>
            <a:r>
              <a:rPr lang="en-US" altLang="zh-CN" sz="20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FoodBean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类封装菜单信息的属性。</a:t>
            </a:r>
            <a:endParaRPr lang="zh-CN" altLang="en-US" sz="20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在</a:t>
            </a:r>
            <a:r>
              <a:rPr lang="en-US" altLang="zh-CN" sz="20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cn.itcast.order.bean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包中</a:t>
            </a:r>
            <a:r>
              <a:rPr lang="zh-CN" altLang="en-US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</a:t>
            </a:r>
            <a:r>
              <a:rPr lang="en-US" altLang="zh-CN" sz="2000" kern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FoodBean</a:t>
            </a:r>
            <a:r>
              <a:rPr lang="zh-CN" altLang="en-US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并</a:t>
            </a:r>
            <a:r>
              <a:rPr lang="zh-CN" altLang="en-US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实现</a:t>
            </a:r>
            <a:r>
              <a:rPr lang="en-US" altLang="zh-CN" sz="2000" kern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Serializable</a:t>
            </a:r>
            <a:r>
              <a:rPr lang="zh-CN" altLang="en-US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接口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，该类中定义了每个菜的所有属性。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12.4.6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编写广告栏的适配器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98245" y="1125220"/>
            <a:ext cx="10187940" cy="4384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2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店铺界面上的广告栏用到了ViewPager控件，</a:t>
            </a:r>
            <a:r>
              <a:rPr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为了给该控件填充数据，我们需要创建一个数据适配器AdBannerAdapter</a:t>
            </a:r>
            <a:r>
              <a:rPr sz="2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将获取到的数据传递到创建的AdBannerFragment中，AdBannerFragment用于将接收到的数据设置到ViewPager控件上。</a:t>
            </a:r>
            <a:r>
              <a:rPr lang="zh-CN" sz="2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具体步骤如下：</a:t>
            </a:r>
            <a:endParaRPr sz="20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编写数据适配器AdBannerAdapter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在cn.itcast.order包中创建一个adapter包，并在该包中创建一个数据适配器AdBannerAdapter</a:t>
            </a:r>
            <a:r>
              <a:rPr lang="zh-CN" altLang="en-US" sz="1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sz="18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FontTx/>
              <a:defRPr/>
            </a:pPr>
            <a:r>
              <a:rPr 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将数据设置到广告栏界面上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（1）添加框架glide-3.7.0.jar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（2）创建AdBannerFragment</a:t>
            </a:r>
          </a:p>
          <a:p>
            <a:pPr marL="0" lvl="2">
              <a:lnSpc>
                <a:spcPct val="150000"/>
              </a:lnSpc>
              <a:defRPr/>
            </a:pPr>
            <a:endParaRPr lang="en-US" sz="1800" b="1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endParaRPr lang="en-US" sz="1800" b="1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编写店铺列表适配器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42390" y="1269365"/>
            <a:ext cx="9790430" cy="3276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2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由于店铺界面的列表是用ShopListView控件展示的，所以需要创建一个数据适配器ShopAdapter对ShopListView控件进行数据适配。</a:t>
            </a:r>
          </a:p>
          <a:p>
            <a:pPr marL="0" lvl="2">
              <a:lnSpc>
                <a:spcPct val="150000"/>
              </a:lnSpc>
              <a:defRPr/>
            </a:pP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cn.itcast.order.adapter包中创建</a:t>
            </a: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一个店铺列表的</a:t>
            </a:r>
            <a:r>
              <a:rPr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适配器ShopAdapter</a:t>
            </a: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，在该适配器中重写getCount()方法、getItem()方法、getItemId()方法和getView()方法，这些方法分别用于获取列表中条目的总数、对应的条目对象、条目对象的Id、对应的条目视图。为了减少程序的缓存，需要</a:t>
            </a:r>
            <a:r>
              <a:rPr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在getView()方法中复用convertView对象</a:t>
            </a: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</a:p>
          <a:p>
            <a:pPr marL="0" lvl="2">
              <a:lnSpc>
                <a:spcPct val="150000"/>
              </a:lnSpc>
              <a:defRPr/>
            </a:pPr>
            <a:endParaRPr lang="en-US" sz="1800" b="1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12.4.8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实现店铺界面显示功能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78585" y="981710"/>
            <a:ext cx="9432925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2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实现店铺界面显示功能的具体步骤如下：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1.  </a:t>
            </a:r>
            <a:r>
              <a:rPr lang="en-US"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添加okhttp库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由于仿美团外卖项目中需要使用OkHttpClient类向服务器请求数据，所以需要将okhttp库添加到项目中。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2.  </a:t>
            </a:r>
            <a:r>
              <a:rPr lang="en-US"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添加gson库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由于仿美团外卖项目中需要用gson库解析获取到的JSON数据，所以需要将gson库添加到项目中。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3. </a:t>
            </a:r>
            <a:r>
              <a:rPr lang="en-US"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创建Constant类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由于仿美团外卖项目中的数据需要通过请求网络从Tomcat（一个小型服务器）上获取，所以需要创建一个Constant类存放各界面从服务器上请求数据时使用的接口地址。</a:t>
            </a:r>
            <a:endParaRPr lang="en-US" sz="1800" b="1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12.4.8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实现店铺界面显示功能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42390" y="1099185"/>
            <a:ext cx="943292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2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4. </a:t>
            </a:r>
            <a:r>
              <a:rPr lang="en-US"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创建JsonParse类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由于从Tomcat服务器上获取的店铺数据是JSON类型的数据，JSON数据不能直接显示到界面上，所以需要在cn.itcast.order.utils包中创建一个JsonParse类用于解析获取到的JSON数据</a:t>
            </a:r>
            <a:r>
              <a:rPr lang="zh-CN" alt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sz="2000" ker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5. </a:t>
            </a:r>
            <a:r>
              <a:rPr lang="en-US"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将数据显示到店铺界面上</a:t>
            </a:r>
          </a:p>
          <a:p>
            <a:pPr marL="0" lvl="2" algn="l">
              <a:lnSpc>
                <a:spcPct val="150000"/>
              </a:lnSpc>
              <a:buClrTx/>
              <a:buSzTx/>
              <a:buFontTx/>
              <a:defRPr/>
            </a:pP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（1）初始化界面控件</a:t>
            </a:r>
          </a:p>
          <a:p>
            <a:pPr marL="0" lvl="2" algn="l">
              <a:lnSpc>
                <a:spcPct val="150000"/>
              </a:lnSpc>
              <a:buClrTx/>
              <a:buSzTx/>
              <a:buFontTx/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（2）获取界面数据</a:t>
            </a:r>
          </a:p>
          <a:p>
            <a:pPr marL="0" lvl="2" algn="l">
              <a:lnSpc>
                <a:spcPct val="150000"/>
              </a:lnSpc>
              <a:buClrTx/>
              <a:buSzTx/>
              <a:buFontTx/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（3）显示广告栏数据</a:t>
            </a:r>
          </a:p>
          <a:p>
            <a:pPr marL="0" lvl="2" algn="l">
              <a:lnSpc>
                <a:spcPct val="150000"/>
              </a:lnSpc>
              <a:buClrTx/>
              <a:buSzTx/>
              <a:buFontTx/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（4）退出当前应用程序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6. </a:t>
            </a:r>
            <a:r>
              <a:rPr lang="en-US"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修改colors.xml文件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由于店铺界面的标题栏背景颜色为蓝色的，为了便于颜色的管理，所以需要在res/values文件夹中的colors.xml文件中添加一个蓝色的颜色值。</a:t>
            </a:r>
            <a:endParaRPr lang="en-US" sz="1800" b="1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店铺详情功能</a:t>
            </a:r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业务实现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290955" y="2809240"/>
            <a:ext cx="2070735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  </a:t>
            </a:r>
            <a:r>
              <a:rPr 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店铺详情功能业务实现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086985" y="2997835"/>
            <a:ext cx="602996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店铺详情界面与购物车的开发过程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，能够独立实现购物车功能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692631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  </a:t>
            </a:r>
            <a:r>
              <a:rPr 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店铺详情功能业务实现 </a:t>
            </a: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1126490" y="909320"/>
            <a:ext cx="9786620" cy="287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000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当店铺列表界面的条目被点击后，程序会跳转到店铺详情界面</a:t>
            </a: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，该界面主要分为三个部分，其中</a:t>
            </a:r>
            <a:r>
              <a:rPr sz="2000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第一部分用于展示店铺的信息</a:t>
            </a: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，如店铺名称、店铺图片、店铺公告以及配送时间，</a:t>
            </a:r>
            <a:r>
              <a:rPr sz="2000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第二部分用于展示该店铺中的菜单列表</a:t>
            </a: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2000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第三部分用于展示购物车</a:t>
            </a: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当点击菜单列表中的“加入购物车”按钮时，程序会将菜品添加到购物车中，此时点击购物车会弹出一个购物车列表，在该列表中可以添加和删除购物车中的菜品。本节将针对店铺详情功能业务的实现进行详细讲解</a:t>
            </a:r>
            <a:r>
              <a:rPr lang="zh-CN"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</a:p>
        </p:txBody>
      </p:sp>
      <p:pic>
        <p:nvPicPr>
          <p:cNvPr id="4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0417" y="3860089"/>
            <a:ext cx="4551518" cy="273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4483411" y="4236230"/>
            <a:ext cx="3210452" cy="1800200"/>
          </a:xfrm>
          <a:prstGeom prst="rect">
            <a:avLst/>
          </a:prstGeom>
          <a:blipFill>
            <a:blip r:embed="rId3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5" y="1433220"/>
            <a:ext cx="10151132" cy="196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巩固第</a:t>
            </a:r>
            <a:r>
              <a:rPr lang="zh-CN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所学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Android基础知识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，要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开发一款仿美团外卖的项目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，该项目与我们平常看到的美团外卖项目界面比较类似，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展示的内容包括店铺、菜单、购物车、订单与支付等信息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。为了让大家能够熟练掌握仿美团外卖项目中用到的知识点，接下来我们将从项目分析开始，一步一步带领大家开发仿美团外卖项目的各个功能。</a:t>
            </a:r>
          </a:p>
        </p:txBody>
      </p:sp>
      <p:pic>
        <p:nvPicPr>
          <p:cNvPr id="4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6952" y="3718484"/>
            <a:ext cx="4551518" cy="273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699946" y="4094625"/>
            <a:ext cx="3210452" cy="1800200"/>
          </a:xfrm>
          <a:prstGeom prst="rect">
            <a:avLst/>
          </a:prstGeom>
          <a:blipFill>
            <a:blip r:embed="rId4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原创设计师QQ598969553          _3"/>
          <p:cNvSpPr/>
          <p:nvPr/>
        </p:nvSpPr>
        <p:spPr>
          <a:xfrm>
            <a:off x="1270635" y="1228090"/>
            <a:ext cx="9598660" cy="540829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206625" y="981710"/>
            <a:ext cx="209994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店铺详情界面</a:t>
            </a:r>
          </a:p>
        </p:txBody>
      </p:sp>
      <p:sp>
        <p:nvSpPr>
          <p:cNvPr id="2" name="内容占位符 2"/>
          <p:cNvSpPr txBox="1"/>
          <p:nvPr/>
        </p:nvSpPr>
        <p:spPr bwMode="auto">
          <a:xfrm>
            <a:off x="1270635" y="1412875"/>
            <a:ext cx="927036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在仿美团外卖的项目中，点击店铺列表条目时，程序会跳转到店铺详情界面，该界面主要用于展示店铺名称、店铺图片、配送时间、店铺公告、店铺的菜单列表、购物车以及购物车列表等信息</a:t>
            </a:r>
            <a:r>
              <a:rPr lang="zh-CN"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1143635" y="266700"/>
            <a:ext cx="448627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12.5.1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搭建店铺详情界面布局</a:t>
            </a:r>
          </a:p>
        </p:txBody>
      </p:sp>
      <p:pic>
        <p:nvPicPr>
          <p:cNvPr id="5" name="图片 4" descr="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92220" y="2925445"/>
            <a:ext cx="2102806" cy="3600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图片 7" descr="图片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600825" y="2925445"/>
            <a:ext cx="2107472" cy="36000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4310" y="852805"/>
            <a:ext cx="839787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搭建店铺详情界面布局的具体步骤如下：</a:t>
            </a: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207650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210755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050" y="2066290"/>
            <a:ext cx="225425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创建店铺详情界面：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9763" y="285646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</a:t>
            </a:r>
            <a:r>
              <a:rPr lang="zh-CN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界面图片</a:t>
            </a: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252333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98271" y="328679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4098290" y="1698625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ShopDetailActivity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指定布局文件名为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activity_shop_detail</a:t>
            </a:r>
          </a:p>
        </p:txBody>
      </p:sp>
      <p:sp>
        <p:nvSpPr>
          <p:cNvPr id="10" name="椭圆 9"/>
          <p:cNvSpPr/>
          <p:nvPr/>
        </p:nvSpPr>
        <p:spPr bwMode="auto">
          <a:xfrm rot="574600">
            <a:off x="1533830" y="286317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75205" y="289423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27543" y="4114403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018591" y="453583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525575" y="411222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566950" y="414327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18653" y="4865608"/>
            <a:ext cx="25368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修改颜色与样式文件：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017956" y="528005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" name="椭圆 20"/>
          <p:cNvSpPr/>
          <p:nvPr/>
        </p:nvSpPr>
        <p:spPr bwMode="auto">
          <a:xfrm rot="574600">
            <a:off x="1517320" y="482088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558695" y="485193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8968" y="566062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创建背景文件：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968426" y="609349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" name="椭圆 25"/>
          <p:cNvSpPr/>
          <p:nvPr/>
        </p:nvSpPr>
        <p:spPr bwMode="auto">
          <a:xfrm rot="574600">
            <a:off x="1515415" y="569337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1556790" y="572442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95140" y="4830445"/>
            <a:ext cx="4033520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修改colors.xml文件与styles.xml文件</a:t>
            </a:r>
          </a:p>
        </p:txBody>
      </p:sp>
      <p:pic>
        <p:nvPicPr>
          <p:cNvPr id="16" name="Picture 2" descr="C:\Users\Administrator\Desktop\图片2.png图片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19870" y="1701165"/>
            <a:ext cx="2847975" cy="48717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/>
          <p:cNvSpPr/>
          <p:nvPr/>
        </p:nvSpPr>
        <p:spPr>
          <a:xfrm>
            <a:off x="3574415" y="2819400"/>
            <a:ext cx="612457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将店铺详情界面所需图片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导入到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drawable-hdpi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文件夹中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46805" y="3430905"/>
            <a:ext cx="5798820" cy="108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放置1个TextView控件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、1个View控件、1个ListView控件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创建布局文件shop_detail_head.xml、shop_car.xml、car_list.xml</a:t>
            </a:r>
          </a:p>
        </p:txBody>
      </p:sp>
      <p:sp>
        <p:nvSpPr>
          <p:cNvPr id="28" name="矩形 27"/>
          <p:cNvSpPr/>
          <p:nvPr/>
        </p:nvSpPr>
        <p:spPr>
          <a:xfrm>
            <a:off x="3582670" y="5302250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创建corner_bg.xml文件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创建badge_bg.xml文件</a:t>
            </a: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448627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12.5.1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搭建店铺详情界面布局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/>
      <p:bldP spid="10" grpId="0" bldLvl="0" animBg="1"/>
      <p:bldP spid="11" grpId="0"/>
      <p:bldP spid="12" grpId="0"/>
      <p:bldP spid="14" grpId="0" bldLvl="0" animBg="1"/>
      <p:bldP spid="15" grpId="0"/>
      <p:bldP spid="18" grpId="0"/>
      <p:bldP spid="21" grpId="0" bldLvl="0" animBg="1"/>
      <p:bldP spid="22" grpId="0"/>
      <p:bldP spid="24" grpId="0"/>
      <p:bldP spid="26" grpId="0" bldLvl="0" animBg="1"/>
      <p:bldP spid="27" grpId="0"/>
      <p:bldP spid="30" grpId="0"/>
      <p:bldP spid="23" grpId="0"/>
      <p:bldP spid="20" grpId="0"/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4310" y="852805"/>
            <a:ext cx="10006330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在店铺详情界面中有一个菜单列表，该列表是用ListView控件来展示菜单信息的，所以需要创建一个该列表的条目界面，在条目界面中需要展示菜品的名称、人气、月售数量、价格以及“加入购物车”按钮。</a:t>
            </a: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257878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260984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050" y="2568575"/>
            <a:ext cx="225425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创建条目布局文件：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9763" y="3358753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</a:t>
            </a:r>
            <a:r>
              <a:rPr lang="zh-CN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界面图片</a:t>
            </a: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302561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98271" y="378907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4079240" y="2563495"/>
            <a:ext cx="429831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创建布局文件menu_item.xml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 rot="574600">
            <a:off x="1533830" y="336546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75205" y="3396517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27543" y="4114403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018591" y="453583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525575" y="411222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566950" y="414327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18653" y="486560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修改颜色文件：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017956" y="528005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" name="椭圆 20"/>
          <p:cNvSpPr/>
          <p:nvPr/>
        </p:nvSpPr>
        <p:spPr bwMode="auto">
          <a:xfrm rot="574600">
            <a:off x="1517320" y="482088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558695" y="485193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8968" y="5660628"/>
            <a:ext cx="20796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创建背景选择器：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968426" y="609349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" name="椭圆 25"/>
          <p:cNvSpPr/>
          <p:nvPr/>
        </p:nvSpPr>
        <p:spPr bwMode="auto">
          <a:xfrm rot="574600">
            <a:off x="1515415" y="569337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1556790" y="572442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19195" y="4841240"/>
            <a:ext cx="4033520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在colors.xml文件中添加红色的颜色值</a:t>
            </a:r>
          </a:p>
        </p:txBody>
      </p:sp>
      <p:pic>
        <p:nvPicPr>
          <p:cNvPr id="16" name="Picture 2" descr="C:\Users\Administrator\Desktop\图片3.png图片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19870" y="2349183"/>
            <a:ext cx="2847975" cy="8667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/>
          <p:cNvSpPr/>
          <p:nvPr/>
        </p:nvSpPr>
        <p:spPr>
          <a:xfrm>
            <a:off x="3574415" y="3321685"/>
            <a:ext cx="612457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菜单列表条目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界面所需图片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导入到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drawable-hdpi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文件夹中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82670" y="4077335"/>
            <a:ext cx="5798820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个TextView控件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、1个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View控件、1个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</a:p>
        </p:txBody>
      </p:sp>
      <p:sp>
        <p:nvSpPr>
          <p:cNvPr id="28" name="矩形 27"/>
          <p:cNvSpPr/>
          <p:nvPr/>
        </p:nvSpPr>
        <p:spPr>
          <a:xfrm>
            <a:off x="3790950" y="5605145"/>
            <a:ext cx="429831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创建背景选择器menu_item_bg_selector.xml</a:t>
            </a:r>
          </a:p>
        </p:txBody>
      </p:sp>
      <p:sp>
        <p:nvSpPr>
          <p:cNvPr id="29" name="Title 1"/>
          <p:cNvSpPr txBox="1"/>
          <p:nvPr/>
        </p:nvSpPr>
        <p:spPr>
          <a:xfrm>
            <a:off x="1143635" y="266700"/>
            <a:ext cx="609663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12.5.2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搭建菜单列表条目界面布局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/>
      <p:bldP spid="10" grpId="0" bldLvl="0" animBg="1"/>
      <p:bldP spid="11" grpId="0"/>
      <p:bldP spid="12" grpId="0"/>
      <p:bldP spid="14" grpId="0" bldLvl="0" animBg="1"/>
      <p:bldP spid="15" grpId="0"/>
      <p:bldP spid="18" grpId="0"/>
      <p:bldP spid="21" grpId="0" bldLvl="0" animBg="1"/>
      <p:bldP spid="22" grpId="0"/>
      <p:bldP spid="24" grpId="0"/>
      <p:bldP spid="26" grpId="0" bldLvl="0" animBg="1"/>
      <p:bldP spid="27" grpId="0"/>
      <p:bldP spid="30" grpId="0"/>
      <p:bldP spid="23" grpId="0"/>
      <p:bldP spid="20" grpId="0"/>
      <p:bldP spid="2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4310" y="852805"/>
            <a:ext cx="1000633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购物车列表条目界面中需要展示菜品的名称、价格、数量、添加菜品的按钮以及删除菜品的按钮。</a:t>
            </a: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257878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260984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050" y="2568575"/>
            <a:ext cx="225425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创建条目布局文件：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9763" y="3358753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</a:t>
            </a:r>
            <a:r>
              <a:rPr lang="zh-CN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界面图片</a:t>
            </a: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302561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98271" y="378907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4079240" y="2563495"/>
            <a:ext cx="429831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创建布局文件car_item.xml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 rot="574600">
            <a:off x="1533830" y="336546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75205" y="3396517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27543" y="4114403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018591" y="453583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525575" y="411222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566950" y="414327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18653" y="486560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修改颜色文件：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017956" y="528005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" name="椭圆 20"/>
          <p:cNvSpPr/>
          <p:nvPr/>
        </p:nvSpPr>
        <p:spPr bwMode="auto">
          <a:xfrm rot="574600">
            <a:off x="1517320" y="482088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558695" y="485193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8968" y="566062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创建动画文件：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968426" y="609349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" name="椭圆 25"/>
          <p:cNvSpPr/>
          <p:nvPr/>
        </p:nvSpPr>
        <p:spPr bwMode="auto">
          <a:xfrm rot="574600">
            <a:off x="1515415" y="569337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1556790" y="572442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19195" y="4841240"/>
            <a:ext cx="4033520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在colors.xml文件中添加红色的颜色值</a:t>
            </a:r>
          </a:p>
        </p:txBody>
      </p:sp>
      <p:pic>
        <p:nvPicPr>
          <p:cNvPr id="16" name="Picture 2" descr="C:\Users\Administrator\Desktop\图片4.png图片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2895" y="2647950"/>
            <a:ext cx="4254500" cy="3803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/>
          <p:cNvSpPr/>
          <p:nvPr/>
        </p:nvSpPr>
        <p:spPr>
          <a:xfrm>
            <a:off x="3574415" y="3321685"/>
            <a:ext cx="612457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购物车列表条目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界面所需图片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导入到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drawable-hdpi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文件夹中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82670" y="4077335"/>
            <a:ext cx="454215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个TextView控件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View控件</a:t>
            </a:r>
          </a:p>
        </p:txBody>
      </p:sp>
      <p:sp>
        <p:nvSpPr>
          <p:cNvPr id="28" name="矩形 27"/>
          <p:cNvSpPr/>
          <p:nvPr/>
        </p:nvSpPr>
        <p:spPr>
          <a:xfrm>
            <a:off x="3826510" y="5339080"/>
            <a:ext cx="4298315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在res文件夹中创建anim文件夹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，在该文件夹中创建slide_bottom_to_top.xml文件</a:t>
            </a:r>
          </a:p>
        </p:txBody>
      </p:sp>
      <p:sp>
        <p:nvSpPr>
          <p:cNvPr id="29" name="Title 1"/>
          <p:cNvSpPr txBox="1"/>
          <p:nvPr/>
        </p:nvSpPr>
        <p:spPr>
          <a:xfrm>
            <a:off x="1143635" y="266700"/>
            <a:ext cx="609663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12.5.3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搭建购物车列表条目界面布局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/>
      <p:bldP spid="10" grpId="0" bldLvl="0" animBg="1"/>
      <p:bldP spid="11" grpId="0"/>
      <p:bldP spid="12" grpId="0"/>
      <p:bldP spid="14" grpId="0" bldLvl="0" animBg="1"/>
      <p:bldP spid="15" grpId="0"/>
      <p:bldP spid="18" grpId="0"/>
      <p:bldP spid="21" grpId="0" bldLvl="0" animBg="1"/>
      <p:bldP spid="22" grpId="0"/>
      <p:bldP spid="24" grpId="0"/>
      <p:bldP spid="26" grpId="0" bldLvl="0" animBg="1"/>
      <p:bldP spid="27" grpId="0"/>
      <p:bldP spid="30" grpId="0"/>
      <p:bldP spid="23" grpId="0"/>
      <p:bldP spid="20" grpId="0"/>
      <p:bldP spid="2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4310" y="852805"/>
            <a:ext cx="1000633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在购物车列表界面的右上角有一个清空购物车的图标，点击该图标会弹出一个确认清空购物车的对话框界面，该界面主要用于展示“确认清空购物车？”的文本、取消按钮和清空按钮。</a:t>
            </a: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293756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296861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050" y="2927350"/>
            <a:ext cx="170307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创建布局文件：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338439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3754755" y="2960370"/>
            <a:ext cx="429831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创建布局文件dialog_clear.xml</a:t>
            </a:r>
          </a:p>
        </p:txBody>
      </p:sp>
      <p:sp>
        <p:nvSpPr>
          <p:cNvPr id="12" name="矩形 11"/>
          <p:cNvSpPr/>
          <p:nvPr/>
        </p:nvSpPr>
        <p:spPr>
          <a:xfrm>
            <a:off x="2027543" y="389913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018591" y="432057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525575" y="389695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566950" y="392801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18653" y="486560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修改样式文件：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017956" y="528005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" name="椭圆 20"/>
          <p:cNvSpPr/>
          <p:nvPr/>
        </p:nvSpPr>
        <p:spPr bwMode="auto">
          <a:xfrm rot="574600">
            <a:off x="1517320" y="482088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558695" y="485193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47440" y="4841240"/>
            <a:ext cx="512000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在styles.xml文件中添加一个名为Dialog_Style的样式</a:t>
            </a:r>
          </a:p>
        </p:txBody>
      </p:sp>
      <p:pic>
        <p:nvPicPr>
          <p:cNvPr id="16" name="Picture 2" descr="C:\Users\Administrator\Desktop\图片5.png图片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1535" y="3141345"/>
            <a:ext cx="3221990" cy="126809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3582670" y="3862070"/>
            <a:ext cx="454215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个TextView控件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itle 1"/>
          <p:cNvSpPr txBox="1"/>
          <p:nvPr/>
        </p:nvSpPr>
        <p:spPr>
          <a:xfrm>
            <a:off x="1143635" y="266700"/>
            <a:ext cx="609663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12.5.4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搭建确认清空购物车界面布局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9" grpId="0"/>
      <p:bldP spid="12" grpId="0"/>
      <p:bldP spid="14" grpId="0" bldLvl="0" animBg="1"/>
      <p:bldP spid="15" grpId="0"/>
      <p:bldP spid="18" grpId="0"/>
      <p:bldP spid="21" grpId="0" bldLvl="0" animBg="1"/>
      <p:bldP spid="22" grpId="0"/>
      <p:bldP spid="30" grpId="0"/>
      <p:bldP spid="2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12.5.5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编写菜单列表适配器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42390" y="1269365"/>
            <a:ext cx="9790430" cy="4384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2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由于店铺详情界面中的菜单列表是用ListView控件展示的，所以需要创建一个数据适配器MenuAdapter对ListView控件进行数据适配。编写菜单列表适配器的具体步骤如下：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1. </a:t>
            </a:r>
            <a:r>
              <a:rPr 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创建菜单列表适配器MenuAdapter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选中cn.itcast.order.adapter包，在该包中</a:t>
            </a:r>
            <a:r>
              <a:rPr lang="en-US" sz="18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创建一个菜单列表适配器MenuAdapter</a:t>
            </a: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，并在该适配器中重写getCount()方法、getItem()方法、getItemId()方法和getView()方法。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2.  </a:t>
            </a:r>
            <a:r>
              <a:rPr 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创建ViewHolder类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lang="en-US" sz="18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在MenuAdapter中创建ViewHolder类</a:t>
            </a: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sz="18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该类主要用于定义菜单列表条目上的控件对象</a:t>
            </a: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，当菜单列表快速滑动时，该类可以快速为界面控件设置值，而不必每次重新创建很多控件对象，从而有效提高程序的性能。</a:t>
            </a:r>
            <a:endParaRPr lang="en-US" sz="1800" b="1" ker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12.5.5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编写菜单列表适配器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42390" y="1269365"/>
            <a:ext cx="97904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2">
              <a:lnSpc>
                <a:spcPct val="150000"/>
              </a:lnSpc>
              <a:defRPr/>
            </a:pPr>
            <a:r>
              <a:rPr lang="en-US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3.  </a:t>
            </a:r>
            <a:r>
              <a:rPr 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创建OnSelectListener接口</a:t>
            </a:r>
            <a:r>
              <a:rPr lang="en-US" sz="18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当点击菜单列表上的“加入购物车”按钮时，会增加购物车中菜品的数量，该数量的增加需要在ShopDetailActivity中进行，所以需要</a:t>
            </a:r>
            <a:r>
              <a:rPr lang="en-US" sz="18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在MenuAdapter中创建一个OnSelectListener接口，在该接口中创建一个onSelectAddCar()方法用于处理“加入购物车”按钮的点击事件</a:t>
            </a:r>
            <a:r>
              <a:rPr lang="zh-CN" alt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12.5.6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编写购物车列表适配器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43025" y="1053465"/>
            <a:ext cx="9790430" cy="4384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2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由于店铺详情界面中的购物车列表是用ListView控件展示的，所以需要创建一个数据适配器CarAdapter对ListView控件进行数据适配。编写购物车列表适配器的具体步骤如下：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1. </a:t>
            </a:r>
            <a:r>
              <a:rPr 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创建购物车列表适配器CarAdapter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选中cn.itcast.order.adapter包，在该包中</a:t>
            </a:r>
            <a:r>
              <a:rPr lang="en-US" sz="18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创建一个适配器CarAdapter</a:t>
            </a: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，在该适配器中重写getCount()方法、getItem()方法、getItemId()方法和getView()方法。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2.  </a:t>
            </a:r>
            <a:r>
              <a:rPr 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创建ViewHolder类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en-US" sz="18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在CarAdapter中创建一个ViewHolder类</a:t>
            </a: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，该类主要用于创建购物车列表条目界面上的控件对象，当购物车列表快速滑动时，该类可以快速为界面控件设置值，而不必每次都重新创建很多控件对象，这样可以提高程序的性能。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42390" y="1269365"/>
            <a:ext cx="9790430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2">
              <a:lnSpc>
                <a:spcPct val="150000"/>
              </a:lnSpc>
              <a:defRPr/>
            </a:pPr>
            <a:r>
              <a:rPr lang="en-US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3.  </a:t>
            </a:r>
            <a:r>
              <a:rPr 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创建OnSelectListener接口</a:t>
            </a:r>
            <a:r>
              <a:rPr lang="en-US" sz="18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当点击购物车列表界面的添加或减少菜品数量的按钮时，购物车中菜品的数量会随之变化，该数量的变化需要在ShopDetailActivity中进行，因此需要</a:t>
            </a:r>
            <a:r>
              <a:rPr sz="18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在CarAdapter中创建一个OnSelectListener接口</a:t>
            </a:r>
            <a:r>
              <a:rPr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18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在该接口中创建onSelectAdd()方法与onSelectMis()方法</a:t>
            </a:r>
            <a:r>
              <a:rPr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，分别用于处理增加或减少菜品数量按钮的点击事件</a:t>
            </a:r>
            <a:r>
              <a:rPr lang="zh-CN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</a:p>
        </p:txBody>
      </p:sp>
      <p:sp>
        <p:nvSpPr>
          <p:cNvPr id="2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12.5.6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编写购物车列表适配器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35" y="266700"/>
            <a:ext cx="560705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12.5.7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实现菜单显示与购物车功能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58925" y="1269365"/>
            <a:ext cx="910907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2">
              <a:lnSpc>
                <a:spcPct val="150000"/>
              </a:lnSpc>
              <a:defRPr/>
            </a:pPr>
            <a:r>
              <a:rPr lang="en-US" sz="20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</a:t>
            </a:r>
            <a:r>
              <a:rPr lang="en-US"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店铺详情界面</a:t>
            </a: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主要是</a:t>
            </a:r>
            <a:r>
              <a:rPr lang="en-US"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展示店铺信息、菜单列表信息以及购物车信息</a:t>
            </a: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，其中在菜单列表中可以</a:t>
            </a:r>
            <a:r>
              <a:rPr lang="en-US"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点击“加入购物车”按钮</a:t>
            </a: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将菜品添加到购物车中</a:t>
            </a: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。此时点击购物车图片会从界面底部弹出一个</a:t>
            </a:r>
            <a:r>
              <a:rPr lang="en-US"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购物车列表</a:t>
            </a: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，该列表显示的是</a:t>
            </a:r>
            <a:r>
              <a:rPr lang="en-US"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购物车中添加的菜品</a:t>
            </a: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信息，这些菜品信息在列表中</a:t>
            </a:r>
            <a:r>
              <a:rPr lang="en-US"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可以进行增加和删除</a:t>
            </a: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。点击购物车列表右上角的“清空”按钮，程序会弹出一个</a:t>
            </a:r>
            <a:r>
              <a:rPr lang="en-US"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确认清空购物车的对话框</a:t>
            </a: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，点击对话框中的“清空”按钮会清空购物车中的数据。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265" y="2199218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265" y="3119616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4817" y="2177039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项目分析</a:t>
              </a: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4817" y="3102790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673" y="1730243"/>
              <a:ext cx="313345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效果</a:t>
              </a: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展示</a:t>
              </a: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029095" y="4028653"/>
            <a:ext cx="1192190" cy="613062"/>
            <a:chOff x="2215144" y="982844"/>
            <a:chExt cx="1244730" cy="842780"/>
          </a:xfrm>
        </p:grpSpPr>
        <p:sp>
          <p:nvSpPr>
            <p:cNvPr id="3" name="平行四边形 2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文本框 9"/>
            <p:cNvSpPr txBox="1"/>
            <p:nvPr/>
          </p:nvSpPr>
          <p:spPr>
            <a:xfrm>
              <a:off x="2393075" y="1005670"/>
              <a:ext cx="1066799" cy="80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029095" y="4949051"/>
            <a:ext cx="1192190" cy="618406"/>
            <a:chOff x="2215144" y="2026500"/>
            <a:chExt cx="1244730" cy="850129"/>
          </a:xfrm>
        </p:grpSpPr>
        <p:sp>
          <p:nvSpPr>
            <p:cNvPr id="6" name="平行四边形 5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文本框 10"/>
            <p:cNvSpPr txBox="1"/>
            <p:nvPr/>
          </p:nvSpPr>
          <p:spPr>
            <a:xfrm>
              <a:off x="2393075" y="2026500"/>
              <a:ext cx="1066799" cy="80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934647" y="4006474"/>
            <a:ext cx="5142331" cy="613062"/>
            <a:chOff x="4315150" y="953426"/>
            <a:chExt cx="3857250" cy="540057"/>
          </a:xfrm>
        </p:grpSpPr>
        <p:sp>
          <p:nvSpPr>
            <p:cNvPr id="9" name="矩形 8"/>
            <p:cNvSpPr/>
            <p:nvPr/>
          </p:nvSpPr>
          <p:spPr>
            <a:xfrm>
              <a:off x="4841196" y="1036090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服务器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数据准备</a:t>
              </a: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34647" y="4932225"/>
            <a:ext cx="5142331" cy="613062"/>
            <a:chOff x="4315150" y="1647579"/>
            <a:chExt cx="3857250" cy="540057"/>
          </a:xfrm>
        </p:grpSpPr>
        <p:sp>
          <p:nvSpPr>
            <p:cNvPr id="12" name="矩形 11"/>
            <p:cNvSpPr/>
            <p:nvPr/>
          </p:nvSpPr>
          <p:spPr>
            <a:xfrm>
              <a:off x="4841673" y="1730243"/>
              <a:ext cx="313345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店铺功能</a:t>
              </a: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业务实现</a:t>
              </a: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菜品详情功能</a:t>
            </a:r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业务实现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290955" y="2809240"/>
            <a:ext cx="2070735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  </a:t>
            </a:r>
            <a:r>
              <a:rPr 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菜品详情功能业务实现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086985" y="2997835"/>
            <a:ext cx="602996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菜品详情界面的开发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过程，能够实现菜品详情界面的功能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692631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/>
          <p:nvPr/>
        </p:nvSpPr>
        <p:spPr bwMode="auto">
          <a:xfrm>
            <a:off x="1143635" y="1125220"/>
            <a:ext cx="9786620" cy="185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点击菜单列表的条目，程序会跳转到</a:t>
            </a:r>
            <a:r>
              <a:rPr sz="2000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菜品详情界面</a:t>
            </a: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，该界面主要用于</a:t>
            </a:r>
            <a:r>
              <a:rPr sz="2000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展示菜品的名称、月售数量和价格等信息</a:t>
            </a: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。菜品详情界面中的数据是从店铺详情界面传递过来的。接下来本节将针对菜品详情功能业务的实现进行详细讲解。</a:t>
            </a:r>
          </a:p>
        </p:txBody>
      </p:sp>
      <p:pic>
        <p:nvPicPr>
          <p:cNvPr id="4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0417" y="3860089"/>
            <a:ext cx="4551518" cy="273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4483411" y="4236230"/>
            <a:ext cx="3210452" cy="1800200"/>
          </a:xfrm>
          <a:prstGeom prst="rect">
            <a:avLst/>
          </a:prstGeom>
          <a:blipFill>
            <a:blip r:embed="rId3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  </a:t>
            </a:r>
            <a:r>
              <a:rPr 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菜品详情功能业务实现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4310" y="852805"/>
            <a:ext cx="1000633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菜品详情界面主要用于展示菜品的名称、月售数量以及菜品的价格。</a:t>
            </a: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257878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260984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050" y="2568575"/>
            <a:ext cx="225425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创建菜品详情界面：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302561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" name="矩形 11"/>
          <p:cNvSpPr/>
          <p:nvPr/>
        </p:nvSpPr>
        <p:spPr>
          <a:xfrm>
            <a:off x="2027543" y="332509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018591" y="374653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525575" y="332291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566950" y="335397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18653" y="4076303"/>
            <a:ext cx="25387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修改styles.xml文件：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017956" y="449075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" name="椭圆 20"/>
          <p:cNvSpPr/>
          <p:nvPr/>
        </p:nvSpPr>
        <p:spPr bwMode="auto">
          <a:xfrm rot="574600">
            <a:off x="1517320" y="403157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558695" y="406263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8968" y="4871323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修改清单文件：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968426" y="530418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" name="椭圆 25"/>
          <p:cNvSpPr/>
          <p:nvPr/>
        </p:nvSpPr>
        <p:spPr bwMode="auto">
          <a:xfrm rot="574600">
            <a:off x="1515415" y="490406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1556790" y="493512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94505" y="3773805"/>
            <a:ext cx="4033520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在styles.xml文件中创建对话框样式Theme.ActivityDialogStyle</a:t>
            </a:r>
          </a:p>
        </p:txBody>
      </p:sp>
      <p:pic>
        <p:nvPicPr>
          <p:cNvPr id="16" name="Picture 2" descr="C:\Users\Administrator\Desktop\图片6.png图片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31580" y="1427480"/>
            <a:ext cx="2857500" cy="496379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3582670" y="3288030"/>
            <a:ext cx="446976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个TextView控件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、1个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View控件</a:t>
            </a:r>
          </a:p>
        </p:txBody>
      </p:sp>
      <p:sp>
        <p:nvSpPr>
          <p:cNvPr id="28" name="矩形 27"/>
          <p:cNvSpPr/>
          <p:nvPr/>
        </p:nvSpPr>
        <p:spPr>
          <a:xfrm>
            <a:off x="3647440" y="4531995"/>
            <a:ext cx="4707890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在清单文件中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FoodActivity对应的&lt;activity/&gt;标签，在该标签中引入对话框样式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9" name="Title 1"/>
          <p:cNvSpPr txBox="1"/>
          <p:nvPr/>
        </p:nvSpPr>
        <p:spPr>
          <a:xfrm>
            <a:off x="1143635" y="266700"/>
            <a:ext cx="609663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12.6.1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搭建菜品详情界面布局</a:t>
            </a:r>
          </a:p>
        </p:txBody>
      </p:sp>
      <p:sp>
        <p:nvSpPr>
          <p:cNvPr id="17" name="矩形 16"/>
          <p:cNvSpPr/>
          <p:nvPr/>
        </p:nvSpPr>
        <p:spPr>
          <a:xfrm>
            <a:off x="4078605" y="2267585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FoodActivity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指定布局文件名为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activity_food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12" grpId="0"/>
      <p:bldP spid="14" grpId="0" bldLvl="0" animBg="1"/>
      <p:bldP spid="15" grpId="0"/>
      <p:bldP spid="18" grpId="0"/>
      <p:bldP spid="21" grpId="0" bldLvl="0" animBg="1"/>
      <p:bldP spid="22" grpId="0"/>
      <p:bldP spid="24" grpId="0"/>
      <p:bldP spid="26" grpId="0" bldLvl="0" animBg="1"/>
      <p:bldP spid="27" grpId="0"/>
      <p:bldP spid="30" grpId="0"/>
      <p:bldP spid="20" grpId="0"/>
      <p:bldP spid="28" grpId="0"/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12.6.2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实现菜品界面显示功能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78585" y="1196975"/>
            <a:ext cx="9432925" cy="4939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2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菜品详情界面的数据是从店铺详情界面传递过来的，该界面的逻辑代码相对比较简单，主要是获取传递过来的菜品数据，并将数据显示到界面上。实现菜品界面显示功能的具体步骤如下：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1.  </a:t>
            </a:r>
            <a:r>
              <a:rPr 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获取界面控件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在FoodActivity中创建初始化界面控件的方法initView()。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en-US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2.  </a:t>
            </a:r>
            <a:r>
              <a:rPr 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设置界面数据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在FoodActivity中创建一个setData()方法，该方法用于将数据设置到菜品详情界面的控件上。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en-US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3. </a:t>
            </a:r>
            <a:r>
              <a:rPr 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修改MenuAdapter.java文件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MenuAdapter中的getView()方法中的注释“//跳转到菜品详情界面”下方添加跳转到菜品详情界面的逻辑代码。</a:t>
            </a:r>
            <a:endParaRPr lang="en-US" sz="1800" b="1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订单功能业</a:t>
            </a:r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务实现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290955" y="2809240"/>
            <a:ext cx="2070735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  </a:t>
            </a:r>
            <a:r>
              <a:rPr 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订单功能业务实现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086985" y="3187065"/>
            <a:ext cx="62833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订单界面的开发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过程，能够实现订单界面的效果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692631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/>
          <p:nvPr/>
        </p:nvSpPr>
        <p:spPr bwMode="auto">
          <a:xfrm>
            <a:off x="1143635" y="1125220"/>
            <a:ext cx="9786620" cy="185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在店铺详情界面，点击“去结算”按钮，程序会跳转到</a:t>
            </a:r>
            <a:r>
              <a:rPr sz="2000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订单界面</a:t>
            </a: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，订单界面主要</a:t>
            </a:r>
            <a:r>
              <a:rPr sz="2000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展示的是收货地址、订单列表、小计、配送费以及订单总价与“去支付”按钮</a:t>
            </a: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，该界面的数据是从店铺详情界面传递过来的。</a:t>
            </a:r>
            <a:r>
              <a:rPr sz="2000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点击“去支付”按钮，程序会弹出一个二维码支付界面供用户付款</a:t>
            </a: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。接下来本节将针对订单功能业务的实现进行详细讲解。</a:t>
            </a:r>
          </a:p>
        </p:txBody>
      </p:sp>
      <p:pic>
        <p:nvPicPr>
          <p:cNvPr id="4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442" y="3645459"/>
            <a:ext cx="4551518" cy="273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4556436" y="4021600"/>
            <a:ext cx="3210452" cy="1800200"/>
          </a:xfrm>
          <a:prstGeom prst="rect">
            <a:avLst/>
          </a:prstGeom>
          <a:blipFill>
            <a:blip r:embed="rId3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  </a:t>
            </a:r>
            <a:r>
              <a:rPr 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订单功能业务实现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4310" y="852805"/>
            <a:ext cx="934720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订单界面主要用于展示收货地址、订单列表、小计、配送费、订单总价以及“去支付”按钮。</a:t>
            </a:r>
          </a:p>
        </p:txBody>
      </p:sp>
      <p:sp>
        <p:nvSpPr>
          <p:cNvPr id="3" name="椭圆 2"/>
          <p:cNvSpPr/>
          <p:nvPr/>
        </p:nvSpPr>
        <p:spPr bwMode="auto">
          <a:xfrm rot="574600">
            <a:off x="1706220" y="272229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47595" y="275335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4560" y="2712085"/>
            <a:ext cx="165227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创建订单界面：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093246" y="316912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3870325" y="2346960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OrderActivity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指定布局文件名为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activity_order</a:t>
            </a:r>
          </a:p>
        </p:txBody>
      </p:sp>
      <p:sp>
        <p:nvSpPr>
          <p:cNvPr id="12" name="矩形 11"/>
          <p:cNvSpPr/>
          <p:nvPr/>
        </p:nvSpPr>
        <p:spPr>
          <a:xfrm>
            <a:off x="2171053" y="375562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162101" y="417706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669085" y="375344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710460" y="378450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62163" y="4578588"/>
            <a:ext cx="20796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创建背景选择器：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161466" y="499303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" name="椭圆 20"/>
          <p:cNvSpPr/>
          <p:nvPr/>
        </p:nvSpPr>
        <p:spPr bwMode="auto">
          <a:xfrm rot="574600">
            <a:off x="1660830" y="453386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702205" y="456491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42478" y="537360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修改颜色文件：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111936" y="580647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" name="椭圆 25"/>
          <p:cNvSpPr/>
          <p:nvPr/>
        </p:nvSpPr>
        <p:spPr bwMode="auto">
          <a:xfrm rot="574600">
            <a:off x="1658925" y="540635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1700300" y="543740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93515" y="4554220"/>
            <a:ext cx="4199890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创建背景选择器payment_bg_selector.xml</a:t>
            </a:r>
          </a:p>
        </p:txBody>
      </p:sp>
      <p:pic>
        <p:nvPicPr>
          <p:cNvPr id="16" name="Picture 2" descr="C:\Users\Administrator\Desktop\图片7.png图片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59825" y="1741170"/>
            <a:ext cx="2846705" cy="48717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3726180" y="3407410"/>
            <a:ext cx="440880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order_head.xml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与payment.xml文件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在activity_order.xml中引入创建的两个文件</a:t>
            </a:r>
          </a:p>
        </p:txBody>
      </p:sp>
      <p:sp>
        <p:nvSpPr>
          <p:cNvPr id="28" name="矩形 27"/>
          <p:cNvSpPr/>
          <p:nvPr/>
        </p:nvSpPr>
        <p:spPr>
          <a:xfrm>
            <a:off x="3698875" y="5352415"/>
            <a:ext cx="429831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在colors.xml文件中添加橙色颜色值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448627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12.7.1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搭建订单界面布局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9" grpId="0"/>
      <p:bldP spid="12" grpId="0"/>
      <p:bldP spid="14" grpId="0" bldLvl="0" animBg="1"/>
      <p:bldP spid="15" grpId="0"/>
      <p:bldP spid="18" grpId="0"/>
      <p:bldP spid="21" grpId="0" bldLvl="0" animBg="1"/>
      <p:bldP spid="22" grpId="0"/>
      <p:bldP spid="24" grpId="0"/>
      <p:bldP spid="26" grpId="0" bldLvl="0" animBg="1"/>
      <p:bldP spid="27" grpId="0"/>
      <p:bldP spid="30" grpId="0"/>
      <p:bldP spid="20" grpId="0"/>
      <p:bldP spid="2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6535" y="1125220"/>
            <a:ext cx="934720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由于订单界面中使用ListView控件展示订单列表信息，所以需要创建一个该列表的条目界面。在条目界面中需要展示菜品的名称、数量以及总价信息。</a:t>
            </a:r>
          </a:p>
        </p:txBody>
      </p:sp>
      <p:sp>
        <p:nvSpPr>
          <p:cNvPr id="3" name="椭圆 2"/>
          <p:cNvSpPr/>
          <p:nvPr/>
        </p:nvSpPr>
        <p:spPr bwMode="auto">
          <a:xfrm rot="574600">
            <a:off x="1706220" y="286580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47595" y="289686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4560" y="2855595"/>
            <a:ext cx="224282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创建条目布局文件：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093246" y="331263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4223385" y="2855595"/>
            <a:ext cx="364680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创建布局文件order_item.xml</a:t>
            </a:r>
          </a:p>
        </p:txBody>
      </p:sp>
      <p:sp>
        <p:nvSpPr>
          <p:cNvPr id="12" name="矩形 11"/>
          <p:cNvSpPr/>
          <p:nvPr/>
        </p:nvSpPr>
        <p:spPr>
          <a:xfrm>
            <a:off x="2171053" y="389913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162101" y="432057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669085" y="389695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710460" y="392801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6" name="Picture 2" descr="C:\Users\Administrator\Desktop\图片8.png图片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99780" y="3213735"/>
            <a:ext cx="3511550" cy="8013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3750310" y="3862705"/>
            <a:ext cx="4447540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放置1个ImageView控件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、3个TextView控件</a:t>
            </a: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584454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12.7.2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搭建订单列表条目界面布局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9" grpId="0"/>
      <p:bldP spid="12" grpId="0"/>
      <p:bldP spid="14" grpId="0" bldLvl="0" animBg="1"/>
      <p:bldP spid="15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265" y="2199218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265" y="3119616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06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4817" y="2177039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店铺详情功能</a:t>
              </a: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业务实现 </a:t>
              </a: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4817" y="3102790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673" y="1730243"/>
              <a:ext cx="313345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菜品详情功能</a:t>
              </a: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业务实现</a:t>
              </a: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029095" y="4028653"/>
            <a:ext cx="1192190" cy="613062"/>
            <a:chOff x="2215144" y="982844"/>
            <a:chExt cx="1244730" cy="842780"/>
          </a:xfrm>
        </p:grpSpPr>
        <p:sp>
          <p:nvSpPr>
            <p:cNvPr id="3" name="平行四边形 2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文本框 9"/>
            <p:cNvSpPr txBox="1"/>
            <p:nvPr/>
          </p:nvSpPr>
          <p:spPr>
            <a:xfrm>
              <a:off x="2393075" y="1005670"/>
              <a:ext cx="1066799" cy="80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07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934647" y="4006474"/>
            <a:ext cx="5142331" cy="613062"/>
            <a:chOff x="4315150" y="953426"/>
            <a:chExt cx="3857250" cy="540057"/>
          </a:xfrm>
        </p:grpSpPr>
        <p:sp>
          <p:nvSpPr>
            <p:cNvPr id="9" name="矩形 8"/>
            <p:cNvSpPr/>
            <p:nvPr/>
          </p:nvSpPr>
          <p:spPr>
            <a:xfrm>
              <a:off x="4841196" y="1036090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订单功能</a:t>
              </a: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业务实现</a:t>
              </a: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4310" y="852805"/>
            <a:ext cx="934720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当点击订单界面的“去支付”按钮时，程序会弹出支付界面，该界面是一个对话框的样式，该界面上显示一个文本信息和一个二维码图片。</a:t>
            </a:r>
          </a:p>
        </p:txBody>
      </p:sp>
      <p:sp>
        <p:nvSpPr>
          <p:cNvPr id="3" name="椭圆 2"/>
          <p:cNvSpPr/>
          <p:nvPr/>
        </p:nvSpPr>
        <p:spPr bwMode="auto">
          <a:xfrm rot="574600">
            <a:off x="1347445" y="265054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88820" y="268159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5785" y="2640330"/>
            <a:ext cx="263779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创建支付界面布局文件：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734471" y="309737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4368165" y="2640330"/>
            <a:ext cx="353885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创建布局文件qr_code.xml</a:t>
            </a:r>
          </a:p>
        </p:txBody>
      </p:sp>
      <p:sp>
        <p:nvSpPr>
          <p:cNvPr id="12" name="矩形 11"/>
          <p:cNvSpPr/>
          <p:nvPr/>
        </p:nvSpPr>
        <p:spPr>
          <a:xfrm>
            <a:off x="1812278" y="3540363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导入界面图片：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803326" y="403355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310310" y="353818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351685" y="356923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802691" y="484952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" name="椭圆 20"/>
          <p:cNvSpPr/>
          <p:nvPr/>
        </p:nvSpPr>
        <p:spPr bwMode="auto">
          <a:xfrm rot="574600">
            <a:off x="1302055" y="439035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343430" y="442140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32175" y="3497580"/>
            <a:ext cx="5322570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将支付界面所需要的图片导入到drawable-hdpi文件夹中</a:t>
            </a:r>
          </a:p>
        </p:txBody>
      </p:sp>
      <p:pic>
        <p:nvPicPr>
          <p:cNvPr id="16" name="Picture 2" descr="C:\Users\Administrator\Desktop\图片9.png图片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59825" y="1741488"/>
            <a:ext cx="2846705" cy="48710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3432175" y="4415790"/>
            <a:ext cx="440880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放置1个TextView控件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、1个ImageView控件</a:t>
            </a: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448627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12.7.3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搭建支付界面布局</a:t>
            </a:r>
          </a:p>
        </p:txBody>
      </p:sp>
      <p:sp>
        <p:nvSpPr>
          <p:cNvPr id="6" name="矩形 5"/>
          <p:cNvSpPr/>
          <p:nvPr/>
        </p:nvSpPr>
        <p:spPr>
          <a:xfrm>
            <a:off x="1812278" y="4436983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9" grpId="0"/>
      <p:bldP spid="12" grpId="0"/>
      <p:bldP spid="14" grpId="0" bldLvl="0" animBg="1"/>
      <p:bldP spid="15" grpId="0"/>
      <p:bldP spid="21" grpId="0" bldLvl="0" animBg="1"/>
      <p:bldP spid="22" grpId="0"/>
      <p:bldP spid="30" grpId="0"/>
      <p:bldP spid="20" grpId="0"/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12.7.4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编写订单列表适配器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43025" y="1196975"/>
            <a:ext cx="9790430" cy="3923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2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订单界面的订单列表信息是用ListView控件展示的，所以需要创建一个数据适配器OrderAdapter对ListView控件进行数据适配。编写订单列表适配器的具体步骤如下：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1. </a:t>
            </a:r>
            <a:r>
              <a:rPr 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创建订单列表适配器OrderAdapter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在cn.itcast.order.adapter包中，创建一个适配器OrderAdapter，并在该适配器中重写getCount()方法、getItem()方法、getItemId()方法和getView()方法。</a:t>
            </a:r>
            <a:r>
              <a:rPr lang="en-US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2.  </a:t>
            </a:r>
            <a:r>
              <a:rPr 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创建ViewHolder类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lang="en-US" sz="18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在OrderAdapter中创建一个ViewHolder类</a:t>
            </a: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，该类主要用于创建订单列表条目上的控件对象，当订单列表快速滑动时，</a:t>
            </a:r>
            <a:r>
              <a:rPr lang="en-US" sz="18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该类可以快速为界面控件设置值，而不必每次都重新创建很多控件对象，这样可以提高程序的性能</a:t>
            </a:r>
            <a:r>
              <a:rPr lang="zh-CN" alt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12.7.5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实现订单显示与支付功能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14780" y="981075"/>
            <a:ext cx="9790430" cy="5215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2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订单界面的数据是从店铺详情界面传递过来的，该界面的逻辑代码相对比较简单，主要是获取传递过来的数据，并将数据显示到界面上。实现订单显示与支付功能的具体步骤如下：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1. </a:t>
            </a:r>
            <a:r>
              <a:rPr 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获取界面控件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在OrderActivity中创建界面控件的初始化方法init()，该方法用于获取订单界面所要用到的控件并实现返回键与“去支付”按钮的点击事件。</a:t>
            </a:r>
            <a:r>
              <a:rPr lang="en-US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2.  </a:t>
            </a:r>
            <a:r>
              <a:rPr 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设置界面数据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在OrderActivity中创建一个setData()方法，该方法用于将数据设置到订单界面的控件上</a:t>
            </a:r>
            <a:r>
              <a:rPr lang="zh-CN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altLang="zh-CN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</a:t>
            </a:r>
            <a:r>
              <a:rPr lang="zh-CN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lang="en-US" altLang="zh-CN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修改ShopDetailActivity.java文件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altLang="zh-CN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lang="zh-CN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由于点击店铺详情界面的“去结算”按钮时，会跳转到订单界面，所以需要找到ShopDetailActivity中的onClick()方法，在该方法中的注释“//跳转到订单界面”下方添加跳转到订单界面的逻辑代码。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67159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None/>
            </a:pP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08075" y="1804670"/>
            <a:ext cx="9794240" cy="400304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TextBox 38"/>
          <p:cNvSpPr txBox="1"/>
          <p:nvPr/>
        </p:nvSpPr>
        <p:spPr>
          <a:xfrm>
            <a:off x="1505109" y="2277304"/>
            <a:ext cx="9001000" cy="32315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本章主要开发了一个仿美团外卖的项目，该项目主要分为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店铺、店铺详情、菜品详情、订单等模块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，店铺模块中的数据是通过异步线程访问网络从Tomcat服务器上获取的，接着调用Handler将获取的信息发送到主线程并通过JSON解析获取的数据并显示到对应的界面上。在本项目的实现过程中用到了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异步线程访问网络、Tomcat服务器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Handler消息通信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JSON解析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等知识点，这些知识点在后来开发项目中是必须要使用的，因此希望读者认真分析每个模块的逻辑流程，并按照步骤完成项目。</a:t>
            </a:r>
          </a:p>
        </p:txBody>
      </p:sp>
      <p:sp>
        <p:nvSpPr>
          <p:cNvPr id="5" name="椭圆 4"/>
          <p:cNvSpPr/>
          <p:nvPr/>
        </p:nvSpPr>
        <p:spPr>
          <a:xfrm>
            <a:off x="432925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/>
              <a:t>本</a:t>
            </a:r>
          </a:p>
        </p:txBody>
      </p:sp>
      <p:sp>
        <p:nvSpPr>
          <p:cNvPr id="6" name="椭圆 5"/>
          <p:cNvSpPr/>
          <p:nvPr/>
        </p:nvSpPr>
        <p:spPr>
          <a:xfrm>
            <a:off x="504807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章</a:t>
            </a:r>
          </a:p>
        </p:txBody>
      </p:sp>
      <p:sp>
        <p:nvSpPr>
          <p:cNvPr id="7" name="椭圆 6"/>
          <p:cNvSpPr/>
          <p:nvPr/>
        </p:nvSpPr>
        <p:spPr>
          <a:xfrm>
            <a:off x="576689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小</a:t>
            </a:r>
          </a:p>
        </p:txBody>
      </p:sp>
      <p:sp>
        <p:nvSpPr>
          <p:cNvPr id="8" name="椭圆 7"/>
          <p:cNvSpPr/>
          <p:nvPr/>
        </p:nvSpPr>
        <p:spPr>
          <a:xfrm>
            <a:off x="648571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项目分析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290955" y="2809240"/>
            <a:ext cx="2070735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项目分析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086985" y="2997835"/>
            <a:ext cx="602996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仿美团外卖项目的分析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，能够说出项目的开发环境和模块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692631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原创设计师QQ598969553          _3"/>
          <p:cNvSpPr/>
          <p:nvPr/>
        </p:nvSpPr>
        <p:spPr>
          <a:xfrm>
            <a:off x="1270635" y="1299845"/>
            <a:ext cx="9430385" cy="416877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206625" y="1053465"/>
            <a:ext cx="158178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项目概述</a:t>
            </a: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项目分析</a:t>
            </a:r>
          </a:p>
        </p:txBody>
      </p:sp>
      <p:sp>
        <p:nvSpPr>
          <p:cNvPr id="2" name="内容占位符 2"/>
          <p:cNvSpPr txBox="1"/>
          <p:nvPr/>
        </p:nvSpPr>
        <p:spPr bwMode="auto">
          <a:xfrm>
            <a:off x="1486535" y="1644650"/>
            <a:ext cx="8926830" cy="375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仿美团外卖项目是一个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网上订餐项目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，该项目中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包含订餐的店铺、各店铺的菜单、购物车以及订单与付款等模块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在店铺列表中可以看到店铺的名称、月售数量、起送价格与配送费用、配送时间以及店铺特色等信息，点击店铺列表中的任意一个店铺，程序会进入到店铺详情界面，该界面主要用于显示店铺中的菜单信息，同时可以将想要吃的菜添加到购物车中，选完菜之后可以点击该界面中的“去结算”按钮，进入到订单界面，在该界面核对已点的菜单信息，并通过“去支付”按钮进行付款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f15e6573a385e41c33bb97e7105a62faa5c4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1,&quot;width&quot;:6309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1,&quot;width&quot;:6323}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3324</Words>
  <Application>Microsoft Office PowerPoint</Application>
  <PresentationFormat>自定义</PresentationFormat>
  <Paragraphs>425</Paragraphs>
  <Slides>64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74" baseType="lpstr">
      <vt:lpstr>Source Han Sans K Bold</vt:lpstr>
      <vt:lpstr>微软雅黑</vt:lpstr>
      <vt:lpstr>字魂105号-简雅黑</vt:lpstr>
      <vt:lpstr>Arial</vt:lpstr>
      <vt:lpstr>Calibri</vt:lpstr>
      <vt:lpstr>Times New Roman</vt:lpstr>
      <vt:lpstr>Verdana</vt:lpstr>
      <vt:lpstr>Wingdings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Hu Junyao</cp:lastModifiedBy>
  <cp:revision>5938</cp:revision>
  <dcterms:created xsi:type="dcterms:W3CDTF">2020-11-11T09:29:00Z</dcterms:created>
  <dcterms:modified xsi:type="dcterms:W3CDTF">2021-12-24T08:21:58Z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78D6B75DE5E842DD82F15AE2FCA65262</vt:lpwstr>
  </property>
</Properties>
</file>