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4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2.xml" ContentType="application/vnd.openxmlformats-officedocument.presentationml.tags+xml"/>
  <Override PartName="/ppt/notesSlides/notesSlide16.xml" ContentType="application/vnd.openxmlformats-officedocument.presentationml.notesSlide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57"/>
  </p:notesMasterIdLst>
  <p:sldIdLst>
    <p:sldId id="428" r:id="rId2"/>
    <p:sldId id="427" r:id="rId3"/>
    <p:sldId id="435" r:id="rId4"/>
    <p:sldId id="414" r:id="rId5"/>
    <p:sldId id="413" r:id="rId6"/>
    <p:sldId id="439" r:id="rId7"/>
    <p:sldId id="396" r:id="rId8"/>
    <p:sldId id="405" r:id="rId9"/>
    <p:sldId id="446" r:id="rId10"/>
    <p:sldId id="440" r:id="rId11"/>
    <p:sldId id="328" r:id="rId12"/>
    <p:sldId id="441" r:id="rId13"/>
    <p:sldId id="397" r:id="rId14"/>
    <p:sldId id="442" r:id="rId15"/>
    <p:sldId id="399" r:id="rId16"/>
    <p:sldId id="417" r:id="rId17"/>
    <p:sldId id="389" r:id="rId18"/>
    <p:sldId id="390" r:id="rId19"/>
    <p:sldId id="375" r:id="rId20"/>
    <p:sldId id="387" r:id="rId21"/>
    <p:sldId id="333" r:id="rId22"/>
    <p:sldId id="436" r:id="rId23"/>
    <p:sldId id="420" r:id="rId24"/>
    <p:sldId id="408" r:id="rId25"/>
    <p:sldId id="379" r:id="rId26"/>
    <p:sldId id="421" r:id="rId27"/>
    <p:sldId id="407" r:id="rId28"/>
    <p:sldId id="382" r:id="rId29"/>
    <p:sldId id="275" r:id="rId30"/>
    <p:sldId id="423" r:id="rId31"/>
    <p:sldId id="305" r:id="rId32"/>
    <p:sldId id="437" r:id="rId33"/>
    <p:sldId id="424" r:id="rId34"/>
    <p:sldId id="368" r:id="rId35"/>
    <p:sldId id="369" r:id="rId36"/>
    <p:sldId id="370" r:id="rId37"/>
    <p:sldId id="372" r:id="rId38"/>
    <p:sldId id="401" r:id="rId39"/>
    <p:sldId id="360" r:id="rId40"/>
    <p:sldId id="444" r:id="rId41"/>
    <p:sldId id="438" r:id="rId42"/>
    <p:sldId id="350" r:id="rId43"/>
    <p:sldId id="357" r:id="rId44"/>
    <p:sldId id="358" r:id="rId45"/>
    <p:sldId id="447" r:id="rId46"/>
    <p:sldId id="359" r:id="rId47"/>
    <p:sldId id="403" r:id="rId48"/>
    <p:sldId id="425" r:id="rId49"/>
    <p:sldId id="402" r:id="rId50"/>
    <p:sldId id="406" r:id="rId51"/>
    <p:sldId id="443" r:id="rId52"/>
    <p:sldId id="448" r:id="rId53"/>
    <p:sldId id="449" r:id="rId54"/>
    <p:sldId id="349" r:id="rId55"/>
    <p:sldId id="348" r:id="rId56"/>
  </p:sldIdLst>
  <p:sldSz cx="9144000" cy="6858000" type="screen4x3"/>
  <p:notesSz cx="6858000" cy="9144000"/>
  <p:custDataLst>
    <p:tags r:id="rId5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7041" autoAdjust="0"/>
  </p:normalViewPr>
  <p:slideViewPr>
    <p:cSldViewPr>
      <p:cViewPr varScale="1">
        <p:scale>
          <a:sx n="73" d="100"/>
          <a:sy n="73" d="100"/>
        </p:scale>
        <p:origin x="26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6726F-6F2B-4671-99AA-215D6C3E025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26AF3CB8-F623-46D9-89F2-05B818EE9B9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rPr>
            <a:t>CGI</a:t>
          </a:r>
        </a:p>
      </dgm:t>
    </dgm:pt>
    <dgm:pt modelId="{EE14336F-55C8-4D41-82CA-F4360BE1C0FD}" type="parTrans" cxnId="{89351A12-A9D4-4C3A-AEA5-88426B824423}">
      <dgm:prSet/>
      <dgm:spPr/>
      <dgm:t>
        <a:bodyPr/>
        <a:lstStyle/>
        <a:p>
          <a:endParaRPr lang="zh-CN" altLang="en-US"/>
        </a:p>
      </dgm:t>
    </dgm:pt>
    <dgm:pt modelId="{4940F7D0-9936-4174-8A35-96306D7E7CAB}" type="sibTrans" cxnId="{89351A12-A9D4-4C3A-AEA5-88426B824423}">
      <dgm:prSet/>
      <dgm:spPr/>
      <dgm:t>
        <a:bodyPr/>
        <a:lstStyle/>
        <a:p>
          <a:endParaRPr lang="zh-CN" altLang="en-US"/>
        </a:p>
      </dgm:t>
    </dgm:pt>
    <dgm:pt modelId="{C2A7F5EE-BD54-4796-A752-6431016A19C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rPr>
            <a:t>ASP</a:t>
          </a:r>
        </a:p>
      </dgm:t>
    </dgm:pt>
    <dgm:pt modelId="{FB0318C9-6E3D-43D5-B84C-E434BF0B7D14}" type="parTrans" cxnId="{AB0876A5-B9E9-4EBA-8A00-F1E4B59DB979}">
      <dgm:prSet/>
      <dgm:spPr/>
      <dgm:t>
        <a:bodyPr/>
        <a:lstStyle/>
        <a:p>
          <a:endParaRPr lang="zh-CN" altLang="en-US"/>
        </a:p>
      </dgm:t>
    </dgm:pt>
    <dgm:pt modelId="{2E51BFF0-84F9-4B97-97B3-26A6BE9BD3CB}" type="sibTrans" cxnId="{AB0876A5-B9E9-4EBA-8A00-F1E4B59DB979}">
      <dgm:prSet/>
      <dgm:spPr/>
      <dgm:t>
        <a:bodyPr/>
        <a:lstStyle/>
        <a:p>
          <a:endParaRPr lang="zh-CN" altLang="en-US"/>
        </a:p>
      </dgm:t>
    </dgm:pt>
    <dgm:pt modelId="{B78E0F28-C0C5-4F82-AE26-05D4D590776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rPr>
            <a:t>ASP.NET</a:t>
          </a:r>
        </a:p>
      </dgm:t>
    </dgm:pt>
    <dgm:pt modelId="{7DAC3627-E34D-4A11-BF85-D52E5D4791FD}" type="parTrans" cxnId="{FFD662BE-7DAF-4762-8ED3-F9B1BE7B09BE}">
      <dgm:prSet/>
      <dgm:spPr/>
      <dgm:t>
        <a:bodyPr/>
        <a:lstStyle/>
        <a:p>
          <a:endParaRPr lang="zh-CN" altLang="en-US"/>
        </a:p>
      </dgm:t>
    </dgm:pt>
    <dgm:pt modelId="{6C72EEAE-8F45-45A9-8F5C-5DA1BCD118F8}" type="sibTrans" cxnId="{FFD662BE-7DAF-4762-8ED3-F9B1BE7B09BE}">
      <dgm:prSet/>
      <dgm:spPr/>
      <dgm:t>
        <a:bodyPr/>
        <a:lstStyle/>
        <a:p>
          <a:endParaRPr lang="zh-CN" altLang="en-US"/>
        </a:p>
      </dgm:t>
    </dgm:pt>
    <dgm:pt modelId="{53127B47-FAEC-432F-923A-341FA68ABFB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rPr>
            <a:t>PHP</a:t>
          </a:r>
        </a:p>
      </dgm:t>
    </dgm:pt>
    <dgm:pt modelId="{992F6C13-4000-4DF1-A367-963F982CD9C6}" type="parTrans" cxnId="{E41D1AAB-E887-4B84-AD69-EB73542012AD}">
      <dgm:prSet/>
      <dgm:spPr/>
      <dgm:t>
        <a:bodyPr/>
        <a:lstStyle/>
        <a:p>
          <a:endParaRPr lang="zh-CN" altLang="en-US"/>
        </a:p>
      </dgm:t>
    </dgm:pt>
    <dgm:pt modelId="{CA5016C3-53B8-4BBA-BFA0-6C1BA23D5FBA}" type="sibTrans" cxnId="{E41D1AAB-E887-4B84-AD69-EB73542012AD}">
      <dgm:prSet/>
      <dgm:spPr/>
      <dgm:t>
        <a:bodyPr/>
        <a:lstStyle/>
        <a:p>
          <a:endParaRPr lang="zh-CN" altLang="en-US"/>
        </a:p>
      </dgm:t>
    </dgm:pt>
    <dgm:pt modelId="{2845ECF6-3B74-4E56-B684-33FD6F20716E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rPr>
            <a:t>JSP</a:t>
          </a:r>
        </a:p>
      </dgm:t>
    </dgm:pt>
    <dgm:pt modelId="{B1910372-7794-4F0F-8E11-4E26A48B6C35}" type="parTrans" cxnId="{F34DD45F-AD6E-4CBF-89F6-4569ED967A21}">
      <dgm:prSet/>
      <dgm:spPr/>
      <dgm:t>
        <a:bodyPr/>
        <a:lstStyle/>
        <a:p>
          <a:endParaRPr lang="zh-CN" altLang="en-US"/>
        </a:p>
      </dgm:t>
    </dgm:pt>
    <dgm:pt modelId="{D3BAB55C-31E9-40F7-B28B-12E6B87B41F8}" type="sibTrans" cxnId="{F34DD45F-AD6E-4CBF-89F6-4569ED967A21}">
      <dgm:prSet/>
      <dgm:spPr/>
      <dgm:t>
        <a:bodyPr/>
        <a:lstStyle/>
        <a:p>
          <a:endParaRPr lang="zh-CN" altLang="en-US"/>
        </a:p>
      </dgm:t>
    </dgm:pt>
    <dgm:pt modelId="{97F4849A-3B87-45BB-9C59-A999B2E4970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b="1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rPr>
            <a:t>JavaEE</a:t>
          </a:r>
          <a:endParaRPr kumimoji="0" lang="en-US" altLang="zh-CN" b="1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endParaRPr>
        </a:p>
      </dgm:t>
    </dgm:pt>
    <dgm:pt modelId="{47E9B00F-289B-4ED5-91E3-8E74660ACA95}" type="parTrans" cxnId="{B74E93FE-1515-4D19-B8A2-7B1C8CFA5904}">
      <dgm:prSet/>
      <dgm:spPr/>
      <dgm:t>
        <a:bodyPr/>
        <a:lstStyle/>
        <a:p>
          <a:endParaRPr lang="zh-CN" altLang="en-US"/>
        </a:p>
      </dgm:t>
    </dgm:pt>
    <dgm:pt modelId="{DB805C7D-C4EB-4F8E-A885-4114D0DC59AD}" type="sibTrans" cxnId="{B74E93FE-1515-4D19-B8A2-7B1C8CFA5904}">
      <dgm:prSet/>
      <dgm:spPr/>
      <dgm:t>
        <a:bodyPr/>
        <a:lstStyle/>
        <a:p>
          <a:endParaRPr lang="zh-CN" altLang="en-US"/>
        </a:p>
      </dgm:t>
    </dgm:pt>
    <dgm:pt modelId="{2B74DFF8-6CE7-404C-B649-47071ED1F9C6}" type="pres">
      <dgm:prSet presAssocID="{FFC6726F-6F2B-4671-99AA-215D6C3E02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D8DFAB9-CC73-4328-A950-3AB39C182766}" type="pres">
      <dgm:prSet presAssocID="{26AF3CB8-F623-46D9-89F2-05B818EE9B9F}" presName="hierRoot1" presStyleCnt="0">
        <dgm:presLayoutVars>
          <dgm:hierBranch/>
        </dgm:presLayoutVars>
      </dgm:prSet>
      <dgm:spPr/>
    </dgm:pt>
    <dgm:pt modelId="{9087092F-3F0E-4579-91BE-C2217AEE0B6A}" type="pres">
      <dgm:prSet presAssocID="{26AF3CB8-F623-46D9-89F2-05B818EE9B9F}" presName="rootComposite1" presStyleCnt="0"/>
      <dgm:spPr/>
    </dgm:pt>
    <dgm:pt modelId="{E57EE7AA-AFCB-44E1-A878-4E234BF0ED22}" type="pres">
      <dgm:prSet presAssocID="{26AF3CB8-F623-46D9-89F2-05B818EE9B9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D43E6F-97C6-4629-89F8-96751CEF79EF}" type="pres">
      <dgm:prSet presAssocID="{26AF3CB8-F623-46D9-89F2-05B818EE9B9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36F0E71F-4B3E-4DCA-8CD9-306CFC92311A}" type="pres">
      <dgm:prSet presAssocID="{26AF3CB8-F623-46D9-89F2-05B818EE9B9F}" presName="hierChild2" presStyleCnt="0"/>
      <dgm:spPr/>
    </dgm:pt>
    <dgm:pt modelId="{144D5925-6C47-4D1F-8042-5AE0C597F0BD}" type="pres">
      <dgm:prSet presAssocID="{FB0318C9-6E3D-43D5-B84C-E434BF0B7D14}" presName="Name35" presStyleLbl="parChTrans1D2" presStyleIdx="0" presStyleCnt="3"/>
      <dgm:spPr/>
      <dgm:t>
        <a:bodyPr/>
        <a:lstStyle/>
        <a:p>
          <a:endParaRPr lang="zh-CN" altLang="en-US"/>
        </a:p>
      </dgm:t>
    </dgm:pt>
    <dgm:pt modelId="{B7DBC8E1-1633-4434-BCC9-189383B2935D}" type="pres">
      <dgm:prSet presAssocID="{C2A7F5EE-BD54-4796-A752-6431016A19C0}" presName="hierRoot2" presStyleCnt="0">
        <dgm:presLayoutVars>
          <dgm:hierBranch/>
        </dgm:presLayoutVars>
      </dgm:prSet>
      <dgm:spPr/>
    </dgm:pt>
    <dgm:pt modelId="{DB7551DE-8738-45BB-932C-DC5B09856811}" type="pres">
      <dgm:prSet presAssocID="{C2A7F5EE-BD54-4796-A752-6431016A19C0}" presName="rootComposite" presStyleCnt="0"/>
      <dgm:spPr/>
    </dgm:pt>
    <dgm:pt modelId="{42BB84D5-E81B-4A51-AA85-AFC864FDDB30}" type="pres">
      <dgm:prSet presAssocID="{C2A7F5EE-BD54-4796-A752-6431016A19C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F0066E-8374-4887-9E63-9D856FA66D1F}" type="pres">
      <dgm:prSet presAssocID="{C2A7F5EE-BD54-4796-A752-6431016A19C0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F4BFDCB5-D950-40ED-A2C4-BAEE8CF811CC}" type="pres">
      <dgm:prSet presAssocID="{C2A7F5EE-BD54-4796-A752-6431016A19C0}" presName="hierChild4" presStyleCnt="0"/>
      <dgm:spPr/>
    </dgm:pt>
    <dgm:pt modelId="{973DE1A5-1576-4FF4-8F64-3AF4A0B7A670}" type="pres">
      <dgm:prSet presAssocID="{7DAC3627-E34D-4A11-BF85-D52E5D4791FD}" presName="Name35" presStyleLbl="parChTrans1D3" presStyleIdx="0" presStyleCnt="2"/>
      <dgm:spPr/>
      <dgm:t>
        <a:bodyPr/>
        <a:lstStyle/>
        <a:p>
          <a:endParaRPr lang="zh-CN" altLang="en-US"/>
        </a:p>
      </dgm:t>
    </dgm:pt>
    <dgm:pt modelId="{2481D252-C530-433B-9F36-580BF602D16C}" type="pres">
      <dgm:prSet presAssocID="{B78E0F28-C0C5-4F82-AE26-05D4D590776D}" presName="hierRoot2" presStyleCnt="0">
        <dgm:presLayoutVars>
          <dgm:hierBranch val="r"/>
        </dgm:presLayoutVars>
      </dgm:prSet>
      <dgm:spPr/>
    </dgm:pt>
    <dgm:pt modelId="{616D6D8D-ADE5-4331-A184-40C191967DF4}" type="pres">
      <dgm:prSet presAssocID="{B78E0F28-C0C5-4F82-AE26-05D4D590776D}" presName="rootComposite" presStyleCnt="0"/>
      <dgm:spPr/>
    </dgm:pt>
    <dgm:pt modelId="{BFC3CE70-0873-444E-889C-FA7BA837786C}" type="pres">
      <dgm:prSet presAssocID="{B78E0F28-C0C5-4F82-AE26-05D4D590776D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367493-8C24-4750-9F2A-6D895FDF4985}" type="pres">
      <dgm:prSet presAssocID="{B78E0F28-C0C5-4F82-AE26-05D4D590776D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E2DF33DB-570C-471E-853C-486F8C68038D}" type="pres">
      <dgm:prSet presAssocID="{B78E0F28-C0C5-4F82-AE26-05D4D590776D}" presName="hierChild4" presStyleCnt="0"/>
      <dgm:spPr/>
    </dgm:pt>
    <dgm:pt modelId="{3D2C1552-BA66-46D6-9FE8-FF699D3EFCC1}" type="pres">
      <dgm:prSet presAssocID="{B78E0F28-C0C5-4F82-AE26-05D4D590776D}" presName="hierChild5" presStyleCnt="0"/>
      <dgm:spPr/>
    </dgm:pt>
    <dgm:pt modelId="{D2162FA1-C481-4394-AF63-9D8E50DCCD06}" type="pres">
      <dgm:prSet presAssocID="{C2A7F5EE-BD54-4796-A752-6431016A19C0}" presName="hierChild5" presStyleCnt="0"/>
      <dgm:spPr/>
    </dgm:pt>
    <dgm:pt modelId="{4DFA49F8-76C9-482E-8B35-C868584122C9}" type="pres">
      <dgm:prSet presAssocID="{992F6C13-4000-4DF1-A367-963F982CD9C6}" presName="Name35" presStyleLbl="parChTrans1D2" presStyleIdx="1" presStyleCnt="3"/>
      <dgm:spPr/>
      <dgm:t>
        <a:bodyPr/>
        <a:lstStyle/>
        <a:p>
          <a:endParaRPr lang="zh-CN" altLang="en-US"/>
        </a:p>
      </dgm:t>
    </dgm:pt>
    <dgm:pt modelId="{881A1ABA-523A-4750-BD6F-7D262A658938}" type="pres">
      <dgm:prSet presAssocID="{53127B47-FAEC-432F-923A-341FA68ABFB9}" presName="hierRoot2" presStyleCnt="0">
        <dgm:presLayoutVars>
          <dgm:hierBranch/>
        </dgm:presLayoutVars>
      </dgm:prSet>
      <dgm:spPr/>
    </dgm:pt>
    <dgm:pt modelId="{A539CD25-60A4-4859-A879-8B30FDECE5CB}" type="pres">
      <dgm:prSet presAssocID="{53127B47-FAEC-432F-923A-341FA68ABFB9}" presName="rootComposite" presStyleCnt="0"/>
      <dgm:spPr/>
    </dgm:pt>
    <dgm:pt modelId="{16258609-D11C-48EB-8C8A-4467BB3E7D2A}" type="pres">
      <dgm:prSet presAssocID="{53127B47-FAEC-432F-923A-341FA68ABFB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03EA7D-71C5-4FE0-83C8-D8B5D3E3EDA2}" type="pres">
      <dgm:prSet presAssocID="{53127B47-FAEC-432F-923A-341FA68ABFB9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93601A6D-950A-4F09-B372-2F20D16D86DA}" type="pres">
      <dgm:prSet presAssocID="{53127B47-FAEC-432F-923A-341FA68ABFB9}" presName="hierChild4" presStyleCnt="0"/>
      <dgm:spPr/>
    </dgm:pt>
    <dgm:pt modelId="{8EA4A013-C911-4EAF-987C-822C15291BF9}" type="pres">
      <dgm:prSet presAssocID="{53127B47-FAEC-432F-923A-341FA68ABFB9}" presName="hierChild5" presStyleCnt="0"/>
      <dgm:spPr/>
    </dgm:pt>
    <dgm:pt modelId="{155C4136-604E-4A48-A12E-B61363BC7D8A}" type="pres">
      <dgm:prSet presAssocID="{B1910372-7794-4F0F-8E11-4E26A48B6C35}" presName="Name35" presStyleLbl="parChTrans1D2" presStyleIdx="2" presStyleCnt="3"/>
      <dgm:spPr/>
      <dgm:t>
        <a:bodyPr/>
        <a:lstStyle/>
        <a:p>
          <a:endParaRPr lang="zh-CN" altLang="en-US"/>
        </a:p>
      </dgm:t>
    </dgm:pt>
    <dgm:pt modelId="{7092C576-9F54-4148-AFAB-2F09238DBCD1}" type="pres">
      <dgm:prSet presAssocID="{2845ECF6-3B74-4E56-B684-33FD6F20716E}" presName="hierRoot2" presStyleCnt="0">
        <dgm:presLayoutVars>
          <dgm:hierBranch/>
        </dgm:presLayoutVars>
      </dgm:prSet>
      <dgm:spPr/>
    </dgm:pt>
    <dgm:pt modelId="{571F0F10-9680-43EB-8122-5301E513AC42}" type="pres">
      <dgm:prSet presAssocID="{2845ECF6-3B74-4E56-B684-33FD6F20716E}" presName="rootComposite" presStyleCnt="0"/>
      <dgm:spPr/>
    </dgm:pt>
    <dgm:pt modelId="{1AA6A72A-D9E8-462E-9C9C-F29B65EDCA2E}" type="pres">
      <dgm:prSet presAssocID="{2845ECF6-3B74-4E56-B684-33FD6F20716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C242F1-AF17-40E6-91C9-1DA6F903F839}" type="pres">
      <dgm:prSet presAssocID="{2845ECF6-3B74-4E56-B684-33FD6F20716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383444D6-59C4-4B7B-81B3-D6F203AB64C3}" type="pres">
      <dgm:prSet presAssocID="{2845ECF6-3B74-4E56-B684-33FD6F20716E}" presName="hierChild4" presStyleCnt="0"/>
      <dgm:spPr/>
    </dgm:pt>
    <dgm:pt modelId="{15CAD203-4F33-46CA-A162-A91093F216BC}" type="pres">
      <dgm:prSet presAssocID="{47E9B00F-289B-4ED5-91E3-8E74660ACA95}" presName="Name35" presStyleLbl="parChTrans1D3" presStyleIdx="1" presStyleCnt="2"/>
      <dgm:spPr/>
      <dgm:t>
        <a:bodyPr/>
        <a:lstStyle/>
        <a:p>
          <a:endParaRPr lang="zh-CN" altLang="en-US"/>
        </a:p>
      </dgm:t>
    </dgm:pt>
    <dgm:pt modelId="{CB7736DF-51B6-4013-8E28-44F02E534E51}" type="pres">
      <dgm:prSet presAssocID="{97F4849A-3B87-45BB-9C59-A999B2E49703}" presName="hierRoot2" presStyleCnt="0">
        <dgm:presLayoutVars>
          <dgm:hierBranch val="r"/>
        </dgm:presLayoutVars>
      </dgm:prSet>
      <dgm:spPr/>
    </dgm:pt>
    <dgm:pt modelId="{80086E80-F825-403C-8182-5CF9BB72B4CA}" type="pres">
      <dgm:prSet presAssocID="{97F4849A-3B87-45BB-9C59-A999B2E49703}" presName="rootComposite" presStyleCnt="0"/>
      <dgm:spPr/>
    </dgm:pt>
    <dgm:pt modelId="{214EEA58-58FD-45EC-B8B6-966E4BF71EB4}" type="pres">
      <dgm:prSet presAssocID="{97F4849A-3B87-45BB-9C59-A999B2E49703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70884D-7CFD-47B6-8F41-563D06E95AE9}" type="pres">
      <dgm:prSet presAssocID="{97F4849A-3B87-45BB-9C59-A999B2E49703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6C510CDB-8119-489E-8BF8-5E6AF052DECF}" type="pres">
      <dgm:prSet presAssocID="{97F4849A-3B87-45BB-9C59-A999B2E49703}" presName="hierChild4" presStyleCnt="0"/>
      <dgm:spPr/>
    </dgm:pt>
    <dgm:pt modelId="{740BE477-C958-45CC-B3DB-780A625BAD9F}" type="pres">
      <dgm:prSet presAssocID="{97F4849A-3B87-45BB-9C59-A999B2E49703}" presName="hierChild5" presStyleCnt="0"/>
      <dgm:spPr/>
    </dgm:pt>
    <dgm:pt modelId="{BDECBAB2-1DB4-45D8-9B25-D9F7A3A4CAF1}" type="pres">
      <dgm:prSet presAssocID="{2845ECF6-3B74-4E56-B684-33FD6F20716E}" presName="hierChild5" presStyleCnt="0"/>
      <dgm:spPr/>
    </dgm:pt>
    <dgm:pt modelId="{EC1F6A72-8CD4-4B43-AD23-D943412623A5}" type="pres">
      <dgm:prSet presAssocID="{26AF3CB8-F623-46D9-89F2-05B818EE9B9F}" presName="hierChild3" presStyleCnt="0"/>
      <dgm:spPr/>
    </dgm:pt>
  </dgm:ptLst>
  <dgm:cxnLst>
    <dgm:cxn modelId="{67A37B9B-4680-4BEA-9086-75055DE07F3A}" type="presOf" srcId="{FB0318C9-6E3D-43D5-B84C-E434BF0B7D14}" destId="{144D5925-6C47-4D1F-8042-5AE0C597F0BD}" srcOrd="0" destOrd="0" presId="urn:microsoft.com/office/officeart/2005/8/layout/orgChart1"/>
    <dgm:cxn modelId="{C7324798-30CD-4356-A87A-418619265907}" type="presOf" srcId="{53127B47-FAEC-432F-923A-341FA68ABFB9}" destId="{16258609-D11C-48EB-8C8A-4467BB3E7D2A}" srcOrd="0" destOrd="0" presId="urn:microsoft.com/office/officeart/2005/8/layout/orgChart1"/>
    <dgm:cxn modelId="{61639563-6CE7-4B3F-B589-12C8B6AFBD7C}" type="presOf" srcId="{97F4849A-3B87-45BB-9C59-A999B2E49703}" destId="{2870884D-7CFD-47B6-8F41-563D06E95AE9}" srcOrd="1" destOrd="0" presId="urn:microsoft.com/office/officeart/2005/8/layout/orgChart1"/>
    <dgm:cxn modelId="{B626A828-2D75-43B0-B561-9A1DF065748F}" type="presOf" srcId="{C2A7F5EE-BD54-4796-A752-6431016A19C0}" destId="{42BB84D5-E81B-4A51-AA85-AFC864FDDB30}" srcOrd="0" destOrd="0" presId="urn:microsoft.com/office/officeart/2005/8/layout/orgChart1"/>
    <dgm:cxn modelId="{F2699DD0-0E8D-4DD8-A89B-13C7770FA332}" type="presOf" srcId="{26AF3CB8-F623-46D9-89F2-05B818EE9B9F}" destId="{E57EE7AA-AFCB-44E1-A878-4E234BF0ED22}" srcOrd="0" destOrd="0" presId="urn:microsoft.com/office/officeart/2005/8/layout/orgChart1"/>
    <dgm:cxn modelId="{89351A12-A9D4-4C3A-AEA5-88426B824423}" srcId="{FFC6726F-6F2B-4671-99AA-215D6C3E025E}" destId="{26AF3CB8-F623-46D9-89F2-05B818EE9B9F}" srcOrd="0" destOrd="0" parTransId="{EE14336F-55C8-4D41-82CA-F4360BE1C0FD}" sibTransId="{4940F7D0-9936-4174-8A35-96306D7E7CAB}"/>
    <dgm:cxn modelId="{5CD8BDFF-AE66-4319-8850-9EBF72156BD4}" type="presOf" srcId="{97F4849A-3B87-45BB-9C59-A999B2E49703}" destId="{214EEA58-58FD-45EC-B8B6-966E4BF71EB4}" srcOrd="0" destOrd="0" presId="urn:microsoft.com/office/officeart/2005/8/layout/orgChart1"/>
    <dgm:cxn modelId="{FEC1B0AB-212F-4A5D-974B-141AD9B7AF45}" type="presOf" srcId="{7DAC3627-E34D-4A11-BF85-D52E5D4791FD}" destId="{973DE1A5-1576-4FF4-8F64-3AF4A0B7A670}" srcOrd="0" destOrd="0" presId="urn:microsoft.com/office/officeart/2005/8/layout/orgChart1"/>
    <dgm:cxn modelId="{9E8EF21D-5BB9-47C8-AFD8-EBFAB0FA04EF}" type="presOf" srcId="{53127B47-FAEC-432F-923A-341FA68ABFB9}" destId="{4E03EA7D-71C5-4FE0-83C8-D8B5D3E3EDA2}" srcOrd="1" destOrd="0" presId="urn:microsoft.com/office/officeart/2005/8/layout/orgChart1"/>
    <dgm:cxn modelId="{E41D1AAB-E887-4B84-AD69-EB73542012AD}" srcId="{26AF3CB8-F623-46D9-89F2-05B818EE9B9F}" destId="{53127B47-FAEC-432F-923A-341FA68ABFB9}" srcOrd="1" destOrd="0" parTransId="{992F6C13-4000-4DF1-A367-963F982CD9C6}" sibTransId="{CA5016C3-53B8-4BBA-BFA0-6C1BA23D5FBA}"/>
    <dgm:cxn modelId="{46C75B86-DD57-4800-8FE7-507607EEC618}" type="presOf" srcId="{26AF3CB8-F623-46D9-89F2-05B818EE9B9F}" destId="{BCD43E6F-97C6-4629-89F8-96751CEF79EF}" srcOrd="1" destOrd="0" presId="urn:microsoft.com/office/officeart/2005/8/layout/orgChart1"/>
    <dgm:cxn modelId="{C7D067CC-6D5A-472A-A518-FA365A360F96}" type="presOf" srcId="{B78E0F28-C0C5-4F82-AE26-05D4D590776D}" destId="{E8367493-8C24-4750-9F2A-6D895FDF4985}" srcOrd="1" destOrd="0" presId="urn:microsoft.com/office/officeart/2005/8/layout/orgChart1"/>
    <dgm:cxn modelId="{B74E93FE-1515-4D19-B8A2-7B1C8CFA5904}" srcId="{2845ECF6-3B74-4E56-B684-33FD6F20716E}" destId="{97F4849A-3B87-45BB-9C59-A999B2E49703}" srcOrd="0" destOrd="0" parTransId="{47E9B00F-289B-4ED5-91E3-8E74660ACA95}" sibTransId="{DB805C7D-C4EB-4F8E-A885-4114D0DC59AD}"/>
    <dgm:cxn modelId="{1D2C66F9-791E-4A1B-98C9-27AEB019FAF4}" type="presOf" srcId="{2845ECF6-3B74-4E56-B684-33FD6F20716E}" destId="{DAC242F1-AF17-40E6-91C9-1DA6F903F839}" srcOrd="1" destOrd="0" presId="urn:microsoft.com/office/officeart/2005/8/layout/orgChart1"/>
    <dgm:cxn modelId="{46ADE2A7-6ECC-4935-8182-CDD302AE9312}" type="presOf" srcId="{B78E0F28-C0C5-4F82-AE26-05D4D590776D}" destId="{BFC3CE70-0873-444E-889C-FA7BA837786C}" srcOrd="0" destOrd="0" presId="urn:microsoft.com/office/officeart/2005/8/layout/orgChart1"/>
    <dgm:cxn modelId="{0B96F299-3F8E-4D96-9641-88E2B13F0B81}" type="presOf" srcId="{FFC6726F-6F2B-4671-99AA-215D6C3E025E}" destId="{2B74DFF8-6CE7-404C-B649-47071ED1F9C6}" srcOrd="0" destOrd="0" presId="urn:microsoft.com/office/officeart/2005/8/layout/orgChart1"/>
    <dgm:cxn modelId="{FFD662BE-7DAF-4762-8ED3-F9B1BE7B09BE}" srcId="{C2A7F5EE-BD54-4796-A752-6431016A19C0}" destId="{B78E0F28-C0C5-4F82-AE26-05D4D590776D}" srcOrd="0" destOrd="0" parTransId="{7DAC3627-E34D-4A11-BF85-D52E5D4791FD}" sibTransId="{6C72EEAE-8F45-45A9-8F5C-5DA1BCD118F8}"/>
    <dgm:cxn modelId="{E3B9139E-3FBD-41BB-894B-E592CF7F7B2A}" type="presOf" srcId="{B1910372-7794-4F0F-8E11-4E26A48B6C35}" destId="{155C4136-604E-4A48-A12E-B61363BC7D8A}" srcOrd="0" destOrd="0" presId="urn:microsoft.com/office/officeart/2005/8/layout/orgChart1"/>
    <dgm:cxn modelId="{AB0876A5-B9E9-4EBA-8A00-F1E4B59DB979}" srcId="{26AF3CB8-F623-46D9-89F2-05B818EE9B9F}" destId="{C2A7F5EE-BD54-4796-A752-6431016A19C0}" srcOrd="0" destOrd="0" parTransId="{FB0318C9-6E3D-43D5-B84C-E434BF0B7D14}" sibTransId="{2E51BFF0-84F9-4B97-97B3-26A6BE9BD3CB}"/>
    <dgm:cxn modelId="{77C862BC-C139-4DA7-8A34-5444CAAFDA8B}" type="presOf" srcId="{2845ECF6-3B74-4E56-B684-33FD6F20716E}" destId="{1AA6A72A-D9E8-462E-9C9C-F29B65EDCA2E}" srcOrd="0" destOrd="0" presId="urn:microsoft.com/office/officeart/2005/8/layout/orgChart1"/>
    <dgm:cxn modelId="{D965A81A-5A59-4517-A448-290E5662BE65}" type="presOf" srcId="{47E9B00F-289B-4ED5-91E3-8E74660ACA95}" destId="{15CAD203-4F33-46CA-A162-A91093F216BC}" srcOrd="0" destOrd="0" presId="urn:microsoft.com/office/officeart/2005/8/layout/orgChart1"/>
    <dgm:cxn modelId="{B2AA12B1-7C8D-4ECE-BBE8-F4EA296D7EC7}" type="presOf" srcId="{992F6C13-4000-4DF1-A367-963F982CD9C6}" destId="{4DFA49F8-76C9-482E-8B35-C868584122C9}" srcOrd="0" destOrd="0" presId="urn:microsoft.com/office/officeart/2005/8/layout/orgChart1"/>
    <dgm:cxn modelId="{69A7AC9D-D642-40BD-BB19-F1A47D1A7CC2}" type="presOf" srcId="{C2A7F5EE-BD54-4796-A752-6431016A19C0}" destId="{28F0066E-8374-4887-9E63-9D856FA66D1F}" srcOrd="1" destOrd="0" presId="urn:microsoft.com/office/officeart/2005/8/layout/orgChart1"/>
    <dgm:cxn modelId="{F34DD45F-AD6E-4CBF-89F6-4569ED967A21}" srcId="{26AF3CB8-F623-46D9-89F2-05B818EE9B9F}" destId="{2845ECF6-3B74-4E56-B684-33FD6F20716E}" srcOrd="2" destOrd="0" parTransId="{B1910372-7794-4F0F-8E11-4E26A48B6C35}" sibTransId="{D3BAB55C-31E9-40F7-B28B-12E6B87B41F8}"/>
    <dgm:cxn modelId="{E5AE8522-B1A8-48E8-9246-C6276A4BDE33}" type="presParOf" srcId="{2B74DFF8-6CE7-404C-B649-47071ED1F9C6}" destId="{3D8DFAB9-CC73-4328-A950-3AB39C182766}" srcOrd="0" destOrd="0" presId="urn:microsoft.com/office/officeart/2005/8/layout/orgChart1"/>
    <dgm:cxn modelId="{97A5A438-D38C-4184-99C1-52956DB5B0F6}" type="presParOf" srcId="{3D8DFAB9-CC73-4328-A950-3AB39C182766}" destId="{9087092F-3F0E-4579-91BE-C2217AEE0B6A}" srcOrd="0" destOrd="0" presId="urn:microsoft.com/office/officeart/2005/8/layout/orgChart1"/>
    <dgm:cxn modelId="{6AD781BF-B793-440D-A201-C90F1F2B7543}" type="presParOf" srcId="{9087092F-3F0E-4579-91BE-C2217AEE0B6A}" destId="{E57EE7AA-AFCB-44E1-A878-4E234BF0ED22}" srcOrd="0" destOrd="0" presId="urn:microsoft.com/office/officeart/2005/8/layout/orgChart1"/>
    <dgm:cxn modelId="{137FE43F-44C3-462A-BCF3-83970D562F74}" type="presParOf" srcId="{9087092F-3F0E-4579-91BE-C2217AEE0B6A}" destId="{BCD43E6F-97C6-4629-89F8-96751CEF79EF}" srcOrd="1" destOrd="0" presId="urn:microsoft.com/office/officeart/2005/8/layout/orgChart1"/>
    <dgm:cxn modelId="{EA17AFA4-94F0-45AC-BF85-4793FDF72ACB}" type="presParOf" srcId="{3D8DFAB9-CC73-4328-A950-3AB39C182766}" destId="{36F0E71F-4B3E-4DCA-8CD9-306CFC92311A}" srcOrd="1" destOrd="0" presId="urn:microsoft.com/office/officeart/2005/8/layout/orgChart1"/>
    <dgm:cxn modelId="{D41430E2-1E38-44EE-A1F9-9EEA55E1098F}" type="presParOf" srcId="{36F0E71F-4B3E-4DCA-8CD9-306CFC92311A}" destId="{144D5925-6C47-4D1F-8042-5AE0C597F0BD}" srcOrd="0" destOrd="0" presId="urn:microsoft.com/office/officeart/2005/8/layout/orgChart1"/>
    <dgm:cxn modelId="{F870363E-232F-44FE-AE29-7418F345D9C1}" type="presParOf" srcId="{36F0E71F-4B3E-4DCA-8CD9-306CFC92311A}" destId="{B7DBC8E1-1633-4434-BCC9-189383B2935D}" srcOrd="1" destOrd="0" presId="urn:microsoft.com/office/officeart/2005/8/layout/orgChart1"/>
    <dgm:cxn modelId="{CBDFAA38-F377-46F1-AEEA-69106DBF881B}" type="presParOf" srcId="{B7DBC8E1-1633-4434-BCC9-189383B2935D}" destId="{DB7551DE-8738-45BB-932C-DC5B09856811}" srcOrd="0" destOrd="0" presId="urn:microsoft.com/office/officeart/2005/8/layout/orgChart1"/>
    <dgm:cxn modelId="{1F9B138F-231B-470D-99D6-1013D63AD3D6}" type="presParOf" srcId="{DB7551DE-8738-45BB-932C-DC5B09856811}" destId="{42BB84D5-E81B-4A51-AA85-AFC864FDDB30}" srcOrd="0" destOrd="0" presId="urn:microsoft.com/office/officeart/2005/8/layout/orgChart1"/>
    <dgm:cxn modelId="{6E3A995D-8065-42B7-B6E1-B4DFA6D33215}" type="presParOf" srcId="{DB7551DE-8738-45BB-932C-DC5B09856811}" destId="{28F0066E-8374-4887-9E63-9D856FA66D1F}" srcOrd="1" destOrd="0" presId="urn:microsoft.com/office/officeart/2005/8/layout/orgChart1"/>
    <dgm:cxn modelId="{5148D65C-83F0-4117-ABEC-4319546889C5}" type="presParOf" srcId="{B7DBC8E1-1633-4434-BCC9-189383B2935D}" destId="{F4BFDCB5-D950-40ED-A2C4-BAEE8CF811CC}" srcOrd="1" destOrd="0" presId="urn:microsoft.com/office/officeart/2005/8/layout/orgChart1"/>
    <dgm:cxn modelId="{79680403-D5E8-41A8-9CB3-BA7C1C6544A6}" type="presParOf" srcId="{F4BFDCB5-D950-40ED-A2C4-BAEE8CF811CC}" destId="{973DE1A5-1576-4FF4-8F64-3AF4A0B7A670}" srcOrd="0" destOrd="0" presId="urn:microsoft.com/office/officeart/2005/8/layout/orgChart1"/>
    <dgm:cxn modelId="{D1056443-8DE7-402C-9822-82BBE05F873B}" type="presParOf" srcId="{F4BFDCB5-D950-40ED-A2C4-BAEE8CF811CC}" destId="{2481D252-C530-433B-9F36-580BF602D16C}" srcOrd="1" destOrd="0" presId="urn:microsoft.com/office/officeart/2005/8/layout/orgChart1"/>
    <dgm:cxn modelId="{43B702D4-123D-4FB3-9E0F-0EB3564090BC}" type="presParOf" srcId="{2481D252-C530-433B-9F36-580BF602D16C}" destId="{616D6D8D-ADE5-4331-A184-40C191967DF4}" srcOrd="0" destOrd="0" presId="urn:microsoft.com/office/officeart/2005/8/layout/orgChart1"/>
    <dgm:cxn modelId="{5DC81C50-9468-4D21-815C-469CA65A361E}" type="presParOf" srcId="{616D6D8D-ADE5-4331-A184-40C191967DF4}" destId="{BFC3CE70-0873-444E-889C-FA7BA837786C}" srcOrd="0" destOrd="0" presId="urn:microsoft.com/office/officeart/2005/8/layout/orgChart1"/>
    <dgm:cxn modelId="{D8D07960-25C0-4203-8445-A308795FB029}" type="presParOf" srcId="{616D6D8D-ADE5-4331-A184-40C191967DF4}" destId="{E8367493-8C24-4750-9F2A-6D895FDF4985}" srcOrd="1" destOrd="0" presId="urn:microsoft.com/office/officeart/2005/8/layout/orgChart1"/>
    <dgm:cxn modelId="{40E0D191-0D6A-4E26-A925-CC5327ED1E25}" type="presParOf" srcId="{2481D252-C530-433B-9F36-580BF602D16C}" destId="{E2DF33DB-570C-471E-853C-486F8C68038D}" srcOrd="1" destOrd="0" presId="urn:microsoft.com/office/officeart/2005/8/layout/orgChart1"/>
    <dgm:cxn modelId="{F6E2AEBA-1FAA-4735-9C92-26C0CDC808EE}" type="presParOf" srcId="{2481D252-C530-433B-9F36-580BF602D16C}" destId="{3D2C1552-BA66-46D6-9FE8-FF699D3EFCC1}" srcOrd="2" destOrd="0" presId="urn:microsoft.com/office/officeart/2005/8/layout/orgChart1"/>
    <dgm:cxn modelId="{9972E4F8-A8FD-4436-912A-F52DCD7BB508}" type="presParOf" srcId="{B7DBC8E1-1633-4434-BCC9-189383B2935D}" destId="{D2162FA1-C481-4394-AF63-9D8E50DCCD06}" srcOrd="2" destOrd="0" presId="urn:microsoft.com/office/officeart/2005/8/layout/orgChart1"/>
    <dgm:cxn modelId="{E4691141-D253-4938-97C1-0FE08381E84E}" type="presParOf" srcId="{36F0E71F-4B3E-4DCA-8CD9-306CFC92311A}" destId="{4DFA49F8-76C9-482E-8B35-C868584122C9}" srcOrd="2" destOrd="0" presId="urn:microsoft.com/office/officeart/2005/8/layout/orgChart1"/>
    <dgm:cxn modelId="{55693F40-E16F-4155-81A1-1755B8F177D6}" type="presParOf" srcId="{36F0E71F-4B3E-4DCA-8CD9-306CFC92311A}" destId="{881A1ABA-523A-4750-BD6F-7D262A658938}" srcOrd="3" destOrd="0" presId="urn:microsoft.com/office/officeart/2005/8/layout/orgChart1"/>
    <dgm:cxn modelId="{77141EEF-D45B-4E01-A6F9-279757677685}" type="presParOf" srcId="{881A1ABA-523A-4750-BD6F-7D262A658938}" destId="{A539CD25-60A4-4859-A879-8B30FDECE5CB}" srcOrd="0" destOrd="0" presId="urn:microsoft.com/office/officeart/2005/8/layout/orgChart1"/>
    <dgm:cxn modelId="{AB636655-DE16-424C-AAB1-FB52B9351D1C}" type="presParOf" srcId="{A539CD25-60A4-4859-A879-8B30FDECE5CB}" destId="{16258609-D11C-48EB-8C8A-4467BB3E7D2A}" srcOrd="0" destOrd="0" presId="urn:microsoft.com/office/officeart/2005/8/layout/orgChart1"/>
    <dgm:cxn modelId="{E278BCDF-891A-47C9-9DD6-159422D9DEBC}" type="presParOf" srcId="{A539CD25-60A4-4859-A879-8B30FDECE5CB}" destId="{4E03EA7D-71C5-4FE0-83C8-D8B5D3E3EDA2}" srcOrd="1" destOrd="0" presId="urn:microsoft.com/office/officeart/2005/8/layout/orgChart1"/>
    <dgm:cxn modelId="{1BEBB12F-25C0-4676-B3E6-1FD4D2BC10FD}" type="presParOf" srcId="{881A1ABA-523A-4750-BD6F-7D262A658938}" destId="{93601A6D-950A-4F09-B372-2F20D16D86DA}" srcOrd="1" destOrd="0" presId="urn:microsoft.com/office/officeart/2005/8/layout/orgChart1"/>
    <dgm:cxn modelId="{FA2A1945-F4A7-4B8A-B9C0-A9C64D4DDDF6}" type="presParOf" srcId="{881A1ABA-523A-4750-BD6F-7D262A658938}" destId="{8EA4A013-C911-4EAF-987C-822C15291BF9}" srcOrd="2" destOrd="0" presId="urn:microsoft.com/office/officeart/2005/8/layout/orgChart1"/>
    <dgm:cxn modelId="{95FD3A0C-269C-4B5E-987B-A0434F823D3A}" type="presParOf" srcId="{36F0E71F-4B3E-4DCA-8CD9-306CFC92311A}" destId="{155C4136-604E-4A48-A12E-B61363BC7D8A}" srcOrd="4" destOrd="0" presId="urn:microsoft.com/office/officeart/2005/8/layout/orgChart1"/>
    <dgm:cxn modelId="{4595E523-8386-42D6-8985-F1913222B693}" type="presParOf" srcId="{36F0E71F-4B3E-4DCA-8CD9-306CFC92311A}" destId="{7092C576-9F54-4148-AFAB-2F09238DBCD1}" srcOrd="5" destOrd="0" presId="urn:microsoft.com/office/officeart/2005/8/layout/orgChart1"/>
    <dgm:cxn modelId="{0DEA6F1B-3665-4ADF-A90D-03850417472A}" type="presParOf" srcId="{7092C576-9F54-4148-AFAB-2F09238DBCD1}" destId="{571F0F10-9680-43EB-8122-5301E513AC42}" srcOrd="0" destOrd="0" presId="urn:microsoft.com/office/officeart/2005/8/layout/orgChart1"/>
    <dgm:cxn modelId="{BB573369-01AD-456B-9CA6-9951F3919A3D}" type="presParOf" srcId="{571F0F10-9680-43EB-8122-5301E513AC42}" destId="{1AA6A72A-D9E8-462E-9C9C-F29B65EDCA2E}" srcOrd="0" destOrd="0" presId="urn:microsoft.com/office/officeart/2005/8/layout/orgChart1"/>
    <dgm:cxn modelId="{5FFF8BAE-FEE4-4B71-94E6-EDBB27776874}" type="presParOf" srcId="{571F0F10-9680-43EB-8122-5301E513AC42}" destId="{DAC242F1-AF17-40E6-91C9-1DA6F903F839}" srcOrd="1" destOrd="0" presId="urn:microsoft.com/office/officeart/2005/8/layout/orgChart1"/>
    <dgm:cxn modelId="{02DED79E-FE17-4564-9E49-F7D9B9F0EB1D}" type="presParOf" srcId="{7092C576-9F54-4148-AFAB-2F09238DBCD1}" destId="{383444D6-59C4-4B7B-81B3-D6F203AB64C3}" srcOrd="1" destOrd="0" presId="urn:microsoft.com/office/officeart/2005/8/layout/orgChart1"/>
    <dgm:cxn modelId="{AF14E757-7E00-471B-807E-CBF7B12149A6}" type="presParOf" srcId="{383444D6-59C4-4B7B-81B3-D6F203AB64C3}" destId="{15CAD203-4F33-46CA-A162-A91093F216BC}" srcOrd="0" destOrd="0" presId="urn:microsoft.com/office/officeart/2005/8/layout/orgChart1"/>
    <dgm:cxn modelId="{3AB4B747-A777-4704-9EAD-38F0D47B1CB6}" type="presParOf" srcId="{383444D6-59C4-4B7B-81B3-D6F203AB64C3}" destId="{CB7736DF-51B6-4013-8E28-44F02E534E51}" srcOrd="1" destOrd="0" presId="urn:microsoft.com/office/officeart/2005/8/layout/orgChart1"/>
    <dgm:cxn modelId="{A204EDE5-86F8-42F5-9FCE-BFF73316234A}" type="presParOf" srcId="{CB7736DF-51B6-4013-8E28-44F02E534E51}" destId="{80086E80-F825-403C-8182-5CF9BB72B4CA}" srcOrd="0" destOrd="0" presId="urn:microsoft.com/office/officeart/2005/8/layout/orgChart1"/>
    <dgm:cxn modelId="{10093969-48F4-4C61-8C49-9129C23ED148}" type="presParOf" srcId="{80086E80-F825-403C-8182-5CF9BB72B4CA}" destId="{214EEA58-58FD-45EC-B8B6-966E4BF71EB4}" srcOrd="0" destOrd="0" presId="urn:microsoft.com/office/officeart/2005/8/layout/orgChart1"/>
    <dgm:cxn modelId="{B502912F-1D73-4241-A133-5DE28142D84B}" type="presParOf" srcId="{80086E80-F825-403C-8182-5CF9BB72B4CA}" destId="{2870884D-7CFD-47B6-8F41-563D06E95AE9}" srcOrd="1" destOrd="0" presId="urn:microsoft.com/office/officeart/2005/8/layout/orgChart1"/>
    <dgm:cxn modelId="{824CA9F6-2256-41C8-82C5-C12355FD5283}" type="presParOf" srcId="{CB7736DF-51B6-4013-8E28-44F02E534E51}" destId="{6C510CDB-8119-489E-8BF8-5E6AF052DECF}" srcOrd="1" destOrd="0" presId="urn:microsoft.com/office/officeart/2005/8/layout/orgChart1"/>
    <dgm:cxn modelId="{9D9BCB7B-74E1-4C8A-94D6-D0CF38831B62}" type="presParOf" srcId="{CB7736DF-51B6-4013-8E28-44F02E534E51}" destId="{740BE477-C958-45CC-B3DB-780A625BAD9F}" srcOrd="2" destOrd="0" presId="urn:microsoft.com/office/officeart/2005/8/layout/orgChart1"/>
    <dgm:cxn modelId="{D2F5B9E1-3D60-4AD9-B288-EB7FC43A8E21}" type="presParOf" srcId="{7092C576-9F54-4148-AFAB-2F09238DBCD1}" destId="{BDECBAB2-1DB4-45D8-9B25-D9F7A3A4CAF1}" srcOrd="2" destOrd="0" presId="urn:microsoft.com/office/officeart/2005/8/layout/orgChart1"/>
    <dgm:cxn modelId="{29893F91-089C-43B7-91B8-9FB41B6DCCD6}" type="presParOf" srcId="{3D8DFAB9-CC73-4328-A950-3AB39C182766}" destId="{EC1F6A72-8CD4-4B43-AD23-D943412623A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643FA-F908-436C-B8FE-94AC45A7F25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0EA2F8-5B07-4456-947C-DC10DFA2D655}">
      <dgm:prSet phldrT="[文本]"/>
      <dgm:spPr/>
      <dgm:t>
        <a:bodyPr/>
        <a:lstStyle/>
        <a:p>
          <a:r>
            <a:rPr lang="en-US" altLang="zh-CN" dirty="0"/>
            <a:t>Python</a:t>
          </a:r>
          <a:endParaRPr lang="zh-CN" altLang="en-US" dirty="0"/>
        </a:p>
      </dgm:t>
    </dgm:pt>
    <dgm:pt modelId="{91F2C27D-147A-4BBD-A966-D9BDFEBE7D0D}" type="parTrans" cxnId="{8D2E6BFB-8DE9-483B-A064-3CCAFEC6D27A}">
      <dgm:prSet/>
      <dgm:spPr/>
      <dgm:t>
        <a:bodyPr/>
        <a:lstStyle/>
        <a:p>
          <a:endParaRPr lang="zh-CN" altLang="en-US"/>
        </a:p>
      </dgm:t>
    </dgm:pt>
    <dgm:pt modelId="{B5599503-BE38-4229-8A28-5CFD6B5140F7}" type="sibTrans" cxnId="{8D2E6BFB-8DE9-483B-A064-3CCAFEC6D27A}">
      <dgm:prSet/>
      <dgm:spPr/>
      <dgm:t>
        <a:bodyPr/>
        <a:lstStyle/>
        <a:p>
          <a:endParaRPr lang="zh-CN" altLang="en-US"/>
        </a:p>
      </dgm:t>
    </dgm:pt>
    <dgm:pt modelId="{746B4127-2AEE-4E03-AF5F-653396CD09CB}">
      <dgm:prSet phldrT="[文本]"/>
      <dgm:spPr/>
      <dgm:t>
        <a:bodyPr/>
        <a:lstStyle/>
        <a:p>
          <a:r>
            <a:rPr lang="en-US" altLang="zh-CN" b="0" dirty="0"/>
            <a:t>Django </a:t>
          </a:r>
          <a:endParaRPr lang="zh-CN" altLang="en-US" dirty="0"/>
        </a:p>
      </dgm:t>
    </dgm:pt>
    <dgm:pt modelId="{D9E1E8B9-FD18-4C2E-B1EB-5BC4F73DF3F5}" type="parTrans" cxnId="{4E1CFF7B-C705-4EDD-B625-5E24568AC027}">
      <dgm:prSet/>
      <dgm:spPr/>
      <dgm:t>
        <a:bodyPr/>
        <a:lstStyle/>
        <a:p>
          <a:endParaRPr lang="zh-CN" altLang="en-US"/>
        </a:p>
      </dgm:t>
    </dgm:pt>
    <dgm:pt modelId="{D527059A-AA51-4645-958B-B665D1CAE099}" type="sibTrans" cxnId="{4E1CFF7B-C705-4EDD-B625-5E24568AC027}">
      <dgm:prSet/>
      <dgm:spPr/>
      <dgm:t>
        <a:bodyPr/>
        <a:lstStyle/>
        <a:p>
          <a:endParaRPr lang="zh-CN" altLang="en-US"/>
        </a:p>
      </dgm:t>
    </dgm:pt>
    <dgm:pt modelId="{10B80BF5-FF9B-42B4-925C-28D6B3C41084}">
      <dgm:prSet phldrT="[文本]"/>
      <dgm:spPr/>
      <dgm:t>
        <a:bodyPr/>
        <a:lstStyle/>
        <a:p>
          <a:r>
            <a:rPr lang="en-US" altLang="zh-CN" b="0" dirty="0"/>
            <a:t>Flask</a:t>
          </a:r>
          <a:endParaRPr lang="zh-CN" altLang="en-US" dirty="0"/>
        </a:p>
      </dgm:t>
    </dgm:pt>
    <dgm:pt modelId="{2B075DD0-8BEB-42C8-95B3-DCB96A8F7AC3}" type="parTrans" cxnId="{0DA6DB95-6C98-4275-9611-A55C55907A30}">
      <dgm:prSet/>
      <dgm:spPr/>
      <dgm:t>
        <a:bodyPr/>
        <a:lstStyle/>
        <a:p>
          <a:endParaRPr lang="zh-CN" altLang="en-US"/>
        </a:p>
      </dgm:t>
    </dgm:pt>
    <dgm:pt modelId="{EB2FB625-5B16-4B72-81A8-CB7000E9039A}" type="sibTrans" cxnId="{0DA6DB95-6C98-4275-9611-A55C55907A30}">
      <dgm:prSet/>
      <dgm:spPr/>
      <dgm:t>
        <a:bodyPr/>
        <a:lstStyle/>
        <a:p>
          <a:endParaRPr lang="zh-CN" altLang="en-US"/>
        </a:p>
      </dgm:t>
    </dgm:pt>
    <dgm:pt modelId="{30F07A15-2E07-47B6-B753-68A57E8362B7}">
      <dgm:prSet phldrT="[文本]"/>
      <dgm:spPr/>
      <dgm:t>
        <a:bodyPr/>
        <a:lstStyle/>
        <a:p>
          <a:r>
            <a:rPr lang="en-US" b="0" i="0" dirty="0"/>
            <a:t>Pyramid</a:t>
          </a:r>
          <a:endParaRPr lang="zh-CN" altLang="en-US" dirty="0"/>
        </a:p>
      </dgm:t>
    </dgm:pt>
    <dgm:pt modelId="{9303B191-35BE-43E1-9425-CE86EC8E9F9B}" type="parTrans" cxnId="{E0FA75DA-A9D3-40A2-A0E0-AFC0784D482F}">
      <dgm:prSet/>
      <dgm:spPr/>
      <dgm:t>
        <a:bodyPr/>
        <a:lstStyle/>
        <a:p>
          <a:endParaRPr lang="zh-CN" altLang="en-US"/>
        </a:p>
      </dgm:t>
    </dgm:pt>
    <dgm:pt modelId="{FB79DB21-F9EA-4F86-A5D1-48134A24A654}" type="sibTrans" cxnId="{E0FA75DA-A9D3-40A2-A0E0-AFC0784D482F}">
      <dgm:prSet/>
      <dgm:spPr/>
      <dgm:t>
        <a:bodyPr/>
        <a:lstStyle/>
        <a:p>
          <a:endParaRPr lang="zh-CN" altLang="en-US"/>
        </a:p>
      </dgm:t>
    </dgm:pt>
    <dgm:pt modelId="{41CBB6D3-9818-461F-819D-F93B1932AA6F}" type="pres">
      <dgm:prSet presAssocID="{40F643FA-F908-436C-B8FE-94AC45A7F25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DB0291-A899-45D7-89D5-E788CAA290D9}" type="pres">
      <dgm:prSet presAssocID="{40F643FA-F908-436C-B8FE-94AC45A7F259}" presName="hierFlow" presStyleCnt="0"/>
      <dgm:spPr/>
    </dgm:pt>
    <dgm:pt modelId="{677FA001-0A5F-4DFC-87B0-9AC213BB63FB}" type="pres">
      <dgm:prSet presAssocID="{40F643FA-F908-436C-B8FE-94AC45A7F25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813AEE-AEE9-4912-B34C-369BF44C645F}" type="pres">
      <dgm:prSet presAssocID="{F10EA2F8-5B07-4456-947C-DC10DFA2D655}" presName="Name14" presStyleCnt="0"/>
      <dgm:spPr/>
    </dgm:pt>
    <dgm:pt modelId="{B41CB98E-001F-46EE-A33C-12219C55312B}" type="pres">
      <dgm:prSet presAssocID="{F10EA2F8-5B07-4456-947C-DC10DFA2D65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7C9CA5-D44A-4511-B528-D49B5E5714E7}" type="pres">
      <dgm:prSet presAssocID="{F10EA2F8-5B07-4456-947C-DC10DFA2D655}" presName="hierChild2" presStyleCnt="0"/>
      <dgm:spPr/>
    </dgm:pt>
    <dgm:pt modelId="{A6F3CB4B-B79A-4F26-9CFC-0B0555057AA6}" type="pres">
      <dgm:prSet presAssocID="{D9E1E8B9-FD18-4C2E-B1EB-5BC4F73DF3F5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FAF35ECF-CDDA-4A1E-AA13-86D282293D00}" type="pres">
      <dgm:prSet presAssocID="{746B4127-2AEE-4E03-AF5F-653396CD09CB}" presName="Name21" presStyleCnt="0"/>
      <dgm:spPr/>
    </dgm:pt>
    <dgm:pt modelId="{E3D166EE-77DC-469D-9AAB-C819C57C3ADF}" type="pres">
      <dgm:prSet presAssocID="{746B4127-2AEE-4E03-AF5F-653396CD09CB}" presName="level2Shape" presStyleLbl="node2" presStyleIdx="0" presStyleCnt="3"/>
      <dgm:spPr/>
      <dgm:t>
        <a:bodyPr/>
        <a:lstStyle/>
        <a:p>
          <a:endParaRPr lang="zh-CN" altLang="en-US"/>
        </a:p>
      </dgm:t>
    </dgm:pt>
    <dgm:pt modelId="{9DCDD426-3885-4536-8A62-EEBCCA7A39CF}" type="pres">
      <dgm:prSet presAssocID="{746B4127-2AEE-4E03-AF5F-653396CD09CB}" presName="hierChild3" presStyleCnt="0"/>
      <dgm:spPr/>
    </dgm:pt>
    <dgm:pt modelId="{2EAF7351-C65A-4DBF-A229-BD879E5DD0E3}" type="pres">
      <dgm:prSet presAssocID="{2B075DD0-8BEB-42C8-95B3-DCB96A8F7AC3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A67DB741-EE37-452F-B49E-41C94ED72C42}" type="pres">
      <dgm:prSet presAssocID="{10B80BF5-FF9B-42B4-925C-28D6B3C41084}" presName="Name21" presStyleCnt="0"/>
      <dgm:spPr/>
    </dgm:pt>
    <dgm:pt modelId="{CB61FA47-379A-4144-AFFF-9F3959D4E545}" type="pres">
      <dgm:prSet presAssocID="{10B80BF5-FF9B-42B4-925C-28D6B3C41084}" presName="level2Shape" presStyleLbl="node2" presStyleIdx="1" presStyleCnt="3"/>
      <dgm:spPr/>
      <dgm:t>
        <a:bodyPr/>
        <a:lstStyle/>
        <a:p>
          <a:endParaRPr lang="zh-CN" altLang="en-US"/>
        </a:p>
      </dgm:t>
    </dgm:pt>
    <dgm:pt modelId="{BDBA6CBC-984D-4259-BD3F-30F99AB905AC}" type="pres">
      <dgm:prSet presAssocID="{10B80BF5-FF9B-42B4-925C-28D6B3C41084}" presName="hierChild3" presStyleCnt="0"/>
      <dgm:spPr/>
    </dgm:pt>
    <dgm:pt modelId="{072C4023-192B-42F6-B5A3-7B3D60913AED}" type="pres">
      <dgm:prSet presAssocID="{9303B191-35BE-43E1-9425-CE86EC8E9F9B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530EFF77-AC4D-4790-9B07-8FF40615C789}" type="pres">
      <dgm:prSet presAssocID="{30F07A15-2E07-47B6-B753-68A57E8362B7}" presName="Name21" presStyleCnt="0"/>
      <dgm:spPr/>
    </dgm:pt>
    <dgm:pt modelId="{D37C79F1-97ED-456B-89FB-67570841C9BB}" type="pres">
      <dgm:prSet presAssocID="{30F07A15-2E07-47B6-B753-68A57E8362B7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4EFA4896-113C-4CB8-9775-F9277A1B8119}" type="pres">
      <dgm:prSet presAssocID="{30F07A15-2E07-47B6-B753-68A57E8362B7}" presName="hierChild3" presStyleCnt="0"/>
      <dgm:spPr/>
    </dgm:pt>
    <dgm:pt modelId="{48439092-01B0-4359-A3DB-7EF0365EBF74}" type="pres">
      <dgm:prSet presAssocID="{40F643FA-F908-436C-B8FE-94AC45A7F259}" presName="bgShapesFlow" presStyleCnt="0"/>
      <dgm:spPr/>
    </dgm:pt>
  </dgm:ptLst>
  <dgm:cxnLst>
    <dgm:cxn modelId="{4E1CFF7B-C705-4EDD-B625-5E24568AC027}" srcId="{F10EA2F8-5B07-4456-947C-DC10DFA2D655}" destId="{746B4127-2AEE-4E03-AF5F-653396CD09CB}" srcOrd="0" destOrd="0" parTransId="{D9E1E8B9-FD18-4C2E-B1EB-5BC4F73DF3F5}" sibTransId="{D527059A-AA51-4645-958B-B665D1CAE099}"/>
    <dgm:cxn modelId="{FC524876-850D-4AC2-A476-814E2BF53647}" type="presOf" srcId="{30F07A15-2E07-47B6-B753-68A57E8362B7}" destId="{D37C79F1-97ED-456B-89FB-67570841C9BB}" srcOrd="0" destOrd="0" presId="urn:microsoft.com/office/officeart/2005/8/layout/hierarchy6"/>
    <dgm:cxn modelId="{3494D8DD-A508-425D-96D9-364748F2D3DB}" type="presOf" srcId="{746B4127-2AEE-4E03-AF5F-653396CD09CB}" destId="{E3D166EE-77DC-469D-9AAB-C819C57C3ADF}" srcOrd="0" destOrd="0" presId="urn:microsoft.com/office/officeart/2005/8/layout/hierarchy6"/>
    <dgm:cxn modelId="{E0FA75DA-A9D3-40A2-A0E0-AFC0784D482F}" srcId="{F10EA2F8-5B07-4456-947C-DC10DFA2D655}" destId="{30F07A15-2E07-47B6-B753-68A57E8362B7}" srcOrd="2" destOrd="0" parTransId="{9303B191-35BE-43E1-9425-CE86EC8E9F9B}" sibTransId="{FB79DB21-F9EA-4F86-A5D1-48134A24A654}"/>
    <dgm:cxn modelId="{17E3FEB6-F676-4FBB-9DCD-E0CBE6464406}" type="presOf" srcId="{9303B191-35BE-43E1-9425-CE86EC8E9F9B}" destId="{072C4023-192B-42F6-B5A3-7B3D60913AED}" srcOrd="0" destOrd="0" presId="urn:microsoft.com/office/officeart/2005/8/layout/hierarchy6"/>
    <dgm:cxn modelId="{0DA6DB95-6C98-4275-9611-A55C55907A30}" srcId="{F10EA2F8-5B07-4456-947C-DC10DFA2D655}" destId="{10B80BF5-FF9B-42B4-925C-28D6B3C41084}" srcOrd="1" destOrd="0" parTransId="{2B075DD0-8BEB-42C8-95B3-DCB96A8F7AC3}" sibTransId="{EB2FB625-5B16-4B72-81A8-CB7000E9039A}"/>
    <dgm:cxn modelId="{D59CD28C-FBE4-4105-A0A9-2F029CFD01FC}" type="presOf" srcId="{2B075DD0-8BEB-42C8-95B3-DCB96A8F7AC3}" destId="{2EAF7351-C65A-4DBF-A229-BD879E5DD0E3}" srcOrd="0" destOrd="0" presId="urn:microsoft.com/office/officeart/2005/8/layout/hierarchy6"/>
    <dgm:cxn modelId="{3C350EE8-088D-469F-9A24-85D59209A690}" type="presOf" srcId="{D9E1E8B9-FD18-4C2E-B1EB-5BC4F73DF3F5}" destId="{A6F3CB4B-B79A-4F26-9CFC-0B0555057AA6}" srcOrd="0" destOrd="0" presId="urn:microsoft.com/office/officeart/2005/8/layout/hierarchy6"/>
    <dgm:cxn modelId="{700FAE2E-317B-42BB-8385-8DD844D7F504}" type="presOf" srcId="{F10EA2F8-5B07-4456-947C-DC10DFA2D655}" destId="{B41CB98E-001F-46EE-A33C-12219C55312B}" srcOrd="0" destOrd="0" presId="urn:microsoft.com/office/officeart/2005/8/layout/hierarchy6"/>
    <dgm:cxn modelId="{ECB5F5DB-5E5D-428B-AFA4-895116C90A0B}" type="presOf" srcId="{40F643FA-F908-436C-B8FE-94AC45A7F259}" destId="{41CBB6D3-9818-461F-819D-F93B1932AA6F}" srcOrd="0" destOrd="0" presId="urn:microsoft.com/office/officeart/2005/8/layout/hierarchy6"/>
    <dgm:cxn modelId="{1CBD8AF7-C253-4227-BA23-B0AB676F3424}" type="presOf" srcId="{10B80BF5-FF9B-42B4-925C-28D6B3C41084}" destId="{CB61FA47-379A-4144-AFFF-9F3959D4E545}" srcOrd="0" destOrd="0" presId="urn:microsoft.com/office/officeart/2005/8/layout/hierarchy6"/>
    <dgm:cxn modelId="{8D2E6BFB-8DE9-483B-A064-3CCAFEC6D27A}" srcId="{40F643FA-F908-436C-B8FE-94AC45A7F259}" destId="{F10EA2F8-5B07-4456-947C-DC10DFA2D655}" srcOrd="0" destOrd="0" parTransId="{91F2C27D-147A-4BBD-A966-D9BDFEBE7D0D}" sibTransId="{B5599503-BE38-4229-8A28-5CFD6B5140F7}"/>
    <dgm:cxn modelId="{30C32F36-CC49-4C6F-9907-FDA39A326097}" type="presParOf" srcId="{41CBB6D3-9818-461F-819D-F93B1932AA6F}" destId="{19DB0291-A899-45D7-89D5-E788CAA290D9}" srcOrd="0" destOrd="0" presId="urn:microsoft.com/office/officeart/2005/8/layout/hierarchy6"/>
    <dgm:cxn modelId="{A57EE599-2129-47CD-866A-93A6DD5BD6B2}" type="presParOf" srcId="{19DB0291-A899-45D7-89D5-E788CAA290D9}" destId="{677FA001-0A5F-4DFC-87B0-9AC213BB63FB}" srcOrd="0" destOrd="0" presId="urn:microsoft.com/office/officeart/2005/8/layout/hierarchy6"/>
    <dgm:cxn modelId="{893F2B2D-0114-4794-8FAE-4154BCAC6979}" type="presParOf" srcId="{677FA001-0A5F-4DFC-87B0-9AC213BB63FB}" destId="{1D813AEE-AEE9-4912-B34C-369BF44C645F}" srcOrd="0" destOrd="0" presId="urn:microsoft.com/office/officeart/2005/8/layout/hierarchy6"/>
    <dgm:cxn modelId="{701087B0-4545-497F-928C-37FBB287E784}" type="presParOf" srcId="{1D813AEE-AEE9-4912-B34C-369BF44C645F}" destId="{B41CB98E-001F-46EE-A33C-12219C55312B}" srcOrd="0" destOrd="0" presId="urn:microsoft.com/office/officeart/2005/8/layout/hierarchy6"/>
    <dgm:cxn modelId="{8B717DA2-3A84-4C62-A9AE-6F4ADC0BDA94}" type="presParOf" srcId="{1D813AEE-AEE9-4912-B34C-369BF44C645F}" destId="{2B7C9CA5-D44A-4511-B528-D49B5E5714E7}" srcOrd="1" destOrd="0" presId="urn:microsoft.com/office/officeart/2005/8/layout/hierarchy6"/>
    <dgm:cxn modelId="{D4C463D0-D286-427E-A0F1-69AA4D9EB3D9}" type="presParOf" srcId="{2B7C9CA5-D44A-4511-B528-D49B5E5714E7}" destId="{A6F3CB4B-B79A-4F26-9CFC-0B0555057AA6}" srcOrd="0" destOrd="0" presId="urn:microsoft.com/office/officeart/2005/8/layout/hierarchy6"/>
    <dgm:cxn modelId="{E1BBB53D-2133-474E-9E04-4C14C27AEC5F}" type="presParOf" srcId="{2B7C9CA5-D44A-4511-B528-D49B5E5714E7}" destId="{FAF35ECF-CDDA-4A1E-AA13-86D282293D00}" srcOrd="1" destOrd="0" presId="urn:microsoft.com/office/officeart/2005/8/layout/hierarchy6"/>
    <dgm:cxn modelId="{73A1AA30-1437-47B6-8BC4-25D854EB99CA}" type="presParOf" srcId="{FAF35ECF-CDDA-4A1E-AA13-86D282293D00}" destId="{E3D166EE-77DC-469D-9AAB-C819C57C3ADF}" srcOrd="0" destOrd="0" presId="urn:microsoft.com/office/officeart/2005/8/layout/hierarchy6"/>
    <dgm:cxn modelId="{07D937EA-31B3-4647-BD1D-272E95BF4DFE}" type="presParOf" srcId="{FAF35ECF-CDDA-4A1E-AA13-86D282293D00}" destId="{9DCDD426-3885-4536-8A62-EEBCCA7A39CF}" srcOrd="1" destOrd="0" presId="urn:microsoft.com/office/officeart/2005/8/layout/hierarchy6"/>
    <dgm:cxn modelId="{7D61F128-4A88-4E9F-BDDF-0F80CE0E0CCC}" type="presParOf" srcId="{2B7C9CA5-D44A-4511-B528-D49B5E5714E7}" destId="{2EAF7351-C65A-4DBF-A229-BD879E5DD0E3}" srcOrd="2" destOrd="0" presId="urn:microsoft.com/office/officeart/2005/8/layout/hierarchy6"/>
    <dgm:cxn modelId="{FC9AC998-3699-4CC5-94A7-9FA024D2BBB4}" type="presParOf" srcId="{2B7C9CA5-D44A-4511-B528-D49B5E5714E7}" destId="{A67DB741-EE37-452F-B49E-41C94ED72C42}" srcOrd="3" destOrd="0" presId="urn:microsoft.com/office/officeart/2005/8/layout/hierarchy6"/>
    <dgm:cxn modelId="{368536BA-9666-4105-B05A-20D2FD99FDB8}" type="presParOf" srcId="{A67DB741-EE37-452F-B49E-41C94ED72C42}" destId="{CB61FA47-379A-4144-AFFF-9F3959D4E545}" srcOrd="0" destOrd="0" presId="urn:microsoft.com/office/officeart/2005/8/layout/hierarchy6"/>
    <dgm:cxn modelId="{66F9E856-8B9C-4AC8-8CA3-DA918E297D70}" type="presParOf" srcId="{A67DB741-EE37-452F-B49E-41C94ED72C42}" destId="{BDBA6CBC-984D-4259-BD3F-30F99AB905AC}" srcOrd="1" destOrd="0" presId="urn:microsoft.com/office/officeart/2005/8/layout/hierarchy6"/>
    <dgm:cxn modelId="{359AF631-2075-4D5D-B08B-6ACF0A4B6BF8}" type="presParOf" srcId="{2B7C9CA5-D44A-4511-B528-D49B5E5714E7}" destId="{072C4023-192B-42F6-B5A3-7B3D60913AED}" srcOrd="4" destOrd="0" presId="urn:microsoft.com/office/officeart/2005/8/layout/hierarchy6"/>
    <dgm:cxn modelId="{0C9219C8-A486-42A2-A564-A24E33F0EE8B}" type="presParOf" srcId="{2B7C9CA5-D44A-4511-B528-D49B5E5714E7}" destId="{530EFF77-AC4D-4790-9B07-8FF40615C789}" srcOrd="5" destOrd="0" presId="urn:microsoft.com/office/officeart/2005/8/layout/hierarchy6"/>
    <dgm:cxn modelId="{B4615F15-27FE-48DC-BB37-1895A858A1EF}" type="presParOf" srcId="{530EFF77-AC4D-4790-9B07-8FF40615C789}" destId="{D37C79F1-97ED-456B-89FB-67570841C9BB}" srcOrd="0" destOrd="0" presId="urn:microsoft.com/office/officeart/2005/8/layout/hierarchy6"/>
    <dgm:cxn modelId="{E2186E74-BCB5-4E3D-AF4E-E29F7337A00D}" type="presParOf" srcId="{530EFF77-AC4D-4790-9B07-8FF40615C789}" destId="{4EFA4896-113C-4CB8-9775-F9277A1B8119}" srcOrd="1" destOrd="0" presId="urn:microsoft.com/office/officeart/2005/8/layout/hierarchy6"/>
    <dgm:cxn modelId="{DB9FF5CA-BED8-4169-943A-883E19AB3D28}" type="presParOf" srcId="{41CBB6D3-9818-461F-819D-F93B1932AA6F}" destId="{48439092-01B0-4359-A3DB-7EF0365EBF7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8C99E-0444-4784-8B12-7335532F383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69B0DED-BE2C-4DF2-A6ED-CC558AF54E68}">
      <dgm:prSet phldrT="[文本]"/>
      <dgm:spPr/>
      <dgm:t>
        <a:bodyPr/>
        <a:lstStyle/>
        <a:p>
          <a:r>
            <a:rPr lang="en-US" b="0" i="0" dirty="0"/>
            <a:t>Ruby</a:t>
          </a:r>
          <a:endParaRPr lang="zh-CN" altLang="en-US" dirty="0"/>
        </a:p>
      </dgm:t>
    </dgm:pt>
    <dgm:pt modelId="{7FDF09DB-6E37-48A3-B8D5-366A595E959A}" type="parTrans" cxnId="{2BCAE5A5-F16C-452D-AD04-3B81D9294257}">
      <dgm:prSet/>
      <dgm:spPr/>
      <dgm:t>
        <a:bodyPr/>
        <a:lstStyle/>
        <a:p>
          <a:endParaRPr lang="zh-CN" altLang="en-US"/>
        </a:p>
      </dgm:t>
    </dgm:pt>
    <dgm:pt modelId="{791AF50C-9601-45E2-96A9-BB07C3676081}" type="sibTrans" cxnId="{2BCAE5A5-F16C-452D-AD04-3B81D9294257}">
      <dgm:prSet/>
      <dgm:spPr/>
      <dgm:t>
        <a:bodyPr/>
        <a:lstStyle/>
        <a:p>
          <a:endParaRPr lang="zh-CN" altLang="en-US"/>
        </a:p>
      </dgm:t>
    </dgm:pt>
    <dgm:pt modelId="{9A59474A-C792-4DB9-98B6-17F22F389629}">
      <dgm:prSet phldrT="[文本]"/>
      <dgm:spPr/>
      <dgm:t>
        <a:bodyPr/>
        <a:lstStyle/>
        <a:p>
          <a:r>
            <a:rPr lang="en-US" altLang="zh-CN" dirty="0"/>
            <a:t>Rails</a:t>
          </a:r>
          <a:endParaRPr lang="zh-CN" altLang="en-US" dirty="0"/>
        </a:p>
      </dgm:t>
    </dgm:pt>
    <dgm:pt modelId="{DA20591E-463C-440D-B2DA-976BFFCA5E38}" type="parTrans" cxnId="{F958493B-12D7-43A0-A701-EC5C4A211B1D}">
      <dgm:prSet/>
      <dgm:spPr/>
      <dgm:t>
        <a:bodyPr/>
        <a:lstStyle/>
        <a:p>
          <a:endParaRPr lang="zh-CN" altLang="en-US"/>
        </a:p>
      </dgm:t>
    </dgm:pt>
    <dgm:pt modelId="{ABBCDFE7-448A-4638-BCD0-8A5648D21BAE}" type="sibTrans" cxnId="{F958493B-12D7-43A0-A701-EC5C4A211B1D}">
      <dgm:prSet/>
      <dgm:spPr/>
      <dgm:t>
        <a:bodyPr/>
        <a:lstStyle/>
        <a:p>
          <a:endParaRPr lang="zh-CN" altLang="en-US"/>
        </a:p>
      </dgm:t>
    </dgm:pt>
    <dgm:pt modelId="{6CAE1F9C-29F3-44BE-BF39-04AF443C2399}">
      <dgm:prSet phldrT="[文本]"/>
      <dgm:spPr/>
      <dgm:t>
        <a:bodyPr/>
        <a:lstStyle/>
        <a:p>
          <a:r>
            <a:rPr lang="en-US" altLang="en-US" dirty="0"/>
            <a:t>Grape</a:t>
          </a:r>
          <a:endParaRPr lang="zh-CN" altLang="en-US" dirty="0"/>
        </a:p>
      </dgm:t>
    </dgm:pt>
    <dgm:pt modelId="{461263A3-CED2-4898-AA56-A45BD0497671}" type="parTrans" cxnId="{0202B17A-A1DA-4F95-A227-FC85AF07480B}">
      <dgm:prSet/>
      <dgm:spPr/>
      <dgm:t>
        <a:bodyPr/>
        <a:lstStyle/>
        <a:p>
          <a:endParaRPr lang="zh-CN" altLang="en-US"/>
        </a:p>
      </dgm:t>
    </dgm:pt>
    <dgm:pt modelId="{9AB32CD4-86F3-468F-875E-883FF9B4BA3D}" type="sibTrans" cxnId="{0202B17A-A1DA-4F95-A227-FC85AF07480B}">
      <dgm:prSet/>
      <dgm:spPr/>
      <dgm:t>
        <a:bodyPr/>
        <a:lstStyle/>
        <a:p>
          <a:endParaRPr lang="zh-CN" altLang="en-US"/>
        </a:p>
      </dgm:t>
    </dgm:pt>
    <dgm:pt modelId="{6A495ACA-2AD0-4B81-9E32-3780F32D4641}">
      <dgm:prSet phldrT="[文本]"/>
      <dgm:spPr/>
      <dgm:t>
        <a:bodyPr/>
        <a:lstStyle/>
        <a:p>
          <a:r>
            <a:rPr lang="en-US" altLang="en-US" dirty="0"/>
            <a:t>Sinatra</a:t>
          </a:r>
          <a:endParaRPr lang="zh-CN" altLang="en-US" dirty="0"/>
        </a:p>
      </dgm:t>
    </dgm:pt>
    <dgm:pt modelId="{5295B1DA-1D94-4B32-A9D1-7155CEB0AD7B}" type="parTrans" cxnId="{A43C5A59-9DC9-43E3-BE25-6CB0F1A75B4B}">
      <dgm:prSet/>
      <dgm:spPr/>
      <dgm:t>
        <a:bodyPr/>
        <a:lstStyle/>
        <a:p>
          <a:endParaRPr lang="zh-CN" altLang="en-US"/>
        </a:p>
      </dgm:t>
    </dgm:pt>
    <dgm:pt modelId="{C10B2A4E-5AC8-4110-8497-9988A7AEAC3B}" type="sibTrans" cxnId="{A43C5A59-9DC9-43E3-BE25-6CB0F1A75B4B}">
      <dgm:prSet/>
      <dgm:spPr/>
      <dgm:t>
        <a:bodyPr/>
        <a:lstStyle/>
        <a:p>
          <a:endParaRPr lang="zh-CN" altLang="en-US"/>
        </a:p>
      </dgm:t>
    </dgm:pt>
    <dgm:pt modelId="{F552ABFA-DA93-4708-8A2A-505DEAFB6ECE}" type="pres">
      <dgm:prSet presAssocID="{4968C99E-0444-4784-8B12-7335532F383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F599FF-2CB0-44AF-AE00-977CDF54F1FC}" type="pres">
      <dgm:prSet presAssocID="{4968C99E-0444-4784-8B12-7335532F383E}" presName="hierFlow" presStyleCnt="0"/>
      <dgm:spPr/>
    </dgm:pt>
    <dgm:pt modelId="{7708A530-2CE3-476D-BC9A-19A320A2E7C5}" type="pres">
      <dgm:prSet presAssocID="{4968C99E-0444-4784-8B12-7335532F383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D162888-E19A-495B-A625-5104B39D1243}" type="pres">
      <dgm:prSet presAssocID="{F69B0DED-BE2C-4DF2-A6ED-CC558AF54E68}" presName="Name14" presStyleCnt="0"/>
      <dgm:spPr/>
    </dgm:pt>
    <dgm:pt modelId="{1FAEB535-4499-460B-A58C-77DE31F74F04}" type="pres">
      <dgm:prSet presAssocID="{F69B0DED-BE2C-4DF2-A6ED-CC558AF54E6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0E707AB-D954-4D8D-87B2-28EFA6D2930F}" type="pres">
      <dgm:prSet presAssocID="{F69B0DED-BE2C-4DF2-A6ED-CC558AF54E68}" presName="hierChild2" presStyleCnt="0"/>
      <dgm:spPr/>
    </dgm:pt>
    <dgm:pt modelId="{EE69F14C-7761-4B5D-8CF9-4B05825C4B49}" type="pres">
      <dgm:prSet presAssocID="{DA20591E-463C-440D-B2DA-976BFFCA5E38}" presName="Name19" presStyleLbl="parChTrans1D2" presStyleIdx="0" presStyleCnt="3"/>
      <dgm:spPr/>
      <dgm:t>
        <a:bodyPr/>
        <a:lstStyle/>
        <a:p>
          <a:endParaRPr lang="zh-CN" altLang="en-US"/>
        </a:p>
      </dgm:t>
    </dgm:pt>
    <dgm:pt modelId="{D1D107C5-EC83-4699-BB5C-595173D18365}" type="pres">
      <dgm:prSet presAssocID="{9A59474A-C792-4DB9-98B6-17F22F389629}" presName="Name21" presStyleCnt="0"/>
      <dgm:spPr/>
    </dgm:pt>
    <dgm:pt modelId="{086DD6D7-9CFD-4795-8EE4-5608A2745AE5}" type="pres">
      <dgm:prSet presAssocID="{9A59474A-C792-4DB9-98B6-17F22F389629}" presName="level2Shape" presStyleLbl="node2" presStyleIdx="0" presStyleCnt="3"/>
      <dgm:spPr/>
      <dgm:t>
        <a:bodyPr/>
        <a:lstStyle/>
        <a:p>
          <a:endParaRPr lang="zh-CN" altLang="en-US"/>
        </a:p>
      </dgm:t>
    </dgm:pt>
    <dgm:pt modelId="{DC54A4E4-AC31-4110-B41A-24E456B4C184}" type="pres">
      <dgm:prSet presAssocID="{9A59474A-C792-4DB9-98B6-17F22F389629}" presName="hierChild3" presStyleCnt="0"/>
      <dgm:spPr/>
    </dgm:pt>
    <dgm:pt modelId="{59E9C503-6684-43AE-96B8-1F64F7DDB72F}" type="pres">
      <dgm:prSet presAssocID="{461263A3-CED2-4898-AA56-A45BD0497671}" presName="Name19" presStyleLbl="parChTrans1D2" presStyleIdx="1" presStyleCnt="3"/>
      <dgm:spPr/>
      <dgm:t>
        <a:bodyPr/>
        <a:lstStyle/>
        <a:p>
          <a:endParaRPr lang="zh-CN" altLang="en-US"/>
        </a:p>
      </dgm:t>
    </dgm:pt>
    <dgm:pt modelId="{5BFB6510-A626-4CD8-B18E-C4904EEDCF9E}" type="pres">
      <dgm:prSet presAssocID="{6CAE1F9C-29F3-44BE-BF39-04AF443C2399}" presName="Name21" presStyleCnt="0"/>
      <dgm:spPr/>
    </dgm:pt>
    <dgm:pt modelId="{52758CE1-A926-4ACC-8C58-9E7AEDAEFC51}" type="pres">
      <dgm:prSet presAssocID="{6CAE1F9C-29F3-44BE-BF39-04AF443C2399}" presName="level2Shape" presStyleLbl="node2" presStyleIdx="1" presStyleCnt="3"/>
      <dgm:spPr/>
      <dgm:t>
        <a:bodyPr/>
        <a:lstStyle/>
        <a:p>
          <a:endParaRPr lang="zh-CN" altLang="en-US"/>
        </a:p>
      </dgm:t>
    </dgm:pt>
    <dgm:pt modelId="{593C3DF5-78F3-4218-93E7-0BB851830F87}" type="pres">
      <dgm:prSet presAssocID="{6CAE1F9C-29F3-44BE-BF39-04AF443C2399}" presName="hierChild3" presStyleCnt="0"/>
      <dgm:spPr/>
    </dgm:pt>
    <dgm:pt modelId="{9041F9B9-4B08-4C49-B484-B9CC59AB1C46}" type="pres">
      <dgm:prSet presAssocID="{5295B1DA-1D94-4B32-A9D1-7155CEB0AD7B}" presName="Name19" presStyleLbl="parChTrans1D2" presStyleIdx="2" presStyleCnt="3"/>
      <dgm:spPr/>
      <dgm:t>
        <a:bodyPr/>
        <a:lstStyle/>
        <a:p>
          <a:endParaRPr lang="zh-CN" altLang="en-US"/>
        </a:p>
      </dgm:t>
    </dgm:pt>
    <dgm:pt modelId="{B0C4B337-18D9-43C5-B779-1F1BAB470231}" type="pres">
      <dgm:prSet presAssocID="{6A495ACA-2AD0-4B81-9E32-3780F32D4641}" presName="Name21" presStyleCnt="0"/>
      <dgm:spPr/>
    </dgm:pt>
    <dgm:pt modelId="{E3CF0B5F-79E4-46E1-B5D7-E2CE2B14F96D}" type="pres">
      <dgm:prSet presAssocID="{6A495ACA-2AD0-4B81-9E32-3780F32D4641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84EA6D21-01BE-4155-82DC-157ED8FE0BA1}" type="pres">
      <dgm:prSet presAssocID="{6A495ACA-2AD0-4B81-9E32-3780F32D4641}" presName="hierChild3" presStyleCnt="0"/>
      <dgm:spPr/>
    </dgm:pt>
    <dgm:pt modelId="{1CCC6D7E-ADB4-45B8-BB8B-A35AA173B5AE}" type="pres">
      <dgm:prSet presAssocID="{4968C99E-0444-4784-8B12-7335532F383E}" presName="bgShapesFlow" presStyleCnt="0"/>
      <dgm:spPr/>
    </dgm:pt>
  </dgm:ptLst>
  <dgm:cxnLst>
    <dgm:cxn modelId="{79ED64DF-537F-42C0-9EE4-90FA2D8D591B}" type="presOf" srcId="{461263A3-CED2-4898-AA56-A45BD0497671}" destId="{59E9C503-6684-43AE-96B8-1F64F7DDB72F}" srcOrd="0" destOrd="0" presId="urn:microsoft.com/office/officeart/2005/8/layout/hierarchy6"/>
    <dgm:cxn modelId="{5206D24F-C739-4901-94EA-563375B51CA9}" type="presOf" srcId="{4968C99E-0444-4784-8B12-7335532F383E}" destId="{F552ABFA-DA93-4708-8A2A-505DEAFB6ECE}" srcOrd="0" destOrd="0" presId="urn:microsoft.com/office/officeart/2005/8/layout/hierarchy6"/>
    <dgm:cxn modelId="{AF6F10E4-DA13-40F7-B02D-08386C000325}" type="presOf" srcId="{5295B1DA-1D94-4B32-A9D1-7155CEB0AD7B}" destId="{9041F9B9-4B08-4C49-B484-B9CC59AB1C46}" srcOrd="0" destOrd="0" presId="urn:microsoft.com/office/officeart/2005/8/layout/hierarchy6"/>
    <dgm:cxn modelId="{F958493B-12D7-43A0-A701-EC5C4A211B1D}" srcId="{F69B0DED-BE2C-4DF2-A6ED-CC558AF54E68}" destId="{9A59474A-C792-4DB9-98B6-17F22F389629}" srcOrd="0" destOrd="0" parTransId="{DA20591E-463C-440D-B2DA-976BFFCA5E38}" sibTransId="{ABBCDFE7-448A-4638-BCD0-8A5648D21BAE}"/>
    <dgm:cxn modelId="{A43C5A59-9DC9-43E3-BE25-6CB0F1A75B4B}" srcId="{F69B0DED-BE2C-4DF2-A6ED-CC558AF54E68}" destId="{6A495ACA-2AD0-4B81-9E32-3780F32D4641}" srcOrd="2" destOrd="0" parTransId="{5295B1DA-1D94-4B32-A9D1-7155CEB0AD7B}" sibTransId="{C10B2A4E-5AC8-4110-8497-9988A7AEAC3B}"/>
    <dgm:cxn modelId="{7BCA1C79-D641-42C4-9F46-DF2D718EAA75}" type="presOf" srcId="{6CAE1F9C-29F3-44BE-BF39-04AF443C2399}" destId="{52758CE1-A926-4ACC-8C58-9E7AEDAEFC51}" srcOrd="0" destOrd="0" presId="urn:microsoft.com/office/officeart/2005/8/layout/hierarchy6"/>
    <dgm:cxn modelId="{1786C7CA-DF4A-4953-9108-EEDC9014C16D}" type="presOf" srcId="{DA20591E-463C-440D-B2DA-976BFFCA5E38}" destId="{EE69F14C-7761-4B5D-8CF9-4B05825C4B49}" srcOrd="0" destOrd="0" presId="urn:microsoft.com/office/officeart/2005/8/layout/hierarchy6"/>
    <dgm:cxn modelId="{2BCAE5A5-F16C-452D-AD04-3B81D9294257}" srcId="{4968C99E-0444-4784-8B12-7335532F383E}" destId="{F69B0DED-BE2C-4DF2-A6ED-CC558AF54E68}" srcOrd="0" destOrd="0" parTransId="{7FDF09DB-6E37-48A3-B8D5-366A595E959A}" sibTransId="{791AF50C-9601-45E2-96A9-BB07C3676081}"/>
    <dgm:cxn modelId="{E66BE517-63C1-45DD-9DFF-7BEB33902896}" type="presOf" srcId="{F69B0DED-BE2C-4DF2-A6ED-CC558AF54E68}" destId="{1FAEB535-4499-460B-A58C-77DE31F74F04}" srcOrd="0" destOrd="0" presId="urn:microsoft.com/office/officeart/2005/8/layout/hierarchy6"/>
    <dgm:cxn modelId="{1A0528EC-4EB4-4E22-9C47-C9D317919D32}" type="presOf" srcId="{9A59474A-C792-4DB9-98B6-17F22F389629}" destId="{086DD6D7-9CFD-4795-8EE4-5608A2745AE5}" srcOrd="0" destOrd="0" presId="urn:microsoft.com/office/officeart/2005/8/layout/hierarchy6"/>
    <dgm:cxn modelId="{0202B17A-A1DA-4F95-A227-FC85AF07480B}" srcId="{F69B0DED-BE2C-4DF2-A6ED-CC558AF54E68}" destId="{6CAE1F9C-29F3-44BE-BF39-04AF443C2399}" srcOrd="1" destOrd="0" parTransId="{461263A3-CED2-4898-AA56-A45BD0497671}" sibTransId="{9AB32CD4-86F3-468F-875E-883FF9B4BA3D}"/>
    <dgm:cxn modelId="{621E688B-F473-477E-BB88-89FE2FD17E28}" type="presOf" srcId="{6A495ACA-2AD0-4B81-9E32-3780F32D4641}" destId="{E3CF0B5F-79E4-46E1-B5D7-E2CE2B14F96D}" srcOrd="0" destOrd="0" presId="urn:microsoft.com/office/officeart/2005/8/layout/hierarchy6"/>
    <dgm:cxn modelId="{3DC69412-1E70-4217-8C8B-9F09AEB0B61C}" type="presParOf" srcId="{F552ABFA-DA93-4708-8A2A-505DEAFB6ECE}" destId="{0DF599FF-2CB0-44AF-AE00-977CDF54F1FC}" srcOrd="0" destOrd="0" presId="urn:microsoft.com/office/officeart/2005/8/layout/hierarchy6"/>
    <dgm:cxn modelId="{1371B0E2-B9D0-43F5-A4B4-D83A13CAD741}" type="presParOf" srcId="{0DF599FF-2CB0-44AF-AE00-977CDF54F1FC}" destId="{7708A530-2CE3-476D-BC9A-19A320A2E7C5}" srcOrd="0" destOrd="0" presId="urn:microsoft.com/office/officeart/2005/8/layout/hierarchy6"/>
    <dgm:cxn modelId="{8D1114A2-BD2E-4F4C-A761-C2D391DA65F1}" type="presParOf" srcId="{7708A530-2CE3-476D-BC9A-19A320A2E7C5}" destId="{1D162888-E19A-495B-A625-5104B39D1243}" srcOrd="0" destOrd="0" presId="urn:microsoft.com/office/officeart/2005/8/layout/hierarchy6"/>
    <dgm:cxn modelId="{D88C64B5-D165-4949-BE64-C02A2104B703}" type="presParOf" srcId="{1D162888-E19A-495B-A625-5104B39D1243}" destId="{1FAEB535-4499-460B-A58C-77DE31F74F04}" srcOrd="0" destOrd="0" presId="urn:microsoft.com/office/officeart/2005/8/layout/hierarchy6"/>
    <dgm:cxn modelId="{EA4F0AEB-3411-4811-BEED-D4DED1448246}" type="presParOf" srcId="{1D162888-E19A-495B-A625-5104B39D1243}" destId="{F0E707AB-D954-4D8D-87B2-28EFA6D2930F}" srcOrd="1" destOrd="0" presId="urn:microsoft.com/office/officeart/2005/8/layout/hierarchy6"/>
    <dgm:cxn modelId="{499729B8-69C6-424E-B618-A923E18E53E3}" type="presParOf" srcId="{F0E707AB-D954-4D8D-87B2-28EFA6D2930F}" destId="{EE69F14C-7761-4B5D-8CF9-4B05825C4B49}" srcOrd="0" destOrd="0" presId="urn:microsoft.com/office/officeart/2005/8/layout/hierarchy6"/>
    <dgm:cxn modelId="{8923F13C-3FEA-48CD-8166-4891D332288F}" type="presParOf" srcId="{F0E707AB-D954-4D8D-87B2-28EFA6D2930F}" destId="{D1D107C5-EC83-4699-BB5C-595173D18365}" srcOrd="1" destOrd="0" presId="urn:microsoft.com/office/officeart/2005/8/layout/hierarchy6"/>
    <dgm:cxn modelId="{53638C27-EAC3-4D60-8887-60B697B22E1A}" type="presParOf" srcId="{D1D107C5-EC83-4699-BB5C-595173D18365}" destId="{086DD6D7-9CFD-4795-8EE4-5608A2745AE5}" srcOrd="0" destOrd="0" presId="urn:microsoft.com/office/officeart/2005/8/layout/hierarchy6"/>
    <dgm:cxn modelId="{5F742E84-9244-4C80-83C9-8F586FE301C1}" type="presParOf" srcId="{D1D107C5-EC83-4699-BB5C-595173D18365}" destId="{DC54A4E4-AC31-4110-B41A-24E456B4C184}" srcOrd="1" destOrd="0" presId="urn:microsoft.com/office/officeart/2005/8/layout/hierarchy6"/>
    <dgm:cxn modelId="{16562174-6732-45CF-8D80-1379DD6FD543}" type="presParOf" srcId="{F0E707AB-D954-4D8D-87B2-28EFA6D2930F}" destId="{59E9C503-6684-43AE-96B8-1F64F7DDB72F}" srcOrd="2" destOrd="0" presId="urn:microsoft.com/office/officeart/2005/8/layout/hierarchy6"/>
    <dgm:cxn modelId="{8A147A35-6069-4C4F-92BD-4A520EF0DD61}" type="presParOf" srcId="{F0E707AB-D954-4D8D-87B2-28EFA6D2930F}" destId="{5BFB6510-A626-4CD8-B18E-C4904EEDCF9E}" srcOrd="3" destOrd="0" presId="urn:microsoft.com/office/officeart/2005/8/layout/hierarchy6"/>
    <dgm:cxn modelId="{5EC0F29C-04DB-4CAE-8CF3-3E387846188C}" type="presParOf" srcId="{5BFB6510-A626-4CD8-B18E-C4904EEDCF9E}" destId="{52758CE1-A926-4ACC-8C58-9E7AEDAEFC51}" srcOrd="0" destOrd="0" presId="urn:microsoft.com/office/officeart/2005/8/layout/hierarchy6"/>
    <dgm:cxn modelId="{34E2B2D0-B822-4A38-A960-F21BFB1985C7}" type="presParOf" srcId="{5BFB6510-A626-4CD8-B18E-C4904EEDCF9E}" destId="{593C3DF5-78F3-4218-93E7-0BB851830F87}" srcOrd="1" destOrd="0" presId="urn:microsoft.com/office/officeart/2005/8/layout/hierarchy6"/>
    <dgm:cxn modelId="{50E300BC-5D59-400B-8ABE-31F4C964CFFC}" type="presParOf" srcId="{F0E707AB-D954-4D8D-87B2-28EFA6D2930F}" destId="{9041F9B9-4B08-4C49-B484-B9CC59AB1C46}" srcOrd="4" destOrd="0" presId="urn:microsoft.com/office/officeart/2005/8/layout/hierarchy6"/>
    <dgm:cxn modelId="{F4AC29DC-12E7-48C4-A194-570DABA3264F}" type="presParOf" srcId="{F0E707AB-D954-4D8D-87B2-28EFA6D2930F}" destId="{B0C4B337-18D9-43C5-B779-1F1BAB470231}" srcOrd="5" destOrd="0" presId="urn:microsoft.com/office/officeart/2005/8/layout/hierarchy6"/>
    <dgm:cxn modelId="{BC8B386C-ACD2-41EA-8C62-8139D3E37B32}" type="presParOf" srcId="{B0C4B337-18D9-43C5-B779-1F1BAB470231}" destId="{E3CF0B5F-79E4-46E1-B5D7-E2CE2B14F96D}" srcOrd="0" destOrd="0" presId="urn:microsoft.com/office/officeart/2005/8/layout/hierarchy6"/>
    <dgm:cxn modelId="{51A99C79-4DF3-4F02-9E9D-565A96289DFC}" type="presParOf" srcId="{B0C4B337-18D9-43C5-B779-1F1BAB470231}" destId="{84EA6D21-01BE-4155-82DC-157ED8FE0BA1}" srcOrd="1" destOrd="0" presId="urn:microsoft.com/office/officeart/2005/8/layout/hierarchy6"/>
    <dgm:cxn modelId="{4745BED8-8371-4E2A-9FF5-62FF3329B376}" type="presParOf" srcId="{F552ABFA-DA93-4708-8A2A-505DEAFB6ECE}" destId="{1CCC6D7E-ADB4-45B8-BB8B-A35AA173B5A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AD203-4F33-46CA-A162-A91093F216BC}">
      <dsp:nvSpPr>
        <dsp:cNvPr id="0" name=""/>
        <dsp:cNvSpPr/>
      </dsp:nvSpPr>
      <dsp:spPr>
        <a:xfrm>
          <a:off x="4974591" y="1980764"/>
          <a:ext cx="91440" cy="343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5C4136-604E-4A48-A12E-B61363BC7D8A}">
      <dsp:nvSpPr>
        <dsp:cNvPr id="0" name=""/>
        <dsp:cNvSpPr/>
      </dsp:nvSpPr>
      <dsp:spPr>
        <a:xfrm>
          <a:off x="3040071" y="818805"/>
          <a:ext cx="1980239" cy="343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39"/>
              </a:lnTo>
              <a:lnTo>
                <a:pt x="1980239" y="171839"/>
              </a:lnTo>
              <a:lnTo>
                <a:pt x="1980239" y="343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A49F8-76C9-482E-8B35-C868584122C9}">
      <dsp:nvSpPr>
        <dsp:cNvPr id="0" name=""/>
        <dsp:cNvSpPr/>
      </dsp:nvSpPr>
      <dsp:spPr>
        <a:xfrm>
          <a:off x="2994351" y="818805"/>
          <a:ext cx="91440" cy="343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3DE1A5-1576-4FF4-8F64-3AF4A0B7A670}">
      <dsp:nvSpPr>
        <dsp:cNvPr id="0" name=""/>
        <dsp:cNvSpPr/>
      </dsp:nvSpPr>
      <dsp:spPr>
        <a:xfrm>
          <a:off x="1014111" y="1980764"/>
          <a:ext cx="91440" cy="3436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67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4D5925-6C47-4D1F-8042-5AE0C597F0BD}">
      <dsp:nvSpPr>
        <dsp:cNvPr id="0" name=""/>
        <dsp:cNvSpPr/>
      </dsp:nvSpPr>
      <dsp:spPr>
        <a:xfrm>
          <a:off x="1059831" y="818805"/>
          <a:ext cx="1980239" cy="343678"/>
        </a:xfrm>
        <a:custGeom>
          <a:avLst/>
          <a:gdLst/>
          <a:ahLst/>
          <a:cxnLst/>
          <a:rect l="0" t="0" r="0" b="0"/>
          <a:pathLst>
            <a:path>
              <a:moveTo>
                <a:pt x="1980239" y="0"/>
              </a:moveTo>
              <a:lnTo>
                <a:pt x="1980239" y="171839"/>
              </a:lnTo>
              <a:lnTo>
                <a:pt x="0" y="171839"/>
              </a:lnTo>
              <a:lnTo>
                <a:pt x="0" y="3436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EE7AA-AFCB-44E1-A878-4E234BF0ED22}">
      <dsp:nvSpPr>
        <dsp:cNvPr id="0" name=""/>
        <dsp:cNvSpPr/>
      </dsp:nvSpPr>
      <dsp:spPr>
        <a:xfrm>
          <a:off x="2221790" y="524"/>
          <a:ext cx="1636561" cy="818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rPr>
            <a:t>CGI</a:t>
          </a:r>
        </a:p>
      </dsp:txBody>
      <dsp:txXfrm>
        <a:off x="2221790" y="524"/>
        <a:ext cx="1636561" cy="818280"/>
      </dsp:txXfrm>
    </dsp:sp>
    <dsp:sp modelId="{42BB84D5-E81B-4A51-AA85-AFC864FDDB30}">
      <dsp:nvSpPr>
        <dsp:cNvPr id="0" name=""/>
        <dsp:cNvSpPr/>
      </dsp:nvSpPr>
      <dsp:spPr>
        <a:xfrm>
          <a:off x="241550" y="1162483"/>
          <a:ext cx="1636561" cy="818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rPr>
            <a:t>ASP</a:t>
          </a:r>
        </a:p>
      </dsp:txBody>
      <dsp:txXfrm>
        <a:off x="241550" y="1162483"/>
        <a:ext cx="1636561" cy="818280"/>
      </dsp:txXfrm>
    </dsp:sp>
    <dsp:sp modelId="{BFC3CE70-0873-444E-889C-FA7BA837786C}">
      <dsp:nvSpPr>
        <dsp:cNvPr id="0" name=""/>
        <dsp:cNvSpPr/>
      </dsp:nvSpPr>
      <dsp:spPr>
        <a:xfrm>
          <a:off x="241550" y="2324442"/>
          <a:ext cx="1636561" cy="818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rPr>
            <a:t>ASP.NET</a:t>
          </a:r>
        </a:p>
      </dsp:txBody>
      <dsp:txXfrm>
        <a:off x="241550" y="2324442"/>
        <a:ext cx="1636561" cy="818280"/>
      </dsp:txXfrm>
    </dsp:sp>
    <dsp:sp modelId="{16258609-D11C-48EB-8C8A-4467BB3E7D2A}">
      <dsp:nvSpPr>
        <dsp:cNvPr id="0" name=""/>
        <dsp:cNvSpPr/>
      </dsp:nvSpPr>
      <dsp:spPr>
        <a:xfrm>
          <a:off x="2221790" y="1162483"/>
          <a:ext cx="1636561" cy="818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rPr>
            <a:t>PHP</a:t>
          </a:r>
        </a:p>
      </dsp:txBody>
      <dsp:txXfrm>
        <a:off x="2221790" y="1162483"/>
        <a:ext cx="1636561" cy="818280"/>
      </dsp:txXfrm>
    </dsp:sp>
    <dsp:sp modelId="{1AA6A72A-D9E8-462E-9C9C-F29B65EDCA2E}">
      <dsp:nvSpPr>
        <dsp:cNvPr id="0" name=""/>
        <dsp:cNvSpPr/>
      </dsp:nvSpPr>
      <dsp:spPr>
        <a:xfrm>
          <a:off x="4202030" y="1162483"/>
          <a:ext cx="1636561" cy="818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rPr>
            <a:t>JSP</a:t>
          </a:r>
        </a:p>
      </dsp:txBody>
      <dsp:txXfrm>
        <a:off x="4202030" y="1162483"/>
        <a:ext cx="1636561" cy="818280"/>
      </dsp:txXfrm>
    </dsp:sp>
    <dsp:sp modelId="{214EEA58-58FD-45EC-B8B6-966E4BF71EB4}">
      <dsp:nvSpPr>
        <dsp:cNvPr id="0" name=""/>
        <dsp:cNvSpPr/>
      </dsp:nvSpPr>
      <dsp:spPr>
        <a:xfrm>
          <a:off x="4202030" y="2324442"/>
          <a:ext cx="1636561" cy="8182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900" b="1" i="0" u="none" strike="noStrike" kern="1200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rPr>
            <a:t>JavaEE</a:t>
          </a:r>
          <a:endParaRPr kumimoji="0" lang="en-US" altLang="zh-CN" sz="2900" b="1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endParaRPr>
        </a:p>
      </dsp:txBody>
      <dsp:txXfrm>
        <a:off x="4202030" y="2324442"/>
        <a:ext cx="1636561" cy="81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CB98E-001F-46EE-A33C-12219C55312B}">
      <dsp:nvSpPr>
        <dsp:cNvPr id="0" name=""/>
        <dsp:cNvSpPr/>
      </dsp:nvSpPr>
      <dsp:spPr>
        <a:xfrm>
          <a:off x="2327321" y="900"/>
          <a:ext cx="1394029" cy="929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/>
            <a:t>Python</a:t>
          </a:r>
          <a:endParaRPr lang="zh-CN" altLang="en-US" sz="2600" kern="1200" dirty="0"/>
        </a:p>
      </dsp:txBody>
      <dsp:txXfrm>
        <a:off x="2354541" y="28120"/>
        <a:ext cx="1339589" cy="874913"/>
      </dsp:txXfrm>
    </dsp:sp>
    <dsp:sp modelId="{A6F3CB4B-B79A-4F26-9CFC-0B0555057AA6}">
      <dsp:nvSpPr>
        <dsp:cNvPr id="0" name=""/>
        <dsp:cNvSpPr/>
      </dsp:nvSpPr>
      <dsp:spPr>
        <a:xfrm>
          <a:off x="1212097" y="930253"/>
          <a:ext cx="1812238" cy="371741"/>
        </a:xfrm>
        <a:custGeom>
          <a:avLst/>
          <a:gdLst/>
          <a:ahLst/>
          <a:cxnLst/>
          <a:rect l="0" t="0" r="0" b="0"/>
          <a:pathLst>
            <a:path>
              <a:moveTo>
                <a:pt x="1812238" y="0"/>
              </a:moveTo>
              <a:lnTo>
                <a:pt x="1812238" y="185870"/>
              </a:lnTo>
              <a:lnTo>
                <a:pt x="0" y="185870"/>
              </a:lnTo>
              <a:lnTo>
                <a:pt x="0" y="3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166EE-77DC-469D-9AAB-C819C57C3ADF}">
      <dsp:nvSpPr>
        <dsp:cNvPr id="0" name=""/>
        <dsp:cNvSpPr/>
      </dsp:nvSpPr>
      <dsp:spPr>
        <a:xfrm>
          <a:off x="515082" y="1301994"/>
          <a:ext cx="1394029" cy="929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b="0" kern="1200" dirty="0"/>
            <a:t>Django </a:t>
          </a:r>
          <a:endParaRPr lang="zh-CN" altLang="en-US" sz="2600" kern="1200" dirty="0"/>
        </a:p>
      </dsp:txBody>
      <dsp:txXfrm>
        <a:off x="542302" y="1329214"/>
        <a:ext cx="1339589" cy="874913"/>
      </dsp:txXfrm>
    </dsp:sp>
    <dsp:sp modelId="{2EAF7351-C65A-4DBF-A229-BD879E5DD0E3}">
      <dsp:nvSpPr>
        <dsp:cNvPr id="0" name=""/>
        <dsp:cNvSpPr/>
      </dsp:nvSpPr>
      <dsp:spPr>
        <a:xfrm>
          <a:off x="2978616" y="930253"/>
          <a:ext cx="91440" cy="3717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1FA47-379A-4144-AFFF-9F3959D4E545}">
      <dsp:nvSpPr>
        <dsp:cNvPr id="0" name=""/>
        <dsp:cNvSpPr/>
      </dsp:nvSpPr>
      <dsp:spPr>
        <a:xfrm>
          <a:off x="2327321" y="1301994"/>
          <a:ext cx="1394029" cy="929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b="0" kern="1200" dirty="0"/>
            <a:t>Flask</a:t>
          </a:r>
          <a:endParaRPr lang="zh-CN" altLang="en-US" sz="2600" kern="1200" dirty="0"/>
        </a:p>
      </dsp:txBody>
      <dsp:txXfrm>
        <a:off x="2354541" y="1329214"/>
        <a:ext cx="1339589" cy="874913"/>
      </dsp:txXfrm>
    </dsp:sp>
    <dsp:sp modelId="{072C4023-192B-42F6-B5A3-7B3D60913AED}">
      <dsp:nvSpPr>
        <dsp:cNvPr id="0" name=""/>
        <dsp:cNvSpPr/>
      </dsp:nvSpPr>
      <dsp:spPr>
        <a:xfrm>
          <a:off x="3024336" y="930253"/>
          <a:ext cx="1812238" cy="371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870"/>
              </a:lnTo>
              <a:lnTo>
                <a:pt x="1812238" y="185870"/>
              </a:lnTo>
              <a:lnTo>
                <a:pt x="1812238" y="3717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C79F1-97ED-456B-89FB-67570841C9BB}">
      <dsp:nvSpPr>
        <dsp:cNvPr id="0" name=""/>
        <dsp:cNvSpPr/>
      </dsp:nvSpPr>
      <dsp:spPr>
        <a:xfrm>
          <a:off x="4139559" y="1301994"/>
          <a:ext cx="1394029" cy="929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0" i="0" kern="1200" dirty="0"/>
            <a:t>Pyramid</a:t>
          </a:r>
          <a:endParaRPr lang="zh-CN" altLang="en-US" sz="2600" kern="1200" dirty="0"/>
        </a:p>
      </dsp:txBody>
      <dsp:txXfrm>
        <a:off x="4166779" y="1329214"/>
        <a:ext cx="1339589" cy="8749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EB535-4499-460B-A58C-77DE31F74F04}">
      <dsp:nvSpPr>
        <dsp:cNvPr id="0" name=""/>
        <dsp:cNvSpPr/>
      </dsp:nvSpPr>
      <dsp:spPr>
        <a:xfrm>
          <a:off x="2112919" y="1637"/>
          <a:ext cx="1438112" cy="9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b="0" i="0" kern="1200" dirty="0"/>
            <a:t>Ruby</a:t>
          </a:r>
          <a:endParaRPr lang="zh-CN" altLang="en-US" sz="2900" kern="1200" dirty="0"/>
        </a:p>
      </dsp:txBody>
      <dsp:txXfrm>
        <a:off x="2141000" y="29718"/>
        <a:ext cx="1381950" cy="902579"/>
      </dsp:txXfrm>
    </dsp:sp>
    <dsp:sp modelId="{EE69F14C-7761-4B5D-8CF9-4B05825C4B49}">
      <dsp:nvSpPr>
        <dsp:cNvPr id="0" name=""/>
        <dsp:cNvSpPr/>
      </dsp:nvSpPr>
      <dsp:spPr>
        <a:xfrm>
          <a:off x="962429" y="960379"/>
          <a:ext cx="1869546" cy="383496"/>
        </a:xfrm>
        <a:custGeom>
          <a:avLst/>
          <a:gdLst/>
          <a:ahLst/>
          <a:cxnLst/>
          <a:rect l="0" t="0" r="0" b="0"/>
          <a:pathLst>
            <a:path>
              <a:moveTo>
                <a:pt x="1869546" y="0"/>
              </a:moveTo>
              <a:lnTo>
                <a:pt x="1869546" y="191748"/>
              </a:lnTo>
              <a:lnTo>
                <a:pt x="0" y="191748"/>
              </a:lnTo>
              <a:lnTo>
                <a:pt x="0" y="383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DD6D7-9CFD-4795-8EE4-5608A2745AE5}">
      <dsp:nvSpPr>
        <dsp:cNvPr id="0" name=""/>
        <dsp:cNvSpPr/>
      </dsp:nvSpPr>
      <dsp:spPr>
        <a:xfrm>
          <a:off x="243372" y="1343876"/>
          <a:ext cx="1438112" cy="9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/>
            <a:t>Rails</a:t>
          </a:r>
          <a:endParaRPr lang="zh-CN" altLang="en-US" sz="2900" kern="1200" dirty="0"/>
        </a:p>
      </dsp:txBody>
      <dsp:txXfrm>
        <a:off x="271453" y="1371957"/>
        <a:ext cx="1381950" cy="902579"/>
      </dsp:txXfrm>
    </dsp:sp>
    <dsp:sp modelId="{59E9C503-6684-43AE-96B8-1F64F7DDB72F}">
      <dsp:nvSpPr>
        <dsp:cNvPr id="0" name=""/>
        <dsp:cNvSpPr/>
      </dsp:nvSpPr>
      <dsp:spPr>
        <a:xfrm>
          <a:off x="2786256" y="960379"/>
          <a:ext cx="91440" cy="383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3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58CE1-A926-4ACC-8C58-9E7AEDAEFC51}">
      <dsp:nvSpPr>
        <dsp:cNvPr id="0" name=""/>
        <dsp:cNvSpPr/>
      </dsp:nvSpPr>
      <dsp:spPr>
        <a:xfrm>
          <a:off x="2112919" y="1343876"/>
          <a:ext cx="1438112" cy="9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900" kern="1200" dirty="0"/>
            <a:t>Grape</a:t>
          </a:r>
          <a:endParaRPr lang="zh-CN" altLang="en-US" sz="2900" kern="1200" dirty="0"/>
        </a:p>
      </dsp:txBody>
      <dsp:txXfrm>
        <a:off x="2141000" y="1371957"/>
        <a:ext cx="1381950" cy="902579"/>
      </dsp:txXfrm>
    </dsp:sp>
    <dsp:sp modelId="{9041F9B9-4B08-4C49-B484-B9CC59AB1C46}">
      <dsp:nvSpPr>
        <dsp:cNvPr id="0" name=""/>
        <dsp:cNvSpPr/>
      </dsp:nvSpPr>
      <dsp:spPr>
        <a:xfrm>
          <a:off x="2831976" y="960379"/>
          <a:ext cx="1869546" cy="383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748"/>
              </a:lnTo>
              <a:lnTo>
                <a:pt x="1869546" y="191748"/>
              </a:lnTo>
              <a:lnTo>
                <a:pt x="1869546" y="3834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F0B5F-79E4-46E1-B5D7-E2CE2B14F96D}">
      <dsp:nvSpPr>
        <dsp:cNvPr id="0" name=""/>
        <dsp:cNvSpPr/>
      </dsp:nvSpPr>
      <dsp:spPr>
        <a:xfrm>
          <a:off x="3982466" y="1343876"/>
          <a:ext cx="1438112" cy="9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900" kern="1200" dirty="0"/>
            <a:t>Sinatra</a:t>
          </a:r>
          <a:endParaRPr lang="zh-CN" altLang="en-US" sz="2900" kern="1200" dirty="0"/>
        </a:p>
      </dsp:txBody>
      <dsp:txXfrm>
        <a:off x="4010547" y="1371957"/>
        <a:ext cx="1381950" cy="902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081D1AE-DC68-4087-B29A-C338F46D4DE9}" type="datetimeFigureOut">
              <a:rPr lang="zh-CN" altLang="en-US"/>
              <a:pPr>
                <a:defRPr/>
              </a:pPr>
              <a:t>2022/2/16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C2FA0EDA-F91E-4F61-A01A-D335848152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3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47</a:t>
            </a:r>
            <a:r>
              <a:rPr lang="zh-CN" altLang="en-US" dirty="0">
                <a:effectLst/>
              </a:rPr>
              <a:t>次</a:t>
            </a:r>
            <a:r>
              <a:rPr lang="en-US" altLang="zh-CN" dirty="0">
                <a:effectLst/>
              </a:rPr>
              <a:t>《</a:t>
            </a:r>
            <a:r>
              <a:rPr lang="zh-CN" altLang="en-US" dirty="0">
                <a:effectLst/>
              </a:rPr>
              <a:t>中国互联网络发展状况统计报告</a:t>
            </a:r>
            <a:r>
              <a:rPr lang="en-US" altLang="zh-CN" dirty="0">
                <a:effectLst/>
              </a:rPr>
              <a:t>》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47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Asp</a:t>
            </a:r>
            <a:r>
              <a:rPr lang="zh-CN" altLang="en-US" sz="2400" dirty="0"/>
              <a:t>解释程序</a:t>
            </a:r>
            <a:endParaRPr lang="en-US" altLang="zh-CN" sz="2400" dirty="0"/>
          </a:p>
          <a:p>
            <a:r>
              <a:rPr lang="en-US" altLang="zh-CN" sz="2400" dirty="0"/>
              <a:t>Asp.net</a:t>
            </a:r>
            <a:r>
              <a:rPr lang="zh-CN" altLang="en-US" sz="2400" dirty="0"/>
              <a:t>编译执行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Java EE</a:t>
            </a:r>
            <a:r>
              <a:rPr lang="en-US" altLang="zh-CN" baseline="0" dirty="0"/>
              <a:t>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27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Google, YouTube</a:t>
            </a:r>
            <a:r>
              <a:rPr lang="zh-CN" altLang="en-US" dirty="0"/>
              <a:t>和</a:t>
            </a:r>
            <a:r>
              <a:rPr lang="en-US" altLang="zh-CN" dirty="0"/>
              <a:t>Facebook</a:t>
            </a:r>
            <a:r>
              <a:rPr lang="zh-CN" altLang="en-US" dirty="0"/>
              <a:t>都用</a:t>
            </a:r>
            <a:r>
              <a:rPr lang="en-US" altLang="zh-CN" dirty="0"/>
              <a:t>Python</a:t>
            </a:r>
            <a:r>
              <a:rPr lang="zh-CN" altLang="en-US" dirty="0"/>
              <a:t>，国内熟悉的有豆瓣知乎。</a:t>
            </a:r>
            <a:endParaRPr lang="en-US" altLang="zh-CN" dirty="0"/>
          </a:p>
          <a:p>
            <a:r>
              <a:rPr lang="zh-CN" altLang="en-US" dirty="0"/>
              <a:t>语言的兴亡是人选择的结果，大家支持什么，什么就火，大家都开始抛弃某种语言，那种语言就开始走下坡路。</a:t>
            </a:r>
            <a:endParaRPr lang="en-US" altLang="zh-CN" dirty="0"/>
          </a:p>
          <a:p>
            <a:r>
              <a:rPr lang="en-US" altLang="zh-CN" dirty="0"/>
              <a:t>PHP</a:t>
            </a:r>
            <a:r>
              <a:rPr lang="zh-CN" altLang="en-US" dirty="0"/>
              <a:t>的市场占有依然是最高，但是网站越高端，用的越少，这从一个侧面说明了一些问题。</a:t>
            </a:r>
            <a:r>
              <a:rPr lang="en-US" altLang="zh-CN" dirty="0"/>
              <a:t>Usage Survey of Server-side Programming Languages broken down by Ranking</a:t>
            </a:r>
          </a:p>
          <a:p>
            <a:r>
              <a:rPr lang="en-US" altLang="zh-CN" dirty="0"/>
              <a:t>https://w3techs.com/technologies/cross/programming_language/ranking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97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5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Java EE 7 </a:t>
            </a:r>
            <a:r>
              <a:rPr lang="zh-CN" altLang="en-US" dirty="0"/>
              <a:t>扩展了 </a:t>
            </a:r>
            <a:r>
              <a:rPr lang="en-US" altLang="zh-CN" dirty="0"/>
              <a:t>Java EE 6</a:t>
            </a:r>
            <a:r>
              <a:rPr lang="zh-CN" altLang="en-US" dirty="0"/>
              <a:t>，利用更加透明的 </a:t>
            </a:r>
            <a:r>
              <a:rPr lang="en-US" altLang="zh-CN" dirty="0"/>
              <a:t>JCP </a:t>
            </a:r>
            <a:r>
              <a:rPr lang="zh-CN" altLang="en-US" dirty="0"/>
              <a:t>和社区参与来引入新的功能，如图 </a:t>
            </a:r>
            <a:r>
              <a:rPr lang="en-US" altLang="zh-CN" dirty="0"/>
              <a:t>1</a:t>
            </a:r>
            <a:r>
              <a:rPr lang="zh-CN" altLang="en-US" dirty="0"/>
              <a:t>（本图引用自 </a:t>
            </a:r>
            <a:r>
              <a:rPr lang="en-US" altLang="zh-CN" dirty="0"/>
              <a:t>Java </a:t>
            </a:r>
            <a:r>
              <a:rPr lang="zh-CN" altLang="en-US" dirty="0"/>
              <a:t>官网）所示，主要包括加强对 </a:t>
            </a:r>
            <a:r>
              <a:rPr lang="en-US" altLang="zh-CN" dirty="0"/>
              <a:t>HTML5 </a:t>
            </a:r>
            <a:r>
              <a:rPr lang="zh-CN" altLang="en-US"/>
              <a:t>动态可伸缩应用程序的支持、提高开发人员的生产力和满足苛刻的企业需求。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365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90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理念上的不同导致了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/>
              <a:t>PHP</a:t>
            </a:r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应用开发上显示了不同的结果，尽管</a:t>
            </a:r>
            <a:r>
              <a:rPr lang="en-US" altLang="zh-CN" dirty="0"/>
              <a:t>Java</a:t>
            </a:r>
            <a:r>
              <a:rPr lang="zh-CN" altLang="en-US" dirty="0"/>
              <a:t>的数学计算和数据库访问都有优势，架构也相当完美，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PHP</a:t>
            </a:r>
            <a:r>
              <a:rPr lang="zh-CN" altLang="en-US" dirty="0"/>
              <a:t>却可以简单轻松地支持高强度</a:t>
            </a:r>
            <a:r>
              <a:rPr lang="en-US" altLang="zh-CN" dirty="0"/>
              <a:t>Web</a:t>
            </a:r>
            <a:r>
              <a:rPr lang="zh-CN" altLang="en-US" dirty="0"/>
              <a:t>访问，能够快速开发应用，支持</a:t>
            </a:r>
            <a:r>
              <a:rPr lang="en-US" altLang="zh-CN" dirty="0"/>
              <a:t>PHP</a:t>
            </a:r>
            <a:r>
              <a:rPr lang="zh-CN" altLang="en-US" dirty="0"/>
              <a:t>的虚拟主机多如牛毛，使得用</a:t>
            </a:r>
            <a:r>
              <a:rPr lang="en-US" altLang="zh-CN" dirty="0"/>
              <a:t>PHP</a:t>
            </a:r>
            <a:r>
              <a:rPr lang="zh-CN" altLang="en-US" dirty="0"/>
              <a:t>开发一个网站比用</a:t>
            </a:r>
            <a:r>
              <a:rPr lang="en-US" altLang="zh-CN" dirty="0"/>
              <a:t>Java</a:t>
            </a:r>
            <a:r>
              <a:rPr lang="zh-CN" altLang="en-US" dirty="0"/>
              <a:t>开发一个网站要快得多，容易的多。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所拥有的优点只适合传统的以软件项目为核心的开发模式，而</a:t>
            </a:r>
            <a:r>
              <a:rPr lang="en-US" altLang="zh-CN" dirty="0"/>
              <a:t>PHP</a:t>
            </a:r>
            <a:r>
              <a:rPr lang="zh-CN" altLang="en-US" dirty="0"/>
              <a:t>更适合于以客户为核心的</a:t>
            </a:r>
            <a:r>
              <a:rPr lang="en-US" altLang="zh-CN" dirty="0"/>
              <a:t>SaaS</a:t>
            </a:r>
            <a:r>
              <a:rPr lang="zh-CN" altLang="en-US" dirty="0"/>
              <a:t>的开发模式，因此，</a:t>
            </a:r>
            <a:r>
              <a:rPr lang="en-US" altLang="zh-CN" dirty="0"/>
              <a:t>PHP</a:t>
            </a:r>
            <a:r>
              <a:rPr lang="zh-CN" altLang="en-US" dirty="0"/>
              <a:t>目前在</a:t>
            </a:r>
            <a:r>
              <a:rPr lang="en-US" altLang="zh-CN" dirty="0"/>
              <a:t>Web</a:t>
            </a:r>
            <a:r>
              <a:rPr lang="zh-CN" altLang="en-US" dirty="0"/>
              <a:t>网站开发的优势完全是因为</a:t>
            </a:r>
            <a:r>
              <a:rPr lang="en-US" altLang="zh-CN" dirty="0"/>
              <a:t>Web</a:t>
            </a:r>
            <a:r>
              <a:rPr lang="zh-CN" altLang="en-US" dirty="0"/>
              <a:t>网站开发的特殊性而导致的，并非编程语言特性所决定。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很多著名的大型网站（例如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Mediawiki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等）都是基于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的，而成功的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网站却寥寥无几，我不禁反思这是什么原因导致的？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另外，虽然在国际上</a:t>
            </a:r>
            <a:r>
              <a:rPr lang="en-US" altLang="zh-CN" dirty="0"/>
              <a:t>LAMP</a:t>
            </a:r>
            <a:r>
              <a:rPr lang="zh-CN" altLang="en-US" dirty="0"/>
              <a:t>（</a:t>
            </a:r>
            <a:r>
              <a:rPr lang="en-US" altLang="zh-CN" dirty="0" err="1"/>
              <a:t>Linux+Apache+Mysql+Php</a:t>
            </a:r>
            <a:r>
              <a:rPr lang="zh-CN" altLang="en-US" dirty="0"/>
              <a:t>）架构已经占领了统治地位，但是在中国国内还有一个怪胎，就是基于微软的</a:t>
            </a:r>
            <a:r>
              <a:rPr lang="en-US" altLang="zh-CN" dirty="0"/>
              <a:t>Windows Server+IIS+SqlServer+ASP/ASP.NET</a:t>
            </a:r>
            <a:r>
              <a:rPr lang="zh-CN" altLang="en-US" dirty="0"/>
              <a:t>的架构，从理论上说，微软的这一套架构也能实现不错的性能，只可惜</a:t>
            </a:r>
            <a:r>
              <a:rPr lang="en-US" altLang="zh-CN" dirty="0"/>
              <a:t>Windows</a:t>
            </a:r>
            <a:r>
              <a:rPr lang="zh-CN" altLang="en-US" dirty="0"/>
              <a:t>和</a:t>
            </a:r>
            <a:r>
              <a:rPr lang="en-US" altLang="zh-CN" dirty="0" err="1"/>
              <a:t>SqlServer</a:t>
            </a:r>
            <a:r>
              <a:rPr lang="zh-CN" altLang="en-US" dirty="0"/>
              <a:t>价格不菲，整个架构在性能上比起</a:t>
            </a:r>
            <a:r>
              <a:rPr lang="en-US" altLang="zh-CN" dirty="0"/>
              <a:t>LAMP</a:t>
            </a:r>
            <a:r>
              <a:rPr lang="zh-CN" altLang="en-US" dirty="0"/>
              <a:t>不仅没有什么优势，反而还有不少劣势，因此微软的这一套家伙在国际市场上吃不开。而国内使用微软盗版则可以忽略成本，而</a:t>
            </a:r>
            <a:r>
              <a:rPr lang="en-US" altLang="zh-CN" dirty="0"/>
              <a:t>ASP</a:t>
            </a:r>
            <a:r>
              <a:rPr lang="zh-CN" altLang="en-US" dirty="0"/>
              <a:t>的易学易用性不逊于</a:t>
            </a:r>
            <a:r>
              <a:rPr lang="en-US" altLang="zh-CN" dirty="0"/>
              <a:t>PHP</a:t>
            </a:r>
            <a:r>
              <a:rPr lang="zh-CN" altLang="en-US" dirty="0"/>
              <a:t>，甚至连</a:t>
            </a:r>
            <a:r>
              <a:rPr lang="en-US" altLang="zh-CN" dirty="0"/>
              <a:t>IT</a:t>
            </a:r>
            <a:r>
              <a:rPr lang="zh-CN" altLang="en-US" dirty="0"/>
              <a:t>外行都能够使用，因此在国内也有不小的市场。但是随着中国在保护知识产权方面的日趋完善，免费的</a:t>
            </a:r>
            <a:r>
              <a:rPr lang="en-US" altLang="zh-CN" dirty="0"/>
              <a:t>LAMP</a:t>
            </a:r>
            <a:r>
              <a:rPr lang="zh-CN" altLang="en-US" dirty="0"/>
              <a:t>依旧是未来的趋势。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8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年夏季奥林匹克运动会开幕典礼上，他获得了“万维网发明者”的美誉。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CERN(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欧洲粒子物理实验室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内部都可以使用万维网，到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年所有使用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Internet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的用户都可以使用万维网了。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 Berners-Lee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从没由于创建了万维网而获得个人利益。相反的是，他放弃了他的所有权，确信要想使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变的全球化就要使万维网成为一个开放式的系统。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Berners-Lee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占据了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计算机科学实验室的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3Com Founder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的交椅，并获得了很多的奖励，包括时代周刊中本世纪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个最伟大的想法列表中的一个位置。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for Everyone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时代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周刊将伯纳斯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李评为了世纪最杰出的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位科学家之一，并用极为推崇的文字向大家介绍他的个人成就：“与所有的推动人类进程的发明不同，这是一件纯粹个人的劳动成果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万维网只属于伯纳斯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李一个人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很难用语言来形容他的发明在信息全球化的发展中有多大的意义，这就像古印刷术一样，谁又能说得清楚它为全世界带来了怎样的影响。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1990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月，第一个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nxoc01.cern.ch</a:t>
            </a:r>
            <a:r>
              <a:rPr lang="zh-CN" altLang="en-US" dirty="0"/>
              <a:t>开始运行，</a:t>
            </a:r>
            <a:r>
              <a:rPr lang="en-US" altLang="zh-CN" dirty="0"/>
              <a:t>Tim Berners-Lee</a:t>
            </a:r>
            <a:r>
              <a:rPr lang="zh-CN" altLang="en-US" dirty="0"/>
              <a:t>在自己编写的图形化</a:t>
            </a:r>
            <a:r>
              <a:rPr lang="en-US" altLang="zh-CN" dirty="0"/>
              <a:t>Web</a:t>
            </a:r>
            <a:r>
              <a:rPr lang="zh-CN" altLang="en-US" dirty="0"/>
              <a:t>浏览器“</a:t>
            </a:r>
            <a:r>
              <a:rPr lang="en-US" altLang="zh-CN" dirty="0"/>
              <a:t>World wide Web”</a:t>
            </a:r>
            <a:r>
              <a:rPr lang="zh-CN" altLang="en-US" dirty="0"/>
              <a:t>上，看到了最早的</a:t>
            </a:r>
            <a:r>
              <a:rPr lang="en-US" altLang="zh-CN" dirty="0"/>
              <a:t>Web</a:t>
            </a:r>
            <a:r>
              <a:rPr lang="zh-CN" altLang="en-US" dirty="0"/>
              <a:t>页面。而世界上第一个网站（当时的网址是</a:t>
            </a:r>
            <a:r>
              <a:rPr lang="en-US" altLang="zh-CN" dirty="0"/>
              <a:t>http://nxoc01.cern.ch/hypertext/www/theproject.html</a:t>
            </a:r>
            <a:r>
              <a:rPr lang="zh-CN" altLang="en-US" dirty="0"/>
              <a:t>）早在</a:t>
            </a:r>
            <a:r>
              <a:rPr lang="en-US" altLang="zh-CN" dirty="0"/>
              <a:t>1992</a:t>
            </a:r>
            <a:r>
              <a:rPr lang="zh-CN" altLang="en-US" dirty="0"/>
              <a:t>年就关闭了，然而幸运的是这一见面却被保留了下来，只要我们点击下面这一链接：</a:t>
            </a:r>
            <a:r>
              <a:rPr lang="en-US" altLang="zh-CN" dirty="0"/>
              <a:t>http://www.w3.org/History/19921103-hypertext/hypertext/www/theproject.html</a:t>
            </a:r>
          </a:p>
          <a:p>
            <a:r>
              <a:rPr lang="zh-CN" altLang="en-US" dirty="0"/>
              <a:t>就能看到史上最早的网页，尽管用我们今天的眼光来看，这一网页是再简陋不过了，但正是这一简陋的网页，才开启了我们今天丰富多采的网络生活。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2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76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8DD7B2-5E7B-4968-B8C1-B47D55A344F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6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68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至于</a:t>
            </a:r>
            <a:r>
              <a:rPr lang="en-US" altLang="zh-CN" dirty="0"/>
              <a:t>php6</a:t>
            </a:r>
            <a:r>
              <a:rPr lang="zh-CN" altLang="en-US" dirty="0"/>
              <a:t>为什么迟迟未能发布，从网络透露的消息来看主要有几点：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、开发小组认为，如果不能完全解决</a:t>
            </a:r>
            <a:r>
              <a:rPr lang="en-US" altLang="zh-CN" dirty="0"/>
              <a:t>Unicode</a:t>
            </a:r>
            <a:r>
              <a:rPr lang="zh-CN" altLang="en-US" dirty="0"/>
              <a:t>就不能称之为</a:t>
            </a:r>
            <a:r>
              <a:rPr lang="en-US" altLang="zh-CN" dirty="0"/>
              <a:t>php6</a:t>
            </a:r>
            <a:r>
              <a:rPr lang="zh-CN" altLang="en-US" dirty="0"/>
              <a:t>；从</a:t>
            </a:r>
            <a:r>
              <a:rPr lang="en-US" altLang="zh-CN" dirty="0"/>
              <a:t>2005</a:t>
            </a:r>
            <a:r>
              <a:rPr lang="zh-CN" altLang="en-US" dirty="0"/>
              <a:t>年开发至</a:t>
            </a:r>
            <a:r>
              <a:rPr lang="en-US" altLang="zh-CN" dirty="0"/>
              <a:t>2010</a:t>
            </a:r>
            <a:r>
              <a:rPr lang="zh-CN" altLang="en-US" dirty="0"/>
              <a:t>年终止的</a:t>
            </a:r>
            <a:r>
              <a:rPr lang="en-US" altLang="zh-CN" dirty="0"/>
              <a:t>PHP6</a:t>
            </a:r>
            <a:r>
              <a:rPr lang="zh-CN" altLang="en-US" dirty="0"/>
              <a:t>，已在这几年陆续将新功能并入</a:t>
            </a:r>
            <a:r>
              <a:rPr lang="en-US" altLang="zh-CN" dirty="0"/>
              <a:t>PHP5.3</a:t>
            </a:r>
            <a:r>
              <a:rPr lang="zh-CN" altLang="en-US" dirty="0"/>
              <a:t>以及</a:t>
            </a:r>
            <a:r>
              <a:rPr lang="en-US" altLang="zh-CN" dirty="0"/>
              <a:t>PHP5.4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，当初提出的草案要点在现在的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中基本实现，可以说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php5.4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php5.5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就可称之为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FA0EDA-F91E-4F61-A01A-D33584815295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13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宋体" charset="-122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宋体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7FBCF6D-74CA-4335-8D31-5C5064D008D8}" type="datetimeFigureOut">
              <a:rPr lang="zh-CN" altLang="en-US"/>
              <a:pPr>
                <a:defRPr/>
              </a:pPr>
              <a:t>2022/2/16</a:t>
            </a:fld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E442B78-D927-44F5-BBD9-8DCE69F726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C7E29-24C4-4C05-9FF2-96B75B77E2AB}" type="datetimeFigureOut">
              <a:rPr lang="zh-CN" altLang="en-US"/>
              <a:pPr>
                <a:defRPr/>
              </a:pPr>
              <a:t>2022/2/16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E375F-AA4C-4F12-BDAA-88DEAB13AC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93724-7778-4FB6-82CF-96AED4466A25}" type="datetimeFigureOut">
              <a:rPr lang="zh-CN" altLang="en-US"/>
              <a:pPr>
                <a:defRPr/>
              </a:pPr>
              <a:t>2022/2/16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661AA-0AF9-4C52-B9FC-8515F72653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itchFamily="18" charset="0"/>
              </a:defRPr>
            </a:lvl1pPr>
            <a:lvl2pPr>
              <a:defRPr b="1" baseline="0">
                <a:latin typeface="Times New Roman" pitchFamily="18" charset="0"/>
              </a:defRPr>
            </a:lvl2pPr>
            <a:lvl3pPr>
              <a:defRPr b="1" baseline="0">
                <a:latin typeface="Times New Roman" pitchFamily="18" charset="0"/>
              </a:defRPr>
            </a:lvl3pPr>
            <a:lvl4pPr>
              <a:defRPr b="1" baseline="0">
                <a:latin typeface="Times New Roman" pitchFamily="18" charset="0"/>
              </a:defRPr>
            </a:lvl4pPr>
            <a:lvl5pPr>
              <a:defRPr b="1" baseline="0">
                <a:latin typeface="Times New Roman" pitchFamily="18" charset="0"/>
              </a:defRPr>
            </a:lvl5pPr>
            <a:extLst/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Times New Roman" pitchFamily="18" charset="0"/>
              </a:defRPr>
            </a:lvl1pPr>
            <a:extLst/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36224-35C2-4A25-93CB-642169297FC6}" type="datetimeFigureOut">
              <a:rPr lang="zh-CN" altLang="en-US"/>
              <a:pPr>
                <a:defRPr/>
              </a:pPr>
              <a:t>2022/2/16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8A0B7-7AA1-4812-B0DE-022F6AD97E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7B0740-69D8-499F-9A0D-8BE8B0D6DFD7}" type="datetimeFigureOut">
              <a:rPr lang="zh-CN" altLang="en-US"/>
              <a:pPr>
                <a:defRPr/>
              </a:pPr>
              <a:t>2022/2/16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F5FA06-7CA5-4B68-98A6-CA191BAB5C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48EA92-7121-44D8-80E2-5A131C87077B}" type="datetimeFigureOut">
              <a:rPr lang="zh-CN" altLang="en-US"/>
              <a:pPr>
                <a:defRPr/>
              </a:pPr>
              <a:t>2022/2/16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477D8F-671F-40E2-B48C-3F50204BCD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C328C1-1D2D-46C5-B0CB-C98A7AF5B139}" type="datetimeFigureOut">
              <a:rPr lang="zh-CN" altLang="en-US"/>
              <a:pPr>
                <a:defRPr/>
              </a:pPr>
              <a:t>2022/2/16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357091-C1F4-4001-ABF2-A0316DBF4C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12B593-0903-4E8C-8CDA-25F6FB33AEC4}" type="datetimeFigureOut">
              <a:rPr lang="zh-CN" altLang="en-US"/>
              <a:pPr>
                <a:defRPr/>
              </a:pPr>
              <a:t>2022/2/16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453AFE-288A-47C9-AFB6-3341925D83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D3957-9450-489D-899D-EC1FF255521E}" type="datetimeFigureOut">
              <a:rPr lang="zh-CN" altLang="en-US"/>
              <a:pPr>
                <a:defRPr/>
              </a:pPr>
              <a:t>2022/2/16</a:t>
            </a:fld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D843E-9BA8-4BFF-98AC-78C7891A41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A32B5C-BE6B-4264-9004-A2C623B1A30E}" type="datetimeFigureOut">
              <a:rPr lang="zh-CN" altLang="en-US"/>
              <a:pPr>
                <a:defRPr/>
              </a:pPr>
              <a:t>2022/2/16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D11908-A6D3-49A1-8321-E8C2602B44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宋体" charset="-122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宋体" charset="-122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7AF5BEC-7186-49CF-9572-8508A8ADE1FB}" type="datetimeFigureOut">
              <a:rPr lang="zh-CN" altLang="en-US"/>
              <a:pPr>
                <a:defRPr/>
              </a:pPr>
              <a:t>2022/2/16</a:t>
            </a:fld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CAA5B7C-7C85-4CFB-980B-D116833AA6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宋体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宋体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1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ea typeface="宋体" charset="-122"/>
              </a:defRPr>
            </a:lvl1pPr>
            <a:extLst/>
          </a:lstStyle>
          <a:p>
            <a:pPr>
              <a:defRPr/>
            </a:pPr>
            <a:fld id="{5E5306B9-620B-4E67-8902-FD85FC193741}" type="datetimeFigureOut">
              <a:rPr lang="zh-CN" altLang="en-US"/>
              <a:pPr>
                <a:defRPr/>
              </a:pPr>
              <a:t>2022/2/16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ea typeface="宋体" charset="-122"/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ea typeface="宋体" charset="-122"/>
              </a:defRPr>
            </a:lvl1pPr>
            <a:extLst/>
          </a:lstStyle>
          <a:p>
            <a:pPr>
              <a:defRPr/>
            </a:pPr>
            <a:fld id="{E44319E5-832C-4250-A492-6AFF389A8F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8" r:id="rId2"/>
    <p:sldLayoutId id="2147483833" r:id="rId3"/>
    <p:sldLayoutId id="2147483834" r:id="rId4"/>
    <p:sldLayoutId id="2147483835" r:id="rId5"/>
    <p:sldLayoutId id="2147483836" r:id="rId6"/>
    <p:sldLayoutId id="2147483829" r:id="rId7"/>
    <p:sldLayoutId id="2147483837" r:id="rId8"/>
    <p:sldLayoutId id="2147483838" r:id="rId9"/>
    <p:sldLayoutId id="2147483830" r:id="rId10"/>
    <p:sldLayoutId id="21474838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n-ea"/>
          <a:ea typeface="+mn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3.xml"/><Relationship Id="rId2" Type="http://schemas.openxmlformats.org/officeDocument/2006/relationships/tags" Target="../tags/tag18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slide" Target="slide22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slide" Target="slide3.xml"/><Relationship Id="rId2" Type="http://schemas.openxmlformats.org/officeDocument/2006/relationships/tags" Target="../tags/tag33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slide" Target="slide22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slide" Target="slide3.xml"/><Relationship Id="rId2" Type="http://schemas.openxmlformats.org/officeDocument/2006/relationships/tags" Target="../tags/tag48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19" Type="http://schemas.openxmlformats.org/officeDocument/2006/relationships/slide" Target="slide32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zh.wikipedia.org/wiki/W3C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633913.htm" TargetMode="External"/><Relationship Id="rId13" Type="http://schemas.openxmlformats.org/officeDocument/2006/relationships/hyperlink" Target="http://baike.baidu.com/view/755399.htm" TargetMode="External"/><Relationship Id="rId18" Type="http://schemas.openxmlformats.org/officeDocument/2006/relationships/hyperlink" Target="http://baike.baidu.com/view/24920.htm" TargetMode="External"/><Relationship Id="rId26" Type="http://schemas.openxmlformats.org/officeDocument/2006/relationships/hyperlink" Target="http://baike.baidu.com/view/43014.htm" TargetMode="External"/><Relationship Id="rId3" Type="http://schemas.openxmlformats.org/officeDocument/2006/relationships/hyperlink" Target="http://baike.baidu.com/view/159832.htm" TargetMode="External"/><Relationship Id="rId21" Type="http://schemas.openxmlformats.org/officeDocument/2006/relationships/hyperlink" Target="http://baike.baidu.com/view/136475.htm" TargetMode="External"/><Relationship Id="rId7" Type="http://schemas.openxmlformats.org/officeDocument/2006/relationships/hyperlink" Target="http://baike.baidu.com/view/307399.htm" TargetMode="External"/><Relationship Id="rId12" Type="http://schemas.openxmlformats.org/officeDocument/2006/relationships/hyperlink" Target="http://baike.baidu.com/view/14806.htm" TargetMode="External"/><Relationship Id="rId17" Type="http://schemas.openxmlformats.org/officeDocument/2006/relationships/hyperlink" Target="http://baike.baidu.com/view/8389.htm" TargetMode="External"/><Relationship Id="rId25" Type="http://schemas.openxmlformats.org/officeDocument/2006/relationships/hyperlink" Target="http://baike.baidu.com/view/2616.htm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://baike.baidu.com/view/1754000.htm" TargetMode="External"/><Relationship Id="rId20" Type="http://schemas.openxmlformats.org/officeDocument/2006/relationships/hyperlink" Target="http://baike.baidu.com/view/1020297.htm" TargetMode="External"/><Relationship Id="rId29" Type="http://schemas.openxmlformats.org/officeDocument/2006/relationships/hyperlink" Target="http://baike.baidu.com/view/1754691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633888.htm" TargetMode="External"/><Relationship Id="rId11" Type="http://schemas.openxmlformats.org/officeDocument/2006/relationships/hyperlink" Target="http://baike.baidu.com/view/1032417.htm" TargetMode="External"/><Relationship Id="rId24" Type="http://schemas.openxmlformats.org/officeDocument/2006/relationships/hyperlink" Target="http://baike.baidu.com/view/34.htm" TargetMode="External"/><Relationship Id="rId5" Type="http://schemas.openxmlformats.org/officeDocument/2006/relationships/hyperlink" Target="http://baike.baidu.com/view/73535.htm" TargetMode="External"/><Relationship Id="rId15" Type="http://schemas.openxmlformats.org/officeDocument/2006/relationships/hyperlink" Target="http://baike.baidu.com/view/16168.htm" TargetMode="External"/><Relationship Id="rId23" Type="http://schemas.openxmlformats.org/officeDocument/2006/relationships/hyperlink" Target="http://baike.baidu.com/view/1754128.htm" TargetMode="External"/><Relationship Id="rId28" Type="http://schemas.openxmlformats.org/officeDocument/2006/relationships/hyperlink" Target="http://baike.baidu.com/view/130326.htm" TargetMode="External"/><Relationship Id="rId10" Type="http://schemas.openxmlformats.org/officeDocument/2006/relationships/hyperlink" Target="http://baike.baidu.com/view/147436.htm" TargetMode="External"/><Relationship Id="rId19" Type="http://schemas.openxmlformats.org/officeDocument/2006/relationships/hyperlink" Target="http://baike.baidu.com/view/1641.htm" TargetMode="External"/><Relationship Id="rId31" Type="http://schemas.openxmlformats.org/officeDocument/2006/relationships/hyperlink" Target="http://baike.baidu.com/view/85022.htm" TargetMode="External"/><Relationship Id="rId4" Type="http://schemas.openxmlformats.org/officeDocument/2006/relationships/hyperlink" Target="http://baike.baidu.com/view/45861.htm" TargetMode="External"/><Relationship Id="rId9" Type="http://schemas.openxmlformats.org/officeDocument/2006/relationships/hyperlink" Target="http://baike.baidu.com/view/633922.htm" TargetMode="External"/><Relationship Id="rId14" Type="http://schemas.openxmlformats.org/officeDocument/2006/relationships/hyperlink" Target="http://baike.baidu.com/view/1086510.htm" TargetMode="External"/><Relationship Id="rId22" Type="http://schemas.openxmlformats.org/officeDocument/2006/relationships/hyperlink" Target="http://baike.baidu.com/view/1057001.htm" TargetMode="External"/><Relationship Id="rId27" Type="http://schemas.openxmlformats.org/officeDocument/2006/relationships/hyperlink" Target="http://baike.baidu.com/view/99.htm" TargetMode="External"/><Relationship Id="rId30" Type="http://schemas.openxmlformats.org/officeDocument/2006/relationships/hyperlink" Target="http://baike.baidu.com/view/147922.htm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16.tm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</a:t>
            </a:r>
            <a:r>
              <a:rPr lang="en-US" altLang="zh-CN" dirty="0"/>
              <a:t>Web</a:t>
            </a:r>
            <a:r>
              <a:rPr lang="zh-CN" altLang="en-US" dirty="0"/>
              <a:t>基础知识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3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静态网页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1991 </a:t>
            </a:r>
            <a:r>
              <a:rPr lang="zh-CN" altLang="en-US" sz="2400" dirty="0"/>
              <a:t>年 </a:t>
            </a:r>
            <a:r>
              <a:rPr lang="en-US" altLang="zh-CN" sz="2400" dirty="0"/>
              <a:t>8 </a:t>
            </a:r>
            <a:r>
              <a:rPr lang="zh-CN" altLang="en-US" sz="2400" dirty="0"/>
              <a:t>月，</a:t>
            </a:r>
            <a:r>
              <a:rPr lang="en-US" altLang="zh-CN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 Berners-Lee </a:t>
            </a:r>
            <a:r>
              <a:rPr lang="zh-CN" altLang="en-US" sz="2400" dirty="0"/>
              <a:t>发布了第一个简单的，基于文本，包含几个链接的网站。</a:t>
            </a:r>
            <a:endParaRPr lang="zh-CN" altLang="en-US" sz="2600" dirty="0"/>
          </a:p>
          <a:p>
            <a:pPr marL="914400" lvl="1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dirty="0"/>
              <a:t>这类网页文件里没有程序代码，只有</a:t>
            </a:r>
            <a:r>
              <a:rPr lang="en-US" altLang="zh-CN" sz="2600" dirty="0"/>
              <a:t>HTML</a:t>
            </a:r>
            <a:r>
              <a:rPr lang="zh-CN" altLang="en-US" sz="2600" dirty="0"/>
              <a:t>标记，一般以后缀</a:t>
            </a:r>
            <a:r>
              <a:rPr lang="en-US" altLang="zh-CN" sz="2600" dirty="0"/>
              <a:t>.</a:t>
            </a:r>
            <a:r>
              <a:rPr lang="en-US" altLang="zh-CN" sz="2600" dirty="0" err="1"/>
              <a:t>htm</a:t>
            </a:r>
            <a:r>
              <a:rPr lang="zh-CN" altLang="en-US" sz="2600" dirty="0"/>
              <a:t>或</a:t>
            </a:r>
            <a:r>
              <a:rPr lang="en-US" altLang="zh-CN" sz="2600" dirty="0"/>
              <a:t>.html</a:t>
            </a:r>
            <a:r>
              <a:rPr lang="zh-CN" altLang="en-US" sz="2600" dirty="0"/>
              <a:t>存放。 </a:t>
            </a:r>
          </a:p>
          <a:p>
            <a:pPr marL="900112" lvl="1" indent="-4572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dirty="0"/>
              <a:t>制作工具：可以是记事本、</a:t>
            </a:r>
            <a:r>
              <a:rPr lang="en-US" altLang="zh-CN" sz="2600" dirty="0" err="1"/>
              <a:t>EditPlus</a:t>
            </a:r>
            <a:r>
              <a:rPr lang="zh-CN" altLang="en-US" sz="2600" dirty="0"/>
              <a:t>等纯文本编写工具，也可以是</a:t>
            </a:r>
            <a:r>
              <a:rPr lang="en-US" altLang="zh-CN" sz="2600" dirty="0"/>
              <a:t>FrontPage</a:t>
            </a:r>
            <a:r>
              <a:rPr lang="zh-CN" altLang="en-US" sz="2600" dirty="0"/>
              <a:t>、</a:t>
            </a:r>
            <a:r>
              <a:rPr lang="en-US" altLang="zh-CN" sz="2600" dirty="0" err="1"/>
              <a:t>DreamWeaver</a:t>
            </a:r>
            <a:r>
              <a:rPr lang="zh-CN" altLang="en-US" sz="2600" dirty="0"/>
              <a:t>等所见即所得的工具。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8148" y="571480"/>
            <a:ext cx="11144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/>
              <a:t>静态网页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94346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9D3EF24-5465-47F7-95BF-C1C71414CD2C}" type="slidenum">
              <a:rPr lang="en-US" altLang="zh-CN" sz="1200" smtClean="0">
                <a:ea typeface="宋体" pitchFamily="2" charset="-122"/>
              </a:rPr>
              <a:pPr/>
              <a:t>11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2656"/>
            <a:ext cx="5457825" cy="784446"/>
          </a:xfrm>
        </p:spPr>
        <p:txBody>
          <a:bodyPr>
            <a:spAutoFit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dirty="0"/>
              <a:t>静态网页示例</a:t>
            </a:r>
          </a:p>
        </p:txBody>
      </p:sp>
      <p:pic>
        <p:nvPicPr>
          <p:cNvPr id="20484" name="Picture 8"/>
          <p:cNvPicPr>
            <a:picLocks noChangeAspect="1" noChangeArrowheads="1"/>
          </p:cNvPicPr>
          <p:nvPr/>
        </p:nvPicPr>
        <p:blipFill>
          <a:blip r:embed="rId2"/>
          <a:srcRect l="17715" t="5881" r="25352" b="28601"/>
          <a:stretch>
            <a:fillRect/>
          </a:stretch>
        </p:blipFill>
        <p:spPr bwMode="auto">
          <a:xfrm>
            <a:off x="214313" y="1227687"/>
            <a:ext cx="8215339" cy="531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786710" y="285728"/>
            <a:ext cx="11144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/>
              <a:t>静态网页</a:t>
            </a:r>
            <a:endParaRPr lang="en-US" altLang="zh-CN" b="1" dirty="0"/>
          </a:p>
        </p:txBody>
      </p:sp>
    </p:spTree>
  </p:cSld>
  <p:clrMapOvr>
    <a:masterClrMapping/>
  </p:clrMapOvr>
  <p:transition advTm="471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浏览器请求静态页面图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67544" y="1898738"/>
            <a:ext cx="2943179" cy="23011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171" tIns="46086" rIns="92171" bIns="46086"/>
          <a:lstStyle/>
          <a:p>
            <a:pPr algn="just">
              <a:defRPr/>
            </a:pPr>
            <a:r>
              <a:rPr lang="zh-CN" altLang="en-US" sz="2000" b="1">
                <a:latin typeface="Times New Roman" pitchFamily="18" charset="0"/>
              </a:rPr>
              <a:t>客户机</a:t>
            </a:r>
            <a:endParaRPr lang="zh-CN" altLang="en-US" sz="2000" b="1">
              <a:latin typeface="Arial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6080" y="2420888"/>
            <a:ext cx="2206106" cy="10243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171" tIns="46086" rIns="92171" bIns="46086"/>
          <a:lstStyle/>
          <a:p>
            <a:pPr algn="ctr">
              <a:defRPr/>
            </a:pPr>
            <a:r>
              <a:rPr lang="zh-CN" altLang="en-US" sz="2000" b="1" dirty="0">
                <a:latin typeface="Times New Roman" pitchFamily="18" charset="0"/>
              </a:rPr>
              <a:t>浏 览 器</a:t>
            </a:r>
            <a:endParaRPr lang="zh-CN" altLang="en-US" sz="2000" b="1" dirty="0">
              <a:latin typeface="Arial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383380" y="1268145"/>
            <a:ext cx="3127192" cy="4022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171" tIns="46086" rIns="92171" bIns="46086"/>
          <a:lstStyle/>
          <a:p>
            <a:pPr algn="just">
              <a:defRPr/>
            </a:pPr>
            <a:r>
              <a:rPr lang="zh-CN" altLang="en-US" sz="2000" b="1">
                <a:latin typeface="Times New Roman" pitchFamily="18" charset="0"/>
              </a:rPr>
              <a:t>服务器</a:t>
            </a:r>
            <a:endParaRPr lang="zh-CN" altLang="en-US" sz="2000" b="1">
              <a:latin typeface="Arial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842901" y="1808898"/>
            <a:ext cx="2208151" cy="10243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171" tIns="46086" rIns="92171" bIns="46086"/>
          <a:lstStyle/>
          <a:p>
            <a:pPr algn="ctr">
              <a:defRPr/>
            </a:pPr>
            <a:r>
              <a:rPr lang="en-US" altLang="zh-CN" sz="2000" b="1" dirty="0">
                <a:latin typeface="Times New Roman" pitchFamily="18" charset="0"/>
              </a:rPr>
              <a:t>Web</a:t>
            </a:r>
            <a:r>
              <a:rPr lang="zh-CN" altLang="en-US" sz="2000" b="1" dirty="0">
                <a:latin typeface="Times New Roman" pitchFamily="18" charset="0"/>
              </a:rPr>
              <a:t>服务器</a:t>
            </a:r>
            <a:endParaRPr lang="zh-CN" altLang="en-US" sz="2000" b="1" dirty="0">
              <a:latin typeface="Arial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866813" y="4004918"/>
            <a:ext cx="2206106" cy="7703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171" tIns="46086" rIns="92171" bIns="46086"/>
          <a:lstStyle/>
          <a:p>
            <a:pPr algn="ctr">
              <a:defRPr/>
            </a:pPr>
            <a:r>
              <a:rPr lang="zh-CN" altLang="en-US" sz="2000" b="1" dirty="0">
                <a:latin typeface="Times New Roman" pitchFamily="18" charset="0"/>
              </a:rPr>
              <a:t>静态页面</a:t>
            </a:r>
            <a:endParaRPr lang="zh-CN" altLang="en-US" sz="2000" b="1" dirty="0">
              <a:latin typeface="Arial" pitchFamily="3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410723" y="2420888"/>
            <a:ext cx="19945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4181" y="195176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请求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228184" y="2833287"/>
            <a:ext cx="0" cy="11716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524328" y="2833287"/>
            <a:ext cx="0" cy="11716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1"/>
          </p:cNvCxnSpPr>
          <p:nvPr/>
        </p:nvCxnSpPr>
        <p:spPr>
          <a:xfrm flipH="1" flipV="1">
            <a:off x="3410723" y="3279227"/>
            <a:ext cx="197265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908196" y="3244334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响应</a:t>
            </a:r>
          </a:p>
        </p:txBody>
      </p:sp>
      <p:sp>
        <p:nvSpPr>
          <p:cNvPr id="26" name="矩形 25"/>
          <p:cNvSpPr/>
          <p:nvPr/>
        </p:nvSpPr>
        <p:spPr>
          <a:xfrm>
            <a:off x="7858148" y="571480"/>
            <a:ext cx="11144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/>
              <a:t>静态网页</a:t>
            </a:r>
            <a:endParaRPr lang="en-US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9CA8EA-BBE5-4469-A837-C15EB0FEA45D}"/>
              </a:ext>
            </a:extLst>
          </p:cNvPr>
          <p:cNvSpPr txBox="1"/>
          <p:nvPr/>
        </p:nvSpPr>
        <p:spPr>
          <a:xfrm>
            <a:off x="442085" y="5633992"/>
            <a:ext cx="8379217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3200" dirty="0"/>
              <a:t>可否用静态</a:t>
            </a:r>
            <a:r>
              <a:rPr lang="en-US" altLang="zh-CN" sz="3200" dirty="0"/>
              <a:t>WEB</a:t>
            </a:r>
            <a:r>
              <a:rPr lang="zh-CN" altLang="en-US" sz="3200" dirty="0"/>
              <a:t>技术开发一个电子商务网站？</a:t>
            </a:r>
          </a:p>
        </p:txBody>
      </p:sp>
    </p:spTree>
    <p:extLst>
      <p:ext uri="{BB962C8B-B14F-4D97-AF65-F5344CB8AC3E}">
        <p14:creationId xmlns:p14="http://schemas.microsoft.com/office/powerpoint/2010/main" val="353814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25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/>
              </a:rPr>
              <a:t>应用小程序，简称小程序</a:t>
            </a:r>
            <a:endParaRPr lang="en-US" altLang="zh-CN" dirty="0">
              <a:ea typeface="黑体"/>
            </a:endParaRPr>
          </a:p>
          <a:p>
            <a:r>
              <a:rPr lang="en-US" altLang="zh-CN" dirty="0">
                <a:ea typeface="黑体"/>
              </a:rPr>
              <a:t>SUN</a:t>
            </a:r>
            <a:r>
              <a:rPr lang="zh-CN" altLang="en-US" dirty="0">
                <a:ea typeface="黑体"/>
              </a:rPr>
              <a:t>公司 </a:t>
            </a:r>
            <a:r>
              <a:rPr lang="en-US" altLang="zh-CN" dirty="0">
                <a:ea typeface="黑体"/>
              </a:rPr>
              <a:t>1995</a:t>
            </a:r>
            <a:r>
              <a:rPr lang="zh-CN" altLang="en-US" dirty="0">
                <a:ea typeface="黑体"/>
              </a:rPr>
              <a:t>年推出</a:t>
            </a:r>
            <a:endParaRPr lang="en-US" altLang="zh-CN" dirty="0">
              <a:ea typeface="黑体"/>
            </a:endParaRPr>
          </a:p>
          <a:p>
            <a:r>
              <a:rPr lang="zh-CN" altLang="en-US" dirty="0">
                <a:ea typeface="黑体"/>
              </a:rPr>
              <a:t>开发人员编写可嵌入在</a:t>
            </a:r>
            <a:r>
              <a:rPr lang="en-US" altLang="zh-CN" dirty="0">
                <a:ea typeface="黑体"/>
              </a:rPr>
              <a:t>Web</a:t>
            </a:r>
            <a:r>
              <a:rPr lang="zh-CN" altLang="en-US" dirty="0">
                <a:ea typeface="黑体"/>
              </a:rPr>
              <a:t>页面上的小应用程序，只要用户使用了支持</a:t>
            </a:r>
            <a:r>
              <a:rPr lang="en-US" altLang="zh-CN" dirty="0">
                <a:ea typeface="黑体"/>
              </a:rPr>
              <a:t>Java</a:t>
            </a:r>
            <a:r>
              <a:rPr lang="zh-CN" altLang="en-US" dirty="0">
                <a:ea typeface="黑体"/>
              </a:rPr>
              <a:t>的浏览器，就可以直接运行此程序。</a:t>
            </a:r>
            <a:endParaRPr lang="en-US" altLang="zh-CN" dirty="0">
              <a:ea typeface="黑体"/>
            </a:endParaRPr>
          </a:p>
          <a:p>
            <a:endParaRPr lang="en-US" altLang="zh-CN" dirty="0">
              <a:ea typeface="黑体"/>
            </a:endParaRPr>
          </a:p>
          <a:p>
            <a:endParaRPr lang="zh-CN" altLang="en-US" dirty="0">
              <a:ea typeface="黑体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Applet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appl</a:t>
            </a:r>
            <a:r>
              <a:rPr lang="en-US" altLang="zh-CN" dirty="0">
                <a:solidFill>
                  <a:schemeClr val="tx1"/>
                </a:solidFill>
              </a:rPr>
              <a:t>ication + - let)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58148" y="571480"/>
            <a:ext cx="11144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/>
              <a:t>动态网页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Applet</a:t>
            </a:r>
            <a:r>
              <a:rPr lang="zh-CN" altLang="en-US" dirty="0">
                <a:solidFill>
                  <a:srgbClr val="FF0000"/>
                </a:solidFill>
              </a:rPr>
              <a:t>处理结构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40352" y="172128"/>
            <a:ext cx="11144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/>
              <a:t>动态网页</a:t>
            </a:r>
            <a:endParaRPr lang="en-US" altLang="zh-CN" b="1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7544" y="1898738"/>
            <a:ext cx="2943179" cy="2301188"/>
          </a:xfrm>
          <a:prstGeom prst="rect">
            <a:avLst/>
          </a:prstGeom>
          <a:ln w="28575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171" tIns="46086" rIns="92171" bIns="46086"/>
          <a:lstStyle/>
          <a:p>
            <a:pPr algn="just">
              <a:defRPr/>
            </a:pPr>
            <a:r>
              <a:rPr lang="zh-CN" altLang="en-US" sz="2000" b="1">
                <a:latin typeface="Times New Roman" pitchFamily="18" charset="0"/>
              </a:rPr>
              <a:t>客户机</a:t>
            </a:r>
            <a:endParaRPr lang="zh-CN" altLang="en-US" sz="2000" b="1">
              <a:latin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6080" y="2420888"/>
            <a:ext cx="2206106" cy="1296144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171" tIns="46086" rIns="92171" bIns="46086"/>
          <a:lstStyle/>
          <a:p>
            <a:pPr algn="ctr">
              <a:defRPr/>
            </a:pPr>
            <a:endParaRPr lang="en-US" altLang="zh-CN" sz="2000" b="1" dirty="0">
              <a:latin typeface="Times New Roman" pitchFamily="18" charset="0"/>
            </a:endParaRPr>
          </a:p>
          <a:p>
            <a:pPr algn="ctr">
              <a:defRPr/>
            </a:pPr>
            <a:r>
              <a:rPr lang="zh-CN" altLang="en-US" sz="2000" b="1" dirty="0">
                <a:latin typeface="Times New Roman" pitchFamily="18" charset="0"/>
              </a:rPr>
              <a:t>浏 览 器</a:t>
            </a:r>
            <a:endParaRPr lang="en-US" altLang="zh-CN" sz="2000" b="1" dirty="0">
              <a:latin typeface="Times New Roman" pitchFamily="18" charset="0"/>
            </a:endParaRPr>
          </a:p>
          <a:p>
            <a:pPr algn="ctr">
              <a:defRPr/>
            </a:pPr>
            <a:r>
              <a:rPr lang="zh-CN" altLang="en-US" sz="2000" b="1" dirty="0">
                <a:latin typeface="Times New Roman" pitchFamily="18" charset="0"/>
              </a:rPr>
              <a:t>（植入</a:t>
            </a:r>
            <a:r>
              <a:rPr lang="en-US" altLang="zh-CN" sz="2000" b="1" dirty="0">
                <a:latin typeface="Times New Roman" pitchFamily="18" charset="0"/>
              </a:rPr>
              <a:t>JVM</a:t>
            </a:r>
            <a:r>
              <a:rPr lang="zh-CN" altLang="en-US" sz="2000" b="1" dirty="0">
                <a:latin typeface="Times New Roman" pitchFamily="18" charset="0"/>
              </a:rPr>
              <a:t>）</a:t>
            </a:r>
            <a:endParaRPr lang="zh-CN" altLang="en-US" sz="2000" b="1" dirty="0">
              <a:latin typeface="Arial" pitchFamily="34" charset="0"/>
            </a:endParaRPr>
          </a:p>
          <a:p>
            <a:pPr algn="ctr">
              <a:defRPr/>
            </a:pPr>
            <a:endParaRPr lang="zh-CN" altLang="en-US" sz="2000" b="1" dirty="0">
              <a:latin typeface="Arial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83380" y="1268145"/>
            <a:ext cx="3127192" cy="4022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171" tIns="46086" rIns="92171" bIns="46086"/>
          <a:lstStyle/>
          <a:p>
            <a:pPr algn="just">
              <a:defRPr/>
            </a:pPr>
            <a:r>
              <a:rPr lang="zh-CN" altLang="en-US" sz="2000" b="1">
                <a:latin typeface="Times New Roman" pitchFamily="18" charset="0"/>
              </a:rPr>
              <a:t>服务器</a:t>
            </a:r>
            <a:endParaRPr lang="zh-CN" altLang="en-US" sz="2000" b="1">
              <a:latin typeface="Arial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842901" y="1808898"/>
            <a:ext cx="2208151" cy="10243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171" tIns="46086" rIns="92171" bIns="46086"/>
          <a:lstStyle/>
          <a:p>
            <a:pPr algn="ctr">
              <a:defRPr/>
            </a:pPr>
            <a:endParaRPr lang="en-US" altLang="zh-CN" sz="2000" b="1" dirty="0">
              <a:latin typeface="Times New Roman" pitchFamily="18" charset="0"/>
            </a:endParaRPr>
          </a:p>
          <a:p>
            <a:pPr algn="ctr">
              <a:defRPr/>
            </a:pPr>
            <a:r>
              <a:rPr lang="en-US" altLang="zh-CN" sz="2000" b="1" dirty="0">
                <a:latin typeface="Times New Roman" pitchFamily="18" charset="0"/>
              </a:rPr>
              <a:t>Web</a:t>
            </a:r>
            <a:r>
              <a:rPr lang="zh-CN" altLang="en-US" sz="2000" b="1" dirty="0">
                <a:latin typeface="Times New Roman" pitchFamily="18" charset="0"/>
              </a:rPr>
              <a:t>服务器</a:t>
            </a:r>
            <a:endParaRPr lang="zh-CN" altLang="en-US" sz="2000" b="1" dirty="0">
              <a:latin typeface="Arial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866813" y="4004918"/>
            <a:ext cx="2206106" cy="7703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171" tIns="46086" rIns="92171" bIns="46086"/>
          <a:lstStyle/>
          <a:p>
            <a:pPr algn="ctr">
              <a:defRPr/>
            </a:pPr>
            <a:r>
              <a:rPr lang="zh-CN" altLang="en-US" sz="2000" b="1" dirty="0">
                <a:latin typeface="Arial" pitchFamily="34" charset="0"/>
              </a:rPr>
              <a:t>文件系统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410723" y="2420888"/>
            <a:ext cx="19945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4181" y="195176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请求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228184" y="2833287"/>
            <a:ext cx="0" cy="11716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7524328" y="2833287"/>
            <a:ext cx="0" cy="11716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1"/>
          </p:cNvCxnSpPr>
          <p:nvPr/>
        </p:nvCxnSpPr>
        <p:spPr>
          <a:xfrm flipH="1" flipV="1">
            <a:off x="3410723" y="3279227"/>
            <a:ext cx="1972657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908196" y="3244334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23396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黑体"/>
              </a:rPr>
              <a:t>不允许进行文件读写，无法进行数据库操作</a:t>
            </a:r>
            <a:endParaRPr lang="en-US" altLang="zh-CN">
              <a:ea typeface="黑体"/>
            </a:endParaRPr>
          </a:p>
          <a:p>
            <a:r>
              <a:rPr lang="zh-CN" altLang="en-US">
                <a:ea typeface="黑体"/>
              </a:rPr>
              <a:t>属胖客户端，下载速度缓慢</a:t>
            </a:r>
            <a:endParaRPr lang="en-US" altLang="zh-CN">
              <a:ea typeface="黑体"/>
            </a:endParaRPr>
          </a:p>
          <a:p>
            <a:r>
              <a:rPr lang="zh-CN" altLang="en-US">
                <a:ea typeface="黑体"/>
              </a:rPr>
              <a:t>发展限制，推广受阻：</a:t>
            </a:r>
            <a:endParaRPr lang="en-US" altLang="zh-CN">
              <a:ea typeface="黑体"/>
            </a:endParaRPr>
          </a:p>
          <a:p>
            <a:pPr lvl="1"/>
            <a:r>
              <a:rPr lang="en-US" altLang="zh-CN">
                <a:ea typeface="黑体"/>
              </a:rPr>
              <a:t>Applet </a:t>
            </a:r>
            <a:r>
              <a:rPr lang="zh-CN" altLang="en-US">
                <a:ea typeface="黑体"/>
              </a:rPr>
              <a:t>需要浏览器给予支持，而且还要根据不同的版本安装不同版本的</a:t>
            </a:r>
            <a:r>
              <a:rPr lang="en-US" altLang="zh-CN">
                <a:ea typeface="黑体"/>
              </a:rPr>
              <a:t>JVM</a:t>
            </a:r>
          </a:p>
          <a:p>
            <a:pPr lvl="1"/>
            <a:r>
              <a:rPr lang="en-US" altLang="zh-CN">
                <a:ea typeface="黑体"/>
              </a:rPr>
              <a:t>SUN</a:t>
            </a:r>
            <a:r>
              <a:rPr lang="zh-CN" altLang="en-US">
                <a:ea typeface="黑体"/>
              </a:rPr>
              <a:t>和微软之间的版权矛盾，微软的</a:t>
            </a:r>
            <a:r>
              <a:rPr lang="en-US" altLang="zh-CN">
                <a:ea typeface="黑体"/>
              </a:rPr>
              <a:t>IE</a:t>
            </a:r>
            <a:r>
              <a:rPr lang="zh-CN" altLang="en-US">
                <a:ea typeface="黑体"/>
              </a:rPr>
              <a:t>浏览器在一段时间内不支持</a:t>
            </a:r>
            <a:r>
              <a:rPr lang="en-US" altLang="zh-CN">
                <a:ea typeface="黑体"/>
              </a:rPr>
              <a:t>JVM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Applet</a:t>
            </a:r>
            <a:r>
              <a:rPr lang="zh-CN" altLang="en-US" dirty="0">
                <a:solidFill>
                  <a:srgbClr val="FF0000"/>
                </a:solidFill>
              </a:rPr>
              <a:t>存在的问题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7158" y="4786322"/>
            <a:ext cx="8501090" cy="830997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ea typeface="华文琥珀"/>
              </a:rPr>
              <a:t>哪里有压迫，哪里就有反抗！！</a:t>
            </a:r>
          </a:p>
        </p:txBody>
      </p:sp>
      <p:sp>
        <p:nvSpPr>
          <p:cNvPr id="5" name="矩形 4"/>
          <p:cNvSpPr/>
          <p:nvPr/>
        </p:nvSpPr>
        <p:spPr>
          <a:xfrm>
            <a:off x="7858148" y="571480"/>
            <a:ext cx="11144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/>
              <a:t>动态网页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ea typeface="黑体"/>
              </a:rPr>
              <a:t>这类网页文件不仅含有</a:t>
            </a:r>
            <a:r>
              <a:rPr lang="en-US" altLang="zh-CN" sz="2400" dirty="0">
                <a:ea typeface="黑体"/>
              </a:rPr>
              <a:t>HTML</a:t>
            </a:r>
            <a:r>
              <a:rPr lang="zh-CN" altLang="en-US" sz="2400" dirty="0">
                <a:ea typeface="黑体"/>
              </a:rPr>
              <a:t>标记，而且含有程序代码，这种网页的后缀一般根据不同的程序设计语言而不同，如</a:t>
            </a:r>
            <a:r>
              <a:rPr lang="en-US" altLang="zh-CN" sz="2400" dirty="0">
                <a:ea typeface="黑体"/>
              </a:rPr>
              <a:t>ASP.NET</a:t>
            </a:r>
            <a:r>
              <a:rPr lang="zh-CN" altLang="en-US" sz="2400" dirty="0">
                <a:ea typeface="黑体"/>
              </a:rPr>
              <a:t>文件的后缀为</a:t>
            </a:r>
            <a:r>
              <a:rPr lang="en-US" altLang="zh-CN" sz="2400" dirty="0">
                <a:ea typeface="黑体"/>
              </a:rPr>
              <a:t>.</a:t>
            </a:r>
            <a:r>
              <a:rPr lang="en-US" altLang="zh-CN" sz="2400" dirty="0" err="1">
                <a:ea typeface="黑体"/>
              </a:rPr>
              <a:t>aspx</a:t>
            </a:r>
            <a:r>
              <a:rPr lang="zh-CN" altLang="en-US" sz="2400" dirty="0">
                <a:ea typeface="黑体"/>
              </a:rPr>
              <a:t>；</a:t>
            </a:r>
            <a:r>
              <a:rPr lang="en-US" altLang="zh-CN" sz="2400" dirty="0">
                <a:ea typeface="黑体"/>
              </a:rPr>
              <a:t>JSP</a:t>
            </a:r>
            <a:r>
              <a:rPr lang="zh-CN" altLang="en-US" sz="2400" dirty="0">
                <a:ea typeface="黑体"/>
              </a:rPr>
              <a:t>文件为</a:t>
            </a:r>
            <a:r>
              <a:rPr lang="en-US" altLang="zh-CN" sz="2400" dirty="0">
                <a:ea typeface="黑体"/>
              </a:rPr>
              <a:t>.</a:t>
            </a:r>
            <a:r>
              <a:rPr lang="en-US" altLang="zh-CN" sz="2400" dirty="0" err="1">
                <a:ea typeface="黑体"/>
              </a:rPr>
              <a:t>jsp</a:t>
            </a:r>
            <a:r>
              <a:rPr lang="zh-CN" altLang="en-US" sz="2400" dirty="0">
                <a:ea typeface="黑体"/>
              </a:rPr>
              <a:t>。 </a:t>
            </a:r>
          </a:p>
          <a:p>
            <a:pPr lvl="1" indent="-620713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ea typeface="黑体"/>
              </a:rPr>
              <a:t>两个显著特点：</a:t>
            </a:r>
          </a:p>
          <a:p>
            <a:pPr marL="444500" lvl="2" indent="-44450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  <a:tabLst>
                <a:tab pos="533400" algn="l"/>
              </a:tabLst>
            </a:pPr>
            <a:r>
              <a:rPr lang="zh-CN" altLang="en-US" sz="2400" dirty="0">
                <a:ea typeface="黑体"/>
              </a:rPr>
              <a:t>可以动态产生页面</a:t>
            </a:r>
          </a:p>
          <a:p>
            <a:pPr marL="444500" lvl="2" indent="-44450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Char char="ü"/>
              <a:tabLst>
                <a:tab pos="533400" algn="l"/>
              </a:tabLst>
            </a:pPr>
            <a:r>
              <a:rPr lang="zh-CN" altLang="en-US" sz="2400" dirty="0">
                <a:ea typeface="黑体"/>
              </a:rPr>
              <a:t>支持客户端和服务器端的交互功能</a:t>
            </a:r>
          </a:p>
          <a:p>
            <a:endParaRPr lang="zh-CN" altLang="en-US" dirty="0">
              <a:ea typeface="黑体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动态网页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858148" y="571480"/>
            <a:ext cx="11144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/>
              <a:t>动态网页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动态</a:t>
            </a:r>
            <a:r>
              <a:rPr lang="en-US" altLang="zh-CN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Web—</a:t>
            </a:r>
            <a:r>
              <a:rPr lang="zh-CN" altLang="en-US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因人因时因事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58148" y="571480"/>
            <a:ext cx="111440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/>
              <a:t>动态网页</a:t>
            </a:r>
            <a:endParaRPr lang="en-US" altLang="zh-CN" b="1" dirty="0"/>
          </a:p>
        </p:txBody>
      </p:sp>
      <p:sp>
        <p:nvSpPr>
          <p:cNvPr id="2" name="圆角矩形 1"/>
          <p:cNvSpPr/>
          <p:nvPr/>
        </p:nvSpPr>
        <p:spPr>
          <a:xfrm>
            <a:off x="899592" y="2924944"/>
            <a:ext cx="1593177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浏览器</a:t>
            </a:r>
            <a:endParaRPr lang="zh-CN" alt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98019" y="3597304"/>
            <a:ext cx="1731384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服务器</a:t>
            </a:r>
            <a:endParaRPr lang="zh-CN" alt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17740" y="2243695"/>
            <a:ext cx="1674186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服务插件</a:t>
            </a:r>
            <a:endParaRPr lang="zh-CN" alt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906897" y="4725144"/>
            <a:ext cx="1731384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文件系统 </a:t>
            </a:r>
            <a:endParaRPr lang="zh-CN" alt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236296" y="3957344"/>
            <a:ext cx="1368152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容器</a:t>
            </a:r>
            <a:endParaRPr lang="zh-CN" alt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1483136"/>
            <a:ext cx="2880320" cy="381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96860" y="1583436"/>
            <a:ext cx="4351604" cy="3717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9552" y="18448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</a:p>
        </p:txBody>
      </p:sp>
      <p:cxnSp>
        <p:nvCxnSpPr>
          <p:cNvPr id="34" name="肘形连接符 33"/>
          <p:cNvCxnSpPr>
            <a:cxnSpLocks/>
          </p:cNvCxnSpPr>
          <p:nvPr/>
        </p:nvCxnSpPr>
        <p:spPr>
          <a:xfrm rot="5400000" flipH="1" flipV="1">
            <a:off x="3056346" y="1063551"/>
            <a:ext cx="501229" cy="32215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218176" y="203687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cxnSp>
        <p:nvCxnSpPr>
          <p:cNvPr id="42" name="肘形连接符 41"/>
          <p:cNvCxnSpPr>
            <a:stCxn id="7" idx="3"/>
            <a:endCxn id="9" idx="0"/>
          </p:cNvCxnSpPr>
          <p:nvPr/>
        </p:nvCxnSpPr>
        <p:spPr>
          <a:xfrm>
            <a:off x="6591926" y="2423715"/>
            <a:ext cx="1328446" cy="15336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cxnSpLocks/>
          </p:cNvCxnSpPr>
          <p:nvPr/>
        </p:nvCxnSpPr>
        <p:spPr>
          <a:xfrm rot="10800000">
            <a:off x="6629404" y="3777324"/>
            <a:ext cx="606893" cy="36004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cxnSpLocks/>
          </p:cNvCxnSpPr>
          <p:nvPr/>
        </p:nvCxnSpPr>
        <p:spPr>
          <a:xfrm rot="16200000" flipH="1">
            <a:off x="5262488" y="3096080"/>
            <a:ext cx="993569" cy="887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cxnSpLocks/>
          </p:cNvCxnSpPr>
          <p:nvPr/>
        </p:nvCxnSpPr>
        <p:spPr>
          <a:xfrm rot="16200000" flipH="1">
            <a:off x="5384250" y="4336805"/>
            <a:ext cx="767800" cy="8878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802758" y="178681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请求动态资源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5761513" y="274941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请求静态资源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620902" y="3421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动态响应</a:t>
            </a:r>
          </a:p>
        </p:txBody>
      </p:sp>
      <p:cxnSp>
        <p:nvCxnSpPr>
          <p:cNvPr id="25601" name="肘形连接符 25600"/>
          <p:cNvCxnSpPr>
            <a:cxnSpLocks/>
          </p:cNvCxnSpPr>
          <p:nvPr/>
        </p:nvCxnSpPr>
        <p:spPr>
          <a:xfrm rot="10800000">
            <a:off x="1696181" y="3284984"/>
            <a:ext cx="3201838" cy="4923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240076" y="393102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HTTP</a:t>
            </a:r>
            <a:r>
              <a:rPr lang="zh-CN" altLang="en-US" dirty="0"/>
              <a:t>响应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572000" y="163064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服务器端</a:t>
            </a:r>
          </a:p>
        </p:txBody>
      </p:sp>
    </p:spTree>
  </p:cSld>
  <p:clrMapOvr>
    <a:masterClrMapping/>
  </p:clrMapOvr>
  <p:transition advTm="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F0F5B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5EA226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19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CGI(Common Gateway Interface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，公共网关接口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)</a:t>
            </a:r>
          </a:p>
          <a:p>
            <a:pPr lvl="1" eaLnBrk="1" hangingPunct="1">
              <a:defRPr/>
            </a:pPr>
            <a:r>
              <a:rPr lang="zh-CN" altLang="en-US" sz="2400" dirty="0">
                <a:ea typeface="黑体"/>
              </a:rPr>
              <a:t>第一种使服务器能根据运行时的具体情况，动态生成</a:t>
            </a:r>
            <a:r>
              <a:rPr lang="en-US" altLang="zh-CN" sz="2400" dirty="0">
                <a:ea typeface="黑体"/>
              </a:rPr>
              <a:t>HTML</a:t>
            </a:r>
            <a:r>
              <a:rPr lang="zh-CN" altLang="en-US" sz="2400" dirty="0">
                <a:ea typeface="黑体"/>
              </a:rPr>
              <a:t>页面的技术是</a:t>
            </a:r>
            <a:r>
              <a:rPr lang="en-US" altLang="zh-CN" sz="2400" dirty="0">
                <a:ea typeface="黑体"/>
              </a:rPr>
              <a:t>CGI</a:t>
            </a:r>
            <a:r>
              <a:rPr lang="zh-CN" altLang="en-US" sz="2400" dirty="0">
                <a:ea typeface="黑体"/>
              </a:rPr>
              <a:t>技术。</a:t>
            </a:r>
          </a:p>
          <a:p>
            <a:pPr lvl="1" eaLnBrk="1" hangingPunct="1">
              <a:defRPr/>
            </a:pPr>
            <a:r>
              <a:rPr lang="en-US" altLang="zh-CN" sz="2400" dirty="0">
                <a:ea typeface="黑体"/>
              </a:rPr>
              <a:t>1993</a:t>
            </a:r>
            <a:r>
              <a:rPr lang="zh-CN" altLang="en-US" sz="2400" dirty="0">
                <a:ea typeface="黑体"/>
              </a:rPr>
              <a:t>年，</a:t>
            </a:r>
            <a:r>
              <a:rPr lang="en-US" altLang="zh-CN" sz="2400" dirty="0">
                <a:ea typeface="黑体"/>
              </a:rPr>
              <a:t>CGI 1.0</a:t>
            </a:r>
            <a:r>
              <a:rPr lang="zh-CN" altLang="en-US" sz="2400" dirty="0">
                <a:ea typeface="黑体"/>
              </a:rPr>
              <a:t>的标准草案由</a:t>
            </a:r>
            <a:r>
              <a:rPr lang="en-US" altLang="zh-CN" sz="2400" dirty="0">
                <a:ea typeface="黑体"/>
              </a:rPr>
              <a:t>NCSA(National Center for Supercomputing Applications)</a:t>
            </a:r>
            <a:r>
              <a:rPr lang="zh-CN" altLang="en-US" sz="2400" dirty="0">
                <a:ea typeface="黑体"/>
              </a:rPr>
              <a:t>提出，</a:t>
            </a:r>
            <a:r>
              <a:rPr lang="en-US" altLang="zh-CN" sz="2400" dirty="0">
                <a:ea typeface="黑体"/>
              </a:rPr>
              <a:t>1995</a:t>
            </a:r>
            <a:r>
              <a:rPr lang="zh-CN" altLang="en-US" sz="2400" dirty="0">
                <a:ea typeface="黑体"/>
              </a:rPr>
              <a:t>年，</a:t>
            </a:r>
            <a:r>
              <a:rPr lang="en-US" altLang="zh-CN" sz="2400" dirty="0">
                <a:ea typeface="黑体"/>
              </a:rPr>
              <a:t>NCSA</a:t>
            </a:r>
            <a:r>
              <a:rPr lang="zh-CN" altLang="en-US" sz="2400" dirty="0">
                <a:ea typeface="黑体"/>
              </a:rPr>
              <a:t>开始制定</a:t>
            </a:r>
            <a:r>
              <a:rPr lang="en-US" altLang="zh-CN" sz="2400" dirty="0">
                <a:ea typeface="黑体"/>
              </a:rPr>
              <a:t>CGI 1.1</a:t>
            </a:r>
            <a:r>
              <a:rPr lang="zh-CN" altLang="en-US" sz="2400" dirty="0">
                <a:ea typeface="黑体"/>
              </a:rPr>
              <a:t>标准。</a:t>
            </a:r>
          </a:p>
          <a:p>
            <a:pPr lvl="1" eaLnBrk="1" hangingPunct="1">
              <a:defRPr/>
            </a:pPr>
            <a:r>
              <a:rPr lang="en-US" altLang="zh-CN" sz="2400" dirty="0">
                <a:ea typeface="黑体"/>
              </a:rPr>
              <a:t>CGI</a:t>
            </a:r>
            <a:r>
              <a:rPr lang="zh-CN" altLang="en-US" sz="2400" dirty="0">
                <a:ea typeface="黑体"/>
              </a:rPr>
              <a:t>技术</a:t>
            </a:r>
            <a:r>
              <a:rPr lang="zh-CN" altLang="en-US" sz="2400" dirty="0">
                <a:solidFill>
                  <a:srgbClr val="FF0000"/>
                </a:solidFill>
                <a:ea typeface="黑体"/>
              </a:rPr>
              <a:t>允许服务端的应用程序根据客户端的请求，动态生成</a:t>
            </a:r>
            <a:r>
              <a:rPr lang="en-US" altLang="zh-CN" sz="2400" dirty="0">
                <a:solidFill>
                  <a:srgbClr val="FF0000"/>
                </a:solidFill>
                <a:ea typeface="黑体"/>
              </a:rPr>
              <a:t>HTML</a:t>
            </a:r>
            <a:r>
              <a:rPr lang="zh-CN" altLang="en-US" sz="2400" dirty="0">
                <a:solidFill>
                  <a:srgbClr val="FF0000"/>
                </a:solidFill>
                <a:ea typeface="黑体"/>
              </a:rPr>
              <a:t>页面</a:t>
            </a:r>
            <a:r>
              <a:rPr lang="zh-CN" altLang="en-US" sz="2400" dirty="0">
                <a:ea typeface="黑体"/>
              </a:rPr>
              <a:t>，这使客户端和服务端的动态信息交换成为了可能。</a:t>
            </a:r>
            <a:endParaRPr lang="en-US" altLang="zh-CN" sz="2400" dirty="0">
              <a:ea typeface="黑体"/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ea typeface="黑体"/>
              </a:rPr>
              <a:t>问题：</a:t>
            </a:r>
            <a:r>
              <a:rPr lang="zh-CN" altLang="en-US" sz="2400" dirty="0">
                <a:ea typeface="黑体"/>
              </a:rPr>
              <a:t>采用多进程的机制进行处理，每当一个新用户连接到服务器上时，服务器就为其分配一个新的进程 ，效率低。</a:t>
            </a:r>
          </a:p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动态</a:t>
            </a:r>
            <a:r>
              <a:rPr lang="en-US" altLang="zh-CN" dirty="0"/>
              <a:t>Web </a:t>
            </a:r>
            <a:r>
              <a:rPr lang="zh-CN" altLang="en-US" dirty="0"/>
              <a:t>的发展</a:t>
            </a:r>
          </a:p>
        </p:txBody>
      </p:sp>
    </p:spTree>
  </p:cSld>
  <p:clrMapOvr>
    <a:masterClrMapping/>
  </p:clrMapOvr>
  <p:transition advTm="90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 bwMode="auto">
          <a:xfrm>
            <a:off x="1698" y="-137043"/>
            <a:ext cx="8540750" cy="100806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dirty="0">
                <a:effectLst/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用户访问</a:t>
            </a:r>
            <a:r>
              <a:rPr lang="en-US" altLang="zh-CN" dirty="0">
                <a:solidFill>
                  <a:srgbClr val="FF0000"/>
                </a:solidFill>
                <a:effectLst/>
              </a:rPr>
              <a:t>CGI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程序</a:t>
            </a:r>
            <a:r>
              <a:rPr lang="zh-CN" altLang="en-US" dirty="0">
                <a:effectLst/>
              </a:rPr>
              <a:t> 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59438" y="3316770"/>
            <a:ext cx="1593177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浏览器</a:t>
            </a:r>
            <a:endParaRPr lang="zh-CN" alt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221035" y="4402372"/>
            <a:ext cx="1556344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静态页面 </a:t>
            </a:r>
            <a:endParaRPr lang="zh-CN" alt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118664" y="4355304"/>
            <a:ext cx="1368152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CGI</a:t>
            </a:r>
            <a:r>
              <a:rPr lang="zh-CN" altLang="en-US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  <a:endParaRPr lang="zh-CN" alt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5638" y="1874962"/>
            <a:ext cx="2171871" cy="381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673390" y="1874962"/>
            <a:ext cx="3922946" cy="381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99398" y="22366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客户端</a:t>
            </a:r>
          </a:p>
        </p:txBody>
      </p:sp>
      <p:cxnSp>
        <p:nvCxnSpPr>
          <p:cNvPr id="30" name="肘形连接符 29"/>
          <p:cNvCxnSpPr>
            <a:cxnSpLocks/>
          </p:cNvCxnSpPr>
          <p:nvPr/>
        </p:nvCxnSpPr>
        <p:spPr>
          <a:xfrm rot="5400000" flipH="1" flipV="1">
            <a:off x="2916192" y="1455377"/>
            <a:ext cx="501229" cy="322155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555776" y="242869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cxnSp>
        <p:nvCxnSpPr>
          <p:cNvPr id="32" name="肘形连接符 31"/>
          <p:cNvCxnSpPr>
            <a:endCxn id="26" idx="0"/>
          </p:cNvCxnSpPr>
          <p:nvPr/>
        </p:nvCxnSpPr>
        <p:spPr>
          <a:xfrm>
            <a:off x="5474294" y="2821675"/>
            <a:ext cx="1328446" cy="15336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cxnSpLocks/>
          </p:cNvCxnSpPr>
          <p:nvPr/>
        </p:nvCxnSpPr>
        <p:spPr>
          <a:xfrm rot="10800000">
            <a:off x="1556027" y="3676810"/>
            <a:ext cx="2665008" cy="90558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555776" y="459844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HTTP</a:t>
            </a:r>
            <a:r>
              <a:rPr lang="zh-CN" altLang="en-US" dirty="0"/>
              <a:t>响应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648263" y="202247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服务器端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4001917" y="2656142"/>
            <a:ext cx="1731384" cy="360040"/>
          </a:xfrm>
          <a:prstGeom prst="round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sz="1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服务器</a:t>
            </a:r>
            <a:endParaRPr lang="zh-CN" altLang="en-US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肘形连接符 8"/>
          <p:cNvCxnSpPr>
            <a:cxnSpLocks/>
          </p:cNvCxnSpPr>
          <p:nvPr/>
        </p:nvCxnSpPr>
        <p:spPr>
          <a:xfrm rot="16200000" flipH="1">
            <a:off x="4227696" y="3656095"/>
            <a:ext cx="1422443" cy="142616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磁盘 11"/>
          <p:cNvSpPr/>
          <p:nvPr/>
        </p:nvSpPr>
        <p:spPr>
          <a:xfrm>
            <a:off x="7937621" y="3997444"/>
            <a:ext cx="905340" cy="1074795"/>
          </a:xfrm>
          <a:prstGeom prst="flowChartMagneticDisk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>
                <a:solidFill>
                  <a:prstClr val="black"/>
                </a:solidFill>
              </a:rPr>
              <a:t>数据库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54" name="肘形连接符 53"/>
          <p:cNvCxnSpPr>
            <a:stCxn id="26" idx="3"/>
            <a:endCxn id="12" idx="2"/>
          </p:cNvCxnSpPr>
          <p:nvPr/>
        </p:nvCxnSpPr>
        <p:spPr>
          <a:xfrm flipV="1">
            <a:off x="7486816" y="4534842"/>
            <a:ext cx="450805" cy="4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5673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9592" y="1772816"/>
            <a:ext cx="6779096" cy="1011758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09537" indent="0">
              <a:buNone/>
            </a:pPr>
            <a:r>
              <a:rPr lang="zh-CN" alt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黑体"/>
              </a:rPr>
              <a:t>中国目前有多少网民？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86372" y="3861048"/>
            <a:ext cx="6942012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600" b="1" dirty="0" smtClean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截至</a:t>
            </a:r>
            <a:r>
              <a:rPr lang="en-US" altLang="zh-CN" sz="3600" b="1" dirty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2021</a:t>
            </a:r>
            <a:r>
              <a:rPr lang="zh-CN" altLang="en-US" sz="3600" b="1" dirty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年</a:t>
            </a:r>
            <a:r>
              <a:rPr lang="en-US" altLang="zh-CN" sz="3600" b="1" dirty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r>
              <a:rPr lang="zh-CN" altLang="en-US" sz="3600" b="1" dirty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月</a:t>
            </a:r>
            <a:r>
              <a:rPr lang="en-US" altLang="zh-CN" sz="3600" b="1" dirty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</a:t>
            </a:r>
            <a:endParaRPr lang="en-US" altLang="zh-CN" sz="3600" b="1" dirty="0">
              <a:ln w="1905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600" b="1" dirty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我国网民规模</a:t>
            </a:r>
            <a:r>
              <a:rPr lang="zh-CN" altLang="en-US" sz="3600" b="1" dirty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达</a:t>
            </a:r>
            <a:r>
              <a:rPr lang="en-US" altLang="zh-CN" sz="3600" b="1" dirty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10.11</a:t>
            </a:r>
            <a:r>
              <a:rPr lang="zh-CN" altLang="en-US" sz="3600" b="1" dirty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亿</a:t>
            </a:r>
            <a:r>
              <a:rPr lang="zh-CN" altLang="en-US" sz="3600" b="1" dirty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，</a:t>
            </a:r>
            <a:endParaRPr lang="en-US" altLang="zh-CN" sz="3600" b="1" dirty="0">
              <a:ln w="1905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zh-CN" altLang="en-US" sz="3600" b="1" dirty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互联网普及率为</a:t>
            </a:r>
            <a:r>
              <a:rPr lang="en-US" altLang="zh-CN" sz="3600" b="1" dirty="0">
                <a:ln w="1905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71.6% </a:t>
            </a:r>
            <a:endParaRPr lang="zh-CN" altLang="en-US" sz="3600" b="1" dirty="0">
              <a:ln w="1905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endParaRPr lang="zh-CN" altLang="en-US" sz="3600" b="1" dirty="0">
              <a:ln w="1905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359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animBg="1"/>
      <p:bldP spid="4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>
          <a:xfrm>
            <a:off x="323689" y="116632"/>
            <a:ext cx="8496622" cy="626454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1994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年，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 PHP</a:t>
            </a:r>
          </a:p>
          <a:p>
            <a:pPr lvl="1" eaLnBrk="1" hangingPunct="1"/>
            <a:r>
              <a:rPr lang="en-US" altLang="zh-CN" dirty="0">
                <a:ea typeface="黑体"/>
              </a:rPr>
              <a:t>Rasmus </a:t>
            </a:r>
            <a:r>
              <a:rPr lang="en-US" altLang="zh-CN" dirty="0" err="1">
                <a:ea typeface="黑体"/>
              </a:rPr>
              <a:t>Lerdorf</a:t>
            </a:r>
            <a:r>
              <a:rPr lang="zh-CN" altLang="zh-CN" dirty="0">
                <a:ea typeface="黑体"/>
              </a:rPr>
              <a:t>发明了专用于</a:t>
            </a:r>
            <a:r>
              <a:rPr lang="en-US" altLang="zh-CN" dirty="0">
                <a:ea typeface="黑体"/>
              </a:rPr>
              <a:t>Web</a:t>
            </a:r>
            <a:r>
              <a:rPr lang="zh-CN" altLang="zh-CN" dirty="0">
                <a:ea typeface="黑体"/>
              </a:rPr>
              <a:t>服务端编程的</a:t>
            </a:r>
            <a:r>
              <a:rPr lang="en-US" altLang="zh-CN" dirty="0">
                <a:ea typeface="黑体"/>
              </a:rPr>
              <a:t>PHP(Personal Home Page Tools)</a:t>
            </a:r>
            <a:r>
              <a:rPr lang="zh-CN" altLang="zh-CN" dirty="0">
                <a:ea typeface="黑体"/>
              </a:rPr>
              <a:t>语言。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1996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年，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 ASP</a:t>
            </a:r>
          </a:p>
          <a:p>
            <a:pPr lvl="1" eaLnBrk="1" hangingPunct="1"/>
            <a:r>
              <a:rPr lang="en-US" altLang="zh-CN" dirty="0">
                <a:ea typeface="黑体"/>
              </a:rPr>
              <a:t>Microsoft</a:t>
            </a:r>
            <a:r>
              <a:rPr lang="zh-CN" altLang="zh-CN" dirty="0">
                <a:ea typeface="黑体"/>
              </a:rPr>
              <a:t>借鉴</a:t>
            </a:r>
            <a:r>
              <a:rPr lang="en-US" altLang="zh-CN" dirty="0">
                <a:ea typeface="黑体"/>
              </a:rPr>
              <a:t>PHP</a:t>
            </a:r>
            <a:r>
              <a:rPr lang="zh-CN" altLang="zh-CN" dirty="0">
                <a:ea typeface="黑体"/>
              </a:rPr>
              <a:t>的思想，推出</a:t>
            </a:r>
            <a:r>
              <a:rPr lang="en-US" altLang="zh-CN" dirty="0">
                <a:ea typeface="黑体"/>
              </a:rPr>
              <a:t>ASP</a:t>
            </a:r>
            <a:r>
              <a:rPr lang="zh-CN" altLang="zh-CN" dirty="0">
                <a:ea typeface="黑体"/>
              </a:rPr>
              <a:t>技术。借助</a:t>
            </a:r>
            <a:r>
              <a:rPr lang="en-US" altLang="zh-CN" dirty="0">
                <a:ea typeface="黑体"/>
              </a:rPr>
              <a:t>Microsoft Visual Studio</a:t>
            </a:r>
            <a:r>
              <a:rPr lang="zh-CN" altLang="zh-CN" dirty="0">
                <a:ea typeface="黑体"/>
              </a:rPr>
              <a:t>等开发工具在市场上的成功，</a:t>
            </a:r>
            <a:r>
              <a:rPr lang="en-US" altLang="zh-CN" dirty="0">
                <a:ea typeface="黑体"/>
              </a:rPr>
              <a:t>ASP</a:t>
            </a:r>
            <a:r>
              <a:rPr lang="zh-CN" altLang="zh-CN" dirty="0">
                <a:ea typeface="黑体"/>
              </a:rPr>
              <a:t>迅速成为了</a:t>
            </a:r>
            <a:r>
              <a:rPr lang="en-US" altLang="zh-CN" dirty="0">
                <a:ea typeface="黑体"/>
              </a:rPr>
              <a:t>Windows</a:t>
            </a:r>
            <a:r>
              <a:rPr lang="zh-CN" altLang="zh-CN" dirty="0">
                <a:ea typeface="黑体"/>
              </a:rPr>
              <a:t>系统下</a:t>
            </a:r>
            <a:r>
              <a:rPr lang="en-US" altLang="zh-CN" dirty="0">
                <a:ea typeface="黑体"/>
              </a:rPr>
              <a:t>Web</a:t>
            </a:r>
            <a:r>
              <a:rPr lang="zh-CN" altLang="zh-CN" dirty="0">
                <a:ea typeface="黑体"/>
              </a:rPr>
              <a:t>服务端的主流开发技术。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1997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年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Servlet</a:t>
            </a:r>
          </a:p>
          <a:p>
            <a:pPr lvl="1" eaLnBrk="1" hangingPunct="1"/>
            <a:r>
              <a:rPr lang="en-US" altLang="zh-CN" dirty="0">
                <a:ea typeface="黑体"/>
              </a:rPr>
              <a:t>Servlet SUN</a:t>
            </a:r>
            <a:r>
              <a:rPr lang="zh-CN" altLang="zh-CN" dirty="0">
                <a:ea typeface="黑体"/>
              </a:rPr>
              <a:t>公司推出了</a:t>
            </a:r>
            <a:r>
              <a:rPr lang="en-US" altLang="zh-CN" dirty="0" err="1">
                <a:ea typeface="黑体"/>
              </a:rPr>
              <a:t>Servlet</a:t>
            </a:r>
            <a:r>
              <a:rPr lang="zh-CN" altLang="zh-CN" dirty="0">
                <a:ea typeface="黑体"/>
              </a:rPr>
              <a:t>技术，作为</a:t>
            </a:r>
            <a:r>
              <a:rPr lang="en-US" altLang="zh-CN" dirty="0">
                <a:ea typeface="黑体"/>
              </a:rPr>
              <a:t>Java</a:t>
            </a:r>
            <a:r>
              <a:rPr lang="zh-CN" altLang="zh-CN" dirty="0">
                <a:ea typeface="黑体"/>
              </a:rPr>
              <a:t>阵营的</a:t>
            </a:r>
            <a:r>
              <a:rPr lang="en-US" altLang="zh-CN" dirty="0">
                <a:ea typeface="黑体"/>
              </a:rPr>
              <a:t>CGI</a:t>
            </a:r>
            <a:r>
              <a:rPr lang="zh-CN" altLang="zh-CN" dirty="0">
                <a:ea typeface="黑体"/>
              </a:rPr>
              <a:t>解决方案。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1998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年，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JSP</a:t>
            </a:r>
          </a:p>
          <a:p>
            <a:pPr lvl="1" eaLnBrk="1" hangingPunct="1"/>
            <a:r>
              <a:rPr lang="zh-CN" altLang="zh-CN" dirty="0">
                <a:ea typeface="黑体"/>
              </a:rPr>
              <a:t>允许在</a:t>
            </a:r>
            <a:r>
              <a:rPr lang="en-US" altLang="zh-CN" dirty="0">
                <a:ea typeface="黑体"/>
              </a:rPr>
              <a:t>HTML</a:t>
            </a:r>
            <a:r>
              <a:rPr lang="zh-CN" altLang="zh-CN" dirty="0">
                <a:ea typeface="黑体"/>
              </a:rPr>
              <a:t>页面中嵌入</a:t>
            </a:r>
            <a:r>
              <a:rPr lang="en-US" altLang="zh-CN" dirty="0">
                <a:ea typeface="黑体"/>
              </a:rPr>
              <a:t>Java</a:t>
            </a:r>
            <a:r>
              <a:rPr lang="zh-CN" altLang="zh-CN" dirty="0">
                <a:ea typeface="黑体"/>
              </a:rPr>
              <a:t>脚本代码，实现动态网页功能。</a:t>
            </a:r>
            <a:endParaRPr lang="en-US" altLang="zh-CN" dirty="0">
              <a:ea typeface="黑体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2000--</a:t>
            </a:r>
            <a:r>
              <a:rPr lang="zh-CN" altLang="zh-CN" dirty="0">
                <a:solidFill>
                  <a:srgbClr val="FF0000"/>
                </a:solidFill>
                <a:latin typeface="+mj-ea"/>
                <a:ea typeface="+mj-ea"/>
              </a:rPr>
              <a:t>，开发框架或应用模型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lvl="1" eaLnBrk="1" hangingPunct="1"/>
            <a:r>
              <a:rPr lang="zh-CN" altLang="zh-CN" dirty="0">
                <a:ea typeface="黑体"/>
              </a:rPr>
              <a:t>整合</a:t>
            </a:r>
            <a:r>
              <a:rPr lang="en-US" altLang="zh-CN" dirty="0">
                <a:ea typeface="黑体"/>
              </a:rPr>
              <a:t>Web</a:t>
            </a:r>
            <a:r>
              <a:rPr lang="zh-CN" altLang="zh-CN" dirty="0">
                <a:ea typeface="黑体"/>
              </a:rPr>
              <a:t>开发技术形成完整的开发框架或应用模型</a:t>
            </a:r>
            <a:r>
              <a:rPr lang="en-US" altLang="zh-CN" dirty="0" err="1">
                <a:ea typeface="黑体"/>
              </a:rPr>
              <a:t>.net</a:t>
            </a:r>
            <a:r>
              <a:rPr lang="en-US" altLang="zh-CN" dirty="0">
                <a:ea typeface="黑体"/>
              </a:rPr>
              <a:t> </a:t>
            </a:r>
            <a:r>
              <a:rPr lang="zh-CN" altLang="en-US" dirty="0">
                <a:ea typeface="黑体"/>
              </a:rPr>
              <a:t>和</a:t>
            </a:r>
            <a:r>
              <a:rPr lang="en-US" altLang="zh-CN" dirty="0" err="1">
                <a:ea typeface="黑体"/>
              </a:rPr>
              <a:t>javaEE</a:t>
            </a:r>
            <a:r>
              <a:rPr lang="zh-CN" altLang="zh-CN" dirty="0">
                <a:ea typeface="黑体"/>
              </a:rPr>
              <a:t>，来满足各种复杂的应用需求。</a:t>
            </a:r>
          </a:p>
          <a:p>
            <a:pPr eaLnBrk="1" hangingPunct="1"/>
            <a:endParaRPr lang="zh-CN" altLang="zh-CN" dirty="0">
              <a:ea typeface="黑体"/>
            </a:endParaRPr>
          </a:p>
          <a:p>
            <a:pPr eaLnBrk="1" hangingPunct="1"/>
            <a:endParaRPr lang="zh-CN" altLang="en-US" dirty="0">
              <a:ea typeface="黑体"/>
            </a:endParaRPr>
          </a:p>
        </p:txBody>
      </p:sp>
    </p:spTree>
  </p:cSld>
  <p:clrMapOvr>
    <a:masterClrMapping/>
  </p:clrMapOvr>
  <p:transition advTm="743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E281328-CA4E-4C65-B442-6E7754B13AE8}" type="slidenum">
              <a:rPr lang="en-US" altLang="zh-CN" sz="1200" smtClean="0">
                <a:ea typeface="宋体" pitchFamily="2" charset="-122"/>
              </a:rPr>
              <a:pPr/>
              <a:t>21</a:t>
            </a:fld>
            <a:endParaRPr lang="en-US" altLang="zh-CN" sz="1200">
              <a:ea typeface="宋体" pitchFamily="2" charset="-122"/>
            </a:endParaRPr>
          </a:p>
        </p:txBody>
      </p:sp>
      <p:graphicFrame>
        <p:nvGraphicFramePr>
          <p:cNvPr id="42100" name="Group 11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57117859"/>
              </p:ext>
            </p:extLst>
          </p:nvPr>
        </p:nvGraphicFramePr>
        <p:xfrm>
          <a:off x="250825" y="1700213"/>
          <a:ext cx="8640763" cy="3793505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110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6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静态网页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动态网页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内容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网页内容固定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网页内容动态生成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后缀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</a:t>
                      </a:r>
                      <a:r>
                        <a:rPr kumimoji="0" lang="en-US" altLang="zh-CN" sz="2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htm</a:t>
                      </a: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；</a:t>
                      </a:r>
                      <a:r>
                        <a:rPr kumimoji="0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.html</a:t>
                      </a: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等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.ASP</a:t>
                      </a: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.JSP</a:t>
                      </a: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.PHP</a:t>
                      </a: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.CGI, .ASPX</a:t>
                      </a: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等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13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优点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无需系统实时生成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日常维护简单，更改结构方便，交互性能强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缺点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交互性能较差，日常维护繁琐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需要大量的系统资源合成网页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数据库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不支持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支持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76" name="Rectangle 118"/>
          <p:cNvSpPr>
            <a:spLocks noChangeArrowheads="1"/>
          </p:cNvSpPr>
          <p:nvPr/>
        </p:nvSpPr>
        <p:spPr bwMode="auto">
          <a:xfrm>
            <a:off x="611188" y="941388"/>
            <a:ext cx="5545137" cy="60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静态网页动态网页的比较</a:t>
            </a:r>
          </a:p>
        </p:txBody>
      </p:sp>
    </p:spTree>
  </p:cSld>
  <p:clrMapOvr>
    <a:masterClrMapping/>
  </p:clrMapOvr>
  <p:transition advTm="85863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2381877" y="953860"/>
            <a:ext cx="72000" cy="5904140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MH_Others_2"/>
          <p:cNvSpPr/>
          <p:nvPr>
            <p:custDataLst>
              <p:tags r:id="rId3"/>
            </p:custDataLst>
          </p:nvPr>
        </p:nvSpPr>
        <p:spPr>
          <a:xfrm>
            <a:off x="1758725" y="84942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86" name="MH_Number_1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245301" y="2980292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3" name="MH_Entry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024570" y="2932364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 spc="200">
                <a:solidFill>
                  <a:srgbClr val="C0C0C0"/>
                </a:solidFill>
              </a:defRPr>
            </a:lvl1pPr>
          </a:lstStyle>
          <a:p>
            <a:r>
              <a:rPr lang="en-US" altLang="zh-CN">
                <a:ea typeface="华文琥珀"/>
              </a:rPr>
              <a:t>1.1 WEB</a:t>
            </a:r>
            <a:r>
              <a:rPr lang="zh-CN" altLang="en-US">
                <a:ea typeface="华文琥珀"/>
              </a:rPr>
              <a:t>技术概述</a:t>
            </a:r>
          </a:p>
        </p:txBody>
      </p:sp>
      <p:sp>
        <p:nvSpPr>
          <p:cNvPr id="114" name="MH_Number_2"/>
          <p:cNvSpPr/>
          <p:nvPr>
            <p:custDataLst>
              <p:tags r:id="rId6"/>
            </p:custDataLst>
          </p:nvPr>
        </p:nvSpPr>
        <p:spPr>
          <a:xfrm>
            <a:off x="2245301" y="3632266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5" name="MH_Entry_2"/>
          <p:cNvSpPr txBox="1"/>
          <p:nvPr>
            <p:custDataLst>
              <p:tags r:id="rId7"/>
            </p:custDataLst>
          </p:nvPr>
        </p:nvSpPr>
        <p:spPr>
          <a:xfrm>
            <a:off x="3024570" y="3584338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>
                <a:ea typeface="华文琥珀"/>
              </a:rPr>
              <a:t>1.2 Web</a:t>
            </a:r>
            <a:r>
              <a:rPr lang="zh-CN" altLang="en-US">
                <a:ea typeface="华文琥珀"/>
              </a:rPr>
              <a:t>应用程序的工作原理</a:t>
            </a:r>
          </a:p>
        </p:txBody>
      </p:sp>
      <p:sp>
        <p:nvSpPr>
          <p:cNvPr id="117" name="MH_Number_3"/>
          <p:cNvSpPr/>
          <p:nvPr>
            <p:custDataLst>
              <p:tags r:id="rId8"/>
            </p:custDataLst>
          </p:nvPr>
        </p:nvSpPr>
        <p:spPr>
          <a:xfrm>
            <a:off x="2245301" y="428424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9"/>
            </p:custDataLst>
          </p:nvPr>
        </p:nvSpPr>
        <p:spPr>
          <a:xfrm>
            <a:off x="3024570" y="4236312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 spc="200">
                <a:solidFill>
                  <a:srgbClr val="C0C0C0"/>
                </a:solidFill>
              </a:defRPr>
            </a:lvl1pPr>
          </a:lstStyle>
          <a:p>
            <a:r>
              <a:rPr lang="en-US" altLang="zh-CN">
                <a:ea typeface="华文琥珀"/>
              </a:rPr>
              <a:t>1.3 </a:t>
            </a:r>
            <a:r>
              <a:rPr lang="zh-CN" altLang="en-US">
                <a:ea typeface="华文琥珀"/>
              </a:rPr>
              <a:t>动态</a:t>
            </a:r>
            <a:r>
              <a:rPr lang="en-US" altLang="zh-CN">
                <a:ea typeface="华文琥珀"/>
              </a:rPr>
              <a:t>Web</a:t>
            </a:r>
            <a:r>
              <a:rPr lang="zh-CN" altLang="en-US">
                <a:ea typeface="华文琥珀"/>
              </a:rPr>
              <a:t>技术</a:t>
            </a:r>
          </a:p>
        </p:txBody>
      </p:sp>
      <p:sp>
        <p:nvSpPr>
          <p:cNvPr id="120" name="MH_Number_4"/>
          <p:cNvSpPr/>
          <p:nvPr>
            <p:custDataLst>
              <p:tags r:id="rId10"/>
            </p:custDataLst>
          </p:nvPr>
        </p:nvSpPr>
        <p:spPr>
          <a:xfrm>
            <a:off x="2245301" y="4936214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1" name="MH_Entry_4"/>
          <p:cNvSpPr txBox="1"/>
          <p:nvPr>
            <p:custDataLst>
              <p:tags r:id="rId11"/>
            </p:custDataLst>
          </p:nvPr>
        </p:nvSpPr>
        <p:spPr>
          <a:xfrm>
            <a:off x="3024570" y="4888286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 spc="200">
                <a:solidFill>
                  <a:srgbClr val="C0C0C0"/>
                </a:solidFill>
              </a:defRPr>
            </a:lvl1pPr>
          </a:lstStyle>
          <a:p>
            <a:r>
              <a:rPr lang="en-US" altLang="zh-CN" dirty="0">
                <a:ea typeface="华文琥珀"/>
              </a:rPr>
              <a:t>1.4 Java EE</a:t>
            </a:r>
            <a:r>
              <a:rPr lang="zh-CN" altLang="en-US" dirty="0">
                <a:ea typeface="华文琥珀"/>
              </a:rPr>
              <a:t>开发</a:t>
            </a:r>
            <a:r>
              <a:rPr lang="en-US" altLang="zh-CN" dirty="0">
                <a:ea typeface="华文琥珀"/>
              </a:rPr>
              <a:t>Web</a:t>
            </a:r>
            <a:r>
              <a:rPr lang="zh-CN" altLang="en-US" dirty="0">
                <a:ea typeface="华文琥珀"/>
              </a:rPr>
              <a:t>的方式与体系结构</a:t>
            </a:r>
          </a:p>
        </p:txBody>
      </p:sp>
      <p:sp>
        <p:nvSpPr>
          <p:cNvPr id="25" name="MH_Others_3"/>
          <p:cNvSpPr/>
          <p:nvPr>
            <p:custDataLst>
              <p:tags r:id="rId12"/>
            </p:custDataLst>
          </p:nvPr>
        </p:nvSpPr>
        <p:spPr>
          <a:xfrm rot="5400000">
            <a:off x="2619423" y="3103327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8" name="MH_Others_4"/>
          <p:cNvSpPr/>
          <p:nvPr>
            <p:custDataLst>
              <p:tags r:id="rId13"/>
            </p:custDataLst>
          </p:nvPr>
        </p:nvSpPr>
        <p:spPr>
          <a:xfrm rot="5400000">
            <a:off x="2619423" y="3755300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9" name="MH_Others_5"/>
          <p:cNvSpPr/>
          <p:nvPr>
            <p:custDataLst>
              <p:tags r:id="rId14"/>
            </p:custDataLst>
          </p:nvPr>
        </p:nvSpPr>
        <p:spPr>
          <a:xfrm rot="5400000">
            <a:off x="2619423" y="4407273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40" name="MH_Others_6"/>
          <p:cNvSpPr/>
          <p:nvPr>
            <p:custDataLst>
              <p:tags r:id="rId15"/>
            </p:custDataLst>
          </p:nvPr>
        </p:nvSpPr>
        <p:spPr>
          <a:xfrm rot="5400000">
            <a:off x="2619423" y="505924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93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/>
              </a:rPr>
              <a:t>应用程序开发分为两种结构，</a:t>
            </a:r>
            <a:r>
              <a:rPr lang="en-US" altLang="zh-CN" dirty="0">
                <a:ea typeface="黑体"/>
              </a:rPr>
              <a:t>C/S</a:t>
            </a:r>
            <a:r>
              <a:rPr lang="zh-CN" altLang="en-US" dirty="0">
                <a:ea typeface="黑体"/>
              </a:rPr>
              <a:t>模式和</a:t>
            </a:r>
            <a:r>
              <a:rPr lang="en-US" altLang="zh-CN" dirty="0">
                <a:ea typeface="黑体"/>
              </a:rPr>
              <a:t>B/S</a:t>
            </a:r>
            <a:r>
              <a:rPr lang="zh-CN" altLang="en-US" dirty="0">
                <a:ea typeface="黑体"/>
              </a:rPr>
              <a:t>模式。</a:t>
            </a:r>
            <a:endParaRPr lang="en-US" altLang="zh-CN" dirty="0">
              <a:ea typeface="黑体"/>
            </a:endParaRPr>
          </a:p>
          <a:p>
            <a:r>
              <a:rPr lang="en-US" altLang="zh-CN" dirty="0">
                <a:ea typeface="黑体"/>
              </a:rPr>
              <a:t>C/S</a:t>
            </a:r>
            <a:r>
              <a:rPr lang="zh-CN" altLang="en-US" dirty="0">
                <a:ea typeface="黑体"/>
              </a:rPr>
              <a:t>模式：客户端</a:t>
            </a:r>
            <a:r>
              <a:rPr lang="en-US" altLang="zh-CN" dirty="0">
                <a:ea typeface="黑体"/>
              </a:rPr>
              <a:t>/</a:t>
            </a:r>
            <a:r>
              <a:rPr lang="zh-CN" altLang="en-US" dirty="0">
                <a:ea typeface="黑体"/>
              </a:rPr>
              <a:t>服务器模式，这类应用程序一般独立的运行。</a:t>
            </a:r>
            <a:endParaRPr lang="en-US" altLang="zh-CN" dirty="0">
              <a:ea typeface="黑体"/>
            </a:endParaRPr>
          </a:p>
          <a:p>
            <a:r>
              <a:rPr lang="en-US" altLang="zh-CN" dirty="0">
                <a:ea typeface="黑体"/>
              </a:rPr>
              <a:t>B/S</a:t>
            </a:r>
            <a:r>
              <a:rPr lang="zh-CN" altLang="en-US" dirty="0">
                <a:ea typeface="黑体"/>
              </a:rPr>
              <a:t>模式：浏览器</a:t>
            </a:r>
            <a:r>
              <a:rPr lang="en-US" altLang="zh-CN" dirty="0">
                <a:ea typeface="黑体"/>
              </a:rPr>
              <a:t>/</a:t>
            </a:r>
            <a:r>
              <a:rPr lang="zh-CN" altLang="en-US" dirty="0">
                <a:ea typeface="黑体"/>
              </a:rPr>
              <a:t>服务器模型，需要借助浏览器来运行。</a:t>
            </a:r>
          </a:p>
          <a:p>
            <a:endParaRPr lang="zh-CN" altLang="en-US" dirty="0">
              <a:ea typeface="黑体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1.2 Web</a:t>
            </a:r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应用程序的工作原理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C/S</a:t>
            </a:r>
            <a:r>
              <a:rPr lang="zh-CN" altLang="en-US" sz="4400" dirty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ea typeface="黑体"/>
              </a:rPr>
              <a:t>又称</a:t>
            </a:r>
            <a:r>
              <a:rPr lang="en-US" altLang="zh-CN" sz="2800" dirty="0">
                <a:ea typeface="黑体"/>
              </a:rPr>
              <a:t>Client/Server</a:t>
            </a:r>
            <a:r>
              <a:rPr lang="zh-CN" altLang="en-US" sz="2800" dirty="0">
                <a:ea typeface="黑体"/>
              </a:rPr>
              <a:t>或客户</a:t>
            </a:r>
            <a:r>
              <a:rPr lang="en-US" altLang="zh-CN" sz="2800" dirty="0">
                <a:ea typeface="黑体"/>
              </a:rPr>
              <a:t>/</a:t>
            </a:r>
            <a:r>
              <a:rPr lang="zh-CN" altLang="en-US" sz="2800" dirty="0">
                <a:ea typeface="黑体"/>
              </a:rPr>
              <a:t>服务器模式。</a:t>
            </a:r>
            <a:endParaRPr lang="en-US" altLang="zh-CN" sz="2800" dirty="0">
              <a:ea typeface="黑体"/>
            </a:endParaRPr>
          </a:p>
          <a:p>
            <a:r>
              <a:rPr lang="zh-CN" altLang="en-US" sz="2800" dirty="0">
                <a:ea typeface="黑体"/>
              </a:rPr>
              <a:t>服务器通常采用高性能的</a:t>
            </a:r>
            <a:r>
              <a:rPr lang="en-US" altLang="zh-CN" sz="2800" dirty="0">
                <a:ea typeface="黑体"/>
              </a:rPr>
              <a:t>PC</a:t>
            </a:r>
            <a:r>
              <a:rPr lang="zh-CN" altLang="en-US" sz="2800" dirty="0">
                <a:ea typeface="黑体"/>
              </a:rPr>
              <a:t>、工作站或小型机，并采用大型数据库系统，如</a:t>
            </a:r>
            <a:r>
              <a:rPr lang="en-US" altLang="zh-CN" sz="2800" dirty="0">
                <a:ea typeface="黑体"/>
              </a:rPr>
              <a:t>Oracle</a:t>
            </a:r>
            <a:r>
              <a:rPr lang="zh-CN" altLang="en-US" sz="2800" dirty="0">
                <a:ea typeface="黑体"/>
              </a:rPr>
              <a:t>、</a:t>
            </a:r>
            <a:r>
              <a:rPr lang="en-US" altLang="zh-CN" sz="2800" dirty="0">
                <a:ea typeface="黑体"/>
              </a:rPr>
              <a:t>Sybase</a:t>
            </a:r>
            <a:r>
              <a:rPr lang="zh-CN" altLang="en-US" sz="2800" dirty="0">
                <a:ea typeface="黑体"/>
              </a:rPr>
              <a:t>、</a:t>
            </a:r>
            <a:r>
              <a:rPr lang="en-US" altLang="zh-CN" sz="2800" dirty="0">
                <a:ea typeface="黑体"/>
              </a:rPr>
              <a:t>Informix</a:t>
            </a:r>
            <a:r>
              <a:rPr lang="zh-CN" altLang="en-US" sz="2800" dirty="0">
                <a:ea typeface="黑体"/>
              </a:rPr>
              <a:t>或 </a:t>
            </a:r>
            <a:r>
              <a:rPr lang="en-US" altLang="zh-CN" sz="2800" dirty="0">
                <a:ea typeface="黑体"/>
              </a:rPr>
              <a:t>SQL Server</a:t>
            </a:r>
            <a:r>
              <a:rPr lang="zh-CN" altLang="en-US" sz="2800" dirty="0">
                <a:ea typeface="黑体"/>
              </a:rPr>
              <a:t>。</a:t>
            </a:r>
            <a:r>
              <a:rPr lang="zh-CN" altLang="en-US" sz="2800" dirty="0">
                <a:solidFill>
                  <a:srgbClr val="FF3300"/>
                </a:solidFill>
                <a:ea typeface="黑体"/>
              </a:rPr>
              <a:t>客户端需要安装专用的客户端软件。</a:t>
            </a:r>
            <a:r>
              <a:rPr lang="zh-CN" altLang="en-US" sz="2800" dirty="0">
                <a:ea typeface="黑体"/>
              </a:rPr>
              <a:t> </a:t>
            </a:r>
          </a:p>
          <a:p>
            <a:endParaRPr lang="zh-CN" altLang="en-US" dirty="0">
              <a:ea typeface="黑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2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72C6AA-CD82-44F1-AD3E-CC414E5987F1}" type="slidenum">
              <a:rPr lang="en-US" altLang="zh-CN" sz="1200">
                <a:ea typeface="华文琥珀"/>
              </a:rPr>
              <a:pPr algn="r"/>
              <a:t>25</a:t>
            </a:fld>
            <a:endParaRPr lang="en-US" altLang="zh-CN" sz="1200">
              <a:ea typeface="华文琥珀"/>
            </a:endParaRP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404813"/>
            <a:ext cx="2849562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52688"/>
            <a:ext cx="6202363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57166"/>
            <a:ext cx="2418439" cy="602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C/S</a:t>
            </a:r>
            <a:r>
              <a:rPr lang="zh-CN" altLang="en-US" dirty="0"/>
              <a:t>结构优缺点对比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a typeface="黑体"/>
              </a:rPr>
              <a:t>优点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>
                <a:ea typeface="黑体"/>
              </a:rPr>
              <a:t>能充分发挥客户端</a:t>
            </a:r>
            <a:r>
              <a:rPr lang="en-US" altLang="zh-CN" sz="2000" b="1" dirty="0">
                <a:ea typeface="黑体"/>
              </a:rPr>
              <a:t>PC</a:t>
            </a:r>
            <a:r>
              <a:rPr lang="zh-CN" altLang="en-US" sz="2000" b="1" dirty="0">
                <a:ea typeface="黑体"/>
              </a:rPr>
              <a:t>的处理能力，很多工作可以在客户端处理后再提交给服务器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>
                <a:ea typeface="黑体"/>
              </a:rPr>
              <a:t>对应的优点就是客户端响应速度快。</a:t>
            </a:r>
            <a:endParaRPr lang="en-US" altLang="zh-CN" sz="2000" b="1" dirty="0">
              <a:ea typeface="黑体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ea typeface="黑体"/>
              </a:rPr>
              <a:t>C/S</a:t>
            </a:r>
            <a:r>
              <a:rPr lang="zh-CN" altLang="en-US" sz="2000" b="1" dirty="0">
                <a:ea typeface="黑体"/>
              </a:rPr>
              <a:t>结构的管理信息系统具有较强的事务处理能力，能实现复杂的业务流程</a:t>
            </a:r>
          </a:p>
          <a:p>
            <a:pPr>
              <a:buNone/>
            </a:pPr>
            <a:endParaRPr lang="zh-CN" altLang="en-US" sz="2000" b="1" dirty="0">
              <a:ea typeface="黑体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CN" altLang="en-US" b="1" dirty="0">
                <a:ea typeface="黑体"/>
              </a:rPr>
              <a:t>缺点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>
                <a:ea typeface="黑体"/>
              </a:rPr>
              <a:t>在客户机端必须装客户端软件及相应环境后，才能访问服务器（胖客户端）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000" b="1" dirty="0">
                <a:ea typeface="黑体"/>
              </a:rPr>
              <a:t>兼容性不强，对客户端的操作系统有一定的限制。</a:t>
            </a:r>
          </a:p>
          <a:p>
            <a:endParaRPr lang="zh-CN" altLang="en-US" sz="2000" b="1" dirty="0">
              <a:ea typeface="黑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B/S</a:t>
            </a:r>
            <a:r>
              <a:rPr lang="zh-CN" altLang="en-US" sz="4400" dirty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黑体"/>
                <a:cs typeface="Times New Roman" pitchFamily="18" charset="0"/>
              </a:rPr>
              <a:t>B/S</a:t>
            </a:r>
            <a:r>
              <a:rPr lang="zh-CN" altLang="en-US" sz="2800" dirty="0">
                <a:ea typeface="黑体"/>
                <a:cs typeface="Times New Roman" pitchFamily="18" charset="0"/>
              </a:rPr>
              <a:t>是</a:t>
            </a:r>
            <a:r>
              <a:rPr lang="en-US" altLang="zh-CN" sz="2800" dirty="0">
                <a:ea typeface="黑体"/>
                <a:cs typeface="Times New Roman" pitchFamily="18" charset="0"/>
              </a:rPr>
              <a:t>Browser/Server</a:t>
            </a:r>
            <a:r>
              <a:rPr lang="zh-CN" altLang="en-US" sz="2800" dirty="0">
                <a:ea typeface="黑体"/>
                <a:cs typeface="Times New Roman" pitchFamily="18" charset="0"/>
              </a:rPr>
              <a:t>的缩写，浏览器</a:t>
            </a:r>
            <a:r>
              <a:rPr lang="en-US" altLang="zh-CN" sz="2800" dirty="0">
                <a:ea typeface="黑体"/>
                <a:cs typeface="Times New Roman" pitchFamily="18" charset="0"/>
              </a:rPr>
              <a:t>/</a:t>
            </a:r>
            <a:r>
              <a:rPr lang="zh-CN" altLang="en-US" sz="2800" dirty="0">
                <a:ea typeface="黑体"/>
                <a:cs typeface="Times New Roman" pitchFamily="18" charset="0"/>
              </a:rPr>
              <a:t>服务器结构</a:t>
            </a:r>
            <a:endParaRPr lang="en-US" altLang="zh-CN" sz="2800" dirty="0">
              <a:ea typeface="黑体"/>
              <a:cs typeface="Times New Roman" pitchFamily="18" charset="0"/>
            </a:endParaRPr>
          </a:p>
          <a:p>
            <a:r>
              <a:rPr lang="zh-CN" altLang="en-US" sz="2800" dirty="0">
                <a:ea typeface="黑体"/>
                <a:cs typeface="Times New Roman" pitchFamily="18" charset="0"/>
              </a:rPr>
              <a:t>客户机上只要安装一个浏览器</a:t>
            </a:r>
            <a:r>
              <a:rPr lang="en-US" altLang="zh-CN" sz="2800" dirty="0">
                <a:ea typeface="黑体"/>
                <a:cs typeface="Times New Roman" pitchFamily="18" charset="0"/>
              </a:rPr>
              <a:t>(Browser)</a:t>
            </a:r>
            <a:r>
              <a:rPr lang="zh-CN" altLang="en-US" sz="2800" dirty="0">
                <a:ea typeface="黑体"/>
                <a:cs typeface="Times New Roman" pitchFamily="18" charset="0"/>
              </a:rPr>
              <a:t>，服务器安装</a:t>
            </a:r>
            <a:r>
              <a:rPr lang="en-US" altLang="zh-CN" sz="2800" dirty="0">
                <a:ea typeface="黑体"/>
                <a:cs typeface="Times New Roman" pitchFamily="18" charset="0"/>
              </a:rPr>
              <a:t>Web Server </a:t>
            </a:r>
            <a:r>
              <a:rPr lang="zh-CN" altLang="en-US" sz="2800" dirty="0">
                <a:ea typeface="黑体"/>
                <a:cs typeface="Times New Roman" pitchFamily="18" charset="0"/>
              </a:rPr>
              <a:t>。</a:t>
            </a:r>
            <a:endParaRPr lang="en-US" altLang="zh-CN" sz="2800" dirty="0">
              <a:ea typeface="黑体"/>
              <a:cs typeface="Times New Roman" pitchFamily="18" charset="0"/>
            </a:endParaRPr>
          </a:p>
          <a:p>
            <a:r>
              <a:rPr lang="zh-CN" altLang="en-US" sz="2800" dirty="0">
                <a:ea typeface="黑体"/>
                <a:cs typeface="Times New Roman" pitchFamily="18" charset="0"/>
              </a:rPr>
              <a:t>这种模式统一了客户端，将系统功能实现的核心部分集中到服务器上，简化了系统的开发、维护和使用。</a:t>
            </a:r>
            <a:endParaRPr lang="en-US" altLang="zh-CN" sz="2800" dirty="0">
              <a:ea typeface="黑体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2800" dirty="0">
                <a:ea typeface="黑体"/>
                <a:cs typeface="Times New Roman" pitchFamily="18" charset="0"/>
              </a:rPr>
              <a:t> </a:t>
            </a:r>
          </a:p>
          <a:p>
            <a:endParaRPr lang="zh-CN" altLang="en-US" dirty="0">
              <a:ea typeface="黑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Rot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endParaRPr lang="zh-CN" altLang="en-US" b="1">
              <a:ea typeface="黑体"/>
            </a:endParaRPr>
          </a:p>
        </p:txBody>
      </p:sp>
      <p:sp>
        <p:nvSpPr>
          <p:cNvPr id="11059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-99392"/>
            <a:ext cx="74771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36893" b="12122"/>
          <a:stretch/>
        </p:blipFill>
        <p:spPr>
          <a:xfrm>
            <a:off x="1043608" y="2636912"/>
            <a:ext cx="7343863" cy="401934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ChangeArrowheads="1"/>
          </p:cNvSpPr>
          <p:nvPr/>
        </p:nvSpPr>
        <p:spPr bwMode="auto">
          <a:xfrm>
            <a:off x="611187" y="1340768"/>
            <a:ext cx="7921625" cy="9411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+mj-ea"/>
                <a:ea typeface="+mj-ea"/>
              </a:rPr>
              <a:t>Web</a:t>
            </a:r>
            <a:r>
              <a:rPr lang="zh-CN" altLang="en-US" sz="2400" b="1" dirty="0">
                <a:latin typeface="+mj-ea"/>
                <a:ea typeface="+mj-ea"/>
              </a:rPr>
              <a:t>应用程序包含</a:t>
            </a:r>
            <a:r>
              <a:rPr lang="en-US" altLang="zh-CN" sz="2400" b="1" dirty="0">
                <a:latin typeface="+mj-ea"/>
                <a:ea typeface="+mj-ea"/>
              </a:rPr>
              <a:t>: </a:t>
            </a:r>
            <a:r>
              <a:rPr lang="zh-CN" altLang="en-US" sz="2400" b="1" dirty="0">
                <a:latin typeface="+mj-ea"/>
                <a:ea typeface="+mj-ea"/>
              </a:rPr>
              <a:t>前端的</a:t>
            </a:r>
            <a:r>
              <a:rPr lang="en-US" altLang="zh-CN" sz="2400" b="1" dirty="0">
                <a:latin typeface="+mj-ea"/>
                <a:ea typeface="+mj-ea"/>
              </a:rPr>
              <a:t>Web</a:t>
            </a:r>
            <a:r>
              <a:rPr lang="zh-CN" altLang="en-US" sz="2400" b="1" dirty="0">
                <a:latin typeface="+mj-ea"/>
                <a:ea typeface="+mj-ea"/>
              </a:rPr>
              <a:t>浏览器</a:t>
            </a:r>
            <a:r>
              <a:rPr lang="en-US" altLang="zh-CN" sz="2400" b="1" dirty="0">
                <a:latin typeface="+mj-ea"/>
                <a:ea typeface="+mj-ea"/>
              </a:rPr>
              <a:t>+</a:t>
            </a:r>
            <a:r>
              <a:rPr lang="zh-CN" altLang="en-US" sz="2400" b="1" dirty="0">
                <a:latin typeface="+mj-ea"/>
                <a:ea typeface="+mj-ea"/>
              </a:rPr>
              <a:t>支持</a:t>
            </a:r>
            <a:r>
              <a:rPr lang="en-US" altLang="zh-CN" sz="2400" b="1" dirty="0">
                <a:latin typeface="+mj-ea"/>
                <a:ea typeface="+mj-ea"/>
              </a:rPr>
              <a:t>HTTP</a:t>
            </a:r>
            <a:r>
              <a:rPr lang="zh-CN" altLang="en-US" sz="2400" b="1" dirty="0">
                <a:latin typeface="+mj-ea"/>
                <a:ea typeface="+mj-ea"/>
              </a:rPr>
              <a:t>协议的</a:t>
            </a:r>
            <a:r>
              <a:rPr lang="en-US" altLang="zh-CN" sz="2400" b="1" dirty="0">
                <a:latin typeface="+mj-ea"/>
                <a:ea typeface="+mj-ea"/>
              </a:rPr>
              <a:t>Web</a:t>
            </a:r>
            <a:r>
              <a:rPr lang="zh-CN" altLang="en-US" sz="2400" b="1" dirty="0">
                <a:latin typeface="+mj-ea"/>
                <a:ea typeface="+mj-ea"/>
              </a:rPr>
              <a:t>服务器</a:t>
            </a:r>
            <a:r>
              <a:rPr lang="en-US" altLang="zh-CN" sz="2400" b="1" dirty="0">
                <a:latin typeface="+mj-ea"/>
                <a:ea typeface="+mj-ea"/>
              </a:rPr>
              <a:t>+</a:t>
            </a:r>
            <a:r>
              <a:rPr lang="zh-CN" altLang="en-US" sz="2400" b="1" dirty="0">
                <a:latin typeface="+mj-ea"/>
                <a:ea typeface="+mj-ea"/>
              </a:rPr>
              <a:t>基于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格式的</a:t>
            </a:r>
            <a:r>
              <a:rPr lang="en-US" altLang="zh-CN" sz="2400" b="1" dirty="0">
                <a:latin typeface="+mj-ea"/>
                <a:ea typeface="+mj-ea"/>
              </a:rPr>
              <a:t>Web</a:t>
            </a:r>
            <a:r>
              <a:rPr lang="zh-CN" altLang="en-US" sz="2400" b="1" dirty="0">
                <a:latin typeface="+mj-ea"/>
                <a:ea typeface="+mj-ea"/>
              </a:rPr>
              <a:t>页</a:t>
            </a:r>
            <a:r>
              <a:rPr lang="en-US" altLang="zh-CN" sz="2400" b="1" dirty="0">
                <a:latin typeface="+mj-ea"/>
                <a:ea typeface="+mj-ea"/>
              </a:rPr>
              <a:t>(</a:t>
            </a:r>
            <a:r>
              <a:rPr lang="zh-CN" altLang="en-US" sz="2400" b="1" dirty="0">
                <a:latin typeface="+mj-ea"/>
                <a:ea typeface="+mj-ea"/>
              </a:rPr>
              <a:t>文档</a:t>
            </a:r>
            <a:r>
              <a:rPr lang="en-US" altLang="zh-CN" sz="2400" b="1" dirty="0">
                <a:latin typeface="+mj-ea"/>
                <a:ea typeface="+mj-ea"/>
              </a:rPr>
              <a:t>)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684212" y="2446582"/>
            <a:ext cx="7993062" cy="40811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+mj-ea"/>
                <a:ea typeface="+mj-ea"/>
              </a:rPr>
              <a:t>从技术层面看，</a:t>
            </a:r>
            <a:r>
              <a:rPr lang="en-US" altLang="zh-CN" sz="2400" b="1" dirty="0">
                <a:latin typeface="+mj-ea"/>
                <a:ea typeface="+mj-ea"/>
              </a:rPr>
              <a:t>Web</a:t>
            </a:r>
            <a:r>
              <a:rPr lang="zh-CN" altLang="en-US" sz="2400" b="1" dirty="0">
                <a:latin typeface="+mj-ea"/>
                <a:ea typeface="+mj-ea"/>
              </a:rPr>
              <a:t>架构的精华有三处：</a:t>
            </a:r>
            <a:endParaRPr lang="en-US" altLang="zh-CN" sz="2400" b="1" dirty="0"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用超文本技术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(HTML)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实现信息与信息的连接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看得懂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；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用统一资源定位技术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(URL)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实现全球信息的精确定位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可定位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；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用新的应用层协议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(HTTP)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实现分布式的信息共享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找得到</a:t>
            </a:r>
            <a:r>
              <a:rPr lang="en-US" altLang="zh-CN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) 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。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+mj-ea"/>
                <a:ea typeface="+mj-ea"/>
              </a:rPr>
              <a:t>小结：</a:t>
            </a:r>
            <a:r>
              <a:rPr lang="en-US" altLang="zh-CN" sz="2400" b="1" dirty="0">
                <a:latin typeface="+mj-ea"/>
                <a:ea typeface="+mj-ea"/>
              </a:rPr>
              <a:t>Web</a:t>
            </a:r>
            <a:r>
              <a:rPr lang="zh-CN" altLang="en-US" sz="2400" b="1" dirty="0">
                <a:latin typeface="+mj-ea"/>
                <a:ea typeface="+mj-ea"/>
              </a:rPr>
              <a:t>是一个抽象的</a:t>
            </a:r>
            <a:r>
              <a:rPr lang="en-US" altLang="zh-CN" sz="2400" b="1" dirty="0">
                <a:latin typeface="+mj-ea"/>
                <a:ea typeface="+mj-ea"/>
              </a:rPr>
              <a:t>(</a:t>
            </a:r>
            <a:r>
              <a:rPr lang="zh-CN" altLang="en-US" sz="2400" b="1" dirty="0">
                <a:latin typeface="+mj-ea"/>
                <a:ea typeface="+mj-ea"/>
              </a:rPr>
              <a:t>假想的</a:t>
            </a:r>
            <a:r>
              <a:rPr lang="en-US" altLang="zh-CN" sz="2400" b="1" dirty="0">
                <a:latin typeface="+mj-ea"/>
                <a:ea typeface="+mj-ea"/>
              </a:rPr>
              <a:t>)</a:t>
            </a:r>
            <a:r>
              <a:rPr lang="zh-CN" altLang="en-US" sz="2400" b="1" dirty="0">
                <a:latin typeface="+mj-ea"/>
                <a:ea typeface="+mj-ea"/>
              </a:rPr>
              <a:t>信息空间。作为</a:t>
            </a:r>
            <a:r>
              <a:rPr lang="en-US" altLang="zh-CN" sz="2400" b="1" dirty="0">
                <a:latin typeface="+mj-ea"/>
                <a:ea typeface="+mj-ea"/>
              </a:rPr>
              <a:t>Internet</a:t>
            </a:r>
            <a:r>
              <a:rPr lang="zh-CN" altLang="en-US" sz="2400" b="1" dirty="0">
                <a:latin typeface="+mj-ea"/>
                <a:ea typeface="+mj-ea"/>
              </a:rPr>
              <a:t>上的一种应用架构，</a:t>
            </a:r>
            <a:r>
              <a:rPr lang="en-US" altLang="zh-CN" sz="2400" b="1" dirty="0">
                <a:solidFill>
                  <a:srgbClr val="FF3300"/>
                </a:solidFill>
                <a:latin typeface="+mj-ea"/>
                <a:ea typeface="+mj-ea"/>
              </a:rPr>
              <a:t>Web</a:t>
            </a:r>
            <a:r>
              <a:rPr lang="zh-CN" altLang="en-US" sz="2400" b="1" dirty="0">
                <a:solidFill>
                  <a:srgbClr val="FF3300"/>
                </a:solidFill>
                <a:latin typeface="+mj-ea"/>
                <a:ea typeface="+mj-ea"/>
              </a:rPr>
              <a:t>的首要任务就是向人们提供信息和信息服务。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39750" y="584200"/>
            <a:ext cx="547211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+mj-ea"/>
                <a:ea typeface="+mj-ea"/>
              </a:rPr>
              <a:t>Web</a:t>
            </a:r>
            <a:r>
              <a:rPr lang="zh-CN" altLang="en-US" sz="3200" b="1" dirty="0">
                <a:latin typeface="+mj-ea"/>
                <a:ea typeface="+mj-ea"/>
              </a:rPr>
              <a:t>应用程序的开发</a:t>
            </a:r>
          </a:p>
        </p:txBody>
      </p:sp>
      <p:sp>
        <p:nvSpPr>
          <p:cNvPr id="39941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6553199" y="6004169"/>
            <a:ext cx="19812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C8109B3-77DE-474E-994C-DC71FC5901F5}" type="slidenum">
              <a:rPr lang="en-US" altLang="zh-CN" sz="1200" b="1" smtClean="0">
                <a:latin typeface="+mj-ea"/>
                <a:ea typeface="+mj-ea"/>
              </a:rPr>
              <a:pPr/>
              <a:t>29</a:t>
            </a:fld>
            <a:endParaRPr lang="en-US" altLang="zh-CN" sz="12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2381877" y="953860"/>
            <a:ext cx="72000" cy="5904140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MH_Others_2"/>
          <p:cNvSpPr/>
          <p:nvPr>
            <p:custDataLst>
              <p:tags r:id="rId3"/>
            </p:custDataLst>
          </p:nvPr>
        </p:nvSpPr>
        <p:spPr>
          <a:xfrm>
            <a:off x="1758725" y="84942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86" name="MH_Number_1"/>
          <p:cNvSpPr/>
          <p:nvPr>
            <p:custDataLst>
              <p:tags r:id="rId4"/>
            </p:custDataLst>
          </p:nvPr>
        </p:nvSpPr>
        <p:spPr>
          <a:xfrm>
            <a:off x="2245301" y="2980292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3" name="MH_Entry_1"/>
          <p:cNvSpPr txBox="1"/>
          <p:nvPr>
            <p:custDataLst>
              <p:tags r:id="rId5"/>
            </p:custDataLst>
          </p:nvPr>
        </p:nvSpPr>
        <p:spPr>
          <a:xfrm>
            <a:off x="3024570" y="2932364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>
                <a:ea typeface="华文琥珀"/>
              </a:rPr>
              <a:t>1.1 WEB</a:t>
            </a:r>
            <a:r>
              <a:rPr lang="zh-CN" altLang="en-US">
                <a:ea typeface="华文琥珀"/>
              </a:rPr>
              <a:t>技术概述</a:t>
            </a:r>
          </a:p>
        </p:txBody>
      </p:sp>
      <p:sp>
        <p:nvSpPr>
          <p:cNvPr id="114" name="MH_Number_2"/>
          <p:cNvSpPr/>
          <p:nvPr>
            <p:custDataLst>
              <p:tags r:id="rId6"/>
            </p:custDataLst>
          </p:nvPr>
        </p:nvSpPr>
        <p:spPr>
          <a:xfrm>
            <a:off x="2245301" y="3632266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5" name="MH_Entry_2"/>
          <p:cNvSpPr txBox="1"/>
          <p:nvPr>
            <p:custDataLst>
              <p:tags r:id="rId7"/>
            </p:custDataLst>
          </p:nvPr>
        </p:nvSpPr>
        <p:spPr>
          <a:xfrm>
            <a:off x="3024570" y="3584338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 spc="200">
                <a:solidFill>
                  <a:srgbClr val="C0C0C0"/>
                </a:solidFill>
              </a:defRPr>
            </a:lvl1pPr>
          </a:lstStyle>
          <a:p>
            <a:r>
              <a:rPr lang="en-US" altLang="zh-CN">
                <a:ea typeface="华文琥珀"/>
              </a:rPr>
              <a:t>1.2 Web</a:t>
            </a:r>
            <a:r>
              <a:rPr lang="zh-CN" altLang="en-US">
                <a:ea typeface="华文琥珀"/>
              </a:rPr>
              <a:t>应用程序的工作原理</a:t>
            </a:r>
          </a:p>
        </p:txBody>
      </p:sp>
      <p:sp>
        <p:nvSpPr>
          <p:cNvPr id="117" name="MH_Number_3"/>
          <p:cNvSpPr/>
          <p:nvPr>
            <p:custDataLst>
              <p:tags r:id="rId8"/>
            </p:custDataLst>
          </p:nvPr>
        </p:nvSpPr>
        <p:spPr>
          <a:xfrm>
            <a:off x="2245301" y="428424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9"/>
            </p:custDataLst>
          </p:nvPr>
        </p:nvSpPr>
        <p:spPr>
          <a:xfrm>
            <a:off x="3024570" y="4236312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 spc="200">
                <a:solidFill>
                  <a:srgbClr val="C0C0C0"/>
                </a:solidFill>
              </a:defRPr>
            </a:lvl1pPr>
          </a:lstStyle>
          <a:p>
            <a:r>
              <a:rPr lang="en-US" altLang="zh-CN">
                <a:ea typeface="华文琥珀"/>
              </a:rPr>
              <a:t>1.3 </a:t>
            </a:r>
            <a:r>
              <a:rPr lang="zh-CN" altLang="en-US">
                <a:ea typeface="华文琥珀"/>
              </a:rPr>
              <a:t>动态</a:t>
            </a:r>
            <a:r>
              <a:rPr lang="en-US" altLang="zh-CN">
                <a:ea typeface="华文琥珀"/>
              </a:rPr>
              <a:t>Web</a:t>
            </a:r>
            <a:r>
              <a:rPr lang="zh-CN" altLang="en-US">
                <a:ea typeface="华文琥珀"/>
              </a:rPr>
              <a:t>技术</a:t>
            </a:r>
          </a:p>
        </p:txBody>
      </p:sp>
      <p:sp>
        <p:nvSpPr>
          <p:cNvPr id="120" name="MH_Number_4"/>
          <p:cNvSpPr/>
          <p:nvPr>
            <p:custDataLst>
              <p:tags r:id="rId10"/>
            </p:custDataLst>
          </p:nvPr>
        </p:nvSpPr>
        <p:spPr>
          <a:xfrm>
            <a:off x="2245301" y="4936214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1" name="MH_Entry_4"/>
          <p:cNvSpPr txBox="1"/>
          <p:nvPr>
            <p:custDataLst>
              <p:tags r:id="rId11"/>
            </p:custDataLst>
          </p:nvPr>
        </p:nvSpPr>
        <p:spPr>
          <a:xfrm>
            <a:off x="3024570" y="4888286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 spc="200">
                <a:solidFill>
                  <a:srgbClr val="C0C0C0"/>
                </a:solidFill>
              </a:defRPr>
            </a:lvl1pPr>
          </a:lstStyle>
          <a:p>
            <a:r>
              <a:rPr lang="en-US" altLang="zh-CN" dirty="0">
                <a:ea typeface="华文琥珀"/>
              </a:rPr>
              <a:t>1.4  Java EE</a:t>
            </a:r>
            <a:r>
              <a:rPr lang="zh-CN" altLang="en-US" dirty="0">
                <a:ea typeface="华文琥珀"/>
              </a:rPr>
              <a:t>开发</a:t>
            </a:r>
            <a:r>
              <a:rPr lang="en-US" altLang="zh-CN" dirty="0">
                <a:ea typeface="华文琥珀"/>
              </a:rPr>
              <a:t>Web</a:t>
            </a:r>
            <a:r>
              <a:rPr lang="zh-CN" altLang="en-US" dirty="0">
                <a:ea typeface="华文琥珀"/>
              </a:rPr>
              <a:t>的方式与体系结构</a:t>
            </a:r>
          </a:p>
        </p:txBody>
      </p:sp>
      <p:sp>
        <p:nvSpPr>
          <p:cNvPr id="25" name="MH_Others_3"/>
          <p:cNvSpPr/>
          <p:nvPr>
            <p:custDataLst>
              <p:tags r:id="rId12"/>
            </p:custDataLst>
          </p:nvPr>
        </p:nvSpPr>
        <p:spPr>
          <a:xfrm rot="5400000">
            <a:off x="2619423" y="3103327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8" name="MH_Others_4"/>
          <p:cNvSpPr/>
          <p:nvPr>
            <p:custDataLst>
              <p:tags r:id="rId13"/>
            </p:custDataLst>
          </p:nvPr>
        </p:nvSpPr>
        <p:spPr>
          <a:xfrm rot="5400000">
            <a:off x="2619423" y="3755300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9" name="MH_Others_5"/>
          <p:cNvSpPr/>
          <p:nvPr>
            <p:custDataLst>
              <p:tags r:id="rId14"/>
            </p:custDataLst>
          </p:nvPr>
        </p:nvSpPr>
        <p:spPr>
          <a:xfrm rot="5400000">
            <a:off x="2619423" y="4407273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40" name="MH_Others_6"/>
          <p:cNvSpPr/>
          <p:nvPr>
            <p:custDataLst>
              <p:tags r:id="rId15"/>
            </p:custDataLst>
          </p:nvPr>
        </p:nvSpPr>
        <p:spPr>
          <a:xfrm rot="5400000">
            <a:off x="2619423" y="505924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307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两种重要的企业开发平台 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起因：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企业级的应用要求提供 给用户更可靠、更完善的信息服务，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Web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开发越来越复杂。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/>
            </a:endParaRPr>
          </a:p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条件 ：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Web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服务器开发技术不断完善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/>
            </a:endParaRPr>
          </a:p>
          <a:p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对策：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在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2000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年前后分别诞生于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Java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Windows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阵营两个最重要的企业级开发平台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/>
              </a:rPr>
              <a:t>——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JavaEE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.NET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/>
            </a:endParaRPr>
          </a:p>
          <a:p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/>
            </a:endParaRPr>
          </a:p>
          <a:p>
            <a:endParaRPr lang="zh-CN" altLang="en-US" dirty="0">
              <a:ea typeface="黑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755650" y="835025"/>
            <a:ext cx="7920038" cy="6179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开放工具组合</a:t>
            </a:r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F8A721F-3FF8-452E-BCBA-F87ED1C04B5A}" type="slidenum">
              <a:rPr lang="en-US" altLang="zh-CN" sz="1200" smtClean="0">
                <a:ea typeface="宋体" pitchFamily="2" charset="-122"/>
              </a:rPr>
              <a:pPr/>
              <a:t>31</a:t>
            </a:fld>
            <a:endParaRPr lang="en-US" altLang="zh-CN" sz="1200">
              <a:ea typeface="宋体" pitchFamily="2" charset="-122"/>
            </a:endParaRPr>
          </a:p>
        </p:txBody>
      </p:sp>
      <p:graphicFrame>
        <p:nvGraphicFramePr>
          <p:cNvPr id="86063" name="Group 47"/>
          <p:cNvGraphicFramePr>
            <a:graphicFrameLocks noGrp="1"/>
          </p:cNvGraphicFramePr>
          <p:nvPr>
            <p:ph idx="4294967295"/>
          </p:nvPr>
        </p:nvGraphicFramePr>
        <p:xfrm>
          <a:off x="468313" y="1557338"/>
          <a:ext cx="8253413" cy="4229101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.NET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JavaEE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web</a:t>
                      </a: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服务器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IIS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Tomcat/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Apache/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Web sphere/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web logic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服务端语言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C#/VB/J#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JAVA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数据库服务器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itchFamily="18" charset="0"/>
                        </a:rPr>
                        <a:t>SQL Server/ORACLE/DB2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2381877" y="953860"/>
            <a:ext cx="72000" cy="5904140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MH_Others_2"/>
          <p:cNvSpPr/>
          <p:nvPr>
            <p:custDataLst>
              <p:tags r:id="rId3"/>
            </p:custDataLst>
          </p:nvPr>
        </p:nvSpPr>
        <p:spPr>
          <a:xfrm>
            <a:off x="1758725" y="84942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86" name="MH_Number_1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245301" y="2980292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3" name="MH_Entry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024570" y="2932364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 spc="200">
                <a:solidFill>
                  <a:srgbClr val="C0C0C0"/>
                </a:solidFill>
              </a:defRPr>
            </a:lvl1pPr>
          </a:lstStyle>
          <a:p>
            <a:r>
              <a:rPr lang="en-US" altLang="zh-CN">
                <a:ea typeface="华文琥珀"/>
              </a:rPr>
              <a:t>1.1 WEB</a:t>
            </a:r>
            <a:r>
              <a:rPr lang="zh-CN" altLang="en-US">
                <a:ea typeface="华文琥珀"/>
              </a:rPr>
              <a:t>技术概述</a:t>
            </a:r>
          </a:p>
        </p:txBody>
      </p:sp>
      <p:sp>
        <p:nvSpPr>
          <p:cNvPr id="114" name="MH_Number_2">
            <a:hlinkClick r:id="rId18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245301" y="3632266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5" name="MH_Entry_2">
            <a:hlinkClick r:id="rId18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3024570" y="3584338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 spc="200">
                <a:solidFill>
                  <a:srgbClr val="C0C0C0"/>
                </a:solidFill>
              </a:defRPr>
            </a:lvl1pPr>
          </a:lstStyle>
          <a:p>
            <a:r>
              <a:rPr lang="en-US" altLang="zh-CN">
                <a:ea typeface="华文琥珀"/>
              </a:rPr>
              <a:t>1.2 Web</a:t>
            </a:r>
            <a:r>
              <a:rPr lang="zh-CN" altLang="en-US">
                <a:ea typeface="华文琥珀"/>
              </a:rPr>
              <a:t>应用程序的工作原理</a:t>
            </a:r>
          </a:p>
        </p:txBody>
      </p:sp>
      <p:sp>
        <p:nvSpPr>
          <p:cNvPr id="117" name="MH_Number_3"/>
          <p:cNvSpPr/>
          <p:nvPr>
            <p:custDataLst>
              <p:tags r:id="rId8"/>
            </p:custDataLst>
          </p:nvPr>
        </p:nvSpPr>
        <p:spPr>
          <a:xfrm>
            <a:off x="2245301" y="428424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8" name="MH_Entry_3"/>
          <p:cNvSpPr txBox="1"/>
          <p:nvPr>
            <p:custDataLst>
              <p:tags r:id="rId9"/>
            </p:custDataLst>
          </p:nvPr>
        </p:nvSpPr>
        <p:spPr>
          <a:xfrm>
            <a:off x="3024570" y="4236312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>
                <a:ea typeface="华文琥珀"/>
              </a:rPr>
              <a:t>1.3 </a:t>
            </a:r>
            <a:r>
              <a:rPr lang="zh-CN" altLang="en-US">
                <a:ea typeface="华文琥珀"/>
              </a:rPr>
              <a:t>动态</a:t>
            </a:r>
            <a:r>
              <a:rPr lang="en-US" altLang="zh-CN">
                <a:ea typeface="华文琥珀"/>
              </a:rPr>
              <a:t>Web</a:t>
            </a:r>
            <a:r>
              <a:rPr lang="zh-CN" altLang="en-US">
                <a:ea typeface="华文琥珀"/>
              </a:rPr>
              <a:t>技术</a:t>
            </a:r>
          </a:p>
        </p:txBody>
      </p:sp>
      <p:sp>
        <p:nvSpPr>
          <p:cNvPr id="120" name="MH_Number_4"/>
          <p:cNvSpPr/>
          <p:nvPr>
            <p:custDataLst>
              <p:tags r:id="rId10"/>
            </p:custDataLst>
          </p:nvPr>
        </p:nvSpPr>
        <p:spPr>
          <a:xfrm>
            <a:off x="2245301" y="4936214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1" name="MH_Entry_4"/>
          <p:cNvSpPr txBox="1"/>
          <p:nvPr>
            <p:custDataLst>
              <p:tags r:id="rId11"/>
            </p:custDataLst>
          </p:nvPr>
        </p:nvSpPr>
        <p:spPr>
          <a:xfrm>
            <a:off x="3024570" y="4888286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 spc="200">
                <a:solidFill>
                  <a:srgbClr val="C0C0C0"/>
                </a:solidFill>
              </a:defRPr>
            </a:lvl1pPr>
          </a:lstStyle>
          <a:p>
            <a:r>
              <a:rPr lang="en-US" altLang="zh-CN" dirty="0">
                <a:ea typeface="华文琥珀"/>
              </a:rPr>
              <a:t>1.4 Java EE</a:t>
            </a:r>
            <a:r>
              <a:rPr lang="zh-CN" altLang="en-US" dirty="0">
                <a:ea typeface="华文琥珀"/>
              </a:rPr>
              <a:t>开发</a:t>
            </a:r>
            <a:r>
              <a:rPr lang="en-US" altLang="zh-CN" dirty="0">
                <a:ea typeface="华文琥珀"/>
              </a:rPr>
              <a:t>Web</a:t>
            </a:r>
            <a:r>
              <a:rPr lang="zh-CN" altLang="en-US" dirty="0">
                <a:ea typeface="华文琥珀"/>
              </a:rPr>
              <a:t>的方式与体系结构</a:t>
            </a:r>
          </a:p>
        </p:txBody>
      </p:sp>
      <p:sp>
        <p:nvSpPr>
          <p:cNvPr id="25" name="MH_Others_3"/>
          <p:cNvSpPr/>
          <p:nvPr>
            <p:custDataLst>
              <p:tags r:id="rId12"/>
            </p:custDataLst>
          </p:nvPr>
        </p:nvSpPr>
        <p:spPr>
          <a:xfrm rot="5400000">
            <a:off x="2619423" y="3103327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8" name="MH_Others_4"/>
          <p:cNvSpPr/>
          <p:nvPr>
            <p:custDataLst>
              <p:tags r:id="rId13"/>
            </p:custDataLst>
          </p:nvPr>
        </p:nvSpPr>
        <p:spPr>
          <a:xfrm rot="5400000">
            <a:off x="2619423" y="3755300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9" name="MH_Others_5"/>
          <p:cNvSpPr/>
          <p:nvPr>
            <p:custDataLst>
              <p:tags r:id="rId14"/>
            </p:custDataLst>
          </p:nvPr>
        </p:nvSpPr>
        <p:spPr>
          <a:xfrm rot="5400000">
            <a:off x="2619423" y="4407273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40" name="MH_Others_6"/>
          <p:cNvSpPr/>
          <p:nvPr>
            <p:custDataLst>
              <p:tags r:id="rId15"/>
            </p:custDataLst>
          </p:nvPr>
        </p:nvSpPr>
        <p:spPr>
          <a:xfrm rot="5400000">
            <a:off x="2619423" y="505924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550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/>
              </a:rPr>
              <a:t>动态网页技术是运行在服务器端的</a:t>
            </a:r>
            <a:r>
              <a:rPr lang="en-US" altLang="zh-CN" dirty="0">
                <a:ea typeface="黑体"/>
              </a:rPr>
              <a:t>Web</a:t>
            </a:r>
            <a:r>
              <a:rPr lang="zh-CN" altLang="en-US" dirty="0">
                <a:ea typeface="黑体"/>
              </a:rPr>
              <a:t>应用，程序根据用户的请求在服务器端进行动态处理后，把处理的结果以</a:t>
            </a:r>
            <a:r>
              <a:rPr lang="en-US" altLang="zh-CN" dirty="0">
                <a:ea typeface="黑体"/>
              </a:rPr>
              <a:t>HTML</a:t>
            </a:r>
            <a:r>
              <a:rPr lang="zh-CN" altLang="en-US" dirty="0">
                <a:ea typeface="黑体"/>
              </a:rPr>
              <a:t>文件格式返回给客户端。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黑体"/>
              </a:rPr>
              <a:t>当前主流的三大动态</a:t>
            </a:r>
            <a:r>
              <a:rPr lang="en-US" altLang="zh-CN" dirty="0">
                <a:solidFill>
                  <a:srgbClr val="FF0000"/>
                </a:solidFill>
                <a:ea typeface="黑体"/>
              </a:rPr>
              <a:t>Web</a:t>
            </a:r>
            <a:r>
              <a:rPr lang="zh-CN" altLang="en-US" dirty="0">
                <a:solidFill>
                  <a:srgbClr val="FF0000"/>
                </a:solidFill>
                <a:ea typeface="黑体"/>
              </a:rPr>
              <a:t>开发技术</a:t>
            </a:r>
            <a:endParaRPr lang="en-US" altLang="zh-CN" dirty="0">
              <a:solidFill>
                <a:srgbClr val="FF0000"/>
              </a:solidFill>
              <a:ea typeface="黑体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0000CC"/>
                </a:solidFill>
                <a:ea typeface="黑体"/>
              </a:rPr>
              <a:t>JSP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rgbClr val="0000CC"/>
                </a:solidFill>
                <a:ea typeface="黑体"/>
              </a:rPr>
              <a:t>ASP/ASP.NET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rgbClr val="0000CC"/>
                </a:solidFill>
                <a:ea typeface="黑体"/>
              </a:rPr>
              <a:t>PHP</a:t>
            </a:r>
          </a:p>
          <a:p>
            <a:pPr eaLnBrk="1" hangingPunct="1"/>
            <a:endParaRPr lang="zh-CN" altLang="en-US" dirty="0">
              <a:solidFill>
                <a:srgbClr val="FF0000"/>
              </a:solidFill>
              <a:ea typeface="黑体"/>
            </a:endParaRPr>
          </a:p>
          <a:p>
            <a:endParaRPr lang="zh-CN" altLang="en-US" dirty="0">
              <a:ea typeface="黑体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动态</a:t>
            </a:r>
            <a:r>
              <a:rPr lang="en-US" altLang="zh-CN" dirty="0"/>
              <a:t>Web</a:t>
            </a:r>
            <a:r>
              <a:rPr lang="zh-CN" altLang="en-US" dirty="0"/>
              <a:t>技术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538171443"/>
              </p:ext>
            </p:extLst>
          </p:nvPr>
        </p:nvGraphicFramePr>
        <p:xfrm>
          <a:off x="2857488" y="3429000"/>
          <a:ext cx="6080143" cy="314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37"/>
          <p:cNvSpPr>
            <a:spLocks noChangeArrowheads="1"/>
          </p:cNvSpPr>
          <p:nvPr/>
        </p:nvSpPr>
        <p:spPr bwMode="auto">
          <a:xfrm>
            <a:off x="2428860" y="4572008"/>
            <a:ext cx="2500330" cy="228599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>
              <a:solidFill>
                <a:schemeClr val="accent2"/>
              </a:solidFill>
            </a:endParaRPr>
          </a:p>
        </p:txBody>
      </p:sp>
      <p:sp>
        <p:nvSpPr>
          <p:cNvPr id="6" name="AutoShape 37"/>
          <p:cNvSpPr>
            <a:spLocks noChangeArrowheads="1"/>
          </p:cNvSpPr>
          <p:nvPr/>
        </p:nvSpPr>
        <p:spPr bwMode="auto">
          <a:xfrm>
            <a:off x="7000892" y="4429132"/>
            <a:ext cx="2000264" cy="2285992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0327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xfrm>
            <a:off x="301625" y="1125538"/>
            <a:ext cx="8302823" cy="53276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+mj-ea"/>
                <a:ea typeface="+mj-ea"/>
              </a:rPr>
              <a:t>PHP</a:t>
            </a:r>
            <a:r>
              <a:rPr lang="zh-CN" altLang="en-US" sz="2800" dirty="0">
                <a:latin typeface="+mj-ea"/>
                <a:ea typeface="+mj-ea"/>
              </a:rPr>
              <a:t>（</a:t>
            </a:r>
            <a:r>
              <a:rPr lang="en-US" altLang="zh-CN" sz="2800" dirty="0" err="1">
                <a:latin typeface="+mj-ea"/>
                <a:ea typeface="+mj-ea"/>
              </a:rPr>
              <a:t>PHP:Hypertext</a:t>
            </a:r>
            <a:r>
              <a:rPr lang="en-US" altLang="zh-CN" sz="2800" dirty="0">
                <a:latin typeface="+mj-ea"/>
                <a:ea typeface="+mj-ea"/>
              </a:rPr>
              <a:t> Preprocessor</a:t>
            </a:r>
            <a:r>
              <a:rPr lang="zh-CN" altLang="en-US" sz="2800" dirty="0">
                <a:latin typeface="+mj-ea"/>
                <a:ea typeface="+mj-ea"/>
              </a:rPr>
              <a:t>，超级文本预处理语言）</a:t>
            </a:r>
            <a:endParaRPr lang="en-US" altLang="zh-CN" sz="2800" dirty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zh-CN" altLang="en-US" sz="2800" dirty="0">
                <a:latin typeface="+mj-ea"/>
                <a:ea typeface="+mj-ea"/>
              </a:rPr>
              <a:t>通用开源脚本语言</a:t>
            </a:r>
            <a:endParaRPr lang="en-US" altLang="zh-CN" sz="2800" dirty="0">
              <a:latin typeface="+mj-ea"/>
              <a:ea typeface="+mj-ea"/>
            </a:endParaRPr>
          </a:p>
          <a:p>
            <a:pPr eaLnBrk="1" hangingPunct="1">
              <a:defRPr/>
            </a:pPr>
            <a:r>
              <a:rPr lang="en-US" altLang="zh-CN" sz="2800" dirty="0">
                <a:latin typeface="+mj-ea"/>
                <a:ea typeface="+mj-ea"/>
              </a:rPr>
              <a:t>PHP</a:t>
            </a:r>
            <a:r>
              <a:rPr lang="zh-CN" altLang="en-US" sz="2800" dirty="0">
                <a:latin typeface="+mj-ea"/>
                <a:ea typeface="+mj-ea"/>
              </a:rPr>
              <a:t>的优势：</a:t>
            </a:r>
          </a:p>
          <a:p>
            <a:pPr lvl="1" eaLnBrk="1" hangingPunct="1">
              <a:defRPr/>
            </a:pPr>
            <a:r>
              <a:rPr lang="zh-CN" altLang="en-US" sz="2400" dirty="0">
                <a:latin typeface="+mj-ea"/>
                <a:ea typeface="+mj-ea"/>
              </a:rPr>
              <a:t>开放源代码，开源产品丰富</a:t>
            </a:r>
          </a:p>
          <a:p>
            <a:pPr lvl="1" eaLnBrk="1" hangingPunct="1">
              <a:defRPr/>
            </a:pPr>
            <a:r>
              <a:rPr lang="en-US" altLang="zh-CN" sz="2400" dirty="0">
                <a:latin typeface="+mj-ea"/>
                <a:ea typeface="+mj-ea"/>
              </a:rPr>
              <a:t>PHP</a:t>
            </a:r>
            <a:r>
              <a:rPr lang="zh-CN" altLang="en-US" sz="2400" dirty="0">
                <a:latin typeface="+mj-ea"/>
                <a:ea typeface="+mj-ea"/>
              </a:rPr>
              <a:t>应用开发速度快，周期短</a:t>
            </a:r>
          </a:p>
          <a:p>
            <a:pPr lvl="1" eaLnBrk="1" hangingPunct="1">
              <a:defRPr/>
            </a:pPr>
            <a:r>
              <a:rPr lang="zh-CN" altLang="en-US" sz="2400" dirty="0">
                <a:latin typeface="+mj-ea"/>
                <a:ea typeface="+mj-ea"/>
              </a:rPr>
              <a:t>开发成本低</a:t>
            </a:r>
          </a:p>
          <a:p>
            <a:pPr lvl="1" eaLnBrk="1" hangingPunct="1">
              <a:defRPr/>
            </a:pPr>
            <a:r>
              <a:rPr lang="zh-CN" altLang="en-US" sz="2400" dirty="0">
                <a:latin typeface="+mj-ea"/>
                <a:ea typeface="+mj-ea"/>
              </a:rPr>
              <a:t>后期维护费用低</a:t>
            </a:r>
          </a:p>
        </p:txBody>
      </p:sp>
      <p:pic>
        <p:nvPicPr>
          <p:cNvPr id="1026" name="Picture 2" descr="https://timgsa.baidu.com/timg?image&amp;quality=80&amp;size=b9999_10000&amp;sec=1551007011303&amp;di=3c7eb11e33d943d9f318d44491b19af8&amp;imgtype=0&amp;src=http%3A%2F%2Fstatic2.itency.com%2Fpublic%2Fimg%2F2018%2F03%2F30%2F200014252.png">
            <a:extLst>
              <a:ext uri="{FF2B5EF4-FFF2-40B4-BE49-F238E27FC236}">
                <a16:creationId xmlns:a16="http://schemas.microsoft.com/office/drawing/2014/main" id="{B37AF19C-4A0B-4F24-8BD9-30099075C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61" y="4318264"/>
            <a:ext cx="292924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body" idx="1"/>
          </p:nvPr>
        </p:nvSpPr>
        <p:spPr>
          <a:xfrm>
            <a:off x="293672" y="332656"/>
            <a:ext cx="8556655" cy="669674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1994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Rasmus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Lerdorf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创建了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PHP( Personal Home Page Tools)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。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1995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年初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,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发布了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PHP1.0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1995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年中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PHP2.0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发布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1997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,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发布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PHP3,(</a:t>
            </a:r>
            <a:r>
              <a:rPr lang="en-US" sz="2400" dirty="0" err="1">
                <a:ea typeface="黑体"/>
              </a:rPr>
              <a:t>Zeev</a:t>
            </a:r>
            <a:r>
              <a:rPr lang="en-US" sz="2400" dirty="0">
                <a:ea typeface="黑体"/>
              </a:rPr>
              <a:t> </a:t>
            </a:r>
            <a:r>
              <a:rPr lang="en-US" sz="2400" dirty="0" err="1">
                <a:ea typeface="黑体"/>
              </a:rPr>
              <a:t>Suraski</a:t>
            </a:r>
            <a:r>
              <a:rPr lang="zh-CN" altLang="en-US" sz="2400" dirty="0">
                <a:ea typeface="黑体"/>
              </a:rPr>
              <a:t>和</a:t>
            </a:r>
            <a:r>
              <a:rPr lang="en-US" sz="2400" dirty="0">
                <a:ea typeface="黑体"/>
              </a:rPr>
              <a:t>Andi </a:t>
            </a:r>
            <a:r>
              <a:rPr lang="en-US" sz="2400" dirty="0" err="1">
                <a:ea typeface="黑体"/>
              </a:rPr>
              <a:t>Gutmans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)</a:t>
            </a: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   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PHP:Hypertext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 Preprocessor   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2000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，发布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PHP4.0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2009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,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发布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PHP5.3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版本，其中增加了许多新的特性</a:t>
            </a:r>
            <a:r>
              <a:rPr lang="zh-CN" altLang="en-US" sz="2400" dirty="0">
                <a:ea typeface="黑体"/>
              </a:rPr>
              <a:t>。</a:t>
            </a:r>
            <a:endParaRPr lang="en-US" altLang="zh-CN" sz="2400" dirty="0">
              <a:ea typeface="黑体"/>
            </a:endParaRP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2012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年， 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PHP5.3.11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2014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 PHP5.5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2015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11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日，</a:t>
            </a:r>
            <a:r>
              <a:rPr lang="en-US" altLang="zh-CN" sz="2400" dirty="0"/>
              <a:t>PHP</a:t>
            </a:r>
            <a:r>
              <a:rPr lang="zh-CN" altLang="en-US" sz="2400" dirty="0"/>
              <a:t>官网发布消息，正式公开发布</a:t>
            </a:r>
            <a:r>
              <a:rPr lang="en-US" altLang="zh-CN" sz="2400" dirty="0"/>
              <a:t>PHP7</a:t>
            </a:r>
            <a:r>
              <a:rPr lang="zh-CN" altLang="en-US" sz="2400" dirty="0"/>
              <a:t>第一版的</a:t>
            </a:r>
            <a:r>
              <a:rPr lang="en-US" altLang="zh-CN" sz="2400" dirty="0"/>
              <a:t>alpha</a:t>
            </a:r>
            <a:r>
              <a:rPr lang="zh-CN" altLang="en-US" sz="2400" dirty="0"/>
              <a:t>版本。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2020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12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日，</a:t>
            </a:r>
            <a:r>
              <a:rPr lang="en-US" altLang="zh-CN" sz="2400" dirty="0"/>
              <a:t>PHP</a:t>
            </a:r>
            <a:r>
              <a:rPr lang="zh-CN" altLang="en-US" sz="2400" dirty="0"/>
              <a:t>官网发布消息，正式公开发布</a:t>
            </a:r>
            <a:r>
              <a:rPr lang="en-US" altLang="zh-CN" sz="2400" dirty="0"/>
              <a:t>PHP8</a:t>
            </a:r>
            <a:r>
              <a:rPr lang="zh-CN" altLang="en-US" sz="2400" dirty="0"/>
              <a:t>第一版的</a:t>
            </a:r>
            <a:r>
              <a:rPr lang="en-US" altLang="zh-CN" sz="2400" dirty="0"/>
              <a:t>alpha</a:t>
            </a:r>
            <a:r>
              <a:rPr lang="zh-CN" altLang="en-US" sz="2400" dirty="0"/>
              <a:t>版本。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目前为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PHP7.4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 bwMode="auto">
          <a:xfrm>
            <a:off x="301625" y="333375"/>
            <a:ext cx="8540750" cy="79216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ffectLst/>
              </a:rPr>
              <a:t>ASP/ASP.NET 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>
          <a:xfrm>
            <a:off x="301625" y="1268413"/>
            <a:ext cx="854075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ASP(Active Server Pages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，动态服务器页面）是一种允许用户将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HTML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或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XML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标记与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VBScript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代码或者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JavaScript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代码相结合生成动态页面的技术，用来创建服务器端功能强大的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Internet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应用程序。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当一个页面被访问时，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VBScript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代码首先被服务器处理，然后将处理后得到的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HTML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代码发送给浏览器。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ASP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只能建立在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Windows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的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IIS Web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服务器上。 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body" idx="1"/>
          </p:nvPr>
        </p:nvSpPr>
        <p:spPr>
          <a:xfrm>
            <a:off x="-19020" y="797719"/>
            <a:ext cx="5031164" cy="5262562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ASP.NET</a:t>
            </a:r>
            <a:r>
              <a:rPr lang="zh-CN" altLang="en-US" sz="3200" dirty="0">
                <a:latin typeface="+mj-ea"/>
                <a:ea typeface="+mj-ea"/>
              </a:rPr>
              <a:t>技术又称为</a:t>
            </a:r>
            <a:r>
              <a:rPr lang="en-US" altLang="zh-CN" sz="3200" dirty="0">
                <a:latin typeface="+mj-ea"/>
                <a:ea typeface="+mj-ea"/>
              </a:rPr>
              <a:t>ASP+</a:t>
            </a:r>
          </a:p>
          <a:p>
            <a:pPr eaLnBrk="1" hangingPunct="1"/>
            <a:r>
              <a:rPr lang="zh-CN" altLang="en-US" sz="2400" dirty="0">
                <a:latin typeface="+mj-ea"/>
                <a:ea typeface="+mj-ea"/>
              </a:rPr>
              <a:t>在</a:t>
            </a:r>
            <a:r>
              <a:rPr lang="en-US" altLang="zh-CN" sz="2400" dirty="0">
                <a:latin typeface="+mj-ea"/>
                <a:ea typeface="+mj-ea"/>
              </a:rPr>
              <a:t>ASP</a:t>
            </a:r>
            <a:r>
              <a:rPr lang="zh-CN" altLang="en-US" sz="2400" dirty="0">
                <a:latin typeface="+mj-ea"/>
                <a:ea typeface="+mj-ea"/>
              </a:rPr>
              <a:t>基础上发展起来，不仅仅更新界面并且修复了一些缺陷，在保留</a:t>
            </a:r>
            <a:r>
              <a:rPr lang="en-US" altLang="zh-CN" sz="2400" dirty="0">
                <a:latin typeface="+mj-ea"/>
                <a:ea typeface="+mj-ea"/>
              </a:rPr>
              <a:t>ASP</a:t>
            </a:r>
            <a:r>
              <a:rPr lang="zh-CN" altLang="en-US" sz="2400" dirty="0">
                <a:latin typeface="+mj-ea"/>
                <a:ea typeface="+mj-ea"/>
              </a:rPr>
              <a:t>的最大优点并全力使其扩大化的基础上开发出来的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/>
            <a:r>
              <a:rPr lang="en-US" altLang="zh-CN" sz="2400" dirty="0">
                <a:latin typeface="+mj-ea"/>
                <a:ea typeface="+mj-ea"/>
              </a:rPr>
              <a:t>.NET</a:t>
            </a:r>
            <a:r>
              <a:rPr lang="zh-CN" altLang="en-US" sz="2400" dirty="0">
                <a:latin typeface="+mj-ea"/>
                <a:ea typeface="+mj-ea"/>
              </a:rPr>
              <a:t>战略中的重要一员，它全新的技术架构使编程变得更加简单，是</a:t>
            </a:r>
            <a:r>
              <a:rPr lang="en-US" altLang="zh-CN" sz="2400" dirty="0">
                <a:latin typeface="+mj-ea"/>
                <a:ea typeface="+mj-ea"/>
              </a:rPr>
              <a:t>Microsoft</a:t>
            </a:r>
            <a:r>
              <a:rPr lang="zh-CN" altLang="en-US" sz="2400" dirty="0">
                <a:latin typeface="+mj-ea"/>
                <a:ea typeface="+mj-ea"/>
              </a:rPr>
              <a:t>公司推出的新一代</a:t>
            </a:r>
            <a:r>
              <a:rPr lang="en-US" altLang="zh-CN" sz="2400" dirty="0">
                <a:latin typeface="+mj-ea"/>
                <a:ea typeface="+mj-ea"/>
              </a:rPr>
              <a:t>Web</a:t>
            </a:r>
            <a:r>
              <a:rPr lang="zh-CN" altLang="en-US" sz="2400" dirty="0">
                <a:latin typeface="+mj-ea"/>
                <a:ea typeface="+mj-ea"/>
              </a:rPr>
              <a:t>开发工具</a:t>
            </a:r>
            <a:endParaRPr lang="en-US" altLang="zh-CN" sz="2400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目前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.Net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FrameWork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版本发展到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4.7(2017)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eaLnBrk="1" hangingPunct="1"/>
            <a:endParaRPr lang="zh-CN" altLang="en-US" sz="2400" dirty="0">
              <a:ea typeface="黑体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64AE7-5100-4529-A629-A14C94F48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73" y="260648"/>
            <a:ext cx="3829670" cy="1914835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8805D8-DEE1-4EDE-A3CB-1163BB45D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44" y="2408715"/>
            <a:ext cx="4158237" cy="375658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EB61E55-6A8F-4980-9BCF-B4E457EA7C56}"/>
              </a:ext>
            </a:extLst>
          </p:cNvPr>
          <p:cNvSpPr/>
          <p:nvPr/>
        </p:nvSpPr>
        <p:spPr>
          <a:xfrm>
            <a:off x="5148073" y="3573016"/>
            <a:ext cx="2304247" cy="7200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基于通用语言的编译运行的程序，具有强大性和适应性，可以使它运行在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Web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应用软件开发者的几乎全部的平台上。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具有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language-independent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（语言独立化）的特点，可以选择一种最适合的语言来编写的程序，或者把程序用很多种语言来写，现在已经支持的有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C#VB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，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Jscript , C++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/>
            </a:endParaRPr>
          </a:p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Web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控件，方便创建表单，一些很平常的任务如表单的提交客户端的身份验证、分布系统和网站配置变得非常简单。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</a:t>
            </a:r>
            <a:r>
              <a:rPr lang="zh-CN" altLang="en-US" dirty="0"/>
              <a:t>优势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 bwMode="auto">
          <a:xfrm>
            <a:off x="301625" y="260350"/>
            <a:ext cx="8540750" cy="9366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effectLst/>
              </a:rPr>
              <a:t>Java Web</a:t>
            </a:r>
            <a:r>
              <a:rPr lang="zh-CN" altLang="en-US" dirty="0">
                <a:solidFill>
                  <a:srgbClr val="FF0000"/>
                </a:solidFill>
                <a:effectLst/>
              </a:rPr>
              <a:t>开发</a:t>
            </a:r>
            <a:endParaRPr lang="en-US" altLang="zh-CN" dirty="0">
              <a:solidFill>
                <a:srgbClr val="FF0000"/>
              </a:solidFill>
              <a:effectLst/>
            </a:endParaRPr>
          </a:p>
        </p:txBody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>
          <a:xfrm>
            <a:off x="301625" y="1341438"/>
            <a:ext cx="8540750" cy="47577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JSP(Java Server Pages)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是由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Sun Microsystems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公司倡导、许多公司参与一起建立的一种动态网页技术标准。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/>
            </a:endParaRP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JAVA EE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系统中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Web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层技术，负责动态生成用户界面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SUN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公司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JSP1998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年推出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JSP0.9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版本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1999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年推出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1.1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版本</a:t>
            </a: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2000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年推出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1.2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版本</a:t>
            </a:r>
          </a:p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现在流行的是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JSP2.0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版本。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/>
            </a:endParaRP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Java EE7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中使用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2.3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版本</a:t>
            </a:r>
          </a:p>
          <a:p>
            <a:pPr eaLnBrk="1" hangingPunct="1"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黑体"/>
              </a:rPr>
              <a:t>1.1.1 </a:t>
            </a:r>
            <a:r>
              <a:rPr lang="zh-CN" altLang="en-US" dirty="0">
                <a:ea typeface="黑体"/>
              </a:rPr>
              <a:t>什么是</a:t>
            </a:r>
            <a:r>
              <a:rPr lang="en-US" altLang="zh-CN" dirty="0">
                <a:ea typeface="黑体"/>
                <a:cs typeface="Times New Roman" pitchFamily="18" charset="0"/>
              </a:rPr>
              <a:t>Web</a:t>
            </a:r>
          </a:p>
          <a:p>
            <a:r>
              <a:rPr lang="en-US" altLang="zh-CN" dirty="0">
                <a:ea typeface="黑体"/>
                <a:cs typeface="Times New Roman" pitchFamily="18" charset="0"/>
              </a:rPr>
              <a:t>1.1.2 </a:t>
            </a:r>
            <a:r>
              <a:rPr lang="en-US" altLang="zh-CN" dirty="0">
                <a:ea typeface="黑体"/>
              </a:rPr>
              <a:t>Web</a:t>
            </a:r>
            <a:r>
              <a:rPr lang="zh-CN" altLang="en-US" dirty="0">
                <a:ea typeface="黑体"/>
              </a:rPr>
              <a:t>发展历程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WEB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技术概述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其它技术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068219004"/>
              </p:ext>
            </p:extLst>
          </p:nvPr>
        </p:nvGraphicFramePr>
        <p:xfrm>
          <a:off x="323528" y="1484784"/>
          <a:ext cx="6048672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73112830"/>
              </p:ext>
            </p:extLst>
          </p:nvPr>
        </p:nvGraphicFramePr>
        <p:xfrm>
          <a:off x="3480048" y="4005064"/>
          <a:ext cx="5663952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72814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MH_Others_1"/>
          <p:cNvSpPr/>
          <p:nvPr>
            <p:custDataLst>
              <p:tags r:id="rId2"/>
            </p:custDataLst>
          </p:nvPr>
        </p:nvSpPr>
        <p:spPr>
          <a:xfrm>
            <a:off x="2381877" y="953860"/>
            <a:ext cx="72000" cy="5904140"/>
          </a:xfrm>
          <a:custGeom>
            <a:avLst/>
            <a:gdLst>
              <a:gd name="connsiteX0" fmla="*/ 0 w 72000"/>
              <a:gd name="connsiteY0" fmla="*/ 0 h 5904140"/>
              <a:gd name="connsiteX1" fmla="*/ 72000 w 72000"/>
              <a:gd name="connsiteY1" fmla="*/ 0 h 5904140"/>
              <a:gd name="connsiteX2" fmla="*/ 72000 w 72000"/>
              <a:gd name="connsiteY2" fmla="*/ 5904140 h 5904140"/>
              <a:gd name="connsiteX3" fmla="*/ 0 w 72000"/>
              <a:gd name="connsiteY3" fmla="*/ 5904140 h 590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00" h="5904140">
                <a:moveTo>
                  <a:pt x="0" y="0"/>
                </a:moveTo>
                <a:lnTo>
                  <a:pt x="72000" y="0"/>
                </a:lnTo>
                <a:lnTo>
                  <a:pt x="72000" y="5904140"/>
                </a:lnTo>
                <a:lnTo>
                  <a:pt x="0" y="59041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MH_Others_2"/>
          <p:cNvSpPr/>
          <p:nvPr>
            <p:custDataLst>
              <p:tags r:id="rId3"/>
            </p:custDataLst>
          </p:nvPr>
        </p:nvSpPr>
        <p:spPr>
          <a:xfrm>
            <a:off x="1758725" y="849425"/>
            <a:ext cx="1318304" cy="13183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3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86" name="MH_Number_1">
            <a:hlinkClick r:id="rId17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2245301" y="2980292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1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3" name="MH_Entry_1">
            <a:hlinkClick r:id="rId17" action="ppaction://hlinksldjump"/>
          </p:cNvPr>
          <p:cNvSpPr txBox="1"/>
          <p:nvPr>
            <p:custDataLst>
              <p:tags r:id="rId5"/>
            </p:custDataLst>
          </p:nvPr>
        </p:nvSpPr>
        <p:spPr>
          <a:xfrm>
            <a:off x="3024570" y="2932364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 spc="200">
                <a:solidFill>
                  <a:srgbClr val="C0C0C0"/>
                </a:solidFill>
              </a:defRPr>
            </a:lvl1pPr>
          </a:lstStyle>
          <a:p>
            <a:r>
              <a:rPr lang="en-US" altLang="zh-CN">
                <a:ea typeface="华文琥珀"/>
              </a:rPr>
              <a:t>1.1 WEB</a:t>
            </a:r>
            <a:r>
              <a:rPr lang="zh-CN" altLang="en-US">
                <a:ea typeface="华文琥珀"/>
              </a:rPr>
              <a:t>技术概述</a:t>
            </a:r>
          </a:p>
        </p:txBody>
      </p:sp>
      <p:sp>
        <p:nvSpPr>
          <p:cNvPr id="114" name="MH_Number_2">
            <a:hlinkClick r:id="rId18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245301" y="3632266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2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5" name="MH_Entry_2">
            <a:hlinkClick r:id="rId18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3024570" y="3584338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 spc="200">
                <a:solidFill>
                  <a:srgbClr val="C0C0C0"/>
                </a:solidFill>
              </a:defRPr>
            </a:lvl1pPr>
          </a:lstStyle>
          <a:p>
            <a:r>
              <a:rPr lang="en-US" altLang="zh-CN">
                <a:ea typeface="华文琥珀"/>
              </a:rPr>
              <a:t>1.2 Web</a:t>
            </a:r>
            <a:r>
              <a:rPr lang="zh-CN" altLang="en-US">
                <a:ea typeface="华文琥珀"/>
              </a:rPr>
              <a:t>应用程序的工作原理</a:t>
            </a:r>
          </a:p>
        </p:txBody>
      </p:sp>
      <p:sp>
        <p:nvSpPr>
          <p:cNvPr id="117" name="MH_Number_3">
            <a:hlinkClick r:id="rId19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2245301" y="4284240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3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18" name="MH_Entry_3">
            <a:hlinkClick r:id="rId19" action="ppaction://hlinksldjump"/>
          </p:cNvPr>
          <p:cNvSpPr txBox="1"/>
          <p:nvPr>
            <p:custDataLst>
              <p:tags r:id="rId9"/>
            </p:custDataLst>
          </p:nvPr>
        </p:nvSpPr>
        <p:spPr>
          <a:xfrm>
            <a:off x="3024570" y="4236312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z="1600" spc="200">
                <a:solidFill>
                  <a:srgbClr val="C0C0C0"/>
                </a:solidFill>
              </a:defRPr>
            </a:lvl1pPr>
          </a:lstStyle>
          <a:p>
            <a:r>
              <a:rPr lang="en-US" altLang="zh-CN" dirty="0">
                <a:ea typeface="华文琥珀"/>
              </a:rPr>
              <a:t>1.3 </a:t>
            </a:r>
            <a:r>
              <a:rPr lang="zh-CN" altLang="en-US" dirty="0">
                <a:ea typeface="华文琥珀"/>
              </a:rPr>
              <a:t>动态</a:t>
            </a:r>
            <a:r>
              <a:rPr lang="en-US" altLang="zh-CN" dirty="0">
                <a:ea typeface="华文琥珀"/>
              </a:rPr>
              <a:t>Web</a:t>
            </a:r>
            <a:r>
              <a:rPr lang="zh-CN" altLang="en-US" dirty="0">
                <a:ea typeface="华文琥珀"/>
              </a:rPr>
              <a:t>技术</a:t>
            </a:r>
          </a:p>
        </p:txBody>
      </p:sp>
      <p:sp>
        <p:nvSpPr>
          <p:cNvPr id="120" name="MH_Number_4"/>
          <p:cNvSpPr/>
          <p:nvPr>
            <p:custDataLst>
              <p:tags r:id="rId10"/>
            </p:custDataLst>
          </p:nvPr>
        </p:nvSpPr>
        <p:spPr>
          <a:xfrm>
            <a:off x="2245301" y="4936214"/>
            <a:ext cx="345152" cy="3451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4</a:t>
            </a:r>
            <a:endParaRPr lang="zh-CN" altLang="en-US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1" name="MH_Entry_4"/>
          <p:cNvSpPr txBox="1"/>
          <p:nvPr>
            <p:custDataLst>
              <p:tags r:id="rId11"/>
            </p:custDataLst>
          </p:nvPr>
        </p:nvSpPr>
        <p:spPr>
          <a:xfrm>
            <a:off x="3024570" y="4888286"/>
            <a:ext cx="5342914" cy="4410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>
              <a:defRPr spc="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>
                <a:ea typeface="华文琥珀"/>
              </a:rPr>
              <a:t>1.4  Java Web</a:t>
            </a:r>
            <a:r>
              <a:rPr lang="zh-CN" altLang="en-US" dirty="0">
                <a:ea typeface="华文琥珀"/>
              </a:rPr>
              <a:t>开发的方式与体系结构</a:t>
            </a:r>
          </a:p>
        </p:txBody>
      </p:sp>
      <p:sp>
        <p:nvSpPr>
          <p:cNvPr id="25" name="MH_Others_3"/>
          <p:cNvSpPr/>
          <p:nvPr>
            <p:custDataLst>
              <p:tags r:id="rId12"/>
            </p:custDataLst>
          </p:nvPr>
        </p:nvSpPr>
        <p:spPr>
          <a:xfrm rot="5400000">
            <a:off x="2619423" y="3103327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8" name="MH_Others_4"/>
          <p:cNvSpPr/>
          <p:nvPr>
            <p:custDataLst>
              <p:tags r:id="rId13"/>
            </p:custDataLst>
          </p:nvPr>
        </p:nvSpPr>
        <p:spPr>
          <a:xfrm rot="5400000">
            <a:off x="2619423" y="3755300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39" name="MH_Others_5"/>
          <p:cNvSpPr/>
          <p:nvPr>
            <p:custDataLst>
              <p:tags r:id="rId14"/>
            </p:custDataLst>
          </p:nvPr>
        </p:nvSpPr>
        <p:spPr>
          <a:xfrm rot="5400000">
            <a:off x="2619423" y="4407273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40" name="MH_Others_6"/>
          <p:cNvSpPr/>
          <p:nvPr>
            <p:custDataLst>
              <p:tags r:id="rId15"/>
            </p:custDataLst>
          </p:nvPr>
        </p:nvSpPr>
        <p:spPr>
          <a:xfrm rot="5400000">
            <a:off x="2619423" y="5059246"/>
            <a:ext cx="114265" cy="9908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9417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700" dirty="0">
                <a:solidFill>
                  <a:srgbClr val="FF0000"/>
                </a:solidFill>
                <a:effectLst/>
              </a:rPr>
              <a:t>1.4  JAVA Web</a:t>
            </a:r>
            <a:r>
              <a:rPr lang="zh-CN" altLang="en-US" sz="3700" dirty="0">
                <a:solidFill>
                  <a:srgbClr val="FF0000"/>
                </a:solidFill>
                <a:effectLst/>
              </a:rPr>
              <a:t>开发的方式与体系结构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617538" y="1503363"/>
            <a:ext cx="7705725" cy="419735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/>
              </a:rPr>
              <a:t>1.4.1 JSP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/>
              </a:rPr>
              <a:t>的工作原理</a:t>
            </a:r>
          </a:p>
          <a:p>
            <a:pPr eaLnBrk="1" hangingPunct="1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/>
              </a:rPr>
              <a:t>1.4.2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黑体"/>
              </a:rPr>
              <a:t>JavaEE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/>
              </a:rPr>
              <a:t>架构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/>
            </a:endParaRPr>
          </a:p>
          <a:p>
            <a:pPr eaLnBrk="1" hangingPunct="1"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1.4.3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利用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JSP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开发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程序的几种方式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 bwMode="auto">
          <a:xfrm>
            <a:off x="301625" y="333375"/>
            <a:ext cx="8540750" cy="8636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ffectLst/>
              </a:rPr>
              <a:t>1.4.1  JSP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的工作原理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301625" y="1268413"/>
            <a:ext cx="8540750" cy="483076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ea typeface="黑体"/>
              </a:rPr>
              <a:t>JSP</a:t>
            </a:r>
            <a:r>
              <a:rPr lang="zh-CN" altLang="en-US" dirty="0">
                <a:solidFill>
                  <a:srgbClr val="000000"/>
                </a:solidFill>
                <a:ea typeface="黑体"/>
              </a:rPr>
              <a:t>所有的程序都在服务器端运行，</a:t>
            </a:r>
            <a:r>
              <a:rPr lang="zh-CN" altLang="en-US" dirty="0">
                <a:solidFill>
                  <a:srgbClr val="FF0000"/>
                </a:solidFill>
                <a:ea typeface="黑体"/>
              </a:rPr>
              <a:t>服务器端收到用户通过浏览器提交的请求，经过一定处理后再以</a:t>
            </a:r>
            <a:r>
              <a:rPr lang="en-US" altLang="zh-CN" dirty="0">
                <a:solidFill>
                  <a:srgbClr val="FF0000"/>
                </a:solidFill>
                <a:ea typeface="黑体"/>
              </a:rPr>
              <a:t>HTML</a:t>
            </a:r>
            <a:r>
              <a:rPr lang="zh-CN" altLang="en-US" dirty="0">
                <a:solidFill>
                  <a:srgbClr val="FF0000"/>
                </a:solidFill>
                <a:ea typeface="黑体"/>
              </a:rPr>
              <a:t>的形式返回给客户端，客户端得到的只是在浏览器中看到的静态网页。</a:t>
            </a:r>
            <a:endParaRPr lang="en-US" altLang="zh-CN" dirty="0">
              <a:solidFill>
                <a:srgbClr val="FF0000"/>
              </a:solidFill>
              <a:ea typeface="黑体"/>
            </a:endParaRPr>
          </a:p>
          <a:p>
            <a:pPr eaLnBrk="1" hangingPunct="1"/>
            <a:r>
              <a:rPr lang="zh-CN" altLang="zh-CN" dirty="0">
                <a:ea typeface="黑体"/>
              </a:rPr>
              <a:t>从本质上说，</a:t>
            </a:r>
            <a:r>
              <a:rPr lang="en-US" altLang="zh-CN" dirty="0">
                <a:ea typeface="黑体"/>
              </a:rPr>
              <a:t>JSP</a:t>
            </a:r>
            <a:r>
              <a:rPr lang="zh-CN" altLang="zh-CN" dirty="0">
                <a:ea typeface="黑体"/>
              </a:rPr>
              <a:t>是</a:t>
            </a:r>
            <a:r>
              <a:rPr lang="en-US" altLang="zh-CN" dirty="0" err="1">
                <a:ea typeface="黑体"/>
              </a:rPr>
              <a:t>Servlet</a:t>
            </a:r>
            <a:r>
              <a:rPr lang="en-US" altLang="zh-CN" dirty="0">
                <a:ea typeface="黑体"/>
              </a:rPr>
              <a:t> API</a:t>
            </a:r>
            <a:r>
              <a:rPr lang="zh-CN" altLang="zh-CN" dirty="0">
                <a:ea typeface="黑体"/>
              </a:rPr>
              <a:t>的一个扩展。</a:t>
            </a:r>
            <a:r>
              <a:rPr lang="en-US" altLang="zh-CN" dirty="0">
                <a:ea typeface="黑体"/>
              </a:rPr>
              <a:t>JSP</a:t>
            </a:r>
            <a:r>
              <a:rPr lang="zh-CN" altLang="zh-CN" dirty="0">
                <a:ea typeface="黑体"/>
              </a:rPr>
              <a:t>在处理请求之前都要编译成</a:t>
            </a:r>
            <a:r>
              <a:rPr lang="en-US" altLang="zh-CN" dirty="0" err="1">
                <a:ea typeface="黑体"/>
              </a:rPr>
              <a:t>Servlet</a:t>
            </a:r>
            <a:r>
              <a:rPr lang="en-US" altLang="zh-CN" dirty="0">
                <a:ea typeface="黑体"/>
              </a:rPr>
              <a:t>,</a:t>
            </a:r>
            <a:r>
              <a:rPr lang="zh-CN" altLang="zh-CN" dirty="0">
                <a:ea typeface="黑体"/>
              </a:rPr>
              <a:t>所以它具有</a:t>
            </a:r>
            <a:r>
              <a:rPr lang="en-US" altLang="zh-CN" dirty="0" err="1">
                <a:ea typeface="黑体"/>
              </a:rPr>
              <a:t>Servlet</a:t>
            </a:r>
            <a:r>
              <a:rPr lang="zh-CN" altLang="zh-CN" dirty="0">
                <a:ea typeface="黑体"/>
              </a:rPr>
              <a:t>的所有优势，包括访问</a:t>
            </a:r>
            <a:r>
              <a:rPr lang="en-US" altLang="zh-CN" dirty="0">
                <a:ea typeface="黑体"/>
              </a:rPr>
              <a:t>Java API</a:t>
            </a:r>
            <a:r>
              <a:rPr lang="zh-CN" altLang="zh-CN" dirty="0">
                <a:ea typeface="黑体"/>
              </a:rPr>
              <a:t>。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/>
              </a:rPr>
              <a:t>服务器上的</a:t>
            </a:r>
            <a:r>
              <a:rPr lang="en-US" altLang="zh-CN" dirty="0">
                <a:solidFill>
                  <a:srgbClr val="FF0000"/>
                </a:solidFill>
                <a:ea typeface="黑体"/>
              </a:rPr>
              <a:t>JSP</a:t>
            </a:r>
            <a:r>
              <a:rPr lang="zh-CN" altLang="en-US" dirty="0">
                <a:solidFill>
                  <a:srgbClr val="FF0000"/>
                </a:solidFill>
                <a:ea typeface="黑体"/>
              </a:rPr>
              <a:t>程序负责处理客户端的请求，</a:t>
            </a:r>
            <a:r>
              <a:rPr lang="zh-CN" altLang="en-US" dirty="0">
                <a:solidFill>
                  <a:srgbClr val="0000CC"/>
                </a:solidFill>
                <a:ea typeface="黑体"/>
              </a:rPr>
              <a:t>其程序代码对于客户端来说是不可见。 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body" idx="1"/>
          </p:nvPr>
        </p:nvSpPr>
        <p:spPr>
          <a:xfrm>
            <a:off x="301625" y="1052513"/>
            <a:ext cx="8540750" cy="5046662"/>
          </a:xfrm>
        </p:spPr>
        <p:txBody>
          <a:bodyPr/>
          <a:lstStyle/>
          <a:p>
            <a:pPr marL="0" indent="0" eaLnBrk="1" hangingPunct="1">
              <a:buFont typeface="Wingdings 3" pitchFamily="18" charset="2"/>
              <a:buNone/>
            </a:pPr>
            <a:r>
              <a:rPr lang="en-US" altLang="zh-CN" dirty="0">
                <a:solidFill>
                  <a:srgbClr val="FF0000"/>
                </a:solidFill>
                <a:ea typeface="黑体"/>
              </a:rPr>
              <a:t>JSP</a:t>
            </a:r>
            <a:r>
              <a:rPr lang="zh-CN" altLang="en-US" dirty="0">
                <a:solidFill>
                  <a:srgbClr val="FF0000"/>
                </a:solidFill>
                <a:ea typeface="黑体"/>
              </a:rPr>
              <a:t>和客户端的交互是通过</a:t>
            </a:r>
            <a:r>
              <a:rPr lang="en-US" altLang="zh-CN" dirty="0">
                <a:solidFill>
                  <a:srgbClr val="FF0000"/>
                </a:solidFill>
                <a:ea typeface="黑体"/>
              </a:rPr>
              <a:t>HTTP</a:t>
            </a:r>
            <a:r>
              <a:rPr lang="zh-CN" altLang="en-US" dirty="0">
                <a:solidFill>
                  <a:srgbClr val="FF0000"/>
                </a:solidFill>
                <a:ea typeface="黑体"/>
              </a:rPr>
              <a:t>协议实现的，这个过程主要分为以下</a:t>
            </a:r>
            <a:r>
              <a:rPr lang="en-US" altLang="zh-CN" dirty="0">
                <a:solidFill>
                  <a:srgbClr val="FF0000"/>
                </a:solidFill>
                <a:ea typeface="黑体"/>
              </a:rPr>
              <a:t>4</a:t>
            </a:r>
            <a:r>
              <a:rPr lang="zh-CN" altLang="en-US" dirty="0">
                <a:solidFill>
                  <a:srgbClr val="FF0000"/>
                </a:solidFill>
                <a:ea typeface="黑体"/>
              </a:rPr>
              <a:t>个步骤：</a:t>
            </a:r>
          </a:p>
          <a:p>
            <a:pPr marL="0" indent="0" eaLnBrk="1" hangingPunct="1">
              <a:buClr>
                <a:srgbClr val="750B3D"/>
              </a:buClr>
              <a:buSzPct val="74000"/>
              <a:buFont typeface="Wingdings" pitchFamily="2" charset="2"/>
              <a:buAutoNum type="arabicPeriod"/>
            </a:pPr>
            <a:r>
              <a:rPr lang="zh-CN" altLang="en-US" dirty="0">
                <a:solidFill>
                  <a:srgbClr val="000000"/>
                </a:solidFill>
                <a:ea typeface="黑体"/>
              </a:rPr>
              <a:t>客户端和服务器建立连接</a:t>
            </a:r>
          </a:p>
          <a:p>
            <a:pPr marL="0" indent="0" eaLnBrk="1" hangingPunct="1">
              <a:buClr>
                <a:srgbClr val="750B3D"/>
              </a:buClr>
              <a:buSzPct val="74000"/>
              <a:buFont typeface="Wingdings" pitchFamily="2" charset="2"/>
              <a:buAutoNum type="arabicPeriod"/>
            </a:pPr>
            <a:r>
              <a:rPr lang="zh-CN" altLang="en-US" dirty="0">
                <a:solidFill>
                  <a:srgbClr val="000000"/>
                </a:solidFill>
                <a:ea typeface="黑体"/>
              </a:rPr>
              <a:t>客户端发送请求   </a:t>
            </a:r>
          </a:p>
          <a:p>
            <a:pPr marL="0" indent="0" eaLnBrk="1" hangingPunct="1">
              <a:buClr>
                <a:srgbClr val="750B3D"/>
              </a:buClr>
              <a:buSzPct val="74000"/>
              <a:buFont typeface="Wingdings" pitchFamily="2" charset="2"/>
              <a:buAutoNum type="arabicPeriod"/>
            </a:pPr>
            <a:r>
              <a:rPr lang="zh-CN" altLang="en-US" dirty="0">
                <a:solidFill>
                  <a:srgbClr val="000000"/>
                </a:solidFill>
                <a:ea typeface="黑体"/>
              </a:rPr>
              <a:t>服务器发出响应</a:t>
            </a:r>
          </a:p>
          <a:p>
            <a:pPr marL="0" indent="0" eaLnBrk="1" hangingPunct="1">
              <a:buClr>
                <a:srgbClr val="750B3D"/>
              </a:buClr>
              <a:buSzPct val="74000"/>
              <a:buFont typeface="Wingdings" pitchFamily="2" charset="2"/>
              <a:buAutoNum type="arabicPeriod"/>
            </a:pPr>
            <a:r>
              <a:rPr lang="zh-CN" altLang="en-US" dirty="0">
                <a:solidFill>
                  <a:srgbClr val="000000"/>
                </a:solidFill>
                <a:ea typeface="黑体"/>
              </a:rPr>
              <a:t>关闭连接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9693" y="1509486"/>
            <a:ext cx="1152128" cy="223224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客户端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3768" y="548680"/>
            <a:ext cx="720080" cy="554461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服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务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器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801487" y="497895"/>
            <a:ext cx="3384376" cy="468052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9559" y="2690348"/>
            <a:ext cx="1944216" cy="43204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JSP</a:t>
            </a:r>
            <a:r>
              <a:rPr lang="zh-CN" altLang="en-US" sz="20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页面</a:t>
            </a:r>
          </a:p>
        </p:txBody>
      </p:sp>
      <p:sp>
        <p:nvSpPr>
          <p:cNvPr id="9" name="矩形 8"/>
          <p:cNvSpPr/>
          <p:nvPr/>
        </p:nvSpPr>
        <p:spPr>
          <a:xfrm>
            <a:off x="5449559" y="1433999"/>
            <a:ext cx="1944216" cy="47525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Servlet</a:t>
            </a:r>
            <a:endParaRPr lang="zh-CN" altLang="en-US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49559" y="3903493"/>
            <a:ext cx="1944216" cy="43204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.class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</a:t>
            </a:r>
            <a:endParaRPr lang="zh-CN" altLang="en-US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8126" y="69084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JSP</a:t>
            </a:r>
            <a:r>
              <a:rPr lang="zh-CN" altLang="en-US" dirty="0"/>
              <a:t>容器</a:t>
            </a:r>
          </a:p>
        </p:txBody>
      </p:sp>
      <p:cxnSp>
        <p:nvCxnSpPr>
          <p:cNvPr id="11" name="肘形连接符 10"/>
          <p:cNvCxnSpPr>
            <a:cxnSpLocks/>
          </p:cNvCxnSpPr>
          <p:nvPr/>
        </p:nvCxnSpPr>
        <p:spPr>
          <a:xfrm rot="5400000">
            <a:off x="6037469" y="2299800"/>
            <a:ext cx="774746" cy="63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0"/>
          </p:cNvCxnSpPr>
          <p:nvPr/>
        </p:nvCxnSpPr>
        <p:spPr>
          <a:xfrm>
            <a:off x="6418492" y="3122396"/>
            <a:ext cx="3175" cy="781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21567" y="5610463"/>
            <a:ext cx="1944216" cy="43204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zh-CN" altLang="en-US" sz="2000" b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直接箭头连接符 17"/>
          <p:cNvCxnSpPr>
            <a:cxnSpLocks/>
            <a:stCxn id="2" idx="3"/>
          </p:cNvCxnSpPr>
          <p:nvPr/>
        </p:nvCxnSpPr>
        <p:spPr>
          <a:xfrm>
            <a:off x="1591821" y="2625610"/>
            <a:ext cx="9067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1551949" y="3212684"/>
            <a:ext cx="9067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</p:cNvCxnSpPr>
          <p:nvPr/>
        </p:nvCxnSpPr>
        <p:spPr>
          <a:xfrm>
            <a:off x="6421667" y="4335541"/>
            <a:ext cx="3175" cy="1274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</p:cNvCxnSpPr>
          <p:nvPr/>
        </p:nvCxnSpPr>
        <p:spPr>
          <a:xfrm>
            <a:off x="3203848" y="2741133"/>
            <a:ext cx="15121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19" idx="1"/>
          </p:cNvCxnSpPr>
          <p:nvPr/>
        </p:nvCxnSpPr>
        <p:spPr>
          <a:xfrm flipH="1">
            <a:off x="3203849" y="5826487"/>
            <a:ext cx="23177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551949" y="26534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请求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215358" y="235376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请求</a:t>
            </a:r>
            <a:r>
              <a:rPr lang="en-US" altLang="zh-CN" dirty="0"/>
              <a:t>JSP</a:t>
            </a:r>
            <a:r>
              <a:rPr lang="zh-CN" altLang="en-US" dirty="0"/>
              <a:t>文件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3910629-9BC3-481E-AE58-A7E9B72F6D5B}"/>
              </a:ext>
            </a:extLst>
          </p:cNvPr>
          <p:cNvSpPr txBox="1"/>
          <p:nvPr/>
        </p:nvSpPr>
        <p:spPr>
          <a:xfrm>
            <a:off x="934101" y="3909224"/>
            <a:ext cx="15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返回</a:t>
            </a:r>
            <a:r>
              <a:rPr lang="en-US" altLang="zh-CN" dirty="0"/>
              <a:t>THML</a:t>
            </a:r>
          </a:p>
          <a:p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C9A09D-CF3C-4E69-81FF-975AA8CC257A}"/>
              </a:ext>
            </a:extLst>
          </p:cNvPr>
          <p:cNvSpPr txBox="1"/>
          <p:nvPr/>
        </p:nvSpPr>
        <p:spPr>
          <a:xfrm>
            <a:off x="3577351" y="51964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返回服务器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A1D575B-6B63-48BB-9F07-A507CA63D2FD}"/>
              </a:ext>
            </a:extLst>
          </p:cNvPr>
          <p:cNvSpPr txBox="1"/>
          <p:nvPr/>
        </p:nvSpPr>
        <p:spPr>
          <a:xfrm>
            <a:off x="6568726" y="214602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转换成</a:t>
            </a:r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42801F-4651-4AA3-8488-A8D6D59E25D4}"/>
              </a:ext>
            </a:extLst>
          </p:cNvPr>
          <p:cNvSpPr txBox="1"/>
          <p:nvPr/>
        </p:nvSpPr>
        <p:spPr>
          <a:xfrm>
            <a:off x="6471995" y="335916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编译成</a:t>
            </a:r>
            <a:r>
              <a:rPr lang="en-US" altLang="zh-CN" dirty="0"/>
              <a:t>.class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9D3E8C-3241-4847-B608-8314D628B04C}"/>
              </a:ext>
            </a:extLst>
          </p:cNvPr>
          <p:cNvSpPr txBox="1"/>
          <p:nvPr/>
        </p:nvSpPr>
        <p:spPr>
          <a:xfrm>
            <a:off x="6489631" y="4512600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加载运行</a:t>
            </a:r>
            <a:r>
              <a:rPr lang="en-US" altLang="zh-CN" dirty="0"/>
              <a:t>.class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0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body" idx="1"/>
          </p:nvPr>
        </p:nvSpPr>
        <p:spPr>
          <a:xfrm>
            <a:off x="301625" y="908050"/>
            <a:ext cx="8540750" cy="5191125"/>
          </a:xfrm>
        </p:spPr>
        <p:txBody>
          <a:bodyPr/>
          <a:lstStyle/>
          <a:p>
            <a:pPr marL="88900" indent="-88900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zh-CN" altLang="en-US" dirty="0">
                <a:solidFill>
                  <a:srgbClr val="FF0000"/>
                </a:solidFill>
                <a:ea typeface="黑体"/>
              </a:rPr>
              <a:t>当第一次运行一个</a:t>
            </a:r>
            <a:r>
              <a:rPr lang="en-US" altLang="zh-CN" dirty="0">
                <a:solidFill>
                  <a:srgbClr val="FF0000"/>
                </a:solidFill>
                <a:ea typeface="黑体"/>
              </a:rPr>
              <a:t>JSP</a:t>
            </a:r>
            <a:r>
              <a:rPr lang="zh-CN" altLang="en-US" dirty="0">
                <a:solidFill>
                  <a:srgbClr val="FF0000"/>
                </a:solidFill>
                <a:ea typeface="黑体"/>
              </a:rPr>
              <a:t>页面时，</a:t>
            </a:r>
            <a:r>
              <a:rPr lang="en-US" altLang="zh-CN" dirty="0">
                <a:solidFill>
                  <a:srgbClr val="FF0000"/>
                </a:solidFill>
                <a:ea typeface="黑体"/>
              </a:rPr>
              <a:t>JSP</a:t>
            </a:r>
            <a:r>
              <a:rPr lang="zh-CN" altLang="en-US" dirty="0">
                <a:solidFill>
                  <a:srgbClr val="FF0000"/>
                </a:solidFill>
                <a:ea typeface="黑体"/>
              </a:rPr>
              <a:t>引擎要完成以下操作：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dirty="0">
                <a:solidFill>
                  <a:srgbClr val="000000"/>
                </a:solidFill>
                <a:ea typeface="黑体"/>
              </a:rPr>
              <a:t>将</a:t>
            </a:r>
            <a:r>
              <a:rPr lang="en-US" altLang="zh-CN" dirty="0">
                <a:solidFill>
                  <a:srgbClr val="000000"/>
                </a:solidFill>
                <a:ea typeface="黑体"/>
              </a:rPr>
              <a:t>JSP</a:t>
            </a:r>
            <a:r>
              <a:rPr lang="zh-CN" altLang="en-US" dirty="0">
                <a:solidFill>
                  <a:srgbClr val="000000"/>
                </a:solidFill>
                <a:ea typeface="黑体"/>
              </a:rPr>
              <a:t>文件翻译成</a:t>
            </a:r>
            <a:r>
              <a:rPr lang="en-US" altLang="zh-CN" dirty="0" err="1">
                <a:solidFill>
                  <a:srgbClr val="000000"/>
                </a:solidFill>
                <a:ea typeface="黑体"/>
              </a:rPr>
              <a:t>Servlet</a:t>
            </a:r>
            <a:r>
              <a:rPr lang="zh-CN" altLang="en-US" dirty="0">
                <a:solidFill>
                  <a:srgbClr val="000000"/>
                </a:solidFill>
                <a:ea typeface="黑体"/>
              </a:rPr>
              <a:t>文件，是</a:t>
            </a:r>
            <a:r>
              <a:rPr lang="en-US" altLang="zh-CN" dirty="0">
                <a:solidFill>
                  <a:srgbClr val="000000"/>
                </a:solidFill>
                <a:ea typeface="黑体"/>
              </a:rPr>
              <a:t>Java</a:t>
            </a:r>
            <a:r>
              <a:rPr lang="zh-CN" altLang="en-US" dirty="0">
                <a:solidFill>
                  <a:srgbClr val="000000"/>
                </a:solidFill>
                <a:ea typeface="黑体"/>
              </a:rPr>
              <a:t>应用程序。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黑体"/>
              </a:rPr>
              <a:t>JSP</a:t>
            </a:r>
            <a:r>
              <a:rPr lang="zh-CN" altLang="en-US" dirty="0">
                <a:solidFill>
                  <a:srgbClr val="000000"/>
                </a:solidFill>
                <a:ea typeface="黑体"/>
              </a:rPr>
              <a:t>引擎调用</a:t>
            </a:r>
            <a:r>
              <a:rPr lang="en-US" altLang="zh-CN" dirty="0">
                <a:solidFill>
                  <a:srgbClr val="000000"/>
                </a:solidFill>
                <a:ea typeface="黑体"/>
              </a:rPr>
              <a:t>Java</a:t>
            </a:r>
            <a:r>
              <a:rPr lang="zh-CN" altLang="en-US" dirty="0">
                <a:solidFill>
                  <a:srgbClr val="000000"/>
                </a:solidFill>
                <a:ea typeface="黑体"/>
              </a:rPr>
              <a:t>编译器，编译</a:t>
            </a:r>
            <a:r>
              <a:rPr lang="en-US" altLang="zh-CN" dirty="0" err="1">
                <a:solidFill>
                  <a:srgbClr val="000000"/>
                </a:solidFill>
                <a:ea typeface="黑体"/>
              </a:rPr>
              <a:t>Servlet</a:t>
            </a:r>
            <a:r>
              <a:rPr lang="zh-CN" altLang="en-US" dirty="0">
                <a:solidFill>
                  <a:srgbClr val="000000"/>
                </a:solidFill>
                <a:ea typeface="黑体"/>
              </a:rPr>
              <a:t>文件得到可执行的代码文件。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黑体"/>
              </a:rPr>
              <a:t>JSP</a:t>
            </a:r>
            <a:r>
              <a:rPr lang="zh-CN" altLang="en-US" dirty="0">
                <a:solidFill>
                  <a:srgbClr val="000000"/>
                </a:solidFill>
                <a:ea typeface="黑体"/>
              </a:rPr>
              <a:t>引擎调用</a:t>
            </a:r>
            <a:r>
              <a:rPr lang="en-US" altLang="zh-CN" dirty="0">
                <a:solidFill>
                  <a:srgbClr val="000000"/>
                </a:solidFill>
                <a:ea typeface="黑体"/>
              </a:rPr>
              <a:t>Java</a:t>
            </a:r>
            <a:r>
              <a:rPr lang="zh-CN" altLang="en-US" dirty="0">
                <a:solidFill>
                  <a:srgbClr val="000000"/>
                </a:solidFill>
                <a:ea typeface="黑体"/>
              </a:rPr>
              <a:t>虚拟机解释执行</a:t>
            </a:r>
            <a:r>
              <a:rPr lang="en-US" altLang="zh-CN" dirty="0">
                <a:solidFill>
                  <a:srgbClr val="000000"/>
                </a:solidFill>
                <a:ea typeface="黑体"/>
              </a:rPr>
              <a:t>class</a:t>
            </a:r>
            <a:r>
              <a:rPr lang="zh-CN" altLang="en-US" dirty="0">
                <a:solidFill>
                  <a:srgbClr val="000000"/>
                </a:solidFill>
                <a:ea typeface="黑体"/>
              </a:rPr>
              <a:t>文件，并将运行结果返回给服务器。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zh-CN" altLang="en-US" dirty="0">
                <a:solidFill>
                  <a:srgbClr val="000000"/>
                </a:solidFill>
                <a:ea typeface="黑体"/>
              </a:rPr>
              <a:t>服务器将运行结果以</a:t>
            </a:r>
            <a:r>
              <a:rPr lang="en-US" altLang="zh-CN" dirty="0">
                <a:solidFill>
                  <a:srgbClr val="000000"/>
                </a:solidFill>
                <a:ea typeface="黑体"/>
              </a:rPr>
              <a:t>HTML</a:t>
            </a:r>
            <a:r>
              <a:rPr lang="zh-CN" altLang="en-US" dirty="0">
                <a:solidFill>
                  <a:srgbClr val="000000"/>
                </a:solidFill>
                <a:ea typeface="黑体"/>
              </a:rPr>
              <a:t>形式作为响应返回给客户端浏览器。 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  <a:ea typeface="黑体"/>
              </a:rPr>
              <a:t>Java EE</a:t>
            </a:r>
            <a:r>
              <a:rPr lang="zh-CN" altLang="en-US" dirty="0">
                <a:ea typeface="黑体"/>
              </a:rPr>
              <a:t>（</a:t>
            </a:r>
            <a:r>
              <a:rPr lang="en-US" altLang="zh-CN" dirty="0">
                <a:ea typeface="黑体"/>
              </a:rPr>
              <a:t>Java Platform</a:t>
            </a:r>
            <a:r>
              <a:rPr lang="zh-CN" altLang="en-US" dirty="0">
                <a:ea typeface="黑体"/>
              </a:rPr>
              <a:t>，</a:t>
            </a:r>
            <a:r>
              <a:rPr lang="en-US" altLang="zh-CN" dirty="0">
                <a:ea typeface="黑体"/>
              </a:rPr>
              <a:t>Enterprise Edition</a:t>
            </a:r>
            <a:r>
              <a:rPr lang="zh-CN" altLang="en-US" dirty="0">
                <a:ea typeface="黑体"/>
              </a:rPr>
              <a:t>）是</a:t>
            </a:r>
            <a:r>
              <a:rPr lang="en-US" altLang="zh-CN" dirty="0">
                <a:ea typeface="黑体"/>
              </a:rPr>
              <a:t>SUN</a:t>
            </a:r>
            <a:r>
              <a:rPr lang="zh-CN" altLang="en-US" dirty="0">
                <a:ea typeface="黑体"/>
              </a:rPr>
              <a:t>公司推出的企业级应用程序版本。这个版本以前称为 </a:t>
            </a:r>
            <a:r>
              <a:rPr lang="en-US" altLang="zh-CN" dirty="0">
                <a:ea typeface="黑体"/>
              </a:rPr>
              <a:t>J2EE</a:t>
            </a:r>
            <a:r>
              <a:rPr lang="zh-CN" altLang="en-US" dirty="0">
                <a:ea typeface="黑体"/>
              </a:rPr>
              <a:t>。</a:t>
            </a:r>
            <a:endParaRPr lang="en-US" altLang="zh-CN" dirty="0">
              <a:ea typeface="黑体"/>
            </a:endParaRPr>
          </a:p>
          <a:p>
            <a:r>
              <a:rPr lang="zh-CN" altLang="en-US" dirty="0">
                <a:ea typeface="黑体"/>
              </a:rPr>
              <a:t>能够开发和部署可移植、健壮、可伸缩且安全的服务器端 </a:t>
            </a:r>
            <a:r>
              <a:rPr lang="en-US" altLang="zh-CN" dirty="0">
                <a:ea typeface="黑体"/>
              </a:rPr>
              <a:t>Java </a:t>
            </a:r>
            <a:r>
              <a:rPr lang="zh-CN" altLang="en-US" dirty="0">
                <a:ea typeface="黑体"/>
              </a:rPr>
              <a:t>应用程序。</a:t>
            </a:r>
            <a:endParaRPr lang="en-US" altLang="zh-CN" dirty="0">
              <a:ea typeface="黑体"/>
            </a:endParaRPr>
          </a:p>
          <a:p>
            <a:r>
              <a:rPr lang="en-US" altLang="zh-CN" dirty="0">
                <a:ea typeface="黑体"/>
              </a:rPr>
              <a:t>Java EE </a:t>
            </a:r>
            <a:r>
              <a:rPr lang="zh-CN" altLang="en-US" dirty="0">
                <a:ea typeface="黑体"/>
              </a:rPr>
              <a:t>是在 </a:t>
            </a:r>
            <a:r>
              <a:rPr lang="en-US" altLang="zh-CN" dirty="0">
                <a:ea typeface="黑体"/>
              </a:rPr>
              <a:t>Java SE </a:t>
            </a:r>
            <a:r>
              <a:rPr lang="zh-CN" altLang="en-US" dirty="0">
                <a:ea typeface="黑体"/>
              </a:rPr>
              <a:t>的基础上构建的，它提供 </a:t>
            </a:r>
            <a:r>
              <a:rPr lang="en-US" altLang="zh-CN" dirty="0">
                <a:ea typeface="黑体"/>
              </a:rPr>
              <a:t>Web </a:t>
            </a:r>
            <a:r>
              <a:rPr lang="zh-CN" altLang="en-US" dirty="0">
                <a:ea typeface="黑体"/>
              </a:rPr>
              <a:t>服务、组件模型、管理和通信 </a:t>
            </a:r>
            <a:r>
              <a:rPr lang="en-US" altLang="zh-CN" dirty="0">
                <a:ea typeface="黑体"/>
              </a:rPr>
              <a:t>API</a:t>
            </a:r>
            <a:r>
              <a:rPr lang="zh-CN" altLang="en-US" dirty="0">
                <a:ea typeface="黑体"/>
              </a:rPr>
              <a:t>，可以用来实现企业级的面向服务体系结构（</a:t>
            </a:r>
            <a:r>
              <a:rPr lang="en-US" altLang="zh-CN" dirty="0">
                <a:ea typeface="黑体"/>
              </a:rPr>
              <a:t>service-oriented architecture</a:t>
            </a:r>
            <a:r>
              <a:rPr lang="zh-CN" altLang="en-US" dirty="0">
                <a:ea typeface="黑体"/>
              </a:rPr>
              <a:t>，</a:t>
            </a:r>
            <a:r>
              <a:rPr lang="en-US" altLang="zh-CN" dirty="0">
                <a:ea typeface="黑体"/>
              </a:rPr>
              <a:t>SOA</a:t>
            </a:r>
            <a:r>
              <a:rPr lang="zh-CN" altLang="en-US" dirty="0">
                <a:ea typeface="黑体"/>
              </a:rPr>
              <a:t>）和 </a:t>
            </a:r>
            <a:r>
              <a:rPr lang="en-US" altLang="zh-CN" dirty="0">
                <a:ea typeface="黑体"/>
              </a:rPr>
              <a:t>Web 2.0 </a:t>
            </a:r>
            <a:r>
              <a:rPr lang="zh-CN" altLang="en-US" dirty="0">
                <a:ea typeface="黑体"/>
              </a:rPr>
              <a:t>应用程序。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  <a:effectLst/>
              </a:rPr>
              <a:t>1.4.2  JAVA EE</a:t>
            </a:r>
            <a:r>
              <a:rPr lang="zh-CN" altLang="en-US" sz="4400" dirty="0">
                <a:solidFill>
                  <a:schemeClr val="tx1"/>
                </a:solidFill>
                <a:effectLst/>
              </a:rPr>
              <a:t>架构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accent2">
                  <a:lumMod val="75000"/>
                </a:schemeClr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zh-CN" altLang="en-US" sz="2400" dirty="0">
                <a:solidFill>
                  <a:srgbClr val="000000"/>
                </a:solidFill>
                <a:ea typeface="黑体"/>
              </a:rPr>
              <a:t>直接使用</a:t>
            </a:r>
            <a:r>
              <a:rPr lang="en-US" altLang="zh-CN" sz="2400" dirty="0">
                <a:solidFill>
                  <a:srgbClr val="000000"/>
                </a:solidFill>
                <a:ea typeface="黑体"/>
              </a:rPr>
              <a:t>JSP </a:t>
            </a:r>
          </a:p>
          <a:p>
            <a:pPr marL="609600" indent="-609600" eaLnBrk="1" hangingPunct="1">
              <a:buClr>
                <a:schemeClr val="accent2">
                  <a:lumMod val="75000"/>
                </a:schemeClr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黑体"/>
              </a:rPr>
              <a:t>JSP+ </a:t>
            </a:r>
            <a:r>
              <a:rPr lang="en-US" altLang="zh-CN" sz="2400" dirty="0" err="1">
                <a:solidFill>
                  <a:srgbClr val="000000"/>
                </a:solidFill>
                <a:ea typeface="黑体"/>
              </a:rPr>
              <a:t>JavaBean</a:t>
            </a:r>
            <a:r>
              <a:rPr lang="en-US" altLang="zh-CN" sz="2400" dirty="0">
                <a:solidFill>
                  <a:srgbClr val="000000"/>
                </a:solidFill>
                <a:ea typeface="黑体"/>
              </a:rPr>
              <a:t> </a:t>
            </a:r>
          </a:p>
          <a:p>
            <a:pPr marL="609600" indent="-609600" eaLnBrk="1" hangingPunct="1">
              <a:buClr>
                <a:schemeClr val="accent2">
                  <a:lumMod val="75000"/>
                </a:schemeClr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黑体"/>
              </a:rPr>
              <a:t>JSP+ </a:t>
            </a:r>
            <a:r>
              <a:rPr lang="en-US" altLang="zh-CN" sz="2400" dirty="0" err="1">
                <a:solidFill>
                  <a:srgbClr val="000000"/>
                </a:solidFill>
                <a:ea typeface="黑体"/>
              </a:rPr>
              <a:t>JavaBean+Servlet</a:t>
            </a:r>
            <a:r>
              <a:rPr lang="en-US" altLang="zh-CN" sz="2400" dirty="0">
                <a:solidFill>
                  <a:srgbClr val="000000"/>
                </a:solidFill>
                <a:ea typeface="黑体"/>
              </a:rPr>
              <a:t> </a:t>
            </a:r>
          </a:p>
          <a:p>
            <a:pPr marL="609600" indent="-609600" eaLnBrk="1" hangingPunct="1">
              <a:buClr>
                <a:schemeClr val="accent2">
                  <a:lumMod val="75000"/>
                </a:schemeClr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黑体"/>
              </a:rPr>
              <a:t>JAVA EE</a:t>
            </a:r>
            <a:r>
              <a:rPr lang="zh-CN" altLang="en-US" sz="2400" dirty="0">
                <a:solidFill>
                  <a:srgbClr val="000000"/>
                </a:solidFill>
                <a:ea typeface="黑体"/>
              </a:rPr>
              <a:t>开发模型</a:t>
            </a:r>
          </a:p>
          <a:p>
            <a:pPr marL="609600" indent="-609600" eaLnBrk="1" hangingPunct="1">
              <a:buClr>
                <a:schemeClr val="accent2">
                  <a:lumMod val="75000"/>
                </a:schemeClr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altLang="zh-CN" sz="2400" dirty="0">
                <a:solidFill>
                  <a:srgbClr val="000000"/>
                </a:solidFill>
                <a:ea typeface="黑体"/>
              </a:rPr>
              <a:t>SSH=</a:t>
            </a:r>
            <a:r>
              <a:rPr lang="en-US" altLang="zh-CN" sz="2400" dirty="0" err="1">
                <a:solidFill>
                  <a:srgbClr val="000000"/>
                </a:solidFill>
                <a:ea typeface="黑体"/>
              </a:rPr>
              <a:t>Struts+Spring+Hibernate</a:t>
            </a:r>
            <a:r>
              <a:rPr lang="zh-CN" altLang="en-US" sz="2400" dirty="0">
                <a:solidFill>
                  <a:srgbClr val="000000"/>
                </a:solidFill>
                <a:ea typeface="黑体"/>
              </a:rPr>
              <a:t>开发框架</a:t>
            </a:r>
            <a:r>
              <a:rPr lang="zh-CN" altLang="en-US" sz="2400" dirty="0">
                <a:ea typeface="黑体"/>
              </a:rPr>
              <a:t> </a:t>
            </a:r>
          </a:p>
          <a:p>
            <a:endParaRPr lang="zh-CN" altLang="en-US" dirty="0">
              <a:ea typeface="黑体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1.4.3  JAVA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开发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程序几种方式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4525962"/>
          </a:xfrm>
        </p:spPr>
        <p:txBody>
          <a:bodyPr/>
          <a:lstStyle/>
          <a:p>
            <a:endParaRPr lang="zh-CN" altLang="en-US" dirty="0">
              <a:ea typeface="黑体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企业开发框架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489234" cy="453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黑体"/>
              </a:rPr>
              <a:t>Web</a:t>
            </a:r>
            <a:r>
              <a:rPr lang="zh-CN" altLang="en-US" sz="2400" dirty="0">
                <a:ea typeface="黑体"/>
              </a:rPr>
              <a:t>全称是</a:t>
            </a:r>
            <a:r>
              <a:rPr lang="en-US" altLang="zh-CN" sz="2400" dirty="0">
                <a:ea typeface="黑体"/>
              </a:rPr>
              <a:t> WORLD WIDE WEB</a:t>
            </a:r>
            <a:r>
              <a:rPr lang="zh-CN" altLang="en-US" sz="2400" dirty="0">
                <a:ea typeface="黑体"/>
              </a:rPr>
              <a:t>，中文名字为“万维网”。现广泛译作网络、互联网等技术领域</a:t>
            </a:r>
            <a:endParaRPr lang="en-US" altLang="zh-CN" sz="2400" dirty="0">
              <a:ea typeface="黑体"/>
            </a:endParaRPr>
          </a:p>
          <a:p>
            <a:r>
              <a:rPr lang="en-US" altLang="zh-CN" sz="2400" dirty="0">
                <a:ea typeface="黑体"/>
              </a:rPr>
              <a:t>Web</a:t>
            </a:r>
            <a:r>
              <a:rPr lang="zh-CN" altLang="en-US" sz="2400" dirty="0">
                <a:ea typeface="黑体"/>
              </a:rPr>
              <a:t>是</a:t>
            </a:r>
            <a:r>
              <a:rPr lang="en-US" altLang="zh-CN" sz="2400" dirty="0">
                <a:ea typeface="黑体"/>
              </a:rPr>
              <a:t>Internet</a:t>
            </a:r>
            <a:r>
              <a:rPr lang="zh-CN" altLang="en-US" sz="2400" dirty="0">
                <a:ea typeface="黑体"/>
              </a:rPr>
              <a:t>提供的一种服务，基于</a:t>
            </a:r>
            <a:r>
              <a:rPr lang="en-US" altLang="zh-CN" sz="2400" dirty="0">
                <a:ea typeface="黑体"/>
              </a:rPr>
              <a:t>Internet</a:t>
            </a:r>
            <a:r>
              <a:rPr lang="zh-CN" altLang="en-US" sz="2400" dirty="0">
                <a:ea typeface="黑体"/>
              </a:rPr>
              <a:t>、采用</a:t>
            </a:r>
            <a:r>
              <a:rPr lang="en-US" altLang="zh-CN" sz="2400" dirty="0">
                <a:ea typeface="黑体"/>
              </a:rPr>
              <a:t>Internet</a:t>
            </a:r>
            <a:r>
              <a:rPr lang="zh-CN" altLang="en-US" sz="2400" dirty="0">
                <a:ea typeface="黑体"/>
              </a:rPr>
              <a:t>协议的一种体系结构</a:t>
            </a:r>
            <a:endParaRPr lang="en-US" altLang="zh-CN" sz="2400" dirty="0">
              <a:ea typeface="黑体"/>
            </a:endParaRPr>
          </a:p>
          <a:p>
            <a:r>
              <a:rPr lang="zh-CN" altLang="en-US" sz="2400" dirty="0">
                <a:ea typeface="黑体"/>
              </a:rPr>
              <a:t>主要功能为信息发布与查询</a:t>
            </a:r>
            <a:endParaRPr lang="en-US" altLang="zh-CN" sz="2400" dirty="0">
              <a:ea typeface="黑体"/>
            </a:endParaRPr>
          </a:p>
          <a:p>
            <a:r>
              <a:rPr lang="en-US" altLang="zh-CN" sz="2400" dirty="0">
                <a:ea typeface="黑体"/>
              </a:rPr>
              <a:t>Web</a:t>
            </a:r>
            <a:r>
              <a:rPr lang="zh-CN" altLang="en-US" sz="2400" dirty="0">
                <a:ea typeface="黑体"/>
              </a:rPr>
              <a:t>的三要素</a:t>
            </a:r>
            <a:endParaRPr lang="en-US" altLang="zh-CN" sz="2400" dirty="0">
              <a:ea typeface="黑体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超文本技术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(HTML)</a:t>
            </a:r>
          </a:p>
          <a:p>
            <a:pPr>
              <a:lnSpc>
                <a:spcPct val="12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统一资源定位技术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(URL)</a:t>
            </a:r>
          </a:p>
          <a:p>
            <a:pPr>
              <a:lnSpc>
                <a:spcPct val="120000"/>
              </a:lnSpc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应用层协议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/>
              </a:rPr>
              <a:t>(HTTP)</a:t>
            </a:r>
            <a:endParaRPr lang="en-US" altLang="zh-CN" sz="2400" dirty="0">
              <a:ea typeface="黑体"/>
            </a:endParaRPr>
          </a:p>
          <a:p>
            <a:pPr>
              <a:buNone/>
            </a:pPr>
            <a:endParaRPr lang="en-US" altLang="zh-CN" sz="2400" dirty="0">
              <a:ea typeface="黑体"/>
            </a:endParaRPr>
          </a:p>
          <a:p>
            <a:endParaRPr lang="en-US" altLang="zh-CN" sz="2400" dirty="0">
              <a:ea typeface="黑体"/>
            </a:endParaRPr>
          </a:p>
          <a:p>
            <a:endParaRPr lang="en-US" altLang="zh-CN" sz="2400" dirty="0">
              <a:ea typeface="黑体"/>
            </a:endParaRPr>
          </a:p>
          <a:p>
            <a:endParaRPr lang="en-US" altLang="zh-CN" sz="2400" dirty="0">
              <a:ea typeface="黑体"/>
            </a:endParaRPr>
          </a:p>
          <a:p>
            <a:endParaRPr lang="en-US" altLang="zh-CN" sz="2400" dirty="0">
              <a:ea typeface="黑体"/>
            </a:endParaRPr>
          </a:p>
          <a:p>
            <a:endParaRPr lang="zh-CN" altLang="en-US" sz="2400" dirty="0">
              <a:ea typeface="黑体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1.1.1 </a:t>
            </a:r>
            <a:r>
              <a:rPr lang="zh-CN" altLang="en-US" dirty="0"/>
              <a:t>什么是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Web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14282" y="857232"/>
          <a:ext cx="8823342" cy="5228638"/>
        </p:xfrm>
        <a:graphic>
          <a:graphicData uri="http://schemas.openxmlformats.org/drawingml/2006/table">
            <a:tbl>
              <a:tblPr/>
              <a:tblGrid>
                <a:gridCol w="152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36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rgbClr val="FF0000"/>
                          </a:solidFill>
                        </a:rPr>
                        <a:t>网页技术与标准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endParaRPr lang="zh-CN" altLang="en-US" sz="14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9195" marR="49195" marT="24598" marB="24598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333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文档呈现语言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HTML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*（</a:t>
                      </a: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HTML5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*） · </a:t>
                      </a: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XHTML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 · </a:t>
                      </a: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XML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 · </a:t>
                      </a:r>
                      <a:r>
                        <a:rPr lang="en-US" sz="2000" b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XForms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 · </a:t>
                      </a:r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DHTML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</a:p>
                  </a:txBody>
                  <a:tcPr marL="49195" marR="49195" marT="24598" marB="24598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36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样式格式描述语言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 ·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XSL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</a:p>
                  </a:txBody>
                  <a:tcPr marL="49195" marR="49195" marT="24598" marB="24598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36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动态网页技术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CGI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· </a:t>
                      </a:r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FastCGI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ASP.NET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·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ColdFusion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· 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JSP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Perl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（</a:t>
                      </a:r>
                      <a:r>
                        <a:rPr lang="en-US" sz="1800" b="1" u="none" strike="noStrike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PSGI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） · </a:t>
                      </a:r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（</a:t>
                      </a:r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WSGI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） ·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Ruby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 ·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Smalltalk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 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· </a:t>
                      </a:r>
                      <a:r>
                        <a:rPr lang="en-US" sz="1800" b="1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PHP</a:t>
                      </a:r>
                      <a:endParaRPr lang="en-US" sz="1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36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客户端交互技术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ActiveX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 Applet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JavaFX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AJAX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（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XMLHTTP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*） · </a:t>
                      </a:r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Silverlight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ActionScript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（</a:t>
                      </a:r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Flash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Flex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AIR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）</a:t>
                      </a:r>
                    </a:p>
                  </a:txBody>
                  <a:tcPr marL="49195" marR="49195" marT="24598" marB="24598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36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客户端脚本语言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JavaScript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JScript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VBScript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ECMAScript</a:t>
                      </a:r>
                      <a:endParaRPr 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36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标识定位语言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XPath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·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URL</a:t>
                      </a:r>
                      <a:r>
                        <a:rPr lang="zh-CN" alt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重写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9195" marR="49195" marT="24598" marB="24598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36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文档纲要语言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DTD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 · </a:t>
                      </a:r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XML Schema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*</a:t>
                      </a:r>
                    </a:p>
                  </a:txBody>
                  <a:tcPr marL="49195" marR="49195" marT="24598" marB="24598" anchor="ctr">
                    <a:lnL w="1905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49195" marR="49195" marT="24598" marB="24598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78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* 代表由</a:t>
                      </a:r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hlinkClick r:id="rId2" tooltip="W3C"/>
                        </a:rPr>
                        <a:t>W3C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制定和维护的标准与规范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034923"/>
              </p:ext>
            </p:extLst>
          </p:nvPr>
        </p:nvGraphicFramePr>
        <p:xfrm>
          <a:off x="457200" y="1214810"/>
          <a:ext cx="8229600" cy="439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b="1" i="0" u="non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kumimoji="0" lang="zh-CN" altLang="en-US" b="1" i="0" u="non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86"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kumimoji="0" lang="zh-CN" altLang="en-US" b="0" i="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XHTML ▪ HTML 5 ▪ CSS ▪ TCP/IP</a:t>
                      </a:r>
                      <a:endParaRPr kumimoji="0" lang="zh-CN" altLang="en-US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696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XML"/>
                        </a:rPr>
                        <a:t>XML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XSL"/>
                        </a:rPr>
                        <a:t>XSL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XSLT"/>
                        </a:rPr>
                        <a:t>XSLT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XSL-FO"/>
                        </a:rPr>
                        <a:t>XSL-FO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XPath"/>
                        </a:rPr>
                        <a:t>XPath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XPointer"/>
                        </a:rPr>
                        <a:t>XPointer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XLink"/>
                        </a:rPr>
                        <a:t>XLink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tooltip="DTD"/>
                        </a:rPr>
                        <a:t>DTD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 tooltip="XML Schema"/>
                        </a:rPr>
                        <a:t>XML Schema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 tooltip="DOM"/>
                        </a:rPr>
                        <a:t>DOM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 tooltip="XForms"/>
                        </a:rPr>
                        <a:t>XForms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 tooltip="Web Services"/>
                        </a:rPr>
                        <a:t>Web Services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60"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kumimoji="0" lang="zh-CN" alt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脚本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 tooltip="JavaScript"/>
                        </a:rPr>
                        <a:t>JavaScript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 tooltip="HTML DOM"/>
                        </a:rPr>
                        <a:t>HTML DOM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 tooltip="DHTML"/>
                        </a:rPr>
                        <a:t>DHTML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8" tooltip="VBScript"/>
                        </a:rPr>
                        <a:t>VBScript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9" tooltip="AJAX"/>
                        </a:rPr>
                        <a:t>AJAX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0" tooltip="jQuery"/>
                        </a:rPr>
                        <a:t>jQuery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1" tooltip="JSON"/>
                        </a:rPr>
                        <a:t>JSON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2" tooltip="E4X"/>
                        </a:rPr>
                        <a:t>E4X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3" tooltip="WMLScript"/>
                        </a:rPr>
                        <a:t>WMLScript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36">
                <a:tc>
                  <a:txBody>
                    <a:bodyPr/>
                    <a:lstStyle/>
                    <a:p>
                      <a:r>
                        <a:rPr kumimoji="0" lang="en-US" altLang="zh-CN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</a:t>
                      </a:r>
                      <a:r>
                        <a:rPr kumimoji="0" lang="zh-CN" altLang="en-US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脚本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4" tooltip="SQL"/>
                        </a:rPr>
                        <a:t>SQL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5" tooltip="ASP"/>
                        </a:rPr>
                        <a:t>ASP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6" tooltip="ADO"/>
                        </a:rPr>
                        <a:t>ADO</a:t>
                      </a:r>
                      <a:r>
                        <a:rPr kumimoji="0" lang="en-US" altLang="zh-CN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▪ </a:t>
                      </a:r>
                      <a:r>
                        <a:rPr kumimoji="0" lang="en-US" altLang="zh-CN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7" tooltip="PHP"/>
                        </a:rPr>
                        <a:t>PHP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042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.NET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u="none" strike="noStrike" dirty="0">
                          <a:solidFill>
                            <a:srgbClr val="136EC2"/>
                          </a:solidFill>
                          <a:effectLst/>
                          <a:hlinkClick r:id="rId28" tooltip="Microsoft.NET"/>
                        </a:rPr>
                        <a:t>Microsoft.NET</a:t>
                      </a:r>
                      <a:r>
                        <a:rPr lang="en-US" altLang="zh-CN" dirty="0">
                          <a:effectLst/>
                        </a:rPr>
                        <a:t> </a:t>
                      </a:r>
                      <a:r>
                        <a:rPr lang="en-US" altLang="zh-CN" dirty="0">
                          <a:solidFill>
                            <a:srgbClr val="999999"/>
                          </a:solidFill>
                          <a:effectLst/>
                        </a:rPr>
                        <a:t>▪</a:t>
                      </a:r>
                      <a:r>
                        <a:rPr lang="en-US" altLang="zh-CN" dirty="0">
                          <a:effectLst/>
                        </a:rPr>
                        <a:t> </a:t>
                      </a:r>
                      <a:r>
                        <a:rPr lang="en-US" altLang="zh-CN" u="none" strike="noStrike" dirty="0">
                          <a:solidFill>
                            <a:srgbClr val="136EC2"/>
                          </a:solidFill>
                          <a:effectLst/>
                          <a:hlinkClick r:id="rId29" tooltip=".NET Mobile"/>
                        </a:rPr>
                        <a:t>.NET Mobile</a:t>
                      </a:r>
                      <a:r>
                        <a:rPr lang="zh-CN" altLang="en-US" dirty="0">
                          <a:effectLst/>
                        </a:rPr>
                        <a:t/>
                      </a:r>
                      <a:br>
                        <a:rPr lang="zh-CN" altLang="en-US" dirty="0">
                          <a:effectLst/>
                        </a:rPr>
                      </a:b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333333"/>
                          </a:solidFill>
                          <a:effectLst/>
                        </a:rPr>
                        <a:t>多媒体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ffectLst/>
                        </a:rPr>
                        <a:t/>
                      </a:r>
                      <a:br>
                        <a:rPr lang="zh-CN" altLang="en-US" dirty="0">
                          <a:effectLst/>
                        </a:rPr>
                      </a:br>
                      <a:r>
                        <a:rPr lang="en-US" altLang="zh-CN" u="none" strike="noStrike" dirty="0">
                          <a:solidFill>
                            <a:srgbClr val="136EC2"/>
                          </a:solidFill>
                          <a:effectLst/>
                          <a:hlinkClick r:id="rId30" tooltip="SMIL"/>
                        </a:rPr>
                        <a:t>SMIL</a:t>
                      </a:r>
                      <a:r>
                        <a:rPr lang="en-US" altLang="zh-CN" dirty="0">
                          <a:effectLst/>
                        </a:rPr>
                        <a:t> </a:t>
                      </a:r>
                      <a:r>
                        <a:rPr lang="en-US" altLang="zh-CN" dirty="0">
                          <a:solidFill>
                            <a:srgbClr val="999999"/>
                          </a:solidFill>
                          <a:effectLst/>
                        </a:rPr>
                        <a:t>▪</a:t>
                      </a:r>
                      <a:r>
                        <a:rPr lang="en-US" altLang="zh-CN" dirty="0">
                          <a:effectLst/>
                        </a:rPr>
                        <a:t> </a:t>
                      </a:r>
                      <a:r>
                        <a:rPr lang="en-US" altLang="zh-CN" u="none" strike="noStrike" dirty="0">
                          <a:solidFill>
                            <a:srgbClr val="136EC2"/>
                          </a:solidFill>
                          <a:effectLst/>
                          <a:hlinkClick r:id="rId31" tooltip="SVG"/>
                        </a:rPr>
                        <a:t>SVG</a:t>
                      </a:r>
                      <a:endParaRPr lang="en-US" altLang="zh-CN" dirty="0">
                        <a:effectLst/>
                      </a:endParaRPr>
                    </a:p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09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黑体"/>
              </a:rPr>
              <a:t>本课程使用</a:t>
            </a:r>
            <a:r>
              <a:rPr lang="en-US" altLang="zh-CN" dirty="0">
                <a:ea typeface="黑体"/>
              </a:rPr>
              <a:t>IDEA</a:t>
            </a:r>
          </a:p>
          <a:p>
            <a:pPr marL="109537" lvl="0" indent="0">
              <a:buNone/>
            </a:pPr>
            <a:r>
              <a:rPr lang="en-US" altLang="zh-CN" dirty="0"/>
              <a:t>IDEA</a:t>
            </a:r>
            <a:r>
              <a:rPr lang="zh-CN" altLang="zh-CN" dirty="0"/>
              <a:t>的安装与配置参考视频</a:t>
            </a:r>
          </a:p>
          <a:p>
            <a:endParaRPr lang="zh-CN" altLang="en-US" dirty="0">
              <a:ea typeface="黑体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本课程使用到的</a:t>
            </a:r>
            <a:r>
              <a:rPr lang="en-US" altLang="zh-CN" dirty="0"/>
              <a:t>IDE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094E6E-0A9E-495B-A291-A67848522FDE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187624" y="2420888"/>
            <a:ext cx="6531428" cy="466530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https://www.bilibili.com/video/av30080993?p=4</a:t>
            </a: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2085260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F3E96BA-37BD-4ED2-94CC-8C9C375E2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08" y="1411423"/>
            <a:ext cx="82296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dirty="0"/>
              <a:t>IDEA</a:t>
            </a:r>
            <a:r>
              <a:rPr lang="zh-CN" altLang="zh-CN" dirty="0"/>
              <a:t>中添加</a:t>
            </a:r>
            <a:r>
              <a:rPr lang="en-US" altLang="zh-CN" dirty="0" err="1"/>
              <a:t>Tomct</a:t>
            </a:r>
            <a:r>
              <a:rPr lang="zh-CN" altLang="zh-CN" dirty="0"/>
              <a:t>镜像并部署</a:t>
            </a:r>
            <a:r>
              <a:rPr lang="en-US" altLang="zh-CN" dirty="0"/>
              <a:t>WEB</a:t>
            </a:r>
            <a:r>
              <a:rPr lang="zh-CN" altLang="zh-CN" dirty="0"/>
              <a:t>工程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9E9A9F-26DB-48BC-8036-C45B993B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本课程使用到的</a:t>
            </a:r>
            <a:r>
              <a:rPr lang="en-US" altLang="zh-CN" dirty="0"/>
              <a:t>IDE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0988BA-78DF-4844-B315-5FD85632B02D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187624" y="1918056"/>
            <a:ext cx="6531428" cy="46653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https://www.bilibili.com/video/av30080993?p=14</a:t>
            </a: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413297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>
                <a:effectLst/>
              </a:rPr>
              <a:t>下次课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ea typeface="黑体"/>
              </a:rPr>
              <a:t>HTML5</a:t>
            </a:r>
          </a:p>
          <a:p>
            <a:pPr eaLnBrk="1" hangingPunct="1"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  <a:ea typeface="黑体"/>
              </a:rPr>
              <a:t>CSS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zh-CN" altLang="en-US" dirty="0">
              <a:effectLst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>
              <a:ea typeface="黑体"/>
            </a:endParaRPr>
          </a:p>
        </p:txBody>
      </p:sp>
      <p:sp>
        <p:nvSpPr>
          <p:cNvPr id="83973" name="WordArt 5"/>
          <p:cNvSpPr>
            <a:spLocks noChangeArrowheads="1" noChangeShapeType="1" noTextEdit="1"/>
          </p:cNvSpPr>
          <p:nvPr/>
        </p:nvSpPr>
        <p:spPr bwMode="auto">
          <a:xfrm rot="6127996">
            <a:off x="-948158" y="2795862"/>
            <a:ext cx="5285830" cy="1079500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auto"/>
            <a:r>
              <a:rPr lang="zh-CN" altLang="en-US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9900"/>
                </a:solidFill>
                <a:latin typeface="华文行楷"/>
                <a:ea typeface="华文行楷"/>
              </a:rPr>
              <a:t>这到里，就到这里吧！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"/>
                                      </p:to>
                                    </p:set>
                                    <p:animEffect filter="image" prLst="opacity: 1.0">
                                      <p:cBhvr rctx="IE">
                                        <p:cTn id="12" dur="indefinite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allAtOnce"/>
      <p:bldP spid="83971" grpId="1" build="p"/>
      <p:bldP spid="839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网络程序设计；</a:t>
            </a:r>
          </a:p>
          <a:p>
            <a:pPr>
              <a:lnSpc>
                <a:spcPct val="120000"/>
              </a:lnSpc>
            </a:pPr>
            <a:r>
              <a:rPr lang="zh-CN" altLang="en-US" sz="2800" dirty="0"/>
              <a:t>运行环境：</a:t>
            </a:r>
            <a:r>
              <a:rPr lang="en-US" altLang="zh-CN" sz="2800" dirty="0"/>
              <a:t>Internet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Web</a:t>
            </a:r>
            <a:r>
              <a:rPr lang="zh-CN" altLang="en-US" sz="2800" dirty="0"/>
              <a:t>编程和传统的应用程序设计区别：</a:t>
            </a:r>
          </a:p>
          <a:p>
            <a:pPr marL="266700" indent="-266700">
              <a:lnSpc>
                <a:spcPct val="120000"/>
              </a:lnSpc>
              <a:buFontTx/>
              <a:buBlip>
                <a:blip r:embed="rId2"/>
              </a:buBlip>
            </a:pPr>
            <a:r>
              <a:rPr lang="zh-CN" altLang="en-US" sz="2800" dirty="0"/>
              <a:t> 传统的应用程序开发拥有许多结构化语言或者面向对象语言支持的、完好编程模型和较好的开发工具</a:t>
            </a:r>
          </a:p>
          <a:p>
            <a:pPr marL="266700" indent="-266700">
              <a:lnSpc>
                <a:spcPct val="120000"/>
              </a:lnSpc>
              <a:buFontTx/>
              <a:buBlip>
                <a:blip r:embed="rId2"/>
              </a:buBlip>
            </a:pPr>
            <a:r>
              <a:rPr lang="en-US" altLang="zh-CN" sz="2800" dirty="0"/>
              <a:t>Web</a:t>
            </a:r>
            <a:r>
              <a:rPr lang="zh-CN" altLang="en-US" sz="2800" dirty="0"/>
              <a:t>应用程序开发则混合了</a:t>
            </a:r>
            <a:r>
              <a:rPr lang="zh-CN" altLang="en-US" sz="2800" dirty="0">
                <a:solidFill>
                  <a:srgbClr val="FF3300"/>
                </a:solidFill>
              </a:rPr>
              <a:t>标记语言、脚本语言和服务器平台</a:t>
            </a:r>
            <a:r>
              <a:rPr lang="zh-CN" altLang="en-US" sz="2800" dirty="0"/>
              <a:t>。涉及到的知识和概念较多。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3F6D19"/>
                </a:solidFill>
              </a:rPr>
              <a:t>什么是</a:t>
            </a:r>
            <a:r>
              <a:rPr lang="en-US" altLang="zh-CN" sz="4400" dirty="0">
                <a:solidFill>
                  <a:srgbClr val="3F6D19"/>
                </a:solidFill>
              </a:rPr>
              <a:t>WEB</a:t>
            </a:r>
            <a:r>
              <a:rPr lang="zh-CN" altLang="en-US" sz="4400" dirty="0">
                <a:solidFill>
                  <a:srgbClr val="3F6D19"/>
                </a:solidFill>
              </a:rPr>
              <a:t>编程？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67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4525963"/>
          </a:xfrm>
        </p:spPr>
        <p:txBody>
          <a:bodyPr/>
          <a:lstStyle/>
          <a:p>
            <a:r>
              <a:rPr lang="zh-CN" altLang="en-US" dirty="0">
                <a:ea typeface="黑体"/>
              </a:rPr>
              <a:t>形式：静</a:t>
            </a:r>
            <a:r>
              <a:rPr lang="en-US" altLang="zh-CN" dirty="0">
                <a:ea typeface="黑体"/>
                <a:sym typeface="Wingdings" pitchFamily="2" charset="2"/>
              </a:rPr>
              <a:t></a:t>
            </a:r>
            <a:r>
              <a:rPr lang="zh-CN" altLang="en-US" dirty="0">
                <a:ea typeface="黑体"/>
                <a:sym typeface="Wingdings" pitchFamily="2" charset="2"/>
              </a:rPr>
              <a:t>半动</a:t>
            </a:r>
            <a:r>
              <a:rPr lang="en-US" altLang="zh-CN" dirty="0">
                <a:ea typeface="黑体"/>
                <a:sym typeface="Wingdings" pitchFamily="2" charset="2"/>
              </a:rPr>
              <a:t></a:t>
            </a:r>
            <a:r>
              <a:rPr lang="zh-CN" altLang="en-US" dirty="0">
                <a:ea typeface="黑体"/>
                <a:sym typeface="Wingdings" pitchFamily="2" charset="2"/>
              </a:rPr>
              <a:t>动</a:t>
            </a:r>
            <a:endParaRPr lang="en-US" altLang="zh-CN" dirty="0">
              <a:ea typeface="黑体"/>
              <a:sym typeface="Wingdings" pitchFamily="2" charset="2"/>
            </a:endParaRPr>
          </a:p>
          <a:p>
            <a:r>
              <a:rPr lang="zh-CN" altLang="en-US" dirty="0">
                <a:ea typeface="黑体"/>
                <a:sym typeface="Wingdings" pitchFamily="2" charset="2"/>
              </a:rPr>
              <a:t>研究对象：客户端</a:t>
            </a:r>
            <a:r>
              <a:rPr lang="en-US" altLang="zh-CN" dirty="0">
                <a:ea typeface="黑体"/>
                <a:sym typeface="Wingdings" pitchFamily="2" charset="2"/>
              </a:rPr>
              <a:t></a:t>
            </a:r>
            <a:r>
              <a:rPr lang="zh-CN" altLang="en-US" dirty="0">
                <a:ea typeface="黑体"/>
                <a:sym typeface="Wingdings" pitchFamily="2" charset="2"/>
              </a:rPr>
              <a:t>服务器端</a:t>
            </a:r>
            <a:endParaRPr lang="en-US" altLang="zh-CN" dirty="0">
              <a:ea typeface="黑体"/>
              <a:sym typeface="Wingdings" pitchFamily="2" charset="2"/>
            </a:endParaRPr>
          </a:p>
          <a:p>
            <a:r>
              <a:rPr lang="zh-CN" altLang="en-US" dirty="0">
                <a:ea typeface="黑体"/>
                <a:sym typeface="Wingdings" pitchFamily="2" charset="2"/>
              </a:rPr>
              <a:t>智能化发展</a:t>
            </a:r>
            <a:endParaRPr lang="en-US" altLang="zh-CN" dirty="0">
              <a:ea typeface="黑体"/>
              <a:sym typeface="Wingdings" pitchFamily="2" charset="2"/>
            </a:endParaRPr>
          </a:p>
          <a:p>
            <a:endParaRPr lang="zh-CN" altLang="en-US" dirty="0">
              <a:ea typeface="黑体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1.1.2 Web</a:t>
            </a:r>
            <a:r>
              <a:rPr lang="zh-CN" altLang="en-US" dirty="0"/>
              <a:t>发展历程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黑体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静态网页和动态网页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b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</a:br>
            <a:endParaRPr lang="zh-CN" altLang="en-US" dirty="0"/>
          </a:p>
        </p:txBody>
      </p:sp>
      <p:pic>
        <p:nvPicPr>
          <p:cNvPr id="4" name="图片 3" descr="Tim Berners-Lee——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000108"/>
            <a:ext cx="4143404" cy="2316540"/>
          </a:xfrm>
          <a:prstGeom prst="rect">
            <a:avLst/>
          </a:prstGeom>
        </p:spPr>
      </p:pic>
      <p:pic>
        <p:nvPicPr>
          <p:cNvPr id="5" name="图片 4" descr="Tim Berners-Le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82" y="3429024"/>
            <a:ext cx="5968998" cy="33575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72066" y="2071678"/>
            <a:ext cx="3637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 Berners-Lee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807151" cy="407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434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434"/>
  <p:tag name="MH_SECTIONID" val="435,436,437,438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AUTOCOLOR" val="TRUE"/>
  <p:tag name="ID" val="626770"/>
  <p:tag name="MH_TYPE" val="CONTENTS_SECTI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AUTOCOLOR" val="TRUE"/>
  <p:tag name="ID" val="626770"/>
  <p:tag name="MH_TYPE" val="CONTENTS_SEC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AUTOCOLOR" val="TRUE"/>
  <p:tag name="ID" val="626770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AUTOCOLOR" val="TRUE"/>
  <p:tag name="ID" val="626770"/>
  <p:tag name="MH_TYPE" val="CONTENTS_SECTION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OTHERS"/>
  <p:tag name="ID" val="62677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30080993_4_524326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lvideo/id/30080993_14_524333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ENTRY"/>
  <p:tag name="ID" val="626770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7103134"/>
  <p:tag name="MH_LIBRARY" val="CONTENTS"/>
  <p:tag name="MH_TYPE" val="NUMBER"/>
  <p:tag name="ID" val="626770"/>
  <p:tag name="MH_ORDER" val="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穿越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2.xml><?xml version="1.0" encoding="utf-8"?>
<a:themeOverride xmlns:a="http://schemas.openxmlformats.org/drawingml/2006/main">
  <a:clrScheme name="穿越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3.xml><?xml version="1.0" encoding="utf-8"?>
<a:themeOverride xmlns:a="http://schemas.openxmlformats.org/drawingml/2006/main">
  <a:clrScheme name="穿越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ppt/theme/themeOverride4.xml><?xml version="1.0" encoding="utf-8"?>
<a:themeOverride xmlns:a="http://schemas.openxmlformats.org/drawingml/2006/main">
  <a:clrScheme name="穿越">
    <a:dk1>
      <a:sysClr val="windowText" lastClr="000000"/>
    </a:dk1>
    <a:lt1>
      <a:sysClr val="window" lastClr="FFFFFF"/>
    </a:lt1>
    <a:dk2>
      <a:srgbClr val="4E5B6F"/>
    </a:dk2>
    <a:lt2>
      <a:srgbClr val="D6ECFF"/>
    </a:lt2>
    <a:accent1>
      <a:srgbClr val="7FD13B"/>
    </a:accent1>
    <a:accent2>
      <a:srgbClr val="EA157A"/>
    </a:accent2>
    <a:accent3>
      <a:srgbClr val="FEB80A"/>
    </a:accent3>
    <a:accent4>
      <a:srgbClr val="00ADDC"/>
    </a:accent4>
    <a:accent5>
      <a:srgbClr val="738AC8"/>
    </a:accent5>
    <a:accent6>
      <a:srgbClr val="1AB39F"/>
    </a:accent6>
    <a:hlink>
      <a:srgbClr val="EB8803"/>
    </a:hlink>
    <a:folHlink>
      <a:srgbClr val="5F77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A000120150508A15PPBG</Template>
  <TotalTime>4183</TotalTime>
  <Words>3866</Words>
  <Application>Microsoft Office PowerPoint</Application>
  <PresentationFormat>全屏显示(4:3)</PresentationFormat>
  <Paragraphs>427</Paragraphs>
  <Slides>55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2" baseType="lpstr">
      <vt:lpstr>Microsoft Yahei</vt:lpstr>
      <vt:lpstr>黑体</vt:lpstr>
      <vt:lpstr>华文行楷</vt:lpstr>
      <vt:lpstr>华文琥珀</vt:lpstr>
      <vt:lpstr>宋体</vt:lpstr>
      <vt:lpstr>微软雅黑</vt:lpstr>
      <vt:lpstr>Arial</vt:lpstr>
      <vt:lpstr>Calibri</vt:lpstr>
      <vt:lpstr>Franklin Gothic Book</vt:lpstr>
      <vt:lpstr>Franklin Gothic Medium</vt:lpstr>
      <vt:lpstr>Tahoma</vt:lpstr>
      <vt:lpstr>Times New Roman</vt:lpstr>
      <vt:lpstr>Verdana</vt:lpstr>
      <vt:lpstr>Wingdings</vt:lpstr>
      <vt:lpstr>Wingdings 2</vt:lpstr>
      <vt:lpstr>Wingdings 3</vt:lpstr>
      <vt:lpstr>聚合</vt:lpstr>
      <vt:lpstr>第1章  Web基础知识</vt:lpstr>
      <vt:lpstr>PowerPoint 演示文稿</vt:lpstr>
      <vt:lpstr>PowerPoint 演示文稿</vt:lpstr>
      <vt:lpstr>1.1 WEB技术概述</vt:lpstr>
      <vt:lpstr>1.1.1 什么是Web</vt:lpstr>
      <vt:lpstr>什么是WEB编程？</vt:lpstr>
      <vt:lpstr>1.1.2 Web发展历程</vt:lpstr>
      <vt:lpstr>静态网页和动态网页  </vt:lpstr>
      <vt:lpstr>PowerPoint 演示文稿</vt:lpstr>
      <vt:lpstr>静态网页</vt:lpstr>
      <vt:lpstr>静态网页示例</vt:lpstr>
      <vt:lpstr>浏览器请求静态页面图</vt:lpstr>
      <vt:lpstr>Applet(application + - let)</vt:lpstr>
      <vt:lpstr>Applet处理结构</vt:lpstr>
      <vt:lpstr>Applet存在的问题</vt:lpstr>
      <vt:lpstr>动态网页</vt:lpstr>
      <vt:lpstr>动态Web—因人因时因事</vt:lpstr>
      <vt:lpstr>动态Web 的发展</vt:lpstr>
      <vt:lpstr> 用户访问CGI程序 </vt:lpstr>
      <vt:lpstr>PowerPoint 演示文稿</vt:lpstr>
      <vt:lpstr>PowerPoint 演示文稿</vt:lpstr>
      <vt:lpstr>PowerPoint 演示文稿</vt:lpstr>
      <vt:lpstr>1.2 Web应用程序的工作原理</vt:lpstr>
      <vt:lpstr>C/S结构</vt:lpstr>
      <vt:lpstr>PowerPoint 演示文稿</vt:lpstr>
      <vt:lpstr>C/S结构优缺点对比</vt:lpstr>
      <vt:lpstr>B/S结构</vt:lpstr>
      <vt:lpstr>PowerPoint 演示文稿</vt:lpstr>
      <vt:lpstr>PowerPoint 演示文稿</vt:lpstr>
      <vt:lpstr>两种重要的企业开发平台 </vt:lpstr>
      <vt:lpstr>PowerPoint 演示文稿</vt:lpstr>
      <vt:lpstr>PowerPoint 演示文稿</vt:lpstr>
      <vt:lpstr>1.3 动态Web技术</vt:lpstr>
      <vt:lpstr>PHP</vt:lpstr>
      <vt:lpstr>PowerPoint 演示文稿</vt:lpstr>
      <vt:lpstr>ASP/ASP.NET </vt:lpstr>
      <vt:lpstr>PowerPoint 演示文稿</vt:lpstr>
      <vt:lpstr>ASP.NET优势</vt:lpstr>
      <vt:lpstr>Java Web开发</vt:lpstr>
      <vt:lpstr>其它技术</vt:lpstr>
      <vt:lpstr>PowerPoint 演示文稿</vt:lpstr>
      <vt:lpstr>1.4  JAVA Web开发的方式与体系结构</vt:lpstr>
      <vt:lpstr>1.4.1  JSP的工作原理</vt:lpstr>
      <vt:lpstr>PowerPoint 演示文稿</vt:lpstr>
      <vt:lpstr>PowerPoint 演示文稿</vt:lpstr>
      <vt:lpstr>PowerPoint 演示文稿</vt:lpstr>
      <vt:lpstr>1.4.2  JAVA EE架构</vt:lpstr>
      <vt:lpstr>1.4.3  JAVA开发Web程序几种方式</vt:lpstr>
      <vt:lpstr>企业开发框架 </vt:lpstr>
      <vt:lpstr>PowerPoint 演示文稿</vt:lpstr>
      <vt:lpstr>PowerPoint 演示文稿</vt:lpstr>
      <vt:lpstr>本课程使用到的IDE</vt:lpstr>
      <vt:lpstr>本课程使用到的IDE</vt:lpstr>
      <vt:lpstr>下次课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Billgates</dc:creator>
  <cp:lastModifiedBy>A319-2</cp:lastModifiedBy>
  <cp:revision>359</cp:revision>
  <dcterms:created xsi:type="dcterms:W3CDTF">2006-05-07T00:38:24Z</dcterms:created>
  <dcterms:modified xsi:type="dcterms:W3CDTF">2022-02-16T01:56:45Z</dcterms:modified>
</cp:coreProperties>
</file>