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82"/>
  </p:notesMasterIdLst>
  <p:sldIdLst>
    <p:sldId id="598" r:id="rId2"/>
    <p:sldId id="520" r:id="rId3"/>
    <p:sldId id="521" r:id="rId4"/>
    <p:sldId id="587" r:id="rId5"/>
    <p:sldId id="605" r:id="rId6"/>
    <p:sldId id="600" r:id="rId7"/>
    <p:sldId id="519" r:id="rId8"/>
    <p:sldId id="522" r:id="rId9"/>
    <p:sldId id="523" r:id="rId10"/>
    <p:sldId id="524" r:id="rId11"/>
    <p:sldId id="576" r:id="rId12"/>
    <p:sldId id="619" r:id="rId13"/>
    <p:sldId id="620" r:id="rId14"/>
    <p:sldId id="618" r:id="rId15"/>
    <p:sldId id="621" r:id="rId16"/>
    <p:sldId id="623" r:id="rId17"/>
    <p:sldId id="624" r:id="rId18"/>
    <p:sldId id="622" r:id="rId19"/>
    <p:sldId id="490" r:id="rId20"/>
    <p:sldId id="489" r:id="rId21"/>
    <p:sldId id="491" r:id="rId22"/>
    <p:sldId id="493" r:id="rId23"/>
    <p:sldId id="494" r:id="rId24"/>
    <p:sldId id="495" r:id="rId25"/>
    <p:sldId id="498" r:id="rId26"/>
    <p:sldId id="499" r:id="rId27"/>
    <p:sldId id="500" r:id="rId28"/>
    <p:sldId id="505" r:id="rId29"/>
    <p:sldId id="507" r:id="rId30"/>
    <p:sldId id="517" r:id="rId31"/>
    <p:sldId id="546" r:id="rId32"/>
    <p:sldId id="525" r:id="rId33"/>
    <p:sldId id="526" r:id="rId34"/>
    <p:sldId id="527" r:id="rId35"/>
    <p:sldId id="528" r:id="rId36"/>
    <p:sldId id="530" r:id="rId37"/>
    <p:sldId id="531" r:id="rId38"/>
    <p:sldId id="532" r:id="rId39"/>
    <p:sldId id="573" r:id="rId40"/>
    <p:sldId id="625" r:id="rId41"/>
    <p:sldId id="626" r:id="rId42"/>
    <p:sldId id="549" r:id="rId43"/>
    <p:sldId id="550" r:id="rId44"/>
    <p:sldId id="551" r:id="rId45"/>
    <p:sldId id="552" r:id="rId46"/>
    <p:sldId id="553" r:id="rId47"/>
    <p:sldId id="554" r:id="rId48"/>
    <p:sldId id="555" r:id="rId49"/>
    <p:sldId id="556" r:id="rId50"/>
    <p:sldId id="557" r:id="rId51"/>
    <p:sldId id="558" r:id="rId52"/>
    <p:sldId id="559" r:id="rId53"/>
    <p:sldId id="578" r:id="rId54"/>
    <p:sldId id="582" r:id="rId55"/>
    <p:sldId id="581" r:id="rId56"/>
    <p:sldId id="596" r:id="rId57"/>
    <p:sldId id="608" r:id="rId58"/>
    <p:sldId id="588" r:id="rId59"/>
    <p:sldId id="589" r:id="rId60"/>
    <p:sldId id="590" r:id="rId61"/>
    <p:sldId id="591" r:id="rId62"/>
    <p:sldId id="585" r:id="rId63"/>
    <p:sldId id="609" r:id="rId64"/>
    <p:sldId id="610" r:id="rId65"/>
    <p:sldId id="627" r:id="rId66"/>
    <p:sldId id="601" r:id="rId67"/>
    <p:sldId id="628" r:id="rId68"/>
    <p:sldId id="611" r:id="rId69"/>
    <p:sldId id="612" r:id="rId70"/>
    <p:sldId id="614" r:id="rId71"/>
    <p:sldId id="613" r:id="rId72"/>
    <p:sldId id="602" r:id="rId73"/>
    <p:sldId id="615" r:id="rId74"/>
    <p:sldId id="603" r:id="rId75"/>
    <p:sldId id="617" r:id="rId76"/>
    <p:sldId id="604" r:id="rId77"/>
    <p:sldId id="629" r:id="rId78"/>
    <p:sldId id="594" r:id="rId79"/>
    <p:sldId id="597" r:id="rId80"/>
    <p:sldId id="575" r:id="rId8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2523">
          <p15:clr>
            <a:srgbClr val="A4A3A4"/>
          </p15:clr>
        </p15:guide>
        <p15:guide id="3" orient="horz" pos="2024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3838">
          <p15:clr>
            <a:srgbClr val="A4A3A4"/>
          </p15:clr>
        </p15:guide>
        <p15:guide id="7" pos="431">
          <p15:clr>
            <a:srgbClr val="A4A3A4"/>
          </p15:clr>
        </p15:guide>
        <p15:guide id="8" pos="2880">
          <p15:clr>
            <a:srgbClr val="A4A3A4"/>
          </p15:clr>
        </p15:guide>
        <p15:guide id="9" pos="884">
          <p15:clr>
            <a:srgbClr val="A4A3A4"/>
          </p15:clr>
        </p15:guide>
        <p15:guide id="10" pos="1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00"/>
    <a:srgbClr val="FFCC00"/>
    <a:srgbClr val="FFCC66"/>
    <a:srgbClr val="FFFF66"/>
    <a:srgbClr val="CC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 autoAdjust="0"/>
    <p:restoredTop sz="88602" autoAdjust="0"/>
  </p:normalViewPr>
  <p:slideViewPr>
    <p:cSldViewPr>
      <p:cViewPr varScale="1">
        <p:scale>
          <a:sx n="97" d="100"/>
          <a:sy n="97" d="100"/>
        </p:scale>
        <p:origin x="2082" y="84"/>
      </p:cViewPr>
      <p:guideLst>
        <p:guide orient="horz" pos="799"/>
        <p:guide orient="horz" pos="2523"/>
        <p:guide orient="horz" pos="2024"/>
        <p:guide orient="horz" pos="572"/>
        <p:guide orient="horz" pos="2160"/>
        <p:guide orient="horz" pos="3838"/>
        <p:guide pos="431"/>
        <p:guide pos="2880"/>
        <p:guide pos="884"/>
        <p:guide pos="1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997292FC-2894-4DB1-A963-AA517EEAB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0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1993%E5%B9%B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292FC-2894-4DB1-A963-AA517EEAB36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926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292FC-2894-4DB1-A963-AA517EEAB360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35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292FC-2894-4DB1-A963-AA517EEAB360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39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292FC-2894-4DB1-A963-AA517EEAB360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866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292FC-2894-4DB1-A963-AA517EEAB360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159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Email:</a:t>
            </a:r>
            <a:r>
              <a:rPr lang="zh-CN" altLang="en-US" dirty="0"/>
              <a:t>类型要求输入格式正确的</a:t>
            </a:r>
            <a:r>
              <a:rPr lang="en-US" altLang="zh-CN" dirty="0"/>
              <a:t>email</a:t>
            </a:r>
            <a:r>
              <a:rPr lang="zh-CN" altLang="en-US" dirty="0"/>
              <a:t>地址</a:t>
            </a:r>
            <a:r>
              <a:rPr lang="en-US" altLang="zh-CN" dirty="0"/>
              <a:t>,</a:t>
            </a:r>
            <a:r>
              <a:rPr lang="zh-CN" altLang="en-US" dirty="0"/>
              <a:t>否则浏览器是不允许提交的</a:t>
            </a:r>
            <a:r>
              <a:rPr lang="en-US" altLang="zh-CN" dirty="0"/>
              <a:t>,</a:t>
            </a:r>
            <a:r>
              <a:rPr lang="zh-CN" altLang="en-US" dirty="0"/>
              <a:t>并会有一个错误信息提示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要求输入格式正确的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地址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要求输入格式数字，默认会有上下两个按钮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此类型将显示一个可拖动的滑块条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并可通过设定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max/min/step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值限定拖动范围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拖动时会反馈给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一个值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此类型表示输入的将是一个搜索关键字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results=s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x-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webkit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-speech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可显示一个搜索小图标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Color:</a:t>
            </a:r>
            <a:r>
              <a:rPr lang="zh-CN" altLang="en-US" dirty="0"/>
              <a:t>此类型表单</a:t>
            </a:r>
            <a:r>
              <a:rPr lang="en-US" altLang="zh-CN" dirty="0"/>
              <a:t>,</a:t>
            </a:r>
            <a:r>
              <a:rPr lang="zh-CN" altLang="en-US" dirty="0"/>
              <a:t>可让用户通过颜色选择器选择一个颜色值</a:t>
            </a:r>
            <a:r>
              <a:rPr lang="en-US" altLang="zh-CN" dirty="0"/>
              <a:t>,</a:t>
            </a:r>
            <a:r>
              <a:rPr lang="zh-CN" altLang="en-US" dirty="0"/>
              <a:t>并反馈到</a:t>
            </a:r>
            <a:r>
              <a:rPr lang="en-US" altLang="zh-CN" dirty="0"/>
              <a:t>value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可以设置默认值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autocomplete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属性规定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input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域应该拥有自动完成功能。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默认聚焦属性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可在页面加载时聚焦到一个表单控件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类似于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focus().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form </a:t>
            </a:r>
            <a:r>
              <a:rPr lang="zh-CN" altLang="en-US" dirty="0"/>
              <a:t>属性规定输入域所属的一个或多个表单。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表单重写属性（</a:t>
            </a:r>
            <a:r>
              <a:rPr lang="en-US" altLang="zh-CN" dirty="0"/>
              <a:t>form override attributes</a:t>
            </a:r>
            <a:r>
              <a:rPr lang="zh-CN" altLang="en-US" dirty="0"/>
              <a:t>）允许您重写 </a:t>
            </a:r>
            <a:r>
              <a:rPr lang="en-US" altLang="zh-CN" dirty="0"/>
              <a:t>form </a:t>
            </a:r>
            <a:r>
              <a:rPr lang="zh-CN" altLang="en-US" dirty="0"/>
              <a:t>元素的某些属性设定</a:t>
            </a:r>
            <a:r>
              <a:rPr lang="en-US" altLang="zh-CN" dirty="0"/>
              <a:t>, </a:t>
            </a:r>
            <a:r>
              <a:rPr lang="en-US" altLang="zh-CN" dirty="0" err="1"/>
              <a:t>formaction</a:t>
            </a:r>
            <a:r>
              <a:rPr lang="en-US" altLang="zh-CN" dirty="0"/>
              <a:t> - </a:t>
            </a:r>
            <a:r>
              <a:rPr lang="zh-CN" altLang="en-US" dirty="0"/>
              <a:t>重写表单的 </a:t>
            </a:r>
            <a:r>
              <a:rPr lang="en-US" altLang="zh-CN" dirty="0"/>
              <a:t>action 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multiple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属性规定输入域中可选择多个值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pattern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类型为正则验证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可以完成各种复杂的验证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placeholder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属性提供一种提示（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），描述输入域所期待的值。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required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属性规定必须在提交之前填写输入域（不能为空）。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292FC-2894-4DB1-A963-AA517EEAB360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188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Email:</a:t>
            </a:r>
            <a:r>
              <a:rPr lang="zh-CN" altLang="en-US" dirty="0"/>
              <a:t>类型要求输入格式正确的</a:t>
            </a:r>
            <a:r>
              <a:rPr lang="en-US" altLang="zh-CN" dirty="0"/>
              <a:t>email</a:t>
            </a:r>
            <a:r>
              <a:rPr lang="zh-CN" altLang="en-US" dirty="0"/>
              <a:t>地址</a:t>
            </a:r>
            <a:r>
              <a:rPr lang="en-US" altLang="zh-CN" dirty="0"/>
              <a:t>,</a:t>
            </a:r>
            <a:r>
              <a:rPr lang="zh-CN" altLang="en-US" dirty="0"/>
              <a:t>否则浏览器是不允许提交的</a:t>
            </a:r>
            <a:r>
              <a:rPr lang="en-US" altLang="zh-CN" dirty="0"/>
              <a:t>,</a:t>
            </a:r>
            <a:r>
              <a:rPr lang="zh-CN" altLang="en-US" dirty="0"/>
              <a:t>并会有一个错误信息提示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要求输入格式正确的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地址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要求输入格式数字，默认会有上下两个按钮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此类型将显示一个可拖动的滑块条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并可通过设定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max/min/step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值限定拖动范围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拖动时会反馈给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一个值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此类型表示输入的将是一个搜索关键字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results=s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x-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webkit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-speech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可显示一个搜索小图标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Color:</a:t>
            </a:r>
            <a:r>
              <a:rPr lang="zh-CN" altLang="en-US" dirty="0"/>
              <a:t>此类型表单</a:t>
            </a:r>
            <a:r>
              <a:rPr lang="en-US" altLang="zh-CN" dirty="0"/>
              <a:t>,</a:t>
            </a:r>
            <a:r>
              <a:rPr lang="zh-CN" altLang="en-US" dirty="0"/>
              <a:t>可让用户通过颜色选择器选择一个颜色值</a:t>
            </a:r>
            <a:r>
              <a:rPr lang="en-US" altLang="zh-CN" dirty="0"/>
              <a:t>,</a:t>
            </a:r>
            <a:r>
              <a:rPr lang="zh-CN" altLang="en-US" dirty="0"/>
              <a:t>并反馈到</a:t>
            </a:r>
            <a:r>
              <a:rPr lang="en-US" altLang="zh-CN" dirty="0"/>
              <a:t>value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可以设置默认值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autocomplete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属性规定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input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域应该拥有自动完成功能。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默认聚焦属性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可在页面加载时聚焦到一个表单控件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类似于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focus().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form </a:t>
            </a:r>
            <a:r>
              <a:rPr lang="zh-CN" altLang="en-US" dirty="0"/>
              <a:t>属性规定输入域所属的一个或多个表单。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表单重写属性（</a:t>
            </a:r>
            <a:r>
              <a:rPr lang="en-US" altLang="zh-CN" dirty="0"/>
              <a:t>form override attributes</a:t>
            </a:r>
            <a:r>
              <a:rPr lang="zh-CN" altLang="en-US" dirty="0"/>
              <a:t>）允许您重写 </a:t>
            </a:r>
            <a:r>
              <a:rPr lang="en-US" altLang="zh-CN" dirty="0"/>
              <a:t>form </a:t>
            </a:r>
            <a:r>
              <a:rPr lang="zh-CN" altLang="en-US" dirty="0"/>
              <a:t>元素的某些属性设定</a:t>
            </a:r>
            <a:r>
              <a:rPr lang="en-US" altLang="zh-CN" dirty="0"/>
              <a:t>, </a:t>
            </a:r>
            <a:r>
              <a:rPr lang="en-US" altLang="zh-CN" dirty="0" err="1"/>
              <a:t>formaction</a:t>
            </a:r>
            <a:r>
              <a:rPr lang="en-US" altLang="zh-CN" dirty="0"/>
              <a:t> - </a:t>
            </a:r>
            <a:r>
              <a:rPr lang="zh-CN" altLang="en-US" dirty="0"/>
              <a:t>重写表单的 </a:t>
            </a:r>
            <a:r>
              <a:rPr lang="en-US" altLang="zh-CN" dirty="0"/>
              <a:t>action 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multiple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属性规定输入域中可选择多个值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pattern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类型为正则验证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可以完成各种复杂的验证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placeholder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属性提供一种提示（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），描述输入域所期待的值。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required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属性规定必须在提交之前填写输入域（不能为空）。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292FC-2894-4DB1-A963-AA517EEAB360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55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没有</a:t>
            </a:r>
            <a:r>
              <a:rPr lang="en-US" altLang="zh-CN" dirty="0"/>
              <a:t>1.0</a:t>
            </a:r>
            <a:r>
              <a:rPr lang="zh-CN" altLang="en-US" dirty="0"/>
              <a:t>版本是因为当时有很多不同的版本。有些人认为蒂姆</a:t>
            </a:r>
            <a:r>
              <a:rPr lang="en-US" altLang="zh-CN" dirty="0"/>
              <a:t>·</a:t>
            </a:r>
            <a:r>
              <a:rPr lang="zh-CN" altLang="en-US" dirty="0"/>
              <a:t>伯纳斯</a:t>
            </a:r>
            <a:r>
              <a:rPr lang="en-US" altLang="zh-CN" dirty="0"/>
              <a:t>-</a:t>
            </a:r>
            <a:r>
              <a:rPr lang="zh-CN" altLang="en-US" dirty="0"/>
              <a:t>李的版本应该算初版，这个版本没有</a:t>
            </a:r>
            <a:r>
              <a:rPr lang="en-US" altLang="zh-CN" dirty="0"/>
              <a:t>IMG</a:t>
            </a:r>
            <a:r>
              <a:rPr lang="zh-CN" altLang="en-US" dirty="0"/>
              <a:t>元素。当时被称为</a:t>
            </a:r>
            <a:r>
              <a:rPr lang="en-US" altLang="zh-CN" b="1" dirty="0"/>
              <a:t>HTML+</a:t>
            </a:r>
            <a:r>
              <a:rPr lang="zh-CN" altLang="en-US" dirty="0"/>
              <a:t>的后续版开发工作于</a:t>
            </a:r>
            <a:r>
              <a:rPr lang="en-US" altLang="zh-CN" dirty="0">
                <a:hlinkClick r:id="rId3" action="ppaction://hlinkfile" tooltip="1993年"/>
              </a:rPr>
              <a:t>1993</a:t>
            </a:r>
            <a:r>
              <a:rPr lang="zh-CN" altLang="en-US" dirty="0">
                <a:hlinkClick r:id="rId3" action="ppaction://hlinkfile" tooltip="1993年"/>
              </a:rPr>
              <a:t>年</a:t>
            </a:r>
            <a:r>
              <a:rPr lang="zh-CN" altLang="en-US" dirty="0"/>
              <a:t>开始，最初被设计成为“</a:t>
            </a:r>
            <a:r>
              <a:rPr lang="en-US" altLang="zh-CN" dirty="0"/>
              <a:t>HTML</a:t>
            </a:r>
            <a:r>
              <a:rPr lang="zh-CN" altLang="en-US" dirty="0"/>
              <a:t>的一个超集”。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的早期发展中，</a:t>
            </a:r>
            <a:r>
              <a:rPr lang="en-US" altLang="zh-CN" dirty="0"/>
              <a:t>W3C</a:t>
            </a:r>
            <a:r>
              <a:rPr lang="zh-CN" altLang="en-US" dirty="0"/>
              <a:t>成立之前，很多标准的制定都是在浏览器的开发者们互相讨论的情况下完成的，比如</a:t>
            </a:r>
            <a:r>
              <a:rPr lang="en-US" altLang="zh-CN" dirty="0"/>
              <a:t>HTML 2.0, 3.2</a:t>
            </a:r>
            <a:r>
              <a:rPr lang="zh-CN" altLang="en-US" dirty="0"/>
              <a:t>直到</a:t>
            </a:r>
            <a:r>
              <a:rPr lang="en-US" altLang="zh-CN" dirty="0"/>
              <a:t>4.0, 4.01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这些标准大部分都是先有实现后有标准。在这种情况下，</a:t>
            </a:r>
            <a:r>
              <a:rPr lang="en-US" altLang="zh-CN" dirty="0"/>
              <a:t>HTML</a:t>
            </a:r>
            <a:r>
              <a:rPr lang="zh-CN" altLang="en-US" dirty="0"/>
              <a:t>标准不是很规范，浏览器也对</a:t>
            </a:r>
            <a:r>
              <a:rPr lang="en-US" altLang="zh-CN" dirty="0"/>
              <a:t>HTML</a:t>
            </a:r>
            <a:r>
              <a:rPr lang="zh-CN" altLang="en-US" dirty="0"/>
              <a:t>页面中的错误相当宽容。</a:t>
            </a:r>
          </a:p>
          <a:p>
            <a:r>
              <a:rPr lang="zh-CN" altLang="en-US" dirty="0"/>
              <a:t>这反过来又导致了</a:t>
            </a:r>
            <a:r>
              <a:rPr lang="en-US" altLang="zh-CN" dirty="0"/>
              <a:t>HTML</a:t>
            </a:r>
            <a:r>
              <a:rPr lang="zh-CN" altLang="en-US" dirty="0"/>
              <a:t>作者写出了大量的含有错误的</a:t>
            </a:r>
            <a:r>
              <a:rPr lang="en-US" altLang="zh-CN" dirty="0"/>
              <a:t>HTML</a:t>
            </a:r>
            <a:r>
              <a:rPr lang="zh-CN" altLang="en-US" dirty="0"/>
              <a:t>页面。据说，时至今日</a:t>
            </a:r>
            <a:r>
              <a:rPr lang="en-US" altLang="zh-CN" dirty="0"/>
              <a:t>web</a:t>
            </a:r>
            <a:r>
              <a:rPr lang="zh-CN" altLang="en-US" dirty="0"/>
              <a:t>上</a:t>
            </a:r>
            <a:r>
              <a:rPr lang="en-US" altLang="zh-CN" dirty="0"/>
              <a:t>99%</a:t>
            </a:r>
            <a:r>
              <a:rPr lang="zh-CN" altLang="en-US" dirty="0"/>
              <a:t>的页面都含有</a:t>
            </a:r>
            <a:r>
              <a:rPr lang="en-US" altLang="zh-CN" dirty="0"/>
              <a:t>HTML</a:t>
            </a:r>
            <a:r>
              <a:rPr lang="zh-CN" altLang="en-US" dirty="0"/>
              <a:t>错误。</a:t>
            </a:r>
          </a:p>
          <a:p>
            <a:r>
              <a:rPr lang="en-US" altLang="zh-CN" dirty="0"/>
              <a:t>W3C</a:t>
            </a:r>
            <a:r>
              <a:rPr lang="zh-CN" altLang="en-US" dirty="0"/>
              <a:t>随后意识到了这个问题，并认为这是互联网的一个基础性问题，应该加以解决。为了规范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W3C</a:t>
            </a:r>
            <a:r>
              <a:rPr lang="zh-CN" altLang="en-US" dirty="0"/>
              <a:t>结合</a:t>
            </a:r>
            <a:r>
              <a:rPr lang="en-US" altLang="zh-CN" dirty="0"/>
              <a:t>XML</a:t>
            </a:r>
            <a:r>
              <a:rPr lang="zh-CN" altLang="en-US" dirty="0"/>
              <a:t>制定了</a:t>
            </a:r>
            <a:r>
              <a:rPr lang="en-US" altLang="zh-CN" dirty="0"/>
              <a:t>XHTML 1.0</a:t>
            </a:r>
            <a:r>
              <a:rPr lang="zh-CN" altLang="en-US" dirty="0"/>
              <a:t>标准，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标准通用标记语言下的一个应用</a:t>
            </a:r>
            <a:r>
              <a:rPr lang="en-US" altLang="zh-CN" dirty="0"/>
              <a:t>HTML</a:t>
            </a:r>
            <a:r>
              <a:rPr lang="zh-CN" altLang="en-US" dirty="0"/>
              <a:t>标准自</a:t>
            </a:r>
            <a:r>
              <a:rPr lang="en-US" altLang="zh-CN" dirty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月发布的</a:t>
            </a:r>
            <a:r>
              <a:rPr lang="en-US" altLang="zh-CN" dirty="0"/>
              <a:t>HTML4.01</a:t>
            </a:r>
            <a:r>
              <a:rPr lang="zh-CN" altLang="en-US" dirty="0"/>
              <a:t>后，后继的</a:t>
            </a:r>
            <a:r>
              <a:rPr lang="en-US" altLang="zh-CN" dirty="0"/>
              <a:t>HTML5</a:t>
            </a:r>
            <a:r>
              <a:rPr lang="zh-CN" altLang="en-US" dirty="0"/>
              <a:t>和其它标准被束之高阁，为了推动</a:t>
            </a:r>
            <a:r>
              <a:rPr lang="en-US" altLang="zh-CN" dirty="0"/>
              <a:t>Web</a:t>
            </a:r>
            <a:r>
              <a:rPr lang="zh-CN" altLang="en-US" dirty="0"/>
              <a:t>标准化运动的发展，一些公司联合起来，成立了一个叫做 </a:t>
            </a:r>
            <a:r>
              <a:rPr lang="en-US" altLang="zh-CN" dirty="0"/>
              <a:t>Web Hypertext Application Technology Working Group </a:t>
            </a:r>
            <a:r>
              <a:rPr lang="zh-CN" altLang="en-US" dirty="0"/>
              <a:t>（</a:t>
            </a:r>
            <a:r>
              <a:rPr lang="en-US" altLang="zh-CN" dirty="0"/>
              <a:t>Web</a:t>
            </a:r>
            <a:r>
              <a:rPr lang="zh-CN" altLang="en-US" dirty="0"/>
              <a:t>超文本应用技术工作组 </a:t>
            </a:r>
            <a:r>
              <a:rPr lang="en-US" altLang="zh-CN" dirty="0"/>
              <a:t>-WHATWG</a:t>
            </a:r>
            <a:r>
              <a:rPr lang="zh-CN" altLang="en-US" dirty="0"/>
              <a:t>） 的组织。</a:t>
            </a:r>
            <a:r>
              <a:rPr lang="en-US" altLang="zh-CN" dirty="0"/>
              <a:t>WHATWG </a:t>
            </a:r>
            <a:r>
              <a:rPr lang="zh-CN" altLang="en-US" dirty="0"/>
              <a:t>致力于 </a:t>
            </a:r>
            <a:r>
              <a:rPr lang="en-US" altLang="zh-CN" dirty="0"/>
              <a:t>Web </a:t>
            </a:r>
            <a:r>
              <a:rPr lang="zh-CN" altLang="en-US" dirty="0"/>
              <a:t>表单和应用程序，而</a:t>
            </a:r>
            <a:r>
              <a:rPr lang="en-US" altLang="zh-CN" dirty="0"/>
              <a:t>W3C</a:t>
            </a:r>
            <a:r>
              <a:rPr lang="zh-CN" altLang="en-US" dirty="0"/>
              <a:t>（</a:t>
            </a:r>
            <a:r>
              <a:rPr lang="en-US" altLang="zh-CN" dirty="0"/>
              <a:t>World Wide Web Consortium</a:t>
            </a:r>
            <a:r>
              <a:rPr lang="zh-CN" altLang="en-US" dirty="0"/>
              <a:t>，万维网联盟） 专注于</a:t>
            </a:r>
            <a:r>
              <a:rPr lang="en-US" altLang="zh-CN" dirty="0"/>
              <a:t>XHTML2.0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292FC-2894-4DB1-A963-AA517EEAB36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另外一位是一条宽度为</a:t>
            </a:r>
            <a:r>
              <a:rPr lang="en-US" altLang="zh-CN" dirty="0"/>
              <a:t>1</a:t>
            </a:r>
            <a:r>
              <a:rPr lang="zh-CN" altLang="en-US" dirty="0"/>
              <a:t>像素的黑色水平线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292FC-2894-4DB1-A963-AA517EEAB36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97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  <a:buFontTx/>
              <a:buNone/>
            </a:pPr>
            <a:fld id="{82102F1A-6F42-4B39-BE0D-49F2668187C5}" type="slidenum">
              <a:rPr lang="en-US" altLang="zh-CN" sz="1200">
                <a:ea typeface="宋体" pitchFamily="2" charset="-122"/>
              </a:rPr>
              <a:pPr algn="r"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讲解要点：</a:t>
            </a:r>
          </a:p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z.cn</a:t>
            </a:r>
            <a:r>
              <a:rPr lang="zh-CN" altLang="en-US" dirty="0"/>
              <a:t>里</a:t>
            </a:r>
            <a:r>
              <a:rPr lang="zh-CN" altLang="en-US"/>
              <a:t>有表格</a:t>
            </a:r>
            <a:endParaRPr lang="en-US" altLang="zh-CN"/>
          </a:p>
          <a:p>
            <a:pPr eaLnBrk="1" hangingPunct="1"/>
            <a:r>
              <a:rPr lang="en-US" altLang="zh-CN"/>
              <a:t>https://blog.csdn.net/qq_38216661/article/details/81638102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  <a:buFontTx/>
              <a:buNone/>
            </a:pPr>
            <a:fld id="{F4F9AD0C-A6E7-499F-AED7-3D816394A855}" type="slidenum">
              <a:rPr lang="en-US" altLang="zh-CN" sz="1200">
                <a:ea typeface="宋体" pitchFamily="2" charset="-122"/>
              </a:rPr>
              <a:pPr algn="r"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讲解要点：</a:t>
            </a:r>
          </a:p>
          <a:p>
            <a:pPr eaLnBrk="1" hangingPunct="1"/>
            <a:r>
              <a:rPr lang="zh-CN" alt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292FC-2894-4DB1-A963-AA517EEAB360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17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讲解要点：</a:t>
            </a:r>
          </a:p>
          <a:p>
            <a:r>
              <a:rPr lang="zh-CN" alt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的早期发展中，</a:t>
            </a:r>
            <a:r>
              <a:rPr lang="en-US" altLang="zh-CN" dirty="0"/>
              <a:t>W3C</a:t>
            </a:r>
            <a:r>
              <a:rPr lang="zh-CN" altLang="en-US" dirty="0"/>
              <a:t>成立之前，很多标准的制定都是在浏览器的开发者们互相讨论的情况下完成的，比如</a:t>
            </a:r>
            <a:r>
              <a:rPr lang="en-US" altLang="zh-CN" dirty="0"/>
              <a:t>HTML 2.0, 3.2</a:t>
            </a:r>
            <a:r>
              <a:rPr lang="zh-CN" altLang="en-US" dirty="0"/>
              <a:t>直到</a:t>
            </a:r>
            <a:r>
              <a:rPr lang="en-US" altLang="zh-CN" dirty="0"/>
              <a:t>4.0, 4.01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这些标准大部分都是先有实现后有标准。在这种情况下，</a:t>
            </a:r>
            <a:r>
              <a:rPr lang="en-US" altLang="zh-CN" dirty="0"/>
              <a:t>HTML</a:t>
            </a:r>
            <a:r>
              <a:rPr lang="zh-CN" altLang="en-US" dirty="0"/>
              <a:t>标准不是很规范，浏览器也对</a:t>
            </a:r>
            <a:r>
              <a:rPr lang="en-US" altLang="zh-CN" dirty="0"/>
              <a:t>HTML</a:t>
            </a:r>
            <a:r>
              <a:rPr lang="zh-CN" altLang="en-US" dirty="0"/>
              <a:t>页面中的错误相当宽容。</a:t>
            </a:r>
            <a:endParaRPr lang="en-US" altLang="zh-CN" dirty="0"/>
          </a:p>
          <a:p>
            <a:r>
              <a:rPr lang="zh-CN" altLang="en-US" dirty="0"/>
              <a:t>这反过来又导致了</a:t>
            </a:r>
            <a:r>
              <a:rPr lang="en-US" altLang="zh-CN" dirty="0"/>
              <a:t>HTML</a:t>
            </a:r>
            <a:r>
              <a:rPr lang="zh-CN" altLang="en-US" dirty="0"/>
              <a:t>作者写出了大量的含有错误的</a:t>
            </a:r>
            <a:r>
              <a:rPr lang="en-US" altLang="zh-CN" dirty="0"/>
              <a:t>HTML</a:t>
            </a:r>
            <a:r>
              <a:rPr lang="zh-CN" altLang="en-US" dirty="0"/>
              <a:t>页面。据说，时至今日</a:t>
            </a:r>
            <a:r>
              <a:rPr lang="en-US" altLang="zh-CN" dirty="0"/>
              <a:t>web</a:t>
            </a:r>
            <a:r>
              <a:rPr lang="zh-CN" altLang="en-US" dirty="0"/>
              <a:t>上</a:t>
            </a:r>
            <a:r>
              <a:rPr lang="en-US" altLang="zh-CN" dirty="0"/>
              <a:t>99%</a:t>
            </a:r>
            <a:r>
              <a:rPr lang="zh-CN" altLang="en-US" dirty="0"/>
              <a:t>的页面都含有</a:t>
            </a:r>
            <a:r>
              <a:rPr lang="en-US" altLang="zh-CN" dirty="0"/>
              <a:t>HTML</a:t>
            </a:r>
            <a:r>
              <a:rPr lang="zh-CN" altLang="en-US" dirty="0"/>
              <a:t>错误。</a:t>
            </a:r>
            <a:endParaRPr lang="en-US" altLang="zh-CN" dirty="0"/>
          </a:p>
          <a:p>
            <a:r>
              <a:rPr lang="en-US" altLang="zh-CN" dirty="0"/>
              <a:t>W3C</a:t>
            </a:r>
            <a:r>
              <a:rPr lang="zh-CN" altLang="en-US" dirty="0"/>
              <a:t>随后意识到了这个问题，并认为这是互联网的一个基础性问题，应该加以解决。为了规范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W3C</a:t>
            </a:r>
            <a:r>
              <a:rPr lang="zh-CN" altLang="en-US" dirty="0"/>
              <a:t>结合</a:t>
            </a:r>
            <a:r>
              <a:rPr lang="en-US" altLang="zh-CN" dirty="0"/>
              <a:t>XML</a:t>
            </a:r>
            <a:r>
              <a:rPr lang="zh-CN" altLang="en-US" dirty="0"/>
              <a:t>制定了</a:t>
            </a:r>
            <a:r>
              <a:rPr lang="en-US" altLang="zh-CN" dirty="0"/>
              <a:t>XHTML 1.0</a:t>
            </a:r>
            <a:r>
              <a:rPr lang="zh-CN" altLang="en-US" dirty="0"/>
              <a:t>标准，这个标准没有增加任何新的</a:t>
            </a:r>
            <a:r>
              <a:rPr lang="en-US" altLang="zh-CN" dirty="0"/>
              <a:t>tag</a:t>
            </a:r>
            <a:r>
              <a:rPr lang="zh-CN" altLang="en-US" dirty="0"/>
              <a:t>，只是按照</a:t>
            </a:r>
            <a:r>
              <a:rPr lang="en-US" altLang="zh-CN" dirty="0"/>
              <a:t>XML</a:t>
            </a:r>
            <a:r>
              <a:rPr lang="zh-CN" altLang="en-US" dirty="0"/>
              <a:t>的要求来规范</a:t>
            </a:r>
            <a:r>
              <a:rPr lang="en-US" altLang="zh-CN" dirty="0"/>
              <a:t>HTML</a:t>
            </a:r>
            <a:r>
              <a:rPr lang="zh-CN" altLang="en-US" dirty="0"/>
              <a:t>，并定义了一个新的</a:t>
            </a:r>
            <a:r>
              <a:rPr lang="en-US" altLang="zh-CN" dirty="0"/>
              <a:t>MIME type</a:t>
            </a:r>
            <a:r>
              <a:rPr lang="zh-CN" altLang="en-US" dirty="0"/>
              <a:t>，</a:t>
            </a:r>
            <a:r>
              <a:rPr lang="en-US" altLang="zh-CN" dirty="0"/>
              <a:t>application/</a:t>
            </a:r>
            <a:r>
              <a:rPr lang="en-US" altLang="zh-CN" dirty="0" err="1"/>
              <a:t>xhtml+xml</a:t>
            </a:r>
            <a:r>
              <a:rPr lang="zh-CN" altLang="en-US" dirty="0"/>
              <a:t>。</a:t>
            </a:r>
            <a:r>
              <a:rPr lang="en-US" altLang="zh-CN" dirty="0"/>
              <a:t>W3C</a:t>
            </a:r>
            <a:r>
              <a:rPr lang="zh-CN" altLang="en-US" dirty="0"/>
              <a:t>的初衷是对这个</a:t>
            </a:r>
            <a:r>
              <a:rPr lang="en-US" altLang="zh-CN" dirty="0"/>
              <a:t>MIME type</a:t>
            </a:r>
            <a:r>
              <a:rPr lang="zh-CN" altLang="en-US" dirty="0"/>
              <a:t>浏览器要实行强错误检查，既如果页面有</a:t>
            </a:r>
            <a:r>
              <a:rPr lang="en-US" altLang="zh-CN" dirty="0"/>
              <a:t>HTML</a:t>
            </a:r>
            <a:r>
              <a:rPr lang="zh-CN" altLang="en-US" dirty="0"/>
              <a:t>错误，就要显示错误信息。但是由于已有的</a:t>
            </a:r>
            <a:r>
              <a:rPr lang="en-US" altLang="zh-CN" dirty="0"/>
              <a:t>web</a:t>
            </a:r>
            <a:r>
              <a:rPr lang="zh-CN" altLang="en-US" dirty="0"/>
              <a:t>页面中已经有了大量的错误，很多开发者拒绝使用新的</a:t>
            </a:r>
            <a:r>
              <a:rPr lang="en-US" altLang="zh-CN" dirty="0"/>
              <a:t>MIME type</a:t>
            </a:r>
            <a:r>
              <a:rPr lang="zh-CN" altLang="en-US" dirty="0"/>
              <a:t>。</a:t>
            </a:r>
            <a:r>
              <a:rPr lang="en-US" altLang="zh-CN" dirty="0"/>
              <a:t>W3C</a:t>
            </a:r>
            <a:r>
              <a:rPr lang="zh-CN" altLang="en-US" dirty="0"/>
              <a:t>不得已，在</a:t>
            </a:r>
            <a:r>
              <a:rPr lang="en-US" altLang="zh-CN" dirty="0"/>
              <a:t>XHTML 1.0</a:t>
            </a:r>
            <a:r>
              <a:rPr lang="zh-CN" altLang="en-US" dirty="0"/>
              <a:t>的标准之后加了一个附录</a:t>
            </a:r>
            <a:r>
              <a:rPr lang="en-US" altLang="zh-CN" dirty="0"/>
              <a:t>C</a:t>
            </a:r>
            <a:r>
              <a:rPr lang="zh-CN" altLang="en-US" dirty="0"/>
              <a:t>，允许开发者使用</a:t>
            </a:r>
            <a:r>
              <a:rPr lang="en-US" altLang="zh-CN" dirty="0"/>
              <a:t>XHTML</a:t>
            </a:r>
            <a:r>
              <a:rPr lang="zh-CN" altLang="en-US" dirty="0"/>
              <a:t>语法来写页面，同时使用旧的</a:t>
            </a:r>
            <a:r>
              <a:rPr lang="en-US" altLang="zh-CN" dirty="0"/>
              <a:t>MIME type</a:t>
            </a:r>
            <a:r>
              <a:rPr lang="zh-CN" altLang="en-US" dirty="0"/>
              <a:t>，</a:t>
            </a:r>
            <a:r>
              <a:rPr lang="en-US" altLang="zh-CN" dirty="0"/>
              <a:t>application/html</a:t>
            </a:r>
            <a:r>
              <a:rPr lang="zh-CN" altLang="en-US" dirty="0"/>
              <a:t>，来分发页面。这个旧的</a:t>
            </a:r>
            <a:r>
              <a:rPr lang="en-US" altLang="zh-CN" dirty="0"/>
              <a:t>MIME type</a:t>
            </a:r>
            <a:r>
              <a:rPr lang="zh-CN" altLang="en-US" dirty="0"/>
              <a:t>不会触发浏览器的强错误检查。这就是我们今天看到的情况，很多网站宣称自己遵守</a:t>
            </a:r>
            <a:r>
              <a:rPr lang="en-US" altLang="zh-CN" dirty="0"/>
              <a:t>XHTML 1.0</a:t>
            </a:r>
            <a:r>
              <a:rPr lang="zh-CN" altLang="en-US" dirty="0"/>
              <a:t>标准，那只不过是说，他的页面中用了</a:t>
            </a:r>
            <a:r>
              <a:rPr lang="en-US" altLang="zh-CN" dirty="0"/>
              <a:t>XHTML</a:t>
            </a:r>
            <a:r>
              <a:rPr lang="zh-CN" altLang="en-US" dirty="0"/>
              <a:t>语法，但并不能保证完全没有错误。要验证</a:t>
            </a:r>
            <a:r>
              <a:rPr lang="en-US" altLang="zh-CN" dirty="0"/>
              <a:t>XHTML</a:t>
            </a:r>
            <a:r>
              <a:rPr lang="zh-CN" altLang="en-US" dirty="0"/>
              <a:t>有没有真正起效，需要查看</a:t>
            </a:r>
            <a:r>
              <a:rPr lang="en-US" altLang="zh-CN" dirty="0"/>
              <a:t>web</a:t>
            </a:r>
            <a:r>
              <a:rPr lang="zh-CN" altLang="en-US" dirty="0"/>
              <a:t>服务器使用哪种</a:t>
            </a:r>
            <a:r>
              <a:rPr lang="en-US" altLang="zh-CN" dirty="0"/>
              <a:t>MIME type</a:t>
            </a:r>
            <a:r>
              <a:rPr lang="zh-CN" altLang="en-US" dirty="0"/>
              <a:t>来分发页面的。</a:t>
            </a:r>
            <a:r>
              <a:rPr lang="en-US" altLang="zh-CN" dirty="0"/>
              <a:t>W3C</a:t>
            </a:r>
            <a:r>
              <a:rPr lang="zh-CN" altLang="en-US" dirty="0"/>
              <a:t>随后在</a:t>
            </a:r>
            <a:r>
              <a:rPr lang="en-US" altLang="zh-CN" dirty="0"/>
              <a:t>XHTML 1.1</a:t>
            </a:r>
            <a:r>
              <a:rPr lang="zh-CN" altLang="en-US" dirty="0"/>
              <a:t>中取消了附录</a:t>
            </a:r>
            <a:r>
              <a:rPr lang="en-US" altLang="zh-CN" dirty="0"/>
              <a:t>C</a:t>
            </a:r>
            <a:r>
              <a:rPr lang="zh-CN" altLang="en-US" dirty="0"/>
              <a:t>，即使用</a:t>
            </a:r>
            <a:r>
              <a:rPr lang="en-US" altLang="zh-CN" dirty="0"/>
              <a:t>XHTML 1.1</a:t>
            </a:r>
            <a:r>
              <a:rPr lang="zh-CN" altLang="en-US" dirty="0"/>
              <a:t>标准的页面必须用新的</a:t>
            </a:r>
            <a:r>
              <a:rPr lang="en-US" altLang="zh-CN" dirty="0"/>
              <a:t>MIME type</a:t>
            </a:r>
            <a:r>
              <a:rPr lang="zh-CN" altLang="en-US" dirty="0"/>
              <a:t>来分发。于是这个标准并没有很多人采用。这种情况同样发生在尚未完成的</a:t>
            </a:r>
            <a:r>
              <a:rPr lang="en-US" altLang="zh-CN" dirty="0"/>
              <a:t>XHTML 2.0</a:t>
            </a:r>
            <a:r>
              <a:rPr lang="zh-CN" altLang="en-US" dirty="0"/>
              <a:t>身上，它要求强错误检查，于是没有人采用。</a:t>
            </a:r>
            <a:r>
              <a:rPr lang="en-US" altLang="zh-CN" dirty="0"/>
              <a:t>XHTML</a:t>
            </a:r>
            <a:r>
              <a:rPr lang="zh-CN" altLang="en-US" dirty="0"/>
              <a:t>的故事也告诉我们，有时候先有标准再来实现，是行不通的。有了</a:t>
            </a:r>
            <a:r>
              <a:rPr lang="en-US" altLang="zh-CN" dirty="0"/>
              <a:t>XHTML</a:t>
            </a:r>
            <a:r>
              <a:rPr lang="zh-CN" altLang="en-US" dirty="0"/>
              <a:t>的教训，</a:t>
            </a:r>
            <a:r>
              <a:rPr lang="en-US" altLang="zh-CN" dirty="0"/>
              <a:t>WHAT Working Group</a:t>
            </a:r>
            <a:r>
              <a:rPr lang="zh-CN" altLang="en-US" dirty="0"/>
              <a:t>和</a:t>
            </a:r>
            <a:r>
              <a:rPr lang="en-US" altLang="zh-CN" dirty="0"/>
              <a:t>W3C</a:t>
            </a:r>
            <a:r>
              <a:rPr lang="zh-CN" altLang="en-US" dirty="0"/>
              <a:t>在制定下一代</a:t>
            </a:r>
            <a:r>
              <a:rPr lang="en-US" altLang="zh-CN" dirty="0"/>
              <a:t>HTML</a:t>
            </a:r>
            <a:r>
              <a:rPr lang="zh-CN" altLang="en-US" dirty="0"/>
              <a:t>标准，也就是</a:t>
            </a:r>
            <a:r>
              <a:rPr lang="en-US" altLang="zh-CN" dirty="0"/>
              <a:t>HTML5</a:t>
            </a:r>
            <a:r>
              <a:rPr lang="zh-CN" altLang="en-US" dirty="0"/>
              <a:t>的时候，就将向后兼容作为了一个很重要的原则。</a:t>
            </a:r>
            <a:r>
              <a:rPr lang="en-US" altLang="zh-CN" dirty="0"/>
              <a:t>HTML5</a:t>
            </a:r>
            <a:r>
              <a:rPr lang="zh-CN" altLang="en-US" dirty="0"/>
              <a:t>确实引入了许多新的特性，但是它最重要的一个特性是，不会</a:t>
            </a:r>
            <a:r>
              <a:rPr lang="en-US" altLang="zh-CN" dirty="0"/>
              <a:t>break</a:t>
            </a:r>
            <a:r>
              <a:rPr lang="zh-CN" altLang="en-US" dirty="0"/>
              <a:t>已有的网页。你可以将任何已有的网页的第一行改成</a:t>
            </a:r>
            <a:r>
              <a:rPr lang="en-US" altLang="zh-CN" dirty="0"/>
              <a:t>&lt;!DOCTYPE html&gt;</a:t>
            </a:r>
            <a:r>
              <a:rPr lang="zh-CN" altLang="en-US" dirty="0"/>
              <a:t>，它就成也一个</a:t>
            </a:r>
            <a:r>
              <a:rPr lang="en-US" altLang="zh-CN" dirty="0"/>
              <a:t>HTML5</a:t>
            </a:r>
            <a:r>
              <a:rPr lang="zh-CN" altLang="en-US" dirty="0"/>
              <a:t>页面，并且可以照样在浏览器里正常的展示。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292FC-2894-4DB1-A963-AA517EEAB360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793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292FC-2894-4DB1-A963-AA517EEAB360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87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ea typeface="黑体" pitchFamily="2" charset="-122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ea typeface="黑体" pitchFamily="2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A925CB6-1738-46C4-9200-96ADE01C8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B1DE2-EEC5-45E3-A162-377C90E257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37ABA-0316-4BBA-BBD9-700DC62B1D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975" y="-201613"/>
            <a:ext cx="7993063" cy="1109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FB1CE-A734-4FE4-8C3C-56E33756C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975" y="-201613"/>
            <a:ext cx="7993063" cy="1109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A7054-CA12-4E92-B629-5E6D3DA422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903DE-7203-4116-AD3B-A3D478219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501090" y="6408738"/>
            <a:ext cx="51273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50741-B45A-4214-966F-9C48BC25A9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b="1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516B0C-55A2-42A2-8729-C3CC71254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86BC27-E916-439B-8743-A26078256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A995EF-21A4-4CB6-B5A5-978B52E32E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657DC9-6DE9-466F-9CA0-EFAF664489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DD00F-1C6F-495C-A789-5B532B7EC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412910-0E5E-4D30-B517-8FDC67699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a typeface="黑体" pitchFamily="2" charset="-122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a typeface="黑体" pitchFamily="2" charset="-122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b="1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b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F57D293-D329-4F85-8899-6C54EAA864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a typeface="黑体" pitchFamily="2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a typeface="黑体" pitchFamily="2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7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1">
                <a:solidFill>
                  <a:schemeClr val="tx1"/>
                </a:solidFill>
                <a:ea typeface="黑体" pitchFamily="2" charset="-122"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1">
                <a:solidFill>
                  <a:schemeClr val="tx1"/>
                </a:solidFill>
                <a:ea typeface="黑体" pitchFamily="2" charset="-122"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  <a:ea typeface="黑体" pitchFamily="2" charset="-122"/>
              </a:defRPr>
            </a:lvl1pPr>
            <a:extLst/>
          </a:lstStyle>
          <a:p>
            <a:pPr>
              <a:defRPr/>
            </a:pPr>
            <a:fld id="{04050F4E-2321-42D7-BDF2-555954F13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6" r:id="rId2"/>
    <p:sldLayoutId id="2147483739" r:id="rId3"/>
    <p:sldLayoutId id="2147483740" r:id="rId4"/>
    <p:sldLayoutId id="2147483741" r:id="rId5"/>
    <p:sldLayoutId id="2147483742" r:id="rId6"/>
    <p:sldLayoutId id="2147483735" r:id="rId7"/>
    <p:sldLayoutId id="2147483743" r:id="rId8"/>
    <p:sldLayoutId id="2147483744" r:id="rId9"/>
    <p:sldLayoutId id="2147483734" r:id="rId10"/>
    <p:sldLayoutId id="2147483733" r:id="rId11"/>
    <p:sldLayoutId id="2147483745" r:id="rId12"/>
    <p:sldLayoutId id="2147483746" r:id="rId13"/>
    <p:sldLayoutId id="2147483737" r:id="rId14"/>
    <p:sldLayoutId id="2147483747" r:id="rId15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ch2%20demo/text_P_BR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ch2%20demo/Hn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h2%20demo/text_P_BR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hyperlink" Target="ch2%20demo/image_alt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chapter1&#35838;&#22530;&#26696;&#20363;/3&#12289;&#22270;&#20687;&#26631;&#31614;/image_align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hyperlink" Target="chapter1&#35838;&#22530;&#26696;&#20363;/4&#12289;&#25991;&#23383;&#24067;&#23616;/HR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h2%20demo/UL_OL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ch2%20demo/Link_others.html" TargetMode="Externa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ch2%20demo/basetable_1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ch2%20demo/cols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ch2%20demo/cols_rows1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ch2%20demo/cols_rows2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jd.com/Search?keyword=&#22320;&#26495;&amp;enc=utf-8&amp;area=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ch2%20demo/tex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ch2%20demo/passwor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ch2%20demo/radio.html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ch2%20demo/checkbo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ch2%20demo/List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ch2%20demo/all_butt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ch2%20demo/textarea.html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ch2%20demo/&#25302;&#25341;&#31034;&#20363;.html" TargetMode="External"/><Relationship Id="rId3" Type="http://schemas.openxmlformats.org/officeDocument/2006/relationships/slide" Target="slide66.xml"/><Relationship Id="rId7" Type="http://schemas.openxmlformats.org/officeDocument/2006/relationships/slide" Target="slide74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2.xml"/><Relationship Id="rId5" Type="http://schemas.openxmlformats.org/officeDocument/2006/relationships/slide" Target="slide76.xml"/><Relationship Id="rId4" Type="http://schemas.openxmlformats.org/officeDocument/2006/relationships/slide" Target="slide6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tml5tricks.com/" TargetMode="External"/><Relationship Id="rId4" Type="http://schemas.openxmlformats.org/officeDocument/2006/relationships/image" Target="../media/image50.gi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tags/att_video_width.asp" TargetMode="External"/><Relationship Id="rId3" Type="http://schemas.openxmlformats.org/officeDocument/2006/relationships/hyperlink" Target="http://www.w3school.com.cn/tags/att_video_controls.asp" TargetMode="External"/><Relationship Id="rId7" Type="http://schemas.openxmlformats.org/officeDocument/2006/relationships/hyperlink" Target="http://www.w3school.com.cn/tags/att_video_src.asp" TargetMode="External"/><Relationship Id="rId2" Type="http://schemas.openxmlformats.org/officeDocument/2006/relationships/hyperlink" Target="http://www.w3school.com.cn/tags/att_video_autopla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tags/att_video_preload.asp" TargetMode="External"/><Relationship Id="rId5" Type="http://schemas.openxmlformats.org/officeDocument/2006/relationships/hyperlink" Target="http://www.w3school.com.cn/tags/att_video_loop.asp" TargetMode="External"/><Relationship Id="rId4" Type="http://schemas.openxmlformats.org/officeDocument/2006/relationships/hyperlink" Target="http://www.w3school.com.cn/tags/att_video_height.asp" TargetMode="External"/><Relationship Id="rId9" Type="http://schemas.openxmlformats.org/officeDocument/2006/relationships/hyperlink" Target="ch2%20demo/&#35270;&#39057;&#38899;&#39057;&#31034;&#20363;.html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ch2%20demo/canvasdemo--&#28895;&#28779;.html" TargetMode="External"/><Relationship Id="rId2" Type="http://schemas.openxmlformats.org/officeDocument/2006/relationships/hyperlink" Target="ch2%20demo/canvasdemo--&#39532;&#23614;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mt.edu.cn/" TargetMode="External"/><Relationship Id="rId2" Type="http://schemas.openxmlformats.org/officeDocument/2006/relationships/hyperlink" Target="ch2%20demo/my_firstPag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eeting.edu.cn/meeting/" TargetMode="External"/><Relationship Id="rId4" Type="http://schemas.openxmlformats.org/officeDocument/2006/relationships/hyperlink" Target="http://www.xz.gov.cn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ch2%20demo/svgdemo.html" TargetMode="External"/><Relationship Id="rId2" Type="http://schemas.openxmlformats.org/officeDocument/2006/relationships/hyperlink" Target="ch2%20demo/svg-demo/index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ch2%20demo/sessionstoragedemo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ch2%20demo/&#34920;&#21333;&#31034;&#20363;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52670599?p=12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av52670599?p=131" TargetMode="External"/><Relationship Id="rId5" Type="http://schemas.openxmlformats.org/officeDocument/2006/relationships/hyperlink" Target="https://www.bilibili.com/video/av52670599?p=130" TargetMode="External"/><Relationship Id="rId4" Type="http://schemas.openxmlformats.org/officeDocument/2006/relationships/hyperlink" Target="https://www.bilibili.com/video/av52670599?p=129" TargetMode="Externa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tml5tricks.com/category/html5-demo" TargetMode="External"/><Relationship Id="rId3" Type="http://schemas.openxmlformats.org/officeDocument/2006/relationships/hyperlink" Target="http://html5demos.com/" TargetMode="External"/><Relationship Id="rId7" Type="http://schemas.openxmlformats.org/officeDocument/2006/relationships/hyperlink" Target="http://www.w3school.com.cn/html5/index.asp" TargetMode="External"/><Relationship Id="rId2" Type="http://schemas.openxmlformats.org/officeDocument/2006/relationships/hyperlink" Target="http://www.html5tricks.com/8-html5-canvas-anim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uciek.github.com/burn_canvas.html" TargetMode="External"/><Relationship Id="rId5" Type="http://schemas.openxmlformats.org/officeDocument/2006/relationships/hyperlink" Target="http://ghost-hack.com/post/jsexperiments/tunneler/tunneler.html" TargetMode="External"/><Relationship Id="rId4" Type="http://schemas.openxmlformats.org/officeDocument/2006/relationships/hyperlink" Target="http://html5.labs.ap.org/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6600"/>
                </a:solidFill>
              </a:rPr>
              <a:t>第二章  </a:t>
            </a:r>
            <a:r>
              <a:rPr lang="en-US" altLang="zh-CN" dirty="0">
                <a:solidFill>
                  <a:srgbClr val="FF6600"/>
                </a:solidFill>
              </a:rPr>
              <a:t>HTML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>
                <a:solidFill>
                  <a:schemeClr val="accent2"/>
                </a:solidFill>
                <a:effectLst/>
              </a:rPr>
              <a:t>注意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语言不区分大小写</a:t>
            </a:r>
            <a:r>
              <a:rPr lang="zh-CN" altLang="en-US" dirty="0">
                <a:solidFill>
                  <a:srgbClr val="000000"/>
                </a:solidFill>
              </a:rPr>
              <a:t>。例如：</a:t>
            </a:r>
            <a:r>
              <a:rPr lang="en-US" altLang="zh-CN" dirty="0">
                <a:solidFill>
                  <a:srgbClr val="000000"/>
                </a:solidFill>
              </a:rPr>
              <a:t>&lt;BR&gt;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br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都表示换行。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>
                <a:solidFill>
                  <a:srgbClr val="000000"/>
                </a:solidFill>
              </a:rPr>
              <a:t>HTML</a:t>
            </a:r>
            <a:r>
              <a:rPr lang="zh-CN" altLang="en-US" dirty="0">
                <a:solidFill>
                  <a:srgbClr val="000000"/>
                </a:solidFill>
              </a:rPr>
              <a:t>标签时，</a:t>
            </a:r>
            <a:r>
              <a:rPr lang="zh-CN" altLang="en-US" dirty="0">
                <a:solidFill>
                  <a:srgbClr val="FF0000"/>
                </a:solidFill>
              </a:rPr>
              <a:t>被使用标签不可以交错</a:t>
            </a:r>
            <a:r>
              <a:rPr lang="zh-CN" altLang="en-US" dirty="0">
                <a:solidFill>
                  <a:srgbClr val="000000"/>
                </a:solidFill>
              </a:rPr>
              <a:t>，否则将造成错误。例如：</a:t>
            </a:r>
            <a:r>
              <a:rPr lang="en-US" altLang="zh-CN" dirty="0">
                <a:solidFill>
                  <a:srgbClr val="000000"/>
                </a:solidFill>
              </a:rPr>
              <a:t>&lt;body&gt;&lt;form&gt;&lt;/body&gt;&lt;/form&gt;</a:t>
            </a:r>
            <a:r>
              <a:rPr lang="zh-CN" altLang="en-US" dirty="0">
                <a:solidFill>
                  <a:srgbClr val="000000"/>
                </a:solidFill>
              </a:rPr>
              <a:t>，应改为：</a:t>
            </a:r>
            <a:r>
              <a:rPr lang="en-US" altLang="zh-CN" dirty="0">
                <a:solidFill>
                  <a:srgbClr val="000000"/>
                </a:solidFill>
              </a:rPr>
              <a:t>&lt;body&gt;&lt;form&gt;&lt;/form&gt;&lt;/body&gt;</a:t>
            </a:r>
            <a:r>
              <a:rPr lang="zh-CN" altLang="en-US" dirty="0">
                <a:solidFill>
                  <a:srgbClr val="000000"/>
                </a:solidFill>
              </a:rPr>
              <a:t>，才能正常运行。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标签需要正确的进行嵌套！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文本相关标签</a:t>
            </a:r>
            <a:endParaRPr lang="en-US" altLang="zh-CN" dirty="0"/>
          </a:p>
          <a:p>
            <a:r>
              <a:rPr lang="zh-CN" altLang="en-US" dirty="0"/>
              <a:t>图像标签</a:t>
            </a:r>
            <a:endParaRPr lang="en-US" altLang="zh-CN" dirty="0"/>
          </a:p>
          <a:p>
            <a:r>
              <a:rPr lang="zh-CN" altLang="en-US" dirty="0"/>
              <a:t>文字布局</a:t>
            </a:r>
            <a:endParaRPr lang="en-US" altLang="zh-CN" dirty="0"/>
          </a:p>
          <a:p>
            <a:r>
              <a:rPr lang="zh-CN" altLang="en-US" dirty="0"/>
              <a:t>页面链接</a:t>
            </a:r>
            <a:r>
              <a:rPr lang="en-US" altLang="zh-CN" dirty="0"/>
              <a:t>&lt;A&gt;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zh-CN" altLang="en-US" dirty="0"/>
              <a:t>表格标签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常用标签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文本相关标签</a:t>
            </a:r>
            <a:endParaRPr lang="en-US" altLang="zh-CN" dirty="0"/>
          </a:p>
          <a:p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https://www.bilibili.com/video/av52670599?p=11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常用标签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743710-C9D1-40AE-BC95-C131670CCA69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2051720" y="2598852"/>
            <a:ext cx="6074026" cy="43385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https://www.bilibili.com/video/av52670599?p=11</a:t>
            </a: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231473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图像标签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常用标签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F694E7-63D2-4F7B-9D38-959FF57AF0C5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306286" y="1954544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https://www.bilibili.com/video/av52670599?p=13</a:t>
            </a: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87726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页面链接</a:t>
            </a:r>
            <a:r>
              <a:rPr lang="en-US" altLang="zh-CN" dirty="0"/>
              <a:t>&lt;A&gt;</a:t>
            </a:r>
            <a:r>
              <a:rPr lang="zh-CN" altLang="en-US" dirty="0"/>
              <a:t>标签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常用标签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6B8592-12D2-45A6-92F4-3C42ADE94379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187624" y="2108557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https://www.bilibili.com/video/av52670599?p=15</a:t>
            </a: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260279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表格标签</a:t>
            </a:r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常用标签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4A50A0-A16E-4278-9038-A188BC82DB75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43608" y="2060848"/>
            <a:ext cx="5175389" cy="36967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https://www.bilibili.com/video/av52670599?p=22</a:t>
            </a: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346737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文字布局</a:t>
            </a:r>
            <a:endParaRPr lang="en-US" altLang="zh-CN" dirty="0"/>
          </a:p>
          <a:p>
            <a:pPr lvl="1"/>
            <a:r>
              <a:rPr lang="zh-CN" altLang="en-US" dirty="0"/>
              <a:t>无序列表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常用标签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167170-670B-47FE-AA8B-5484C37524E7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2482397" y="2108557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https://www.bilibili.com/video/av52670599?p=18</a:t>
            </a: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212973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文字布局</a:t>
            </a:r>
            <a:endParaRPr lang="en-US" altLang="zh-CN" dirty="0"/>
          </a:p>
          <a:p>
            <a:pPr lvl="1"/>
            <a:r>
              <a:rPr lang="zh-CN" altLang="en-US" dirty="0"/>
              <a:t>有序列表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常用标签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753DE7-0B28-478E-A274-10BD50BE46F3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2454933" y="2201842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https://www.bilibili.com/video/av52670599?p=19</a:t>
            </a: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182056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表格标签</a:t>
            </a:r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常用标签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5008F8-E4DA-4FEC-A76D-DADEBA396E66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763688" y="2108557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https://www.bilibili.com/video/av52670599?p=23</a:t>
            </a: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387478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71" y="2300273"/>
            <a:ext cx="4177452" cy="2928927"/>
          </a:xfrm>
          <a:prstGeom prst="rect">
            <a:avLst/>
          </a:prstGeom>
        </p:spPr>
      </p:pic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4259262" cy="4105275"/>
          </a:xfrm>
        </p:spPr>
        <p:txBody>
          <a:bodyPr/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字体、字号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标题标签</a:t>
            </a:r>
            <a:r>
              <a:rPr lang="en-US" altLang="zh-CN"/>
              <a:t>&lt;H1&gt;</a:t>
            </a:r>
            <a:r>
              <a:rPr lang="zh-CN" altLang="en-US"/>
              <a:t>－</a:t>
            </a:r>
            <a:r>
              <a:rPr lang="en-US" altLang="zh-CN"/>
              <a:t>&lt;H6&gt;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en-US" altLang="zh-CN"/>
              <a:t>&lt;FONT&gt;</a:t>
            </a:r>
            <a:r>
              <a:rPr lang="zh-CN" altLang="en-US"/>
              <a:t>标签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特殊符号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行的控制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段落标签</a:t>
            </a:r>
            <a:r>
              <a:rPr lang="en-US" altLang="zh-CN"/>
              <a:t>&lt;P&gt;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换行标签</a:t>
            </a:r>
            <a:r>
              <a:rPr lang="en-US" altLang="zh-CN"/>
              <a:t>&lt;BR&gt;</a:t>
            </a: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BDB67CC-912B-4E5F-A131-220C2BA9E2ED}" type="slidenum">
              <a:rPr lang="en-US" altLang="zh-CN">
                <a:ea typeface="宋体" pitchFamily="2" charset="-122"/>
              </a:rPr>
              <a:pPr/>
              <a:t>19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文本相关标签</a:t>
            </a:r>
          </a:p>
        </p:txBody>
      </p:sp>
      <p:sp>
        <p:nvSpPr>
          <p:cNvPr id="547845" name="AutoShape 5"/>
          <p:cNvSpPr>
            <a:spLocks noChangeArrowheads="1"/>
          </p:cNvSpPr>
          <p:nvPr/>
        </p:nvSpPr>
        <p:spPr bwMode="auto">
          <a:xfrm>
            <a:off x="2714612" y="2285992"/>
            <a:ext cx="1800225" cy="685800"/>
          </a:xfrm>
          <a:prstGeom prst="wedgeRoundRectCallout">
            <a:avLst>
              <a:gd name="adj1" fmla="val 58380"/>
              <a:gd name="adj2" fmla="val 916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使用了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黑体" pitchFamily="2" charset="-122"/>
              </a:rPr>
              <a:t>&lt;H2&gt;… &lt;H2&gt;</a:t>
            </a:r>
          </a:p>
        </p:txBody>
      </p:sp>
      <p:sp>
        <p:nvSpPr>
          <p:cNvPr id="547846" name="AutoShape 6"/>
          <p:cNvSpPr>
            <a:spLocks noChangeArrowheads="1"/>
          </p:cNvSpPr>
          <p:nvPr/>
        </p:nvSpPr>
        <p:spPr bwMode="auto">
          <a:xfrm>
            <a:off x="6643702" y="3500438"/>
            <a:ext cx="1222375" cy="541337"/>
          </a:xfrm>
          <a:prstGeom prst="wedgeRoundRectCallout">
            <a:avLst>
              <a:gd name="adj1" fmla="val -82986"/>
              <a:gd name="adj2" fmla="val 5263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换段了</a:t>
            </a:r>
          </a:p>
        </p:txBody>
      </p:sp>
      <p:sp>
        <p:nvSpPr>
          <p:cNvPr id="547848" name="AutoShape 8"/>
          <p:cNvSpPr>
            <a:spLocks noChangeArrowheads="1"/>
          </p:cNvSpPr>
          <p:nvPr/>
        </p:nvSpPr>
        <p:spPr bwMode="auto">
          <a:xfrm>
            <a:off x="3357554" y="1357298"/>
            <a:ext cx="1800225" cy="942975"/>
          </a:xfrm>
          <a:prstGeom prst="wedgeRoundRectCallout">
            <a:avLst>
              <a:gd name="adj1" fmla="val 59259"/>
              <a:gd name="adj2" fmla="val 853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ea typeface="黑体" pitchFamily="2" charset="-122"/>
              </a:rPr>
              <a:t>设置了字体的大小和颜色</a:t>
            </a:r>
          </a:p>
        </p:txBody>
      </p:sp>
      <p:sp>
        <p:nvSpPr>
          <p:cNvPr id="547849" name="AutoShape 9"/>
          <p:cNvSpPr>
            <a:spLocks noChangeArrowheads="1"/>
          </p:cNvSpPr>
          <p:nvPr/>
        </p:nvSpPr>
        <p:spPr bwMode="auto">
          <a:xfrm>
            <a:off x="7000892" y="4000504"/>
            <a:ext cx="1296988" cy="541338"/>
          </a:xfrm>
          <a:prstGeom prst="wedgeRoundRectCallout">
            <a:avLst>
              <a:gd name="adj1" fmla="val -80968"/>
              <a:gd name="adj2" fmla="val 485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换行了</a:t>
            </a:r>
          </a:p>
        </p:txBody>
      </p:sp>
      <p:sp>
        <p:nvSpPr>
          <p:cNvPr id="547850" name="AutoShape 10"/>
          <p:cNvSpPr>
            <a:spLocks noChangeArrowheads="1"/>
          </p:cNvSpPr>
          <p:nvPr/>
        </p:nvSpPr>
        <p:spPr bwMode="auto">
          <a:xfrm>
            <a:off x="3357554" y="3857628"/>
            <a:ext cx="1655763" cy="541338"/>
          </a:xfrm>
          <a:prstGeom prst="wedgeRoundRectCallout">
            <a:avLst>
              <a:gd name="adj1" fmla="val 58917"/>
              <a:gd name="adj2" fmla="val 872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特殊符号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357950" y="5857892"/>
            <a:ext cx="23034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3" action="ppaction://hlinkfile"/>
              </a:rPr>
              <a:t>查看源代码</a:t>
            </a:r>
            <a:endParaRPr lang="zh-CN" altLang="en-US" sz="2400" b="1" dirty="0"/>
          </a:p>
        </p:txBody>
      </p:sp>
      <p:pic>
        <p:nvPicPr>
          <p:cNvPr id="14" name="Picture 17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9525" y="5522930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5" grpId="0" animBg="1"/>
      <p:bldP spid="547846" grpId="0" animBg="1"/>
      <p:bldP spid="547848" grpId="0" animBg="1"/>
      <p:bldP spid="547849" grpId="0" animBg="1"/>
      <p:bldP spid="5478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4000" dirty="0">
                <a:solidFill>
                  <a:srgbClr val="FF6600"/>
                </a:solidFill>
              </a:rPr>
              <a:t>第二章  </a:t>
            </a:r>
            <a:r>
              <a:rPr lang="en-US" altLang="zh-CN" sz="4000" dirty="0">
                <a:solidFill>
                  <a:srgbClr val="FF6600"/>
                </a:solidFill>
              </a:rPr>
              <a:t>HTML</a:t>
            </a:r>
            <a:endParaRPr lang="zh-CN" altLang="en-US" dirty="0">
              <a:solidFill>
                <a:srgbClr val="0000FF"/>
              </a:solidFill>
              <a:effectLst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2.1 HTML</a:t>
            </a:r>
            <a:r>
              <a:rPr lang="zh-CN" altLang="en-US" b="1" dirty="0">
                <a:solidFill>
                  <a:srgbClr val="FF0000"/>
                </a:solidFill>
              </a:rPr>
              <a:t>的基本标签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2.2 </a:t>
            </a:r>
            <a:r>
              <a:rPr lang="zh-CN" altLang="en-US" b="1" dirty="0">
                <a:solidFill>
                  <a:srgbClr val="FF0000"/>
                </a:solidFill>
              </a:rPr>
              <a:t>常用标签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2.3 </a:t>
            </a:r>
            <a:r>
              <a:rPr lang="zh-CN" altLang="en-US" b="1" dirty="0">
                <a:solidFill>
                  <a:srgbClr val="FF0000"/>
                </a:solidFill>
              </a:rPr>
              <a:t>表单相关标签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2.4 HTML 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3024188" cy="2951162"/>
          </a:xfrm>
        </p:spPr>
        <p:txBody>
          <a:bodyPr>
            <a:normAutofit fontScale="92500"/>
          </a:bodyPr>
          <a:lstStyle/>
          <a:p>
            <a:pPr marL="533400" indent="-53340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/>
              <a:t>标题标签</a:t>
            </a:r>
          </a:p>
          <a:p>
            <a:pPr marL="838200" lvl="1" indent="-381000" fontAlgn="auto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/>
              <a:t>&lt;H#&gt; ... &lt;/H#&gt;</a:t>
            </a:r>
          </a:p>
          <a:p>
            <a:pPr marL="838200" lvl="1" indent="-381000" fontAlgn="auto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/>
              <a:t> #=1, 2, 3, 4, 5, 6 </a:t>
            </a:r>
          </a:p>
          <a:p>
            <a:pPr marL="838200" lvl="1" indent="-381000" fontAlgn="auto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endParaRPr lang="en-US" altLang="zh-CN"/>
          </a:p>
          <a:p>
            <a:pPr marL="838200" lvl="1" indent="-381000" fontAlgn="auto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/>
              <a:t>说明：</a:t>
            </a:r>
            <a:r>
              <a:rPr lang="en-US" altLang="zh-CN"/>
              <a:t>&lt;H1&gt;</a:t>
            </a:r>
            <a:r>
              <a:rPr lang="zh-CN" altLang="en-US"/>
              <a:t>到</a:t>
            </a:r>
            <a:r>
              <a:rPr lang="en-US" altLang="zh-CN"/>
              <a:t>&lt;H6&gt;</a:t>
            </a:r>
          </a:p>
          <a:p>
            <a:pPr marL="838200" lvl="1" indent="-381000" fontAlgn="auto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/>
              <a:t>字体大小依</a:t>
            </a:r>
          </a:p>
          <a:p>
            <a:pPr marL="838200" lvl="1" indent="-381000" fontAlgn="auto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/>
              <a:t>次递减</a:t>
            </a:r>
          </a:p>
          <a:p>
            <a:pPr marL="838200" lvl="1" indent="-381000" fontAlgn="auto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endParaRPr lang="en-US" altLang="zh-CN"/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FE60237-9D07-4C03-B6D7-984887539342}" type="slidenum">
              <a:rPr lang="en-US" altLang="zh-CN">
                <a:ea typeface="宋体" pitchFamily="2" charset="-122"/>
              </a:rPr>
              <a:pPr/>
              <a:t>20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字体、字号相关标签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3427413" y="1714500"/>
            <a:ext cx="5410200" cy="3144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……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   &lt;H1&gt;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一级标题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&lt;/H1&gt;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   &lt;H2&gt;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二级标题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&lt;/H2&gt;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   &lt;H3&gt;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三级标题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&lt;/H3&gt;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   &lt;H4&gt;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四级标题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&lt;/H4&gt;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   &lt;H5&gt;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五级标题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&lt;/H5&gt;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   &lt;H6&gt;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六级标题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&lt;/H6&gt;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……</a:t>
            </a:r>
          </a:p>
        </p:txBody>
      </p:sp>
      <p:pic>
        <p:nvPicPr>
          <p:cNvPr id="546821" name="Picture 5" descr="Snap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7588" y="2078038"/>
            <a:ext cx="2546350" cy="257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6948488" y="1125538"/>
            <a:ext cx="172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3" action="ppaction://hlinkfile"/>
              </a:rPr>
              <a:t>查看源代码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" y="-165100"/>
            <a:ext cx="7993063" cy="11096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字体、字号相关标签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341438"/>
            <a:ext cx="8135937" cy="4525962"/>
          </a:xfrm>
        </p:spPr>
        <p:txBody>
          <a:bodyPr/>
          <a:lstStyle/>
          <a:p>
            <a:r>
              <a:rPr lang="en-US" altLang="zh-CN" dirty="0"/>
              <a:t>&lt;FONT&gt;</a:t>
            </a:r>
            <a:r>
              <a:rPr lang="zh-CN" altLang="en-US" dirty="0"/>
              <a:t>标签</a:t>
            </a:r>
          </a:p>
          <a:p>
            <a:pPr lvl="1">
              <a:buFontTx/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特殊符号</a:t>
            </a:r>
          </a:p>
          <a:p>
            <a:pPr lvl="1"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549009" name="Group 145"/>
          <p:cNvGraphicFramePr>
            <a:graphicFrameLocks noGrp="1"/>
          </p:cNvGraphicFramePr>
          <p:nvPr>
            <p:ph sz="quarter" idx="2"/>
          </p:nvPr>
        </p:nvGraphicFramePr>
        <p:xfrm>
          <a:off x="3500430" y="4407041"/>
          <a:ext cx="4227531" cy="2184266"/>
        </p:xfrm>
        <a:graphic>
          <a:graphicData uri="http://schemas.openxmlformats.org/drawingml/2006/table">
            <a:tbl>
              <a:tblPr/>
              <a:tblGrid>
                <a:gridCol w="199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特殊字符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转义码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空格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&amp;nbsp;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引号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(“”)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&amp;quot;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小于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(&lt;)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&amp;lt;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大于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(&gt;)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&amp;gt;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版权号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(©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&amp;copy;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59" name="灯片编号占位符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785FAD-D75D-46D3-AFB0-79B848A985B8}" type="slidenum">
              <a:rPr lang="en-US" altLang="zh-CN" smtClean="0">
                <a:ea typeface="宋体" pitchFamily="2" charset="-122"/>
              </a:rPr>
              <a:pPr/>
              <a:t>21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49010" name="AutoShape 146"/>
          <p:cNvSpPr>
            <a:spLocks noChangeArrowheads="1"/>
          </p:cNvSpPr>
          <p:nvPr/>
        </p:nvSpPr>
        <p:spPr bwMode="auto">
          <a:xfrm>
            <a:off x="971550" y="1844675"/>
            <a:ext cx="6870700" cy="11414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635000" lvl="1" indent="-177800">
              <a:buFontTx/>
              <a:buNone/>
            </a:pPr>
            <a:r>
              <a:rPr lang="en-US" altLang="zh-CN" sz="1800" b="1"/>
              <a:t>&lt;FONT </a:t>
            </a:r>
            <a:r>
              <a:rPr lang="en-US" altLang="zh-CN" sz="1800" b="1">
                <a:solidFill>
                  <a:srgbClr val="0000FF"/>
                </a:solidFill>
              </a:rPr>
              <a:t>size=“+2”</a:t>
            </a:r>
            <a:r>
              <a:rPr lang="en-US" altLang="zh-CN" sz="1800" b="1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color=“red”</a:t>
            </a:r>
            <a:r>
              <a:rPr lang="en-US" altLang="zh-CN" sz="1800" b="1"/>
              <a:t> face=“</a:t>
            </a:r>
            <a:r>
              <a:rPr lang="zh-CN" altLang="en-US" sz="1800" b="1"/>
              <a:t>隶书” </a:t>
            </a:r>
            <a:r>
              <a:rPr lang="en-US" altLang="zh-CN" sz="1800" b="1"/>
              <a:t>&gt;</a:t>
            </a:r>
          </a:p>
          <a:p>
            <a:pPr marL="635000" lvl="1" indent="-177800">
              <a:buFontTx/>
              <a:buNone/>
            </a:pPr>
            <a:r>
              <a:rPr lang="en-US" altLang="zh-CN" sz="1800" b="1"/>
              <a:t>	 ... </a:t>
            </a:r>
          </a:p>
          <a:p>
            <a:pPr marL="635000" lvl="1" indent="-177800">
              <a:buFontTx/>
              <a:buNone/>
            </a:pPr>
            <a:r>
              <a:rPr lang="en-US" altLang="zh-CN" sz="1800" b="1"/>
              <a:t>&lt;/FONT&gt;</a:t>
            </a:r>
          </a:p>
        </p:txBody>
      </p:sp>
      <p:sp>
        <p:nvSpPr>
          <p:cNvPr id="18461" name="Line 118"/>
          <p:cNvSpPr>
            <a:spLocks noChangeShapeType="1"/>
          </p:cNvSpPr>
          <p:nvPr/>
        </p:nvSpPr>
        <p:spPr bwMode="auto">
          <a:xfrm>
            <a:off x="3132138" y="3357563"/>
            <a:ext cx="1295400" cy="25923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9002" name="AutoShape 138"/>
          <p:cNvSpPr>
            <a:spLocks noChangeArrowheads="1"/>
          </p:cNvSpPr>
          <p:nvPr/>
        </p:nvSpPr>
        <p:spPr bwMode="auto">
          <a:xfrm>
            <a:off x="3033713" y="930275"/>
            <a:ext cx="1295400" cy="693738"/>
          </a:xfrm>
          <a:prstGeom prst="wedgeRoundRectCallout">
            <a:avLst>
              <a:gd name="adj1" fmla="val -56616"/>
              <a:gd name="adj2" fmla="val 895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字体的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大小值</a:t>
            </a:r>
          </a:p>
        </p:txBody>
      </p:sp>
      <p:sp>
        <p:nvSpPr>
          <p:cNvPr id="549003" name="AutoShape 139"/>
          <p:cNvSpPr>
            <a:spLocks noChangeArrowheads="1"/>
          </p:cNvSpPr>
          <p:nvPr/>
        </p:nvSpPr>
        <p:spPr bwMode="auto">
          <a:xfrm>
            <a:off x="2700338" y="2441575"/>
            <a:ext cx="1295400" cy="693738"/>
          </a:xfrm>
          <a:prstGeom prst="wedgeRoundRectCallout">
            <a:avLst>
              <a:gd name="adj1" fmla="val 51347"/>
              <a:gd name="adj2" fmla="val -889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字体的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颜色</a:t>
            </a:r>
          </a:p>
        </p:txBody>
      </p:sp>
      <p:sp>
        <p:nvSpPr>
          <p:cNvPr id="549004" name="AutoShape 140"/>
          <p:cNvSpPr>
            <a:spLocks noChangeArrowheads="1"/>
          </p:cNvSpPr>
          <p:nvPr/>
        </p:nvSpPr>
        <p:spPr bwMode="auto">
          <a:xfrm>
            <a:off x="4427538" y="2420938"/>
            <a:ext cx="1512887" cy="693737"/>
          </a:xfrm>
          <a:prstGeom prst="wedgeRoundRectCallout">
            <a:avLst>
              <a:gd name="adj1" fmla="val 20514"/>
              <a:gd name="adj2" fmla="val -8546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字体的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类型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57224" y="3286124"/>
          <a:ext cx="7643865" cy="262530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4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00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属性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值</a:t>
                      </a:r>
                      <a:endParaRPr lang="zh-CN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描述</a:t>
                      </a:r>
                      <a:endParaRPr lang="zh-CN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8154" marR="78154" marT="39077" marB="3907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323">
                <a:tc>
                  <a:txBody>
                    <a:bodyPr/>
                    <a:lstStyle/>
                    <a:p>
                      <a:r>
                        <a:rPr lang="en-US" sz="1600"/>
                        <a:t>color</a:t>
                      </a:r>
                      <a:endParaRPr 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600"/>
                        <a:t>rgb(x,x,x) 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600"/>
                        <a:t>#xxxxxx 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600"/>
                        <a:t>colorname </a:t>
                      </a:r>
                      <a:endParaRPr 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定义</a:t>
                      </a:r>
                      <a:r>
                        <a:rPr lang="en-US" altLang="zh-CN" sz="1600" dirty="0"/>
                        <a:t>font</a:t>
                      </a:r>
                      <a:r>
                        <a:rPr lang="zh-CN" altLang="en-US" sz="1600" dirty="0"/>
                        <a:t>元素中文本的颜色。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8154" marR="78154" marT="39077" marB="3907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991">
                <a:tc>
                  <a:txBody>
                    <a:bodyPr/>
                    <a:lstStyle/>
                    <a:p>
                      <a:r>
                        <a:rPr lang="en-US" sz="1600"/>
                        <a:t>face</a:t>
                      </a:r>
                      <a:endParaRPr 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字体名称列表</a:t>
                      </a:r>
                      <a:endParaRPr lang="zh-CN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定义</a:t>
                      </a:r>
                      <a:r>
                        <a:rPr lang="en-US" altLang="zh-CN" sz="1600"/>
                        <a:t>font</a:t>
                      </a:r>
                      <a:r>
                        <a:rPr lang="zh-CN" altLang="en-US" sz="1600"/>
                        <a:t>元素中文本的字体。</a:t>
                      </a:r>
                      <a:endParaRPr lang="zh-CN" altLang="en-US" sz="16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8154" marR="78154" marT="39077" marB="3907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990">
                <a:tc>
                  <a:txBody>
                    <a:bodyPr/>
                    <a:lstStyle/>
                    <a:p>
                      <a:r>
                        <a:rPr lang="en-US" sz="1600" dirty="0"/>
                        <a:t>size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从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到</a:t>
                      </a:r>
                      <a:r>
                        <a:rPr lang="en-US" altLang="zh-CN" sz="1600" dirty="0"/>
                        <a:t>7</a:t>
                      </a:r>
                      <a:r>
                        <a:rPr lang="zh-CN" altLang="en-US" sz="1600" dirty="0"/>
                        <a:t>的数字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如果已经定义了</a:t>
                      </a:r>
                      <a:r>
                        <a:rPr lang="en-US" altLang="zh-CN" sz="1600" dirty="0" err="1"/>
                        <a:t>basefont</a:t>
                      </a:r>
                      <a:r>
                        <a:rPr lang="zh-CN" altLang="en-US" sz="1600" dirty="0"/>
                        <a:t>，可以规定从</a:t>
                      </a:r>
                      <a:r>
                        <a:rPr lang="en-US" altLang="zh-CN" sz="1600" dirty="0"/>
                        <a:t>-6</a:t>
                      </a:r>
                      <a:r>
                        <a:rPr lang="zh-CN" altLang="en-US" sz="1600" dirty="0"/>
                        <a:t>到</a:t>
                      </a:r>
                      <a:r>
                        <a:rPr lang="en-US" altLang="zh-CN" sz="1600" dirty="0"/>
                        <a:t>6</a:t>
                      </a:r>
                      <a:r>
                        <a:rPr lang="zh-CN" altLang="en-US" sz="1600" dirty="0"/>
                        <a:t>之间的数字。</a:t>
                      </a:r>
                    </a:p>
                    <a:p>
                      <a:r>
                        <a:rPr lang="zh-CN" altLang="en-US" sz="1600" dirty="0"/>
                        <a:t>定义</a:t>
                      </a:r>
                      <a:r>
                        <a:rPr lang="en-US" altLang="zh-CN" sz="1600" dirty="0"/>
                        <a:t>font</a:t>
                      </a:r>
                      <a:r>
                        <a:rPr lang="zh-CN" altLang="en-US" sz="1600" dirty="0"/>
                        <a:t>元素中的文本尺寸。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8154" marR="78154" marT="39077" marB="3907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0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4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010" grpId="0" build="allAtOnce" animBg="1"/>
      <p:bldP spid="549002" grpId="0" animBg="1"/>
      <p:bldP spid="549003" grpId="0" animBg="1"/>
      <p:bldP spid="5490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8" name="Group 18"/>
          <p:cNvGrpSpPr>
            <a:grpSpLocks/>
          </p:cNvGrpSpPr>
          <p:nvPr/>
        </p:nvGrpSpPr>
        <p:grpSpPr bwMode="auto">
          <a:xfrm>
            <a:off x="611188" y="2852738"/>
            <a:ext cx="8026400" cy="2247900"/>
            <a:chOff x="375" y="1790"/>
            <a:chExt cx="5056" cy="1416"/>
          </a:xfrm>
        </p:grpSpPr>
        <p:sp>
          <p:nvSpPr>
            <p:cNvPr id="552985" name="AutoShape 25"/>
            <p:cNvSpPr>
              <a:spLocks noChangeArrowheads="1"/>
            </p:cNvSpPr>
            <p:nvPr/>
          </p:nvSpPr>
          <p:spPr bwMode="auto">
            <a:xfrm>
              <a:off x="375" y="1790"/>
              <a:ext cx="5056" cy="14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008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ea typeface="宋体" pitchFamily="2" charset="-122"/>
                  <a:cs typeface="Courier New" pitchFamily="49" charset="0"/>
                </a:rPr>
                <a:t>…….         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ea typeface="宋体" pitchFamily="2" charset="-122"/>
                  <a:cs typeface="Courier New" pitchFamily="49" charset="0"/>
                </a:rPr>
                <a:t>    </a:t>
              </a:r>
              <a:r>
                <a:rPr lang="en-US" altLang="zh-CN" sz="1800" b="1" dirty="0">
                  <a:solidFill>
                    <a:srgbClr val="0000FF"/>
                  </a:solidFill>
                  <a:ea typeface="宋体" pitchFamily="2" charset="-122"/>
                  <a:cs typeface="Courier New" pitchFamily="49" charset="0"/>
                </a:rPr>
                <a:t>&lt;P align=“center”&gt;</a:t>
              </a:r>
              <a:r>
                <a:rPr lang="zh-CN" altLang="en-US" sz="1800" b="1" dirty="0">
                  <a:solidFill>
                    <a:srgbClr val="0000FF"/>
                  </a:solidFill>
                  <a:ea typeface="宋体" pitchFamily="2" charset="-122"/>
                  <a:cs typeface="Courier New" pitchFamily="49" charset="0"/>
                </a:rPr>
                <a:t>第十五届</a:t>
              </a:r>
              <a:r>
                <a:rPr lang="en-US" altLang="zh-CN" sz="1800" b="1" dirty="0">
                  <a:solidFill>
                    <a:srgbClr val="0000FF"/>
                  </a:solidFill>
                  <a:ea typeface="宋体" pitchFamily="2" charset="-122"/>
                  <a:cs typeface="Courier New" pitchFamily="49" charset="0"/>
                </a:rPr>
                <a:t>&lt;/P&gt;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FF"/>
                  </a:solidFill>
                  <a:ea typeface="宋体" pitchFamily="2" charset="-122"/>
                  <a:cs typeface="Courier New" pitchFamily="49" charset="0"/>
                </a:rPr>
                <a:t>    &lt;P align="left"&gt; Copyright &amp;copy; 2013&amp;quot;</a:t>
              </a:r>
              <a:r>
                <a:rPr lang="zh-CN" altLang="en-US" sz="1800" b="1" dirty="0">
                  <a:solidFill>
                    <a:srgbClr val="0000FF"/>
                  </a:solidFill>
                  <a:ea typeface="宋体" pitchFamily="2" charset="-122"/>
                  <a:cs typeface="Courier New" pitchFamily="49" charset="0"/>
                </a:rPr>
                <a:t>致青春</a:t>
              </a:r>
              <a:r>
                <a:rPr lang="en-US" altLang="zh-CN" sz="1800" b="1" dirty="0">
                  <a:solidFill>
                    <a:srgbClr val="0000FF"/>
                  </a:solidFill>
                  <a:ea typeface="宋体" pitchFamily="2" charset="-122"/>
                  <a:cs typeface="Courier New" pitchFamily="49" charset="0"/>
                </a:rPr>
                <a:t>&amp;</a:t>
              </a:r>
              <a:r>
                <a:rPr lang="en-US" altLang="zh-CN" sz="1800" b="1" dirty="0" err="1">
                  <a:solidFill>
                    <a:srgbClr val="0000FF"/>
                  </a:solidFill>
                  <a:ea typeface="宋体" pitchFamily="2" charset="-122"/>
                  <a:cs typeface="Courier New" pitchFamily="49" charset="0"/>
                </a:rPr>
                <a:t>quot</a:t>
              </a:r>
              <a:r>
                <a:rPr lang="en-US" altLang="zh-CN" sz="1800" b="1" dirty="0">
                  <a:solidFill>
                    <a:srgbClr val="0000FF"/>
                  </a:solidFill>
                  <a:ea typeface="宋体" pitchFamily="2" charset="-122"/>
                  <a:cs typeface="Courier New" pitchFamily="49" charset="0"/>
                </a:rPr>
                <a:t>; All rights. &lt;BR&gt;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ea typeface="宋体" pitchFamily="2" charset="-122"/>
                  <a:cs typeface="Courier New" pitchFamily="49" charset="0"/>
                </a:rPr>
                <a:t>    ……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ea typeface="宋体" pitchFamily="2" charset="-122"/>
                  <a:cs typeface="Courier New" pitchFamily="49" charset="0"/>
                </a:rPr>
                <a:t>    &lt;/P&gt;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ea typeface="宋体" pitchFamily="2" charset="-122"/>
                  <a:cs typeface="Courier New" pitchFamily="49" charset="0"/>
                </a:rPr>
                <a:t>……</a:t>
              </a:r>
            </a:p>
          </p:txBody>
        </p:sp>
        <p:sp>
          <p:nvSpPr>
            <p:cNvPr id="552973" name="Rectangle 13"/>
            <p:cNvSpPr>
              <a:spLocks noChangeArrowheads="1"/>
            </p:cNvSpPr>
            <p:nvPr/>
          </p:nvSpPr>
          <p:spPr bwMode="auto">
            <a:xfrm>
              <a:off x="591" y="2034"/>
              <a:ext cx="2898" cy="175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533400" indent="-533400" algn="ctr">
                <a:buFontTx/>
                <a:buAutoNum type="arabicPeriod"/>
              </a:pPr>
              <a:endParaRPr lang="zh-CN" altLang="zh-CN" b="1">
                <a:latin typeface="DotumChe" pitchFamily="49" charset="-127"/>
                <a:ea typeface="DotumChe" pitchFamily="49" charset="-127"/>
              </a:endParaRPr>
            </a:p>
          </p:txBody>
        </p:sp>
        <p:sp>
          <p:nvSpPr>
            <p:cNvPr id="552976" name="Rectangle 16"/>
            <p:cNvSpPr>
              <a:spLocks noChangeArrowheads="1"/>
            </p:cNvSpPr>
            <p:nvPr/>
          </p:nvSpPr>
          <p:spPr bwMode="auto">
            <a:xfrm>
              <a:off x="583" y="2235"/>
              <a:ext cx="2857" cy="181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533400" indent="-533400" algn="ctr">
                <a:buFontTx/>
                <a:buAutoNum type="arabicPeriod"/>
              </a:pPr>
              <a:endParaRPr lang="zh-CN" altLang="zh-CN" b="1">
                <a:solidFill>
                  <a:srgbClr val="0000FF"/>
                </a:solidFill>
                <a:latin typeface="DotumChe" pitchFamily="49" charset="-127"/>
                <a:ea typeface="DotumChe" pitchFamily="49" charset="-127"/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/>
          <a:srcRect t="30303"/>
          <a:stretch>
            <a:fillRect/>
          </a:stretch>
        </p:blipFill>
        <p:spPr bwMode="auto">
          <a:xfrm>
            <a:off x="4572000" y="4071942"/>
            <a:ext cx="4572000" cy="26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908050"/>
            <a:ext cx="8208962" cy="4670425"/>
          </a:xfrm>
        </p:spPr>
        <p:txBody>
          <a:bodyPr/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 sz="2300" dirty="0"/>
              <a:t>段落标签</a:t>
            </a:r>
            <a:r>
              <a:rPr lang="en-US" altLang="zh-CN" sz="2300" dirty="0"/>
              <a:t>&lt;P&gt;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 sz="2100" dirty="0"/>
              <a:t>段</a:t>
            </a:r>
            <a:r>
              <a:rPr lang="en-US" altLang="zh-CN" sz="2100" dirty="0"/>
              <a:t>(Paragraph) (</a:t>
            </a:r>
            <a:r>
              <a:rPr lang="zh-CN" altLang="en-US" sz="2100" dirty="0"/>
              <a:t>可以看作是空行</a:t>
            </a:r>
            <a:r>
              <a:rPr lang="en-US" altLang="zh-CN" sz="2100" dirty="0"/>
              <a:t>) &lt;p&gt; </a:t>
            </a:r>
          </a:p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 sz="2300" dirty="0"/>
              <a:t>换行标签</a:t>
            </a:r>
            <a:r>
              <a:rPr lang="en-US" altLang="zh-CN" sz="2300" dirty="0"/>
              <a:t>&lt;BR&gt;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 sz="2100" dirty="0"/>
              <a:t>换行 </a:t>
            </a:r>
            <a:r>
              <a:rPr lang="en-US" altLang="zh-CN" sz="2100" dirty="0"/>
              <a:t>&lt;</a:t>
            </a:r>
            <a:r>
              <a:rPr lang="en-US" altLang="zh-CN" sz="2100" dirty="0" err="1"/>
              <a:t>br</a:t>
            </a:r>
            <a:r>
              <a:rPr lang="en-US" altLang="zh-CN" sz="2100" dirty="0"/>
              <a:t>&gt;</a:t>
            </a:r>
          </a:p>
          <a:p>
            <a:pPr marL="838200" lvl="1" indent="-381000">
              <a:buFontTx/>
              <a:buNone/>
            </a:pPr>
            <a:endParaRPr lang="en-US" altLang="zh-CN" sz="2100" dirty="0"/>
          </a:p>
          <a:p>
            <a:pPr marL="838200" lvl="1" indent="-381000">
              <a:buFontTx/>
              <a:buNone/>
            </a:pPr>
            <a:r>
              <a:rPr lang="en-US" altLang="zh-CN" sz="2100" dirty="0"/>
              <a:t> </a:t>
            </a: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1C79E83-C0B8-4055-8350-45723AFAB19B}" type="slidenum">
              <a:rPr lang="en-US" altLang="zh-CN">
                <a:ea typeface="宋体" pitchFamily="2" charset="-122"/>
              </a:rPr>
              <a:pPr/>
              <a:t>22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50800"/>
            <a:ext cx="8229600" cy="1143000"/>
          </a:xfrm>
        </p:spPr>
        <p:txBody>
          <a:bodyPr/>
          <a:lstStyle/>
          <a:p>
            <a:pPr marL="685800" indent="-685800" fontAlgn="auto">
              <a:spcAft>
                <a:spcPts val="0"/>
              </a:spcAft>
              <a:defRPr/>
            </a:pPr>
            <a:r>
              <a:rPr lang="zh-CN" altLang="en-US"/>
              <a:t>行的控制相关标签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227763" y="2205038"/>
            <a:ext cx="21605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3" action="ppaction://hlinkfile"/>
              </a:rPr>
              <a:t>查看源代码</a:t>
            </a:r>
            <a:endParaRPr lang="zh-CN" altLang="en-US" sz="2400" b="1" dirty="0"/>
          </a:p>
        </p:txBody>
      </p:sp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4500562" y="4929198"/>
            <a:ext cx="3090863" cy="3175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533400" indent="-533400" algn="ctr">
              <a:buFontTx/>
              <a:buAutoNum type="arabicPeriod"/>
            </a:pPr>
            <a:endParaRPr lang="zh-CN" altLang="zh-CN" b="1"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552978" name="Rectangle 18"/>
          <p:cNvSpPr>
            <a:spLocks noChangeArrowheads="1"/>
          </p:cNvSpPr>
          <p:nvPr/>
        </p:nvSpPr>
        <p:spPr bwMode="auto">
          <a:xfrm>
            <a:off x="4572000" y="6286520"/>
            <a:ext cx="3097212" cy="1587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533400" indent="-533400" algn="ctr">
              <a:buFontTx/>
              <a:buAutoNum type="arabicPeriod"/>
            </a:pPr>
            <a:endParaRPr lang="zh-CN" altLang="zh-CN" b="1">
              <a:solidFill>
                <a:srgbClr val="0000FF"/>
              </a:solidFill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552983" name="AutoShape 23"/>
          <p:cNvSpPr>
            <a:spLocks noChangeArrowheads="1"/>
          </p:cNvSpPr>
          <p:nvPr/>
        </p:nvSpPr>
        <p:spPr bwMode="auto">
          <a:xfrm>
            <a:off x="7885113" y="4570413"/>
            <a:ext cx="1079500" cy="398462"/>
          </a:xfrm>
          <a:prstGeom prst="wedgeRoundRectCallout">
            <a:avLst>
              <a:gd name="adj1" fmla="val -57500"/>
              <a:gd name="adj2" fmla="val 1440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ea typeface="黑体" pitchFamily="2" charset="-122"/>
              </a:rPr>
              <a:t>换段了</a:t>
            </a:r>
          </a:p>
        </p:txBody>
      </p:sp>
      <p:sp>
        <p:nvSpPr>
          <p:cNvPr id="552984" name="AutoShape 24"/>
          <p:cNvSpPr>
            <a:spLocks noChangeArrowheads="1"/>
          </p:cNvSpPr>
          <p:nvPr/>
        </p:nvSpPr>
        <p:spPr bwMode="auto">
          <a:xfrm>
            <a:off x="7667625" y="6021388"/>
            <a:ext cx="1079500" cy="398462"/>
          </a:xfrm>
          <a:prstGeom prst="wedgeRoundRectCallout">
            <a:avLst>
              <a:gd name="adj1" fmla="val -60736"/>
              <a:gd name="adj2" fmla="val -8984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ea typeface="黑体" pitchFamily="2" charset="-122"/>
              </a:rPr>
              <a:t>换行了</a:t>
            </a:r>
          </a:p>
        </p:txBody>
      </p:sp>
      <p:sp>
        <p:nvSpPr>
          <p:cNvPr id="552986" name="Freeform 26"/>
          <p:cNvSpPr>
            <a:spLocks/>
          </p:cNvSpPr>
          <p:nvPr/>
        </p:nvSpPr>
        <p:spPr bwMode="auto">
          <a:xfrm rot="2576045">
            <a:off x="2603473" y="4781108"/>
            <a:ext cx="3538802" cy="663830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 b="1">
              <a:ea typeface="黑体" pitchFamily="2" charset="-122"/>
            </a:endParaRPr>
          </a:p>
        </p:txBody>
      </p:sp>
      <p:sp>
        <p:nvSpPr>
          <p:cNvPr id="552987" name="AutoShape 27"/>
          <p:cNvSpPr>
            <a:spLocks noChangeArrowheads="1"/>
          </p:cNvSpPr>
          <p:nvPr/>
        </p:nvSpPr>
        <p:spPr bwMode="auto">
          <a:xfrm rot="20026207">
            <a:off x="5996537" y="2877337"/>
            <a:ext cx="647700" cy="2394667"/>
          </a:xfrm>
          <a:prstGeom prst="curvedLeftArrow">
            <a:avLst>
              <a:gd name="adj1" fmla="val 50346"/>
              <a:gd name="adj2" fmla="val 130395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pic>
        <p:nvPicPr>
          <p:cNvPr id="20496" name="Picture 28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7900" y="1916113"/>
            <a:ext cx="10810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5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5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5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2" grpId="0" animBg="1"/>
      <p:bldP spid="552978" grpId="0" animBg="1"/>
      <p:bldP spid="552983" grpId="0" animBg="1"/>
      <p:bldP spid="552984" grpId="0" animBg="1"/>
      <p:bldP spid="5529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5" y="4457700"/>
            <a:ext cx="44291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8229600" cy="4972050"/>
          </a:xfrm>
        </p:spPr>
        <p:txBody>
          <a:bodyPr/>
          <a:lstStyle/>
          <a:p>
            <a:pPr marL="533400" indent="-533400"/>
            <a:r>
              <a:rPr lang="zh-CN" altLang="en-US" dirty="0">
                <a:solidFill>
                  <a:schemeClr val="tx2"/>
                </a:solidFill>
              </a:rPr>
              <a:t>图像的基本语法</a:t>
            </a:r>
          </a:p>
          <a:p>
            <a:pPr marL="838200" lvl="1" indent="-381000"/>
            <a:r>
              <a:rPr lang="en-US" altLang="zh-CN" dirty="0">
                <a:solidFill>
                  <a:schemeClr val="tx2"/>
                </a:solidFill>
              </a:rPr>
              <a:t>&lt;IMG </a:t>
            </a:r>
            <a:r>
              <a:rPr lang="en-US" altLang="zh-CN" dirty="0" err="1">
                <a:solidFill>
                  <a:srgbClr val="0000FF"/>
                </a:solidFill>
              </a:rPr>
              <a:t>src</a:t>
            </a:r>
            <a:r>
              <a:rPr lang="en-US" altLang="zh-CN" dirty="0">
                <a:solidFill>
                  <a:schemeClr val="tx2"/>
                </a:solidFill>
              </a:rPr>
              <a:t>="images/</a:t>
            </a:r>
            <a:r>
              <a:rPr lang="en-US" altLang="zh-CN" dirty="0" err="1">
                <a:solidFill>
                  <a:schemeClr val="tx2"/>
                </a:solidFill>
              </a:rPr>
              <a:t>tmall.jpg</a:t>
            </a:r>
            <a:r>
              <a:rPr lang="en-US" altLang="zh-CN" dirty="0">
                <a:solidFill>
                  <a:schemeClr val="tx2"/>
                </a:solidFill>
              </a:rPr>
              <a:t>" </a:t>
            </a:r>
            <a:r>
              <a:rPr lang="en-US" altLang="zh-CN" dirty="0">
                <a:solidFill>
                  <a:srgbClr val="0000FF"/>
                </a:solidFill>
              </a:rPr>
              <a:t>width</a:t>
            </a:r>
            <a:r>
              <a:rPr lang="en-US" altLang="zh-CN" dirty="0">
                <a:solidFill>
                  <a:schemeClr val="tx2"/>
                </a:solidFill>
              </a:rPr>
              <a:t>="300“ </a:t>
            </a:r>
            <a:r>
              <a:rPr lang="en-US" altLang="zh-CN" dirty="0">
                <a:solidFill>
                  <a:srgbClr val="0000FF"/>
                </a:solidFill>
              </a:rPr>
              <a:t>height</a:t>
            </a:r>
            <a:r>
              <a:rPr lang="en-US" altLang="zh-CN" dirty="0">
                <a:solidFill>
                  <a:schemeClr val="tx2"/>
                </a:solidFill>
              </a:rPr>
              <a:t>="150“ </a:t>
            </a:r>
            <a:r>
              <a:rPr lang="en-US" altLang="zh-CN" dirty="0">
                <a:solidFill>
                  <a:srgbClr val="0000FF"/>
                </a:solidFill>
              </a:rPr>
              <a:t>alt</a:t>
            </a:r>
            <a:r>
              <a:rPr lang="en-US" altLang="zh-CN" dirty="0">
                <a:solidFill>
                  <a:schemeClr val="tx2"/>
                </a:solidFill>
              </a:rPr>
              <a:t>="</a:t>
            </a:r>
            <a:r>
              <a:rPr lang="zh-CN" altLang="en-US" sz="2400" b="1" dirty="0">
                <a:ea typeface="宋体" pitchFamily="2" charset="-122"/>
                <a:cs typeface="Courier New" pitchFamily="49" charset="0"/>
              </a:rPr>
              <a:t>天猫母亲节</a:t>
            </a:r>
            <a:r>
              <a:rPr lang="en-US" altLang="zh-CN" dirty="0">
                <a:solidFill>
                  <a:schemeClr val="tx2"/>
                </a:solidFill>
              </a:rPr>
              <a:t>" &gt;</a:t>
            </a: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58EFA67-B0D1-44D6-B2DB-D432A562E1B9}" type="slidenum">
              <a:rPr lang="en-US" altLang="zh-CN">
                <a:ea typeface="宋体" pitchFamily="2" charset="-122"/>
              </a:rPr>
              <a:pPr/>
              <a:t>23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2667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图像标签</a:t>
            </a:r>
          </a:p>
        </p:txBody>
      </p:sp>
      <p:sp>
        <p:nvSpPr>
          <p:cNvPr id="553992" name="AutoShape 8"/>
          <p:cNvSpPr>
            <a:spLocks noChangeArrowheads="1"/>
          </p:cNvSpPr>
          <p:nvPr/>
        </p:nvSpPr>
        <p:spPr bwMode="auto">
          <a:xfrm>
            <a:off x="320675" y="3173413"/>
            <a:ext cx="8566150" cy="14301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……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400" b="1" dirty="0">
                <a:ea typeface="宋体" pitchFamily="2" charset="-122"/>
                <a:cs typeface="Courier New" pitchFamily="49" charset="0"/>
              </a:rPr>
              <a:t>IMG </a:t>
            </a:r>
            <a:r>
              <a:rPr lang="en-US" altLang="zh-CN" sz="2400" b="1" dirty="0" err="1">
                <a:ea typeface="宋体" pitchFamily="2" charset="-122"/>
                <a:cs typeface="Courier New" pitchFamily="49" charset="0"/>
              </a:rPr>
              <a:t>src</a:t>
            </a:r>
            <a:r>
              <a:rPr lang="en-US" altLang="zh-CN" sz="2400" b="1" dirty="0">
                <a:ea typeface="宋体" pitchFamily="2" charset="-122"/>
                <a:cs typeface="Courier New" pitchFamily="49" charset="0"/>
              </a:rPr>
              <a:t>="images/</a:t>
            </a:r>
            <a:r>
              <a:rPr lang="en-US" altLang="zh-CN" sz="2400" b="1" dirty="0" err="1">
                <a:ea typeface="宋体" pitchFamily="2" charset="-122"/>
                <a:cs typeface="Courier New" pitchFamily="49" charset="0"/>
              </a:rPr>
              <a:t>tmall.jpg</a:t>
            </a:r>
            <a:r>
              <a:rPr lang="en-US" altLang="zh-CN" sz="2400" b="1" dirty="0">
                <a:ea typeface="宋体" pitchFamily="2" charset="-122"/>
                <a:cs typeface="Courier New" pitchFamily="49" charset="0"/>
              </a:rPr>
              <a:t>" alt="</a:t>
            </a:r>
            <a:r>
              <a:rPr lang="zh-CN" altLang="en-US" sz="2400" b="1" dirty="0">
                <a:ea typeface="宋体" pitchFamily="2" charset="-122"/>
                <a:cs typeface="Courier New" pitchFamily="49" charset="0"/>
              </a:rPr>
              <a:t>天猫母亲节</a:t>
            </a:r>
            <a:r>
              <a:rPr lang="en-US" altLang="zh-CN" sz="2400" b="1" dirty="0">
                <a:ea typeface="宋体" pitchFamily="2" charset="-122"/>
                <a:cs typeface="Courier New" pitchFamily="49" charset="0"/>
              </a:rPr>
              <a:t>" </a:t>
            </a: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&gt; &lt;/BODY&gt;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……</a:t>
            </a:r>
          </a:p>
        </p:txBody>
      </p:sp>
      <p:sp>
        <p:nvSpPr>
          <p:cNvPr id="22534" name="Text Box 12"/>
          <p:cNvSpPr txBox="1">
            <a:spLocks noChangeArrowheads="1"/>
          </p:cNvSpPr>
          <p:nvPr/>
        </p:nvSpPr>
        <p:spPr bwMode="auto">
          <a:xfrm>
            <a:off x="1979613" y="2535238"/>
            <a:ext cx="23034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4" action="ppaction://hlinkfile"/>
              </a:rPr>
              <a:t>查看源代码</a:t>
            </a:r>
            <a:endParaRPr lang="zh-CN" altLang="en-US" sz="2400" b="1" dirty="0"/>
          </a:p>
        </p:txBody>
      </p:sp>
      <p:sp>
        <p:nvSpPr>
          <p:cNvPr id="553998" name="Rectangle 14"/>
          <p:cNvSpPr>
            <a:spLocks noChangeArrowheads="1"/>
          </p:cNvSpPr>
          <p:nvPr/>
        </p:nvSpPr>
        <p:spPr bwMode="auto">
          <a:xfrm>
            <a:off x="4714876" y="3786190"/>
            <a:ext cx="2303462" cy="50323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3999" name="Rectangle 15"/>
          <p:cNvSpPr>
            <a:spLocks noChangeArrowheads="1"/>
          </p:cNvSpPr>
          <p:nvPr/>
        </p:nvSpPr>
        <p:spPr bwMode="auto">
          <a:xfrm>
            <a:off x="6715140" y="5929330"/>
            <a:ext cx="1089025" cy="3587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4002" name="AutoShape 18"/>
          <p:cNvSpPr>
            <a:spLocks noChangeArrowheads="1"/>
          </p:cNvSpPr>
          <p:nvPr/>
        </p:nvSpPr>
        <p:spPr bwMode="auto">
          <a:xfrm>
            <a:off x="2339975" y="5445125"/>
            <a:ext cx="2333625" cy="693738"/>
          </a:xfrm>
          <a:prstGeom prst="wedgeRoundRectCallout">
            <a:avLst>
              <a:gd name="adj1" fmla="val 136524"/>
              <a:gd name="adj2" fmla="val 493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鼠标移到图像上，出现的提示性文字</a:t>
            </a:r>
          </a:p>
        </p:txBody>
      </p:sp>
      <p:sp>
        <p:nvSpPr>
          <p:cNvPr id="554003" name="AutoShape 19"/>
          <p:cNvSpPr>
            <a:spLocks noChangeArrowheads="1"/>
          </p:cNvSpPr>
          <p:nvPr/>
        </p:nvSpPr>
        <p:spPr bwMode="auto">
          <a:xfrm>
            <a:off x="4140200" y="962025"/>
            <a:ext cx="1079500" cy="693738"/>
          </a:xfrm>
          <a:prstGeom prst="wedgeRoundRectCallout">
            <a:avLst>
              <a:gd name="adj1" fmla="val -49264"/>
              <a:gd name="adj2" fmla="val 8478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图像的位置</a:t>
            </a:r>
          </a:p>
        </p:txBody>
      </p:sp>
      <p:sp>
        <p:nvSpPr>
          <p:cNvPr id="554004" name="AutoShape 20"/>
          <p:cNvSpPr>
            <a:spLocks noChangeArrowheads="1"/>
          </p:cNvSpPr>
          <p:nvPr/>
        </p:nvSpPr>
        <p:spPr bwMode="auto">
          <a:xfrm>
            <a:off x="395288" y="1557338"/>
            <a:ext cx="1079500" cy="693737"/>
          </a:xfrm>
          <a:prstGeom prst="wedgeRoundRectCallout">
            <a:avLst>
              <a:gd name="adj1" fmla="val 163824"/>
              <a:gd name="adj2" fmla="val 538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图像的宽度</a:t>
            </a:r>
          </a:p>
        </p:txBody>
      </p:sp>
      <p:sp>
        <p:nvSpPr>
          <p:cNvPr id="554005" name="AutoShape 21"/>
          <p:cNvSpPr>
            <a:spLocks noChangeArrowheads="1"/>
          </p:cNvSpPr>
          <p:nvPr/>
        </p:nvSpPr>
        <p:spPr bwMode="auto">
          <a:xfrm>
            <a:off x="6084888" y="1412875"/>
            <a:ext cx="1079500" cy="693738"/>
          </a:xfrm>
          <a:prstGeom prst="wedgeRoundRectCallout">
            <a:avLst>
              <a:gd name="adj1" fmla="val -185588"/>
              <a:gd name="adj2" fmla="val 7128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图像的高度</a:t>
            </a:r>
          </a:p>
        </p:txBody>
      </p:sp>
      <p:sp>
        <p:nvSpPr>
          <p:cNvPr id="554006" name="AutoShape 22"/>
          <p:cNvSpPr>
            <a:spLocks noChangeArrowheads="1"/>
          </p:cNvSpPr>
          <p:nvPr/>
        </p:nvSpPr>
        <p:spPr bwMode="auto">
          <a:xfrm>
            <a:off x="4787900" y="2636838"/>
            <a:ext cx="2952750" cy="398462"/>
          </a:xfrm>
          <a:prstGeom prst="wedgeRoundRectCallout">
            <a:avLst>
              <a:gd name="adj1" fmla="val -10375"/>
              <a:gd name="adj2" fmla="val -12012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为图像添加的提示性文字</a:t>
            </a:r>
          </a:p>
        </p:txBody>
      </p:sp>
      <p:sp>
        <p:nvSpPr>
          <p:cNvPr id="554007" name="AutoShape 23"/>
          <p:cNvSpPr>
            <a:spLocks noChangeArrowheads="1"/>
          </p:cNvSpPr>
          <p:nvPr/>
        </p:nvSpPr>
        <p:spPr bwMode="auto">
          <a:xfrm rot="19409608">
            <a:off x="6100070" y="4008977"/>
            <a:ext cx="241340" cy="2094597"/>
          </a:xfrm>
          <a:prstGeom prst="upDownArrow">
            <a:avLst>
              <a:gd name="adj1" fmla="val 50000"/>
              <a:gd name="adj2" fmla="val 85392"/>
            </a:avLst>
          </a:prstGeom>
          <a:gradFill rotWithShape="1">
            <a:gsLst>
              <a:gs pos="0">
                <a:srgbClr val="FFFFFF"/>
              </a:gs>
              <a:gs pos="100000">
                <a:srgbClr val="B563C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b="1"/>
          </a:p>
        </p:txBody>
      </p:sp>
      <p:pic>
        <p:nvPicPr>
          <p:cNvPr id="554009" name="Picture 25" descr="示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288" y="2293938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5" name="Picture 26" descr="语法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213" y="620713"/>
            <a:ext cx="108108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5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5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5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8" grpId="0" animBg="1"/>
      <p:bldP spid="553999" grpId="0" animBg="1"/>
      <p:bldP spid="554002" grpId="0" animBg="1"/>
      <p:bldP spid="554003" grpId="0" animBg="1"/>
      <p:bldP spid="554004" grpId="0" animBg="1"/>
      <p:bldP spid="554005" grpId="0" animBg="1"/>
      <p:bldP spid="554006" grpId="0" animBg="1"/>
      <p:bldP spid="5540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4979065"/>
            <a:ext cx="3371866" cy="187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8229600" cy="4670425"/>
          </a:xfrm>
        </p:spPr>
        <p:txBody>
          <a:bodyPr/>
          <a:lstStyle/>
          <a:p>
            <a:r>
              <a:rPr lang="zh-CN" altLang="en-US"/>
              <a:t>图像与文本的对齐方式</a:t>
            </a:r>
          </a:p>
          <a:p>
            <a:pPr lvl="1"/>
            <a:r>
              <a:rPr lang="en-US" altLang="zh-CN"/>
              <a:t>&lt;IMG </a:t>
            </a:r>
            <a:r>
              <a:rPr lang="en-US" altLang="zh-CN">
                <a:solidFill>
                  <a:srgbClr val="0000FF"/>
                </a:solidFill>
              </a:rPr>
              <a:t>align="middle"</a:t>
            </a:r>
            <a:r>
              <a:rPr lang="en-US" altLang="zh-CN"/>
              <a:t>&gt;</a:t>
            </a: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3B1A909-3D79-4C78-892B-F6C2DDBD97D1}" type="slidenum">
              <a:rPr lang="en-US" altLang="zh-CN">
                <a:ea typeface="宋体" pitchFamily="2" charset="-122"/>
              </a:rPr>
              <a:pPr/>
              <a:t>24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图像标签</a:t>
            </a:r>
          </a:p>
        </p:txBody>
      </p:sp>
      <p:sp>
        <p:nvSpPr>
          <p:cNvPr id="555027" name="AutoShape 19"/>
          <p:cNvSpPr>
            <a:spLocks noChangeArrowheads="1"/>
          </p:cNvSpPr>
          <p:nvPr/>
        </p:nvSpPr>
        <p:spPr bwMode="auto">
          <a:xfrm>
            <a:off x="5000628" y="928670"/>
            <a:ext cx="2160587" cy="990600"/>
          </a:xfrm>
          <a:prstGeom prst="wedgeRoundRectCallout">
            <a:avLst>
              <a:gd name="adj1" fmla="val -96671"/>
              <a:gd name="adj2" fmla="val 344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ea typeface="黑体" pitchFamily="2" charset="-122"/>
              </a:rPr>
              <a:t>图像与文本居中对齐</a:t>
            </a:r>
            <a:r>
              <a:rPr lang="en-US" altLang="zh-CN" sz="1800" b="1" dirty="0">
                <a:ea typeface="黑体" pitchFamily="2" charset="-122"/>
              </a:rPr>
              <a:t>,</a:t>
            </a:r>
            <a:r>
              <a:rPr lang="zh-CN" altLang="en-US" sz="1800" b="1" dirty="0">
                <a:ea typeface="黑体" pitchFamily="2" charset="-122"/>
              </a:rPr>
              <a:t>还可以取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ea typeface="黑体" pitchFamily="2" charset="-122"/>
              </a:rPr>
              <a:t>top, bottom </a:t>
            </a:r>
            <a:r>
              <a:rPr lang="zh-CN" altLang="en-US" sz="1800" b="1" dirty="0">
                <a:ea typeface="黑体" pitchFamily="2" charset="-122"/>
              </a:rPr>
              <a:t>值</a:t>
            </a:r>
          </a:p>
        </p:txBody>
      </p:sp>
      <p:sp>
        <p:nvSpPr>
          <p:cNvPr id="555039" name="AutoShape 31"/>
          <p:cNvSpPr>
            <a:spLocks noChangeArrowheads="1"/>
          </p:cNvSpPr>
          <p:nvPr/>
        </p:nvSpPr>
        <p:spPr bwMode="auto">
          <a:xfrm>
            <a:off x="534988" y="2976563"/>
            <a:ext cx="8589962" cy="2536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….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 &lt;A </a:t>
            </a:r>
            <a:r>
              <a:rPr lang="en-US" altLang="zh-CN" sz="1800" b="1" dirty="0" err="1">
                <a:ea typeface="宋体" pitchFamily="2" charset="-122"/>
                <a:cs typeface="Courier New" pitchFamily="49" charset="0"/>
              </a:rPr>
              <a:t>href</a:t>
            </a: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="</a:t>
            </a:r>
            <a:r>
              <a:rPr lang="en-US" altLang="zh-CN" sz="1800" b="1" dirty="0" err="1">
                <a:ea typeface="宋体" pitchFamily="2" charset="-122"/>
                <a:cs typeface="Courier New" pitchFamily="49" charset="0"/>
              </a:rPr>
              <a:t>star.html</a:t>
            </a: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 &lt;IMG  </a:t>
            </a:r>
            <a:r>
              <a:rPr lang="en-US" altLang="zh-CN" sz="18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align="middle"</a:t>
            </a: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800" b="1" dirty="0" err="1">
                <a:ea typeface="宋体" pitchFamily="2" charset="-122"/>
                <a:cs typeface="Courier New" pitchFamily="49" charset="0"/>
              </a:rPr>
              <a:t>src</a:t>
            </a: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="images/</a:t>
            </a:r>
            <a:r>
              <a:rPr lang="en-US" altLang="zh-CN" sz="1800" b="1" dirty="0" err="1">
                <a:ea typeface="宋体" pitchFamily="2" charset="-122"/>
                <a:cs typeface="Courier New" pitchFamily="49" charset="0"/>
              </a:rPr>
              <a:t>tmall.jpg</a:t>
            </a: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" width="180" height="95" border="0" /&gt;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 &lt;/A&gt;</a:t>
            </a:r>
            <a:r>
              <a:rPr lang="en-US" sz="1800" b="1" dirty="0" err="1">
                <a:ea typeface="宋体" pitchFamily="2" charset="-122"/>
                <a:cs typeface="Courier New" pitchFamily="49" charset="0"/>
              </a:rPr>
              <a:t>请点击</a:t>
            </a:r>
            <a:r>
              <a:rPr lang="zh-CN" altLang="en-US" sz="1800" b="1" dirty="0">
                <a:ea typeface="宋体" pitchFamily="2" charset="-122"/>
                <a:cs typeface="Courier New" pitchFamily="49" charset="0"/>
              </a:rPr>
              <a:t>进入购物区</a:t>
            </a:r>
            <a:endParaRPr lang="en-US" sz="1800" b="1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……</a:t>
            </a:r>
          </a:p>
        </p:txBody>
      </p:sp>
      <p:sp>
        <p:nvSpPr>
          <p:cNvPr id="23559" name="Text Box 35"/>
          <p:cNvSpPr txBox="1">
            <a:spLocks noChangeArrowheads="1"/>
          </p:cNvSpPr>
          <p:nvPr/>
        </p:nvSpPr>
        <p:spPr bwMode="auto">
          <a:xfrm>
            <a:off x="2555875" y="2349500"/>
            <a:ext cx="2303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hlinkClick r:id="rId3" action="ppaction://hlinkfile"/>
              </a:rPr>
              <a:t>查看源代码</a:t>
            </a:r>
            <a:endParaRPr lang="zh-CN" altLang="en-US" sz="2400" b="1"/>
          </a:p>
        </p:txBody>
      </p:sp>
      <p:sp>
        <p:nvSpPr>
          <p:cNvPr id="555046" name="Rectangle 38"/>
          <p:cNvSpPr>
            <a:spLocks noChangeArrowheads="1"/>
          </p:cNvSpPr>
          <p:nvPr/>
        </p:nvSpPr>
        <p:spPr bwMode="auto">
          <a:xfrm>
            <a:off x="1466850" y="3975100"/>
            <a:ext cx="1655763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533400" indent="-533400" algn="ctr">
              <a:buFontTx/>
              <a:buNone/>
            </a:pPr>
            <a:endParaRPr lang="zh-CN" altLang="zh-CN" b="1">
              <a:solidFill>
                <a:srgbClr val="FF0000"/>
              </a:solidFill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555047" name="Rectangle 39"/>
          <p:cNvSpPr>
            <a:spLocks noChangeArrowheads="1"/>
          </p:cNvSpPr>
          <p:nvPr/>
        </p:nvSpPr>
        <p:spPr bwMode="auto">
          <a:xfrm>
            <a:off x="4635500" y="5214938"/>
            <a:ext cx="3600450" cy="1008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533400" indent="-533400" algn="ctr">
              <a:buFontTx/>
              <a:buNone/>
            </a:pPr>
            <a:endParaRPr lang="zh-CN" altLang="zh-CN" b="1">
              <a:solidFill>
                <a:srgbClr val="FF0000"/>
              </a:solidFill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555049" name="AutoShape 41"/>
          <p:cNvSpPr>
            <a:spLocks noChangeArrowheads="1"/>
          </p:cNvSpPr>
          <p:nvPr/>
        </p:nvSpPr>
        <p:spPr bwMode="auto">
          <a:xfrm>
            <a:off x="3779838" y="3141663"/>
            <a:ext cx="1655762" cy="693737"/>
          </a:xfrm>
          <a:prstGeom prst="wedgeRoundRectCallout">
            <a:avLst>
              <a:gd name="adj1" fmla="val -90458"/>
              <a:gd name="adj2" fmla="val 6579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图像和文本居中对齐</a:t>
            </a:r>
          </a:p>
        </p:txBody>
      </p:sp>
      <p:sp>
        <p:nvSpPr>
          <p:cNvPr id="555051" name="AutoShape 43"/>
          <p:cNvSpPr>
            <a:spLocks noChangeArrowheads="1"/>
          </p:cNvSpPr>
          <p:nvPr/>
        </p:nvSpPr>
        <p:spPr bwMode="auto">
          <a:xfrm rot="7697849">
            <a:off x="3529807" y="3745706"/>
            <a:ext cx="323850" cy="2519363"/>
          </a:xfrm>
          <a:prstGeom prst="upDownArrow">
            <a:avLst>
              <a:gd name="adj1" fmla="val 50000"/>
              <a:gd name="adj2" fmla="val 155588"/>
            </a:avLst>
          </a:prstGeom>
          <a:gradFill rotWithShape="1">
            <a:gsLst>
              <a:gs pos="0">
                <a:srgbClr val="FFFFFF"/>
              </a:gs>
              <a:gs pos="100000">
                <a:srgbClr val="B563C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b="1"/>
          </a:p>
        </p:txBody>
      </p:sp>
      <p:pic>
        <p:nvPicPr>
          <p:cNvPr id="555053" name="Picture 45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2060575"/>
            <a:ext cx="10810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27" grpId="0" animBg="1"/>
      <p:bldP spid="555039" grpId="0" animBg="1"/>
      <p:bldP spid="555046" grpId="0" animBg="1"/>
      <p:bldP spid="555047" grpId="0" animBg="1"/>
      <p:bldP spid="555049" grpId="0" animBg="1"/>
      <p:bldP spid="5550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611188" y="981075"/>
            <a:ext cx="3671887" cy="5145088"/>
          </a:xfrm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内容分隔</a:t>
            </a:r>
            <a:r>
              <a:rPr lang="en-US" altLang="zh-CN"/>
              <a:t>&lt;HR&gt;</a:t>
            </a:r>
            <a:r>
              <a:rPr lang="zh-CN" altLang="en-US"/>
              <a:t>标签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项目列表和编号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有序列表</a:t>
            </a:r>
            <a:r>
              <a:rPr lang="en-US" altLang="zh-CN"/>
              <a:t>&lt;OL&gt;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无序列表</a:t>
            </a:r>
            <a:r>
              <a:rPr lang="en-US" altLang="zh-CN"/>
              <a:t>&lt;UL&gt;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预格式文本</a:t>
            </a:r>
            <a:r>
              <a:rPr lang="en-US" altLang="zh-CN"/>
              <a:t>&lt;PRE&gt;</a:t>
            </a:r>
            <a:r>
              <a:rPr lang="zh-CN" altLang="en-US"/>
              <a:t>标签</a:t>
            </a: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9C892D-D6F4-4A3E-933D-FEA3B2F4C95F}" type="slidenum">
              <a:rPr lang="en-US" altLang="zh-CN">
                <a:ea typeface="宋体" pitchFamily="2" charset="-122"/>
              </a:rPr>
              <a:pPr/>
              <a:t>25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文字布局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1484313"/>
            <a:ext cx="4554538" cy="4249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59109" name="AutoShape 5"/>
          <p:cNvSpPr>
            <a:spLocks noChangeArrowheads="1"/>
          </p:cNvSpPr>
          <p:nvPr/>
        </p:nvSpPr>
        <p:spPr bwMode="auto">
          <a:xfrm>
            <a:off x="5757863" y="1128713"/>
            <a:ext cx="1655762" cy="793750"/>
          </a:xfrm>
          <a:prstGeom prst="wedgeRoundRectCallout">
            <a:avLst>
              <a:gd name="adj1" fmla="val -69176"/>
              <a:gd name="adj2" fmla="val 110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水平分隔线</a:t>
            </a:r>
            <a:r>
              <a:rPr lang="en-US" altLang="zh-CN" sz="1800" b="1">
                <a:ea typeface="黑体" pitchFamily="2" charset="-122"/>
              </a:rPr>
              <a:t>&lt;HR&gt;</a:t>
            </a:r>
          </a:p>
        </p:txBody>
      </p:sp>
      <p:sp>
        <p:nvSpPr>
          <p:cNvPr id="559110" name="AutoShape 6"/>
          <p:cNvSpPr>
            <a:spLocks/>
          </p:cNvSpPr>
          <p:nvPr/>
        </p:nvSpPr>
        <p:spPr bwMode="auto">
          <a:xfrm>
            <a:off x="4500563" y="2884488"/>
            <a:ext cx="71437" cy="544512"/>
          </a:xfrm>
          <a:prstGeom prst="leftBrace">
            <a:avLst>
              <a:gd name="adj1" fmla="val 6351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9111" name="AutoShape 7"/>
          <p:cNvSpPr>
            <a:spLocks noChangeArrowheads="1"/>
          </p:cNvSpPr>
          <p:nvPr/>
        </p:nvSpPr>
        <p:spPr bwMode="auto">
          <a:xfrm>
            <a:off x="2627313" y="3644900"/>
            <a:ext cx="1655762" cy="455613"/>
          </a:xfrm>
          <a:prstGeom prst="wedgeRoundRectCallout">
            <a:avLst>
              <a:gd name="adj1" fmla="val 62847"/>
              <a:gd name="adj2" fmla="val -1517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有序列表</a:t>
            </a:r>
          </a:p>
        </p:txBody>
      </p:sp>
      <p:sp>
        <p:nvSpPr>
          <p:cNvPr id="559114" name="AutoShape 10"/>
          <p:cNvSpPr>
            <a:spLocks/>
          </p:cNvSpPr>
          <p:nvPr/>
        </p:nvSpPr>
        <p:spPr bwMode="auto">
          <a:xfrm>
            <a:off x="4548188" y="3789363"/>
            <a:ext cx="71437" cy="576262"/>
          </a:xfrm>
          <a:prstGeom prst="leftBrace">
            <a:avLst>
              <a:gd name="adj1" fmla="val 6722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9115" name="AutoShape 11"/>
          <p:cNvSpPr>
            <a:spLocks noChangeArrowheads="1"/>
          </p:cNvSpPr>
          <p:nvPr/>
        </p:nvSpPr>
        <p:spPr bwMode="auto">
          <a:xfrm>
            <a:off x="2624138" y="4597400"/>
            <a:ext cx="1655762" cy="455613"/>
          </a:xfrm>
          <a:prstGeom prst="wedgeRoundRectCallout">
            <a:avLst>
              <a:gd name="adj1" fmla="val 66009"/>
              <a:gd name="adj2" fmla="val -1632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无序列表</a:t>
            </a:r>
          </a:p>
        </p:txBody>
      </p:sp>
      <p:sp>
        <p:nvSpPr>
          <p:cNvPr id="559116" name="Rectangle 12"/>
          <p:cNvSpPr>
            <a:spLocks noChangeArrowheads="1"/>
          </p:cNvSpPr>
          <p:nvPr/>
        </p:nvSpPr>
        <p:spPr bwMode="auto">
          <a:xfrm>
            <a:off x="4468813" y="4437063"/>
            <a:ext cx="4248150" cy="10795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9117" name="AutoShape 13"/>
          <p:cNvSpPr>
            <a:spLocks noChangeArrowheads="1"/>
          </p:cNvSpPr>
          <p:nvPr/>
        </p:nvSpPr>
        <p:spPr bwMode="auto">
          <a:xfrm>
            <a:off x="2555875" y="5516563"/>
            <a:ext cx="1655763" cy="793750"/>
          </a:xfrm>
          <a:prstGeom prst="wedgeRoundRectCallout">
            <a:avLst>
              <a:gd name="adj1" fmla="val 65051"/>
              <a:gd name="adj2" fmla="val -1118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用了预先定义好的格式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5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9" grpId="0" animBg="1"/>
      <p:bldP spid="559110" grpId="0" animBg="1"/>
      <p:bldP spid="559111" grpId="0" animBg="1"/>
      <p:bldP spid="559114" grpId="0" animBg="1"/>
      <p:bldP spid="559115" grpId="0" animBg="1"/>
      <p:bldP spid="559116" grpId="0" animBg="1"/>
      <p:bldP spid="5591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8050212" cy="4525962"/>
          </a:xfrm>
          <a:solidFill>
            <a:schemeClr val="bg1"/>
          </a:solidFill>
        </p:spPr>
        <p:txBody>
          <a:bodyPr/>
          <a:lstStyle/>
          <a:p>
            <a:r>
              <a:rPr lang="en-US" altLang="zh-CN"/>
              <a:t>&lt;HR </a:t>
            </a:r>
            <a:r>
              <a:rPr lang="en-US" altLang="zh-CN">
                <a:solidFill>
                  <a:srgbClr val="0000FF"/>
                </a:solidFill>
              </a:rPr>
              <a:t>size="5" color="red"</a:t>
            </a:r>
            <a:r>
              <a:rPr lang="en-US" altLang="zh-CN"/>
              <a:t> width="300"&gt;</a:t>
            </a:r>
          </a:p>
          <a:p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A252DB2-1D1B-4369-9C31-41C8E03A364D}" type="slidenum">
              <a:rPr lang="en-US" altLang="zh-CN">
                <a:ea typeface="宋体" pitchFamily="2" charset="-122"/>
              </a:rPr>
              <a:pPr/>
              <a:t>26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6350"/>
            <a:ext cx="8229600" cy="1143000"/>
          </a:xfrm>
        </p:spPr>
        <p:txBody>
          <a:bodyPr/>
          <a:lstStyle/>
          <a:p>
            <a:pPr marL="685800" indent="-685800" fontAlgn="auto">
              <a:spcAft>
                <a:spcPts val="0"/>
              </a:spcAft>
              <a:defRPr/>
            </a:pPr>
            <a:r>
              <a:rPr lang="zh-CN" altLang="en-US"/>
              <a:t>如何使用内容分隔</a:t>
            </a:r>
            <a:r>
              <a:rPr lang="en-US" altLang="zh-CN"/>
              <a:t>&lt;HR&gt;</a:t>
            </a:r>
            <a:r>
              <a:rPr lang="zh-CN" altLang="en-US"/>
              <a:t>标签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01688" y="3062288"/>
            <a:ext cx="8091487" cy="2232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……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&lt;HR </a:t>
            </a:r>
            <a:r>
              <a:rPr lang="en-US" altLang="zh-CN" sz="1800" b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size="5" color="red" width="300"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&lt;HR size="10" color="black" width="200"&gt;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&lt;HR size="5"  color="#0000FF" width="50%"&gt;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……</a:t>
            </a:r>
          </a:p>
        </p:txBody>
      </p:sp>
      <p:sp>
        <p:nvSpPr>
          <p:cNvPr id="560141" name="AutoShape 13"/>
          <p:cNvSpPr>
            <a:spLocks noChangeArrowheads="1"/>
          </p:cNvSpPr>
          <p:nvPr/>
        </p:nvSpPr>
        <p:spPr bwMode="auto">
          <a:xfrm>
            <a:off x="2384425" y="935038"/>
            <a:ext cx="1466850" cy="534987"/>
          </a:xfrm>
          <a:prstGeom prst="wedgeRoundRectCallout">
            <a:avLst>
              <a:gd name="adj1" fmla="val -41884"/>
              <a:gd name="adj2" fmla="val 111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线的厚度值</a:t>
            </a:r>
          </a:p>
        </p:txBody>
      </p:sp>
      <p:sp>
        <p:nvSpPr>
          <p:cNvPr id="560142" name="AutoShape 14"/>
          <p:cNvSpPr>
            <a:spLocks noChangeArrowheads="1"/>
          </p:cNvSpPr>
          <p:nvPr/>
        </p:nvSpPr>
        <p:spPr bwMode="auto">
          <a:xfrm>
            <a:off x="6011863" y="950913"/>
            <a:ext cx="1217612" cy="534987"/>
          </a:xfrm>
          <a:prstGeom prst="wedgeRoundRectCallout">
            <a:avLst>
              <a:gd name="adj1" fmla="val -52218"/>
              <a:gd name="adj2" fmla="val 9925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线的宽度</a:t>
            </a:r>
          </a:p>
        </p:txBody>
      </p:sp>
      <p:pic>
        <p:nvPicPr>
          <p:cNvPr id="56014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2622550"/>
            <a:ext cx="2844800" cy="2463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633" name="Text Box 18"/>
          <p:cNvSpPr txBox="1">
            <a:spLocks noChangeArrowheads="1"/>
          </p:cNvSpPr>
          <p:nvPr/>
        </p:nvSpPr>
        <p:spPr bwMode="auto">
          <a:xfrm>
            <a:off x="2916238" y="2420938"/>
            <a:ext cx="23034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hlinkClick r:id="rId4" action="ppaction://hlinkfile"/>
              </a:rPr>
              <a:t>查看源代码</a:t>
            </a:r>
            <a:endParaRPr lang="zh-CN" altLang="en-US" sz="2400" b="1"/>
          </a:p>
        </p:txBody>
      </p:sp>
      <p:sp>
        <p:nvSpPr>
          <p:cNvPr id="560147" name="AutoShape 19"/>
          <p:cNvSpPr>
            <a:spLocks noChangeArrowheads="1"/>
          </p:cNvSpPr>
          <p:nvPr/>
        </p:nvSpPr>
        <p:spPr bwMode="gray">
          <a:xfrm>
            <a:off x="819150" y="5648325"/>
            <a:ext cx="7993063" cy="53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2000" b="1">
                <a:ea typeface="黑体" pitchFamily="2" charset="-122"/>
                <a:cs typeface="Courier New" pitchFamily="49" charset="0"/>
              </a:rPr>
              <a:t>&lt;HR&gt;</a:t>
            </a:r>
            <a:r>
              <a:rPr lang="en-US" altLang="zh-CN" sz="2000" b="1">
                <a:ea typeface="黑体" pitchFamily="2" charset="-122"/>
                <a:cs typeface="Courier New" pitchFamily="49" charset="0"/>
              </a:rPr>
              <a:t> </a:t>
            </a:r>
            <a:r>
              <a:rPr lang="zh-CN" altLang="en-US" sz="2000" b="1">
                <a:ea typeface="黑体" pitchFamily="2" charset="-122"/>
                <a:cs typeface="Courier New" pitchFamily="49" charset="0"/>
              </a:rPr>
              <a:t>标签用于在页面上绘制水平线 </a:t>
            </a:r>
            <a:endParaRPr lang="en-US" sz="2000" b="1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560148" name="AutoShape 20"/>
          <p:cNvSpPr>
            <a:spLocks noChangeArrowheads="1"/>
          </p:cNvSpPr>
          <p:nvPr/>
        </p:nvSpPr>
        <p:spPr bwMode="auto">
          <a:xfrm>
            <a:off x="4130675" y="950913"/>
            <a:ext cx="1304925" cy="534987"/>
          </a:xfrm>
          <a:prstGeom prst="wedgeRoundRectCallout">
            <a:avLst>
              <a:gd name="adj1" fmla="val -44769"/>
              <a:gd name="adj2" fmla="val 986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线的颜色</a:t>
            </a:r>
          </a:p>
        </p:txBody>
      </p:sp>
      <p:pic>
        <p:nvPicPr>
          <p:cNvPr id="560150" name="Picture 22" descr="示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2788" y="2076450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7" name="Picture 23" descr="语法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638" y="822325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6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allAtOnce"/>
      <p:bldP spid="560135" grpId="0" animBg="1"/>
      <p:bldP spid="560141" grpId="0" animBg="1"/>
      <p:bldP spid="560142" grpId="0" animBg="1"/>
      <p:bldP spid="560147" grpId="0" animBg="1"/>
      <p:bldP spid="5601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6350"/>
            <a:ext cx="7993063" cy="11096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如何使用列表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95338" y="1651000"/>
            <a:ext cx="7920037" cy="4525963"/>
          </a:xfrm>
          <a:noFill/>
        </p:spPr>
        <p:txBody>
          <a:bodyPr/>
          <a:lstStyle/>
          <a:p>
            <a:r>
              <a:rPr lang="zh-CN" altLang="en-US"/>
              <a:t>无序列表语法</a:t>
            </a:r>
          </a:p>
          <a:p>
            <a:pPr lvl="1"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&lt;UL&gt;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	&lt;LI&gt;</a:t>
            </a:r>
            <a:r>
              <a:rPr lang="zh-CN" altLang="en-US">
                <a:solidFill>
                  <a:srgbClr val="0000FF"/>
                </a:solidFill>
              </a:rPr>
              <a:t>列表项内容 </a:t>
            </a:r>
            <a:r>
              <a:rPr lang="en-US" altLang="zh-CN">
                <a:solidFill>
                  <a:srgbClr val="0000FF"/>
                </a:solidFill>
              </a:rPr>
              <a:t>&lt;/LI&gt;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	……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&lt;/UL&gt;</a:t>
            </a:r>
          </a:p>
          <a:p>
            <a:r>
              <a:rPr lang="zh-CN" altLang="en-US"/>
              <a:t>有序列表语法</a:t>
            </a:r>
          </a:p>
          <a:p>
            <a:pPr lvl="1">
              <a:buFontTx/>
              <a:buNone/>
            </a:pPr>
            <a:r>
              <a:rPr lang="zh-CN" altLang="en-US" sz="1800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&lt;OL &gt;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   &lt;LI&gt;</a:t>
            </a:r>
            <a:r>
              <a:rPr lang="zh-CN" altLang="en-US">
                <a:solidFill>
                  <a:srgbClr val="0000FF"/>
                </a:solidFill>
              </a:rPr>
              <a:t>列表项内容 </a:t>
            </a:r>
            <a:r>
              <a:rPr lang="en-US" altLang="zh-CN">
                <a:solidFill>
                  <a:srgbClr val="0000FF"/>
                </a:solidFill>
              </a:rPr>
              <a:t>&lt;/LI&gt;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   	……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 &lt;/OL&gt;</a:t>
            </a:r>
          </a:p>
          <a:p>
            <a:pPr lvl="1"/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7652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429652" y="6408738"/>
            <a:ext cx="58417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89348C9-1150-437F-9917-65004897154F}" type="slidenum">
              <a:rPr lang="en-US" altLang="zh-CN" smtClean="0">
                <a:ea typeface="宋体" pitchFamily="2" charset="-122"/>
              </a:rPr>
              <a:pPr/>
              <a:t>27</a:t>
            </a:fld>
            <a:endParaRPr lang="en-US" altLang="zh-CN" dirty="0">
              <a:ea typeface="宋体" pitchFamily="2" charset="-122"/>
            </a:endParaRPr>
          </a:p>
        </p:txBody>
      </p:sp>
      <p:sp>
        <p:nvSpPr>
          <p:cNvPr id="27653" name="Text Box 12"/>
          <p:cNvSpPr txBox="1">
            <a:spLocks noChangeArrowheads="1"/>
          </p:cNvSpPr>
          <p:nvPr/>
        </p:nvSpPr>
        <p:spPr bwMode="auto">
          <a:xfrm>
            <a:off x="4572000" y="1052513"/>
            <a:ext cx="2303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2" action="ppaction://hlinkfile"/>
              </a:rPr>
              <a:t>查看源代码</a:t>
            </a:r>
            <a:endParaRPr lang="zh-CN" altLang="en-US" sz="2400" b="1" dirty="0"/>
          </a:p>
        </p:txBody>
      </p:sp>
      <p:pic>
        <p:nvPicPr>
          <p:cNvPr id="561200" name="Picture 4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850" y="790575"/>
            <a:ext cx="10810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1220" name="AutoShape 68"/>
          <p:cNvSpPr>
            <a:spLocks noChangeArrowheads="1"/>
          </p:cNvSpPr>
          <p:nvPr/>
        </p:nvSpPr>
        <p:spPr bwMode="auto">
          <a:xfrm>
            <a:off x="501650" y="1749425"/>
            <a:ext cx="8450263" cy="4057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 &lt;H4&gt;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注册步骤：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&lt;/H4&gt;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  &lt;OL type="1" 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    &lt;LI&gt;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填写信息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&lt;LI&gt;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收电子邮件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&lt;LI&gt;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注册成功 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800" b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&lt;/OL&gt;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ea typeface="宋体" pitchFamily="2" charset="-122"/>
                <a:cs typeface="Courier New" pitchFamily="49" charset="0"/>
              </a:rPr>
              <a:t>  新人上路指南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800" b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&lt;UL type="circle"&gt;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&lt;LI&gt;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如何激活会员名？ 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&lt;LI&gt;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如何注册淘宝会员？ 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&lt;LI&gt;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注册时密码设置有什么要求</a:t>
            </a:r>
            <a:r>
              <a:rPr lang="zh-CN" altLang="en-US" sz="1800" b="1">
                <a:ea typeface="宋体" pitchFamily="2" charset="-122"/>
                <a:cs typeface="Courier New" pitchFamily="49" charset="0"/>
              </a:rPr>
              <a:t>？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&lt;LI&gt;</a:t>
            </a:r>
            <a:r>
              <a:rPr lang="en-US" sz="1800" b="1">
                <a:ea typeface="宋体" pitchFamily="2" charset="-122"/>
                <a:cs typeface="Courier New" pitchFamily="49" charset="0"/>
              </a:rPr>
              <a:t>支付宝认证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&lt;/LI&gt;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800" b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&lt;/UL&gt;</a:t>
            </a:r>
          </a:p>
        </p:txBody>
      </p:sp>
      <p:pic>
        <p:nvPicPr>
          <p:cNvPr id="561221" name="Picture 6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263" y="1628775"/>
            <a:ext cx="3744912" cy="433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61222" name="Rectangle 70"/>
          <p:cNvSpPr>
            <a:spLocks noChangeArrowheads="1"/>
          </p:cNvSpPr>
          <p:nvPr/>
        </p:nvSpPr>
        <p:spPr bwMode="auto">
          <a:xfrm>
            <a:off x="800100" y="2300288"/>
            <a:ext cx="2592388" cy="13144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533400" indent="-533400" algn="ctr"/>
            <a:endParaRPr lang="zh-CN" altLang="zh-CN" b="1">
              <a:solidFill>
                <a:srgbClr val="FF0000"/>
              </a:solidFill>
            </a:endParaRPr>
          </a:p>
        </p:txBody>
      </p:sp>
      <p:sp>
        <p:nvSpPr>
          <p:cNvPr id="561223" name="Rectangle 71"/>
          <p:cNvSpPr>
            <a:spLocks noChangeArrowheads="1"/>
          </p:cNvSpPr>
          <p:nvPr/>
        </p:nvSpPr>
        <p:spPr bwMode="auto">
          <a:xfrm>
            <a:off x="5408613" y="2879725"/>
            <a:ext cx="1512887" cy="936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533400" indent="-533400" algn="ctr"/>
            <a:endParaRPr lang="zh-CN" altLang="zh-CN" b="1">
              <a:solidFill>
                <a:srgbClr val="FF0000"/>
              </a:solidFill>
            </a:endParaRPr>
          </a:p>
        </p:txBody>
      </p:sp>
      <p:sp>
        <p:nvSpPr>
          <p:cNvPr id="561224" name="Rectangle 72"/>
          <p:cNvSpPr>
            <a:spLocks noChangeArrowheads="1"/>
          </p:cNvSpPr>
          <p:nvPr/>
        </p:nvSpPr>
        <p:spPr bwMode="auto">
          <a:xfrm>
            <a:off x="784225" y="3944938"/>
            <a:ext cx="4248150" cy="15843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533400" indent="-533400" algn="ctr"/>
            <a:endParaRPr lang="zh-CN" altLang="zh-CN" b="1">
              <a:solidFill>
                <a:srgbClr val="FF0000"/>
              </a:solidFill>
            </a:endParaRPr>
          </a:p>
        </p:txBody>
      </p:sp>
      <p:sp>
        <p:nvSpPr>
          <p:cNvPr id="561225" name="Rectangle 73"/>
          <p:cNvSpPr>
            <a:spLocks noChangeArrowheads="1"/>
          </p:cNvSpPr>
          <p:nvPr/>
        </p:nvSpPr>
        <p:spPr bwMode="auto">
          <a:xfrm>
            <a:off x="5508625" y="4449763"/>
            <a:ext cx="2952750" cy="11525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533400" indent="-533400" algn="ctr"/>
            <a:endParaRPr lang="zh-CN" altLang="zh-CN" b="1">
              <a:solidFill>
                <a:srgbClr val="FF0000"/>
              </a:solidFill>
            </a:endParaRPr>
          </a:p>
        </p:txBody>
      </p:sp>
      <p:sp>
        <p:nvSpPr>
          <p:cNvPr id="561227" name="Freeform 75"/>
          <p:cNvSpPr>
            <a:spLocks/>
          </p:cNvSpPr>
          <p:nvPr/>
        </p:nvSpPr>
        <p:spPr bwMode="auto">
          <a:xfrm rot="20653423">
            <a:off x="4416425" y="5373688"/>
            <a:ext cx="1368425" cy="54927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 b="1">
              <a:ea typeface="黑体" pitchFamily="2" charset="-122"/>
            </a:endParaRPr>
          </a:p>
        </p:txBody>
      </p:sp>
      <p:sp>
        <p:nvSpPr>
          <p:cNvPr id="561228" name="Freeform 76"/>
          <p:cNvSpPr>
            <a:spLocks/>
          </p:cNvSpPr>
          <p:nvPr/>
        </p:nvSpPr>
        <p:spPr bwMode="auto">
          <a:xfrm rot="491150">
            <a:off x="3348038" y="2852738"/>
            <a:ext cx="2089150" cy="681037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 b="1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1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6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6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6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6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6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6" grpId="0"/>
      <p:bldP spid="561220" grpId="0" animBg="1"/>
      <p:bldP spid="561222" grpId="0" animBg="1"/>
      <p:bldP spid="561223" grpId="0" animBg="1"/>
      <p:bldP spid="561224" grpId="0" animBg="1"/>
      <p:bldP spid="5612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链接到其他页面</a:t>
            </a:r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&lt;A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 href=</a:t>
            </a:r>
            <a:r>
              <a:rPr lang="en-US" altLang="zh-CN"/>
              <a:t>"register/register.html"&gt;[</a:t>
            </a:r>
            <a:r>
              <a:rPr lang="zh-CN" altLang="en-US"/>
              <a:t>免费注册</a:t>
            </a:r>
            <a:r>
              <a:rPr lang="en-US" altLang="zh-CN"/>
              <a:t>]</a:t>
            </a:r>
            <a:r>
              <a:rPr lang="en-US" altLang="zh-CN">
                <a:solidFill>
                  <a:srgbClr val="FF0000"/>
                </a:solidFill>
              </a:rPr>
              <a:t>&lt;/A&gt;</a:t>
            </a: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D64AF35-0E40-43AB-BF96-E8CB7BC0779F}" type="slidenum">
              <a:rPr lang="en-US" altLang="zh-CN">
                <a:ea typeface="宋体" pitchFamily="2" charset="-122"/>
              </a:rPr>
              <a:pPr/>
              <a:t>28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2" y="6350"/>
            <a:ext cx="8229601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页面链接</a:t>
            </a:r>
            <a:r>
              <a:rPr lang="en-US" altLang="zh-CN"/>
              <a:t>&lt;A&gt;</a:t>
            </a:r>
            <a:r>
              <a:rPr lang="zh-CN" altLang="en-US"/>
              <a:t>标签</a:t>
            </a:r>
          </a:p>
        </p:txBody>
      </p:sp>
      <p:pic>
        <p:nvPicPr>
          <p:cNvPr id="30725" name="Picture 44" descr="语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989138"/>
            <a:ext cx="108108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7320" name="AutoShape 24"/>
          <p:cNvSpPr>
            <a:spLocks noChangeArrowheads="1"/>
          </p:cNvSpPr>
          <p:nvPr/>
        </p:nvSpPr>
        <p:spPr bwMode="auto">
          <a:xfrm>
            <a:off x="5724525" y="2136775"/>
            <a:ext cx="1368425" cy="398463"/>
          </a:xfrm>
          <a:prstGeom prst="wedgeRoundRectCallout">
            <a:avLst>
              <a:gd name="adj1" fmla="val -50116"/>
              <a:gd name="adj2" fmla="val 1408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链接内容</a:t>
            </a:r>
          </a:p>
        </p:txBody>
      </p:sp>
      <p:sp>
        <p:nvSpPr>
          <p:cNvPr id="567321" name="AutoShape 25"/>
          <p:cNvSpPr>
            <a:spLocks noChangeArrowheads="1"/>
          </p:cNvSpPr>
          <p:nvPr/>
        </p:nvSpPr>
        <p:spPr bwMode="auto">
          <a:xfrm>
            <a:off x="3851275" y="2174875"/>
            <a:ext cx="1438275" cy="398463"/>
          </a:xfrm>
          <a:prstGeom prst="wedgeRoundRectCallout">
            <a:avLst>
              <a:gd name="adj1" fmla="val -46907"/>
              <a:gd name="adj2" fmla="val 1408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链接的地址</a:t>
            </a:r>
          </a:p>
        </p:txBody>
      </p:sp>
      <p:sp>
        <p:nvSpPr>
          <p:cNvPr id="567322" name="AutoShape 26"/>
          <p:cNvSpPr>
            <a:spLocks noChangeArrowheads="1"/>
          </p:cNvSpPr>
          <p:nvPr/>
        </p:nvSpPr>
        <p:spPr bwMode="auto">
          <a:xfrm>
            <a:off x="400050" y="1700213"/>
            <a:ext cx="8331200" cy="2840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&lt;HTML&gt;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&lt;HEAD&gt;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&lt;TITLE&gt;</a:t>
            </a:r>
            <a:r>
              <a:rPr lang="zh-CN" altLang="en-US" sz="1800" b="1">
                <a:ea typeface="宋体" pitchFamily="2" charset="-122"/>
                <a:cs typeface="Courier New" pitchFamily="49" charset="0"/>
              </a:rPr>
              <a:t>链接到其他页面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&lt;/HEAD&gt;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         &lt;A  href="register/register.html"&gt;[</a:t>
            </a:r>
            <a:r>
              <a:rPr lang="zh-CN" altLang="en-US" sz="1800" b="1">
                <a:ea typeface="宋体" pitchFamily="2" charset="-122"/>
                <a:cs typeface="Courier New" pitchFamily="49" charset="0"/>
              </a:rPr>
              <a:t>免费注册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]&lt;/A&gt;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        &lt;A  href="login/login.htm"&gt;[</a:t>
            </a:r>
            <a:r>
              <a:rPr lang="zh-CN" altLang="en-US" sz="1800" b="1">
                <a:ea typeface="宋体" pitchFamily="2" charset="-122"/>
                <a:cs typeface="Courier New" pitchFamily="49" charset="0"/>
              </a:rPr>
              <a:t>登录</a:t>
            </a:r>
            <a:r>
              <a:rPr lang="en-US" altLang="zh-CN" sz="1800" b="1">
                <a:ea typeface="宋体" pitchFamily="2" charset="-122"/>
                <a:cs typeface="Courier New" pitchFamily="49" charset="0"/>
              </a:rPr>
              <a:t>]&lt;/A&gt;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Courier New" pitchFamily="49" charset="0"/>
              </a:rPr>
              <a:t>&lt;/HTML&gt;</a:t>
            </a:r>
          </a:p>
        </p:txBody>
      </p:sp>
      <p:pic>
        <p:nvPicPr>
          <p:cNvPr id="567326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7525" y="1044575"/>
            <a:ext cx="3241675" cy="2144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67327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0988" y="3779838"/>
            <a:ext cx="3455987" cy="283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67329" name="Rectangle 33"/>
          <p:cNvSpPr>
            <a:spLocks noChangeArrowheads="1"/>
          </p:cNvSpPr>
          <p:nvPr/>
        </p:nvSpPr>
        <p:spPr bwMode="auto">
          <a:xfrm>
            <a:off x="1187450" y="3251200"/>
            <a:ext cx="5256213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67330" name="Rectangle 34"/>
          <p:cNvSpPr>
            <a:spLocks noChangeArrowheads="1"/>
          </p:cNvSpPr>
          <p:nvPr/>
        </p:nvSpPr>
        <p:spPr bwMode="auto">
          <a:xfrm>
            <a:off x="5707063" y="2159000"/>
            <a:ext cx="1152525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67333" name="AutoShape 37"/>
          <p:cNvSpPr>
            <a:spLocks noChangeArrowheads="1"/>
          </p:cNvSpPr>
          <p:nvPr/>
        </p:nvSpPr>
        <p:spPr bwMode="auto">
          <a:xfrm>
            <a:off x="2449513" y="4797425"/>
            <a:ext cx="2303462" cy="1008063"/>
          </a:xfrm>
          <a:prstGeom prst="wedgeRoundRectCallout">
            <a:avLst>
              <a:gd name="adj1" fmla="val 79843"/>
              <a:gd name="adj2" fmla="val -529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单击”</a:t>
            </a:r>
            <a:r>
              <a:rPr lang="en-US" altLang="zh-CN" sz="1800" b="1">
                <a:ea typeface="黑体" pitchFamily="2" charset="-122"/>
              </a:rPr>
              <a:t>[</a:t>
            </a:r>
            <a:r>
              <a:rPr lang="zh-CN" altLang="en-US" sz="1800" b="1">
                <a:ea typeface="黑体" pitchFamily="2" charset="-122"/>
              </a:rPr>
              <a:t>免费注册</a:t>
            </a:r>
            <a:r>
              <a:rPr lang="en-US" altLang="zh-CN" sz="1800" b="1">
                <a:ea typeface="黑体" pitchFamily="2" charset="-122"/>
              </a:rPr>
              <a:t>]”</a:t>
            </a:r>
            <a:r>
              <a:rPr lang="zh-CN" altLang="en-US" sz="1800" b="1">
                <a:ea typeface="黑体" pitchFamily="2" charset="-122"/>
              </a:rPr>
              <a:t>之后链接到的页面</a:t>
            </a:r>
          </a:p>
        </p:txBody>
      </p:sp>
      <p:sp>
        <p:nvSpPr>
          <p:cNvPr id="30734" name="Text Box 38"/>
          <p:cNvSpPr txBox="1">
            <a:spLocks noChangeArrowheads="1"/>
          </p:cNvSpPr>
          <p:nvPr/>
        </p:nvSpPr>
        <p:spPr bwMode="auto">
          <a:xfrm>
            <a:off x="3013075" y="982663"/>
            <a:ext cx="2303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5" action="ppaction://hlinkfile"/>
              </a:rPr>
              <a:t>查看源代码</a:t>
            </a:r>
            <a:endParaRPr lang="zh-CN" altLang="en-US" sz="2400" b="1" dirty="0"/>
          </a:p>
        </p:txBody>
      </p:sp>
      <p:sp>
        <p:nvSpPr>
          <p:cNvPr id="567335" name="Freeform 39"/>
          <p:cNvSpPr>
            <a:spLocks/>
          </p:cNvSpPr>
          <p:nvPr/>
        </p:nvSpPr>
        <p:spPr bwMode="auto">
          <a:xfrm rot="3474376">
            <a:off x="6014244" y="2939256"/>
            <a:ext cx="1727200" cy="630238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 b="1">
              <a:ea typeface="黑体" pitchFamily="2" charset="-122"/>
            </a:endParaRPr>
          </a:p>
        </p:txBody>
      </p:sp>
      <p:sp>
        <p:nvSpPr>
          <p:cNvPr id="567336" name="AutoShape 40"/>
          <p:cNvSpPr>
            <a:spLocks noChangeArrowheads="1"/>
          </p:cNvSpPr>
          <p:nvPr/>
        </p:nvSpPr>
        <p:spPr bwMode="auto">
          <a:xfrm rot="3748217">
            <a:off x="4703763" y="1798637"/>
            <a:ext cx="323850" cy="1933575"/>
          </a:xfrm>
          <a:prstGeom prst="upDownArrow">
            <a:avLst>
              <a:gd name="adj1" fmla="val 50000"/>
              <a:gd name="adj2" fmla="val 119412"/>
            </a:avLst>
          </a:prstGeom>
          <a:gradFill rotWithShape="1">
            <a:gsLst>
              <a:gs pos="0">
                <a:srgbClr val="FFFFFF"/>
              </a:gs>
              <a:gs pos="100000">
                <a:srgbClr val="B563C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b="1"/>
          </a:p>
        </p:txBody>
      </p:sp>
      <p:pic>
        <p:nvPicPr>
          <p:cNvPr id="567339" name="Picture 43" descr="示例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5950" y="765175"/>
            <a:ext cx="10810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7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7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6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6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6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6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20" grpId="0" animBg="1"/>
      <p:bldP spid="567321" grpId="0" animBg="1"/>
      <p:bldP spid="567322" grpId="0" animBg="1"/>
      <p:bldP spid="567329" grpId="0" animBg="1"/>
      <p:bldP spid="567330" grpId="0" animBg="1"/>
      <p:bldP spid="567333" grpId="0" animBg="1"/>
      <p:bldP spid="5673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857224" y="3000372"/>
            <a:ext cx="7826375" cy="2259012"/>
          </a:xfrm>
        </p:spPr>
        <p:txBody>
          <a:bodyPr/>
          <a:lstStyle/>
          <a:p>
            <a:r>
              <a:rPr lang="zh-CN" altLang="en-US" dirty="0"/>
              <a:t>链接到其他页面</a:t>
            </a:r>
          </a:p>
          <a:p>
            <a:pPr lvl="1"/>
            <a:r>
              <a:rPr lang="zh-CN" altLang="en-US" dirty="0"/>
              <a:t>绝对路径</a:t>
            </a:r>
          </a:p>
          <a:p>
            <a:pPr lvl="1">
              <a:buFontTx/>
              <a:buNone/>
            </a:pPr>
            <a:r>
              <a:rPr lang="zh-CN" altLang="en-US" dirty="0"/>
              <a:t>	指定从根目录到文件的完整路径。</a:t>
            </a:r>
            <a:endParaRPr lang="en-US" altLang="zh-CN" dirty="0"/>
          </a:p>
          <a:p>
            <a:pPr lvl="1"/>
            <a:r>
              <a:rPr lang="zh-CN" altLang="en-US" dirty="0"/>
              <a:t>相对路径</a:t>
            </a:r>
          </a:p>
          <a:p>
            <a:pPr lvl="1">
              <a:buFontTx/>
              <a:buNone/>
            </a:pPr>
            <a:r>
              <a:rPr lang="zh-CN" altLang="en-US" dirty="0"/>
              <a:t>	指定相对于当前文件的文件位置。</a:t>
            </a: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176A620-ADC1-476A-A61B-9B1468E2E1B2}" type="slidenum">
              <a:rPr lang="en-US" altLang="zh-CN">
                <a:ea typeface="宋体" pitchFamily="2" charset="-122"/>
              </a:rPr>
              <a:pPr/>
              <a:t>29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页面链接</a:t>
            </a:r>
            <a:r>
              <a:rPr lang="en-US" altLang="zh-CN"/>
              <a:t>&lt;A&gt;</a:t>
            </a:r>
            <a:r>
              <a:rPr lang="zh-CN" altLang="en-US"/>
              <a:t>标签</a:t>
            </a:r>
          </a:p>
        </p:txBody>
      </p:sp>
      <p:sp>
        <p:nvSpPr>
          <p:cNvPr id="569383" name="Rectangle 39"/>
          <p:cNvSpPr>
            <a:spLocks noChangeArrowheads="1"/>
          </p:cNvSpPr>
          <p:nvPr/>
        </p:nvSpPr>
        <p:spPr bwMode="auto">
          <a:xfrm>
            <a:off x="500034" y="1500174"/>
            <a:ext cx="770096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en-US" altLang="zh-CN" dirty="0"/>
              <a:t>    </a:t>
            </a:r>
            <a:r>
              <a:rPr lang="zh-CN" altLang="en-US" b="1" dirty="0"/>
              <a:t>在同一个文件夹下有两个</a:t>
            </a:r>
            <a:r>
              <a:rPr lang="en-US" altLang="zh-CN" b="1" dirty="0"/>
              <a:t>html</a:t>
            </a:r>
            <a:r>
              <a:rPr lang="zh-CN" altLang="en-US" b="1" dirty="0"/>
              <a:t>文件，从一个文件超链接到另一个文件的路径有两种方式？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8229600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ffectLst/>
              </a:rPr>
              <a:t>2.1.1  HTML</a:t>
            </a:r>
            <a:r>
              <a:rPr lang="zh-CN" altLang="en-US">
                <a:effectLst/>
              </a:rPr>
              <a:t>简介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300">
                <a:solidFill>
                  <a:srgbClr val="000000"/>
                </a:solidFill>
              </a:rPr>
              <a:t>HTML</a:t>
            </a:r>
            <a:r>
              <a:rPr lang="zh-CN" altLang="en-US" sz="2300">
                <a:solidFill>
                  <a:srgbClr val="000000"/>
                </a:solidFill>
              </a:rPr>
              <a:t>（</a:t>
            </a:r>
            <a:r>
              <a:rPr lang="en-US" altLang="zh-CN" sz="2300">
                <a:solidFill>
                  <a:srgbClr val="000000"/>
                </a:solidFill>
              </a:rPr>
              <a:t>Hyper Text Markup Language</a:t>
            </a:r>
            <a:r>
              <a:rPr lang="zh-CN" altLang="en-US" sz="2300">
                <a:solidFill>
                  <a:srgbClr val="000000"/>
                </a:solidFill>
              </a:rPr>
              <a:t>）即超文本</a:t>
            </a:r>
            <a:r>
              <a:rPr lang="zh-CN" altLang="en-US" sz="2300">
                <a:solidFill>
                  <a:srgbClr val="FF0000"/>
                </a:solidFill>
              </a:rPr>
              <a:t>标记</a:t>
            </a:r>
            <a:r>
              <a:rPr lang="zh-CN" altLang="en-US" sz="2300">
                <a:solidFill>
                  <a:srgbClr val="000000"/>
                </a:solidFill>
              </a:rPr>
              <a:t>语言或超文本链接标示语言，是一种用来制作超文本文档的简单</a:t>
            </a:r>
            <a:r>
              <a:rPr lang="zh-CN" altLang="en-US" sz="2300">
                <a:solidFill>
                  <a:srgbClr val="FF3300"/>
                </a:solidFill>
              </a:rPr>
              <a:t>标记</a:t>
            </a:r>
            <a:r>
              <a:rPr lang="zh-CN" altLang="en-US" sz="2300">
                <a:solidFill>
                  <a:srgbClr val="000000"/>
                </a:solidFill>
              </a:rPr>
              <a:t>语言，它不是一种真正的编程语言，</a:t>
            </a:r>
            <a:r>
              <a:rPr lang="zh-CN" altLang="en-US" sz="2300">
                <a:solidFill>
                  <a:srgbClr val="FF0000"/>
                </a:solidFill>
              </a:rPr>
              <a:t>只是一种标记符。</a:t>
            </a:r>
          </a:p>
          <a:p>
            <a:r>
              <a:rPr lang="zh-CN" altLang="en-US" sz="2300">
                <a:solidFill>
                  <a:srgbClr val="000000"/>
                </a:solidFill>
              </a:rPr>
              <a:t>通过一些</a:t>
            </a:r>
            <a:r>
              <a:rPr lang="zh-CN" altLang="en-US" sz="2300">
                <a:solidFill>
                  <a:srgbClr val="FF0000"/>
                </a:solidFill>
              </a:rPr>
              <a:t>约定的标签符号对文件的内容进行标注</a:t>
            </a:r>
            <a:r>
              <a:rPr lang="zh-CN" altLang="en-US" sz="2300">
                <a:solidFill>
                  <a:srgbClr val="000000"/>
                </a:solidFill>
              </a:rPr>
              <a:t>，指出</a:t>
            </a:r>
            <a:r>
              <a:rPr lang="zh-CN" altLang="en-US" sz="2300">
                <a:solidFill>
                  <a:srgbClr val="FF0000"/>
                </a:solidFill>
              </a:rPr>
              <a:t>内容的输出格式</a:t>
            </a:r>
            <a:r>
              <a:rPr lang="zh-CN" altLang="en-US" sz="2300">
                <a:solidFill>
                  <a:srgbClr val="000000"/>
                </a:solidFill>
              </a:rPr>
              <a:t>，如字体大小及颜色、背景颜色、表格形式、各部分之间逻辑关系等。</a:t>
            </a:r>
          </a:p>
          <a:p>
            <a:r>
              <a:rPr lang="zh-CN" altLang="en-US" sz="2300">
                <a:solidFill>
                  <a:srgbClr val="000000"/>
                </a:solidFill>
              </a:rPr>
              <a:t>当用户浏览</a:t>
            </a:r>
            <a:r>
              <a:rPr lang="en-US" altLang="zh-CN" sz="2300">
                <a:solidFill>
                  <a:srgbClr val="000000"/>
                </a:solidFill>
              </a:rPr>
              <a:t>WWW</a:t>
            </a:r>
            <a:r>
              <a:rPr lang="zh-CN" altLang="en-US" sz="2300">
                <a:solidFill>
                  <a:srgbClr val="000000"/>
                </a:solidFill>
              </a:rPr>
              <a:t>信息时，浏览器会自动解释这些标签的含义，并按照一定的格式在屏幕上显示这些被标记的信息。</a:t>
            </a:r>
          </a:p>
          <a:p>
            <a:r>
              <a:rPr lang="zh-CN" altLang="en-US" sz="2300">
                <a:solidFill>
                  <a:srgbClr val="000000"/>
                </a:solidFill>
              </a:rPr>
              <a:t>“</a:t>
            </a:r>
            <a:r>
              <a:rPr lang="en-US" altLang="zh-CN" sz="2300">
                <a:solidFill>
                  <a:srgbClr val="000000"/>
                </a:solidFill>
              </a:rPr>
              <a:t>.html”</a:t>
            </a:r>
            <a:r>
              <a:rPr lang="zh-CN" altLang="en-US" sz="2300">
                <a:solidFill>
                  <a:srgbClr val="000000"/>
                </a:solidFill>
              </a:rPr>
              <a:t>或“</a:t>
            </a:r>
            <a:r>
              <a:rPr lang="en-US" altLang="zh-CN" sz="2300">
                <a:solidFill>
                  <a:srgbClr val="000000"/>
                </a:solidFill>
              </a:rPr>
              <a:t>.htm” </a:t>
            </a:r>
            <a:r>
              <a:rPr lang="zh-CN" altLang="en-US" sz="2300">
                <a:solidFill>
                  <a:srgbClr val="000000"/>
                </a:solidFill>
              </a:rPr>
              <a:t>扩展名，是能独立于各种操作系统平台的可供浏览器解释浏览的网页文件。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10450EC-0ADC-4954-AAC8-F42DB520C162}" type="slidenum">
              <a:rPr lang="en-US" altLang="zh-CN">
                <a:ea typeface="宋体" pitchFamily="2" charset="-122"/>
              </a:rPr>
              <a:pPr/>
              <a:t>30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2667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页面链接</a:t>
            </a:r>
            <a:r>
              <a:rPr lang="en-US" altLang="zh-CN" dirty="0"/>
              <a:t>&lt;A&gt;</a:t>
            </a:r>
            <a:r>
              <a:rPr lang="zh-CN" altLang="en-US" dirty="0"/>
              <a:t>标签</a:t>
            </a:r>
          </a:p>
        </p:txBody>
      </p:sp>
      <p:sp>
        <p:nvSpPr>
          <p:cNvPr id="587779" name="AutoShape 3"/>
          <p:cNvSpPr>
            <a:spLocks noChangeArrowheads="1"/>
          </p:cNvSpPr>
          <p:nvPr/>
        </p:nvSpPr>
        <p:spPr bwMode="auto">
          <a:xfrm>
            <a:off x="611188" y="4005263"/>
            <a:ext cx="7921625" cy="1008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prstShdw prst="shdw17" dist="63500" dir="2212194">
              <a:schemeClr val="bg2">
                <a:alpha val="50000"/>
              </a:schemeClr>
            </a:prstShdw>
          </a:effectLst>
        </p:spPr>
        <p:txBody>
          <a:bodyPr anchor="ctr" anchorCtr="1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cs typeface="Courier New" pitchFamily="49" charset="0"/>
              </a:rPr>
              <a:t>要链接到同一目录 </a:t>
            </a:r>
            <a:r>
              <a:rPr lang="en-US" altLang="zh-CN" sz="2000" b="1" dirty="0">
                <a:cs typeface="Courier New" pitchFamily="49" charset="0"/>
              </a:rPr>
              <a:t>(C:\HTML) </a:t>
            </a:r>
            <a:r>
              <a:rPr lang="zh-CN" altLang="en-US" sz="2000" b="1" dirty="0">
                <a:cs typeface="Courier New" pitchFamily="49" charset="0"/>
              </a:rPr>
              <a:t>下的页面，可编写 </a:t>
            </a:r>
            <a:r>
              <a:rPr lang="en-US" altLang="zh-CN" sz="2000" b="1" dirty="0">
                <a:cs typeface="Courier New" pitchFamily="49" charset="0"/>
              </a:rPr>
              <a:t>&lt;A HREF =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cs typeface="Courier New" pitchFamily="49" charset="0"/>
              </a:rPr>
              <a:t>  </a:t>
            </a:r>
            <a:r>
              <a:rPr lang="en-US" altLang="zh-CN" sz="2000" b="1">
                <a:cs typeface="Courier New" pitchFamily="49" charset="0"/>
              </a:rPr>
              <a:t>“Doc2.</a:t>
            </a:r>
            <a:r>
              <a:rPr lang="en-US" altLang="zh-CN" sz="2000" b="1" dirty="0">
                <a:cs typeface="Courier New" pitchFamily="49" charset="0"/>
              </a:rPr>
              <a:t>htm”&gt; </a:t>
            </a:r>
            <a:r>
              <a:rPr lang="zh-CN" altLang="en-US" sz="2000" b="1" dirty="0">
                <a:cs typeface="Courier New" pitchFamily="49" charset="0"/>
              </a:rPr>
              <a:t>或</a:t>
            </a:r>
            <a:r>
              <a:rPr lang="en-US" sz="2000" b="1" dirty="0">
                <a:cs typeface="Courier New" pitchFamily="49" charset="0"/>
              </a:rPr>
              <a:t> </a:t>
            </a:r>
            <a:r>
              <a:rPr lang="zh-CN" altLang="en-US" sz="2000" b="1" dirty="0">
                <a:cs typeface="Courier New" pitchFamily="49" charset="0"/>
              </a:rPr>
              <a:t> </a:t>
            </a:r>
            <a:r>
              <a:rPr lang="en-US" altLang="zh-CN" sz="2000" b="1" dirty="0">
                <a:cs typeface="Courier New" pitchFamily="49" charset="0"/>
              </a:rPr>
              <a:t>&lt;A HREF = “C:\html\Doc2.htm”&gt; 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1195388" y="4513263"/>
            <a:ext cx="1524000" cy="304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b="1"/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4724400" y="4467225"/>
            <a:ext cx="2322513" cy="3619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533400" indent="-533400" algn="ctr"/>
            <a:endParaRPr lang="zh-CN" altLang="zh-CN" b="1"/>
          </a:p>
        </p:txBody>
      </p:sp>
      <p:sp>
        <p:nvSpPr>
          <p:cNvPr id="587784" name="Line 8"/>
          <p:cNvSpPr>
            <a:spLocks noChangeShapeType="1"/>
          </p:cNvSpPr>
          <p:nvPr/>
        </p:nvSpPr>
        <p:spPr bwMode="auto">
          <a:xfrm flipH="1" flipV="1">
            <a:off x="5661025" y="4826000"/>
            <a:ext cx="863600" cy="865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7785" name="AutoShape 9"/>
          <p:cNvSpPr>
            <a:spLocks noChangeArrowheads="1"/>
          </p:cNvSpPr>
          <p:nvPr/>
        </p:nvSpPr>
        <p:spPr bwMode="gray">
          <a:xfrm>
            <a:off x="1116013" y="5300663"/>
            <a:ext cx="3167062" cy="476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相对路径名</a:t>
            </a:r>
          </a:p>
        </p:txBody>
      </p:sp>
      <p:sp>
        <p:nvSpPr>
          <p:cNvPr id="587786" name="Line 10"/>
          <p:cNvSpPr>
            <a:spLocks noChangeShapeType="1"/>
          </p:cNvSpPr>
          <p:nvPr/>
        </p:nvSpPr>
        <p:spPr bwMode="auto">
          <a:xfrm flipH="1" flipV="1">
            <a:off x="1908175" y="4797425"/>
            <a:ext cx="576263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32778" name="Picture 11" descr="Snap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513" y="1196975"/>
            <a:ext cx="19526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9" name="Picture 12" descr="Snap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9775" y="765175"/>
            <a:ext cx="1287463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0" name="Picture 13" descr="Snap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9775" y="2349500"/>
            <a:ext cx="1244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1" name="AutoShape 14"/>
          <p:cNvSpPr>
            <a:spLocks/>
          </p:cNvSpPr>
          <p:nvPr/>
        </p:nvSpPr>
        <p:spPr bwMode="auto">
          <a:xfrm>
            <a:off x="3757613" y="1412875"/>
            <a:ext cx="576262" cy="1727200"/>
          </a:xfrm>
          <a:prstGeom prst="leftBrace">
            <a:avLst>
              <a:gd name="adj1" fmla="val 24977"/>
              <a:gd name="adj2" fmla="val 50046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533400" indent="-533400" algn="ctr"/>
            <a:endParaRPr lang="zh-CN" altLang="zh-CN" b="1">
              <a:solidFill>
                <a:srgbClr val="FF0000"/>
              </a:solidFill>
            </a:endParaRPr>
          </a:p>
        </p:txBody>
      </p:sp>
      <p:sp>
        <p:nvSpPr>
          <p:cNvPr id="587783" name="AutoShape 7"/>
          <p:cNvSpPr>
            <a:spLocks noChangeArrowheads="1"/>
          </p:cNvSpPr>
          <p:nvPr/>
        </p:nvSpPr>
        <p:spPr bwMode="gray">
          <a:xfrm>
            <a:off x="5219700" y="5445125"/>
            <a:ext cx="2879725" cy="476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1" algn="ctr"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绝对路径名</a:t>
            </a:r>
          </a:p>
        </p:txBody>
      </p:sp>
      <p:sp>
        <p:nvSpPr>
          <p:cNvPr id="587791" name="AutoShape 15"/>
          <p:cNvSpPr>
            <a:spLocks noChangeArrowheads="1"/>
          </p:cNvSpPr>
          <p:nvPr/>
        </p:nvSpPr>
        <p:spPr bwMode="auto">
          <a:xfrm rot="268700">
            <a:off x="5813425" y="1430338"/>
            <a:ext cx="1062038" cy="1584325"/>
          </a:xfrm>
          <a:prstGeom prst="curvedLeftArrow">
            <a:avLst>
              <a:gd name="adj1" fmla="val 29836"/>
              <a:gd name="adj2" fmla="val 59671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268538" y="5876925"/>
            <a:ext cx="32924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marL="533400" indent="-533400">
              <a:buFontTx/>
              <a:buNone/>
            </a:pPr>
            <a:r>
              <a:rPr lang="en-US" altLang="zh-CN"/>
              <a:t>../html_base02.html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animBg="1"/>
      <p:bldP spid="587781" grpId="0" animBg="1"/>
      <p:bldP spid="587782" grpId="0" animBg="1"/>
      <p:bldP spid="587784" grpId="0" animBg="1"/>
      <p:bldP spid="587785" grpId="0" animBg="1"/>
      <p:bldP spid="587786" grpId="0" animBg="1"/>
      <p:bldP spid="587783" grpId="0" animBg="1"/>
      <p:bldP spid="58779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/>
              </a:rPr>
              <a:t>表格相关标签</a:t>
            </a:r>
          </a:p>
        </p:txBody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表格是</a:t>
            </a:r>
            <a:r>
              <a:rPr lang="zh-CN" altLang="en-US">
                <a:solidFill>
                  <a:srgbClr val="000000"/>
                </a:solidFill>
              </a:rPr>
              <a:t>一种能够有效地描述信息的组织方式，由行、列、单元格组成，可以</a:t>
            </a:r>
            <a:r>
              <a:rPr lang="zh-CN" altLang="en-US">
                <a:solidFill>
                  <a:srgbClr val="0000CC"/>
                </a:solidFill>
              </a:rPr>
              <a:t>很好地控制页面布局，所以在网页中应用非常广泛。</a:t>
            </a:r>
          </a:p>
          <a:p>
            <a:r>
              <a:rPr lang="zh-CN" altLang="en-US">
                <a:solidFill>
                  <a:srgbClr val="0000CC"/>
                </a:solidFill>
              </a:rPr>
              <a:t>许多网站都用多重表格来构建网站的总体布局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zh-CN" altLang="en-US">
                <a:solidFill>
                  <a:srgbClr val="FF0000"/>
                </a:solidFill>
              </a:rPr>
              <a:t>固定文本</a:t>
            </a:r>
            <a:r>
              <a:rPr lang="zh-CN" altLang="en-US">
                <a:solidFill>
                  <a:srgbClr val="000000"/>
                </a:solidFill>
              </a:rPr>
              <a:t>或</a:t>
            </a:r>
            <a:r>
              <a:rPr lang="zh-CN" altLang="en-US">
                <a:solidFill>
                  <a:srgbClr val="FF0000"/>
                </a:solidFill>
              </a:rPr>
              <a:t>图像的输出</a:t>
            </a:r>
            <a:r>
              <a:rPr lang="zh-CN" altLang="en-US">
                <a:solidFill>
                  <a:srgbClr val="000000"/>
                </a:solidFill>
              </a:rPr>
              <a:t>，还可以</a:t>
            </a:r>
            <a:r>
              <a:rPr lang="zh-CN" altLang="en-US">
                <a:solidFill>
                  <a:srgbClr val="0000CC"/>
                </a:solidFill>
              </a:rPr>
              <a:t>任意进行背景和前景颜色的设置。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FontTx/>
              <a:buNone/>
            </a:pPr>
            <a:endParaRPr lang="zh-CN" altLang="zh-CN" sz="4400" b="1">
              <a:solidFill>
                <a:schemeClr val="tx2"/>
              </a:solidFill>
              <a:latin typeface="Tahoma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2274" name="Rectangle 194"/>
          <p:cNvSpPr>
            <a:spLocks noChangeArrowheads="1"/>
          </p:cNvSpPr>
          <p:nvPr/>
        </p:nvSpPr>
        <p:spPr bwMode="auto">
          <a:xfrm>
            <a:off x="611188" y="1052513"/>
            <a:ext cx="511175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5000"/>
              </a:spcBef>
              <a:spcAft>
                <a:spcPct val="25000"/>
              </a:spcAft>
              <a:buFontTx/>
              <a:buBlip>
                <a:blip r:embed="rId3"/>
              </a:buBlip>
            </a:pPr>
            <a:r>
              <a:rPr lang="zh-CN" altLang="en-US" sz="2400" b="1" dirty="0"/>
              <a:t>表格应用场合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 dirty="0"/>
              <a:t>论坛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 dirty="0"/>
              <a:t>门户网站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 dirty="0"/>
              <a:t>购物网站</a:t>
            </a:r>
          </a:p>
          <a:p>
            <a:pPr marL="742950" lvl="1" indent="-285750">
              <a:buFontTx/>
              <a:buBlip>
                <a:blip r:embed="rId4"/>
              </a:buBlip>
            </a:pPr>
            <a:endParaRPr lang="en-US" altLang="zh-CN" sz="2000" b="1" dirty="0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395288" y="188913"/>
            <a:ext cx="36718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533400" indent="-533400">
              <a:buFontTx/>
              <a:buNone/>
            </a:pPr>
            <a:r>
              <a:rPr lang="en-US" altLang="zh-CN" b="1">
                <a:solidFill>
                  <a:schemeClr val="tx2"/>
                </a:solidFill>
              </a:rPr>
              <a:t>2.2</a:t>
            </a:r>
            <a:r>
              <a:rPr lang="zh-CN" altLang="en-US" b="1">
                <a:solidFill>
                  <a:schemeClr val="tx2"/>
                </a:solidFill>
              </a:rPr>
              <a:t>表格基础</a:t>
            </a:r>
          </a:p>
        </p:txBody>
      </p:sp>
      <p:pic>
        <p:nvPicPr>
          <p:cNvPr id="63504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3938" y="765175"/>
            <a:ext cx="4967287" cy="4602163"/>
          </a:xfrm>
          <a:prstGeom prst="rect">
            <a:avLst/>
          </a:prstGeom>
          <a:noFill/>
        </p:spPr>
      </p:pic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5" y="2214554"/>
            <a:ext cx="594364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508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16238" y="2593975"/>
            <a:ext cx="6227762" cy="3900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FontTx/>
              <a:buNone/>
            </a:pPr>
            <a:endParaRPr lang="zh-CN" altLang="zh-CN" sz="4400" b="1">
              <a:solidFill>
                <a:schemeClr val="tx2"/>
              </a:solidFill>
              <a:latin typeface="Tahoma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-396875" y="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838200" indent="-838200" algn="r">
              <a:spcBef>
                <a:spcPct val="0"/>
              </a:spcBef>
              <a:buFontTx/>
              <a:buNone/>
            </a:pPr>
            <a:r>
              <a:rPr lang="zh-CN" altLang="en-US" b="1"/>
              <a:t>表格的基本结构</a:t>
            </a:r>
          </a:p>
        </p:txBody>
      </p:sp>
      <p:graphicFrame>
        <p:nvGraphicFramePr>
          <p:cNvPr id="605239" name="Group 55"/>
          <p:cNvGraphicFramePr>
            <a:graphicFrameLocks noGrp="1"/>
          </p:cNvGraphicFramePr>
          <p:nvPr/>
        </p:nvGraphicFramePr>
        <p:xfrm>
          <a:off x="1962150" y="1908175"/>
          <a:ext cx="4900613" cy="2282826"/>
        </p:xfrm>
        <a:graphic>
          <a:graphicData uri="http://schemas.openxmlformats.org/drawingml/2006/table">
            <a:tbl>
              <a:tblPr/>
              <a:tblGrid>
                <a:gridCol w="97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5226" name="Rectangle 42"/>
          <p:cNvSpPr>
            <a:spLocks noChangeArrowheads="1"/>
          </p:cNvSpPr>
          <p:nvPr/>
        </p:nvSpPr>
        <p:spPr bwMode="auto">
          <a:xfrm>
            <a:off x="1866900" y="3684588"/>
            <a:ext cx="5124450" cy="5476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605227" name="Text Box 43"/>
          <p:cNvSpPr txBox="1">
            <a:spLocks noChangeArrowheads="1"/>
          </p:cNvSpPr>
          <p:nvPr/>
        </p:nvSpPr>
        <p:spPr bwMode="auto">
          <a:xfrm>
            <a:off x="647700" y="3714750"/>
            <a:ext cx="9144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Courier New" pitchFamily="49" charset="0"/>
              </a:rPr>
              <a:t>行</a:t>
            </a:r>
          </a:p>
        </p:txBody>
      </p:sp>
      <p:sp>
        <p:nvSpPr>
          <p:cNvPr id="605228" name="Rectangle 44"/>
          <p:cNvSpPr>
            <a:spLocks noChangeArrowheads="1"/>
          </p:cNvSpPr>
          <p:nvPr/>
        </p:nvSpPr>
        <p:spPr bwMode="auto">
          <a:xfrm>
            <a:off x="2873375" y="1862138"/>
            <a:ext cx="1143000" cy="24193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05229" name="Text Box 45"/>
          <p:cNvSpPr txBox="1">
            <a:spLocks noChangeArrowheads="1"/>
          </p:cNvSpPr>
          <p:nvPr/>
        </p:nvSpPr>
        <p:spPr bwMode="auto">
          <a:xfrm>
            <a:off x="2771775" y="908050"/>
            <a:ext cx="12954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Courier New" pitchFamily="49" charset="0"/>
              </a:rPr>
              <a:t>列</a:t>
            </a:r>
          </a:p>
        </p:txBody>
      </p:sp>
      <p:sp>
        <p:nvSpPr>
          <p:cNvPr id="605230" name="Rectangle 46"/>
          <p:cNvSpPr>
            <a:spLocks noChangeArrowheads="1"/>
          </p:cNvSpPr>
          <p:nvPr/>
        </p:nvSpPr>
        <p:spPr bwMode="auto">
          <a:xfrm>
            <a:off x="5816600" y="2735263"/>
            <a:ext cx="1143000" cy="6096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05231" name="Text Box 47"/>
          <p:cNvSpPr txBox="1">
            <a:spLocks noChangeArrowheads="1"/>
          </p:cNvSpPr>
          <p:nvPr/>
        </p:nvSpPr>
        <p:spPr bwMode="auto">
          <a:xfrm>
            <a:off x="7416800" y="2811463"/>
            <a:ext cx="137160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00FF"/>
                </a:solidFill>
                <a:latin typeface="Courier New" pitchFamily="49" charset="0"/>
              </a:rPr>
              <a:t>单元格</a:t>
            </a:r>
          </a:p>
        </p:txBody>
      </p:sp>
      <p:sp>
        <p:nvSpPr>
          <p:cNvPr id="605232" name="Line 48"/>
          <p:cNvSpPr>
            <a:spLocks noChangeShapeType="1"/>
          </p:cNvSpPr>
          <p:nvPr/>
        </p:nvSpPr>
        <p:spPr bwMode="auto">
          <a:xfrm flipH="1">
            <a:off x="6959600" y="3040063"/>
            <a:ext cx="5334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605233" name="AutoShape 49"/>
          <p:cNvCxnSpPr>
            <a:cxnSpLocks noChangeShapeType="1"/>
          </p:cNvCxnSpPr>
          <p:nvPr/>
        </p:nvCxnSpPr>
        <p:spPr bwMode="auto">
          <a:xfrm flipV="1">
            <a:off x="1333500" y="3984625"/>
            <a:ext cx="514350" cy="111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605234" name="AutoShape 50"/>
          <p:cNvSpPr>
            <a:spLocks noChangeArrowheads="1"/>
          </p:cNvSpPr>
          <p:nvPr/>
        </p:nvSpPr>
        <p:spPr bwMode="gray">
          <a:xfrm>
            <a:off x="941388" y="4833938"/>
            <a:ext cx="763270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ea typeface="黑体" pitchFamily="2" charset="-122"/>
              </a:rPr>
              <a:t>在 </a:t>
            </a:r>
            <a:r>
              <a:rPr lang="en-US" altLang="zh-CN" sz="2000" b="1">
                <a:ea typeface="黑体" pitchFamily="2" charset="-122"/>
              </a:rPr>
              <a:t>HTML </a:t>
            </a:r>
            <a:r>
              <a:rPr lang="zh-CN" altLang="en-US" sz="2000" b="1">
                <a:ea typeface="黑体" pitchFamily="2" charset="-122"/>
              </a:rPr>
              <a:t>文档中，广泛使用</a:t>
            </a:r>
            <a:r>
              <a:rPr lang="zh-CN" altLang="en-US" sz="2000" b="1">
                <a:solidFill>
                  <a:srgbClr val="FF0000"/>
                </a:solidFill>
                <a:ea typeface="黑体" pitchFamily="2" charset="-122"/>
              </a:rPr>
              <a:t>表格</a:t>
            </a:r>
            <a:r>
              <a:rPr lang="zh-CN" altLang="en-US" sz="2000" b="1">
                <a:ea typeface="黑体" pitchFamily="2" charset="-122"/>
              </a:rPr>
              <a:t>来存放网页上的文本和图像</a:t>
            </a:r>
          </a:p>
        </p:txBody>
      </p:sp>
      <p:sp>
        <p:nvSpPr>
          <p:cNvPr id="605238" name="Line 54"/>
          <p:cNvSpPr>
            <a:spLocks noChangeShapeType="1"/>
          </p:cNvSpPr>
          <p:nvPr/>
        </p:nvSpPr>
        <p:spPr bwMode="auto">
          <a:xfrm>
            <a:off x="3419475" y="1412875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6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60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0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5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2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26" grpId="0" animBg="1"/>
      <p:bldP spid="605227" grpId="0" autoUpdateAnimBg="0"/>
      <p:bldP spid="605228" grpId="0" animBg="1"/>
      <p:bldP spid="605229" grpId="0" autoUpdateAnimBg="0"/>
      <p:bldP spid="605230" grpId="0" animBg="1"/>
      <p:bldP spid="605231" grpId="0" autoUpdateAnimBg="0"/>
      <p:bldP spid="605232" grpId="0" animBg="1"/>
      <p:bldP spid="605234" grpId="0" animBg="1"/>
      <p:bldP spid="6052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表格的基本语法</a:t>
            </a:r>
          </a:p>
        </p:txBody>
      </p:sp>
      <p:sp>
        <p:nvSpPr>
          <p:cNvPr id="591876" name="AutoShape 4"/>
          <p:cNvSpPr>
            <a:spLocks noChangeArrowheads="1"/>
          </p:cNvSpPr>
          <p:nvPr/>
        </p:nvSpPr>
        <p:spPr bwMode="auto">
          <a:xfrm>
            <a:off x="682625" y="1955800"/>
            <a:ext cx="6340475" cy="4065588"/>
          </a:xfrm>
          <a:prstGeom prst="roundRect">
            <a:avLst>
              <a:gd name="adj" fmla="val 632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itchFamily="18" charset="0"/>
              </a:rPr>
              <a:t>&lt;TABLE 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border="1"</a:t>
            </a:r>
            <a:r>
              <a:rPr lang="en-US" altLang="zh-CN" sz="1800" b="1">
                <a:cs typeface="Times New Roman" pitchFamily="18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itchFamily="18" charset="0"/>
              </a:rPr>
              <a:t>  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         &lt;TD&gt;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	</a:t>
            </a:r>
            <a:r>
              <a:rPr lang="zh-CN" altLang="en-US" sz="1800" b="1">
                <a:solidFill>
                  <a:srgbClr val="0000FF"/>
                </a:solidFill>
                <a:cs typeface="Times New Roman" pitchFamily="18" charset="0"/>
              </a:rPr>
              <a:t>单元格内容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cs typeface="Times New Roman" pitchFamily="18" charset="0"/>
              </a:rPr>
              <a:t>         </a:t>
            </a: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cs typeface="Times New Roman" pitchFamily="18" charset="0"/>
              </a:rPr>
              <a:t>	……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>
              <a:solidFill>
                <a:srgbClr val="0000FF"/>
              </a:solidFill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itchFamily="18" charset="0"/>
              </a:rPr>
              <a:t>  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itchFamily="18" charset="0"/>
              </a:rPr>
              <a:t>  ……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itchFamily="18" charset="0"/>
              </a:rPr>
              <a:t>&lt;/TABLE&gt;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189788" y="2028825"/>
            <a:ext cx="1954212" cy="3960813"/>
            <a:chOff x="4433" y="1278"/>
            <a:chExt cx="1095" cy="2495"/>
          </a:xfrm>
        </p:grpSpPr>
        <p:sp>
          <p:nvSpPr>
            <p:cNvPr id="67589" name="AutoShape 6"/>
            <p:cNvSpPr>
              <a:spLocks/>
            </p:cNvSpPr>
            <p:nvPr/>
          </p:nvSpPr>
          <p:spPr bwMode="auto">
            <a:xfrm>
              <a:off x="4433" y="1278"/>
              <a:ext cx="190" cy="2495"/>
            </a:xfrm>
            <a:prstGeom prst="rightBrace">
              <a:avLst>
                <a:gd name="adj1" fmla="val 109430"/>
                <a:gd name="adj2" fmla="val 49741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1880" name="AutoShape 8"/>
            <p:cNvSpPr>
              <a:spLocks noChangeArrowheads="1"/>
            </p:cNvSpPr>
            <p:nvPr/>
          </p:nvSpPr>
          <p:spPr bwMode="auto">
            <a:xfrm>
              <a:off x="4621" y="2167"/>
              <a:ext cx="907" cy="6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>
                  <a:ea typeface="黑体" pitchFamily="2" charset="-122"/>
                </a:rPr>
                <a:t>&lt;TABLE&gt;...&lt;/ </a:t>
              </a:r>
              <a:r>
                <a:rPr lang="en-US" altLang="zh-CN" sz="1800" b="1">
                  <a:ea typeface="宋体" charset="-122"/>
                </a:rPr>
                <a:t>TABLE</a:t>
              </a:r>
              <a:r>
                <a:rPr lang="en-US" altLang="zh-CN" sz="1800">
                  <a:ea typeface="宋体" charset="-122"/>
                </a:rPr>
                <a:t> </a:t>
              </a:r>
              <a:r>
                <a:rPr lang="en-US" altLang="zh-CN" sz="1800" b="1">
                  <a:ea typeface="黑体" pitchFamily="2" charset="-122"/>
                </a:rPr>
                <a:t>&gt;</a:t>
              </a:r>
              <a:r>
                <a:rPr lang="zh-CN" altLang="en-US" sz="1800" b="1">
                  <a:latin typeface="黑体" pitchFamily="2" charset="-122"/>
                  <a:ea typeface="黑体" pitchFamily="2" charset="-122"/>
                </a:rPr>
                <a:t>定义表格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438525" y="2852738"/>
            <a:ext cx="1920875" cy="1066800"/>
            <a:chOff x="2166" y="1913"/>
            <a:chExt cx="1210" cy="672"/>
          </a:xfrm>
        </p:grpSpPr>
        <p:sp>
          <p:nvSpPr>
            <p:cNvPr id="67592" name="AutoShape 10"/>
            <p:cNvSpPr>
              <a:spLocks/>
            </p:cNvSpPr>
            <p:nvPr/>
          </p:nvSpPr>
          <p:spPr bwMode="auto">
            <a:xfrm>
              <a:off x="2166" y="1913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1883" name="AutoShape 11"/>
            <p:cNvSpPr>
              <a:spLocks noChangeArrowheads="1"/>
            </p:cNvSpPr>
            <p:nvPr/>
          </p:nvSpPr>
          <p:spPr bwMode="auto">
            <a:xfrm>
              <a:off x="2299" y="2045"/>
              <a:ext cx="1077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>
                  <a:ea typeface="黑体" pitchFamily="2" charset="-122"/>
                </a:rPr>
                <a:t>&lt;TD&gt;…&lt;/TD&gt;</a:t>
              </a:r>
              <a:r>
                <a:rPr lang="en-US" altLang="zh-CN" sz="18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1800" b="1">
                  <a:latin typeface="黑体" pitchFamily="2" charset="-122"/>
                  <a:ea typeface="黑体" pitchFamily="2" charset="-122"/>
                </a:rPr>
                <a:t>定义列</a:t>
              </a:r>
              <a:r>
                <a:rPr lang="zh-CN" altLang="en-US" sz="1800"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292725" y="2686050"/>
            <a:ext cx="2016125" cy="2160588"/>
            <a:chOff x="3334" y="1732"/>
            <a:chExt cx="1224" cy="1361"/>
          </a:xfrm>
        </p:grpSpPr>
        <p:sp>
          <p:nvSpPr>
            <p:cNvPr id="67595" name="AutoShape 12"/>
            <p:cNvSpPr>
              <a:spLocks/>
            </p:cNvSpPr>
            <p:nvPr/>
          </p:nvSpPr>
          <p:spPr bwMode="auto">
            <a:xfrm>
              <a:off x="3334" y="1732"/>
              <a:ext cx="181" cy="1361"/>
            </a:xfrm>
            <a:prstGeom prst="rightBrace">
              <a:avLst>
                <a:gd name="adj1" fmla="val 62661"/>
                <a:gd name="adj2" fmla="val 50551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1885" name="AutoShape 13"/>
            <p:cNvSpPr>
              <a:spLocks noChangeArrowheads="1"/>
            </p:cNvSpPr>
            <p:nvPr/>
          </p:nvSpPr>
          <p:spPr bwMode="auto">
            <a:xfrm>
              <a:off x="3525" y="2185"/>
              <a:ext cx="1033" cy="45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>
                  <a:ea typeface="黑体" pitchFamily="2" charset="-122"/>
                </a:rPr>
                <a:t>&lt;TR&gt;…&lt;/TR&gt;</a:t>
              </a:r>
              <a:r>
                <a:rPr lang="en-US" altLang="zh-CN" sz="18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1800" b="1">
                  <a:latin typeface="黑体" pitchFamily="2" charset="-122"/>
                  <a:ea typeface="黑体" pitchFamily="2" charset="-122"/>
                </a:rPr>
                <a:t>定义行</a:t>
              </a:r>
              <a:r>
                <a:rPr lang="zh-CN" altLang="en-US" sz="1800"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sp>
        <p:nvSpPr>
          <p:cNvPr id="591894" name="AutoShape 22"/>
          <p:cNvSpPr>
            <a:spLocks noChangeArrowheads="1"/>
          </p:cNvSpPr>
          <p:nvPr/>
        </p:nvSpPr>
        <p:spPr bwMode="auto">
          <a:xfrm>
            <a:off x="2509838" y="1022350"/>
            <a:ext cx="2232025" cy="750888"/>
          </a:xfrm>
          <a:prstGeom prst="wedgeRoundRectCallout">
            <a:avLst>
              <a:gd name="adj1" fmla="val -47227"/>
              <a:gd name="adj2" fmla="val 96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zh-CN" sz="1800" b="1">
                <a:ea typeface="黑体" pitchFamily="2" charset="-122"/>
              </a:rPr>
              <a:t>border</a:t>
            </a:r>
            <a:r>
              <a:rPr lang="zh-CN" altLang="en-US" sz="1800" b="1">
                <a:ea typeface="黑体" pitchFamily="2" charset="-122"/>
              </a:rPr>
              <a:t>用来设置表格边框尺寸大小</a:t>
            </a:r>
          </a:p>
        </p:txBody>
      </p:sp>
      <p:pic>
        <p:nvPicPr>
          <p:cNvPr id="67598" name="Picture 24" descr="语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908050"/>
            <a:ext cx="1081088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6" grpId="0" animBg="1"/>
      <p:bldP spid="59189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438" y="1984375"/>
            <a:ext cx="3995737" cy="3438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92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如何创建表格</a:t>
            </a:r>
          </a:p>
        </p:txBody>
      </p:sp>
      <p:sp>
        <p:nvSpPr>
          <p:cNvPr id="592904" name="AutoShape 8"/>
          <p:cNvSpPr>
            <a:spLocks noChangeArrowheads="1"/>
          </p:cNvSpPr>
          <p:nvPr/>
        </p:nvSpPr>
        <p:spPr bwMode="auto">
          <a:xfrm>
            <a:off x="373063" y="1735138"/>
            <a:ext cx="4054475" cy="4138612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altLang="zh-CN" sz="1800" b="1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Times New Roman" pitchFamily="18" charset="0"/>
              </a:rPr>
              <a:t>&lt;TABLE  border="2"&gt;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Times New Roman" pitchFamily="18" charset="0"/>
              </a:rPr>
              <a:t>  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Times New Roman" pitchFamily="18" charset="0"/>
              </a:rPr>
              <a:t>    &lt;TD&gt;</a:t>
            </a:r>
            <a:r>
              <a:rPr lang="zh-CN" altLang="en-US" sz="1800" b="1">
                <a:ea typeface="宋体" pitchFamily="2" charset="-122"/>
                <a:cs typeface="Times New Roman" pitchFamily="18" charset="0"/>
              </a:rPr>
              <a:t>移动</a:t>
            </a:r>
            <a:r>
              <a:rPr lang="en-US" altLang="zh-CN" sz="1800" b="1">
                <a:ea typeface="宋体" pitchFamily="2" charset="-122"/>
                <a:cs typeface="Times New Roman" pitchFamily="18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Times New Roman" pitchFamily="18" charset="0"/>
              </a:rPr>
              <a:t>    &lt;TD&gt;</a:t>
            </a:r>
            <a:r>
              <a:rPr lang="zh-CN" altLang="en-US" sz="1800" b="1">
                <a:ea typeface="宋体" pitchFamily="2" charset="-122"/>
                <a:cs typeface="Times New Roman" pitchFamily="18" charset="0"/>
              </a:rPr>
              <a:t>联通</a:t>
            </a:r>
            <a:r>
              <a:rPr lang="en-US" altLang="zh-CN" sz="1800" b="1">
                <a:ea typeface="宋体" pitchFamily="2" charset="-122"/>
                <a:cs typeface="Times New Roman" pitchFamily="18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  <a:cs typeface="Times New Roman" pitchFamily="18" charset="0"/>
              </a:rPr>
              <a:t>    &lt;TD&gt;</a:t>
            </a:r>
            <a:r>
              <a:rPr lang="zh-CN" altLang="en-US" sz="1800" b="1">
                <a:cs typeface="Times New Roman" pitchFamily="18" charset="0"/>
              </a:rPr>
              <a:t>铁通</a:t>
            </a:r>
            <a:r>
              <a:rPr lang="en-US" altLang="zh-CN" sz="1800" b="1">
                <a:ea typeface="宋体" pitchFamily="2" charset="-122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</a:rPr>
              <a:t>  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</a:rPr>
              <a:t>  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</a:rPr>
              <a:t>    &lt;TD&gt;IBM 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</a:rPr>
              <a:t>    &lt;TD&gt;</a:t>
            </a:r>
            <a:r>
              <a:rPr lang="zh-CN" altLang="en-US" sz="1800" b="1">
                <a:cs typeface="Times New Roman" pitchFamily="18" charset="0"/>
              </a:rPr>
              <a:t>惠普</a:t>
            </a:r>
            <a:r>
              <a:rPr lang="en-US" altLang="zh-CN" sz="1800" b="1">
                <a:ea typeface="宋体" pitchFamily="2" charset="-122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</a:rPr>
              <a:t>    &lt;TD&gt;</a:t>
            </a:r>
            <a:r>
              <a:rPr lang="zh-CN" altLang="en-US" sz="1800" b="1">
                <a:cs typeface="Times New Roman" pitchFamily="18" charset="0"/>
              </a:rPr>
              <a:t>华硕</a:t>
            </a:r>
            <a:r>
              <a:rPr lang="en-US" altLang="zh-CN" sz="1800" b="1">
                <a:ea typeface="宋体" pitchFamily="2" charset="-122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</a:rPr>
              <a:t>  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宋体" pitchFamily="2" charset="-122"/>
              </a:rPr>
              <a:t>&lt;/TABLE&gt;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>
              <a:ea typeface="宋体" pitchFamily="2" charset="-122"/>
            </a:endParaRPr>
          </a:p>
        </p:txBody>
      </p:sp>
      <p:sp>
        <p:nvSpPr>
          <p:cNvPr id="592907" name="Rectangle 11"/>
          <p:cNvSpPr>
            <a:spLocks noChangeArrowheads="1"/>
          </p:cNvSpPr>
          <p:nvPr/>
        </p:nvSpPr>
        <p:spPr bwMode="auto">
          <a:xfrm>
            <a:off x="534988" y="2112963"/>
            <a:ext cx="3167062" cy="33115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2909" name="Rectangle 13"/>
          <p:cNvSpPr>
            <a:spLocks noChangeArrowheads="1"/>
          </p:cNvSpPr>
          <p:nvPr/>
        </p:nvSpPr>
        <p:spPr bwMode="auto">
          <a:xfrm>
            <a:off x="5084763" y="3257550"/>
            <a:ext cx="2981325" cy="12731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727075" y="2420938"/>
            <a:ext cx="2516188" cy="15843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5199063" y="3379788"/>
            <a:ext cx="2665412" cy="48101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2916" name="Rectangle 20"/>
          <p:cNvSpPr>
            <a:spLocks noChangeArrowheads="1"/>
          </p:cNvSpPr>
          <p:nvPr/>
        </p:nvSpPr>
        <p:spPr bwMode="auto">
          <a:xfrm>
            <a:off x="798513" y="4114800"/>
            <a:ext cx="2447925" cy="2492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2917" name="Rectangle 21"/>
          <p:cNvSpPr>
            <a:spLocks noChangeArrowheads="1"/>
          </p:cNvSpPr>
          <p:nvPr/>
        </p:nvSpPr>
        <p:spPr bwMode="auto">
          <a:xfrm>
            <a:off x="5257800" y="3908425"/>
            <a:ext cx="935038" cy="5508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8619" name="Text Box 33"/>
          <p:cNvSpPr txBox="1">
            <a:spLocks noChangeArrowheads="1"/>
          </p:cNvSpPr>
          <p:nvPr/>
        </p:nvSpPr>
        <p:spPr bwMode="auto">
          <a:xfrm>
            <a:off x="6156325" y="1341438"/>
            <a:ext cx="2303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3" action="ppaction://hlinkfile"/>
              </a:rPr>
              <a:t>查看源代码</a:t>
            </a:r>
            <a:endParaRPr lang="zh-CN" altLang="en-US" sz="2400" b="1" dirty="0"/>
          </a:p>
        </p:txBody>
      </p:sp>
      <p:sp>
        <p:nvSpPr>
          <p:cNvPr id="592930" name="AutoShape 34"/>
          <p:cNvSpPr>
            <a:spLocks noChangeArrowheads="1"/>
          </p:cNvSpPr>
          <p:nvPr/>
        </p:nvSpPr>
        <p:spPr bwMode="auto">
          <a:xfrm rot="10800000">
            <a:off x="3708400" y="3675063"/>
            <a:ext cx="1360488" cy="361950"/>
          </a:xfrm>
          <a:prstGeom prst="leftArrow">
            <a:avLst>
              <a:gd name="adj1" fmla="val 50000"/>
              <a:gd name="adj2" fmla="val 93969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92933" name="AutoShape 37"/>
          <p:cNvSpPr>
            <a:spLocks noChangeArrowheads="1"/>
          </p:cNvSpPr>
          <p:nvPr/>
        </p:nvSpPr>
        <p:spPr bwMode="auto">
          <a:xfrm rot="611477">
            <a:off x="3201988" y="3181350"/>
            <a:ext cx="1993900" cy="358775"/>
          </a:xfrm>
          <a:prstGeom prst="rightArrow">
            <a:avLst>
              <a:gd name="adj1" fmla="val 50000"/>
              <a:gd name="adj2" fmla="val 138938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2934" name="AutoShape 38"/>
          <p:cNvSpPr>
            <a:spLocks noChangeArrowheads="1"/>
          </p:cNvSpPr>
          <p:nvPr/>
        </p:nvSpPr>
        <p:spPr bwMode="auto">
          <a:xfrm rot="21344178">
            <a:off x="3201988" y="4024313"/>
            <a:ext cx="2052637" cy="360362"/>
          </a:xfrm>
          <a:prstGeom prst="rightArrow">
            <a:avLst>
              <a:gd name="adj1" fmla="val 50000"/>
              <a:gd name="adj2" fmla="val 142401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68623" name="Picture 39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765175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9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9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9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4" grpId="0" animBg="1"/>
      <p:bldP spid="592907" grpId="0" animBg="1"/>
      <p:bldP spid="592909" grpId="0" animBg="1"/>
      <p:bldP spid="592913" grpId="0" animBg="1"/>
      <p:bldP spid="592914" grpId="0" animBg="1"/>
      <p:bldP spid="592916" grpId="0" animBg="1"/>
      <p:bldP spid="592917" grpId="0" animBg="1"/>
      <p:bldP spid="592930" grpId="0" animBg="1"/>
      <p:bldP spid="592933" grpId="0" animBg="1"/>
      <p:bldP spid="5929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跨多列的表格 </a:t>
            </a:r>
          </a:p>
        </p:txBody>
      </p:sp>
      <p:sp>
        <p:nvSpPr>
          <p:cNvPr id="593927" name="AutoShape 7"/>
          <p:cNvSpPr>
            <a:spLocks noChangeArrowheads="1"/>
          </p:cNvSpPr>
          <p:nvPr/>
        </p:nvSpPr>
        <p:spPr bwMode="auto">
          <a:xfrm>
            <a:off x="904875" y="1655763"/>
            <a:ext cx="6629400" cy="4346575"/>
          </a:xfrm>
          <a:prstGeom prst="roundRect">
            <a:avLst>
              <a:gd name="adj" fmla="val 506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&lt;TABLE border="2"&gt;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  </a:t>
            </a:r>
            <a:r>
              <a:rPr lang="en-US" altLang="zh-CN" sz="1800" b="1">
                <a:solidFill>
                  <a:srgbClr val="0000FF"/>
                </a:solidFill>
                <a:cs typeface="Courier New" pitchFamily="49" charset="0"/>
              </a:rPr>
              <a:t>colspan="3"</a:t>
            </a:r>
            <a:r>
              <a:rPr lang="en-US" altLang="zh-CN" sz="1800" b="1">
                <a:cs typeface="Courier New" pitchFamily="49" charset="0"/>
              </a:rPr>
              <a:t>&gt;</a:t>
            </a:r>
            <a:r>
              <a:rPr lang="zh-CN" altLang="en-US" sz="1800" b="1">
                <a:cs typeface="Courier New" pitchFamily="49" charset="0"/>
              </a:rPr>
              <a:t>学生成绩表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 &gt;</a:t>
            </a:r>
            <a:r>
              <a:rPr lang="zh-CN" altLang="en-US" sz="1800" b="1">
                <a:cs typeface="Courier New" pitchFamily="49" charset="0"/>
              </a:rPr>
              <a:t>英语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 &gt;</a:t>
            </a:r>
            <a:r>
              <a:rPr lang="zh-CN" altLang="en-US" sz="1800" b="1">
                <a:cs typeface="Courier New" pitchFamily="49" charset="0"/>
              </a:rPr>
              <a:t>数学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 &gt;</a:t>
            </a:r>
            <a:r>
              <a:rPr lang="zh-CN" altLang="en-US" sz="1800" b="1">
                <a:cs typeface="Courier New" pitchFamily="49" charset="0"/>
              </a:rPr>
              <a:t>语文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&lt;TD&gt;95&lt;/TD&gt;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&lt;TD&gt;98&lt;/TD&gt;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&lt;TD&gt;89&lt;/TD&gt;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&lt;/TABLE&gt;</a:t>
            </a:r>
          </a:p>
        </p:txBody>
      </p:sp>
      <p:sp>
        <p:nvSpPr>
          <p:cNvPr id="593929" name="AutoShape 9"/>
          <p:cNvSpPr>
            <a:spLocks noChangeArrowheads="1"/>
          </p:cNvSpPr>
          <p:nvPr/>
        </p:nvSpPr>
        <p:spPr bwMode="auto">
          <a:xfrm>
            <a:off x="4521200" y="1306513"/>
            <a:ext cx="4325938" cy="754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黑体" pitchFamily="2" charset="-122"/>
              </a:rPr>
              <a:t>COLSPAN=“n” </a:t>
            </a:r>
            <a:r>
              <a:rPr lang="zh-CN" altLang="en-US" sz="1800" b="1">
                <a:ea typeface="黑体" pitchFamily="2" charset="-122"/>
              </a:rPr>
              <a:t>属性表示跨多少列？</a:t>
            </a:r>
          </a:p>
        </p:txBody>
      </p:sp>
      <p:sp>
        <p:nvSpPr>
          <p:cNvPr id="593930" name="Rectangle 10"/>
          <p:cNvSpPr>
            <a:spLocks noChangeArrowheads="1"/>
          </p:cNvSpPr>
          <p:nvPr/>
        </p:nvSpPr>
        <p:spPr bwMode="auto">
          <a:xfrm>
            <a:off x="1763713" y="2298700"/>
            <a:ext cx="1525587" cy="4095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71686" name="Picture 16" descr="Snap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9938" y="4251325"/>
            <a:ext cx="2447925" cy="171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3938" name="Rectangle 18"/>
          <p:cNvSpPr>
            <a:spLocks noChangeArrowheads="1"/>
          </p:cNvSpPr>
          <p:nvPr/>
        </p:nvSpPr>
        <p:spPr bwMode="auto">
          <a:xfrm>
            <a:off x="1169988" y="2078038"/>
            <a:ext cx="4464050" cy="7905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3939" name="Rectangle 19"/>
          <p:cNvSpPr>
            <a:spLocks noChangeArrowheads="1"/>
          </p:cNvSpPr>
          <p:nvPr/>
        </p:nvSpPr>
        <p:spPr bwMode="auto">
          <a:xfrm>
            <a:off x="4622800" y="4344988"/>
            <a:ext cx="2376488" cy="5746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689" name="Text Box 24"/>
          <p:cNvSpPr txBox="1">
            <a:spLocks noChangeArrowheads="1"/>
          </p:cNvSpPr>
          <p:nvPr/>
        </p:nvSpPr>
        <p:spPr bwMode="auto">
          <a:xfrm>
            <a:off x="2339975" y="981075"/>
            <a:ext cx="2303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3" action="ppaction://hlinkfile"/>
              </a:rPr>
              <a:t>查看源代码</a:t>
            </a:r>
            <a:endParaRPr lang="zh-CN" altLang="en-US" sz="2400" b="1" dirty="0"/>
          </a:p>
        </p:txBody>
      </p:sp>
      <p:sp>
        <p:nvSpPr>
          <p:cNvPr id="593945" name="Freeform 25"/>
          <p:cNvSpPr>
            <a:spLocks/>
          </p:cNvSpPr>
          <p:nvPr/>
        </p:nvSpPr>
        <p:spPr bwMode="auto">
          <a:xfrm rot="2426056">
            <a:off x="4165600" y="3313113"/>
            <a:ext cx="1951038" cy="649287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71691" name="Picture 26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765175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47" name="AutoShape 27"/>
          <p:cNvSpPr>
            <a:spLocks noChangeArrowheads="1"/>
          </p:cNvSpPr>
          <p:nvPr/>
        </p:nvSpPr>
        <p:spPr bwMode="auto">
          <a:xfrm rot="19509567">
            <a:off x="3206750" y="1928813"/>
            <a:ext cx="1447800" cy="301625"/>
          </a:xfrm>
          <a:prstGeom prst="rightArrow">
            <a:avLst>
              <a:gd name="adj1" fmla="val 49861"/>
              <a:gd name="adj2" fmla="val 120156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9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7" grpId="0" animBg="1"/>
      <p:bldP spid="593929" grpId="0" animBg="1"/>
      <p:bldP spid="593930" grpId="0" animBg="1"/>
      <p:bldP spid="593938" grpId="0" animBg="1"/>
      <p:bldP spid="593939" grpId="0" animBg="1"/>
      <p:bldP spid="5939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跨多行的表格 </a:t>
            </a:r>
          </a:p>
        </p:txBody>
      </p:sp>
      <p:sp>
        <p:nvSpPr>
          <p:cNvPr id="594951" name="AutoShape 7"/>
          <p:cNvSpPr>
            <a:spLocks noChangeArrowheads="1"/>
          </p:cNvSpPr>
          <p:nvPr/>
        </p:nvSpPr>
        <p:spPr bwMode="auto">
          <a:xfrm>
            <a:off x="665163" y="1579563"/>
            <a:ext cx="6629400" cy="4356100"/>
          </a:xfrm>
          <a:prstGeom prst="roundRect">
            <a:avLst>
              <a:gd name="adj" fmla="val 5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&lt;TABLE border="1"&gt;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  </a:t>
            </a:r>
            <a:r>
              <a:rPr lang="en-US" altLang="zh-CN" sz="1800" b="1">
                <a:solidFill>
                  <a:srgbClr val="0000FF"/>
                </a:solidFill>
                <a:cs typeface="Courier New" pitchFamily="49" charset="0"/>
              </a:rPr>
              <a:t>rowspan=“3”</a:t>
            </a:r>
            <a:r>
              <a:rPr lang="en-US" altLang="zh-CN" sz="1800" b="1">
                <a:cs typeface="Courier New" pitchFamily="49" charset="0"/>
              </a:rPr>
              <a:t>  &gt;</a:t>
            </a:r>
            <a:r>
              <a:rPr lang="zh-CN" altLang="en-US" sz="1800" b="1">
                <a:cs typeface="Courier New" pitchFamily="49" charset="0"/>
              </a:rPr>
              <a:t>早上菜谱  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 &gt;</a:t>
            </a:r>
            <a:r>
              <a:rPr lang="zh-CN" altLang="en-US" sz="1800" b="1">
                <a:cs typeface="Courier New" pitchFamily="49" charset="0"/>
              </a:rPr>
              <a:t>食物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 &gt;</a:t>
            </a:r>
            <a:r>
              <a:rPr lang="zh-CN" altLang="en-US" sz="1800" b="1">
                <a:cs typeface="Courier New" pitchFamily="49" charset="0"/>
              </a:rPr>
              <a:t>鸡蛋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 &gt;</a:t>
            </a:r>
            <a:r>
              <a:rPr lang="zh-CN" altLang="en-US" sz="1800" b="1">
                <a:cs typeface="Courier New" pitchFamily="49" charset="0"/>
              </a:rPr>
              <a:t>饮料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 &gt;</a:t>
            </a:r>
            <a:r>
              <a:rPr lang="zh-CN" altLang="en-US" sz="1800" b="1">
                <a:cs typeface="Courier New" pitchFamily="49" charset="0"/>
              </a:rPr>
              <a:t>牛奶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&lt;TD&gt;</a:t>
            </a:r>
            <a:r>
              <a:rPr lang="zh-CN" altLang="en-US" sz="1800" b="1">
                <a:cs typeface="Courier New" pitchFamily="49" charset="0"/>
              </a:rPr>
              <a:t>甜点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&lt;TD&gt;</a:t>
            </a:r>
            <a:r>
              <a:rPr lang="zh-CN" altLang="en-US" sz="1800" b="1">
                <a:cs typeface="Courier New" pitchFamily="49" charset="0"/>
              </a:rPr>
              <a:t>开心粉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&lt;/TABLE&gt;</a:t>
            </a:r>
          </a:p>
        </p:txBody>
      </p:sp>
      <p:sp>
        <p:nvSpPr>
          <p:cNvPr id="594952" name="AutoShape 8"/>
          <p:cNvSpPr>
            <a:spLocks noChangeArrowheads="1"/>
          </p:cNvSpPr>
          <p:nvPr/>
        </p:nvSpPr>
        <p:spPr bwMode="auto">
          <a:xfrm>
            <a:off x="4770438" y="1196975"/>
            <a:ext cx="395922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黑体" pitchFamily="2" charset="-122"/>
              </a:rPr>
              <a:t>rowspan =“n” </a:t>
            </a:r>
            <a:r>
              <a:rPr lang="zh-CN" altLang="en-US" sz="1800" b="1">
                <a:ea typeface="黑体" pitchFamily="2" charset="-122"/>
              </a:rPr>
              <a:t>属性表示跨多少行？</a:t>
            </a:r>
          </a:p>
        </p:txBody>
      </p:sp>
      <p:pic>
        <p:nvPicPr>
          <p:cNvPr id="72709" name="Picture 14" descr="Snap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3400" y="4759325"/>
            <a:ext cx="266541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4961" name="Rectangle 17"/>
          <p:cNvSpPr>
            <a:spLocks noChangeArrowheads="1"/>
          </p:cNvSpPr>
          <p:nvPr/>
        </p:nvSpPr>
        <p:spPr bwMode="auto">
          <a:xfrm>
            <a:off x="1077913" y="2243138"/>
            <a:ext cx="4535487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4962" name="Rectangle 18"/>
          <p:cNvSpPr>
            <a:spLocks noChangeArrowheads="1"/>
          </p:cNvSpPr>
          <p:nvPr/>
        </p:nvSpPr>
        <p:spPr bwMode="auto">
          <a:xfrm>
            <a:off x="5715000" y="4845050"/>
            <a:ext cx="1079500" cy="11525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2712" name="Text Box 21"/>
          <p:cNvSpPr txBox="1">
            <a:spLocks noChangeArrowheads="1"/>
          </p:cNvSpPr>
          <p:nvPr/>
        </p:nvSpPr>
        <p:spPr bwMode="auto">
          <a:xfrm>
            <a:off x="2662238" y="1073150"/>
            <a:ext cx="23034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4" action="ppaction://hlinkfile"/>
              </a:rPr>
              <a:t>查看源代码</a:t>
            </a:r>
            <a:endParaRPr lang="zh-CN" altLang="en-US" sz="2400" b="1" dirty="0"/>
          </a:p>
        </p:txBody>
      </p:sp>
      <p:sp>
        <p:nvSpPr>
          <p:cNvPr id="594966" name="Freeform 22"/>
          <p:cNvSpPr>
            <a:spLocks/>
          </p:cNvSpPr>
          <p:nvPr/>
        </p:nvSpPr>
        <p:spPr bwMode="auto">
          <a:xfrm rot="2744133">
            <a:off x="3787775" y="3325813"/>
            <a:ext cx="3057525" cy="647700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72714" name="Picture 23" descr="示例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3113" y="722313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968" name="Rectangle 24"/>
          <p:cNvSpPr>
            <a:spLocks noChangeArrowheads="1"/>
          </p:cNvSpPr>
          <p:nvPr/>
        </p:nvSpPr>
        <p:spPr bwMode="auto">
          <a:xfrm>
            <a:off x="1619250" y="2214563"/>
            <a:ext cx="1584325" cy="3508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4969" name="AutoShape 25"/>
          <p:cNvSpPr>
            <a:spLocks noChangeArrowheads="1"/>
          </p:cNvSpPr>
          <p:nvPr/>
        </p:nvSpPr>
        <p:spPr bwMode="auto">
          <a:xfrm rot="19690334">
            <a:off x="3109913" y="1812925"/>
            <a:ext cx="1800225" cy="266700"/>
          </a:xfrm>
          <a:prstGeom prst="rightArrow">
            <a:avLst>
              <a:gd name="adj1" fmla="val 49861"/>
              <a:gd name="adj2" fmla="val 16896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1" grpId="0" animBg="1"/>
      <p:bldP spid="594952" grpId="0" animBg="1"/>
      <p:bldP spid="594961" grpId="0" animBg="1"/>
      <p:bldP spid="594962" grpId="0" animBg="1"/>
      <p:bldP spid="594968" grpId="0" animBg="1"/>
      <p:bldP spid="59496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63" name="AutoShape 23"/>
          <p:cNvSpPr>
            <a:spLocks noChangeArrowheads="1"/>
          </p:cNvSpPr>
          <p:nvPr/>
        </p:nvSpPr>
        <p:spPr bwMode="auto">
          <a:xfrm>
            <a:off x="611188" y="1646238"/>
            <a:ext cx="7935912" cy="466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&lt;TABLE  border="1"&gt;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&lt;TD&gt;</a:t>
            </a:r>
            <a:r>
              <a:rPr lang="zh-CN" altLang="en-US" sz="1800" b="1">
                <a:cs typeface="Courier New" pitchFamily="49" charset="0"/>
              </a:rPr>
              <a:t>手机充值、</a:t>
            </a:r>
            <a:r>
              <a:rPr lang="en-US" altLang="zh-CN" sz="1800" b="1">
                <a:cs typeface="Courier New" pitchFamily="49" charset="0"/>
              </a:rPr>
              <a:t>IP</a:t>
            </a:r>
            <a:r>
              <a:rPr lang="zh-CN" altLang="en-US" sz="1800" b="1">
                <a:cs typeface="Courier New" pitchFamily="49" charset="0"/>
              </a:rPr>
              <a:t>卡 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</a:t>
            </a:r>
            <a:r>
              <a:rPr lang="en-US" altLang="zh-CN" sz="1800" b="1">
                <a:solidFill>
                  <a:srgbClr val="0000FF"/>
                </a:solidFill>
                <a:cs typeface="Courier New" pitchFamily="49" charset="0"/>
              </a:rPr>
              <a:t>&lt;TD colspan="2"&gt;</a:t>
            </a:r>
            <a:r>
              <a:rPr lang="zh-CN" altLang="en-US" sz="1800" b="1">
                <a:solidFill>
                  <a:srgbClr val="0000FF"/>
                </a:solidFill>
                <a:cs typeface="Courier New" pitchFamily="49" charset="0"/>
              </a:rPr>
              <a:t>办公设备、文具</a:t>
            </a:r>
            <a:r>
              <a:rPr lang="en-US" altLang="zh-CN" sz="1800" b="1">
                <a:solidFill>
                  <a:srgbClr val="0000FF"/>
                </a:solidFill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</a:t>
            </a:r>
            <a:r>
              <a:rPr lang="en-US" altLang="zh-CN" sz="1800" b="1">
                <a:solidFill>
                  <a:srgbClr val="0000FF"/>
                </a:solidFill>
                <a:cs typeface="Courier New" pitchFamily="49" charset="0"/>
              </a:rPr>
              <a:t>&lt;TD rowspan="2"&gt;</a:t>
            </a:r>
            <a:r>
              <a:rPr lang="zh-CN" altLang="en-US" sz="1800" b="1">
                <a:solidFill>
                  <a:srgbClr val="0000FF"/>
                </a:solidFill>
                <a:cs typeface="Courier New" pitchFamily="49" charset="0"/>
              </a:rPr>
              <a:t>各种卡的总汇</a:t>
            </a:r>
            <a:r>
              <a:rPr lang="en-US" altLang="zh-CN" sz="1800" b="1">
                <a:solidFill>
                  <a:srgbClr val="0000FF"/>
                </a:solidFill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&lt;TD&gt;</a:t>
            </a:r>
            <a:r>
              <a:rPr lang="zh-CN" altLang="en-US" sz="1800" b="1">
                <a:cs typeface="Courier New" pitchFamily="49" charset="0"/>
              </a:rPr>
              <a:t>铅笔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&lt;TD&gt;</a:t>
            </a:r>
            <a:r>
              <a:rPr lang="zh-CN" altLang="en-US" sz="1800" b="1">
                <a:cs typeface="Courier New" pitchFamily="49" charset="0"/>
              </a:rPr>
              <a:t>彩笔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&lt;TD&gt;</a:t>
            </a:r>
            <a:r>
              <a:rPr lang="zh-CN" altLang="en-US" sz="1800" b="1">
                <a:cs typeface="Courier New" pitchFamily="49" charset="0"/>
              </a:rPr>
              <a:t>打印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  &lt;TD&gt;</a:t>
            </a:r>
            <a:r>
              <a:rPr lang="zh-CN" altLang="en-US" sz="1800" b="1">
                <a:cs typeface="Courier New" pitchFamily="49" charset="0"/>
              </a:rPr>
              <a:t>刻录</a:t>
            </a:r>
            <a:r>
              <a:rPr lang="en-US" altLang="zh-CN" sz="1800" b="1">
                <a:cs typeface="Courier New" pitchFamily="49" charset="0"/>
              </a:rPr>
              <a:t>&lt;/TD&gt;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  &lt;/TR&gt;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Courier New" pitchFamily="49" charset="0"/>
              </a:rPr>
              <a:t>&lt;/TABLE&gt;</a:t>
            </a:r>
          </a:p>
        </p:txBody>
      </p:sp>
      <p:pic>
        <p:nvPicPr>
          <p:cNvPr id="73731" name="Picture 40"/>
          <p:cNvPicPr>
            <a:picLocks noChangeAspect="1" noChangeArrowheads="1"/>
          </p:cNvPicPr>
          <p:nvPr/>
        </p:nvPicPr>
        <p:blipFill>
          <a:blip r:embed="rId2"/>
          <a:srcRect l="3415" t="46147" r="8597" b="14647"/>
          <a:stretch>
            <a:fillRect/>
          </a:stretch>
        </p:blipFill>
        <p:spPr bwMode="auto">
          <a:xfrm>
            <a:off x="3489325" y="4502150"/>
            <a:ext cx="5260975" cy="1752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如何创建跨行跨列的表格</a:t>
            </a:r>
          </a:p>
        </p:txBody>
      </p:sp>
      <p:sp>
        <p:nvSpPr>
          <p:cNvPr id="547868" name="Rectangle 28"/>
          <p:cNvSpPr>
            <a:spLocks noChangeArrowheads="1"/>
          </p:cNvSpPr>
          <p:nvPr/>
        </p:nvSpPr>
        <p:spPr bwMode="auto">
          <a:xfrm>
            <a:off x="1149350" y="3548063"/>
            <a:ext cx="4430713" cy="306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47870" name="Rectangle 30"/>
          <p:cNvSpPr>
            <a:spLocks noChangeArrowheads="1"/>
          </p:cNvSpPr>
          <p:nvPr/>
        </p:nvSpPr>
        <p:spPr bwMode="auto">
          <a:xfrm>
            <a:off x="3635375" y="5148263"/>
            <a:ext cx="2449513" cy="936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3735" name="Text Box 43"/>
          <p:cNvSpPr txBox="1">
            <a:spLocks noChangeArrowheads="1"/>
          </p:cNvSpPr>
          <p:nvPr/>
        </p:nvSpPr>
        <p:spPr bwMode="auto">
          <a:xfrm>
            <a:off x="2438400" y="1044575"/>
            <a:ext cx="2303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3" action="ppaction://hlinkfile"/>
              </a:rPr>
              <a:t>查看源代码</a:t>
            </a:r>
            <a:endParaRPr lang="zh-CN" altLang="en-US" sz="2400" b="1" dirty="0"/>
          </a:p>
        </p:txBody>
      </p:sp>
      <p:sp>
        <p:nvSpPr>
          <p:cNvPr id="547865" name="Rectangle 25"/>
          <p:cNvSpPr>
            <a:spLocks noChangeArrowheads="1"/>
          </p:cNvSpPr>
          <p:nvPr/>
        </p:nvSpPr>
        <p:spPr bwMode="auto">
          <a:xfrm>
            <a:off x="1116013" y="2720975"/>
            <a:ext cx="5616575" cy="306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47866" name="Rectangle 26"/>
          <p:cNvSpPr>
            <a:spLocks noChangeArrowheads="1"/>
          </p:cNvSpPr>
          <p:nvPr/>
        </p:nvSpPr>
        <p:spPr bwMode="auto">
          <a:xfrm>
            <a:off x="6115050" y="4676775"/>
            <a:ext cx="2376488" cy="4191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47886" name="Freeform 46"/>
          <p:cNvSpPr>
            <a:spLocks/>
          </p:cNvSpPr>
          <p:nvPr/>
        </p:nvSpPr>
        <p:spPr bwMode="auto">
          <a:xfrm rot="2980529">
            <a:off x="5958682" y="3528219"/>
            <a:ext cx="2033587" cy="62547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47887" name="AutoShape 47"/>
          <p:cNvSpPr>
            <a:spLocks noChangeArrowheads="1"/>
          </p:cNvSpPr>
          <p:nvPr/>
        </p:nvSpPr>
        <p:spPr bwMode="auto">
          <a:xfrm rot="14599717">
            <a:off x="3760787" y="4329113"/>
            <a:ext cx="1471613" cy="344488"/>
          </a:xfrm>
          <a:prstGeom prst="leftArrow">
            <a:avLst>
              <a:gd name="adj1" fmla="val 50000"/>
              <a:gd name="adj2" fmla="val 106797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73740" name="Picture 48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760413"/>
            <a:ext cx="10810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4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4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4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63" grpId="0" animBg="1"/>
      <p:bldP spid="547868" grpId="0" animBg="1"/>
      <p:bldP spid="547870" grpId="0" animBg="1"/>
      <p:bldP spid="547865" grpId="0" animBg="1"/>
      <p:bldP spid="547866" grpId="0" animBg="1"/>
      <p:bldP spid="54788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0000FF"/>
                </a:solidFill>
                <a:effectLst/>
              </a:rPr>
              <a:t>2.3</a:t>
            </a:r>
            <a:r>
              <a:rPr lang="zh-CN" altLang="en-US" dirty="0">
                <a:solidFill>
                  <a:srgbClr val="0000FF"/>
                </a:solidFill>
                <a:effectLst/>
              </a:rPr>
              <a:t>表单</a:t>
            </a:r>
          </a:p>
        </p:txBody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表单</a:t>
            </a:r>
            <a:r>
              <a:rPr lang="zh-CN" altLang="en-US">
                <a:solidFill>
                  <a:srgbClr val="000000"/>
                </a:solidFill>
              </a:rPr>
              <a:t>在网页中用来</a:t>
            </a:r>
            <a:r>
              <a:rPr lang="zh-CN" altLang="en-US">
                <a:solidFill>
                  <a:srgbClr val="FF0000"/>
                </a:solidFill>
              </a:rPr>
              <a:t>供用户填写信息</a:t>
            </a:r>
            <a:r>
              <a:rPr lang="zh-CN" altLang="en-US">
                <a:solidFill>
                  <a:srgbClr val="000000"/>
                </a:solidFill>
              </a:rPr>
              <a:t>，以</a:t>
            </a:r>
            <a:r>
              <a:rPr lang="zh-CN" altLang="en-US">
                <a:solidFill>
                  <a:srgbClr val="FF0000"/>
                </a:solidFill>
              </a:rPr>
              <a:t>实现服务器获得用户信息，使网页具有交互功能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超文本标记语言（第一版）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1993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月发为互联网工程工作小组（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IETF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）工作草案发布（并非标准）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2.0——1995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月作为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RFC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1866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发布，在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RFC 2854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于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2000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月发布之后被宣布已经过时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3.2——1997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W3C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推荐标准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4.0——1997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W3C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推荐标准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4.01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（微小改进）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——1999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W3C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推荐标准</a:t>
            </a:r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的发展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17F871-2254-4533-BC8F-D53988F3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15110FF-3B37-4542-9A78-45ADE4E7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effectLst/>
              </a:rPr>
              <a:t>2.3</a:t>
            </a:r>
            <a:r>
              <a:rPr lang="zh-CN" altLang="en-US" dirty="0">
                <a:solidFill>
                  <a:srgbClr val="0000FF"/>
                </a:solidFill>
                <a:effectLst/>
              </a:rPr>
              <a:t>表单（</a:t>
            </a:r>
            <a:r>
              <a:rPr lang="en-US" altLang="zh-CN" dirty="0">
                <a:solidFill>
                  <a:srgbClr val="0000FF"/>
                </a:solidFill>
                <a:effectLst/>
              </a:rPr>
              <a:t>1</a:t>
            </a:r>
            <a:r>
              <a:rPr lang="zh-CN" altLang="en-US" dirty="0">
                <a:solidFill>
                  <a:srgbClr val="0000FF"/>
                </a:solidFill>
                <a:effectLst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85DB3-F158-453F-BAA6-31A8777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CEE8EA-C488-4076-9BE8-D7F8E0850944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02427" y="1449110"/>
            <a:ext cx="7139145" cy="50993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https://www.bilibili.com/video/av52670599?p=24</a:t>
            </a: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2573564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CBD269-6E49-48FB-87AE-AEDF7C72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865F04F-5109-4560-BF65-69109D33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effectLst/>
              </a:rPr>
              <a:t>2.3</a:t>
            </a:r>
            <a:r>
              <a:rPr lang="zh-CN" altLang="en-US" dirty="0">
                <a:solidFill>
                  <a:srgbClr val="0000FF"/>
                </a:solidFill>
                <a:effectLst/>
              </a:rPr>
              <a:t>表单（</a:t>
            </a:r>
            <a:r>
              <a:rPr lang="en-US" altLang="zh-CN" dirty="0">
                <a:solidFill>
                  <a:srgbClr val="0000FF"/>
                </a:solidFill>
                <a:effectLst/>
              </a:rPr>
              <a:t>2</a:t>
            </a:r>
            <a:r>
              <a:rPr lang="zh-CN" altLang="en-US" dirty="0">
                <a:solidFill>
                  <a:srgbClr val="0000FF"/>
                </a:solidFill>
                <a:effectLst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23D98-21A1-4843-B15B-4049E04D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6759F5-AEBA-493E-9AD5-E7AE1D262850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306286" y="1935112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https://www.bilibili.com/video/av52670599?p=25</a:t>
            </a: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460889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FontTx/>
              <a:buNone/>
            </a:pPr>
            <a:endParaRPr lang="zh-CN" altLang="en-US" sz="4400" b="1">
              <a:solidFill>
                <a:schemeClr val="tx2"/>
              </a:solidFill>
              <a:latin typeface="Tahoma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95288" y="11588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>
              <a:spcBef>
                <a:spcPct val="0"/>
              </a:spcBef>
              <a:buFontTx/>
              <a:buNone/>
            </a:pPr>
            <a:r>
              <a:rPr lang="zh-CN" altLang="en-US" sz="4100" b="1">
                <a:solidFill>
                  <a:schemeClr val="tx2"/>
                </a:solidFill>
                <a:latin typeface="Lucida Sans Unicode" pitchFamily="34" charset="0"/>
              </a:rPr>
              <a:t>表单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827088" y="1268413"/>
            <a:ext cx="72009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5125" indent="-255588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700" dirty="0">
                <a:latin typeface="Lucida Sans Unicode" pitchFamily="34" charset="0"/>
              </a:rPr>
              <a:t>表单的典型应用</a:t>
            </a:r>
          </a:p>
          <a:p>
            <a:pPr marL="620713" lvl="1" indent="-228600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 sz="2300" dirty="0">
                <a:latin typeface="Lucida Sans Unicode" pitchFamily="34" charset="0"/>
              </a:rPr>
              <a:t>注册用户</a:t>
            </a:r>
          </a:p>
          <a:p>
            <a:pPr marL="620713" lvl="1" indent="-228600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 sz="2300" dirty="0">
                <a:latin typeface="Lucida Sans Unicode" pitchFamily="34" charset="0"/>
              </a:rPr>
              <a:t>收集信息</a:t>
            </a:r>
          </a:p>
          <a:p>
            <a:pPr marL="620713" lvl="1" indent="-228600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 sz="2300" dirty="0">
                <a:latin typeface="Lucida Sans Unicode" pitchFamily="34" charset="0"/>
              </a:rPr>
              <a:t>反馈信息</a:t>
            </a:r>
          </a:p>
          <a:p>
            <a:pPr marL="620713" lvl="1" indent="-228600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Font typeface="Verdana" pitchFamily="34" charset="0"/>
              <a:buChar char="◦"/>
            </a:pPr>
            <a:endParaRPr lang="zh-CN" altLang="en-US" sz="2300" dirty="0">
              <a:latin typeface="Lucida Sans Unicode" pitchFamily="34" charset="0"/>
            </a:endParaRPr>
          </a:p>
          <a:p>
            <a:pPr marL="620713" lvl="1" indent="-22860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◦"/>
            </a:pPr>
            <a:endParaRPr lang="zh-CN" altLang="en-US" sz="2300" dirty="0">
              <a:latin typeface="Lucida Sans Unicode" pitchFamily="34" charset="0"/>
            </a:endParaRP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endParaRPr lang="zh-CN" altLang="en-US" sz="2300" dirty="0">
              <a:latin typeface="Lucida Sans Unicode" pitchFamily="34" charset="0"/>
            </a:endParaRPr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981075"/>
            <a:ext cx="5997575" cy="4981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94214" name="AutoShape 6"/>
          <p:cNvSpPr>
            <a:spLocks noChangeArrowheads="1"/>
          </p:cNvSpPr>
          <p:nvPr/>
        </p:nvSpPr>
        <p:spPr bwMode="auto">
          <a:xfrm>
            <a:off x="827088" y="1636713"/>
            <a:ext cx="1189037" cy="566737"/>
          </a:xfrm>
          <a:prstGeom prst="wedgeRoundRectCallout">
            <a:avLst>
              <a:gd name="adj1" fmla="val 86315"/>
              <a:gd name="adj2" fmla="val 455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注册用户</a:t>
            </a:r>
          </a:p>
        </p:txBody>
      </p:sp>
      <p:sp>
        <p:nvSpPr>
          <p:cNvPr id="94215" name="AutoShape 7"/>
          <p:cNvSpPr>
            <a:spLocks noChangeArrowheads="1"/>
          </p:cNvSpPr>
          <p:nvPr/>
        </p:nvSpPr>
        <p:spPr bwMode="auto">
          <a:xfrm>
            <a:off x="827088" y="2933700"/>
            <a:ext cx="1189037" cy="566738"/>
          </a:xfrm>
          <a:prstGeom prst="wedgeRoundRectCallout">
            <a:avLst>
              <a:gd name="adj1" fmla="val 86315"/>
              <a:gd name="adj2" fmla="val 362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收集信息</a:t>
            </a:r>
          </a:p>
        </p:txBody>
      </p:sp>
      <p:pic>
        <p:nvPicPr>
          <p:cNvPr id="9421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8538" y="981075"/>
            <a:ext cx="6081712" cy="4940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94217" name="AutoShape 9"/>
          <p:cNvSpPr>
            <a:spLocks noChangeArrowheads="1"/>
          </p:cNvSpPr>
          <p:nvPr/>
        </p:nvSpPr>
        <p:spPr bwMode="auto">
          <a:xfrm>
            <a:off x="833438" y="1233488"/>
            <a:ext cx="1198562" cy="566737"/>
          </a:xfrm>
          <a:prstGeom prst="wedgeRoundRectCallout">
            <a:avLst>
              <a:gd name="adj1" fmla="val 90926"/>
              <a:gd name="adj2" fmla="val 399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反馈信息</a:t>
            </a:r>
          </a:p>
        </p:txBody>
      </p:sp>
      <p:pic>
        <p:nvPicPr>
          <p:cNvPr id="9421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908050"/>
            <a:ext cx="6081712" cy="496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94219" name="AutoShape 11"/>
          <p:cNvSpPr>
            <a:spLocks noChangeArrowheads="1"/>
          </p:cNvSpPr>
          <p:nvPr/>
        </p:nvSpPr>
        <p:spPr bwMode="auto">
          <a:xfrm>
            <a:off x="827088" y="2708275"/>
            <a:ext cx="1149350" cy="720725"/>
          </a:xfrm>
          <a:prstGeom prst="wedgeRoundRectCallout">
            <a:avLst>
              <a:gd name="adj1" fmla="val 94477"/>
              <a:gd name="adj2" fmla="val 453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提供搜索工具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allAtOnce"/>
      <p:bldP spid="94214" grpId="0" animBg="1"/>
      <p:bldP spid="94214" grpId="1" animBg="1"/>
      <p:bldP spid="94215" grpId="0" animBg="1"/>
      <p:bldP spid="94215" grpId="1" animBg="1"/>
      <p:bldP spid="94217" grpId="0" animBg="1"/>
      <p:bldP spid="94217" grpId="1" animBg="1"/>
      <p:bldP spid="942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/>
              </a:rPr>
              <a:t>表单包含的控件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1938" y="1323975"/>
            <a:ext cx="5759450" cy="4935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2000250" y="620713"/>
            <a:ext cx="1728788" cy="693737"/>
          </a:xfrm>
          <a:prstGeom prst="wedgeRoundRectCallout">
            <a:avLst>
              <a:gd name="adj1" fmla="val 55236"/>
              <a:gd name="adj2" fmla="val 1662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单行文本输入框</a:t>
            </a:r>
            <a:r>
              <a:rPr lang="en-US" altLang="zh-CN" sz="1800" b="1">
                <a:solidFill>
                  <a:srgbClr val="0000FF"/>
                </a:solidFill>
              </a:rPr>
              <a:t>(TEXT</a:t>
            </a:r>
            <a:r>
              <a:rPr lang="en-US" altLang="zh-CN" sz="1800" b="1"/>
              <a:t>)</a:t>
            </a:r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992188" y="1773238"/>
            <a:ext cx="1728787" cy="693737"/>
          </a:xfrm>
          <a:prstGeom prst="wedgeRoundRectCallout">
            <a:avLst>
              <a:gd name="adj1" fmla="val 95731"/>
              <a:gd name="adj2" fmla="val 17334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单选按钮</a:t>
            </a:r>
            <a:r>
              <a:rPr lang="en-US" altLang="zh-CN" sz="1800" b="1"/>
              <a:t>(</a:t>
            </a:r>
            <a:r>
              <a:rPr lang="en-US" altLang="zh-CN" sz="1800" b="1">
                <a:solidFill>
                  <a:srgbClr val="0000FF"/>
                </a:solidFill>
              </a:rPr>
              <a:t>RADIO</a:t>
            </a:r>
            <a:r>
              <a:rPr lang="en-US" altLang="zh-CN" sz="1800" b="1"/>
              <a:t>)</a:t>
            </a:r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auto">
          <a:xfrm>
            <a:off x="992188" y="2852738"/>
            <a:ext cx="1728787" cy="693737"/>
          </a:xfrm>
          <a:prstGeom prst="wedgeRoundRectCallout">
            <a:avLst>
              <a:gd name="adj1" fmla="val 95912"/>
              <a:gd name="adj2" fmla="val 75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复选框</a:t>
            </a:r>
            <a:r>
              <a:rPr lang="en-US" altLang="zh-CN" sz="1800" b="1"/>
              <a:t>(</a:t>
            </a:r>
            <a:r>
              <a:rPr lang="en-US" altLang="zh-CN" sz="1800" b="1">
                <a:solidFill>
                  <a:srgbClr val="0000FF"/>
                </a:solidFill>
              </a:rPr>
              <a:t>CHECKBOX</a:t>
            </a:r>
            <a:r>
              <a:rPr lang="en-US" altLang="zh-CN" sz="1800" b="1"/>
              <a:t>)</a:t>
            </a:r>
          </a:p>
        </p:txBody>
      </p:sp>
      <p:sp>
        <p:nvSpPr>
          <p:cNvPr id="96263" name="AutoShape 7"/>
          <p:cNvSpPr>
            <a:spLocks noChangeArrowheads="1"/>
          </p:cNvSpPr>
          <p:nvPr/>
        </p:nvSpPr>
        <p:spPr bwMode="auto">
          <a:xfrm>
            <a:off x="5816600" y="2854325"/>
            <a:ext cx="1809750" cy="693738"/>
          </a:xfrm>
          <a:prstGeom prst="wedgeRoundRectCallout">
            <a:avLst>
              <a:gd name="adj1" fmla="val -85875"/>
              <a:gd name="adj2" fmla="val 10794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下拉列表</a:t>
            </a:r>
            <a:r>
              <a:rPr lang="en-US" altLang="zh-CN" sz="1800" b="1"/>
              <a:t>(</a:t>
            </a:r>
            <a:r>
              <a:rPr lang="en-US" altLang="zh-CN" sz="1800" b="1">
                <a:solidFill>
                  <a:srgbClr val="0000FF"/>
                </a:solidFill>
              </a:rPr>
              <a:t>SELECT</a:t>
            </a:r>
            <a:r>
              <a:rPr lang="en-US" altLang="zh-CN" sz="1800" b="1"/>
              <a:t>)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992188" y="3933825"/>
            <a:ext cx="1728787" cy="693738"/>
          </a:xfrm>
          <a:prstGeom prst="wedgeRoundRectCallout">
            <a:avLst>
              <a:gd name="adj1" fmla="val 72500"/>
              <a:gd name="adj2" fmla="val 252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重置按钮</a:t>
            </a:r>
            <a:r>
              <a:rPr lang="en-US" altLang="zh-CN" sz="1800" b="1"/>
              <a:t>(</a:t>
            </a:r>
            <a:r>
              <a:rPr lang="en-US" altLang="zh-CN" sz="1800" b="1">
                <a:solidFill>
                  <a:srgbClr val="0000FF"/>
                </a:solidFill>
              </a:rPr>
              <a:t>RESET</a:t>
            </a:r>
            <a:r>
              <a:rPr lang="en-US" altLang="zh-CN" sz="1800" b="1"/>
              <a:t>)</a:t>
            </a:r>
          </a:p>
        </p:txBody>
      </p:sp>
      <p:sp>
        <p:nvSpPr>
          <p:cNvPr id="96265" name="AutoShape 9"/>
          <p:cNvSpPr>
            <a:spLocks noChangeArrowheads="1"/>
          </p:cNvSpPr>
          <p:nvPr/>
        </p:nvSpPr>
        <p:spPr bwMode="auto">
          <a:xfrm>
            <a:off x="6642100" y="3960813"/>
            <a:ext cx="1728788" cy="693737"/>
          </a:xfrm>
          <a:prstGeom prst="wedgeRoundRectCallout">
            <a:avLst>
              <a:gd name="adj1" fmla="val -76356"/>
              <a:gd name="adj2" fmla="val 191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提交按钮</a:t>
            </a:r>
            <a:r>
              <a:rPr lang="en-US" altLang="zh-CN" sz="1800" b="1"/>
              <a:t>(</a:t>
            </a:r>
            <a:r>
              <a:rPr lang="en-US" altLang="zh-CN" sz="1800" b="1">
                <a:solidFill>
                  <a:srgbClr val="0000FF"/>
                </a:solidFill>
              </a:rPr>
              <a:t>SUBMIT</a:t>
            </a:r>
            <a:r>
              <a:rPr lang="en-US" altLang="zh-CN" sz="1800" b="1"/>
              <a:t>)</a:t>
            </a:r>
          </a:p>
        </p:txBody>
      </p:sp>
      <p:sp>
        <p:nvSpPr>
          <p:cNvPr id="96266" name="AutoShape 10"/>
          <p:cNvSpPr>
            <a:spLocks noChangeArrowheads="1"/>
          </p:cNvSpPr>
          <p:nvPr/>
        </p:nvSpPr>
        <p:spPr bwMode="auto">
          <a:xfrm>
            <a:off x="992188" y="4941888"/>
            <a:ext cx="1728787" cy="693737"/>
          </a:xfrm>
          <a:prstGeom prst="wedgeRoundRectCallout">
            <a:avLst>
              <a:gd name="adj1" fmla="val 69282"/>
              <a:gd name="adj2" fmla="val 241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多行文本框</a:t>
            </a:r>
            <a:r>
              <a:rPr lang="en-US" altLang="zh-CN" sz="1800" b="1"/>
              <a:t>(</a:t>
            </a:r>
            <a:r>
              <a:rPr lang="en-US" altLang="zh-CN" sz="1800" b="1">
                <a:solidFill>
                  <a:srgbClr val="0000FF"/>
                </a:solidFill>
              </a:rPr>
              <a:t>TEXTAREA</a:t>
            </a:r>
            <a:r>
              <a:rPr lang="en-US" altLang="zh-CN" sz="1800" b="1"/>
              <a:t>)</a:t>
            </a:r>
          </a:p>
        </p:txBody>
      </p:sp>
      <p:sp>
        <p:nvSpPr>
          <p:cNvPr id="96267" name="AutoShape 11"/>
          <p:cNvSpPr>
            <a:spLocks noChangeArrowheads="1"/>
          </p:cNvSpPr>
          <p:nvPr/>
        </p:nvSpPr>
        <p:spPr bwMode="auto">
          <a:xfrm>
            <a:off x="5673725" y="1341438"/>
            <a:ext cx="1839913" cy="693737"/>
          </a:xfrm>
          <a:prstGeom prst="wedgeRoundRectCallout">
            <a:avLst>
              <a:gd name="adj1" fmla="val -110139"/>
              <a:gd name="adj2" fmla="val 1252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密码框</a:t>
            </a:r>
            <a:r>
              <a:rPr lang="en-US" altLang="zh-CN" sz="1800" b="1"/>
              <a:t>(</a:t>
            </a:r>
            <a:r>
              <a:rPr lang="en-US" altLang="zh-CN" sz="1800" b="1">
                <a:solidFill>
                  <a:srgbClr val="0000FF"/>
                </a:solidFill>
              </a:rPr>
              <a:t>PASSWORD</a:t>
            </a:r>
            <a:r>
              <a:rPr lang="en-US" altLang="zh-CN" sz="1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/>
      <p:bldP spid="96261" grpId="0" animBg="1"/>
      <p:bldP spid="96262" grpId="0" animBg="1"/>
      <p:bldP spid="96263" grpId="0" animBg="1"/>
      <p:bldP spid="96264" grpId="0" animBg="1"/>
      <p:bldP spid="96265" grpId="0" animBg="1"/>
      <p:bldP spid="96266" grpId="0" animBg="1"/>
      <p:bldP spid="9626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Line 2"/>
          <p:cNvSpPr>
            <a:spLocks noChangeShapeType="1"/>
          </p:cNvSpPr>
          <p:nvPr/>
        </p:nvSpPr>
        <p:spPr bwMode="auto">
          <a:xfrm flipH="1">
            <a:off x="6629400" y="4092567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7283" name="Rectangle 3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/>
              </a:rPr>
              <a:t>表单页面的基本结构</a:t>
            </a:r>
          </a:p>
        </p:txBody>
      </p:sp>
      <p:sp>
        <p:nvSpPr>
          <p:cNvPr id="97284" name="AutoShape 4"/>
          <p:cNvSpPr>
            <a:spLocks noChangeArrowheads="1"/>
          </p:cNvSpPr>
          <p:nvPr/>
        </p:nvSpPr>
        <p:spPr bwMode="gray">
          <a:xfrm>
            <a:off x="5127625" y="4516430"/>
            <a:ext cx="2990850" cy="708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1800" b="1"/>
              <a:t>METHOD =“post</a:t>
            </a:r>
            <a:r>
              <a:rPr lang="zh-CN" altLang="en-US" sz="1800" b="1"/>
              <a:t>或</a:t>
            </a:r>
            <a:r>
              <a:rPr lang="en-US" altLang="zh-CN" sz="1800" b="1"/>
              <a:t>get”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gray">
          <a:xfrm>
            <a:off x="1331913" y="2416167"/>
            <a:ext cx="1800225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ACTION</a:t>
            </a:r>
          </a:p>
        </p:txBody>
      </p:sp>
      <p:sp>
        <p:nvSpPr>
          <p:cNvPr id="97286" name="AutoShape 6"/>
          <p:cNvSpPr>
            <a:spLocks noChangeArrowheads="1"/>
          </p:cNvSpPr>
          <p:nvPr/>
        </p:nvSpPr>
        <p:spPr bwMode="gray">
          <a:xfrm>
            <a:off x="5668963" y="2285992"/>
            <a:ext cx="1747837" cy="561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METHOD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gray">
          <a:xfrm>
            <a:off x="1001713" y="3279767"/>
            <a:ext cx="272415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1800" b="1"/>
              <a:t>指定提交后，由服务器上那个处理程序处理</a:t>
            </a:r>
          </a:p>
        </p:txBody>
      </p:sp>
      <p:sp>
        <p:nvSpPr>
          <p:cNvPr id="97288" name="AutoShape 8"/>
          <p:cNvSpPr>
            <a:spLocks noChangeArrowheads="1"/>
          </p:cNvSpPr>
          <p:nvPr/>
        </p:nvSpPr>
        <p:spPr bwMode="gray">
          <a:xfrm>
            <a:off x="5100638" y="3059105"/>
            <a:ext cx="3271837" cy="10144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指定向服务器提交的方法</a:t>
            </a:r>
            <a:r>
              <a:rPr lang="en-US" altLang="zh-CN" sz="1800" b="1" dirty="0"/>
              <a:t>: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zh-CN" altLang="en-US" sz="1800" b="1" dirty="0"/>
              <a:t>一般为</a:t>
            </a:r>
            <a:r>
              <a:rPr lang="en-US" altLang="zh-CN" sz="1800" b="1" dirty="0">
                <a:solidFill>
                  <a:srgbClr val="0000FF"/>
                </a:solidFill>
              </a:rPr>
              <a:t>post</a:t>
            </a:r>
            <a:r>
              <a:rPr lang="zh-CN" altLang="en-US" sz="1800" b="1" dirty="0"/>
              <a:t>或</a:t>
            </a:r>
            <a:r>
              <a:rPr lang="en-US" altLang="zh-CN" sz="1800" b="1" dirty="0">
                <a:solidFill>
                  <a:srgbClr val="0000FF"/>
                </a:solidFill>
              </a:rPr>
              <a:t>get</a:t>
            </a:r>
            <a:r>
              <a:rPr lang="zh-CN" altLang="en-US" sz="1800" b="1" dirty="0"/>
              <a:t>方法</a:t>
            </a:r>
            <a:r>
              <a:rPr lang="en-US" altLang="zh-CN" sz="1800" b="1" dirty="0"/>
              <a:t>, 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post</a:t>
            </a:r>
            <a:r>
              <a:rPr lang="zh-CN" altLang="en-US" sz="1800" b="1" dirty="0"/>
              <a:t>方法比较安全</a:t>
            </a: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>
            <a:off x="2247900" y="404653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7290" name="AutoShape 10"/>
          <p:cNvSpPr>
            <a:spLocks noChangeArrowheads="1"/>
          </p:cNvSpPr>
          <p:nvPr/>
        </p:nvSpPr>
        <p:spPr bwMode="gray">
          <a:xfrm>
            <a:off x="1042988" y="4503730"/>
            <a:ext cx="2447925" cy="6175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1800" b="1"/>
              <a:t> </a:t>
            </a:r>
            <a:r>
              <a:rPr lang="en-US" altLang="zh-CN" sz="1800" b="1"/>
              <a:t>ACTION = “URL” </a:t>
            </a:r>
          </a:p>
        </p:txBody>
      </p:sp>
      <p:sp>
        <p:nvSpPr>
          <p:cNvPr id="97291" name="AutoShape 11"/>
          <p:cNvSpPr>
            <a:spLocks noChangeArrowheads="1"/>
          </p:cNvSpPr>
          <p:nvPr/>
        </p:nvSpPr>
        <p:spPr bwMode="auto">
          <a:xfrm>
            <a:off x="909638" y="1081088"/>
            <a:ext cx="7407275" cy="10144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&lt;FORM </a:t>
            </a:r>
            <a:r>
              <a:rPr lang="en-US" altLang="zh-CN" sz="1800" b="1" dirty="0">
                <a:solidFill>
                  <a:srgbClr val="0000FF"/>
                </a:solidFill>
              </a:rPr>
              <a:t>action</a:t>
            </a:r>
            <a:r>
              <a:rPr lang="en-US" altLang="zh-CN" sz="1800" b="1" dirty="0"/>
              <a:t>=“http://www.sohu.com” </a:t>
            </a:r>
            <a:r>
              <a:rPr lang="en-US" altLang="zh-CN" sz="1800" b="1" dirty="0">
                <a:solidFill>
                  <a:srgbClr val="0000FF"/>
                </a:solidFill>
              </a:rPr>
              <a:t>method</a:t>
            </a:r>
            <a:r>
              <a:rPr lang="en-US" altLang="zh-CN" sz="1800" b="1" dirty="0"/>
              <a:t>=“post”&gt;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……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&lt;/FORM&gt;</a:t>
            </a:r>
          </a:p>
        </p:txBody>
      </p:sp>
      <p:sp>
        <p:nvSpPr>
          <p:cNvPr id="13" name="矩形 12"/>
          <p:cNvSpPr/>
          <p:nvPr/>
        </p:nvSpPr>
        <p:spPr>
          <a:xfrm>
            <a:off x="398433" y="5248281"/>
            <a:ext cx="8429684" cy="1692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000" b="1" dirty="0"/>
              <a:t>Get</a:t>
            </a:r>
            <a:r>
              <a:rPr lang="zh-CN" altLang="en-US" sz="2000" b="1" dirty="0"/>
              <a:t>将表单中的数据按照</a:t>
            </a:r>
            <a:r>
              <a:rPr lang="en-US" altLang="zh-CN" sz="2000" b="1" dirty="0"/>
              <a:t>variable=value</a:t>
            </a:r>
            <a:r>
              <a:rPr lang="zh-CN" altLang="en-US" sz="2000" b="1" dirty="0"/>
              <a:t>的形式，添加到</a:t>
            </a:r>
            <a:r>
              <a:rPr lang="en-US" altLang="zh-CN" sz="2000" b="1" dirty="0"/>
              <a:t>action</a:t>
            </a:r>
            <a:r>
              <a:rPr lang="zh-CN" altLang="en-US" sz="2000" b="1" dirty="0"/>
              <a:t>所指向的</a:t>
            </a:r>
            <a:r>
              <a:rPr lang="en-US" altLang="zh-CN" sz="2000" b="1" dirty="0"/>
              <a:t>URL</a:t>
            </a:r>
            <a:r>
              <a:rPr lang="zh-CN" altLang="en-US" sz="2000" b="1" dirty="0"/>
              <a:t>后面，并且两者使用“</a:t>
            </a:r>
            <a:r>
              <a:rPr lang="en-US" altLang="zh-CN" sz="2000" b="1" dirty="0"/>
              <a:t>?”</a:t>
            </a:r>
            <a:r>
              <a:rPr lang="zh-CN" altLang="en-US" sz="2000" b="1" dirty="0"/>
              <a:t>连接，而各个变量之间使用“</a:t>
            </a:r>
            <a:r>
              <a:rPr lang="en-US" altLang="zh-CN" sz="2000" b="1" dirty="0"/>
              <a:t>&amp;”</a:t>
            </a:r>
            <a:r>
              <a:rPr lang="zh-CN" altLang="en-US" sz="2000" b="1" dirty="0"/>
              <a:t>连接；容量超过</a:t>
            </a:r>
            <a:r>
              <a:rPr lang="en-US" altLang="zh-CN" sz="2000" b="1" dirty="0"/>
              <a:t>1K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b="1" dirty="0"/>
              <a:t>Post</a:t>
            </a:r>
            <a:r>
              <a:rPr lang="zh-CN" altLang="en-US" sz="2000" b="1" dirty="0"/>
              <a:t>是将表单中的数据放在</a:t>
            </a:r>
            <a:r>
              <a:rPr lang="en-US" altLang="zh-CN" sz="2000" b="1" dirty="0"/>
              <a:t>form</a:t>
            </a:r>
            <a:r>
              <a:rPr lang="zh-CN" altLang="en-US" sz="2000" b="1" dirty="0"/>
              <a:t>的数据体中，按照变量和值相对应的方式，传递到</a:t>
            </a:r>
            <a:r>
              <a:rPr lang="en-US" altLang="zh-CN" sz="2000" b="1" dirty="0"/>
              <a:t>action</a:t>
            </a:r>
            <a:r>
              <a:rPr lang="zh-CN" altLang="en-US" sz="2000" b="1" dirty="0"/>
              <a:t>所指向</a:t>
            </a:r>
            <a:r>
              <a:rPr lang="en-US" altLang="zh-CN" sz="2000" b="1" dirty="0"/>
              <a:t>URL</a:t>
            </a:r>
            <a:r>
              <a:rPr lang="zh-CN" altLang="en-US" sz="2000" b="1" dirty="0"/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214282" y="2143116"/>
            <a:ext cx="8643966" cy="9541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hlinkClick r:id="rId2"/>
              </a:rPr>
              <a:t>http://search.jd.com/Search?keyword=</a:t>
            </a:r>
            <a:r>
              <a:rPr lang="zh-CN" altLang="en-US" dirty="0">
                <a:hlinkClick r:id="rId2"/>
              </a:rPr>
              <a:t>地板</a:t>
            </a:r>
            <a:r>
              <a:rPr lang="en-US" dirty="0">
                <a:hlinkClick r:id="rId2"/>
              </a:rPr>
              <a:t>&amp;enc=utf-8&amp;area=1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/>
      <p:bldP spid="97284" grpId="0" animBg="1"/>
      <p:bldP spid="97285" grpId="0" animBg="1"/>
      <p:bldP spid="97286" grpId="0" animBg="1"/>
      <p:bldP spid="97287" grpId="0" animBg="1"/>
      <p:bldP spid="97288" grpId="0" animBg="1"/>
      <p:bldP spid="97289" grpId="0" animBg="1"/>
      <p:bldP spid="97290" grpId="0" animBg="1"/>
      <p:bldP spid="97291" grpId="0" animBg="1"/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/>
              </a:rPr>
              <a:t>表单元素的统一格式</a:t>
            </a:r>
          </a:p>
        </p:txBody>
      </p:sp>
      <p:sp>
        <p:nvSpPr>
          <p:cNvPr id="98307" name="AutoShape 3"/>
          <p:cNvSpPr>
            <a:spLocks noChangeArrowheads="1"/>
          </p:cNvSpPr>
          <p:nvPr/>
        </p:nvSpPr>
        <p:spPr bwMode="auto">
          <a:xfrm>
            <a:off x="739775" y="2478088"/>
            <a:ext cx="7878763" cy="18700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Tx/>
              <a:buNone/>
            </a:pPr>
            <a:r>
              <a:rPr lang="en-US" altLang="zh-CN" sz="1800" b="1"/>
              <a:t>&lt;FORM name="form3" method="post" action=""&gt;</a:t>
            </a:r>
          </a:p>
          <a:p>
            <a:pPr lvl="1">
              <a:buFontTx/>
              <a:buNone/>
            </a:pPr>
            <a:r>
              <a:rPr lang="en-US" altLang="zh-CN" sz="1800" b="1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&lt;INPUT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FF0000"/>
                </a:solidFill>
              </a:rPr>
              <a:t>type</a:t>
            </a:r>
            <a:r>
              <a:rPr lang="en-US" altLang="zh-CN" sz="1800" b="1"/>
              <a:t>="checkbox" </a:t>
            </a:r>
            <a:r>
              <a:rPr lang="en-US" altLang="zh-CN" sz="1800" b="1">
                <a:solidFill>
                  <a:srgbClr val="FF0000"/>
                </a:solidFill>
              </a:rPr>
              <a:t>name</a:t>
            </a:r>
            <a:r>
              <a:rPr lang="en-US" altLang="zh-CN" sz="1800" b="1"/>
              <a:t>="gen" </a:t>
            </a:r>
            <a:r>
              <a:rPr lang="en-US" altLang="zh-CN" sz="1800" b="1">
                <a:solidFill>
                  <a:srgbClr val="FF0000"/>
                </a:solidFill>
              </a:rPr>
              <a:t>value</a:t>
            </a:r>
            <a:r>
              <a:rPr lang="en-US" altLang="zh-CN" sz="1800" b="1"/>
              <a:t>="</a:t>
            </a:r>
            <a:r>
              <a:rPr lang="zh-CN" altLang="en-US" sz="1800" b="1"/>
              <a:t>男</a:t>
            </a:r>
            <a:r>
              <a:rPr lang="en-US" altLang="zh-CN" sz="1800" b="1"/>
              <a:t>" </a:t>
            </a:r>
          </a:p>
          <a:p>
            <a:pPr lvl="1">
              <a:buFontTx/>
              <a:buNone/>
            </a:pPr>
            <a:r>
              <a:rPr lang="en-US" altLang="zh-CN" sz="1800" b="1"/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size</a:t>
            </a:r>
            <a:r>
              <a:rPr lang="en-US" altLang="zh-CN" sz="1800" b="1"/>
              <a:t>="21“ </a:t>
            </a:r>
            <a:r>
              <a:rPr lang="en-US" altLang="zh-CN" sz="1800" b="1">
                <a:solidFill>
                  <a:srgbClr val="FF0000"/>
                </a:solidFill>
              </a:rPr>
              <a:t>maxlength</a:t>
            </a:r>
            <a:r>
              <a:rPr lang="en-US" altLang="zh-CN" sz="1800" b="1"/>
              <a:t>=4 </a:t>
            </a:r>
            <a:r>
              <a:rPr lang="en-US" altLang="zh-CN" sz="1800" b="1">
                <a:solidFill>
                  <a:srgbClr val="FF0000"/>
                </a:solidFill>
              </a:rPr>
              <a:t>checked</a:t>
            </a:r>
            <a:r>
              <a:rPr lang="en-US" altLang="zh-CN" sz="1800" b="1"/>
              <a:t>="checked"</a:t>
            </a:r>
            <a:r>
              <a:rPr lang="en-US" altLang="zh-CN" sz="1800" b="1">
                <a:solidFill>
                  <a:srgbClr val="0000FF"/>
                </a:solidFill>
              </a:rPr>
              <a:t>&gt;</a:t>
            </a:r>
          </a:p>
          <a:p>
            <a:pPr lvl="1"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altLang="zh-CN" sz="1800" b="1"/>
              <a:t>    ……</a:t>
            </a:r>
          </a:p>
          <a:p>
            <a:pPr lvl="1">
              <a:buFontTx/>
              <a:buNone/>
            </a:pPr>
            <a:r>
              <a:rPr lang="en-US" altLang="zh-CN" sz="1800" b="1"/>
              <a:t>&lt;/FORM&gt;</a:t>
            </a:r>
          </a:p>
        </p:txBody>
      </p:sp>
      <p:sp>
        <p:nvSpPr>
          <p:cNvPr id="98308" name="AutoShape 4"/>
          <p:cNvSpPr>
            <a:spLocks noChangeArrowheads="1"/>
          </p:cNvSpPr>
          <p:nvPr/>
        </p:nvSpPr>
        <p:spPr bwMode="auto">
          <a:xfrm>
            <a:off x="1116013" y="930275"/>
            <a:ext cx="2449512" cy="1296988"/>
          </a:xfrm>
          <a:prstGeom prst="wedgeRoundRectCallout">
            <a:avLst>
              <a:gd name="adj1" fmla="val 48250"/>
              <a:gd name="adj2" fmla="val 1099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指定元素的类型，可为</a:t>
            </a:r>
            <a:r>
              <a:rPr lang="en-US" altLang="zh-CN" sz="1800" b="1">
                <a:solidFill>
                  <a:srgbClr val="0000FF"/>
                </a:solidFill>
              </a:rPr>
              <a:t>TEXT</a:t>
            </a:r>
            <a:r>
              <a:rPr lang="zh-CN" altLang="en-US" sz="1800" b="1">
                <a:solidFill>
                  <a:srgbClr val="0000FF"/>
                </a:solidFill>
              </a:rPr>
              <a:t>、</a:t>
            </a:r>
            <a:r>
              <a:rPr lang="en-US" altLang="zh-CN" sz="1800" b="1">
                <a:solidFill>
                  <a:srgbClr val="0000FF"/>
                </a:solidFill>
              </a:rPr>
              <a:t>RADIO</a:t>
            </a:r>
            <a:r>
              <a:rPr lang="zh-CN" altLang="en-US" sz="1800" b="1">
                <a:solidFill>
                  <a:srgbClr val="0000FF"/>
                </a:solidFill>
              </a:rPr>
              <a:t>、</a:t>
            </a:r>
            <a:r>
              <a:rPr lang="en-US" altLang="zh-CN" sz="1800" b="1">
                <a:solidFill>
                  <a:srgbClr val="0000FF"/>
                </a:solidFill>
              </a:rPr>
              <a:t>SUBMIT</a:t>
            </a:r>
            <a:r>
              <a:rPr lang="zh-CN" altLang="en-US" sz="1800" b="1"/>
              <a:t>等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3995738" y="1150938"/>
            <a:ext cx="1512887" cy="828675"/>
          </a:xfrm>
          <a:prstGeom prst="wedgeRoundRectCallout">
            <a:avLst>
              <a:gd name="adj1" fmla="val 49894"/>
              <a:gd name="adj2" fmla="val 1735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控件的</a:t>
            </a:r>
            <a:r>
              <a:rPr lang="zh-CN" altLang="en-US" sz="1800" b="1">
                <a:solidFill>
                  <a:srgbClr val="0000FF"/>
                </a:solidFill>
              </a:rPr>
              <a:t>名称</a:t>
            </a:r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6804025" y="1196975"/>
            <a:ext cx="1728788" cy="828675"/>
          </a:xfrm>
          <a:prstGeom prst="wedgeRoundRectCallout">
            <a:avLst>
              <a:gd name="adj1" fmla="val -49083"/>
              <a:gd name="adj2" fmla="val 1636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控件的</a:t>
            </a:r>
            <a:r>
              <a:rPr lang="zh-CN" altLang="en-US" sz="1800" b="1">
                <a:solidFill>
                  <a:srgbClr val="0000FF"/>
                </a:solidFill>
              </a:rPr>
              <a:t>初始值</a:t>
            </a: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611188" y="4652963"/>
            <a:ext cx="1512887" cy="936625"/>
          </a:xfrm>
          <a:prstGeom prst="wedgeRoundRectCallout">
            <a:avLst>
              <a:gd name="adj1" fmla="val 68574"/>
              <a:gd name="adj2" fmla="val -1762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控件的</a:t>
            </a:r>
            <a:r>
              <a:rPr lang="zh-CN" altLang="en-US" sz="1800" b="1">
                <a:solidFill>
                  <a:srgbClr val="0000FF"/>
                </a:solidFill>
              </a:rPr>
              <a:t>初始宽度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3851275" y="4678363"/>
            <a:ext cx="1800225" cy="936625"/>
          </a:xfrm>
          <a:prstGeom prst="wedgeRoundRectCallout">
            <a:avLst>
              <a:gd name="adj1" fmla="val -37125"/>
              <a:gd name="adj2" fmla="val -1772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控件中输入的</a:t>
            </a:r>
            <a:r>
              <a:rPr lang="zh-CN" altLang="en-US" sz="1800" b="1">
                <a:solidFill>
                  <a:srgbClr val="0000FF"/>
                </a:solidFill>
              </a:rPr>
              <a:t>最多字符个数</a:t>
            </a:r>
          </a:p>
        </p:txBody>
      </p:sp>
      <p:sp>
        <p:nvSpPr>
          <p:cNvPr id="98313" name="AutoShape 9"/>
          <p:cNvSpPr>
            <a:spLocks noChangeArrowheads="1"/>
          </p:cNvSpPr>
          <p:nvPr/>
        </p:nvSpPr>
        <p:spPr bwMode="auto">
          <a:xfrm>
            <a:off x="6588125" y="4619625"/>
            <a:ext cx="1295400" cy="936625"/>
          </a:xfrm>
          <a:prstGeom prst="wedgeRoundRectCallout">
            <a:avLst>
              <a:gd name="adj1" fmla="val -84190"/>
              <a:gd name="adj2" fmla="val -1638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控件是否被</a:t>
            </a:r>
            <a:r>
              <a:rPr lang="zh-CN" altLang="en-US" sz="1800" b="1">
                <a:solidFill>
                  <a:srgbClr val="0000FF"/>
                </a:solidFill>
              </a:rPr>
              <a:t>选中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nimBg="1"/>
      <p:bldP spid="98308" grpId="0" animBg="1"/>
      <p:bldP spid="98309" grpId="0" animBg="1"/>
      <p:bldP spid="98310" grpId="0" animBg="1"/>
      <p:bldP spid="98311" grpId="0" animBg="1"/>
      <p:bldP spid="98312" grpId="0" animBg="1"/>
      <p:bldP spid="983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685800" indent="-685800"/>
            <a:r>
              <a:rPr lang="zh-CN" altLang="en-US">
                <a:effectLst/>
              </a:rPr>
              <a:t>表单元素的逐一介绍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95338" y="1612900"/>
            <a:ext cx="7920037" cy="4525963"/>
          </a:xfrm>
          <a:solidFill>
            <a:schemeClr val="bg1"/>
          </a:solidFill>
          <a:ln/>
        </p:spPr>
        <p:txBody>
          <a:bodyPr/>
          <a:lstStyle/>
          <a:p>
            <a:r>
              <a:rPr lang="zh-CN" altLang="en-US" sz="2800" dirty="0"/>
              <a:t>文本框基本语法</a:t>
            </a:r>
          </a:p>
          <a:p>
            <a:pPr lvl="1"/>
            <a:r>
              <a:rPr lang="en-US" altLang="zh-CN" sz="2500" dirty="0">
                <a:solidFill>
                  <a:srgbClr val="0000FF"/>
                </a:solidFill>
              </a:rPr>
              <a:t>&lt;INPUT</a:t>
            </a:r>
            <a:r>
              <a:rPr lang="en-US" altLang="zh-CN" sz="2500" dirty="0">
                <a:solidFill>
                  <a:srgbClr val="FF0000"/>
                </a:solidFill>
              </a:rPr>
              <a:t>  </a:t>
            </a:r>
            <a:r>
              <a:rPr lang="en-US" altLang="zh-CN" sz="2500" dirty="0"/>
              <a:t>type=“text ”  </a:t>
            </a:r>
            <a:r>
              <a:rPr lang="en-US" sz="2100" dirty="0">
                <a:ea typeface="黑体" pitchFamily="49" charset="-122"/>
              </a:rPr>
              <a:t>value=“XXX" </a:t>
            </a:r>
            <a:r>
              <a:rPr lang="en-US" altLang="zh-CN" sz="2100" dirty="0"/>
              <a:t> </a:t>
            </a:r>
            <a:r>
              <a:rPr lang="en-US" sz="2100" dirty="0">
                <a:ea typeface="黑体" pitchFamily="49" charset="-122"/>
              </a:rPr>
              <a:t>size=“XX"</a:t>
            </a:r>
            <a:r>
              <a:rPr lang="en-US" altLang="zh-CN" sz="2500" dirty="0">
                <a:solidFill>
                  <a:srgbClr val="0000FF"/>
                </a:solidFill>
              </a:rPr>
              <a:t>&gt;</a:t>
            </a:r>
          </a:p>
          <a:p>
            <a:pPr lvl="1">
              <a:buFont typeface="Verdana" pitchFamily="34" charset="0"/>
              <a:buNone/>
            </a:pPr>
            <a:endParaRPr lang="en-US" altLang="zh-CN" sz="2500" dirty="0">
              <a:solidFill>
                <a:srgbClr val="0000FF"/>
              </a:solidFill>
            </a:endParaRPr>
          </a:p>
          <a:p>
            <a:pPr lvl="1">
              <a:buFont typeface="Verdana" pitchFamily="34" charset="0"/>
              <a:buNone/>
            </a:pPr>
            <a:endParaRPr lang="zh-CN" altLang="en-US" sz="2500" dirty="0">
              <a:solidFill>
                <a:srgbClr val="FF0000"/>
              </a:solidFill>
            </a:endParaRPr>
          </a:p>
        </p:txBody>
      </p:sp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608013" y="2987675"/>
            <a:ext cx="8128000" cy="223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800" b="1"/>
              <a:t>&lt;FORM name="form1" method="post" action=""&gt;</a:t>
            </a:r>
          </a:p>
          <a:p>
            <a:pPr>
              <a:buFontTx/>
              <a:buNone/>
            </a:pPr>
            <a:r>
              <a:rPr lang="en-US" sz="1800" b="1"/>
              <a:t>	&lt;P&gt;名&amp;nbsp;&amp;nbsp;字：</a:t>
            </a:r>
          </a:p>
          <a:p>
            <a:pPr>
              <a:buFontTx/>
              <a:buNone/>
            </a:pPr>
            <a:r>
              <a:rPr lang="en-US" sz="1800" b="1"/>
              <a:t>	   </a:t>
            </a:r>
            <a:r>
              <a:rPr lang="en-US" sz="1800" b="1">
                <a:solidFill>
                  <a:srgbClr val="0000FF"/>
                </a:solidFill>
              </a:rPr>
              <a:t>&lt;INPUT  type="text" value="张三" size="20"&gt;</a:t>
            </a:r>
          </a:p>
          <a:p>
            <a:pPr>
              <a:buFontTx/>
              <a:buNone/>
            </a:pPr>
            <a:r>
              <a:rPr lang="en-US" sz="1800" b="1"/>
              <a:t>	&lt;/P&gt;</a:t>
            </a:r>
          </a:p>
          <a:p>
            <a:pPr>
              <a:buFontTx/>
              <a:buNone/>
            </a:pPr>
            <a:r>
              <a:rPr lang="en-US" sz="1800" b="1"/>
              <a:t>	</a:t>
            </a:r>
            <a:r>
              <a:rPr lang="en-US" altLang="zh-CN" sz="1800" b="1"/>
              <a:t>……</a:t>
            </a:r>
            <a:endParaRPr lang="en-US" sz="1800" b="1"/>
          </a:p>
          <a:p>
            <a:pPr>
              <a:buFontTx/>
              <a:buNone/>
            </a:pPr>
            <a:r>
              <a:rPr lang="en-US" sz="1800" b="1"/>
              <a:t>&lt;/FORM&gt;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755650" y="5589588"/>
            <a:ext cx="17541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2" action="ppaction://hlinkfile"/>
              </a:rPr>
              <a:t>查看源代码</a:t>
            </a:r>
            <a:endParaRPr lang="zh-CN" altLang="en-US" sz="2400" b="1" dirty="0"/>
          </a:p>
        </p:txBody>
      </p:sp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4363" y="4165600"/>
            <a:ext cx="3276600" cy="2165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3589338" y="4500563"/>
            <a:ext cx="2274887" cy="909637"/>
          </a:xfrm>
          <a:prstGeom prst="wedgeRoundRectCallout">
            <a:avLst>
              <a:gd name="adj1" fmla="val 85449"/>
              <a:gd name="adj2" fmla="val 4720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单行文本输入框，字符宽度为</a:t>
            </a:r>
            <a:r>
              <a:rPr lang="en-US" altLang="zh-CN" sz="1800" b="1"/>
              <a:t>20</a:t>
            </a: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849438" y="3767138"/>
            <a:ext cx="5256212" cy="3270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6645275" y="5202238"/>
            <a:ext cx="1871663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7019925" y="1268413"/>
            <a:ext cx="1731963" cy="541337"/>
          </a:xfrm>
          <a:prstGeom prst="wedgeRoundRectCallout">
            <a:avLst>
              <a:gd name="adj1" fmla="val -47065"/>
              <a:gd name="adj2" fmla="val 105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文本区的宽度</a:t>
            </a:r>
          </a:p>
        </p:txBody>
      </p:sp>
      <p:sp>
        <p:nvSpPr>
          <p:cNvPr id="99339" name="AutoShape 11"/>
          <p:cNvSpPr>
            <a:spLocks noChangeArrowheads="1"/>
          </p:cNvSpPr>
          <p:nvPr/>
        </p:nvSpPr>
        <p:spPr bwMode="auto">
          <a:xfrm>
            <a:off x="4859338" y="836613"/>
            <a:ext cx="1368425" cy="909637"/>
          </a:xfrm>
          <a:prstGeom prst="wedgeRoundRectCallout">
            <a:avLst>
              <a:gd name="adj1" fmla="val 45014"/>
              <a:gd name="adj2" fmla="val 967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输入元素的默认值</a:t>
            </a:r>
          </a:p>
        </p:txBody>
      </p:sp>
      <p:sp>
        <p:nvSpPr>
          <p:cNvPr id="99340" name="AutoShape 12"/>
          <p:cNvSpPr>
            <a:spLocks noChangeArrowheads="1"/>
          </p:cNvSpPr>
          <p:nvPr/>
        </p:nvSpPr>
        <p:spPr bwMode="auto">
          <a:xfrm>
            <a:off x="2344738" y="1241425"/>
            <a:ext cx="1490662" cy="522288"/>
          </a:xfrm>
          <a:prstGeom prst="wedgeRoundRectCallout">
            <a:avLst>
              <a:gd name="adj1" fmla="val 44144"/>
              <a:gd name="adj2" fmla="val 1153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文本输入框</a:t>
            </a:r>
          </a:p>
        </p:txBody>
      </p:sp>
      <p:sp>
        <p:nvSpPr>
          <p:cNvPr id="99341" name="Freeform 13"/>
          <p:cNvSpPr>
            <a:spLocks/>
          </p:cNvSpPr>
          <p:nvPr/>
        </p:nvSpPr>
        <p:spPr bwMode="auto">
          <a:xfrm rot="2980529">
            <a:off x="6388894" y="4366419"/>
            <a:ext cx="1295400" cy="633412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99342" name="Picture 14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" y="2128838"/>
            <a:ext cx="1081088" cy="981075"/>
          </a:xfrm>
          <a:prstGeom prst="rect">
            <a:avLst/>
          </a:prstGeom>
          <a:noFill/>
        </p:spPr>
      </p:pic>
      <p:pic>
        <p:nvPicPr>
          <p:cNvPr id="99343" name="Picture 15" descr="语法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888" y="819150"/>
            <a:ext cx="1081087" cy="979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nimBg="1"/>
      <p:bldP spid="99335" grpId="0" animBg="1"/>
      <p:bldP spid="99336" grpId="0" animBg="1"/>
      <p:bldP spid="99337" grpId="0" animBg="1"/>
      <p:bldP spid="99338" grpId="0" animBg="1"/>
      <p:bldP spid="99339" grpId="0" animBg="1"/>
      <p:bldP spid="99340" grpId="0" animBg="1"/>
      <p:bldP spid="993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/>
              </a:rPr>
              <a:t>表单元素的逐一介绍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95338" y="1651000"/>
            <a:ext cx="7920037" cy="4525963"/>
          </a:xfrm>
          <a:solidFill>
            <a:schemeClr val="bg1"/>
          </a:solidFill>
          <a:ln/>
        </p:spPr>
        <p:txBody>
          <a:bodyPr/>
          <a:lstStyle/>
          <a:p>
            <a:r>
              <a:rPr lang="zh-CN" altLang="en-US" sz="2000" dirty="0"/>
              <a:t>密码框基本语法</a:t>
            </a:r>
          </a:p>
          <a:p>
            <a:pPr lvl="1"/>
            <a:r>
              <a:rPr lang="en-US" altLang="zh-CN" sz="1900" dirty="0">
                <a:solidFill>
                  <a:srgbClr val="0000FF"/>
                </a:solidFill>
              </a:rPr>
              <a:t>&lt;INPUT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/>
              <a:t>type=“password ”  value=“ ***** ”  size=“XX”</a:t>
            </a:r>
            <a:r>
              <a:rPr lang="en-US" altLang="zh-CN" sz="1900" dirty="0">
                <a:solidFill>
                  <a:srgbClr val="0000FF"/>
                </a:solidFill>
              </a:rPr>
              <a:t>&gt;</a:t>
            </a:r>
          </a:p>
          <a:p>
            <a:pPr lvl="1"/>
            <a:endParaRPr lang="en-US" altLang="zh-CN" sz="1900" dirty="0"/>
          </a:p>
          <a:p>
            <a:pPr lvl="1">
              <a:buFont typeface="Verdana" pitchFamily="34" charset="0"/>
              <a:buNone/>
            </a:pPr>
            <a:endParaRPr lang="zh-CN" altLang="en-US" sz="1900" dirty="0">
              <a:solidFill>
                <a:srgbClr val="FF0000"/>
              </a:solidFill>
            </a:endParaRP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7408863" y="1262063"/>
            <a:ext cx="1484312" cy="555625"/>
          </a:xfrm>
          <a:prstGeom prst="wedgeRoundRectCallout">
            <a:avLst>
              <a:gd name="adj1" fmla="val -47218"/>
              <a:gd name="adj2" fmla="val 111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密码区宽度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5965825" y="1281113"/>
            <a:ext cx="1295400" cy="555625"/>
          </a:xfrm>
          <a:prstGeom prst="wedgeRoundRectCallout">
            <a:avLst>
              <a:gd name="adj1" fmla="val -44852"/>
              <a:gd name="adj2" fmla="val 1105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初始密码</a:t>
            </a:r>
          </a:p>
        </p:txBody>
      </p:sp>
      <p:sp>
        <p:nvSpPr>
          <p:cNvPr id="100358" name="AutoShape 6"/>
          <p:cNvSpPr>
            <a:spLocks noChangeArrowheads="1"/>
          </p:cNvSpPr>
          <p:nvPr/>
        </p:nvSpPr>
        <p:spPr bwMode="auto">
          <a:xfrm>
            <a:off x="3779838" y="1363663"/>
            <a:ext cx="1008062" cy="555625"/>
          </a:xfrm>
          <a:prstGeom prst="wedgeRoundRectCallout">
            <a:avLst>
              <a:gd name="adj1" fmla="val -45435"/>
              <a:gd name="adj2" fmla="val 97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密码框</a:t>
            </a: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830263" y="3060700"/>
            <a:ext cx="8128000" cy="223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800" b="1"/>
              <a:t>&lt;FORM name="form2" method="post" action=""&gt;</a:t>
            </a:r>
          </a:p>
          <a:p>
            <a:pPr>
              <a:buFontTx/>
              <a:buNone/>
            </a:pPr>
            <a:r>
              <a:rPr lang="en-US" altLang="zh-CN" sz="1800" b="1"/>
              <a:t>	……	</a:t>
            </a:r>
          </a:p>
          <a:p>
            <a:pPr>
              <a:buFontTx/>
              <a:buNone/>
            </a:pPr>
            <a:r>
              <a:rPr lang="en-US" altLang="zh-CN" sz="1800" b="1"/>
              <a:t>	</a:t>
            </a:r>
            <a:r>
              <a:rPr lang="en-US" sz="1800" b="1"/>
              <a:t>&lt;P&gt;密&amp;nbsp;&amp;nbsp;码：</a:t>
            </a:r>
          </a:p>
          <a:p>
            <a:pPr>
              <a:buFontTx/>
              <a:buNone/>
            </a:pPr>
            <a:r>
              <a:rPr lang="en-US" sz="1800" b="1"/>
              <a:t>  	  </a:t>
            </a:r>
            <a:r>
              <a:rPr lang="en-US" sz="1800" b="1">
                <a:solidFill>
                  <a:srgbClr val="0000FF"/>
                </a:solidFill>
              </a:rPr>
              <a:t>&lt;INPUT </a:t>
            </a:r>
            <a:r>
              <a:rPr lang="en-US" altLang="zh-CN" sz="1800" b="1">
                <a:solidFill>
                  <a:srgbClr val="0000FF"/>
                </a:solidFill>
              </a:rPr>
              <a:t>value=“ 123456 ”</a:t>
            </a:r>
            <a:r>
              <a:rPr lang="en-US" sz="1800" b="1">
                <a:solidFill>
                  <a:srgbClr val="0000FF"/>
                </a:solidFill>
              </a:rPr>
              <a:t> type="password" size="22"&gt;</a:t>
            </a:r>
          </a:p>
          <a:p>
            <a:pPr>
              <a:buFontTx/>
              <a:buNone/>
            </a:pPr>
            <a:r>
              <a:rPr lang="en-US" sz="1800" b="1"/>
              <a:t>	&lt;/P&gt;</a:t>
            </a:r>
          </a:p>
          <a:p>
            <a:pPr>
              <a:buFontTx/>
              <a:buNone/>
            </a:pPr>
            <a:r>
              <a:rPr lang="en-US" sz="1800" b="1"/>
              <a:t>&lt;/FORM&gt;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1042988" y="5589588"/>
            <a:ext cx="23034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2" action="ppaction://hlinkfile"/>
              </a:rPr>
              <a:t>查看源代码</a:t>
            </a:r>
            <a:endParaRPr lang="zh-CN" altLang="en-US" sz="2400" b="1" dirty="0"/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979613" y="4175125"/>
            <a:ext cx="6048375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4500570"/>
            <a:ext cx="2857488" cy="25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65" name="Freeform 13"/>
          <p:cNvSpPr>
            <a:spLocks/>
          </p:cNvSpPr>
          <p:nvPr/>
        </p:nvSpPr>
        <p:spPr bwMode="auto">
          <a:xfrm rot="1396393">
            <a:off x="3233738" y="5151438"/>
            <a:ext cx="3644900" cy="63817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100366" name="Picture 14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2205038"/>
            <a:ext cx="1081087" cy="981075"/>
          </a:xfrm>
          <a:prstGeom prst="rect">
            <a:avLst/>
          </a:prstGeom>
          <a:noFill/>
        </p:spPr>
      </p:pic>
      <p:pic>
        <p:nvPicPr>
          <p:cNvPr id="100367" name="Picture 15" descr="语法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650" y="836613"/>
            <a:ext cx="1081088" cy="979487"/>
          </a:xfrm>
          <a:prstGeom prst="rect">
            <a:avLst/>
          </a:prstGeom>
          <a:noFill/>
        </p:spPr>
      </p:pic>
      <p:sp>
        <p:nvSpPr>
          <p:cNvPr id="100364" name="AutoShape 12"/>
          <p:cNvSpPr>
            <a:spLocks noChangeArrowheads="1"/>
          </p:cNvSpPr>
          <p:nvPr/>
        </p:nvSpPr>
        <p:spPr bwMode="auto">
          <a:xfrm>
            <a:off x="7631113" y="4724400"/>
            <a:ext cx="1512887" cy="693738"/>
          </a:xfrm>
          <a:prstGeom prst="wedgeRoundRectCallout">
            <a:avLst>
              <a:gd name="adj1" fmla="val -42102"/>
              <a:gd name="adj2" fmla="val 1994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密码框，</a:t>
            </a:r>
            <a:r>
              <a:rPr lang="en-US" altLang="zh-CN" sz="1800" b="1"/>
              <a:t>22</a:t>
            </a:r>
            <a:r>
              <a:rPr lang="zh-CN" altLang="en-US" sz="1800" b="1"/>
              <a:t>个字符宽度</a:t>
            </a: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7058056" y="6283348"/>
            <a:ext cx="1943100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100357" grpId="0" animBg="1"/>
      <p:bldP spid="100358" grpId="0" animBg="1"/>
      <p:bldP spid="100359" grpId="0" animBg="1"/>
      <p:bldP spid="100362" grpId="0" animBg="1"/>
      <p:bldP spid="100365" grpId="0" animBg="1"/>
      <p:bldP spid="100364" grpId="0" animBg="1"/>
      <p:bldP spid="10036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/>
              </a:rPr>
              <a:t>表单元素的逐一介绍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795338" y="1651000"/>
            <a:ext cx="7920037" cy="4525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000" dirty="0">
                <a:latin typeface="Lucida Sans Unicode" pitchFamily="34" charset="0"/>
              </a:rPr>
              <a:t>单选按钮基本语法</a:t>
            </a: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n-US" altLang="zh-CN" sz="1900" dirty="0">
                <a:solidFill>
                  <a:srgbClr val="0000FF"/>
                </a:solidFill>
                <a:latin typeface="Lucida Sans Unicode" pitchFamily="34" charset="0"/>
              </a:rPr>
              <a:t>&lt;INPUT</a:t>
            </a:r>
            <a:r>
              <a:rPr lang="en-US" altLang="zh-CN" sz="1900" dirty="0">
                <a:latin typeface="Lucida Sans Unicode" pitchFamily="34" charset="0"/>
              </a:rPr>
              <a:t>  type="radio" value=“X" checked="checked"</a:t>
            </a:r>
            <a:r>
              <a:rPr lang="en-US" altLang="zh-CN" sz="1900" dirty="0">
                <a:solidFill>
                  <a:srgbClr val="0000FF"/>
                </a:solidFill>
                <a:latin typeface="Lucida Sans Unicode" pitchFamily="34" charset="0"/>
              </a:rPr>
              <a:t>&gt;</a:t>
            </a: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endParaRPr lang="en-US" altLang="zh-CN" sz="1900" dirty="0">
              <a:solidFill>
                <a:srgbClr val="0000FF"/>
              </a:solidFill>
              <a:latin typeface="Lucida Sans Unicode" pitchFamily="34" charset="0"/>
            </a:endParaRP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None/>
            </a:pPr>
            <a:endParaRPr lang="zh-CN" altLang="en-US" sz="1900" dirty="0">
              <a:solidFill>
                <a:srgbClr val="FF0000"/>
              </a:solidFill>
              <a:latin typeface="Lucida Sans Unicode" pitchFamily="34" charset="0"/>
            </a:endParaRPr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5202238" y="1316038"/>
            <a:ext cx="1152525" cy="541337"/>
          </a:xfrm>
          <a:prstGeom prst="wedgeRoundRectCallout">
            <a:avLst>
              <a:gd name="adj1" fmla="val -44079"/>
              <a:gd name="adj2" fmla="val 1065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初始值</a:t>
            </a:r>
          </a:p>
        </p:txBody>
      </p:sp>
      <p:sp>
        <p:nvSpPr>
          <p:cNvPr id="101381" name="AutoShape 5"/>
          <p:cNvSpPr>
            <a:spLocks noChangeArrowheads="1"/>
          </p:cNvSpPr>
          <p:nvPr/>
        </p:nvSpPr>
        <p:spPr bwMode="auto">
          <a:xfrm>
            <a:off x="3557588" y="1271588"/>
            <a:ext cx="1209675" cy="541337"/>
          </a:xfrm>
          <a:prstGeom prst="wedgeRoundRectCallout">
            <a:avLst>
              <a:gd name="adj1" fmla="val -50000"/>
              <a:gd name="adj2" fmla="val 1195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单选按钮</a:t>
            </a:r>
          </a:p>
        </p:txBody>
      </p:sp>
      <p:sp>
        <p:nvSpPr>
          <p:cNvPr id="101382" name="AutoShape 6"/>
          <p:cNvSpPr>
            <a:spLocks noChangeArrowheads="1"/>
          </p:cNvSpPr>
          <p:nvPr/>
        </p:nvSpPr>
        <p:spPr bwMode="auto">
          <a:xfrm>
            <a:off x="6973888" y="1328738"/>
            <a:ext cx="1295400" cy="541337"/>
          </a:xfrm>
          <a:prstGeom prst="wedgeRoundRectCallout">
            <a:avLst>
              <a:gd name="adj1" fmla="val -42894"/>
              <a:gd name="adj2" fmla="val 1074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默认选中</a:t>
            </a:r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>
            <a:off x="665163" y="2947988"/>
            <a:ext cx="8128000" cy="223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800" b="1"/>
              <a:t>&lt;FORM name="form3" method="post" action=""&gt;</a:t>
            </a:r>
          </a:p>
          <a:p>
            <a:pPr>
              <a:buFontTx/>
              <a:buNone/>
            </a:pPr>
            <a:r>
              <a:rPr lang="en-US" sz="1800" b="1"/>
              <a:t>&lt;BR&gt;性别：</a:t>
            </a:r>
          </a:p>
          <a:p>
            <a:pPr>
              <a:buFontTx/>
              <a:buNone/>
            </a:pPr>
            <a:r>
              <a:rPr lang="en-US" sz="1800" b="1"/>
              <a:t>  </a:t>
            </a:r>
            <a:r>
              <a:rPr lang="en-US" sz="1800" b="1">
                <a:solidFill>
                  <a:srgbClr val="0000FF"/>
                </a:solidFill>
              </a:rPr>
              <a:t>&lt;INPUT name="gen" type="radio" class="input" value="男" checked&gt;</a:t>
            </a:r>
          </a:p>
          <a:p>
            <a:pPr>
              <a:buFontTx/>
              <a:buNone/>
            </a:pPr>
            <a:r>
              <a:rPr lang="en-US" sz="1800" b="1"/>
              <a:t>  &lt;IMG src="images/Male.gif" width="23" height="21"&gt;男&amp;nbsp; </a:t>
            </a:r>
            <a:endParaRPr lang="en-US" altLang="zh-CN" sz="1800" b="1"/>
          </a:p>
          <a:p>
            <a:pPr>
              <a:buFontTx/>
              <a:buNone/>
            </a:pPr>
            <a:r>
              <a:rPr lang="en-US" altLang="zh-CN" sz="1800" b="1"/>
              <a:t>   ……</a:t>
            </a:r>
          </a:p>
          <a:p>
            <a:pPr>
              <a:buFontTx/>
              <a:buNone/>
            </a:pPr>
            <a:r>
              <a:rPr lang="en-US" sz="1800" b="1"/>
              <a:t>&lt;/FORM&gt;</a:t>
            </a:r>
          </a:p>
        </p:txBody>
      </p:sp>
      <p:pic>
        <p:nvPicPr>
          <p:cNvPr id="10138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2563" y="4424363"/>
            <a:ext cx="3457575" cy="2279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900113" y="5661025"/>
            <a:ext cx="23034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3" action="ppaction://hlinkfile"/>
              </a:rPr>
              <a:t>查看源代码</a:t>
            </a:r>
            <a:endParaRPr lang="zh-CN" altLang="en-US" sz="2400" b="1" dirty="0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900113" y="3695700"/>
            <a:ext cx="7704137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6156325" y="5876925"/>
            <a:ext cx="358775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88" name="AutoShape 12"/>
          <p:cNvSpPr>
            <a:spLocks noChangeArrowheads="1"/>
          </p:cNvSpPr>
          <p:nvPr/>
        </p:nvSpPr>
        <p:spPr bwMode="auto">
          <a:xfrm>
            <a:off x="7702550" y="2493963"/>
            <a:ext cx="1441450" cy="942975"/>
          </a:xfrm>
          <a:prstGeom prst="wedgeRoundRectCallout">
            <a:avLst>
              <a:gd name="adj1" fmla="val -45815"/>
              <a:gd name="adj2" fmla="val 8804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设置此单选按钮被选中</a:t>
            </a:r>
          </a:p>
        </p:txBody>
      </p:sp>
      <p:sp>
        <p:nvSpPr>
          <p:cNvPr id="101389" name="Freeform 13"/>
          <p:cNvSpPr>
            <a:spLocks/>
          </p:cNvSpPr>
          <p:nvPr/>
        </p:nvSpPr>
        <p:spPr bwMode="auto">
          <a:xfrm rot="2048236">
            <a:off x="3803650" y="4692650"/>
            <a:ext cx="2808288" cy="63817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101390" name="Picture 14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713" y="2111375"/>
            <a:ext cx="1081087" cy="981075"/>
          </a:xfrm>
          <a:prstGeom prst="rect">
            <a:avLst/>
          </a:prstGeom>
          <a:noFill/>
        </p:spPr>
      </p:pic>
      <p:pic>
        <p:nvPicPr>
          <p:cNvPr id="101391" name="Picture 15" descr="语法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836613"/>
            <a:ext cx="1081087" cy="979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  <p:bldP spid="101381" grpId="0" animBg="1"/>
      <p:bldP spid="101382" grpId="0" animBg="1"/>
      <p:bldP spid="101383" grpId="0" animBg="1"/>
      <p:bldP spid="101386" grpId="0" animBg="1"/>
      <p:bldP spid="101387" grpId="0" animBg="1"/>
      <p:bldP spid="101388" grpId="0" animBg="1"/>
      <p:bldP spid="10138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/>
              </a:rPr>
              <a:t>表单元素的逐一介绍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95338" y="1622425"/>
            <a:ext cx="7737475" cy="1085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400" dirty="0">
                <a:latin typeface="Lucida Sans Unicode" pitchFamily="34" charset="0"/>
              </a:rPr>
              <a:t>复选框基本语法</a:t>
            </a: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n-US" altLang="zh-CN" sz="2100" dirty="0">
                <a:latin typeface="Lucida Sans Unicode" pitchFamily="34" charset="0"/>
              </a:rPr>
              <a:t>&lt;</a:t>
            </a:r>
            <a:r>
              <a:rPr lang="en-US" altLang="zh-CN" sz="2100" dirty="0">
                <a:solidFill>
                  <a:srgbClr val="0000FF"/>
                </a:solidFill>
                <a:latin typeface="Lucida Sans Unicode" pitchFamily="34" charset="0"/>
              </a:rPr>
              <a:t>INPUT</a:t>
            </a:r>
            <a:r>
              <a:rPr lang="en-US" altLang="zh-CN" sz="2100" dirty="0">
                <a:solidFill>
                  <a:srgbClr val="FF0000"/>
                </a:solidFill>
                <a:latin typeface="Lucida Sans Unicode" pitchFamily="34" charset="0"/>
              </a:rPr>
              <a:t> </a:t>
            </a:r>
            <a:r>
              <a:rPr lang="en-US" altLang="zh-CN" sz="2100" dirty="0">
                <a:latin typeface="Lucida Sans Unicode" pitchFamily="34" charset="0"/>
              </a:rPr>
              <a:t>type=“checkbox” </a:t>
            </a:r>
            <a:r>
              <a:rPr lang="en-US" sz="2100" dirty="0">
                <a:latin typeface="Lucida Sans Unicode" pitchFamily="34" charset="0"/>
              </a:rPr>
              <a:t>name=“XXX" value=“XXX"</a:t>
            </a:r>
            <a:r>
              <a:rPr lang="en-US" altLang="zh-CN" sz="2100" dirty="0">
                <a:latin typeface="Lucida Sans Unicode" pitchFamily="34" charset="0"/>
              </a:rPr>
              <a:t>&gt;</a:t>
            </a: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None/>
            </a:pPr>
            <a:endParaRPr lang="en-US" altLang="zh-CN" sz="2100" dirty="0">
              <a:solidFill>
                <a:srgbClr val="0000FF"/>
              </a:solidFill>
              <a:latin typeface="Lucida Sans Unicode" pitchFamily="34" charset="0"/>
            </a:endParaRP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endParaRPr lang="en-US" altLang="zh-CN" sz="1900" dirty="0">
              <a:latin typeface="Lucida Sans Unicode" pitchFamily="34" charset="0"/>
            </a:endParaRP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None/>
            </a:pPr>
            <a:endParaRPr lang="zh-CN" altLang="en-US" sz="2100" dirty="0">
              <a:solidFill>
                <a:srgbClr val="FF0000"/>
              </a:solidFill>
              <a:latin typeface="Lucida Sans Unicode" pitchFamily="34" charset="0"/>
            </a:endParaRPr>
          </a:p>
        </p:txBody>
      </p:sp>
      <p:sp>
        <p:nvSpPr>
          <p:cNvPr id="102404" name="AutoShape 4"/>
          <p:cNvSpPr>
            <a:spLocks noChangeArrowheads="1"/>
          </p:cNvSpPr>
          <p:nvPr/>
        </p:nvSpPr>
        <p:spPr bwMode="auto">
          <a:xfrm>
            <a:off x="3797300" y="1335088"/>
            <a:ext cx="990600" cy="558800"/>
          </a:xfrm>
          <a:prstGeom prst="wedgeRoundRectCallout">
            <a:avLst>
              <a:gd name="adj1" fmla="val -47435"/>
              <a:gd name="adj2" fmla="val 100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复选框</a:t>
            </a:r>
          </a:p>
        </p:txBody>
      </p:sp>
      <p:sp>
        <p:nvSpPr>
          <p:cNvPr id="102405" name="AutoShape 5"/>
          <p:cNvSpPr>
            <a:spLocks noChangeArrowheads="1"/>
          </p:cNvSpPr>
          <p:nvPr/>
        </p:nvSpPr>
        <p:spPr bwMode="auto">
          <a:xfrm>
            <a:off x="5410200" y="1306513"/>
            <a:ext cx="1296988" cy="558800"/>
          </a:xfrm>
          <a:prstGeom prst="wedgeRoundRectCallout">
            <a:avLst>
              <a:gd name="adj1" fmla="val -41921"/>
              <a:gd name="adj2" fmla="val 10170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复选框名</a:t>
            </a:r>
          </a:p>
        </p:txBody>
      </p:sp>
      <p:sp>
        <p:nvSpPr>
          <p:cNvPr id="102406" name="AutoShape 6"/>
          <p:cNvSpPr>
            <a:spLocks noChangeArrowheads="1"/>
          </p:cNvSpPr>
          <p:nvPr/>
        </p:nvSpPr>
        <p:spPr bwMode="auto">
          <a:xfrm>
            <a:off x="6842125" y="1285875"/>
            <a:ext cx="1295400" cy="558800"/>
          </a:xfrm>
          <a:prstGeom prst="wedgeRoundRectCallout">
            <a:avLst>
              <a:gd name="adj1" fmla="val -41176"/>
              <a:gd name="adj2" fmla="val 10596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复选框值</a:t>
            </a:r>
          </a:p>
        </p:txBody>
      </p:sp>
      <p:sp>
        <p:nvSpPr>
          <p:cNvPr id="102407" name="AutoShape 7"/>
          <p:cNvSpPr>
            <a:spLocks noChangeArrowheads="1"/>
          </p:cNvSpPr>
          <p:nvPr/>
        </p:nvSpPr>
        <p:spPr bwMode="auto">
          <a:xfrm>
            <a:off x="561975" y="2997200"/>
            <a:ext cx="8669338" cy="26019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800" b="1"/>
              <a:t>&lt;FORM name="form4" method="post" action=""&gt;</a:t>
            </a:r>
          </a:p>
          <a:p>
            <a:pPr>
              <a:buFontTx/>
              <a:buNone/>
            </a:pPr>
            <a:r>
              <a:rPr lang="en-US" altLang="zh-CN" sz="1800" b="1"/>
              <a:t>    ……</a:t>
            </a:r>
          </a:p>
          <a:p>
            <a:pPr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</a:t>
            </a:r>
            <a:r>
              <a:rPr lang="en-US" sz="1800" b="1">
                <a:solidFill>
                  <a:srgbClr val="0000FF"/>
                </a:solidFill>
              </a:rPr>
              <a:t>&lt;LABEL&gt;</a:t>
            </a:r>
          </a:p>
          <a:p>
            <a:pPr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</a:t>
            </a:r>
            <a:r>
              <a:rPr lang="en-US" sz="1800" b="1">
                <a:solidFill>
                  <a:srgbClr val="0000FF"/>
                </a:solidFill>
              </a:rPr>
              <a:t>&lt;INPUT type="checkbox" name="cb2" value="talk"checked="checked"&gt;</a:t>
            </a:r>
          </a:p>
          <a:p>
            <a:pPr>
              <a:buFontTx/>
              <a:buNone/>
            </a:pPr>
            <a:r>
              <a:rPr lang="en-US" sz="1800" b="1">
                <a:solidFill>
                  <a:srgbClr val="0000FF"/>
                </a:solidFill>
              </a:rPr>
              <a:t>    &lt;/LABEL&gt;聊天</a:t>
            </a:r>
            <a:r>
              <a:rPr lang="en-US" sz="1800" b="1"/>
              <a:t>&amp;nbsp;&amp;nbsp;</a:t>
            </a:r>
          </a:p>
          <a:p>
            <a:pPr>
              <a:buFontTx/>
              <a:buNone/>
            </a:pPr>
            <a:r>
              <a:rPr lang="en-US" altLang="zh-CN" sz="1800" b="1"/>
              <a:t>     ……</a:t>
            </a:r>
            <a:endParaRPr lang="en-US" sz="1800" b="1"/>
          </a:p>
          <a:p>
            <a:pPr>
              <a:buFontTx/>
              <a:buNone/>
            </a:pPr>
            <a:r>
              <a:rPr lang="en-US" sz="1800" b="1"/>
              <a:t>&lt;/FORM&gt;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755650" y="5734050"/>
            <a:ext cx="172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2" action="ppaction://hlinkfile"/>
              </a:rPr>
              <a:t>查看源代码</a:t>
            </a:r>
            <a:endParaRPr lang="zh-CN" altLang="en-US" sz="2400" b="1" dirty="0"/>
          </a:p>
        </p:txBody>
      </p:sp>
      <p:pic>
        <p:nvPicPr>
          <p:cNvPr id="1024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4852988"/>
            <a:ext cx="4176712" cy="1749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855663" y="3844925"/>
            <a:ext cx="8137525" cy="936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6645275" y="5818188"/>
            <a:ext cx="720725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2" name="Freeform 12"/>
          <p:cNvSpPr>
            <a:spLocks/>
          </p:cNvSpPr>
          <p:nvPr/>
        </p:nvSpPr>
        <p:spPr bwMode="auto">
          <a:xfrm rot="1585515">
            <a:off x="4570413" y="5180013"/>
            <a:ext cx="2235200" cy="328612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7235825" y="2852738"/>
            <a:ext cx="1441450" cy="971550"/>
          </a:xfrm>
          <a:prstGeom prst="wedgeRoundRectCallout">
            <a:avLst>
              <a:gd name="adj1" fmla="val -46144"/>
              <a:gd name="adj2" fmla="val 918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设置此复选框被选中</a:t>
            </a:r>
          </a:p>
        </p:txBody>
      </p:sp>
      <p:pic>
        <p:nvPicPr>
          <p:cNvPr id="102414" name="Picture 14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2133600"/>
            <a:ext cx="1081087" cy="981075"/>
          </a:xfrm>
          <a:prstGeom prst="rect">
            <a:avLst/>
          </a:prstGeom>
          <a:noFill/>
        </p:spPr>
      </p:pic>
      <p:pic>
        <p:nvPicPr>
          <p:cNvPr id="102415" name="Picture 15" descr="语法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188" y="819150"/>
            <a:ext cx="1081087" cy="979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  <p:bldP spid="102405" grpId="0" animBg="1"/>
      <p:bldP spid="102406" grpId="0" animBg="1"/>
      <p:bldP spid="102407" grpId="0" animBg="1"/>
      <p:bldP spid="102410" grpId="0" animBg="1"/>
      <p:bldP spid="102411" grpId="0" animBg="1"/>
      <p:bldP spid="102412" grpId="0" animBg="1"/>
      <p:bldP spid="1024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XHTML1.0——</a:t>
            </a:r>
            <a:r>
              <a:rPr lang="zh-CN" altLang="en-US" dirty="0"/>
              <a:t>发布于</a:t>
            </a:r>
            <a:r>
              <a:rPr lang="en-US" altLang="zh-CN" dirty="0"/>
              <a:t>2000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日，是</a:t>
            </a:r>
            <a:r>
              <a:rPr lang="en-US" altLang="zh-CN" dirty="0"/>
              <a:t>W3C</a:t>
            </a:r>
            <a:r>
              <a:rPr lang="zh-CN" altLang="en-US" dirty="0"/>
              <a:t>推荐标准，后来经过修订于</a:t>
            </a:r>
            <a:r>
              <a:rPr lang="en-US" altLang="zh-CN" dirty="0"/>
              <a:t>2002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日重新发布。</a:t>
            </a:r>
          </a:p>
          <a:p>
            <a:r>
              <a:rPr lang="en-US" altLang="zh-CN" dirty="0"/>
              <a:t>XHTML 1.1</a:t>
            </a:r>
            <a:r>
              <a:rPr lang="zh-CN" altLang="en-US" dirty="0"/>
              <a:t>，于</a:t>
            </a:r>
            <a:r>
              <a:rPr lang="en-US" altLang="zh-CN" dirty="0"/>
              <a:t>2001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日发布，</a:t>
            </a:r>
            <a:r>
              <a:rPr lang="en-US" altLang="zh-CN" dirty="0"/>
              <a:t>W3C</a:t>
            </a:r>
            <a:r>
              <a:rPr lang="zh-CN" altLang="en-US" dirty="0"/>
              <a:t>推荐标准。</a:t>
            </a:r>
          </a:p>
          <a:p>
            <a:r>
              <a:rPr lang="en-US" altLang="zh-CN" dirty="0"/>
              <a:t>XHTML 2.0</a:t>
            </a:r>
            <a:r>
              <a:rPr lang="zh-CN" altLang="en-US" dirty="0"/>
              <a:t>，</a:t>
            </a:r>
            <a:r>
              <a:rPr lang="en-US" altLang="zh-CN" dirty="0"/>
              <a:t>W3C</a:t>
            </a:r>
            <a:r>
              <a:rPr lang="zh-CN" altLang="en-US" dirty="0"/>
              <a:t>工作草案。</a:t>
            </a:r>
            <a:r>
              <a:rPr lang="en-US" altLang="zh-CN" dirty="0"/>
              <a:t>(</a:t>
            </a:r>
            <a:r>
              <a:rPr lang="zh-CN" altLang="en-US" dirty="0"/>
              <a:t>失败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666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语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150" y="765175"/>
            <a:ext cx="1081088" cy="979488"/>
          </a:xfrm>
          <a:prstGeom prst="rect">
            <a:avLst/>
          </a:prstGeom>
          <a:noFill/>
        </p:spPr>
      </p:pic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539750" y="1604963"/>
            <a:ext cx="7920038" cy="744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>
                <a:latin typeface="Lucida Sans Unicode" pitchFamily="34" charset="0"/>
              </a:rPr>
              <a:t>列表框基本语法</a:t>
            </a: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endParaRPr lang="zh-CN" altLang="en-US" sz="2500">
              <a:latin typeface="Lucida Sans Unicode" pitchFamily="34" charset="0"/>
            </a:endParaRP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None/>
            </a:pPr>
            <a:endParaRPr lang="zh-CN" altLang="en-US" sz="2500">
              <a:solidFill>
                <a:srgbClr val="FF0000"/>
              </a:solidFill>
              <a:latin typeface="Lucida Sans Unicode" pitchFamily="34" charset="0"/>
            </a:endParaRPr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604838" y="2343150"/>
            <a:ext cx="7367587" cy="2749550"/>
          </a:xfrm>
          <a:prstGeom prst="roundRect">
            <a:avLst>
              <a:gd name="adj" fmla="val 759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&lt;select</a:t>
            </a:r>
            <a:r>
              <a:rPr lang="en-US" altLang="zh-CN" sz="1800" b="1">
                <a:solidFill>
                  <a:srgbClr val="FF0000"/>
                </a:solidFill>
              </a:rPr>
              <a:t> </a:t>
            </a:r>
            <a:r>
              <a:rPr lang="en-US" altLang="zh-CN" sz="1800" b="1"/>
              <a:t>name=“</a:t>
            </a:r>
            <a:r>
              <a:rPr lang="zh-CN" altLang="en-US" sz="1800" b="1"/>
              <a:t>指定列表名称”</a:t>
            </a:r>
            <a:r>
              <a:rPr lang="zh-CN" altLang="en-US" sz="1800" b="1">
                <a:solidFill>
                  <a:srgbClr val="FF0000"/>
                </a:solidFill>
              </a:rPr>
              <a:t> </a:t>
            </a:r>
            <a:r>
              <a:rPr lang="en-US" altLang="zh-CN" sz="1800" b="1">
                <a:solidFill>
                  <a:srgbClr val="0000FF"/>
                </a:solidFill>
              </a:rPr>
              <a:t>size=“</a:t>
            </a:r>
            <a:r>
              <a:rPr lang="zh-CN" altLang="en-US" sz="1800" b="1">
                <a:solidFill>
                  <a:srgbClr val="0000FF"/>
                </a:solidFill>
              </a:rPr>
              <a:t>行数”</a:t>
            </a:r>
            <a:r>
              <a:rPr lang="en-US" altLang="zh-CN" sz="1800" b="1">
                <a:solidFill>
                  <a:srgbClr val="0000FF"/>
                </a:solidFill>
              </a:rPr>
              <a:t>&gt;</a:t>
            </a:r>
            <a:br>
              <a:rPr lang="en-US" altLang="zh-CN" sz="1800" b="1">
                <a:solidFill>
                  <a:srgbClr val="0000FF"/>
                </a:solidFill>
              </a:rPr>
            </a:br>
            <a:r>
              <a:rPr lang="en-US" altLang="zh-CN" sz="1800" b="1">
                <a:solidFill>
                  <a:srgbClr val="0000FF"/>
                </a:solidFill>
              </a:rPr>
              <a:t>&lt;option</a:t>
            </a:r>
            <a:r>
              <a:rPr lang="en-US" altLang="zh-CN" sz="1800" b="1">
                <a:solidFill>
                  <a:srgbClr val="FF0000"/>
                </a:solidFill>
              </a:rPr>
              <a:t> </a:t>
            </a:r>
            <a:r>
              <a:rPr lang="en-US" altLang="zh-CN" sz="1800" b="1"/>
              <a:t>value=“</a:t>
            </a:r>
            <a:r>
              <a:rPr lang="zh-CN" altLang="en-US" sz="1800" b="1"/>
              <a:t>可选项的值”</a:t>
            </a:r>
            <a:r>
              <a:rPr lang="zh-CN" altLang="en-US" sz="1800" b="1">
                <a:solidFill>
                  <a:srgbClr val="FF0000"/>
                </a:solidFill>
              </a:rPr>
              <a:t> </a:t>
            </a:r>
            <a:r>
              <a:rPr lang="en-US" altLang="zh-CN" sz="1800" b="1">
                <a:solidFill>
                  <a:srgbClr val="0000FF"/>
                </a:solidFill>
              </a:rPr>
              <a:t>selected&gt;…&lt;/option&gt;</a:t>
            </a:r>
          </a:p>
          <a:p>
            <a:pPr lvl="1"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&lt;option</a:t>
            </a:r>
            <a:r>
              <a:rPr lang="en-US" altLang="zh-CN" sz="1800" b="1">
                <a:solidFill>
                  <a:srgbClr val="FF0000"/>
                </a:solidFill>
              </a:rPr>
              <a:t> </a:t>
            </a:r>
            <a:r>
              <a:rPr lang="en-US" altLang="zh-CN" sz="1800" b="1"/>
              <a:t>value=“</a:t>
            </a:r>
            <a:r>
              <a:rPr lang="zh-CN" altLang="en-US" sz="1800" b="1"/>
              <a:t>可选项的值”</a:t>
            </a:r>
            <a:r>
              <a:rPr lang="en-US" altLang="zh-CN" sz="1800" b="1">
                <a:solidFill>
                  <a:srgbClr val="0000FF"/>
                </a:solidFill>
              </a:rPr>
              <a:t>&gt; …&lt;/option&gt;</a:t>
            </a:r>
          </a:p>
          <a:p>
            <a:pPr lvl="1">
              <a:buFontTx/>
              <a:buNone/>
            </a:pPr>
            <a:r>
              <a:rPr lang="en-US" altLang="zh-CN" sz="1800" b="1"/>
              <a:t>    ……</a:t>
            </a:r>
          </a:p>
          <a:p>
            <a:pPr lvl="1"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&lt;/select&gt;</a:t>
            </a:r>
            <a:r>
              <a:rPr lang="en-US" altLang="zh-CN" sz="1800" b="1">
                <a:solidFill>
                  <a:srgbClr val="FF0000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zh-CN" altLang="en-US" sz="1800" b="1"/>
              <a:t>说明： </a:t>
            </a:r>
          </a:p>
          <a:p>
            <a:pPr lvl="1">
              <a:buFontTx/>
              <a:buNone/>
            </a:pPr>
            <a:r>
              <a:rPr lang="zh-CN" altLang="en-US" sz="1800" b="1"/>
              <a:t>        </a:t>
            </a:r>
            <a:r>
              <a:rPr lang="en-US" altLang="zh-CN" sz="1800" b="1">
                <a:solidFill>
                  <a:srgbClr val="0000FF"/>
                </a:solidFill>
              </a:rPr>
              <a:t>size</a:t>
            </a:r>
            <a:r>
              <a:rPr lang="zh-CN" altLang="en-US" sz="1800" b="1"/>
              <a:t>确定列表中可同时看到的行数。	     </a:t>
            </a:r>
          </a:p>
          <a:p>
            <a:pPr lvl="1">
              <a:buFontTx/>
              <a:buNone/>
            </a:pPr>
            <a:r>
              <a:rPr lang="zh-CN" altLang="en-US" sz="1800" b="1"/>
              <a:t>        </a:t>
            </a:r>
            <a:r>
              <a:rPr lang="en-US" altLang="zh-CN" sz="1800" b="1">
                <a:solidFill>
                  <a:srgbClr val="0000FF"/>
                </a:solidFill>
              </a:rPr>
              <a:t>selected</a:t>
            </a:r>
            <a:r>
              <a:rPr lang="zh-CN" altLang="en-US" sz="1800" b="1"/>
              <a:t>默认被选中的可选项。</a:t>
            </a:r>
          </a:p>
        </p:txBody>
      </p:sp>
      <p:sp>
        <p:nvSpPr>
          <p:cNvPr id="103429" name="Rectangle 5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/>
              </a:rPr>
              <a:t>表单元素的逐一介绍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700338" y="1087438"/>
            <a:ext cx="23034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3" action="ppaction://hlinkfile"/>
              </a:rPr>
              <a:t>查看源代码</a:t>
            </a:r>
            <a:endParaRPr lang="zh-CN" altLang="en-US" sz="2400" b="1" dirty="0"/>
          </a:p>
        </p:txBody>
      </p:sp>
      <p:pic>
        <p:nvPicPr>
          <p:cNvPr id="103431" name="Picture 7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788" y="765175"/>
            <a:ext cx="1081087" cy="981075"/>
          </a:xfrm>
          <a:prstGeom prst="rect">
            <a:avLst/>
          </a:prstGeom>
          <a:noFill/>
        </p:spPr>
      </p:pic>
      <p:sp>
        <p:nvSpPr>
          <p:cNvPr id="103432" name="AutoShape 8"/>
          <p:cNvSpPr>
            <a:spLocks noChangeArrowheads="1"/>
          </p:cNvSpPr>
          <p:nvPr/>
        </p:nvSpPr>
        <p:spPr bwMode="auto">
          <a:xfrm>
            <a:off x="395288" y="1717675"/>
            <a:ext cx="8553450" cy="4232275"/>
          </a:xfrm>
          <a:prstGeom prst="roundRect">
            <a:avLst>
              <a:gd name="adj" fmla="val 9245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800" b="1"/>
              <a:t>出生日期：</a:t>
            </a:r>
          </a:p>
          <a:p>
            <a:pPr>
              <a:buFontTx/>
              <a:buNone/>
            </a:pPr>
            <a:r>
              <a:rPr lang="en-US" sz="1800" b="1"/>
              <a:t>  </a:t>
            </a:r>
            <a:r>
              <a:rPr lang="en-US" sz="1800" b="1">
                <a:solidFill>
                  <a:srgbClr val="0000FF"/>
                </a:solidFill>
              </a:rPr>
              <a:t>&lt;INPUT name="byear" value="yyyy" size=4 maxlength=4 &gt;</a:t>
            </a:r>
          </a:p>
          <a:p>
            <a:pPr>
              <a:buFontTx/>
              <a:buNone/>
            </a:pPr>
            <a:r>
              <a:rPr lang="en-US" sz="1800" b="1"/>
              <a:t>  &amp;nbsp;年</a:t>
            </a:r>
          </a:p>
          <a:p>
            <a:pPr>
              <a:buFontTx/>
              <a:buNone/>
            </a:pPr>
            <a:r>
              <a:rPr lang="en-US" sz="1800" b="1"/>
              <a:t>  &lt;SELECT name="bmon"&gt;</a:t>
            </a:r>
          </a:p>
          <a:p>
            <a:pPr>
              <a:buFontTx/>
              <a:buNone/>
            </a:pPr>
            <a:r>
              <a:rPr lang="en-US" sz="1800" b="1"/>
              <a:t>    </a:t>
            </a:r>
            <a:r>
              <a:rPr lang="en-US" sz="1800" b="1">
                <a:solidFill>
                  <a:srgbClr val="0000FF"/>
                </a:solidFill>
              </a:rPr>
              <a:t>&lt;OPTION value="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sz="1800" b="1">
                <a:solidFill>
                  <a:srgbClr val="0000FF"/>
                </a:solidFill>
              </a:rPr>
              <a:t>" selected&gt;[选择月份] &lt;/OPTION&gt;</a:t>
            </a:r>
          </a:p>
          <a:p>
            <a:pPr>
              <a:buFontTx/>
              <a:buNone/>
            </a:pPr>
            <a:r>
              <a:rPr lang="en-US" sz="1800" b="1"/>
              <a:t>    &lt;OPTION value=0&gt;一月&lt;/OPTION&gt;</a:t>
            </a:r>
          </a:p>
          <a:p>
            <a:pPr>
              <a:buFontTx/>
              <a:buNone/>
            </a:pPr>
            <a:r>
              <a:rPr lang="en-US" sz="1800" b="1"/>
              <a:t>    &lt;OPTION value=1&gt;二月&lt;/OPTION&gt;</a:t>
            </a:r>
          </a:p>
          <a:p>
            <a:pPr>
              <a:buFontTx/>
              <a:buNone/>
            </a:pPr>
            <a:r>
              <a:rPr lang="en-US" altLang="zh-CN" sz="1800" b="1"/>
              <a:t>     ……</a:t>
            </a:r>
            <a:endParaRPr lang="en-US" sz="1800" b="1"/>
          </a:p>
          <a:p>
            <a:pPr>
              <a:buFontTx/>
              <a:buNone/>
            </a:pPr>
            <a:r>
              <a:rPr lang="en-US" sz="1800" b="1"/>
              <a:t>  &lt;/SELECT&gt;</a:t>
            </a:r>
          </a:p>
          <a:p>
            <a:pPr>
              <a:buFontTx/>
              <a:buNone/>
            </a:pPr>
            <a:r>
              <a:rPr lang="en-US" sz="1800" b="1"/>
              <a:t>  月&amp;nbsp;</a:t>
            </a:r>
          </a:p>
          <a:p>
            <a:pPr>
              <a:buFontTx/>
              <a:buNone/>
            </a:pPr>
            <a:r>
              <a:rPr lang="en-US" sz="1800" b="1"/>
              <a:t>  &lt;INPUT name="bday" value="dd" size=2 maxlength=2 &gt;</a:t>
            </a:r>
          </a:p>
          <a:p>
            <a:pPr>
              <a:buFontTx/>
              <a:buNone/>
            </a:pPr>
            <a:r>
              <a:rPr lang="en-US" sz="1800" b="1"/>
              <a:t>  日</a:t>
            </a:r>
            <a:r>
              <a:rPr lang="en-US" sz="1800"/>
              <a:t> </a:t>
            </a:r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755650" y="2236788"/>
            <a:ext cx="6553200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841375" y="3259138"/>
            <a:ext cx="5689600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1034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3" y="3500438"/>
            <a:ext cx="4392612" cy="169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3436" name="AutoShape 12"/>
          <p:cNvSpPr>
            <a:spLocks noChangeArrowheads="1"/>
          </p:cNvSpPr>
          <p:nvPr/>
        </p:nvSpPr>
        <p:spPr bwMode="auto">
          <a:xfrm>
            <a:off x="6481763" y="1092200"/>
            <a:ext cx="2305050" cy="765175"/>
          </a:xfrm>
          <a:prstGeom prst="wedgeRoundRectCallout">
            <a:avLst>
              <a:gd name="adj1" fmla="val -49722"/>
              <a:gd name="adj2" fmla="val 968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设置此输入框最多只能输入四个符号</a:t>
            </a:r>
          </a:p>
        </p:txBody>
      </p:sp>
      <p:sp>
        <p:nvSpPr>
          <p:cNvPr id="103437" name="AutoShape 13"/>
          <p:cNvSpPr>
            <a:spLocks noChangeArrowheads="1"/>
          </p:cNvSpPr>
          <p:nvPr/>
        </p:nvSpPr>
        <p:spPr bwMode="auto">
          <a:xfrm>
            <a:off x="6659563" y="2420938"/>
            <a:ext cx="2160587" cy="765175"/>
          </a:xfrm>
          <a:prstGeom prst="wedgeRoundRectCallout">
            <a:avLst>
              <a:gd name="adj1" fmla="val -77556"/>
              <a:gd name="adj2" fmla="val 614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设置“</a:t>
            </a:r>
            <a:r>
              <a:rPr lang="en-US" sz="1800" b="1"/>
              <a:t>[选择月份]</a:t>
            </a:r>
            <a:r>
              <a:rPr lang="en-US" altLang="zh-CN" sz="1800" b="1"/>
              <a:t>”</a:t>
            </a:r>
            <a:r>
              <a:rPr lang="zh-CN" altLang="en-US" sz="1800" b="1"/>
              <a:t>选项默认被选中</a:t>
            </a:r>
          </a:p>
        </p:txBody>
      </p:sp>
      <p:sp>
        <p:nvSpPr>
          <p:cNvPr id="103438" name="Freeform 14"/>
          <p:cNvSpPr>
            <a:spLocks/>
          </p:cNvSpPr>
          <p:nvPr/>
        </p:nvSpPr>
        <p:spPr bwMode="auto">
          <a:xfrm rot="4217132">
            <a:off x="4663282" y="3366293"/>
            <a:ext cx="2089150" cy="328613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3439" name="AutoShape 15"/>
          <p:cNvSpPr>
            <a:spLocks noChangeArrowheads="1"/>
          </p:cNvSpPr>
          <p:nvPr/>
        </p:nvSpPr>
        <p:spPr bwMode="auto">
          <a:xfrm rot="3535277">
            <a:off x="6155531" y="3861594"/>
            <a:ext cx="1093788" cy="228600"/>
          </a:xfrm>
          <a:prstGeom prst="rightArrow">
            <a:avLst>
              <a:gd name="adj1" fmla="val 50000"/>
              <a:gd name="adj2" fmla="val 119618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6488113" y="4465638"/>
            <a:ext cx="1081087" cy="3444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5580063" y="4508500"/>
            <a:ext cx="576262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nimBg="1"/>
      <p:bldP spid="103428" grpId="0" animBg="1"/>
      <p:bldP spid="103432" grpId="0" animBg="1"/>
      <p:bldP spid="103433" grpId="0" animBg="1"/>
      <p:bldP spid="103434" grpId="0" animBg="1"/>
      <p:bldP spid="103436" grpId="0" animBg="1"/>
      <p:bldP spid="103437" grpId="0" animBg="1"/>
      <p:bldP spid="103438" grpId="0" animBg="1"/>
      <p:bldP spid="103439" grpId="0" animBg="1"/>
      <p:bldP spid="103440" grpId="0" animBg="1"/>
      <p:bldP spid="10344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/>
              </a:rPr>
              <a:t>表单元素的逐一介绍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795338" y="1651000"/>
            <a:ext cx="7920037" cy="4525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>
                <a:latin typeface="Lucida Sans Unicode" pitchFamily="34" charset="0"/>
              </a:rPr>
              <a:t>按钮基本语法</a:t>
            </a: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n-US" sz="2500">
                <a:latin typeface="Lucida Sans Unicode" pitchFamily="34" charset="0"/>
              </a:rPr>
              <a:t>&lt;</a:t>
            </a:r>
            <a:r>
              <a:rPr lang="en-US" sz="2500">
                <a:solidFill>
                  <a:srgbClr val="0000FF"/>
                </a:solidFill>
                <a:latin typeface="Lucida Sans Unicode" pitchFamily="34" charset="0"/>
              </a:rPr>
              <a:t>INPUT</a:t>
            </a:r>
            <a:r>
              <a:rPr lang="en-US" sz="2500">
                <a:latin typeface="Lucida Sans Unicode" pitchFamily="34" charset="0"/>
              </a:rPr>
              <a:t> type="reset" name="Reset" value=" 重填 "&gt;</a:t>
            </a:r>
            <a:endParaRPr lang="en-US" altLang="zh-CN" sz="2500">
              <a:latin typeface="Lucida Sans Unicode" pitchFamily="34" charset="0"/>
            </a:endParaRP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endParaRPr lang="en-US" altLang="zh-CN" sz="2500">
              <a:solidFill>
                <a:srgbClr val="0000FF"/>
              </a:solidFill>
              <a:latin typeface="Lucida Sans Unicode" pitchFamily="34" charset="0"/>
            </a:endParaRP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None/>
            </a:pPr>
            <a:endParaRPr lang="zh-CN" altLang="en-US" sz="2500">
              <a:solidFill>
                <a:srgbClr val="FF0000"/>
              </a:solidFill>
              <a:latin typeface="Lucida Sans Unicode" pitchFamily="34" charset="0"/>
            </a:endParaRPr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>
            <a:off x="5092700" y="1314450"/>
            <a:ext cx="1296988" cy="614363"/>
          </a:xfrm>
          <a:prstGeom prst="wedgeRoundRectCallout">
            <a:avLst>
              <a:gd name="adj1" fmla="val -45963"/>
              <a:gd name="adj2" fmla="val 910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按钮名称</a:t>
            </a:r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2771775" y="815975"/>
            <a:ext cx="2160588" cy="909638"/>
          </a:xfrm>
          <a:prstGeom prst="wedgeRoundRectCallout">
            <a:avLst>
              <a:gd name="adj1" fmla="val -43093"/>
              <a:gd name="adj2" fmla="val 1002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按钮类型可为</a:t>
            </a:r>
            <a:r>
              <a:rPr lang="en-US" altLang="zh-CN" sz="1800" b="1"/>
              <a:t>button</a:t>
            </a:r>
            <a:r>
              <a:rPr lang="zh-CN" altLang="en-US" sz="1800" b="1"/>
              <a:t>、</a:t>
            </a:r>
            <a:r>
              <a:rPr lang="en-US" altLang="zh-CN" sz="1800" b="1"/>
              <a:t>submit</a:t>
            </a:r>
          </a:p>
        </p:txBody>
      </p:sp>
      <p:sp>
        <p:nvSpPr>
          <p:cNvPr id="104454" name="AutoShape 6"/>
          <p:cNvSpPr>
            <a:spLocks noChangeArrowheads="1"/>
          </p:cNvSpPr>
          <p:nvPr/>
        </p:nvSpPr>
        <p:spPr bwMode="auto">
          <a:xfrm>
            <a:off x="6516688" y="1196975"/>
            <a:ext cx="1785937" cy="614363"/>
          </a:xfrm>
          <a:prstGeom prst="wedgeRoundRectCallout">
            <a:avLst>
              <a:gd name="adj1" fmla="val -45111"/>
              <a:gd name="adj2" fmla="val 1003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按钮上的标签</a:t>
            </a:r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696913" y="2911475"/>
            <a:ext cx="8343900" cy="223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800" b="1"/>
              <a:t>&lt;FORM name="form</a:t>
            </a:r>
            <a:r>
              <a:rPr lang="en-US" altLang="zh-CN" sz="1800" b="1"/>
              <a:t>6</a:t>
            </a:r>
            <a:r>
              <a:rPr lang="en-US" sz="1800" b="1"/>
              <a:t>" method="post" action=""&gt;</a:t>
            </a:r>
          </a:p>
          <a:p>
            <a:pPr>
              <a:buFontTx/>
              <a:buNone/>
            </a:pPr>
            <a:r>
              <a:rPr lang="en-US" sz="1800" b="1"/>
              <a:t>  &lt;P</a:t>
            </a:r>
            <a:r>
              <a:rPr lang="en-US" altLang="zh-CN" sz="1800" b="1"/>
              <a:t>&gt;     </a:t>
            </a:r>
            <a:r>
              <a:rPr lang="en-US" sz="1800" b="1">
                <a:solidFill>
                  <a:srgbClr val="0000FF"/>
                </a:solidFill>
              </a:rPr>
              <a:t>&lt;INPUT type="reset" name="Reset" value=" 重填 "</a:t>
            </a:r>
            <a:r>
              <a:rPr lang="en-US" sz="1800" b="1"/>
              <a:t>&gt;</a:t>
            </a:r>
          </a:p>
          <a:p>
            <a:pPr>
              <a:buFontTx/>
              <a:buNone/>
            </a:pPr>
            <a:r>
              <a:rPr lang="en-US" altLang="zh-CN" sz="1800" b="1"/>
              <a:t>	……</a:t>
            </a:r>
            <a:endParaRPr lang="en-US" sz="1800" b="1"/>
          </a:p>
          <a:p>
            <a:pPr>
              <a:buFontTx/>
              <a:buNone/>
            </a:pPr>
            <a:r>
              <a:rPr lang="en-US" altLang="zh-CN" sz="1800" b="1"/>
              <a:t>            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sz="1800" b="1">
                <a:solidFill>
                  <a:srgbClr val="0000FF"/>
                </a:solidFill>
              </a:rPr>
              <a:t>&lt;INPUT  type="button" name="cancel" value="取消"</a:t>
            </a:r>
            <a:r>
              <a:rPr lang="en-US" sz="1800" b="1"/>
              <a:t>&gt;</a:t>
            </a:r>
          </a:p>
          <a:p>
            <a:pPr>
              <a:buFontTx/>
              <a:buNone/>
            </a:pPr>
            <a:r>
              <a:rPr lang="en-US" sz="1800" b="1"/>
              <a:t>  &lt;/P&gt;</a:t>
            </a:r>
          </a:p>
          <a:p>
            <a:pPr>
              <a:buFontTx/>
              <a:buNone/>
            </a:pPr>
            <a:r>
              <a:rPr lang="en-US" sz="1800" b="1"/>
              <a:t>&lt;/FORM&gt;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4476750" y="2449513"/>
            <a:ext cx="2303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2" action="ppaction://hlinkfile"/>
              </a:rPr>
              <a:t>查看源代码</a:t>
            </a:r>
            <a:endParaRPr lang="zh-CN" altLang="en-US" sz="2400" b="1" dirty="0"/>
          </a:p>
        </p:txBody>
      </p:sp>
      <p:pic>
        <p:nvPicPr>
          <p:cNvPr id="1044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8713" y="4410075"/>
            <a:ext cx="5111750" cy="2249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1593850" y="3368675"/>
            <a:ext cx="5905500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3841750" y="5432425"/>
            <a:ext cx="720725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1709738" y="4051300"/>
            <a:ext cx="5832475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4835525" y="5937250"/>
            <a:ext cx="576263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462" name="AutoShape 14"/>
          <p:cNvSpPr>
            <a:spLocks noChangeArrowheads="1"/>
          </p:cNvSpPr>
          <p:nvPr/>
        </p:nvSpPr>
        <p:spPr bwMode="auto">
          <a:xfrm>
            <a:off x="852488" y="5338763"/>
            <a:ext cx="2376487" cy="990600"/>
          </a:xfrm>
          <a:prstGeom prst="wedgeRoundRectCallout">
            <a:avLst>
              <a:gd name="adj1" fmla="val 75449"/>
              <a:gd name="adj2" fmla="val -334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单击按钮，控件的值被重置为</a:t>
            </a:r>
            <a:r>
              <a:rPr lang="en-US" altLang="zh-CN" sz="1800" b="1"/>
              <a:t>value</a:t>
            </a:r>
            <a:r>
              <a:rPr lang="zh-CN" altLang="en-US" sz="1800" b="1"/>
              <a:t>属性中指定的初始值</a:t>
            </a:r>
          </a:p>
        </p:txBody>
      </p:sp>
      <p:sp>
        <p:nvSpPr>
          <p:cNvPr id="104463" name="AutoShape 15"/>
          <p:cNvSpPr>
            <a:spLocks noChangeArrowheads="1"/>
          </p:cNvSpPr>
          <p:nvPr/>
        </p:nvSpPr>
        <p:spPr bwMode="auto">
          <a:xfrm rot="5400000">
            <a:off x="3203575" y="4437063"/>
            <a:ext cx="1800225" cy="215900"/>
          </a:xfrm>
          <a:prstGeom prst="rightArrow">
            <a:avLst>
              <a:gd name="adj1" fmla="val 50000"/>
              <a:gd name="adj2" fmla="val 208456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4464" name="AutoShape 16"/>
          <p:cNvSpPr>
            <a:spLocks noChangeArrowheads="1"/>
          </p:cNvSpPr>
          <p:nvPr/>
        </p:nvSpPr>
        <p:spPr bwMode="auto">
          <a:xfrm rot="5400000">
            <a:off x="4319587" y="5049838"/>
            <a:ext cx="1584325" cy="215900"/>
          </a:xfrm>
          <a:prstGeom prst="rightArrow">
            <a:avLst>
              <a:gd name="adj1" fmla="val 50000"/>
              <a:gd name="adj2" fmla="val 183456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104465" name="Picture 17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2060575"/>
            <a:ext cx="1081087" cy="981075"/>
          </a:xfrm>
          <a:prstGeom prst="rect">
            <a:avLst/>
          </a:prstGeom>
          <a:noFill/>
        </p:spPr>
      </p:pic>
      <p:pic>
        <p:nvPicPr>
          <p:cNvPr id="104466" name="Picture 18" descr="语法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765175"/>
            <a:ext cx="1081087" cy="979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  <p:bldP spid="104453" grpId="0" animBg="1"/>
      <p:bldP spid="104454" grpId="0" animBg="1"/>
      <p:bldP spid="104455" grpId="0" animBg="1"/>
      <p:bldP spid="104456" grpId="0"/>
      <p:bldP spid="104458" grpId="0" animBg="1"/>
      <p:bldP spid="104459" grpId="0" animBg="1"/>
      <p:bldP spid="104460" grpId="0" animBg="1"/>
      <p:bldP spid="104461" grpId="0" animBg="1"/>
      <p:bldP spid="104462" grpId="0" animBg="1"/>
      <p:bldP spid="104463" grpId="0" animBg="1"/>
      <p:bldP spid="10446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/>
              </a:rPr>
              <a:t>表单元素的逐一介绍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795338" y="1651000"/>
            <a:ext cx="79200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000">
                <a:latin typeface="Lucida Sans Unicode" pitchFamily="34" charset="0"/>
              </a:rPr>
              <a:t>多行文本框基本语法</a:t>
            </a: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en-US" altLang="zh-CN" sz="1900">
                <a:latin typeface="Lucida Sans Unicode" pitchFamily="34" charset="0"/>
              </a:rPr>
              <a:t>&lt;</a:t>
            </a:r>
            <a:r>
              <a:rPr lang="en-US" altLang="zh-CN" sz="1900">
                <a:solidFill>
                  <a:srgbClr val="0000FF"/>
                </a:solidFill>
                <a:latin typeface="Lucida Sans Unicode" pitchFamily="34" charset="0"/>
              </a:rPr>
              <a:t>TEXTAREA</a:t>
            </a:r>
            <a:r>
              <a:rPr lang="en-US" altLang="zh-CN" sz="1900">
                <a:latin typeface="Lucida Sans Unicode" pitchFamily="34" charset="0"/>
              </a:rPr>
              <a:t>  name="textarea"    cols="40"    rows="6"&gt;</a:t>
            </a: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None/>
            </a:pPr>
            <a:r>
              <a:rPr lang="en-US" altLang="zh-CN" sz="1700">
                <a:latin typeface="Lucida Sans Unicode" pitchFamily="34" charset="0"/>
              </a:rPr>
              <a:t>	        </a:t>
            </a:r>
            <a:r>
              <a:rPr lang="zh-CN" altLang="en-US" sz="1900">
                <a:latin typeface="Lucida Sans Unicode" pitchFamily="34" charset="0"/>
              </a:rPr>
              <a:t>文本框中的内容     </a:t>
            </a:r>
            <a:r>
              <a:rPr lang="en-US" altLang="zh-CN" sz="1900">
                <a:solidFill>
                  <a:srgbClr val="0000FF"/>
                </a:solidFill>
                <a:latin typeface="Lucida Sans Unicode" pitchFamily="34" charset="0"/>
              </a:rPr>
              <a:t>&lt;/TEXTAREA&gt; </a:t>
            </a: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None/>
            </a:pPr>
            <a:endParaRPr lang="en-US" altLang="zh-CN" sz="1900">
              <a:solidFill>
                <a:srgbClr val="0000FF"/>
              </a:solidFill>
              <a:latin typeface="Lucida Sans Unicode" pitchFamily="34" charset="0"/>
            </a:endParaRP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</a:pPr>
            <a:endParaRPr lang="en-US" altLang="zh-CN" sz="1700">
              <a:latin typeface="Lucida Sans Unicode" pitchFamily="34" charset="0"/>
            </a:endParaRPr>
          </a:p>
          <a:p>
            <a:pPr marL="620713" lvl="1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None/>
            </a:pPr>
            <a:endParaRPr lang="zh-CN" altLang="en-US" sz="1900">
              <a:solidFill>
                <a:srgbClr val="FF0000"/>
              </a:solidFill>
              <a:latin typeface="Lucida Sans Unicode" pitchFamily="34" charset="0"/>
            </a:endParaRPr>
          </a:p>
        </p:txBody>
      </p:sp>
      <p:sp>
        <p:nvSpPr>
          <p:cNvPr id="105476" name="AutoShape 4"/>
          <p:cNvSpPr>
            <a:spLocks noChangeArrowheads="1"/>
          </p:cNvSpPr>
          <p:nvPr/>
        </p:nvSpPr>
        <p:spPr bwMode="auto">
          <a:xfrm>
            <a:off x="4427538" y="1125538"/>
            <a:ext cx="1081087" cy="693737"/>
          </a:xfrm>
          <a:prstGeom prst="wedgeRoundRectCallout">
            <a:avLst>
              <a:gd name="adj1" fmla="val -21954"/>
              <a:gd name="adj2" fmla="val 8569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文本框的名字</a:t>
            </a:r>
          </a:p>
        </p:txBody>
      </p:sp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6011863" y="981075"/>
            <a:ext cx="1081087" cy="693738"/>
          </a:xfrm>
          <a:prstGeom prst="wedgeRoundRectCallout">
            <a:avLst>
              <a:gd name="adj1" fmla="val -32819"/>
              <a:gd name="adj2" fmla="val 10652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文本框的列数</a:t>
            </a:r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7380288" y="1125538"/>
            <a:ext cx="1081087" cy="693737"/>
          </a:xfrm>
          <a:prstGeom prst="wedgeRoundRectCallout">
            <a:avLst>
              <a:gd name="adj1" fmla="val -21366"/>
              <a:gd name="adj2" fmla="val 806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/>
              <a:t>文本框的行数</a:t>
            </a:r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395288" y="3036888"/>
            <a:ext cx="8445500" cy="32718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1800" b="1"/>
              <a:t>&lt;FORM name="form7" method="post" action=""&gt;</a:t>
            </a:r>
          </a:p>
          <a:p>
            <a:pPr>
              <a:buFontTx/>
              <a:buNone/>
            </a:pPr>
            <a:r>
              <a:rPr lang="en-US" altLang="zh-CN" sz="1800" b="1"/>
              <a:t>……</a:t>
            </a:r>
          </a:p>
          <a:p>
            <a:pPr>
              <a:buFontTx/>
              <a:buNone/>
            </a:pPr>
            <a:r>
              <a:rPr lang="en-US" altLang="zh-CN" sz="1800" b="1"/>
              <a:t>&lt;TEXTAREA name="textarea" cols="40" rows="6"&gt;</a:t>
            </a:r>
            <a:r>
              <a:rPr lang="zh-CN" altLang="en-US" sz="1800" b="1"/>
              <a:t>欢迎阅读服务条款协议，本协议阐述之条款和条件适用于您使用</a:t>
            </a:r>
            <a:r>
              <a:rPr lang="en-US" altLang="zh-CN" sz="1800" b="1"/>
              <a:t>Taobao</a:t>
            </a:r>
            <a:r>
              <a:rPr lang="zh-CN" altLang="en-US" sz="1800" b="1"/>
              <a:t>网站的各种工具和服务。</a:t>
            </a:r>
          </a:p>
          <a:p>
            <a:pPr>
              <a:buFontTx/>
              <a:buNone/>
            </a:pPr>
            <a:r>
              <a:rPr lang="zh-CN" altLang="en-US" sz="1800" b="1"/>
              <a:t>本服务协议双方为淘宝与淘宝网用户，本服务协议具有合同效力。 </a:t>
            </a:r>
          </a:p>
          <a:p>
            <a:pPr>
              <a:buFontTx/>
              <a:buNone/>
            </a:pPr>
            <a:r>
              <a:rPr lang="zh-CN" altLang="en-US" sz="1800" b="1"/>
              <a:t>淘宝的权利和义务</a:t>
            </a:r>
          </a:p>
          <a:p>
            <a:pPr>
              <a:buFontTx/>
              <a:buNone/>
            </a:pPr>
            <a:r>
              <a:rPr lang="zh-CN" altLang="en-US" sz="1800" b="1"/>
              <a:t>  </a:t>
            </a:r>
            <a:r>
              <a:rPr lang="en-US" altLang="zh-CN" sz="1800" b="1"/>
              <a:t>&lt;/TEXTAREA&gt;</a:t>
            </a:r>
          </a:p>
          <a:p>
            <a:pPr>
              <a:buFontTx/>
              <a:buNone/>
            </a:pPr>
            <a:r>
              <a:rPr lang="en-US" altLang="zh-CN" sz="1800" b="1"/>
              <a:t>……</a:t>
            </a:r>
          </a:p>
          <a:p>
            <a:pPr>
              <a:buFontTx/>
              <a:buNone/>
            </a:pPr>
            <a:r>
              <a:rPr lang="en-US" altLang="zh-CN" sz="1800" b="1"/>
              <a:t>&lt;/FORM&gt;</a:t>
            </a:r>
            <a:endParaRPr lang="en-US" sz="1800" b="1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622300" y="3860800"/>
            <a:ext cx="7848600" cy="16113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548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294188"/>
            <a:ext cx="3305175" cy="2562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5482" name="AutoShape 10"/>
          <p:cNvSpPr>
            <a:spLocks noChangeArrowheads="1"/>
          </p:cNvSpPr>
          <p:nvPr/>
        </p:nvSpPr>
        <p:spPr bwMode="auto">
          <a:xfrm>
            <a:off x="4283075" y="2840038"/>
            <a:ext cx="1943100" cy="693737"/>
          </a:xfrm>
          <a:prstGeom prst="wedgeRoundRectCallout">
            <a:avLst>
              <a:gd name="adj1" fmla="val -43954"/>
              <a:gd name="adj2" fmla="val 1033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/>
              <a:t>6</a:t>
            </a:r>
            <a:r>
              <a:rPr lang="zh-CN" altLang="en-US" sz="1800" b="1"/>
              <a:t>行</a:t>
            </a:r>
            <a:r>
              <a:rPr lang="en-US" altLang="zh-CN" sz="1800" b="1"/>
              <a:t>40</a:t>
            </a:r>
            <a:r>
              <a:rPr lang="zh-CN" altLang="en-US" sz="1800" b="1"/>
              <a:t>个字符宽度的多行文字域</a:t>
            </a: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5407025" y="5521325"/>
            <a:ext cx="3022600" cy="9477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6840538" y="2492375"/>
            <a:ext cx="1763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3" action="ppaction://hlinkfile"/>
              </a:rPr>
              <a:t>查看源代码</a:t>
            </a:r>
            <a:endParaRPr lang="zh-CN" altLang="en-US" sz="2400" b="1" dirty="0"/>
          </a:p>
        </p:txBody>
      </p:sp>
      <p:sp>
        <p:nvSpPr>
          <p:cNvPr id="105485" name="Freeform 13"/>
          <p:cNvSpPr>
            <a:spLocks/>
          </p:cNvSpPr>
          <p:nvPr/>
        </p:nvSpPr>
        <p:spPr bwMode="auto">
          <a:xfrm rot="1266712">
            <a:off x="4297363" y="5599113"/>
            <a:ext cx="1081087" cy="40322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105486" name="Picture 14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2205038"/>
            <a:ext cx="1081087" cy="981075"/>
          </a:xfrm>
          <a:prstGeom prst="rect">
            <a:avLst/>
          </a:prstGeom>
          <a:noFill/>
        </p:spPr>
      </p:pic>
      <p:pic>
        <p:nvPicPr>
          <p:cNvPr id="105487" name="Picture 15" descr="语法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765175"/>
            <a:ext cx="1081087" cy="979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  <p:bldP spid="105477" grpId="0" animBg="1"/>
      <p:bldP spid="105478" grpId="0" animBg="1"/>
      <p:bldP spid="105479" grpId="0" animBg="1"/>
      <p:bldP spid="105480" grpId="0" animBg="1"/>
      <p:bldP spid="105482" grpId="0" animBg="1"/>
      <p:bldP spid="105483" grpId="0" animBg="1"/>
      <p:bldP spid="10548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什么是</a:t>
            </a:r>
            <a:r>
              <a:rPr lang="en-US" altLang="zh-CN" dirty="0"/>
              <a:t>HTML5</a:t>
            </a:r>
          </a:p>
          <a:p>
            <a:endParaRPr lang="en-US" altLang="zh-CN" dirty="0"/>
          </a:p>
          <a:p>
            <a:r>
              <a:rPr lang="en-US" altLang="zh-CN" dirty="0"/>
              <a:t>2.4.2  HTML5</a:t>
            </a:r>
            <a:r>
              <a:rPr lang="zh-CN" altLang="en-US" dirty="0"/>
              <a:t>新特性和效果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2.4.3 HTML5</a:t>
            </a:r>
            <a:r>
              <a:rPr lang="zh-CN" altLang="en-US" dirty="0"/>
              <a:t>目前存在的应用局限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HTML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官方概念：</a:t>
            </a:r>
            <a:r>
              <a:rPr lang="en-US" dirty="0"/>
              <a:t>HTML5</a:t>
            </a:r>
            <a:r>
              <a:rPr lang="zh-CN" altLang="en-US" dirty="0"/>
              <a:t>草案的前身名为</a:t>
            </a:r>
            <a:r>
              <a:rPr lang="en-US" dirty="0"/>
              <a:t>Web Applications 1.0</a:t>
            </a:r>
            <a:r>
              <a:rPr lang="zh-CN" altLang="en-US" dirty="0"/>
              <a:t>，是</a:t>
            </a:r>
            <a:r>
              <a:rPr lang="en-US" altLang="zh-CN" dirty="0"/>
              <a:t>HTML4</a:t>
            </a:r>
            <a:r>
              <a:rPr lang="zh-CN" altLang="en-US" dirty="0"/>
              <a:t>的更新加强版本。它增加了新的标签和属性，强化了网页的标准、语义化、图像表达能力和交互效果。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广义概念：</a:t>
            </a:r>
            <a:r>
              <a:rPr lang="en-US" altLang="zh-CN" dirty="0"/>
              <a:t>HTML5</a:t>
            </a:r>
            <a:r>
              <a:rPr lang="zh-CN" altLang="en-US" dirty="0"/>
              <a:t>代表浏览器端技术的一个发展阶段。在这个阶段，浏览器呈现技术得到了一个飞跃发展和广泛支持，这些技术包括：</a:t>
            </a:r>
            <a:r>
              <a:rPr lang="en-US" altLang="zh-CN" dirty="0"/>
              <a:t>HTML5</a:t>
            </a:r>
            <a:r>
              <a:rPr lang="zh-CN" altLang="en-US" dirty="0"/>
              <a:t>，</a:t>
            </a:r>
            <a:r>
              <a:rPr lang="en-US" altLang="zh-CN" dirty="0"/>
              <a:t>DOM3</a:t>
            </a:r>
            <a:r>
              <a:rPr lang="zh-CN" altLang="en-US" dirty="0"/>
              <a:t>，</a:t>
            </a:r>
            <a:r>
              <a:rPr lang="en-US" altLang="zh-CN" dirty="0"/>
              <a:t>CSS3</a:t>
            </a:r>
            <a:r>
              <a:rPr lang="zh-CN" altLang="en-US" dirty="0"/>
              <a:t>，</a:t>
            </a:r>
            <a:r>
              <a:rPr lang="en-US" altLang="zh-CN" dirty="0"/>
              <a:t>JS API</a:t>
            </a:r>
            <a:r>
              <a:rPr lang="zh-CN" altLang="en-US" dirty="0"/>
              <a:t>，</a:t>
            </a:r>
            <a:r>
              <a:rPr lang="en-US" altLang="zh-CN" dirty="0"/>
              <a:t>SVG</a:t>
            </a:r>
            <a:r>
              <a:rPr lang="zh-CN" altLang="en-US" dirty="0"/>
              <a:t>，</a:t>
            </a:r>
            <a:r>
              <a:rPr lang="en-US" altLang="zh-CN" dirty="0" err="1"/>
              <a:t>WebGL</a:t>
            </a:r>
            <a:r>
              <a:rPr lang="zh-CN" altLang="en-US" dirty="0"/>
              <a:t>（</a:t>
            </a:r>
            <a:r>
              <a:rPr lang="en-US" altLang="zh-CN" dirty="0"/>
              <a:t>3D</a:t>
            </a:r>
            <a:r>
              <a:rPr lang="zh-CN" altLang="en-US" dirty="0"/>
              <a:t>）等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</a:t>
            </a:r>
            <a:r>
              <a:rPr lang="zh-CN" altLang="en-US" dirty="0"/>
              <a:t>什么是</a:t>
            </a:r>
            <a:r>
              <a:rPr lang="en-US" altLang="zh-CN" dirty="0"/>
              <a:t>HTML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HTML5</a:t>
            </a:r>
            <a:r>
              <a:rPr lang="zh-CN" altLang="en-US" sz="2400" dirty="0"/>
              <a:t>于</a:t>
            </a:r>
            <a:r>
              <a:rPr lang="en-US" altLang="zh-CN" sz="2400" dirty="0"/>
              <a:t>2004</a:t>
            </a:r>
            <a:r>
              <a:rPr lang="zh-CN" altLang="en-US" sz="2400" dirty="0"/>
              <a:t>年由</a:t>
            </a:r>
            <a:r>
              <a:rPr lang="en-US" sz="2400" dirty="0"/>
              <a:t>WHATWG</a:t>
            </a:r>
            <a:r>
              <a:rPr lang="zh-CN" altLang="en-US" sz="2400" dirty="0"/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Web Hypertext Application Technology Working Group</a:t>
            </a:r>
            <a:r>
              <a:rPr lang="zh-CN" altLang="en-US" sz="2400" dirty="0"/>
              <a:t>）提出，于</a:t>
            </a:r>
            <a:r>
              <a:rPr lang="en-US" altLang="zh-CN" sz="2400" dirty="0"/>
              <a:t>2007</a:t>
            </a:r>
            <a:r>
              <a:rPr lang="zh-CN" altLang="en-US" sz="2400" dirty="0"/>
              <a:t>年被</a:t>
            </a:r>
            <a:r>
              <a:rPr lang="en-US" sz="2400" dirty="0"/>
              <a:t>W3C</a:t>
            </a:r>
            <a:r>
              <a:rPr lang="zh-CN" altLang="en-US" sz="2400" dirty="0"/>
              <a:t>接纳，并成立了新的</a:t>
            </a:r>
            <a:r>
              <a:rPr lang="en-US" sz="2400" dirty="0"/>
              <a:t>HTML</a:t>
            </a:r>
            <a:r>
              <a:rPr lang="zh-CN" altLang="en-US" sz="2400" dirty="0"/>
              <a:t>工作团队。在</a:t>
            </a:r>
            <a:r>
              <a:rPr lang="en-US" altLang="zh-CN" sz="2400" dirty="0"/>
              <a:t>2008</a:t>
            </a:r>
            <a:r>
              <a:rPr lang="zh-CN" altLang="en-US" sz="2400" dirty="0"/>
              <a:t>年</a:t>
            </a:r>
            <a:r>
              <a:rPr lang="en-US" altLang="zh-CN" sz="2400" dirty="0"/>
              <a:t>1</a:t>
            </a:r>
            <a:r>
              <a:rPr lang="zh-CN" altLang="en-US" sz="2400" dirty="0"/>
              <a:t>月</a:t>
            </a:r>
            <a:r>
              <a:rPr lang="en-US" altLang="zh-CN" sz="2400" dirty="0"/>
              <a:t>22</a:t>
            </a:r>
            <a:r>
              <a:rPr lang="zh-CN" altLang="en-US" sz="2400" dirty="0"/>
              <a:t>日，第一份正式草案已公布</a:t>
            </a:r>
            <a:r>
              <a:rPr lang="en-US" altLang="zh-CN" sz="2400" dirty="0"/>
              <a:t>,</a:t>
            </a:r>
            <a:r>
              <a:rPr lang="zh-CN" altLang="en-US" sz="2400" dirty="0"/>
              <a:t> 在</a:t>
            </a:r>
            <a:r>
              <a:rPr lang="en-US" altLang="zh-CN" sz="2400" dirty="0"/>
              <a:t>2010</a:t>
            </a:r>
            <a:r>
              <a:rPr lang="zh-CN" altLang="en-US" sz="2400" dirty="0"/>
              <a:t>年</a:t>
            </a:r>
            <a:r>
              <a:rPr lang="en-US" altLang="zh-CN" sz="2400" dirty="0"/>
              <a:t>9</a:t>
            </a:r>
            <a:r>
              <a:rPr lang="zh-CN" altLang="en-US" sz="2400" dirty="0"/>
              <a:t>月正式向公众推荐。</a:t>
            </a:r>
            <a:endParaRPr lang="en-US" altLang="zh-CN" sz="2400" dirty="0"/>
          </a:p>
          <a:p>
            <a:r>
              <a:rPr lang="en-US" altLang="zh-CN" sz="2400" dirty="0"/>
              <a:t>2013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</a:t>
            </a:r>
            <a:r>
              <a:rPr lang="en-US" altLang="zh-CN" sz="2400" dirty="0"/>
              <a:t>6</a:t>
            </a:r>
            <a:r>
              <a:rPr lang="zh-CN" altLang="en-US" sz="2400" dirty="0"/>
              <a:t>日， </a:t>
            </a:r>
            <a:r>
              <a:rPr lang="en-US" altLang="zh-CN" sz="2400" dirty="0"/>
              <a:t>HTML 5.1</a:t>
            </a:r>
            <a:r>
              <a:rPr lang="zh-CN" altLang="en-US" sz="2400" dirty="0"/>
              <a:t>正式草案公布。该规范定义了第五次重大版本。</a:t>
            </a:r>
            <a:endParaRPr lang="en-US" altLang="zh-CN" sz="2400" dirty="0"/>
          </a:p>
          <a:p>
            <a:r>
              <a:rPr lang="en-US" altLang="zh-CN" sz="2400" dirty="0"/>
              <a:t>2014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</a:t>
            </a:r>
            <a:r>
              <a:rPr lang="en-US" altLang="zh-CN" sz="2400" dirty="0"/>
              <a:t>29</a:t>
            </a:r>
            <a:r>
              <a:rPr lang="zh-CN" altLang="en-US" sz="2400" dirty="0"/>
              <a:t>日 ，万维网联盟宣布，</a:t>
            </a:r>
            <a:r>
              <a:rPr lang="en-US" altLang="zh-CN" sz="2400" dirty="0"/>
              <a:t>HTML5</a:t>
            </a:r>
            <a:r>
              <a:rPr lang="zh-CN" altLang="en-US" sz="2400" dirty="0"/>
              <a:t>规范完成。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5</a:t>
            </a:r>
            <a:r>
              <a:rPr lang="zh-CN" altLang="en-US" dirty="0"/>
              <a:t>的发展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1026" name="内容占位符 6"/>
          <p:cNvSpPr>
            <a:spLocks/>
          </p:cNvSpPr>
          <p:nvPr/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浏览器对</a:t>
            </a:r>
            <a:r>
              <a:rPr lang="en-US" altLang="zh-CN" dirty="0"/>
              <a:t>HTML5</a:t>
            </a:r>
            <a:r>
              <a:rPr lang="zh-CN" altLang="en-US" dirty="0"/>
              <a:t>的支持情况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685" y="2044900"/>
            <a:ext cx="3600299" cy="4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支持</a:t>
            </a:r>
            <a:r>
              <a:rPr lang="en-US" altLang="zh-CN" sz="2400" dirty="0"/>
              <a:t>HTML5</a:t>
            </a:r>
            <a:r>
              <a:rPr lang="zh-CN" altLang="en-US" sz="2400" dirty="0"/>
              <a:t>的浏览器包括</a:t>
            </a:r>
            <a:r>
              <a:rPr lang="en-US" altLang="zh-CN" sz="2400" dirty="0"/>
              <a:t>Firefox</a:t>
            </a:r>
            <a:r>
              <a:rPr lang="zh-CN" altLang="en-US" sz="2400" dirty="0"/>
              <a:t>，</a:t>
            </a:r>
            <a:r>
              <a:rPr lang="en-US" altLang="zh-CN" sz="2400" dirty="0"/>
              <a:t>IE9</a:t>
            </a:r>
            <a:r>
              <a:rPr lang="zh-CN" altLang="en-US" sz="2400" dirty="0"/>
              <a:t>及其更高版本，</a:t>
            </a:r>
            <a:r>
              <a:rPr lang="en-US" altLang="zh-CN" sz="2400" dirty="0"/>
              <a:t>Chrome</a:t>
            </a:r>
            <a:r>
              <a:rPr lang="zh-CN" altLang="en-US" sz="2400" dirty="0"/>
              <a:t>，</a:t>
            </a:r>
            <a:r>
              <a:rPr lang="en-US" altLang="zh-CN" sz="2400" dirty="0"/>
              <a:t>Safari</a:t>
            </a:r>
            <a:r>
              <a:rPr lang="zh-CN" altLang="en-US" sz="2400" dirty="0"/>
              <a:t>，</a:t>
            </a:r>
            <a:r>
              <a:rPr lang="en-US" altLang="zh-CN" sz="2400" dirty="0"/>
              <a:t>Opera</a:t>
            </a:r>
            <a:r>
              <a:rPr lang="zh-CN" altLang="en-US" sz="2400" dirty="0"/>
              <a:t>等；</a:t>
            </a:r>
            <a:endParaRPr lang="en-US" altLang="zh-CN" sz="2400" dirty="0"/>
          </a:p>
          <a:p>
            <a:r>
              <a:rPr lang="zh-CN" altLang="en-US" sz="2400" dirty="0"/>
              <a:t>国内的傲游浏览器（</a:t>
            </a:r>
            <a:r>
              <a:rPr lang="en-US" altLang="zh-CN" sz="2400" dirty="0" err="1"/>
              <a:t>Maxthon</a:t>
            </a:r>
            <a:r>
              <a:rPr lang="zh-CN" altLang="en-US" sz="2400" dirty="0"/>
              <a:t>），以及基于</a:t>
            </a:r>
            <a:r>
              <a:rPr lang="en-US" altLang="zh-CN" sz="2400" dirty="0"/>
              <a:t>IE</a:t>
            </a:r>
            <a:r>
              <a:rPr lang="zh-CN" altLang="en-US" sz="2400" dirty="0"/>
              <a:t>或</a:t>
            </a:r>
            <a:r>
              <a:rPr lang="en-US" altLang="zh-CN" sz="2400" dirty="0"/>
              <a:t>Chrome </a:t>
            </a:r>
            <a:r>
              <a:rPr lang="zh-CN" altLang="en-US" sz="2400" dirty="0"/>
              <a:t>所推出的</a:t>
            </a:r>
            <a:r>
              <a:rPr lang="en-US" altLang="zh-CN" sz="2400" dirty="0"/>
              <a:t>360</a:t>
            </a:r>
            <a:r>
              <a:rPr lang="zh-CN" altLang="en-US" sz="2400" dirty="0"/>
              <a:t>浏览器、搜狗浏览器、</a:t>
            </a:r>
            <a:r>
              <a:rPr lang="en-US" altLang="zh-CN" sz="2400" dirty="0"/>
              <a:t>QQ</a:t>
            </a:r>
            <a:r>
              <a:rPr lang="zh-CN" altLang="en-US" sz="2400" dirty="0"/>
              <a:t>浏览器、猎豹浏览器等国产浏览器同样具备支持</a:t>
            </a:r>
            <a:r>
              <a:rPr lang="en-US" altLang="zh-CN" sz="2400" dirty="0"/>
              <a:t>HTML5</a:t>
            </a:r>
            <a:r>
              <a:rPr lang="zh-CN" altLang="en-US" sz="2400" dirty="0"/>
              <a:t>的能力</a:t>
            </a:r>
          </a:p>
        </p:txBody>
      </p:sp>
      <p:sp>
        <p:nvSpPr>
          <p:cNvPr id="6" name="矩形 5"/>
          <p:cNvSpPr/>
          <p:nvPr/>
        </p:nvSpPr>
        <p:spPr>
          <a:xfrm>
            <a:off x="853162" y="1417638"/>
            <a:ext cx="3608514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2017</a:t>
            </a:r>
            <a:r>
              <a:rPr lang="zh-CN" altLang="en-US" dirty="0"/>
              <a:t>年以前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932039" y="1438800"/>
            <a:ext cx="375203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2017</a:t>
            </a:r>
            <a:r>
              <a:rPr lang="zh-CN" altLang="en-US" dirty="0"/>
              <a:t>年之后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932039" y="2081513"/>
            <a:ext cx="3752031" cy="4081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所有现代浏览器都支持 </a:t>
            </a:r>
            <a:r>
              <a:rPr lang="en-US" altLang="zh-CN" sz="2400" dirty="0">
                <a:solidFill>
                  <a:schemeClr val="lt1"/>
                </a:solidFill>
                <a:latin typeface="+mn-lt"/>
                <a:ea typeface="+mn-ea"/>
              </a:rPr>
              <a:t>HTML5</a:t>
            </a: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。</a:t>
            </a:r>
          </a:p>
          <a:p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所有浏览器，不论新旧，都会自动把未识别元素当做行内元素来处理。可以使老版式浏览器处理”未知的“ </a:t>
            </a:r>
            <a:r>
              <a:rPr lang="en-US" altLang="zh-CN" sz="2400" dirty="0">
                <a:solidFill>
                  <a:schemeClr val="lt1"/>
                </a:solidFill>
                <a:latin typeface="+mn-lt"/>
                <a:ea typeface="+mn-ea"/>
              </a:rPr>
              <a:t>HTML </a:t>
            </a:r>
            <a:r>
              <a:rPr lang="zh-CN" altLang="en-US" sz="2400" dirty="0">
                <a:solidFill>
                  <a:schemeClr val="lt1"/>
                </a:solidFill>
                <a:latin typeface="+mn-lt"/>
                <a:ea typeface="+mn-ea"/>
              </a:rPr>
              <a:t>元素</a:t>
            </a:r>
            <a:endParaRPr lang="en-US" altLang="zh-CN" sz="2400" dirty="0">
              <a:solidFill>
                <a:schemeClr val="lt1"/>
              </a:solidFill>
              <a:latin typeface="+mn-lt"/>
              <a:ea typeface="+mn-ea"/>
            </a:endParaRPr>
          </a:p>
          <a:p>
            <a:endParaRPr lang="en-US" altLang="zh-CN" sz="2400" dirty="0"/>
          </a:p>
          <a:p>
            <a:endParaRPr lang="en-US" altLang="zh-CN" sz="2400" dirty="0">
              <a:solidFill>
                <a:schemeClr val="lt1"/>
              </a:solidFill>
              <a:latin typeface="+mn-lt"/>
              <a:ea typeface="+mn-ea"/>
            </a:endParaRPr>
          </a:p>
          <a:p>
            <a:endParaRPr lang="zh-CN" altLang="en-US" sz="2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代码编辑器</a:t>
            </a:r>
          </a:p>
          <a:p>
            <a:pPr lvl="1"/>
            <a:r>
              <a:rPr lang="en-US" altLang="zh-CN" dirty="0" err="1"/>
              <a:t>Ultraedit</a:t>
            </a:r>
            <a:endParaRPr lang="en-US" altLang="zh-CN" dirty="0"/>
          </a:p>
          <a:p>
            <a:pPr lvl="1"/>
            <a:r>
              <a:rPr lang="en-US" altLang="zh-CN" dirty="0"/>
              <a:t>Dreamweaver </a:t>
            </a:r>
          </a:p>
          <a:p>
            <a:pPr lvl="1"/>
            <a:r>
              <a:rPr lang="en-US" altLang="zh-CN" dirty="0"/>
              <a:t>Notepad++</a:t>
            </a:r>
          </a:p>
          <a:p>
            <a:pPr lvl="1"/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</a:p>
          <a:p>
            <a:pPr lvl="1"/>
            <a:r>
              <a:rPr lang="en-US" altLang="zh-CN" dirty="0" err="1"/>
              <a:t>WebStorm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页面调试工具</a:t>
            </a:r>
          </a:p>
          <a:p>
            <a:pPr lvl="1"/>
            <a:r>
              <a:rPr lang="en-US" altLang="zh-CN" dirty="0"/>
              <a:t>Google Chrome</a:t>
            </a:r>
            <a:r>
              <a:rPr lang="zh-CN" altLang="en-US" dirty="0"/>
              <a:t>（开发人员工具）</a:t>
            </a:r>
          </a:p>
          <a:p>
            <a:pPr lvl="1"/>
            <a:r>
              <a:rPr lang="en-US" altLang="zh-CN" dirty="0" err="1"/>
              <a:t>FireFox</a:t>
            </a:r>
            <a:r>
              <a:rPr lang="zh-CN" altLang="en-US" dirty="0"/>
              <a:t>（</a:t>
            </a:r>
            <a:r>
              <a:rPr lang="en-US" altLang="zh-CN" dirty="0" err="1"/>
              <a:t>FireBug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Opera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开发调试工具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5225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新元素词图.png"/>
          <p:cNvPicPr>
            <a:picLocks noGrp="1" noChangeAspect="1"/>
          </p:cNvPicPr>
          <p:nvPr>
            <p:ph idx="1"/>
          </p:nvPr>
        </p:nvPicPr>
        <p:blipFill>
          <a:blip r:embed="rId2"/>
          <a:srcRect r="20536" b="49288"/>
          <a:stretch>
            <a:fillRect/>
          </a:stretch>
        </p:blipFill>
        <p:spPr>
          <a:xfrm>
            <a:off x="357158" y="2285992"/>
            <a:ext cx="8358246" cy="400052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HTML5</a:t>
            </a:r>
            <a:r>
              <a:rPr lang="zh-CN" altLang="en-US" dirty="0"/>
              <a:t>新特性和效果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421481" y="1268760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HTML5</a:t>
            </a: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的新元素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HTML5</a:t>
            </a:r>
            <a:r>
              <a:rPr lang="zh-CN" altLang="en-US" dirty="0"/>
              <a:t>的新属性</a:t>
            </a:r>
          </a:p>
        </p:txBody>
      </p:sp>
      <p:pic>
        <p:nvPicPr>
          <p:cNvPr id="6" name="图片 5" descr="新属性词图.png"/>
          <p:cNvPicPr>
            <a:picLocks noChangeAspect="1"/>
          </p:cNvPicPr>
          <p:nvPr/>
        </p:nvPicPr>
        <p:blipFill>
          <a:blip r:embed="rId2"/>
          <a:srcRect r="24219" b="48958"/>
          <a:stretch>
            <a:fillRect/>
          </a:stretch>
        </p:blipFill>
        <p:spPr>
          <a:xfrm>
            <a:off x="0" y="2000240"/>
            <a:ext cx="9050715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,</a:t>
            </a:r>
            <a:r>
              <a:rPr lang="en-US" altLang="zh-CN" dirty="0" err="1"/>
              <a:t>css</a:t>
            </a:r>
            <a:r>
              <a:rPr lang="en-US" altLang="zh-CN" dirty="0"/>
              <a:t>,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071678"/>
            <a:ext cx="29622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471758"/>
            <a:ext cx="1295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900386"/>
            <a:ext cx="13239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471890"/>
            <a:ext cx="14287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642910" y="3257576"/>
            <a:ext cx="12668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3114700"/>
            <a:ext cx="12001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00827" y="2428868"/>
            <a:ext cx="1928826" cy="157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00430" y="1214422"/>
            <a:ext cx="147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/>
              <a:t>Website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3929058" y="1643050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1142984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214414" y="1571612"/>
            <a:ext cx="285752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29454" y="1357298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/>
              <a:t>JS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7358082" y="1928802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00430" y="6237312"/>
            <a:ext cx="246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Body=html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HTML5</a:t>
            </a:r>
            <a:r>
              <a:rPr lang="zh-CN" altLang="en-US" dirty="0"/>
              <a:t>不再使用的元素</a:t>
            </a:r>
          </a:p>
        </p:txBody>
      </p:sp>
      <p:pic>
        <p:nvPicPr>
          <p:cNvPr id="7" name="图片 6" descr="不再使用元素词图.png"/>
          <p:cNvPicPr>
            <a:picLocks noChangeAspect="1"/>
          </p:cNvPicPr>
          <p:nvPr/>
        </p:nvPicPr>
        <p:blipFill>
          <a:blip r:embed="rId2"/>
          <a:srcRect r="34375" b="60416"/>
          <a:stretch>
            <a:fillRect/>
          </a:stretch>
        </p:blipFill>
        <p:spPr>
          <a:xfrm>
            <a:off x="500034" y="2214554"/>
            <a:ext cx="8053694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HTML5</a:t>
            </a:r>
            <a:r>
              <a:rPr lang="zh-CN" altLang="en-US" dirty="0"/>
              <a:t>不再使用的属性</a:t>
            </a:r>
          </a:p>
        </p:txBody>
      </p:sp>
      <p:pic>
        <p:nvPicPr>
          <p:cNvPr id="6" name="图片 5" descr="不再使用属性词图.png"/>
          <p:cNvPicPr>
            <a:picLocks noChangeAspect="1"/>
          </p:cNvPicPr>
          <p:nvPr/>
        </p:nvPicPr>
        <p:blipFill>
          <a:blip r:embed="rId2"/>
          <a:srcRect r="34482" b="60416"/>
          <a:stretch>
            <a:fillRect/>
          </a:stretch>
        </p:blipFill>
        <p:spPr>
          <a:xfrm>
            <a:off x="0" y="2071678"/>
            <a:ext cx="9144000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语义化标签</a:t>
            </a:r>
            <a:endParaRPr lang="en-US" altLang="zh-CN" dirty="0"/>
          </a:p>
          <a:p>
            <a:r>
              <a:rPr lang="zh-CN" altLang="en-US" dirty="0"/>
              <a:t>媒体支持：</a:t>
            </a:r>
            <a:r>
              <a:rPr lang="en-US" altLang="zh-CN" dirty="0">
                <a:hlinkClick r:id="rId3" action="ppaction://hlinksldjump"/>
              </a:rPr>
              <a:t>Video</a:t>
            </a:r>
            <a:r>
              <a:rPr lang="zh-CN" altLang="en-US" dirty="0"/>
              <a:t>和</a:t>
            </a:r>
            <a:r>
              <a:rPr lang="en-US" altLang="zh-CN" dirty="0"/>
              <a:t>Audio</a:t>
            </a:r>
          </a:p>
          <a:p>
            <a:r>
              <a:rPr lang="zh-CN" altLang="en-US" dirty="0">
                <a:hlinkClick r:id="rId4" action="ppaction://hlinksldjump"/>
              </a:rPr>
              <a:t>画布元素</a:t>
            </a:r>
            <a:r>
              <a:rPr lang="en-US" altLang="zh-CN" dirty="0">
                <a:hlinkClick r:id="rId4" action="ppaction://hlinksldjump"/>
              </a:rPr>
              <a:t>-Canvas</a:t>
            </a:r>
            <a:endParaRPr lang="en-US" altLang="zh-CN" dirty="0"/>
          </a:p>
          <a:p>
            <a:r>
              <a:rPr lang="zh-CN" altLang="en-US" dirty="0">
                <a:hlinkClick r:id="rId5" action="ppaction://hlinksldjump"/>
              </a:rPr>
              <a:t>增强的表单</a:t>
            </a:r>
            <a:r>
              <a:rPr lang="en-US" altLang="zh-CN" dirty="0">
                <a:hlinkClick r:id="rId5" action="ppaction://hlinksldjump"/>
              </a:rPr>
              <a:t>Form</a:t>
            </a:r>
            <a:endParaRPr lang="en-US" altLang="zh-CN" dirty="0"/>
          </a:p>
          <a:p>
            <a:r>
              <a:rPr lang="zh-CN" altLang="en-US" dirty="0"/>
              <a:t>伸缩矢量图形</a:t>
            </a:r>
            <a:r>
              <a:rPr lang="en-US" altLang="zh-CN" dirty="0"/>
              <a:t>-</a:t>
            </a:r>
            <a:r>
              <a:rPr lang="en-US" altLang="zh-CN" dirty="0">
                <a:hlinkClick r:id="rId6" action="ppaction://hlinksldjump"/>
              </a:rPr>
              <a:t>SVG</a:t>
            </a:r>
            <a:endParaRPr lang="en-US" altLang="zh-CN" dirty="0"/>
          </a:p>
          <a:p>
            <a:r>
              <a:rPr lang="zh-CN" altLang="en-US" dirty="0">
                <a:hlinkClick r:id="rId7" action="ppaction://hlinksldjump"/>
              </a:rPr>
              <a:t>客户端存储数据</a:t>
            </a:r>
            <a:endParaRPr lang="zh-CN" altLang="en-US" dirty="0"/>
          </a:p>
          <a:p>
            <a:r>
              <a:rPr lang="zh-CN" altLang="en-US" dirty="0">
                <a:hlinkClick r:id="rId8" action="ppaction://hlinkfile"/>
              </a:rPr>
              <a:t>拖拽</a:t>
            </a:r>
            <a:endParaRPr lang="en-US" altLang="zh-CN" dirty="0"/>
          </a:p>
          <a:p>
            <a:r>
              <a:rPr lang="en-US" altLang="zh-CN" dirty="0"/>
              <a:t>CSS3</a:t>
            </a:r>
            <a:r>
              <a:rPr lang="zh-CN" altLang="en-US" dirty="0"/>
              <a:t>特性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新特性和效果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92696"/>
            <a:ext cx="8363272" cy="5314404"/>
          </a:xfrm>
        </p:spPr>
        <p:txBody>
          <a:bodyPr/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语义化的标签</a:t>
            </a:r>
          </a:p>
        </p:txBody>
      </p:sp>
      <p:pic>
        <p:nvPicPr>
          <p:cNvPr id="6146" name="Picture 2" descr="http://www.html5code.com/media/img/tutorials/html5ta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95" y="1651671"/>
            <a:ext cx="4642353" cy="34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istapart.com/d/previewofhtml5/structure-div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7"/>
            <a:ext cx="426469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4"/>
          <p:cNvSpPr/>
          <p:nvPr/>
        </p:nvSpPr>
        <p:spPr>
          <a:xfrm>
            <a:off x="4247009" y="3105584"/>
            <a:ext cx="792088" cy="395424"/>
          </a:xfrm>
          <a:prstGeom prst="rightArrow">
            <a:avLst>
              <a:gd name="adj1" fmla="val 40365"/>
              <a:gd name="adj2" fmla="val 111132"/>
            </a:avLst>
          </a:prstGeom>
          <a:solidFill>
            <a:srgbClr val="E64B2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1" y="5229201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这些元素，开发者可以更细致的描述文档结构，让文档更加易读，搜索引擎也能更好的理解页面中各部分间的关系，可以搜索到更快，更准确的信息。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4288" y="6172117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5"/>
              </a:rPr>
              <a:t>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314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12451"/>
              </p:ext>
            </p:extLst>
          </p:nvPr>
        </p:nvGraphicFramePr>
        <p:xfrm>
          <a:off x="271490" y="1450894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&lt;header&gt;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header</a:t>
                      </a:r>
                      <a:r>
                        <a:rPr kumimoji="0" lang="zh-CN" alt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标签用于将 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kumimoji="0" lang="zh-CN" alt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页面的一部分标记为页眉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dirty="0"/>
                        <a:t>section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标签用于标识页面上的重要内容部分。该标签有点类似于将一本书分成几个章节。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dirty="0"/>
                        <a:t>article</a:t>
                      </a:r>
                      <a:r>
                        <a:rPr kumimoji="0" lang="zh-CN" alt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article</a:t>
                      </a:r>
                      <a:r>
                        <a:rPr kumimoji="0" lang="zh-CN" alt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标签标识了 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</a:t>
                      </a:r>
                      <a:r>
                        <a:rPr kumimoji="0" lang="zh-CN" alt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页面中的主要内容。以博客为例，每篇帖子都构成一个重要内容。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&lt;aside&gt;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aside</a:t>
                      </a:r>
                      <a:r>
                        <a:rPr kumimoji="0" lang="zh-CN" alt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标签表示标签中包含的内容与页面主要内容相关，但不是该页面的一部分。这有点类似于使用括弧对正文进行注释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&lt;footer&gt;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footer</a:t>
                      </a:r>
                      <a:r>
                        <a:rPr kumimoji="0" lang="zh-CN" alt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标签将所包含的元素内容标记为文档的页脚。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nav</a:t>
                      </a:r>
                      <a:r>
                        <a:rPr kumimoji="0" lang="zh-CN" alt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标签中包含的内容主要用于导航。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0FF6DAE4-059B-4046-9CED-3127D83554A5}"/>
              </a:ext>
            </a:extLst>
          </p:cNvPr>
          <p:cNvSpPr txBox="1">
            <a:spLocks/>
          </p:cNvSpPr>
          <p:nvPr/>
        </p:nvSpPr>
        <p:spPr>
          <a:xfrm>
            <a:off x="484664" y="211706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9pPr>
            <a:extLst/>
          </a:lstStyle>
          <a:p>
            <a:pPr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语义化的标签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087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96DF6C-7F4A-4161-8A7A-73B250CF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6095D7-2043-475F-91E3-D74E629B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FC633-6732-465D-9D03-81198289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7386D2DB-895F-4C95-B567-39491D705919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9pPr>
            <a:extLst/>
          </a:lstStyle>
          <a:p>
            <a:pPr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语义化的标签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78E409-15D3-4667-AA6E-6BAA6F47FE2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306286" y="1765656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https://www.bilibili.com/video/av52670599?p=125</a:t>
            </a: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24860844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2449" y="1112556"/>
            <a:ext cx="8229600" cy="10837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09537" indent="0">
              <a:buNone/>
            </a:pPr>
            <a:r>
              <a:rPr lang="en-US" altLang="zh-CN" sz="2000" dirty="0"/>
              <a:t>&lt;video width="448" height="336" controls="controls"&gt;</a:t>
            </a:r>
          </a:p>
          <a:p>
            <a:pPr marL="109537" indent="0">
              <a:buNone/>
            </a:pPr>
            <a:r>
              <a:rPr lang="en-US" altLang="zh-CN" sz="2000" dirty="0"/>
              <a:t>   &lt;source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="Beyond《</a:t>
            </a:r>
            <a:r>
              <a:rPr lang="zh-CN" altLang="en-US" sz="2000" dirty="0"/>
              <a:t>光辉岁月</a:t>
            </a:r>
            <a:r>
              <a:rPr lang="en-US" altLang="zh-CN" sz="2000" dirty="0"/>
              <a:t>》.m4v" type='video/mp4'&gt;</a:t>
            </a:r>
          </a:p>
          <a:p>
            <a:pPr marL="109537" indent="0">
              <a:buNone/>
            </a:pPr>
            <a:r>
              <a:rPr lang="en-US" altLang="zh-CN" sz="2000" dirty="0"/>
              <a:t>&lt;/video&gt;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9887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媒体支持：</a:t>
            </a:r>
            <a:r>
              <a:rPr lang="en-US" altLang="zh-CN" dirty="0"/>
              <a:t>Video</a:t>
            </a:r>
            <a:r>
              <a:rPr lang="zh-CN" altLang="en-US" dirty="0"/>
              <a:t>和</a:t>
            </a:r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44171"/>
              </p:ext>
            </p:extLst>
          </p:nvPr>
        </p:nvGraphicFramePr>
        <p:xfrm>
          <a:off x="580211" y="2423727"/>
          <a:ext cx="7920879" cy="4021861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effectLst/>
                        </a:rPr>
                        <a:t>属性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effectLst/>
                        </a:rPr>
                        <a:t>值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effectLst/>
                        </a:rPr>
                        <a:t>说明</a:t>
                      </a: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sng" dirty="0" err="1">
                          <a:solidFill>
                            <a:srgbClr val="900B09"/>
                          </a:solidFill>
                          <a:effectLst/>
                          <a:hlinkClick r:id="rId2" tooltip="HTML5 &lt;video&gt; autoplay 属性"/>
                        </a:rPr>
                        <a:t>autoplay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 err="1">
                          <a:effectLst/>
                        </a:rPr>
                        <a:t>autoplay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 dirty="0">
                          <a:effectLst/>
                        </a:rPr>
                        <a:t>如果出现该属性，则视频在就绪后马上播放。</a:t>
                      </a: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320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sng">
                          <a:solidFill>
                            <a:srgbClr val="900B09"/>
                          </a:solidFill>
                          <a:effectLst/>
                          <a:hlinkClick r:id="rId3" tooltip="HTML5 &lt;video&gt; controls 属性"/>
                        </a:rPr>
                        <a:t>controls</a:t>
                      </a:r>
                      <a:endParaRPr lang="en-US" sz="1400" b="1">
                        <a:effectLst/>
                      </a:endParaRP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controls</a:t>
                      </a: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>
                          <a:effectLst/>
                        </a:rPr>
                        <a:t>如果出现该属性，则向用户显示控件，比如播放按钮。</a:t>
                      </a: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14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sng">
                          <a:solidFill>
                            <a:srgbClr val="900B09"/>
                          </a:solidFill>
                          <a:effectLst/>
                          <a:hlinkClick r:id="rId4" tooltip="HTML5 &lt;video&gt; height 属性"/>
                        </a:rPr>
                        <a:t>height</a:t>
                      </a:r>
                      <a:endParaRPr lang="en-US" sz="1400" b="1">
                        <a:effectLst/>
                      </a:endParaRP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i="1">
                          <a:effectLst/>
                        </a:rPr>
                        <a:t>pixels</a:t>
                      </a:r>
                      <a:endParaRPr lang="en-US" sz="1400" b="1">
                        <a:effectLst/>
                      </a:endParaRP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 dirty="0">
                          <a:effectLst/>
                        </a:rPr>
                        <a:t>设置视频播放器的高度。</a:t>
                      </a: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94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sng">
                          <a:solidFill>
                            <a:srgbClr val="900B09"/>
                          </a:solidFill>
                          <a:effectLst/>
                          <a:hlinkClick r:id="rId5" tooltip="HTML5 &lt;video&gt; loop 属性"/>
                        </a:rPr>
                        <a:t>loop</a:t>
                      </a:r>
                      <a:endParaRPr lang="en-US" sz="1400" b="1">
                        <a:effectLst/>
                      </a:endParaRP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loop</a:t>
                      </a: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>
                          <a:effectLst/>
                        </a:rPr>
                        <a:t>如果出现该属性，则当媒介文件完成播放后再次开始播放。</a:t>
                      </a: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674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sng">
                          <a:solidFill>
                            <a:srgbClr val="900B09"/>
                          </a:solidFill>
                          <a:effectLst/>
                          <a:hlinkClick r:id="rId6" tooltip="HTML5 &lt;video&gt; preload 属性"/>
                        </a:rPr>
                        <a:t>preload</a:t>
                      </a:r>
                      <a:endParaRPr lang="en-US" sz="1400" b="1">
                        <a:effectLst/>
                      </a:endParaRP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preload</a:t>
                      </a: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>
                          <a:effectLst/>
                        </a:rPr>
                        <a:t>如果出现该属性，则视频在页面加载时进行加载，并预备播放。</a:t>
                      </a:r>
                    </a:p>
                    <a:p>
                      <a:pPr fontAlgn="t"/>
                      <a:r>
                        <a:rPr lang="zh-CN" altLang="en-US" sz="1400" b="1">
                          <a:effectLst/>
                        </a:rPr>
                        <a:t>如果使用 </a:t>
                      </a:r>
                      <a:r>
                        <a:rPr lang="en-US" altLang="zh-CN" sz="1400" b="1">
                          <a:effectLst/>
                        </a:rPr>
                        <a:t>"autoplay"</a:t>
                      </a:r>
                      <a:r>
                        <a:rPr lang="zh-CN" altLang="en-US" sz="1400" b="1">
                          <a:effectLst/>
                        </a:rPr>
                        <a:t>，则忽略该属性。</a:t>
                      </a: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14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sng">
                          <a:solidFill>
                            <a:srgbClr val="900B09"/>
                          </a:solidFill>
                          <a:effectLst/>
                          <a:hlinkClick r:id="rId7" tooltip="HTML5 &lt;video&gt; src 属性"/>
                        </a:rPr>
                        <a:t>src</a:t>
                      </a:r>
                      <a:endParaRPr lang="en-US" sz="1400" b="1">
                        <a:effectLst/>
                      </a:endParaRP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i="1">
                          <a:effectLst/>
                        </a:rPr>
                        <a:t>url</a:t>
                      </a:r>
                      <a:endParaRPr lang="en-US" sz="1400" b="1">
                        <a:effectLst/>
                      </a:endParaRP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>
                          <a:effectLst/>
                        </a:rPr>
                        <a:t>要播放的视频的 </a:t>
                      </a:r>
                      <a:r>
                        <a:rPr lang="en-US" altLang="zh-CN" sz="1400" b="1">
                          <a:effectLst/>
                        </a:rPr>
                        <a:t>URL</a:t>
                      </a:r>
                      <a:r>
                        <a:rPr lang="zh-CN" altLang="en-US" sz="1400" b="1">
                          <a:effectLst/>
                        </a:rPr>
                        <a:t>。</a:t>
                      </a: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157">
                <a:tc>
                  <a:txBody>
                    <a:bodyPr/>
                    <a:lstStyle/>
                    <a:p>
                      <a:pPr fontAlgn="t"/>
                      <a:r>
                        <a:rPr lang="en-US" sz="1400" b="1" u="sng">
                          <a:solidFill>
                            <a:srgbClr val="900B09"/>
                          </a:solidFill>
                          <a:effectLst/>
                          <a:hlinkClick r:id="rId8" tooltip="HTML5 &lt;video&gt; width 属性"/>
                        </a:rPr>
                        <a:t>width</a:t>
                      </a:r>
                      <a:endParaRPr lang="en-US" sz="1400" b="1">
                        <a:effectLst/>
                      </a:endParaRP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i="1" dirty="0">
                          <a:effectLst/>
                        </a:rPr>
                        <a:t>pixels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 dirty="0">
                          <a:effectLst/>
                        </a:rPr>
                        <a:t>设置视频播放器的宽度。</a:t>
                      </a:r>
                    </a:p>
                  </a:txBody>
                  <a:tcPr marL="36382" marR="90956" marT="36382" marB="363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72198" y="6334780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9" action="ppaction://hlinkfile"/>
              </a:rPr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775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9887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媒体支持：</a:t>
            </a:r>
            <a:r>
              <a:rPr lang="en-US" altLang="zh-CN" dirty="0"/>
              <a:t>Video</a:t>
            </a:r>
            <a:r>
              <a:rPr lang="zh-CN" altLang="en-US" dirty="0"/>
              <a:t>和</a:t>
            </a:r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A0E0CB9-E29F-4C70-BE85-364C5D7A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429104-1F56-4FC8-A1B0-6C26BBA15D9F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306286" y="1096347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5000" cap="flat" cmpd="thickThin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55000" cap="flat" cmpd="thickThin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https://www.bilibili.com/video/av52670599?p=119</a:t>
            </a: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659292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404664"/>
            <a:ext cx="8507288" cy="5602436"/>
          </a:xfrm>
        </p:spPr>
        <p:txBody>
          <a:bodyPr/>
          <a:lstStyle/>
          <a:p>
            <a:r>
              <a:rPr lang="en-US" altLang="zh-CN" dirty="0"/>
              <a:t> canvas </a:t>
            </a:r>
            <a:r>
              <a:rPr lang="zh-CN" altLang="en-US" dirty="0"/>
              <a:t>元素使用 </a:t>
            </a:r>
            <a:r>
              <a:rPr lang="en-US" altLang="zh-CN" dirty="0"/>
              <a:t>JavaScript </a:t>
            </a:r>
            <a:r>
              <a:rPr lang="zh-CN" altLang="en-US" dirty="0"/>
              <a:t>在网页上绘制图像</a:t>
            </a:r>
            <a:r>
              <a:rPr lang="en-US" altLang="zh-CN" dirty="0"/>
              <a:t>.</a:t>
            </a:r>
            <a:r>
              <a:rPr lang="zh-CN" altLang="en-US" dirty="0"/>
              <a:t>画布是一个矩形区域，可以控制其每一像素。</a:t>
            </a:r>
          </a:p>
          <a:p>
            <a:r>
              <a:rPr lang="en-US" altLang="zh-CN" dirty="0"/>
              <a:t>canvas </a:t>
            </a:r>
            <a:r>
              <a:rPr lang="zh-CN" altLang="en-US" dirty="0"/>
              <a:t>拥有多种绘制路径、矩形、圆形、字符以及添加图像的方法。</a:t>
            </a:r>
            <a:endParaRPr lang="en-US" altLang="zh-CN" dirty="0"/>
          </a:p>
          <a:p>
            <a:r>
              <a:rPr lang="en-US" altLang="zh-CN" dirty="0"/>
              <a:t>Canvas</a:t>
            </a:r>
            <a:r>
              <a:rPr lang="zh-CN" altLang="en-US" dirty="0"/>
              <a:t>绘制步骤</a:t>
            </a:r>
            <a:endParaRPr lang="en-US" altLang="zh-CN" dirty="0"/>
          </a:p>
          <a:p>
            <a:pPr lvl="1"/>
            <a:r>
              <a:rPr lang="zh-CN" altLang="en-US" dirty="0"/>
              <a:t>创建 </a:t>
            </a:r>
            <a:r>
              <a:rPr lang="en-US" altLang="zh-CN" dirty="0"/>
              <a:t>Canvas </a:t>
            </a:r>
            <a:r>
              <a:rPr lang="zh-CN" altLang="en-US" dirty="0"/>
              <a:t>元素，向 </a:t>
            </a:r>
            <a:r>
              <a:rPr lang="en-US" altLang="zh-CN" dirty="0"/>
              <a:t>HTML5 </a:t>
            </a:r>
            <a:r>
              <a:rPr lang="zh-CN" altLang="en-US" dirty="0"/>
              <a:t>页面添加 </a:t>
            </a:r>
            <a:r>
              <a:rPr lang="en-US" altLang="zh-CN" dirty="0"/>
              <a:t>canvas </a:t>
            </a:r>
            <a:r>
              <a:rPr lang="zh-CN" altLang="en-US" dirty="0"/>
              <a:t>元素。规定元素的 </a:t>
            </a:r>
            <a:r>
              <a:rPr lang="en-US" altLang="zh-CN" dirty="0"/>
              <a:t>id</a:t>
            </a:r>
            <a:r>
              <a:rPr lang="zh-CN" altLang="en-US" dirty="0"/>
              <a:t>、宽度和高度：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b="1" dirty="0"/>
              <a:t>通过 </a:t>
            </a:r>
            <a:r>
              <a:rPr lang="en-US" altLang="zh-CN" b="1" dirty="0"/>
              <a:t>JavaScript </a:t>
            </a:r>
            <a:r>
              <a:rPr lang="zh-CN" altLang="en-US" b="1" dirty="0"/>
              <a:t>来绘制</a:t>
            </a:r>
          </a:p>
          <a:p>
            <a:pPr lvl="2"/>
            <a:r>
              <a:rPr lang="zh-CN" altLang="en-US" dirty="0"/>
              <a:t>寻找页面中的</a:t>
            </a:r>
            <a:r>
              <a:rPr lang="en-US" altLang="zh-CN" dirty="0"/>
              <a:t>canvas</a:t>
            </a:r>
            <a:r>
              <a:rPr lang="zh-CN" altLang="en-US" dirty="0"/>
              <a:t>元素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通过</a:t>
            </a:r>
            <a:r>
              <a:rPr lang="en-US" altLang="zh-CN" dirty="0"/>
              <a:t>canvas</a:t>
            </a:r>
            <a:r>
              <a:rPr lang="zh-CN" altLang="en-US" dirty="0"/>
              <a:t>元素的</a:t>
            </a:r>
            <a:r>
              <a:rPr lang="en-US" altLang="zh-CN" dirty="0" err="1"/>
              <a:t>getContext</a:t>
            </a:r>
            <a:r>
              <a:rPr lang="zh-CN" altLang="en-US" dirty="0"/>
              <a:t>方法来获取其上下文（</a:t>
            </a:r>
            <a:r>
              <a:rPr lang="en-US" altLang="zh-CN" dirty="0"/>
              <a:t>Context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JS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3284984"/>
            <a:ext cx="79928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/>
              <a:t>&lt;canvas id="</a:t>
            </a:r>
            <a:r>
              <a:rPr lang="en-US" altLang="zh-CN" sz="1800" dirty="0" err="1"/>
              <a:t>myCanvas</a:t>
            </a:r>
            <a:r>
              <a:rPr lang="en-US" altLang="zh-CN" sz="1800" dirty="0"/>
              <a:t>" width="200" height="100"&gt;&lt;/canvas&gt;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826267" y="4562919"/>
            <a:ext cx="799420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/>
              <a:t>var</a:t>
            </a:r>
            <a:r>
              <a:rPr lang="en-US" altLang="zh-CN" sz="2400" dirty="0"/>
              <a:t> c=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myCanvas</a:t>
            </a:r>
            <a:r>
              <a:rPr lang="en-US" altLang="zh-CN" sz="2400" dirty="0"/>
              <a:t>");</a:t>
            </a:r>
          </a:p>
        </p:txBody>
      </p:sp>
      <p:sp>
        <p:nvSpPr>
          <p:cNvPr id="7" name="矩形 6"/>
          <p:cNvSpPr/>
          <p:nvPr/>
        </p:nvSpPr>
        <p:spPr>
          <a:xfrm>
            <a:off x="1043608" y="5727713"/>
            <a:ext cx="777686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cxt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c.getContext</a:t>
            </a:r>
            <a:r>
              <a:rPr lang="en-US" altLang="zh-CN" sz="2400" dirty="0"/>
              <a:t>("2d");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7984" y="6334780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demo1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6334780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 action="ppaction://hlinkfile"/>
              </a:rPr>
              <a:t>demo2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7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0" y="28848"/>
            <a:ext cx="8064896" cy="524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800" dirty="0"/>
              <a:t>&lt;script type="text/</a:t>
            </a:r>
            <a:r>
              <a:rPr lang="en-US" altLang="zh-CN" sz="1800" dirty="0" err="1"/>
              <a:t>javascript</a:t>
            </a:r>
            <a:r>
              <a:rPr lang="en-US" altLang="zh-CN" sz="1800" dirty="0"/>
              <a:t>"&gt;</a:t>
            </a:r>
          </a:p>
          <a:p>
            <a:pPr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window.onload</a:t>
            </a:r>
            <a:r>
              <a:rPr lang="en-US" altLang="zh-CN" sz="1800" dirty="0"/>
              <a:t> = function() {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myCanvas</a:t>
            </a:r>
            <a:r>
              <a:rPr lang="en-US" altLang="zh-CN" sz="1800" dirty="0">
                <a:solidFill>
                  <a:srgbClr val="FF0000"/>
                </a:solidFill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en-US" altLang="zh-CN" sz="1800" dirty="0" err="1">
                <a:solidFill>
                  <a:srgbClr val="FF0000"/>
                </a:solidFill>
              </a:rPr>
              <a:t>myCanvas</a:t>
            </a:r>
            <a:r>
              <a:rPr lang="en-US" altLang="zh-CN" sz="1800" dirty="0">
                <a:solidFill>
                  <a:srgbClr val="FF0000"/>
                </a:solidFill>
              </a:rPr>
              <a:t>");//</a:t>
            </a:r>
            <a:r>
              <a:rPr lang="zh-CN" altLang="en-US" sz="1800" dirty="0">
                <a:solidFill>
                  <a:srgbClr val="FF0000"/>
                </a:solidFill>
              </a:rPr>
              <a:t>使用 </a:t>
            </a:r>
            <a:r>
              <a:rPr lang="en-US" altLang="zh-CN" sz="1800" dirty="0">
                <a:solidFill>
                  <a:srgbClr val="FF0000"/>
                </a:solidFill>
              </a:rPr>
              <a:t>Canvas </a:t>
            </a:r>
            <a:r>
              <a:rPr lang="zh-CN" altLang="en-US" sz="1800" dirty="0">
                <a:solidFill>
                  <a:srgbClr val="FF0000"/>
                </a:solidFill>
              </a:rPr>
              <a:t>元素</a:t>
            </a:r>
          </a:p>
          <a:p>
            <a:pPr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        </a:t>
            </a:r>
            <a:r>
              <a:rPr lang="en-US" altLang="zh-CN" sz="1800" dirty="0" err="1">
                <a:solidFill>
                  <a:srgbClr val="0000FF"/>
                </a:solidFill>
              </a:rPr>
              <a:t>var</a:t>
            </a:r>
            <a:r>
              <a:rPr lang="en-US" altLang="zh-CN" sz="1800" dirty="0">
                <a:solidFill>
                  <a:srgbClr val="0000FF"/>
                </a:solidFill>
              </a:rPr>
              <a:t> context = </a:t>
            </a:r>
            <a:r>
              <a:rPr lang="en-US" altLang="zh-CN" sz="1800" dirty="0" err="1">
                <a:solidFill>
                  <a:srgbClr val="0000FF"/>
                </a:solidFill>
              </a:rPr>
              <a:t>myCanvas.getContext</a:t>
            </a:r>
            <a:r>
              <a:rPr lang="en-US" altLang="zh-CN" sz="1800" dirty="0">
                <a:solidFill>
                  <a:srgbClr val="0000FF"/>
                </a:solidFill>
              </a:rPr>
              <a:t>("2d");//</a:t>
            </a:r>
            <a:r>
              <a:rPr lang="zh-CN" altLang="en-US" sz="1800" dirty="0">
                <a:solidFill>
                  <a:srgbClr val="0000FF"/>
                </a:solidFill>
              </a:rPr>
              <a:t>通过</a:t>
            </a:r>
            <a:r>
              <a:rPr lang="en-US" altLang="zh-CN" sz="1800" dirty="0">
                <a:solidFill>
                  <a:srgbClr val="0000FF"/>
                </a:solidFill>
              </a:rPr>
              <a:t>canvas</a:t>
            </a:r>
            <a:r>
              <a:rPr lang="zh-CN" altLang="en-US" sz="1800" dirty="0">
                <a:solidFill>
                  <a:srgbClr val="0000FF"/>
                </a:solidFill>
              </a:rPr>
              <a:t>元素的</a:t>
            </a:r>
            <a:r>
              <a:rPr lang="en-US" altLang="zh-CN" sz="1800" dirty="0" err="1">
                <a:solidFill>
                  <a:srgbClr val="0000FF"/>
                </a:solidFill>
              </a:rPr>
              <a:t>getContext</a:t>
            </a:r>
            <a:r>
              <a:rPr lang="zh-CN" altLang="en-US" sz="1800" dirty="0">
                <a:solidFill>
                  <a:srgbClr val="0000FF"/>
                </a:solidFill>
              </a:rPr>
              <a:t>方法来获取其上下文</a:t>
            </a:r>
          </a:p>
          <a:p>
            <a:pPr>
              <a:buNone/>
            </a:pPr>
            <a:r>
              <a:rPr lang="zh-CN" altLang="en-US" sz="1800" dirty="0"/>
              <a:t>        </a:t>
            </a:r>
            <a:r>
              <a:rPr lang="en-US" altLang="zh-CN" sz="1800" dirty="0" err="1"/>
              <a:t>context.translate</a:t>
            </a:r>
            <a:r>
              <a:rPr lang="en-US" altLang="zh-CN" sz="1800" dirty="0"/>
              <a:t>(250, 100);//</a:t>
            </a:r>
            <a:r>
              <a:rPr lang="zh-CN" altLang="en-US" sz="1800" dirty="0"/>
              <a:t>重新映射画布上的 </a:t>
            </a:r>
            <a:r>
              <a:rPr lang="en-US" altLang="zh-CN" sz="1800" dirty="0"/>
              <a:t>(0,0) </a:t>
            </a:r>
            <a:r>
              <a:rPr lang="zh-CN" altLang="en-US" sz="1800" dirty="0"/>
              <a:t>位置</a:t>
            </a:r>
          </a:p>
          <a:p>
            <a:pPr>
              <a:buNone/>
            </a:pPr>
            <a:r>
              <a:rPr lang="zh-CN" altLang="en-US" sz="1800" dirty="0"/>
              <a:t>        </a:t>
            </a:r>
            <a:r>
              <a:rPr lang="en-US" altLang="zh-CN" sz="1800" dirty="0" err="1"/>
              <a:t>context.fillStyle</a:t>
            </a:r>
            <a:r>
              <a:rPr lang="en-US" altLang="zh-CN" sz="1800" dirty="0"/>
              <a:t> = "</a:t>
            </a:r>
            <a:r>
              <a:rPr lang="en-US" altLang="zh-CN" sz="1800" dirty="0" err="1"/>
              <a:t>rgba</a:t>
            </a:r>
            <a:r>
              <a:rPr lang="en-US" altLang="zh-CN" sz="1800" dirty="0"/>
              <a:t>(0,0,255,0.25)";//</a:t>
            </a:r>
            <a:r>
              <a:rPr lang="zh-CN" altLang="en-US" sz="1800" dirty="0"/>
              <a:t>填充颜色</a:t>
            </a:r>
          </a:p>
          <a:p>
            <a:pPr>
              <a:buNone/>
            </a:pPr>
            <a:r>
              <a:rPr lang="zh-CN" altLang="en-US" sz="1800" dirty="0"/>
              <a:t>        </a:t>
            </a:r>
            <a:r>
              <a:rPr lang="en-US" altLang="zh-CN" sz="1800" dirty="0"/>
              <a:t>for (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25;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{</a:t>
            </a:r>
          </a:p>
          <a:p>
            <a:pPr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context.scale</a:t>
            </a:r>
            <a:r>
              <a:rPr lang="en-US" altLang="zh-CN" sz="1800" dirty="0"/>
              <a:t>(0.93, 0.93);//</a:t>
            </a:r>
            <a:r>
              <a:rPr lang="zh-CN" altLang="en-US" sz="1800" dirty="0"/>
              <a:t>扩大</a:t>
            </a:r>
          </a:p>
          <a:p>
            <a:pPr>
              <a:buNone/>
            </a:pPr>
            <a:r>
              <a:rPr lang="zh-CN" altLang="en-US" sz="1800" dirty="0"/>
              <a:t>            </a:t>
            </a:r>
            <a:r>
              <a:rPr lang="en-US" altLang="zh-CN" sz="1800" dirty="0" err="1"/>
              <a:t>context.rotate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Math.PI</a:t>
            </a:r>
            <a:r>
              <a:rPr lang="en-US" altLang="zh-CN" sz="1800" dirty="0"/>
              <a:t> / 9);//</a:t>
            </a:r>
            <a:r>
              <a:rPr lang="zh-CN" altLang="en-US" sz="1800" dirty="0"/>
              <a:t>旋转</a:t>
            </a:r>
          </a:p>
          <a:p>
            <a:pPr>
              <a:buNone/>
            </a:pPr>
            <a:r>
              <a:rPr lang="zh-CN" altLang="en-US" sz="1800" dirty="0"/>
              <a:t>            </a:t>
            </a:r>
            <a:r>
              <a:rPr lang="en-US" altLang="zh-CN" sz="1800" dirty="0" err="1"/>
              <a:t>context.translate</a:t>
            </a:r>
            <a:r>
              <a:rPr lang="en-US" altLang="zh-CN" sz="1800" dirty="0"/>
              <a:t>(35, 12);//</a:t>
            </a:r>
            <a:r>
              <a:rPr lang="zh-CN" altLang="en-US" sz="1800" dirty="0"/>
              <a:t>平移</a:t>
            </a:r>
          </a:p>
          <a:p>
            <a:pPr>
              <a:buNone/>
            </a:pPr>
            <a:r>
              <a:rPr lang="zh-CN" altLang="en-US" sz="1800" dirty="0"/>
              <a:t>            </a:t>
            </a:r>
            <a:r>
              <a:rPr lang="en-US" altLang="zh-CN" sz="1800" dirty="0" err="1"/>
              <a:t>context.fillRect</a:t>
            </a:r>
            <a:r>
              <a:rPr lang="en-US" altLang="zh-CN" sz="1800" dirty="0"/>
              <a:t>(0, 0, 100, 50);//</a:t>
            </a:r>
            <a:r>
              <a:rPr lang="zh-CN" altLang="en-US" sz="1800" dirty="0"/>
              <a:t>画矩形</a:t>
            </a:r>
          </a:p>
          <a:p>
            <a:pPr>
              <a:buNone/>
            </a:pPr>
            <a:r>
              <a:rPr lang="zh-CN" altLang="en-US" sz="1800" dirty="0"/>
              <a:t>        </a:t>
            </a: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/>
              <a:t>    }</a:t>
            </a:r>
          </a:p>
          <a:p>
            <a:pPr>
              <a:buNone/>
            </a:pPr>
            <a:r>
              <a:rPr lang="en-US" altLang="zh-CN" sz="1800" dirty="0"/>
              <a:t>&lt;/script&gt;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5605759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/>
              <a:t>&lt;canvas id=</a:t>
            </a:r>
            <a:r>
              <a:rPr lang="en-US" altLang="zh-CN" sz="2000" dirty="0" err="1"/>
              <a:t>myCanvas</a:t>
            </a:r>
            <a:r>
              <a:rPr lang="en-US" altLang="zh-CN" sz="2000" dirty="0"/>
              <a:t> width=500px height=500px&gt;&lt;/canvas&gt;</a:t>
            </a:r>
          </a:p>
        </p:txBody>
      </p:sp>
      <p:sp>
        <p:nvSpPr>
          <p:cNvPr id="7" name="动作按钮: 第一张 6">
            <a:hlinkClick r:id="" action="ppaction://hlinkshowjump?jump=lastslideviewed" highlightClick="1"/>
          </p:cNvPr>
          <p:cNvSpPr/>
          <p:nvPr/>
        </p:nvSpPr>
        <p:spPr>
          <a:xfrm>
            <a:off x="7786710" y="6005869"/>
            <a:ext cx="571504" cy="50006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7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文档的结构</a:t>
            </a:r>
          </a:p>
          <a:p>
            <a:pPr>
              <a:buFontTx/>
              <a:buNone/>
            </a:pPr>
            <a:endParaRPr lang="en-US" altLang="zh-CN"/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5B0C84B-D032-4DE1-9634-A6436F159118}" type="slidenum">
              <a:rPr lang="en-US" altLang="zh-CN">
                <a:ea typeface="宋体" pitchFamily="2" charset="-122"/>
              </a:rPr>
              <a:pPr/>
              <a:t>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6576" y="195263"/>
            <a:ext cx="5400674" cy="11096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文件的基本结构</a:t>
            </a:r>
          </a:p>
        </p:txBody>
      </p:sp>
      <p:sp>
        <p:nvSpPr>
          <p:cNvPr id="600069" name="AutoShape 5"/>
          <p:cNvSpPr>
            <a:spLocks noChangeArrowheads="1"/>
          </p:cNvSpPr>
          <p:nvPr/>
        </p:nvSpPr>
        <p:spPr bwMode="auto">
          <a:xfrm>
            <a:off x="500034" y="1928802"/>
            <a:ext cx="4960938" cy="3260765"/>
          </a:xfrm>
          <a:prstGeom prst="roundRect">
            <a:avLst>
              <a:gd name="adj" fmla="val 696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&lt;!DOCTYPE  html&gt;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&lt;HTML&gt;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&lt;HEAD&gt;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&lt;TITLE&gt;</a:t>
            </a:r>
            <a:r>
              <a:rPr lang="zh-CN" altLang="en-US" sz="1800" b="1" dirty="0">
                <a:ea typeface="宋体" pitchFamily="2" charset="-122"/>
                <a:cs typeface="Courier New" pitchFamily="49" charset="0"/>
              </a:rPr>
              <a:t>我的第一个网页 </a:t>
            </a: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&lt;/TITLE&gt;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&lt;/HEAD&gt;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&lt;BODY 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       Hello World!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&lt;/BODY&gt;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itchFamily="2" charset="-122"/>
                <a:cs typeface="Courier New" pitchFamily="49" charset="0"/>
              </a:rPr>
              <a:t>&lt;/HTML&gt;</a:t>
            </a:r>
          </a:p>
        </p:txBody>
      </p:sp>
      <p:sp>
        <p:nvSpPr>
          <p:cNvPr id="600070" name="AutoShape 6"/>
          <p:cNvSpPr>
            <a:spLocks/>
          </p:cNvSpPr>
          <p:nvPr/>
        </p:nvSpPr>
        <p:spPr bwMode="auto">
          <a:xfrm>
            <a:off x="6921500" y="2082800"/>
            <a:ext cx="415925" cy="2819400"/>
          </a:xfrm>
          <a:prstGeom prst="rightBrace">
            <a:avLst>
              <a:gd name="adj1" fmla="val 56489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b="1"/>
          </a:p>
        </p:txBody>
      </p:sp>
      <p:sp>
        <p:nvSpPr>
          <p:cNvPr id="600071" name="AutoShape 7"/>
          <p:cNvSpPr>
            <a:spLocks noChangeArrowheads="1"/>
          </p:cNvSpPr>
          <p:nvPr/>
        </p:nvSpPr>
        <p:spPr bwMode="gray">
          <a:xfrm>
            <a:off x="7383463" y="3116263"/>
            <a:ext cx="1512887" cy="757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黑体" pitchFamily="2" charset="-122"/>
              </a:rPr>
              <a:t>HTML </a:t>
            </a:r>
            <a:r>
              <a:rPr lang="zh-CN" altLang="en-US" sz="1800" b="1">
                <a:ea typeface="黑体" pitchFamily="2" charset="-122"/>
              </a:rPr>
              <a:t>网页</a:t>
            </a:r>
          </a:p>
        </p:txBody>
      </p:sp>
      <p:sp>
        <p:nvSpPr>
          <p:cNvPr id="600072" name="AutoShape 8"/>
          <p:cNvSpPr>
            <a:spLocks noChangeArrowheads="1"/>
          </p:cNvSpPr>
          <p:nvPr/>
        </p:nvSpPr>
        <p:spPr bwMode="gray">
          <a:xfrm>
            <a:off x="4787900" y="2484438"/>
            <a:ext cx="2025650" cy="704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黑体" pitchFamily="2" charset="-122"/>
              </a:rPr>
              <a:t>&lt;HEAD&gt;</a:t>
            </a:r>
            <a:r>
              <a:rPr lang="zh-CN" altLang="en-US" sz="1800" b="1">
                <a:ea typeface="黑体" pitchFamily="2" charset="-122"/>
              </a:rPr>
              <a:t>头部部分</a:t>
            </a:r>
          </a:p>
        </p:txBody>
      </p:sp>
      <p:sp>
        <p:nvSpPr>
          <p:cNvPr id="600073" name="AutoShape 9"/>
          <p:cNvSpPr>
            <a:spLocks noChangeArrowheads="1"/>
          </p:cNvSpPr>
          <p:nvPr/>
        </p:nvSpPr>
        <p:spPr bwMode="gray">
          <a:xfrm>
            <a:off x="4787900" y="3429000"/>
            <a:ext cx="2089150" cy="704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黑体" pitchFamily="2" charset="-122"/>
              </a:rPr>
              <a:t>&lt;BODY&gt;</a:t>
            </a:r>
            <a:r>
              <a:rPr lang="zh-CN" altLang="en-US" sz="1800" b="1">
                <a:ea typeface="黑体" pitchFamily="2" charset="-122"/>
              </a:rPr>
              <a:t>主体部分</a:t>
            </a:r>
          </a:p>
        </p:txBody>
      </p:sp>
      <p:sp>
        <p:nvSpPr>
          <p:cNvPr id="600074" name="AutoShape 10"/>
          <p:cNvSpPr>
            <a:spLocks noChangeArrowheads="1"/>
          </p:cNvSpPr>
          <p:nvPr/>
        </p:nvSpPr>
        <p:spPr bwMode="gray">
          <a:xfrm>
            <a:off x="468313" y="5300663"/>
            <a:ext cx="7848600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  <a:ea typeface="黑体" pitchFamily="2" charset="-122"/>
              </a:rPr>
              <a:t>&lt;HTML&gt;…&lt;/HTML&gt;</a:t>
            </a:r>
            <a:r>
              <a:rPr lang="zh-CN" altLang="en-US" sz="2000" b="1">
                <a:ea typeface="黑体" pitchFamily="2" charset="-122"/>
              </a:rPr>
              <a:t>标签标记 </a:t>
            </a:r>
            <a:r>
              <a:rPr lang="en-US" altLang="zh-CN" sz="2000" b="1">
                <a:ea typeface="黑体" pitchFamily="2" charset="-122"/>
              </a:rPr>
              <a:t>HTML </a:t>
            </a:r>
            <a:r>
              <a:rPr lang="zh-CN" altLang="en-US" sz="2000" b="1">
                <a:ea typeface="黑体" pitchFamily="2" charset="-122"/>
              </a:rPr>
              <a:t>文档的开始和结束</a:t>
            </a:r>
            <a:endParaRPr lang="en-US" sz="2000" b="1">
              <a:ea typeface="黑体" pitchFamily="2" charset="-122"/>
            </a:endParaRPr>
          </a:p>
        </p:txBody>
      </p:sp>
      <p:sp>
        <p:nvSpPr>
          <p:cNvPr id="600075" name="AutoShape 11"/>
          <p:cNvSpPr>
            <a:spLocks/>
          </p:cNvSpPr>
          <p:nvPr/>
        </p:nvSpPr>
        <p:spPr bwMode="auto">
          <a:xfrm>
            <a:off x="4414838" y="3392488"/>
            <a:ext cx="288925" cy="863600"/>
          </a:xfrm>
          <a:prstGeom prst="rightBrace">
            <a:avLst>
              <a:gd name="adj1" fmla="val 2490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00076" name="AutoShape 12"/>
          <p:cNvSpPr>
            <a:spLocks/>
          </p:cNvSpPr>
          <p:nvPr/>
        </p:nvSpPr>
        <p:spPr bwMode="auto">
          <a:xfrm>
            <a:off x="4419600" y="2408238"/>
            <a:ext cx="288925" cy="863600"/>
          </a:xfrm>
          <a:prstGeom prst="rightBrace">
            <a:avLst>
              <a:gd name="adj1" fmla="val 2490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00077" name="AutoShape 13"/>
          <p:cNvSpPr>
            <a:spLocks noChangeArrowheads="1"/>
          </p:cNvSpPr>
          <p:nvPr/>
        </p:nvSpPr>
        <p:spPr bwMode="auto">
          <a:xfrm>
            <a:off x="2843213" y="2205038"/>
            <a:ext cx="1222375" cy="398462"/>
          </a:xfrm>
          <a:prstGeom prst="wedgeRoundRectCallout">
            <a:avLst>
              <a:gd name="adj1" fmla="val -41037"/>
              <a:gd name="adj2" fmla="val 990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网页标题</a:t>
            </a:r>
          </a:p>
        </p:txBody>
      </p:sp>
      <p:sp>
        <p:nvSpPr>
          <p:cNvPr id="600078" name="AutoShape 14"/>
          <p:cNvSpPr>
            <a:spLocks noChangeArrowheads="1"/>
          </p:cNvSpPr>
          <p:nvPr/>
        </p:nvSpPr>
        <p:spPr bwMode="auto">
          <a:xfrm>
            <a:off x="1835150" y="4365625"/>
            <a:ext cx="2160588" cy="693738"/>
          </a:xfrm>
          <a:prstGeom prst="wedgeRoundRectCallout">
            <a:avLst>
              <a:gd name="adj1" fmla="val -43389"/>
              <a:gd name="adj2" fmla="val -932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网页内容，可以是文本、图像等</a:t>
            </a:r>
          </a:p>
        </p:txBody>
      </p:sp>
      <p:sp>
        <p:nvSpPr>
          <p:cNvPr id="13327" name="AutoShape 16"/>
          <p:cNvSpPr>
            <a:spLocks noChangeArrowheads="1"/>
          </p:cNvSpPr>
          <p:nvPr/>
        </p:nvSpPr>
        <p:spPr bwMode="auto">
          <a:xfrm>
            <a:off x="5867400" y="2708275"/>
            <a:ext cx="914400" cy="609600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00081" name="AutoShape 17"/>
          <p:cNvSpPr>
            <a:spLocks noChangeArrowheads="1"/>
          </p:cNvSpPr>
          <p:nvPr/>
        </p:nvSpPr>
        <p:spPr bwMode="gray">
          <a:xfrm>
            <a:off x="468313" y="5300663"/>
            <a:ext cx="7942262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  <a:cs typeface="Courier New" pitchFamily="49" charset="0"/>
              </a:rPr>
              <a:t>这部分包含文本、图像和链接。它包括在 </a:t>
            </a:r>
            <a:r>
              <a:rPr lang="en-US" sz="1800" b="1">
                <a:solidFill>
                  <a:srgbClr val="FF0000"/>
                </a:solidFill>
                <a:ea typeface="黑体" pitchFamily="2" charset="-122"/>
                <a:cs typeface="Courier New" pitchFamily="49" charset="0"/>
              </a:rPr>
              <a:t>&lt;BODY&gt;…&lt;/BODY&gt;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 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标签内</a:t>
            </a:r>
            <a:endParaRPr lang="en-US" sz="1800" b="1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13329" name="Text Box 18"/>
          <p:cNvSpPr txBox="1">
            <a:spLocks noChangeArrowheads="1"/>
          </p:cNvSpPr>
          <p:nvPr/>
        </p:nvSpPr>
        <p:spPr bwMode="auto">
          <a:xfrm>
            <a:off x="3830638" y="1281113"/>
            <a:ext cx="18002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hlinkClick r:id="rId2" action="ppaction://hlinkfile"/>
              </a:rPr>
              <a:t>查看源代码</a:t>
            </a:r>
            <a:endParaRPr lang="zh-CN" altLang="en-US" sz="2400" b="1" dirty="0"/>
          </a:p>
        </p:txBody>
      </p:sp>
      <p:sp>
        <p:nvSpPr>
          <p:cNvPr id="600083" name="AutoShape 19"/>
          <p:cNvSpPr>
            <a:spLocks noChangeArrowheads="1"/>
          </p:cNvSpPr>
          <p:nvPr/>
        </p:nvSpPr>
        <p:spPr bwMode="gray">
          <a:xfrm>
            <a:off x="506413" y="5297488"/>
            <a:ext cx="7886700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1800" b="1">
                <a:ea typeface="黑体" pitchFamily="2" charset="-122"/>
              </a:rPr>
              <a:t>这部分包括标题和其他说明信息。包括在 </a:t>
            </a:r>
            <a:r>
              <a:rPr lang="en-US" sz="1800" b="1">
                <a:solidFill>
                  <a:srgbClr val="FF0000"/>
                </a:solidFill>
                <a:ea typeface="黑体" pitchFamily="2" charset="-122"/>
              </a:rPr>
              <a:t>&lt;HEAD&gt;…&lt;/HEAD&gt;</a:t>
            </a:r>
            <a:r>
              <a:rPr lang="en-US" altLang="zh-CN" sz="1800" b="1">
                <a:ea typeface="黑体" pitchFamily="2" charset="-122"/>
              </a:rPr>
              <a:t> </a:t>
            </a:r>
            <a:r>
              <a:rPr lang="zh-CN" altLang="en-US" sz="1800" b="1">
                <a:ea typeface="黑体" pitchFamily="2" charset="-122"/>
              </a:rPr>
              <a:t>标签内</a:t>
            </a:r>
            <a:endParaRPr lang="en-US" sz="1800" b="1">
              <a:ea typeface="黑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58082" y="6000768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Demo 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1928802"/>
            <a:ext cx="932452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&lt;!DOCTYPE html PUBLIC "-//W3C//DTD XHTML 1.0 Transitional//EN" "http://www.w3.org/TR/xhtml1/DTD/xhtml1-transitional.dtd"&gt;</a:t>
            </a:r>
          </a:p>
          <a:p>
            <a:r>
              <a:rPr lang="en-US" altLang="zh-CN" sz="2000"/>
              <a:t>&lt;!</a:t>
            </a:r>
            <a:r>
              <a:rPr lang="en-US" altLang="zh-CN" sz="2000" dirty="0"/>
              <a:t>DOCTYPE HTML PUBLIC "-//W3C//DTD HTML 4.01 Transitional//EN" " http://www.w3.org/TR/html4/loose.dtd"&gt;</a:t>
            </a:r>
          </a:p>
        </p:txBody>
      </p:sp>
      <p:sp>
        <p:nvSpPr>
          <p:cNvPr id="4" name="矩形 3"/>
          <p:cNvSpPr/>
          <p:nvPr/>
        </p:nvSpPr>
        <p:spPr>
          <a:xfrm>
            <a:off x="46955" y="4521988"/>
            <a:ext cx="8784977" cy="15573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http://www.xz.gov.cn/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http://www.meeting.edu.cn/meeting/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http://www.cumt.edu.cn/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0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600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600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9" grpId="0" animBg="1"/>
      <p:bldP spid="600070" grpId="0" animBg="1"/>
      <p:bldP spid="600071" grpId="0" animBg="1"/>
      <p:bldP spid="600072" grpId="0" animBg="1"/>
      <p:bldP spid="600073" grpId="0" animBg="1"/>
      <p:bldP spid="600074" grpId="0" animBg="1"/>
      <p:bldP spid="600075" grpId="0" animBg="1"/>
      <p:bldP spid="600076" grpId="0" animBg="1"/>
      <p:bldP spid="600077" grpId="0" animBg="1"/>
      <p:bldP spid="600077" grpId="1" animBg="1"/>
      <p:bldP spid="600078" grpId="0" animBg="1"/>
      <p:bldP spid="600081" grpId="0" animBg="1"/>
      <p:bldP spid="600081" grpId="1" animBg="1"/>
      <p:bldP spid="600083" grpId="0" animBg="1"/>
      <p:bldP spid="600083" grpId="1" animBg="1"/>
      <p:bldP spid="2" grpId="0" animBg="1"/>
      <p:bldP spid="2" grpId="1" animBg="1"/>
      <p:bldP spid="4" grpId="0" animBg="1"/>
      <p:bldP spid="4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SVG </a:t>
            </a:r>
            <a:r>
              <a:rPr lang="zh-CN" altLang="en-US" dirty="0"/>
              <a:t>用于定义用于网络的基于矢量的图形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SVG </a:t>
            </a:r>
            <a:r>
              <a:rPr lang="zh-CN" altLang="en-US" dirty="0">
                <a:solidFill>
                  <a:srgbClr val="0000FF"/>
                </a:solidFill>
              </a:rPr>
              <a:t>使用 </a:t>
            </a:r>
            <a:r>
              <a:rPr lang="en-US" altLang="zh-CN" dirty="0">
                <a:solidFill>
                  <a:srgbClr val="0000FF"/>
                </a:solidFill>
              </a:rPr>
              <a:t>XML </a:t>
            </a:r>
            <a:r>
              <a:rPr lang="zh-CN" altLang="en-US" dirty="0">
                <a:solidFill>
                  <a:srgbClr val="0000FF"/>
                </a:solidFill>
              </a:rPr>
              <a:t>格式定义图形</a:t>
            </a:r>
          </a:p>
          <a:p>
            <a:r>
              <a:rPr lang="en-US" altLang="zh-CN" dirty="0"/>
              <a:t>SVG </a:t>
            </a:r>
            <a:r>
              <a:rPr lang="zh-CN" altLang="en-US" dirty="0"/>
              <a:t>图像在放大或改变尺寸的情况下其图形质量不会有损失</a:t>
            </a:r>
          </a:p>
          <a:p>
            <a:r>
              <a:rPr lang="en-US" altLang="zh-CN" dirty="0"/>
              <a:t>SVG </a:t>
            </a:r>
            <a:r>
              <a:rPr lang="zh-CN" altLang="en-US" dirty="0"/>
              <a:t>是万维网联盟的标准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SVG(</a:t>
            </a:r>
            <a:r>
              <a:rPr lang="zh-CN" altLang="en-US" dirty="0"/>
              <a:t>可伸缩矢量图形 </a:t>
            </a:r>
            <a:r>
              <a:rPr lang="en-US" altLang="zh-CN" dirty="0"/>
              <a:t>,Scalable Vector Graphics)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7138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SVG </a:t>
            </a:r>
            <a:r>
              <a:rPr lang="zh-CN" altLang="en-US" dirty="0"/>
              <a:t>与 </a:t>
            </a:r>
            <a:r>
              <a:rPr lang="en-US" altLang="zh-CN" dirty="0"/>
              <a:t>Canvas</a:t>
            </a:r>
            <a:r>
              <a:rPr lang="zh-CN" altLang="en-US" dirty="0"/>
              <a:t>两者间的区别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544" y="5805264"/>
            <a:ext cx="4040188" cy="762000"/>
          </a:xfrm>
        </p:spPr>
        <p:txBody>
          <a:bodyPr/>
          <a:lstStyle/>
          <a:p>
            <a:r>
              <a:rPr lang="en-US" altLang="zh-CN" dirty="0"/>
              <a:t>SVG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3"/>
          </p:nvPr>
        </p:nvSpPr>
        <p:spPr>
          <a:xfrm>
            <a:off x="4716016" y="5805264"/>
            <a:ext cx="4041775" cy="762000"/>
          </a:xfrm>
        </p:spPr>
        <p:txBody>
          <a:bodyPr/>
          <a:lstStyle/>
          <a:p>
            <a:r>
              <a:rPr lang="en-US" altLang="zh-CN" dirty="0"/>
              <a:t>Canvas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CN" sz="2000" dirty="0"/>
              <a:t>SVG </a:t>
            </a:r>
            <a:r>
              <a:rPr lang="zh-CN" altLang="en-US" sz="2000" dirty="0"/>
              <a:t>是一种使用 </a:t>
            </a:r>
            <a:r>
              <a:rPr lang="en-US" altLang="zh-CN" sz="2000" dirty="0"/>
              <a:t>XML </a:t>
            </a:r>
            <a:r>
              <a:rPr lang="zh-CN" altLang="en-US" sz="2000" dirty="0"/>
              <a:t>描述 </a:t>
            </a:r>
            <a:r>
              <a:rPr lang="en-US" altLang="zh-CN" sz="2000" dirty="0"/>
              <a:t>2D </a:t>
            </a:r>
            <a:r>
              <a:rPr lang="zh-CN" altLang="en-US" sz="2000" dirty="0"/>
              <a:t>图形的语言。</a:t>
            </a:r>
            <a:endParaRPr lang="en-US" altLang="zh-CN" sz="2000" dirty="0"/>
          </a:p>
          <a:p>
            <a:r>
              <a:rPr lang="en-US" altLang="zh-CN" sz="2000" dirty="0"/>
              <a:t>SVG DOM </a:t>
            </a:r>
            <a:r>
              <a:rPr lang="zh-CN" altLang="en-US" sz="2000" dirty="0"/>
              <a:t>中的每个元素都是可以作为元素附加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事件处理器。</a:t>
            </a:r>
          </a:p>
          <a:p>
            <a:r>
              <a:rPr lang="zh-CN" altLang="en-US" sz="2000" dirty="0"/>
              <a:t>不依赖分辨率</a:t>
            </a:r>
          </a:p>
          <a:p>
            <a:r>
              <a:rPr lang="zh-CN" altLang="en-US" sz="2000" dirty="0"/>
              <a:t>支持事件处理器</a:t>
            </a:r>
          </a:p>
          <a:p>
            <a:r>
              <a:rPr lang="zh-CN" altLang="en-US" sz="2000" dirty="0"/>
              <a:t>最适合带有大型渲染区域的应用程序（比如谷歌地图）</a:t>
            </a:r>
          </a:p>
          <a:p>
            <a:r>
              <a:rPr lang="zh-CN" altLang="en-US" sz="2000" dirty="0"/>
              <a:t>复杂度高会减慢渲染速度（任何过度使用 </a:t>
            </a:r>
            <a:r>
              <a:rPr lang="en-US" altLang="zh-CN" sz="2000" dirty="0"/>
              <a:t>DOM </a:t>
            </a:r>
            <a:r>
              <a:rPr lang="zh-CN" altLang="en-US" sz="2000" dirty="0"/>
              <a:t>的应用都不快）</a:t>
            </a:r>
          </a:p>
          <a:p>
            <a:r>
              <a:rPr lang="zh-CN" altLang="en-US" sz="2000" dirty="0"/>
              <a:t>不适合游戏应用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sz="2000" dirty="0"/>
              <a:t>Canvas </a:t>
            </a:r>
            <a:r>
              <a:rPr lang="zh-CN" altLang="en-US" sz="2000" dirty="0"/>
              <a:t>通过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来绘制 </a:t>
            </a:r>
            <a:r>
              <a:rPr lang="en-US" altLang="zh-CN" sz="2000" dirty="0"/>
              <a:t>2D </a:t>
            </a:r>
            <a:r>
              <a:rPr lang="zh-CN" altLang="en-US" sz="2000" dirty="0"/>
              <a:t>图形。</a:t>
            </a:r>
          </a:p>
          <a:p>
            <a:r>
              <a:rPr lang="en-US" altLang="zh-CN" sz="2000" dirty="0"/>
              <a:t>Canvas </a:t>
            </a:r>
            <a:r>
              <a:rPr lang="zh-CN" altLang="en-US" sz="2000" dirty="0"/>
              <a:t>是逐像素进行渲染的。在 </a:t>
            </a:r>
            <a:r>
              <a:rPr lang="en-US" altLang="zh-CN" sz="2000" dirty="0"/>
              <a:t>canvas </a:t>
            </a:r>
            <a:r>
              <a:rPr lang="zh-CN" altLang="en-US" sz="2000" dirty="0"/>
              <a:t>中，一旦图形被绘制完成，它就不会继续得到浏览器的关注。</a:t>
            </a:r>
            <a:endParaRPr lang="en-US" altLang="zh-CN" sz="2000" dirty="0"/>
          </a:p>
          <a:p>
            <a:r>
              <a:rPr lang="zh-CN" altLang="en-US" sz="2000" dirty="0"/>
              <a:t>依赖分辨率</a:t>
            </a:r>
          </a:p>
          <a:p>
            <a:r>
              <a:rPr lang="zh-CN" altLang="en-US" sz="2000" dirty="0"/>
              <a:t>不支持事件处理器</a:t>
            </a:r>
          </a:p>
          <a:p>
            <a:r>
              <a:rPr lang="zh-CN" altLang="en-US" sz="2000" dirty="0"/>
              <a:t>弱的文本渲染能力</a:t>
            </a:r>
          </a:p>
          <a:p>
            <a:r>
              <a:rPr lang="zh-CN" altLang="en-US" sz="2000" dirty="0"/>
              <a:t>能够以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png</a:t>
            </a:r>
            <a:r>
              <a:rPr lang="en-US" altLang="zh-CN" sz="2000" dirty="0"/>
              <a:t> </a:t>
            </a:r>
            <a:r>
              <a:rPr lang="zh-CN" altLang="en-US" sz="2000" dirty="0"/>
              <a:t>或 </a:t>
            </a:r>
            <a:r>
              <a:rPr lang="en-US" altLang="zh-CN" sz="2000" dirty="0"/>
              <a:t>.jpg </a:t>
            </a:r>
            <a:r>
              <a:rPr lang="zh-CN" altLang="en-US" sz="2000" dirty="0"/>
              <a:t>格式保存结果图像</a:t>
            </a:r>
          </a:p>
          <a:p>
            <a:r>
              <a:rPr lang="zh-CN" altLang="en-US" sz="2000" dirty="0"/>
              <a:t>最适合图像密集型的游戏，其中的许多对象会被频繁重绘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9453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SVG</a:t>
            </a:r>
            <a:r>
              <a:rPr lang="zh-CN" altLang="en-US" dirty="0"/>
              <a:t>与其他图像格式比较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9552" y="1340768"/>
            <a:ext cx="8156828" cy="26037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SVG </a:t>
            </a:r>
            <a:r>
              <a:rPr lang="zh-CN" altLang="en-US" sz="2400" dirty="0"/>
              <a:t>图像可通过文本编辑器来创建和修改</a:t>
            </a:r>
          </a:p>
          <a:p>
            <a:r>
              <a:rPr lang="en-US" altLang="zh-CN" sz="2400" dirty="0"/>
              <a:t>SVG </a:t>
            </a:r>
            <a:r>
              <a:rPr lang="zh-CN" altLang="en-US" sz="2400" dirty="0"/>
              <a:t>图像可被搜索、索引、脚本化或压缩</a:t>
            </a:r>
          </a:p>
          <a:p>
            <a:r>
              <a:rPr lang="en-US" altLang="zh-CN" sz="2400" dirty="0"/>
              <a:t>SVG </a:t>
            </a:r>
            <a:r>
              <a:rPr lang="zh-CN" altLang="en-US" sz="2400" dirty="0"/>
              <a:t>可伸缩</a:t>
            </a:r>
          </a:p>
          <a:p>
            <a:r>
              <a:rPr lang="en-US" altLang="zh-CN" sz="2400" dirty="0"/>
              <a:t>SVG </a:t>
            </a:r>
            <a:r>
              <a:rPr lang="zh-CN" altLang="en-US" sz="2400" dirty="0"/>
              <a:t>图像可在任何的分辨率下被高质量地打印</a:t>
            </a:r>
          </a:p>
          <a:p>
            <a:r>
              <a:rPr lang="en-US" altLang="zh-CN" sz="2400" dirty="0"/>
              <a:t>SVG </a:t>
            </a:r>
            <a:r>
              <a:rPr lang="zh-CN" altLang="en-US" sz="2400" dirty="0"/>
              <a:t>图像中的文本是可选的，同时也是可搜索的</a:t>
            </a:r>
            <a:r>
              <a:rPr lang="en-US" altLang="zh-CN" sz="2400" dirty="0"/>
              <a:t>(</a:t>
            </a:r>
            <a:r>
              <a:rPr lang="zh-CN" altLang="en-US" sz="2400" dirty="0"/>
              <a:t>很适合制作地图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6" name="动作按钮: 第一张 5">
            <a:hlinkClick r:id="" action="ppaction://hlinkshowjump?jump=lastslideviewed" highlightClick="1"/>
          </p:cNvPr>
          <p:cNvSpPr/>
          <p:nvPr/>
        </p:nvSpPr>
        <p:spPr>
          <a:xfrm>
            <a:off x="8410628" y="6286519"/>
            <a:ext cx="571504" cy="50006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511" y="4101752"/>
            <a:ext cx="811698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svg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xmlns</a:t>
            </a:r>
            <a:r>
              <a:rPr lang="en-US" altLang="zh-CN" sz="2000" dirty="0"/>
              <a:t>="http://www.w3.org/2011/svg" version="1.1" height="190"&gt;</a:t>
            </a:r>
          </a:p>
          <a:p>
            <a:pPr>
              <a:buNone/>
            </a:pPr>
            <a:r>
              <a:rPr lang="en-US" altLang="zh-CN" sz="2000" dirty="0"/>
              <a:t>  &lt;polygon points="100,10 40,180 190,60 10,60 160,180"</a:t>
            </a:r>
          </a:p>
          <a:p>
            <a:pPr>
              <a:buNone/>
            </a:pPr>
            <a:r>
              <a:rPr lang="en-US" altLang="zh-CN" sz="2000" dirty="0"/>
              <a:t>  style="fill:lime;stroke:purple;stroke-width:5;fill-rule:evenodd;"&gt;</a:t>
            </a:r>
          </a:p>
          <a:p>
            <a:pPr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svg</a:t>
            </a:r>
            <a:r>
              <a:rPr lang="en-US" altLang="zh-CN" sz="2000" dirty="0"/>
              <a:t>&gt;</a:t>
            </a:r>
            <a:endParaRPr lang="zh-CN" altLang="en-US" sz="2000" dirty="0"/>
          </a:p>
        </p:txBody>
      </p:sp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4716016" y="6314184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 action="ppaction://hlinkfile"/>
              </a:rPr>
              <a:t>demo1</a:t>
            </a:r>
            <a:endParaRPr lang="zh-CN" altLang="en-US" dirty="0"/>
          </a:p>
        </p:txBody>
      </p:sp>
      <p:sp>
        <p:nvSpPr>
          <p:cNvPr id="9" name="TextBox 8">
            <a:hlinkClick r:id="rId2" action="ppaction://hlinkfile"/>
          </p:cNvPr>
          <p:cNvSpPr txBox="1"/>
          <p:nvPr/>
        </p:nvSpPr>
        <p:spPr>
          <a:xfrm>
            <a:off x="6307894" y="6334780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demo2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735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Html4</a:t>
            </a:r>
            <a:r>
              <a:rPr lang="zh-CN" altLang="en-US" dirty="0"/>
              <a:t>的时代在浏览器端存储点网站个性化的数据，尤其是用户浏览器的痕迹，用户的相关数据等一般只能存储在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客户端存储数据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11560" y="2852936"/>
            <a:ext cx="8352928" cy="36379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大多数浏览器支持最大为 </a:t>
            </a:r>
            <a:r>
              <a:rPr lang="en-US" altLang="zh-CN" sz="2400" dirty="0"/>
              <a:t>4096 </a:t>
            </a:r>
            <a:r>
              <a:rPr lang="zh-CN" altLang="en-US" sz="2400" dirty="0"/>
              <a:t>字节的 </a:t>
            </a:r>
            <a:r>
              <a:rPr lang="en-US" altLang="zh-CN" sz="2400" dirty="0"/>
              <a:t>Cookie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浏览器限制站点可以在用户计算机上存储的 </a:t>
            </a:r>
            <a:r>
              <a:rPr lang="en-US" altLang="zh-CN" sz="2400" dirty="0"/>
              <a:t>Cookie </a:t>
            </a:r>
            <a:r>
              <a:rPr lang="zh-CN" altLang="en-US" sz="2400" dirty="0"/>
              <a:t>的数量。大多数浏览器只允许每个站点存储 </a:t>
            </a:r>
            <a:r>
              <a:rPr lang="en-US" altLang="zh-CN" sz="2400" dirty="0"/>
              <a:t>20 </a:t>
            </a:r>
            <a:r>
              <a:rPr lang="zh-CN" altLang="en-US" sz="2400" dirty="0"/>
              <a:t>个 </a:t>
            </a:r>
            <a:r>
              <a:rPr lang="en-US" altLang="zh-CN" sz="2400" dirty="0"/>
              <a:t>Cookie</a:t>
            </a:r>
            <a:r>
              <a:rPr lang="zh-CN" altLang="en-US" sz="2400" dirty="0"/>
              <a:t>；如果试图存储更多 </a:t>
            </a:r>
            <a:r>
              <a:rPr lang="en-US" altLang="zh-CN" sz="2400" dirty="0"/>
              <a:t>Cookie</a:t>
            </a:r>
            <a:r>
              <a:rPr lang="zh-CN" altLang="en-US" sz="2400" dirty="0"/>
              <a:t>，则最旧的 </a:t>
            </a:r>
            <a:r>
              <a:rPr lang="en-US" altLang="zh-CN" sz="2400" dirty="0"/>
              <a:t>Cookie </a:t>
            </a:r>
            <a:r>
              <a:rPr lang="zh-CN" altLang="en-US" sz="2400" dirty="0"/>
              <a:t>便会被丢弃。</a:t>
            </a:r>
          </a:p>
          <a:p>
            <a:r>
              <a:rPr lang="zh-CN" altLang="en-US" sz="2400" dirty="0"/>
              <a:t>有些浏览器还会对它们将接受的来自所有站点的 </a:t>
            </a:r>
            <a:r>
              <a:rPr lang="en-US" altLang="zh-CN" sz="2400" dirty="0"/>
              <a:t>Cookie </a:t>
            </a:r>
            <a:r>
              <a:rPr lang="zh-CN" altLang="en-US" sz="2400" dirty="0"/>
              <a:t>总数作出绝对限制，通常为 </a:t>
            </a:r>
            <a:r>
              <a:rPr lang="en-US" altLang="zh-CN" sz="2400" dirty="0"/>
              <a:t>300 </a:t>
            </a:r>
            <a:r>
              <a:rPr lang="zh-CN" altLang="en-US" sz="2400" dirty="0"/>
              <a:t>个。</a:t>
            </a:r>
          </a:p>
          <a:p>
            <a:r>
              <a:rPr lang="en-US" altLang="zh-CN" sz="2400" dirty="0"/>
              <a:t>Cookie</a:t>
            </a:r>
            <a:r>
              <a:rPr lang="zh-CN" altLang="en-US" sz="2400" dirty="0"/>
              <a:t>默认情况都会随着</a:t>
            </a:r>
            <a:r>
              <a:rPr lang="en-US" altLang="zh-CN" sz="2400" dirty="0"/>
              <a:t>Http</a:t>
            </a:r>
            <a:r>
              <a:rPr lang="zh-CN" altLang="en-US" sz="2400" dirty="0"/>
              <a:t>请求发送到后台服务器，但并不是所有请求都需要</a:t>
            </a:r>
            <a:r>
              <a:rPr lang="en-US" altLang="zh-CN" sz="2400" dirty="0"/>
              <a:t>Cookie</a:t>
            </a:r>
            <a:r>
              <a:rPr lang="zh-CN" altLang="en-US" sz="2400" dirty="0"/>
              <a:t>的，比如：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、图片等请求则不需要</a:t>
            </a:r>
            <a:r>
              <a:rPr lang="en-US" altLang="zh-CN" sz="2400" dirty="0"/>
              <a:t>cookie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39663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HTML5 </a:t>
            </a:r>
            <a:r>
              <a:rPr lang="zh-CN" altLang="en-US" dirty="0"/>
              <a:t>提供了两种在客户端存储数据的新方法：</a:t>
            </a:r>
          </a:p>
          <a:p>
            <a:pPr lvl="1"/>
            <a:r>
              <a:rPr lang="en-US" altLang="zh-CN" dirty="0" err="1"/>
              <a:t>localStorage</a:t>
            </a:r>
            <a:r>
              <a:rPr lang="en-US" altLang="zh-CN" dirty="0"/>
              <a:t> - </a:t>
            </a:r>
            <a:r>
              <a:rPr lang="zh-CN" altLang="en-US" dirty="0"/>
              <a:t>没有时间限制的数据存储</a:t>
            </a:r>
          </a:p>
          <a:p>
            <a:pPr lvl="1"/>
            <a:r>
              <a:rPr lang="en-US" altLang="zh-CN" dirty="0" err="1"/>
              <a:t>sessionStorage</a:t>
            </a:r>
            <a:r>
              <a:rPr lang="en-US" altLang="zh-CN" dirty="0"/>
              <a:t> - </a:t>
            </a:r>
            <a:r>
              <a:rPr lang="zh-CN" altLang="en-US" dirty="0"/>
              <a:t>针对一个 </a:t>
            </a:r>
            <a:r>
              <a:rPr lang="en-US" altLang="zh-CN" dirty="0"/>
              <a:t>session </a:t>
            </a:r>
            <a:r>
              <a:rPr lang="zh-CN" altLang="en-US" dirty="0"/>
              <a:t>的数据存储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客户端存储数据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21834" y="3645024"/>
            <a:ext cx="7838598" cy="1643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/>
              <a:t>localStorage</a:t>
            </a:r>
            <a:r>
              <a:rPr lang="en-US" altLang="zh-CN" sz="2400" dirty="0"/>
              <a:t> </a:t>
            </a:r>
            <a:r>
              <a:rPr lang="zh-CN" altLang="en-US" sz="2400" dirty="0"/>
              <a:t>方法存储的数据没有时间限制。第二天、第二周或下一年之后，数据依然可用。</a:t>
            </a:r>
            <a:endParaRPr lang="en-US" altLang="zh-CN" sz="2400" dirty="0"/>
          </a:p>
          <a:p>
            <a:r>
              <a:rPr lang="en-US" altLang="zh-CN" sz="2400" dirty="0" err="1"/>
              <a:t>sessionStorage</a:t>
            </a:r>
            <a:r>
              <a:rPr lang="en-US" altLang="zh-CN" sz="2400" dirty="0"/>
              <a:t> </a:t>
            </a:r>
            <a:r>
              <a:rPr lang="zh-CN" altLang="en-US" sz="2400" dirty="0"/>
              <a:t>方法针对一个 </a:t>
            </a:r>
            <a:r>
              <a:rPr lang="en-US" altLang="zh-CN" sz="2400" dirty="0"/>
              <a:t>session </a:t>
            </a:r>
            <a:r>
              <a:rPr lang="zh-CN" altLang="en-US" sz="2400" dirty="0"/>
              <a:t>进行数据存储。当用户关闭浏览器窗口后，数据会被删除。</a:t>
            </a:r>
          </a:p>
        </p:txBody>
      </p:sp>
    </p:spTree>
    <p:extLst>
      <p:ext uri="{BB962C8B-B14F-4D97-AF65-F5344CB8AC3E}">
        <p14:creationId xmlns:p14="http://schemas.microsoft.com/office/powerpoint/2010/main" val="37518793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2"/>
          </a:xfrm>
        </p:spPr>
        <p:txBody>
          <a:bodyPr/>
          <a:lstStyle/>
          <a:p>
            <a:r>
              <a:rPr lang="en-US" altLang="zh-CN" dirty="0" err="1"/>
              <a:t>sessionStorage</a:t>
            </a:r>
            <a:r>
              <a:rPr lang="zh-CN" altLang="en-US" dirty="0"/>
              <a:t>与</a:t>
            </a:r>
            <a:r>
              <a:rPr lang="en-US" altLang="zh-CN" dirty="0" err="1"/>
              <a:t>localStorage</a:t>
            </a:r>
            <a:r>
              <a:rPr lang="zh-CN" altLang="en-US" dirty="0"/>
              <a:t>以</a:t>
            </a:r>
            <a:r>
              <a:rPr lang="en-US" altLang="zh-CN" dirty="0"/>
              <a:t>Key-Value</a:t>
            </a:r>
            <a:r>
              <a:rPr lang="zh-CN" altLang="en-US" dirty="0"/>
              <a:t>的形式存储数据</a:t>
            </a:r>
            <a:endParaRPr lang="en-US" altLang="zh-CN" dirty="0"/>
          </a:p>
          <a:p>
            <a:pPr lvl="1"/>
            <a:r>
              <a:rPr lang="en-US" altLang="zh-CN" dirty="0" err="1"/>
              <a:t>sessionStorage</a:t>
            </a:r>
            <a:r>
              <a:rPr lang="zh-CN" altLang="en-US" dirty="0"/>
              <a:t>对象可以直接操作存储在浏览器中的会话级别的</a:t>
            </a:r>
            <a:r>
              <a:rPr lang="en-US" altLang="zh-CN" dirty="0" err="1"/>
              <a:t>WebStorage</a:t>
            </a:r>
            <a:r>
              <a:rPr lang="zh-CN" altLang="en-US" dirty="0"/>
              <a:t>，与浏览器当前会话相关，当会话结束后，数据会自动清除，跟未设置过期时间的</a:t>
            </a:r>
            <a:r>
              <a:rPr lang="en-US" altLang="zh-CN" dirty="0"/>
              <a:t>Cookie</a:t>
            </a:r>
            <a:r>
              <a:rPr lang="zh-CN" altLang="en-US" dirty="0"/>
              <a:t>类似。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localStorage</a:t>
            </a:r>
            <a:r>
              <a:rPr lang="zh-CN" altLang="en-US" dirty="0"/>
              <a:t>数据不会随着</a:t>
            </a:r>
            <a:r>
              <a:rPr lang="en-US" altLang="zh-CN" dirty="0"/>
              <a:t>Http</a:t>
            </a:r>
            <a:r>
              <a:rPr lang="zh-CN" altLang="en-US" dirty="0"/>
              <a:t>请求发送到后台服务器，而且存储数据的大小机会不用考虑，在</a:t>
            </a:r>
            <a:r>
              <a:rPr lang="en-US" altLang="zh-CN" dirty="0"/>
              <a:t>HTML5</a:t>
            </a:r>
            <a:r>
              <a:rPr lang="zh-CN" altLang="en-US" dirty="0"/>
              <a:t>的标准中要求浏览器至少要支持到</a:t>
            </a:r>
            <a:r>
              <a:rPr lang="en-US" altLang="zh-CN" dirty="0"/>
              <a:t>4MB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11560" y="3717032"/>
            <a:ext cx="8280920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 err="1"/>
              <a:t>sessionStorage</a:t>
            </a:r>
            <a:r>
              <a:rPr lang="en-US" altLang="zh-CN" sz="2000" dirty="0"/>
              <a:t> 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localStorage</a:t>
            </a:r>
            <a:r>
              <a:rPr lang="zh-CN" altLang="en-US" sz="2000" dirty="0"/>
              <a:t>提供了四个方法来辅助进行对本地存储做相关操作。</a:t>
            </a:r>
          </a:p>
          <a:p>
            <a:pPr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setItem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key,value</a:t>
            </a:r>
            <a:r>
              <a:rPr lang="en-US" altLang="zh-CN" sz="2000" dirty="0"/>
              <a:t>)</a:t>
            </a:r>
            <a:r>
              <a:rPr lang="zh-CN" altLang="en-US" sz="2000" dirty="0"/>
              <a:t>：添加本地存储数据。</a:t>
            </a:r>
          </a:p>
          <a:p>
            <a:pPr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getItem</a:t>
            </a:r>
            <a:r>
              <a:rPr lang="en-US" altLang="zh-CN" sz="2000" dirty="0"/>
              <a:t>(key):</a:t>
            </a:r>
            <a:r>
              <a:rPr lang="zh-CN" altLang="en-US" sz="2000" dirty="0"/>
              <a:t>通过</a:t>
            </a:r>
            <a:r>
              <a:rPr lang="en-US" altLang="zh-CN" sz="2000" dirty="0"/>
              <a:t>key</a:t>
            </a:r>
            <a:r>
              <a:rPr lang="zh-CN" altLang="en-US" sz="2000" dirty="0"/>
              <a:t>获取相应的</a:t>
            </a:r>
            <a:r>
              <a:rPr lang="en-US" altLang="zh-CN" sz="2000" dirty="0"/>
              <a:t>Value</a:t>
            </a:r>
            <a:r>
              <a:rPr lang="zh-CN" altLang="en-US" sz="2000" dirty="0"/>
              <a:t>。</a:t>
            </a:r>
          </a:p>
          <a:p>
            <a:pPr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removeItem</a:t>
            </a:r>
            <a:r>
              <a:rPr lang="en-US" altLang="zh-CN" sz="2000" dirty="0"/>
              <a:t>(key):</a:t>
            </a:r>
            <a:r>
              <a:rPr lang="zh-CN" altLang="en-US" sz="2000" dirty="0"/>
              <a:t>通过</a:t>
            </a:r>
            <a:r>
              <a:rPr lang="en-US" altLang="zh-CN" sz="2000" dirty="0"/>
              <a:t>key</a:t>
            </a:r>
            <a:r>
              <a:rPr lang="zh-CN" altLang="en-US" sz="2000" dirty="0"/>
              <a:t>删除本地数据。</a:t>
            </a:r>
          </a:p>
          <a:p>
            <a:pPr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dirty="0"/>
              <a:t>clear():</a:t>
            </a:r>
            <a:r>
              <a:rPr lang="zh-CN" altLang="en-US" sz="2000" dirty="0"/>
              <a:t>清空数据。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32" y="6153255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dirty="0">
                <a:hlinkClick r:id="rId3" action="ppaction://hlinkfile"/>
              </a:rPr>
              <a:t>demo</a:t>
            </a:r>
            <a:endParaRPr lang="zh-CN" altLang="en-US" dirty="0"/>
          </a:p>
        </p:txBody>
      </p:sp>
      <p:sp>
        <p:nvSpPr>
          <p:cNvPr id="7" name="动作按钮: 第一张 6">
            <a:hlinkClick r:id="" action="ppaction://hlinkshowjump?jump=lastslideviewed" highlightClick="1"/>
          </p:cNvPr>
          <p:cNvSpPr/>
          <p:nvPr/>
        </p:nvSpPr>
        <p:spPr>
          <a:xfrm>
            <a:off x="8500667" y="5978732"/>
            <a:ext cx="571504" cy="50006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383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7993063" cy="1109663"/>
          </a:xfrm>
        </p:spPr>
        <p:txBody>
          <a:bodyPr/>
          <a:lstStyle/>
          <a:p>
            <a:r>
              <a:rPr lang="en-US" altLang="zh-CN" dirty="0"/>
              <a:t>HTML5  </a:t>
            </a:r>
            <a:r>
              <a:rPr lang="zh-CN" altLang="en-US" dirty="0"/>
              <a:t>增强型表单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zh-CN" altLang="en-US" dirty="0"/>
              <a:t>新的表单输入类型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pickers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  <a:p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zh-CN" altLang="en-US" dirty="0"/>
              <a:t>新特性和属性</a:t>
            </a:r>
            <a:endParaRPr lang="en-US" altLang="zh-CN" dirty="0"/>
          </a:p>
          <a:p>
            <a:r>
              <a:rPr lang="en-US" sz="1800" dirty="0" err="1">
                <a:solidFill>
                  <a:srgbClr val="FF0000"/>
                </a:solidFill>
              </a:rPr>
              <a:t>autocomplete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autofocus</a:t>
            </a:r>
          </a:p>
          <a:p>
            <a:r>
              <a:rPr lang="en-US" sz="1800" dirty="0"/>
              <a:t>form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form overrides</a:t>
            </a:r>
          </a:p>
          <a:p>
            <a:r>
              <a:rPr lang="en-US" sz="1800" dirty="0"/>
              <a:t>height </a:t>
            </a:r>
            <a:r>
              <a:rPr lang="zh-CN" altLang="en-US" sz="1800" dirty="0"/>
              <a:t>和 </a:t>
            </a:r>
            <a:r>
              <a:rPr lang="en-US" sz="1800" dirty="0"/>
              <a:t>width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/>
              <a:t>min, max </a:t>
            </a:r>
            <a:r>
              <a:rPr lang="zh-CN" altLang="en-US" sz="1800" dirty="0"/>
              <a:t>和 </a:t>
            </a:r>
            <a:r>
              <a:rPr lang="en-US" sz="1800" dirty="0"/>
              <a:t>step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multiple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pattern </a:t>
            </a:r>
          </a:p>
          <a:p>
            <a:r>
              <a:rPr lang="en-US" sz="1800" dirty="0"/>
              <a:t>placeholder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required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29652" y="6408738"/>
            <a:ext cx="584173" cy="365125"/>
          </a:xfrm>
        </p:spPr>
        <p:txBody>
          <a:bodyPr/>
          <a:lstStyle/>
          <a:p>
            <a:fld id="{2AC50741-B45A-4214-966F-9C48BC25A9E5}" type="slidenum">
              <a:rPr lang="en-US" altLang="zh-CN" smtClean="0"/>
              <a:pPr/>
              <a:t>76</a:t>
            </a:fld>
            <a:endParaRPr lang="en-US" altLang="zh-CN" dirty="0"/>
          </a:p>
        </p:txBody>
      </p:sp>
      <p:sp>
        <p:nvSpPr>
          <p:cNvPr id="6" name="动作按钮: 第一张 5">
            <a:hlinkClick r:id="" action="ppaction://hlinkshowjump?jump=lastslideviewed" highlightClick="1"/>
          </p:cNvPr>
          <p:cNvSpPr/>
          <p:nvPr/>
        </p:nvSpPr>
        <p:spPr>
          <a:xfrm>
            <a:off x="7862315" y="6240259"/>
            <a:ext cx="571504" cy="50006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72200" y="6263734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 action="ppaction://hlinkfile"/>
              </a:rPr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3004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A24A4EB8-CCFC-415E-AE6C-506434BF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https://www.bilibili.com/video/av52670599?p=128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https://www.bilibili.com/video/av52670599?p=129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https://www.bilibili.com/video/av52670599?p=130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https://www.bilibili.com/video/av52670599?p=131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  </a:t>
            </a:r>
            <a:r>
              <a:rPr lang="zh-CN" altLang="en-US" dirty="0"/>
              <a:t>增强型表单</a:t>
            </a:r>
          </a:p>
        </p:txBody>
      </p:sp>
    </p:spTree>
    <p:extLst>
      <p:ext uri="{BB962C8B-B14F-4D97-AF65-F5344CB8AC3E}">
        <p14:creationId xmlns:p14="http://schemas.microsoft.com/office/powerpoint/2010/main" val="31065937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http://www.html5tricks.com/8-html5-canvas-animation.html</a:t>
            </a:r>
            <a:endParaRPr lang="en-US" altLang="zh-CN" dirty="0"/>
          </a:p>
          <a:p>
            <a:r>
              <a:rPr lang="en-US" dirty="0">
                <a:hlinkClick r:id="rId3"/>
              </a:rPr>
              <a:t>http://html5demos.com/</a:t>
            </a:r>
            <a:endParaRPr lang="en-US" dirty="0"/>
          </a:p>
          <a:p>
            <a:r>
              <a:rPr lang="en-US" altLang="zh-CN" dirty="0">
                <a:hlinkClick r:id="rId4"/>
              </a:rPr>
              <a:t>http://html5.labs.ap.org/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http://ghost-hack.com/post/jsexperiments/tunneler/tunneler.html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http://guciek.github.com/burn_canvas.html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http://www.w3school.com.cn/html5/index.asp</a:t>
            </a:r>
            <a:endParaRPr lang="en-US" altLang="zh-CN" dirty="0"/>
          </a:p>
          <a:p>
            <a:r>
              <a:rPr lang="en-US" altLang="zh-CN">
                <a:hlinkClick r:id="rId8"/>
              </a:rPr>
              <a:t>http://www.html5tricks.com/category/html5-demo</a:t>
            </a:r>
            <a:endParaRPr lang="en-US" altLang="zh-CN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其他一些例子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、提高可用性和改进用户的友好体验；</a:t>
            </a:r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、新的标签，有助于开发人员定义重要的内容；</a:t>
            </a:r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、可以给站点带来更多的多媒体元素</a:t>
            </a:r>
            <a:r>
              <a:rPr lang="en-US" altLang="zh-CN" dirty="0"/>
              <a:t>(</a:t>
            </a:r>
            <a:r>
              <a:rPr lang="zh-CN" altLang="en-US" dirty="0"/>
              <a:t>视频和音频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、当涉及到网站的抓取和索引的时候，对于搜索引    擎优化很友好；</a:t>
            </a:r>
          </a:p>
          <a:p>
            <a:pPr>
              <a:buNone/>
            </a:pPr>
            <a:r>
              <a:rPr lang="en-US" altLang="zh-CN" dirty="0"/>
              <a:t>5</a:t>
            </a:r>
            <a:r>
              <a:rPr lang="zh-CN" altLang="en-US" dirty="0"/>
              <a:t>、被大量应用于移动应用程序和游戏；</a:t>
            </a:r>
          </a:p>
          <a:p>
            <a:pPr>
              <a:buNone/>
            </a:pPr>
            <a:r>
              <a:rPr lang="en-US" altLang="zh-CN" dirty="0"/>
              <a:t>6</a:t>
            </a:r>
            <a:r>
              <a:rPr lang="zh-CN" altLang="en-US"/>
              <a:t>、</a:t>
            </a:r>
            <a:r>
              <a:rPr lang="zh-CN" altLang="en-US" dirty="0"/>
              <a:t>可移植性好。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  </a:t>
            </a:r>
            <a:r>
              <a:rPr lang="zh-CN" altLang="en-US" dirty="0"/>
              <a:t>优点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/>
              </a:rPr>
              <a:t>标签的定义方式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472518" cy="4525962"/>
          </a:xfrm>
        </p:spPr>
        <p:txBody>
          <a:bodyPr/>
          <a:lstStyle/>
          <a:p>
            <a:r>
              <a:rPr lang="zh-CN" altLang="en-US" dirty="0"/>
              <a:t>单标签</a:t>
            </a:r>
          </a:p>
          <a:p>
            <a:pPr lvl="1">
              <a:buFont typeface="Verdana" pitchFamily="34" charset="0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某些标签只需单独使用就能完整地表达意思，控制网页效果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>
              <a:buFont typeface="Verdana" pitchFamily="34" charset="0"/>
              <a:buNone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语法：</a:t>
            </a:r>
          </a:p>
          <a:p>
            <a:pPr lvl="1">
              <a:buFont typeface="Verdana" pitchFamily="34" charset="0"/>
              <a:buNone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标签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&gt;……&lt;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&gt; &lt;hr&gt;</a:t>
            </a:r>
          </a:p>
          <a:p>
            <a:r>
              <a:rPr lang="zh-CN" altLang="en-US" dirty="0"/>
              <a:t>双标签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标签成对使用，由一个开始标签和一个结束标签构成。</a:t>
            </a:r>
            <a:endParaRPr lang="en-US" altLang="zh-CN" dirty="0">
              <a:solidFill>
                <a:schemeClr val="accent2"/>
              </a:solidFill>
            </a:endParaRPr>
          </a:p>
          <a:p>
            <a:pPr lvl="2"/>
            <a:r>
              <a:rPr lang="zh-CN" altLang="en-US" dirty="0">
                <a:solidFill>
                  <a:schemeClr val="accent2"/>
                </a:solidFill>
              </a:rPr>
              <a:t>开始标签告诉</a:t>
            </a:r>
            <a:r>
              <a:rPr lang="en-US" altLang="zh-CN" dirty="0">
                <a:solidFill>
                  <a:schemeClr val="accent2"/>
                </a:solidFill>
              </a:rPr>
              <a:t>Web</a:t>
            </a:r>
            <a:r>
              <a:rPr lang="zh-CN" altLang="en-US" dirty="0">
                <a:solidFill>
                  <a:schemeClr val="accent2"/>
                </a:solidFill>
              </a:rPr>
              <a:t>浏览器从此处开始执行该标签所代表的功能</a:t>
            </a:r>
            <a:endParaRPr lang="en-US" altLang="zh-CN" dirty="0">
              <a:solidFill>
                <a:schemeClr val="accent2"/>
              </a:solidFill>
            </a:endParaRPr>
          </a:p>
          <a:p>
            <a:pPr lvl="2"/>
            <a:r>
              <a:rPr lang="zh-CN" altLang="en-US" dirty="0">
                <a:solidFill>
                  <a:schemeClr val="accent2"/>
                </a:solidFill>
              </a:rPr>
              <a:t>结束标签告诉</a:t>
            </a:r>
            <a:r>
              <a:rPr lang="en-US" altLang="zh-CN" dirty="0">
                <a:solidFill>
                  <a:schemeClr val="accent2"/>
                </a:solidFill>
              </a:rPr>
              <a:t>Web</a:t>
            </a:r>
            <a:r>
              <a:rPr lang="zh-CN" altLang="en-US" dirty="0">
                <a:solidFill>
                  <a:schemeClr val="accent2"/>
                </a:solidFill>
              </a:rPr>
              <a:t>浏览器在这里结束该功能，结束标签的形式是在开始标签前加上一个斜杠。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语法：</a:t>
            </a:r>
          </a:p>
          <a:p>
            <a:pPr marL="392113" lvl="1" indent="0">
              <a:buNone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&lt;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标签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内容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标签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0741-B45A-4214-966F-9C48BC25A9E5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 rot="769880">
            <a:off x="1475656" y="2137637"/>
            <a:ext cx="93610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buNone/>
            </a:pPr>
            <a:r>
              <a:rPr lang="zh-CN" altLang="en-US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休息一下！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77D6147-F16E-4BDA-9F52-D7A30CECA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06" y="1766888"/>
            <a:ext cx="6350000" cy="4292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zh-CN" altLang="en-US">
              <a:effectLst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标签属性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在单标签和双标签的开始标签里，可以包含一些属性，以达到个性化的效果。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其语法格式是：</a:t>
            </a:r>
          </a:p>
          <a:p>
            <a:pPr>
              <a:buFont typeface="Wingdings 3" pitchFamily="18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标签 属性</a:t>
            </a:r>
            <a:r>
              <a:rPr lang="en-US" altLang="zh-CN" dirty="0">
                <a:solidFill>
                  <a:srgbClr val="0000CC"/>
                </a:solidFill>
              </a:rPr>
              <a:t>1  </a:t>
            </a:r>
            <a:r>
              <a:rPr lang="zh-CN" altLang="en-US" dirty="0">
                <a:solidFill>
                  <a:srgbClr val="0000CC"/>
                </a:solidFill>
              </a:rPr>
              <a:t>属性</a:t>
            </a:r>
            <a:r>
              <a:rPr lang="en-US" altLang="zh-CN" dirty="0">
                <a:solidFill>
                  <a:srgbClr val="0000CC"/>
                </a:solidFill>
              </a:rPr>
              <a:t>2  </a:t>
            </a:r>
            <a:r>
              <a:rPr lang="zh-CN" altLang="en-US" dirty="0">
                <a:solidFill>
                  <a:srgbClr val="0000CC"/>
                </a:solidFill>
              </a:rPr>
              <a:t>属性</a:t>
            </a:r>
            <a:r>
              <a:rPr lang="en-US" altLang="zh-CN" dirty="0">
                <a:solidFill>
                  <a:srgbClr val="0000CC"/>
                </a:solidFill>
              </a:rPr>
              <a:t>3……&gt;</a:t>
            </a:r>
          </a:p>
          <a:p>
            <a:pPr>
              <a:buFont typeface="Wingdings 3" pitchFamily="18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各属性之间无先后次序，属性也可省略（即取默认值）。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52670599_11_921647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52670599_25_9216656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52670599_125_968732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52670599_119_968730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52670599_13_921651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52670599_15_921655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52670599_22_921661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52670599_18_921658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52670599_19_921659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52670599_23_921662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52670599_24_9216640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1067915</TotalTime>
  <Words>7296</Words>
  <Application>Microsoft Office PowerPoint</Application>
  <PresentationFormat>全屏显示(4:3)</PresentationFormat>
  <Paragraphs>1007</Paragraphs>
  <Slides>80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5" baseType="lpstr">
      <vt:lpstr>DotumChe</vt:lpstr>
      <vt:lpstr>Microsoft Yahei</vt:lpstr>
      <vt:lpstr>黑体</vt:lpstr>
      <vt:lpstr>宋体</vt:lpstr>
      <vt:lpstr>微软雅黑</vt:lpstr>
      <vt:lpstr>Arial</vt:lpstr>
      <vt:lpstr>Courier New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聚合</vt:lpstr>
      <vt:lpstr>第二章  HTML</vt:lpstr>
      <vt:lpstr>第二章  HTML</vt:lpstr>
      <vt:lpstr>2.1.1  HTML简介</vt:lpstr>
      <vt:lpstr>HTML 的发展</vt:lpstr>
      <vt:lpstr>PowerPoint 演示文稿</vt:lpstr>
      <vt:lpstr>html ,css, javascript 关系</vt:lpstr>
      <vt:lpstr>HTML文件的基本结构</vt:lpstr>
      <vt:lpstr>标签的定义方式</vt:lpstr>
      <vt:lpstr>PowerPoint 演示文稿</vt:lpstr>
      <vt:lpstr>注意</vt:lpstr>
      <vt:lpstr>2.2 常用标签</vt:lpstr>
      <vt:lpstr>2.2 常用标签</vt:lpstr>
      <vt:lpstr>2.2 常用标签</vt:lpstr>
      <vt:lpstr>2.2 常用标签</vt:lpstr>
      <vt:lpstr>2.2 常用标签</vt:lpstr>
      <vt:lpstr>2.2 常用标签</vt:lpstr>
      <vt:lpstr>2.2 常用标签</vt:lpstr>
      <vt:lpstr>2.2 常用标签</vt:lpstr>
      <vt:lpstr>文本相关标签</vt:lpstr>
      <vt:lpstr>字体、字号相关标签</vt:lpstr>
      <vt:lpstr>字体、字号相关标签</vt:lpstr>
      <vt:lpstr>行的控制相关标签</vt:lpstr>
      <vt:lpstr>图像标签</vt:lpstr>
      <vt:lpstr>图像标签</vt:lpstr>
      <vt:lpstr>文字布局</vt:lpstr>
      <vt:lpstr>如何使用内容分隔&lt;HR&gt;标签</vt:lpstr>
      <vt:lpstr>如何使用列表</vt:lpstr>
      <vt:lpstr>页面链接&lt;A&gt;标签</vt:lpstr>
      <vt:lpstr>页面链接&lt;A&gt;标签</vt:lpstr>
      <vt:lpstr>页面链接&lt;A&gt;标签</vt:lpstr>
      <vt:lpstr>表格相关标签</vt:lpstr>
      <vt:lpstr>PowerPoint 演示文稿</vt:lpstr>
      <vt:lpstr>PowerPoint 演示文稿</vt:lpstr>
      <vt:lpstr>表格的基本语法</vt:lpstr>
      <vt:lpstr>如何创建表格</vt:lpstr>
      <vt:lpstr>跨多列的表格 </vt:lpstr>
      <vt:lpstr>跨多行的表格 </vt:lpstr>
      <vt:lpstr>如何创建跨行跨列的表格</vt:lpstr>
      <vt:lpstr>2.3表单</vt:lpstr>
      <vt:lpstr>2.3表单（1）</vt:lpstr>
      <vt:lpstr>2.3表单（2）</vt:lpstr>
      <vt:lpstr>PowerPoint 演示文稿</vt:lpstr>
      <vt:lpstr>表单包含的控件</vt:lpstr>
      <vt:lpstr>表单页面的基本结构</vt:lpstr>
      <vt:lpstr>表单元素的统一格式</vt:lpstr>
      <vt:lpstr>表单元素的逐一介绍</vt:lpstr>
      <vt:lpstr>表单元素的逐一介绍</vt:lpstr>
      <vt:lpstr>表单元素的逐一介绍</vt:lpstr>
      <vt:lpstr>表单元素的逐一介绍</vt:lpstr>
      <vt:lpstr>表单元素的逐一介绍</vt:lpstr>
      <vt:lpstr>表单元素的逐一介绍</vt:lpstr>
      <vt:lpstr>表单元素的逐一介绍</vt:lpstr>
      <vt:lpstr>2.4 HTML 5</vt:lpstr>
      <vt:lpstr>2.4.1 什么是HTML 5</vt:lpstr>
      <vt:lpstr>HTML 5的发展</vt:lpstr>
      <vt:lpstr>浏览器对HTML5的支持情况</vt:lpstr>
      <vt:lpstr>HTML5开发调试工具</vt:lpstr>
      <vt:lpstr>2.4.2 HTML5新特性和效果</vt:lpstr>
      <vt:lpstr>PowerPoint 演示文稿</vt:lpstr>
      <vt:lpstr>PowerPoint 演示文稿</vt:lpstr>
      <vt:lpstr>PowerPoint 演示文稿</vt:lpstr>
      <vt:lpstr>HTML5新特性和效果</vt:lpstr>
      <vt:lpstr>语义化的标签</vt:lpstr>
      <vt:lpstr>PowerPoint 演示文稿</vt:lpstr>
      <vt:lpstr>PowerPoint 演示文稿</vt:lpstr>
      <vt:lpstr>媒体支持：Video和Audio</vt:lpstr>
      <vt:lpstr>媒体支持：Video和Audio</vt:lpstr>
      <vt:lpstr>PowerPoint 演示文稿</vt:lpstr>
      <vt:lpstr>PowerPoint 演示文稿</vt:lpstr>
      <vt:lpstr>SVG(可伸缩矢量图形 ,Scalable Vector Graphics)</vt:lpstr>
      <vt:lpstr>SVG 与 Canvas两者间的区别</vt:lpstr>
      <vt:lpstr>SVG与其他图像格式比较</vt:lpstr>
      <vt:lpstr>客户端存储数据</vt:lpstr>
      <vt:lpstr>客户端存储数据</vt:lpstr>
      <vt:lpstr>PowerPoint 演示文稿</vt:lpstr>
      <vt:lpstr>HTML5  增强型表单</vt:lpstr>
      <vt:lpstr>HTML5  增强型表单</vt:lpstr>
      <vt:lpstr>其他一些例子</vt:lpstr>
      <vt:lpstr>HTML5  优点</vt:lpstr>
      <vt:lpstr>PowerPoint 演示文稿</vt:lpstr>
    </vt:vector>
  </TitlesOfParts>
  <Company>BeiJing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ying zhao</cp:lastModifiedBy>
  <cp:revision>3530</cp:revision>
  <dcterms:created xsi:type="dcterms:W3CDTF">2005-06-22T06:00:03Z</dcterms:created>
  <dcterms:modified xsi:type="dcterms:W3CDTF">2022-02-23T01:50:01Z</dcterms:modified>
</cp:coreProperties>
</file>