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7" r:id="rId2"/>
    <p:sldId id="258" r:id="rId3"/>
    <p:sldId id="267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6E32-70B9-4E59-92EE-FAC74F8D56E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98AF-6E6B-49E5-8976-225753DE4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0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PPT+</a:t>
            </a:r>
            <a:r>
              <a:rPr lang="zh-CN" altLang="en-US" dirty="0"/>
              <a:t>音频录播</a:t>
            </a:r>
            <a:r>
              <a:rPr lang="en-US" altLang="zh-CN" dirty="0"/>
              <a:t>+</a:t>
            </a:r>
            <a:r>
              <a:rPr lang="zh-CN" altLang="en-US" dirty="0"/>
              <a:t>雨课堂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98AF-6E6B-49E5-8976-225753DE40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0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E2EB-38DA-48D9-BDCD-EE67013D1B23}" type="datetimeFigureOut">
              <a:rPr lang="zh-CN" altLang="en-US"/>
              <a:pPr>
                <a:defRPr/>
              </a:pPr>
              <a:t>2022/2/15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57E72-31E9-4FFE-BE48-DA081D67D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21570B-0AC2-4891-8DAA-CE98D9EF597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5D6F33-62EA-42D0-923B-972D1660C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ying@cumt.edu.c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" TargetMode="External"/><Relationship Id="rId2" Type="http://schemas.openxmlformats.org/officeDocument/2006/relationships/hyperlink" Target="http://www.chinaw3c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dn.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" TargetMode="External"/><Relationship Id="rId2" Type="http://schemas.openxmlformats.org/officeDocument/2006/relationships/hyperlink" Target="http://www.csd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1job.com/" TargetMode="External"/><Relationship Id="rId5" Type="http://schemas.openxmlformats.org/officeDocument/2006/relationships/hyperlink" Target="https://ke.qq.com/" TargetMode="External"/><Relationship Id="rId4" Type="http://schemas.openxmlformats.org/officeDocument/2006/relationships/hyperlink" Target="http://study.163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11188" y="981075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CN" sz="7200" b="1" dirty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Web</a:t>
            </a:r>
            <a:r>
              <a:rPr lang="zh-CN" altLang="en-US" sz="7200" b="1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应用开发技术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187450" y="3644900"/>
            <a:ext cx="643255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600" b="1" dirty="0"/>
              <a:t>赵  莹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/>
              <a:t>Office:</a:t>
            </a:r>
            <a:r>
              <a:rPr lang="zh-CN" altLang="en-US" sz="2800" b="1" dirty="0"/>
              <a:t>计</a:t>
            </a:r>
            <a:r>
              <a:rPr lang="en-US" altLang="zh-CN" sz="2800" b="1" dirty="0"/>
              <a:t>A319-2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/>
              <a:t>E-mail: </a:t>
            </a:r>
            <a:r>
              <a:rPr lang="en-US" altLang="zh-CN" sz="2800" b="1" dirty="0">
                <a:hlinkClick r:id="rId2"/>
              </a:rPr>
              <a:t>zhaoying@cumt.edu.cn</a:t>
            </a:r>
            <a:endParaRPr lang="en-US" altLang="zh-CN" sz="2800" b="1" dirty="0"/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/>
              <a:t>TEL:15262015671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C2229E-73CA-4C7D-A538-FC8080B82CF4}" type="slidenum">
              <a:rPr lang="en-US" altLang="zh-CN" sz="1200">
                <a:ea typeface="宋体" pitchFamily="2" charset="-122"/>
              </a:rPr>
              <a:pPr/>
              <a:t>1</a:t>
            </a:fld>
            <a:endParaRPr lang="en-US" altLang="zh-CN" sz="12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这课怎么上</a:t>
            </a:r>
          </a:p>
        </p:txBody>
      </p:sp>
      <p:graphicFrame>
        <p:nvGraphicFramePr>
          <p:cNvPr id="15395" name="Group 3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67617341"/>
              </p:ext>
            </p:extLst>
          </p:nvPr>
        </p:nvGraphicFramePr>
        <p:xfrm>
          <a:off x="301625" y="1916113"/>
          <a:ext cx="8540750" cy="4081463"/>
        </p:xfrm>
        <a:graphic>
          <a:graphicData uri="http://schemas.openxmlformats.org/drawingml/2006/table">
            <a:tbl>
              <a:tblPr/>
              <a:tblGrid>
                <a:gridCol w="196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目标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学什么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如何学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考试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OK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顺利毕业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程序的基本方法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利用“路径”，找到开发过程中的技术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上课听课，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任何一本带实体例的开发教程（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本书）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找工作的时候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Show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一下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毕业设计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在上面的基础上，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不仅仅是找到，动手设计开发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了解目前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开发的新技术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熟练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开发的过程，掌握各种技术 之间的联系。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要做就做高手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前面两项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构建高性能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站点的方法，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开发的一些新技术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针对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开发的每一个步骤，细细研究之间的关系。（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本书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+n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个网站）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 descr="问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907703">
            <a:off x="3106101" y="261070"/>
            <a:ext cx="1547008" cy="15001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57785-6301-4095-88B2-6FB94145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线上的同学上课</a:t>
            </a:r>
            <a:r>
              <a:rPr lang="zh-CN" altLang="en-US" dirty="0"/>
              <a:t>的流程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060E2-200F-446B-86F1-710F55787B84}"/>
              </a:ext>
            </a:extLst>
          </p:cNvPr>
          <p:cNvSpPr txBox="1"/>
          <p:nvPr/>
        </p:nvSpPr>
        <p:spPr>
          <a:xfrm>
            <a:off x="611560" y="2204864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、加入</a:t>
            </a:r>
            <a:r>
              <a:rPr lang="en-US" altLang="zh-CN" sz="2800" dirty="0" smtClean="0"/>
              <a:t>QQ</a:t>
            </a:r>
            <a:r>
              <a:rPr lang="zh-CN" altLang="en-US" sz="2800" dirty="0" smtClean="0"/>
              <a:t>群</a:t>
            </a:r>
            <a:r>
              <a:rPr lang="zh-CN" altLang="en-US" sz="3200" dirty="0" smtClean="0"/>
              <a:t>（</a:t>
            </a:r>
            <a:r>
              <a:rPr lang="en-US" altLang="zh-CN" sz="2400" dirty="0"/>
              <a:t>695104862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按课表时间扫码加入到课堂（二维码会在微信如里公布）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、观看、收听课件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、在雨课堂上完成课后作业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、在</a:t>
            </a:r>
            <a:r>
              <a:rPr lang="en-US" altLang="zh-CN" sz="2800" dirty="0"/>
              <a:t>QQ</a:t>
            </a:r>
            <a:r>
              <a:rPr lang="zh-CN" altLang="en-US" sz="2800" dirty="0"/>
              <a:t>群里进行讨论和答疑。 </a:t>
            </a:r>
          </a:p>
        </p:txBody>
      </p:sp>
    </p:spTree>
    <p:extLst>
      <p:ext uri="{BB962C8B-B14F-4D97-AF65-F5344CB8AC3E}">
        <p14:creationId xmlns:p14="http://schemas.microsoft.com/office/powerpoint/2010/main" val="36550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2E5B51-EB4D-4C50-8F10-858FF09244F8}" type="slidenum">
              <a:rPr lang="en-US" altLang="zh-CN" sz="1200">
                <a:ea typeface="宋体" pitchFamily="2" charset="-122"/>
              </a:rPr>
              <a:pPr/>
              <a:t>4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9788"/>
            <a:ext cx="8318500" cy="801687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课程内容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79513" y="1987903"/>
            <a:ext cx="7964487" cy="4561249"/>
          </a:xfrm>
          <a:noFill/>
        </p:spPr>
        <p:txBody>
          <a:bodyPr anchor="ctr">
            <a:sp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¨"/>
            </a:pPr>
            <a:r>
              <a:rPr lang="en-US" altLang="zh-CN" sz="2600" b="1" dirty="0"/>
              <a:t>   WEB</a:t>
            </a:r>
            <a:r>
              <a:rPr lang="zh-CN" altLang="en-US" sz="2600" b="1" dirty="0"/>
              <a:t>程序设计基础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>
                <a:solidFill>
                  <a:srgbClr val="FF0000"/>
                </a:solidFill>
              </a:rPr>
              <a:t>    HTML5</a:t>
            </a:r>
            <a:endParaRPr lang="en-US" altLang="zh-CN" sz="22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/>
              <a:t>    CSS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/>
              <a:t>    JavaScript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¨"/>
            </a:pPr>
            <a:r>
              <a:rPr lang="en-US" altLang="zh-CN" sz="2800" b="1" dirty="0"/>
              <a:t>  WEB</a:t>
            </a:r>
            <a:r>
              <a:rPr lang="zh-CN" altLang="en-US" sz="2800" b="1" dirty="0"/>
              <a:t>服务器端开发</a:t>
            </a:r>
            <a:endParaRPr lang="zh-CN" altLang="en-US" sz="26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/>
              <a:t>    JSP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/>
              <a:t>    Servlet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200" b="1" dirty="0"/>
              <a:t>    MVC</a:t>
            </a:r>
            <a:r>
              <a:rPr lang="zh-CN" altLang="en-US" sz="2200" b="1" dirty="0"/>
              <a:t>模式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¨"/>
            </a:pPr>
            <a:r>
              <a:rPr lang="en-US" altLang="zh-CN" sz="2600" b="1" dirty="0">
                <a:solidFill>
                  <a:srgbClr val="FF3300"/>
                </a:solidFill>
              </a:rPr>
              <a:t>  WEB</a:t>
            </a:r>
            <a:r>
              <a:rPr lang="zh-CN" altLang="en-US" sz="2600" b="1" dirty="0">
                <a:solidFill>
                  <a:srgbClr val="FF3300"/>
                </a:solidFill>
              </a:rPr>
              <a:t>新技术</a:t>
            </a:r>
            <a:endParaRPr lang="en-US" altLang="zh-CN" sz="2600" b="1" dirty="0">
              <a:solidFill>
                <a:srgbClr val="FF33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solidFill>
                <a:srgbClr val="FF33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82862AF-FC0C-4154-8B43-95470E1FC6B4}" type="slidenum">
              <a:rPr lang="en-US" altLang="zh-CN" sz="1200">
                <a:ea typeface="宋体" pitchFamily="2" charset="-122"/>
              </a:rPr>
              <a:pPr/>
              <a:t>5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6588"/>
            <a:ext cx="8318500" cy="1074737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参考书籍：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700213"/>
            <a:ext cx="8280400" cy="201453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zh-CN" altLang="en-US" sz="3000" b="1" dirty="0">
                <a:solidFill>
                  <a:srgbClr val="FF0000"/>
                </a:solidFill>
              </a:rPr>
              <a:t>明日科技，</a:t>
            </a:r>
            <a:r>
              <a:rPr lang="en-US" altLang="zh-CN" sz="3000" b="1" dirty="0">
                <a:solidFill>
                  <a:srgbClr val="FF0000"/>
                </a:solidFill>
              </a:rPr>
              <a:t>Java Web</a:t>
            </a:r>
            <a:r>
              <a:rPr lang="zh-CN" altLang="en-US" sz="3000" b="1" dirty="0">
                <a:solidFill>
                  <a:srgbClr val="FF0000"/>
                </a:solidFill>
              </a:rPr>
              <a:t>从入门到精通（第</a:t>
            </a:r>
            <a:r>
              <a:rPr lang="en-US" altLang="zh-CN" sz="3000" b="1" dirty="0">
                <a:solidFill>
                  <a:srgbClr val="FF0000"/>
                </a:solidFill>
              </a:rPr>
              <a:t>3</a:t>
            </a:r>
            <a:r>
              <a:rPr lang="zh-CN" altLang="en-US" sz="3000" b="1" dirty="0">
                <a:solidFill>
                  <a:srgbClr val="FF0000"/>
                </a:solidFill>
              </a:rPr>
              <a:t>版），电子工业出版社</a:t>
            </a:r>
            <a:r>
              <a:rPr lang="en-US" altLang="zh-CN" sz="3000" b="1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sz="3000" b="1" dirty="0">
                <a:solidFill>
                  <a:srgbClr val="FF0000"/>
                </a:solidFill>
              </a:rPr>
              <a:t>樊月华，</a:t>
            </a:r>
            <a:r>
              <a:rPr lang="en-US" altLang="zh-CN" sz="3000" b="1" dirty="0">
                <a:solidFill>
                  <a:srgbClr val="FF0000"/>
                </a:solidFill>
              </a:rPr>
              <a:t>Web</a:t>
            </a:r>
            <a:r>
              <a:rPr lang="zh-CN" altLang="en-US" sz="3000" b="1" dirty="0">
                <a:solidFill>
                  <a:srgbClr val="FF0000"/>
                </a:solidFill>
              </a:rPr>
              <a:t>技术应用基础，清华大学出版社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r>
              <a:rPr lang="zh-CN" altLang="en-US" sz="3000" b="1" dirty="0">
                <a:solidFill>
                  <a:srgbClr val="FF0000"/>
                </a:solidFill>
              </a:rPr>
              <a:t>张银鹤，</a:t>
            </a:r>
            <a:r>
              <a:rPr lang="en-US" altLang="zh-CN" sz="3000" b="1" dirty="0">
                <a:solidFill>
                  <a:srgbClr val="FF0000"/>
                </a:solidFill>
              </a:rPr>
              <a:t>JSP</a:t>
            </a:r>
            <a:r>
              <a:rPr lang="zh-CN" altLang="en-US" sz="3000" b="1" dirty="0">
                <a:solidFill>
                  <a:srgbClr val="FF0000"/>
                </a:solidFill>
              </a:rPr>
              <a:t>动态网站开发实践教程，清华大学出版社</a:t>
            </a:r>
            <a:endParaRPr lang="en-US" altLang="zh-CN" sz="3000" b="1" dirty="0">
              <a:solidFill>
                <a:srgbClr val="FF0000"/>
              </a:solidFill>
            </a:endParaRPr>
          </a:p>
          <a:p>
            <a:endParaRPr lang="zh-CN" altLang="en-US" sz="3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3714752"/>
            <a:ext cx="8318500" cy="1074737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网站</a:t>
            </a:r>
            <a:r>
              <a:rPr kumimoji="0" lang="zh-CN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71472" y="4843461"/>
            <a:ext cx="8572528" cy="2014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000" b="1" dirty="0">
                <a:hlinkClick r:id="rId2"/>
              </a:rPr>
              <a:t>http://www.chinaw3c.org/</a:t>
            </a:r>
            <a:endParaRPr lang="en-US" altLang="zh-CN" sz="3000" b="1" dirty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000" b="1" dirty="0">
                <a:hlinkClick r:id="rId3"/>
              </a:rPr>
              <a:t>http://www.ibm.com/developerworks/cn/</a:t>
            </a:r>
            <a:endParaRPr lang="en-US" altLang="zh-CN" sz="3000" b="1" dirty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3000" b="1" dirty="0">
                <a:hlinkClick r:id="rId4"/>
              </a:rPr>
              <a:t>http://www.csdn.net/</a:t>
            </a:r>
            <a:endParaRPr lang="en-US" altLang="zh-CN" sz="3000" b="1" dirty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采取考查方式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考查内容包括</a:t>
            </a:r>
          </a:p>
          <a:p>
            <a:pPr lvl="1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课堂表现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30%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实验报告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30%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软件（网站或一个应用系统）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40%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绝对不能容忍的事情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抄袭！！！   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考核方法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</a:t>
            </a:r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正则表达式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网站建设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网站快速开发技术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领域中“传奇”人物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自己提一个相关的题目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展示一些自己的作品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可选发挥题目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http://www.csdn.net/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http://www.zhihu.com/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http://study.163.com/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https://ke.qq.com/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http://51job.com/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/>
              <a:t>微</a:t>
            </a:r>
            <a:r>
              <a:rPr lang="zh-CN" altLang="en-US" dirty="0"/>
              <a:t>信公众号：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开发者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开发者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常用网站</a:t>
            </a:r>
          </a:p>
        </p:txBody>
      </p:sp>
    </p:spTree>
    <p:extLst>
      <p:ext uri="{BB962C8B-B14F-4D97-AF65-F5344CB8AC3E}">
        <p14:creationId xmlns:p14="http://schemas.microsoft.com/office/powerpoint/2010/main" val="37976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百度世界大会</a:t>
            </a:r>
            <a:endParaRPr lang="en-US" altLang="zh-CN" b="1" dirty="0"/>
          </a:p>
          <a:p>
            <a:r>
              <a:rPr lang="zh-CN" altLang="en-US" b="1" dirty="0"/>
              <a:t>谷歌开发者大会</a:t>
            </a:r>
          </a:p>
          <a:p>
            <a:r>
              <a:rPr lang="zh-CN" altLang="en-US" b="1" dirty="0"/>
              <a:t>世界互联网大会</a:t>
            </a:r>
            <a:endParaRPr lang="en-US" altLang="zh-CN" b="1" dirty="0"/>
          </a:p>
          <a:p>
            <a:r>
              <a:rPr lang="zh-CN" altLang="en-US" b="1" dirty="0"/>
              <a:t>中国互联网大会</a:t>
            </a:r>
            <a:endParaRPr lang="en-US" altLang="zh-CN" b="1" dirty="0"/>
          </a:p>
          <a:p>
            <a:r>
              <a:rPr lang="zh-CN" altLang="en-US" b="1"/>
              <a:t>全球移动</a:t>
            </a:r>
            <a:r>
              <a:rPr lang="zh-CN" altLang="en-US" b="1" dirty="0"/>
              <a:t>互联官网大会</a:t>
            </a:r>
            <a:endParaRPr lang="en-US" altLang="zh-CN" b="1" dirty="0"/>
          </a:p>
          <a:p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02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9|2.3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1045</TotalTime>
  <Words>420</Words>
  <Application>Microsoft Office PowerPoint</Application>
  <PresentationFormat>全屏显示(4:3)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黑体</vt:lpstr>
      <vt:lpstr>华文隶书</vt:lpstr>
      <vt:lpstr>宋体</vt:lpstr>
      <vt:lpstr>Arial</vt:lpstr>
      <vt:lpstr>Lucida Sans Unicode</vt:lpstr>
      <vt:lpstr>Verdana</vt:lpstr>
      <vt:lpstr>Wingdings</vt:lpstr>
      <vt:lpstr>Wingdings 2</vt:lpstr>
      <vt:lpstr>Wingdings 3</vt:lpstr>
      <vt:lpstr>聚合</vt:lpstr>
      <vt:lpstr>PowerPoint 演示文稿</vt:lpstr>
      <vt:lpstr>这课怎么上</vt:lpstr>
      <vt:lpstr>线上的同学上课的流程</vt:lpstr>
      <vt:lpstr>课程内容</vt:lpstr>
      <vt:lpstr>参考书籍：</vt:lpstr>
      <vt:lpstr>考核方法</vt:lpstr>
      <vt:lpstr>可选发挥题目</vt:lpstr>
      <vt:lpstr>常用网站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zywgj</dc:creator>
  <cp:lastModifiedBy>A319-2</cp:lastModifiedBy>
  <cp:revision>69</cp:revision>
  <dcterms:created xsi:type="dcterms:W3CDTF">2011-08-30T08:36:38Z</dcterms:created>
  <dcterms:modified xsi:type="dcterms:W3CDTF">2022-02-15T03:35:52Z</dcterms:modified>
</cp:coreProperties>
</file>