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89" r:id="rId3"/>
    <p:sldId id="257" r:id="rId4"/>
    <p:sldId id="285" r:id="rId5"/>
    <p:sldId id="258" r:id="rId6"/>
    <p:sldId id="259" r:id="rId7"/>
    <p:sldId id="260" r:id="rId8"/>
    <p:sldId id="261" r:id="rId9"/>
    <p:sldId id="262" r:id="rId10"/>
    <p:sldId id="263" r:id="rId11"/>
    <p:sldId id="265" r:id="rId12"/>
    <p:sldId id="264" r:id="rId13"/>
    <p:sldId id="303" r:id="rId14"/>
    <p:sldId id="293" r:id="rId15"/>
    <p:sldId id="294" r:id="rId16"/>
    <p:sldId id="295" r:id="rId17"/>
    <p:sldId id="296" r:id="rId18"/>
    <p:sldId id="284" r:id="rId19"/>
    <p:sldId id="297" r:id="rId20"/>
    <p:sldId id="298" r:id="rId21"/>
    <p:sldId id="299" r:id="rId22"/>
    <p:sldId id="300" r:id="rId23"/>
    <p:sldId id="287" r:id="rId24"/>
    <p:sldId id="270" r:id="rId25"/>
    <p:sldId id="277" r:id="rId26"/>
    <p:sldId id="272" r:id="rId27"/>
    <p:sldId id="316" r:id="rId28"/>
    <p:sldId id="273" r:id="rId29"/>
    <p:sldId id="274" r:id="rId30"/>
    <p:sldId id="283" r:id="rId31"/>
    <p:sldId id="320" r:id="rId32"/>
    <p:sldId id="279" r:id="rId33"/>
    <p:sldId id="280" r:id="rId34"/>
    <p:sldId id="321" r:id="rId35"/>
    <p:sldId id="324" r:id="rId36"/>
    <p:sldId id="317" r:id="rId37"/>
    <p:sldId id="318" r:id="rId38"/>
    <p:sldId id="323" r:id="rId39"/>
    <p:sldId id="422" r:id="rId40"/>
    <p:sldId id="423" r:id="rId41"/>
    <p:sldId id="424" r:id="rId42"/>
    <p:sldId id="319" r:id="rId43"/>
    <p:sldId id="418" r:id="rId44"/>
    <p:sldId id="420" r:id="rId45"/>
    <p:sldId id="301" r:id="rId46"/>
    <p:sldId id="302" r:id="rId47"/>
    <p:sldId id="322" r:id="rId48"/>
    <p:sldId id="291" r:id="rId49"/>
    <p:sldId id="292" r:id="rId50"/>
    <p:sldId id="282" r:id="rId51"/>
    <p:sldId id="304" r:id="rId52"/>
    <p:sldId id="305" r:id="rId53"/>
    <p:sldId id="306" r:id="rId54"/>
    <p:sldId id="307" r:id="rId55"/>
    <p:sldId id="308" r:id="rId56"/>
    <p:sldId id="310" r:id="rId57"/>
    <p:sldId id="311" r:id="rId58"/>
    <p:sldId id="315" r:id="rId59"/>
    <p:sldId id="290" r:id="rId60"/>
    <p:sldId id="281" r:id="rId61"/>
    <p:sldId id="276" r:id="rId62"/>
    <p:sldId id="425"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9763" autoAdjust="0"/>
  </p:normalViewPr>
  <p:slideViewPr>
    <p:cSldViewPr>
      <p:cViewPr varScale="1">
        <p:scale>
          <a:sx n="99" d="100"/>
          <a:sy n="99" d="100"/>
        </p:scale>
        <p:origin x="200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882C4E-1529-4B30-B3CF-852396F7A1B9}" type="datetimeFigureOut">
              <a:rPr lang="zh-CN" altLang="en-US" smtClean="0"/>
              <a:t>2022/2/28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803BDF-1A8E-4BB7-99B9-294F147D1AA6}" type="slidenum">
              <a:rPr lang="zh-CN" altLang="en-US" smtClean="0"/>
              <a:t>‹#›</a:t>
            </a:fld>
            <a:endParaRPr lang="zh-CN" altLang="en-US"/>
          </a:p>
        </p:txBody>
      </p:sp>
    </p:spTree>
    <p:extLst>
      <p:ext uri="{BB962C8B-B14F-4D97-AF65-F5344CB8AC3E}">
        <p14:creationId xmlns:p14="http://schemas.microsoft.com/office/powerpoint/2010/main" val="375217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Link visited only for &lt;a&gt;</a:t>
            </a:r>
          </a:p>
          <a:p>
            <a:r>
              <a:rPr lang="en-US" altLang="zh-CN"/>
              <a:t>Active hover for all</a:t>
            </a:r>
            <a:endParaRPr lang="zh-CN" altLang="en-US"/>
          </a:p>
        </p:txBody>
      </p:sp>
      <p:sp>
        <p:nvSpPr>
          <p:cNvPr id="4" name="灯片编号占位符 3"/>
          <p:cNvSpPr>
            <a:spLocks noGrp="1"/>
          </p:cNvSpPr>
          <p:nvPr>
            <p:ph type="sldNum" sz="quarter" idx="5"/>
          </p:nvPr>
        </p:nvSpPr>
        <p:spPr/>
        <p:txBody>
          <a:bodyPr/>
          <a:lstStyle/>
          <a:p>
            <a:fld id="{67803BDF-1A8E-4BB7-99B9-294F147D1AA6}" type="slidenum">
              <a:rPr lang="zh-CN" altLang="en-US" smtClean="0"/>
              <a:t>19</a:t>
            </a:fld>
            <a:endParaRPr lang="zh-CN" altLang="en-US"/>
          </a:p>
        </p:txBody>
      </p:sp>
    </p:spTree>
    <p:extLst>
      <p:ext uri="{BB962C8B-B14F-4D97-AF65-F5344CB8AC3E}">
        <p14:creationId xmlns:p14="http://schemas.microsoft.com/office/powerpoint/2010/main" val="239467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803BDF-1A8E-4BB7-99B9-294F147D1AA6}" type="slidenum">
              <a:rPr lang="zh-CN" altLang="en-US" smtClean="0"/>
              <a:t>48</a:t>
            </a:fld>
            <a:endParaRPr lang="zh-CN" altLang="en-US"/>
          </a:p>
        </p:txBody>
      </p:sp>
    </p:spTree>
    <p:extLst>
      <p:ext uri="{BB962C8B-B14F-4D97-AF65-F5344CB8AC3E}">
        <p14:creationId xmlns:p14="http://schemas.microsoft.com/office/powerpoint/2010/main" val="28338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Import </a:t>
            </a:r>
            <a:r>
              <a:rPr lang="zh-CN" altLang="en-US"/>
              <a:t>时字体为黑色</a:t>
            </a:r>
          </a:p>
        </p:txBody>
      </p:sp>
      <p:sp>
        <p:nvSpPr>
          <p:cNvPr id="4" name="灯片编号占位符 3"/>
          <p:cNvSpPr>
            <a:spLocks noGrp="1"/>
          </p:cNvSpPr>
          <p:nvPr>
            <p:ph type="sldNum" sz="quarter" idx="10"/>
          </p:nvPr>
        </p:nvSpPr>
        <p:spPr/>
        <p:txBody>
          <a:bodyPr/>
          <a:lstStyle/>
          <a:p>
            <a:fld id="{67803BDF-1A8E-4BB7-99B9-294F147D1AA6}" type="slidenum">
              <a:rPr lang="zh-CN" altLang="en-US" smtClean="0"/>
              <a:t>49</a:t>
            </a:fld>
            <a:endParaRPr lang="zh-CN" altLang="en-US"/>
          </a:p>
        </p:txBody>
      </p:sp>
    </p:spTree>
    <p:extLst>
      <p:ext uri="{BB962C8B-B14F-4D97-AF65-F5344CB8AC3E}">
        <p14:creationId xmlns:p14="http://schemas.microsoft.com/office/powerpoint/2010/main" val="1575306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媒体查询：</a:t>
            </a:r>
            <a:r>
              <a:rPr lang="zh-CN" altLang="en-US" sz="1200" b="0" i="0" kern="1200">
                <a:solidFill>
                  <a:schemeClr val="tx1"/>
                </a:solidFill>
                <a:effectLst/>
                <a:latin typeface="+mn-lt"/>
                <a:ea typeface="+mn-ea"/>
                <a:cs typeface="+mn-cs"/>
              </a:rPr>
              <a:t>媒体查询是非常别致的</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有条件的 </a:t>
            </a:r>
            <a:r>
              <a:rPr lang="en-US" altLang="zh-CN" sz="1200" b="0" i="0" kern="1200">
                <a:solidFill>
                  <a:schemeClr val="tx1"/>
                </a:solidFill>
                <a:effectLst/>
                <a:latin typeface="+mn-lt"/>
                <a:ea typeface="+mn-ea"/>
                <a:cs typeface="+mn-cs"/>
              </a:rPr>
              <a:t>CSS </a:t>
            </a:r>
            <a:r>
              <a:rPr lang="zh-CN" altLang="en-US" sz="1200" b="0" i="0" kern="1200">
                <a:solidFill>
                  <a:schemeClr val="tx1"/>
                </a:solidFill>
                <a:effectLst/>
                <a:latin typeface="+mn-lt"/>
                <a:ea typeface="+mn-ea"/>
                <a:cs typeface="+mn-cs"/>
              </a:rPr>
              <a:t>规则</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。它只适用于一些基于某些规定条件的 </a:t>
            </a:r>
            <a:r>
              <a:rPr lang="en-US" altLang="zh-CN" sz="1200" b="0" i="0" kern="1200">
                <a:solidFill>
                  <a:schemeClr val="tx1"/>
                </a:solidFill>
                <a:effectLst/>
                <a:latin typeface="+mn-lt"/>
                <a:ea typeface="+mn-ea"/>
                <a:cs typeface="+mn-cs"/>
              </a:rPr>
              <a:t>CSS</a:t>
            </a:r>
            <a:r>
              <a:rPr lang="zh-CN" altLang="en-US" sz="1200" b="0" i="0" kern="1200">
                <a:solidFill>
                  <a:schemeClr val="tx1"/>
                </a:solidFill>
                <a:effectLst/>
                <a:latin typeface="+mn-lt"/>
                <a:ea typeface="+mn-ea"/>
                <a:cs typeface="+mn-cs"/>
              </a:rPr>
              <a:t>。如果满足那些条件，则应用相应的样式。</a:t>
            </a:r>
            <a:endParaRPr lang="en-US" altLang="zh-CN" sz="1200" b="0" i="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67803BDF-1A8E-4BB7-99B9-294F147D1AA6}" type="slidenum">
              <a:rPr lang="zh-CN" altLang="en-US" smtClean="0"/>
              <a:t>55</a:t>
            </a:fld>
            <a:endParaRPr lang="zh-CN" altLang="en-US"/>
          </a:p>
        </p:txBody>
      </p:sp>
    </p:spTree>
    <p:extLst>
      <p:ext uri="{BB962C8B-B14F-4D97-AF65-F5344CB8AC3E}">
        <p14:creationId xmlns:p14="http://schemas.microsoft.com/office/powerpoint/2010/main" val="133713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红色的为</a:t>
            </a:r>
            <a:r>
              <a:rPr lang="en-US" altLang="zh-CN"/>
              <a:t>CSS3</a:t>
            </a:r>
            <a:r>
              <a:rPr lang="zh-CN" altLang="en-US"/>
              <a:t>新加</a:t>
            </a:r>
          </a:p>
        </p:txBody>
      </p:sp>
      <p:sp>
        <p:nvSpPr>
          <p:cNvPr id="4" name="灯片编号占位符 3"/>
          <p:cNvSpPr>
            <a:spLocks noGrp="1"/>
          </p:cNvSpPr>
          <p:nvPr>
            <p:ph type="sldNum" sz="quarter" idx="10"/>
          </p:nvPr>
        </p:nvSpPr>
        <p:spPr/>
        <p:txBody>
          <a:bodyPr/>
          <a:lstStyle/>
          <a:p>
            <a:fld id="{67803BDF-1A8E-4BB7-99B9-294F147D1AA6}" type="slidenum">
              <a:rPr lang="zh-CN" altLang="en-US" smtClean="0"/>
              <a:t>27</a:t>
            </a:fld>
            <a:endParaRPr lang="zh-CN" altLang="en-US"/>
          </a:p>
        </p:txBody>
      </p:sp>
    </p:spTree>
    <p:extLst>
      <p:ext uri="{BB962C8B-B14F-4D97-AF65-F5344CB8AC3E}">
        <p14:creationId xmlns:p14="http://schemas.microsoft.com/office/powerpoint/2010/main" val="275659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803BDF-1A8E-4BB7-99B9-294F147D1AA6}" type="slidenum">
              <a:rPr lang="zh-CN" altLang="en-US" smtClean="0"/>
              <a:t>31</a:t>
            </a:fld>
            <a:endParaRPr lang="zh-CN" altLang="en-US"/>
          </a:p>
        </p:txBody>
      </p:sp>
    </p:spTree>
    <p:extLst>
      <p:ext uri="{BB962C8B-B14F-4D97-AF65-F5344CB8AC3E}">
        <p14:creationId xmlns:p14="http://schemas.microsoft.com/office/powerpoint/2010/main" val="360034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803BDF-1A8E-4BB7-99B9-294F147D1AA6}" type="slidenum">
              <a:rPr lang="zh-CN" altLang="en-US" smtClean="0"/>
              <a:t>32</a:t>
            </a:fld>
            <a:endParaRPr lang="zh-CN" altLang="en-US"/>
          </a:p>
        </p:txBody>
      </p:sp>
    </p:spTree>
    <p:extLst>
      <p:ext uri="{BB962C8B-B14F-4D97-AF65-F5344CB8AC3E}">
        <p14:creationId xmlns:p14="http://schemas.microsoft.com/office/powerpoint/2010/main" val="391190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F1F5A3D-DDBC-4C94-8819-32DB6DB49D19}"/>
              </a:ext>
            </a:extLst>
          </p:cNvPr>
          <p:cNvSpPr>
            <a:spLocks noGrp="1" noChangeArrowheads="1"/>
          </p:cNvSpPr>
          <p:nvPr>
            <p:ph type="sldNum" sz="quarter" idx="5"/>
          </p:nvPr>
        </p:nvSpPr>
        <p:spPr>
          <a:noFill/>
        </p:spPr>
        <p:txBody>
          <a:bodyPr/>
          <a:lstStyle>
            <a:lvl1pPr defTabSz="954088">
              <a:defRPr>
                <a:solidFill>
                  <a:schemeClr val="tx1"/>
                </a:solidFill>
                <a:latin typeface="Arial" panose="020B0604020202020204" pitchFamily="34" charset="0"/>
                <a:ea typeface="宋体" panose="02010600030101010101" pitchFamily="2" charset="-122"/>
              </a:defRPr>
            </a:lvl1pPr>
            <a:lvl2pPr marL="742950" indent="-285750" defTabSz="954088">
              <a:defRPr>
                <a:solidFill>
                  <a:schemeClr val="tx1"/>
                </a:solidFill>
                <a:latin typeface="Arial" panose="020B0604020202020204" pitchFamily="34" charset="0"/>
                <a:ea typeface="宋体" panose="02010600030101010101" pitchFamily="2" charset="-122"/>
              </a:defRPr>
            </a:lvl2pPr>
            <a:lvl3pPr marL="1143000" indent="-228600" defTabSz="954088">
              <a:defRPr>
                <a:solidFill>
                  <a:schemeClr val="tx1"/>
                </a:solidFill>
                <a:latin typeface="Arial" panose="020B0604020202020204" pitchFamily="34" charset="0"/>
                <a:ea typeface="宋体" panose="02010600030101010101" pitchFamily="2" charset="-122"/>
              </a:defRPr>
            </a:lvl3pPr>
            <a:lvl4pPr marL="1600200" indent="-228600" defTabSz="954088">
              <a:defRPr>
                <a:solidFill>
                  <a:schemeClr val="tx1"/>
                </a:solidFill>
                <a:latin typeface="Arial" panose="020B0604020202020204" pitchFamily="34" charset="0"/>
                <a:ea typeface="宋体" panose="02010600030101010101" pitchFamily="2" charset="-122"/>
              </a:defRPr>
            </a:lvl4pPr>
            <a:lvl5pPr marL="2057400" indent="-228600" defTabSz="954088">
              <a:defRPr>
                <a:solidFill>
                  <a:schemeClr val="tx1"/>
                </a:solidFill>
                <a:latin typeface="Arial" panose="020B060402020202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FC5647-3E03-416A-8802-ADCA775A4D6D}" type="slidenum">
              <a:rPr lang="en-US" altLang="zh-CN" smtClean="0"/>
              <a:pPr/>
              <a:t>39</a:t>
            </a:fld>
            <a:endParaRPr lang="en-US" altLang="zh-CN"/>
          </a:p>
        </p:txBody>
      </p:sp>
      <p:sp>
        <p:nvSpPr>
          <p:cNvPr id="68611" name="Rectangle 2">
            <a:extLst>
              <a:ext uri="{FF2B5EF4-FFF2-40B4-BE49-F238E27FC236}">
                <a16:creationId xmlns:a16="http://schemas.microsoft.com/office/drawing/2014/main" id="{994328A1-0A23-4334-9CA8-8A4670ACAE0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39E19D6-DEEA-4935-B08A-E552D1C01DC8}"/>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10AD7E6-FE5A-4D7D-90F9-B2BBAF4BDC38}"/>
              </a:ext>
            </a:extLst>
          </p:cNvPr>
          <p:cNvSpPr>
            <a:spLocks noGrp="1" noChangeArrowheads="1"/>
          </p:cNvSpPr>
          <p:nvPr>
            <p:ph type="sldNum" sz="quarter" idx="5"/>
          </p:nvPr>
        </p:nvSpPr>
        <p:spPr>
          <a:noFill/>
        </p:spPr>
        <p:txBody>
          <a:bodyPr/>
          <a:lstStyle>
            <a:lvl1pPr defTabSz="954088">
              <a:defRPr>
                <a:solidFill>
                  <a:schemeClr val="tx1"/>
                </a:solidFill>
                <a:latin typeface="Arial" panose="020B0604020202020204" pitchFamily="34" charset="0"/>
                <a:ea typeface="宋体" panose="02010600030101010101" pitchFamily="2" charset="-122"/>
              </a:defRPr>
            </a:lvl1pPr>
            <a:lvl2pPr marL="742950" indent="-285750" defTabSz="954088">
              <a:defRPr>
                <a:solidFill>
                  <a:schemeClr val="tx1"/>
                </a:solidFill>
                <a:latin typeface="Arial" panose="020B0604020202020204" pitchFamily="34" charset="0"/>
                <a:ea typeface="宋体" panose="02010600030101010101" pitchFamily="2" charset="-122"/>
              </a:defRPr>
            </a:lvl2pPr>
            <a:lvl3pPr marL="1143000" indent="-228600" defTabSz="954088">
              <a:defRPr>
                <a:solidFill>
                  <a:schemeClr val="tx1"/>
                </a:solidFill>
                <a:latin typeface="Arial" panose="020B0604020202020204" pitchFamily="34" charset="0"/>
                <a:ea typeface="宋体" panose="02010600030101010101" pitchFamily="2" charset="-122"/>
              </a:defRPr>
            </a:lvl3pPr>
            <a:lvl4pPr marL="1600200" indent="-228600" defTabSz="954088">
              <a:defRPr>
                <a:solidFill>
                  <a:schemeClr val="tx1"/>
                </a:solidFill>
                <a:latin typeface="Arial" panose="020B0604020202020204" pitchFamily="34" charset="0"/>
                <a:ea typeface="宋体" panose="02010600030101010101" pitchFamily="2" charset="-122"/>
              </a:defRPr>
            </a:lvl4pPr>
            <a:lvl5pPr marL="2057400" indent="-228600" defTabSz="954088">
              <a:defRPr>
                <a:solidFill>
                  <a:schemeClr val="tx1"/>
                </a:solidFill>
                <a:latin typeface="Arial" panose="020B060402020202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E2FC94-1F5A-49CC-8B50-DC3B78CB81B6}" type="slidenum">
              <a:rPr lang="en-US" altLang="zh-CN" smtClean="0"/>
              <a:pPr/>
              <a:t>40</a:t>
            </a:fld>
            <a:endParaRPr lang="en-US" altLang="zh-CN"/>
          </a:p>
        </p:txBody>
      </p:sp>
      <p:sp>
        <p:nvSpPr>
          <p:cNvPr id="70659" name="Rectangle 2">
            <a:extLst>
              <a:ext uri="{FF2B5EF4-FFF2-40B4-BE49-F238E27FC236}">
                <a16:creationId xmlns:a16="http://schemas.microsoft.com/office/drawing/2014/main" id="{17750D6A-74A8-4E59-9691-7BC5C5CE171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73EB382-4055-4570-9900-DB2828A44086}"/>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D4539A6-8678-461C-845A-8DD3BADB8741}"/>
              </a:ext>
            </a:extLst>
          </p:cNvPr>
          <p:cNvSpPr>
            <a:spLocks noGrp="1" noChangeArrowheads="1"/>
          </p:cNvSpPr>
          <p:nvPr>
            <p:ph type="sldNum" sz="quarter" idx="5"/>
          </p:nvPr>
        </p:nvSpPr>
        <p:spPr>
          <a:noFill/>
        </p:spPr>
        <p:txBody>
          <a:bodyPr/>
          <a:lstStyle>
            <a:lvl1pPr defTabSz="954088">
              <a:defRPr>
                <a:solidFill>
                  <a:schemeClr val="tx1"/>
                </a:solidFill>
                <a:latin typeface="Arial" panose="020B0604020202020204" pitchFamily="34" charset="0"/>
                <a:ea typeface="宋体" panose="02010600030101010101" pitchFamily="2" charset="-122"/>
              </a:defRPr>
            </a:lvl1pPr>
            <a:lvl2pPr marL="742950" indent="-285750" defTabSz="954088">
              <a:defRPr>
                <a:solidFill>
                  <a:schemeClr val="tx1"/>
                </a:solidFill>
                <a:latin typeface="Arial" panose="020B0604020202020204" pitchFamily="34" charset="0"/>
                <a:ea typeface="宋体" panose="02010600030101010101" pitchFamily="2" charset="-122"/>
              </a:defRPr>
            </a:lvl2pPr>
            <a:lvl3pPr marL="1143000" indent="-228600" defTabSz="954088">
              <a:defRPr>
                <a:solidFill>
                  <a:schemeClr val="tx1"/>
                </a:solidFill>
                <a:latin typeface="Arial" panose="020B0604020202020204" pitchFamily="34" charset="0"/>
                <a:ea typeface="宋体" panose="02010600030101010101" pitchFamily="2" charset="-122"/>
              </a:defRPr>
            </a:lvl3pPr>
            <a:lvl4pPr marL="1600200" indent="-228600" defTabSz="954088">
              <a:defRPr>
                <a:solidFill>
                  <a:schemeClr val="tx1"/>
                </a:solidFill>
                <a:latin typeface="Arial" panose="020B0604020202020204" pitchFamily="34" charset="0"/>
                <a:ea typeface="宋体" panose="02010600030101010101" pitchFamily="2" charset="-122"/>
              </a:defRPr>
            </a:lvl4pPr>
            <a:lvl5pPr marL="2057400" indent="-228600" defTabSz="954088">
              <a:defRPr>
                <a:solidFill>
                  <a:schemeClr val="tx1"/>
                </a:solidFill>
                <a:latin typeface="Arial" panose="020B060402020202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C201B5-8244-4C6D-A951-9F081548191B}" type="slidenum">
              <a:rPr lang="en-US" altLang="zh-CN" smtClean="0"/>
              <a:pPr/>
              <a:t>41</a:t>
            </a:fld>
            <a:endParaRPr lang="en-US" altLang="zh-CN"/>
          </a:p>
        </p:txBody>
      </p:sp>
      <p:sp>
        <p:nvSpPr>
          <p:cNvPr id="72707" name="Rectangle 2">
            <a:extLst>
              <a:ext uri="{FF2B5EF4-FFF2-40B4-BE49-F238E27FC236}">
                <a16:creationId xmlns:a16="http://schemas.microsoft.com/office/drawing/2014/main" id="{B9D2FB76-BBBF-4F24-B73B-64C7746FF3C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D196C9F-69AA-4949-A7EE-F0E6D45D0C7B}"/>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F6866C6-DAF2-476C-93A9-DFF527DA6DD0}"/>
              </a:ext>
            </a:extLst>
          </p:cNvPr>
          <p:cNvSpPr>
            <a:spLocks noGrp="1" noChangeArrowheads="1"/>
          </p:cNvSpPr>
          <p:nvPr>
            <p:ph type="sldNum" sz="quarter" idx="5"/>
          </p:nvPr>
        </p:nvSpPr>
        <p:spPr>
          <a:noFill/>
        </p:spPr>
        <p:txBody>
          <a:bodyPr/>
          <a:lstStyle>
            <a:lvl1pPr defTabSz="954088">
              <a:defRPr>
                <a:solidFill>
                  <a:schemeClr val="tx1"/>
                </a:solidFill>
                <a:latin typeface="Arial" panose="020B0604020202020204" pitchFamily="34" charset="0"/>
                <a:ea typeface="宋体" panose="02010600030101010101" pitchFamily="2" charset="-122"/>
              </a:defRPr>
            </a:lvl1pPr>
            <a:lvl2pPr marL="742950" indent="-285750" defTabSz="954088">
              <a:defRPr>
                <a:solidFill>
                  <a:schemeClr val="tx1"/>
                </a:solidFill>
                <a:latin typeface="Arial" panose="020B0604020202020204" pitchFamily="34" charset="0"/>
                <a:ea typeface="宋体" panose="02010600030101010101" pitchFamily="2" charset="-122"/>
              </a:defRPr>
            </a:lvl2pPr>
            <a:lvl3pPr marL="1143000" indent="-228600" defTabSz="954088">
              <a:defRPr>
                <a:solidFill>
                  <a:schemeClr val="tx1"/>
                </a:solidFill>
                <a:latin typeface="Arial" panose="020B0604020202020204" pitchFamily="34" charset="0"/>
                <a:ea typeface="宋体" panose="02010600030101010101" pitchFamily="2" charset="-122"/>
              </a:defRPr>
            </a:lvl3pPr>
            <a:lvl4pPr marL="1600200" indent="-228600" defTabSz="954088">
              <a:defRPr>
                <a:solidFill>
                  <a:schemeClr val="tx1"/>
                </a:solidFill>
                <a:latin typeface="Arial" panose="020B0604020202020204" pitchFamily="34" charset="0"/>
                <a:ea typeface="宋体" panose="02010600030101010101" pitchFamily="2" charset="-122"/>
              </a:defRPr>
            </a:lvl4pPr>
            <a:lvl5pPr marL="2057400" indent="-228600" defTabSz="954088">
              <a:defRPr>
                <a:solidFill>
                  <a:schemeClr val="tx1"/>
                </a:solidFill>
                <a:latin typeface="Arial" panose="020B060402020202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D2494C-A371-4285-97C8-9ACAA7ECE3F9}" type="slidenum">
              <a:rPr lang="en-US" altLang="zh-CN" smtClean="0"/>
              <a:pPr/>
              <a:t>43</a:t>
            </a:fld>
            <a:endParaRPr lang="en-US" altLang="zh-CN"/>
          </a:p>
        </p:txBody>
      </p:sp>
      <p:sp>
        <p:nvSpPr>
          <p:cNvPr id="60419" name="Rectangle 2">
            <a:extLst>
              <a:ext uri="{FF2B5EF4-FFF2-40B4-BE49-F238E27FC236}">
                <a16:creationId xmlns:a16="http://schemas.microsoft.com/office/drawing/2014/main" id="{1BEDD980-4862-4355-8D5E-EFD338AED0B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F5C1984-1A6A-4960-A51A-9E0914398248}"/>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032F8E3-1116-488F-8D63-0738B31BCA71}"/>
              </a:ext>
            </a:extLst>
          </p:cNvPr>
          <p:cNvSpPr>
            <a:spLocks noGrp="1" noChangeArrowheads="1"/>
          </p:cNvSpPr>
          <p:nvPr>
            <p:ph type="sldNum" sz="quarter" idx="5"/>
          </p:nvPr>
        </p:nvSpPr>
        <p:spPr>
          <a:noFill/>
        </p:spPr>
        <p:txBody>
          <a:bodyPr/>
          <a:lstStyle>
            <a:lvl1pPr defTabSz="954088">
              <a:defRPr>
                <a:solidFill>
                  <a:schemeClr val="tx1"/>
                </a:solidFill>
                <a:latin typeface="Arial" panose="020B0604020202020204" pitchFamily="34" charset="0"/>
                <a:ea typeface="宋体" panose="02010600030101010101" pitchFamily="2" charset="-122"/>
              </a:defRPr>
            </a:lvl1pPr>
            <a:lvl2pPr marL="742950" indent="-285750" defTabSz="954088">
              <a:defRPr>
                <a:solidFill>
                  <a:schemeClr val="tx1"/>
                </a:solidFill>
                <a:latin typeface="Arial" panose="020B0604020202020204" pitchFamily="34" charset="0"/>
                <a:ea typeface="宋体" panose="02010600030101010101" pitchFamily="2" charset="-122"/>
              </a:defRPr>
            </a:lvl2pPr>
            <a:lvl3pPr marL="1143000" indent="-228600" defTabSz="954088">
              <a:defRPr>
                <a:solidFill>
                  <a:schemeClr val="tx1"/>
                </a:solidFill>
                <a:latin typeface="Arial" panose="020B0604020202020204" pitchFamily="34" charset="0"/>
                <a:ea typeface="宋体" panose="02010600030101010101" pitchFamily="2" charset="-122"/>
              </a:defRPr>
            </a:lvl3pPr>
            <a:lvl4pPr marL="1600200" indent="-228600" defTabSz="954088">
              <a:defRPr>
                <a:solidFill>
                  <a:schemeClr val="tx1"/>
                </a:solidFill>
                <a:latin typeface="Arial" panose="020B0604020202020204" pitchFamily="34" charset="0"/>
                <a:ea typeface="宋体" panose="02010600030101010101" pitchFamily="2" charset="-122"/>
              </a:defRPr>
            </a:lvl4pPr>
            <a:lvl5pPr marL="2057400" indent="-228600" defTabSz="954088">
              <a:defRPr>
                <a:solidFill>
                  <a:schemeClr val="tx1"/>
                </a:solidFill>
                <a:latin typeface="Arial" panose="020B060402020202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0494A0-3880-4496-925C-7EF33BC42D42}" type="slidenum">
              <a:rPr lang="en-US" altLang="zh-CN" smtClean="0"/>
              <a:pPr/>
              <a:t>44</a:t>
            </a:fld>
            <a:endParaRPr lang="en-US" altLang="zh-CN"/>
          </a:p>
        </p:txBody>
      </p:sp>
      <p:sp>
        <p:nvSpPr>
          <p:cNvPr id="64515" name="Rectangle 2">
            <a:extLst>
              <a:ext uri="{FF2B5EF4-FFF2-40B4-BE49-F238E27FC236}">
                <a16:creationId xmlns:a16="http://schemas.microsoft.com/office/drawing/2014/main" id="{89297C2F-385A-4083-9063-15B274FB3B2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893151E-5213-41DA-B6B9-1B0087F11A65}"/>
              </a:ext>
            </a:extLst>
          </p:cNvPr>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EBD981D-3C33-471E-BCF1-84720C983185}" type="datetimeFigureOut">
              <a:rPr lang="zh-CN" altLang="en-US" smtClean="0"/>
              <a:pPr/>
              <a:t>2022/2/28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FEC5D4D-76FD-4EE5-8494-FA516D4E11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C5D4D-76FD-4EE5-8494-FA516D4E11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C5D4D-76FD-4EE5-8494-FA516D4E110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C5D4D-76FD-4EE5-8494-FA516D4E110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C5D4D-76FD-4EE5-8494-FA516D4E110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EC5D4D-76FD-4EE5-8494-FA516D4E110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EC5D4D-76FD-4EE5-8494-FA516D4E110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EC5D4D-76FD-4EE5-8494-FA516D4E110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BD981D-3C33-471E-BCF1-84720C983185}"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EC5D4D-76FD-4EE5-8494-FA516D4E11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EEBD981D-3C33-471E-BCF1-84720C983185}"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EC5D4D-76FD-4EE5-8494-FA516D4E110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a:p>
        </p:txBody>
      </p:sp>
      <p:sp>
        <p:nvSpPr>
          <p:cNvPr id="5" name="日期占位符 4"/>
          <p:cNvSpPr>
            <a:spLocks noGrp="1"/>
          </p:cNvSpPr>
          <p:nvPr>
            <p:ph type="dt" sz="half" idx="10"/>
          </p:nvPr>
        </p:nvSpPr>
        <p:spPr/>
        <p:txBody>
          <a:bodyPr/>
          <a:lstStyle>
            <a:lvl1pPr>
              <a:defRPr>
                <a:solidFill>
                  <a:schemeClr val="tx1"/>
                </a:solidFill>
              </a:defRPr>
            </a:lvl1pPr>
            <a:extLst/>
          </a:lstStyle>
          <a:p>
            <a:fld id="{EEBD981D-3C33-471E-BCF1-84720C983185}" type="datetimeFigureOut">
              <a:rPr lang="zh-CN" altLang="en-US" smtClean="0"/>
              <a:pPr/>
              <a:t>2022/2/28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FEC5D4D-76FD-4EE5-8494-FA516D4E110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EBD981D-3C33-471E-BCF1-84720C983185}" type="datetimeFigureOut">
              <a:rPr lang="zh-CN" altLang="en-US" smtClean="0"/>
              <a:pPr/>
              <a:t>2022/2/28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FEC5D4D-76FD-4EE5-8494-FA516D4E11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ch3%20demo/selectordemo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ch3%20demo/selectordemo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w3school.com.cn/cssref/pr_text_text-decoration.asp" TargetMode="External"/><Relationship Id="rId13" Type="http://schemas.openxmlformats.org/officeDocument/2006/relationships/hyperlink" Target="http://www.w3school.com.cn/cssref/pr_text_word-spacing.asp" TargetMode="External"/><Relationship Id="rId18" Type="http://schemas.openxmlformats.org/officeDocument/2006/relationships/hyperlink" Target="http://www.w3school.com.cn/cssref/pr_text-outline.asp" TargetMode="External"/><Relationship Id="rId3" Type="http://schemas.openxmlformats.org/officeDocument/2006/relationships/hyperlink" Target="http://www.w3school.com.cn/cssref/pr_text_color.asp" TargetMode="External"/><Relationship Id="rId21" Type="http://schemas.openxmlformats.org/officeDocument/2006/relationships/hyperlink" Target="http://www.w3school.com.cn/cssref/pr_text-wrap.asp" TargetMode="External"/><Relationship Id="rId7" Type="http://schemas.openxmlformats.org/officeDocument/2006/relationships/hyperlink" Target="http://www.w3school.com.cn/cssref/pr_text_text-align.asp" TargetMode="External"/><Relationship Id="rId12" Type="http://schemas.openxmlformats.org/officeDocument/2006/relationships/hyperlink" Target="http://www.w3school.com.cn/cssref/pr_text_white-space.asp" TargetMode="External"/><Relationship Id="rId17" Type="http://schemas.openxmlformats.org/officeDocument/2006/relationships/hyperlink" Target="http://www.w3school.com.cn/cssref/pr_text-justify.asp" TargetMode="External"/><Relationship Id="rId2" Type="http://schemas.openxmlformats.org/officeDocument/2006/relationships/notesSlide" Target="../notesSlides/notesSlide2.xml"/><Relationship Id="rId16" Type="http://schemas.openxmlformats.org/officeDocument/2006/relationships/hyperlink" Target="http://www.w3school.com.cn/cssref/pr_text-emphasis.asp" TargetMode="External"/><Relationship Id="rId20" Type="http://schemas.openxmlformats.org/officeDocument/2006/relationships/hyperlink" Target="http://www.w3school.com.cn/cssref/pr_text-shadow.asp" TargetMode="External"/><Relationship Id="rId1" Type="http://schemas.openxmlformats.org/officeDocument/2006/relationships/slideLayout" Target="../slideLayouts/slideLayout7.xml"/><Relationship Id="rId6" Type="http://schemas.openxmlformats.org/officeDocument/2006/relationships/hyperlink" Target="http://www.w3school.com.cn/cssref/pr_dim_line-height.asp" TargetMode="External"/><Relationship Id="rId11" Type="http://schemas.openxmlformats.org/officeDocument/2006/relationships/hyperlink" Target="http://www.w3school.com.cn/cssref/pr_unicode-bidi.asp" TargetMode="External"/><Relationship Id="rId5" Type="http://schemas.openxmlformats.org/officeDocument/2006/relationships/hyperlink" Target="http://www.w3school.com.cn/cssref/pr_text_letter-spacing.asp" TargetMode="External"/><Relationship Id="rId15" Type="http://schemas.openxmlformats.org/officeDocument/2006/relationships/hyperlink" Target="http://www.w3school.com.cn/cssref/pr_punctuation-trim.asp" TargetMode="External"/><Relationship Id="rId23" Type="http://schemas.openxmlformats.org/officeDocument/2006/relationships/hyperlink" Target="http://www.w3school.com.cn/cssref/pr_word-wrap.asp" TargetMode="External"/><Relationship Id="rId10" Type="http://schemas.openxmlformats.org/officeDocument/2006/relationships/hyperlink" Target="http://www.w3school.com.cn/cssref/pr_text_text-transform.asp" TargetMode="External"/><Relationship Id="rId19" Type="http://schemas.openxmlformats.org/officeDocument/2006/relationships/hyperlink" Target="http://www.w3school.com.cn/cssref/pr_text-overflow.asp" TargetMode="External"/><Relationship Id="rId4" Type="http://schemas.openxmlformats.org/officeDocument/2006/relationships/hyperlink" Target="http://www.w3school.com.cn/cssref/pr_text_direction.asp" TargetMode="External"/><Relationship Id="rId9" Type="http://schemas.openxmlformats.org/officeDocument/2006/relationships/hyperlink" Target="http://www.w3school.com.cn/cssref/pr_text_text-indent.asp" TargetMode="External"/><Relationship Id="rId14" Type="http://schemas.openxmlformats.org/officeDocument/2006/relationships/hyperlink" Target="http://www.w3school.com.cn/cssref/pr_hanging-punctuation.asp" TargetMode="External"/><Relationship Id="rId22" Type="http://schemas.openxmlformats.org/officeDocument/2006/relationships/hyperlink" Target="http://www.w3school.com.cn/cssref/pr_word-break.asp"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bilibili.com/video/av52670599?p=61" TargetMode="External"/><Relationship Id="rId2" Type="http://schemas.openxmlformats.org/officeDocument/2006/relationships/hyperlink" Target="https://www.bilibili.com/video/av52670599?p=5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ch3%20demo/divdemo1.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bilibili.com/video/av52670599?p=83" TargetMode="External"/><Relationship Id="rId2" Type="http://schemas.openxmlformats.org/officeDocument/2006/relationships/hyperlink" Target="https://www.bilibili.com/video/av52670599?p=8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w3school.com.cn/css/" TargetMode="External"/><Relationship Id="rId2" Type="http://schemas.openxmlformats.org/officeDocument/2006/relationships/hyperlink" Target="http://www.aa25.cn/index.shtml" TargetMode="External"/><Relationship Id="rId1" Type="http://schemas.openxmlformats.org/officeDocument/2006/relationships/slideLayout" Target="../slideLayouts/slideLayout2.xml"/><Relationship Id="rId4" Type="http://schemas.openxmlformats.org/officeDocument/2006/relationships/hyperlink" Target="http://www.w3.org/TR/CS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ea typeface="宋体" charset="-122"/>
              </a:rPr>
              <a:t>第三章 </a:t>
            </a:r>
            <a:r>
              <a:rPr lang="en-US" altLang="zh-CN">
                <a:ea typeface="宋体" charset="-122"/>
              </a:rPr>
              <a:t>CSS</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721563"/>
          </a:xfrm>
        </p:spPr>
        <p:txBody>
          <a:bodyPr>
            <a:normAutofit fontScale="92500"/>
          </a:bodyPr>
          <a:lstStyle/>
          <a:p>
            <a:r>
              <a:rPr lang="zh-CN" altLang="en-US"/>
              <a:t>内部样式表</a:t>
            </a:r>
            <a:endParaRPr lang="en-US" altLang="zh-CN"/>
          </a:p>
          <a:p>
            <a:pPr lvl="1">
              <a:lnSpc>
                <a:spcPct val="120000"/>
              </a:lnSpc>
            </a:pPr>
            <a:r>
              <a:rPr lang="zh-CN" altLang="en-US" sz="1800" b="1">
                <a:latin typeface="微软雅黑" pitchFamily="34" charset="-122"/>
                <a:ea typeface="微软雅黑" pitchFamily="34" charset="-122"/>
              </a:rPr>
              <a:t>内部样式 表：利用</a:t>
            </a:r>
            <a:r>
              <a:rPr lang="en-US" altLang="zh-CN" sz="1800" b="1">
                <a:solidFill>
                  <a:srgbClr val="FF0000"/>
                </a:solidFill>
                <a:latin typeface="微软雅黑" pitchFamily="34" charset="-122"/>
                <a:ea typeface="微软雅黑" pitchFamily="34" charset="-122"/>
              </a:rPr>
              <a:t>style</a:t>
            </a:r>
            <a:r>
              <a:rPr lang="zh-CN" altLang="en-US" sz="1800" b="1">
                <a:solidFill>
                  <a:srgbClr val="FF0000"/>
                </a:solidFill>
                <a:latin typeface="微软雅黑" pitchFamily="34" charset="-122"/>
                <a:ea typeface="微软雅黑" pitchFamily="34" charset="-122"/>
              </a:rPr>
              <a:t>标签</a:t>
            </a:r>
            <a:r>
              <a:rPr lang="zh-CN" altLang="en-US" sz="1800" b="1">
                <a:latin typeface="微软雅黑" pitchFamily="34" charset="-122"/>
                <a:ea typeface="微软雅黑" pitchFamily="34" charset="-122"/>
              </a:rPr>
              <a:t>来包含本页面所需样式定义 。即在</a:t>
            </a:r>
            <a:r>
              <a:rPr lang="zh-CN" altLang="en-US" sz="1800" b="1">
                <a:solidFill>
                  <a:srgbClr val="FF0000"/>
                </a:solidFill>
                <a:latin typeface="微软雅黑" pitchFamily="34" charset="-122"/>
                <a:ea typeface="微软雅黑" pitchFamily="34" charset="-122"/>
              </a:rPr>
              <a:t>对象的标记内</a:t>
            </a:r>
            <a:r>
              <a:rPr lang="zh-CN" altLang="en-US" sz="1800" b="1">
                <a:latin typeface="微软雅黑" pitchFamily="34" charset="-122"/>
                <a:ea typeface="微软雅黑" pitchFamily="34" charset="-122"/>
              </a:rPr>
              <a:t>，使用对象的</a:t>
            </a:r>
            <a:r>
              <a:rPr lang="en-US" altLang="zh-CN" sz="1800" b="1">
                <a:solidFill>
                  <a:srgbClr val="FF0000"/>
                </a:solidFill>
                <a:latin typeface="微软雅黑" pitchFamily="34" charset="-122"/>
                <a:ea typeface="微软雅黑" pitchFamily="34" charset="-122"/>
              </a:rPr>
              <a:t>style</a:t>
            </a:r>
            <a:r>
              <a:rPr lang="zh-CN" altLang="en-US" sz="1800" b="1">
                <a:solidFill>
                  <a:srgbClr val="FF0000"/>
                </a:solidFill>
                <a:latin typeface="微软雅黑" pitchFamily="34" charset="-122"/>
                <a:ea typeface="微软雅黑" pitchFamily="34" charset="-122"/>
              </a:rPr>
              <a:t>属性</a:t>
            </a:r>
            <a:r>
              <a:rPr lang="zh-CN" altLang="en-US" sz="1800" b="1">
                <a:latin typeface="微软雅黑" pitchFamily="34" charset="-122"/>
                <a:ea typeface="微软雅黑" pitchFamily="34" charset="-122"/>
              </a:rPr>
              <a:t>定义适用其的样式表属性。在</a:t>
            </a:r>
            <a:r>
              <a:rPr lang="en-US" altLang="zh-CN" sz="1800" b="1">
                <a:latin typeface="微软雅黑" pitchFamily="34" charset="-122"/>
                <a:ea typeface="微软雅黑" pitchFamily="34" charset="-122"/>
              </a:rPr>
              <a:t>HTML</a:t>
            </a:r>
            <a:r>
              <a:rPr lang="zh-CN" altLang="en-US" sz="1800" b="1">
                <a:latin typeface="微软雅黑" pitchFamily="34" charset="-122"/>
                <a:ea typeface="微软雅黑" pitchFamily="34" charset="-122"/>
              </a:rPr>
              <a:t>文档的</a:t>
            </a:r>
            <a:r>
              <a:rPr lang="en-US" altLang="zh-CN" sz="1800" b="1">
                <a:latin typeface="微软雅黑" pitchFamily="34" charset="-122"/>
                <a:ea typeface="微软雅黑" pitchFamily="34" charset="-122"/>
              </a:rPr>
              <a:t>&lt;HTML&gt;</a:t>
            </a:r>
            <a:r>
              <a:rPr lang="zh-CN" altLang="en-US" sz="1800" b="1">
                <a:latin typeface="微软雅黑" pitchFamily="34" charset="-122"/>
                <a:ea typeface="微软雅黑" pitchFamily="34" charset="-122"/>
              </a:rPr>
              <a:t>和</a:t>
            </a:r>
            <a:r>
              <a:rPr lang="en-US" altLang="zh-CN" sz="1800" b="1">
                <a:latin typeface="微软雅黑" pitchFamily="34" charset="-122"/>
                <a:ea typeface="微软雅黑" pitchFamily="34" charset="-122"/>
              </a:rPr>
              <a:t>&lt;BODY&gt;</a:t>
            </a:r>
            <a:r>
              <a:rPr lang="zh-CN" altLang="en-US" sz="1800" b="1">
                <a:latin typeface="微软雅黑" pitchFamily="34" charset="-122"/>
                <a:ea typeface="微软雅黑" pitchFamily="34" charset="-122"/>
              </a:rPr>
              <a:t>标记之间插入一个</a:t>
            </a:r>
            <a:r>
              <a:rPr lang="en-US" altLang="zh-CN" sz="1800" b="1">
                <a:solidFill>
                  <a:srgbClr val="FF0000"/>
                </a:solidFill>
                <a:latin typeface="微软雅黑" pitchFamily="34" charset="-122"/>
                <a:ea typeface="微软雅黑" pitchFamily="34" charset="-122"/>
              </a:rPr>
              <a:t>&lt;STYLE&gt;...&lt;/STYLE&gt;</a:t>
            </a:r>
            <a:r>
              <a:rPr lang="zh-CN" altLang="en-US" sz="1800" b="1">
                <a:solidFill>
                  <a:srgbClr val="FF0000"/>
                </a:solidFill>
                <a:latin typeface="微软雅黑" pitchFamily="34" charset="-122"/>
                <a:ea typeface="微软雅黑" pitchFamily="34" charset="-122"/>
              </a:rPr>
              <a:t>块对象</a:t>
            </a:r>
            <a:r>
              <a:rPr lang="zh-CN" altLang="en-US" sz="1800" b="1">
                <a:latin typeface="微软雅黑" pitchFamily="34" charset="-122"/>
                <a:ea typeface="微软雅黑" pitchFamily="34" charset="-122"/>
              </a:rPr>
              <a:t>。如：</a:t>
            </a:r>
          </a:p>
          <a:p>
            <a:pPr>
              <a:buNone/>
            </a:pPr>
            <a:r>
              <a:rPr lang="en-US" altLang="zh-CN" sz="1700">
                <a:latin typeface="微软雅黑" pitchFamily="34" charset="-122"/>
                <a:ea typeface="微软雅黑" pitchFamily="34" charset="-122"/>
              </a:rPr>
              <a:t>&lt;style type="text/</a:t>
            </a:r>
            <a:r>
              <a:rPr lang="en-US" altLang="zh-CN" sz="1700" err="1">
                <a:latin typeface="微软雅黑" pitchFamily="34" charset="-122"/>
                <a:ea typeface="微软雅黑" pitchFamily="34" charset="-122"/>
              </a:rPr>
              <a:t>css</a:t>
            </a:r>
            <a:r>
              <a:rPr lang="en-US" altLang="zh-CN" sz="1700">
                <a:latin typeface="微软雅黑" pitchFamily="34" charset="-122"/>
                <a:ea typeface="微软雅黑" pitchFamily="34" charset="-122"/>
              </a:rPr>
              <a:t>"&gt;</a:t>
            </a:r>
          </a:p>
          <a:p>
            <a:pPr>
              <a:buNone/>
            </a:pPr>
            <a:r>
              <a:rPr lang="en-US" altLang="zh-CN" sz="1700">
                <a:latin typeface="微软雅黑" pitchFamily="34" charset="-122"/>
                <a:ea typeface="微软雅黑" pitchFamily="34" charset="-122"/>
              </a:rPr>
              <a:t>  </a:t>
            </a:r>
            <a:r>
              <a:rPr lang="en-US" altLang="zh-CN" sz="1600">
                <a:latin typeface="微软雅黑" pitchFamily="34" charset="-122"/>
                <a:ea typeface="微软雅黑" pitchFamily="34" charset="-122"/>
              </a:rPr>
              <a:t> body {</a:t>
            </a:r>
          </a:p>
          <a:p>
            <a:pPr>
              <a:buNone/>
            </a:pPr>
            <a:r>
              <a:rPr lang="en-US" altLang="zh-CN" sz="1600">
                <a:latin typeface="微软雅黑" pitchFamily="34" charset="-122"/>
                <a:ea typeface="微软雅黑" pitchFamily="34" charset="-122"/>
              </a:rPr>
              <a:t>             color: red;</a:t>
            </a:r>
          </a:p>
          <a:p>
            <a:pPr>
              <a:buNone/>
            </a:pPr>
            <a:r>
              <a:rPr lang="en-US" altLang="zh-CN" sz="1600">
                <a:latin typeface="微软雅黑" pitchFamily="34" charset="-122"/>
                <a:ea typeface="微软雅黑" pitchFamily="34" charset="-122"/>
              </a:rPr>
              <a:t>              background: green;</a:t>
            </a:r>
          </a:p>
          <a:p>
            <a:pPr>
              <a:buNone/>
            </a:pPr>
            <a:r>
              <a:rPr lang="en-US" altLang="zh-CN" sz="1600">
                <a:latin typeface="微软雅黑" pitchFamily="34" charset="-122"/>
                <a:ea typeface="微软雅黑" pitchFamily="34" charset="-122"/>
              </a:rPr>
              <a:t>             margin: 0;</a:t>
            </a:r>
          </a:p>
          <a:p>
            <a:pPr>
              <a:buNone/>
            </a:pPr>
            <a:r>
              <a:rPr lang="en-US" altLang="zh-CN" sz="1600">
                <a:latin typeface="微软雅黑" pitchFamily="34" charset="-122"/>
                <a:ea typeface="微软雅黑" pitchFamily="34" charset="-122"/>
              </a:rPr>
              <a:t>              padding: 0;</a:t>
            </a:r>
          </a:p>
          <a:p>
            <a:pPr>
              <a:buNone/>
            </a:pPr>
            <a:r>
              <a:rPr lang="en-US" altLang="zh-CN" sz="1600">
                <a:latin typeface="微软雅黑" pitchFamily="34" charset="-122"/>
                <a:ea typeface="微软雅黑" pitchFamily="34" charset="-122"/>
              </a:rPr>
              <a:t>  } </a:t>
            </a:r>
            <a:br>
              <a:rPr lang="en-US" altLang="zh-CN" sz="1700">
                <a:latin typeface="微软雅黑" pitchFamily="34" charset="-122"/>
                <a:ea typeface="微软雅黑" pitchFamily="34" charset="-122"/>
              </a:rPr>
            </a:br>
            <a:r>
              <a:rPr lang="en-US" altLang="zh-CN" sz="1700">
                <a:latin typeface="微软雅黑" pitchFamily="34" charset="-122"/>
                <a:ea typeface="微软雅黑" pitchFamily="34" charset="-122"/>
              </a:rPr>
              <a:t>h1 {</a:t>
            </a:r>
          </a:p>
          <a:p>
            <a:pPr>
              <a:buNone/>
            </a:pPr>
            <a:r>
              <a:rPr lang="en-US" altLang="zh-CN" sz="1700">
                <a:latin typeface="微软雅黑" pitchFamily="34" charset="-122"/>
                <a:ea typeface="微软雅黑" pitchFamily="34" charset="-122"/>
              </a:rPr>
              <a:t>		font: 15pt/17pt "Arial";</a:t>
            </a:r>
          </a:p>
          <a:p>
            <a:pPr>
              <a:buNone/>
            </a:pPr>
            <a:r>
              <a:rPr lang="en-US" altLang="zh-CN" sz="1700">
                <a:latin typeface="微软雅黑" pitchFamily="34" charset="-122"/>
                <a:ea typeface="微软雅黑" pitchFamily="34" charset="-122"/>
              </a:rPr>
              <a:t>		 font-weight: bold; </a:t>
            </a:r>
          </a:p>
          <a:p>
            <a:pPr>
              <a:buNone/>
            </a:pPr>
            <a:r>
              <a:rPr lang="en-US" altLang="zh-CN" sz="1700">
                <a:latin typeface="微软雅黑" pitchFamily="34" charset="-122"/>
                <a:ea typeface="微软雅黑" pitchFamily="34" charset="-122"/>
              </a:rPr>
              <a:t>		color: maroon}</a:t>
            </a:r>
          </a:p>
          <a:p>
            <a:pPr>
              <a:buNone/>
            </a:pPr>
            <a:r>
              <a:rPr lang="en-US" altLang="zh-CN" sz="1700">
                <a:latin typeface="微软雅黑" pitchFamily="34" charset="-122"/>
                <a:ea typeface="微软雅黑" pitchFamily="34" charset="-122"/>
              </a:rPr>
              <a:t>&lt;/style&gt;</a:t>
            </a:r>
            <a:endParaRPr lang="en-US" altLang="zh-CN" sz="2400">
              <a:latin typeface="微软雅黑" pitchFamily="34" charset="-122"/>
              <a:ea typeface="微软雅黑" pitchFamily="34" charset="-122"/>
            </a:endParaRPr>
          </a:p>
          <a:p>
            <a:pPr lvl="1"/>
            <a:r>
              <a:rPr lang="zh-CN" altLang="en-US" sz="2100"/>
              <a:t>内部样式表，可以通过 修改某个样式代码来完成一个页面的样式修改。</a:t>
            </a:r>
            <a:endParaRPr lang="en-US" altLang="zh-CN" sz="2100"/>
          </a:p>
          <a:p>
            <a:pPr lvl="1"/>
            <a:r>
              <a:rPr lang="zh-CN" altLang="en-US" sz="2100"/>
              <a:t>虽然还是将表现和内容混合在一起，单独放在一起</a:t>
            </a:r>
            <a:endParaRPr lang="en-US" altLang="zh-CN" sz="2100"/>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721563"/>
          </a:xfrm>
        </p:spPr>
        <p:txBody>
          <a:bodyPr>
            <a:noAutofit/>
          </a:bodyPr>
          <a:lstStyle/>
          <a:p>
            <a:r>
              <a:rPr lang="zh-CN" altLang="en-US" sz="3200">
                <a:latin typeface="Times New Roman" panose="02020603050405020304" pitchFamily="18" charset="0"/>
              </a:rPr>
              <a:t>外部样式表</a:t>
            </a:r>
            <a:endParaRPr lang="en-US" altLang="zh-CN" sz="3200">
              <a:latin typeface="Times New Roman" panose="02020603050405020304" pitchFamily="18" charset="0"/>
            </a:endParaRPr>
          </a:p>
          <a:p>
            <a:r>
              <a:rPr lang="zh-CN" altLang="en-US" sz="2800">
                <a:latin typeface="Times New Roman" panose="02020603050405020304" pitchFamily="18" charset="0"/>
              </a:rPr>
              <a:t>链入外部样式表文件 </a:t>
            </a:r>
            <a:r>
              <a:rPr lang="en-US" altLang="zh-CN" sz="2800">
                <a:latin typeface="Times New Roman" panose="02020603050405020304" pitchFamily="18" charset="0"/>
              </a:rPr>
              <a:t>(Linking to a Style Sheet)</a:t>
            </a:r>
            <a:r>
              <a:rPr lang="zh-CN" altLang="en-US" sz="2800">
                <a:latin typeface="Times New Roman" panose="02020603050405020304" pitchFamily="18" charset="0"/>
              </a:rPr>
              <a:t>，可以先建立外部样式表文件（</a:t>
            </a:r>
            <a:r>
              <a:rPr lang="en-US" altLang="zh-CN" sz="2800">
                <a:latin typeface="Times New Roman" panose="02020603050405020304" pitchFamily="18" charset="0"/>
              </a:rPr>
              <a:t>.</a:t>
            </a:r>
            <a:r>
              <a:rPr lang="en-US" altLang="zh-CN" sz="2800" err="1">
                <a:latin typeface="Times New Roman" panose="02020603050405020304" pitchFamily="18" charset="0"/>
              </a:rPr>
              <a:t>css</a:t>
            </a:r>
            <a:r>
              <a:rPr lang="zh-CN" altLang="en-US" sz="2800">
                <a:latin typeface="Times New Roman" panose="02020603050405020304" pitchFamily="18" charset="0"/>
              </a:rPr>
              <a:t>）。</a:t>
            </a:r>
            <a:endParaRPr lang="en-US" altLang="zh-CN" sz="2800">
              <a:latin typeface="Times New Roman" panose="02020603050405020304" pitchFamily="18" charset="0"/>
            </a:endParaRPr>
          </a:p>
          <a:p>
            <a:pPr lvl="2"/>
            <a:r>
              <a:rPr lang="zh-CN" altLang="en-US" sz="2800">
                <a:latin typeface="+mn-ea"/>
              </a:rPr>
              <a:t>链接式</a:t>
            </a:r>
          </a:p>
          <a:p>
            <a:pPr>
              <a:lnSpc>
                <a:spcPct val="114000"/>
              </a:lnSpc>
              <a:buFont typeface="Wingdings" pitchFamily="2" charset="2"/>
              <a:buNone/>
            </a:pPr>
            <a:r>
              <a:rPr lang="zh-CN" altLang="en-US" sz="2000">
                <a:latin typeface="+mn-ea"/>
              </a:rPr>
              <a:t>	</a:t>
            </a:r>
            <a:r>
              <a:rPr lang="en-US" altLang="zh-CN" sz="2400">
                <a:latin typeface="Times New Roman" pitchFamily="18" charset="0"/>
                <a:cs typeface="Times New Roman" pitchFamily="18" charset="0"/>
              </a:rPr>
              <a:t>&lt;link  </a:t>
            </a:r>
            <a:r>
              <a:rPr lang="en-US" altLang="zh-CN" sz="2400" err="1">
                <a:latin typeface="Times New Roman" pitchFamily="18" charset="0"/>
                <a:cs typeface="Times New Roman" pitchFamily="18" charset="0"/>
              </a:rPr>
              <a:t>rel</a:t>
            </a:r>
            <a:r>
              <a:rPr lang="en-US" altLang="zh-CN" sz="2400">
                <a:latin typeface="Times New Roman" pitchFamily="18" charset="0"/>
                <a:cs typeface="Times New Roman" pitchFamily="18" charset="0"/>
              </a:rPr>
              <a:t>="stylesheet"  type="text/</a:t>
            </a:r>
            <a:r>
              <a:rPr lang="en-US" altLang="zh-CN" sz="2400" err="1">
                <a:latin typeface="Times New Roman" pitchFamily="18" charset="0"/>
                <a:cs typeface="Times New Roman" pitchFamily="18" charset="0"/>
              </a:rPr>
              <a:t>css</a:t>
            </a:r>
            <a:r>
              <a:rPr lang="en-US" altLang="zh-CN" sz="2400">
                <a:latin typeface="Times New Roman" pitchFamily="18" charset="0"/>
                <a:cs typeface="Times New Roman" pitchFamily="18" charset="0"/>
              </a:rPr>
              <a:t>" </a:t>
            </a:r>
            <a:r>
              <a:rPr lang="en-US" altLang="zh-CN" sz="2400" err="1">
                <a:latin typeface="Times New Roman" pitchFamily="18" charset="0"/>
                <a:cs typeface="Times New Roman" pitchFamily="18" charset="0"/>
              </a:rPr>
              <a:t>href</a:t>
            </a:r>
            <a:r>
              <a:rPr lang="en-US" altLang="zh-CN" sz="2400">
                <a:latin typeface="Times New Roman" pitchFamily="18" charset="0"/>
                <a:cs typeface="Times New Roman" pitchFamily="18" charset="0"/>
              </a:rPr>
              <a:t>="mystyle.css" /&gt;</a:t>
            </a:r>
          </a:p>
          <a:p>
            <a:pPr lvl="2"/>
            <a:r>
              <a:rPr lang="zh-CN" altLang="en-US" sz="2800">
                <a:latin typeface="Times New Roman" panose="02020603050405020304" pitchFamily="18" charset="0"/>
              </a:rPr>
              <a:t>导入式</a:t>
            </a:r>
            <a:endParaRPr lang="en-US" altLang="en-US" sz="2800">
              <a:latin typeface="Times New Roman" panose="02020603050405020304" pitchFamily="18" charset="0"/>
            </a:endParaRPr>
          </a:p>
          <a:p>
            <a:pPr lvl="4">
              <a:buFont typeface="Wingdings" pitchFamily="2" charset="2"/>
              <a:buNone/>
            </a:pPr>
            <a:r>
              <a:rPr lang="en-US" altLang="zh-CN" sz="2400">
                <a:latin typeface="Times New Roman" pitchFamily="18" charset="0"/>
                <a:cs typeface="Times New Roman" pitchFamily="18" charset="0"/>
              </a:rPr>
              <a:t>&lt;style type="text/</a:t>
            </a:r>
            <a:r>
              <a:rPr lang="en-US" altLang="zh-CN" sz="2400" err="1">
                <a:latin typeface="Times New Roman" pitchFamily="18" charset="0"/>
                <a:cs typeface="Times New Roman" pitchFamily="18" charset="0"/>
              </a:rPr>
              <a:t>css</a:t>
            </a:r>
            <a:r>
              <a:rPr lang="en-US" altLang="zh-CN" sz="2400">
                <a:latin typeface="Times New Roman" pitchFamily="18" charset="0"/>
                <a:cs typeface="Times New Roman" pitchFamily="18" charset="0"/>
              </a:rPr>
              <a:t>"&gt;</a:t>
            </a:r>
            <a:endParaRPr lang="en-US" altLang="zh-CN" sz="3600">
              <a:latin typeface="Times New Roman" pitchFamily="18" charset="0"/>
              <a:cs typeface="Times New Roman" pitchFamily="18" charset="0"/>
            </a:endParaRPr>
          </a:p>
          <a:p>
            <a:pPr lvl="4">
              <a:buFont typeface="Wingdings" pitchFamily="2" charset="2"/>
              <a:buNone/>
            </a:pPr>
            <a:r>
              <a:rPr lang="en-US" altLang="zh-CN" sz="2400">
                <a:latin typeface="Times New Roman" pitchFamily="18" charset="0"/>
                <a:cs typeface="Times New Roman" pitchFamily="18" charset="0"/>
              </a:rPr>
              <a:t>	@import "mystyle.css";</a:t>
            </a:r>
            <a:endParaRPr lang="en-US" altLang="zh-CN" sz="3600">
              <a:latin typeface="Times New Roman" pitchFamily="18" charset="0"/>
              <a:cs typeface="Times New Roman" pitchFamily="18" charset="0"/>
            </a:endParaRPr>
          </a:p>
          <a:p>
            <a:pPr lvl="4">
              <a:buFont typeface="Wingdings" pitchFamily="2" charset="2"/>
              <a:buNone/>
            </a:pPr>
            <a:r>
              <a:rPr lang="en-US" altLang="zh-CN" sz="2400">
                <a:latin typeface="Times New Roman" pitchFamily="18" charset="0"/>
                <a:cs typeface="Times New Roman" pitchFamily="18" charset="0"/>
              </a:rPr>
              <a:t>&lt;/style&gt;</a:t>
            </a:r>
          </a:p>
          <a:p>
            <a:pPr>
              <a:lnSpc>
                <a:spcPct val="114000"/>
              </a:lnSpc>
              <a:buFont typeface="Wingdings" pitchFamily="2" charset="2"/>
              <a:buNone/>
            </a:pPr>
            <a:endParaRPr lang="en-US" altLang="zh-CN" sz="24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a:latin typeface="+mn-ea"/>
              </a:rPr>
              <a:t>CSS</a:t>
            </a:r>
            <a:r>
              <a:rPr lang="zh-CN" altLang="en-US" sz="2800">
                <a:latin typeface="+mn-ea"/>
              </a:rPr>
              <a:t>的定义是由三个部分构成</a:t>
            </a:r>
            <a:r>
              <a:rPr lang="en-US" altLang="zh-CN" sz="2800">
                <a:latin typeface="+mn-ea"/>
              </a:rPr>
              <a:t>: </a:t>
            </a:r>
          </a:p>
          <a:p>
            <a:pPr lvl="1"/>
            <a:r>
              <a:rPr lang="zh-CN" altLang="en-US" sz="2400">
                <a:latin typeface="+mn-ea"/>
              </a:rPr>
              <a:t>选择符</a:t>
            </a:r>
            <a:r>
              <a:rPr lang="en-US" altLang="zh-CN" sz="2400">
                <a:latin typeface="+mn-ea"/>
              </a:rPr>
              <a:t>(selector)</a:t>
            </a:r>
          </a:p>
          <a:p>
            <a:pPr lvl="1"/>
            <a:r>
              <a:rPr lang="zh-CN" altLang="en-US" sz="2400">
                <a:latin typeface="+mn-ea"/>
              </a:rPr>
              <a:t>属性</a:t>
            </a:r>
            <a:r>
              <a:rPr lang="en-US" altLang="zh-CN" sz="2400">
                <a:latin typeface="+mn-ea"/>
              </a:rPr>
              <a:t>(properties)</a:t>
            </a:r>
          </a:p>
          <a:p>
            <a:pPr lvl="1"/>
            <a:r>
              <a:rPr lang="zh-CN" altLang="en-US" sz="2400">
                <a:latin typeface="+mn-ea"/>
              </a:rPr>
              <a:t>属性的取值</a:t>
            </a:r>
            <a:r>
              <a:rPr lang="en-US" altLang="zh-CN" sz="2400">
                <a:latin typeface="+mn-ea"/>
              </a:rPr>
              <a:t>(value)</a:t>
            </a:r>
            <a:r>
              <a:rPr lang="zh-CN" altLang="en-US" sz="2400">
                <a:latin typeface="+mn-ea"/>
              </a:rPr>
              <a:t> </a:t>
            </a:r>
          </a:p>
          <a:p>
            <a:r>
              <a:rPr lang="zh-CN" altLang="en-US" sz="3200">
                <a:latin typeface="+mn-ea"/>
              </a:rPr>
              <a:t>语法</a:t>
            </a:r>
            <a:r>
              <a:rPr lang="en-US" altLang="zh-CN" sz="3200">
                <a:latin typeface="+mn-ea"/>
              </a:rPr>
              <a:t>: </a:t>
            </a:r>
          </a:p>
          <a:p>
            <a:r>
              <a:rPr lang="en-US" altLang="zh-CN" sz="2400">
                <a:latin typeface="+mn-ea"/>
              </a:rPr>
              <a:t>selector {property1: value</a:t>
            </a:r>
            <a:r>
              <a:rPr lang="zh-CN" altLang="en-US" sz="2400">
                <a:latin typeface="+mn-ea"/>
              </a:rPr>
              <a:t>；</a:t>
            </a:r>
            <a:r>
              <a:rPr lang="en-US" altLang="zh-CN" sz="2400">
                <a:latin typeface="+mn-ea"/>
              </a:rPr>
              <a:t> property2: value</a:t>
            </a:r>
            <a:r>
              <a:rPr lang="zh-CN" altLang="en-US" sz="2400">
                <a:latin typeface="+mn-ea"/>
              </a:rPr>
              <a:t>；</a:t>
            </a:r>
            <a:r>
              <a:rPr lang="en-US" altLang="zh-CN" sz="2400">
                <a:latin typeface="+mn-ea"/>
              </a:rPr>
              <a:t>}</a:t>
            </a:r>
          </a:p>
        </p:txBody>
      </p:sp>
      <p:sp>
        <p:nvSpPr>
          <p:cNvPr id="3" name="标题 2"/>
          <p:cNvSpPr>
            <a:spLocks noGrp="1"/>
          </p:cNvSpPr>
          <p:nvPr>
            <p:ph type="title"/>
          </p:nvPr>
        </p:nvSpPr>
        <p:spPr/>
        <p:txBody>
          <a:bodyPr/>
          <a:lstStyle/>
          <a:p>
            <a:r>
              <a:rPr lang="en-US" altLang="zh-CN" b="0">
                <a:latin typeface="黑体" pitchFamily="2" charset="-122"/>
                <a:ea typeface="黑体" pitchFamily="2" charset="-122"/>
              </a:rPr>
              <a:t>3.3 CSS</a:t>
            </a:r>
            <a:r>
              <a:rPr lang="zh-CN" altLang="en-US" b="0">
                <a:latin typeface="黑体" pitchFamily="2" charset="-122"/>
                <a:ea typeface="黑体" pitchFamily="2" charset="-122"/>
              </a:rPr>
              <a:t>语法</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390323"/>
            <a:ext cx="4646030" cy="15841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90352466"/>
              </p:ext>
            </p:extLst>
          </p:nvPr>
        </p:nvGraphicFramePr>
        <p:xfrm>
          <a:off x="179512" y="31009"/>
          <a:ext cx="8136904" cy="4628622"/>
        </p:xfrm>
        <a:graphic>
          <a:graphicData uri="http://schemas.openxmlformats.org/drawingml/2006/table">
            <a:tbl>
              <a:tblPr/>
              <a:tblGrid>
                <a:gridCol w="2016224">
                  <a:extLst>
                    <a:ext uri="{9D8B030D-6E8A-4147-A177-3AD203B41FA5}">
                      <a16:colId xmlns:a16="http://schemas.microsoft.com/office/drawing/2014/main" val="1039545947"/>
                    </a:ext>
                  </a:extLst>
                </a:gridCol>
                <a:gridCol w="6120680">
                  <a:extLst>
                    <a:ext uri="{9D8B030D-6E8A-4147-A177-3AD203B41FA5}">
                      <a16:colId xmlns:a16="http://schemas.microsoft.com/office/drawing/2014/main" val="3462203512"/>
                    </a:ext>
                  </a:extLst>
                </a:gridCol>
              </a:tblGrid>
              <a:tr h="209234">
                <a:tc>
                  <a:txBody>
                    <a:bodyPr/>
                    <a:lstStyle/>
                    <a:p>
                      <a:pPr algn="l" fontAlgn="base"/>
                      <a:r>
                        <a:rPr lang="zh-CN" altLang="en-US" sz="1600">
                          <a:solidFill>
                            <a:srgbClr val="FFFFFF"/>
                          </a:solidFill>
                          <a:effectLst/>
                        </a:rPr>
                        <a:t>单位</a:t>
                      </a:r>
                    </a:p>
                  </a:txBody>
                  <a:tcPr marL="49374" marR="123435" marT="41145" marB="4114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600">
                          <a:solidFill>
                            <a:srgbClr val="FFFFFF"/>
                          </a:solidFill>
                          <a:effectLst/>
                        </a:rPr>
                        <a:t>描述</a:t>
                      </a:r>
                    </a:p>
                  </a:txBody>
                  <a:tcPr marL="49374" marR="123435" marT="41145" marB="4114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3242719144"/>
                  </a:ext>
                </a:extLst>
              </a:tr>
              <a:tr h="220019">
                <a:tc>
                  <a:txBody>
                    <a:bodyPr/>
                    <a:lstStyle/>
                    <a:p>
                      <a:pPr algn="l" fontAlgn="t"/>
                      <a:r>
                        <a:rPr lang="en-US" altLang="zh-CN" sz="1600">
                          <a:effectLst/>
                        </a:rPr>
                        <a: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sz="1600">
                          <a:effectLst/>
                        </a:rPr>
                        <a:t>百分比</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15341607"/>
                  </a:ext>
                </a:extLst>
              </a:tr>
              <a:tr h="220019">
                <a:tc>
                  <a:txBody>
                    <a:bodyPr/>
                    <a:lstStyle/>
                    <a:p>
                      <a:pPr algn="l" fontAlgn="t"/>
                      <a:r>
                        <a:rPr lang="en-US" sz="1600">
                          <a:effectLst/>
                        </a:rPr>
                        <a:t>in</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algn="l" fontAlgn="t"/>
                      <a:r>
                        <a:rPr lang="zh-CN" altLang="en-US" sz="1600">
                          <a:effectLst/>
                        </a:rPr>
                        <a:t>英寸</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847658787"/>
                  </a:ext>
                </a:extLst>
              </a:tr>
              <a:tr h="220019">
                <a:tc>
                  <a:txBody>
                    <a:bodyPr/>
                    <a:lstStyle/>
                    <a:p>
                      <a:pPr algn="l" fontAlgn="t"/>
                      <a:r>
                        <a:rPr lang="en-US" sz="1600">
                          <a:effectLst/>
                        </a:rPr>
                        <a:t>cm</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sz="1600">
                          <a:effectLst/>
                        </a:rPr>
                        <a:t>厘米</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94884929"/>
                  </a:ext>
                </a:extLst>
              </a:tr>
              <a:tr h="220019">
                <a:tc>
                  <a:txBody>
                    <a:bodyPr/>
                    <a:lstStyle/>
                    <a:p>
                      <a:pPr algn="l" fontAlgn="t"/>
                      <a:r>
                        <a:rPr lang="en-US" sz="1600">
                          <a:effectLst/>
                        </a:rPr>
                        <a:t>mm</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algn="l" fontAlgn="t"/>
                      <a:r>
                        <a:rPr lang="zh-CN" altLang="en-US" sz="1600">
                          <a:effectLst/>
                        </a:rPr>
                        <a:t>毫米</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151256169"/>
                  </a:ext>
                </a:extLst>
              </a:tr>
              <a:tr h="841249">
                <a:tc>
                  <a:txBody>
                    <a:bodyPr/>
                    <a:lstStyle/>
                    <a:p>
                      <a:pPr algn="l" fontAlgn="t"/>
                      <a:r>
                        <a:rPr lang="en-US" sz="1600">
                          <a:effectLst/>
                        </a:rPr>
                        <a:t>em</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sz="1600">
                          <a:effectLst/>
                        </a:rPr>
                        <a:t>1em </a:t>
                      </a:r>
                      <a:r>
                        <a:rPr lang="zh-CN" altLang="en-US" sz="1600">
                          <a:effectLst/>
                        </a:rPr>
                        <a:t>等于当前的字体尺寸。</a:t>
                      </a:r>
                    </a:p>
                    <a:p>
                      <a:pPr algn="l" fontAlgn="t"/>
                      <a:r>
                        <a:rPr lang="en-US" altLang="zh-CN" sz="1600">
                          <a:effectLst/>
                        </a:rPr>
                        <a:t>2</a:t>
                      </a:r>
                      <a:r>
                        <a:rPr lang="en-US" sz="1600">
                          <a:effectLst/>
                        </a:rPr>
                        <a:t>em </a:t>
                      </a:r>
                      <a:r>
                        <a:rPr lang="zh-CN" altLang="en-US" sz="1600">
                          <a:effectLst/>
                        </a:rPr>
                        <a:t>等于当前字体尺寸的两倍。</a:t>
                      </a:r>
                    </a:p>
                    <a:p>
                      <a:pPr algn="l" fontAlgn="t"/>
                      <a:r>
                        <a:rPr lang="zh-CN" altLang="en-US" sz="1600">
                          <a:effectLst/>
                        </a:rPr>
                        <a:t>例如，如果某元素以 </a:t>
                      </a:r>
                      <a:r>
                        <a:rPr lang="en-US" altLang="zh-CN" sz="1600">
                          <a:effectLst/>
                        </a:rPr>
                        <a:t>12</a:t>
                      </a:r>
                      <a:r>
                        <a:rPr lang="en-US" sz="1600">
                          <a:effectLst/>
                        </a:rPr>
                        <a:t>pt </a:t>
                      </a:r>
                      <a:r>
                        <a:rPr lang="zh-CN" altLang="en-US" sz="1600">
                          <a:effectLst/>
                        </a:rPr>
                        <a:t>显示，那么 </a:t>
                      </a:r>
                      <a:r>
                        <a:rPr lang="en-US" altLang="zh-CN" sz="1600">
                          <a:effectLst/>
                        </a:rPr>
                        <a:t>2</a:t>
                      </a:r>
                      <a:r>
                        <a:rPr lang="en-US" sz="1600">
                          <a:effectLst/>
                        </a:rPr>
                        <a:t>em </a:t>
                      </a:r>
                      <a:r>
                        <a:rPr lang="zh-CN" altLang="en-US" sz="1600">
                          <a:effectLst/>
                        </a:rPr>
                        <a:t>是</a:t>
                      </a:r>
                      <a:r>
                        <a:rPr lang="en-US" altLang="zh-CN" sz="1600">
                          <a:effectLst/>
                        </a:rPr>
                        <a:t>24</a:t>
                      </a:r>
                      <a:r>
                        <a:rPr lang="en-US" sz="1600">
                          <a:effectLst/>
                        </a:rPr>
                        <a:t>pt。</a:t>
                      </a:r>
                    </a:p>
                    <a:p>
                      <a:pPr algn="l" fontAlgn="t"/>
                      <a:r>
                        <a:rPr lang="zh-CN" altLang="en-US" sz="1600">
                          <a:effectLst/>
                        </a:rPr>
                        <a:t>在 </a:t>
                      </a:r>
                      <a:r>
                        <a:rPr lang="en-US" sz="1600">
                          <a:effectLst/>
                        </a:rPr>
                        <a:t>CSS </a:t>
                      </a:r>
                      <a:r>
                        <a:rPr lang="zh-CN" altLang="en-US" sz="1600">
                          <a:effectLst/>
                        </a:rPr>
                        <a:t>中，</a:t>
                      </a:r>
                      <a:r>
                        <a:rPr lang="en-US" sz="1600" err="1">
                          <a:effectLst/>
                        </a:rPr>
                        <a:t>em</a:t>
                      </a:r>
                      <a:r>
                        <a:rPr lang="en-US" sz="1600">
                          <a:effectLst/>
                        </a:rPr>
                        <a:t> </a:t>
                      </a:r>
                      <a:r>
                        <a:rPr lang="zh-CN" altLang="en-US" sz="1600">
                          <a:effectLst/>
                        </a:rPr>
                        <a:t>是非常有用的单位，因为它可以自动适应用户所使用的字体。</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73005514"/>
                  </a:ext>
                </a:extLst>
              </a:tr>
              <a:tr h="375327">
                <a:tc>
                  <a:txBody>
                    <a:bodyPr/>
                    <a:lstStyle/>
                    <a:p>
                      <a:pPr algn="l" fontAlgn="t"/>
                      <a:r>
                        <a:rPr lang="en-US" sz="1600">
                          <a:effectLst/>
                        </a:rPr>
                        <a:t>ex</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algn="l" fontAlgn="t"/>
                      <a:r>
                        <a:rPr lang="zh-CN" altLang="en-US" sz="1600">
                          <a:effectLst/>
                        </a:rPr>
                        <a:t>一个 </a:t>
                      </a:r>
                      <a:r>
                        <a:rPr lang="en-US" sz="1600">
                          <a:effectLst/>
                        </a:rPr>
                        <a:t>ex </a:t>
                      </a:r>
                      <a:r>
                        <a:rPr lang="zh-CN" altLang="en-US" sz="1600">
                          <a:effectLst/>
                        </a:rPr>
                        <a:t>是一个字体的 </a:t>
                      </a:r>
                      <a:r>
                        <a:rPr lang="en-US" sz="1600">
                          <a:effectLst/>
                        </a:rPr>
                        <a:t>x-height。 (x-height </a:t>
                      </a:r>
                      <a:r>
                        <a:rPr lang="zh-CN" altLang="en-US" sz="1600">
                          <a:effectLst/>
                        </a:rPr>
                        <a:t>通常是字体尺寸的一半。</a:t>
                      </a:r>
                      <a:r>
                        <a:rPr lang="en-US" altLang="zh-CN" sz="1600">
                          <a:effectLst/>
                        </a:rPr>
                        <a: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820108667"/>
                  </a:ext>
                </a:extLst>
              </a:tr>
              <a:tr h="220019">
                <a:tc>
                  <a:txBody>
                    <a:bodyPr/>
                    <a:lstStyle/>
                    <a:p>
                      <a:pPr algn="l" fontAlgn="t"/>
                      <a:r>
                        <a:rPr lang="en-US" sz="1600">
                          <a:effectLst/>
                        </a:rPr>
                        <a:t>pt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sz="1600">
                          <a:effectLst/>
                        </a:rPr>
                        <a:t>磅 </a:t>
                      </a:r>
                      <a:r>
                        <a:rPr lang="en-US" altLang="zh-CN" sz="1600">
                          <a:effectLst/>
                        </a:rPr>
                        <a:t>(1 </a:t>
                      </a:r>
                      <a:r>
                        <a:rPr lang="en-US" sz="1600" err="1">
                          <a:effectLst/>
                        </a:rPr>
                        <a:t>pt</a:t>
                      </a:r>
                      <a:r>
                        <a:rPr lang="en-US" sz="1600">
                          <a:effectLst/>
                        </a:rPr>
                        <a:t> </a:t>
                      </a:r>
                      <a:r>
                        <a:rPr lang="zh-CN" altLang="en-US" sz="1600">
                          <a:effectLst/>
                        </a:rPr>
                        <a:t>等于 </a:t>
                      </a:r>
                      <a:r>
                        <a:rPr lang="en-US" altLang="zh-CN" sz="1600">
                          <a:effectLst/>
                        </a:rPr>
                        <a:t>1/72 </a:t>
                      </a:r>
                      <a:r>
                        <a:rPr lang="zh-CN" altLang="en-US" sz="1600">
                          <a:effectLst/>
                        </a:rPr>
                        <a:t>英寸</a:t>
                      </a:r>
                      <a:r>
                        <a:rPr lang="en-US" altLang="zh-CN" sz="1600">
                          <a:effectLst/>
                        </a:rPr>
                        <a: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90565936"/>
                  </a:ext>
                </a:extLst>
              </a:tr>
              <a:tr h="220019">
                <a:tc>
                  <a:txBody>
                    <a:bodyPr/>
                    <a:lstStyle/>
                    <a:p>
                      <a:pPr algn="l" fontAlgn="t"/>
                      <a:r>
                        <a:rPr lang="en-US" sz="1600">
                          <a:effectLst/>
                        </a:rPr>
                        <a:t>pc</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algn="l" fontAlgn="t"/>
                      <a:r>
                        <a:rPr lang="en-US" altLang="zh-CN" sz="1600">
                          <a:effectLst/>
                        </a:rPr>
                        <a:t>12 </a:t>
                      </a:r>
                      <a:r>
                        <a:rPr lang="zh-CN" altLang="en-US" sz="1600">
                          <a:effectLst/>
                        </a:rPr>
                        <a:t>点活字 </a:t>
                      </a:r>
                      <a:r>
                        <a:rPr lang="en-US" altLang="zh-CN" sz="1600">
                          <a:effectLst/>
                        </a:rPr>
                        <a:t>(1 pc </a:t>
                      </a:r>
                      <a:r>
                        <a:rPr lang="zh-CN" altLang="en-US" sz="1600">
                          <a:effectLst/>
                        </a:rPr>
                        <a:t>等于 </a:t>
                      </a:r>
                      <a:r>
                        <a:rPr lang="en-US" altLang="zh-CN" sz="1600">
                          <a:effectLst/>
                        </a:rPr>
                        <a:t>12 </a:t>
                      </a:r>
                      <a:r>
                        <a:rPr lang="zh-CN" altLang="en-US" sz="1600">
                          <a:effectLst/>
                        </a:rPr>
                        <a:t>点</a:t>
                      </a:r>
                      <a:r>
                        <a:rPr lang="en-US" altLang="zh-CN" sz="1600">
                          <a:effectLst/>
                        </a:rPr>
                        <a: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979838286"/>
                  </a:ext>
                </a:extLst>
              </a:tr>
              <a:tr h="220019">
                <a:tc>
                  <a:txBody>
                    <a:bodyPr/>
                    <a:lstStyle/>
                    <a:p>
                      <a:pPr algn="l" fontAlgn="t"/>
                      <a:r>
                        <a:rPr lang="en-US" sz="1600">
                          <a:effectLst/>
                        </a:rPr>
                        <a:t>px</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sz="1600">
                          <a:effectLst/>
                        </a:rPr>
                        <a:t>像素 </a:t>
                      </a:r>
                      <a:r>
                        <a:rPr lang="en-US" altLang="zh-CN" sz="1600">
                          <a:effectLst/>
                        </a:rPr>
                        <a:t>(</a:t>
                      </a:r>
                      <a:r>
                        <a:rPr lang="zh-CN" altLang="en-US" sz="1600">
                          <a:effectLst/>
                        </a:rPr>
                        <a:t>计算机屏幕上的一个点</a:t>
                      </a:r>
                      <a:r>
                        <a:rPr lang="en-US" altLang="zh-CN" sz="1600">
                          <a:effectLst/>
                        </a:rPr>
                        <a:t>)</a:t>
                      </a:r>
                    </a:p>
                  </a:txBody>
                  <a:tcPr marL="49374" marR="123435" marT="49374" marB="4937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913760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44038245"/>
              </p:ext>
            </p:extLst>
          </p:nvPr>
        </p:nvGraphicFramePr>
        <p:xfrm>
          <a:off x="161038" y="4675727"/>
          <a:ext cx="8155378" cy="1924050"/>
        </p:xfrm>
        <a:graphic>
          <a:graphicData uri="http://schemas.openxmlformats.org/drawingml/2006/table">
            <a:tbl>
              <a:tblPr/>
              <a:tblGrid>
                <a:gridCol w="2178714">
                  <a:extLst>
                    <a:ext uri="{9D8B030D-6E8A-4147-A177-3AD203B41FA5}">
                      <a16:colId xmlns:a16="http://schemas.microsoft.com/office/drawing/2014/main" val="1391892804"/>
                    </a:ext>
                  </a:extLst>
                </a:gridCol>
                <a:gridCol w="5976664">
                  <a:extLst>
                    <a:ext uri="{9D8B030D-6E8A-4147-A177-3AD203B41FA5}">
                      <a16:colId xmlns:a16="http://schemas.microsoft.com/office/drawing/2014/main" val="1486588444"/>
                    </a:ext>
                  </a:extLst>
                </a:gridCol>
              </a:tblGrid>
              <a:tr h="0">
                <a:tc>
                  <a:txBody>
                    <a:bodyPr/>
                    <a:lstStyle/>
                    <a:p>
                      <a:pPr algn="l" fontAlgn="base"/>
                      <a:r>
                        <a:rPr lang="zh-CN" altLang="en-US">
                          <a:solidFill>
                            <a:srgbClr val="FFFFFF"/>
                          </a:solidFill>
                          <a:effectLst/>
                        </a:rPr>
                        <a:t>单位</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a:solidFill>
                            <a:srgbClr val="FFFFFF"/>
                          </a:solidFill>
                          <a:effectLst/>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657973259"/>
                  </a:ext>
                </a:extLst>
              </a:tr>
              <a:tr h="0">
                <a:tc>
                  <a:txBody>
                    <a:bodyPr/>
                    <a:lstStyle/>
                    <a:p>
                      <a:pPr fontAlgn="t"/>
                      <a:r>
                        <a:rPr lang="en-US" altLang="zh-CN">
                          <a:effectLst/>
                        </a:rPr>
                        <a:t>(</a:t>
                      </a:r>
                      <a:r>
                        <a:rPr lang="zh-CN" altLang="en-US">
                          <a:effectLst/>
                        </a:rPr>
                        <a:t>颜色名</a:t>
                      </a:r>
                      <a:r>
                        <a:rPr lang="en-US" altLang="zh-CN">
                          <a:effectLst/>
                        </a:rPr>
                        <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a:effectLst/>
                        </a:rPr>
                        <a:t>颜色名称 </a:t>
                      </a:r>
                      <a:r>
                        <a:rPr lang="en-US" altLang="zh-CN">
                          <a:effectLst/>
                        </a:rPr>
                        <a:t>(</a:t>
                      </a:r>
                      <a:r>
                        <a:rPr lang="zh-CN" altLang="en-US">
                          <a:effectLst/>
                        </a:rPr>
                        <a:t>比如 </a:t>
                      </a:r>
                      <a:r>
                        <a:rPr lang="en-US">
                          <a:effectLst/>
                        </a:rPr>
                        <a:t>red)</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65790597"/>
                  </a:ext>
                </a:extLst>
              </a:tr>
              <a:tr h="0">
                <a:tc>
                  <a:txBody>
                    <a:bodyPr/>
                    <a:lstStyle/>
                    <a:p>
                      <a:pPr fontAlgn="t"/>
                      <a:r>
                        <a:rPr lang="en-US">
                          <a:effectLst/>
                        </a:rPr>
                        <a:t>rgb(x,x,x)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en-US">
                          <a:effectLst/>
                        </a:rPr>
                        <a:t>RGB </a:t>
                      </a:r>
                      <a:r>
                        <a:rPr lang="zh-CN" altLang="en-US">
                          <a:effectLst/>
                        </a:rPr>
                        <a:t>值 </a:t>
                      </a:r>
                      <a:r>
                        <a:rPr lang="en-US" altLang="zh-CN">
                          <a:effectLst/>
                        </a:rPr>
                        <a:t>(</a:t>
                      </a:r>
                      <a:r>
                        <a:rPr lang="zh-CN" altLang="en-US">
                          <a:effectLst/>
                        </a:rPr>
                        <a:t>比如 </a:t>
                      </a:r>
                      <a:r>
                        <a:rPr lang="en-US" err="1">
                          <a:effectLst/>
                        </a:rPr>
                        <a:t>rgb</a:t>
                      </a:r>
                      <a:r>
                        <a:rPr lang="en-US">
                          <a:effectLst/>
                        </a:rPr>
                        <a:t>(255,0,0))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913088390"/>
                  </a:ext>
                </a:extLst>
              </a:tr>
              <a:tr h="0">
                <a:tc>
                  <a:txBody>
                    <a:bodyPr/>
                    <a:lstStyle/>
                    <a:p>
                      <a:pPr fontAlgn="t"/>
                      <a:r>
                        <a:rPr lang="en-US">
                          <a:effectLst/>
                        </a:rPr>
                        <a:t>rgb(x%, x%, 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RGB </a:t>
                      </a:r>
                      <a:r>
                        <a:rPr lang="zh-CN" altLang="en-US">
                          <a:effectLst/>
                        </a:rPr>
                        <a:t>百分比值 </a:t>
                      </a:r>
                      <a:r>
                        <a:rPr lang="en-US" altLang="zh-CN">
                          <a:effectLst/>
                        </a:rPr>
                        <a:t>(</a:t>
                      </a:r>
                      <a:r>
                        <a:rPr lang="zh-CN" altLang="en-US">
                          <a:effectLst/>
                        </a:rPr>
                        <a:t>比如 </a:t>
                      </a:r>
                      <a:r>
                        <a:rPr lang="en-US">
                          <a:effectLst/>
                        </a:rPr>
                        <a:t>rgb(100%,0%,0%))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63148820"/>
                  </a:ext>
                </a:extLst>
              </a:tr>
              <a:tr h="0">
                <a:tc>
                  <a:txBody>
                    <a:bodyPr/>
                    <a:lstStyle/>
                    <a:p>
                      <a:pPr fontAlgn="t"/>
                      <a:r>
                        <a:rPr lang="en-US">
                          <a:effectLst/>
                        </a:rPr>
                        <a:t>#rrggbb</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a:effectLst/>
                        </a:rPr>
                        <a:t>十六进制数 </a:t>
                      </a:r>
                      <a:r>
                        <a:rPr lang="en-US" altLang="zh-CN">
                          <a:effectLst/>
                        </a:rPr>
                        <a:t>(</a:t>
                      </a:r>
                      <a:r>
                        <a:rPr lang="zh-CN" altLang="en-US">
                          <a:effectLst/>
                        </a:rPr>
                        <a:t>比如 </a:t>
                      </a:r>
                      <a:r>
                        <a:rPr lang="en-US" altLang="zh-CN">
                          <a:effectLst/>
                        </a:rPr>
                        <a:t>#ff0000)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647933895"/>
                  </a:ext>
                </a:extLst>
              </a:tr>
            </a:tbl>
          </a:graphicData>
        </a:graphic>
      </p:graphicFrame>
    </p:spTree>
    <p:extLst>
      <p:ext uri="{BB962C8B-B14F-4D97-AF65-F5344CB8AC3E}">
        <p14:creationId xmlns:p14="http://schemas.microsoft.com/office/powerpoint/2010/main" val="410971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a:t>1</a:t>
            </a:r>
            <a:r>
              <a:rPr lang="zh-CN" altLang="en-US" b="1"/>
              <a:t>、基本选择器</a:t>
            </a:r>
            <a:endParaRPr lang="zh-CN" altLang="en-US"/>
          </a:p>
          <a:p>
            <a:endParaRPr lang="zh-CN" altLang="en-US"/>
          </a:p>
        </p:txBody>
      </p:sp>
      <p:sp>
        <p:nvSpPr>
          <p:cNvPr id="3" name="标题 2"/>
          <p:cNvSpPr>
            <a:spLocks noGrp="1"/>
          </p:cNvSpPr>
          <p:nvPr>
            <p:ph type="title"/>
          </p:nvPr>
        </p:nvSpPr>
        <p:spPr/>
        <p:txBody>
          <a:bodyPr/>
          <a:lstStyle/>
          <a:p>
            <a:r>
              <a:rPr lang="zh-CN" altLang="en-US"/>
              <a:t>选择器</a:t>
            </a:r>
          </a:p>
        </p:txBody>
      </p:sp>
      <p:graphicFrame>
        <p:nvGraphicFramePr>
          <p:cNvPr id="5" name="表格 4"/>
          <p:cNvGraphicFramePr>
            <a:graphicFrameLocks noGrp="1"/>
          </p:cNvGraphicFramePr>
          <p:nvPr>
            <p:extLst>
              <p:ext uri="{D42A27DB-BD31-4B8C-83A1-F6EECF244321}">
                <p14:modId xmlns:p14="http://schemas.microsoft.com/office/powerpoint/2010/main" val="296811955"/>
              </p:ext>
            </p:extLst>
          </p:nvPr>
        </p:nvGraphicFramePr>
        <p:xfrm>
          <a:off x="755576" y="2132856"/>
          <a:ext cx="7560840" cy="2448271"/>
        </p:xfrm>
        <a:graphic>
          <a:graphicData uri="http://schemas.openxmlformats.org/drawingml/2006/table">
            <a:tbl>
              <a:tblPr>
                <a:tableStyleId>{284E427A-3D55-4303-BF80-6455036E1DE7}</a:tableStyleId>
              </a:tblPr>
              <a:tblGrid>
                <a:gridCol w="836601">
                  <a:extLst>
                    <a:ext uri="{9D8B030D-6E8A-4147-A177-3AD203B41FA5}">
                      <a16:colId xmlns:a16="http://schemas.microsoft.com/office/drawing/2014/main" val="20000"/>
                    </a:ext>
                  </a:extLst>
                </a:gridCol>
                <a:gridCol w="1063046">
                  <a:extLst>
                    <a:ext uri="{9D8B030D-6E8A-4147-A177-3AD203B41FA5}">
                      <a16:colId xmlns:a16="http://schemas.microsoft.com/office/drawing/2014/main" val="20001"/>
                    </a:ext>
                  </a:extLst>
                </a:gridCol>
                <a:gridCol w="5661193">
                  <a:extLst>
                    <a:ext uri="{9D8B030D-6E8A-4147-A177-3AD203B41FA5}">
                      <a16:colId xmlns:a16="http://schemas.microsoft.com/office/drawing/2014/main" val="20002"/>
                    </a:ext>
                  </a:extLst>
                </a:gridCol>
              </a:tblGrid>
              <a:tr h="377555">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377555">
                <a:tc>
                  <a:txBody>
                    <a:bodyPr/>
                    <a:lstStyle/>
                    <a:p>
                      <a:r>
                        <a:rPr lang="en-US" altLang="zh-CN">
                          <a:effectLst/>
                        </a:rPr>
                        <a:t>1.</a:t>
                      </a:r>
                    </a:p>
                  </a:txBody>
                  <a:tcPr marL="95250" marR="95250" marT="47625" marB="47625" anchor="ctr"/>
                </a:tc>
                <a:tc>
                  <a:txBody>
                    <a:bodyPr/>
                    <a:lstStyle/>
                    <a:p>
                      <a:r>
                        <a:rPr lang="zh-CN" altLang="en-US">
                          <a:effectLst/>
                        </a:rPr>
                        <a:t>*</a:t>
                      </a:r>
                    </a:p>
                  </a:txBody>
                  <a:tcPr marL="95250" marR="95250" marT="47625" marB="47625" anchor="ctr"/>
                </a:tc>
                <a:tc>
                  <a:txBody>
                    <a:bodyPr/>
                    <a:lstStyle/>
                    <a:p>
                      <a:r>
                        <a:rPr lang="zh-CN" altLang="en-US">
                          <a:effectLst/>
                        </a:rPr>
                        <a:t>通用元素选择器，匹配任何元素</a:t>
                      </a:r>
                    </a:p>
                  </a:txBody>
                  <a:tcPr marL="95250" marR="95250" marT="47625" marB="47625" anchor="ctr"/>
                </a:tc>
                <a:extLst>
                  <a:ext uri="{0D108BD9-81ED-4DB2-BD59-A6C34878D82A}">
                    <a16:rowId xmlns:a16="http://schemas.microsoft.com/office/drawing/2014/main" val="10001"/>
                  </a:ext>
                </a:extLst>
              </a:tr>
              <a:tr h="377555">
                <a:tc>
                  <a:txBody>
                    <a:bodyPr/>
                    <a:lstStyle/>
                    <a:p>
                      <a:r>
                        <a:rPr lang="en-US" altLang="zh-CN">
                          <a:effectLst/>
                        </a:rPr>
                        <a:t>2.</a:t>
                      </a:r>
                    </a:p>
                  </a:txBody>
                  <a:tcPr marL="95250" marR="95250" marT="47625" marB="47625" anchor="ctr"/>
                </a:tc>
                <a:tc>
                  <a:txBody>
                    <a:bodyPr/>
                    <a:lstStyle/>
                    <a:p>
                      <a:r>
                        <a:rPr lang="en-US">
                          <a:effectLst/>
                        </a:rPr>
                        <a:t>E</a:t>
                      </a:r>
                    </a:p>
                  </a:txBody>
                  <a:tcPr marL="95250" marR="95250" marT="47625" marB="47625" anchor="ctr"/>
                </a:tc>
                <a:tc>
                  <a:txBody>
                    <a:bodyPr/>
                    <a:lstStyle/>
                    <a:p>
                      <a:r>
                        <a:rPr lang="zh-CN" altLang="en-US">
                          <a:effectLst/>
                        </a:rPr>
                        <a:t>标签选择器，匹配所有使用</a:t>
                      </a:r>
                      <a:r>
                        <a:rPr lang="en-US" altLang="zh-CN">
                          <a:effectLst/>
                        </a:rPr>
                        <a:t>E</a:t>
                      </a:r>
                      <a:r>
                        <a:rPr lang="zh-CN" altLang="en-US">
                          <a:effectLst/>
                        </a:rPr>
                        <a:t>标签的元素</a:t>
                      </a:r>
                    </a:p>
                  </a:txBody>
                  <a:tcPr marL="95250" marR="95250" marT="47625" marB="47625" anchor="ctr"/>
                </a:tc>
                <a:extLst>
                  <a:ext uri="{0D108BD9-81ED-4DB2-BD59-A6C34878D82A}">
                    <a16:rowId xmlns:a16="http://schemas.microsoft.com/office/drawing/2014/main" val="10002"/>
                  </a:ext>
                </a:extLst>
              </a:tr>
              <a:tr h="657803">
                <a:tc>
                  <a:txBody>
                    <a:bodyPr/>
                    <a:lstStyle/>
                    <a:p>
                      <a:r>
                        <a:rPr lang="en-US" altLang="zh-CN">
                          <a:effectLst/>
                        </a:rPr>
                        <a:t>3.</a:t>
                      </a:r>
                    </a:p>
                  </a:txBody>
                  <a:tcPr marL="95250" marR="95250" marT="47625" marB="47625" anchor="ctr"/>
                </a:tc>
                <a:tc>
                  <a:txBody>
                    <a:bodyPr/>
                    <a:lstStyle/>
                    <a:p>
                      <a:r>
                        <a:rPr lang="en-US">
                          <a:effectLst/>
                        </a:rPr>
                        <a:t>.info</a:t>
                      </a:r>
                    </a:p>
                  </a:txBody>
                  <a:tcPr marL="95250" marR="95250" marT="47625" marB="47625" anchor="ctr"/>
                </a:tc>
                <a:tc>
                  <a:txBody>
                    <a:bodyPr/>
                    <a:lstStyle/>
                    <a:p>
                      <a:r>
                        <a:rPr lang="en-US">
                          <a:effectLst/>
                        </a:rPr>
                        <a:t>class</a:t>
                      </a:r>
                      <a:r>
                        <a:rPr lang="zh-CN" altLang="en-US">
                          <a:effectLst/>
                        </a:rPr>
                        <a:t>选择器，匹配所有</a:t>
                      </a:r>
                      <a:r>
                        <a:rPr lang="en-US">
                          <a:effectLst/>
                        </a:rPr>
                        <a:t>class</a:t>
                      </a:r>
                      <a:r>
                        <a:rPr lang="zh-CN" altLang="en-US">
                          <a:effectLst/>
                        </a:rPr>
                        <a:t>属性中包含</a:t>
                      </a:r>
                      <a:r>
                        <a:rPr lang="en-US">
                          <a:effectLst/>
                        </a:rPr>
                        <a:t>info</a:t>
                      </a:r>
                      <a:r>
                        <a:rPr lang="zh-CN" altLang="en-US">
                          <a:effectLst/>
                        </a:rPr>
                        <a:t>的元素</a:t>
                      </a:r>
                    </a:p>
                  </a:txBody>
                  <a:tcPr marL="95250" marR="95250" marT="47625" marB="47625" anchor="ctr"/>
                </a:tc>
                <a:extLst>
                  <a:ext uri="{0D108BD9-81ED-4DB2-BD59-A6C34878D82A}">
                    <a16:rowId xmlns:a16="http://schemas.microsoft.com/office/drawing/2014/main" val="10003"/>
                  </a:ext>
                </a:extLst>
              </a:tr>
              <a:tr h="657803">
                <a:tc>
                  <a:txBody>
                    <a:bodyPr/>
                    <a:lstStyle/>
                    <a:p>
                      <a:r>
                        <a:rPr lang="en-US" altLang="zh-CN">
                          <a:effectLst/>
                        </a:rPr>
                        <a:t>4.</a:t>
                      </a:r>
                    </a:p>
                  </a:txBody>
                  <a:tcPr marL="95250" marR="95250" marT="47625" marB="47625" anchor="ctr"/>
                </a:tc>
                <a:tc>
                  <a:txBody>
                    <a:bodyPr/>
                    <a:lstStyle/>
                    <a:p>
                      <a:r>
                        <a:rPr lang="en-US">
                          <a:effectLst/>
                        </a:rPr>
                        <a:t>#footer</a:t>
                      </a:r>
                    </a:p>
                  </a:txBody>
                  <a:tcPr marL="95250" marR="95250" marT="47625" marB="47625" anchor="ctr"/>
                </a:tc>
                <a:tc>
                  <a:txBody>
                    <a:bodyPr/>
                    <a:lstStyle/>
                    <a:p>
                      <a:r>
                        <a:rPr lang="en-US" altLang="zh-CN">
                          <a:effectLst/>
                        </a:rPr>
                        <a:t>id</a:t>
                      </a:r>
                      <a:r>
                        <a:rPr lang="zh-CN" altLang="en-US">
                          <a:effectLst/>
                        </a:rPr>
                        <a:t>选择器，匹配所有</a:t>
                      </a:r>
                      <a:r>
                        <a:rPr lang="en-US" altLang="zh-CN">
                          <a:effectLst/>
                        </a:rPr>
                        <a:t>id</a:t>
                      </a:r>
                      <a:r>
                        <a:rPr lang="zh-CN" altLang="en-US">
                          <a:effectLst/>
                        </a:rPr>
                        <a:t>属性等于</a:t>
                      </a:r>
                      <a:r>
                        <a:rPr lang="en-US" altLang="zh-CN">
                          <a:effectLst/>
                        </a:rPr>
                        <a:t>footer</a:t>
                      </a:r>
                      <a:r>
                        <a:rPr lang="zh-CN" altLang="en-US">
                          <a:effectLst/>
                        </a:rPr>
                        <a:t>的元素</a:t>
                      </a:r>
                    </a:p>
                  </a:txBody>
                  <a:tcPr marL="95250" marR="95250"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990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81212" y="1556792"/>
            <a:ext cx="3076028"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a:t>h1</a:t>
            </a:r>
          </a:p>
          <a:p>
            <a:r>
              <a:rPr lang="en-US" altLang="zh-CN"/>
              <a:t>{</a:t>
            </a:r>
          </a:p>
          <a:p>
            <a:r>
              <a:rPr lang="en-US" altLang="zh-CN" err="1"/>
              <a:t>background-color:red</a:t>
            </a:r>
            <a:r>
              <a:rPr lang="en-US" altLang="zh-CN"/>
              <a:t>;</a:t>
            </a:r>
          </a:p>
          <a:p>
            <a:r>
              <a:rPr lang="en-US" altLang="zh-CN"/>
              <a:t>}</a:t>
            </a:r>
          </a:p>
          <a:p>
            <a:r>
              <a:rPr lang="en-US" altLang="zh-CN"/>
              <a:t>.intro</a:t>
            </a:r>
          </a:p>
          <a:p>
            <a:r>
              <a:rPr lang="en-US" altLang="zh-CN"/>
              <a:t>{</a:t>
            </a:r>
          </a:p>
          <a:p>
            <a:r>
              <a:rPr lang="en-US" altLang="zh-CN" err="1"/>
              <a:t>background-color:yellow</a:t>
            </a:r>
            <a:r>
              <a:rPr lang="en-US" altLang="zh-CN"/>
              <a:t>;</a:t>
            </a:r>
          </a:p>
          <a:p>
            <a:r>
              <a:rPr lang="en-US" altLang="zh-CN"/>
              <a:t>}</a:t>
            </a:r>
          </a:p>
          <a:p>
            <a:r>
              <a:rPr lang="en-US" altLang="zh-CN"/>
              <a:t>#first</a:t>
            </a:r>
          </a:p>
          <a:p>
            <a:r>
              <a:rPr lang="en-US" altLang="zh-CN"/>
              <a:t>{</a:t>
            </a:r>
          </a:p>
          <a:p>
            <a:r>
              <a:rPr lang="en-US" altLang="zh-CN" err="1"/>
              <a:t>color:red</a:t>
            </a:r>
            <a:r>
              <a:rPr lang="en-US" altLang="zh-CN"/>
              <a:t>;</a:t>
            </a:r>
          </a:p>
          <a:p>
            <a:r>
              <a:rPr lang="en-US" altLang="zh-CN"/>
              <a:t>} </a:t>
            </a:r>
          </a:p>
          <a:p>
            <a:endParaRPr lang="en-US" altLang="zh-CN"/>
          </a:p>
          <a:p>
            <a:r>
              <a:rPr lang="en-US" altLang="zh-CN" err="1"/>
              <a:t>p.intro</a:t>
            </a:r>
            <a:r>
              <a:rPr lang="en-US" altLang="zh-CN"/>
              <a:t> { </a:t>
            </a:r>
          </a:p>
          <a:p>
            <a:r>
              <a:rPr lang="en-US" altLang="zh-CN"/>
              <a:t>color:#900; </a:t>
            </a:r>
            <a:r>
              <a:rPr lang="en-US" altLang="zh-CN" err="1"/>
              <a:t>font-weight:bold</a:t>
            </a:r>
            <a:r>
              <a:rPr lang="en-US" altLang="zh-CN"/>
              <a:t>;</a:t>
            </a:r>
          </a:p>
          <a:p>
            <a:r>
              <a:rPr lang="en-US" altLang="zh-CN"/>
              <a:t>}</a:t>
            </a:r>
          </a:p>
        </p:txBody>
      </p:sp>
      <p:sp>
        <p:nvSpPr>
          <p:cNvPr id="5" name="矩形 4"/>
          <p:cNvSpPr/>
          <p:nvPr/>
        </p:nvSpPr>
        <p:spPr>
          <a:xfrm>
            <a:off x="3884600" y="1556792"/>
            <a:ext cx="4687168"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a:t>&lt;h1&gt;</a:t>
            </a:r>
            <a:r>
              <a:rPr lang="zh-CN" altLang="en-US" sz="2000"/>
              <a:t>标签选择器，匹配所有使用</a:t>
            </a:r>
            <a:r>
              <a:rPr lang="en-US" altLang="zh-CN" sz="2000"/>
              <a:t>h1</a:t>
            </a:r>
            <a:r>
              <a:rPr lang="zh-CN" altLang="en-US" sz="2000"/>
              <a:t>标签的元素</a:t>
            </a:r>
            <a:r>
              <a:rPr lang="en-US" altLang="zh-CN" sz="2000"/>
              <a:t>&lt;/h1&gt;</a:t>
            </a:r>
          </a:p>
          <a:p>
            <a:endParaRPr lang="en-US" altLang="zh-CN" sz="2000"/>
          </a:p>
          <a:p>
            <a:endParaRPr lang="en-US" altLang="zh-CN" sz="2000"/>
          </a:p>
          <a:p>
            <a:r>
              <a:rPr lang="en-US" altLang="zh-CN" sz="2000"/>
              <a:t>&lt;div class="intro"&gt;</a:t>
            </a:r>
          </a:p>
          <a:p>
            <a:r>
              <a:rPr lang="en-US" altLang="zh-CN" sz="2000"/>
              <a:t>&lt;p&gt;class</a:t>
            </a:r>
            <a:r>
              <a:rPr lang="zh-CN" altLang="en-US" sz="2000"/>
              <a:t>选择器，匹配所有</a:t>
            </a:r>
            <a:r>
              <a:rPr lang="en-US" altLang="zh-CN" sz="2000"/>
              <a:t>class</a:t>
            </a:r>
            <a:r>
              <a:rPr lang="zh-CN" altLang="en-US" sz="2000"/>
              <a:t>属性中包含</a:t>
            </a:r>
            <a:r>
              <a:rPr lang="en-US" altLang="zh-CN" sz="2000"/>
              <a:t>info</a:t>
            </a:r>
            <a:r>
              <a:rPr lang="zh-CN" altLang="en-US" sz="2000"/>
              <a:t>的元素</a:t>
            </a:r>
            <a:r>
              <a:rPr lang="en-US" altLang="zh-CN" sz="2000"/>
              <a:t>&lt;/p&gt;&lt;/div&gt;</a:t>
            </a:r>
          </a:p>
          <a:p>
            <a:endParaRPr lang="en-US" altLang="zh-CN" sz="2000"/>
          </a:p>
          <a:p>
            <a:r>
              <a:rPr lang="en-US" altLang="zh-CN" sz="2000"/>
              <a:t>&lt;p id="first"&gt;</a:t>
            </a:r>
            <a:r>
              <a:rPr lang="zh-CN" altLang="en-US" sz="2000"/>
              <a:t>选择 </a:t>
            </a:r>
            <a:r>
              <a:rPr lang="en-US" altLang="zh-CN" sz="2000"/>
              <a:t>id="intro" </a:t>
            </a:r>
            <a:r>
              <a:rPr lang="zh-CN" altLang="en-US" sz="2000"/>
              <a:t>的所有元素。</a:t>
            </a:r>
            <a:r>
              <a:rPr lang="en-US" altLang="zh-CN" sz="2000"/>
              <a:t>&lt;/p&gt;</a:t>
            </a:r>
          </a:p>
          <a:p>
            <a:endParaRPr lang="en-US" altLang="zh-CN" sz="2000"/>
          </a:p>
          <a:p>
            <a:endParaRPr lang="en-US" altLang="zh-CN" sz="2000"/>
          </a:p>
          <a:p>
            <a:r>
              <a:rPr lang="en-US" altLang="zh-CN" sz="2000"/>
              <a:t>&lt;p class="intro"&gt;</a:t>
            </a:r>
          </a:p>
          <a:p>
            <a:r>
              <a:rPr lang="zh-CN" altLang="en-US" sz="2000"/>
              <a:t>选择</a:t>
            </a:r>
            <a:r>
              <a:rPr lang="en-US" altLang="zh-CN" sz="2000"/>
              <a:t>class="intro"</a:t>
            </a:r>
            <a:r>
              <a:rPr lang="zh-CN" altLang="en-US" sz="2000"/>
              <a:t>的所有</a:t>
            </a:r>
            <a:r>
              <a:rPr lang="en-US" altLang="zh-CN" sz="2000"/>
              <a:t>P</a:t>
            </a:r>
            <a:r>
              <a:rPr lang="zh-CN" altLang="en-US" sz="2000"/>
              <a:t>标签下的元素。</a:t>
            </a:r>
            <a:r>
              <a:rPr lang="en-US" altLang="zh-CN" sz="2000"/>
              <a:t>&lt;/p&gt;</a:t>
            </a:r>
          </a:p>
        </p:txBody>
      </p:sp>
      <p:sp>
        <p:nvSpPr>
          <p:cNvPr id="6" name="TextBox 5"/>
          <p:cNvSpPr txBox="1"/>
          <p:nvPr/>
        </p:nvSpPr>
        <p:spPr>
          <a:xfrm>
            <a:off x="6228184" y="6381328"/>
            <a:ext cx="814647" cy="369332"/>
          </a:xfrm>
          <a:prstGeom prst="rect">
            <a:avLst/>
          </a:prstGeom>
          <a:noFill/>
        </p:spPr>
        <p:txBody>
          <a:bodyPr wrap="none" rtlCol="0">
            <a:spAutoFit/>
          </a:bodyPr>
          <a:lstStyle/>
          <a:p>
            <a:r>
              <a:rPr lang="en-US" altLang="zh-CN">
                <a:hlinkClick r:id="rId2" action="ppaction://hlinkfile"/>
              </a:rPr>
              <a:t>demo</a:t>
            </a:r>
            <a:endParaRPr lang="zh-CN" altLang="en-US"/>
          </a:p>
        </p:txBody>
      </p:sp>
      <p:sp>
        <p:nvSpPr>
          <p:cNvPr id="7" name="右箭头 6"/>
          <p:cNvSpPr/>
          <p:nvPr/>
        </p:nvSpPr>
        <p:spPr>
          <a:xfrm>
            <a:off x="3557240" y="2060848"/>
            <a:ext cx="32736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3557240" y="2996952"/>
            <a:ext cx="32736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63888" y="4365104"/>
            <a:ext cx="32736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63888" y="5589240"/>
            <a:ext cx="32736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861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多元素的组合选择器</a:t>
            </a:r>
            <a:br>
              <a:rPr lang="zh-CN" altLang="en-US"/>
            </a:b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854925331"/>
              </p:ext>
            </p:extLst>
          </p:nvPr>
        </p:nvGraphicFramePr>
        <p:xfrm>
          <a:off x="683568" y="980728"/>
          <a:ext cx="8064896" cy="3492380"/>
        </p:xfrm>
        <a:graphic>
          <a:graphicData uri="http://schemas.openxmlformats.org/drawingml/2006/table">
            <a:tbl>
              <a:tblPr>
                <a:tableStyleId>{284E427A-3D55-4303-BF80-6455036E1DE7}</a:tableStyleId>
              </a:tblPr>
              <a:tblGrid>
                <a:gridCol w="1024174">
                  <a:extLst>
                    <a:ext uri="{9D8B030D-6E8A-4147-A177-3AD203B41FA5}">
                      <a16:colId xmlns:a16="http://schemas.microsoft.com/office/drawing/2014/main" val="20000"/>
                    </a:ext>
                  </a:extLst>
                </a:gridCol>
                <a:gridCol w="1064058">
                  <a:extLst>
                    <a:ext uri="{9D8B030D-6E8A-4147-A177-3AD203B41FA5}">
                      <a16:colId xmlns:a16="http://schemas.microsoft.com/office/drawing/2014/main" val="20001"/>
                    </a:ext>
                  </a:extLst>
                </a:gridCol>
                <a:gridCol w="5976664">
                  <a:extLst>
                    <a:ext uri="{9D8B030D-6E8A-4147-A177-3AD203B41FA5}">
                      <a16:colId xmlns:a16="http://schemas.microsoft.com/office/drawing/2014/main" val="20002"/>
                    </a:ext>
                  </a:extLst>
                </a:gridCol>
              </a:tblGrid>
              <a:tr h="119381">
                <a:tc>
                  <a:txBody>
                    <a:bodyPr/>
                    <a:lstStyle/>
                    <a:p>
                      <a:r>
                        <a:rPr lang="zh-CN" altLang="en-US" sz="1600">
                          <a:effectLst/>
                        </a:rPr>
                        <a:t>序号</a:t>
                      </a:r>
                    </a:p>
                  </a:txBody>
                  <a:tcPr marL="93900" marR="93900" marT="46950" marB="46950" anchor="ctr"/>
                </a:tc>
                <a:tc>
                  <a:txBody>
                    <a:bodyPr/>
                    <a:lstStyle/>
                    <a:p>
                      <a:r>
                        <a:rPr lang="zh-CN" altLang="en-US" sz="1600">
                          <a:effectLst/>
                        </a:rPr>
                        <a:t>选择器</a:t>
                      </a:r>
                    </a:p>
                  </a:txBody>
                  <a:tcPr marL="93900" marR="93900" marT="46950" marB="46950" anchor="ctr"/>
                </a:tc>
                <a:tc>
                  <a:txBody>
                    <a:bodyPr/>
                    <a:lstStyle/>
                    <a:p>
                      <a:r>
                        <a:rPr lang="zh-CN" altLang="en-US" sz="1600">
                          <a:effectLst/>
                        </a:rPr>
                        <a:t>含义</a:t>
                      </a:r>
                    </a:p>
                  </a:txBody>
                  <a:tcPr marL="93900" marR="93900" marT="46950" marB="46950" anchor="ctr"/>
                </a:tc>
                <a:extLst>
                  <a:ext uri="{0D108BD9-81ED-4DB2-BD59-A6C34878D82A}">
                    <a16:rowId xmlns:a16="http://schemas.microsoft.com/office/drawing/2014/main" val="10000"/>
                  </a:ext>
                </a:extLst>
              </a:tr>
              <a:tr h="855916">
                <a:tc>
                  <a:txBody>
                    <a:bodyPr/>
                    <a:lstStyle/>
                    <a:p>
                      <a:r>
                        <a:rPr lang="en-US" altLang="zh-CN" sz="1600">
                          <a:effectLst/>
                        </a:rPr>
                        <a:t>5.</a:t>
                      </a:r>
                    </a:p>
                  </a:txBody>
                  <a:tcPr marL="93900" marR="93900" marT="46950" marB="46950" anchor="ctr"/>
                </a:tc>
                <a:tc>
                  <a:txBody>
                    <a:bodyPr/>
                    <a:lstStyle/>
                    <a:p>
                      <a:r>
                        <a:rPr lang="en-US" sz="1600">
                          <a:effectLst/>
                        </a:rPr>
                        <a:t>E,F</a:t>
                      </a:r>
                    </a:p>
                  </a:txBody>
                  <a:tcPr marL="93900" marR="93900" marT="46950" marB="46950" anchor="ctr"/>
                </a:tc>
                <a:tc>
                  <a:txBody>
                    <a:bodyPr/>
                    <a:lstStyle/>
                    <a:p>
                      <a:r>
                        <a:rPr lang="zh-CN" altLang="en-US" sz="1600">
                          <a:effectLst/>
                        </a:rPr>
                        <a:t>多元素选择器，同时匹配所有</a:t>
                      </a:r>
                      <a:r>
                        <a:rPr lang="en-US" altLang="zh-CN" sz="1600">
                          <a:effectLst/>
                        </a:rPr>
                        <a:t>E</a:t>
                      </a:r>
                      <a:r>
                        <a:rPr lang="zh-CN" altLang="en-US" sz="1600">
                          <a:effectLst/>
                        </a:rPr>
                        <a:t>元素或</a:t>
                      </a:r>
                      <a:r>
                        <a:rPr lang="en-US" altLang="zh-CN" sz="1600">
                          <a:effectLst/>
                        </a:rPr>
                        <a:t>F</a:t>
                      </a:r>
                      <a:r>
                        <a:rPr lang="zh-CN" altLang="en-US" sz="1600">
                          <a:effectLst/>
                        </a:rPr>
                        <a:t>元素，</a:t>
                      </a:r>
                      <a:r>
                        <a:rPr lang="en-US" altLang="zh-CN" sz="1600">
                          <a:effectLst/>
                        </a:rPr>
                        <a:t>E</a:t>
                      </a:r>
                      <a:r>
                        <a:rPr lang="zh-CN" altLang="en-US" sz="1600">
                          <a:effectLst/>
                        </a:rPr>
                        <a:t>和</a:t>
                      </a:r>
                      <a:r>
                        <a:rPr lang="en-US" altLang="zh-CN" sz="1600">
                          <a:effectLst/>
                        </a:rPr>
                        <a:t>F</a:t>
                      </a:r>
                      <a:r>
                        <a:rPr lang="zh-CN" altLang="en-US" sz="1600">
                          <a:effectLst/>
                        </a:rPr>
                        <a:t>之间用逗号分隔</a:t>
                      </a:r>
                    </a:p>
                  </a:txBody>
                  <a:tcPr marL="93900" marR="93900" marT="46950" marB="46950" anchor="ctr"/>
                </a:tc>
                <a:extLst>
                  <a:ext uri="{0D108BD9-81ED-4DB2-BD59-A6C34878D82A}">
                    <a16:rowId xmlns:a16="http://schemas.microsoft.com/office/drawing/2014/main" val="10001"/>
                  </a:ext>
                </a:extLst>
              </a:tr>
              <a:tr h="792088">
                <a:tc>
                  <a:txBody>
                    <a:bodyPr/>
                    <a:lstStyle/>
                    <a:p>
                      <a:r>
                        <a:rPr lang="en-US" altLang="zh-CN" sz="1600">
                          <a:effectLst/>
                        </a:rPr>
                        <a:t>6.</a:t>
                      </a:r>
                    </a:p>
                  </a:txBody>
                  <a:tcPr marL="93900" marR="93900" marT="46950" marB="46950" anchor="ctr"/>
                </a:tc>
                <a:tc>
                  <a:txBody>
                    <a:bodyPr/>
                    <a:lstStyle/>
                    <a:p>
                      <a:r>
                        <a:rPr lang="en-US" sz="1600">
                          <a:effectLst/>
                        </a:rPr>
                        <a:t>E F</a:t>
                      </a:r>
                    </a:p>
                  </a:txBody>
                  <a:tcPr marL="93900" marR="93900" marT="46950" marB="46950" anchor="ctr"/>
                </a:tc>
                <a:tc>
                  <a:txBody>
                    <a:bodyPr/>
                    <a:lstStyle/>
                    <a:p>
                      <a:r>
                        <a:rPr lang="zh-CN" altLang="en-US" sz="1600">
                          <a:effectLst/>
                        </a:rPr>
                        <a:t>后代元素选择器，匹配所有属于</a:t>
                      </a:r>
                      <a:r>
                        <a:rPr lang="en-US" altLang="zh-CN" sz="1600">
                          <a:effectLst/>
                        </a:rPr>
                        <a:t>E</a:t>
                      </a:r>
                      <a:r>
                        <a:rPr lang="zh-CN" altLang="en-US" sz="1600">
                          <a:effectLst/>
                        </a:rPr>
                        <a:t>元素后代的</a:t>
                      </a:r>
                      <a:r>
                        <a:rPr lang="en-US" altLang="zh-CN" sz="1600">
                          <a:effectLst/>
                        </a:rPr>
                        <a:t>F</a:t>
                      </a:r>
                      <a:r>
                        <a:rPr lang="zh-CN" altLang="en-US" sz="1600">
                          <a:effectLst/>
                        </a:rPr>
                        <a:t>元素，</a:t>
                      </a:r>
                      <a:r>
                        <a:rPr lang="en-US" altLang="zh-CN" sz="1600">
                          <a:effectLst/>
                        </a:rPr>
                        <a:t>E</a:t>
                      </a:r>
                      <a:r>
                        <a:rPr lang="zh-CN" altLang="en-US" sz="1600">
                          <a:effectLst/>
                        </a:rPr>
                        <a:t>和</a:t>
                      </a:r>
                      <a:r>
                        <a:rPr lang="en-US" altLang="zh-CN" sz="1600">
                          <a:effectLst/>
                        </a:rPr>
                        <a:t>F</a:t>
                      </a:r>
                      <a:r>
                        <a:rPr lang="zh-CN" altLang="en-US" sz="1600">
                          <a:effectLst/>
                        </a:rPr>
                        <a:t>之间用空格分隔</a:t>
                      </a:r>
                    </a:p>
                  </a:txBody>
                  <a:tcPr marL="93900" marR="93900" marT="46950" marB="46950" anchor="ctr"/>
                </a:tc>
                <a:extLst>
                  <a:ext uri="{0D108BD9-81ED-4DB2-BD59-A6C34878D82A}">
                    <a16:rowId xmlns:a16="http://schemas.microsoft.com/office/drawing/2014/main" val="10002"/>
                  </a:ext>
                </a:extLst>
              </a:tr>
              <a:tr h="720080">
                <a:tc>
                  <a:txBody>
                    <a:bodyPr/>
                    <a:lstStyle/>
                    <a:p>
                      <a:r>
                        <a:rPr lang="en-US" altLang="zh-CN" sz="1600">
                          <a:effectLst/>
                        </a:rPr>
                        <a:t>7.</a:t>
                      </a:r>
                    </a:p>
                  </a:txBody>
                  <a:tcPr marL="93900" marR="93900" marT="46950" marB="46950" anchor="ctr"/>
                </a:tc>
                <a:tc>
                  <a:txBody>
                    <a:bodyPr/>
                    <a:lstStyle/>
                    <a:p>
                      <a:r>
                        <a:rPr lang="en-US" sz="1600">
                          <a:effectLst/>
                        </a:rPr>
                        <a:t>E &gt; F</a:t>
                      </a:r>
                    </a:p>
                  </a:txBody>
                  <a:tcPr marL="93900" marR="93900" marT="46950" marB="46950" anchor="ctr"/>
                </a:tc>
                <a:tc>
                  <a:txBody>
                    <a:bodyPr/>
                    <a:lstStyle/>
                    <a:p>
                      <a:r>
                        <a:rPr lang="zh-CN" altLang="en-US" sz="1600">
                          <a:effectLst/>
                        </a:rPr>
                        <a:t>子元素选择器，匹配所有</a:t>
                      </a:r>
                      <a:r>
                        <a:rPr lang="en-US" altLang="zh-CN" sz="1600">
                          <a:effectLst/>
                        </a:rPr>
                        <a:t>E</a:t>
                      </a:r>
                      <a:r>
                        <a:rPr lang="zh-CN" altLang="en-US" sz="1600">
                          <a:effectLst/>
                        </a:rPr>
                        <a:t>元素的子元素</a:t>
                      </a:r>
                      <a:r>
                        <a:rPr lang="en-US" altLang="zh-CN" sz="1600">
                          <a:effectLst/>
                        </a:rPr>
                        <a:t>F</a:t>
                      </a:r>
                    </a:p>
                  </a:txBody>
                  <a:tcPr marL="93900" marR="93900" marT="46950" marB="46950" anchor="ctr"/>
                </a:tc>
                <a:extLst>
                  <a:ext uri="{0D108BD9-81ED-4DB2-BD59-A6C34878D82A}">
                    <a16:rowId xmlns:a16="http://schemas.microsoft.com/office/drawing/2014/main" val="10003"/>
                  </a:ext>
                </a:extLst>
              </a:tr>
              <a:tr h="786556">
                <a:tc>
                  <a:txBody>
                    <a:bodyPr/>
                    <a:lstStyle/>
                    <a:p>
                      <a:r>
                        <a:rPr lang="en-US" altLang="zh-CN" sz="1600">
                          <a:effectLst/>
                        </a:rPr>
                        <a:t>8.</a:t>
                      </a:r>
                    </a:p>
                  </a:txBody>
                  <a:tcPr marL="93900" marR="93900" marT="46950" marB="46950" anchor="ctr"/>
                </a:tc>
                <a:tc>
                  <a:txBody>
                    <a:bodyPr/>
                    <a:lstStyle/>
                    <a:p>
                      <a:r>
                        <a:rPr lang="en-US" sz="1600">
                          <a:effectLst/>
                        </a:rPr>
                        <a:t>E + F</a:t>
                      </a:r>
                    </a:p>
                  </a:txBody>
                  <a:tcPr marL="93900" marR="93900" marT="46950" marB="46950" anchor="ctr"/>
                </a:tc>
                <a:tc>
                  <a:txBody>
                    <a:bodyPr/>
                    <a:lstStyle/>
                    <a:p>
                      <a:r>
                        <a:rPr lang="zh-CN" altLang="en-US" sz="1600">
                          <a:effectLst/>
                        </a:rPr>
                        <a:t>毗邻元素选择器，匹配所有紧随</a:t>
                      </a:r>
                      <a:r>
                        <a:rPr lang="en-US" altLang="zh-CN" sz="1600">
                          <a:effectLst/>
                        </a:rPr>
                        <a:t>E</a:t>
                      </a:r>
                      <a:r>
                        <a:rPr lang="zh-CN" altLang="en-US" sz="1600">
                          <a:effectLst/>
                        </a:rPr>
                        <a:t>元素之后的同级元素</a:t>
                      </a:r>
                      <a:r>
                        <a:rPr lang="en-US" altLang="zh-CN" sz="1600">
                          <a:effectLst/>
                        </a:rPr>
                        <a:t>F</a:t>
                      </a:r>
                    </a:p>
                  </a:txBody>
                  <a:tcPr marL="93900" marR="93900" marT="46950" marB="46950" anchor="ct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12104538"/>
              </p:ext>
            </p:extLst>
          </p:nvPr>
        </p:nvGraphicFramePr>
        <p:xfrm>
          <a:off x="683568" y="4994116"/>
          <a:ext cx="8208912" cy="739140"/>
        </p:xfrm>
        <a:graphic>
          <a:graphicData uri="http://schemas.openxmlformats.org/drawingml/2006/table">
            <a:tbl>
              <a:tblPr>
                <a:tableStyleId>{284E427A-3D55-4303-BF80-6455036E1DE7}</a:tableStyleId>
              </a:tblPr>
              <a:tblGrid>
                <a:gridCol w="108012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6120680">
                  <a:extLst>
                    <a:ext uri="{9D8B030D-6E8A-4147-A177-3AD203B41FA5}">
                      <a16:colId xmlns:a16="http://schemas.microsoft.com/office/drawing/2014/main" val="20002"/>
                    </a:ext>
                  </a:extLst>
                </a:gridCol>
              </a:tblGrid>
              <a:tr h="0">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0">
                <a:tc>
                  <a:txBody>
                    <a:bodyPr/>
                    <a:lstStyle/>
                    <a:p>
                      <a:r>
                        <a:rPr lang="en-US" altLang="zh-CN">
                          <a:effectLst/>
                        </a:rPr>
                        <a:t>24.</a:t>
                      </a:r>
                    </a:p>
                  </a:txBody>
                  <a:tcPr marL="95250" marR="95250" marT="47625" marB="47625" anchor="ctr"/>
                </a:tc>
                <a:tc>
                  <a:txBody>
                    <a:bodyPr/>
                    <a:lstStyle/>
                    <a:p>
                      <a:r>
                        <a:rPr lang="en-US">
                          <a:effectLst/>
                        </a:rPr>
                        <a:t>E ~ F</a:t>
                      </a:r>
                    </a:p>
                  </a:txBody>
                  <a:tcPr marL="95250" marR="95250" marT="47625" marB="47625" anchor="ctr"/>
                </a:tc>
                <a:tc>
                  <a:txBody>
                    <a:bodyPr/>
                    <a:lstStyle/>
                    <a:p>
                      <a:r>
                        <a:rPr lang="zh-CN" altLang="en-US">
                          <a:effectLst/>
                        </a:rPr>
                        <a:t>匹配任何在</a:t>
                      </a:r>
                      <a:r>
                        <a:rPr lang="en-US" altLang="zh-CN">
                          <a:effectLst/>
                        </a:rPr>
                        <a:t>E</a:t>
                      </a:r>
                      <a:r>
                        <a:rPr lang="zh-CN" altLang="en-US">
                          <a:effectLst/>
                        </a:rPr>
                        <a:t>元素之后的同级</a:t>
                      </a:r>
                      <a:r>
                        <a:rPr lang="en-US" altLang="zh-CN">
                          <a:effectLst/>
                        </a:rPr>
                        <a:t>F</a:t>
                      </a:r>
                      <a:r>
                        <a:rPr lang="zh-CN" altLang="en-US">
                          <a:effectLst/>
                        </a:rPr>
                        <a:t>元素</a:t>
                      </a:r>
                    </a:p>
                  </a:txBody>
                  <a:tcPr marL="95250" marR="95250" marT="47625" marB="47625" anchor="ctr"/>
                </a:tc>
                <a:extLst>
                  <a:ext uri="{0D108BD9-81ED-4DB2-BD59-A6C34878D82A}">
                    <a16:rowId xmlns:a16="http://schemas.microsoft.com/office/drawing/2014/main" val="10001"/>
                  </a:ext>
                </a:extLst>
              </a:tr>
            </a:tbl>
          </a:graphicData>
        </a:graphic>
      </p:graphicFrame>
      <p:sp>
        <p:nvSpPr>
          <p:cNvPr id="8" name="Rectangle 1"/>
          <p:cNvSpPr>
            <a:spLocks noChangeArrowheads="1"/>
          </p:cNvSpPr>
          <p:nvPr/>
        </p:nvSpPr>
        <p:spPr bwMode="auto">
          <a:xfrm>
            <a:off x="683568" y="4509120"/>
            <a:ext cx="364074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a:ln>
                  <a:noFill/>
                </a:ln>
                <a:solidFill>
                  <a:srgbClr val="333333"/>
                </a:solidFill>
                <a:effectLst/>
                <a:latin typeface="Arial" pitchFamily="34" charset="0"/>
                <a:ea typeface="Lucida Grande"/>
                <a:cs typeface="宋体" pitchFamily="2" charset="-122"/>
              </a:rPr>
              <a:t>六、CSS 3的同级元素通用选择器</a:t>
            </a:r>
            <a:endParaRPr kumimoji="0" lang="zh-CN" altLang="zh-CN" sz="10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rPr>
            </a:b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 name="TextBox 3"/>
          <p:cNvSpPr txBox="1"/>
          <p:nvPr/>
        </p:nvSpPr>
        <p:spPr>
          <a:xfrm>
            <a:off x="6785079" y="6196662"/>
            <a:ext cx="1167307" cy="523220"/>
          </a:xfrm>
          <a:prstGeom prst="rect">
            <a:avLst/>
          </a:prstGeom>
          <a:noFill/>
        </p:spPr>
        <p:txBody>
          <a:bodyPr wrap="none" rtlCol="0">
            <a:spAutoFit/>
          </a:bodyPr>
          <a:lstStyle/>
          <a:p>
            <a:r>
              <a:rPr lang="en-US" altLang="zh-CN" sz="2800">
                <a:hlinkClick r:id="rId2" action="ppaction://hlinkfile"/>
              </a:rPr>
              <a:t>demo</a:t>
            </a:r>
            <a:endParaRPr lang="zh-CN" altLang="en-US" sz="2800"/>
          </a:p>
        </p:txBody>
      </p:sp>
    </p:spTree>
    <p:extLst>
      <p:ext uri="{BB962C8B-B14F-4D97-AF65-F5344CB8AC3E}">
        <p14:creationId xmlns:p14="http://schemas.microsoft.com/office/powerpoint/2010/main" val="224044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595959953"/>
              </p:ext>
            </p:extLst>
          </p:nvPr>
        </p:nvGraphicFramePr>
        <p:xfrm>
          <a:off x="395536" y="1484784"/>
          <a:ext cx="8280921" cy="4104456"/>
        </p:xfrm>
        <a:graphic>
          <a:graphicData uri="http://schemas.openxmlformats.org/drawingml/2006/table">
            <a:tbl>
              <a:tblPr>
                <a:tableStyleId>{3C2FFA5D-87B4-456A-9821-1D502468CF0F}</a:tableStyleId>
              </a:tblPr>
              <a:tblGrid>
                <a:gridCol w="515004">
                  <a:extLst>
                    <a:ext uri="{9D8B030D-6E8A-4147-A177-3AD203B41FA5}">
                      <a16:colId xmlns:a16="http://schemas.microsoft.com/office/drawing/2014/main" val="20000"/>
                    </a:ext>
                  </a:extLst>
                </a:gridCol>
                <a:gridCol w="1285196">
                  <a:extLst>
                    <a:ext uri="{9D8B030D-6E8A-4147-A177-3AD203B41FA5}">
                      <a16:colId xmlns:a16="http://schemas.microsoft.com/office/drawing/2014/main" val="20001"/>
                    </a:ext>
                  </a:extLst>
                </a:gridCol>
                <a:gridCol w="6480721">
                  <a:extLst>
                    <a:ext uri="{9D8B030D-6E8A-4147-A177-3AD203B41FA5}">
                      <a16:colId xmlns:a16="http://schemas.microsoft.com/office/drawing/2014/main" val="20002"/>
                    </a:ext>
                  </a:extLst>
                </a:gridCol>
              </a:tblGrid>
              <a:tr h="256886">
                <a:tc>
                  <a:txBody>
                    <a:bodyPr/>
                    <a:lstStyle/>
                    <a:p>
                      <a:r>
                        <a:rPr lang="zh-CN" altLang="en-US" sz="1800">
                          <a:effectLst/>
                        </a:rPr>
                        <a:t>序号</a:t>
                      </a:r>
                    </a:p>
                  </a:txBody>
                  <a:tcPr marL="66208" marR="66208" marT="33104" marB="33104" anchor="ctr"/>
                </a:tc>
                <a:tc>
                  <a:txBody>
                    <a:bodyPr/>
                    <a:lstStyle/>
                    <a:p>
                      <a:r>
                        <a:rPr lang="zh-CN" altLang="en-US" sz="1800">
                          <a:effectLst/>
                        </a:rPr>
                        <a:t>选择器</a:t>
                      </a:r>
                    </a:p>
                  </a:txBody>
                  <a:tcPr marL="66208" marR="66208" marT="33104" marB="33104" anchor="ctr"/>
                </a:tc>
                <a:tc>
                  <a:txBody>
                    <a:bodyPr/>
                    <a:lstStyle/>
                    <a:p>
                      <a:r>
                        <a:rPr lang="zh-CN" altLang="en-US" sz="1800">
                          <a:effectLst/>
                        </a:rPr>
                        <a:t>含义</a:t>
                      </a:r>
                    </a:p>
                  </a:txBody>
                  <a:tcPr marL="66208" marR="66208" marT="33104" marB="33104" anchor="ctr"/>
                </a:tc>
                <a:extLst>
                  <a:ext uri="{0D108BD9-81ED-4DB2-BD59-A6C34878D82A}">
                    <a16:rowId xmlns:a16="http://schemas.microsoft.com/office/drawing/2014/main" val="10000"/>
                  </a:ext>
                </a:extLst>
              </a:tr>
              <a:tr h="969328">
                <a:tc>
                  <a:txBody>
                    <a:bodyPr/>
                    <a:lstStyle/>
                    <a:p>
                      <a:r>
                        <a:rPr lang="en-US" altLang="zh-CN" sz="1800">
                          <a:effectLst/>
                        </a:rPr>
                        <a:t>9.</a:t>
                      </a:r>
                    </a:p>
                  </a:txBody>
                  <a:tcPr marL="66208" marR="66208" marT="33104" marB="33104" anchor="ctr"/>
                </a:tc>
                <a:tc>
                  <a:txBody>
                    <a:bodyPr/>
                    <a:lstStyle/>
                    <a:p>
                      <a:r>
                        <a:rPr lang="en-US" sz="1800">
                          <a:effectLst/>
                        </a:rPr>
                        <a:t>E[</a:t>
                      </a:r>
                      <a:r>
                        <a:rPr lang="en-US" sz="1800" err="1">
                          <a:effectLst/>
                        </a:rPr>
                        <a:t>att</a:t>
                      </a:r>
                      <a:r>
                        <a:rPr lang="en-US" sz="1800">
                          <a:effectLst/>
                        </a:rPr>
                        <a:t>]</a:t>
                      </a:r>
                    </a:p>
                  </a:txBody>
                  <a:tcPr marL="66208" marR="66208" marT="33104" marB="33104" anchor="ctr"/>
                </a:tc>
                <a:tc>
                  <a:txBody>
                    <a:bodyPr/>
                    <a:lstStyle/>
                    <a:p>
                      <a:r>
                        <a:rPr lang="zh-CN" altLang="en-US" sz="1800">
                          <a:effectLst/>
                        </a:rPr>
                        <a:t>匹配所有具有</a:t>
                      </a:r>
                      <a:r>
                        <a:rPr lang="en-US" sz="1800">
                          <a:effectLst/>
                        </a:rPr>
                        <a:t>att</a:t>
                      </a:r>
                      <a:r>
                        <a:rPr lang="zh-CN" altLang="en-US" sz="1800">
                          <a:effectLst/>
                        </a:rPr>
                        <a:t>属性的</a:t>
                      </a:r>
                      <a:r>
                        <a:rPr lang="en-US" sz="1800">
                          <a:effectLst/>
                        </a:rPr>
                        <a:t>E</a:t>
                      </a:r>
                      <a:r>
                        <a:rPr lang="zh-CN" altLang="en-US" sz="1800">
                          <a:effectLst/>
                        </a:rPr>
                        <a:t>元素，不考虑它的值。（注意：</a:t>
                      </a:r>
                      <a:r>
                        <a:rPr lang="en-US" sz="1800">
                          <a:effectLst/>
                        </a:rPr>
                        <a:t>E</a:t>
                      </a:r>
                      <a:r>
                        <a:rPr lang="zh-CN" altLang="en-US" sz="1800">
                          <a:effectLst/>
                        </a:rPr>
                        <a:t>在此处可以省略，比如“</a:t>
                      </a:r>
                      <a:r>
                        <a:rPr lang="en-US" altLang="zh-CN" sz="1800">
                          <a:effectLst/>
                        </a:rPr>
                        <a:t>[</a:t>
                      </a:r>
                      <a:r>
                        <a:rPr lang="en-US" sz="1800">
                          <a:effectLst/>
                        </a:rPr>
                        <a:t>cheacked]”。</a:t>
                      </a:r>
                      <a:r>
                        <a:rPr lang="zh-CN" altLang="en-US" sz="1800">
                          <a:effectLst/>
                        </a:rPr>
                        <a:t>以下同。）</a:t>
                      </a:r>
                    </a:p>
                  </a:txBody>
                  <a:tcPr marL="66208" marR="66208" marT="33104" marB="33104" anchor="ctr"/>
                </a:tc>
                <a:extLst>
                  <a:ext uri="{0D108BD9-81ED-4DB2-BD59-A6C34878D82A}">
                    <a16:rowId xmlns:a16="http://schemas.microsoft.com/office/drawing/2014/main" val="10001"/>
                  </a:ext>
                </a:extLst>
              </a:tr>
              <a:tr h="447564">
                <a:tc>
                  <a:txBody>
                    <a:bodyPr/>
                    <a:lstStyle/>
                    <a:p>
                      <a:r>
                        <a:rPr lang="en-US" altLang="zh-CN" sz="1800">
                          <a:effectLst/>
                        </a:rPr>
                        <a:t>10.</a:t>
                      </a:r>
                    </a:p>
                  </a:txBody>
                  <a:tcPr marL="66208" marR="66208" marT="33104" marB="33104" anchor="ctr"/>
                </a:tc>
                <a:tc>
                  <a:txBody>
                    <a:bodyPr/>
                    <a:lstStyle/>
                    <a:p>
                      <a:r>
                        <a:rPr lang="en-US" sz="1800">
                          <a:effectLst/>
                        </a:rPr>
                        <a:t>E[att=val]</a:t>
                      </a:r>
                    </a:p>
                  </a:txBody>
                  <a:tcPr marL="66208" marR="66208" marT="33104" marB="33104" anchor="ctr"/>
                </a:tc>
                <a:tc>
                  <a:txBody>
                    <a:bodyPr/>
                    <a:lstStyle/>
                    <a:p>
                      <a:r>
                        <a:rPr lang="zh-CN" altLang="en-US" sz="1800">
                          <a:effectLst/>
                        </a:rPr>
                        <a:t>匹配所有</a:t>
                      </a:r>
                      <a:r>
                        <a:rPr lang="en-US" sz="1800">
                          <a:effectLst/>
                        </a:rPr>
                        <a:t>att</a:t>
                      </a:r>
                      <a:r>
                        <a:rPr lang="zh-CN" altLang="en-US" sz="1800">
                          <a:effectLst/>
                        </a:rPr>
                        <a:t>属性等于“</a:t>
                      </a:r>
                      <a:r>
                        <a:rPr lang="en-US" sz="1800">
                          <a:effectLst/>
                        </a:rPr>
                        <a:t>val”</a:t>
                      </a:r>
                      <a:r>
                        <a:rPr lang="zh-CN" altLang="en-US" sz="1800">
                          <a:effectLst/>
                        </a:rPr>
                        <a:t>的</a:t>
                      </a:r>
                      <a:r>
                        <a:rPr lang="en-US" sz="1800">
                          <a:effectLst/>
                        </a:rPr>
                        <a:t>E</a:t>
                      </a:r>
                      <a:r>
                        <a:rPr lang="zh-CN" altLang="en-US" sz="1800">
                          <a:effectLst/>
                        </a:rPr>
                        <a:t>元素</a:t>
                      </a:r>
                    </a:p>
                  </a:txBody>
                  <a:tcPr marL="66208" marR="66208" marT="33104" marB="33104" anchor="ctr"/>
                </a:tc>
                <a:extLst>
                  <a:ext uri="{0D108BD9-81ED-4DB2-BD59-A6C34878D82A}">
                    <a16:rowId xmlns:a16="http://schemas.microsoft.com/office/drawing/2014/main" val="10002"/>
                  </a:ext>
                </a:extLst>
              </a:tr>
              <a:tr h="828921">
                <a:tc>
                  <a:txBody>
                    <a:bodyPr/>
                    <a:lstStyle/>
                    <a:p>
                      <a:r>
                        <a:rPr lang="en-US" altLang="zh-CN" sz="1800">
                          <a:effectLst/>
                        </a:rPr>
                        <a:t>11.</a:t>
                      </a:r>
                    </a:p>
                  </a:txBody>
                  <a:tcPr marL="66208" marR="66208" marT="33104" marB="33104" anchor="ctr"/>
                </a:tc>
                <a:tc>
                  <a:txBody>
                    <a:bodyPr/>
                    <a:lstStyle/>
                    <a:p>
                      <a:r>
                        <a:rPr lang="en-US" sz="1800">
                          <a:effectLst/>
                        </a:rPr>
                        <a:t>E[att~=val]</a:t>
                      </a:r>
                    </a:p>
                  </a:txBody>
                  <a:tcPr marL="66208" marR="66208" marT="33104" marB="33104" anchor="ctr"/>
                </a:tc>
                <a:tc>
                  <a:txBody>
                    <a:bodyPr/>
                    <a:lstStyle/>
                    <a:p>
                      <a:r>
                        <a:rPr lang="zh-CN" altLang="en-US" sz="1800">
                          <a:effectLst/>
                        </a:rPr>
                        <a:t>匹配所有</a:t>
                      </a:r>
                      <a:r>
                        <a:rPr lang="en-US" sz="1800" err="1">
                          <a:effectLst/>
                        </a:rPr>
                        <a:t>att</a:t>
                      </a:r>
                      <a:r>
                        <a:rPr lang="zh-CN" altLang="en-US" sz="1800">
                          <a:effectLst/>
                        </a:rPr>
                        <a:t>属性具有多个空格分隔的值、其中一个值等于“</a:t>
                      </a:r>
                      <a:r>
                        <a:rPr lang="en-US" sz="1800" err="1">
                          <a:effectLst/>
                        </a:rPr>
                        <a:t>val</a:t>
                      </a:r>
                      <a:r>
                        <a:rPr lang="en-US" sz="1800">
                          <a:effectLst/>
                        </a:rPr>
                        <a:t>”</a:t>
                      </a:r>
                      <a:r>
                        <a:rPr lang="zh-CN" altLang="en-US" sz="1800">
                          <a:effectLst/>
                        </a:rPr>
                        <a:t>的</a:t>
                      </a:r>
                      <a:r>
                        <a:rPr lang="en-US" sz="1800">
                          <a:effectLst/>
                        </a:rPr>
                        <a:t>E</a:t>
                      </a:r>
                      <a:r>
                        <a:rPr lang="zh-CN" altLang="en-US" sz="1800">
                          <a:effectLst/>
                        </a:rPr>
                        <a:t>元素</a:t>
                      </a:r>
                    </a:p>
                  </a:txBody>
                  <a:tcPr marL="66208" marR="66208" marT="33104" marB="33104" anchor="ctr"/>
                </a:tc>
                <a:extLst>
                  <a:ext uri="{0D108BD9-81ED-4DB2-BD59-A6C34878D82A}">
                    <a16:rowId xmlns:a16="http://schemas.microsoft.com/office/drawing/2014/main" val="10003"/>
                  </a:ext>
                </a:extLst>
              </a:tr>
              <a:tr h="1243795">
                <a:tc>
                  <a:txBody>
                    <a:bodyPr/>
                    <a:lstStyle/>
                    <a:p>
                      <a:r>
                        <a:rPr lang="en-US" altLang="zh-CN" sz="1800">
                          <a:effectLst/>
                        </a:rPr>
                        <a:t>12.</a:t>
                      </a:r>
                    </a:p>
                  </a:txBody>
                  <a:tcPr marL="66208" marR="66208" marT="33104" marB="33104" anchor="ctr"/>
                </a:tc>
                <a:tc>
                  <a:txBody>
                    <a:bodyPr/>
                    <a:lstStyle/>
                    <a:p>
                      <a:r>
                        <a:rPr lang="en-US" sz="1800">
                          <a:effectLst/>
                        </a:rPr>
                        <a:t>E[</a:t>
                      </a:r>
                      <a:r>
                        <a:rPr lang="en-US" sz="1800" err="1">
                          <a:effectLst/>
                        </a:rPr>
                        <a:t>att</a:t>
                      </a:r>
                      <a:r>
                        <a:rPr lang="en-US" sz="1800">
                          <a:effectLst/>
                        </a:rPr>
                        <a:t>|=</a:t>
                      </a:r>
                      <a:r>
                        <a:rPr lang="en-US" sz="1800" err="1">
                          <a:effectLst/>
                        </a:rPr>
                        <a:t>val</a:t>
                      </a:r>
                      <a:r>
                        <a:rPr lang="en-US" sz="1800">
                          <a:effectLst/>
                        </a:rPr>
                        <a:t>]</a:t>
                      </a:r>
                    </a:p>
                  </a:txBody>
                  <a:tcPr marL="66208" marR="66208" marT="33104" marB="33104" anchor="ctr"/>
                </a:tc>
                <a:tc>
                  <a:txBody>
                    <a:bodyPr/>
                    <a:lstStyle/>
                    <a:p>
                      <a:r>
                        <a:rPr lang="zh-CN" altLang="en-US" sz="1800">
                          <a:effectLst/>
                        </a:rPr>
                        <a:t>匹配所有</a:t>
                      </a:r>
                      <a:r>
                        <a:rPr lang="en-US" sz="1800" err="1">
                          <a:effectLst/>
                        </a:rPr>
                        <a:t>att</a:t>
                      </a:r>
                      <a:r>
                        <a:rPr lang="zh-CN" altLang="en-US" sz="1800">
                          <a:effectLst/>
                        </a:rPr>
                        <a:t>属性具有多个连字号分隔（</a:t>
                      </a:r>
                      <a:r>
                        <a:rPr lang="en-US" sz="1800">
                          <a:effectLst/>
                        </a:rPr>
                        <a:t>hyphen-separated）</a:t>
                      </a:r>
                      <a:r>
                        <a:rPr lang="zh-CN" altLang="en-US" sz="1800">
                          <a:effectLst/>
                        </a:rPr>
                        <a:t>的值、其中一个值以“</a:t>
                      </a:r>
                      <a:r>
                        <a:rPr lang="en-US" sz="1800" err="1">
                          <a:effectLst/>
                        </a:rPr>
                        <a:t>val</a:t>
                      </a:r>
                      <a:r>
                        <a:rPr lang="en-US" sz="1800">
                          <a:effectLst/>
                        </a:rPr>
                        <a:t>”</a:t>
                      </a:r>
                      <a:r>
                        <a:rPr lang="zh-CN" altLang="en-US" sz="1800">
                          <a:effectLst/>
                        </a:rPr>
                        <a:t>开头的</a:t>
                      </a:r>
                      <a:r>
                        <a:rPr lang="en-US" sz="1800">
                          <a:effectLst/>
                        </a:rPr>
                        <a:t>E</a:t>
                      </a:r>
                      <a:r>
                        <a:rPr lang="zh-CN" altLang="en-US" sz="1800">
                          <a:effectLst/>
                        </a:rPr>
                        <a:t>元素，主要用于</a:t>
                      </a:r>
                      <a:r>
                        <a:rPr lang="en-US" sz="1800" err="1">
                          <a:effectLst/>
                        </a:rPr>
                        <a:t>lang</a:t>
                      </a:r>
                      <a:r>
                        <a:rPr lang="zh-CN" altLang="en-US" sz="1800">
                          <a:effectLst/>
                        </a:rPr>
                        <a:t>属性，比如“</a:t>
                      </a:r>
                      <a:r>
                        <a:rPr lang="en-US" sz="1800" err="1">
                          <a:effectLst/>
                        </a:rPr>
                        <a:t>en</a:t>
                      </a:r>
                      <a:r>
                        <a:rPr lang="en-US" sz="1800">
                          <a:effectLst/>
                        </a:rPr>
                        <a:t>”、“</a:t>
                      </a:r>
                      <a:r>
                        <a:rPr lang="en-US" sz="1800" err="1">
                          <a:effectLst/>
                        </a:rPr>
                        <a:t>en</a:t>
                      </a:r>
                      <a:r>
                        <a:rPr lang="en-US" sz="1800">
                          <a:effectLst/>
                        </a:rPr>
                        <a:t>-us”、“</a:t>
                      </a:r>
                      <a:r>
                        <a:rPr lang="en-US" sz="1800" err="1">
                          <a:effectLst/>
                        </a:rPr>
                        <a:t>en-gb</a:t>
                      </a:r>
                      <a:r>
                        <a:rPr lang="en-US" sz="1800">
                          <a:effectLst/>
                        </a:rPr>
                        <a:t>”</a:t>
                      </a:r>
                      <a:r>
                        <a:rPr lang="zh-CN" altLang="en-US" sz="1800">
                          <a:effectLst/>
                        </a:rPr>
                        <a:t>等等</a:t>
                      </a:r>
                    </a:p>
                  </a:txBody>
                  <a:tcPr marL="66208" marR="66208" marT="33104" marB="33104" anchor="ctr"/>
                </a:tc>
                <a:extLst>
                  <a:ext uri="{0D108BD9-81ED-4DB2-BD59-A6C34878D82A}">
                    <a16:rowId xmlns:a16="http://schemas.microsoft.com/office/drawing/2014/main" val="10004"/>
                  </a:ext>
                </a:extLst>
              </a:tr>
            </a:tbl>
          </a:graphicData>
        </a:graphic>
      </p:graphicFrame>
      <p:sp>
        <p:nvSpPr>
          <p:cNvPr id="3" name="标题 2"/>
          <p:cNvSpPr>
            <a:spLocks noGrp="1"/>
          </p:cNvSpPr>
          <p:nvPr>
            <p:ph type="title"/>
          </p:nvPr>
        </p:nvSpPr>
        <p:spPr/>
        <p:txBody>
          <a:bodyPr>
            <a:normAutofit/>
          </a:bodyPr>
          <a:lstStyle/>
          <a:p>
            <a:pPr lvl="0"/>
            <a:r>
              <a:rPr lang="zh-CN" altLang="en-US" sz="4400">
                <a:solidFill>
                  <a:srgbClr val="333333"/>
                </a:solidFill>
                <a:effectLst/>
                <a:latin typeface="Arial" pitchFamily="34" charset="0"/>
                <a:ea typeface="Lucida Grande"/>
                <a:cs typeface="宋体" pitchFamily="2" charset="-122"/>
              </a:rPr>
              <a:t> </a:t>
            </a:r>
            <a:r>
              <a:rPr lang="zh-CN" altLang="zh-CN" sz="4400">
                <a:solidFill>
                  <a:srgbClr val="333333"/>
                </a:solidFill>
                <a:effectLst/>
                <a:latin typeface="Arial" pitchFamily="34" charset="0"/>
                <a:ea typeface="Lucida Grande"/>
                <a:cs typeface="宋体" pitchFamily="2" charset="-122"/>
              </a:rPr>
              <a:t>CSS 2</a:t>
            </a:r>
            <a:r>
              <a:rPr lang="en-US" altLang="zh-CN" sz="4400">
                <a:solidFill>
                  <a:srgbClr val="333333"/>
                </a:solidFill>
                <a:effectLst/>
                <a:latin typeface="Arial" pitchFamily="34" charset="0"/>
                <a:ea typeface="Lucida Grande"/>
                <a:cs typeface="宋体" pitchFamily="2" charset="-122"/>
              </a:rPr>
              <a:t>.</a:t>
            </a:r>
            <a:r>
              <a:rPr lang="zh-CN" altLang="zh-CN" sz="4400">
                <a:solidFill>
                  <a:srgbClr val="333333"/>
                </a:solidFill>
                <a:effectLst/>
                <a:latin typeface="Arial" pitchFamily="34" charset="0"/>
                <a:ea typeface="Lucida Grande"/>
                <a:cs typeface="宋体" pitchFamily="2" charset="-122"/>
              </a:rPr>
              <a:t>1 属性选择器</a:t>
            </a:r>
            <a:endParaRPr lang="zh-CN" altLang="en-US"/>
          </a:p>
        </p:txBody>
      </p:sp>
    </p:spTree>
    <p:extLst>
      <p:ext uri="{BB962C8B-B14F-4D97-AF65-F5344CB8AC3E}">
        <p14:creationId xmlns:p14="http://schemas.microsoft.com/office/powerpoint/2010/main" val="38393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476064"/>
          </a:xfrm>
        </p:spPr>
        <p:txBody>
          <a:bodyPr>
            <a:normAutofit lnSpcReduction="10000"/>
          </a:bodyPr>
          <a:lstStyle/>
          <a:p>
            <a:pPr>
              <a:lnSpc>
                <a:spcPct val="110000"/>
              </a:lnSpc>
              <a:buNone/>
            </a:pPr>
            <a:r>
              <a:rPr lang="zh-CN" altLang="en-US" sz="2800"/>
              <a:t>伪类：用来添加一些选择器的特殊效果</a:t>
            </a:r>
            <a:endParaRPr lang="en-US" altLang="zh-CN" sz="2800"/>
          </a:p>
          <a:p>
            <a:pPr lvl="1">
              <a:lnSpc>
                <a:spcPct val="110000"/>
              </a:lnSpc>
            </a:pPr>
            <a:r>
              <a:rPr lang="zh-CN" altLang="en-US" sz="2400"/>
              <a:t>正常的类是以点开始，后边跟一个名称</a:t>
            </a:r>
            <a:endParaRPr lang="en-US" altLang="zh-CN" sz="2400"/>
          </a:p>
          <a:p>
            <a:pPr lvl="1">
              <a:lnSpc>
                <a:spcPct val="110000"/>
              </a:lnSpc>
            </a:pPr>
            <a:r>
              <a:rPr lang="zh-CN" altLang="en-US" sz="2400"/>
              <a:t>在选择器后边跟个冒号，再跟个状态限定字符；</a:t>
            </a:r>
            <a:endParaRPr lang="en-US" altLang="zh-CN" sz="2400"/>
          </a:p>
          <a:p>
            <a:pPr>
              <a:lnSpc>
                <a:spcPct val="110000"/>
              </a:lnSpc>
            </a:pPr>
            <a:r>
              <a:rPr lang="zh-CN" altLang="en-US" sz="2800"/>
              <a:t>例如：设置鼠标移上时改变颜色或下划线等属性来告知用户这个是可以点击的，设置已访问过的链接的颜色变灰暗或加删除线告知用户这个链接的内容已访问过了。</a:t>
            </a:r>
          </a:p>
          <a:p>
            <a:pPr>
              <a:lnSpc>
                <a:spcPct val="110000"/>
              </a:lnSpc>
              <a:buNone/>
            </a:pPr>
            <a:r>
              <a:rPr lang="en-US" altLang="zh-CN" sz="2800"/>
              <a:t>a:link {color: #FF0000} /* </a:t>
            </a:r>
            <a:r>
              <a:rPr lang="zh-CN" altLang="en-US" sz="2800"/>
              <a:t>未访问的链接 *</a:t>
            </a:r>
            <a:r>
              <a:rPr lang="en-US" altLang="zh-CN" sz="2800"/>
              <a:t>/</a:t>
            </a:r>
          </a:p>
          <a:p>
            <a:pPr>
              <a:lnSpc>
                <a:spcPct val="110000"/>
              </a:lnSpc>
              <a:buNone/>
            </a:pPr>
            <a:r>
              <a:rPr lang="en-US" altLang="zh-CN" sz="2800"/>
              <a:t>a:visited {color: #00FF00} /* </a:t>
            </a:r>
            <a:r>
              <a:rPr lang="zh-CN" altLang="en-US" sz="2800"/>
              <a:t>已访问的链接 *</a:t>
            </a:r>
            <a:r>
              <a:rPr lang="en-US" altLang="zh-CN" sz="2800"/>
              <a:t>/</a:t>
            </a:r>
          </a:p>
          <a:p>
            <a:pPr>
              <a:lnSpc>
                <a:spcPct val="110000"/>
              </a:lnSpc>
              <a:buNone/>
            </a:pPr>
            <a:r>
              <a:rPr lang="en-US" altLang="zh-CN" sz="2800"/>
              <a:t>a:hover {color: #FF00FF} /* </a:t>
            </a:r>
            <a:r>
              <a:rPr lang="zh-CN" altLang="en-US" sz="2800"/>
              <a:t>鼠标移动到链接上 *</a:t>
            </a:r>
            <a:r>
              <a:rPr lang="en-US" altLang="zh-CN" sz="2800"/>
              <a:t>/</a:t>
            </a:r>
          </a:p>
          <a:p>
            <a:pPr>
              <a:lnSpc>
                <a:spcPct val="110000"/>
              </a:lnSpc>
              <a:buNone/>
            </a:pPr>
            <a:r>
              <a:rPr lang="en-US" altLang="zh-CN" sz="2800"/>
              <a:t>a:active {color: #0000FF} /* </a:t>
            </a:r>
            <a:r>
              <a:rPr lang="zh-CN" altLang="en-US" sz="2800"/>
              <a:t>选定的链接 *</a:t>
            </a:r>
            <a:r>
              <a:rPr lang="en-US" altLang="zh-CN" sz="2800"/>
              <a:t>/</a:t>
            </a:r>
          </a:p>
        </p:txBody>
      </p:sp>
      <p:sp>
        <p:nvSpPr>
          <p:cNvPr id="3" name="标题 2"/>
          <p:cNvSpPr>
            <a:spLocks noGrp="1"/>
          </p:cNvSpPr>
          <p:nvPr>
            <p:ph type="title"/>
          </p:nvPr>
        </p:nvSpPr>
        <p:spPr/>
        <p:txBody>
          <a:bodyPr/>
          <a:lstStyle/>
          <a:p>
            <a:r>
              <a:rPr lang="zh-CN" altLang="en-US"/>
              <a:t>伪类</a:t>
            </a:r>
          </a:p>
        </p:txBody>
      </p:sp>
    </p:spTree>
    <p:extLst>
      <p:ext uri="{BB962C8B-B14F-4D97-AF65-F5344CB8AC3E}">
        <p14:creationId xmlns:p14="http://schemas.microsoft.com/office/powerpoint/2010/main" val="97341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002556033"/>
              </p:ext>
            </p:extLst>
          </p:nvPr>
        </p:nvGraphicFramePr>
        <p:xfrm>
          <a:off x="457200" y="1580039"/>
          <a:ext cx="8229600" cy="2956560"/>
        </p:xfrm>
        <a:graphic>
          <a:graphicData uri="http://schemas.openxmlformats.org/drawingml/2006/table">
            <a:tbl>
              <a:tblPr>
                <a:tableStyleId>{08FB837D-C827-4EFA-A057-4D05807E0F7C}</a:tableStyleId>
              </a:tblPr>
              <a:tblGrid>
                <a:gridCol w="1018456">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5122912">
                  <a:extLst>
                    <a:ext uri="{9D8B030D-6E8A-4147-A177-3AD203B41FA5}">
                      <a16:colId xmlns:a16="http://schemas.microsoft.com/office/drawing/2014/main" val="20002"/>
                    </a:ext>
                  </a:extLst>
                </a:gridCol>
              </a:tblGrid>
              <a:tr h="0">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0">
                <a:tc>
                  <a:txBody>
                    <a:bodyPr/>
                    <a:lstStyle/>
                    <a:p>
                      <a:r>
                        <a:rPr lang="en-US" altLang="zh-CN">
                          <a:effectLst/>
                        </a:rPr>
                        <a:t>13.</a:t>
                      </a:r>
                    </a:p>
                  </a:txBody>
                  <a:tcPr marL="95250" marR="95250" marT="47625" marB="47625" anchor="ctr"/>
                </a:tc>
                <a:tc>
                  <a:txBody>
                    <a:bodyPr/>
                    <a:lstStyle/>
                    <a:p>
                      <a:r>
                        <a:rPr lang="en-US">
                          <a:effectLst/>
                        </a:rPr>
                        <a:t>E:first-child</a:t>
                      </a:r>
                    </a:p>
                  </a:txBody>
                  <a:tcPr marL="95250" marR="95250" marT="47625" marB="47625" anchor="ctr"/>
                </a:tc>
                <a:tc>
                  <a:txBody>
                    <a:bodyPr/>
                    <a:lstStyle/>
                    <a:p>
                      <a:r>
                        <a:rPr lang="zh-CN" altLang="en-US">
                          <a:effectLst/>
                        </a:rPr>
                        <a:t>匹配父元素的第一个子元素</a:t>
                      </a:r>
                    </a:p>
                  </a:txBody>
                  <a:tcPr marL="95250" marR="95250" marT="47625" marB="47625" anchor="ctr"/>
                </a:tc>
                <a:extLst>
                  <a:ext uri="{0D108BD9-81ED-4DB2-BD59-A6C34878D82A}">
                    <a16:rowId xmlns:a16="http://schemas.microsoft.com/office/drawing/2014/main" val="10001"/>
                  </a:ext>
                </a:extLst>
              </a:tr>
              <a:tr h="0">
                <a:tc>
                  <a:txBody>
                    <a:bodyPr/>
                    <a:lstStyle/>
                    <a:p>
                      <a:r>
                        <a:rPr lang="en-US" altLang="zh-CN">
                          <a:effectLst/>
                        </a:rPr>
                        <a:t>14.</a:t>
                      </a:r>
                    </a:p>
                  </a:txBody>
                  <a:tcPr marL="95250" marR="95250" marT="47625" marB="47625" anchor="ctr"/>
                </a:tc>
                <a:tc>
                  <a:txBody>
                    <a:bodyPr/>
                    <a:lstStyle/>
                    <a:p>
                      <a:r>
                        <a:rPr lang="en-US">
                          <a:effectLst/>
                        </a:rPr>
                        <a:t>E:link</a:t>
                      </a:r>
                    </a:p>
                  </a:txBody>
                  <a:tcPr marL="95250" marR="95250" marT="47625" marB="47625" anchor="ctr"/>
                </a:tc>
                <a:tc>
                  <a:txBody>
                    <a:bodyPr/>
                    <a:lstStyle/>
                    <a:p>
                      <a:r>
                        <a:rPr lang="zh-CN" altLang="en-US">
                          <a:effectLst/>
                        </a:rPr>
                        <a:t>匹配所有未被点击的链接</a:t>
                      </a:r>
                    </a:p>
                  </a:txBody>
                  <a:tcPr marL="95250" marR="95250" marT="47625" marB="47625" anchor="ctr"/>
                </a:tc>
                <a:extLst>
                  <a:ext uri="{0D108BD9-81ED-4DB2-BD59-A6C34878D82A}">
                    <a16:rowId xmlns:a16="http://schemas.microsoft.com/office/drawing/2014/main" val="10002"/>
                  </a:ext>
                </a:extLst>
              </a:tr>
              <a:tr h="0">
                <a:tc>
                  <a:txBody>
                    <a:bodyPr/>
                    <a:lstStyle/>
                    <a:p>
                      <a:r>
                        <a:rPr lang="en-US" altLang="zh-CN">
                          <a:effectLst/>
                        </a:rPr>
                        <a:t>15.</a:t>
                      </a:r>
                    </a:p>
                  </a:txBody>
                  <a:tcPr marL="95250" marR="95250" marT="47625" marB="47625" anchor="ctr"/>
                </a:tc>
                <a:tc>
                  <a:txBody>
                    <a:bodyPr/>
                    <a:lstStyle/>
                    <a:p>
                      <a:r>
                        <a:rPr lang="en-US">
                          <a:effectLst/>
                        </a:rPr>
                        <a:t>E:visited</a:t>
                      </a:r>
                    </a:p>
                  </a:txBody>
                  <a:tcPr marL="95250" marR="95250" marT="47625" marB="47625" anchor="ctr"/>
                </a:tc>
                <a:tc>
                  <a:txBody>
                    <a:bodyPr/>
                    <a:lstStyle/>
                    <a:p>
                      <a:r>
                        <a:rPr lang="zh-CN" altLang="en-US">
                          <a:effectLst/>
                        </a:rPr>
                        <a:t>匹配所有已被点击的链接</a:t>
                      </a:r>
                    </a:p>
                  </a:txBody>
                  <a:tcPr marL="95250" marR="95250" marT="47625" marB="47625" anchor="ctr"/>
                </a:tc>
                <a:extLst>
                  <a:ext uri="{0D108BD9-81ED-4DB2-BD59-A6C34878D82A}">
                    <a16:rowId xmlns:a16="http://schemas.microsoft.com/office/drawing/2014/main" val="10003"/>
                  </a:ext>
                </a:extLst>
              </a:tr>
              <a:tr h="0">
                <a:tc>
                  <a:txBody>
                    <a:bodyPr/>
                    <a:lstStyle/>
                    <a:p>
                      <a:r>
                        <a:rPr lang="en-US" altLang="zh-CN">
                          <a:effectLst/>
                        </a:rPr>
                        <a:t>16.</a:t>
                      </a:r>
                    </a:p>
                  </a:txBody>
                  <a:tcPr marL="95250" marR="95250" marT="47625" marB="47625" anchor="ctr"/>
                </a:tc>
                <a:tc>
                  <a:txBody>
                    <a:bodyPr/>
                    <a:lstStyle/>
                    <a:p>
                      <a:r>
                        <a:rPr lang="en-US">
                          <a:effectLst/>
                        </a:rPr>
                        <a:t>E:active</a:t>
                      </a:r>
                    </a:p>
                  </a:txBody>
                  <a:tcPr marL="95250" marR="95250" marT="47625" marB="47625" anchor="ctr"/>
                </a:tc>
                <a:tc>
                  <a:txBody>
                    <a:bodyPr/>
                    <a:lstStyle/>
                    <a:p>
                      <a:r>
                        <a:rPr lang="zh-CN" altLang="en-US">
                          <a:effectLst/>
                        </a:rPr>
                        <a:t>匹配鼠标已经其上按下、还没有释放的</a:t>
                      </a:r>
                      <a:r>
                        <a:rPr lang="en-US" altLang="zh-CN">
                          <a:effectLst/>
                        </a:rPr>
                        <a:t>E</a:t>
                      </a:r>
                      <a:r>
                        <a:rPr lang="zh-CN" altLang="en-US">
                          <a:effectLst/>
                        </a:rPr>
                        <a:t>元素</a:t>
                      </a:r>
                    </a:p>
                  </a:txBody>
                  <a:tcPr marL="95250" marR="95250" marT="47625" marB="47625" anchor="ctr"/>
                </a:tc>
                <a:extLst>
                  <a:ext uri="{0D108BD9-81ED-4DB2-BD59-A6C34878D82A}">
                    <a16:rowId xmlns:a16="http://schemas.microsoft.com/office/drawing/2014/main" val="10004"/>
                  </a:ext>
                </a:extLst>
              </a:tr>
              <a:tr h="0">
                <a:tc>
                  <a:txBody>
                    <a:bodyPr/>
                    <a:lstStyle/>
                    <a:p>
                      <a:r>
                        <a:rPr lang="en-US" altLang="zh-CN">
                          <a:effectLst/>
                        </a:rPr>
                        <a:t>17.</a:t>
                      </a:r>
                    </a:p>
                  </a:txBody>
                  <a:tcPr marL="95250" marR="95250" marT="47625" marB="47625" anchor="ctr"/>
                </a:tc>
                <a:tc>
                  <a:txBody>
                    <a:bodyPr/>
                    <a:lstStyle/>
                    <a:p>
                      <a:r>
                        <a:rPr lang="en-US">
                          <a:effectLst/>
                        </a:rPr>
                        <a:t>E:hover</a:t>
                      </a:r>
                    </a:p>
                  </a:txBody>
                  <a:tcPr marL="95250" marR="95250" marT="47625" marB="47625" anchor="ctr"/>
                </a:tc>
                <a:tc>
                  <a:txBody>
                    <a:bodyPr/>
                    <a:lstStyle/>
                    <a:p>
                      <a:r>
                        <a:rPr lang="zh-CN" altLang="en-US">
                          <a:effectLst/>
                        </a:rPr>
                        <a:t>匹配鼠标悬停其上的</a:t>
                      </a:r>
                      <a:r>
                        <a:rPr lang="en-US" altLang="zh-CN">
                          <a:effectLst/>
                        </a:rPr>
                        <a:t>E</a:t>
                      </a:r>
                      <a:r>
                        <a:rPr lang="zh-CN" altLang="en-US">
                          <a:effectLst/>
                        </a:rPr>
                        <a:t>元素</a:t>
                      </a:r>
                    </a:p>
                  </a:txBody>
                  <a:tcPr marL="95250" marR="95250" marT="47625" marB="47625" anchor="ctr"/>
                </a:tc>
                <a:extLst>
                  <a:ext uri="{0D108BD9-81ED-4DB2-BD59-A6C34878D82A}">
                    <a16:rowId xmlns:a16="http://schemas.microsoft.com/office/drawing/2014/main" val="10005"/>
                  </a:ext>
                </a:extLst>
              </a:tr>
              <a:tr h="0">
                <a:tc>
                  <a:txBody>
                    <a:bodyPr/>
                    <a:lstStyle/>
                    <a:p>
                      <a:r>
                        <a:rPr lang="en-US" altLang="zh-CN">
                          <a:effectLst/>
                        </a:rPr>
                        <a:t>18.</a:t>
                      </a:r>
                    </a:p>
                  </a:txBody>
                  <a:tcPr marL="95250" marR="95250" marT="47625" marB="47625" anchor="ctr"/>
                </a:tc>
                <a:tc>
                  <a:txBody>
                    <a:bodyPr/>
                    <a:lstStyle/>
                    <a:p>
                      <a:r>
                        <a:rPr lang="en-US">
                          <a:effectLst/>
                        </a:rPr>
                        <a:t>E:focus</a:t>
                      </a:r>
                    </a:p>
                  </a:txBody>
                  <a:tcPr marL="95250" marR="95250" marT="47625" marB="47625" anchor="ctr"/>
                </a:tc>
                <a:tc>
                  <a:txBody>
                    <a:bodyPr/>
                    <a:lstStyle/>
                    <a:p>
                      <a:r>
                        <a:rPr lang="zh-CN" altLang="en-US">
                          <a:effectLst/>
                        </a:rPr>
                        <a:t>匹配获得当前焦点的</a:t>
                      </a:r>
                      <a:r>
                        <a:rPr lang="en-US" altLang="zh-CN">
                          <a:effectLst/>
                        </a:rPr>
                        <a:t>E</a:t>
                      </a:r>
                      <a:r>
                        <a:rPr lang="zh-CN" altLang="en-US">
                          <a:effectLst/>
                        </a:rPr>
                        <a:t>元素</a:t>
                      </a:r>
                    </a:p>
                  </a:txBody>
                  <a:tcPr marL="95250" marR="95250" marT="47625" marB="47625" anchor="ctr"/>
                </a:tc>
                <a:extLst>
                  <a:ext uri="{0D108BD9-81ED-4DB2-BD59-A6C34878D82A}">
                    <a16:rowId xmlns:a16="http://schemas.microsoft.com/office/drawing/2014/main" val="10006"/>
                  </a:ext>
                </a:extLst>
              </a:tr>
              <a:tr h="0">
                <a:tc>
                  <a:txBody>
                    <a:bodyPr/>
                    <a:lstStyle/>
                    <a:p>
                      <a:r>
                        <a:rPr lang="en-US" altLang="zh-CN">
                          <a:effectLst/>
                        </a:rPr>
                        <a:t>19.</a:t>
                      </a:r>
                    </a:p>
                  </a:txBody>
                  <a:tcPr marL="95250" marR="95250" marT="47625" marB="47625" anchor="ctr"/>
                </a:tc>
                <a:tc>
                  <a:txBody>
                    <a:bodyPr/>
                    <a:lstStyle/>
                    <a:p>
                      <a:r>
                        <a:rPr lang="en-US">
                          <a:effectLst/>
                        </a:rPr>
                        <a:t>E:lang(c)</a:t>
                      </a:r>
                    </a:p>
                  </a:txBody>
                  <a:tcPr marL="95250" marR="95250" marT="47625" marB="47625" anchor="ctr"/>
                </a:tc>
                <a:tc>
                  <a:txBody>
                    <a:bodyPr/>
                    <a:lstStyle/>
                    <a:p>
                      <a:r>
                        <a:rPr lang="zh-CN" altLang="en-US">
                          <a:effectLst/>
                        </a:rPr>
                        <a:t>匹配</a:t>
                      </a:r>
                      <a:r>
                        <a:rPr lang="en-US" altLang="zh-CN" err="1">
                          <a:effectLst/>
                        </a:rPr>
                        <a:t>lang</a:t>
                      </a:r>
                      <a:r>
                        <a:rPr lang="zh-CN" altLang="en-US">
                          <a:effectLst/>
                        </a:rPr>
                        <a:t>属性等于</a:t>
                      </a:r>
                      <a:r>
                        <a:rPr lang="en-US" altLang="zh-CN">
                          <a:effectLst/>
                        </a:rPr>
                        <a:t>c</a:t>
                      </a:r>
                      <a:r>
                        <a:rPr lang="zh-CN" altLang="en-US">
                          <a:effectLst/>
                        </a:rPr>
                        <a:t>的</a:t>
                      </a:r>
                      <a:r>
                        <a:rPr lang="en-US" altLang="zh-CN">
                          <a:effectLst/>
                        </a:rPr>
                        <a:t>E</a:t>
                      </a:r>
                      <a:r>
                        <a:rPr lang="zh-CN" altLang="en-US">
                          <a:effectLst/>
                        </a:rPr>
                        <a:t>元素</a:t>
                      </a:r>
                    </a:p>
                  </a:txBody>
                  <a:tcPr marL="95250" marR="95250" marT="47625" marB="47625" anchor="ctr"/>
                </a:tc>
                <a:extLst>
                  <a:ext uri="{0D108BD9-81ED-4DB2-BD59-A6C34878D82A}">
                    <a16:rowId xmlns:a16="http://schemas.microsoft.com/office/drawing/2014/main" val="10007"/>
                  </a:ext>
                </a:extLst>
              </a:tr>
            </a:tbl>
          </a:graphicData>
        </a:graphic>
      </p:graphicFrame>
      <p:sp>
        <p:nvSpPr>
          <p:cNvPr id="3" name="标题 2"/>
          <p:cNvSpPr>
            <a:spLocks noGrp="1"/>
          </p:cNvSpPr>
          <p:nvPr>
            <p:ph type="title"/>
          </p:nvPr>
        </p:nvSpPr>
        <p:spPr/>
        <p:txBody>
          <a:bodyPr/>
          <a:lstStyle/>
          <a:p>
            <a:r>
              <a:rPr lang="en-US" altLang="zh-CN">
                <a:effectLst/>
              </a:rPr>
              <a:t>CSS 2.1</a:t>
            </a:r>
            <a:r>
              <a:rPr lang="zh-CN" altLang="en-US">
                <a:effectLst/>
              </a:rPr>
              <a:t>中的伪类</a:t>
            </a:r>
            <a:endParaRPr lang="zh-CN" altLang="en-US"/>
          </a:p>
        </p:txBody>
      </p:sp>
    </p:spTree>
    <p:extLst>
      <p:ext uri="{BB962C8B-B14F-4D97-AF65-F5344CB8AC3E}">
        <p14:creationId xmlns:p14="http://schemas.microsoft.com/office/powerpoint/2010/main" val="117160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latin typeface="黑体" pitchFamily="2" charset="-122"/>
                <a:ea typeface="黑体" pitchFamily="2" charset="-122"/>
              </a:rPr>
              <a:t>3.1 CSS</a:t>
            </a:r>
            <a:r>
              <a:rPr lang="zh-CN" altLang="en-US">
                <a:latin typeface="黑体" pitchFamily="2" charset="-122"/>
                <a:ea typeface="黑体" pitchFamily="2" charset="-122"/>
              </a:rPr>
              <a:t>简介</a:t>
            </a:r>
            <a:endParaRPr lang="en-US" altLang="zh-CN">
              <a:latin typeface="黑体" pitchFamily="2" charset="-122"/>
              <a:ea typeface="黑体" pitchFamily="2" charset="-122"/>
            </a:endParaRPr>
          </a:p>
          <a:p>
            <a:r>
              <a:rPr lang="en-US" altLang="zh-CN">
                <a:latin typeface="黑体" pitchFamily="2" charset="-122"/>
                <a:ea typeface="黑体" pitchFamily="2" charset="-122"/>
              </a:rPr>
              <a:t>3.2 </a:t>
            </a:r>
            <a:r>
              <a:rPr lang="zh-CN" altLang="en-US">
                <a:latin typeface="黑体" pitchFamily="2" charset="-122"/>
                <a:ea typeface="黑体" pitchFamily="2" charset="-122"/>
              </a:rPr>
              <a:t>如何在网页中应用样式表</a:t>
            </a:r>
            <a:endParaRPr lang="en-US" altLang="zh-CN">
              <a:latin typeface="黑体" pitchFamily="2" charset="-122"/>
              <a:ea typeface="黑体" pitchFamily="2" charset="-122"/>
            </a:endParaRPr>
          </a:p>
          <a:p>
            <a:r>
              <a:rPr lang="en-US" altLang="zh-CN">
                <a:latin typeface="黑体" pitchFamily="2" charset="-122"/>
                <a:ea typeface="黑体" pitchFamily="2" charset="-122"/>
              </a:rPr>
              <a:t>3.3 CSS</a:t>
            </a:r>
            <a:r>
              <a:rPr lang="zh-CN" altLang="en-US">
                <a:latin typeface="黑体" pitchFamily="2" charset="-122"/>
                <a:ea typeface="黑体" pitchFamily="2" charset="-122"/>
              </a:rPr>
              <a:t>语法</a:t>
            </a:r>
            <a:endParaRPr lang="en-US" altLang="zh-CN">
              <a:latin typeface="黑体" pitchFamily="2" charset="-122"/>
              <a:ea typeface="黑体" pitchFamily="2" charset="-122"/>
            </a:endParaRPr>
          </a:p>
          <a:p>
            <a:r>
              <a:rPr lang="en-US" altLang="en-US">
                <a:latin typeface="黑体" pitchFamily="2" charset="-122"/>
                <a:ea typeface="黑体" pitchFamily="2" charset="-122"/>
              </a:rPr>
              <a:t>3.4 </a:t>
            </a:r>
            <a:r>
              <a:rPr lang="en-US" altLang="en-US" err="1">
                <a:latin typeface="黑体" pitchFamily="2" charset="-122"/>
                <a:ea typeface="黑体" pitchFamily="2" charset="-122"/>
              </a:rPr>
              <a:t>CSS布局</a:t>
            </a:r>
            <a:r>
              <a:rPr lang="zh-CN" altLang="en-US">
                <a:latin typeface="黑体" pitchFamily="2" charset="-122"/>
                <a:ea typeface="黑体" pitchFamily="2" charset="-122"/>
              </a:rPr>
              <a:t>与定位</a:t>
            </a:r>
            <a:endParaRPr lang="en-US" altLang="en-US">
              <a:latin typeface="黑体" pitchFamily="2" charset="-122"/>
              <a:ea typeface="黑体" pitchFamily="2" charset="-122"/>
            </a:endParaRPr>
          </a:p>
          <a:p>
            <a:r>
              <a:rPr lang="en-US" altLang="zh-CN"/>
              <a:t>3.5 </a:t>
            </a:r>
            <a:r>
              <a:rPr lang="zh-CN" altLang="en-US"/>
              <a:t>响应式 </a:t>
            </a:r>
            <a:r>
              <a:rPr lang="en-US" altLang="zh-CN"/>
              <a:t>Web </a:t>
            </a:r>
            <a:r>
              <a:rPr lang="zh-CN" altLang="en-US"/>
              <a:t>设计</a:t>
            </a:r>
            <a:endParaRPr lang="zh-CN" altLang="en-US">
              <a:latin typeface="黑体" pitchFamily="2" charset="-122"/>
              <a:ea typeface="黑体" pitchFamily="2" charset="-122"/>
            </a:endParaRPr>
          </a:p>
        </p:txBody>
      </p:sp>
      <p:sp>
        <p:nvSpPr>
          <p:cNvPr id="3" name="标题 2"/>
          <p:cNvSpPr>
            <a:spLocks noGrp="1"/>
          </p:cNvSpPr>
          <p:nvPr>
            <p:ph type="title"/>
          </p:nvPr>
        </p:nvSpPr>
        <p:spPr/>
        <p:txBody>
          <a:bodyPr/>
          <a:lstStyle/>
          <a:p>
            <a:r>
              <a:rPr lang="zh-CN" altLang="en-US">
                <a:ea typeface="宋体" charset="-122"/>
              </a:rPr>
              <a:t>第三章 </a:t>
            </a:r>
            <a:r>
              <a:rPr lang="en-US" altLang="zh-CN">
                <a:ea typeface="宋体" charset="-122"/>
              </a:rPr>
              <a:t>CSS</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06274840"/>
              </p:ext>
            </p:extLst>
          </p:nvPr>
        </p:nvGraphicFramePr>
        <p:xfrm>
          <a:off x="539553" y="2408714"/>
          <a:ext cx="8136903" cy="2460445"/>
        </p:xfrm>
        <a:graphic>
          <a:graphicData uri="http://schemas.openxmlformats.org/drawingml/2006/table">
            <a:tbl>
              <a:tblPr>
                <a:tableStyleId>{3C2FFA5D-87B4-456A-9821-1D502468CF0F}</a:tableStyleId>
              </a:tblPr>
              <a:tblGrid>
                <a:gridCol w="1604367">
                  <a:extLst>
                    <a:ext uri="{9D8B030D-6E8A-4147-A177-3AD203B41FA5}">
                      <a16:colId xmlns:a16="http://schemas.microsoft.com/office/drawing/2014/main" val="20000"/>
                    </a:ext>
                  </a:extLst>
                </a:gridCol>
                <a:gridCol w="2200076">
                  <a:extLst>
                    <a:ext uri="{9D8B030D-6E8A-4147-A177-3AD203B41FA5}">
                      <a16:colId xmlns:a16="http://schemas.microsoft.com/office/drawing/2014/main" val="20001"/>
                    </a:ext>
                  </a:extLst>
                </a:gridCol>
                <a:gridCol w="4332460">
                  <a:extLst>
                    <a:ext uri="{9D8B030D-6E8A-4147-A177-3AD203B41FA5}">
                      <a16:colId xmlns:a16="http://schemas.microsoft.com/office/drawing/2014/main" val="20002"/>
                    </a:ext>
                  </a:extLst>
                </a:gridCol>
              </a:tblGrid>
              <a:tr h="492089">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492089">
                <a:tc>
                  <a:txBody>
                    <a:bodyPr/>
                    <a:lstStyle/>
                    <a:p>
                      <a:r>
                        <a:rPr lang="en-US" altLang="zh-CN">
                          <a:effectLst/>
                        </a:rPr>
                        <a:t>20.</a:t>
                      </a:r>
                    </a:p>
                  </a:txBody>
                  <a:tcPr marL="95250" marR="95250" marT="47625" marB="47625" anchor="ctr"/>
                </a:tc>
                <a:tc>
                  <a:txBody>
                    <a:bodyPr/>
                    <a:lstStyle/>
                    <a:p>
                      <a:r>
                        <a:rPr lang="en-US">
                          <a:effectLst/>
                        </a:rPr>
                        <a:t>E:first-line</a:t>
                      </a:r>
                    </a:p>
                  </a:txBody>
                  <a:tcPr marL="95250" marR="95250" marT="47625" marB="47625" anchor="ctr"/>
                </a:tc>
                <a:tc>
                  <a:txBody>
                    <a:bodyPr/>
                    <a:lstStyle/>
                    <a:p>
                      <a:r>
                        <a:rPr lang="zh-CN" altLang="en-US">
                          <a:effectLst/>
                        </a:rPr>
                        <a:t>匹配</a:t>
                      </a:r>
                      <a:r>
                        <a:rPr lang="en-US">
                          <a:effectLst/>
                        </a:rPr>
                        <a:t>E</a:t>
                      </a:r>
                      <a:r>
                        <a:rPr lang="zh-CN" altLang="en-US">
                          <a:effectLst/>
                        </a:rPr>
                        <a:t>元素的第一行</a:t>
                      </a:r>
                    </a:p>
                  </a:txBody>
                  <a:tcPr marL="95250" marR="95250" marT="47625" marB="47625" anchor="ctr"/>
                </a:tc>
                <a:extLst>
                  <a:ext uri="{0D108BD9-81ED-4DB2-BD59-A6C34878D82A}">
                    <a16:rowId xmlns:a16="http://schemas.microsoft.com/office/drawing/2014/main" val="10001"/>
                  </a:ext>
                </a:extLst>
              </a:tr>
              <a:tr h="492089">
                <a:tc>
                  <a:txBody>
                    <a:bodyPr/>
                    <a:lstStyle/>
                    <a:p>
                      <a:r>
                        <a:rPr lang="en-US" altLang="zh-CN">
                          <a:effectLst/>
                        </a:rPr>
                        <a:t>21.</a:t>
                      </a:r>
                    </a:p>
                  </a:txBody>
                  <a:tcPr marL="95250" marR="95250" marT="47625" marB="47625" anchor="ctr"/>
                </a:tc>
                <a:tc>
                  <a:txBody>
                    <a:bodyPr/>
                    <a:lstStyle/>
                    <a:p>
                      <a:r>
                        <a:rPr lang="en-US">
                          <a:effectLst/>
                        </a:rPr>
                        <a:t>E:first-letter</a:t>
                      </a:r>
                    </a:p>
                  </a:txBody>
                  <a:tcPr marL="95250" marR="95250" marT="47625" marB="47625" anchor="ctr"/>
                </a:tc>
                <a:tc>
                  <a:txBody>
                    <a:bodyPr/>
                    <a:lstStyle/>
                    <a:p>
                      <a:r>
                        <a:rPr lang="zh-CN" altLang="en-US">
                          <a:effectLst/>
                        </a:rPr>
                        <a:t>匹配</a:t>
                      </a:r>
                      <a:r>
                        <a:rPr lang="en-US" altLang="zh-CN">
                          <a:effectLst/>
                        </a:rPr>
                        <a:t>E</a:t>
                      </a:r>
                      <a:r>
                        <a:rPr lang="zh-CN" altLang="en-US">
                          <a:effectLst/>
                        </a:rPr>
                        <a:t>元素的第一个字母</a:t>
                      </a:r>
                    </a:p>
                  </a:txBody>
                  <a:tcPr marL="95250" marR="95250" marT="47625" marB="47625" anchor="ctr"/>
                </a:tc>
                <a:extLst>
                  <a:ext uri="{0D108BD9-81ED-4DB2-BD59-A6C34878D82A}">
                    <a16:rowId xmlns:a16="http://schemas.microsoft.com/office/drawing/2014/main" val="10002"/>
                  </a:ext>
                </a:extLst>
              </a:tr>
              <a:tr h="492089">
                <a:tc>
                  <a:txBody>
                    <a:bodyPr/>
                    <a:lstStyle/>
                    <a:p>
                      <a:r>
                        <a:rPr lang="en-US" altLang="zh-CN">
                          <a:effectLst/>
                        </a:rPr>
                        <a:t>22.</a:t>
                      </a:r>
                    </a:p>
                  </a:txBody>
                  <a:tcPr marL="95250" marR="95250" marT="47625" marB="47625" anchor="ctr"/>
                </a:tc>
                <a:tc>
                  <a:txBody>
                    <a:bodyPr/>
                    <a:lstStyle/>
                    <a:p>
                      <a:r>
                        <a:rPr lang="en-US">
                          <a:effectLst/>
                        </a:rPr>
                        <a:t>E:before</a:t>
                      </a:r>
                    </a:p>
                  </a:txBody>
                  <a:tcPr marL="95250" marR="95250" marT="47625" marB="47625" anchor="ctr"/>
                </a:tc>
                <a:tc>
                  <a:txBody>
                    <a:bodyPr/>
                    <a:lstStyle/>
                    <a:p>
                      <a:r>
                        <a:rPr lang="zh-CN" altLang="en-US">
                          <a:effectLst/>
                        </a:rPr>
                        <a:t>在</a:t>
                      </a:r>
                      <a:r>
                        <a:rPr lang="en-US" altLang="zh-CN">
                          <a:effectLst/>
                        </a:rPr>
                        <a:t>E</a:t>
                      </a:r>
                      <a:r>
                        <a:rPr lang="zh-CN" altLang="en-US">
                          <a:effectLst/>
                        </a:rPr>
                        <a:t>元素之前插入生成的内容</a:t>
                      </a:r>
                    </a:p>
                  </a:txBody>
                  <a:tcPr marL="95250" marR="95250" marT="47625" marB="47625" anchor="ctr"/>
                </a:tc>
                <a:extLst>
                  <a:ext uri="{0D108BD9-81ED-4DB2-BD59-A6C34878D82A}">
                    <a16:rowId xmlns:a16="http://schemas.microsoft.com/office/drawing/2014/main" val="10003"/>
                  </a:ext>
                </a:extLst>
              </a:tr>
              <a:tr h="492089">
                <a:tc>
                  <a:txBody>
                    <a:bodyPr/>
                    <a:lstStyle/>
                    <a:p>
                      <a:r>
                        <a:rPr lang="en-US" altLang="zh-CN">
                          <a:effectLst/>
                        </a:rPr>
                        <a:t>23.</a:t>
                      </a:r>
                    </a:p>
                  </a:txBody>
                  <a:tcPr marL="95250" marR="95250" marT="47625" marB="47625" anchor="ctr"/>
                </a:tc>
                <a:tc>
                  <a:txBody>
                    <a:bodyPr/>
                    <a:lstStyle/>
                    <a:p>
                      <a:r>
                        <a:rPr lang="en-US">
                          <a:effectLst/>
                        </a:rPr>
                        <a:t>E:after</a:t>
                      </a:r>
                    </a:p>
                  </a:txBody>
                  <a:tcPr marL="95250" marR="95250" marT="47625" marB="47625" anchor="ctr"/>
                </a:tc>
                <a:tc>
                  <a:txBody>
                    <a:bodyPr/>
                    <a:lstStyle/>
                    <a:p>
                      <a:r>
                        <a:rPr lang="zh-CN" altLang="en-US">
                          <a:effectLst/>
                        </a:rPr>
                        <a:t>在</a:t>
                      </a:r>
                      <a:r>
                        <a:rPr lang="en-US" altLang="zh-CN">
                          <a:effectLst/>
                        </a:rPr>
                        <a:t>E</a:t>
                      </a:r>
                      <a:r>
                        <a:rPr lang="zh-CN" altLang="en-US">
                          <a:effectLst/>
                        </a:rPr>
                        <a:t>元素之后插入生成的内容</a:t>
                      </a:r>
                    </a:p>
                  </a:txBody>
                  <a:tcPr marL="95250" marR="95250" marT="47625" marB="47625" anchor="ctr"/>
                </a:tc>
                <a:extLst>
                  <a:ext uri="{0D108BD9-81ED-4DB2-BD59-A6C34878D82A}">
                    <a16:rowId xmlns:a16="http://schemas.microsoft.com/office/drawing/2014/main" val="10004"/>
                  </a:ext>
                </a:extLst>
              </a:tr>
            </a:tbl>
          </a:graphicData>
        </a:graphic>
      </p:graphicFrame>
      <p:sp>
        <p:nvSpPr>
          <p:cNvPr id="3" name="标题 2"/>
          <p:cNvSpPr>
            <a:spLocks noGrp="1"/>
          </p:cNvSpPr>
          <p:nvPr>
            <p:ph type="title"/>
          </p:nvPr>
        </p:nvSpPr>
        <p:spPr/>
        <p:txBody>
          <a:bodyPr/>
          <a:lstStyle/>
          <a:p>
            <a:r>
              <a:rPr lang="zh-CN" altLang="en-US">
                <a:effectLst/>
              </a:rPr>
              <a:t> </a:t>
            </a:r>
            <a:r>
              <a:rPr lang="en-US" altLang="zh-CN">
                <a:effectLst/>
              </a:rPr>
              <a:t>CSS 2.1</a:t>
            </a:r>
            <a:r>
              <a:rPr lang="zh-CN" altLang="en-US">
                <a:effectLst/>
              </a:rPr>
              <a:t>中的伪元素</a:t>
            </a:r>
            <a:endParaRPr lang="zh-CN" altLang="en-US"/>
          </a:p>
        </p:txBody>
      </p:sp>
      <p:sp>
        <p:nvSpPr>
          <p:cNvPr id="5" name="Rectangle 1"/>
          <p:cNvSpPr>
            <a:spLocks noChangeArrowheads="1"/>
          </p:cNvSpPr>
          <p:nvPr/>
        </p:nvSpPr>
        <p:spPr bwMode="auto">
          <a:xfrm>
            <a:off x="1243013" y="240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7468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37343231"/>
              </p:ext>
            </p:extLst>
          </p:nvPr>
        </p:nvGraphicFramePr>
        <p:xfrm>
          <a:off x="611560" y="1124744"/>
          <a:ext cx="7632847" cy="2262632"/>
        </p:xfrm>
        <a:graphic>
          <a:graphicData uri="http://schemas.openxmlformats.org/drawingml/2006/table">
            <a:tbl>
              <a:tblPr>
                <a:tableStyleId>{284E427A-3D55-4303-BF80-6455036E1DE7}</a:tableStyleId>
              </a:tblPr>
              <a:tblGrid>
                <a:gridCol w="1568479">
                  <a:extLst>
                    <a:ext uri="{9D8B030D-6E8A-4147-A177-3AD203B41FA5}">
                      <a16:colId xmlns:a16="http://schemas.microsoft.com/office/drawing/2014/main" val="20000"/>
                    </a:ext>
                  </a:extLst>
                </a:gridCol>
                <a:gridCol w="2641649">
                  <a:extLst>
                    <a:ext uri="{9D8B030D-6E8A-4147-A177-3AD203B41FA5}">
                      <a16:colId xmlns:a16="http://schemas.microsoft.com/office/drawing/2014/main" val="20001"/>
                    </a:ext>
                  </a:extLst>
                </a:gridCol>
                <a:gridCol w="3422719">
                  <a:extLst>
                    <a:ext uri="{9D8B030D-6E8A-4147-A177-3AD203B41FA5}">
                      <a16:colId xmlns:a16="http://schemas.microsoft.com/office/drawing/2014/main" val="20002"/>
                    </a:ext>
                  </a:extLst>
                </a:gridCol>
              </a:tblGrid>
              <a:tr h="358490">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624586">
                <a:tc>
                  <a:txBody>
                    <a:bodyPr/>
                    <a:lstStyle/>
                    <a:p>
                      <a:r>
                        <a:rPr lang="en-US" altLang="zh-CN">
                          <a:effectLst/>
                        </a:rPr>
                        <a:t>25.</a:t>
                      </a:r>
                    </a:p>
                  </a:txBody>
                  <a:tcPr marL="95250" marR="95250" marT="47625" marB="47625" anchor="ctr"/>
                </a:tc>
                <a:tc>
                  <a:txBody>
                    <a:bodyPr/>
                    <a:lstStyle/>
                    <a:p>
                      <a:r>
                        <a:rPr lang="en-US">
                          <a:effectLst/>
                        </a:rPr>
                        <a:t>E[att^=”val”]</a:t>
                      </a:r>
                    </a:p>
                  </a:txBody>
                  <a:tcPr marL="95250" marR="95250" marT="47625" marB="47625" anchor="ctr"/>
                </a:tc>
                <a:tc>
                  <a:txBody>
                    <a:bodyPr/>
                    <a:lstStyle/>
                    <a:p>
                      <a:r>
                        <a:rPr lang="zh-CN" altLang="en-US">
                          <a:effectLst/>
                        </a:rPr>
                        <a:t>属性</a:t>
                      </a:r>
                      <a:r>
                        <a:rPr lang="en-US">
                          <a:effectLst/>
                        </a:rPr>
                        <a:t>att</a:t>
                      </a:r>
                      <a:r>
                        <a:rPr lang="zh-CN" altLang="en-US">
                          <a:effectLst/>
                        </a:rPr>
                        <a:t>的值以</a:t>
                      </a:r>
                      <a:r>
                        <a:rPr lang="en-US" altLang="zh-CN">
                          <a:effectLst/>
                        </a:rPr>
                        <a:t>"</a:t>
                      </a:r>
                      <a:r>
                        <a:rPr lang="en-US">
                          <a:effectLst/>
                        </a:rPr>
                        <a:t>val"</a:t>
                      </a:r>
                      <a:r>
                        <a:rPr lang="zh-CN" altLang="en-US">
                          <a:effectLst/>
                        </a:rPr>
                        <a:t>开头的元素</a:t>
                      </a:r>
                    </a:p>
                  </a:txBody>
                  <a:tcPr marL="95250" marR="95250" marT="47625" marB="47625" anchor="ctr"/>
                </a:tc>
                <a:extLst>
                  <a:ext uri="{0D108BD9-81ED-4DB2-BD59-A6C34878D82A}">
                    <a16:rowId xmlns:a16="http://schemas.microsoft.com/office/drawing/2014/main" val="10001"/>
                  </a:ext>
                </a:extLst>
              </a:tr>
              <a:tr h="624586">
                <a:tc>
                  <a:txBody>
                    <a:bodyPr/>
                    <a:lstStyle/>
                    <a:p>
                      <a:r>
                        <a:rPr lang="en-US" altLang="zh-CN">
                          <a:effectLst/>
                        </a:rPr>
                        <a:t>26.</a:t>
                      </a:r>
                    </a:p>
                  </a:txBody>
                  <a:tcPr marL="95250" marR="95250" marT="47625" marB="47625" anchor="ctr"/>
                </a:tc>
                <a:tc>
                  <a:txBody>
                    <a:bodyPr/>
                    <a:lstStyle/>
                    <a:p>
                      <a:r>
                        <a:rPr lang="en-US">
                          <a:effectLst/>
                        </a:rPr>
                        <a:t>E[att$=”val”]</a:t>
                      </a:r>
                    </a:p>
                  </a:txBody>
                  <a:tcPr marL="95250" marR="95250" marT="47625" marB="47625" anchor="ctr"/>
                </a:tc>
                <a:tc>
                  <a:txBody>
                    <a:bodyPr/>
                    <a:lstStyle/>
                    <a:p>
                      <a:r>
                        <a:rPr lang="zh-CN" altLang="en-US">
                          <a:effectLst/>
                        </a:rPr>
                        <a:t>属性</a:t>
                      </a:r>
                      <a:r>
                        <a:rPr lang="en-US">
                          <a:effectLst/>
                        </a:rPr>
                        <a:t>att</a:t>
                      </a:r>
                      <a:r>
                        <a:rPr lang="zh-CN" altLang="en-US">
                          <a:effectLst/>
                        </a:rPr>
                        <a:t>的值以</a:t>
                      </a:r>
                      <a:r>
                        <a:rPr lang="en-US" altLang="zh-CN">
                          <a:effectLst/>
                        </a:rPr>
                        <a:t>"</a:t>
                      </a:r>
                      <a:r>
                        <a:rPr lang="en-US">
                          <a:effectLst/>
                        </a:rPr>
                        <a:t>val"</a:t>
                      </a:r>
                      <a:r>
                        <a:rPr lang="zh-CN" altLang="en-US">
                          <a:effectLst/>
                        </a:rPr>
                        <a:t>结尾的元素</a:t>
                      </a:r>
                    </a:p>
                  </a:txBody>
                  <a:tcPr marL="95250" marR="95250" marT="47625" marB="47625" anchor="ctr"/>
                </a:tc>
                <a:extLst>
                  <a:ext uri="{0D108BD9-81ED-4DB2-BD59-A6C34878D82A}">
                    <a16:rowId xmlns:a16="http://schemas.microsoft.com/office/drawing/2014/main" val="10002"/>
                  </a:ext>
                </a:extLst>
              </a:tr>
              <a:tr h="624586">
                <a:tc>
                  <a:txBody>
                    <a:bodyPr/>
                    <a:lstStyle/>
                    <a:p>
                      <a:r>
                        <a:rPr lang="en-US" altLang="zh-CN">
                          <a:effectLst/>
                        </a:rPr>
                        <a:t>27.</a:t>
                      </a:r>
                    </a:p>
                  </a:txBody>
                  <a:tcPr marL="95250" marR="95250" marT="47625" marB="47625" anchor="ctr"/>
                </a:tc>
                <a:tc>
                  <a:txBody>
                    <a:bodyPr/>
                    <a:lstStyle/>
                    <a:p>
                      <a:r>
                        <a:rPr lang="en-US">
                          <a:effectLst/>
                        </a:rPr>
                        <a:t>E[att*=”val”]</a:t>
                      </a:r>
                    </a:p>
                  </a:txBody>
                  <a:tcPr marL="95250" marR="95250" marT="47625" marB="47625" anchor="ctr"/>
                </a:tc>
                <a:tc>
                  <a:txBody>
                    <a:bodyPr/>
                    <a:lstStyle/>
                    <a:p>
                      <a:r>
                        <a:rPr lang="zh-CN" altLang="en-US">
                          <a:effectLst/>
                        </a:rPr>
                        <a:t>属性</a:t>
                      </a:r>
                      <a:r>
                        <a:rPr lang="en-US" err="1">
                          <a:effectLst/>
                        </a:rPr>
                        <a:t>att</a:t>
                      </a:r>
                      <a:r>
                        <a:rPr lang="zh-CN" altLang="en-US">
                          <a:effectLst/>
                        </a:rPr>
                        <a:t>的值包含</a:t>
                      </a:r>
                      <a:r>
                        <a:rPr lang="en-US" altLang="zh-CN">
                          <a:effectLst/>
                        </a:rPr>
                        <a:t>"</a:t>
                      </a:r>
                      <a:r>
                        <a:rPr lang="en-US" err="1">
                          <a:effectLst/>
                        </a:rPr>
                        <a:t>val</a:t>
                      </a:r>
                      <a:r>
                        <a:rPr lang="en-US">
                          <a:effectLst/>
                        </a:rPr>
                        <a:t>"</a:t>
                      </a:r>
                      <a:r>
                        <a:rPr lang="zh-CN" altLang="en-US">
                          <a:effectLst/>
                        </a:rPr>
                        <a:t>字符串的元素</a:t>
                      </a:r>
                    </a:p>
                  </a:txBody>
                  <a:tcPr marL="95250" marR="95250" marT="47625" marB="47625" anchor="ctr"/>
                </a:tc>
                <a:extLst>
                  <a:ext uri="{0D108BD9-81ED-4DB2-BD59-A6C34878D82A}">
                    <a16:rowId xmlns:a16="http://schemas.microsoft.com/office/drawing/2014/main" val="10003"/>
                  </a:ext>
                </a:extLst>
              </a:tr>
            </a:tbl>
          </a:graphicData>
        </a:graphic>
      </p:graphicFrame>
      <p:sp>
        <p:nvSpPr>
          <p:cNvPr id="6" name="矩形 5"/>
          <p:cNvSpPr/>
          <p:nvPr/>
        </p:nvSpPr>
        <p:spPr>
          <a:xfrm>
            <a:off x="611560" y="3635732"/>
            <a:ext cx="3371436" cy="369332"/>
          </a:xfrm>
          <a:prstGeom prst="rect">
            <a:avLst/>
          </a:prstGeom>
        </p:spPr>
        <p:txBody>
          <a:bodyPr wrap="none">
            <a:spAutoFit/>
          </a:bodyPr>
          <a:lstStyle/>
          <a:p>
            <a:r>
              <a:rPr lang="en-US" altLang="zh-CN" b="1"/>
              <a:t>CSS 3</a:t>
            </a:r>
            <a:r>
              <a:rPr lang="zh-CN" altLang="en-US" b="1"/>
              <a:t>中与用户界面有关的伪类</a:t>
            </a:r>
          </a:p>
        </p:txBody>
      </p:sp>
      <p:sp>
        <p:nvSpPr>
          <p:cNvPr id="7" name="矩形 6"/>
          <p:cNvSpPr/>
          <p:nvPr/>
        </p:nvSpPr>
        <p:spPr>
          <a:xfrm>
            <a:off x="611560" y="620688"/>
            <a:ext cx="2050561" cy="369332"/>
          </a:xfrm>
          <a:prstGeom prst="rect">
            <a:avLst/>
          </a:prstGeom>
        </p:spPr>
        <p:txBody>
          <a:bodyPr wrap="none">
            <a:spAutoFit/>
          </a:bodyPr>
          <a:lstStyle/>
          <a:p>
            <a:r>
              <a:rPr lang="en-US" altLang="zh-CN" b="1"/>
              <a:t>CSS 3 </a:t>
            </a:r>
            <a:r>
              <a:rPr lang="zh-CN" altLang="en-US" b="1"/>
              <a:t>属性选择器</a:t>
            </a:r>
          </a:p>
        </p:txBody>
      </p:sp>
      <p:graphicFrame>
        <p:nvGraphicFramePr>
          <p:cNvPr id="8" name="表格 7"/>
          <p:cNvGraphicFramePr>
            <a:graphicFrameLocks noGrp="1"/>
          </p:cNvGraphicFramePr>
          <p:nvPr>
            <p:extLst>
              <p:ext uri="{D42A27DB-BD31-4B8C-83A1-F6EECF244321}">
                <p14:modId xmlns:p14="http://schemas.microsoft.com/office/powerpoint/2010/main" val="2978018354"/>
              </p:ext>
            </p:extLst>
          </p:nvPr>
        </p:nvGraphicFramePr>
        <p:xfrm>
          <a:off x="611561" y="4033639"/>
          <a:ext cx="7704855" cy="2122170"/>
        </p:xfrm>
        <a:graphic>
          <a:graphicData uri="http://schemas.openxmlformats.org/drawingml/2006/table">
            <a:tbl>
              <a:tblPr>
                <a:tableStyleId>{284E427A-3D55-4303-BF80-6455036E1DE7}</a:tableStyleId>
              </a:tblPr>
              <a:tblGrid>
                <a:gridCol w="1166625">
                  <a:extLst>
                    <a:ext uri="{9D8B030D-6E8A-4147-A177-3AD203B41FA5}">
                      <a16:colId xmlns:a16="http://schemas.microsoft.com/office/drawing/2014/main" val="20000"/>
                    </a:ext>
                  </a:extLst>
                </a:gridCol>
                <a:gridCol w="2166588">
                  <a:extLst>
                    <a:ext uri="{9D8B030D-6E8A-4147-A177-3AD203B41FA5}">
                      <a16:colId xmlns:a16="http://schemas.microsoft.com/office/drawing/2014/main" val="20001"/>
                    </a:ext>
                  </a:extLst>
                </a:gridCol>
                <a:gridCol w="4371642">
                  <a:extLst>
                    <a:ext uri="{9D8B030D-6E8A-4147-A177-3AD203B41FA5}">
                      <a16:colId xmlns:a16="http://schemas.microsoft.com/office/drawing/2014/main" val="20002"/>
                    </a:ext>
                  </a:extLst>
                </a:gridCol>
              </a:tblGrid>
              <a:tr h="0">
                <a:tc>
                  <a:txBody>
                    <a:bodyPr/>
                    <a:lstStyle/>
                    <a:p>
                      <a:r>
                        <a:rPr lang="zh-CN" altLang="en-US">
                          <a:effectLst/>
                        </a:rPr>
                        <a:t>序号</a:t>
                      </a:r>
                    </a:p>
                  </a:txBody>
                  <a:tcPr marL="95250" marR="95250" marT="47625" marB="47625" anchor="ctr"/>
                </a:tc>
                <a:tc>
                  <a:txBody>
                    <a:bodyPr/>
                    <a:lstStyle/>
                    <a:p>
                      <a:r>
                        <a:rPr lang="zh-CN" altLang="en-US">
                          <a:effectLst/>
                        </a:rPr>
                        <a:t>选择器</a:t>
                      </a:r>
                    </a:p>
                  </a:txBody>
                  <a:tcPr marL="95250" marR="95250" marT="47625" marB="47625" anchor="ctr"/>
                </a:tc>
                <a:tc>
                  <a:txBody>
                    <a:bodyPr/>
                    <a:lstStyle/>
                    <a:p>
                      <a:r>
                        <a:rPr lang="zh-CN" altLang="en-US">
                          <a:effectLst/>
                        </a:rPr>
                        <a:t>含义</a:t>
                      </a:r>
                    </a:p>
                  </a:txBody>
                  <a:tcPr marL="95250" marR="95250" marT="47625" marB="47625" anchor="ctr"/>
                </a:tc>
                <a:extLst>
                  <a:ext uri="{0D108BD9-81ED-4DB2-BD59-A6C34878D82A}">
                    <a16:rowId xmlns:a16="http://schemas.microsoft.com/office/drawing/2014/main" val="10000"/>
                  </a:ext>
                </a:extLst>
              </a:tr>
              <a:tr h="0">
                <a:tc>
                  <a:txBody>
                    <a:bodyPr/>
                    <a:lstStyle/>
                    <a:p>
                      <a:r>
                        <a:rPr lang="en-US" altLang="zh-CN">
                          <a:effectLst/>
                        </a:rPr>
                        <a:t>28.</a:t>
                      </a:r>
                    </a:p>
                  </a:txBody>
                  <a:tcPr marL="95250" marR="95250" marT="47625" marB="47625" anchor="ctr"/>
                </a:tc>
                <a:tc>
                  <a:txBody>
                    <a:bodyPr/>
                    <a:lstStyle/>
                    <a:p>
                      <a:r>
                        <a:rPr lang="en-US">
                          <a:effectLst/>
                        </a:rPr>
                        <a:t>E:enabled</a:t>
                      </a:r>
                    </a:p>
                  </a:txBody>
                  <a:tcPr marL="95250" marR="95250" marT="47625" marB="47625" anchor="ctr"/>
                </a:tc>
                <a:tc>
                  <a:txBody>
                    <a:bodyPr/>
                    <a:lstStyle/>
                    <a:p>
                      <a:r>
                        <a:rPr lang="zh-CN" altLang="en-US">
                          <a:effectLst/>
                        </a:rPr>
                        <a:t>匹配表单中激活的元素</a:t>
                      </a:r>
                    </a:p>
                  </a:txBody>
                  <a:tcPr marL="95250" marR="95250" marT="47625" marB="47625" anchor="ctr"/>
                </a:tc>
                <a:extLst>
                  <a:ext uri="{0D108BD9-81ED-4DB2-BD59-A6C34878D82A}">
                    <a16:rowId xmlns:a16="http://schemas.microsoft.com/office/drawing/2014/main" val="10001"/>
                  </a:ext>
                </a:extLst>
              </a:tr>
              <a:tr h="0">
                <a:tc>
                  <a:txBody>
                    <a:bodyPr/>
                    <a:lstStyle/>
                    <a:p>
                      <a:r>
                        <a:rPr lang="en-US" altLang="zh-CN">
                          <a:effectLst/>
                        </a:rPr>
                        <a:t>29.</a:t>
                      </a:r>
                    </a:p>
                  </a:txBody>
                  <a:tcPr marL="95250" marR="95250" marT="47625" marB="47625" anchor="ctr"/>
                </a:tc>
                <a:tc>
                  <a:txBody>
                    <a:bodyPr/>
                    <a:lstStyle/>
                    <a:p>
                      <a:r>
                        <a:rPr lang="en-US">
                          <a:effectLst/>
                        </a:rPr>
                        <a:t>E:disabled</a:t>
                      </a:r>
                    </a:p>
                  </a:txBody>
                  <a:tcPr marL="95250" marR="95250" marT="47625" marB="47625" anchor="ctr"/>
                </a:tc>
                <a:tc>
                  <a:txBody>
                    <a:bodyPr/>
                    <a:lstStyle/>
                    <a:p>
                      <a:r>
                        <a:rPr lang="zh-CN" altLang="en-US">
                          <a:effectLst/>
                        </a:rPr>
                        <a:t>匹配表单中禁用的元素</a:t>
                      </a:r>
                    </a:p>
                  </a:txBody>
                  <a:tcPr marL="95250" marR="95250" marT="47625" marB="47625" anchor="ctr"/>
                </a:tc>
                <a:extLst>
                  <a:ext uri="{0D108BD9-81ED-4DB2-BD59-A6C34878D82A}">
                    <a16:rowId xmlns:a16="http://schemas.microsoft.com/office/drawing/2014/main" val="10002"/>
                  </a:ext>
                </a:extLst>
              </a:tr>
              <a:tr h="0">
                <a:tc>
                  <a:txBody>
                    <a:bodyPr/>
                    <a:lstStyle/>
                    <a:p>
                      <a:r>
                        <a:rPr lang="en-US" altLang="zh-CN">
                          <a:effectLst/>
                        </a:rPr>
                        <a:t>30.</a:t>
                      </a:r>
                    </a:p>
                  </a:txBody>
                  <a:tcPr marL="95250" marR="95250" marT="47625" marB="47625" anchor="ctr"/>
                </a:tc>
                <a:tc>
                  <a:txBody>
                    <a:bodyPr/>
                    <a:lstStyle/>
                    <a:p>
                      <a:r>
                        <a:rPr lang="en-US">
                          <a:effectLst/>
                        </a:rPr>
                        <a:t>E:checked</a:t>
                      </a:r>
                    </a:p>
                  </a:txBody>
                  <a:tcPr marL="95250" marR="95250" marT="47625" marB="47625" anchor="ctr"/>
                </a:tc>
                <a:tc>
                  <a:txBody>
                    <a:bodyPr/>
                    <a:lstStyle/>
                    <a:p>
                      <a:r>
                        <a:rPr lang="zh-CN" altLang="en-US">
                          <a:effectLst/>
                        </a:rPr>
                        <a:t>匹配表单中被选中的</a:t>
                      </a:r>
                      <a:r>
                        <a:rPr lang="en-US" altLang="zh-CN">
                          <a:effectLst/>
                        </a:rPr>
                        <a:t>radio</a:t>
                      </a:r>
                      <a:r>
                        <a:rPr lang="zh-CN" altLang="en-US">
                          <a:effectLst/>
                        </a:rPr>
                        <a:t>（单选框）或</a:t>
                      </a:r>
                      <a:r>
                        <a:rPr lang="en-US" altLang="zh-CN">
                          <a:effectLst/>
                        </a:rPr>
                        <a:t>checkbox</a:t>
                      </a:r>
                      <a:r>
                        <a:rPr lang="zh-CN" altLang="en-US">
                          <a:effectLst/>
                        </a:rPr>
                        <a:t>（复选框）元素</a:t>
                      </a:r>
                    </a:p>
                  </a:txBody>
                  <a:tcPr marL="95250" marR="95250" marT="47625" marB="47625" anchor="ctr"/>
                </a:tc>
                <a:extLst>
                  <a:ext uri="{0D108BD9-81ED-4DB2-BD59-A6C34878D82A}">
                    <a16:rowId xmlns:a16="http://schemas.microsoft.com/office/drawing/2014/main" val="10003"/>
                  </a:ext>
                </a:extLst>
              </a:tr>
              <a:tr h="0">
                <a:tc>
                  <a:txBody>
                    <a:bodyPr/>
                    <a:lstStyle/>
                    <a:p>
                      <a:r>
                        <a:rPr lang="en-US" altLang="zh-CN">
                          <a:effectLst/>
                        </a:rPr>
                        <a:t>31.</a:t>
                      </a:r>
                    </a:p>
                  </a:txBody>
                  <a:tcPr marL="95250" marR="95250" marT="47625" marB="47625" anchor="ctr"/>
                </a:tc>
                <a:tc>
                  <a:txBody>
                    <a:bodyPr/>
                    <a:lstStyle/>
                    <a:p>
                      <a:r>
                        <a:rPr lang="en-US">
                          <a:effectLst/>
                        </a:rPr>
                        <a:t>E::selection</a:t>
                      </a:r>
                    </a:p>
                  </a:txBody>
                  <a:tcPr marL="95250" marR="95250" marT="47625" marB="47625" anchor="ctr"/>
                </a:tc>
                <a:tc>
                  <a:txBody>
                    <a:bodyPr/>
                    <a:lstStyle/>
                    <a:p>
                      <a:r>
                        <a:rPr lang="zh-CN" altLang="en-US">
                          <a:effectLst/>
                        </a:rPr>
                        <a:t>匹配用户当前选中的元素</a:t>
                      </a:r>
                    </a:p>
                  </a:txBody>
                  <a:tcPr marL="95250" marR="95250" marT="47625" marB="47625" anchor="ctr"/>
                </a:tc>
                <a:extLst>
                  <a:ext uri="{0D108BD9-81ED-4DB2-BD59-A6C34878D82A}">
                    <a16:rowId xmlns:a16="http://schemas.microsoft.com/office/drawing/2014/main" val="10004"/>
                  </a:ext>
                </a:extLst>
              </a:tr>
            </a:tbl>
          </a:graphicData>
        </a:graphic>
      </p:graphicFrame>
      <p:sp>
        <p:nvSpPr>
          <p:cNvPr id="9" name="Rectangle 2"/>
          <p:cNvSpPr>
            <a:spLocks noChangeArrowheads="1"/>
          </p:cNvSpPr>
          <p:nvPr/>
        </p:nvSpPr>
        <p:spPr bwMode="auto">
          <a:xfrm>
            <a:off x="1243013" y="199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4670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260648"/>
            <a:ext cx="2441694" cy="369332"/>
          </a:xfrm>
          <a:prstGeom prst="rect">
            <a:avLst/>
          </a:prstGeom>
        </p:spPr>
        <p:txBody>
          <a:bodyPr wrap="none">
            <a:spAutoFit/>
          </a:bodyPr>
          <a:lstStyle/>
          <a:p>
            <a:r>
              <a:rPr lang="en-US" altLang="zh-CN" b="1"/>
              <a:t>CSS 3</a:t>
            </a:r>
            <a:r>
              <a:rPr lang="zh-CN" altLang="en-US" b="1"/>
              <a:t>中的结构性伪类</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785770146"/>
              </p:ext>
            </p:extLst>
          </p:nvPr>
        </p:nvGraphicFramePr>
        <p:xfrm>
          <a:off x="323528" y="1052736"/>
          <a:ext cx="8424937" cy="5453516"/>
        </p:xfrm>
        <a:graphic>
          <a:graphicData uri="http://schemas.openxmlformats.org/drawingml/2006/table">
            <a:tbl>
              <a:tblPr>
                <a:tableStyleId>{284E427A-3D55-4303-BF80-6455036E1DE7}</a:tableStyleId>
              </a:tblPr>
              <a:tblGrid>
                <a:gridCol w="648072">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5976665">
                  <a:extLst>
                    <a:ext uri="{9D8B030D-6E8A-4147-A177-3AD203B41FA5}">
                      <a16:colId xmlns:a16="http://schemas.microsoft.com/office/drawing/2014/main" val="20002"/>
                    </a:ext>
                  </a:extLst>
                </a:gridCol>
              </a:tblGrid>
              <a:tr h="112569">
                <a:tc>
                  <a:txBody>
                    <a:bodyPr/>
                    <a:lstStyle/>
                    <a:p>
                      <a:r>
                        <a:rPr lang="zh-CN" altLang="en-US" sz="1600">
                          <a:effectLst/>
                        </a:rPr>
                        <a:t>序号</a:t>
                      </a:r>
                    </a:p>
                  </a:txBody>
                  <a:tcPr marL="29013" marR="29013" marT="14506" marB="14506" anchor="ctr"/>
                </a:tc>
                <a:tc>
                  <a:txBody>
                    <a:bodyPr/>
                    <a:lstStyle/>
                    <a:p>
                      <a:r>
                        <a:rPr lang="zh-CN" altLang="en-US" sz="1600">
                          <a:effectLst/>
                        </a:rPr>
                        <a:t>选择器</a:t>
                      </a:r>
                    </a:p>
                  </a:txBody>
                  <a:tcPr marL="29013" marR="29013" marT="14506" marB="14506" anchor="ctr"/>
                </a:tc>
                <a:tc>
                  <a:txBody>
                    <a:bodyPr/>
                    <a:lstStyle/>
                    <a:p>
                      <a:r>
                        <a:rPr lang="zh-CN" altLang="en-US" sz="1600">
                          <a:effectLst/>
                        </a:rPr>
                        <a:t>含义</a:t>
                      </a:r>
                    </a:p>
                  </a:txBody>
                  <a:tcPr marL="29013" marR="29013" marT="14506" marB="14506" anchor="ctr"/>
                </a:tc>
                <a:extLst>
                  <a:ext uri="{0D108BD9-81ED-4DB2-BD59-A6C34878D82A}">
                    <a16:rowId xmlns:a16="http://schemas.microsoft.com/office/drawing/2014/main" val="10000"/>
                  </a:ext>
                </a:extLst>
              </a:tr>
              <a:tr h="279681">
                <a:tc>
                  <a:txBody>
                    <a:bodyPr/>
                    <a:lstStyle/>
                    <a:p>
                      <a:r>
                        <a:rPr lang="en-US" altLang="zh-CN" sz="1600">
                          <a:effectLst/>
                        </a:rPr>
                        <a:t>32.</a:t>
                      </a:r>
                    </a:p>
                  </a:txBody>
                  <a:tcPr marL="29013" marR="29013" marT="14506" marB="14506" anchor="ctr"/>
                </a:tc>
                <a:tc>
                  <a:txBody>
                    <a:bodyPr/>
                    <a:lstStyle/>
                    <a:p>
                      <a:r>
                        <a:rPr lang="en-US" sz="1600">
                          <a:effectLst/>
                        </a:rPr>
                        <a:t>E:root</a:t>
                      </a:r>
                    </a:p>
                  </a:txBody>
                  <a:tcPr marL="29013" marR="29013" marT="14506" marB="14506" anchor="ctr"/>
                </a:tc>
                <a:tc>
                  <a:txBody>
                    <a:bodyPr/>
                    <a:lstStyle/>
                    <a:p>
                      <a:r>
                        <a:rPr lang="zh-CN" altLang="en-US" sz="1600">
                          <a:effectLst/>
                        </a:rPr>
                        <a:t>匹配文档的根元素，对于</a:t>
                      </a:r>
                      <a:r>
                        <a:rPr lang="en-US" altLang="zh-CN" sz="1600">
                          <a:effectLst/>
                        </a:rPr>
                        <a:t>HTML</a:t>
                      </a:r>
                      <a:r>
                        <a:rPr lang="zh-CN" altLang="en-US" sz="1600">
                          <a:effectLst/>
                        </a:rPr>
                        <a:t>文档，就是</a:t>
                      </a:r>
                      <a:r>
                        <a:rPr lang="en-US" altLang="zh-CN" sz="1600">
                          <a:effectLst/>
                        </a:rPr>
                        <a:t>HTML</a:t>
                      </a:r>
                      <a:r>
                        <a:rPr lang="zh-CN" altLang="en-US" sz="1600">
                          <a:effectLst/>
                        </a:rPr>
                        <a:t>元素</a:t>
                      </a:r>
                    </a:p>
                  </a:txBody>
                  <a:tcPr marL="29013" marR="29013" marT="14506" marB="14506" anchor="ctr"/>
                </a:tc>
                <a:extLst>
                  <a:ext uri="{0D108BD9-81ED-4DB2-BD59-A6C34878D82A}">
                    <a16:rowId xmlns:a16="http://schemas.microsoft.com/office/drawing/2014/main" val="10001"/>
                  </a:ext>
                </a:extLst>
              </a:tr>
              <a:tr h="279681">
                <a:tc>
                  <a:txBody>
                    <a:bodyPr/>
                    <a:lstStyle/>
                    <a:p>
                      <a:r>
                        <a:rPr lang="en-US" altLang="zh-CN" sz="1600">
                          <a:effectLst/>
                        </a:rPr>
                        <a:t>33.</a:t>
                      </a:r>
                    </a:p>
                  </a:txBody>
                  <a:tcPr marL="29013" marR="29013" marT="14506" marB="14506" anchor="ctr"/>
                </a:tc>
                <a:tc>
                  <a:txBody>
                    <a:bodyPr/>
                    <a:lstStyle/>
                    <a:p>
                      <a:r>
                        <a:rPr lang="en-US" sz="1600">
                          <a:effectLst/>
                        </a:rPr>
                        <a:t>E:nth-child(n)</a:t>
                      </a:r>
                    </a:p>
                  </a:txBody>
                  <a:tcPr marL="29013" marR="29013" marT="14506" marB="14506" anchor="ctr"/>
                </a:tc>
                <a:tc>
                  <a:txBody>
                    <a:bodyPr/>
                    <a:lstStyle/>
                    <a:p>
                      <a:r>
                        <a:rPr lang="zh-CN" altLang="en-US" sz="1600">
                          <a:effectLst/>
                        </a:rPr>
                        <a:t>匹配其父元素的第</a:t>
                      </a:r>
                      <a:r>
                        <a:rPr lang="en-US" altLang="zh-CN" sz="1600">
                          <a:effectLst/>
                        </a:rPr>
                        <a:t>n</a:t>
                      </a:r>
                      <a:r>
                        <a:rPr lang="zh-CN" altLang="en-US" sz="1600">
                          <a:effectLst/>
                        </a:rPr>
                        <a:t>个子元素，第一个编号为</a:t>
                      </a:r>
                      <a:r>
                        <a:rPr lang="en-US" altLang="zh-CN" sz="1600">
                          <a:effectLst/>
                        </a:rPr>
                        <a:t>1</a:t>
                      </a:r>
                    </a:p>
                  </a:txBody>
                  <a:tcPr marL="29013" marR="29013" marT="14506" marB="14506" anchor="ctr"/>
                </a:tc>
                <a:extLst>
                  <a:ext uri="{0D108BD9-81ED-4DB2-BD59-A6C34878D82A}">
                    <a16:rowId xmlns:a16="http://schemas.microsoft.com/office/drawing/2014/main" val="10002"/>
                  </a:ext>
                </a:extLst>
              </a:tr>
              <a:tr h="279681">
                <a:tc>
                  <a:txBody>
                    <a:bodyPr/>
                    <a:lstStyle/>
                    <a:p>
                      <a:r>
                        <a:rPr lang="en-US" altLang="zh-CN" sz="1600">
                          <a:effectLst/>
                        </a:rPr>
                        <a:t>34.</a:t>
                      </a:r>
                    </a:p>
                  </a:txBody>
                  <a:tcPr marL="29013" marR="29013" marT="14506" marB="14506" anchor="ctr"/>
                </a:tc>
                <a:tc>
                  <a:txBody>
                    <a:bodyPr/>
                    <a:lstStyle/>
                    <a:p>
                      <a:r>
                        <a:rPr lang="en-US" sz="1600">
                          <a:effectLst/>
                        </a:rPr>
                        <a:t>E:nth-last-child(n)</a:t>
                      </a:r>
                    </a:p>
                  </a:txBody>
                  <a:tcPr marL="29013" marR="29013" marT="14506" marB="14506" anchor="ctr"/>
                </a:tc>
                <a:tc>
                  <a:txBody>
                    <a:bodyPr/>
                    <a:lstStyle/>
                    <a:p>
                      <a:r>
                        <a:rPr lang="zh-CN" altLang="en-US" sz="1600">
                          <a:effectLst/>
                        </a:rPr>
                        <a:t>匹配其父元素的倒数第</a:t>
                      </a:r>
                      <a:r>
                        <a:rPr lang="en-US" altLang="zh-CN" sz="1600">
                          <a:effectLst/>
                        </a:rPr>
                        <a:t>n</a:t>
                      </a:r>
                      <a:r>
                        <a:rPr lang="zh-CN" altLang="en-US" sz="1600">
                          <a:effectLst/>
                        </a:rPr>
                        <a:t>个子元素，第一个编号为</a:t>
                      </a:r>
                      <a:r>
                        <a:rPr lang="en-US" altLang="zh-CN" sz="1600">
                          <a:effectLst/>
                        </a:rPr>
                        <a:t>1</a:t>
                      </a:r>
                    </a:p>
                  </a:txBody>
                  <a:tcPr marL="29013" marR="29013" marT="14506" marB="14506" anchor="ctr"/>
                </a:tc>
                <a:extLst>
                  <a:ext uri="{0D108BD9-81ED-4DB2-BD59-A6C34878D82A}">
                    <a16:rowId xmlns:a16="http://schemas.microsoft.com/office/drawing/2014/main" val="10003"/>
                  </a:ext>
                </a:extLst>
              </a:tr>
              <a:tr h="363237">
                <a:tc>
                  <a:txBody>
                    <a:bodyPr/>
                    <a:lstStyle/>
                    <a:p>
                      <a:r>
                        <a:rPr lang="en-US" altLang="zh-CN" sz="1600">
                          <a:effectLst/>
                        </a:rPr>
                        <a:t>35.</a:t>
                      </a:r>
                    </a:p>
                  </a:txBody>
                  <a:tcPr marL="29013" marR="29013" marT="14506" marB="14506" anchor="ctr"/>
                </a:tc>
                <a:tc>
                  <a:txBody>
                    <a:bodyPr/>
                    <a:lstStyle/>
                    <a:p>
                      <a:r>
                        <a:rPr lang="en-US" sz="1600">
                          <a:effectLst/>
                        </a:rPr>
                        <a:t>E:nth-of-type(n)</a:t>
                      </a:r>
                    </a:p>
                  </a:txBody>
                  <a:tcPr marL="29013" marR="29013" marT="14506" marB="14506" anchor="ctr"/>
                </a:tc>
                <a:tc>
                  <a:txBody>
                    <a:bodyPr/>
                    <a:lstStyle/>
                    <a:p>
                      <a:r>
                        <a:rPr lang="zh-CN" altLang="en-US" sz="1600">
                          <a:effectLst/>
                        </a:rPr>
                        <a:t>与</a:t>
                      </a:r>
                      <a:r>
                        <a:rPr lang="en-US" altLang="zh-CN" sz="1600">
                          <a:effectLst/>
                        </a:rPr>
                        <a:t>:</a:t>
                      </a:r>
                      <a:r>
                        <a:rPr lang="en-US" sz="1600">
                          <a:effectLst/>
                        </a:rPr>
                        <a:t>nth-child()</a:t>
                      </a:r>
                      <a:r>
                        <a:rPr lang="zh-CN" altLang="en-US" sz="1600">
                          <a:effectLst/>
                        </a:rPr>
                        <a:t>作用类似，但是仅匹配使用同种标签的元素</a:t>
                      </a:r>
                    </a:p>
                  </a:txBody>
                  <a:tcPr marL="29013" marR="29013" marT="14506" marB="14506" anchor="ctr"/>
                </a:tc>
                <a:extLst>
                  <a:ext uri="{0D108BD9-81ED-4DB2-BD59-A6C34878D82A}">
                    <a16:rowId xmlns:a16="http://schemas.microsoft.com/office/drawing/2014/main" val="10004"/>
                  </a:ext>
                </a:extLst>
              </a:tr>
              <a:tr h="363237">
                <a:tc>
                  <a:txBody>
                    <a:bodyPr/>
                    <a:lstStyle/>
                    <a:p>
                      <a:r>
                        <a:rPr lang="en-US" altLang="zh-CN" sz="1600">
                          <a:effectLst/>
                        </a:rPr>
                        <a:t>36.</a:t>
                      </a:r>
                    </a:p>
                  </a:txBody>
                  <a:tcPr marL="29013" marR="29013" marT="14506" marB="14506" anchor="ctr"/>
                </a:tc>
                <a:tc>
                  <a:txBody>
                    <a:bodyPr/>
                    <a:lstStyle/>
                    <a:p>
                      <a:r>
                        <a:rPr lang="en-US" sz="1600">
                          <a:effectLst/>
                        </a:rPr>
                        <a:t>E:nth-last-of-type(n)</a:t>
                      </a:r>
                    </a:p>
                  </a:txBody>
                  <a:tcPr marL="29013" marR="29013" marT="14506" marB="14506" anchor="ctr"/>
                </a:tc>
                <a:tc>
                  <a:txBody>
                    <a:bodyPr/>
                    <a:lstStyle/>
                    <a:p>
                      <a:r>
                        <a:rPr lang="zh-CN" altLang="en-US" sz="1600">
                          <a:effectLst/>
                        </a:rPr>
                        <a:t>与</a:t>
                      </a:r>
                      <a:r>
                        <a:rPr lang="en-US" altLang="zh-CN" sz="1600">
                          <a:effectLst/>
                        </a:rPr>
                        <a:t>:</a:t>
                      </a:r>
                      <a:r>
                        <a:rPr lang="en-US" sz="1600">
                          <a:effectLst/>
                        </a:rPr>
                        <a:t>nth-last-child() </a:t>
                      </a:r>
                      <a:r>
                        <a:rPr lang="zh-CN" altLang="en-US" sz="1600">
                          <a:effectLst/>
                        </a:rPr>
                        <a:t>作用类似，但是仅匹配使用同种标签的元素</a:t>
                      </a:r>
                    </a:p>
                  </a:txBody>
                  <a:tcPr marL="29013" marR="29013" marT="14506" marB="14506" anchor="ctr"/>
                </a:tc>
                <a:extLst>
                  <a:ext uri="{0D108BD9-81ED-4DB2-BD59-A6C34878D82A}">
                    <a16:rowId xmlns:a16="http://schemas.microsoft.com/office/drawing/2014/main" val="10005"/>
                  </a:ext>
                </a:extLst>
              </a:tr>
              <a:tr h="363237">
                <a:tc>
                  <a:txBody>
                    <a:bodyPr/>
                    <a:lstStyle/>
                    <a:p>
                      <a:r>
                        <a:rPr lang="en-US" altLang="zh-CN" sz="1600">
                          <a:effectLst/>
                        </a:rPr>
                        <a:t>37.</a:t>
                      </a:r>
                    </a:p>
                  </a:txBody>
                  <a:tcPr marL="29013" marR="29013" marT="14506" marB="14506" anchor="ctr"/>
                </a:tc>
                <a:tc>
                  <a:txBody>
                    <a:bodyPr/>
                    <a:lstStyle/>
                    <a:p>
                      <a:r>
                        <a:rPr lang="en-US" sz="1600">
                          <a:effectLst/>
                        </a:rPr>
                        <a:t>E:last-child</a:t>
                      </a:r>
                    </a:p>
                  </a:txBody>
                  <a:tcPr marL="29013" marR="29013" marT="14506" marB="14506" anchor="ctr"/>
                </a:tc>
                <a:tc>
                  <a:txBody>
                    <a:bodyPr/>
                    <a:lstStyle/>
                    <a:p>
                      <a:r>
                        <a:rPr lang="zh-CN" altLang="en-US" sz="1600">
                          <a:effectLst/>
                        </a:rPr>
                        <a:t>匹配父元素的最后一个子元素，等同于</a:t>
                      </a:r>
                      <a:r>
                        <a:rPr lang="en-US" altLang="zh-CN" sz="1600">
                          <a:effectLst/>
                        </a:rPr>
                        <a:t>:</a:t>
                      </a:r>
                      <a:r>
                        <a:rPr lang="en-US" sz="1600">
                          <a:effectLst/>
                        </a:rPr>
                        <a:t>nth-last-child(1)</a:t>
                      </a:r>
                    </a:p>
                  </a:txBody>
                  <a:tcPr marL="29013" marR="29013" marT="14506" marB="14506" anchor="ctr"/>
                </a:tc>
                <a:extLst>
                  <a:ext uri="{0D108BD9-81ED-4DB2-BD59-A6C34878D82A}">
                    <a16:rowId xmlns:a16="http://schemas.microsoft.com/office/drawing/2014/main" val="10006"/>
                  </a:ext>
                </a:extLst>
              </a:tr>
              <a:tr h="363237">
                <a:tc>
                  <a:txBody>
                    <a:bodyPr/>
                    <a:lstStyle/>
                    <a:p>
                      <a:r>
                        <a:rPr lang="en-US" altLang="zh-CN" sz="1600">
                          <a:effectLst/>
                        </a:rPr>
                        <a:t>38.</a:t>
                      </a:r>
                    </a:p>
                  </a:txBody>
                  <a:tcPr marL="29013" marR="29013" marT="14506" marB="14506" anchor="ctr"/>
                </a:tc>
                <a:tc>
                  <a:txBody>
                    <a:bodyPr/>
                    <a:lstStyle/>
                    <a:p>
                      <a:r>
                        <a:rPr lang="en-US" sz="1600">
                          <a:effectLst/>
                        </a:rPr>
                        <a:t>E:first-of-type</a:t>
                      </a:r>
                    </a:p>
                  </a:txBody>
                  <a:tcPr marL="29013" marR="29013" marT="14506" marB="14506" anchor="ctr"/>
                </a:tc>
                <a:tc>
                  <a:txBody>
                    <a:bodyPr/>
                    <a:lstStyle/>
                    <a:p>
                      <a:r>
                        <a:rPr lang="zh-CN" altLang="en-US" sz="1600">
                          <a:effectLst/>
                        </a:rPr>
                        <a:t>匹配父元素下使用同种标签的第一个子元素，等同于</a:t>
                      </a:r>
                      <a:r>
                        <a:rPr lang="en-US" altLang="zh-CN" sz="1600">
                          <a:effectLst/>
                        </a:rPr>
                        <a:t>:</a:t>
                      </a:r>
                      <a:r>
                        <a:rPr lang="en-US" sz="1600">
                          <a:effectLst/>
                        </a:rPr>
                        <a:t>nth-of-type(1)</a:t>
                      </a:r>
                    </a:p>
                  </a:txBody>
                  <a:tcPr marL="29013" marR="29013" marT="14506" marB="14506" anchor="ctr"/>
                </a:tc>
                <a:extLst>
                  <a:ext uri="{0D108BD9-81ED-4DB2-BD59-A6C34878D82A}">
                    <a16:rowId xmlns:a16="http://schemas.microsoft.com/office/drawing/2014/main" val="10007"/>
                  </a:ext>
                </a:extLst>
              </a:tr>
              <a:tr h="446794">
                <a:tc>
                  <a:txBody>
                    <a:bodyPr/>
                    <a:lstStyle/>
                    <a:p>
                      <a:r>
                        <a:rPr lang="en-US" altLang="zh-CN" sz="1600">
                          <a:effectLst/>
                        </a:rPr>
                        <a:t>39.</a:t>
                      </a:r>
                    </a:p>
                  </a:txBody>
                  <a:tcPr marL="29013" marR="29013" marT="14506" marB="14506" anchor="ctr"/>
                </a:tc>
                <a:tc>
                  <a:txBody>
                    <a:bodyPr/>
                    <a:lstStyle/>
                    <a:p>
                      <a:r>
                        <a:rPr lang="en-US" sz="1600">
                          <a:effectLst/>
                        </a:rPr>
                        <a:t>E:last-of-type</a:t>
                      </a:r>
                    </a:p>
                  </a:txBody>
                  <a:tcPr marL="29013" marR="29013" marT="14506" marB="14506" anchor="ctr"/>
                </a:tc>
                <a:tc>
                  <a:txBody>
                    <a:bodyPr/>
                    <a:lstStyle/>
                    <a:p>
                      <a:r>
                        <a:rPr lang="zh-CN" altLang="en-US" sz="1600">
                          <a:effectLst/>
                        </a:rPr>
                        <a:t>匹配父元素下使用同种标签的最后一个子元素，等同于</a:t>
                      </a:r>
                      <a:r>
                        <a:rPr lang="en-US" altLang="zh-CN" sz="1600">
                          <a:effectLst/>
                        </a:rPr>
                        <a:t>:</a:t>
                      </a:r>
                      <a:r>
                        <a:rPr lang="en-US" sz="1600">
                          <a:effectLst/>
                        </a:rPr>
                        <a:t>nth-last-of-type(1)</a:t>
                      </a:r>
                    </a:p>
                  </a:txBody>
                  <a:tcPr marL="29013" marR="29013" marT="14506" marB="14506" anchor="ctr"/>
                </a:tc>
                <a:extLst>
                  <a:ext uri="{0D108BD9-81ED-4DB2-BD59-A6C34878D82A}">
                    <a16:rowId xmlns:a16="http://schemas.microsoft.com/office/drawing/2014/main" val="10008"/>
                  </a:ext>
                </a:extLst>
              </a:tr>
              <a:tr h="613906">
                <a:tc>
                  <a:txBody>
                    <a:bodyPr/>
                    <a:lstStyle/>
                    <a:p>
                      <a:r>
                        <a:rPr lang="en-US" altLang="zh-CN" sz="1600">
                          <a:effectLst/>
                        </a:rPr>
                        <a:t>40.</a:t>
                      </a:r>
                    </a:p>
                  </a:txBody>
                  <a:tcPr marL="29013" marR="29013" marT="14506" marB="14506" anchor="ctr"/>
                </a:tc>
                <a:tc>
                  <a:txBody>
                    <a:bodyPr/>
                    <a:lstStyle/>
                    <a:p>
                      <a:r>
                        <a:rPr lang="en-US" sz="1600">
                          <a:effectLst/>
                        </a:rPr>
                        <a:t>E:only-child</a:t>
                      </a:r>
                    </a:p>
                  </a:txBody>
                  <a:tcPr marL="29013" marR="29013" marT="14506" marB="14506" anchor="ctr"/>
                </a:tc>
                <a:tc>
                  <a:txBody>
                    <a:bodyPr/>
                    <a:lstStyle/>
                    <a:p>
                      <a:r>
                        <a:rPr lang="zh-CN" altLang="en-US" sz="1600">
                          <a:effectLst/>
                        </a:rPr>
                        <a:t>匹配父元素下仅有的一个子元素，等同于</a:t>
                      </a:r>
                      <a:r>
                        <a:rPr lang="en-US" altLang="zh-CN" sz="1600">
                          <a:effectLst/>
                        </a:rPr>
                        <a:t>:</a:t>
                      </a:r>
                      <a:r>
                        <a:rPr lang="en-US" sz="1600">
                          <a:effectLst/>
                        </a:rPr>
                        <a:t>first-child:last-child</a:t>
                      </a:r>
                      <a:r>
                        <a:rPr lang="zh-CN" altLang="en-US" sz="1600">
                          <a:effectLst/>
                        </a:rPr>
                        <a:t>或 </a:t>
                      </a:r>
                      <a:r>
                        <a:rPr lang="en-US" altLang="zh-CN" sz="1600">
                          <a:effectLst/>
                        </a:rPr>
                        <a:t>:</a:t>
                      </a:r>
                      <a:r>
                        <a:rPr lang="en-US" sz="1600">
                          <a:effectLst/>
                        </a:rPr>
                        <a:t>nth-child(1):nth-last-child(1)</a:t>
                      </a:r>
                    </a:p>
                  </a:txBody>
                  <a:tcPr marL="29013" marR="29013" marT="14506" marB="14506" anchor="ctr"/>
                </a:tc>
                <a:extLst>
                  <a:ext uri="{0D108BD9-81ED-4DB2-BD59-A6C34878D82A}">
                    <a16:rowId xmlns:a16="http://schemas.microsoft.com/office/drawing/2014/main" val="10009"/>
                  </a:ext>
                </a:extLst>
              </a:tr>
              <a:tr h="697462">
                <a:tc>
                  <a:txBody>
                    <a:bodyPr/>
                    <a:lstStyle/>
                    <a:p>
                      <a:r>
                        <a:rPr lang="en-US" altLang="zh-CN" sz="1600">
                          <a:effectLst/>
                        </a:rPr>
                        <a:t>41.</a:t>
                      </a:r>
                    </a:p>
                  </a:txBody>
                  <a:tcPr marL="29013" marR="29013" marT="14506" marB="14506" anchor="ctr"/>
                </a:tc>
                <a:tc>
                  <a:txBody>
                    <a:bodyPr/>
                    <a:lstStyle/>
                    <a:p>
                      <a:r>
                        <a:rPr lang="en-US" sz="1600">
                          <a:effectLst/>
                        </a:rPr>
                        <a:t>E:only-of-type</a:t>
                      </a:r>
                    </a:p>
                  </a:txBody>
                  <a:tcPr marL="29013" marR="29013" marT="14506" marB="14506" anchor="ctr"/>
                </a:tc>
                <a:tc>
                  <a:txBody>
                    <a:bodyPr/>
                    <a:lstStyle/>
                    <a:p>
                      <a:r>
                        <a:rPr lang="zh-CN" altLang="en-US" sz="1600">
                          <a:effectLst/>
                        </a:rPr>
                        <a:t>匹配父元素下使用同种标签的唯一一个子元素，等同于</a:t>
                      </a:r>
                      <a:r>
                        <a:rPr lang="en-US" altLang="zh-CN" sz="1600">
                          <a:effectLst/>
                        </a:rPr>
                        <a:t>:</a:t>
                      </a:r>
                      <a:r>
                        <a:rPr lang="en-US" sz="1600">
                          <a:effectLst/>
                        </a:rPr>
                        <a:t>first-of-type:last-of-type</a:t>
                      </a:r>
                      <a:r>
                        <a:rPr lang="zh-CN" altLang="en-US" sz="1600">
                          <a:effectLst/>
                        </a:rPr>
                        <a:t>或 </a:t>
                      </a:r>
                      <a:r>
                        <a:rPr lang="en-US" altLang="zh-CN" sz="1600">
                          <a:effectLst/>
                        </a:rPr>
                        <a:t>:</a:t>
                      </a:r>
                      <a:r>
                        <a:rPr lang="en-US" sz="1600">
                          <a:effectLst/>
                        </a:rPr>
                        <a:t>nth-of-type(1):nth-last-of-type(1)</a:t>
                      </a:r>
                    </a:p>
                  </a:txBody>
                  <a:tcPr marL="29013" marR="29013" marT="14506" marB="14506" anchor="ctr"/>
                </a:tc>
                <a:extLst>
                  <a:ext uri="{0D108BD9-81ED-4DB2-BD59-A6C34878D82A}">
                    <a16:rowId xmlns:a16="http://schemas.microsoft.com/office/drawing/2014/main" val="10010"/>
                  </a:ext>
                </a:extLst>
              </a:tr>
              <a:tr h="363237">
                <a:tc>
                  <a:txBody>
                    <a:bodyPr/>
                    <a:lstStyle/>
                    <a:p>
                      <a:r>
                        <a:rPr lang="en-US" altLang="zh-CN" sz="1600">
                          <a:effectLst/>
                        </a:rPr>
                        <a:t>42.</a:t>
                      </a:r>
                    </a:p>
                  </a:txBody>
                  <a:tcPr marL="29013" marR="29013" marT="14506" marB="14506" anchor="ctr"/>
                </a:tc>
                <a:tc>
                  <a:txBody>
                    <a:bodyPr/>
                    <a:lstStyle/>
                    <a:p>
                      <a:r>
                        <a:rPr lang="en-US" sz="1600">
                          <a:effectLst/>
                        </a:rPr>
                        <a:t>E:empty</a:t>
                      </a:r>
                    </a:p>
                  </a:txBody>
                  <a:tcPr marL="29013" marR="29013" marT="14506" marB="14506" anchor="ctr"/>
                </a:tc>
                <a:tc>
                  <a:txBody>
                    <a:bodyPr/>
                    <a:lstStyle/>
                    <a:p>
                      <a:r>
                        <a:rPr lang="zh-CN" altLang="en-US" sz="1600">
                          <a:effectLst/>
                        </a:rPr>
                        <a:t>匹配一个不包含任何子元素的元素，注意，文本节点也被看作子元素</a:t>
                      </a:r>
                    </a:p>
                  </a:txBody>
                  <a:tcPr marL="29013" marR="29013" marT="14506" marB="14506"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0534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W3C</a:t>
            </a:r>
            <a:r>
              <a:rPr lang="zh-CN" altLang="en-US"/>
              <a:t>对于</a:t>
            </a:r>
            <a:r>
              <a:rPr lang="en-US" altLang="zh-CN"/>
              <a:t>id</a:t>
            </a:r>
            <a:r>
              <a:rPr lang="zh-CN" altLang="en-US"/>
              <a:t>与</a:t>
            </a:r>
            <a:r>
              <a:rPr lang="en-US" altLang="zh-CN"/>
              <a:t>class</a:t>
            </a:r>
            <a:r>
              <a:rPr lang="zh-CN" altLang="en-US"/>
              <a:t>的设定原则：</a:t>
            </a:r>
            <a:endParaRPr lang="en-US" altLang="zh-CN"/>
          </a:p>
          <a:p>
            <a:pPr lvl="1"/>
            <a:r>
              <a:rPr lang="en-US" altLang="zh-CN"/>
              <a:t>id </a:t>
            </a:r>
            <a:r>
              <a:rPr lang="zh-CN" altLang="en-US"/>
              <a:t>具有唯一性</a:t>
            </a:r>
            <a:endParaRPr lang="en-US" altLang="zh-CN"/>
          </a:p>
          <a:p>
            <a:pPr lvl="1"/>
            <a:r>
              <a:rPr lang="en-US" altLang="zh-CN"/>
              <a:t>class </a:t>
            </a:r>
            <a:r>
              <a:rPr lang="zh-CN" altLang="en-US"/>
              <a:t>具有普遍性</a:t>
            </a:r>
            <a:endParaRPr lang="en-US" altLang="zh-CN"/>
          </a:p>
          <a:p>
            <a:r>
              <a:rPr lang="zh-CN" altLang="en-US"/>
              <a:t>使用原则也是依据这一特性建立。</a:t>
            </a:r>
            <a:r>
              <a:rPr lang="en-US" altLang="zh-CN"/>
              <a:t>id</a:t>
            </a:r>
            <a:r>
              <a:rPr lang="zh-CN" altLang="en-US"/>
              <a:t>是不能重复，所以在 </a:t>
            </a:r>
            <a:r>
              <a:rPr lang="en-US" altLang="zh-CN"/>
              <a:t>XHTML</a:t>
            </a:r>
            <a:r>
              <a:rPr lang="zh-CN" altLang="en-US"/>
              <a:t>的结构中，大结构一定是用</a:t>
            </a:r>
            <a:r>
              <a:rPr lang="en-US" altLang="zh-CN"/>
              <a:t>id</a:t>
            </a:r>
            <a:r>
              <a:rPr lang="zh-CN" altLang="en-US"/>
              <a:t>。比如标志、导航、主体内容、版权。个性制定的规范命名为</a:t>
            </a:r>
            <a:r>
              <a:rPr lang="en-US" altLang="zh-CN"/>
              <a:t>#logo , #</a:t>
            </a:r>
            <a:r>
              <a:rPr lang="en-US" altLang="zh-CN" err="1"/>
              <a:t>nav</a:t>
            </a:r>
            <a:r>
              <a:rPr lang="en-US" altLang="zh-CN"/>
              <a:t> , #content , #copyright </a:t>
            </a:r>
            <a:r>
              <a:rPr lang="zh-CN" altLang="en-US"/>
              <a:t>。</a:t>
            </a:r>
          </a:p>
        </p:txBody>
      </p:sp>
      <p:sp>
        <p:nvSpPr>
          <p:cNvPr id="3" name="标题 2"/>
          <p:cNvSpPr>
            <a:spLocks noGrp="1"/>
          </p:cNvSpPr>
          <p:nvPr>
            <p:ph type="title"/>
          </p:nvPr>
        </p:nvSpPr>
        <p:spPr/>
        <p:txBody>
          <a:bodyPr/>
          <a:lstStyle/>
          <a:p>
            <a:r>
              <a:rPr lang="en-US" altLang="zh-CN"/>
              <a:t>class </a:t>
            </a:r>
            <a:r>
              <a:rPr lang="zh-CN" altLang="en-US"/>
              <a:t>和</a:t>
            </a:r>
            <a:r>
              <a:rPr lang="en-US" altLang="zh-CN"/>
              <a:t>id </a:t>
            </a:r>
            <a:r>
              <a:rPr lang="zh-CN" altLang="en-US"/>
              <a:t>的区别</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a:t>字体属性</a:t>
            </a:r>
            <a:endParaRPr lang="zh-CN" altLang="en-US"/>
          </a:p>
        </p:txBody>
      </p:sp>
      <p:sp>
        <p:nvSpPr>
          <p:cNvPr id="9" name="内容占位符 8"/>
          <p:cNvSpPr>
            <a:spLocks noGrp="1"/>
          </p:cNvSpPr>
          <p:nvPr>
            <p:ph idx="1"/>
          </p:nvPr>
        </p:nvSpPr>
        <p:spPr/>
        <p:txBody>
          <a:bodyPr/>
          <a:lstStyle/>
          <a:p>
            <a:r>
              <a:rPr lang="zh-CN" altLang="en-US" b="1"/>
              <a:t>字体属性主要包括字体综合设置、字体族科、字体大小、字体风格、字体加粗、字体英文大小写转换等，如表所示。</a:t>
            </a:r>
            <a:endParaRPr lang="zh-CN" altLang="en-US"/>
          </a:p>
          <a:p>
            <a:endParaRPr lang="zh-CN" altLang="en-US"/>
          </a:p>
        </p:txBody>
      </p:sp>
      <p:graphicFrame>
        <p:nvGraphicFramePr>
          <p:cNvPr id="2" name="表格 1">
            <a:extLst>
              <a:ext uri="{FF2B5EF4-FFF2-40B4-BE49-F238E27FC236}">
                <a16:creationId xmlns:a16="http://schemas.microsoft.com/office/drawing/2014/main" id="{86B85769-EEDE-422F-A854-80B7D0D7122D}"/>
              </a:ext>
            </a:extLst>
          </p:cNvPr>
          <p:cNvGraphicFramePr>
            <a:graphicFrameLocks noGrp="1"/>
          </p:cNvGraphicFramePr>
          <p:nvPr>
            <p:extLst>
              <p:ext uri="{D42A27DB-BD31-4B8C-83A1-F6EECF244321}">
                <p14:modId xmlns:p14="http://schemas.microsoft.com/office/powerpoint/2010/main" val="1545077323"/>
              </p:ext>
            </p:extLst>
          </p:nvPr>
        </p:nvGraphicFramePr>
        <p:xfrm>
          <a:off x="457200" y="3062744"/>
          <a:ext cx="7818120" cy="3291840"/>
        </p:xfrm>
        <a:graphic>
          <a:graphicData uri="http://schemas.openxmlformats.org/drawingml/2006/table">
            <a:tbl>
              <a:tblPr>
                <a:tableStyleId>{46F890A9-2807-4EBB-B81D-B2AA78EC7F39}</a:tableStyleId>
              </a:tblPr>
              <a:tblGrid>
                <a:gridCol w="2468880">
                  <a:extLst>
                    <a:ext uri="{9D8B030D-6E8A-4147-A177-3AD203B41FA5}">
                      <a16:colId xmlns:a16="http://schemas.microsoft.com/office/drawing/2014/main" val="697102305"/>
                    </a:ext>
                  </a:extLst>
                </a:gridCol>
                <a:gridCol w="5349240">
                  <a:extLst>
                    <a:ext uri="{9D8B030D-6E8A-4147-A177-3AD203B41FA5}">
                      <a16:colId xmlns:a16="http://schemas.microsoft.com/office/drawing/2014/main" val="3264118814"/>
                    </a:ext>
                  </a:extLst>
                </a:gridCol>
              </a:tblGrid>
              <a:tr h="0">
                <a:tc>
                  <a:txBody>
                    <a:bodyPr/>
                    <a:lstStyle/>
                    <a:p>
                      <a:r>
                        <a:rPr lang="zh-CN" altLang="en-US">
                          <a:effectLst/>
                        </a:rPr>
                        <a:t>属性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描述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175869"/>
                  </a:ext>
                </a:extLst>
              </a:tr>
              <a:tr h="0">
                <a:tc>
                  <a:txBody>
                    <a:bodyPr/>
                    <a:lstStyle/>
                    <a:p>
                      <a:r>
                        <a:rPr lang="en-US">
                          <a:solidFill>
                            <a:srgbClr val="FF0000"/>
                          </a:solidFill>
                        </a:rPr>
                        <a:t>font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在一个声明中设置所有字体属性。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109623"/>
                  </a:ext>
                </a:extLst>
              </a:tr>
              <a:tr h="0">
                <a:tc>
                  <a:txBody>
                    <a:bodyPr/>
                    <a:lstStyle/>
                    <a:p>
                      <a:r>
                        <a:rPr lang="en-US">
                          <a:solidFill>
                            <a:srgbClr val="FF0000"/>
                          </a:solidFill>
                        </a:rPr>
                        <a:t>font-family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规定文本的字体系列。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590038"/>
                  </a:ext>
                </a:extLst>
              </a:tr>
              <a:tr h="0">
                <a:tc>
                  <a:txBody>
                    <a:bodyPr/>
                    <a:lstStyle/>
                    <a:p>
                      <a:r>
                        <a:rPr lang="en-US">
                          <a:solidFill>
                            <a:srgbClr val="FF0000"/>
                          </a:solidFill>
                        </a:rPr>
                        <a:t>font-size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规定文本的字体尺寸。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68235"/>
                  </a:ext>
                </a:extLst>
              </a:tr>
              <a:tr h="0">
                <a:tc>
                  <a:txBody>
                    <a:bodyPr/>
                    <a:lstStyle/>
                    <a:p>
                      <a:r>
                        <a:rPr lang="en-US">
                          <a:solidFill>
                            <a:srgbClr val="FF0000"/>
                          </a:solidFill>
                        </a:rPr>
                        <a:t>font-size-adjust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为元素规定 </a:t>
                      </a:r>
                      <a:r>
                        <a:rPr lang="en-US"/>
                        <a:t>aspect </a:t>
                      </a:r>
                      <a:r>
                        <a:rPr lang="zh-CN" altLang="en-US"/>
                        <a:t>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0237"/>
                  </a:ext>
                </a:extLst>
              </a:tr>
              <a:tr h="0">
                <a:tc>
                  <a:txBody>
                    <a:bodyPr/>
                    <a:lstStyle/>
                    <a:p>
                      <a:r>
                        <a:rPr lang="en-US">
                          <a:solidFill>
                            <a:srgbClr val="FF0000"/>
                          </a:solidFill>
                        </a:rPr>
                        <a:t>font-stretch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收缩或拉伸当前的字体系列。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437597"/>
                  </a:ext>
                </a:extLst>
              </a:tr>
              <a:tr h="0">
                <a:tc>
                  <a:txBody>
                    <a:bodyPr/>
                    <a:lstStyle/>
                    <a:p>
                      <a:r>
                        <a:rPr lang="en-US" b="1">
                          <a:solidFill>
                            <a:srgbClr val="FF0000"/>
                          </a:solidFill>
                        </a:rPr>
                        <a:t>font-style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规定文本的字体样式。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305502"/>
                  </a:ext>
                </a:extLst>
              </a:tr>
              <a:tr h="0">
                <a:tc>
                  <a:txBody>
                    <a:bodyPr/>
                    <a:lstStyle/>
                    <a:p>
                      <a:r>
                        <a:rPr lang="en-US" b="1">
                          <a:solidFill>
                            <a:srgbClr val="FF0000"/>
                          </a:solidFill>
                        </a:rPr>
                        <a:t>font-variant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规定是否以小型大写字母的字体显示文本。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498912"/>
                  </a:ext>
                </a:extLst>
              </a:tr>
              <a:tr h="0">
                <a:tc>
                  <a:txBody>
                    <a:bodyPr/>
                    <a:lstStyle/>
                    <a:p>
                      <a:r>
                        <a:rPr lang="en-US" b="1">
                          <a:solidFill>
                            <a:srgbClr val="FF0000"/>
                          </a:solidFill>
                        </a:rPr>
                        <a:t>font-weight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规定字体的粗细。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12316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None/>
            </a:pPr>
            <a:r>
              <a:rPr lang="en-US" altLang="zh-CN"/>
              <a:t>h1{font-family:"</a:t>
            </a:r>
            <a:r>
              <a:rPr lang="zh-CN" altLang="zh-CN"/>
              <a:t>黑体</a:t>
            </a:r>
            <a:r>
              <a:rPr lang="en-US" altLang="zh-CN"/>
              <a:t>"; </a:t>
            </a:r>
          </a:p>
          <a:p>
            <a:pPr>
              <a:buNone/>
            </a:pPr>
            <a:r>
              <a:rPr lang="en-US" altLang="zh-CN"/>
              <a:t>		font-</a:t>
            </a:r>
            <a:r>
              <a:rPr lang="en-US" altLang="zh-CN" err="1"/>
              <a:t>size:xx</a:t>
            </a:r>
            <a:r>
              <a:rPr lang="en-US" altLang="zh-CN"/>
              <a:t>-large; </a:t>
            </a:r>
          </a:p>
          <a:p>
            <a:pPr>
              <a:buNone/>
            </a:pPr>
            <a:r>
              <a:rPr lang="en-US" altLang="zh-CN"/>
              <a:t>		font-</a:t>
            </a:r>
            <a:r>
              <a:rPr lang="en-US" altLang="zh-CN" err="1"/>
              <a:t>style:italic</a:t>
            </a:r>
            <a:r>
              <a:rPr lang="en-US" altLang="zh-CN"/>
              <a:t>; </a:t>
            </a:r>
          </a:p>
          <a:p>
            <a:pPr>
              <a:buNone/>
            </a:pPr>
            <a:r>
              <a:rPr lang="en-US" altLang="zh-CN"/>
              <a:t>		font-</a:t>
            </a:r>
            <a:r>
              <a:rPr lang="en-US" altLang="zh-CN" err="1"/>
              <a:t>weight:bolder</a:t>
            </a:r>
            <a:r>
              <a:rPr lang="en-US" altLang="zh-CN"/>
              <a:t>;</a:t>
            </a:r>
          </a:p>
          <a:p>
            <a:pPr>
              <a:buNone/>
            </a:pPr>
            <a:r>
              <a:rPr lang="en-US" altLang="zh-CN"/>
              <a:t>}</a:t>
            </a:r>
          </a:p>
          <a:p>
            <a:pPr>
              <a:buNone/>
            </a:pPr>
            <a:endParaRPr lang="en-US" altLang="zh-CN"/>
          </a:p>
          <a:p>
            <a:pPr>
              <a:buNone/>
            </a:pPr>
            <a:r>
              <a:rPr lang="en-US" altLang="zh-CN"/>
              <a:t>p{font-family:"</a:t>
            </a:r>
            <a:r>
              <a:rPr lang="zh-CN" altLang="zh-CN"/>
              <a:t>宋体</a:t>
            </a:r>
            <a:r>
              <a:rPr lang="en-US" altLang="zh-CN"/>
              <a:t>","</a:t>
            </a:r>
            <a:r>
              <a:rPr lang="zh-CN" altLang="zh-CN"/>
              <a:t>楷体</a:t>
            </a:r>
            <a:r>
              <a:rPr lang="en-US" altLang="zh-CN"/>
              <a:t>_GB2312"; </a:t>
            </a:r>
          </a:p>
          <a:p>
            <a:pPr>
              <a:buNone/>
            </a:pPr>
            <a:r>
              <a:rPr lang="en-US" altLang="zh-CN"/>
              <a:t>		font-size:120%; </a:t>
            </a:r>
          </a:p>
          <a:p>
            <a:pPr>
              <a:buNone/>
            </a:pPr>
            <a:r>
              <a:rPr lang="en-US" altLang="zh-CN"/>
              <a:t>		font-</a:t>
            </a:r>
            <a:r>
              <a:rPr lang="en-US" altLang="zh-CN" err="1"/>
              <a:t>style:oblique</a:t>
            </a:r>
            <a:r>
              <a:rPr lang="en-US" altLang="zh-CN"/>
              <a:t>; </a:t>
            </a:r>
          </a:p>
          <a:p>
            <a:pPr>
              <a:buNone/>
            </a:pPr>
            <a:r>
              <a:rPr lang="en-US" altLang="zh-CN"/>
              <a:t>		font-weight:200;</a:t>
            </a:r>
          </a:p>
          <a:p>
            <a:pPr>
              <a:buNone/>
            </a:pPr>
            <a:r>
              <a:rPr lang="en-US" altLang="zh-CN"/>
              <a:t>}</a:t>
            </a:r>
          </a:p>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文本属性设置文字之间的显示特性。</a:t>
            </a:r>
            <a:r>
              <a:rPr lang="en-US" b="1"/>
              <a:t>CSS</a:t>
            </a:r>
            <a:r>
              <a:rPr lang="zh-CN" altLang="en-US" b="1"/>
              <a:t>文本属性主要包括字母间隔、文字修饰、文本排列、行高、文字大小写等，如表所示。</a:t>
            </a:r>
            <a:endParaRPr lang="zh-CN" altLang="en-US"/>
          </a:p>
          <a:p>
            <a:endParaRPr lang="zh-CN" altLang="en-US"/>
          </a:p>
        </p:txBody>
      </p:sp>
      <p:sp>
        <p:nvSpPr>
          <p:cNvPr id="3" name="标题 2"/>
          <p:cNvSpPr>
            <a:spLocks noGrp="1"/>
          </p:cNvSpPr>
          <p:nvPr>
            <p:ph type="title"/>
          </p:nvPr>
        </p:nvSpPr>
        <p:spPr/>
        <p:txBody>
          <a:bodyPr>
            <a:normAutofit/>
          </a:bodyPr>
          <a:lstStyle/>
          <a:p>
            <a:r>
              <a:rPr lang="zh-CN" altLang="en-US"/>
              <a:t>文本属性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6AE1AEC-2B2F-46EB-9F02-1499D14ACE29}"/>
              </a:ext>
            </a:extLst>
          </p:cNvPr>
          <p:cNvGraphicFramePr>
            <a:graphicFrameLocks noGrp="1"/>
          </p:cNvGraphicFramePr>
          <p:nvPr>
            <p:extLst>
              <p:ext uri="{D42A27DB-BD31-4B8C-83A1-F6EECF244321}">
                <p14:modId xmlns:p14="http://schemas.microsoft.com/office/powerpoint/2010/main" val="3762929305"/>
              </p:ext>
            </p:extLst>
          </p:nvPr>
        </p:nvGraphicFramePr>
        <p:xfrm>
          <a:off x="107504" y="44624"/>
          <a:ext cx="8550951" cy="6813386"/>
        </p:xfrm>
        <a:graphic>
          <a:graphicData uri="http://schemas.openxmlformats.org/drawingml/2006/table">
            <a:tbl>
              <a:tblPr>
                <a:tableStyleId>{5202B0CA-FC54-4496-8BCA-5EF66A818D29}</a:tableStyleId>
              </a:tblPr>
              <a:tblGrid>
                <a:gridCol w="2700300">
                  <a:extLst>
                    <a:ext uri="{9D8B030D-6E8A-4147-A177-3AD203B41FA5}">
                      <a16:colId xmlns:a16="http://schemas.microsoft.com/office/drawing/2014/main" val="3628879583"/>
                    </a:ext>
                  </a:extLst>
                </a:gridCol>
                <a:gridCol w="5850651">
                  <a:extLst>
                    <a:ext uri="{9D8B030D-6E8A-4147-A177-3AD203B41FA5}">
                      <a16:colId xmlns:a16="http://schemas.microsoft.com/office/drawing/2014/main" val="2633420597"/>
                    </a:ext>
                  </a:extLst>
                </a:gridCol>
              </a:tblGrid>
              <a:tr h="590681">
                <a:tc>
                  <a:txBody>
                    <a:bodyPr/>
                    <a:lstStyle/>
                    <a:p>
                      <a:r>
                        <a:rPr lang="zh-CN" altLang="en-US" sz="1200">
                          <a:effectLst/>
                        </a:rPr>
                        <a:t>属性</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effectLst/>
                        </a:rPr>
                        <a:t>描述</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649092"/>
                  </a:ext>
                </a:extLst>
              </a:tr>
              <a:tr h="240463">
                <a:tc>
                  <a:txBody>
                    <a:bodyPr/>
                    <a:lstStyle/>
                    <a:p>
                      <a:r>
                        <a:rPr lang="en-US" sz="1200">
                          <a:hlinkClick r:id="rId3"/>
                        </a:rPr>
                        <a:t>color</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设置文本的颜色。</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8077401"/>
                  </a:ext>
                </a:extLst>
              </a:tr>
              <a:tr h="240463">
                <a:tc>
                  <a:txBody>
                    <a:bodyPr/>
                    <a:lstStyle/>
                    <a:p>
                      <a:r>
                        <a:rPr lang="en-US" sz="1200">
                          <a:hlinkClick r:id="rId4"/>
                        </a:rPr>
                        <a:t>direction</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规定文本的方向 </a:t>
                      </a:r>
                      <a:r>
                        <a:rPr lang="en-US" altLang="zh-CN" sz="1200"/>
                        <a:t>/ </a:t>
                      </a:r>
                      <a:r>
                        <a:rPr lang="zh-CN" altLang="en-US" sz="1200"/>
                        <a:t>书写方向。</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928479"/>
                  </a:ext>
                </a:extLst>
              </a:tr>
              <a:tr h="240463">
                <a:tc>
                  <a:txBody>
                    <a:bodyPr/>
                    <a:lstStyle/>
                    <a:p>
                      <a:r>
                        <a:rPr lang="en-US" sz="1200">
                          <a:hlinkClick r:id="rId5"/>
                        </a:rPr>
                        <a:t>letter-spacing</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设置字符间距。</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287475"/>
                  </a:ext>
                </a:extLst>
              </a:tr>
              <a:tr h="240463">
                <a:tc>
                  <a:txBody>
                    <a:bodyPr/>
                    <a:lstStyle/>
                    <a:p>
                      <a:r>
                        <a:rPr lang="en-US" sz="1200">
                          <a:hlinkClick r:id="rId6"/>
                        </a:rPr>
                        <a:t>line-height</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设置行高。</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293574"/>
                  </a:ext>
                </a:extLst>
              </a:tr>
              <a:tr h="240463">
                <a:tc>
                  <a:txBody>
                    <a:bodyPr/>
                    <a:lstStyle/>
                    <a:p>
                      <a:r>
                        <a:rPr lang="en-US" sz="1200">
                          <a:hlinkClick r:id="rId7"/>
                        </a:rPr>
                        <a:t>text-align</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规定文本的水平对齐方式。</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115501"/>
                  </a:ext>
                </a:extLst>
              </a:tr>
              <a:tr h="240463">
                <a:tc>
                  <a:txBody>
                    <a:bodyPr/>
                    <a:lstStyle/>
                    <a:p>
                      <a:r>
                        <a:rPr lang="en-US" sz="1200">
                          <a:hlinkClick r:id="rId8"/>
                        </a:rPr>
                        <a:t>text-decoration</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规定添加到文本的装饰效果。</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7295754"/>
                  </a:ext>
                </a:extLst>
              </a:tr>
              <a:tr h="240463">
                <a:tc>
                  <a:txBody>
                    <a:bodyPr/>
                    <a:lstStyle/>
                    <a:p>
                      <a:r>
                        <a:rPr lang="en-US" sz="1200">
                          <a:hlinkClick r:id="rId9"/>
                        </a:rPr>
                        <a:t>text-indent</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规定文本块首行的缩进。</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619772"/>
                  </a:ext>
                </a:extLst>
              </a:tr>
              <a:tr h="240463">
                <a:tc>
                  <a:txBody>
                    <a:bodyPr/>
                    <a:lstStyle/>
                    <a:p>
                      <a:r>
                        <a:rPr lang="en-US" sz="1200"/>
                        <a:t>text-shadow</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规定添加到文本的阴影效果。</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901694"/>
                  </a:ext>
                </a:extLst>
              </a:tr>
              <a:tr h="240463">
                <a:tc>
                  <a:txBody>
                    <a:bodyPr/>
                    <a:lstStyle/>
                    <a:p>
                      <a:r>
                        <a:rPr lang="en-US" sz="1200">
                          <a:hlinkClick r:id="rId10"/>
                        </a:rPr>
                        <a:t>text-transform</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控制文本的大小写。</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445480"/>
                  </a:ext>
                </a:extLst>
              </a:tr>
              <a:tr h="240463">
                <a:tc>
                  <a:txBody>
                    <a:bodyPr/>
                    <a:lstStyle/>
                    <a:p>
                      <a:r>
                        <a:rPr lang="en-US" sz="1200">
                          <a:hlinkClick r:id="rId11"/>
                        </a:rPr>
                        <a:t>unicode-bidi</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设置文本方向。</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364935"/>
                  </a:ext>
                </a:extLst>
              </a:tr>
              <a:tr h="240463">
                <a:tc>
                  <a:txBody>
                    <a:bodyPr/>
                    <a:lstStyle/>
                    <a:p>
                      <a:r>
                        <a:rPr lang="en-US" sz="1200">
                          <a:hlinkClick r:id="rId12"/>
                        </a:rPr>
                        <a:t>white-space</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规定如何处理元素中的空白。</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4782"/>
                  </a:ext>
                </a:extLst>
              </a:tr>
              <a:tr h="240463">
                <a:tc>
                  <a:txBody>
                    <a:bodyPr/>
                    <a:lstStyle/>
                    <a:p>
                      <a:r>
                        <a:rPr lang="en-US" sz="1200">
                          <a:hlinkClick r:id="rId13"/>
                        </a:rPr>
                        <a:t>word-spacing</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设置单词间距。</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8644531"/>
                  </a:ext>
                </a:extLst>
              </a:tr>
              <a:tr h="413477">
                <a:tc>
                  <a:txBody>
                    <a:bodyPr/>
                    <a:lstStyle/>
                    <a:p>
                      <a:r>
                        <a:rPr lang="en-US" sz="1200">
                          <a:hlinkClick r:id="rId14" tooltip="CSS3 hanging-punctuation 属性"/>
                        </a:rPr>
                        <a:t>hanging-punctuation</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规定标点字符是否位于线框之外。</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37431"/>
                  </a:ext>
                </a:extLst>
              </a:tr>
              <a:tr h="240463">
                <a:tc>
                  <a:txBody>
                    <a:bodyPr/>
                    <a:lstStyle/>
                    <a:p>
                      <a:r>
                        <a:rPr lang="en-US" sz="1200">
                          <a:hlinkClick r:id="rId15" tooltip="CSS3 punctuation-trim 属性"/>
                        </a:rPr>
                        <a:t>punctuation-trim</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规定是否对标点字符进行修剪。</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091655"/>
                  </a:ext>
                </a:extLst>
              </a:tr>
              <a:tr h="413477">
                <a:tc>
                  <a:txBody>
                    <a:bodyPr/>
                    <a:lstStyle/>
                    <a:p>
                      <a:r>
                        <a:rPr lang="en-US" sz="1200"/>
                        <a:t>text-align-last</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设置如何对齐最后一行或紧挨着强制换行符之前的行。</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34636"/>
                  </a:ext>
                </a:extLst>
              </a:tr>
              <a:tr h="240463">
                <a:tc>
                  <a:txBody>
                    <a:bodyPr/>
                    <a:lstStyle/>
                    <a:p>
                      <a:r>
                        <a:rPr lang="en-US" sz="1200">
                          <a:hlinkClick r:id="rId16" tooltip="CSS3 text-emphasis 属性"/>
                        </a:rPr>
                        <a:t>text-emphasis</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向元素的文本应用重点标记以及重点标记的前景色。</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672850"/>
                  </a:ext>
                </a:extLst>
              </a:tr>
              <a:tr h="413477">
                <a:tc>
                  <a:txBody>
                    <a:bodyPr/>
                    <a:lstStyle/>
                    <a:p>
                      <a:r>
                        <a:rPr lang="en-US" sz="1200">
                          <a:hlinkClick r:id="rId17" tooltip="CSS3 text-justify 属性"/>
                        </a:rPr>
                        <a:t>text-justify</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规定当 </a:t>
                      </a:r>
                      <a:r>
                        <a:rPr lang="en-US" sz="1200">
                          <a:solidFill>
                            <a:srgbClr val="FF0000"/>
                          </a:solidFill>
                        </a:rPr>
                        <a:t>text-align </a:t>
                      </a:r>
                      <a:r>
                        <a:rPr lang="zh-CN" altLang="en-US" sz="1200">
                          <a:solidFill>
                            <a:srgbClr val="FF0000"/>
                          </a:solidFill>
                        </a:rPr>
                        <a:t>设置为 </a:t>
                      </a:r>
                      <a:r>
                        <a:rPr lang="en-US" altLang="zh-CN" sz="1200">
                          <a:solidFill>
                            <a:srgbClr val="FF0000"/>
                          </a:solidFill>
                        </a:rPr>
                        <a:t>"</a:t>
                      </a:r>
                      <a:r>
                        <a:rPr lang="en-US" sz="1200">
                          <a:solidFill>
                            <a:srgbClr val="FF0000"/>
                          </a:solidFill>
                        </a:rPr>
                        <a:t>justify" </a:t>
                      </a:r>
                      <a:r>
                        <a:rPr lang="zh-CN" altLang="en-US" sz="1200">
                          <a:solidFill>
                            <a:srgbClr val="FF0000"/>
                          </a:solidFill>
                        </a:rPr>
                        <a:t>时所使用的对齐方法。</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0479034"/>
                  </a:ext>
                </a:extLst>
              </a:tr>
              <a:tr h="240463">
                <a:tc>
                  <a:txBody>
                    <a:bodyPr/>
                    <a:lstStyle/>
                    <a:p>
                      <a:r>
                        <a:rPr lang="en-US" sz="1200">
                          <a:hlinkClick r:id="rId18" tooltip="CSS3 text-outline 属性"/>
                        </a:rPr>
                        <a:t>text-outline</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规定文本的轮廓。</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481321"/>
                  </a:ext>
                </a:extLst>
              </a:tr>
              <a:tr h="240463">
                <a:tc>
                  <a:txBody>
                    <a:bodyPr/>
                    <a:lstStyle/>
                    <a:p>
                      <a:r>
                        <a:rPr lang="en-US" sz="1200">
                          <a:hlinkClick r:id="rId19" tooltip="CSS3 text-overflow 属性"/>
                        </a:rPr>
                        <a:t>text-overflow</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规定当文本溢出包含元素时发生的事情。</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4999908"/>
                  </a:ext>
                </a:extLst>
              </a:tr>
              <a:tr h="240463">
                <a:tc>
                  <a:txBody>
                    <a:bodyPr/>
                    <a:lstStyle/>
                    <a:p>
                      <a:r>
                        <a:rPr lang="en-US" sz="1200">
                          <a:hlinkClick r:id="rId20" tooltip="CSS3 text-shadow 属性"/>
                        </a:rPr>
                        <a:t>text-shadow</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向文本添加阴影。</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422126"/>
                  </a:ext>
                </a:extLst>
              </a:tr>
              <a:tr h="240463">
                <a:tc>
                  <a:txBody>
                    <a:bodyPr/>
                    <a:lstStyle/>
                    <a:p>
                      <a:r>
                        <a:rPr lang="en-US" sz="1200">
                          <a:hlinkClick r:id="rId21" tooltip="CSS3 text-wrap 属性"/>
                        </a:rPr>
                        <a:t>text-wrap</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规定文本的换行规则。</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50320"/>
                  </a:ext>
                </a:extLst>
              </a:tr>
              <a:tr h="240463">
                <a:tc>
                  <a:txBody>
                    <a:bodyPr/>
                    <a:lstStyle/>
                    <a:p>
                      <a:r>
                        <a:rPr lang="en-US" sz="1200">
                          <a:hlinkClick r:id="rId22" tooltip="CSS3 word-break 属性"/>
                        </a:rPr>
                        <a:t>word-break</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规定非中日韩文本的换行规则。</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5025"/>
                  </a:ext>
                </a:extLst>
              </a:tr>
              <a:tr h="413477">
                <a:tc>
                  <a:txBody>
                    <a:bodyPr/>
                    <a:lstStyle/>
                    <a:p>
                      <a:r>
                        <a:rPr lang="en-US" sz="1200">
                          <a:hlinkClick r:id="rId23" tooltip="CSS3 word-wrap 属性"/>
                        </a:rPr>
                        <a:t>word-wrap</a:t>
                      </a:r>
                      <a:endParaRPr lang="en-US" sz="1200"/>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solidFill>
                            <a:srgbClr val="FF0000"/>
                          </a:solidFill>
                        </a:rPr>
                        <a:t>允许对长的不可分割的单词进行分割并换行到下一行。</a:t>
                      </a:r>
                    </a:p>
                  </a:txBody>
                  <a:tcPr marL="39701" marR="39701" marT="19851" marB="19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2707967"/>
                  </a:ext>
                </a:extLst>
              </a:tr>
            </a:tbl>
          </a:graphicData>
        </a:graphic>
      </p:graphicFrame>
    </p:spTree>
    <p:extLst>
      <p:ext uri="{BB962C8B-B14F-4D97-AF65-F5344CB8AC3E}">
        <p14:creationId xmlns:p14="http://schemas.microsoft.com/office/powerpoint/2010/main" val="32088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a:t>CSS</a:t>
            </a:r>
            <a:r>
              <a:rPr lang="zh-CN" altLang="en-US" b="1"/>
              <a:t>的颜色属性允许设计者指定页面元素的颜色，背景属性用于指定页面的背景颜色或者背景图像的属性。颜色和背景属性如表所示。</a:t>
            </a:r>
            <a:endParaRPr lang="zh-CN" altLang="en-US"/>
          </a:p>
          <a:p>
            <a:endParaRPr lang="zh-CN" altLang="en-US"/>
          </a:p>
        </p:txBody>
      </p:sp>
      <p:sp>
        <p:nvSpPr>
          <p:cNvPr id="3" name="标题 2"/>
          <p:cNvSpPr>
            <a:spLocks noGrp="1"/>
          </p:cNvSpPr>
          <p:nvPr>
            <p:ph type="title"/>
          </p:nvPr>
        </p:nvSpPr>
        <p:spPr/>
        <p:txBody>
          <a:bodyPr>
            <a:normAutofit/>
          </a:bodyPr>
          <a:lstStyle/>
          <a:p>
            <a:r>
              <a:rPr lang="zh-CN" altLang="en-US"/>
              <a:t>颜色和背景属性</a:t>
            </a:r>
          </a:p>
        </p:txBody>
      </p:sp>
      <p:pic>
        <p:nvPicPr>
          <p:cNvPr id="3074" name="Picture 2"/>
          <p:cNvPicPr>
            <a:picLocks noChangeAspect="1" noChangeArrowheads="1"/>
          </p:cNvPicPr>
          <p:nvPr/>
        </p:nvPicPr>
        <p:blipFill>
          <a:blip r:embed="rId2" cstate="print"/>
          <a:srcRect/>
          <a:stretch>
            <a:fillRect/>
          </a:stretch>
        </p:blipFill>
        <p:spPr bwMode="auto">
          <a:xfrm>
            <a:off x="285720" y="3071810"/>
            <a:ext cx="8707807" cy="321471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b="1"/>
              <a:t>在使用</a:t>
            </a:r>
            <a:r>
              <a:rPr lang="en-US" b="1"/>
              <a:t>CSS</a:t>
            </a:r>
            <a:r>
              <a:rPr lang="zh-CN" altLang="en-US" b="1"/>
              <a:t>排版的页面中，</a:t>
            </a:r>
            <a:r>
              <a:rPr lang="en-US" b="1"/>
              <a:t>&lt;div&gt;</a:t>
            </a:r>
            <a:r>
              <a:rPr lang="zh-CN" altLang="en-US" b="1"/>
              <a:t>与</a:t>
            </a:r>
            <a:r>
              <a:rPr lang="en-US" b="1"/>
              <a:t>&lt;span&gt;</a:t>
            </a:r>
            <a:r>
              <a:rPr lang="zh-CN" altLang="en-US" b="1"/>
              <a:t>是两个常用标记。利用这两个标记，加上</a:t>
            </a:r>
            <a:r>
              <a:rPr lang="en-US" b="1"/>
              <a:t>CSS</a:t>
            </a:r>
            <a:r>
              <a:rPr lang="zh-CN" altLang="en-US" b="1"/>
              <a:t>对其样式的控制，可以很方便的实现各种效果。</a:t>
            </a:r>
          </a:p>
          <a:p>
            <a:r>
              <a:rPr lang="en-US" b="1"/>
              <a:t>&lt;div&gt;</a:t>
            </a:r>
            <a:r>
              <a:rPr lang="zh-CN" altLang="en-US" b="1"/>
              <a:t>（</a:t>
            </a:r>
            <a:r>
              <a:rPr lang="en-US" b="1" err="1"/>
              <a:t>divsion</a:t>
            </a:r>
            <a:r>
              <a:rPr lang="zh-CN" altLang="en-US" b="1"/>
              <a:t>）简单而言是一个区块容器标记，即</a:t>
            </a:r>
            <a:r>
              <a:rPr lang="en-US" b="1"/>
              <a:t>&lt;div&gt;&lt;/div&gt;</a:t>
            </a:r>
            <a:r>
              <a:rPr lang="zh-CN" altLang="en-US" b="1"/>
              <a:t>之间相当于一个容器，可以容纳段落、标题、表格、图片，乃至章节、摘要和备注等各种</a:t>
            </a:r>
            <a:r>
              <a:rPr lang="en-US" b="1"/>
              <a:t>HTML</a:t>
            </a:r>
            <a:r>
              <a:rPr lang="zh-CN" altLang="en-US" b="1"/>
              <a:t>元素。</a:t>
            </a:r>
            <a:endParaRPr lang="en-US" altLang="zh-CN" b="1"/>
          </a:p>
          <a:p>
            <a:r>
              <a:rPr lang="zh-CN" altLang="en-US" b="1"/>
              <a:t>因此，可以把</a:t>
            </a:r>
            <a:r>
              <a:rPr lang="en-US" b="1"/>
              <a:t>&lt;div&gt;&lt;/div&gt;</a:t>
            </a:r>
            <a:r>
              <a:rPr lang="zh-CN" altLang="en-US" b="1"/>
              <a:t>中的内容视为一个独立的对象，用于</a:t>
            </a:r>
            <a:r>
              <a:rPr lang="en-US" b="1"/>
              <a:t>CSS</a:t>
            </a:r>
            <a:r>
              <a:rPr lang="zh-CN" altLang="en-US" b="1"/>
              <a:t>的控制。声明时只需要对</a:t>
            </a:r>
            <a:r>
              <a:rPr lang="en-US" b="1"/>
              <a:t>&lt;div&gt;</a:t>
            </a:r>
            <a:r>
              <a:rPr lang="zh-CN" altLang="en-US" b="1"/>
              <a:t>进行相应的控制，其中的各标记元素都会因此而改变。</a:t>
            </a:r>
          </a:p>
          <a:p>
            <a:endParaRPr lang="zh-CN" altLang="en-US"/>
          </a:p>
        </p:txBody>
      </p:sp>
      <p:sp>
        <p:nvSpPr>
          <p:cNvPr id="3" name="标题 2"/>
          <p:cNvSpPr>
            <a:spLocks noGrp="1"/>
          </p:cNvSpPr>
          <p:nvPr>
            <p:ph type="title"/>
          </p:nvPr>
        </p:nvSpPr>
        <p:spPr/>
        <p:txBody>
          <a:bodyPr>
            <a:normAutofit/>
          </a:bodyPr>
          <a:lstStyle/>
          <a:p>
            <a:r>
              <a:rPr lang="en-US"/>
              <a:t>3.4 CSS</a:t>
            </a:r>
            <a:r>
              <a:rPr lang="zh-CN" altLang="en-US"/>
              <a:t>布局与定位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a:solidFill>
                  <a:srgbClr val="FF0000"/>
                </a:solidFill>
                <a:latin typeface="+mn-ea"/>
              </a:rPr>
              <a:t>CSS</a:t>
            </a:r>
            <a:r>
              <a:rPr lang="en-US" altLang="zh-CN" sz="2800">
                <a:latin typeface="+mn-ea"/>
              </a:rPr>
              <a:t> (</a:t>
            </a:r>
            <a:r>
              <a:rPr lang="en-US" altLang="zh-CN" sz="2800" b="1">
                <a:latin typeface="+mn-ea"/>
              </a:rPr>
              <a:t>Cascading Style Sheet,</a:t>
            </a:r>
            <a:r>
              <a:rPr lang="zh-CN" altLang="en-US" sz="2800">
                <a:latin typeface="+mn-ea"/>
              </a:rPr>
              <a:t>层叠样式表单</a:t>
            </a:r>
            <a:r>
              <a:rPr lang="en-US" altLang="zh-CN" sz="2800">
                <a:latin typeface="+mn-ea"/>
              </a:rPr>
              <a:t>)</a:t>
            </a:r>
            <a:r>
              <a:rPr lang="zh-CN" altLang="en-US" sz="2800">
                <a:latin typeface="+mn-ea"/>
              </a:rPr>
              <a:t> </a:t>
            </a:r>
            <a:r>
              <a:rPr lang="en-US" altLang="zh-CN" sz="2800">
                <a:latin typeface="+mn-ea"/>
              </a:rPr>
              <a:t>,</a:t>
            </a:r>
            <a:r>
              <a:rPr lang="zh-CN" altLang="en-US" sz="2800">
                <a:latin typeface="+mn-ea"/>
              </a:rPr>
              <a:t>用于</a:t>
            </a:r>
            <a:r>
              <a:rPr lang="en-US" altLang="zh-CN" sz="2800">
                <a:latin typeface="+mn-ea"/>
              </a:rPr>
              <a:t>(</a:t>
            </a:r>
            <a:r>
              <a:rPr lang="zh-CN" altLang="en-US" sz="2800">
                <a:latin typeface="+mn-ea"/>
              </a:rPr>
              <a:t>增强</a:t>
            </a:r>
            <a:r>
              <a:rPr lang="en-US" altLang="zh-CN" sz="2800">
                <a:latin typeface="+mn-ea"/>
              </a:rPr>
              <a:t>)</a:t>
            </a:r>
            <a:r>
              <a:rPr lang="zh-CN" altLang="en-US" sz="2800">
                <a:latin typeface="+mn-ea"/>
              </a:rPr>
              <a:t>控制网页样式并允许将样式信息与网页内容分离的一种标记性语言。</a:t>
            </a:r>
          </a:p>
          <a:p>
            <a:endParaRPr lang="zh-CN" altLang="en-US">
              <a:latin typeface="+mn-ea"/>
            </a:endParaRPr>
          </a:p>
        </p:txBody>
      </p:sp>
      <p:sp>
        <p:nvSpPr>
          <p:cNvPr id="3" name="标题 2"/>
          <p:cNvSpPr>
            <a:spLocks noGrp="1"/>
          </p:cNvSpPr>
          <p:nvPr>
            <p:ph type="title"/>
          </p:nvPr>
        </p:nvSpPr>
        <p:spPr/>
        <p:txBody>
          <a:bodyPr/>
          <a:lstStyle/>
          <a:p>
            <a:r>
              <a:rPr lang="en-US" altLang="zh-CN">
                <a:latin typeface="黑体" pitchFamily="2" charset="-122"/>
                <a:ea typeface="黑体" pitchFamily="2" charset="-122"/>
              </a:rPr>
              <a:t>3.1 CSS</a:t>
            </a:r>
            <a:r>
              <a:rPr lang="zh-CN" altLang="en-US">
                <a:latin typeface="黑体" pitchFamily="2" charset="-122"/>
                <a:ea typeface="黑体" pitchFamily="2" charset="-122"/>
              </a:rPr>
              <a:t>简介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用</a:t>
            </a:r>
            <a:r>
              <a:rPr lang="en-US" altLang="zh-CN"/>
              <a:t>div</a:t>
            </a:r>
            <a:r>
              <a:rPr lang="zh-CN" altLang="en-US"/>
              <a:t>盒模型结构给各部分内容划分到不同的区块，然后用</a:t>
            </a:r>
            <a:r>
              <a:rPr lang="en-US" altLang="zh-CN" err="1"/>
              <a:t>css</a:t>
            </a:r>
            <a:r>
              <a:rPr lang="zh-CN" altLang="en-US"/>
              <a:t>来定义盒模型的位置、大小、边框、内外边距、排列方式等</a:t>
            </a:r>
            <a:endParaRPr lang="en-US" altLang="zh-CN"/>
          </a:p>
          <a:p>
            <a:r>
              <a:rPr lang="en-US" altLang="zh-CN"/>
              <a:t>div </a:t>
            </a:r>
            <a:r>
              <a:rPr lang="zh-CN" altLang="en-US"/>
              <a:t>用于搭建网站结构（框架）、</a:t>
            </a:r>
            <a:r>
              <a:rPr lang="en-US" altLang="zh-CN" err="1"/>
              <a:t>css</a:t>
            </a:r>
            <a:r>
              <a:rPr lang="en-US" altLang="zh-CN"/>
              <a:t> </a:t>
            </a:r>
            <a:r>
              <a:rPr lang="zh-CN" altLang="en-US"/>
              <a:t>用于创建网站表现（样式</a:t>
            </a:r>
            <a:r>
              <a:rPr lang="en-US" altLang="zh-CN"/>
              <a:t>/</a:t>
            </a:r>
            <a:r>
              <a:rPr lang="zh-CN" altLang="en-US"/>
              <a:t>美化），实质即使用</a:t>
            </a:r>
            <a:r>
              <a:rPr lang="en-US" altLang="zh-CN"/>
              <a:t>XHTML</a:t>
            </a:r>
            <a:r>
              <a:rPr lang="zh-CN" altLang="en-US"/>
              <a:t>对网站进行标准化重构，使用</a:t>
            </a:r>
            <a:r>
              <a:rPr lang="en-US" altLang="zh-CN"/>
              <a:t>CSS</a:t>
            </a:r>
            <a:r>
              <a:rPr lang="zh-CN" altLang="en-US"/>
              <a:t>将表现与内容分离，便于网站维护，简化</a:t>
            </a:r>
            <a:r>
              <a:rPr lang="en-US" altLang="zh-CN"/>
              <a:t>html</a:t>
            </a:r>
            <a:r>
              <a:rPr lang="zh-CN" altLang="en-US"/>
              <a:t>页面代码，可以获得一个较优秀的网站结构便于日后维护、协同工作和搜索引擎蜘蛛抓取。</a:t>
            </a: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46992F-0186-41D7-A02B-AF5106E9B2D4}"/>
              </a:ext>
            </a:extLst>
          </p:cNvPr>
          <p:cNvSpPr>
            <a:spLocks noGrp="1"/>
          </p:cNvSpPr>
          <p:nvPr>
            <p:ph idx="1"/>
          </p:nvPr>
        </p:nvSpPr>
        <p:spPr>
          <a:xfrm>
            <a:off x="406400" y="1470657"/>
            <a:ext cx="8229600" cy="4525963"/>
          </a:xfrm>
        </p:spPr>
        <p:txBody>
          <a:bodyPr/>
          <a:lstStyle/>
          <a:p>
            <a:pPr marL="109728" indent="0">
              <a:buNone/>
            </a:pPr>
            <a:r>
              <a:rPr lang="zh-CN" altLang="en-US"/>
              <a:t>所有页面中的元素都可以看成是一个盒子，占据着一定的页面空间，一个页面由很多这样的盒子组成，这些盒子之间会互相影响。</a:t>
            </a:r>
            <a:endParaRPr lang="en-US" altLang="zh-CN"/>
          </a:p>
          <a:p>
            <a:pPr marL="109728" indent="0">
              <a:buNone/>
            </a:pPr>
            <a:r>
              <a:rPr lang="zh-CN" altLang="en-US"/>
              <a:t>一、单个盒子的内部结构</a:t>
            </a:r>
            <a:endParaRPr lang="en-US" altLang="zh-CN"/>
          </a:p>
          <a:p>
            <a:pPr marL="109728" indent="0">
              <a:buNone/>
            </a:pPr>
            <a:r>
              <a:rPr lang="zh-CN" altLang="en-US"/>
              <a:t>二、多个盒子之间的相互关系</a:t>
            </a:r>
          </a:p>
        </p:txBody>
      </p:sp>
      <p:sp>
        <p:nvSpPr>
          <p:cNvPr id="3" name="标题 2"/>
          <p:cNvSpPr>
            <a:spLocks noGrp="1"/>
          </p:cNvSpPr>
          <p:nvPr>
            <p:ph type="title"/>
          </p:nvPr>
        </p:nvSpPr>
        <p:spPr>
          <a:xfrm>
            <a:off x="457200" y="274638"/>
            <a:ext cx="8229600" cy="1143000"/>
          </a:xfrm>
        </p:spPr>
        <p:txBody>
          <a:bodyPr/>
          <a:lstStyle/>
          <a:p>
            <a:r>
              <a:rPr lang="zh-CN" altLang="en-US"/>
              <a:t>盒属性</a:t>
            </a:r>
          </a:p>
        </p:txBody>
      </p:sp>
      <p:sp>
        <p:nvSpPr>
          <p:cNvPr id="5169" name="Rectangle 3"/>
          <p:cNvSpPr>
            <a:spLocks noChangeArrowheads="1"/>
          </p:cNvSpPr>
          <p:nvPr/>
        </p:nvSpPr>
        <p:spPr bwMode="auto">
          <a:xfrm>
            <a:off x="406400" y="1306190"/>
            <a:ext cx="8229600"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Pts val="2400"/>
              <a:buFontTx/>
              <a:buChar char="•"/>
              <a:tabLst/>
            </a:pPr>
            <a:endParaRPr kumimoji="0" lang="zh-CN" sz="32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95071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82800" y="2276946"/>
            <a:ext cx="4876800" cy="3429000"/>
            <a:chOff x="2082800" y="2276946"/>
            <a:chExt cx="4876800" cy="3429000"/>
          </a:xfrm>
        </p:grpSpPr>
        <p:sp>
          <p:nvSpPr>
            <p:cNvPr id="24" name="Rectangle 5"/>
            <p:cNvSpPr>
              <a:spLocks noChangeArrowheads="1"/>
            </p:cNvSpPr>
            <p:nvPr/>
          </p:nvSpPr>
          <p:spPr bwMode="auto">
            <a:xfrm>
              <a:off x="2082800" y="2276946"/>
              <a:ext cx="4876800" cy="3429000"/>
            </a:xfrm>
            <a:prstGeom prst="rect">
              <a:avLst/>
            </a:prstGeom>
            <a:solidFill>
              <a:schemeClr val="bg1"/>
            </a:solidFill>
            <a:ln w="19050">
              <a:solidFill>
                <a:schemeClr val="tx2"/>
              </a:solidFill>
              <a:prstDash val="dash"/>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5" name="Rectangle 6"/>
            <p:cNvSpPr>
              <a:spLocks noChangeArrowheads="1"/>
            </p:cNvSpPr>
            <p:nvPr/>
          </p:nvSpPr>
          <p:spPr bwMode="auto">
            <a:xfrm>
              <a:off x="2578100" y="2696046"/>
              <a:ext cx="3886200" cy="2590800"/>
            </a:xfrm>
            <a:prstGeom prst="rect">
              <a:avLst/>
            </a:prstGeom>
            <a:solidFill>
              <a:srgbClr val="000000"/>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6" name="Rectangle 7"/>
            <p:cNvSpPr>
              <a:spLocks noChangeArrowheads="1"/>
            </p:cNvSpPr>
            <p:nvPr/>
          </p:nvSpPr>
          <p:spPr bwMode="auto">
            <a:xfrm>
              <a:off x="3073400" y="3115146"/>
              <a:ext cx="2895600" cy="17526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 name="Rectangle 8"/>
            <p:cNvSpPr>
              <a:spLocks noChangeArrowheads="1"/>
            </p:cNvSpPr>
            <p:nvPr/>
          </p:nvSpPr>
          <p:spPr bwMode="auto">
            <a:xfrm>
              <a:off x="3530600" y="3496146"/>
              <a:ext cx="1981200" cy="990600"/>
            </a:xfrm>
            <a:prstGeom prst="rect">
              <a:avLst/>
            </a:prstGeom>
            <a:solidFill>
              <a:schemeClr val="bg2"/>
            </a:solidFill>
            <a:ln w="9525">
              <a:solidFill>
                <a:srgbClr val="333333"/>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 name="Text Box 10"/>
            <p:cNvSpPr txBox="1">
              <a:spLocks noChangeArrowheads="1"/>
            </p:cNvSpPr>
            <p:nvPr/>
          </p:nvSpPr>
          <p:spPr bwMode="auto">
            <a:xfrm>
              <a:off x="4073525" y="2291234"/>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chemeClr val="tx2"/>
                  </a:solidFill>
                  <a:latin typeface="Times New Roman" pitchFamily="18" charset="0"/>
                </a:rPr>
                <a:t>margin</a:t>
              </a:r>
            </a:p>
          </p:txBody>
        </p:sp>
        <p:sp>
          <p:nvSpPr>
            <p:cNvPr id="29" name="Text Box 11"/>
            <p:cNvSpPr txBox="1">
              <a:spLocks noChangeArrowheads="1"/>
            </p:cNvSpPr>
            <p:nvPr/>
          </p:nvSpPr>
          <p:spPr bwMode="auto">
            <a:xfrm>
              <a:off x="4092575" y="2734146"/>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chemeClr val="bg1"/>
                  </a:solidFill>
                  <a:latin typeface="Times New Roman" pitchFamily="18" charset="0"/>
                </a:rPr>
                <a:t>border</a:t>
              </a:r>
            </a:p>
          </p:txBody>
        </p:sp>
        <p:sp>
          <p:nvSpPr>
            <p:cNvPr id="30" name="Text Box 12"/>
            <p:cNvSpPr txBox="1">
              <a:spLocks noChangeArrowheads="1"/>
            </p:cNvSpPr>
            <p:nvPr/>
          </p:nvSpPr>
          <p:spPr bwMode="auto">
            <a:xfrm>
              <a:off x="4029075" y="3096096"/>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chemeClr val="tx2"/>
                  </a:solidFill>
                  <a:latin typeface="Times New Roman" pitchFamily="18" charset="0"/>
                </a:rPr>
                <a:t>padding</a:t>
              </a:r>
            </a:p>
          </p:txBody>
        </p:sp>
        <p:sp>
          <p:nvSpPr>
            <p:cNvPr id="31" name="Text Box 13"/>
            <p:cNvSpPr txBox="1">
              <a:spLocks noChangeArrowheads="1"/>
            </p:cNvSpPr>
            <p:nvPr/>
          </p:nvSpPr>
          <p:spPr bwMode="auto">
            <a:xfrm>
              <a:off x="4067175" y="3724746"/>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chemeClr val="tx2"/>
                  </a:solidFill>
                  <a:latin typeface="Times New Roman" pitchFamily="18" charset="0"/>
                </a:rPr>
                <a:t>content</a:t>
              </a:r>
            </a:p>
          </p:txBody>
        </p:sp>
      </p:grpSp>
      <p:sp>
        <p:nvSpPr>
          <p:cNvPr id="3" name="标题 2"/>
          <p:cNvSpPr>
            <a:spLocks noGrp="1"/>
          </p:cNvSpPr>
          <p:nvPr>
            <p:ph type="title"/>
          </p:nvPr>
        </p:nvSpPr>
        <p:spPr/>
        <p:txBody>
          <a:bodyPr/>
          <a:lstStyle/>
          <a:p>
            <a:r>
              <a:rPr lang="zh-CN" altLang="en-US"/>
              <a:t>盒属性</a:t>
            </a:r>
          </a:p>
        </p:txBody>
      </p:sp>
      <p:sp>
        <p:nvSpPr>
          <p:cNvPr id="5169" name="Rectangle 3"/>
          <p:cNvSpPr>
            <a:spLocks noChangeArrowheads="1"/>
          </p:cNvSpPr>
          <p:nvPr/>
        </p:nvSpPr>
        <p:spPr bwMode="auto">
          <a:xfrm>
            <a:off x="406400" y="1306190"/>
            <a:ext cx="8229600"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Pts val="2400"/>
              <a:buFontTx/>
              <a:buChar char="•"/>
              <a:tabLst/>
            </a:pPr>
            <a:r>
              <a:rPr kumimoji="0" lang="zh-CN" sz="2400" b="1" i="0" u="none" strike="noStrike" cap="none" normalizeH="0" baseline="0">
                <a:ln>
                  <a:noFill/>
                </a:ln>
                <a:solidFill>
                  <a:schemeClr val="tx1"/>
                </a:solidFill>
                <a:effectLst/>
                <a:latin typeface="Arial" pitchFamily="34" charset="0"/>
                <a:ea typeface="黑体" pitchFamily="49" charset="-122"/>
              </a:rPr>
              <a:t>方框属性</a:t>
            </a:r>
            <a:endParaRPr kumimoji="0" lang="zh-CN" sz="3200" b="0" i="0" u="none" strike="noStrike" cap="none" normalizeH="0" baseline="0">
              <a:ln>
                <a:noFill/>
              </a:ln>
              <a:solidFill>
                <a:schemeClr val="tx1"/>
              </a:solidFill>
              <a:effectLst/>
              <a:latin typeface="Arial" pitchFamily="34" charset="0"/>
            </a:endParaRPr>
          </a:p>
        </p:txBody>
      </p:sp>
      <p:sp>
        <p:nvSpPr>
          <p:cNvPr id="695301" name="AutoShape 5"/>
          <p:cNvSpPr>
            <a:spLocks noChangeArrowheads="1"/>
          </p:cNvSpPr>
          <p:nvPr/>
        </p:nvSpPr>
        <p:spPr bwMode="auto">
          <a:xfrm>
            <a:off x="7016750" y="2097088"/>
            <a:ext cx="1692275" cy="693737"/>
          </a:xfrm>
          <a:prstGeom prst="wedgeRoundRectCallout">
            <a:avLst>
              <a:gd name="adj1" fmla="val -72606"/>
              <a:gd name="adj2" fmla="val 106065"/>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margin-right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右边界</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5302" name="AutoShape 6"/>
          <p:cNvSpPr>
            <a:spLocks noChangeArrowheads="1"/>
          </p:cNvSpPr>
          <p:nvPr/>
        </p:nvSpPr>
        <p:spPr bwMode="auto">
          <a:xfrm>
            <a:off x="1128713" y="2600325"/>
            <a:ext cx="1584325" cy="693738"/>
          </a:xfrm>
          <a:prstGeom prst="wedgeRoundRectCallout">
            <a:avLst>
              <a:gd name="adj1" fmla="val 59019"/>
              <a:gd name="adj2" fmla="val 11681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margin-left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左边界</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5303" name="AutoShape 7"/>
          <p:cNvSpPr>
            <a:spLocks noChangeArrowheads="1"/>
          </p:cNvSpPr>
          <p:nvPr/>
        </p:nvSpPr>
        <p:spPr bwMode="auto">
          <a:xfrm>
            <a:off x="2987675" y="1422400"/>
            <a:ext cx="1584325" cy="693738"/>
          </a:xfrm>
          <a:prstGeom prst="wedgeRoundRectCallout">
            <a:avLst>
              <a:gd name="adj1" fmla="val 50801"/>
              <a:gd name="adj2" fmla="val 11888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margin-top</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上边界</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5304" name="AutoShape 8"/>
          <p:cNvSpPr>
            <a:spLocks noChangeArrowheads="1"/>
          </p:cNvSpPr>
          <p:nvPr/>
        </p:nvSpPr>
        <p:spPr bwMode="auto">
          <a:xfrm>
            <a:off x="2111375" y="5327650"/>
            <a:ext cx="2089150" cy="693738"/>
          </a:xfrm>
          <a:prstGeom prst="wedgeRoundRectCallout">
            <a:avLst>
              <a:gd name="adj1" fmla="val 71431"/>
              <a:gd name="adj2" fmla="val -40847"/>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margin-bottom</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下边界</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75" name="Line 9"/>
          <p:cNvSpPr>
            <a:spLocks noChangeShapeType="1"/>
          </p:cNvSpPr>
          <p:nvPr/>
        </p:nvSpPr>
        <p:spPr bwMode="auto">
          <a:xfrm>
            <a:off x="2124745" y="3645371"/>
            <a:ext cx="453355" cy="65088"/>
          </a:xfrm>
          <a:prstGeom prst="line">
            <a:avLst/>
          </a:prstGeom>
          <a:noFill/>
          <a:ln w="38100">
            <a:solidFill>
              <a:srgbClr val="FF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76" name="Line 10"/>
          <p:cNvSpPr>
            <a:spLocks noChangeShapeType="1"/>
          </p:cNvSpPr>
          <p:nvPr/>
        </p:nvSpPr>
        <p:spPr bwMode="auto">
          <a:xfrm>
            <a:off x="6377607" y="3233093"/>
            <a:ext cx="581993" cy="60970"/>
          </a:xfrm>
          <a:prstGeom prst="line">
            <a:avLst/>
          </a:prstGeom>
          <a:noFill/>
          <a:ln w="38100">
            <a:solidFill>
              <a:srgbClr val="FF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77" name="Line 11"/>
          <p:cNvSpPr>
            <a:spLocks noChangeShapeType="1"/>
          </p:cNvSpPr>
          <p:nvPr/>
        </p:nvSpPr>
        <p:spPr bwMode="auto">
          <a:xfrm flipH="1">
            <a:off x="4373312" y="4839543"/>
            <a:ext cx="14287" cy="447303"/>
          </a:xfrm>
          <a:prstGeom prst="line">
            <a:avLst/>
          </a:prstGeom>
          <a:noFill/>
          <a:ln w="38100">
            <a:solidFill>
              <a:srgbClr val="FF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5178" name="Line 12"/>
          <p:cNvSpPr>
            <a:spLocks noChangeShapeType="1"/>
          </p:cNvSpPr>
          <p:nvPr/>
        </p:nvSpPr>
        <p:spPr bwMode="auto">
          <a:xfrm>
            <a:off x="4299620" y="2248371"/>
            <a:ext cx="0" cy="460375"/>
          </a:xfrm>
          <a:prstGeom prst="line">
            <a:avLst/>
          </a:prstGeom>
          <a:noFill/>
          <a:ln w="38100">
            <a:solidFill>
              <a:srgbClr val="FF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695312" name="AutoShape 16"/>
          <p:cNvSpPr>
            <a:spLocks noChangeArrowheads="1"/>
          </p:cNvSpPr>
          <p:nvPr/>
        </p:nvSpPr>
        <p:spPr bwMode="auto">
          <a:xfrm>
            <a:off x="7242795" y="3710459"/>
            <a:ext cx="1800225" cy="693737"/>
          </a:xfrm>
          <a:prstGeom prst="wedgeRoundRectCallout">
            <a:avLst>
              <a:gd name="adj1" fmla="val -77778"/>
              <a:gd name="adj2" fmla="val 5572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border-width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边框的宽度</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5314" name="AutoShape 18"/>
          <p:cNvSpPr>
            <a:spLocks noChangeArrowheads="1"/>
          </p:cNvSpPr>
          <p:nvPr/>
        </p:nvSpPr>
        <p:spPr bwMode="auto">
          <a:xfrm>
            <a:off x="619459" y="4197027"/>
            <a:ext cx="1731963" cy="693738"/>
          </a:xfrm>
          <a:prstGeom prst="wedgeRoundRectCallout">
            <a:avLst>
              <a:gd name="adj1" fmla="val 74199"/>
              <a:gd name="adj2" fmla="val -5343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padding-left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左填充</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5315" name="AutoShape 19"/>
          <p:cNvSpPr>
            <a:spLocks noChangeArrowheads="1"/>
          </p:cNvSpPr>
          <p:nvPr/>
        </p:nvSpPr>
        <p:spPr bwMode="auto">
          <a:xfrm>
            <a:off x="6169025" y="5574184"/>
            <a:ext cx="2160588" cy="693738"/>
          </a:xfrm>
          <a:prstGeom prst="wedgeRoundRectCallout">
            <a:avLst>
              <a:gd name="adj1" fmla="val -81667"/>
              <a:gd name="adj2" fmla="val -6510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vert="horz" wrap="square" lIns="91440" tIns="45720" rIns="91440" bIns="45720" numCol="1" anchor="t"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padding-bottom</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下填充</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0706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5121" name="Group 65"/>
          <p:cNvGraphicFramePr>
            <a:graphicFrameLocks noGrp="1"/>
          </p:cNvGraphicFramePr>
          <p:nvPr>
            <p:extLst>
              <p:ext uri="{D42A27DB-BD31-4B8C-83A1-F6EECF244321}">
                <p14:modId xmlns:p14="http://schemas.microsoft.com/office/powerpoint/2010/main" val="4222450895"/>
              </p:ext>
            </p:extLst>
          </p:nvPr>
        </p:nvGraphicFramePr>
        <p:xfrm>
          <a:off x="899592" y="1340768"/>
          <a:ext cx="7762875" cy="4452938"/>
        </p:xfrm>
        <a:graphic>
          <a:graphicData uri="http://schemas.openxmlformats.org/drawingml/2006/table">
            <a:tbl>
              <a:tblPr/>
              <a:tblGrid>
                <a:gridCol w="1450975">
                  <a:extLst>
                    <a:ext uri="{9D8B030D-6E8A-4147-A177-3AD203B41FA5}">
                      <a16:colId xmlns:a16="http://schemas.microsoft.com/office/drawing/2014/main" val="20000"/>
                    </a:ext>
                  </a:extLst>
                </a:gridCol>
                <a:gridCol w="2466975">
                  <a:extLst>
                    <a:ext uri="{9D8B030D-6E8A-4147-A177-3AD203B41FA5}">
                      <a16:colId xmlns:a16="http://schemas.microsoft.com/office/drawing/2014/main" val="20001"/>
                    </a:ext>
                  </a:extLst>
                </a:gridCol>
                <a:gridCol w="3844925">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0000"/>
                          </a:solidFill>
                          <a:effectLst/>
                          <a:latin typeface="Arial" pitchFamily="34" charset="0"/>
                          <a:ea typeface="黑体" pitchFamily="49" charset="-122"/>
                          <a:cs typeface="宋体" pitchFamily="2" charset="-122"/>
                        </a:rPr>
                        <a:t>属 性</a:t>
                      </a:r>
                      <a:endParaRPr kumimoji="0" lang="zh-CN" sz="1800" b="0" i="0" u="none" strike="noStrike" cap="none" normalizeH="0" baseline="0">
                        <a:ln>
                          <a:noFill/>
                        </a:ln>
                        <a:solidFill>
                          <a:srgbClr val="FF0000"/>
                        </a:solidFill>
                        <a:effectLst/>
                        <a:latin typeface="Arial" pitchFamily="34" charset="0"/>
                        <a:ea typeface="宋体" pitchFamily="2" charset="-122"/>
                        <a:cs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Arial" pitchFamily="34" charset="0"/>
                          <a:ea typeface="黑体" pitchFamily="49" charset="-122"/>
                          <a:cs typeface="宋体" pitchFamily="2" charset="-122"/>
                        </a:rPr>
                        <a:t>CSS</a:t>
                      </a:r>
                      <a:r>
                        <a:rPr kumimoji="0" lang="zh-CN" sz="2000" b="1" i="0" u="none" strike="noStrike" cap="none" normalizeH="0" baseline="0">
                          <a:ln>
                            <a:noFill/>
                          </a:ln>
                          <a:solidFill>
                            <a:srgbClr val="FF0000"/>
                          </a:solidFill>
                          <a:effectLst/>
                          <a:latin typeface="Arial" pitchFamily="34" charset="0"/>
                          <a:ea typeface="黑体" pitchFamily="49" charset="-122"/>
                          <a:cs typeface="宋体" pitchFamily="2" charset="-122"/>
                        </a:rPr>
                        <a:t>名称</a:t>
                      </a:r>
                      <a:endParaRPr kumimoji="0" lang="zh-CN" sz="1800" b="0" i="0" u="none" strike="noStrike" cap="none" normalizeH="0" baseline="0">
                        <a:ln>
                          <a:noFill/>
                        </a:ln>
                        <a:solidFill>
                          <a:srgbClr val="FF0000"/>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0000"/>
                          </a:solidFill>
                          <a:effectLst/>
                          <a:latin typeface="Arial" pitchFamily="34" charset="0"/>
                          <a:ea typeface="黑体" pitchFamily="49" charset="-122"/>
                          <a:cs typeface="宋体" pitchFamily="2" charset="-122"/>
                        </a:rPr>
                        <a:t>说 明</a:t>
                      </a:r>
                      <a:endParaRPr kumimoji="0" lang="zh-CN" sz="1800" b="0" i="0" u="none" strike="noStrike" cap="none" normalizeH="0" baseline="0">
                        <a:ln>
                          <a:noFill/>
                        </a:ln>
                        <a:solidFill>
                          <a:srgbClr val="FF0000"/>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98463">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边界属性</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margin-top</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设置对象的上边距</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margin-right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设置对象的右边距</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margin-bottom</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设置对象的下边距</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margin-left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设置对象的左边距</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rgbClr val="0000FF"/>
                        </a:solidFill>
                        <a:effectLst/>
                        <a:latin typeface="Arial" pitchFamily="34" charset="0"/>
                        <a:ea typeface="黑体" pitchFamily="49"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rgbClr val="0000FF"/>
                          </a:solidFill>
                          <a:effectLst/>
                          <a:latin typeface="Arial" pitchFamily="34" charset="0"/>
                          <a:ea typeface="黑体" pitchFamily="49" charset="-122"/>
                          <a:cs typeface="宋体" pitchFamily="2" charset="-122"/>
                        </a:rPr>
                        <a:t>边框属性</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itchFamily="34" charset="0"/>
                          <a:ea typeface="黑体" pitchFamily="49" charset="-122"/>
                          <a:cs typeface="宋体" pitchFamily="2" charset="-122"/>
                        </a:rPr>
                        <a:t>border-style</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rgbClr val="0000FF"/>
                          </a:solidFill>
                          <a:effectLst/>
                          <a:latin typeface="Arial" pitchFamily="34" charset="0"/>
                          <a:ea typeface="黑体" pitchFamily="49" charset="-122"/>
                          <a:cs typeface="宋体" pitchFamily="2" charset="-122"/>
                        </a:rPr>
                        <a:t>设置边框的样式</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itchFamily="34" charset="0"/>
                          <a:ea typeface="黑体" pitchFamily="49" charset="-122"/>
                          <a:cs typeface="宋体" pitchFamily="2" charset="-122"/>
                        </a:rPr>
                        <a:t>border-width</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rgbClr val="0000FF"/>
                          </a:solidFill>
                          <a:effectLst/>
                          <a:latin typeface="Arial" pitchFamily="34" charset="0"/>
                          <a:ea typeface="黑体" pitchFamily="49" charset="-122"/>
                          <a:cs typeface="宋体" pitchFamily="2" charset="-122"/>
                        </a:rPr>
                        <a:t>设置边框的宽度</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Arial" pitchFamily="34" charset="0"/>
                          <a:ea typeface="黑体" pitchFamily="49" charset="-122"/>
                          <a:cs typeface="宋体" pitchFamily="2" charset="-122"/>
                        </a:rPr>
                        <a:t>border-color</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rgbClr val="0000FF"/>
                          </a:solidFill>
                          <a:effectLst/>
                          <a:latin typeface="Arial" pitchFamily="34" charset="0"/>
                          <a:ea typeface="黑体" pitchFamily="49" charset="-122"/>
                          <a:cs typeface="宋体" pitchFamily="2" charset="-122"/>
                        </a:rPr>
                        <a:t>设置边框的颜色</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填充属性</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padding-top</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设置内容与上边框之间的距离</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padding-right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设置内容与右边框之间的距离</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padding-bottom</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设置内容与下边框之间的距离</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1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cs typeface="宋体" pitchFamily="2" charset="-122"/>
                        </a:rPr>
                        <a:t>padding-left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a:ln>
                            <a:noFill/>
                          </a:ln>
                          <a:solidFill>
                            <a:schemeClr val="tx1"/>
                          </a:solidFill>
                          <a:effectLst/>
                          <a:latin typeface="Arial" pitchFamily="34" charset="0"/>
                          <a:ea typeface="黑体" pitchFamily="49" charset="-122"/>
                          <a:cs typeface="宋体" pitchFamily="2" charset="-122"/>
                        </a:rPr>
                        <a:t>设置内容与左边框之间的距离</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3085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019DA5-51A6-431F-81E5-88AA23CC4E6D}"/>
              </a:ext>
            </a:extLst>
          </p:cNvPr>
          <p:cNvSpPr>
            <a:spLocks noGrp="1"/>
          </p:cNvSpPr>
          <p:nvPr>
            <p:ph idx="1"/>
          </p:nvPr>
        </p:nvSpPr>
        <p:spPr/>
        <p:txBody>
          <a:bodyPr/>
          <a:lstStyle/>
          <a:p>
            <a:r>
              <a:rPr lang="zh-CN" altLang="en-US"/>
              <a:t>参考视频，</a:t>
            </a:r>
            <a:r>
              <a:rPr lang="en-US" altLang="zh-CN"/>
              <a:t>CSS</a:t>
            </a:r>
            <a:r>
              <a:rPr lang="zh-CN" altLang="en-US"/>
              <a:t>盒子模型</a:t>
            </a:r>
            <a:endParaRPr lang="en-US" altLang="zh-CN"/>
          </a:p>
          <a:p>
            <a:r>
              <a:rPr lang="en-US" altLang="zh-CN">
                <a:hlinkClick r:id="rId2"/>
              </a:rPr>
              <a:t>https://www.bilibili.com/video/av52670599?p=56</a:t>
            </a:r>
            <a:endParaRPr lang="en-US" altLang="zh-CN"/>
          </a:p>
          <a:p>
            <a:endParaRPr lang="en-US" altLang="zh-CN"/>
          </a:p>
          <a:p>
            <a:r>
              <a:rPr lang="zh-CN" altLang="en-US"/>
              <a:t>实例视频</a:t>
            </a:r>
            <a:endParaRPr lang="en-US" altLang="zh-CN"/>
          </a:p>
          <a:p>
            <a:r>
              <a:rPr lang="en-US" altLang="zh-CN">
                <a:hlinkClick r:id="rId3"/>
              </a:rPr>
              <a:t>https://www.bilibili.com/video/av52670599?p=61</a:t>
            </a:r>
            <a:endParaRPr lang="en-US" altLang="zh-CN"/>
          </a:p>
          <a:p>
            <a:endParaRPr lang="en-US" altLang="zh-CN"/>
          </a:p>
          <a:p>
            <a:endParaRPr lang="zh-CN" altLang="en-US"/>
          </a:p>
        </p:txBody>
      </p:sp>
      <p:sp>
        <p:nvSpPr>
          <p:cNvPr id="3" name="标题 2">
            <a:extLst>
              <a:ext uri="{FF2B5EF4-FFF2-40B4-BE49-F238E27FC236}">
                <a16:creationId xmlns:a16="http://schemas.microsoft.com/office/drawing/2014/main" id="{A3604C56-D52F-4A67-9643-F55CDA2DAAB7}"/>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81202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5BCF86-2301-4F32-B494-D6AFEBC680F5}"/>
              </a:ext>
            </a:extLst>
          </p:cNvPr>
          <p:cNvSpPr>
            <a:spLocks noGrp="1"/>
          </p:cNvSpPr>
          <p:nvPr>
            <p:ph idx="1"/>
          </p:nvPr>
        </p:nvSpPr>
        <p:spPr>
          <a:xfrm>
            <a:off x="457200" y="1481328"/>
            <a:ext cx="8229600" cy="5044016"/>
          </a:xfrm>
        </p:spPr>
        <p:txBody>
          <a:bodyPr>
            <a:normAutofit/>
          </a:bodyPr>
          <a:lstStyle/>
          <a:p>
            <a:r>
              <a:rPr lang="zh-CN" altLang="en-US"/>
              <a:t>行内元素（</a:t>
            </a:r>
            <a:r>
              <a:rPr lang="en-US" altLang="zh-CN"/>
              <a:t>inline element</a:t>
            </a:r>
            <a:r>
              <a:rPr lang="zh-CN" altLang="en-US"/>
              <a:t>）</a:t>
            </a:r>
            <a:endParaRPr lang="en-US" altLang="zh-CN"/>
          </a:p>
          <a:p>
            <a:pPr lvl="1"/>
            <a:r>
              <a:rPr lang="zh-CN" altLang="en-US"/>
              <a:t>特点是只占内容的宽度，默认不会换行，行内元素一般放文本或者其它的行内元素。常见内联元素</a:t>
            </a:r>
            <a:r>
              <a:rPr lang="en-US" altLang="zh-CN"/>
              <a:t>&lt;span&gt;&lt;a&gt;</a:t>
            </a:r>
          </a:p>
          <a:p>
            <a:r>
              <a:rPr lang="zh-CN" altLang="en-US"/>
              <a:t>块元素</a:t>
            </a:r>
            <a:r>
              <a:rPr lang="en-US" altLang="zh-CN"/>
              <a:t>(block element)</a:t>
            </a:r>
          </a:p>
          <a:p>
            <a:pPr lvl="1"/>
            <a:r>
              <a:rPr lang="zh-CN" altLang="en-US"/>
              <a:t>特点不管内容有多少，它要换行，同时沾满整行，块元素可以放文本，行内元素，块元素。常见块元素：</a:t>
            </a:r>
            <a:r>
              <a:rPr lang="en-US" altLang="zh-CN"/>
              <a:t>&lt;div&gt;</a:t>
            </a:r>
            <a:r>
              <a:rPr lang="zh-CN" altLang="en-US"/>
              <a:t>，</a:t>
            </a:r>
            <a:r>
              <a:rPr lang="en-US" altLang="zh-CN"/>
              <a:t>&lt;p&gt;</a:t>
            </a:r>
            <a:r>
              <a:rPr lang="zh-CN" altLang="en-US"/>
              <a:t>。</a:t>
            </a:r>
            <a:endParaRPr lang="en-US" altLang="zh-CN"/>
          </a:p>
          <a:p>
            <a:r>
              <a:rPr lang="zh-CN" altLang="en-US"/>
              <a:t>区别：</a:t>
            </a:r>
            <a:endParaRPr lang="en-US" altLang="zh-CN"/>
          </a:p>
          <a:p>
            <a:pPr lvl="1"/>
            <a:r>
              <a:rPr lang="zh-CN" altLang="en-US"/>
              <a:t>行内元素只占内容的宽度，块元素内容不管内容多少要占全行。 </a:t>
            </a:r>
          </a:p>
          <a:p>
            <a:pPr lvl="1"/>
            <a:r>
              <a:rPr lang="zh-CN" altLang="en-US"/>
              <a:t>行内元素只能容纳文本和其它行内元素，块元素可以容纳文本，行内元素和块元素。（与浏览器类版本和类型有关） </a:t>
            </a:r>
          </a:p>
          <a:p>
            <a:endParaRPr lang="en-US" altLang="zh-CN"/>
          </a:p>
        </p:txBody>
      </p:sp>
      <p:sp>
        <p:nvSpPr>
          <p:cNvPr id="3" name="标题 2">
            <a:extLst>
              <a:ext uri="{FF2B5EF4-FFF2-40B4-BE49-F238E27FC236}">
                <a16:creationId xmlns:a16="http://schemas.microsoft.com/office/drawing/2014/main" id="{158857AF-AFFD-485A-9978-CBCE91E06687}"/>
              </a:ext>
            </a:extLst>
          </p:cNvPr>
          <p:cNvSpPr>
            <a:spLocks noGrp="1"/>
          </p:cNvSpPr>
          <p:nvPr>
            <p:ph type="title"/>
          </p:nvPr>
        </p:nvSpPr>
        <p:spPr/>
        <p:txBody>
          <a:bodyPr/>
          <a:lstStyle/>
          <a:p>
            <a:r>
              <a:rPr lang="zh-CN" altLang="en-US"/>
              <a:t>行内元素和块元素</a:t>
            </a:r>
          </a:p>
        </p:txBody>
      </p:sp>
    </p:spTree>
    <p:extLst>
      <p:ext uri="{BB962C8B-B14F-4D97-AF65-F5344CB8AC3E}">
        <p14:creationId xmlns:p14="http://schemas.microsoft.com/office/powerpoint/2010/main" val="785145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DF1459-09F9-43AF-9E0E-25D92733C191}"/>
              </a:ext>
            </a:extLst>
          </p:cNvPr>
          <p:cNvSpPr>
            <a:spLocks noGrp="1"/>
          </p:cNvSpPr>
          <p:nvPr>
            <p:ph idx="1"/>
          </p:nvPr>
        </p:nvSpPr>
        <p:spPr/>
        <p:txBody>
          <a:bodyPr>
            <a:normAutofit/>
          </a:bodyPr>
          <a:lstStyle/>
          <a:p>
            <a:r>
              <a:rPr lang="en-US" altLang="zh-CN" sz="3200"/>
              <a:t>CSS </a:t>
            </a:r>
            <a:r>
              <a:rPr lang="zh-CN" altLang="en-US" sz="3200"/>
              <a:t>定位 </a:t>
            </a:r>
            <a:r>
              <a:rPr lang="en-US" altLang="zh-CN" sz="3200"/>
              <a:t>(Positioning) </a:t>
            </a:r>
            <a:r>
              <a:rPr lang="zh-CN" altLang="en-US" sz="3200"/>
              <a:t>属性允许对元素进行定位</a:t>
            </a:r>
            <a:endParaRPr lang="en-US" altLang="zh-CN" sz="3200"/>
          </a:p>
          <a:p>
            <a:r>
              <a:rPr lang="zh-CN" altLang="en-US" sz="3200"/>
              <a:t>定位的基本思想：它允许定义元素框相对于其正常位置应该出现的位置，或者相对于父元素、另一个元素甚至浏览器窗口本身的位置。</a:t>
            </a:r>
            <a:endParaRPr lang="en-US" altLang="zh-CN" sz="3200"/>
          </a:p>
        </p:txBody>
      </p:sp>
      <p:sp>
        <p:nvSpPr>
          <p:cNvPr id="3" name="标题 2">
            <a:extLst>
              <a:ext uri="{FF2B5EF4-FFF2-40B4-BE49-F238E27FC236}">
                <a16:creationId xmlns:a16="http://schemas.microsoft.com/office/drawing/2014/main" id="{C497E78E-5593-4AD8-9426-76D724A67296}"/>
              </a:ext>
            </a:extLst>
          </p:cNvPr>
          <p:cNvSpPr>
            <a:spLocks noGrp="1"/>
          </p:cNvSpPr>
          <p:nvPr>
            <p:ph type="title"/>
          </p:nvPr>
        </p:nvSpPr>
        <p:spPr/>
        <p:txBody>
          <a:bodyPr/>
          <a:lstStyle/>
          <a:p>
            <a:r>
              <a:rPr lang="en-US" altLang="zh-CN"/>
              <a:t>CSS </a:t>
            </a:r>
            <a:r>
              <a:rPr lang="zh-CN" altLang="en-US"/>
              <a:t>定位 </a:t>
            </a:r>
            <a:r>
              <a:rPr lang="en-US" altLang="zh-CN"/>
              <a:t>(Positioning)</a:t>
            </a:r>
            <a:endParaRPr lang="zh-CN" altLang="en-US"/>
          </a:p>
        </p:txBody>
      </p:sp>
    </p:spTree>
    <p:extLst>
      <p:ext uri="{BB962C8B-B14F-4D97-AF65-F5344CB8AC3E}">
        <p14:creationId xmlns:p14="http://schemas.microsoft.com/office/powerpoint/2010/main" val="2925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5BCF86-2301-4F32-B494-D6AFEBC680F5}"/>
              </a:ext>
            </a:extLst>
          </p:cNvPr>
          <p:cNvSpPr>
            <a:spLocks noGrp="1"/>
          </p:cNvSpPr>
          <p:nvPr>
            <p:ph idx="1"/>
          </p:nvPr>
        </p:nvSpPr>
        <p:spPr>
          <a:xfrm>
            <a:off x="457200" y="1481328"/>
            <a:ext cx="8229600" cy="5044016"/>
          </a:xfrm>
        </p:spPr>
        <p:txBody>
          <a:bodyPr>
            <a:normAutofit/>
          </a:bodyPr>
          <a:lstStyle/>
          <a:p>
            <a:pPr>
              <a:lnSpc>
                <a:spcPct val="120000"/>
              </a:lnSpc>
            </a:pPr>
            <a:r>
              <a:rPr lang="en-US" altLang="zh-CN"/>
              <a:t>CSS </a:t>
            </a:r>
            <a:r>
              <a:rPr lang="zh-CN" altLang="en-US"/>
              <a:t>有三种基本的定位机制：普通流、浮动和绝对定位。</a:t>
            </a:r>
          </a:p>
          <a:p>
            <a:pPr lvl="1">
              <a:lnSpc>
                <a:spcPct val="120000"/>
              </a:lnSpc>
            </a:pPr>
            <a:r>
              <a:rPr lang="zh-CN" altLang="en-US"/>
              <a:t>普通流：</a:t>
            </a:r>
            <a:r>
              <a:rPr lang="zh-CN" altLang="en-US">
                <a:solidFill>
                  <a:srgbClr val="FF0000"/>
                </a:solidFill>
              </a:rPr>
              <a:t>块级框从上到下一个接一个地排列（不设宽度时，</a:t>
            </a:r>
            <a:r>
              <a:rPr lang="zh-CN" altLang="en-US"/>
              <a:t>独占一行）</a:t>
            </a:r>
            <a:r>
              <a:rPr lang="zh-CN" altLang="en-US">
                <a:solidFill>
                  <a:srgbClr val="FF0000"/>
                </a:solidFill>
              </a:rPr>
              <a:t>，框之间的垂直距离是由框的垂直外边距计算出来</a:t>
            </a:r>
            <a:r>
              <a:rPr lang="zh-CN" altLang="en-US"/>
              <a:t>，行内元素会按顺序依次前后排列。</a:t>
            </a:r>
            <a:endParaRPr lang="zh-CN" altLang="en-US">
              <a:solidFill>
                <a:srgbClr val="FF0000"/>
              </a:solidFill>
            </a:endParaRPr>
          </a:p>
        </p:txBody>
      </p:sp>
      <p:sp>
        <p:nvSpPr>
          <p:cNvPr id="3" name="标题 2">
            <a:extLst>
              <a:ext uri="{FF2B5EF4-FFF2-40B4-BE49-F238E27FC236}">
                <a16:creationId xmlns:a16="http://schemas.microsoft.com/office/drawing/2014/main" id="{158857AF-AFFD-485A-9978-CBCE91E06687}"/>
              </a:ext>
            </a:extLst>
          </p:cNvPr>
          <p:cNvSpPr>
            <a:spLocks noGrp="1"/>
          </p:cNvSpPr>
          <p:nvPr>
            <p:ph type="title"/>
          </p:nvPr>
        </p:nvSpPr>
        <p:spPr/>
        <p:txBody>
          <a:bodyPr/>
          <a:lstStyle/>
          <a:p>
            <a:r>
              <a:rPr lang="zh-CN" altLang="en-US"/>
              <a:t>定位机制</a:t>
            </a:r>
          </a:p>
        </p:txBody>
      </p:sp>
      <p:pic>
        <p:nvPicPr>
          <p:cNvPr id="1026" name="图片 55">
            <a:extLst>
              <a:ext uri="{FF2B5EF4-FFF2-40B4-BE49-F238E27FC236}">
                <a16:creationId xmlns:a16="http://schemas.microsoft.com/office/drawing/2014/main" id="{041D564E-F743-4072-A0B6-415AB09BD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86110"/>
            <a:ext cx="5328592" cy="307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2F2E4FF-9EFC-4CDF-BD65-A3C7CBA040BE}"/>
              </a:ext>
            </a:extLst>
          </p:cNvPr>
          <p:cNvSpPr/>
          <p:nvPr/>
        </p:nvSpPr>
        <p:spPr>
          <a:xfrm>
            <a:off x="4644008" y="5229200"/>
            <a:ext cx="4379404"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2000"/>
              <a:t>脱标（</a:t>
            </a:r>
            <a:r>
              <a:rPr lang="en-US" altLang="zh-CN" sz="2000"/>
              <a:t>out of flow</a:t>
            </a:r>
            <a:r>
              <a:rPr lang="zh-CN" altLang="en-US" sz="2000"/>
              <a:t>）</a:t>
            </a:r>
          </a:p>
          <a:p>
            <a:r>
              <a:rPr lang="zh-CN" altLang="en-US" sz="2000"/>
              <a:t>脱离标准流有两种：浮动和定位</a:t>
            </a:r>
          </a:p>
        </p:txBody>
      </p:sp>
    </p:spTree>
    <p:extLst>
      <p:ext uri="{BB962C8B-B14F-4D97-AF65-F5344CB8AC3E}">
        <p14:creationId xmlns:p14="http://schemas.microsoft.com/office/powerpoint/2010/main" val="6604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4559D5-8B58-461C-95F0-80874DCD07C6}"/>
              </a:ext>
            </a:extLst>
          </p:cNvPr>
          <p:cNvSpPr>
            <a:spLocks noGrp="1"/>
          </p:cNvSpPr>
          <p:nvPr>
            <p:ph idx="1"/>
          </p:nvPr>
        </p:nvSpPr>
        <p:spPr/>
        <p:txBody>
          <a:bodyPr/>
          <a:lstStyle/>
          <a:p>
            <a:r>
              <a:rPr lang="en-US" altLang="zh-CN"/>
              <a:t>float</a:t>
            </a:r>
            <a:r>
              <a:rPr lang="zh-CN" altLang="en-US"/>
              <a:t>：设置元素浮动到页面的边缘。取值如下：</a:t>
            </a:r>
          </a:p>
          <a:p>
            <a:pPr lvl="1"/>
            <a:r>
              <a:rPr lang="en-US" altLang="zh-CN"/>
              <a:t>none</a:t>
            </a:r>
            <a:r>
              <a:rPr lang="zh-CN" altLang="en-US"/>
              <a:t>：缺省值，不浮动</a:t>
            </a:r>
          </a:p>
          <a:p>
            <a:pPr lvl="1"/>
            <a:r>
              <a:rPr lang="en-US" altLang="zh-CN"/>
              <a:t>left:</a:t>
            </a:r>
            <a:r>
              <a:rPr lang="zh-CN" altLang="en-US"/>
              <a:t>元素在页面左边缘浮动</a:t>
            </a:r>
            <a:r>
              <a:rPr lang="en-US" altLang="zh-CN"/>
              <a:t>,</a:t>
            </a:r>
            <a:r>
              <a:rPr lang="zh-CN" altLang="en-US"/>
              <a:t>让出自己右边空间，给下一个元素显示；</a:t>
            </a:r>
          </a:p>
          <a:p>
            <a:pPr lvl="1"/>
            <a:r>
              <a:rPr lang="en-US" altLang="zh-CN"/>
              <a:t>right:</a:t>
            </a:r>
            <a:r>
              <a:rPr lang="zh-CN" altLang="en-US"/>
              <a:t>元素在页面右边缘浮动</a:t>
            </a:r>
            <a:r>
              <a:rPr lang="en-US" altLang="zh-CN"/>
              <a:t>,</a:t>
            </a:r>
            <a:r>
              <a:rPr lang="zh-CN" altLang="en-US"/>
              <a:t>直到碰到他的父元素的右边界。</a:t>
            </a:r>
            <a:endParaRPr lang="en-US" altLang="zh-CN"/>
          </a:p>
          <a:p>
            <a:pPr lvl="1"/>
            <a:endParaRPr lang="en-US" altLang="zh-CN"/>
          </a:p>
          <a:p>
            <a:r>
              <a:rPr lang="zh-CN" altLang="zh-CN" sz="2800"/>
              <a:t>浮动目的：就是可以让多个块级元素一行内显示，从而实现布局效果。</a:t>
            </a:r>
          </a:p>
          <a:p>
            <a:r>
              <a:rPr lang="zh-CN" altLang="zh-CN" sz="2800"/>
              <a:t>浮动种类：左浮动和右浮动。</a:t>
            </a:r>
          </a:p>
          <a:p>
            <a:pPr lvl="1"/>
            <a:endParaRPr lang="en-US" altLang="zh-CN"/>
          </a:p>
        </p:txBody>
      </p:sp>
      <p:sp>
        <p:nvSpPr>
          <p:cNvPr id="3" name="标题 2">
            <a:extLst>
              <a:ext uri="{FF2B5EF4-FFF2-40B4-BE49-F238E27FC236}">
                <a16:creationId xmlns:a16="http://schemas.microsoft.com/office/drawing/2014/main" id="{4B515DFB-380D-447D-BF19-07733B89E062}"/>
              </a:ext>
            </a:extLst>
          </p:cNvPr>
          <p:cNvSpPr>
            <a:spLocks noGrp="1"/>
          </p:cNvSpPr>
          <p:nvPr>
            <p:ph type="title"/>
          </p:nvPr>
        </p:nvSpPr>
        <p:spPr/>
        <p:txBody>
          <a:bodyPr>
            <a:normAutofit/>
          </a:bodyPr>
          <a:lstStyle/>
          <a:p>
            <a:r>
              <a:rPr lang="en-US" altLang="zh-CN">
                <a:effectLst/>
              </a:rPr>
              <a:t>CSS  </a:t>
            </a:r>
            <a:r>
              <a:rPr lang="en-US" altLang="zh-CN"/>
              <a:t>Float</a:t>
            </a:r>
            <a:r>
              <a:rPr lang="zh-CN" altLang="en-US"/>
              <a:t>属性</a:t>
            </a:r>
          </a:p>
        </p:txBody>
      </p:sp>
    </p:spTree>
    <p:extLst>
      <p:ext uri="{BB962C8B-B14F-4D97-AF65-F5344CB8AC3E}">
        <p14:creationId xmlns:p14="http://schemas.microsoft.com/office/powerpoint/2010/main" val="90857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0683CDF-148B-4AEA-8A0F-2F3187AC832F}"/>
              </a:ext>
            </a:extLst>
          </p:cNvPr>
          <p:cNvSpPr>
            <a:spLocks noGrp="1" noChangeArrowheads="1"/>
          </p:cNvSpPr>
          <p:nvPr>
            <p:ph type="title"/>
          </p:nvPr>
        </p:nvSpPr>
        <p:spPr/>
        <p:txBody>
          <a:bodyPr/>
          <a:lstStyle/>
          <a:p>
            <a:r>
              <a:rPr lang="en-US" altLang="zh-CN"/>
              <a:t>Float</a:t>
            </a:r>
            <a:r>
              <a:rPr lang="zh-CN" altLang="en-US"/>
              <a:t>属性</a:t>
            </a:r>
            <a:endParaRPr lang="zh-CN" altLang="en-US" sz="2400"/>
          </a:p>
        </p:txBody>
      </p:sp>
      <p:sp>
        <p:nvSpPr>
          <p:cNvPr id="67587" name="Rectangle 3">
            <a:extLst>
              <a:ext uri="{FF2B5EF4-FFF2-40B4-BE49-F238E27FC236}">
                <a16:creationId xmlns:a16="http://schemas.microsoft.com/office/drawing/2014/main" id="{96A2CC51-D032-45DC-B16E-7B797D7E9D6E}"/>
              </a:ext>
            </a:extLst>
          </p:cNvPr>
          <p:cNvSpPr>
            <a:spLocks noGrp="1" noChangeArrowheads="1"/>
          </p:cNvSpPr>
          <p:nvPr>
            <p:ph type="body" idx="1"/>
          </p:nvPr>
        </p:nvSpPr>
        <p:spPr/>
        <p:txBody>
          <a:bodyPr/>
          <a:lstStyle/>
          <a:p>
            <a:pPr eaLnBrk="1" hangingPunct="1"/>
            <a:r>
              <a:rPr lang="zh-CN" altLang="en-US" sz="2000"/>
              <a:t>当把框 </a:t>
            </a:r>
            <a:r>
              <a:rPr lang="en-US" altLang="zh-CN" sz="2000"/>
              <a:t>1 </a:t>
            </a:r>
            <a:r>
              <a:rPr lang="zh-CN" altLang="en-US" sz="2000"/>
              <a:t>向右浮动时，它脱离文档流并且向右移动，直到它的右边缘碰到包含框的右边缘：</a:t>
            </a:r>
          </a:p>
        </p:txBody>
      </p:sp>
      <p:pic>
        <p:nvPicPr>
          <p:cNvPr id="67588" name="图片 1">
            <a:extLst>
              <a:ext uri="{FF2B5EF4-FFF2-40B4-BE49-F238E27FC236}">
                <a16:creationId xmlns:a16="http://schemas.microsoft.com/office/drawing/2014/main" id="{269E86FF-7E27-420E-BFA5-6515599AF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2376488"/>
            <a:ext cx="50101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a:t>HTML </a:t>
            </a:r>
            <a:r>
              <a:rPr lang="zh-CN" altLang="en-US"/>
              <a:t>标签原本被设计为用于定义文档内容。通过使用 </a:t>
            </a:r>
            <a:r>
              <a:rPr lang="en-US" altLang="zh-CN"/>
              <a:t>&lt;h1&gt;</a:t>
            </a:r>
            <a:r>
              <a:rPr lang="zh-CN" altLang="en-US"/>
              <a:t>、</a:t>
            </a:r>
            <a:r>
              <a:rPr lang="en-US" altLang="zh-CN"/>
              <a:t>&lt;p&gt;</a:t>
            </a:r>
            <a:r>
              <a:rPr lang="zh-CN" altLang="en-US"/>
              <a:t>、</a:t>
            </a:r>
            <a:r>
              <a:rPr lang="en-US" altLang="zh-CN"/>
              <a:t>&lt;table&gt; </a:t>
            </a:r>
            <a:r>
              <a:rPr lang="zh-CN" altLang="en-US"/>
              <a:t>这样的标签，</a:t>
            </a:r>
            <a:r>
              <a:rPr lang="en-US" altLang="zh-CN"/>
              <a:t>HTML </a:t>
            </a:r>
            <a:r>
              <a:rPr lang="zh-CN" altLang="en-US"/>
              <a:t>的初衷是表达“这是标题”、“这是段落”、“这是表格”之类的信息。同时文档布局由浏览器来完成，而不使用任何的格式化标签。</a:t>
            </a:r>
          </a:p>
          <a:p>
            <a:r>
              <a:rPr lang="zh-CN" altLang="en-US"/>
              <a:t>由于两种主要的浏览器（</a:t>
            </a:r>
            <a:r>
              <a:rPr lang="en-US" altLang="zh-CN"/>
              <a:t>Netscape </a:t>
            </a:r>
            <a:r>
              <a:rPr lang="zh-CN" altLang="en-US"/>
              <a:t>和 </a:t>
            </a:r>
            <a:r>
              <a:rPr lang="en-US" altLang="zh-CN"/>
              <a:t>Internet Explorer</a:t>
            </a:r>
            <a:r>
              <a:rPr lang="zh-CN" altLang="en-US"/>
              <a:t>）不断地将新的 </a:t>
            </a:r>
            <a:r>
              <a:rPr lang="en-US" altLang="zh-CN"/>
              <a:t>HTML </a:t>
            </a:r>
            <a:r>
              <a:rPr lang="zh-CN" altLang="en-US"/>
              <a:t>标签和属性（如字体标签和颜色属性）添加到 </a:t>
            </a:r>
            <a:r>
              <a:rPr lang="en-US" altLang="zh-CN"/>
              <a:t>HTML </a:t>
            </a:r>
            <a:r>
              <a:rPr lang="zh-CN" altLang="en-US"/>
              <a:t>规范中，创建文档内容清晰地独立于文档表现层的站点变得越来越困难。</a:t>
            </a:r>
          </a:p>
          <a:p>
            <a:r>
              <a:rPr lang="zh-CN" altLang="en-US"/>
              <a:t>为了解决这个问题，万维网联盟（</a:t>
            </a:r>
            <a:r>
              <a:rPr lang="en-US" altLang="zh-CN"/>
              <a:t>W3C</a:t>
            </a:r>
            <a:r>
              <a:rPr lang="zh-CN" altLang="en-US"/>
              <a:t>），这个非营利的标准化联盟，肩负起了 </a:t>
            </a:r>
            <a:r>
              <a:rPr lang="en-US" altLang="zh-CN"/>
              <a:t>HTML </a:t>
            </a:r>
            <a:r>
              <a:rPr lang="zh-CN" altLang="en-US"/>
              <a:t>标准化的使命，并在 </a:t>
            </a:r>
            <a:r>
              <a:rPr lang="en-US" altLang="zh-CN"/>
              <a:t>HTML 4.0 </a:t>
            </a:r>
            <a:r>
              <a:rPr lang="zh-CN" altLang="en-US"/>
              <a:t>之外创造出样式（</a:t>
            </a:r>
            <a:r>
              <a:rPr lang="en-US" altLang="zh-CN"/>
              <a:t>Style</a:t>
            </a:r>
            <a:r>
              <a:rPr lang="zh-CN" altLang="en-US"/>
              <a:t>）。</a:t>
            </a:r>
          </a:p>
          <a:p>
            <a:r>
              <a:rPr lang="zh-CN" altLang="en-US"/>
              <a:t>所有的主流浏览器均支持层叠样式表。</a:t>
            </a:r>
          </a:p>
          <a:p>
            <a:endParaRPr lang="zh-CN" altLang="en-US"/>
          </a:p>
        </p:txBody>
      </p:sp>
      <p:sp>
        <p:nvSpPr>
          <p:cNvPr id="3" name="标题 2"/>
          <p:cNvSpPr>
            <a:spLocks noGrp="1"/>
          </p:cNvSpPr>
          <p:nvPr>
            <p:ph type="title"/>
          </p:nvPr>
        </p:nvSpPr>
        <p:spPr/>
        <p:txBody>
          <a:bodyPr/>
          <a:lstStyle/>
          <a:p>
            <a:r>
              <a:rPr lang="zh-CN" altLang="en-US"/>
              <a:t>普遍的问题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1143A15-2C2D-4697-BD0E-D0C22C909E01}"/>
              </a:ext>
            </a:extLst>
          </p:cNvPr>
          <p:cNvSpPr>
            <a:spLocks noGrp="1" noChangeArrowheads="1"/>
          </p:cNvSpPr>
          <p:nvPr>
            <p:ph type="title"/>
          </p:nvPr>
        </p:nvSpPr>
        <p:spPr/>
        <p:txBody>
          <a:bodyPr/>
          <a:lstStyle/>
          <a:p>
            <a:r>
              <a:rPr lang="en-US" altLang="zh-CN"/>
              <a:t>Float</a:t>
            </a:r>
            <a:r>
              <a:rPr lang="zh-CN" altLang="en-US"/>
              <a:t>属性</a:t>
            </a:r>
            <a:endParaRPr lang="zh-CN" altLang="en-US" sz="2400"/>
          </a:p>
        </p:txBody>
      </p:sp>
      <p:sp>
        <p:nvSpPr>
          <p:cNvPr id="69635" name="Rectangle 3">
            <a:extLst>
              <a:ext uri="{FF2B5EF4-FFF2-40B4-BE49-F238E27FC236}">
                <a16:creationId xmlns:a16="http://schemas.microsoft.com/office/drawing/2014/main" id="{E6D10156-EC08-4A79-9A71-C5F69FCDB665}"/>
              </a:ext>
            </a:extLst>
          </p:cNvPr>
          <p:cNvSpPr>
            <a:spLocks noGrp="1" noChangeArrowheads="1"/>
          </p:cNvSpPr>
          <p:nvPr>
            <p:ph type="body" idx="1"/>
          </p:nvPr>
        </p:nvSpPr>
        <p:spPr/>
        <p:txBody>
          <a:bodyPr/>
          <a:lstStyle/>
          <a:p>
            <a:pPr eaLnBrk="1" hangingPunct="1"/>
            <a:r>
              <a:rPr lang="zh-CN" altLang="en-US" sz="2000"/>
              <a:t>当框 </a:t>
            </a:r>
            <a:r>
              <a:rPr lang="en-US" altLang="zh-CN" sz="2000"/>
              <a:t>1 </a:t>
            </a:r>
            <a:r>
              <a:rPr lang="zh-CN" altLang="en-US" sz="2000"/>
              <a:t>向左浮动时，它脱离文档流并且向左移动，直到它的左边缘碰到包含框的左边缘。因为它不再处于文档流中，所以它不占据空间，实际上覆盖住了框 </a:t>
            </a:r>
            <a:r>
              <a:rPr lang="en-US" altLang="zh-CN" sz="2000"/>
              <a:t>2</a:t>
            </a:r>
            <a:r>
              <a:rPr lang="zh-CN" altLang="en-US" sz="2000"/>
              <a:t>，使框 </a:t>
            </a:r>
            <a:r>
              <a:rPr lang="en-US" altLang="zh-CN" sz="2000"/>
              <a:t>2 </a:t>
            </a:r>
            <a:r>
              <a:rPr lang="zh-CN" altLang="en-US" sz="2000"/>
              <a:t>从视图中消失。</a:t>
            </a:r>
          </a:p>
          <a:p>
            <a:pPr eaLnBrk="1" hangingPunct="1"/>
            <a:r>
              <a:rPr lang="zh-CN" altLang="en-US" sz="2000"/>
              <a:t>如果把所有三个框都向左移动，那么框 </a:t>
            </a:r>
            <a:r>
              <a:rPr lang="en-US" altLang="zh-CN" sz="2000"/>
              <a:t>1 </a:t>
            </a:r>
            <a:r>
              <a:rPr lang="zh-CN" altLang="en-US" sz="2000"/>
              <a:t>向左浮动直到碰到包含框，另外两个框向左浮动直到碰到前一个浮动框。</a:t>
            </a:r>
          </a:p>
        </p:txBody>
      </p:sp>
      <p:pic>
        <p:nvPicPr>
          <p:cNvPr id="69636" name="图片 1">
            <a:extLst>
              <a:ext uri="{FF2B5EF4-FFF2-40B4-BE49-F238E27FC236}">
                <a16:creationId xmlns:a16="http://schemas.microsoft.com/office/drawing/2014/main" id="{57ECEEC5-E1B4-46F5-9A5A-7BE992C180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3503613"/>
            <a:ext cx="50101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5B1238E-6B2E-458D-96A3-0EADCE1A5614}"/>
              </a:ext>
            </a:extLst>
          </p:cNvPr>
          <p:cNvSpPr>
            <a:spLocks noGrp="1" noChangeArrowheads="1"/>
          </p:cNvSpPr>
          <p:nvPr>
            <p:ph type="title"/>
          </p:nvPr>
        </p:nvSpPr>
        <p:spPr/>
        <p:txBody>
          <a:bodyPr/>
          <a:lstStyle/>
          <a:p>
            <a:r>
              <a:rPr lang="en-US" altLang="zh-CN"/>
              <a:t>Float</a:t>
            </a:r>
            <a:r>
              <a:rPr lang="zh-CN" altLang="en-US"/>
              <a:t>属性</a:t>
            </a:r>
            <a:endParaRPr lang="zh-CN" altLang="en-US" sz="2400"/>
          </a:p>
        </p:txBody>
      </p:sp>
      <p:sp>
        <p:nvSpPr>
          <p:cNvPr id="71683" name="Rectangle 3">
            <a:extLst>
              <a:ext uri="{FF2B5EF4-FFF2-40B4-BE49-F238E27FC236}">
                <a16:creationId xmlns:a16="http://schemas.microsoft.com/office/drawing/2014/main" id="{75E5CAE8-16F8-4EAE-A1A7-A8AEF6AF4729}"/>
              </a:ext>
            </a:extLst>
          </p:cNvPr>
          <p:cNvSpPr>
            <a:spLocks noGrp="1" noChangeArrowheads="1"/>
          </p:cNvSpPr>
          <p:nvPr>
            <p:ph type="body" idx="1"/>
          </p:nvPr>
        </p:nvSpPr>
        <p:spPr/>
        <p:txBody>
          <a:bodyPr/>
          <a:lstStyle/>
          <a:p>
            <a:pPr eaLnBrk="1" hangingPunct="1"/>
            <a:r>
              <a:rPr lang="zh-CN" altLang="en-US" sz="2000"/>
              <a:t>如果包含框太窄，无法容纳水平排列的三个浮动元素，那么其它浮动块向下移动，直到有足够的空间。如果浮动元素的高度不同，那么当它们向下移动时可能被其它浮动元素“卡住”：</a:t>
            </a:r>
          </a:p>
        </p:txBody>
      </p:sp>
      <p:pic>
        <p:nvPicPr>
          <p:cNvPr id="71684" name="图片 1">
            <a:extLst>
              <a:ext uri="{FF2B5EF4-FFF2-40B4-BE49-F238E27FC236}">
                <a16:creationId xmlns:a16="http://schemas.microsoft.com/office/drawing/2014/main" id="{2DAB644D-C55D-4F35-BD26-4C1C263E50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3175000"/>
            <a:ext cx="50101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00C98F-7160-4197-9725-9F3620FD4689}"/>
              </a:ext>
            </a:extLst>
          </p:cNvPr>
          <p:cNvSpPr>
            <a:spLocks noGrp="1"/>
          </p:cNvSpPr>
          <p:nvPr>
            <p:ph idx="1"/>
          </p:nvPr>
        </p:nvSpPr>
        <p:spPr>
          <a:xfrm>
            <a:off x="457200" y="1484784"/>
            <a:ext cx="8229600" cy="5098578"/>
          </a:xfrm>
        </p:spPr>
        <p:txBody>
          <a:bodyPr>
            <a:normAutofit fontScale="77500" lnSpcReduction="20000"/>
          </a:bodyPr>
          <a:lstStyle/>
          <a:p>
            <a:pPr marL="109728" indent="0">
              <a:lnSpc>
                <a:spcPct val="120000"/>
              </a:lnSpc>
              <a:buNone/>
            </a:pPr>
            <a:r>
              <a:rPr lang="zh-CN" altLang="en-US"/>
              <a:t>通过使用 </a:t>
            </a:r>
            <a:r>
              <a:rPr lang="en-US" altLang="zh-CN"/>
              <a:t>position </a:t>
            </a:r>
            <a:r>
              <a:rPr lang="zh-CN" altLang="en-US"/>
              <a:t>属性，可以选择 </a:t>
            </a:r>
            <a:r>
              <a:rPr lang="en-US" altLang="zh-CN"/>
              <a:t>4 </a:t>
            </a:r>
            <a:r>
              <a:rPr lang="zh-CN" altLang="en-US"/>
              <a:t>种不同类型的定位</a:t>
            </a:r>
          </a:p>
          <a:p>
            <a:pPr>
              <a:lnSpc>
                <a:spcPct val="120000"/>
              </a:lnSpc>
            </a:pPr>
            <a:r>
              <a:rPr lang="en-US" altLang="zh-CN"/>
              <a:t>static</a:t>
            </a:r>
          </a:p>
          <a:p>
            <a:pPr lvl="1">
              <a:lnSpc>
                <a:spcPct val="120000"/>
              </a:lnSpc>
            </a:pPr>
            <a:r>
              <a:rPr lang="zh-CN" altLang="en-US"/>
              <a:t>元素框正常生成。块级元素生成一个矩形框，作为文档流的一部分，行内元素则会创建一个或多个行框，置于其父元素中。</a:t>
            </a:r>
          </a:p>
          <a:p>
            <a:pPr>
              <a:lnSpc>
                <a:spcPct val="120000"/>
              </a:lnSpc>
            </a:pPr>
            <a:r>
              <a:rPr lang="en-US" altLang="zh-CN"/>
              <a:t>relative</a:t>
            </a:r>
          </a:p>
          <a:p>
            <a:pPr lvl="1">
              <a:lnSpc>
                <a:spcPct val="120000"/>
              </a:lnSpc>
            </a:pPr>
            <a:r>
              <a:rPr lang="zh-CN" altLang="en-US"/>
              <a:t>元素框偏移某个距离。元素仍保持其未定位前的形状，它原本所占的空间仍保留。</a:t>
            </a:r>
          </a:p>
          <a:p>
            <a:pPr>
              <a:lnSpc>
                <a:spcPct val="120000"/>
              </a:lnSpc>
            </a:pPr>
            <a:r>
              <a:rPr lang="en-US" altLang="zh-CN"/>
              <a:t>absolute</a:t>
            </a:r>
          </a:p>
          <a:p>
            <a:pPr lvl="1">
              <a:lnSpc>
                <a:spcPct val="120000"/>
              </a:lnSpc>
            </a:pPr>
            <a:r>
              <a:rPr lang="zh-CN" altLang="en-US"/>
              <a:t>元素框从文档流完全删除，并相对于其包含块定位。包含块可能是文档中的另一个元素或者是初始包含块。元素原先在正常文档流中所占的空间会关闭，就好像元素原来不存在一样。元素定位后生成一个块级框，而不论原来它在正常流中生成何种类型的框。</a:t>
            </a:r>
          </a:p>
          <a:p>
            <a:pPr>
              <a:lnSpc>
                <a:spcPct val="120000"/>
              </a:lnSpc>
            </a:pPr>
            <a:r>
              <a:rPr lang="en-US" altLang="zh-CN"/>
              <a:t>fixed</a:t>
            </a:r>
          </a:p>
          <a:p>
            <a:pPr lvl="1">
              <a:lnSpc>
                <a:spcPct val="120000"/>
              </a:lnSpc>
            </a:pPr>
            <a:r>
              <a:rPr lang="zh-CN" altLang="en-US"/>
              <a:t>元素框的表现类似于将 </a:t>
            </a:r>
            <a:r>
              <a:rPr lang="en-US" altLang="zh-CN"/>
              <a:t>position </a:t>
            </a:r>
            <a:r>
              <a:rPr lang="zh-CN" altLang="en-US"/>
              <a:t>设置为 </a:t>
            </a:r>
            <a:r>
              <a:rPr lang="en-US" altLang="zh-CN"/>
              <a:t>absolute</a:t>
            </a:r>
            <a:r>
              <a:rPr lang="zh-CN" altLang="en-US"/>
              <a:t>，不过其包含块是视窗本身。</a:t>
            </a:r>
          </a:p>
        </p:txBody>
      </p:sp>
      <p:sp>
        <p:nvSpPr>
          <p:cNvPr id="3" name="标题 2">
            <a:extLst>
              <a:ext uri="{FF2B5EF4-FFF2-40B4-BE49-F238E27FC236}">
                <a16:creationId xmlns:a16="http://schemas.microsoft.com/office/drawing/2014/main" id="{89E35899-A03C-479E-B0D2-4F161E7861C0}"/>
              </a:ext>
            </a:extLst>
          </p:cNvPr>
          <p:cNvSpPr>
            <a:spLocks noGrp="1"/>
          </p:cNvSpPr>
          <p:nvPr>
            <p:ph type="title"/>
          </p:nvPr>
        </p:nvSpPr>
        <p:spPr/>
        <p:txBody>
          <a:bodyPr/>
          <a:lstStyle/>
          <a:p>
            <a:r>
              <a:rPr lang="en-US" altLang="zh-CN"/>
              <a:t>position </a:t>
            </a:r>
            <a:r>
              <a:rPr lang="zh-CN" altLang="en-US"/>
              <a:t>属性</a:t>
            </a:r>
          </a:p>
        </p:txBody>
      </p:sp>
    </p:spTree>
    <p:extLst>
      <p:ext uri="{BB962C8B-B14F-4D97-AF65-F5344CB8AC3E}">
        <p14:creationId xmlns:p14="http://schemas.microsoft.com/office/powerpoint/2010/main" val="647572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E41DFD2-2946-44D7-86EC-C7F547D644C5}"/>
              </a:ext>
            </a:extLst>
          </p:cNvPr>
          <p:cNvSpPr>
            <a:spLocks noGrp="1" noChangeArrowheads="1"/>
          </p:cNvSpPr>
          <p:nvPr>
            <p:ph type="title"/>
          </p:nvPr>
        </p:nvSpPr>
        <p:spPr/>
        <p:txBody>
          <a:bodyPr/>
          <a:lstStyle/>
          <a:p>
            <a:pPr eaLnBrk="1" hangingPunct="1"/>
            <a:br>
              <a:rPr lang="zh-CN" altLang="en-US">
                <a:solidFill>
                  <a:srgbClr val="000000"/>
                </a:solidFill>
              </a:rPr>
            </a:br>
            <a:r>
              <a:rPr lang="zh-CN" altLang="en-US" sz="2400"/>
              <a:t>相对定位</a:t>
            </a:r>
          </a:p>
        </p:txBody>
      </p:sp>
      <p:sp>
        <p:nvSpPr>
          <p:cNvPr id="59395" name="Rectangle 3">
            <a:extLst>
              <a:ext uri="{FF2B5EF4-FFF2-40B4-BE49-F238E27FC236}">
                <a16:creationId xmlns:a16="http://schemas.microsoft.com/office/drawing/2014/main" id="{9CFE0CAD-4961-42FA-9714-6B62F97EDD4D}"/>
              </a:ext>
            </a:extLst>
          </p:cNvPr>
          <p:cNvSpPr>
            <a:spLocks noGrp="1" noChangeArrowheads="1"/>
          </p:cNvSpPr>
          <p:nvPr>
            <p:ph type="body" idx="1"/>
          </p:nvPr>
        </p:nvSpPr>
        <p:spPr/>
        <p:txBody>
          <a:bodyPr/>
          <a:lstStyle/>
          <a:p>
            <a:pPr marL="0" indent="0" eaLnBrk="1" hangingPunct="1">
              <a:buFontTx/>
              <a:buNone/>
            </a:pPr>
            <a:r>
              <a:rPr lang="zh-CN" altLang="en-US" sz="2000"/>
              <a:t>例</a:t>
            </a:r>
            <a:r>
              <a:rPr lang="en-US" altLang="zh-CN" sz="2000"/>
              <a:t>:</a:t>
            </a:r>
            <a:r>
              <a:rPr lang="zh-CN" altLang="en-US" sz="2000"/>
              <a:t>如果将 </a:t>
            </a:r>
            <a:r>
              <a:rPr lang="en-US" altLang="zh-CN" sz="2000"/>
              <a:t>top </a:t>
            </a:r>
            <a:r>
              <a:rPr lang="zh-CN" altLang="en-US" sz="2000"/>
              <a:t>设置为 </a:t>
            </a:r>
            <a:r>
              <a:rPr lang="en-US" altLang="zh-CN" sz="2000"/>
              <a:t>20px</a:t>
            </a:r>
            <a:r>
              <a:rPr lang="zh-CN" altLang="en-US" sz="2000"/>
              <a:t>，那么框将在原位置顶部下面 </a:t>
            </a:r>
            <a:r>
              <a:rPr lang="en-US" altLang="zh-CN" sz="2000"/>
              <a:t>20 </a:t>
            </a:r>
            <a:r>
              <a:rPr lang="zh-CN" altLang="en-US" sz="2000"/>
              <a:t>像素的地方。如果 </a:t>
            </a:r>
            <a:r>
              <a:rPr lang="en-US" altLang="zh-CN" sz="2000"/>
              <a:t>left </a:t>
            </a:r>
            <a:r>
              <a:rPr lang="zh-CN" altLang="en-US" sz="2000"/>
              <a:t>设置为 </a:t>
            </a:r>
            <a:r>
              <a:rPr lang="en-US" altLang="zh-CN" sz="2000"/>
              <a:t>30 </a:t>
            </a:r>
            <a:r>
              <a:rPr lang="zh-CN" altLang="en-US" sz="2000"/>
              <a:t>像素，那么会在元素左边创建 </a:t>
            </a:r>
            <a:r>
              <a:rPr lang="en-US" altLang="zh-CN" sz="2000"/>
              <a:t>30 </a:t>
            </a:r>
            <a:r>
              <a:rPr lang="zh-CN" altLang="en-US" sz="2000"/>
              <a:t>像素的空间，也就是将元素向右移动。</a:t>
            </a:r>
          </a:p>
        </p:txBody>
      </p:sp>
      <p:pic>
        <p:nvPicPr>
          <p:cNvPr id="59396" name="图片 1">
            <a:extLst>
              <a:ext uri="{FF2B5EF4-FFF2-40B4-BE49-F238E27FC236}">
                <a16:creationId xmlns:a16="http://schemas.microsoft.com/office/drawing/2014/main" id="{ED02D838-D1BD-4D9B-9C39-A8C27BD24A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2863" y="3141663"/>
            <a:ext cx="50673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2">
            <a:extLst>
              <a:ext uri="{FF2B5EF4-FFF2-40B4-BE49-F238E27FC236}">
                <a16:creationId xmlns:a16="http://schemas.microsoft.com/office/drawing/2014/main" id="{F6FABA50-5F0D-4AC3-A1F8-A65B3F26D259}"/>
              </a:ext>
            </a:extLst>
          </p:cNvPr>
          <p:cNvSpPr txBox="1">
            <a:spLocks/>
          </p:cNvSpPr>
          <p:nvPr/>
        </p:nvSpPr>
        <p:spPr>
          <a:xfrm>
            <a:off x="179512" y="-21363"/>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a:t>position </a:t>
            </a:r>
            <a:r>
              <a:rPr lang="zh-CN" altLang="en-US"/>
              <a:t>属性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E7E2C05-AD68-489A-958E-802CAEEF0BEE}"/>
              </a:ext>
            </a:extLst>
          </p:cNvPr>
          <p:cNvSpPr>
            <a:spLocks noGrp="1" noChangeArrowheads="1"/>
          </p:cNvSpPr>
          <p:nvPr>
            <p:ph type="title"/>
          </p:nvPr>
        </p:nvSpPr>
        <p:spPr/>
        <p:txBody>
          <a:bodyPr>
            <a:normAutofit fontScale="90000"/>
          </a:bodyPr>
          <a:lstStyle/>
          <a:p>
            <a:pPr eaLnBrk="1" hangingPunct="1"/>
            <a:br>
              <a:rPr lang="zh-CN" altLang="en-US" sz="4400">
                <a:solidFill>
                  <a:srgbClr val="000000"/>
                </a:solidFill>
              </a:rPr>
            </a:br>
            <a:r>
              <a:rPr lang="zh-CN" altLang="en-US" sz="2800"/>
              <a:t>绝对定位</a:t>
            </a:r>
          </a:p>
        </p:txBody>
      </p:sp>
      <p:sp>
        <p:nvSpPr>
          <p:cNvPr id="63491" name="Rectangle 3">
            <a:extLst>
              <a:ext uri="{FF2B5EF4-FFF2-40B4-BE49-F238E27FC236}">
                <a16:creationId xmlns:a16="http://schemas.microsoft.com/office/drawing/2014/main" id="{9B58B152-C490-4FAB-8E05-815E9A5B630C}"/>
              </a:ext>
            </a:extLst>
          </p:cNvPr>
          <p:cNvSpPr>
            <a:spLocks noGrp="1" noChangeArrowheads="1"/>
          </p:cNvSpPr>
          <p:nvPr>
            <p:ph type="body" idx="1"/>
          </p:nvPr>
        </p:nvSpPr>
        <p:spPr/>
        <p:txBody>
          <a:bodyPr/>
          <a:lstStyle/>
          <a:p>
            <a:pPr marL="0" indent="0" eaLnBrk="1" hangingPunct="1">
              <a:buFontTx/>
              <a:buNone/>
            </a:pPr>
            <a:endParaRPr lang="en-US" altLang="zh-CN" sz="2000"/>
          </a:p>
          <a:p>
            <a:pPr marL="0" indent="0" eaLnBrk="1" hangingPunct="1">
              <a:buFontTx/>
              <a:buNone/>
            </a:pPr>
            <a:r>
              <a:rPr lang="zh-CN" altLang="en-US" sz="2000"/>
              <a:t>例</a:t>
            </a:r>
            <a:r>
              <a:rPr lang="en-US" altLang="zh-CN" sz="2000"/>
              <a:t>:</a:t>
            </a:r>
          </a:p>
          <a:p>
            <a:pPr marL="0" indent="0" eaLnBrk="1" hangingPunct="1">
              <a:buFontTx/>
              <a:buNone/>
            </a:pPr>
            <a:endParaRPr lang="en-US" altLang="zh-CN" sz="2000"/>
          </a:p>
          <a:p>
            <a:pPr marL="0" indent="0" eaLnBrk="1" hangingPunct="1">
              <a:buFontTx/>
              <a:buNone/>
            </a:pPr>
            <a:r>
              <a:rPr lang="en-US" altLang="zh-CN" sz="2000"/>
              <a:t>#box_relative {</a:t>
            </a:r>
          </a:p>
          <a:p>
            <a:pPr marL="0" indent="0" eaLnBrk="1" hangingPunct="1">
              <a:buFontTx/>
              <a:buNone/>
            </a:pPr>
            <a:r>
              <a:rPr lang="en-US" altLang="zh-CN" sz="2000"/>
              <a:t>  position: absolute;</a:t>
            </a:r>
          </a:p>
          <a:p>
            <a:pPr marL="0" indent="0" eaLnBrk="1" hangingPunct="1">
              <a:buFontTx/>
              <a:buNone/>
            </a:pPr>
            <a:r>
              <a:rPr lang="en-US" altLang="zh-CN" sz="2000"/>
              <a:t>  left: 30px;</a:t>
            </a:r>
          </a:p>
          <a:p>
            <a:pPr marL="0" indent="0" eaLnBrk="1" hangingPunct="1">
              <a:buFontTx/>
              <a:buNone/>
            </a:pPr>
            <a:r>
              <a:rPr lang="en-US" altLang="zh-CN" sz="2000"/>
              <a:t>  top: 20px;</a:t>
            </a:r>
          </a:p>
          <a:p>
            <a:pPr marL="0" indent="0" eaLnBrk="1" hangingPunct="1">
              <a:buFontTx/>
              <a:buNone/>
            </a:pPr>
            <a:r>
              <a:rPr lang="en-US" altLang="zh-CN" sz="2000"/>
              <a:t>}</a:t>
            </a:r>
            <a:endParaRPr lang="zh-CN" altLang="en-US" sz="2000"/>
          </a:p>
        </p:txBody>
      </p:sp>
      <p:pic>
        <p:nvPicPr>
          <p:cNvPr id="63492" name="图片 3">
            <a:extLst>
              <a:ext uri="{FF2B5EF4-FFF2-40B4-BE49-F238E27FC236}">
                <a16:creationId xmlns:a16="http://schemas.microsoft.com/office/drawing/2014/main" id="{8AD1AB33-7422-449F-87D0-E61F7C37B6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500313"/>
            <a:ext cx="50673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2">
            <a:extLst>
              <a:ext uri="{FF2B5EF4-FFF2-40B4-BE49-F238E27FC236}">
                <a16:creationId xmlns:a16="http://schemas.microsoft.com/office/drawing/2014/main" id="{F1959AEC-7E32-492C-9872-C0EFF76B8E7B}"/>
              </a:ext>
            </a:extLst>
          </p:cNvPr>
          <p:cNvSpPr txBox="1">
            <a:spLocks/>
          </p:cNvSpPr>
          <p:nvPr/>
        </p:nvSpPr>
        <p:spPr>
          <a:xfrm>
            <a:off x="179512" y="-21363"/>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a:t>position </a:t>
            </a:r>
            <a:r>
              <a:rPr lang="zh-CN" altLang="en-US"/>
              <a:t>属性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3" y="1262434"/>
            <a:ext cx="8989213"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826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67544" y="303392"/>
            <a:ext cx="8280920" cy="535531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a:t>&lt;div id="container"&gt;</a:t>
            </a:r>
          </a:p>
          <a:p>
            <a:r>
              <a:rPr lang="en-US" altLang="zh-CN"/>
              <a:t>&lt;div id="header"&gt;</a:t>
            </a:r>
          </a:p>
          <a:p>
            <a:r>
              <a:rPr lang="zh-CN" altLang="en-US"/>
              <a:t>头部</a:t>
            </a:r>
          </a:p>
          <a:p>
            <a:r>
              <a:rPr lang="en-US" altLang="zh-CN"/>
              <a:t>&lt;/div&gt;</a:t>
            </a:r>
          </a:p>
          <a:p>
            <a:endParaRPr lang="en-US" altLang="zh-CN"/>
          </a:p>
          <a:p>
            <a:r>
              <a:rPr lang="en-US" altLang="zh-CN"/>
              <a:t>&lt;div id="content"&gt;</a:t>
            </a:r>
          </a:p>
          <a:p>
            <a:endParaRPr lang="en-US" altLang="zh-CN"/>
          </a:p>
          <a:p>
            <a:r>
              <a:rPr lang="en-US" altLang="zh-CN"/>
              <a:t>	&lt;div id="left"&gt;   &lt;/div&gt;</a:t>
            </a:r>
          </a:p>
          <a:p>
            <a:r>
              <a:rPr lang="en-US" altLang="zh-CN"/>
              <a:t>	&lt;div id="right"&gt;</a:t>
            </a:r>
          </a:p>
          <a:p>
            <a:r>
              <a:rPr lang="en-US" altLang="zh-CN"/>
              <a:t>		&lt;div class="</a:t>
            </a:r>
            <a:r>
              <a:rPr lang="en-US" altLang="zh-CN" err="1"/>
              <a:t>rightcls</a:t>
            </a:r>
            <a:r>
              <a:rPr lang="en-US" altLang="zh-CN"/>
              <a:t>"&gt; </a:t>
            </a:r>
            <a:r>
              <a:rPr lang="zh-CN" altLang="en-US"/>
              <a:t>右边</a:t>
            </a:r>
            <a:r>
              <a:rPr lang="en-US" altLang="zh-CN"/>
              <a:t>1&lt;/div&gt;</a:t>
            </a:r>
          </a:p>
          <a:p>
            <a:r>
              <a:rPr lang="en-US" altLang="zh-CN"/>
              <a:t>		&lt;div class="</a:t>
            </a:r>
            <a:r>
              <a:rPr lang="en-US" altLang="zh-CN" err="1"/>
              <a:t>rightcls</a:t>
            </a:r>
            <a:r>
              <a:rPr lang="en-US" altLang="zh-CN"/>
              <a:t>"&gt; </a:t>
            </a:r>
            <a:r>
              <a:rPr lang="zh-CN" altLang="en-US"/>
              <a:t>右边</a:t>
            </a:r>
            <a:r>
              <a:rPr lang="en-US" altLang="zh-CN"/>
              <a:t>2&lt;/div&gt;</a:t>
            </a:r>
          </a:p>
          <a:p>
            <a:r>
              <a:rPr lang="en-US" altLang="zh-CN"/>
              <a:t>		&lt;div class="</a:t>
            </a:r>
            <a:r>
              <a:rPr lang="en-US" altLang="zh-CN" err="1"/>
              <a:t>rightcls</a:t>
            </a:r>
            <a:r>
              <a:rPr lang="en-US" altLang="zh-CN"/>
              <a:t>"&gt; </a:t>
            </a:r>
            <a:r>
              <a:rPr lang="zh-CN" altLang="en-US"/>
              <a:t>右边</a:t>
            </a:r>
            <a:r>
              <a:rPr lang="en-US" altLang="zh-CN"/>
              <a:t>3&lt;/div&gt;</a:t>
            </a:r>
          </a:p>
          <a:p>
            <a:r>
              <a:rPr lang="en-US" altLang="zh-CN"/>
              <a:t>	&lt;/div&gt;</a:t>
            </a:r>
          </a:p>
          <a:p>
            <a:r>
              <a:rPr lang="en-US" altLang="zh-CN"/>
              <a:t>&lt;/div&gt;</a:t>
            </a:r>
          </a:p>
          <a:p>
            <a:endParaRPr lang="en-US" altLang="zh-CN"/>
          </a:p>
          <a:p>
            <a:r>
              <a:rPr lang="en-US" altLang="zh-CN"/>
              <a:t>&lt;div id="footer"&gt;</a:t>
            </a:r>
          </a:p>
          <a:p>
            <a:r>
              <a:rPr lang="zh-CN" altLang="en-US"/>
              <a:t>尾部</a:t>
            </a:r>
          </a:p>
          <a:p>
            <a:r>
              <a:rPr lang="en-US" altLang="zh-CN"/>
              <a:t>&lt;/div&gt;</a:t>
            </a:r>
          </a:p>
          <a:p>
            <a:r>
              <a:rPr lang="en-US" altLang="zh-CN"/>
              <a:t>&lt;/div&gt;</a:t>
            </a:r>
            <a:endParaRPr lang="zh-CN" altLang="en-US"/>
          </a:p>
        </p:txBody>
      </p:sp>
      <p:sp>
        <p:nvSpPr>
          <p:cNvPr id="5" name="TextBox 4"/>
          <p:cNvSpPr txBox="1"/>
          <p:nvPr/>
        </p:nvSpPr>
        <p:spPr>
          <a:xfrm>
            <a:off x="6084168" y="6381328"/>
            <a:ext cx="814647" cy="369332"/>
          </a:xfrm>
          <a:prstGeom prst="rect">
            <a:avLst/>
          </a:prstGeom>
          <a:noFill/>
        </p:spPr>
        <p:txBody>
          <a:bodyPr wrap="none" rtlCol="0">
            <a:spAutoFit/>
          </a:bodyPr>
          <a:lstStyle/>
          <a:p>
            <a:r>
              <a:rPr lang="en-US" altLang="zh-CN">
                <a:hlinkClick r:id="rId2" action="ppaction://hlinkfile"/>
              </a:rPr>
              <a:t>demo</a:t>
            </a:r>
            <a:endParaRPr lang="zh-CN" altLang="en-US"/>
          </a:p>
        </p:txBody>
      </p:sp>
    </p:spTree>
    <p:extLst>
      <p:ext uri="{BB962C8B-B14F-4D97-AF65-F5344CB8AC3E}">
        <p14:creationId xmlns:p14="http://schemas.microsoft.com/office/powerpoint/2010/main" val="3082725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26CBDE-C52D-43EE-B4EF-1552CDC71A8B}"/>
              </a:ext>
            </a:extLst>
          </p:cNvPr>
          <p:cNvSpPr>
            <a:spLocks noGrp="1"/>
          </p:cNvSpPr>
          <p:nvPr>
            <p:ph idx="1"/>
          </p:nvPr>
        </p:nvSpPr>
        <p:spPr/>
        <p:txBody>
          <a:bodyPr/>
          <a:lstStyle/>
          <a:p>
            <a:r>
              <a:rPr lang="zh-CN" altLang="en-US"/>
              <a:t>关于浮动的练习：</a:t>
            </a:r>
            <a:endParaRPr lang="en-US" altLang="zh-CN"/>
          </a:p>
          <a:p>
            <a:r>
              <a:rPr lang="en-US" altLang="zh-CN">
                <a:hlinkClick r:id="rId2"/>
              </a:rPr>
              <a:t>https://www.bilibili.com/video/av52670599?p=82</a:t>
            </a:r>
            <a:endParaRPr lang="en-US" altLang="zh-CN"/>
          </a:p>
          <a:p>
            <a:endParaRPr lang="en-US" altLang="zh-CN"/>
          </a:p>
          <a:p>
            <a:r>
              <a:rPr lang="en-US" altLang="zh-CN">
                <a:hlinkClick r:id="rId3"/>
              </a:rPr>
              <a:t>https://www.bilibili.com/video/av52670599?p=83</a:t>
            </a:r>
            <a:endParaRPr lang="en-US" altLang="zh-CN"/>
          </a:p>
          <a:p>
            <a:endParaRPr lang="en-US" altLang="zh-CN"/>
          </a:p>
          <a:p>
            <a:endParaRPr lang="en-US" altLang="zh-CN"/>
          </a:p>
          <a:p>
            <a:endParaRPr lang="zh-CN" altLang="en-US"/>
          </a:p>
        </p:txBody>
      </p:sp>
      <p:sp>
        <p:nvSpPr>
          <p:cNvPr id="3" name="标题 2">
            <a:extLst>
              <a:ext uri="{FF2B5EF4-FFF2-40B4-BE49-F238E27FC236}">
                <a16:creationId xmlns:a16="http://schemas.microsoft.com/office/drawing/2014/main" id="{07E91F81-52A6-4463-A5DB-2A6669279A3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25289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如果在同一个选择器上使用几个不同的样式表时，这个属性值将会叠加几个样式表，遇到冲突的地方会以最后定义的为准。</a:t>
            </a:r>
            <a:endParaRPr lang="en-US" altLang="zh-CN"/>
          </a:p>
          <a:p>
            <a:r>
              <a:rPr lang="zh-CN" altLang="en-US"/>
              <a:t>注意：依照</a:t>
            </a:r>
            <a:r>
              <a:rPr lang="zh-CN" altLang="en-US">
                <a:solidFill>
                  <a:srgbClr val="FF0000"/>
                </a:solidFill>
              </a:rPr>
              <a:t>后定义的优先的原则</a:t>
            </a:r>
            <a:r>
              <a:rPr lang="zh-CN" altLang="en-US"/>
              <a:t>，优先顺序如下：</a:t>
            </a:r>
            <a:endParaRPr lang="en-US" altLang="zh-CN"/>
          </a:p>
          <a:p>
            <a:pPr marL="109728" indent="0">
              <a:buNone/>
            </a:pPr>
            <a:r>
              <a:rPr lang="zh-CN" altLang="en-US"/>
              <a:t>内嵌</a:t>
            </a:r>
            <a:r>
              <a:rPr lang="en-US" altLang="zh-CN"/>
              <a:t>&gt;</a:t>
            </a:r>
            <a:r>
              <a:rPr lang="zh-CN" altLang="en-US"/>
              <a:t>内部</a:t>
            </a:r>
            <a:r>
              <a:rPr lang="en-US" altLang="zh-CN"/>
              <a:t>&gt;</a:t>
            </a:r>
            <a:r>
              <a:rPr lang="zh-CN" altLang="en-US"/>
              <a:t>导入式</a:t>
            </a:r>
            <a:endParaRPr lang="en-US" altLang="zh-CN"/>
          </a:p>
          <a:p>
            <a:pPr marL="109728" indent="0">
              <a:buNone/>
            </a:pPr>
            <a:r>
              <a:rPr lang="zh-CN" altLang="en-US"/>
              <a:t>内部与链接式发生冲突时，哪个后定义更接近标签，哪个优先级高</a:t>
            </a:r>
            <a:endParaRPr lang="en-US" altLang="zh-CN"/>
          </a:p>
          <a:p>
            <a:pPr marL="109728" indent="0">
              <a:buNone/>
            </a:pPr>
            <a:r>
              <a:rPr lang="zh-CN" altLang="en-US"/>
              <a:t> </a:t>
            </a:r>
            <a:br>
              <a:rPr lang="zh-CN" altLang="en-US"/>
            </a:br>
            <a:r>
              <a:rPr lang="zh-CN" altLang="en-US"/>
              <a:t> </a:t>
            </a:r>
          </a:p>
        </p:txBody>
      </p:sp>
      <p:sp>
        <p:nvSpPr>
          <p:cNvPr id="3" name="标题 2"/>
          <p:cNvSpPr>
            <a:spLocks noGrp="1"/>
          </p:cNvSpPr>
          <p:nvPr>
            <p:ph type="title"/>
          </p:nvPr>
        </p:nvSpPr>
        <p:spPr/>
        <p:txBody>
          <a:bodyPr/>
          <a:lstStyle/>
          <a:p>
            <a:r>
              <a:rPr lang="zh-CN" altLang="en-US"/>
              <a:t>多重样式表叠加</a:t>
            </a:r>
          </a:p>
        </p:txBody>
      </p:sp>
    </p:spTree>
    <p:extLst>
      <p:ext uri="{BB962C8B-B14F-4D97-AF65-F5344CB8AC3E}">
        <p14:creationId xmlns:p14="http://schemas.microsoft.com/office/powerpoint/2010/main" val="2375348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67544" y="0"/>
            <a:ext cx="8136904"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a:t>&lt;style type="text/</a:t>
            </a:r>
            <a:r>
              <a:rPr lang="en-US" altLang="zh-CN" err="1"/>
              <a:t>css</a:t>
            </a:r>
            <a:r>
              <a:rPr lang="en-US" altLang="zh-CN"/>
              <a:t>"&gt;</a:t>
            </a:r>
          </a:p>
          <a:p>
            <a:r>
              <a:rPr lang="en-US" altLang="zh-CN"/>
              <a:t> body {</a:t>
            </a:r>
          </a:p>
          <a:p>
            <a:r>
              <a:rPr lang="en-US" altLang="zh-CN"/>
              <a:t>            color: yellow;</a:t>
            </a:r>
          </a:p>
          <a:p>
            <a:r>
              <a:rPr lang="en-US" altLang="zh-CN"/>
              <a:t>            background: green;</a:t>
            </a:r>
          </a:p>
          <a:p>
            <a:r>
              <a:rPr lang="en-US" altLang="zh-CN"/>
              <a:t>            margin: 0;</a:t>
            </a:r>
          </a:p>
          <a:p>
            <a:r>
              <a:rPr lang="en-US" altLang="zh-CN"/>
              <a:t>            padding: 0;</a:t>
            </a:r>
          </a:p>
          <a:p>
            <a:r>
              <a:rPr lang="en-US" altLang="zh-CN"/>
              <a:t>  } </a:t>
            </a:r>
          </a:p>
          <a:p>
            <a:r>
              <a:rPr lang="en-US" altLang="zh-CN"/>
              <a:t>h1 {	font-weight: bold; </a:t>
            </a:r>
          </a:p>
          <a:p>
            <a:r>
              <a:rPr lang="en-US" altLang="zh-CN"/>
              <a:t>		color: black</a:t>
            </a:r>
          </a:p>
          <a:p>
            <a:r>
              <a:rPr lang="en-US" altLang="zh-CN"/>
              <a:t>		}</a:t>
            </a:r>
          </a:p>
          <a:p>
            <a:r>
              <a:rPr lang="en-US" altLang="zh-CN"/>
              <a:t>&lt;/style&gt;</a:t>
            </a:r>
            <a:endParaRPr lang="zh-CN" altLang="en-US"/>
          </a:p>
        </p:txBody>
      </p:sp>
      <p:sp>
        <p:nvSpPr>
          <p:cNvPr id="5" name="矩形 4"/>
          <p:cNvSpPr/>
          <p:nvPr/>
        </p:nvSpPr>
        <p:spPr>
          <a:xfrm>
            <a:off x="457920" y="4005064"/>
            <a:ext cx="81369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a:t>&lt;link  </a:t>
            </a:r>
            <a:r>
              <a:rPr lang="en-US" altLang="zh-CN" err="1"/>
              <a:t>rel</a:t>
            </a:r>
            <a:r>
              <a:rPr lang="en-US" altLang="zh-CN"/>
              <a:t>="stylesheet"  type="text/</a:t>
            </a:r>
            <a:r>
              <a:rPr lang="en-US" altLang="zh-CN" err="1"/>
              <a:t>css</a:t>
            </a:r>
            <a:r>
              <a:rPr lang="en-US" altLang="zh-CN"/>
              <a:t>" </a:t>
            </a:r>
            <a:r>
              <a:rPr lang="en-US" altLang="zh-CN" err="1"/>
              <a:t>href</a:t>
            </a:r>
            <a:r>
              <a:rPr lang="en-US" altLang="zh-CN"/>
              <a:t>="test.css" /&gt;</a:t>
            </a:r>
            <a:endParaRPr lang="zh-CN" altLang="en-US"/>
          </a:p>
        </p:txBody>
      </p:sp>
      <p:sp>
        <p:nvSpPr>
          <p:cNvPr id="6" name="矩形 5"/>
          <p:cNvSpPr/>
          <p:nvPr/>
        </p:nvSpPr>
        <p:spPr>
          <a:xfrm>
            <a:off x="467544" y="4769306"/>
            <a:ext cx="812728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a:t>@import </a:t>
            </a:r>
            <a:r>
              <a:rPr lang="en-US" altLang="zh-CN" err="1"/>
              <a:t>url</a:t>
            </a:r>
            <a:r>
              <a:rPr lang="en-US" altLang="zh-CN"/>
              <a:t>(test.css);</a:t>
            </a:r>
            <a:endParaRPr lang="zh-CN" altLang="en-US"/>
          </a:p>
        </p:txBody>
      </p:sp>
      <p:sp>
        <p:nvSpPr>
          <p:cNvPr id="7" name="矩形 6"/>
          <p:cNvSpPr/>
          <p:nvPr/>
        </p:nvSpPr>
        <p:spPr>
          <a:xfrm>
            <a:off x="467544" y="5311075"/>
            <a:ext cx="813690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a:t>h1 {		font:40px "Arial";</a:t>
            </a:r>
          </a:p>
          <a:p>
            <a:r>
              <a:rPr lang="en-US" altLang="zh-CN"/>
              <a:t>		 font-weight: bold; </a:t>
            </a:r>
          </a:p>
          <a:p>
            <a:r>
              <a:rPr lang="en-US" altLang="zh-CN"/>
              <a:t>		color: red</a:t>
            </a:r>
          </a:p>
          <a:p>
            <a:r>
              <a:rPr lang="en-US" altLang="zh-CN"/>
              <a:t>		}</a:t>
            </a:r>
            <a:endParaRPr lang="zh-CN" altLang="en-US"/>
          </a:p>
        </p:txBody>
      </p:sp>
      <p:sp>
        <p:nvSpPr>
          <p:cNvPr id="8" name="TextBox 7"/>
          <p:cNvSpPr txBox="1"/>
          <p:nvPr/>
        </p:nvSpPr>
        <p:spPr>
          <a:xfrm>
            <a:off x="7506064" y="5541907"/>
            <a:ext cx="1029449" cy="369332"/>
          </a:xfrm>
          <a:prstGeom prst="rect">
            <a:avLst/>
          </a:prstGeom>
          <a:noFill/>
        </p:spPr>
        <p:txBody>
          <a:bodyPr wrap="none" rtlCol="0">
            <a:spAutoFit/>
          </a:bodyPr>
          <a:lstStyle/>
          <a:p>
            <a:r>
              <a:rPr lang="en-US" altLang="zh-CN"/>
              <a:t>test.css</a:t>
            </a:r>
            <a:endParaRPr lang="zh-CN" altLang="en-US"/>
          </a:p>
        </p:txBody>
      </p:sp>
      <p:sp>
        <p:nvSpPr>
          <p:cNvPr id="9" name="矩形 8"/>
          <p:cNvSpPr/>
          <p:nvPr/>
        </p:nvSpPr>
        <p:spPr>
          <a:xfrm>
            <a:off x="457920" y="3312200"/>
            <a:ext cx="8136904"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altLang="zh-CN"/>
              <a:t> &lt;h1 style="</a:t>
            </a:r>
            <a:r>
              <a:rPr lang="en-US" altLang="zh-CN" err="1"/>
              <a:t>color:white</a:t>
            </a:r>
            <a:r>
              <a:rPr lang="en-US" altLang="zh-CN"/>
              <a:t>"&gt;</a:t>
            </a:r>
            <a:r>
              <a:rPr lang="zh-CN" altLang="en-US"/>
              <a:t>这是一个一级标题</a:t>
            </a:r>
            <a:r>
              <a:rPr lang="en-US" altLang="zh-CN"/>
              <a:t>&lt;/h1&gt;</a:t>
            </a:r>
            <a:endParaRPr lang="zh-CN" altLang="en-US"/>
          </a:p>
        </p:txBody>
      </p:sp>
    </p:spTree>
    <p:extLst>
      <p:ext uri="{BB962C8B-B14F-4D97-AF65-F5344CB8AC3E}">
        <p14:creationId xmlns:p14="http://schemas.microsoft.com/office/powerpoint/2010/main" val="227025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a:latin typeface="+mn-ea"/>
              </a:rPr>
              <a:t>1994</a:t>
            </a:r>
            <a:r>
              <a:rPr lang="zh-CN" altLang="en-US" sz="2400">
                <a:latin typeface="+mn-ea"/>
              </a:rPr>
              <a:t>年哈坤</a:t>
            </a:r>
            <a:r>
              <a:rPr lang="en-US" altLang="zh-CN" sz="2400">
                <a:latin typeface="+mn-ea"/>
              </a:rPr>
              <a:t>·</a:t>
            </a:r>
            <a:r>
              <a:rPr lang="zh-CN" altLang="en-US" sz="2400">
                <a:latin typeface="+mn-ea"/>
              </a:rPr>
              <a:t>利提出了</a:t>
            </a:r>
            <a:r>
              <a:rPr lang="en-US" altLang="zh-CN" sz="2400">
                <a:latin typeface="+mn-ea"/>
              </a:rPr>
              <a:t>CSS</a:t>
            </a:r>
            <a:r>
              <a:rPr lang="zh-CN" altLang="en-US" sz="2400">
                <a:latin typeface="+mn-ea"/>
              </a:rPr>
              <a:t>的最初建议；提出“层叠”的概念，可灵活地加入自己的设计，混合各人的爱好。 </a:t>
            </a:r>
            <a:endParaRPr lang="en-US" altLang="zh-CN" sz="2400">
              <a:latin typeface="+mn-ea"/>
            </a:endParaRPr>
          </a:p>
          <a:p>
            <a:r>
              <a:rPr lang="en-US" altLang="zh-CN" sz="2400">
                <a:latin typeface="+mn-ea"/>
              </a:rPr>
              <a:t>W3C</a:t>
            </a:r>
            <a:r>
              <a:rPr lang="zh-CN" altLang="en-US" sz="2400">
                <a:latin typeface="+mn-ea"/>
              </a:rPr>
              <a:t>对</a:t>
            </a:r>
            <a:r>
              <a:rPr lang="en-US" altLang="zh-CN" sz="2400">
                <a:latin typeface="+mn-ea"/>
              </a:rPr>
              <a:t>CSS</a:t>
            </a:r>
            <a:r>
              <a:rPr lang="zh-CN" altLang="en-US" sz="2400">
                <a:latin typeface="+mn-ea"/>
              </a:rPr>
              <a:t>的发展很感兴趣，</a:t>
            </a:r>
            <a:r>
              <a:rPr lang="en-US" altLang="zh-CN" sz="2400">
                <a:latin typeface="+mn-ea"/>
              </a:rPr>
              <a:t>1996</a:t>
            </a:r>
            <a:r>
              <a:rPr lang="zh-CN" altLang="en-US" sz="2400">
                <a:latin typeface="+mn-ea"/>
              </a:rPr>
              <a:t>年</a:t>
            </a:r>
            <a:r>
              <a:rPr lang="en-US" altLang="zh-CN" sz="2400">
                <a:latin typeface="+mn-ea"/>
              </a:rPr>
              <a:t>12</a:t>
            </a:r>
            <a:r>
              <a:rPr lang="zh-CN" altLang="en-US" sz="2400">
                <a:latin typeface="+mn-ea"/>
              </a:rPr>
              <a:t>月出版了</a:t>
            </a:r>
            <a:r>
              <a:rPr lang="en-US" altLang="zh-CN" sz="2400">
                <a:latin typeface="+mn-ea"/>
              </a:rPr>
              <a:t>CSS</a:t>
            </a:r>
            <a:r>
              <a:rPr lang="zh-CN" altLang="en-US" sz="2400">
                <a:latin typeface="+mn-ea"/>
              </a:rPr>
              <a:t>第一版本。 </a:t>
            </a:r>
            <a:endParaRPr lang="en-US" altLang="zh-CN" sz="2400">
              <a:latin typeface="+mn-ea"/>
            </a:endParaRPr>
          </a:p>
          <a:p>
            <a:r>
              <a:rPr lang="en-US" altLang="zh-CN" sz="2400">
                <a:latin typeface="+mn-ea"/>
              </a:rPr>
              <a:t>1998</a:t>
            </a:r>
            <a:r>
              <a:rPr lang="zh-CN" altLang="en-US" sz="2400">
                <a:latin typeface="+mn-ea"/>
              </a:rPr>
              <a:t>年</a:t>
            </a:r>
            <a:r>
              <a:rPr lang="en-US" altLang="zh-CN" sz="2400">
                <a:latin typeface="+mn-ea"/>
              </a:rPr>
              <a:t>5</a:t>
            </a:r>
            <a:r>
              <a:rPr lang="zh-CN" altLang="en-US" sz="2400">
                <a:latin typeface="+mn-ea"/>
              </a:rPr>
              <a:t>月发布了</a:t>
            </a:r>
            <a:r>
              <a:rPr lang="en-US" altLang="zh-CN" sz="2400">
                <a:latin typeface="+mn-ea"/>
              </a:rPr>
              <a:t>CSS2.0</a:t>
            </a:r>
            <a:r>
              <a:rPr lang="zh-CN" altLang="en-US" sz="2400">
                <a:latin typeface="+mn-ea"/>
              </a:rPr>
              <a:t>版本。</a:t>
            </a:r>
          </a:p>
          <a:p>
            <a:r>
              <a:rPr lang="en-US" altLang="zh-CN" sz="2400">
                <a:latin typeface="+mn-ea"/>
              </a:rPr>
              <a:t>2001</a:t>
            </a:r>
            <a:r>
              <a:rPr lang="zh-CN" altLang="en-US" sz="2400">
                <a:latin typeface="+mn-ea"/>
              </a:rPr>
              <a:t>年，提出</a:t>
            </a:r>
            <a:r>
              <a:rPr lang="en-US" altLang="zh-CN" sz="2400">
                <a:latin typeface="+mn-ea"/>
              </a:rPr>
              <a:t>CSS3.0</a:t>
            </a:r>
            <a:r>
              <a:rPr lang="zh-CN" altLang="en-US" sz="2400">
                <a:latin typeface="+mn-ea"/>
              </a:rPr>
              <a:t>。</a:t>
            </a:r>
            <a:endParaRPr lang="en-US" altLang="zh-CN" sz="2400">
              <a:latin typeface="+mn-ea"/>
            </a:endParaRPr>
          </a:p>
          <a:p>
            <a:r>
              <a:rPr lang="en-US" altLang="zh-CN" sz="2400">
                <a:latin typeface="+mn-ea"/>
              </a:rPr>
              <a:t>2004</a:t>
            </a:r>
            <a:r>
              <a:rPr lang="zh-CN" altLang="en-US" sz="2400">
                <a:latin typeface="+mn-ea"/>
              </a:rPr>
              <a:t>年，发布</a:t>
            </a:r>
            <a:r>
              <a:rPr lang="en-US" altLang="zh-CN" sz="2400">
                <a:latin typeface="+mn-ea"/>
              </a:rPr>
              <a:t>CSS3.0</a:t>
            </a:r>
          </a:p>
          <a:p>
            <a:r>
              <a:rPr lang="en-US" altLang="zh-CN" sz="2400"/>
              <a:t>2011</a:t>
            </a:r>
            <a:r>
              <a:rPr lang="zh-CN" altLang="en-US" sz="2400"/>
              <a:t>年开始设计</a:t>
            </a:r>
            <a:r>
              <a:rPr lang="en-US" altLang="zh-CN" sz="2400"/>
              <a:t>CSS4</a:t>
            </a:r>
            <a:r>
              <a:rPr lang="zh-CN" altLang="en-US" sz="2400"/>
              <a:t>。目前只有极少数的功能被部分</a:t>
            </a:r>
            <a:r>
              <a:rPr lang="zh-CN" altLang="en-US" sz="2400" u="sng"/>
              <a:t>网页浏览器</a:t>
            </a:r>
            <a:r>
              <a:rPr lang="zh-CN" altLang="en-US" sz="2400"/>
              <a:t>支持</a:t>
            </a:r>
            <a:endParaRPr lang="zh-CN" altLang="en-US" sz="2400">
              <a:latin typeface="+mn-ea"/>
            </a:endParaRPr>
          </a:p>
        </p:txBody>
      </p:sp>
      <p:sp>
        <p:nvSpPr>
          <p:cNvPr id="3" name="标题 2"/>
          <p:cNvSpPr>
            <a:spLocks noGrp="1"/>
          </p:cNvSpPr>
          <p:nvPr>
            <p:ph type="title"/>
          </p:nvPr>
        </p:nvSpPr>
        <p:spPr/>
        <p:txBody>
          <a:bodyPr/>
          <a:lstStyle/>
          <a:p>
            <a:r>
              <a:rPr lang="en-US" altLang="zh-CN"/>
              <a:t>CSS</a:t>
            </a:r>
            <a:r>
              <a:rPr lang="zh-CN" altLang="en-US"/>
              <a:t>成长历程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a:p>
          <a:p>
            <a:r>
              <a:rPr lang="en-US" altLang="zh-CN"/>
              <a:t>&lt;meta&gt; </a:t>
            </a:r>
            <a:r>
              <a:rPr lang="zh-CN" altLang="en-US"/>
              <a:t>元素可提供有关页面的元信息（</a:t>
            </a:r>
            <a:r>
              <a:rPr lang="en-US" altLang="zh-CN"/>
              <a:t>meta-information</a:t>
            </a:r>
            <a:r>
              <a:rPr lang="zh-CN" altLang="en-US"/>
              <a:t>），比如针对搜索引擎和更新频度的描述和关键词。</a:t>
            </a:r>
            <a:endParaRPr lang="en-US" altLang="zh-CN"/>
          </a:p>
          <a:p>
            <a:pPr lvl="1"/>
            <a:r>
              <a:rPr lang="en-US" altLang="zh-CN"/>
              <a:t>&lt;meta http-equiv="Content-Type" content="text/html; </a:t>
            </a:r>
            <a:r>
              <a:rPr lang="en-US" altLang="zh-CN" err="1"/>
              <a:t>charset</a:t>
            </a:r>
            <a:r>
              <a:rPr lang="en-US" altLang="zh-CN"/>
              <a:t>=gb2312" /&gt;</a:t>
            </a:r>
          </a:p>
          <a:p>
            <a:pPr lvl="1"/>
            <a:r>
              <a:rPr lang="en-US" altLang="zh-CN"/>
              <a:t>&lt;meta name="keywords" content="</a:t>
            </a:r>
            <a:r>
              <a:rPr lang="zh-CN" altLang="en-US"/>
              <a:t>中国矿业大学</a:t>
            </a:r>
            <a:r>
              <a:rPr lang="en-US" altLang="zh-CN"/>
              <a:t>,</a:t>
            </a:r>
            <a:r>
              <a:rPr lang="zh-CN" altLang="en-US"/>
              <a:t>中国矿大</a:t>
            </a:r>
            <a:r>
              <a:rPr lang="en-US" altLang="zh-CN"/>
              <a:t>,</a:t>
            </a:r>
            <a:r>
              <a:rPr lang="zh-CN" altLang="en-US"/>
              <a:t>矿业大学</a:t>
            </a:r>
            <a:r>
              <a:rPr lang="en-US" altLang="zh-CN"/>
              <a:t>"&gt;</a:t>
            </a:r>
            <a:endParaRPr lang="zh-CN" altLang="en-US"/>
          </a:p>
          <a:p>
            <a:endParaRPr lang="zh-CN" altLang="en-US"/>
          </a:p>
        </p:txBody>
      </p:sp>
      <p:sp>
        <p:nvSpPr>
          <p:cNvPr id="3" name="标题 2"/>
          <p:cNvSpPr>
            <a:spLocks noGrp="1"/>
          </p:cNvSpPr>
          <p:nvPr>
            <p:ph type="title"/>
          </p:nvPr>
        </p:nvSpPr>
        <p:spPr/>
        <p:txBody>
          <a:bodyPr/>
          <a:lstStyle/>
          <a:p>
            <a:r>
              <a:rPr lang="zh-CN" altLang="en-US"/>
              <a:t>注意事项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EDA382-82F7-4643-87DC-59012A337955}"/>
              </a:ext>
            </a:extLst>
          </p:cNvPr>
          <p:cNvSpPr>
            <a:spLocks noGrp="1"/>
          </p:cNvSpPr>
          <p:nvPr>
            <p:ph idx="1"/>
          </p:nvPr>
        </p:nvSpPr>
        <p:spPr/>
        <p:txBody>
          <a:bodyPr/>
          <a:lstStyle/>
          <a:p>
            <a:r>
              <a:rPr lang="en-US" altLang="zh-CN"/>
              <a:t>1.</a:t>
            </a:r>
            <a:r>
              <a:rPr lang="zh-CN" altLang="en-US"/>
              <a:t>想要网站兼容手机、平板电脑、</a:t>
            </a:r>
            <a:r>
              <a:rPr lang="en-US" altLang="zh-CN"/>
              <a:t>pc</a:t>
            </a:r>
            <a:r>
              <a:rPr lang="zh-CN" altLang="en-US"/>
              <a:t>，就得为不同的设备定制不同的版本。</a:t>
            </a:r>
          </a:p>
          <a:p>
            <a:endParaRPr lang="zh-CN" altLang="en-US"/>
          </a:p>
          <a:p>
            <a:r>
              <a:rPr lang="en-US" altLang="zh-CN"/>
              <a:t>2.</a:t>
            </a:r>
            <a:r>
              <a:rPr lang="zh-CN" altLang="en-US"/>
              <a:t>想要网站的某些页面在宽屏显示器下一行显示更多的内容，又得为宽屏定制一个版本。</a:t>
            </a:r>
          </a:p>
          <a:p>
            <a:endParaRPr lang="zh-CN" altLang="en-US"/>
          </a:p>
          <a:p>
            <a:r>
              <a:rPr lang="en-US" altLang="zh-CN"/>
              <a:t>3.</a:t>
            </a:r>
            <a:r>
              <a:rPr lang="zh-CN" altLang="en-US"/>
              <a:t>很多人并不是在全屏的情况下浏览我们的页面，如果让页面随着浏览器宽度改变而相应的调整会不会比较好？</a:t>
            </a:r>
          </a:p>
        </p:txBody>
      </p:sp>
      <p:sp>
        <p:nvSpPr>
          <p:cNvPr id="3" name="标题 2">
            <a:extLst>
              <a:ext uri="{FF2B5EF4-FFF2-40B4-BE49-F238E27FC236}">
                <a16:creationId xmlns:a16="http://schemas.microsoft.com/office/drawing/2014/main" id="{740D6E35-1140-4B4E-9BF9-CA13FA8DE9EC}"/>
              </a:ext>
            </a:extLst>
          </p:cNvPr>
          <p:cNvSpPr>
            <a:spLocks noGrp="1"/>
          </p:cNvSpPr>
          <p:nvPr>
            <p:ph type="title"/>
          </p:nvPr>
        </p:nvSpPr>
        <p:spPr/>
        <p:txBody>
          <a:bodyPr/>
          <a:lstStyle/>
          <a:p>
            <a:r>
              <a:rPr lang="en-US" altLang="zh-CN"/>
              <a:t>3.5 </a:t>
            </a:r>
            <a:r>
              <a:rPr lang="zh-CN" altLang="en-US"/>
              <a:t>响应式 </a:t>
            </a:r>
            <a:r>
              <a:rPr lang="en-US" altLang="zh-CN"/>
              <a:t>Web </a:t>
            </a:r>
            <a:r>
              <a:rPr lang="zh-CN" altLang="en-US"/>
              <a:t>设计</a:t>
            </a:r>
          </a:p>
        </p:txBody>
      </p:sp>
    </p:spTree>
    <p:extLst>
      <p:ext uri="{BB962C8B-B14F-4D97-AF65-F5344CB8AC3E}">
        <p14:creationId xmlns:p14="http://schemas.microsoft.com/office/powerpoint/2010/main" val="1995793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0F3146-A08E-4E29-9D1B-33F0FED49C3F}"/>
              </a:ext>
            </a:extLst>
          </p:cNvPr>
          <p:cNvSpPr>
            <a:spLocks noGrp="1"/>
          </p:cNvSpPr>
          <p:nvPr>
            <p:ph idx="1"/>
          </p:nvPr>
        </p:nvSpPr>
        <p:spPr/>
        <p:txBody>
          <a:bodyPr>
            <a:normAutofit/>
          </a:bodyPr>
          <a:lstStyle/>
          <a:p>
            <a:r>
              <a:rPr lang="zh-CN" altLang="en-US"/>
              <a:t>响应式</a:t>
            </a:r>
            <a:r>
              <a:rPr lang="en-US" altLang="zh-CN"/>
              <a:t>Web</a:t>
            </a:r>
            <a:r>
              <a:rPr lang="zh-CN" altLang="en-US"/>
              <a:t>设计</a:t>
            </a:r>
            <a:r>
              <a:rPr lang="en-US" altLang="zh-CN"/>
              <a:t>(Responsive Web design)</a:t>
            </a:r>
            <a:r>
              <a:rPr lang="zh-CN" altLang="en-US"/>
              <a:t>的理念是页面的设计与开发应当根据设备环境（屏幕尺寸、屏幕定向、系统平台等）以及用户行为（改变窗口大小等）进行相应的响应和调整。</a:t>
            </a:r>
          </a:p>
          <a:p>
            <a:r>
              <a:rPr lang="zh-CN" altLang="en-US"/>
              <a:t>响应式设计理念是基于流动布局、弹性图片、弹性表格、弹性视频和媒体查询等技术的组合。响应式设计可以随所显示的屏幕大小而改变。实现响应式设计的主要方法是使用 </a:t>
            </a:r>
            <a:r>
              <a:rPr lang="en-US" altLang="zh-CN"/>
              <a:t>CSS </a:t>
            </a:r>
            <a:r>
              <a:rPr lang="zh-CN" altLang="en-US"/>
              <a:t>媒体查询。 </a:t>
            </a:r>
          </a:p>
          <a:p>
            <a:endParaRPr lang="zh-CN" altLang="en-US"/>
          </a:p>
        </p:txBody>
      </p:sp>
      <p:sp>
        <p:nvSpPr>
          <p:cNvPr id="3" name="标题 2">
            <a:extLst>
              <a:ext uri="{FF2B5EF4-FFF2-40B4-BE49-F238E27FC236}">
                <a16:creationId xmlns:a16="http://schemas.microsoft.com/office/drawing/2014/main" id="{1C1EE092-5D80-44D6-A60F-1C1EC1CF7C5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7604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006013-E1ED-46B5-B91A-9860712A43BA}"/>
              </a:ext>
            </a:extLst>
          </p:cNvPr>
          <p:cNvSpPr>
            <a:spLocks noGrp="1"/>
          </p:cNvSpPr>
          <p:nvPr>
            <p:ph idx="4294967295"/>
          </p:nvPr>
        </p:nvSpPr>
        <p:spPr>
          <a:xfrm>
            <a:off x="0" y="333375"/>
            <a:ext cx="8820472" cy="5673725"/>
          </a:xfrm>
        </p:spPr>
        <p:txBody>
          <a:bodyPr>
            <a:normAutofit lnSpcReduction="10000"/>
          </a:bodyPr>
          <a:lstStyle/>
          <a:p>
            <a:r>
              <a:rPr lang="zh-CN" altLang="en-US" sz="3200"/>
              <a:t>响应式Web设计的优势：</a:t>
            </a:r>
            <a:endParaRPr lang="en-US" altLang="zh-CN" sz="3200"/>
          </a:p>
          <a:p>
            <a:endParaRPr lang="en-US" altLang="zh-CN"/>
          </a:p>
          <a:p>
            <a:pPr lvl="1"/>
            <a:r>
              <a:rPr lang="zh-CN" altLang="en-US" sz="2800">
                <a:solidFill>
                  <a:srgbClr val="C00000"/>
                </a:solidFill>
              </a:rPr>
              <a:t>开发、维护、运营成本优势</a:t>
            </a:r>
            <a:r>
              <a:rPr lang="zh-CN" altLang="en-US" sz="2800"/>
              <a:t>：页面只有一个，只是针对不同的分辨率、不同的设备环境进行了一些不同的设计，所以在开发、维护和运营上，相对多个版本，能节约成本。</a:t>
            </a:r>
          </a:p>
          <a:p>
            <a:pPr lvl="1"/>
            <a:r>
              <a:rPr lang="zh-CN" altLang="en-US" sz="2800">
                <a:solidFill>
                  <a:srgbClr val="C00000"/>
                </a:solidFill>
              </a:rPr>
              <a:t>兼容性优势</a:t>
            </a:r>
            <a:r>
              <a:rPr lang="zh-CN" altLang="en-US" sz="2800"/>
              <a:t>：移动设备新的尺寸层出不穷，定制的版本通常只适用于某些规格的设备，如果新的设备分辨率变化较大，则往往不能兼容，而开发新的版本需要时间，这段时间内的访问就是个问题，但是响应式Web设计可以提前预防这个问题。</a:t>
            </a:r>
          </a:p>
          <a:p>
            <a:pPr lvl="1"/>
            <a:r>
              <a:rPr lang="zh-CN" altLang="en-US" sz="2800">
                <a:solidFill>
                  <a:srgbClr val="C00000"/>
                </a:solidFill>
              </a:rPr>
              <a:t>操作灵活</a:t>
            </a:r>
            <a:r>
              <a:rPr lang="zh-CN" altLang="en-US" sz="2800"/>
              <a:t>：响应式设计是针对页面的，可以只对必要的页面进行改动，其他页面不受影响。 </a:t>
            </a:r>
          </a:p>
          <a:p>
            <a:endParaRPr lang="zh-CN" altLang="en-US"/>
          </a:p>
        </p:txBody>
      </p:sp>
    </p:spTree>
    <p:extLst>
      <p:ext uri="{BB962C8B-B14F-4D97-AF65-F5344CB8AC3E}">
        <p14:creationId xmlns:p14="http://schemas.microsoft.com/office/powerpoint/2010/main" val="2285587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a:t>布局：固定布局，流动布局，弹性布局，表格布局，混合布局等。</a:t>
            </a:r>
            <a:endParaRPr lang="en-US" altLang="zh-CN"/>
          </a:p>
          <a:p>
            <a:r>
              <a:rPr lang="zh-CN" altLang="en-US"/>
              <a:t>单位：</a:t>
            </a:r>
            <a:r>
              <a:rPr lang="en-US" altLang="zh-CN" err="1"/>
              <a:t>px</a:t>
            </a:r>
            <a:r>
              <a:rPr lang="zh-CN" altLang="en-US"/>
              <a:t>，</a:t>
            </a:r>
            <a:r>
              <a:rPr lang="en-US" altLang="zh-CN" err="1"/>
              <a:t>em</a:t>
            </a:r>
            <a:r>
              <a:rPr lang="zh-CN" altLang="en-US"/>
              <a:t>，百分比，</a:t>
            </a:r>
            <a:r>
              <a:rPr lang="en-US" altLang="zh-CN" err="1"/>
              <a:t>rem</a:t>
            </a:r>
            <a:r>
              <a:rPr lang="zh-CN" altLang="en-US"/>
              <a:t>等。</a:t>
            </a:r>
            <a:endParaRPr lang="en-US" altLang="zh-CN"/>
          </a:p>
          <a:p>
            <a:r>
              <a:rPr lang="en-US" altLang="zh-CN"/>
              <a:t>body{font-size:100%;}</a:t>
            </a:r>
          </a:p>
          <a:p>
            <a:r>
              <a:rPr lang="zh-CN" altLang="en-US"/>
              <a:t>最佳方案：流动布局为最佳选择，百分比和</a:t>
            </a:r>
            <a:r>
              <a:rPr lang="en-US" altLang="zh-CN" err="1"/>
              <a:t>em</a:t>
            </a:r>
            <a:r>
              <a:rPr lang="zh-CN" altLang="en-US"/>
              <a:t>为最佳单位。</a:t>
            </a:r>
            <a:endParaRPr lang="en-US" altLang="zh-CN"/>
          </a:p>
        </p:txBody>
      </p:sp>
      <p:sp>
        <p:nvSpPr>
          <p:cNvPr id="2" name="标题 1"/>
          <p:cNvSpPr>
            <a:spLocks noGrp="1"/>
          </p:cNvSpPr>
          <p:nvPr>
            <p:ph type="title"/>
          </p:nvPr>
        </p:nvSpPr>
        <p:spPr>
          <a:xfrm>
            <a:off x="428596" y="857232"/>
            <a:ext cx="8229600" cy="1143000"/>
          </a:xfrm>
        </p:spPr>
        <p:txBody>
          <a:bodyPr>
            <a:normAutofit fontScale="90000"/>
          </a:bodyPr>
          <a:lstStyle/>
          <a:p>
            <a:pPr algn="l"/>
            <a:r>
              <a:rPr lang="en-US"/>
              <a:t>RWD </a:t>
            </a:r>
            <a:r>
              <a:rPr lang="zh-CN" altLang="en-US"/>
              <a:t>核心方法一：响应式布局</a:t>
            </a:r>
            <a:br>
              <a:rPr lang="en-US"/>
            </a:br>
            <a:endParaRPr lang="zh-CN" altLang="en-US"/>
          </a:p>
        </p:txBody>
      </p:sp>
    </p:spTree>
    <p:extLst>
      <p:ext uri="{BB962C8B-B14F-4D97-AF65-F5344CB8AC3E}">
        <p14:creationId xmlns:p14="http://schemas.microsoft.com/office/powerpoint/2010/main" val="4272420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a:t>定义：利用特定的属性值来决定使用什么样的样式。</a:t>
            </a:r>
            <a:endParaRPr lang="en-US" altLang="zh-CN"/>
          </a:p>
          <a:p>
            <a:r>
              <a:rPr lang="zh-CN" altLang="en-US"/>
              <a:t>属性值：设备分辨率，色彩深度，高度，宽度，横屏或竖屏等。</a:t>
            </a:r>
            <a:endParaRPr lang="en-US" altLang="zh-CN"/>
          </a:p>
          <a:p>
            <a:pPr marL="109728" indent="0">
              <a:buNone/>
            </a:pPr>
            <a:r>
              <a:rPr lang="en-US" altLang="zh-CN"/>
              <a:t>1</a:t>
            </a:r>
            <a:r>
              <a:rPr lang="zh-CN" altLang="en-US"/>
              <a:t>、为站点设定视口</a:t>
            </a:r>
            <a:endParaRPr lang="en-US" altLang="zh-CN"/>
          </a:p>
          <a:p>
            <a:pPr lvl="1"/>
            <a:r>
              <a:rPr lang="zh-CN" altLang="en-US"/>
              <a:t>布局视口，视觉视口</a:t>
            </a:r>
            <a:endParaRPr lang="en-US" altLang="zh-CN"/>
          </a:p>
          <a:p>
            <a:pPr marL="393192" lvl="1" indent="0">
              <a:buNone/>
            </a:pPr>
            <a:r>
              <a:rPr lang="en-US" altLang="zh-CN"/>
              <a:t>&lt;meta name=“viewport” content=“width=device-</a:t>
            </a:r>
            <a:r>
              <a:rPr lang="en-US" altLang="zh-CN" err="1"/>
              <a:t>width,user</a:t>
            </a:r>
            <a:r>
              <a:rPr lang="en-US" altLang="zh-CN"/>
              <a:t>-scalable=</a:t>
            </a:r>
            <a:r>
              <a:rPr lang="en-US" altLang="zh-CN" err="1"/>
              <a:t>no,initial</a:t>
            </a:r>
            <a:r>
              <a:rPr lang="en-US" altLang="zh-CN"/>
              <a:t>-scale=1” /&gt;</a:t>
            </a:r>
          </a:p>
          <a:p>
            <a:pPr lvl="1"/>
            <a:r>
              <a:rPr lang="zh-CN" altLang="en-US"/>
              <a:t>视口属性：</a:t>
            </a:r>
            <a:r>
              <a:rPr lang="en-US" altLang="zh-CN"/>
              <a:t>width,height,user-scalable,initial-scale,maximum-scale,minimum-scale</a:t>
            </a:r>
            <a:r>
              <a:rPr lang="zh-CN" altLang="en-US"/>
              <a:t>等。</a:t>
            </a:r>
            <a:endParaRPr lang="en-US" altLang="zh-CN"/>
          </a:p>
          <a:p>
            <a:pPr lvl="1"/>
            <a:r>
              <a:rPr lang="en-US" altLang="zh-CN"/>
              <a:t>@viewport</a:t>
            </a:r>
            <a:r>
              <a:rPr lang="zh-CN" altLang="en-US"/>
              <a:t>规则引用</a:t>
            </a:r>
          </a:p>
          <a:p>
            <a:endParaRPr lang="en-US" altLang="zh-CN"/>
          </a:p>
          <a:p>
            <a:endParaRPr lang="zh-CN" altLang="en-US"/>
          </a:p>
        </p:txBody>
      </p:sp>
      <p:sp>
        <p:nvSpPr>
          <p:cNvPr id="2" name="标题 1"/>
          <p:cNvSpPr>
            <a:spLocks noGrp="1"/>
          </p:cNvSpPr>
          <p:nvPr>
            <p:ph type="title"/>
          </p:nvPr>
        </p:nvSpPr>
        <p:spPr>
          <a:xfrm>
            <a:off x="428596" y="857232"/>
            <a:ext cx="8229600" cy="1143000"/>
          </a:xfrm>
        </p:spPr>
        <p:txBody>
          <a:bodyPr>
            <a:normAutofit fontScale="90000"/>
          </a:bodyPr>
          <a:lstStyle/>
          <a:p>
            <a:pPr algn="l"/>
            <a:r>
              <a:rPr lang="en-US"/>
              <a:t>RWD </a:t>
            </a:r>
            <a:r>
              <a:rPr lang="zh-CN" altLang="en-US"/>
              <a:t>核心方法二：媒介查询（</a:t>
            </a:r>
            <a:r>
              <a:rPr lang="en-US" altLang="zh-CN"/>
              <a:t>1</a:t>
            </a:r>
            <a:r>
              <a:rPr lang="zh-CN" altLang="en-US"/>
              <a:t>）</a:t>
            </a:r>
            <a:br>
              <a:rPr lang="en-US"/>
            </a:br>
            <a:endParaRPr lang="zh-CN" altLang="en-US"/>
          </a:p>
        </p:txBody>
      </p:sp>
    </p:spTree>
    <p:extLst>
      <p:ext uri="{BB962C8B-B14F-4D97-AF65-F5344CB8AC3E}">
        <p14:creationId xmlns:p14="http://schemas.microsoft.com/office/powerpoint/2010/main" val="1510751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109728" indent="0">
              <a:buNone/>
            </a:pPr>
            <a:r>
              <a:rPr lang="en-US" altLang="zh-CN"/>
              <a:t>2</a:t>
            </a:r>
            <a:r>
              <a:rPr lang="zh-CN" altLang="en-US"/>
              <a:t>、使用媒介查询</a:t>
            </a:r>
            <a:endParaRPr lang="en-US" altLang="zh-CN"/>
          </a:p>
          <a:p>
            <a:pPr marL="109728" indent="0">
              <a:buNone/>
            </a:pPr>
            <a:r>
              <a:rPr lang="en-US" altLang="zh-CN"/>
              <a:t>@media [not/only] type [and] (</a:t>
            </a:r>
            <a:r>
              <a:rPr lang="en-US" altLang="zh-CN" err="1"/>
              <a:t>expr</a:t>
            </a:r>
            <a:r>
              <a:rPr lang="en-US" altLang="zh-CN"/>
              <a:t>){rules}</a:t>
            </a:r>
          </a:p>
          <a:p>
            <a:pPr marL="109728" indent="0">
              <a:buNone/>
            </a:pPr>
            <a:r>
              <a:rPr lang="en-US" altLang="zh-CN"/>
              <a:t>&lt;link </a:t>
            </a:r>
            <a:r>
              <a:rPr lang="en-US" altLang="zh-CN" err="1"/>
              <a:t>href</a:t>
            </a:r>
            <a:r>
              <a:rPr lang="en-US" altLang="zh-CN"/>
              <a:t>=“style.css” </a:t>
            </a:r>
            <a:r>
              <a:rPr lang="en-US" altLang="zh-CN" err="1"/>
              <a:t>rel</a:t>
            </a:r>
            <a:r>
              <a:rPr lang="en-US" altLang="zh-CN"/>
              <a:t>=“</a:t>
            </a:r>
            <a:r>
              <a:rPr lang="en-US" altLang="zh-CN" err="1"/>
              <a:t>stylesheet</a:t>
            </a:r>
            <a:r>
              <a:rPr lang="en-US" altLang="zh-CN"/>
              <a:t>” media=“only type and (</a:t>
            </a:r>
            <a:r>
              <a:rPr lang="en-US" altLang="zh-CN" err="1"/>
              <a:t>expr</a:t>
            </a:r>
            <a:r>
              <a:rPr lang="en-US" altLang="zh-CN"/>
              <a:t>)” /&gt;</a:t>
            </a:r>
          </a:p>
          <a:p>
            <a:pPr marL="109728" indent="0">
              <a:buNone/>
            </a:pPr>
            <a:r>
              <a:rPr lang="en-US" altLang="zh-CN"/>
              <a:t>type: </a:t>
            </a:r>
            <a:r>
              <a:rPr lang="en-US" altLang="zh-CN" err="1"/>
              <a:t>all,print,projection,screen</a:t>
            </a:r>
            <a:r>
              <a:rPr lang="zh-CN" altLang="en-US"/>
              <a:t>等</a:t>
            </a:r>
            <a:endParaRPr lang="en-US" altLang="zh-CN"/>
          </a:p>
          <a:p>
            <a:pPr marL="109728" indent="0">
              <a:buNone/>
            </a:pPr>
            <a:r>
              <a:rPr lang="zh-CN" altLang="en-US"/>
              <a:t>常用的媒介特性：</a:t>
            </a:r>
            <a:r>
              <a:rPr lang="en-US" altLang="zh-CN" err="1"/>
              <a:t>width,height,min,max,orientation</a:t>
            </a:r>
            <a:r>
              <a:rPr lang="en-US" altLang="zh-CN"/>
              <a:t>(</a:t>
            </a:r>
            <a:r>
              <a:rPr lang="en-US" altLang="zh-CN" err="1"/>
              <a:t>portrait|landscape</a:t>
            </a:r>
            <a:r>
              <a:rPr lang="en-US" altLang="zh-CN"/>
              <a:t>),</a:t>
            </a:r>
            <a:r>
              <a:rPr lang="en-US" altLang="zh-CN" err="1"/>
              <a:t>resolution,aspect</a:t>
            </a:r>
            <a:r>
              <a:rPr lang="en-US" altLang="zh-CN"/>
              <a:t>-ratio</a:t>
            </a:r>
            <a:r>
              <a:rPr lang="zh-CN" altLang="en-US"/>
              <a:t>等。</a:t>
            </a:r>
            <a:endParaRPr lang="en-US" altLang="zh-CN"/>
          </a:p>
          <a:p>
            <a:pPr marL="109728" indent="0">
              <a:buNone/>
            </a:pPr>
            <a:endParaRPr lang="zh-CN" altLang="en-US"/>
          </a:p>
        </p:txBody>
      </p:sp>
      <p:sp>
        <p:nvSpPr>
          <p:cNvPr id="2" name="标题 1"/>
          <p:cNvSpPr>
            <a:spLocks noGrp="1"/>
          </p:cNvSpPr>
          <p:nvPr>
            <p:ph type="title"/>
          </p:nvPr>
        </p:nvSpPr>
        <p:spPr>
          <a:xfrm>
            <a:off x="428596" y="857232"/>
            <a:ext cx="8229600" cy="1143000"/>
          </a:xfrm>
        </p:spPr>
        <p:txBody>
          <a:bodyPr>
            <a:normAutofit fontScale="90000"/>
          </a:bodyPr>
          <a:lstStyle/>
          <a:p>
            <a:pPr algn="l"/>
            <a:r>
              <a:rPr lang="en-US"/>
              <a:t>RWD </a:t>
            </a:r>
            <a:r>
              <a:rPr lang="zh-CN" altLang="en-US"/>
              <a:t>核心方法二：媒介查询（</a:t>
            </a:r>
            <a:r>
              <a:rPr lang="en-US" altLang="zh-CN"/>
              <a:t>2</a:t>
            </a:r>
            <a:r>
              <a:rPr lang="zh-CN" altLang="en-US"/>
              <a:t>）</a:t>
            </a:r>
            <a:br>
              <a:rPr lang="en-US"/>
            </a:br>
            <a:endParaRPr lang="zh-CN" altLang="en-US"/>
          </a:p>
        </p:txBody>
      </p:sp>
    </p:spTree>
    <p:extLst>
      <p:ext uri="{BB962C8B-B14F-4D97-AF65-F5344CB8AC3E}">
        <p14:creationId xmlns:p14="http://schemas.microsoft.com/office/powerpoint/2010/main" val="72290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109728" indent="0">
              <a:buNone/>
            </a:pPr>
            <a:r>
              <a:rPr lang="en-US" altLang="zh-CN"/>
              <a:t>3</a:t>
            </a:r>
            <a:r>
              <a:rPr lang="zh-CN" altLang="en-US"/>
              <a:t>、媒介查询的顺序</a:t>
            </a:r>
            <a:endParaRPr lang="en-US" altLang="zh-CN"/>
          </a:p>
          <a:p>
            <a:pPr marL="109728" indent="0">
              <a:buNone/>
            </a:pPr>
            <a:r>
              <a:rPr lang="zh-CN" altLang="en-US"/>
              <a:t>桌面端向下设计</a:t>
            </a:r>
            <a:endParaRPr lang="en-US" altLang="zh-CN"/>
          </a:p>
          <a:p>
            <a:pPr marL="109728" indent="0">
              <a:buNone/>
            </a:pPr>
            <a:r>
              <a:rPr lang="zh-CN" altLang="en-US"/>
              <a:t>移动端向上设计</a:t>
            </a:r>
            <a:endParaRPr lang="en-US" altLang="zh-CN"/>
          </a:p>
          <a:p>
            <a:pPr marL="109728" indent="0">
              <a:buNone/>
            </a:pPr>
            <a:r>
              <a:rPr lang="en-US" altLang="zh-CN"/>
              <a:t>@media all and (min-width:50em){….}</a:t>
            </a:r>
          </a:p>
          <a:p>
            <a:pPr marL="109728" indent="0">
              <a:buNone/>
            </a:pPr>
            <a:r>
              <a:rPr lang="zh-CN" altLang="en-US"/>
              <a:t>优先创建核心体验</a:t>
            </a:r>
            <a:endParaRPr lang="en-US" altLang="zh-CN"/>
          </a:p>
          <a:p>
            <a:pPr>
              <a:buNone/>
            </a:pPr>
            <a:endParaRPr lang="zh-CN" altLang="en-US"/>
          </a:p>
        </p:txBody>
      </p:sp>
      <p:sp>
        <p:nvSpPr>
          <p:cNvPr id="2" name="标题 1"/>
          <p:cNvSpPr>
            <a:spLocks noGrp="1"/>
          </p:cNvSpPr>
          <p:nvPr>
            <p:ph type="title"/>
          </p:nvPr>
        </p:nvSpPr>
        <p:spPr>
          <a:xfrm>
            <a:off x="428596" y="857232"/>
            <a:ext cx="8229600" cy="1143000"/>
          </a:xfrm>
        </p:spPr>
        <p:txBody>
          <a:bodyPr>
            <a:normAutofit fontScale="90000"/>
          </a:bodyPr>
          <a:lstStyle/>
          <a:p>
            <a:pPr algn="l"/>
            <a:r>
              <a:rPr lang="en-US"/>
              <a:t>RWD </a:t>
            </a:r>
            <a:r>
              <a:rPr lang="zh-CN" altLang="en-US"/>
              <a:t>核心方法二：媒介查询（</a:t>
            </a:r>
            <a:r>
              <a:rPr lang="en-US" altLang="zh-CN"/>
              <a:t>3</a:t>
            </a:r>
            <a:r>
              <a:rPr lang="zh-CN" altLang="en-US"/>
              <a:t>）</a:t>
            </a:r>
            <a:br>
              <a:rPr lang="en-US"/>
            </a:br>
            <a:endParaRPr lang="zh-CN" altLang="en-US"/>
          </a:p>
        </p:txBody>
      </p:sp>
    </p:spTree>
    <p:extLst>
      <p:ext uri="{BB962C8B-B14F-4D97-AF65-F5344CB8AC3E}">
        <p14:creationId xmlns:p14="http://schemas.microsoft.com/office/powerpoint/2010/main" val="1943302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1</a:t>
            </a:r>
            <a:r>
              <a:rPr lang="zh-CN" altLang="en-US"/>
              <a:t>、利用媒介查询判断</a:t>
            </a:r>
            <a:r>
              <a:rPr lang="en-US" altLang="zh-CN" err="1"/>
              <a:t>ipad</a:t>
            </a:r>
            <a:r>
              <a:rPr lang="zh-CN" altLang="en-US"/>
              <a:t>设备</a:t>
            </a:r>
            <a:endParaRPr lang="en-US" altLang="zh-CN"/>
          </a:p>
          <a:p>
            <a:pPr lvl="1"/>
            <a:r>
              <a:rPr lang="en-US" altLang="zh-CN"/>
              <a:t>@media only screen </a:t>
            </a:r>
          </a:p>
          <a:p>
            <a:pPr lvl="1"/>
            <a:r>
              <a:rPr lang="en-US" altLang="zh-CN"/>
              <a:t>and (min-device-width : 768px) </a:t>
            </a:r>
          </a:p>
          <a:p>
            <a:pPr lvl="1"/>
            <a:r>
              <a:rPr lang="en-US" altLang="zh-CN"/>
              <a:t>and (max-device-width : 1024px)  {….}</a:t>
            </a:r>
          </a:p>
          <a:p>
            <a:r>
              <a:rPr lang="en-US" altLang="zh-CN"/>
              <a:t>2</a:t>
            </a:r>
            <a:r>
              <a:rPr lang="zh-CN" altLang="en-US"/>
              <a:t>、判断屏幕</a:t>
            </a:r>
            <a:endParaRPr lang="en-US" altLang="zh-CN"/>
          </a:p>
          <a:p>
            <a:pPr lvl="1"/>
            <a:r>
              <a:rPr lang="en-US" altLang="zh-CN"/>
              <a:t>@media only screen </a:t>
            </a:r>
          </a:p>
          <a:p>
            <a:pPr lvl="1"/>
            <a:r>
              <a:rPr lang="en-US" altLang="zh-CN"/>
              <a:t>and (min-device-width : 768px) </a:t>
            </a:r>
          </a:p>
          <a:p>
            <a:pPr lvl="1"/>
            <a:r>
              <a:rPr lang="en-US" altLang="zh-CN"/>
              <a:t>and (max-device-width : 1024px)</a:t>
            </a:r>
          </a:p>
          <a:p>
            <a:pPr lvl="1"/>
            <a:r>
              <a:rPr lang="en-US" altLang="zh-CN"/>
              <a:t>and (-</a:t>
            </a:r>
            <a:r>
              <a:rPr lang="en-US" altLang="zh-CN" err="1"/>
              <a:t>webkit</a:t>
            </a:r>
            <a:r>
              <a:rPr lang="en-US" altLang="zh-CN"/>
              <a:t>-min-device-pixel-ratio: 2){…}</a:t>
            </a:r>
            <a:endParaRPr lang="zh-CN" altLang="en-US"/>
          </a:p>
        </p:txBody>
      </p:sp>
      <p:sp>
        <p:nvSpPr>
          <p:cNvPr id="4" name="标题 1"/>
          <p:cNvSpPr>
            <a:spLocks noGrp="1"/>
          </p:cNvSpPr>
          <p:nvPr>
            <p:ph type="title"/>
          </p:nvPr>
        </p:nvSpPr>
        <p:spPr>
          <a:xfrm>
            <a:off x="428596" y="857232"/>
            <a:ext cx="8229600" cy="1143000"/>
          </a:xfrm>
        </p:spPr>
        <p:txBody>
          <a:bodyPr>
            <a:normAutofit fontScale="90000"/>
          </a:bodyPr>
          <a:lstStyle/>
          <a:p>
            <a:pPr algn="l"/>
            <a:r>
              <a:rPr lang="zh-CN" altLang="en-US"/>
              <a:t>案例</a:t>
            </a:r>
            <a:br>
              <a:rPr lang="en-US"/>
            </a:br>
            <a:endParaRPr lang="zh-CN" altLang="en-US"/>
          </a:p>
        </p:txBody>
      </p:sp>
    </p:spTree>
    <p:extLst>
      <p:ext uri="{BB962C8B-B14F-4D97-AF65-F5344CB8AC3E}">
        <p14:creationId xmlns:p14="http://schemas.microsoft.com/office/powerpoint/2010/main" val="364265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109728" indent="0">
              <a:buNone/>
            </a:pPr>
            <a:r>
              <a:rPr lang="en-US" altLang="zh-CN"/>
              <a:t>CSS3</a:t>
            </a:r>
            <a:r>
              <a:rPr lang="zh-CN" altLang="en-US"/>
              <a:t>被拆分为</a:t>
            </a:r>
            <a:r>
              <a:rPr lang="en-US" altLang="zh-CN"/>
              <a:t>"</a:t>
            </a:r>
            <a:r>
              <a:rPr lang="zh-CN" altLang="en-US"/>
              <a:t>模块</a:t>
            </a:r>
            <a:r>
              <a:rPr lang="en-US" altLang="zh-CN"/>
              <a:t>"</a:t>
            </a:r>
            <a:r>
              <a:rPr lang="zh-CN" altLang="en-US"/>
              <a:t>。旧规范已拆分成小块，还增加了新的。</a:t>
            </a:r>
          </a:p>
          <a:p>
            <a:pPr marL="109728" indent="0">
              <a:buNone/>
            </a:pPr>
            <a:r>
              <a:rPr lang="zh-CN" altLang="en-US"/>
              <a:t>一些最重要</a:t>
            </a:r>
            <a:r>
              <a:rPr lang="en-US" altLang="zh-CN"/>
              <a:t>CSS3</a:t>
            </a:r>
            <a:r>
              <a:rPr lang="zh-CN" altLang="en-US"/>
              <a:t>模块如下：</a:t>
            </a:r>
          </a:p>
          <a:p>
            <a:r>
              <a:rPr lang="zh-CN" altLang="en-US"/>
              <a:t>选择器</a:t>
            </a:r>
          </a:p>
          <a:p>
            <a:r>
              <a:rPr lang="zh-CN" altLang="en-US"/>
              <a:t>盒模型</a:t>
            </a:r>
          </a:p>
          <a:p>
            <a:r>
              <a:rPr lang="zh-CN" altLang="en-US"/>
              <a:t>背景和边框</a:t>
            </a:r>
          </a:p>
          <a:p>
            <a:r>
              <a:rPr lang="zh-CN" altLang="en-US"/>
              <a:t>文字特效</a:t>
            </a:r>
          </a:p>
          <a:p>
            <a:r>
              <a:rPr lang="en-US" altLang="zh-CN"/>
              <a:t>2D/3D</a:t>
            </a:r>
            <a:r>
              <a:rPr lang="zh-CN" altLang="en-US"/>
              <a:t>转换</a:t>
            </a:r>
          </a:p>
          <a:p>
            <a:r>
              <a:rPr lang="zh-CN" altLang="en-US"/>
              <a:t>动画</a:t>
            </a:r>
          </a:p>
          <a:p>
            <a:r>
              <a:rPr lang="zh-CN" altLang="en-US"/>
              <a:t>多列布局</a:t>
            </a:r>
          </a:p>
          <a:p>
            <a:r>
              <a:rPr lang="zh-CN" altLang="en-US"/>
              <a:t>用户界面</a:t>
            </a:r>
          </a:p>
          <a:p>
            <a:endParaRPr lang="zh-CN" altLang="en-US"/>
          </a:p>
        </p:txBody>
      </p:sp>
      <p:sp>
        <p:nvSpPr>
          <p:cNvPr id="3" name="标题 2"/>
          <p:cNvSpPr>
            <a:spLocks noGrp="1"/>
          </p:cNvSpPr>
          <p:nvPr>
            <p:ph type="title"/>
          </p:nvPr>
        </p:nvSpPr>
        <p:spPr/>
        <p:txBody>
          <a:bodyPr/>
          <a:lstStyle/>
          <a:p>
            <a:r>
              <a:rPr lang="en-US" altLang="zh-CN"/>
              <a:t>CSS3</a:t>
            </a:r>
            <a:endParaRPr lang="zh-CN" altLang="en-US"/>
          </a:p>
        </p:txBody>
      </p:sp>
    </p:spTree>
    <p:extLst>
      <p:ext uri="{BB962C8B-B14F-4D97-AF65-F5344CB8AC3E}">
        <p14:creationId xmlns:p14="http://schemas.microsoft.com/office/powerpoint/2010/main" val="47217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Table</a:t>
            </a:r>
            <a:r>
              <a:rPr lang="zh-CN" altLang="en-US"/>
              <a:t>布局</a:t>
            </a:r>
            <a:endParaRPr lang="en-US" altLang="zh-CN"/>
          </a:p>
          <a:p>
            <a:pPr lvl="1"/>
            <a:r>
              <a:rPr lang="zh-CN" altLang="en-US"/>
              <a:t>原理：</a:t>
            </a:r>
            <a:endParaRPr lang="en-US" altLang="zh-CN"/>
          </a:p>
          <a:p>
            <a:pPr lvl="2"/>
            <a:r>
              <a:rPr lang="zh-CN" altLang="en-US"/>
              <a:t>可以控制单元格的宽度和高度</a:t>
            </a:r>
            <a:endParaRPr lang="en-US" altLang="zh-CN"/>
          </a:p>
          <a:p>
            <a:pPr lvl="2"/>
            <a:r>
              <a:rPr lang="zh-CN" altLang="en-US"/>
              <a:t>支持嵌套</a:t>
            </a:r>
            <a:endParaRPr lang="en-US" altLang="zh-CN"/>
          </a:p>
          <a:p>
            <a:pPr lvl="1"/>
            <a:r>
              <a:rPr lang="zh-CN" altLang="en-US"/>
              <a:t>问题：</a:t>
            </a:r>
            <a:endParaRPr lang="en-US" altLang="zh-CN"/>
          </a:p>
          <a:p>
            <a:pPr lvl="2"/>
            <a:r>
              <a:rPr lang="zh-CN" altLang="en-US"/>
              <a:t>在网页代码中，将结构和表现代码混合在一起</a:t>
            </a:r>
            <a:endParaRPr lang="en-US" altLang="zh-CN"/>
          </a:p>
          <a:p>
            <a:pPr lvl="2"/>
            <a:r>
              <a:rPr lang="zh-CN" altLang="en-US"/>
              <a:t>代码重复，维护成本高</a:t>
            </a:r>
            <a:endParaRPr lang="en-US" altLang="zh-CN"/>
          </a:p>
          <a:p>
            <a:pPr lvl="1"/>
            <a:r>
              <a:rPr lang="zh-CN" altLang="en-US"/>
              <a:t>在浏览器对</a:t>
            </a:r>
            <a:r>
              <a:rPr lang="en-US" altLang="zh-CN"/>
              <a:t>web</a:t>
            </a:r>
            <a:r>
              <a:rPr lang="zh-CN" altLang="en-US"/>
              <a:t>标准支持尚不完善的年代，好用</a:t>
            </a:r>
          </a:p>
        </p:txBody>
      </p:sp>
      <p:sp>
        <p:nvSpPr>
          <p:cNvPr id="3" name="标题 2"/>
          <p:cNvSpPr>
            <a:spLocks noGrp="1"/>
          </p:cNvSpPr>
          <p:nvPr>
            <p:ph type="title"/>
          </p:nvPr>
        </p:nvSpPr>
        <p:spPr/>
        <p:txBody>
          <a:bodyPr/>
          <a:lstStyle/>
          <a:p>
            <a:r>
              <a:rPr lang="en-US" altLang="zh-CN"/>
              <a:t>CSS</a:t>
            </a:r>
            <a:r>
              <a:rPr lang="zh-CN" altLang="en-US"/>
              <a:t>布局和</a:t>
            </a:r>
            <a:r>
              <a:rPr lang="en-US" altLang="zh-CN"/>
              <a:t>Table</a:t>
            </a:r>
            <a:r>
              <a:rPr lang="zh-CN" altLang="en-US"/>
              <a:t>布局</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526" t="850" r="526" b="850"/>
          <a:stretch>
            <a:fillRect/>
          </a:stretch>
        </p:blipFill>
        <p:spPr bwMode="auto">
          <a:xfrm>
            <a:off x="904280" y="1968376"/>
            <a:ext cx="5904656" cy="364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01" t="2054" r="401" b="2054"/>
          <a:stretch>
            <a:fillRect/>
          </a:stretch>
        </p:blipFill>
        <p:spPr bwMode="auto">
          <a:xfrm>
            <a:off x="323528" y="5606261"/>
            <a:ext cx="6768752" cy="1276076"/>
          </a:xfrm>
          <a:prstGeom prst="rect">
            <a:avLst/>
          </a:prstGeom>
          <a:noFill/>
          <a:ln w="6350" cmpd="sng">
            <a:solidFill>
              <a:srgbClr val="969696"/>
            </a:solidFill>
            <a:prstDash val="lgDashDot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hlinkClick r:id="rId2"/>
              </a:rPr>
              <a:t>http://www.aa25.cn/index.shtml</a:t>
            </a:r>
            <a:endParaRPr lang="en-US" altLang="zh-CN"/>
          </a:p>
          <a:p>
            <a:r>
              <a:rPr lang="en-US" altLang="zh-CN">
                <a:hlinkClick r:id="rId3"/>
              </a:rPr>
              <a:t>http://www.w3school.com.cn/css/</a:t>
            </a:r>
            <a:endParaRPr lang="en-US" altLang="zh-CN"/>
          </a:p>
          <a:p>
            <a:r>
              <a:rPr lang="en-US" altLang="zh-CN">
                <a:hlinkClick r:id="rId4"/>
              </a:rPr>
              <a:t>http://www.w3.org/TR/CSS/#css3</a:t>
            </a:r>
            <a:endParaRPr lang="en-US" altLang="zh-CN"/>
          </a:p>
          <a:p>
            <a:endParaRPr lang="zh-CN" altLang="en-US"/>
          </a:p>
        </p:txBody>
      </p:sp>
      <p:sp>
        <p:nvSpPr>
          <p:cNvPr id="3" name="标题 2"/>
          <p:cNvSpPr>
            <a:spLocks noGrp="1"/>
          </p:cNvSpPr>
          <p:nvPr>
            <p:ph type="title"/>
          </p:nvPr>
        </p:nvSpPr>
        <p:spPr/>
        <p:txBody>
          <a:bodyPr/>
          <a:lstStyle/>
          <a:p>
            <a:r>
              <a:rPr lang="zh-CN" altLang="en-US"/>
              <a:t>参考网站</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026" name="Rectangle 2"/>
          <p:cNvSpPr>
            <a:spLocks noChangeArrowheads="1"/>
          </p:cNvSpPr>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4400" b="0" i="0" u="none" strike="noStrike" cap="none" normalizeH="0" baseline="0">
              <a:ln>
                <a:noFill/>
              </a:ln>
              <a:solidFill>
                <a:schemeClr val="tx2"/>
              </a:solidFill>
              <a:effectLst/>
              <a:latin typeface="Arial" pitchFamily="34" charset="0"/>
            </a:endParaRPr>
          </a:p>
        </p:txBody>
      </p:sp>
      <p:sp>
        <p:nvSpPr>
          <p:cNvPr id="1027" name="Rectangle 3"/>
          <p:cNvSpPr>
            <a:spLocks noChangeArrowheads="1"/>
          </p:cNvSpPr>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zh-CN" altLang="zh-CN" sz="3200" b="0" i="0" u="none" strike="noStrike" cap="none" normalizeH="0" baseline="0">
              <a:ln>
                <a:noFill/>
              </a:ln>
              <a:solidFill>
                <a:schemeClr val="tx1"/>
              </a:solidFill>
              <a:effectLst/>
              <a:latin typeface="Arial" pitchFamily="34" charset="0"/>
            </a:endParaRPr>
          </a:p>
        </p:txBody>
      </p:sp>
      <p:sp>
        <p:nvSpPr>
          <p:cNvPr id="1029" name="WordArt 5"/>
          <p:cNvSpPr>
            <a:spLocks noChangeArrowheads="1" noChangeShapeType="1" noTextEdit="1"/>
          </p:cNvSpPr>
          <p:nvPr/>
        </p:nvSpPr>
        <p:spPr bwMode="auto">
          <a:xfrm rot="6112301">
            <a:off x="130175" y="2759075"/>
            <a:ext cx="5327650" cy="1339850"/>
          </a:xfrm>
          <a:prstGeom prst="rect">
            <a:avLst/>
          </a:prstGeom>
        </p:spPr>
        <p:txBody>
          <a:bodyPr vert="eaVert" wrap="none" fromWordArt="1">
            <a:prstTxWarp prst="textPlain">
              <a:avLst>
                <a:gd name="adj" fmla="val 50000"/>
              </a:avLst>
            </a:prstTxWarp>
            <a:scene3d>
              <a:camera prst="legacyPerspectiveFront">
                <a:rot lat="20639999" lon="20699999" rev="0"/>
              </a:camera>
              <a:lightRig rig="legacyNormal3" dir="l"/>
            </a:scene3d>
            <a:sp3d extrusionH="201600" prstMaterial="legacyPlastic">
              <a:extrusionClr>
                <a:srgbClr val="FF9966"/>
              </a:extrusionClr>
            </a:sp3d>
          </a:bodyPr>
          <a:lstStyle/>
          <a:p>
            <a:pPr algn="ctr" rtl="0" fontAlgn="auto"/>
            <a:r>
              <a:rPr lang="zh-CN" altLang="en-US" sz="3600" b="1" kern="10" spc="0">
                <a:ln w="9525">
                  <a:miter lim="800000"/>
                  <a:headEnd/>
                  <a:tailEnd/>
                </a:ln>
                <a:gradFill rotWithShape="1">
                  <a:gsLst>
                    <a:gs pos="0">
                      <a:srgbClr val="000080">
                        <a:alpha val="75999"/>
                      </a:srgbClr>
                    </a:gs>
                    <a:gs pos="100000">
                      <a:srgbClr val="FFFFFF"/>
                    </a:gs>
                  </a:gsLst>
                  <a:lin ang="2700000" scaled="1"/>
                </a:gradFill>
                <a:effectLst/>
                <a:latin typeface="华文彩云"/>
                <a:ea typeface="华文彩云"/>
              </a:rPr>
              <a:t>休息一下吧！</a:t>
            </a:r>
          </a:p>
        </p:txBody>
      </p:sp>
      <p:sp>
        <p:nvSpPr>
          <p:cNvPr id="4" name="内容占位符 3">
            <a:extLst>
              <a:ext uri="{FF2B5EF4-FFF2-40B4-BE49-F238E27FC236}">
                <a16:creationId xmlns:a16="http://schemas.microsoft.com/office/drawing/2014/main" id="{F5812DC2-A6B0-4A7F-B11A-6CD73211A405}"/>
              </a:ext>
            </a:extLst>
          </p:cNvPr>
          <p:cNvSpPr>
            <a:spLocks noGrp="1"/>
          </p:cNvSpPr>
          <p:nvPr>
            <p:ph idx="1"/>
          </p:nvPr>
        </p:nvSpPr>
        <p:spPr/>
        <p:txBody>
          <a:bodyP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9F142A-D82E-4C87-B533-DDA416C7236A}"/>
              </a:ext>
            </a:extLst>
          </p:cNvPr>
          <p:cNvSpPr>
            <a:spLocks noGrp="1"/>
          </p:cNvSpPr>
          <p:nvPr>
            <p:ph idx="1"/>
          </p:nvPr>
        </p:nvSpPr>
        <p:spPr/>
        <p:txBody>
          <a:bodyPr>
            <a:normAutofit fontScale="92500" lnSpcReduction="10000"/>
          </a:bodyPr>
          <a:lstStyle/>
          <a:p>
            <a:pPr marL="109728" indent="0">
              <a:buNone/>
            </a:pPr>
            <a:r>
              <a:rPr lang="en-US" altLang="zh-CN" b="1"/>
              <a:t>Bootstrap:</a:t>
            </a:r>
            <a:r>
              <a:rPr lang="zh-CN" altLang="en-US"/>
              <a:t>专为前端开发而设计，有助于构建</a:t>
            </a:r>
            <a:r>
              <a:rPr lang="en-US" altLang="zh-CN"/>
              <a:t>web</a:t>
            </a:r>
            <a:r>
              <a:rPr lang="zh-CN" altLang="en-US"/>
              <a:t>设计理念、移动优先项目、网格系统、排版和按钮等。</a:t>
            </a:r>
            <a:r>
              <a:rPr lang="en-US" altLang="zh-CN"/>
              <a:t>//cs.cumt.edu.cn</a:t>
            </a:r>
          </a:p>
          <a:p>
            <a:pPr marL="109728" indent="0">
              <a:buNone/>
            </a:pPr>
            <a:r>
              <a:rPr lang="en-US" altLang="zh-CN" b="1"/>
              <a:t>Layui:</a:t>
            </a:r>
            <a:r>
              <a:rPr lang="zh-CN" altLang="en-US"/>
              <a:t>采用自身模块规范编写的情怀型前端</a:t>
            </a:r>
            <a:r>
              <a:rPr lang="en-US" altLang="zh-CN"/>
              <a:t>UI</a:t>
            </a:r>
            <a:r>
              <a:rPr lang="zh-CN" altLang="en-US"/>
              <a:t>框架，遵循原生</a:t>
            </a:r>
            <a:r>
              <a:rPr lang="en-US" altLang="zh-CN"/>
              <a:t>HTML/CSS/JS</a:t>
            </a:r>
            <a:r>
              <a:rPr lang="zh-CN" altLang="en-US"/>
              <a:t>的书写与组织形式，门槛极低，拿来即用。</a:t>
            </a:r>
            <a:r>
              <a:rPr lang="en-US" altLang="zh-CN"/>
              <a:t>//lib.cumt.edu</a:t>
            </a:r>
            <a:endParaRPr lang="en-US" altLang="zh-CN" b="1"/>
          </a:p>
          <a:p>
            <a:pPr marL="109728" indent="0">
              <a:buNone/>
            </a:pPr>
            <a:r>
              <a:rPr lang="en-US" altLang="zh-CN"/>
              <a:t>Spectre:</a:t>
            </a:r>
            <a:r>
              <a:rPr lang="zh-CN" altLang="en-US"/>
              <a:t>现代的、自由的、响应迅速的</a:t>
            </a:r>
            <a:r>
              <a:rPr lang="en-US" altLang="zh-CN"/>
              <a:t>CSS</a:t>
            </a:r>
            <a:r>
              <a:rPr lang="zh-CN" altLang="en-US"/>
              <a:t>框架。它提供了优雅的元素、基于</a:t>
            </a:r>
            <a:r>
              <a:rPr lang="en-US" altLang="zh-CN"/>
              <a:t>flexbox</a:t>
            </a:r>
            <a:r>
              <a:rPr lang="zh-CN" altLang="en-US"/>
              <a:t>的响应式布局系统以及</a:t>
            </a:r>
            <a:r>
              <a:rPr lang="en-US" altLang="zh-CN"/>
              <a:t>CSS</a:t>
            </a:r>
            <a:r>
              <a:rPr lang="zh-CN" altLang="en-US"/>
              <a:t>组件和实用程序，可以使用</a:t>
            </a:r>
            <a:r>
              <a:rPr lang="en-US" altLang="zh-CN"/>
              <a:t>Sass</a:t>
            </a:r>
            <a:r>
              <a:rPr lang="zh-CN" altLang="en-US"/>
              <a:t>和</a:t>
            </a:r>
            <a:r>
              <a:rPr lang="en-US" altLang="zh-CN" err="1"/>
              <a:t>Scss</a:t>
            </a:r>
            <a:r>
              <a:rPr lang="zh-CN" altLang="en-US"/>
              <a:t>编译器进行修改。它非常轻量级，并且支持大多数现代浏览器。</a:t>
            </a:r>
            <a:endParaRPr lang="en-US" altLang="zh-CN"/>
          </a:p>
          <a:p>
            <a:pPr marL="109728" indent="0">
              <a:buNone/>
            </a:pPr>
            <a:r>
              <a:rPr lang="en-US" altLang="zh-CN" b="1"/>
              <a:t>jQuery UI:</a:t>
            </a:r>
            <a:r>
              <a:rPr lang="zh-CN" altLang="en-US"/>
              <a:t>建立在 </a:t>
            </a:r>
            <a:r>
              <a:rPr lang="en-US" altLang="zh-CN"/>
              <a:t>jQuery JavaScript </a:t>
            </a:r>
            <a:r>
              <a:rPr lang="zh-CN" altLang="en-US"/>
              <a:t>库上的一组用户界面交互、特效、小部件及主题</a:t>
            </a:r>
            <a:r>
              <a:rPr lang="en-US" altLang="zh-CN"/>
              <a:t>//cumt.edu.cn</a:t>
            </a:r>
            <a:endParaRPr lang="zh-CN" altLang="en-US"/>
          </a:p>
        </p:txBody>
      </p:sp>
      <p:sp>
        <p:nvSpPr>
          <p:cNvPr id="3" name="标题 2">
            <a:extLst>
              <a:ext uri="{FF2B5EF4-FFF2-40B4-BE49-F238E27FC236}">
                <a16:creationId xmlns:a16="http://schemas.microsoft.com/office/drawing/2014/main" id="{B6203287-C0A4-400E-80B1-9DB8D5E397F2}"/>
              </a:ext>
            </a:extLst>
          </p:cNvPr>
          <p:cNvSpPr>
            <a:spLocks noGrp="1"/>
          </p:cNvSpPr>
          <p:nvPr>
            <p:ph type="title"/>
          </p:nvPr>
        </p:nvSpPr>
        <p:spPr/>
        <p:txBody>
          <a:bodyPr/>
          <a:lstStyle/>
          <a:p>
            <a:r>
              <a:rPr lang="zh-CN" altLang="en-US"/>
              <a:t>轻量级</a:t>
            </a:r>
            <a:r>
              <a:rPr lang="en-US" altLang="zh-CN"/>
              <a:t>CSS</a:t>
            </a:r>
            <a:r>
              <a:rPr lang="zh-CN" altLang="en-US"/>
              <a:t>框架</a:t>
            </a:r>
          </a:p>
        </p:txBody>
      </p:sp>
    </p:spTree>
    <p:extLst>
      <p:ext uri="{BB962C8B-B14F-4D97-AF65-F5344CB8AC3E}">
        <p14:creationId xmlns:p14="http://schemas.microsoft.com/office/powerpoint/2010/main" val="186504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566928" indent="-457200">
              <a:buFont typeface="+mj-lt"/>
              <a:buAutoNum type="arabicPeriod"/>
            </a:pPr>
            <a:r>
              <a:rPr lang="zh-CN" altLang="en-US" sz="2400">
                <a:solidFill>
                  <a:schemeClr val="accent3">
                    <a:lumMod val="50000"/>
                  </a:schemeClr>
                </a:solidFill>
                <a:latin typeface="微软雅黑" pitchFamily="34" charset="-122"/>
                <a:ea typeface="微软雅黑" pitchFamily="34" charset="-122"/>
              </a:rPr>
              <a:t>表现和内容相分离</a:t>
            </a:r>
            <a:r>
              <a:rPr lang="zh-CN" altLang="en-US">
                <a:solidFill>
                  <a:schemeClr val="accent3">
                    <a:lumMod val="50000"/>
                  </a:schemeClr>
                </a:solidFill>
                <a:ea typeface="宋体" charset="-122"/>
              </a:rPr>
              <a:t> </a:t>
            </a:r>
          </a:p>
          <a:p>
            <a:pPr lvl="1"/>
            <a:r>
              <a:rPr lang="zh-CN" altLang="en-US"/>
              <a:t>将设计部分剥离出来放在一个独立样式文件中，</a:t>
            </a:r>
            <a:r>
              <a:rPr lang="en-US" altLang="zh-CN"/>
              <a:t>HTML</a:t>
            </a:r>
            <a:r>
              <a:rPr lang="zh-CN" altLang="en-US"/>
              <a:t>文件中只存放文本信息。这样的页面对搜索引擎更加友好。</a:t>
            </a:r>
          </a:p>
          <a:p>
            <a:pPr marL="566928" indent="-457200">
              <a:buFont typeface="+mj-lt"/>
              <a:buAutoNum type="arabicPeriod"/>
            </a:pPr>
            <a:r>
              <a:rPr lang="zh-CN" altLang="en-US" sz="2400">
                <a:solidFill>
                  <a:schemeClr val="accent3">
                    <a:lumMod val="50000"/>
                  </a:schemeClr>
                </a:solidFill>
                <a:latin typeface="微软雅黑" pitchFamily="34" charset="-122"/>
                <a:ea typeface="微软雅黑" pitchFamily="34" charset="-122"/>
              </a:rPr>
              <a:t>提高页面浏览速度</a:t>
            </a:r>
            <a:endParaRPr lang="en-US" altLang="zh-CN" sz="2400">
              <a:solidFill>
                <a:schemeClr val="accent3">
                  <a:lumMod val="50000"/>
                </a:schemeClr>
              </a:solidFill>
              <a:latin typeface="微软雅黑" pitchFamily="34" charset="-122"/>
              <a:ea typeface="微软雅黑" pitchFamily="34" charset="-122"/>
            </a:endParaRPr>
          </a:p>
          <a:p>
            <a:pPr marL="628650" lvl="1" indent="-263525"/>
            <a:r>
              <a:rPr lang="zh-CN" altLang="en-US"/>
              <a:t>对于同一个页面视觉效果，采用</a:t>
            </a:r>
            <a:r>
              <a:rPr lang="en-US" altLang="zh-CN"/>
              <a:t>CSS</a:t>
            </a:r>
            <a:r>
              <a:rPr lang="zh-CN" altLang="en-US"/>
              <a:t>布局的页面容量要比</a:t>
            </a:r>
            <a:r>
              <a:rPr lang="en-US" altLang="zh-CN"/>
              <a:t>TABLE</a:t>
            </a:r>
            <a:r>
              <a:rPr lang="zh-CN" altLang="en-US"/>
              <a:t>编码的页面文件容量小得多，前者一般只有后者的</a:t>
            </a:r>
            <a:r>
              <a:rPr lang="en-US" altLang="zh-CN"/>
              <a:t>1/2</a:t>
            </a:r>
            <a:r>
              <a:rPr lang="zh-CN" altLang="en-US"/>
              <a:t>大小。浏览器就不用去编译大量冗长的标签。</a:t>
            </a:r>
            <a:endParaRPr lang="en-US" altLang="zh-CN"/>
          </a:p>
          <a:p>
            <a:pPr marL="566928" indent="-457200">
              <a:buFont typeface="+mj-lt"/>
              <a:buAutoNum type="arabicPeriod"/>
            </a:pPr>
            <a:r>
              <a:rPr lang="zh-CN" altLang="en-US" sz="2400">
                <a:solidFill>
                  <a:schemeClr val="accent3">
                    <a:lumMod val="50000"/>
                  </a:schemeClr>
                </a:solidFill>
                <a:latin typeface="微软雅黑" pitchFamily="34" charset="-122"/>
                <a:ea typeface="微软雅黑" pitchFamily="34" charset="-122"/>
              </a:rPr>
              <a:t>易于维护和改版 </a:t>
            </a:r>
          </a:p>
          <a:p>
            <a:pPr marL="631825" lvl="1" indent="-514350"/>
            <a:r>
              <a:rPr lang="zh-CN" altLang="en-US"/>
              <a:t>只要简单的修改几个</a:t>
            </a:r>
            <a:r>
              <a:rPr lang="en-US" altLang="zh-CN"/>
              <a:t>CSS</a:t>
            </a:r>
            <a:r>
              <a:rPr lang="zh-CN" altLang="en-US"/>
              <a:t>文件就可以重新设计整个网站的页面</a:t>
            </a:r>
            <a:endParaRPr lang="en-US" altLang="zh-CN"/>
          </a:p>
          <a:p>
            <a:pPr marL="624078" indent="-514350">
              <a:buNone/>
            </a:pPr>
            <a:r>
              <a:rPr lang="zh-CN" altLang="en-US" sz="2800">
                <a:latin typeface="微软雅黑" pitchFamily="34" charset="-122"/>
                <a:ea typeface="微软雅黑" pitchFamily="34" charset="-122"/>
              </a:rPr>
              <a:t>     </a:t>
            </a:r>
            <a:endParaRPr lang="en-US" altLang="zh-CN" sz="2300"/>
          </a:p>
        </p:txBody>
      </p:sp>
      <p:sp>
        <p:nvSpPr>
          <p:cNvPr id="3" name="标题 2"/>
          <p:cNvSpPr>
            <a:spLocks noGrp="1"/>
          </p:cNvSpPr>
          <p:nvPr>
            <p:ph type="title"/>
          </p:nvPr>
        </p:nvSpPr>
        <p:spPr/>
        <p:txBody>
          <a:bodyPr/>
          <a:lstStyle/>
          <a:p>
            <a:r>
              <a:rPr lang="en-US" altLang="zh-CN"/>
              <a:t>CSS</a:t>
            </a:r>
            <a:r>
              <a:rPr lang="zh-CN" altLang="en-US"/>
              <a:t>的优势</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内嵌样式表</a:t>
            </a:r>
            <a:endParaRPr lang="en-US" altLang="zh-CN"/>
          </a:p>
          <a:p>
            <a:r>
              <a:rPr lang="zh-CN" altLang="en-US"/>
              <a:t>内部样式表</a:t>
            </a:r>
            <a:endParaRPr lang="en-US" altLang="zh-CN"/>
          </a:p>
          <a:p>
            <a:r>
              <a:rPr lang="zh-CN" altLang="en-US"/>
              <a:t>外部样式表</a:t>
            </a:r>
            <a:endParaRPr lang="en-US" altLang="zh-CN"/>
          </a:p>
          <a:p>
            <a:endParaRPr lang="en-US" altLang="zh-CN"/>
          </a:p>
          <a:p>
            <a:endParaRPr lang="zh-CN" altLang="en-US"/>
          </a:p>
        </p:txBody>
      </p:sp>
      <p:sp>
        <p:nvSpPr>
          <p:cNvPr id="3" name="标题 2"/>
          <p:cNvSpPr>
            <a:spLocks noGrp="1"/>
          </p:cNvSpPr>
          <p:nvPr>
            <p:ph type="title"/>
          </p:nvPr>
        </p:nvSpPr>
        <p:spPr/>
        <p:txBody>
          <a:bodyPr/>
          <a:lstStyle/>
          <a:p>
            <a:r>
              <a:rPr lang="en-US" altLang="zh-CN">
                <a:latin typeface="黑体" pitchFamily="2" charset="-122"/>
                <a:ea typeface="黑体" pitchFamily="2" charset="-122"/>
              </a:rPr>
              <a:t>3.2 </a:t>
            </a:r>
            <a:r>
              <a:rPr lang="zh-CN" altLang="en-US">
                <a:latin typeface="黑体" pitchFamily="2" charset="-122"/>
                <a:ea typeface="黑体" pitchFamily="2" charset="-122"/>
              </a:rPr>
              <a:t>如何在网页中应用样式表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85728"/>
            <a:ext cx="8229600" cy="5721563"/>
          </a:xfrm>
        </p:spPr>
        <p:txBody>
          <a:bodyPr>
            <a:normAutofit/>
          </a:bodyPr>
          <a:lstStyle/>
          <a:p>
            <a:r>
              <a:rPr lang="zh-CN" altLang="en-US" sz="3200"/>
              <a:t>内嵌样式表</a:t>
            </a:r>
            <a:endParaRPr lang="en-US" altLang="zh-CN" sz="3200"/>
          </a:p>
          <a:p>
            <a:pPr lvl="1"/>
            <a:r>
              <a:rPr lang="zh-CN" altLang="en-US" sz="2400">
                <a:latin typeface="微软雅黑" pitchFamily="34" charset="-122"/>
                <a:ea typeface="微软雅黑" pitchFamily="34" charset="-122"/>
              </a:rPr>
              <a:t>内嵌定义：利用标签的</a:t>
            </a:r>
            <a:r>
              <a:rPr lang="en-US" altLang="zh-CN" sz="2400">
                <a:solidFill>
                  <a:srgbClr val="C00000"/>
                </a:solidFill>
                <a:latin typeface="微软雅黑" pitchFamily="34" charset="-122"/>
                <a:ea typeface="微软雅黑" pitchFamily="34" charset="-122"/>
              </a:rPr>
              <a:t>style</a:t>
            </a:r>
            <a:r>
              <a:rPr lang="zh-CN" altLang="en-US" sz="2400">
                <a:solidFill>
                  <a:srgbClr val="C00000"/>
                </a:solidFill>
                <a:latin typeface="微软雅黑" pitchFamily="34" charset="-122"/>
                <a:ea typeface="微软雅黑" pitchFamily="34" charset="-122"/>
              </a:rPr>
              <a:t>属性</a:t>
            </a:r>
            <a:r>
              <a:rPr lang="zh-CN" altLang="en-US" sz="2400">
                <a:latin typeface="微软雅黑" pitchFamily="34" charset="-122"/>
                <a:ea typeface="微软雅黑" pitchFamily="34" charset="-122"/>
              </a:rPr>
              <a:t>来指定 各种</a:t>
            </a:r>
            <a:r>
              <a:rPr lang="en-US" altLang="zh-CN" sz="2400">
                <a:latin typeface="微软雅黑" pitchFamily="34" charset="-122"/>
                <a:ea typeface="微软雅黑" pitchFamily="34" charset="-122"/>
              </a:rPr>
              <a:t>CSS</a:t>
            </a:r>
            <a:r>
              <a:rPr lang="zh-CN" altLang="en-US" sz="2400">
                <a:latin typeface="微软雅黑" pitchFamily="34" charset="-122"/>
                <a:ea typeface="微软雅黑" pitchFamily="34" charset="-122"/>
              </a:rPr>
              <a:t>样式 表属性。</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如：</a:t>
            </a:r>
            <a:r>
              <a:rPr lang="en-US" altLang="zh-CN" sz="2400"/>
              <a:t>&lt;h1  </a:t>
            </a:r>
            <a:r>
              <a:rPr lang="en-US" altLang="zh-CN" sz="2400">
                <a:solidFill>
                  <a:srgbClr val="C00000"/>
                </a:solidFill>
              </a:rPr>
              <a:t>style="</a:t>
            </a:r>
            <a:r>
              <a:rPr lang="en-US" altLang="zh-CN" sz="2400" err="1">
                <a:solidFill>
                  <a:srgbClr val="C00000"/>
                </a:solidFill>
              </a:rPr>
              <a:t>color:white;background-color:blue</a:t>
            </a:r>
            <a:r>
              <a:rPr lang="en-US" altLang="zh-CN" sz="2400">
                <a:solidFill>
                  <a:srgbClr val="C00000"/>
                </a:solidFill>
              </a:rPr>
              <a:t>“</a:t>
            </a:r>
            <a:r>
              <a:rPr lang="en-US" altLang="zh-CN" sz="2400"/>
              <a:t>&gt;This is a line of Text.&lt;/h1&gt;</a:t>
            </a:r>
          </a:p>
          <a:p>
            <a:pPr lvl="1"/>
            <a:endParaRPr lang="en-US" altLang="zh-CN" sz="2400"/>
          </a:p>
          <a:p>
            <a:r>
              <a:rPr lang="zh-CN" altLang="en-US" sz="2800"/>
              <a:t>内嵌样式表，每一页的样式都独立 ，不能通过修改某个样式代码来完成整个网站中多个页面的样式 修改，甚至同一页面中的相同元素，也不能共用同一样的代码。</a:t>
            </a:r>
            <a:endParaRPr lang="en-US" altLang="zh-CN" sz="2800"/>
          </a:p>
          <a:p>
            <a:r>
              <a:rPr lang="zh-CN" altLang="en-US" sz="2800"/>
              <a:t>完全将表现和内容混合在一起</a:t>
            </a:r>
            <a:endParaRPr lang="en-US" altLang="zh-CN" sz="2800"/>
          </a:p>
          <a:p>
            <a:endParaRPr lang="zh-CN" altLang="en-US" sz="32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3373</TotalTime>
  <Words>5126</Words>
  <Application>Microsoft Office PowerPoint</Application>
  <PresentationFormat>全屏显示(4:3)</PresentationFormat>
  <Paragraphs>663</Paragraphs>
  <Slides>62</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Lucida Grande</vt:lpstr>
      <vt:lpstr>黑体</vt:lpstr>
      <vt:lpstr>华文彩云</vt:lpstr>
      <vt:lpstr>宋体</vt:lpstr>
      <vt:lpstr>微软雅黑</vt:lpstr>
      <vt:lpstr>Arial</vt:lpstr>
      <vt:lpstr>Calibri</vt:lpstr>
      <vt:lpstr>Lucida Sans Unicode</vt:lpstr>
      <vt:lpstr>Times New Roman</vt:lpstr>
      <vt:lpstr>Verdana</vt:lpstr>
      <vt:lpstr>Wingdings</vt:lpstr>
      <vt:lpstr>Wingdings 2</vt:lpstr>
      <vt:lpstr>Wingdings 3</vt:lpstr>
      <vt:lpstr>聚合</vt:lpstr>
      <vt:lpstr>第三章 CSS</vt:lpstr>
      <vt:lpstr>第三章 CSS</vt:lpstr>
      <vt:lpstr>3.1 CSS简介</vt:lpstr>
      <vt:lpstr>普遍的问题</vt:lpstr>
      <vt:lpstr>CSS成长历程</vt:lpstr>
      <vt:lpstr>CSS布局和Table布局</vt:lpstr>
      <vt:lpstr>CSS的优势</vt:lpstr>
      <vt:lpstr>3.2 如何在网页中应用样式表</vt:lpstr>
      <vt:lpstr>PowerPoint 演示文稿</vt:lpstr>
      <vt:lpstr>PowerPoint 演示文稿</vt:lpstr>
      <vt:lpstr>PowerPoint 演示文稿</vt:lpstr>
      <vt:lpstr>3.3 CSS语法</vt:lpstr>
      <vt:lpstr>PowerPoint 演示文稿</vt:lpstr>
      <vt:lpstr>选择器</vt:lpstr>
      <vt:lpstr>PowerPoint 演示文稿</vt:lpstr>
      <vt:lpstr>多元素的组合选择器 </vt:lpstr>
      <vt:lpstr> CSS 2.1 属性选择器</vt:lpstr>
      <vt:lpstr>伪类</vt:lpstr>
      <vt:lpstr>CSS 2.1中的伪类</vt:lpstr>
      <vt:lpstr> CSS 2.1中的伪元素</vt:lpstr>
      <vt:lpstr>PowerPoint 演示文稿</vt:lpstr>
      <vt:lpstr>PowerPoint 演示文稿</vt:lpstr>
      <vt:lpstr>class 和id 的区别</vt:lpstr>
      <vt:lpstr>字体属性</vt:lpstr>
      <vt:lpstr>PowerPoint 演示文稿</vt:lpstr>
      <vt:lpstr>文本属性</vt:lpstr>
      <vt:lpstr>PowerPoint 演示文稿</vt:lpstr>
      <vt:lpstr>颜色和背景属性</vt:lpstr>
      <vt:lpstr>3.4 CSS布局与定位</vt:lpstr>
      <vt:lpstr>PowerPoint 演示文稿</vt:lpstr>
      <vt:lpstr>盒属性</vt:lpstr>
      <vt:lpstr>盒属性</vt:lpstr>
      <vt:lpstr>PowerPoint 演示文稿</vt:lpstr>
      <vt:lpstr>PowerPoint 演示文稿</vt:lpstr>
      <vt:lpstr>行内元素和块元素</vt:lpstr>
      <vt:lpstr>CSS 定位 (Positioning)</vt:lpstr>
      <vt:lpstr>定位机制</vt:lpstr>
      <vt:lpstr>CSS  Float属性</vt:lpstr>
      <vt:lpstr>Float属性</vt:lpstr>
      <vt:lpstr>Float属性</vt:lpstr>
      <vt:lpstr>Float属性</vt:lpstr>
      <vt:lpstr>position 属性</vt:lpstr>
      <vt:lpstr> 相对定位</vt:lpstr>
      <vt:lpstr> 绝对定位</vt:lpstr>
      <vt:lpstr>PowerPoint 演示文稿</vt:lpstr>
      <vt:lpstr>PowerPoint 演示文稿</vt:lpstr>
      <vt:lpstr>PowerPoint 演示文稿</vt:lpstr>
      <vt:lpstr>多重样式表叠加</vt:lpstr>
      <vt:lpstr>PowerPoint 演示文稿</vt:lpstr>
      <vt:lpstr>注意事项</vt:lpstr>
      <vt:lpstr>3.5 响应式 Web 设计</vt:lpstr>
      <vt:lpstr>PowerPoint 演示文稿</vt:lpstr>
      <vt:lpstr>PowerPoint 演示文稿</vt:lpstr>
      <vt:lpstr>RWD 核心方法一：响应式布局 </vt:lpstr>
      <vt:lpstr>RWD 核心方法二：媒介查询（1） </vt:lpstr>
      <vt:lpstr>RWD 核心方法二：媒介查询（2） </vt:lpstr>
      <vt:lpstr>RWD 核心方法二：媒介查询（3） </vt:lpstr>
      <vt:lpstr>案例 </vt:lpstr>
      <vt:lpstr>CSS3</vt:lpstr>
      <vt:lpstr>参考网站</vt:lpstr>
      <vt:lpstr>PowerPoint 演示文稿</vt:lpstr>
      <vt:lpstr>轻量级CSS框架</vt:lpstr>
    </vt:vector>
  </TitlesOfParts>
  <Company>IBM ThinkPad/CC8000.COM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CSS</dc:title>
  <dc:creator>X200/T400/T500/W500</dc:creator>
  <cp:lastModifiedBy>ying zhao</cp:lastModifiedBy>
  <cp:revision>176</cp:revision>
  <dcterms:created xsi:type="dcterms:W3CDTF">2011-09-06T01:19:00Z</dcterms:created>
  <dcterms:modified xsi:type="dcterms:W3CDTF">2022-02-28T02:01:23Z</dcterms:modified>
</cp:coreProperties>
</file>