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80" r:id="rId2"/>
    <p:sldId id="257" r:id="rId3"/>
    <p:sldId id="314" r:id="rId4"/>
    <p:sldId id="311" r:id="rId5"/>
    <p:sldId id="307" r:id="rId6"/>
    <p:sldId id="315" r:id="rId7"/>
    <p:sldId id="317" r:id="rId8"/>
    <p:sldId id="318" r:id="rId9"/>
    <p:sldId id="319" r:id="rId10"/>
    <p:sldId id="309" r:id="rId11"/>
    <p:sldId id="321" r:id="rId12"/>
    <p:sldId id="322" r:id="rId13"/>
    <p:sldId id="308" r:id="rId14"/>
    <p:sldId id="313" r:id="rId15"/>
    <p:sldId id="312" r:id="rId16"/>
    <p:sldId id="316" r:id="rId17"/>
  </p:sldIdLst>
  <p:sldSz cx="6858000" cy="5143500"/>
  <p:notesSz cx="6858000" cy="9144000"/>
  <p:embeddedFontLst>
    <p:embeddedFont>
      <p:font typeface="等线" panose="02010600030101010101" pitchFamily="2" charset="-122"/>
      <p:regular r:id="rId19"/>
      <p:bold r:id="rId20"/>
    </p:embeddedFont>
    <p:embeddedFont>
      <p:font typeface="宋刻本字体" panose="02000000000000000000" pitchFamily="2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cmtt8" panose="020B0500000000000000" pitchFamily="34" charset="0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6970"/>
    <a:srgbClr val="948A54"/>
    <a:srgbClr val="558ED5"/>
    <a:srgbClr val="67D993"/>
    <a:srgbClr val="E6E7E8"/>
    <a:srgbClr val="95B3D7"/>
    <a:srgbClr val="00B0F0"/>
    <a:srgbClr val="E6E7E7"/>
    <a:srgbClr val="E7E9E9"/>
    <a:srgbClr val="E8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4660"/>
  </p:normalViewPr>
  <p:slideViewPr>
    <p:cSldViewPr>
      <p:cViewPr varScale="1">
        <p:scale>
          <a:sx n="57" d="100"/>
          <a:sy n="57" d="100"/>
        </p:scale>
        <p:origin x="53" y="100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8FFDD2-1A1E-44E5-BE00-DBD3A6DB0D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EFE5B0-B370-4BA1-AB3E-C78DFE12E9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4BE35D6-6DE2-47AC-978D-BE9C69430CFE}" type="datetimeFigureOut">
              <a:rPr lang="zh-CN" altLang="en-US"/>
              <a:pPr>
                <a:defRPr/>
              </a:pPr>
              <a:t>2022.3.7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880CDA7-17B4-41D7-8A9D-07049C8B5D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69BAB9-AAA8-477F-B3CA-2C9B3F9DB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441DEE-F68F-46B7-BBE8-0F5F154B5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BC21A-F6E5-4D44-A3CB-245361EAE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72847BC-EF89-49B7-8085-4B01D2FA24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847BC-EF89-49B7-8085-4B01D2FA244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0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847BC-EF89-49B7-8085-4B01D2FA244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2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847BC-EF89-49B7-8085-4B01D2FA244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4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94B671-1EA4-4C5D-9739-1902A6041892}" type="datetime1">
              <a:rPr lang="zh-CN" altLang="en-US" smtClean="0"/>
              <a:pPr>
                <a:defRPr/>
              </a:pPr>
              <a:t>2022.3.7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7CA1-2622-4EAC-B874-D158C8549F6C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1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F3BCF-6D58-43B2-BB4A-12852EE28331}" type="datetime1">
              <a:rPr lang="zh-CN" altLang="en-US" smtClean="0"/>
              <a:pPr>
                <a:defRPr/>
              </a:pPr>
              <a:t>2022.3.7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A707-6DFF-4562-B1F4-BD79A74C98A2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3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211B81-A5AF-4084-87CB-4840C97BF2AC}" type="datetime1">
              <a:rPr lang="zh-CN" altLang="en-US" smtClean="0"/>
              <a:pPr>
                <a:defRPr/>
              </a:pPr>
              <a:t>2022.3.7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DB756-7D33-48A1-A959-0271693AAB80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5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E52330-34D4-45FC-B865-885F06F3C99B}" type="datetime1">
              <a:rPr lang="zh-CN" altLang="en-US" smtClean="0"/>
              <a:pPr>
                <a:defRPr/>
              </a:pPr>
              <a:t>2022.3.7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90DA8-336B-4093-9CFD-E01346D5F34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300075-A5CB-42FA-84B7-CEDB243D4B4A}" type="datetime1">
              <a:rPr lang="zh-CN" altLang="en-US" smtClean="0"/>
              <a:pPr>
                <a:defRPr/>
              </a:pPr>
              <a:t>2022.3.7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5C8F4-A2BA-408C-A41B-A188A1B89A76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DA0C99-338F-469F-953B-0213913A062A}" type="datetime1">
              <a:rPr lang="zh-CN" altLang="en-US" smtClean="0"/>
              <a:pPr>
                <a:defRPr/>
              </a:pPr>
              <a:t>2022.3.7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EFBB6-6A8B-4151-835D-0AF45977F6A7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0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6D986-4C6F-4353-9588-BDDCC258633B}" type="datetime1">
              <a:rPr lang="zh-CN" altLang="en-US" smtClean="0"/>
              <a:pPr>
                <a:defRPr/>
              </a:pPr>
              <a:t>2022.3.7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7BF9D-6213-48AB-A142-A4C3A5CED4C1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4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8CB3D-FCC0-49F7-9DC9-9281EC4FCCF9}" type="datetime1">
              <a:rPr lang="zh-CN" altLang="en-US" smtClean="0"/>
              <a:pPr>
                <a:defRPr/>
              </a:pPr>
              <a:t>2022.3.7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2D693-FA33-46FB-850C-55AC8F667ABE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9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EF9B3-A9E0-4D05-80AD-A35EACAC3D53}" type="datetime1">
              <a:rPr lang="zh-CN" altLang="en-US" smtClean="0"/>
              <a:pPr>
                <a:defRPr/>
              </a:pPr>
              <a:t>2022.3.7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6DE38-7286-4EE6-B87D-74CF275E2326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2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BCFAA6-C52E-4045-B2CB-313CC077291B}" type="datetime1">
              <a:rPr lang="zh-CN" altLang="en-US" smtClean="0"/>
              <a:pPr>
                <a:defRPr/>
              </a:pPr>
              <a:t>2022.3.7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F8E85-2F62-4F9E-9E34-72B0DABD3636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23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161078-49A9-4ED5-BC6D-D5D83948B337}" type="datetime1">
              <a:rPr lang="zh-CN" altLang="en-US" smtClean="0"/>
              <a:pPr>
                <a:defRPr/>
              </a:pPr>
              <a:t>2022.3.7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2E45D-3644-4488-ABEC-A1148007D825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8BC818-14A4-4B95-8334-45B1D591F919}" type="datetime1">
              <a:rPr lang="zh-CN" altLang="en-US" smtClean="0"/>
              <a:pPr>
                <a:defRPr/>
              </a:pPr>
              <a:t>2022.3.7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6DAD6-6498-454F-A486-C93342B268EC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7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ziishaned/learn-rege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标题 1">
            <a:extLst>
              <a:ext uri="{FF2B5EF4-FFF2-40B4-BE49-F238E27FC236}">
                <a16:creationId xmlns:a16="http://schemas.microsoft.com/office/drawing/2014/main" id="{B0A830DE-F8B6-4025-B3E9-8A8FD36A4542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721013" y="1131650"/>
            <a:ext cx="3415972" cy="1700212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4400" b="1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sym typeface="+mn-ea"/>
              </a:rPr>
              <a:t>正则表达式</a:t>
            </a:r>
            <a:br>
              <a:rPr lang="en-US" altLang="zh-CN" sz="4400" b="1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sym typeface="+mn-ea"/>
              </a:rPr>
            </a:br>
            <a:r>
              <a:rPr lang="en-US" altLang="zh-CN" sz="3200" b="1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sym typeface="+mn-ea"/>
              </a:rPr>
              <a:t>Regular Expression</a:t>
            </a:r>
            <a:endParaRPr lang="zh-CN" altLang="en-US" sz="4400" b="1" dirty="0">
              <a:solidFill>
                <a:srgbClr val="F46970"/>
              </a:solidFill>
              <a:latin typeface="宋刻本字体" panose="02000000000000000000" pitchFamily="2" charset="-122"/>
              <a:ea typeface="宋刻本字体" panose="02000000000000000000" pitchFamily="2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BE769-F434-43E9-BE0A-9D7E34E3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315" y="3076290"/>
            <a:ext cx="2865368" cy="259102"/>
          </a:xfrm>
          <a:prstGeom prst="rect">
            <a:avLst/>
          </a:prstGeom>
          <a:ln>
            <a:solidFill>
              <a:srgbClr val="F4697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634569F-2601-4A93-A73D-979A7E844B85}"/>
              </a:ext>
            </a:extLst>
          </p:cNvPr>
          <p:cNvSpPr/>
          <p:nvPr/>
        </p:nvSpPr>
        <p:spPr>
          <a:xfrm>
            <a:off x="4581080" y="3063039"/>
            <a:ext cx="288020" cy="288019"/>
          </a:xfrm>
          <a:prstGeom prst="rect">
            <a:avLst/>
          </a:prstGeom>
          <a:noFill/>
          <a:ln w="38100">
            <a:solidFill>
              <a:srgbClr val="F46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26F0B5C0-AEEE-4CB6-9A12-97E432D70B8B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4861683" y="1779695"/>
            <a:ext cx="7417" cy="1427354"/>
          </a:xfrm>
          <a:prstGeom prst="bentConnector4">
            <a:avLst>
              <a:gd name="adj1" fmla="val -3082109"/>
              <a:gd name="adj2" fmla="val 99827"/>
            </a:avLst>
          </a:prstGeom>
          <a:ln w="19050">
            <a:solidFill>
              <a:srgbClr val="F46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">
            <a:extLst>
              <a:ext uri="{FF2B5EF4-FFF2-40B4-BE49-F238E27FC236}">
                <a16:creationId xmlns:a16="http://schemas.microsoft.com/office/drawing/2014/main" id="{27B8E3A4-D8B0-4851-8B9B-26AEA8CC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894" y="3364309"/>
            <a:ext cx="29447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When you Ctrl + F in IDEA</a:t>
            </a:r>
          </a:p>
        </p:txBody>
      </p:sp>
      <p:sp>
        <p:nvSpPr>
          <p:cNvPr id="20" name="矩形 1">
            <a:extLst>
              <a:ext uri="{FF2B5EF4-FFF2-40B4-BE49-F238E27FC236}">
                <a16:creationId xmlns:a16="http://schemas.microsoft.com/office/drawing/2014/main" id="{CE307025-A0BD-4349-820B-502ECCE2F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095" y="4011850"/>
            <a:ext cx="18001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主讲：黄凯</a:t>
            </a:r>
            <a:endParaRPr lang="en-US" altLang="zh-CN" dirty="0">
              <a:solidFill>
                <a:srgbClr val="F46970"/>
              </a:solidFill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r>
              <a:rPr lang="zh-CN" altLang="en-US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制作：胡钧耀</a:t>
            </a:r>
            <a:endParaRPr lang="en-US" altLang="zh-CN" dirty="0">
              <a:solidFill>
                <a:srgbClr val="F46970"/>
              </a:solidFill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r>
              <a:rPr lang="en-US" altLang="zh-CN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2022</a:t>
            </a:r>
            <a:r>
              <a:rPr lang="zh-CN" altLang="en-US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年</a:t>
            </a:r>
            <a:r>
              <a:rPr lang="en-US" altLang="zh-CN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3</a:t>
            </a:r>
            <a:r>
              <a:rPr lang="zh-CN" altLang="en-US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月</a:t>
            </a:r>
            <a:r>
              <a:rPr lang="en-US" altLang="zh-CN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10</a:t>
            </a:r>
            <a:r>
              <a:rPr lang="zh-CN" altLang="en-US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日</a:t>
            </a:r>
            <a:endParaRPr lang="en-US" altLang="zh-CN" dirty="0">
              <a:solidFill>
                <a:srgbClr val="F46970"/>
              </a:solidFill>
              <a:latin typeface="宋刻本字体" panose="02000000000000000000" pitchFamily="2" charset="-122"/>
              <a:ea typeface="宋刻本字体" panose="020000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CEC7CB8-C050-4ACF-A450-770B7F00B2A8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D2AD8C14-E6FF-48D5-A99C-866D15E9C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TextBox 2">
              <a:extLst>
                <a:ext uri="{FF2B5EF4-FFF2-40B4-BE49-F238E27FC236}">
                  <a16:creationId xmlns:a16="http://schemas.microsoft.com/office/drawing/2014/main" id="{6FE31647-F95A-453E-978B-F071ED352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JavaScript </a:t>
              </a: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正则表达式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Example in JavaScript</a:t>
              </a:r>
            </a:p>
          </p:txBody>
        </p:sp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6E2BC574-D24E-4B77-AC96-4128962B2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29" y="1019954"/>
            <a:ext cx="46027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RegExp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对象的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test()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方法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/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正则表达式主体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/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修饰符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(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可选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)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刻本字体" panose="02000000000000000000" pitchFamily="2" charset="-122"/>
              <a:ea typeface="宋刻本字体" panose="02000000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982B46A-259D-4E5A-BB04-205C78C3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3" y="1895393"/>
            <a:ext cx="5450049" cy="235766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3C6F23B5-D07B-4FD7-950C-D41613E8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10" y="4420613"/>
            <a:ext cx="51067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宋刻本字体" panose="02000000000000000000" pitchFamily="2" charset="-122"/>
                <a:ea typeface="宋刻本字体" panose="02000000000000000000" pitchFamily="2" charset="-122"/>
              </a:rPr>
              <a:t>类命令行交互运行：浏览器</a:t>
            </a:r>
            <a:r>
              <a:rPr lang="en-US" altLang="zh-CN" sz="2000" dirty="0">
                <a:latin typeface="宋刻本字体" panose="02000000000000000000" pitchFamily="2" charset="-122"/>
                <a:ea typeface="宋刻本字体" panose="02000000000000000000" pitchFamily="2" charset="-122"/>
              </a:rPr>
              <a:t>-F12-</a:t>
            </a:r>
            <a:r>
              <a:rPr lang="zh-CN" altLang="en-US" sz="2000" dirty="0">
                <a:latin typeface="宋刻本字体" panose="02000000000000000000" pitchFamily="2" charset="-122"/>
                <a:ea typeface="宋刻本字体" panose="02000000000000000000" pitchFamily="2" charset="-122"/>
              </a:rPr>
              <a:t>控制台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刻本字体" panose="02000000000000000000" pitchFamily="2" charset="-122"/>
              <a:ea typeface="宋刻本字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36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CEC7CB8-C050-4ACF-A450-770B7F00B2A8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D2AD8C14-E6FF-48D5-A99C-866D15E9C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TextBox 2">
              <a:extLst>
                <a:ext uri="{FF2B5EF4-FFF2-40B4-BE49-F238E27FC236}">
                  <a16:creationId xmlns:a16="http://schemas.microsoft.com/office/drawing/2014/main" id="{6FE31647-F95A-453E-978B-F071ED352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具体应用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Application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97F48F9-8EAE-4788-BB6B-DEE8448D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2" y="2696458"/>
            <a:ext cx="4536315" cy="2328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FF36A4-8E04-48F5-865F-8F28E112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1" y="1228418"/>
            <a:ext cx="4536315" cy="14680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10C6397-48AD-47DA-B897-6369AA15AFFD}"/>
              </a:ext>
            </a:extLst>
          </p:cNvPr>
          <p:cNvSpPr txBox="1"/>
          <p:nvPr/>
        </p:nvSpPr>
        <p:spPr>
          <a:xfrm>
            <a:off x="202393" y="859086"/>
            <a:ext cx="6453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刻本字体" panose="02000000000000000000" pitchFamily="2" charset="-122"/>
                <a:ea typeface="宋刻本字体" panose="02000000000000000000" pitchFamily="2" charset="-122"/>
              </a:rPr>
              <a:t>编译原理考试第一题：￥([1-9][0-9]{0,2}(,[0-9]{3})*)\.[0-9]{2}</a:t>
            </a:r>
          </a:p>
        </p:txBody>
      </p:sp>
    </p:spTree>
    <p:extLst>
      <p:ext uri="{BB962C8B-B14F-4D97-AF65-F5344CB8AC3E}">
        <p14:creationId xmlns:p14="http://schemas.microsoft.com/office/powerpoint/2010/main" val="19385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CEC7CB8-C050-4ACF-A450-770B7F00B2A8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D2AD8C14-E6FF-48D5-A99C-866D15E9C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TextBox 2">
              <a:extLst>
                <a:ext uri="{FF2B5EF4-FFF2-40B4-BE49-F238E27FC236}">
                  <a16:creationId xmlns:a16="http://schemas.microsoft.com/office/drawing/2014/main" id="{6FE31647-F95A-453E-978B-F071ED352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具体应用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Application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EEAAD6F-894E-4EC5-A381-5B36D8AA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67" y="1228418"/>
            <a:ext cx="4680325" cy="37512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D5D633-A51C-42FB-BEA0-EFF0BD587EE1}"/>
              </a:ext>
            </a:extLst>
          </p:cNvPr>
          <p:cNvSpPr txBox="1"/>
          <p:nvPr/>
        </p:nvSpPr>
        <p:spPr>
          <a:xfrm>
            <a:off x="202393" y="859086"/>
            <a:ext cx="6453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刻本字体" panose="02000000000000000000" pitchFamily="2" charset="-122"/>
                <a:ea typeface="宋刻本字体" panose="02000000000000000000" pitchFamily="2" charset="-122"/>
              </a:rPr>
              <a:t>编译原理考试第一题：￥([1-9][0-9]{0,2}(,[0-9]{3})*)\.[0-9]{2}</a:t>
            </a:r>
          </a:p>
        </p:txBody>
      </p:sp>
    </p:spTree>
    <p:extLst>
      <p:ext uri="{BB962C8B-B14F-4D97-AF65-F5344CB8AC3E}">
        <p14:creationId xmlns:p14="http://schemas.microsoft.com/office/powerpoint/2010/main" val="257064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DB7F05-1ABA-42F1-9B88-6792E0D8C8C5}"/>
              </a:ext>
            </a:extLst>
          </p:cNvPr>
          <p:cNvSpPr txBox="1"/>
          <p:nvPr/>
        </p:nvSpPr>
        <p:spPr>
          <a:xfrm>
            <a:off x="561530" y="4254474"/>
            <a:ext cx="5616390" cy="889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cmtt8" panose="020B0500000000000000" pitchFamily="34" charset="0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  <a:hlinkClick r:id="rId2"/>
              </a:rPr>
              <a:t>https://github.com/ziishaned/learn-regex</a:t>
            </a:r>
            <a:endParaRPr lang="en-US" altLang="zh-CN" sz="2000" dirty="0">
              <a:latin typeface="cmtt8" panose="020B0500000000000000" pitchFamily="34" charset="0"/>
              <a:ea typeface="宋刻本字体" panose="02000000000000000000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cmtt8" panose="020B0500000000000000" pitchFamily="34" charset="0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（教程，有汉化版）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243AD6F-C472-47E6-9D88-F07CC8D9AAD5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E30AEC43-2330-4900-AB3E-E642F5455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C60F551A-B464-4843-9423-A551A8AE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网站推荐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Recommendation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EE08EE1-22CF-428C-8C0F-E8448FC4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0" y="1059645"/>
            <a:ext cx="6269206" cy="32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5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E5EDFB3-1576-4DA9-B1A5-6D09E1F7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0" y="1059644"/>
            <a:ext cx="6272613" cy="324022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078F717-7780-450F-A4DE-4F3B974DFE9B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85B4C512-A67D-44C7-BCFC-002D54921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E91618CC-E41C-42FF-B393-0915ED219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网站推荐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Recommendation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EA6A651-71E2-4944-9CA0-625DD27CFB03}"/>
              </a:ext>
            </a:extLst>
          </p:cNvPr>
          <p:cNvSpPr txBox="1"/>
          <p:nvPr/>
        </p:nvSpPr>
        <p:spPr>
          <a:xfrm>
            <a:off x="620805" y="4254474"/>
            <a:ext cx="5616390" cy="889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cmtt8" panose="020B0500000000000000" pitchFamily="34" charset="0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  <a:hlinkClick r:id="rId3"/>
              </a:rPr>
              <a:t>https://regex101.com/</a:t>
            </a:r>
            <a:endParaRPr lang="en-US" altLang="zh-CN" sz="2000" dirty="0">
              <a:latin typeface="cmtt8" panose="020B0500000000000000" pitchFamily="34" charset="0"/>
              <a:ea typeface="宋刻本字体" panose="02000000000000000000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cmtt8" panose="020B0500000000000000" pitchFamily="34" charset="0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（多语言、测试、学习）</a:t>
            </a:r>
          </a:p>
        </p:txBody>
      </p:sp>
    </p:spTree>
    <p:extLst>
      <p:ext uri="{BB962C8B-B14F-4D97-AF65-F5344CB8AC3E}">
        <p14:creationId xmlns:p14="http://schemas.microsoft.com/office/powerpoint/2010/main" val="263125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DB7F05-1ABA-42F1-9B88-6792E0D8C8C5}"/>
              </a:ext>
            </a:extLst>
          </p:cNvPr>
          <p:cNvSpPr txBox="1"/>
          <p:nvPr/>
        </p:nvSpPr>
        <p:spPr>
          <a:xfrm>
            <a:off x="620805" y="4254573"/>
            <a:ext cx="5616390" cy="88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cmtt8" panose="020B0500000000000000" pitchFamily="34" charset="0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  <a:hlinkClick r:id="rId2"/>
              </a:rPr>
              <a:t>https://regexr.com/</a:t>
            </a:r>
            <a:r>
              <a:rPr lang="en-US" altLang="zh-CN" sz="2000" dirty="0">
                <a:latin typeface="cmtt8" panose="020B0500000000000000" pitchFamily="34" charset="0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cmtt8" panose="020B0500000000000000" pitchFamily="34" charset="0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（测试、</a:t>
            </a:r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Calibri" panose="020F0502020204030204" pitchFamily="34" charset="0"/>
              </a:rPr>
              <a:t>NFA</a:t>
            </a:r>
            <a:r>
              <a:rPr lang="zh-CN" altLang="en-US" sz="1600" dirty="0">
                <a:latin typeface="cmtt8" panose="020B0500000000000000" pitchFamily="34" charset="0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可视化）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243AD6F-C472-47E6-9D88-F07CC8D9AAD5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E30AEC43-2330-4900-AB3E-E642F5455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C60F551A-B464-4843-9423-A551A8AE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网站推荐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Recommendation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C789E30-0057-4C39-B714-65FAE9C26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8" y="1059645"/>
            <a:ext cx="6282124" cy="32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矩形 1">
            <a:extLst>
              <a:ext uri="{FF2B5EF4-FFF2-40B4-BE49-F238E27FC236}">
                <a16:creationId xmlns:a16="http://schemas.microsoft.com/office/drawing/2014/main" id="{45882EAC-3138-4185-891E-7773364F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095" y="4011850"/>
            <a:ext cx="18001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主讲：黄凯</a:t>
            </a:r>
            <a:endParaRPr lang="en-US" altLang="zh-CN" dirty="0">
              <a:solidFill>
                <a:srgbClr val="F46970"/>
              </a:solidFill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r>
              <a:rPr lang="zh-CN" altLang="en-US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制作：胡钧耀</a:t>
            </a:r>
            <a:endParaRPr lang="en-US" altLang="zh-CN" dirty="0">
              <a:solidFill>
                <a:srgbClr val="F46970"/>
              </a:solidFill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r>
              <a:rPr lang="en-US" altLang="zh-CN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2022</a:t>
            </a:r>
            <a:r>
              <a:rPr lang="zh-CN" altLang="en-US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年</a:t>
            </a:r>
            <a:r>
              <a:rPr lang="en-US" altLang="zh-CN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3</a:t>
            </a:r>
            <a:r>
              <a:rPr lang="zh-CN" altLang="en-US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月</a:t>
            </a:r>
            <a:r>
              <a:rPr lang="en-US" altLang="zh-CN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10</a:t>
            </a:r>
            <a:r>
              <a:rPr lang="zh-CN" altLang="en-US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</a:rPr>
              <a:t>日</a:t>
            </a:r>
            <a:endParaRPr lang="en-US" altLang="zh-CN" dirty="0">
              <a:solidFill>
                <a:srgbClr val="F46970"/>
              </a:solidFill>
              <a:latin typeface="宋刻本字体" panose="02000000000000000000" pitchFamily="2" charset="-122"/>
              <a:ea typeface="宋刻本字体" panose="02000000000000000000" pitchFamily="2" charset="-122"/>
            </a:endParaRPr>
          </a:p>
        </p:txBody>
      </p:sp>
      <p:sp>
        <p:nvSpPr>
          <p:cNvPr id="3078" name="标题 1">
            <a:extLst>
              <a:ext uri="{FF2B5EF4-FFF2-40B4-BE49-F238E27FC236}">
                <a16:creationId xmlns:a16="http://schemas.microsoft.com/office/drawing/2014/main" id="{B0A830DE-F8B6-4025-B3E9-8A8FD36A4542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721013" y="1131650"/>
            <a:ext cx="3415972" cy="1700212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4400" b="1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sym typeface="+mn-ea"/>
              </a:rPr>
              <a:t>感谢聆听</a:t>
            </a:r>
            <a:br>
              <a:rPr lang="en-US" altLang="zh-CN" sz="4400" b="1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sym typeface="+mn-ea"/>
              </a:rPr>
            </a:br>
            <a:r>
              <a:rPr lang="zh-CN" altLang="en-US" sz="2800" b="1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sym typeface="+mn-ea"/>
              </a:rPr>
              <a:t>恳请老师同学批评指正！</a:t>
            </a:r>
            <a:endParaRPr lang="zh-CN" altLang="en-US" sz="4400" b="1" dirty="0">
              <a:solidFill>
                <a:srgbClr val="F46970"/>
              </a:solidFill>
              <a:latin typeface="宋刻本字体" panose="02000000000000000000" pitchFamily="2" charset="-122"/>
              <a:ea typeface="宋刻本字体" panose="02000000000000000000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988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8A811B4-6C54-4422-9B92-77E7D64E51EF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4104" name="矩形 1">
              <a:extLst>
                <a:ext uri="{FF2B5EF4-FFF2-40B4-BE49-F238E27FC236}">
                  <a16:creationId xmlns:a16="http://schemas.microsoft.com/office/drawing/2014/main" id="{AEA78720-99E9-48E5-9E48-786EDF847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5" name="TextBox 2">
              <a:extLst>
                <a:ext uri="{FF2B5EF4-FFF2-40B4-BE49-F238E27FC236}">
                  <a16:creationId xmlns:a16="http://schemas.microsoft.com/office/drawing/2014/main" id="{328CB4AF-DBA9-4EA7-A08D-D50238ED9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知识回顾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Review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0C9953CC-99E6-44B7-80AD-A55261D0E52C}"/>
              </a:ext>
            </a:extLst>
          </p:cNvPr>
          <p:cNvSpPr txBox="1"/>
          <p:nvPr/>
        </p:nvSpPr>
        <p:spPr>
          <a:xfrm>
            <a:off x="1196844" y="4083855"/>
            <a:ext cx="4464310" cy="87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第二章  形式语言与自动机理论基础</a:t>
            </a:r>
            <a:br>
              <a:rPr lang="en-US" altLang="zh-CN" sz="20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sz="16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《</a:t>
            </a:r>
            <a:r>
              <a:rPr lang="zh-CN" altLang="en-US" sz="16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编译技术</a:t>
            </a:r>
            <a:r>
              <a:rPr lang="en-US" altLang="zh-CN" sz="16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》</a:t>
            </a:r>
            <a:endParaRPr lang="zh-CN" altLang="en-US" sz="2000" dirty="0">
              <a:latin typeface="宋刻本字体" panose="02000000000000000000" pitchFamily="2" charset="-122"/>
              <a:ea typeface="宋刻本字体" panose="02000000000000000000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787B2F-B4B9-477F-B86E-1EC23CCF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37" y="1020462"/>
            <a:ext cx="5297923" cy="3102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8A811B4-6C54-4422-9B92-77E7D64E51EF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4104" name="矩形 1">
              <a:extLst>
                <a:ext uri="{FF2B5EF4-FFF2-40B4-BE49-F238E27FC236}">
                  <a16:creationId xmlns:a16="http://schemas.microsoft.com/office/drawing/2014/main" id="{AEA78720-99E9-48E5-9E48-786EDF847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5" name="TextBox 2">
              <a:extLst>
                <a:ext uri="{FF2B5EF4-FFF2-40B4-BE49-F238E27FC236}">
                  <a16:creationId xmlns:a16="http://schemas.microsoft.com/office/drawing/2014/main" id="{328CB4AF-DBA9-4EA7-A08D-D50238ED9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知识回顾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Review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0C9953CC-99E6-44B7-80AD-A55261D0E52C}"/>
              </a:ext>
            </a:extLst>
          </p:cNvPr>
          <p:cNvSpPr txBox="1"/>
          <p:nvPr/>
        </p:nvSpPr>
        <p:spPr>
          <a:xfrm>
            <a:off x="1196844" y="4083855"/>
            <a:ext cx="4464310" cy="87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flex</a:t>
            </a:r>
            <a:r>
              <a:rPr lang="zh-CN" altLang="en-US" sz="20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与</a:t>
            </a:r>
            <a:r>
              <a:rPr lang="en-US" altLang="zh-CN" sz="20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bison 2.1 </a:t>
            </a:r>
            <a:r>
              <a:rPr lang="zh-CN" altLang="en-US" sz="20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正则表达式与词法分析</a:t>
            </a:r>
            <a:br>
              <a:rPr lang="en-US" altLang="zh-CN" sz="20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sz="16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《</a:t>
            </a:r>
            <a:r>
              <a:rPr lang="zh-CN" altLang="en-US" sz="16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系统软件开发实践</a:t>
            </a:r>
            <a:r>
              <a:rPr lang="en-US" altLang="zh-CN" sz="1600" dirty="0"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》</a:t>
            </a:r>
            <a:endParaRPr lang="zh-CN" altLang="en-US" sz="2000" dirty="0">
              <a:latin typeface="宋刻本字体" panose="02000000000000000000" pitchFamily="2" charset="-122"/>
              <a:ea typeface="宋刻本字体" panose="02000000000000000000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F0B8B4-E721-483B-A986-F5FA068C5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42" y="959013"/>
            <a:ext cx="4732514" cy="32254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84852A-AF54-406A-B285-235669B584FE}"/>
              </a:ext>
            </a:extLst>
          </p:cNvPr>
          <p:cNvSpPr/>
          <p:nvPr/>
        </p:nvSpPr>
        <p:spPr>
          <a:xfrm>
            <a:off x="1083725" y="2917918"/>
            <a:ext cx="2633295" cy="373882"/>
          </a:xfrm>
          <a:prstGeom prst="rect">
            <a:avLst/>
          </a:prstGeom>
          <a:noFill/>
          <a:ln w="28575">
            <a:solidFill>
              <a:srgbClr val="F46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A1C4973-B099-46C6-8474-85779B422306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2B59939B-6921-41ED-A335-CC0CF2CDB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A900EFC4-033D-40AB-83CE-B0B18C77B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正则表达式概述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 err="1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RegEx</a:t>
              </a: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 Introduction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8C2F2CA9-ED30-4192-A3BA-8374B01CB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25" y="1419670"/>
            <a:ext cx="54003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latin typeface="宋刻本字体" panose="02000000000000000000" pitchFamily="2" charset="-122"/>
                <a:ea typeface="宋刻本字体" panose="02000000000000000000" pitchFamily="2" charset="-122"/>
              </a:rPr>
              <a:t>形式</a:t>
            </a:r>
            <a:endParaRPr lang="en-US" altLang="zh-CN" sz="2000" b="1" dirty="0"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一组由字母和符号组成的特殊文本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定义</a:t>
            </a:r>
            <a:endParaRPr lang="en-US" altLang="zh-CN" sz="2000" dirty="0">
              <a:solidFill>
                <a:srgbClr val="24292F"/>
              </a:solidFill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一种从左到右匹配主体字符串的模式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作用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从文本中找出想要的格式的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词句方便后续操作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刻本字体" panose="02000000000000000000" pitchFamily="2" charset="-122"/>
              <a:ea typeface="宋刻本字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21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C54D78FA-00A3-4028-95B5-66C166A77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74468"/>
              </p:ext>
            </p:extLst>
          </p:nvPr>
        </p:nvGraphicFramePr>
        <p:xfrm>
          <a:off x="488597" y="982781"/>
          <a:ext cx="5880805" cy="386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66">
                  <a:extLst>
                    <a:ext uri="{9D8B030D-6E8A-4147-A177-3AD203B41FA5}">
                      <a16:colId xmlns:a16="http://schemas.microsoft.com/office/drawing/2014/main" val="1769204021"/>
                    </a:ext>
                  </a:extLst>
                </a:gridCol>
                <a:gridCol w="4896339">
                  <a:extLst>
                    <a:ext uri="{9D8B030D-6E8A-4147-A177-3AD203B41FA5}">
                      <a16:colId xmlns:a16="http://schemas.microsoft.com/office/drawing/2014/main" val="2263512840"/>
                    </a:ext>
                  </a:extLst>
                </a:gridCol>
              </a:tblGrid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元字符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描述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7033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.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句号匹配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任意单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个字符（除了换行符）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56685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[ ]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字符种类。匹配方括号内字符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集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的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任意字符</a:t>
                      </a:r>
                      <a:endParaRPr lang="zh-CN" altLang="en-US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561941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[^ ]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否定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的字符种类。匹配除了方括号里的任意字符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022095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*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</a:t>
                      </a:r>
                      <a:r>
                        <a:rPr lang="en-US" altLang="zh-CN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&gt;=0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个重复的在*号之前的字符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8713315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+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</a:t>
                      </a:r>
                      <a:r>
                        <a:rPr lang="en-US" altLang="zh-CN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&gt;=1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个重复的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+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号前的字符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878264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?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标记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?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之前的字符为可选（</a:t>
                      </a:r>
                      <a:r>
                        <a:rPr lang="en-US" altLang="zh-CN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&lt;=1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）</a:t>
                      </a:r>
                      <a:endParaRPr lang="en-US" altLang="zh-CN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476091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{n,m}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</a:t>
                      </a:r>
                      <a:r>
                        <a:rPr 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num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个大括号之前的字符或字符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集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 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(</a:t>
                      </a:r>
                      <a:r>
                        <a:rPr 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n &lt;= num &lt;= m)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161765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(</a:t>
                      </a:r>
                      <a:r>
                        <a:rPr lang="en-US" dirty="0" err="1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xyz</a:t>
                      </a:r>
                      <a:r>
                        <a:rPr 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)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字符集，匹配与 </a:t>
                      </a:r>
                      <a:r>
                        <a:rPr lang="en-US" b="1" dirty="0" err="1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xyz</a:t>
                      </a:r>
                      <a:r>
                        <a:rPr 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 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完全相等的字符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串</a:t>
                      </a:r>
                      <a:endParaRPr lang="en-US" altLang="zh-CN" b="1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107976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|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或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运算符，匹配符号前或后的字符</a:t>
                      </a:r>
                      <a:endParaRPr lang="en-US" altLang="zh-CN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11514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\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转义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字符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,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用于匹配一些保留的字符 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[ ] ( ) { } . * + ? ^ $ \ |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9548338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^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从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开始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行开始匹配</a:t>
                      </a:r>
                      <a:endParaRPr lang="en-US" altLang="zh-CN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081903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$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从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末端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开始匹配（以某某结尾）</a:t>
                      </a:r>
                      <a:endParaRPr lang="en-US" altLang="zh-CN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8011767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F618F3-F7C8-45B7-A6E0-42AEDE325C33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3B063CF1-77F0-406B-B9DA-E6302C39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44967577-1C27-4063-AFB3-4646BAFC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正则表达式基本规则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Main Rules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35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F618F3-F7C8-45B7-A6E0-42AEDE325C33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3B063CF1-77F0-406B-B9DA-E6302C39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44967577-1C27-4063-AFB3-4646BAFC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正则表达式简写字符集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Shorthand Character Sets</a:t>
              </a:r>
            </a:p>
          </p:txBody>
        </p:sp>
      </p:grpSp>
      <p:graphicFrame>
        <p:nvGraphicFramePr>
          <p:cNvPr id="6" name="表格 15">
            <a:extLst>
              <a:ext uri="{FF2B5EF4-FFF2-40B4-BE49-F238E27FC236}">
                <a16:creationId xmlns:a16="http://schemas.microsoft.com/office/drawing/2014/main" id="{EDA75F0C-F3DC-4858-8915-341ACE4E4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42844"/>
              </p:ext>
            </p:extLst>
          </p:nvPr>
        </p:nvGraphicFramePr>
        <p:xfrm>
          <a:off x="488597" y="982781"/>
          <a:ext cx="588080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66">
                  <a:extLst>
                    <a:ext uri="{9D8B030D-6E8A-4147-A177-3AD203B41FA5}">
                      <a16:colId xmlns:a16="http://schemas.microsoft.com/office/drawing/2014/main" val="1769204021"/>
                    </a:ext>
                  </a:extLst>
                </a:gridCol>
                <a:gridCol w="4896339">
                  <a:extLst>
                    <a:ext uri="{9D8B030D-6E8A-4147-A177-3AD203B41FA5}">
                      <a16:colId xmlns:a16="http://schemas.microsoft.com/office/drawing/2014/main" val="2263512840"/>
                    </a:ext>
                  </a:extLst>
                </a:gridCol>
              </a:tblGrid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简写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描述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7033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.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除换行符外的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所有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字符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56685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\w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匹配所有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字母数字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，等同于 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[</a:t>
                      </a:r>
                      <a:r>
                        <a:rPr 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a-zA-Z0-9_]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561941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\W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匹配所有非字母数字，即符号，等同于： 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[^\</a:t>
                      </a:r>
                      <a:r>
                        <a:rPr 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w]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022095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\d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数字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： 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[0-9]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8713315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\D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匹配非数字： </a:t>
                      </a:r>
                      <a:r>
                        <a:rPr lang="en-US" altLang="zh-CN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[^\d]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878264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\s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匹配所有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空格字符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，等同于： 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[\</a:t>
                      </a:r>
                      <a:r>
                        <a:rPr 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t\n\f\r\p{Z}]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476091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\S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匹配所有非空格字符： </a:t>
                      </a:r>
                      <a:r>
                        <a:rPr lang="en-US" altLang="zh-CN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[^\</a:t>
                      </a:r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s]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161765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\f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匹配一个换页符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107976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\n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匹配一个换行符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11514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\r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匹配一个回车符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9548338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\t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匹配一个制表符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08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75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F618F3-F7C8-45B7-A6E0-42AEDE325C33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3B063CF1-77F0-406B-B9DA-E6302C39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44967577-1C27-4063-AFB3-4646BAFC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前后预查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 err="1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Lookarounds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6" name="表格 15">
            <a:extLst>
              <a:ext uri="{FF2B5EF4-FFF2-40B4-BE49-F238E27FC236}">
                <a16:creationId xmlns:a16="http://schemas.microsoft.com/office/drawing/2014/main" id="{EDA75F0C-F3DC-4858-8915-341ACE4E4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59903"/>
              </p:ext>
            </p:extLst>
          </p:nvPr>
        </p:nvGraphicFramePr>
        <p:xfrm>
          <a:off x="488597" y="982781"/>
          <a:ext cx="588080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66">
                  <a:extLst>
                    <a:ext uri="{9D8B030D-6E8A-4147-A177-3AD203B41FA5}">
                      <a16:colId xmlns:a16="http://schemas.microsoft.com/office/drawing/2014/main" val="1769204021"/>
                    </a:ext>
                  </a:extLst>
                </a:gridCol>
                <a:gridCol w="4896339">
                  <a:extLst>
                    <a:ext uri="{9D8B030D-6E8A-4147-A177-3AD203B41FA5}">
                      <a16:colId xmlns:a16="http://schemas.microsoft.com/office/drawing/2014/main" val="2263512840"/>
                    </a:ext>
                  </a:extLst>
                </a:gridCol>
              </a:tblGrid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符号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描述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7033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(?=...)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正先行断言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-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存在（必须后附）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56685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(?!...)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负先行断言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-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排除（不许后附）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561941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(?&lt;=...)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正后发断言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-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存在（必须前附）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022095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(?&lt;!...)</a:t>
                      </a:r>
                      <a:endParaRPr lang="en-US" altLang="zh-CN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负后发断言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-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排除（不许前附）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8713315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8DFE3072-36F5-4165-998B-D59FA807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76" y="2540326"/>
            <a:ext cx="5400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用于匹配模式，但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不包括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在匹配列表中</a:t>
            </a:r>
          </a:p>
        </p:txBody>
      </p:sp>
      <p:graphicFrame>
        <p:nvGraphicFramePr>
          <p:cNvPr id="9" name="表格 15">
            <a:extLst>
              <a:ext uri="{FF2B5EF4-FFF2-40B4-BE49-F238E27FC236}">
                <a16:creationId xmlns:a16="http://schemas.microsoft.com/office/drawing/2014/main" id="{A01D2870-085D-4756-BA3F-F2EC4AAFA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83813"/>
              </p:ext>
            </p:extLst>
          </p:nvPr>
        </p:nvGraphicFramePr>
        <p:xfrm>
          <a:off x="488597" y="3018318"/>
          <a:ext cx="588080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338">
                  <a:extLst>
                    <a:ext uri="{9D8B030D-6E8A-4147-A177-3AD203B41FA5}">
                      <a16:colId xmlns:a16="http://schemas.microsoft.com/office/drawing/2014/main" val="1769204021"/>
                    </a:ext>
                  </a:extLst>
                </a:gridCol>
                <a:gridCol w="3876467">
                  <a:extLst>
                    <a:ext uri="{9D8B030D-6E8A-4147-A177-3AD203B41FA5}">
                      <a16:colId xmlns:a16="http://schemas.microsoft.com/office/drawing/2014/main" val="2263512840"/>
                    </a:ext>
                  </a:extLst>
                </a:gridCol>
              </a:tblGrid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RegEx</a:t>
                      </a:r>
                      <a:endParaRPr lang="zh-CN" altLang="en-US" b="1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Example</a:t>
                      </a:r>
                      <a:endParaRPr lang="zh-CN" altLang="en-US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7033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T|t</a:t>
                      </a:r>
                      <a:r>
                        <a:rPr lang="en-US" altLang="zh-CN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)he(?=\</a:t>
                      </a:r>
                      <a:r>
                        <a:rPr lang="en-US" altLang="zh-CN" dirty="0" err="1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sfat</a:t>
                      </a:r>
                      <a:r>
                        <a:rPr lang="en-US" altLang="zh-CN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)</a:t>
                      </a:r>
                      <a:endParaRPr lang="en-US" altLang="zh-CN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The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 fat cat sat on the mat.</a:t>
                      </a:r>
                      <a:endParaRPr lang="zh-CN" altLang="en-US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56685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T|t</a:t>
                      </a:r>
                      <a:r>
                        <a:rPr lang="en-US" altLang="zh-CN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)he(?!\</a:t>
                      </a:r>
                      <a:r>
                        <a:rPr lang="en-US" altLang="zh-CN" dirty="0" err="1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sfat</a:t>
                      </a:r>
                      <a:r>
                        <a:rPr lang="en-US" altLang="zh-CN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)</a:t>
                      </a:r>
                      <a:endParaRPr lang="en-US" altLang="zh-CN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The fat cat sat on </a:t>
                      </a:r>
                      <a:r>
                        <a:rPr kumimoji="0" lang="en-US" altLang="zh-CN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the</a:t>
                      </a: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 mat.</a:t>
                      </a:r>
                      <a:endParaRPr kumimoji="0" lang="zh-CN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刻本字体" panose="02000000000000000000" pitchFamily="2" charset="-122"/>
                        <a:ea typeface="宋刻本字体" panose="02000000000000000000" pitchFamily="2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561941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(?&lt;=(</a:t>
                      </a:r>
                      <a:r>
                        <a:rPr lang="en-US" altLang="zh-CN" dirty="0" err="1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T|t</a:t>
                      </a:r>
                      <a:r>
                        <a:rPr lang="en-US" altLang="zh-CN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)he\s)(</a:t>
                      </a:r>
                      <a:r>
                        <a:rPr lang="en-US" altLang="zh-CN" dirty="0" err="1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fat|mat</a:t>
                      </a:r>
                      <a:r>
                        <a:rPr lang="en-US" altLang="zh-CN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)</a:t>
                      </a:r>
                      <a:endParaRPr lang="en-US" altLang="zh-CN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The </a:t>
                      </a:r>
                      <a:r>
                        <a:rPr kumimoji="0" lang="en-US" altLang="zh-CN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fat</a:t>
                      </a: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 cat sat on the </a:t>
                      </a:r>
                      <a:r>
                        <a:rPr kumimoji="0" lang="en-US" altLang="zh-CN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mat</a:t>
                      </a: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.</a:t>
                      </a:r>
                      <a:endParaRPr kumimoji="0" lang="zh-CN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刻本字体" panose="02000000000000000000" pitchFamily="2" charset="-122"/>
                        <a:ea typeface="宋刻本字体" panose="02000000000000000000" pitchFamily="2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022095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(?&lt;!(</a:t>
                      </a:r>
                      <a:r>
                        <a:rPr lang="en-US" altLang="zh-CN" dirty="0" err="1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T|t</a:t>
                      </a:r>
                      <a:r>
                        <a:rPr lang="en-US" altLang="zh-CN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)he\s)(cat)</a:t>
                      </a:r>
                      <a:endParaRPr lang="en-US" altLang="zh-CN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The cat sat on a </a:t>
                      </a:r>
                      <a:r>
                        <a:rPr kumimoji="0" lang="en-US" altLang="zh-CN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cat</a:t>
                      </a: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.</a:t>
                      </a:r>
                      <a:endParaRPr kumimoji="0" lang="zh-CN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刻本字体" panose="02000000000000000000" pitchFamily="2" charset="-122"/>
                        <a:ea typeface="宋刻本字体" panose="02000000000000000000" pitchFamily="2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871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72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F618F3-F7C8-45B7-A6E0-42AEDE325C33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3B063CF1-77F0-406B-B9DA-E6302C39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44967577-1C27-4063-AFB3-4646BAFC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标志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Flags</a:t>
              </a:r>
            </a:p>
          </p:txBody>
        </p:sp>
      </p:grpSp>
      <p:graphicFrame>
        <p:nvGraphicFramePr>
          <p:cNvPr id="6" name="表格 15">
            <a:extLst>
              <a:ext uri="{FF2B5EF4-FFF2-40B4-BE49-F238E27FC236}">
                <a16:creationId xmlns:a16="http://schemas.microsoft.com/office/drawing/2014/main" id="{EDA75F0C-F3DC-4858-8915-341ACE4E4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27482"/>
              </p:ext>
            </p:extLst>
          </p:nvPr>
        </p:nvGraphicFramePr>
        <p:xfrm>
          <a:off x="488597" y="982781"/>
          <a:ext cx="588080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66">
                  <a:extLst>
                    <a:ext uri="{9D8B030D-6E8A-4147-A177-3AD203B41FA5}">
                      <a16:colId xmlns:a16="http://schemas.microsoft.com/office/drawing/2014/main" val="1769204021"/>
                    </a:ext>
                  </a:extLst>
                </a:gridCol>
                <a:gridCol w="4896339">
                  <a:extLst>
                    <a:ext uri="{9D8B030D-6E8A-4147-A177-3AD203B41FA5}">
                      <a16:colId xmlns:a16="http://schemas.microsoft.com/office/drawing/2014/main" val="2263512840"/>
                    </a:ext>
                  </a:extLst>
                </a:gridCol>
              </a:tblGrid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标志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描述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7033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i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忽略大小写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。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56685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g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全局搜索。不仅仅返回第一个匹配的，而是返回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全部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。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561941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m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多行修饰符：锚点元字符 </a:t>
                      </a:r>
                      <a:r>
                        <a:rPr lang="en-US" altLang="zh-CN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^ $ 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工作范围在</a:t>
                      </a:r>
                      <a:r>
                        <a:rPr lang="zh-CN" altLang="en-US" b="1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每行</a:t>
                      </a:r>
                      <a:r>
                        <a:rPr lang="zh-CN" altLang="en-US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的起始。</a:t>
                      </a: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022095"/>
                  </a:ext>
                </a:extLst>
              </a:tr>
            </a:tbl>
          </a:graphicData>
        </a:graphic>
      </p:graphicFrame>
      <p:graphicFrame>
        <p:nvGraphicFramePr>
          <p:cNvPr id="7" name="表格 15">
            <a:extLst>
              <a:ext uri="{FF2B5EF4-FFF2-40B4-BE49-F238E27FC236}">
                <a16:creationId xmlns:a16="http://schemas.microsoft.com/office/drawing/2014/main" id="{CC6A4E51-4F6E-49F1-8F25-A9024DDEE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84207"/>
              </p:ext>
            </p:extLst>
          </p:nvPr>
        </p:nvGraphicFramePr>
        <p:xfrm>
          <a:off x="488597" y="2291791"/>
          <a:ext cx="5880805" cy="249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73">
                  <a:extLst>
                    <a:ext uri="{9D8B030D-6E8A-4147-A177-3AD203B41FA5}">
                      <a16:colId xmlns:a16="http://schemas.microsoft.com/office/drawing/2014/main" val="1769204021"/>
                    </a:ext>
                  </a:extLst>
                </a:gridCol>
                <a:gridCol w="4812532">
                  <a:extLst>
                    <a:ext uri="{9D8B030D-6E8A-4147-A177-3AD203B41FA5}">
                      <a16:colId xmlns:a16="http://schemas.microsoft.com/office/drawing/2014/main" val="2263512840"/>
                    </a:ext>
                  </a:extLst>
                </a:gridCol>
              </a:tblGrid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RegEx</a:t>
                      </a:r>
                      <a:endParaRPr lang="zh-CN" altLang="en-US" b="1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Example</a:t>
                      </a:r>
                      <a:endParaRPr lang="zh-CN" altLang="en-US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7033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The</a:t>
                      </a:r>
                      <a:endParaRPr lang="en-US" altLang="zh-CN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u="none" strike="noStrike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The</a:t>
                      </a:r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 fat cat sat on the mat.</a:t>
                      </a:r>
                      <a:endParaRPr lang="zh-CN" altLang="en-US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56685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/The/</a:t>
                      </a:r>
                      <a:r>
                        <a:rPr lang="en-US" altLang="zh-CN" b="0" dirty="0" err="1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gi</a:t>
                      </a:r>
                      <a:endParaRPr lang="en-US" altLang="zh-CN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The</a:t>
                      </a: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 fat cat sat on </a:t>
                      </a:r>
                      <a:r>
                        <a:rPr kumimoji="0" lang="en-US" altLang="zh-CN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the</a:t>
                      </a: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 mat.</a:t>
                      </a:r>
                      <a:endParaRPr kumimoji="0" lang="zh-CN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刻本字体" panose="02000000000000000000" pitchFamily="2" charset="-122"/>
                        <a:ea typeface="宋刻本字体" panose="02000000000000000000" pitchFamily="2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561941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/.(at)/</a:t>
                      </a:r>
                      <a:endParaRPr lang="en-US" altLang="zh-CN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The </a:t>
                      </a:r>
                      <a:r>
                        <a:rPr kumimoji="0" lang="en-US" altLang="zh-CN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fat</a:t>
                      </a: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 cat sat on the mat.</a:t>
                      </a:r>
                      <a:endParaRPr kumimoji="0" lang="zh-CN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刻本字体" panose="02000000000000000000" pitchFamily="2" charset="-122"/>
                        <a:ea typeface="宋刻本字体" panose="02000000000000000000" pitchFamily="2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022095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/.(at)/g</a:t>
                      </a:r>
                      <a:endParaRPr lang="en-US" altLang="zh-CN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The </a:t>
                      </a:r>
                      <a:r>
                        <a:rPr kumimoji="0" lang="en-US" altLang="zh-CN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fat</a:t>
                      </a: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cat sat </a:t>
                      </a: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on the </a:t>
                      </a:r>
                      <a:r>
                        <a:rPr kumimoji="0" lang="en-US" altLang="zh-CN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mat</a:t>
                      </a: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.</a:t>
                      </a:r>
                      <a:endParaRPr kumimoji="0" lang="zh-CN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刻本字体" panose="02000000000000000000" pitchFamily="2" charset="-122"/>
                        <a:ea typeface="宋刻本字体" panose="02000000000000000000" pitchFamily="2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8713315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/.at(.)?$/</a:t>
                      </a:r>
                      <a:endParaRPr lang="en-US" altLang="zh-CN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The fat cat sat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on the </a:t>
                      </a:r>
                      <a:r>
                        <a:rPr lang="en-US" altLang="zh-CN" b="1" u="none" strike="noStrike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mat</a:t>
                      </a:r>
                      <a:r>
                        <a:rPr lang="en-US" altLang="zh-CN" b="0" u="none" strike="noStrike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.</a:t>
                      </a:r>
                      <a:endParaRPr kumimoji="0" lang="zh-CN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刻本字体" panose="02000000000000000000" pitchFamily="2" charset="-122"/>
                        <a:ea typeface="宋刻本字体" panose="02000000000000000000" pitchFamily="2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69548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/.at(.)?$/gm</a:t>
                      </a:r>
                      <a:endParaRPr lang="en-US" altLang="zh-CN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The fat cat </a:t>
                      </a:r>
                      <a:r>
                        <a:rPr lang="en-US" altLang="zh-CN" b="1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sat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on the </a:t>
                      </a:r>
                      <a:r>
                        <a:rPr lang="en-US" altLang="zh-CN" b="1" u="none" strike="noStrike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mat</a:t>
                      </a:r>
                      <a:r>
                        <a:rPr lang="en-US" altLang="zh-CN" b="0" u="none" strike="noStrike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.</a:t>
                      </a:r>
                      <a:endParaRPr kumimoji="0" lang="zh-CN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刻本字体" panose="02000000000000000000" pitchFamily="2" charset="-122"/>
                        <a:ea typeface="宋刻本字体" panose="02000000000000000000" pitchFamily="2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303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05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F618F3-F7C8-45B7-A6E0-42AEDE325C33}"/>
              </a:ext>
            </a:extLst>
          </p:cNvPr>
          <p:cNvGrpSpPr/>
          <p:nvPr/>
        </p:nvGrpSpPr>
        <p:grpSpPr>
          <a:xfrm>
            <a:off x="0" y="154605"/>
            <a:ext cx="4581080" cy="707886"/>
            <a:chOff x="0" y="351709"/>
            <a:chExt cx="4581080" cy="747633"/>
          </a:xfrm>
          <a:solidFill>
            <a:schemeClr val="bg1">
              <a:alpha val="65000"/>
            </a:schemeClr>
          </a:solidFill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3B063CF1-77F0-406B-B9DA-E6302C39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7676"/>
              <a:ext cx="554260" cy="555699"/>
            </a:xfrm>
            <a:prstGeom prst="rect">
              <a:avLst/>
            </a:prstGeom>
            <a:solidFill>
              <a:srgbClr val="F46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44967577-1C27-4063-AFB3-4646BAFC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30" y="351709"/>
              <a:ext cx="4019550" cy="747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贪婪匹配与惰性匹配</a:t>
              </a:r>
              <a:endParaRPr lang="en-US" altLang="zh-CN" sz="2000" dirty="0">
                <a:solidFill>
                  <a:srgbClr val="F46970"/>
                </a:solidFill>
                <a:latin typeface="宋刻本字体" panose="02000000000000000000" pitchFamily="2" charset="-122"/>
                <a:ea typeface="宋刻本字体" panose="02000000000000000000" pitchFamily="2" charset="-122"/>
                <a:cs typeface="Calibri" panose="020F0502020204030204" pitchFamily="34" charset="0"/>
              </a:endParaRP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46970"/>
                  </a:solidFill>
                  <a:latin typeface="宋刻本字体" panose="02000000000000000000" pitchFamily="2" charset="-122"/>
                  <a:ea typeface="宋刻本字体" panose="02000000000000000000" pitchFamily="2" charset="-122"/>
                  <a:cs typeface="Calibri" panose="020F0502020204030204" pitchFamily="34" charset="0"/>
                </a:rPr>
                <a:t>Greedy vs Lazy Matching</a:t>
              </a: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098E4D18-345F-4172-8420-F63184D3E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90" y="1470568"/>
            <a:ext cx="45469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默认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贪婪匹配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，会匹配尽可能长的子串</a:t>
            </a:r>
            <a:endParaRPr lang="en-US" altLang="zh-CN" sz="2000" dirty="0">
              <a:latin typeface="宋刻本字体" panose="02000000000000000000" pitchFamily="2" charset="-122"/>
              <a:ea typeface="宋刻本字体" panose="020000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使用 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?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 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刻本字体" panose="02000000000000000000" pitchFamily="2" charset="-122"/>
                <a:ea typeface="宋刻本字体" panose="02000000000000000000" pitchFamily="2" charset="-122"/>
              </a:rPr>
              <a:t>将贪婪匹配模式转化为惰性匹配 </a:t>
            </a:r>
          </a:p>
        </p:txBody>
      </p:sp>
      <p:graphicFrame>
        <p:nvGraphicFramePr>
          <p:cNvPr id="10" name="表格 15">
            <a:extLst>
              <a:ext uri="{FF2B5EF4-FFF2-40B4-BE49-F238E27FC236}">
                <a16:creationId xmlns:a16="http://schemas.microsoft.com/office/drawing/2014/main" id="{3CD7576D-73B3-491E-9D53-E61F58BBF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63194"/>
              </p:ext>
            </p:extLst>
          </p:nvPr>
        </p:nvGraphicFramePr>
        <p:xfrm>
          <a:off x="488597" y="2291791"/>
          <a:ext cx="5880805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73">
                  <a:extLst>
                    <a:ext uri="{9D8B030D-6E8A-4147-A177-3AD203B41FA5}">
                      <a16:colId xmlns:a16="http://schemas.microsoft.com/office/drawing/2014/main" val="1769204021"/>
                    </a:ext>
                  </a:extLst>
                </a:gridCol>
                <a:gridCol w="4812532">
                  <a:extLst>
                    <a:ext uri="{9D8B030D-6E8A-4147-A177-3AD203B41FA5}">
                      <a16:colId xmlns:a16="http://schemas.microsoft.com/office/drawing/2014/main" val="2263512840"/>
                    </a:ext>
                  </a:extLst>
                </a:gridCol>
              </a:tblGrid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RegEx</a:t>
                      </a:r>
                      <a:endParaRPr lang="zh-CN" altLang="en-US" b="1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Example</a:t>
                      </a:r>
                      <a:endParaRPr lang="zh-CN" altLang="en-US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69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7033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/(.*at)/</a:t>
                      </a:r>
                      <a:endParaRPr lang="en-US" altLang="zh-CN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u="none" strike="noStrike" dirty="0">
                          <a:effectLst/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The</a:t>
                      </a:r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 </a:t>
                      </a:r>
                      <a:r>
                        <a:rPr lang="en-US" altLang="zh-CN" b="1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fat cat sat on the mat</a:t>
                      </a:r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.</a:t>
                      </a:r>
                      <a:endParaRPr lang="zh-CN" altLang="en-US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566850"/>
                  </a:ext>
                </a:extLst>
              </a:tr>
              <a:tr h="222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宋刻本字体" panose="02000000000000000000" pitchFamily="2" charset="-122"/>
                          <a:ea typeface="宋刻本字体" panose="02000000000000000000" pitchFamily="2" charset="-122"/>
                        </a:rPr>
                        <a:t>/(.*?at)/</a:t>
                      </a:r>
                      <a:endParaRPr lang="en-US" altLang="zh-CN" b="0" dirty="0">
                        <a:effectLst/>
                        <a:latin typeface="宋刻本字体" panose="02000000000000000000" pitchFamily="2" charset="-122"/>
                        <a:ea typeface="宋刻本字体" panose="02000000000000000000" pitchFamily="2" charset="-122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The</a:t>
                      </a: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fat</a:t>
                      </a:r>
                      <a:r>
                        <a:rPr kumimoji="0" lang="en-US" altLang="zh-CN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刻本字体" panose="02000000000000000000" pitchFamily="2" charset="-122"/>
                          <a:ea typeface="宋刻本字体" panose="02000000000000000000" pitchFamily="2" charset="-122"/>
                          <a:cs typeface="+mn-cs"/>
                        </a:rPr>
                        <a:t> cat sat on the mat.</a:t>
                      </a:r>
                      <a:endParaRPr kumimoji="0" lang="zh-CN" altLang="en-US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刻本字体" panose="02000000000000000000" pitchFamily="2" charset="-122"/>
                        <a:ea typeface="宋刻本字体" panose="02000000000000000000" pitchFamily="2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56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77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704_1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空白演示"/>
  <p:tag name="KSO_WM_UNIT_NOCLEA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704_1*a*1"/>
  <p:tag name="KSO_WM_TEMPLATE_CATEGORY" val="custom"/>
  <p:tag name="KSO_WM_TEMPLATE_INDEX" val="20196704"/>
  <p:tag name="KSO_WM_UNIT_LAYERLEVEL" val="1"/>
  <p:tag name="KSO_WM_TAG_VERSION" val="1.0"/>
  <p:tag name="KSO_WM_BEAUTIFY_FLAG" val="#wm#"/>
  <p:tag name="KSO_WM_UNIT_PRESET_TEXT" val="空白演示"/>
  <p:tag name="KSO_WM_UNIT_NOCLEA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Pages>0</Pages>
  <Words>862</Words>
  <Characters>0</Characters>
  <Application>Microsoft Office PowerPoint</Application>
  <DocSecurity>0</DocSecurity>
  <PresentationFormat>自定义</PresentationFormat>
  <Lines>0</Lines>
  <Paragraphs>164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Calibri</vt:lpstr>
      <vt:lpstr>等线</vt:lpstr>
      <vt:lpstr>宋体</vt:lpstr>
      <vt:lpstr>Arial</vt:lpstr>
      <vt:lpstr>宋刻本字体</vt:lpstr>
      <vt:lpstr>cmtt8</vt:lpstr>
      <vt:lpstr>Calibri Light</vt:lpstr>
      <vt:lpstr>Cambria</vt:lpstr>
      <vt:lpstr>Office 主题​​</vt:lpstr>
      <vt:lpstr>正则表达式 Regular Expression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 恳请老师同学批评指正！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heqing</dc:creator>
  <cp:keywords/>
  <dc:description/>
  <cp:lastModifiedBy>Hu Junyao</cp:lastModifiedBy>
  <cp:revision>68</cp:revision>
  <dcterms:created xsi:type="dcterms:W3CDTF">2014-07-22T07:42:00Z</dcterms:created>
  <dcterms:modified xsi:type="dcterms:W3CDTF">2022-03-07T12:12:31Z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