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7" r:id="rId3"/>
    <p:sldId id="258" r:id="rId4"/>
    <p:sldId id="259" r:id="rId5"/>
    <p:sldId id="264" r:id="rId6"/>
    <p:sldId id="265" r:id="rId7"/>
    <p:sldId id="275" r:id="rId8"/>
    <p:sldId id="276" r:id="rId9"/>
    <p:sldId id="2429" r:id="rId10"/>
    <p:sldId id="2430" r:id="rId11"/>
    <p:sldId id="2432" r:id="rId12"/>
    <p:sldId id="2433" r:id="rId13"/>
    <p:sldId id="270" r:id="rId14"/>
    <p:sldId id="271" r:id="rId15"/>
    <p:sldId id="266" r:id="rId16"/>
    <p:sldId id="277" r:id="rId17"/>
    <p:sldId id="278" r:id="rId18"/>
    <p:sldId id="2425" r:id="rId19"/>
    <p:sldId id="2426" r:id="rId20"/>
    <p:sldId id="2427" r:id="rId21"/>
    <p:sldId id="272" r:id="rId22"/>
    <p:sldId id="273" r:id="rId23"/>
    <p:sldId id="2428" r:id="rId24"/>
    <p:sldId id="261" r:id="rId25"/>
    <p:sldId id="262" r:id="rId26"/>
    <p:sldId id="263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DFE1-AE78-4F5C-86A1-BB4720032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3D3D5-1911-4E02-A282-CE144C0BD2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06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70BB0A-66C2-4D48-B801-EB2BC96E3025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B3B10E-CFAF-4EC3-A471-358E4CA50A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操作系统课程知识点</a:t>
            </a:r>
            <a:b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（仅供参考）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021747"/>
            <a:ext cx="7772870" cy="4546833"/>
          </a:xfrm>
        </p:spPr>
        <p:txBody>
          <a:bodyPr>
            <a:normAutofit/>
          </a:bodyPr>
          <a:lstStyle/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操作系统功能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进程状态模型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转换，程序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作业的概念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异同，进程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作业调度及其基本原则与机制，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，线程与进程，同步、互斥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调度算法（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SRTF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）、周转时间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带权周转时间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临界区调度，信号量（定义、含义、初值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范围），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死锁条件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破坏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，银行家算法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可变分区分配，分页、分段式存储管理，页表结构，请求分页虚拟存储管理，缺页中断率，页式内存管理地址转换过程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页面置换算法（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缓冲的作用，设备独立性，设备分配策略，设备传输控制方式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38455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文件结构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，文件存取方式，目录管理，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/Unix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混合索引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96DF48-18B9-4B59-B805-DEBD2BE25937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3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2.12 </a:t>
            </a:r>
            <a:r>
              <a:rPr lang="zh-CN" altLang="en-US" dirty="0"/>
              <a:t>橙汁生产问题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332" y="1794934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三个饮料厂</a:t>
            </a:r>
            <a:r>
              <a:rPr lang="en-US" altLang="zh-CN" sz="2800" dirty="0"/>
              <a:t>P1</a:t>
            </a:r>
            <a:r>
              <a:rPr lang="zh-CN" altLang="en-US" sz="2800" dirty="0"/>
              <a:t>、</a:t>
            </a:r>
            <a:r>
              <a:rPr lang="en-US" altLang="zh-CN" sz="2800" dirty="0"/>
              <a:t>P2</a:t>
            </a:r>
            <a:r>
              <a:rPr lang="zh-CN" altLang="en-US" sz="2800" dirty="0"/>
              <a:t>、</a:t>
            </a:r>
            <a:r>
              <a:rPr lang="en-US" altLang="zh-CN" sz="2800" dirty="0"/>
              <a:t>P3</a:t>
            </a:r>
            <a:r>
              <a:rPr lang="zh-CN" altLang="en-US" sz="2800" dirty="0"/>
              <a:t>都要生产橙汁，他们各自已购得三种必需原料（水、糖、浓缩汁）中的两种，待购得第三种原料后即可配制出售。有一供应商能够不断供应这些原料，但每次只能拿出一种原料放入容器出售，当容器中有原料时需要该原料的饮料厂可取走，容器空时，供应商又可放入一种原料，假定：</a:t>
            </a:r>
            <a:r>
              <a:rPr lang="en-US" altLang="zh-CN" sz="2800" dirty="0"/>
              <a:t>P1</a:t>
            </a:r>
            <a:r>
              <a:rPr lang="zh-CN" altLang="en-US" sz="2800" dirty="0"/>
              <a:t>已有糖和水，</a:t>
            </a:r>
            <a:r>
              <a:rPr lang="en-US" altLang="zh-CN" sz="2800" dirty="0"/>
              <a:t>P2</a:t>
            </a:r>
            <a:r>
              <a:rPr lang="zh-CN" altLang="en-US" sz="2800" dirty="0"/>
              <a:t>已有水和浓缩汁，</a:t>
            </a:r>
            <a:r>
              <a:rPr lang="en-US" altLang="zh-CN" sz="2800" dirty="0"/>
              <a:t>P3</a:t>
            </a:r>
            <a:r>
              <a:rPr lang="zh-CN" altLang="en-US" sz="2800" dirty="0"/>
              <a:t>已有糖和浓缩汁，试用</a:t>
            </a:r>
            <a:r>
              <a:rPr lang="en-US" altLang="zh-CN" sz="2800" dirty="0"/>
              <a:t>PV</a:t>
            </a:r>
            <a:r>
              <a:rPr lang="zh-CN" altLang="en-US" sz="2800" dirty="0"/>
              <a:t>操作写出供应商和三个饮料厂之间的同步进程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336A48-AFEB-4C71-A284-145B9F38930A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37122" name="Rectangle 2"/>
          <p:cNvSpPr>
            <a:spLocks noChangeArrowheads="1"/>
          </p:cNvSpPr>
          <p:nvPr/>
        </p:nvSpPr>
        <p:spPr bwMode="auto">
          <a:xfrm>
            <a:off x="755650" y="115888"/>
            <a:ext cx="7704138" cy="9366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semaphore  S=1, SO=0, SS=0, SW=0;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990099"/>
                </a:solidFill>
              </a:rPr>
              <a:t>//</a:t>
            </a:r>
            <a:r>
              <a:rPr lang="zh-CN" altLang="zh-CN" sz="2200" i="1">
                <a:solidFill>
                  <a:srgbClr val="990099"/>
                </a:solidFill>
              </a:rPr>
              <a:t>容器是否可用</a:t>
            </a:r>
            <a:r>
              <a:rPr lang="en-US" altLang="zh-CN" sz="2200" i="1">
                <a:solidFill>
                  <a:srgbClr val="990099"/>
                </a:solidFill>
              </a:rPr>
              <a:t>, </a:t>
            </a:r>
            <a:r>
              <a:rPr lang="zh-CN" altLang="en-US" sz="2200" i="1">
                <a:solidFill>
                  <a:srgbClr val="990099"/>
                </a:solidFill>
              </a:rPr>
              <a:t>容器中有浓缩汁、糖、水</a:t>
            </a:r>
            <a:endParaRPr lang="zh-CN" altLang="en-US" sz="2200" i="1">
              <a:solidFill>
                <a:srgbClr val="990099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 i="1">
                <a:solidFill>
                  <a:srgbClr val="0000FF"/>
                </a:solidFill>
              </a:rPr>
              <a:t>enum</a:t>
            </a:r>
            <a:r>
              <a:rPr lang="en-US" altLang="zh-CN" sz="2200" i="1">
                <a:solidFill>
                  <a:srgbClr val="0000FF"/>
                </a:solidFill>
              </a:rPr>
              <a:t> { sugar</a:t>
            </a:r>
            <a:r>
              <a:rPr lang="en-US" altLang="en-US" sz="2200" i="1">
                <a:solidFill>
                  <a:srgbClr val="0000FF"/>
                </a:solidFill>
              </a:rPr>
              <a:t>, </a:t>
            </a:r>
            <a:r>
              <a:rPr lang="en-US" altLang="zh-CN" sz="2200" i="1">
                <a:solidFill>
                  <a:srgbClr val="0000FF"/>
                </a:solidFill>
              </a:rPr>
              <a:t>water, </a:t>
            </a:r>
            <a:r>
              <a:rPr lang="en-US" altLang="en-US" sz="2200" i="1">
                <a:solidFill>
                  <a:srgbClr val="0000FF"/>
                </a:solidFill>
              </a:rPr>
              <a:t>orange </a:t>
            </a:r>
            <a:r>
              <a:rPr lang="en-US" altLang="zh-CN" sz="2200" i="1">
                <a:solidFill>
                  <a:srgbClr val="0000FF"/>
                </a:solidFill>
              </a:rPr>
              <a:t>}</a:t>
            </a:r>
            <a:r>
              <a:rPr lang="en-US" altLang="en-US" sz="2200" i="1">
                <a:solidFill>
                  <a:srgbClr val="0000FF"/>
                </a:solidFill>
              </a:rPr>
              <a:t> </a:t>
            </a:r>
            <a:r>
              <a:rPr lang="en-US" altLang="zh-CN" sz="2200" i="1">
                <a:solidFill>
                  <a:srgbClr val="0000FF"/>
                </a:solidFill>
              </a:rPr>
              <a:t>container;</a:t>
            </a:r>
            <a:endParaRPr lang="en-US" altLang="zh-CN" sz="2200" i="1">
              <a:solidFill>
                <a:srgbClr val="0000FF"/>
              </a:solidFill>
            </a:endParaRPr>
          </a:p>
        </p:txBody>
      </p:sp>
      <p:sp>
        <p:nvSpPr>
          <p:cNvPr id="2437123" name="Rectangle 3"/>
          <p:cNvSpPr>
            <a:spLocks noChangeArrowheads="1"/>
          </p:cNvSpPr>
          <p:nvPr/>
        </p:nvSpPr>
        <p:spPr bwMode="auto">
          <a:xfrm>
            <a:off x="755650" y="1052513"/>
            <a:ext cx="4176713" cy="5689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</a:rPr>
              <a:t>cobegin</a:t>
            </a:r>
            <a:endParaRPr lang="en-US" altLang="zh-CN" sz="24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process Provider 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while(true){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   P(S);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   </a:t>
            </a:r>
            <a:r>
              <a:rPr lang="zh-CN" altLang="en-US" sz="2200" i="1">
                <a:solidFill>
                  <a:srgbClr val="0000FF"/>
                </a:solidFill>
              </a:rPr>
              <a:t>将原料装入容器内</a:t>
            </a:r>
            <a:r>
              <a:rPr lang="en-US" altLang="zh-CN" sz="2200" i="1">
                <a:solidFill>
                  <a:srgbClr val="0000FF"/>
                </a:solidFill>
              </a:rPr>
              <a:t>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   if (container==orange)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V(SO);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   else if (container==sugar)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V(SS);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   else V(SW);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process P1 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while(true){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P(SO);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</a:t>
            </a:r>
            <a:r>
              <a:rPr lang="zh-CN" altLang="en-US" sz="2200" i="1">
                <a:solidFill>
                  <a:srgbClr val="0000FF"/>
                </a:solidFill>
              </a:rPr>
              <a:t>从容器中取浓缩汁；</a:t>
            </a:r>
            <a:endParaRPr lang="zh-CN" altLang="en-US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i="1">
                <a:solidFill>
                  <a:srgbClr val="0000FF"/>
                </a:solidFill>
              </a:rPr>
              <a:t>	</a:t>
            </a:r>
            <a:r>
              <a:rPr lang="en-US" altLang="zh-CN" sz="2200" i="1">
                <a:solidFill>
                  <a:srgbClr val="0000FF"/>
                </a:solidFill>
              </a:rPr>
              <a:t>V(S);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</a:t>
            </a:r>
            <a:r>
              <a:rPr lang="zh-CN" altLang="en-US" sz="2200" i="1">
                <a:solidFill>
                  <a:srgbClr val="0000FF"/>
                </a:solidFill>
              </a:rPr>
              <a:t>生产橙汁</a:t>
            </a:r>
            <a:r>
              <a:rPr lang="en-US" altLang="zh-CN" sz="2200" i="1">
                <a:solidFill>
                  <a:srgbClr val="0000FF"/>
                </a:solidFill>
              </a:rPr>
              <a:t>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600" i="1">
                <a:solidFill>
                  <a:srgbClr val="0000FF"/>
                </a:solidFill>
              </a:rPr>
              <a:t>coend</a:t>
            </a:r>
            <a:endParaRPr lang="en-US" altLang="zh-CN" sz="2600" i="1">
              <a:solidFill>
                <a:srgbClr val="0000FF"/>
              </a:solidFill>
            </a:endParaRPr>
          </a:p>
        </p:txBody>
      </p:sp>
      <p:sp>
        <p:nvSpPr>
          <p:cNvPr id="2437124" name="Rectangle 4"/>
          <p:cNvSpPr>
            <a:spLocks noChangeArrowheads="1"/>
          </p:cNvSpPr>
          <p:nvPr/>
        </p:nvSpPr>
        <p:spPr bwMode="auto">
          <a:xfrm>
            <a:off x="4932363" y="1052513"/>
            <a:ext cx="3527425" cy="5689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process P2 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while(true){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P(SS);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</a:t>
            </a:r>
            <a:r>
              <a:rPr lang="zh-CN" altLang="en-US" sz="2200" i="1">
                <a:solidFill>
                  <a:srgbClr val="0000FF"/>
                </a:solidFill>
              </a:rPr>
              <a:t>从容器中取糖；</a:t>
            </a:r>
            <a:endParaRPr lang="zh-CN" altLang="en-US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i="1">
                <a:solidFill>
                  <a:srgbClr val="0000FF"/>
                </a:solidFill>
              </a:rPr>
              <a:t>	</a:t>
            </a:r>
            <a:r>
              <a:rPr lang="en-US" altLang="zh-CN" sz="2200" i="1">
                <a:solidFill>
                  <a:srgbClr val="0000FF"/>
                </a:solidFill>
              </a:rPr>
              <a:t>V(S);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</a:t>
            </a:r>
            <a:r>
              <a:rPr lang="zh-CN" altLang="en-US" sz="2200" i="1">
                <a:solidFill>
                  <a:srgbClr val="0000FF"/>
                </a:solidFill>
              </a:rPr>
              <a:t>生产橙汁</a:t>
            </a:r>
            <a:r>
              <a:rPr lang="en-US" altLang="zh-CN" sz="2200" i="1">
                <a:solidFill>
                  <a:srgbClr val="0000FF"/>
                </a:solidFill>
              </a:rPr>
              <a:t>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process P3 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while(true){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P(SW);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</a:t>
            </a:r>
            <a:r>
              <a:rPr lang="zh-CN" altLang="en-US" sz="2200" i="1">
                <a:solidFill>
                  <a:srgbClr val="0000FF"/>
                </a:solidFill>
              </a:rPr>
              <a:t>从容器中取水；</a:t>
            </a:r>
            <a:endParaRPr lang="zh-CN" altLang="en-US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i="1">
                <a:solidFill>
                  <a:srgbClr val="0000FF"/>
                </a:solidFill>
              </a:rPr>
              <a:t>	</a:t>
            </a:r>
            <a:r>
              <a:rPr lang="en-US" altLang="zh-CN" sz="2200" i="1">
                <a:solidFill>
                  <a:srgbClr val="0000FF"/>
                </a:solidFill>
              </a:rPr>
              <a:t>V(S);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	</a:t>
            </a:r>
            <a:r>
              <a:rPr lang="zh-CN" altLang="en-US" sz="2200" i="1">
                <a:solidFill>
                  <a:srgbClr val="0000FF"/>
                </a:solidFill>
              </a:rPr>
              <a:t>生产橙汁</a:t>
            </a:r>
            <a:r>
              <a:rPr lang="en-US" altLang="zh-CN" sz="2200" i="1">
                <a:solidFill>
                  <a:srgbClr val="0000FF"/>
                </a:solidFill>
              </a:rPr>
              <a:t>;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      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solidFill>
                  <a:srgbClr val="0000FF"/>
                </a:solidFill>
              </a:rPr>
              <a:t> }</a:t>
            </a:r>
            <a:endParaRPr lang="en-US" altLang="zh-CN" sz="2200" i="1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 i="1">
              <a:solidFill>
                <a:srgbClr val="0000FF"/>
              </a:solidFill>
            </a:endParaRPr>
          </a:p>
        </p:txBody>
      </p:sp>
      <p:sp>
        <p:nvSpPr>
          <p:cNvPr id="2437125" name="Line 5"/>
          <p:cNvSpPr>
            <a:spLocks noChangeShapeType="1"/>
          </p:cNvSpPr>
          <p:nvPr/>
        </p:nvSpPr>
        <p:spPr bwMode="auto">
          <a:xfrm>
            <a:off x="4932363" y="1557338"/>
            <a:ext cx="0" cy="482441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3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3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22" grpId="0" animBg="1"/>
      <p:bldP spid="2437123" grpId="0" animBg="1"/>
      <p:bldP spid="2437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A107-791B-49BA-86A7-9456236293AD}" type="slidenum">
              <a:rPr lang="en-US" altLang="zh-CN"/>
            </a:fld>
            <a:endParaRPr lang="en-US" altLang="zh-CN"/>
          </a:p>
        </p:txBody>
      </p:sp>
      <p:sp>
        <p:nvSpPr>
          <p:cNvPr id="240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0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773988" cy="1512887"/>
          </a:xfrm>
        </p:spPr>
        <p:txBody>
          <a:bodyPr>
            <a:normAutofit lnSpcReduction="10000"/>
          </a:bodyPr>
          <a:lstStyle/>
          <a:p>
            <a:r>
              <a:rPr lang="zh-CN" altLang="en-US" sz="2800"/>
              <a:t>一个单道作业的批处理系统，作业调度采用短作业优先的调度算法，计算平均周转时间、带权平均周转时间</a:t>
            </a:r>
            <a:endParaRPr lang="zh-CN" altLang="en-US" sz="2800"/>
          </a:p>
          <a:p>
            <a:endParaRPr lang="en-US" altLang="zh-CN" sz="2800"/>
          </a:p>
        </p:txBody>
      </p:sp>
      <p:sp>
        <p:nvSpPr>
          <p:cNvPr id="2407428" name="Rectangle 4"/>
          <p:cNvSpPr>
            <a:spLocks noChangeArrowheads="1"/>
          </p:cNvSpPr>
          <p:nvPr/>
        </p:nvSpPr>
        <p:spPr bwMode="auto">
          <a:xfrm>
            <a:off x="5075238" y="4787900"/>
            <a:ext cx="27368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20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29" name="Rectangle 5"/>
          <p:cNvSpPr>
            <a:spLocks noChangeArrowheads="1"/>
          </p:cNvSpPr>
          <p:nvPr/>
        </p:nvSpPr>
        <p:spPr bwMode="auto">
          <a:xfrm>
            <a:off x="2916238" y="4787900"/>
            <a:ext cx="2159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40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0" name="Rectangle 6"/>
          <p:cNvSpPr>
            <a:spLocks noChangeArrowheads="1"/>
          </p:cNvSpPr>
          <p:nvPr/>
        </p:nvSpPr>
        <p:spPr bwMode="auto">
          <a:xfrm>
            <a:off x="1331913" y="4787900"/>
            <a:ext cx="15843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D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1" name="Rectangle 7"/>
          <p:cNvSpPr>
            <a:spLocks noChangeArrowheads="1"/>
          </p:cNvSpPr>
          <p:nvPr/>
        </p:nvSpPr>
        <p:spPr bwMode="auto">
          <a:xfrm>
            <a:off x="5075238" y="4232275"/>
            <a:ext cx="27368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50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2" name="Rectangle 8"/>
          <p:cNvSpPr>
            <a:spLocks noChangeArrowheads="1"/>
          </p:cNvSpPr>
          <p:nvPr/>
        </p:nvSpPr>
        <p:spPr bwMode="auto">
          <a:xfrm>
            <a:off x="2916238" y="4232275"/>
            <a:ext cx="2159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30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3" name="Rectangle 9"/>
          <p:cNvSpPr>
            <a:spLocks noChangeArrowheads="1"/>
          </p:cNvSpPr>
          <p:nvPr/>
        </p:nvSpPr>
        <p:spPr bwMode="auto">
          <a:xfrm>
            <a:off x="1331913" y="4232275"/>
            <a:ext cx="15843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C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4" name="Rectangle 10"/>
          <p:cNvSpPr>
            <a:spLocks noChangeArrowheads="1"/>
          </p:cNvSpPr>
          <p:nvPr/>
        </p:nvSpPr>
        <p:spPr bwMode="auto">
          <a:xfrm>
            <a:off x="5075238" y="3676650"/>
            <a:ext cx="27368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30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5" name="Rectangle 11"/>
          <p:cNvSpPr>
            <a:spLocks noChangeArrowheads="1"/>
          </p:cNvSpPr>
          <p:nvPr/>
        </p:nvSpPr>
        <p:spPr bwMode="auto">
          <a:xfrm>
            <a:off x="2916238" y="3676650"/>
            <a:ext cx="2159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00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6" name="Rectangle 12"/>
          <p:cNvSpPr>
            <a:spLocks noChangeArrowheads="1"/>
          </p:cNvSpPr>
          <p:nvPr/>
        </p:nvSpPr>
        <p:spPr bwMode="auto">
          <a:xfrm>
            <a:off x="1331913" y="3676650"/>
            <a:ext cx="15843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B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7" name="Rectangle 13"/>
          <p:cNvSpPr>
            <a:spLocks noChangeArrowheads="1"/>
          </p:cNvSpPr>
          <p:nvPr/>
        </p:nvSpPr>
        <p:spPr bwMode="auto">
          <a:xfrm>
            <a:off x="5075238" y="3121025"/>
            <a:ext cx="27368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40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8" name="Rectangle 14"/>
          <p:cNvSpPr>
            <a:spLocks noChangeArrowheads="1"/>
          </p:cNvSpPr>
          <p:nvPr/>
        </p:nvSpPr>
        <p:spPr bwMode="auto">
          <a:xfrm>
            <a:off x="2916238" y="3121025"/>
            <a:ext cx="2159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00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39" name="Rectangle 15"/>
          <p:cNvSpPr>
            <a:spLocks noChangeArrowheads="1"/>
          </p:cNvSpPr>
          <p:nvPr/>
        </p:nvSpPr>
        <p:spPr bwMode="auto">
          <a:xfrm>
            <a:off x="1331913" y="3121025"/>
            <a:ext cx="15843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A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407440" name="Rectangle 16"/>
          <p:cNvSpPr>
            <a:spLocks noChangeArrowheads="1"/>
          </p:cNvSpPr>
          <p:nvPr/>
        </p:nvSpPr>
        <p:spPr bwMode="auto">
          <a:xfrm>
            <a:off x="5075238" y="2565400"/>
            <a:ext cx="27368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估计运行时间</a:t>
            </a:r>
            <a:r>
              <a:rPr lang="en-US" altLang="zh-CN"/>
              <a:t>(s)</a:t>
            </a:r>
            <a:endParaRPr lang="en-US" altLang="zh-CN"/>
          </a:p>
        </p:txBody>
      </p:sp>
      <p:sp>
        <p:nvSpPr>
          <p:cNvPr id="2407441" name="Rectangle 17"/>
          <p:cNvSpPr>
            <a:spLocks noChangeArrowheads="1"/>
          </p:cNvSpPr>
          <p:nvPr/>
        </p:nvSpPr>
        <p:spPr bwMode="auto">
          <a:xfrm>
            <a:off x="2916238" y="2565400"/>
            <a:ext cx="2159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到达时间</a:t>
            </a:r>
            <a:r>
              <a:rPr lang="en-US" altLang="zh-CN"/>
              <a:t>(s)</a:t>
            </a:r>
            <a:endParaRPr lang="en-US" altLang="zh-CN"/>
          </a:p>
        </p:txBody>
      </p:sp>
      <p:sp>
        <p:nvSpPr>
          <p:cNvPr id="2407442" name="Rectangle 18"/>
          <p:cNvSpPr>
            <a:spLocks noChangeArrowheads="1"/>
          </p:cNvSpPr>
          <p:nvPr/>
        </p:nvSpPr>
        <p:spPr bwMode="auto">
          <a:xfrm>
            <a:off x="1331913" y="2565400"/>
            <a:ext cx="15843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Font typeface="Wingdings 2" panose="05020102010507070707" pitchFamily="18" charset="2"/>
              <a:buChar char="³"/>
              <a:defRPr kumimoji="1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Wingdings 2" panose="05020102010507070707" pitchFamily="18" charset="2"/>
              <a:buChar char="°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Wingdings 2" panose="05020102010507070707" pitchFamily="18" charset="2"/>
              <a:buChar char="¯"/>
              <a:defRPr kumimoji="1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作业名</a:t>
            </a:r>
            <a:endParaRPr lang="zh-CN" altLang="en-US"/>
          </a:p>
        </p:txBody>
      </p:sp>
      <p:sp>
        <p:nvSpPr>
          <p:cNvPr id="2407443" name="Line 19"/>
          <p:cNvSpPr>
            <a:spLocks noChangeShapeType="1"/>
          </p:cNvSpPr>
          <p:nvPr/>
        </p:nvSpPr>
        <p:spPr bwMode="auto">
          <a:xfrm>
            <a:off x="1331913" y="2565400"/>
            <a:ext cx="65516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44" name="Line 20"/>
          <p:cNvSpPr>
            <a:spLocks noChangeShapeType="1"/>
          </p:cNvSpPr>
          <p:nvPr/>
        </p:nvSpPr>
        <p:spPr bwMode="auto">
          <a:xfrm>
            <a:off x="1331913" y="3121025"/>
            <a:ext cx="6551612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45" name="Line 21"/>
          <p:cNvSpPr>
            <a:spLocks noChangeShapeType="1"/>
          </p:cNvSpPr>
          <p:nvPr/>
        </p:nvSpPr>
        <p:spPr bwMode="auto">
          <a:xfrm flipV="1">
            <a:off x="1331913" y="3646488"/>
            <a:ext cx="6551612" cy="3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46" name="Line 22"/>
          <p:cNvSpPr>
            <a:spLocks noChangeShapeType="1"/>
          </p:cNvSpPr>
          <p:nvPr/>
        </p:nvSpPr>
        <p:spPr bwMode="auto">
          <a:xfrm flipV="1">
            <a:off x="1331913" y="4222750"/>
            <a:ext cx="6551612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47" name="Line 23"/>
          <p:cNvSpPr>
            <a:spLocks noChangeShapeType="1"/>
          </p:cNvSpPr>
          <p:nvPr/>
        </p:nvSpPr>
        <p:spPr bwMode="auto">
          <a:xfrm>
            <a:off x="1331913" y="4787900"/>
            <a:ext cx="6551612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48" name="Line 24"/>
          <p:cNvSpPr>
            <a:spLocks noChangeShapeType="1"/>
          </p:cNvSpPr>
          <p:nvPr/>
        </p:nvSpPr>
        <p:spPr bwMode="auto">
          <a:xfrm>
            <a:off x="1331913" y="5343525"/>
            <a:ext cx="6551612" cy="301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49" name="Line 25"/>
          <p:cNvSpPr>
            <a:spLocks noChangeShapeType="1"/>
          </p:cNvSpPr>
          <p:nvPr/>
        </p:nvSpPr>
        <p:spPr bwMode="auto">
          <a:xfrm>
            <a:off x="1331913" y="2565400"/>
            <a:ext cx="0" cy="2778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50" name="Line 26"/>
          <p:cNvSpPr>
            <a:spLocks noChangeShapeType="1"/>
          </p:cNvSpPr>
          <p:nvPr/>
        </p:nvSpPr>
        <p:spPr bwMode="auto">
          <a:xfrm>
            <a:off x="2916238" y="2565400"/>
            <a:ext cx="0" cy="277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51" name="Line 27"/>
          <p:cNvSpPr>
            <a:spLocks noChangeShapeType="1"/>
          </p:cNvSpPr>
          <p:nvPr/>
        </p:nvSpPr>
        <p:spPr bwMode="auto">
          <a:xfrm>
            <a:off x="5075238" y="2565400"/>
            <a:ext cx="0" cy="277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  <p:sp>
        <p:nvSpPr>
          <p:cNvPr id="2407452" name="Line 28"/>
          <p:cNvSpPr>
            <a:spLocks noChangeShapeType="1"/>
          </p:cNvSpPr>
          <p:nvPr/>
        </p:nvSpPr>
        <p:spPr bwMode="auto">
          <a:xfrm>
            <a:off x="7883525" y="2565400"/>
            <a:ext cx="0" cy="2778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5A26-CDBF-49D3-B3DB-10F573B51148}" type="slidenum">
              <a:rPr lang="en-US" altLang="zh-CN"/>
            </a:fld>
            <a:endParaRPr lang="en-US" altLang="zh-CN"/>
          </a:p>
        </p:txBody>
      </p:sp>
      <p:sp>
        <p:nvSpPr>
          <p:cNvPr id="240646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06434" name="Rectangle 3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3988" cy="52292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800000"/>
                </a:solidFill>
              </a:rPr>
              <a:t>作业的执行顺序为：</a:t>
            </a:r>
            <a:r>
              <a:rPr lang="en-US" altLang="zh-CN" sz="2800">
                <a:solidFill>
                  <a:srgbClr val="800000"/>
                </a:solidFill>
              </a:rPr>
              <a:t>B</a:t>
            </a:r>
            <a:r>
              <a:rPr lang="zh-CN" altLang="en-US" sz="2800">
                <a:solidFill>
                  <a:srgbClr val="800000"/>
                </a:solidFill>
              </a:rPr>
              <a:t>、</a:t>
            </a:r>
            <a:r>
              <a:rPr lang="en-US" altLang="zh-CN" sz="2800">
                <a:solidFill>
                  <a:srgbClr val="800000"/>
                </a:solidFill>
              </a:rPr>
              <a:t>A</a:t>
            </a:r>
            <a:r>
              <a:rPr lang="zh-CN" altLang="en-US" sz="2800">
                <a:solidFill>
                  <a:srgbClr val="800000"/>
                </a:solidFill>
              </a:rPr>
              <a:t>、</a:t>
            </a:r>
            <a:r>
              <a:rPr lang="en-US" altLang="zh-CN" sz="2800">
                <a:solidFill>
                  <a:srgbClr val="800000"/>
                </a:solidFill>
              </a:rPr>
              <a:t>D</a:t>
            </a:r>
            <a:r>
              <a:rPr lang="zh-CN" altLang="en-US" sz="2800">
                <a:solidFill>
                  <a:srgbClr val="800000"/>
                </a:solidFill>
              </a:rPr>
              <a:t>、</a:t>
            </a:r>
            <a:r>
              <a:rPr lang="en-US" altLang="zh-CN" sz="2800">
                <a:solidFill>
                  <a:srgbClr val="800000"/>
                </a:solidFill>
              </a:rPr>
              <a:t>C</a:t>
            </a: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800000"/>
                </a:solidFill>
              </a:rPr>
              <a:t>周转时间：</a:t>
            </a:r>
            <a:r>
              <a:rPr lang="en-US" altLang="zh-CN" sz="2800">
                <a:solidFill>
                  <a:srgbClr val="800000"/>
                </a:solidFill>
              </a:rPr>
              <a:t>A 70s</a:t>
            </a:r>
            <a:r>
              <a:rPr lang="zh-CN" altLang="en-US" sz="2800">
                <a:solidFill>
                  <a:srgbClr val="800000"/>
                </a:solidFill>
              </a:rPr>
              <a:t>，</a:t>
            </a:r>
            <a:r>
              <a:rPr lang="en-US" altLang="zh-CN" sz="2800">
                <a:solidFill>
                  <a:srgbClr val="800000"/>
                </a:solidFill>
              </a:rPr>
              <a:t>B 30s</a:t>
            </a:r>
            <a:r>
              <a:rPr lang="zh-CN" altLang="en-US" sz="2800">
                <a:solidFill>
                  <a:srgbClr val="800000"/>
                </a:solidFill>
              </a:rPr>
              <a:t>，</a:t>
            </a:r>
            <a:r>
              <a:rPr lang="en-US" altLang="zh-CN" sz="2800">
                <a:solidFill>
                  <a:srgbClr val="800000"/>
                </a:solidFill>
              </a:rPr>
              <a:t>C 110s</a:t>
            </a:r>
            <a:r>
              <a:rPr lang="zh-CN" altLang="en-US" sz="2800">
                <a:solidFill>
                  <a:srgbClr val="800000"/>
                </a:solidFill>
              </a:rPr>
              <a:t>，</a:t>
            </a:r>
            <a:r>
              <a:rPr lang="en-US" altLang="zh-CN" sz="2800">
                <a:solidFill>
                  <a:srgbClr val="800000"/>
                </a:solidFill>
              </a:rPr>
              <a:t>D 50s</a:t>
            </a:r>
            <a:r>
              <a:rPr lang="zh-CN" altLang="en-US" sz="2800">
                <a:solidFill>
                  <a:srgbClr val="800000"/>
                </a:solidFill>
              </a:rPr>
              <a:t>。平均周转时间为</a:t>
            </a:r>
            <a:r>
              <a:rPr lang="en-US" altLang="zh-CN" sz="2800">
                <a:solidFill>
                  <a:srgbClr val="800000"/>
                </a:solidFill>
              </a:rPr>
              <a:t>65s</a:t>
            </a:r>
            <a:endParaRPr lang="en-US" altLang="zh-CN" sz="28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800000"/>
                </a:solidFill>
              </a:rPr>
              <a:t>带权周转时间：</a:t>
            </a:r>
            <a:r>
              <a:rPr lang="en-US" altLang="zh-CN" sz="2800">
                <a:solidFill>
                  <a:srgbClr val="800000"/>
                </a:solidFill>
              </a:rPr>
              <a:t>A 7/4</a:t>
            </a:r>
            <a:r>
              <a:rPr lang="zh-CN" altLang="en-US" sz="2800">
                <a:solidFill>
                  <a:srgbClr val="800000"/>
                </a:solidFill>
              </a:rPr>
              <a:t>，</a:t>
            </a:r>
            <a:r>
              <a:rPr lang="en-US" altLang="zh-CN" sz="2800">
                <a:solidFill>
                  <a:srgbClr val="800000"/>
                </a:solidFill>
              </a:rPr>
              <a:t>B 1</a:t>
            </a:r>
            <a:r>
              <a:rPr lang="zh-CN" altLang="en-US" sz="2800">
                <a:solidFill>
                  <a:srgbClr val="800000"/>
                </a:solidFill>
              </a:rPr>
              <a:t>，</a:t>
            </a:r>
            <a:r>
              <a:rPr lang="en-US" altLang="zh-CN" sz="2800">
                <a:solidFill>
                  <a:srgbClr val="800000"/>
                </a:solidFill>
              </a:rPr>
              <a:t>C 11/5</a:t>
            </a:r>
            <a:r>
              <a:rPr lang="zh-CN" altLang="en-US" sz="2800">
                <a:solidFill>
                  <a:srgbClr val="800000"/>
                </a:solidFill>
              </a:rPr>
              <a:t>，</a:t>
            </a:r>
            <a:r>
              <a:rPr lang="en-US" altLang="zh-CN" sz="2800">
                <a:solidFill>
                  <a:srgbClr val="800000"/>
                </a:solidFill>
              </a:rPr>
              <a:t>D 5/2</a:t>
            </a:r>
            <a:r>
              <a:rPr lang="zh-CN" altLang="en-US" sz="2800">
                <a:solidFill>
                  <a:srgbClr val="800000"/>
                </a:solidFill>
              </a:rPr>
              <a:t>。平均带权周转时间为</a:t>
            </a:r>
            <a:r>
              <a:rPr lang="en-US" altLang="zh-CN" sz="2800">
                <a:solidFill>
                  <a:srgbClr val="800000"/>
                </a:solidFill>
              </a:rPr>
              <a:t>7.45</a:t>
            </a:r>
            <a:endParaRPr lang="en-US" altLang="zh-CN" sz="2800">
              <a:solidFill>
                <a:srgbClr val="800000"/>
              </a:solidFill>
            </a:endParaRPr>
          </a:p>
        </p:txBody>
      </p:sp>
      <p:graphicFrame>
        <p:nvGraphicFramePr>
          <p:cNvPr id="2406480" name="Group 80"/>
          <p:cNvGraphicFramePr>
            <a:graphicFrameLocks noGrp="1"/>
          </p:cNvGraphicFramePr>
          <p:nvPr>
            <p:ph sz="half" idx="2"/>
          </p:nvPr>
        </p:nvGraphicFramePr>
        <p:xfrm>
          <a:off x="1187450" y="1773238"/>
          <a:ext cx="6842125" cy="2781600"/>
        </p:xfrm>
        <a:graphic>
          <a:graphicData uri="http://schemas.openxmlformats.org/drawingml/2006/table">
            <a:tbl>
              <a:tblPr/>
              <a:tblGrid>
                <a:gridCol w="1368425"/>
                <a:gridCol w="1811338"/>
                <a:gridCol w="1866900"/>
                <a:gridCol w="1795462"/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E26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作业名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9E26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E26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到达时刻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9E26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E26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运行时刻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9E26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E26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结束时刻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9E26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00:00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00:00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00:30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140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00:40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 b="1">
                          <a:solidFill>
                            <a:srgbClr val="9E26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400" b="1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 2" panose="05020102010507070707" pitchFamily="18" charset="2"/>
                        <a:defRPr kumimoji="1" b="1">
                          <a:solidFill>
                            <a:srgbClr val="9933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6800" marB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782199"/>
            <a:ext cx="7772870" cy="5009002"/>
          </a:xfrm>
        </p:spPr>
        <p:txBody>
          <a:bodyPr/>
          <a:lstStyle/>
          <a:p>
            <a:r>
              <a:rPr lang="zh-CN" altLang="en-US" b="1" dirty="0">
                <a:latin typeface="+mn-ea"/>
              </a:rPr>
              <a:t>一个具有两道作业的批处理系统，作业调度采用短作业优先的调度算法，进程调度采用以优先数为基础的抢占式调度算法，在下表所示的作业序列，作业优先数即为进程优先数，优先数越小优先级越高。 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）列出所有作业进入内存时间及结束时间。</a:t>
            </a:r>
            <a:br>
              <a:rPr lang="zh-CN" altLang="en-US" b="1" dirty="0">
                <a:latin typeface="+mn-ea"/>
              </a:rPr>
            </a:b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）计算平均周转时间。</a:t>
            </a:r>
            <a:endParaRPr lang="zh-CN" altLang="en-US" b="1" dirty="0">
              <a:latin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7" y="3429000"/>
            <a:ext cx="5832475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96" y="1769432"/>
            <a:ext cx="5832475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9" y="3759095"/>
            <a:ext cx="7273925" cy="256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0927" y="795767"/>
            <a:ext cx="7921823" cy="1208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/>
              <a:t>分析</a:t>
            </a:r>
            <a:r>
              <a:rPr lang="en-US" altLang="zh-CN" sz="2400" dirty="0"/>
              <a:t>:</a:t>
            </a:r>
            <a:r>
              <a:rPr lang="zh-CN" altLang="en-US" sz="2400" dirty="0"/>
              <a:t>每个作业运行将经过两个阶段：作业调度（</a:t>
            </a:r>
            <a:r>
              <a:rPr lang="en-US" altLang="zh-CN" sz="2400" dirty="0"/>
              <a:t>SJF </a:t>
            </a:r>
            <a:r>
              <a:rPr lang="zh-CN" altLang="en-US" sz="2400" dirty="0"/>
              <a:t>算法）和进程调度（优先数抢占式）。另外，批处理最多容纳</a:t>
            </a:r>
            <a:r>
              <a:rPr lang="en-US" altLang="zh-CN" sz="2400" dirty="0"/>
              <a:t>2</a:t>
            </a:r>
            <a:r>
              <a:rPr lang="zh-CN" altLang="en-US" sz="2400" dirty="0"/>
              <a:t>道作业，其余作业将在后备队列等待。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87" y="1121353"/>
            <a:ext cx="5545137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33667" y="3918003"/>
            <a:ext cx="72358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各作业周转时间为：作业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70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，作业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 30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，作业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 90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，作业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 90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:T=70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B75618-E32B-48BE-AC9C-743B5A8438C5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404813"/>
            <a:ext cx="7772400" cy="569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/>
              <a:t>一分页存储系统，逻辑地址长度为</a:t>
            </a:r>
            <a:r>
              <a:rPr lang="en-US" altLang="zh-CN" sz="2800" b="1"/>
              <a:t>16</a:t>
            </a:r>
            <a:r>
              <a:rPr lang="zh-CN" altLang="en-US" sz="2800" b="1"/>
              <a:t>位，每页</a:t>
            </a:r>
            <a:r>
              <a:rPr lang="en-US" altLang="zh-CN" sz="2800" b="1"/>
              <a:t>4KB</a:t>
            </a:r>
            <a:r>
              <a:rPr lang="zh-CN" altLang="en-US" sz="2800" b="1"/>
              <a:t>。现有</a:t>
            </a:r>
            <a:r>
              <a:rPr lang="en-US" altLang="zh-CN" sz="2800" b="1"/>
              <a:t>0,1,2</a:t>
            </a:r>
            <a:r>
              <a:rPr lang="zh-CN" altLang="en-US" sz="2800" b="1"/>
              <a:t>页面分别位于</a:t>
            </a:r>
            <a:r>
              <a:rPr lang="en-US" altLang="zh-CN" sz="2800" b="1"/>
              <a:t>10,12,14</a:t>
            </a:r>
            <a:r>
              <a:rPr lang="zh-CN" altLang="en-US" sz="2800" b="1"/>
              <a:t>号页框，试问逻辑地址</a:t>
            </a:r>
            <a:r>
              <a:rPr lang="en-US" altLang="zh-CN" sz="2800" b="1"/>
              <a:t>2F6Ah</a:t>
            </a:r>
            <a:r>
              <a:rPr lang="zh-CN" altLang="en-US" sz="2800" b="1"/>
              <a:t>相应的物理地址？</a:t>
            </a:r>
            <a:endParaRPr lang="zh-CN" altLang="en-US" sz="2800" b="1"/>
          </a:p>
          <a:p>
            <a:endParaRPr lang="en-US" altLang="zh-CN" sz="2800" b="1"/>
          </a:p>
          <a:p>
            <a:endParaRPr lang="en-US" altLang="zh-CN" sz="2800" b="1"/>
          </a:p>
          <a:p>
            <a:endParaRPr lang="zh-CN" altLang="en-US" sz="2800" b="1"/>
          </a:p>
          <a:p>
            <a:r>
              <a:rPr lang="zh-CN" altLang="en-US" sz="2800" b="1"/>
              <a:t>分页虚拟存储系统中页长</a:t>
            </a:r>
            <a:r>
              <a:rPr lang="en-US" altLang="zh-CN" sz="2800" b="1"/>
              <a:t>1KB</a:t>
            </a:r>
            <a:r>
              <a:rPr lang="zh-CN" altLang="en-US" sz="2800" b="1"/>
              <a:t>，一进程的</a:t>
            </a:r>
            <a:r>
              <a:rPr lang="en-US" altLang="zh-CN" sz="2800" b="1"/>
              <a:t>0</a:t>
            </a:r>
            <a:r>
              <a:rPr lang="zh-CN" altLang="en-US" sz="2800" b="1"/>
              <a:t>、</a:t>
            </a:r>
            <a:r>
              <a:rPr lang="en-US" altLang="zh-CN" sz="2800" b="1"/>
              <a:t>1</a:t>
            </a:r>
            <a:r>
              <a:rPr lang="zh-CN" altLang="en-US" sz="2800" b="1"/>
              <a:t>、</a:t>
            </a:r>
            <a:r>
              <a:rPr lang="en-US" altLang="zh-CN" sz="2800" b="1"/>
              <a:t>2</a:t>
            </a:r>
            <a:r>
              <a:rPr lang="zh-CN" altLang="en-US" sz="2800" b="1"/>
              <a:t>、</a:t>
            </a:r>
            <a:r>
              <a:rPr lang="en-US" altLang="zh-CN" sz="2800" b="1"/>
              <a:t>3</a:t>
            </a:r>
            <a:r>
              <a:rPr lang="zh-CN" altLang="en-US" sz="2800" b="1"/>
              <a:t>页面已分配</a:t>
            </a:r>
            <a:r>
              <a:rPr lang="en-US" altLang="zh-CN" sz="2800" b="1"/>
              <a:t>4</a:t>
            </a:r>
            <a:r>
              <a:rPr lang="zh-CN" altLang="en-US" sz="2800" b="1"/>
              <a:t>、</a:t>
            </a:r>
            <a:r>
              <a:rPr lang="en-US" altLang="zh-CN" sz="2800" b="1"/>
              <a:t>7</a:t>
            </a:r>
            <a:r>
              <a:rPr lang="zh-CN" altLang="en-US" sz="2800" b="1"/>
              <a:t>、</a:t>
            </a:r>
            <a:r>
              <a:rPr lang="en-US" altLang="zh-CN" sz="2800" b="1"/>
              <a:t>8</a:t>
            </a:r>
            <a:r>
              <a:rPr lang="zh-CN" altLang="en-US" sz="2800" b="1"/>
              <a:t>、</a:t>
            </a:r>
            <a:r>
              <a:rPr lang="en-US" altLang="zh-CN" sz="2800" b="1"/>
              <a:t>10</a:t>
            </a:r>
            <a:r>
              <a:rPr lang="zh-CN" altLang="en-US" sz="2800" b="1"/>
              <a:t>页框，试将逻辑地址</a:t>
            </a:r>
            <a:r>
              <a:rPr lang="en-US" altLang="zh-CN" sz="2800" b="1"/>
              <a:t>0AC5h</a:t>
            </a:r>
            <a:r>
              <a:rPr lang="zh-CN" altLang="en-US" sz="2800" b="1"/>
              <a:t>、</a:t>
            </a:r>
            <a:r>
              <a:rPr lang="en-US" altLang="zh-CN" sz="2800" b="1"/>
              <a:t>1AC5h</a:t>
            </a:r>
            <a:r>
              <a:rPr lang="zh-CN" altLang="en-US" sz="2800" b="1"/>
              <a:t>转换为物理地址。</a:t>
            </a:r>
            <a:endParaRPr lang="zh-CN" altLang="en-US" sz="28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5150" y="2420938"/>
            <a:ext cx="6567488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2600" dirty="0">
                <a:solidFill>
                  <a:srgbClr val="800000"/>
                </a:solidFill>
              </a:rPr>
              <a:t>逻辑地址高</a:t>
            </a:r>
            <a:r>
              <a:rPr lang="en-US" altLang="zh-CN" sz="2600" dirty="0">
                <a:solidFill>
                  <a:srgbClr val="800000"/>
                </a:solidFill>
              </a:rPr>
              <a:t>4</a:t>
            </a:r>
            <a:r>
              <a:rPr lang="zh-CN" altLang="en-US" sz="2600" dirty="0">
                <a:solidFill>
                  <a:srgbClr val="800000"/>
                </a:solidFill>
              </a:rPr>
              <a:t>位为页号（</a:t>
            </a:r>
            <a:r>
              <a:rPr lang="en-US" altLang="zh-CN" sz="2600" dirty="0">
                <a:solidFill>
                  <a:srgbClr val="800000"/>
                </a:solidFill>
              </a:rPr>
              <a:t>2</a:t>
            </a:r>
            <a:r>
              <a:rPr lang="zh-CN" altLang="en-US" sz="2600" dirty="0">
                <a:solidFill>
                  <a:srgbClr val="800000"/>
                </a:solidFill>
              </a:rPr>
              <a:t>），位于</a:t>
            </a:r>
            <a:r>
              <a:rPr lang="en-US" altLang="zh-CN" sz="2600" dirty="0">
                <a:solidFill>
                  <a:srgbClr val="800000"/>
                </a:solidFill>
              </a:rPr>
              <a:t>14 </a:t>
            </a:r>
            <a:r>
              <a:rPr lang="zh-CN" altLang="en-US" sz="2600" dirty="0">
                <a:solidFill>
                  <a:srgbClr val="800000"/>
                </a:solidFill>
              </a:rPr>
              <a:t>页框，</a:t>
            </a:r>
            <a:endParaRPr lang="zh-CN" altLang="en-US" sz="2600" dirty="0">
              <a:solidFill>
                <a:srgbClr val="800000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600" dirty="0">
                <a:solidFill>
                  <a:srgbClr val="800000"/>
                </a:solidFill>
              </a:rPr>
              <a:t>物理地址：</a:t>
            </a:r>
            <a:r>
              <a:rPr lang="en-US" altLang="zh-CN" sz="2600" dirty="0">
                <a:solidFill>
                  <a:srgbClr val="800000"/>
                </a:solidFill>
              </a:rPr>
              <a:t>EF6Ah</a:t>
            </a:r>
            <a:endParaRPr lang="en-US" altLang="zh-CN" sz="2600" dirty="0">
              <a:solidFill>
                <a:srgbClr val="800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95513" y="5589588"/>
            <a:ext cx="5164137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600">
                <a:solidFill>
                  <a:srgbClr val="800000"/>
                </a:solidFill>
              </a:rPr>
              <a:t>0AC5h =&gt; 22C5h</a:t>
            </a:r>
            <a:r>
              <a:rPr lang="zh-CN" altLang="en-US" sz="2600">
                <a:solidFill>
                  <a:srgbClr val="800000"/>
                </a:solidFill>
              </a:rPr>
              <a:t>，</a:t>
            </a:r>
            <a:r>
              <a:rPr lang="en-US" altLang="zh-CN" sz="2600">
                <a:solidFill>
                  <a:srgbClr val="800000"/>
                </a:solidFill>
              </a:rPr>
              <a:t>1AC5h =&gt; </a:t>
            </a:r>
            <a:r>
              <a:rPr lang="zh-CN" altLang="en-US" sz="2600">
                <a:solidFill>
                  <a:srgbClr val="800000"/>
                </a:solidFill>
              </a:rPr>
              <a:t>缺页</a:t>
            </a:r>
            <a:endParaRPr lang="zh-CN" altLang="en-US" sz="260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C6A4F9-17C3-4B99-91E7-00FDBD3D3DFF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81075"/>
            <a:ext cx="7772400" cy="4008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分页虚拟存储系统中采用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算法，一个进程中有数组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A[100][100]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（行优先存储），分配了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个页框，每页可存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个整数。设第一个页框中已加载代码，分别就代码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的执行计算缺页次数。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550" y="3573463"/>
            <a:ext cx="3241675" cy="1427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600" i="1">
                <a:solidFill>
                  <a:srgbClr val="0000FF"/>
                </a:solidFill>
              </a:rPr>
              <a:t>for (i=0; i&lt;100; i++)</a:t>
            </a:r>
            <a:endParaRPr lang="en-US" altLang="zh-CN" sz="2600" i="1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600" i="1">
                <a:solidFill>
                  <a:srgbClr val="0000FF"/>
                </a:solidFill>
              </a:rPr>
              <a:t>  for (j=0; j&lt;100; j++)</a:t>
            </a:r>
            <a:endParaRPr lang="en-US" altLang="zh-CN" sz="2600" i="1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600" i="1">
                <a:solidFill>
                  <a:srgbClr val="0000FF"/>
                </a:solidFill>
              </a:rPr>
              <a:t>    A[i,j]=0;	</a:t>
            </a:r>
            <a:r>
              <a:rPr lang="en-US" altLang="zh-CN" sz="2600" i="1">
                <a:solidFill>
                  <a:schemeClr val="accent2"/>
                </a:solidFill>
              </a:rPr>
              <a:t>//</a:t>
            </a:r>
            <a:r>
              <a:rPr lang="zh-CN" altLang="en-US" sz="2600" i="1">
                <a:solidFill>
                  <a:schemeClr val="accent2"/>
                </a:solidFill>
              </a:rPr>
              <a:t>代码</a:t>
            </a:r>
            <a:r>
              <a:rPr lang="en-US" altLang="zh-CN" sz="2600" i="1">
                <a:solidFill>
                  <a:schemeClr val="accent2"/>
                </a:solidFill>
              </a:rPr>
              <a:t>A</a:t>
            </a:r>
            <a:endParaRPr lang="en-US" altLang="zh-CN" sz="2600" i="1">
              <a:solidFill>
                <a:schemeClr val="accent2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59338" y="3573463"/>
            <a:ext cx="3313112" cy="1427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600" i="1">
                <a:solidFill>
                  <a:srgbClr val="0000FF"/>
                </a:solidFill>
              </a:rPr>
              <a:t>for (j=0; j&lt;100; j++)</a:t>
            </a:r>
            <a:endParaRPr lang="en-US" altLang="zh-CN" sz="2600" i="1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600" i="1">
                <a:solidFill>
                  <a:srgbClr val="0000FF"/>
                </a:solidFill>
              </a:rPr>
              <a:t>  for (i=0; i&lt;100; i++)</a:t>
            </a:r>
            <a:endParaRPr lang="en-US" altLang="zh-CN" sz="2600" i="1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600" i="1">
                <a:solidFill>
                  <a:srgbClr val="0000FF"/>
                </a:solidFill>
              </a:rPr>
              <a:t>    A[i,j]=0;	 </a:t>
            </a:r>
            <a:r>
              <a:rPr lang="en-US" altLang="zh-CN" sz="2600" i="1">
                <a:solidFill>
                  <a:schemeClr val="accent2"/>
                </a:solidFill>
              </a:rPr>
              <a:t>//</a:t>
            </a:r>
            <a:r>
              <a:rPr lang="zh-CN" altLang="en-US" sz="2600" i="1">
                <a:solidFill>
                  <a:schemeClr val="accent2"/>
                </a:solidFill>
              </a:rPr>
              <a:t>代码</a:t>
            </a:r>
            <a:r>
              <a:rPr lang="en-US" altLang="zh-CN" sz="2600" i="1">
                <a:solidFill>
                  <a:schemeClr val="accent2"/>
                </a:solidFill>
              </a:rPr>
              <a:t>B</a:t>
            </a:r>
            <a:endParaRPr lang="en-US" altLang="zh-CN" sz="2600" i="1">
              <a:solidFill>
                <a:schemeClr val="accent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00113" y="5421313"/>
            <a:ext cx="75866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>
                <a:solidFill>
                  <a:srgbClr val="800000"/>
                </a:solidFill>
              </a:rPr>
              <a:t>100*100</a:t>
            </a:r>
            <a:r>
              <a:rPr lang="zh-CN" altLang="en-US" sz="2400">
                <a:solidFill>
                  <a:srgbClr val="800000"/>
                </a:solidFill>
              </a:rPr>
              <a:t>个</a:t>
            </a:r>
            <a:r>
              <a:rPr lang="en-US" altLang="zh-CN" sz="2400">
                <a:solidFill>
                  <a:srgbClr val="800000"/>
                </a:solidFill>
              </a:rPr>
              <a:t>int</a:t>
            </a:r>
            <a:r>
              <a:rPr lang="zh-CN" altLang="en-US" sz="2400">
                <a:solidFill>
                  <a:srgbClr val="800000"/>
                </a:solidFill>
              </a:rPr>
              <a:t>，每页</a:t>
            </a:r>
            <a:r>
              <a:rPr lang="en-US" altLang="zh-CN" sz="2400">
                <a:solidFill>
                  <a:srgbClr val="800000"/>
                </a:solidFill>
              </a:rPr>
              <a:t>200</a:t>
            </a:r>
            <a:r>
              <a:rPr lang="zh-CN" altLang="en-US" sz="2400">
                <a:solidFill>
                  <a:srgbClr val="800000"/>
                </a:solidFill>
              </a:rPr>
              <a:t>个，共</a:t>
            </a:r>
            <a:r>
              <a:rPr lang="en-US" altLang="zh-CN" sz="2400">
                <a:solidFill>
                  <a:srgbClr val="800000"/>
                </a:solidFill>
              </a:rPr>
              <a:t>50</a:t>
            </a:r>
            <a:r>
              <a:rPr lang="zh-CN" altLang="en-US" sz="2400">
                <a:solidFill>
                  <a:srgbClr val="800000"/>
                </a:solidFill>
              </a:rPr>
              <a:t>页，</a:t>
            </a:r>
            <a:r>
              <a:rPr lang="en-US" altLang="zh-CN" sz="2400">
                <a:solidFill>
                  <a:srgbClr val="800000"/>
                </a:solidFill>
              </a:rPr>
              <a:t>A:50</a:t>
            </a:r>
            <a:r>
              <a:rPr lang="zh-CN" altLang="en-US" sz="2400">
                <a:solidFill>
                  <a:srgbClr val="800000"/>
                </a:solidFill>
              </a:rPr>
              <a:t>次，</a:t>
            </a:r>
            <a:r>
              <a:rPr lang="en-US" altLang="zh-CN" sz="2400">
                <a:solidFill>
                  <a:srgbClr val="800000"/>
                </a:solidFill>
              </a:rPr>
              <a:t>B:5000</a:t>
            </a:r>
            <a:r>
              <a:rPr lang="zh-CN" altLang="en-US" sz="2400">
                <a:solidFill>
                  <a:srgbClr val="800000"/>
                </a:solidFill>
              </a:rPr>
              <a:t>次</a:t>
            </a:r>
            <a:endParaRPr lang="zh-CN" altLang="en-US" sz="240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FF1269-5030-490F-9102-54DF7C1827E7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60350"/>
            <a:ext cx="7772400" cy="52562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/>
              <a:t>一分页虚拟存储系统的</a:t>
            </a:r>
            <a:r>
              <a:rPr lang="en-US" altLang="zh-CN" sz="2800" b="1"/>
              <a:t>CPU</a:t>
            </a:r>
            <a:r>
              <a:rPr lang="zh-CN" altLang="en-US" sz="2800" b="1"/>
              <a:t>、</a:t>
            </a:r>
            <a:r>
              <a:rPr lang="en-US" altLang="zh-CN" sz="2800" b="1"/>
              <a:t>HD</a:t>
            </a:r>
            <a:r>
              <a:rPr lang="zh-CN" altLang="en-US" sz="2800" b="1"/>
              <a:t>利用率如下，分析系统状态</a:t>
            </a:r>
            <a:r>
              <a:rPr lang="en-US" altLang="zh-CN" sz="2800" b="1"/>
              <a:t>/</a:t>
            </a:r>
            <a:r>
              <a:rPr lang="zh-CN" altLang="en-US" sz="2800" b="1"/>
              <a:t>问题，可用措施？</a:t>
            </a:r>
            <a:endParaRPr lang="zh-CN" altLang="en-US" sz="2800" b="1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：</a:t>
            </a:r>
            <a:r>
              <a:rPr lang="en-US" altLang="zh-CN" sz="2800" b="1"/>
              <a:t>13%</a:t>
            </a:r>
            <a:r>
              <a:rPr lang="zh-CN" altLang="en-US" sz="2800" b="1"/>
              <a:t>，</a:t>
            </a:r>
            <a:r>
              <a:rPr lang="en-US" altLang="zh-CN" sz="2800" b="1"/>
              <a:t>HD</a:t>
            </a:r>
            <a:r>
              <a:rPr lang="zh-CN" altLang="en-US" sz="2800" b="1"/>
              <a:t>：</a:t>
            </a:r>
            <a:r>
              <a:rPr lang="en-US" altLang="zh-CN" sz="2800" b="1"/>
              <a:t>97%</a:t>
            </a:r>
            <a:endParaRPr lang="en-US" altLang="zh-CN" sz="2800" b="1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：</a:t>
            </a:r>
            <a:r>
              <a:rPr lang="en-US" altLang="zh-CN" sz="2800" b="1"/>
              <a:t>87%</a:t>
            </a:r>
            <a:r>
              <a:rPr lang="zh-CN" altLang="en-US" sz="2800" b="1"/>
              <a:t>，</a:t>
            </a:r>
            <a:r>
              <a:rPr lang="en-US" altLang="zh-CN" sz="2800" b="1"/>
              <a:t>HD</a:t>
            </a:r>
            <a:r>
              <a:rPr lang="zh-CN" altLang="en-US" sz="2800" b="1"/>
              <a:t>：</a:t>
            </a:r>
            <a:r>
              <a:rPr lang="en-US" altLang="zh-CN" sz="2800" b="1"/>
              <a:t>3%</a:t>
            </a:r>
            <a:endParaRPr lang="en-US" altLang="zh-CN" sz="2800" b="1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：</a:t>
            </a:r>
            <a:r>
              <a:rPr lang="en-US" altLang="zh-CN" sz="2800" b="1"/>
              <a:t>13%</a:t>
            </a:r>
            <a:r>
              <a:rPr lang="zh-CN" altLang="en-US" sz="2800" b="1"/>
              <a:t>，</a:t>
            </a:r>
            <a:r>
              <a:rPr lang="en-US" altLang="zh-CN" sz="2800" b="1"/>
              <a:t>HD</a:t>
            </a:r>
            <a:r>
              <a:rPr lang="zh-CN" altLang="en-US" sz="2800" b="1"/>
              <a:t>：</a:t>
            </a:r>
            <a:r>
              <a:rPr lang="en-US" altLang="zh-CN" sz="2800" b="1"/>
              <a:t>3%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zh-CN" altLang="en-US" sz="2800" b="1"/>
              <a:t>计算机内存</a:t>
            </a:r>
            <a:r>
              <a:rPr lang="en-US" altLang="zh-CN" sz="2800" b="1"/>
              <a:t>2MB</a:t>
            </a:r>
            <a:r>
              <a:rPr lang="zh-CN" altLang="en-US" sz="2800" b="1"/>
              <a:t>，其中</a:t>
            </a:r>
            <a:r>
              <a:rPr lang="en-US" altLang="zh-CN" sz="2800" b="1"/>
              <a:t>OS</a:t>
            </a:r>
            <a:r>
              <a:rPr lang="zh-CN" altLang="en-US" sz="2800" b="1"/>
              <a:t>占用</a:t>
            </a:r>
            <a:r>
              <a:rPr lang="en-US" altLang="zh-CN" sz="2800" b="1"/>
              <a:t>512KB</a:t>
            </a:r>
            <a:r>
              <a:rPr lang="zh-CN" altLang="en-US" sz="2800" b="1"/>
              <a:t>，假设每个用户进程均使用</a:t>
            </a:r>
            <a:r>
              <a:rPr lang="en-US" altLang="zh-CN" sz="2800" b="1"/>
              <a:t>512KB</a:t>
            </a:r>
            <a:r>
              <a:rPr lang="zh-CN" altLang="en-US" sz="2800" b="1"/>
              <a:t>，若所有进程都有</a:t>
            </a:r>
            <a:r>
              <a:rPr lang="en-US" altLang="zh-CN" sz="2800" b="1"/>
              <a:t>70%</a:t>
            </a:r>
            <a:r>
              <a:rPr lang="zh-CN" altLang="en-US" sz="2800" b="1"/>
              <a:t>的</a:t>
            </a:r>
            <a:r>
              <a:rPr lang="en-US" altLang="zh-CN" sz="2800" b="1"/>
              <a:t>I/O</a:t>
            </a:r>
            <a:r>
              <a:rPr lang="zh-CN" altLang="en-US" sz="2800" b="1"/>
              <a:t>等待时间，那么加</a:t>
            </a:r>
            <a:r>
              <a:rPr lang="en-US" altLang="zh-CN" sz="2800" b="1"/>
              <a:t>1MB</a:t>
            </a:r>
            <a:r>
              <a:rPr lang="zh-CN" altLang="en-US" sz="2800" b="1"/>
              <a:t>内存后</a:t>
            </a:r>
            <a:r>
              <a:rPr lang="zh-CN" altLang="zh-CN" sz="2800" b="1"/>
              <a:t>CPU利用率</a:t>
            </a:r>
            <a:r>
              <a:rPr lang="zh-CN" altLang="en-US" sz="2800" b="1"/>
              <a:t>？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1188" y="5564188"/>
            <a:ext cx="8092280" cy="9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2MB</a:t>
            </a:r>
            <a:r>
              <a:rPr lang="zh-CN" altLang="en-US" sz="2400" dirty="0">
                <a:solidFill>
                  <a:srgbClr val="800000"/>
                </a:solidFill>
              </a:rPr>
              <a:t>系统最多</a:t>
            </a:r>
            <a:r>
              <a:rPr lang="en-US" altLang="zh-CN" sz="2400" dirty="0">
                <a:solidFill>
                  <a:srgbClr val="800000"/>
                </a:solidFill>
              </a:rPr>
              <a:t>3</a:t>
            </a:r>
            <a:r>
              <a:rPr lang="zh-CN" altLang="en-US" sz="2400" dirty="0">
                <a:solidFill>
                  <a:srgbClr val="800000"/>
                </a:solidFill>
              </a:rPr>
              <a:t>进程，均在</a:t>
            </a:r>
            <a:r>
              <a:rPr lang="en-US" altLang="zh-CN" sz="2400" dirty="0">
                <a:solidFill>
                  <a:srgbClr val="800000"/>
                </a:solidFill>
              </a:rPr>
              <a:t>I/O</a:t>
            </a:r>
            <a:r>
              <a:rPr lang="zh-CN" altLang="en-US" sz="2400" dirty="0">
                <a:solidFill>
                  <a:srgbClr val="800000"/>
                </a:solidFill>
              </a:rPr>
              <a:t>的几率为</a:t>
            </a:r>
            <a:r>
              <a:rPr lang="en-US" altLang="zh-CN" sz="2400" dirty="0">
                <a:solidFill>
                  <a:srgbClr val="800000"/>
                </a:solidFill>
              </a:rPr>
              <a:t>0.7</a:t>
            </a:r>
            <a:r>
              <a:rPr lang="en-US" altLang="zh-CN" sz="2400" baseline="30000" dirty="0">
                <a:solidFill>
                  <a:srgbClr val="800000"/>
                </a:solidFill>
              </a:rPr>
              <a:t>3</a:t>
            </a:r>
            <a:r>
              <a:rPr lang="zh-CN" altLang="en-US" sz="2400" dirty="0">
                <a:solidFill>
                  <a:srgbClr val="800000"/>
                </a:solidFill>
              </a:rPr>
              <a:t>，则</a:t>
            </a:r>
            <a:r>
              <a:rPr lang="en-US" altLang="zh-CN" sz="2400" dirty="0">
                <a:solidFill>
                  <a:srgbClr val="800000"/>
                </a:solidFill>
              </a:rPr>
              <a:t>CPU</a:t>
            </a:r>
            <a:r>
              <a:rPr lang="zh-CN" altLang="en-US" sz="2400" dirty="0">
                <a:solidFill>
                  <a:srgbClr val="800000"/>
                </a:solidFill>
              </a:rPr>
              <a:t>利用率</a:t>
            </a:r>
            <a:endParaRPr lang="zh-CN" altLang="en-US" sz="2400" dirty="0">
              <a:solidFill>
                <a:srgbClr val="800000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1- 0.7</a:t>
            </a:r>
            <a:r>
              <a:rPr lang="en-US" altLang="zh-CN" sz="2400" baseline="30000" dirty="0">
                <a:solidFill>
                  <a:srgbClr val="800000"/>
                </a:solidFill>
              </a:rPr>
              <a:t>3</a:t>
            </a:r>
            <a:r>
              <a:rPr lang="zh-CN" altLang="en-US" sz="2400" dirty="0">
                <a:solidFill>
                  <a:srgbClr val="800000"/>
                </a:solidFill>
              </a:rPr>
              <a:t>，</a:t>
            </a:r>
            <a:r>
              <a:rPr lang="en-US" altLang="zh-CN" sz="2400" dirty="0">
                <a:solidFill>
                  <a:srgbClr val="800000"/>
                </a:solidFill>
              </a:rPr>
              <a:t>3MB</a:t>
            </a:r>
            <a:r>
              <a:rPr lang="zh-CN" altLang="en-US" sz="2400" dirty="0">
                <a:solidFill>
                  <a:srgbClr val="800000"/>
                </a:solidFill>
              </a:rPr>
              <a:t>系统最多</a:t>
            </a:r>
            <a:r>
              <a:rPr lang="en-US" altLang="zh-CN" sz="2400" dirty="0">
                <a:solidFill>
                  <a:srgbClr val="800000"/>
                </a:solidFill>
              </a:rPr>
              <a:t>5</a:t>
            </a:r>
            <a:r>
              <a:rPr lang="zh-CN" altLang="en-US" sz="2400" dirty="0">
                <a:solidFill>
                  <a:srgbClr val="800000"/>
                </a:solidFill>
              </a:rPr>
              <a:t>进程，</a:t>
            </a:r>
            <a:r>
              <a:rPr lang="en-US" altLang="zh-CN" sz="2400" dirty="0">
                <a:solidFill>
                  <a:srgbClr val="800000"/>
                </a:solidFill>
              </a:rPr>
              <a:t>CPU</a:t>
            </a:r>
            <a:r>
              <a:rPr lang="zh-CN" altLang="en-US" sz="2400" dirty="0">
                <a:solidFill>
                  <a:srgbClr val="800000"/>
                </a:solidFill>
              </a:rPr>
              <a:t>利用率</a:t>
            </a:r>
            <a:r>
              <a:rPr lang="en-US" altLang="zh-CN" sz="2400" dirty="0">
                <a:solidFill>
                  <a:srgbClr val="800000"/>
                </a:solidFill>
              </a:rPr>
              <a:t>1- 0.7</a:t>
            </a:r>
            <a:r>
              <a:rPr lang="en-US" altLang="zh-CN" sz="2400" baseline="30000" dirty="0">
                <a:solidFill>
                  <a:srgbClr val="800000"/>
                </a:solidFill>
              </a:rPr>
              <a:t>5</a:t>
            </a:r>
            <a:endParaRPr lang="en-US" altLang="zh-CN" sz="2400" baseline="30000" dirty="0">
              <a:solidFill>
                <a:srgbClr val="800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5750" y="2806700"/>
            <a:ext cx="8678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>
                <a:solidFill>
                  <a:srgbClr val="800000"/>
                </a:solidFill>
              </a:rPr>
              <a:t>1) </a:t>
            </a:r>
            <a:r>
              <a:rPr lang="zh-CN" altLang="en-US" sz="2400">
                <a:solidFill>
                  <a:srgbClr val="800000"/>
                </a:solidFill>
              </a:rPr>
              <a:t>抖动，暂停某些进程   </a:t>
            </a:r>
            <a:r>
              <a:rPr lang="en-US" altLang="zh-CN" sz="2400">
                <a:solidFill>
                  <a:srgbClr val="800000"/>
                </a:solidFill>
              </a:rPr>
              <a:t>2) </a:t>
            </a:r>
            <a:r>
              <a:rPr lang="zh-CN" altLang="en-US" sz="2400">
                <a:solidFill>
                  <a:srgbClr val="800000"/>
                </a:solidFill>
              </a:rPr>
              <a:t>正常   </a:t>
            </a:r>
            <a:r>
              <a:rPr lang="en-US" altLang="zh-CN" sz="2400">
                <a:solidFill>
                  <a:srgbClr val="800000"/>
                </a:solidFill>
              </a:rPr>
              <a:t>3) </a:t>
            </a:r>
            <a:r>
              <a:rPr lang="zh-CN" altLang="en-US" sz="2400">
                <a:solidFill>
                  <a:srgbClr val="800000"/>
                </a:solidFill>
              </a:rPr>
              <a:t>系统利用率低，增加进程数</a:t>
            </a:r>
            <a:endParaRPr lang="zh-CN" altLang="en-US" sz="240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题型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简答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论述：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*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* K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323C-86EA-46AF-895F-75C90D984AD6}" type="slidenum">
              <a:rPr lang="en-US" altLang="zh-CN"/>
            </a:fld>
            <a:endParaRPr lang="en-US" altLang="zh-CN"/>
          </a:p>
        </p:txBody>
      </p:sp>
      <p:sp>
        <p:nvSpPr>
          <p:cNvPr id="238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87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一进程依次访问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个页面： </a:t>
            </a:r>
            <a:r>
              <a:rPr lang="en-US" altLang="zh-CN" sz="2800" b="1" dirty="0">
                <a:ea typeface="华文新魏" panose="02010800040101010101" pitchFamily="2" charset="-122"/>
              </a:rPr>
              <a:t>2  3  2  1  5  2  4  5  3  2  5  2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，以</a:t>
            </a:r>
            <a:r>
              <a:rPr lang="en-US" altLang="zh-CN" sz="2800" b="1" dirty="0"/>
              <a:t>FIFO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OPT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LRU</a:t>
            </a:r>
            <a:r>
              <a:rPr lang="zh-CN" altLang="en-US" sz="2800" b="1" dirty="0"/>
              <a:t>算法，在主存有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个页框的情况下，计算作业执行过程中会产生缺页中断次数，依次写出产生缺页中断后应淘汰的页（内存开始时是空的，凡第一次用到的页面都产生一次缺页中断）。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030E-1A1B-4755-B678-F83BC0DE487D}" type="slidenum">
              <a:rPr lang="en-US" altLang="zh-CN"/>
            </a:fld>
            <a:endParaRPr lang="en-US" altLang="zh-CN"/>
          </a:p>
        </p:txBody>
      </p:sp>
      <p:sp>
        <p:nvSpPr>
          <p:cNvPr id="2389311" name="Rectangle 3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2389308" name="Object 316"/>
          <p:cNvGraphicFramePr>
            <a:graphicFrameLocks noChangeAspect="1"/>
          </p:cNvGraphicFramePr>
          <p:nvPr/>
        </p:nvGraphicFramePr>
        <p:xfrm>
          <a:off x="323850" y="3429000"/>
          <a:ext cx="7272338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文档" r:id="rId1" imgW="5635625" imgH="2705100" progId="Word.Document.8">
                  <p:embed/>
                </p:oleObj>
              </mc:Choice>
              <mc:Fallback>
                <p:oleObj name="文档" r:id="rId1" imgW="5635625" imgH="2705100" progId="Word.Document.8">
                  <p:embed/>
                  <p:pic>
                    <p:nvPicPr>
                      <p:cNvPr id="0" name="Object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7272338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9309" name="Rectangle 317"/>
          <p:cNvSpPr>
            <a:spLocks noChangeArrowheads="1"/>
          </p:cNvSpPr>
          <p:nvPr/>
        </p:nvSpPr>
        <p:spPr bwMode="auto">
          <a:xfrm>
            <a:off x="1979613" y="1412875"/>
            <a:ext cx="54006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r>
              <a:rPr lang="en-US" altLang="zh-CN">
                <a:solidFill>
                  <a:srgbClr val="9E2600"/>
                </a:solidFill>
              </a:rPr>
              <a:t>2   3   2    1    5    2    4    5   3   2   5   2</a:t>
            </a:r>
            <a:endParaRPr lang="en-US" altLang="zh-CN">
              <a:solidFill>
                <a:srgbClr val="9E2600"/>
              </a:solidFill>
            </a:endParaRPr>
          </a:p>
        </p:txBody>
      </p:sp>
      <p:graphicFrame>
        <p:nvGraphicFramePr>
          <p:cNvPr id="2389310" name="Object 318"/>
          <p:cNvGraphicFramePr>
            <a:graphicFrameLocks noGrp="1" noChangeAspect="1"/>
          </p:cNvGraphicFramePr>
          <p:nvPr>
            <p:ph idx="4294967295"/>
          </p:nvPr>
        </p:nvGraphicFramePr>
        <p:xfrm>
          <a:off x="387350" y="1936750"/>
          <a:ext cx="71374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文档" r:id="rId3" imgW="5635625" imgH="2601595" progId="Word.Document.8">
                  <p:embed/>
                </p:oleObj>
              </mc:Choice>
              <mc:Fallback>
                <p:oleObj name="文档" r:id="rId3" imgW="5635625" imgH="2601595" progId="Word.Document.8">
                  <p:embed/>
                  <p:pic>
                    <p:nvPicPr>
                      <p:cNvPr id="0" name="Object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6865"/>
                      <a:stretch>
                        <a:fillRect/>
                      </a:stretch>
                    </p:blipFill>
                    <p:spPr bwMode="auto">
                      <a:xfrm>
                        <a:off x="387350" y="1936750"/>
                        <a:ext cx="71374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9313" name="Rectangle 321"/>
          <p:cNvSpPr>
            <a:spLocks noChangeArrowheads="1"/>
          </p:cNvSpPr>
          <p:nvPr/>
        </p:nvSpPr>
        <p:spPr bwMode="auto">
          <a:xfrm>
            <a:off x="7596188" y="1989138"/>
            <a:ext cx="647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r>
              <a:rPr lang="en-US" altLang="zh-CN" sz="2400">
                <a:solidFill>
                  <a:srgbClr val="9E2600"/>
                </a:solidFill>
              </a:rPr>
              <a:t>9</a:t>
            </a:r>
            <a:r>
              <a:rPr lang="zh-CN" altLang="en-US" sz="2400">
                <a:solidFill>
                  <a:srgbClr val="9E2600"/>
                </a:solidFill>
              </a:rPr>
              <a:t>次</a:t>
            </a:r>
            <a:endParaRPr lang="zh-CN" altLang="en-US" sz="2400">
              <a:solidFill>
                <a:srgbClr val="9E2600"/>
              </a:solidFill>
            </a:endParaRPr>
          </a:p>
        </p:txBody>
      </p:sp>
      <p:sp>
        <p:nvSpPr>
          <p:cNvPr id="2389314" name="Rectangle 322"/>
          <p:cNvSpPr>
            <a:spLocks noChangeArrowheads="1"/>
          </p:cNvSpPr>
          <p:nvPr/>
        </p:nvSpPr>
        <p:spPr bwMode="auto">
          <a:xfrm>
            <a:off x="7667625" y="3573463"/>
            <a:ext cx="647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r>
              <a:rPr lang="en-US" altLang="zh-CN" sz="2400">
                <a:solidFill>
                  <a:srgbClr val="9E2600"/>
                </a:solidFill>
              </a:rPr>
              <a:t>6</a:t>
            </a:r>
            <a:r>
              <a:rPr lang="zh-CN" altLang="en-US" sz="2400">
                <a:solidFill>
                  <a:srgbClr val="9E2600"/>
                </a:solidFill>
              </a:rPr>
              <a:t>次</a:t>
            </a:r>
            <a:endParaRPr lang="zh-CN" altLang="en-US" sz="2400">
              <a:solidFill>
                <a:srgbClr val="9E2600"/>
              </a:solidFill>
            </a:endParaRPr>
          </a:p>
        </p:txBody>
      </p:sp>
      <p:sp>
        <p:nvSpPr>
          <p:cNvPr id="2389315" name="Rectangle 323"/>
          <p:cNvSpPr>
            <a:spLocks noChangeArrowheads="1"/>
          </p:cNvSpPr>
          <p:nvPr/>
        </p:nvSpPr>
        <p:spPr bwMode="auto">
          <a:xfrm>
            <a:off x="7740650" y="5229225"/>
            <a:ext cx="647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/>
          <a:p>
            <a:r>
              <a:rPr lang="en-US" altLang="zh-CN" sz="2400">
                <a:solidFill>
                  <a:srgbClr val="9E2600"/>
                </a:solidFill>
              </a:rPr>
              <a:t>7</a:t>
            </a:r>
            <a:r>
              <a:rPr lang="zh-CN" altLang="en-US" sz="2400">
                <a:solidFill>
                  <a:srgbClr val="9E2600"/>
                </a:solidFill>
              </a:rPr>
              <a:t>次</a:t>
            </a:r>
            <a:endParaRPr lang="zh-CN" altLang="en-US" sz="2400">
              <a:solidFill>
                <a:srgbClr val="9E26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9418" y="1769421"/>
            <a:ext cx="8276094" cy="123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46800" bIns="82800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buClr>
                <a:srgbClr val="FF6600"/>
              </a:buClr>
              <a:buFont typeface="Monotype Sorts" pitchFamily="2" charset="2"/>
              <a:buNone/>
              <a:defRPr kumimoji="1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设执行内存中的一条指令耗时</a:t>
            </a:r>
            <a:r>
              <a:rPr lang="en-US" altLang="zh-CN" dirty="0"/>
              <a:t>1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  <a:r>
              <a:rPr lang="zh-CN" altLang="en-US" dirty="0"/>
              <a:t>，但发生缺页时则需</a:t>
            </a:r>
            <a:r>
              <a:rPr lang="en-US" altLang="zh-CN" dirty="0"/>
              <a:t>2001</a:t>
            </a:r>
            <a:r>
              <a:rPr lang="el-GR" altLang="zh-CN" dirty="0"/>
              <a:t>μ</a:t>
            </a:r>
            <a:r>
              <a:rPr lang="en-US" altLang="zh-CN" dirty="0"/>
              <a:t>s </a:t>
            </a:r>
            <a:r>
              <a:rPr lang="zh-CN" altLang="en-US" dirty="0"/>
              <a:t>。一进程运行</a:t>
            </a:r>
            <a:r>
              <a:rPr lang="en-US" altLang="zh-CN" dirty="0"/>
              <a:t>60s</a:t>
            </a:r>
            <a:r>
              <a:rPr lang="zh-CN" altLang="en-US" dirty="0"/>
              <a:t>，其间发生</a:t>
            </a:r>
            <a:r>
              <a:rPr lang="en-US" altLang="zh-CN" dirty="0"/>
              <a:t>15000</a:t>
            </a:r>
            <a:r>
              <a:rPr lang="zh-CN" altLang="en-US" dirty="0"/>
              <a:t>次缺页，若内存翻倍，此进程的运行时间？</a:t>
            </a:r>
            <a:endParaRPr lang="zh-CN" altLang="el-G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6013" y="3505200"/>
            <a:ext cx="7307262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800000"/>
                </a:solidFill>
              </a:rPr>
              <a:t>缺页中断处理时间</a:t>
            </a:r>
            <a:r>
              <a:rPr lang="en-US" altLang="zh-CN" sz="2400" dirty="0">
                <a:solidFill>
                  <a:srgbClr val="800000"/>
                </a:solidFill>
              </a:rPr>
              <a:t>2000</a:t>
            </a:r>
            <a:r>
              <a:rPr lang="el-GR" altLang="zh-CN" sz="2400" dirty="0">
                <a:solidFill>
                  <a:srgbClr val="800000"/>
                </a:solidFill>
                <a:cs typeface="Times New Roman" panose="02020603050405020304" pitchFamily="18" charset="0"/>
              </a:rPr>
              <a:t>μ</a:t>
            </a:r>
            <a:r>
              <a:rPr lang="en-US" altLang="zh-CN" sz="2400" dirty="0">
                <a:solidFill>
                  <a:srgbClr val="800000"/>
                </a:solidFill>
              </a:rPr>
              <a:t>s</a:t>
            </a:r>
            <a:r>
              <a:rPr lang="zh-CN" altLang="en-US" sz="2400" dirty="0">
                <a:solidFill>
                  <a:srgbClr val="800000"/>
                </a:solidFill>
              </a:rPr>
              <a:t>，</a:t>
            </a:r>
            <a:r>
              <a:rPr lang="en-US" altLang="zh-CN" sz="2400" dirty="0">
                <a:solidFill>
                  <a:srgbClr val="800000"/>
                </a:solidFill>
              </a:rPr>
              <a:t>15000</a:t>
            </a:r>
            <a:r>
              <a:rPr lang="zh-CN" altLang="en-US" sz="2400" dirty="0">
                <a:solidFill>
                  <a:srgbClr val="800000"/>
                </a:solidFill>
              </a:rPr>
              <a:t>次缺页中断需时</a:t>
            </a:r>
            <a:r>
              <a:rPr lang="en-US" altLang="zh-CN" sz="2400" dirty="0">
                <a:solidFill>
                  <a:srgbClr val="800000"/>
                </a:solidFill>
              </a:rPr>
              <a:t>30s</a:t>
            </a:r>
            <a:endParaRPr lang="en-US" altLang="zh-CN" sz="2400" dirty="0">
              <a:solidFill>
                <a:srgbClr val="800000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800000"/>
                </a:solidFill>
              </a:rPr>
              <a:t>内存加倍，缺页率减半，程序运行只需</a:t>
            </a:r>
            <a:r>
              <a:rPr lang="en-US" altLang="zh-CN" sz="2400" dirty="0">
                <a:solidFill>
                  <a:srgbClr val="800000"/>
                </a:solidFill>
              </a:rPr>
              <a:t>45s</a:t>
            </a:r>
            <a:endParaRPr lang="en-US" altLang="zh-CN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Unix</a:t>
            </a:r>
            <a:r>
              <a:rPr lang="zh-CN" altLang="en-US" sz="2800" b="1" dirty="0">
                <a:solidFill>
                  <a:srgbClr val="C00000"/>
                </a:solidFill>
              </a:rPr>
              <a:t>文件系统混合索引，</a:t>
            </a:r>
            <a:r>
              <a:rPr lang="zh-CN" altLang="zh-CN" sz="2800" b="1" dirty="0">
                <a:solidFill>
                  <a:srgbClr val="C00000"/>
                </a:solidFill>
              </a:rPr>
              <a:t>每个</a:t>
            </a:r>
            <a:r>
              <a:rPr lang="zh-CN" altLang="en-US" sz="2800" b="1" dirty="0">
                <a:solidFill>
                  <a:srgbClr val="C00000"/>
                </a:solidFill>
              </a:rPr>
              <a:t>盘块</a:t>
            </a:r>
            <a:r>
              <a:rPr lang="en-US" altLang="zh-CN" sz="2800" b="1" dirty="0">
                <a:solidFill>
                  <a:srgbClr val="C00000"/>
                </a:solidFill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</a:rPr>
              <a:t>扇区</a:t>
            </a:r>
            <a:r>
              <a:rPr lang="en-US" altLang="zh-CN" sz="2800" b="1" dirty="0">
                <a:solidFill>
                  <a:srgbClr val="C00000"/>
                </a:solidFill>
              </a:rPr>
              <a:t>512B</a:t>
            </a:r>
            <a:r>
              <a:rPr lang="zh-CN" altLang="zh-CN" sz="2800" b="1" dirty="0">
                <a:solidFill>
                  <a:srgbClr val="C00000"/>
                </a:solidFill>
              </a:rPr>
              <a:t>，每个</a:t>
            </a:r>
            <a:r>
              <a:rPr lang="zh-CN" altLang="en-US" sz="2800" b="1" dirty="0">
                <a:solidFill>
                  <a:srgbClr val="C00000"/>
                </a:solidFill>
              </a:rPr>
              <a:t>盘块</a:t>
            </a:r>
            <a:r>
              <a:rPr lang="en-US" altLang="zh-CN" sz="2800" b="1" dirty="0">
                <a:solidFill>
                  <a:srgbClr val="C00000"/>
                </a:solidFill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</a:rPr>
              <a:t>扇区</a:t>
            </a:r>
            <a:r>
              <a:rPr lang="zh-CN" altLang="zh-CN" sz="2800" b="1" dirty="0">
                <a:solidFill>
                  <a:srgbClr val="C00000"/>
                </a:solidFill>
              </a:rPr>
              <a:t>地址</a:t>
            </a:r>
            <a:r>
              <a:rPr lang="en-US" altLang="zh-CN" sz="2800" b="1" dirty="0">
                <a:solidFill>
                  <a:srgbClr val="C00000"/>
                </a:solidFill>
              </a:rPr>
              <a:t>32</a:t>
            </a:r>
            <a:r>
              <a:rPr lang="zh-CN" altLang="en-US" sz="2800" b="1" dirty="0">
                <a:solidFill>
                  <a:srgbClr val="C00000"/>
                </a:solidFill>
              </a:rPr>
              <a:t>位</a:t>
            </a:r>
            <a:r>
              <a:rPr lang="zh-CN" altLang="zh-CN" sz="2800" b="1" dirty="0">
                <a:solidFill>
                  <a:srgbClr val="C00000"/>
                </a:solidFill>
              </a:rPr>
              <a:t>，则一个</a:t>
            </a:r>
            <a:r>
              <a:rPr lang="en-US" altLang="zh-CN" sz="2800" b="1" dirty="0">
                <a:solidFill>
                  <a:srgbClr val="C00000"/>
                </a:solidFill>
              </a:rPr>
              <a:t>1MB</a:t>
            </a:r>
            <a:r>
              <a:rPr lang="zh-CN" altLang="zh-CN" sz="2800" b="1" dirty="0">
                <a:solidFill>
                  <a:srgbClr val="C00000"/>
                </a:solidFill>
              </a:rPr>
              <a:t>的文件占用多少</a:t>
            </a:r>
            <a:r>
              <a:rPr lang="zh-CN" altLang="en-US" sz="2800" b="1" dirty="0">
                <a:solidFill>
                  <a:srgbClr val="C00000"/>
                </a:solidFill>
              </a:rPr>
              <a:t>盘块</a:t>
            </a:r>
            <a:r>
              <a:rPr lang="en-US" altLang="zh-CN" sz="2800" b="1" dirty="0">
                <a:solidFill>
                  <a:srgbClr val="C00000"/>
                </a:solidFill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</a:rPr>
              <a:t>扇区，</a:t>
            </a:r>
            <a:r>
              <a:rPr lang="en-US" altLang="zh-CN" sz="2800" b="1" dirty="0">
                <a:solidFill>
                  <a:srgbClr val="C00000"/>
                </a:solidFill>
              </a:rPr>
              <a:t>50MB</a:t>
            </a:r>
            <a:r>
              <a:rPr lang="zh-CN" altLang="zh-CN" sz="2800" b="1" dirty="0">
                <a:solidFill>
                  <a:srgbClr val="C00000"/>
                </a:solidFill>
              </a:rPr>
              <a:t>的文件分别占用多少</a:t>
            </a:r>
            <a:r>
              <a:rPr lang="zh-CN" altLang="en-US" sz="2800" b="1" dirty="0">
                <a:solidFill>
                  <a:srgbClr val="C00000"/>
                </a:solidFill>
              </a:rPr>
              <a:t>？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-784225"/>
            <a:ext cx="18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188913"/>
            <a:ext cx="8713787" cy="6669087"/>
            <a:chOff x="179388" y="188913"/>
            <a:chExt cx="8713787" cy="6669087"/>
          </a:xfrm>
        </p:grpSpPr>
        <p:sp>
          <p:nvSpPr>
            <p:cNvPr id="6147" name="Rectangle 5"/>
            <p:cNvSpPr>
              <a:spLocks noChangeArrowheads="1"/>
            </p:cNvSpPr>
            <p:nvPr/>
          </p:nvSpPr>
          <p:spPr bwMode="auto">
            <a:xfrm>
              <a:off x="5940425" y="260350"/>
              <a:ext cx="2952750" cy="59055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2400"/>
            </a:p>
            <a:p>
              <a:pPr eaLnBrk="1" hangingPunct="1"/>
              <a:r>
                <a:rPr kumimoji="0" lang="zh-CN" altLang="en-US" sz="2400" b="1"/>
                <a:t>假设物理块的大小为</a:t>
              </a:r>
              <a:r>
                <a:rPr kumimoji="0" lang="en-US" altLang="zh-CN" sz="2400" b="1"/>
                <a:t>512</a:t>
              </a:r>
              <a:r>
                <a:rPr kumimoji="0" lang="zh-CN" altLang="en-US" sz="2400" b="1"/>
                <a:t>字节，每个盘块号（即地址）占用</a:t>
              </a:r>
              <a:r>
                <a:rPr kumimoji="0" lang="en-US" altLang="zh-CN" sz="2400" b="1"/>
                <a:t>4</a:t>
              </a:r>
              <a:r>
                <a:rPr kumimoji="0" lang="zh-CN" altLang="en-US" sz="2400" b="1"/>
                <a:t>个字节，则每个物理块最多能存放</a:t>
              </a:r>
              <a:r>
                <a:rPr kumimoji="0" lang="en-US" altLang="zh-CN" sz="2400" b="1"/>
                <a:t>128</a:t>
              </a:r>
              <a:r>
                <a:rPr kumimoji="0" lang="zh-CN" altLang="en-US" sz="2400" b="1"/>
                <a:t>个地址，则采用混合索引结构所能容纳的最大文件容量是</a:t>
              </a:r>
              <a:r>
                <a:rPr kumimoji="0" lang="en-US" altLang="zh-CN" sz="2400" b="1"/>
                <a:t>:</a:t>
              </a:r>
              <a:endParaRPr kumimoji="0" lang="en-US" altLang="zh-CN" sz="2400" b="1"/>
            </a:p>
            <a:p>
              <a:pPr eaLnBrk="1" hangingPunct="1"/>
              <a:r>
                <a:rPr kumimoji="0" lang="en-US" altLang="zh-CN" sz="2400" b="1"/>
                <a:t>10+128+128</a:t>
              </a:r>
              <a:r>
                <a:rPr kumimoji="0" lang="en-US" altLang="zh-CN" sz="2400" b="1" baseline="30000"/>
                <a:t>2</a:t>
              </a:r>
              <a:r>
                <a:rPr kumimoji="0" lang="en-US" altLang="zh-CN" sz="2400" b="1"/>
                <a:t>+128</a:t>
              </a:r>
              <a:r>
                <a:rPr kumimoji="0" lang="en-US" altLang="zh-CN" sz="2400" b="1" baseline="30000"/>
                <a:t>3</a:t>
              </a:r>
              <a:endParaRPr kumimoji="0" lang="en-US" altLang="zh-CN" sz="2400" b="1" baseline="30000"/>
            </a:p>
            <a:p>
              <a:pPr eaLnBrk="1" hangingPunct="1"/>
              <a:r>
                <a:rPr kumimoji="0" lang="en-US" altLang="zh-CN" sz="2400" b="1"/>
                <a:t>  =2113674(</a:t>
              </a:r>
              <a:r>
                <a:rPr kumimoji="0" lang="zh-CN" altLang="en-US" sz="2400" b="1"/>
                <a:t>块</a:t>
              </a:r>
              <a:r>
                <a:rPr kumimoji="0" lang="en-US" altLang="zh-CN" sz="2400" b="1"/>
                <a:t>)</a:t>
              </a:r>
              <a:r>
                <a:rPr kumimoji="0" lang="zh-CN" altLang="en-US" sz="2400" b="1"/>
                <a:t>。</a:t>
              </a:r>
              <a:r>
                <a:rPr kumimoji="0" lang="zh-CN" altLang="en-US" b="1"/>
                <a:t> </a:t>
              </a:r>
              <a:endParaRPr kumimoji="0" lang="zh-CN" altLang="en-US" b="1"/>
            </a:p>
          </p:txBody>
        </p:sp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179388" y="188913"/>
            <a:ext cx="5616575" cy="666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Visio" r:id="rId1" imgW="6502400" imgH="10312400" progId="Visio.Drawing.11">
                    <p:embed/>
                  </p:oleObj>
                </mc:Choice>
                <mc:Fallback>
                  <p:oleObj name="Visio" r:id="rId1" imgW="6502400" imgH="10312400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8" y="188913"/>
                          <a:ext cx="5616575" cy="666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685800" y="782199"/>
            <a:ext cx="7772400" cy="526606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的文件本身占用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1MB/512B=2048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扇区，用到了直接、一级和二级索引，额外需要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1+1+ ⌈1910/128⌉=17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个直接盘块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扇区；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扇区中可放的盘块地址数（索引项）为：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512B/4B = 128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（项）；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一级索引占用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扇区，最多指向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64KB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），该文件用尽一级索引；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二级索引最多占用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1+128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扇区，最多指向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(16384)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8192KB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），该文件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，需用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2048-10-128=1910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个二级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索引项；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文件除了本身占用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1MB/512B=2048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扇区，其索引还额外需要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1+1+ ⌈1910/128⌉=17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个盘块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扇区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50MB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文件以此类推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02" name="Picture 2" descr="BD04972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56013"/>
            <a:ext cx="3313112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605213"/>
            <a:ext cx="3095625" cy="270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88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3988" cy="1658937"/>
          </a:xfrm>
        </p:spPr>
        <p:txBody>
          <a:bodyPr anchor="ctr"/>
          <a:lstStyle/>
          <a:p>
            <a:r>
              <a:rPr lang="en-US" altLang="zh-CN" sz="9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  <a:ea typeface="楷体_GB2312" pitchFamily="49" charset="-122"/>
              </a:rPr>
              <a:t>End of Game</a:t>
            </a:r>
            <a:endParaRPr lang="zh-CN" altLang="en-US" sz="9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  <a:ea typeface="楷体_GB2312" pitchFamily="49" charset="-122"/>
            </a:endParaRPr>
          </a:p>
        </p:txBody>
      </p:sp>
      <p:sp>
        <p:nvSpPr>
          <p:cNvPr id="1228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2781300"/>
            <a:ext cx="6400800" cy="23479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800" dirty="0">
                <a:solidFill>
                  <a:srgbClr val="0000FF"/>
                </a:solidFill>
              </a:rPr>
              <a:t>教师：朱长征</a:t>
            </a:r>
            <a:endParaRPr lang="zh-CN" altLang="en-US" sz="4800" dirty="0">
              <a:solidFill>
                <a:srgbClr val="0000FF"/>
              </a:solidFill>
            </a:endParaRPr>
          </a:p>
          <a:p>
            <a:endParaRPr lang="zh-CN" altLang="en-US" sz="4000" dirty="0">
              <a:solidFill>
                <a:srgbClr val="0000FF"/>
              </a:solidFill>
            </a:endParaRPr>
          </a:p>
          <a:p>
            <a:r>
              <a:rPr lang="en-US" altLang="zh-CN" sz="4000" i="1" dirty="0">
                <a:solidFill>
                  <a:srgbClr val="990099"/>
                </a:solidFill>
              </a:rPr>
              <a:t>2021.4</a:t>
            </a:r>
            <a:endParaRPr lang="en-US" altLang="zh-CN" sz="4000" i="1" dirty="0">
              <a:solidFill>
                <a:srgbClr val="99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设系统中有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种类型资源（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个进程（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资源数量为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资源数量为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资源数量为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t0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时刻系统状态，安全否？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</p:nvPr>
        </p:nvGraphicFramePr>
        <p:xfrm>
          <a:off x="685800" y="2366963"/>
          <a:ext cx="7973457" cy="3075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554"/>
                <a:gridCol w="1138554"/>
                <a:gridCol w="1138554"/>
                <a:gridCol w="1138554"/>
                <a:gridCol w="1139747"/>
                <a:gridCol w="1139747"/>
                <a:gridCol w="1139747"/>
              </a:tblGrid>
              <a:tr h="440648">
                <a:tc rowSpan="2">
                  <a:txBody>
                    <a:bodyPr/>
                    <a:lstStyle/>
                    <a:p>
                      <a:pPr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进程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最大资源需求量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已分配资源数量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 hMerge="1">
                  <a:tcPr/>
                </a:tc>
                <a:tc hMerge="1">
                  <a:tcPr/>
                </a:tc>
              </a:tr>
              <a:tr h="439120">
                <a:tc vMerge="1"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</a:tr>
              <a:tr h="439120"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</a:tr>
              <a:tr h="439120"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</a:tr>
              <a:tr h="439120"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P3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</a:tr>
              <a:tr h="439120"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</a:tr>
              <a:tr h="439120"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8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5568" marR="125568" marT="0" marB="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2627313" y="4005263"/>
            <a:ext cx="3959225" cy="2376487"/>
          </a:xfrm>
          <a:prstGeom prst="doubleWave">
            <a:avLst>
              <a:gd name="adj1" fmla="val 6500"/>
              <a:gd name="adj2" fmla="val -7620"/>
            </a:avLst>
          </a:prstGeom>
          <a:solidFill>
            <a:srgbClr val="EB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5800" y="1295400"/>
            <a:ext cx="7772400" cy="2205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小河上有一座独木桥，允许多人同方向同时上桥通行。把每个过桥者看作一个进程，为保证安全，请用信号量操作实现正确管理。</a:t>
            </a:r>
            <a:endParaRPr lang="zh-CN" alt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051050" y="4416425"/>
            <a:ext cx="4222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21475" y="4438650"/>
            <a:ext cx="40481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544763" y="5086350"/>
            <a:ext cx="360362" cy="287338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 anchor="ctr">
            <a:spAutoFit/>
          </a:bodyPr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6289675" y="5086350"/>
            <a:ext cx="360363" cy="287338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CCFFCC">
                        <a:gamma/>
                        <a:tint val="0"/>
                        <a:invGamma/>
                      </a:srgbClr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800" bIns="82800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328863" y="4941888"/>
            <a:ext cx="4537075" cy="215900"/>
          </a:xfrm>
          <a:prstGeom prst="rect">
            <a:avLst/>
          </a:prstGeom>
          <a:solidFill>
            <a:schemeClr val="tx2"/>
          </a:solidFill>
          <a:ln w="2857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088" y="765175"/>
            <a:ext cx="734377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/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 pass=1,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mutexba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countba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cobegin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coend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88420" y="1778171"/>
            <a:ext cx="3671888" cy="374871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AB_i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P(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mutexab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if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P(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V(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mutexab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过桥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endParaRPr lang="en-US" altLang="zh-CN" sz="22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P(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mutexab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-;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if 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==0  V(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V(</a:t>
            </a:r>
            <a:r>
              <a:rPr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mutexab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31745" y="1778171"/>
            <a:ext cx="3744913" cy="374871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 P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BA_j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P(mutexba);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countba ==0 P(pass);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countba++;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V(mutexba);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过桥</a:t>
            </a:r>
            <a:r>
              <a:rPr lang="en-US" altLang="zh-CN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B→A</a:t>
            </a:r>
            <a:endParaRPr lang="en-US" altLang="zh-CN" sz="2200" b="1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P(mutexba);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countba- -;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if countba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V(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V(mutexba);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5422" y="1059476"/>
            <a:ext cx="19431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桥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承重有限</a:t>
            </a:r>
            <a:r>
              <a:rPr lang="en-US" altLang="zh-CN" sz="2400" b="1" i="1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!?</a:t>
            </a:r>
            <a:endParaRPr lang="en-US" altLang="zh-CN" sz="2400" b="1" i="1" kern="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分组交替</a:t>
            </a:r>
            <a:r>
              <a:rPr lang="en-US" altLang="zh-CN" sz="2400" b="1" i="1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!?</a:t>
            </a:r>
            <a:endParaRPr lang="zh-CN" alt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06F2D-B87C-49B6-844E-667F7C204273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2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就餐座位问题</a:t>
            </a:r>
            <a:endParaRPr lang="zh-CN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b="1" dirty="0"/>
              <a:t>餐厅有</a:t>
            </a:r>
            <a:r>
              <a:rPr lang="en-US" altLang="zh-CN" sz="2800" b="1" dirty="0"/>
              <a:t>20</a:t>
            </a:r>
            <a:r>
              <a:rPr lang="zh-CN" altLang="en-US" sz="2800" b="1" dirty="0"/>
              <a:t>个座位，可容纳</a:t>
            </a:r>
            <a:r>
              <a:rPr lang="en-US" altLang="zh-CN" sz="2800" b="1" dirty="0"/>
              <a:t>20</a:t>
            </a:r>
            <a:r>
              <a:rPr lang="zh-CN" altLang="en-US" sz="2800" b="1" dirty="0"/>
              <a:t>个顾客，现可能的顾客数最大为</a:t>
            </a:r>
            <a:r>
              <a:rPr lang="en-US" altLang="zh-CN" sz="2800" b="1" dirty="0"/>
              <a:t>50</a:t>
            </a:r>
            <a:r>
              <a:rPr lang="zh-CN" altLang="en-US" sz="2800" b="1" dirty="0"/>
              <a:t>。他们进出餐厅都要在电子读卡机刷卡（同时只容许一个人刷卡），请用</a:t>
            </a:r>
            <a:r>
              <a:rPr lang="en-US" altLang="zh-CN" sz="2800" b="1" dirty="0"/>
              <a:t>PV</a:t>
            </a:r>
            <a:r>
              <a:rPr lang="zh-CN" altLang="en-US" sz="2800" b="1" dirty="0"/>
              <a:t>操作写出顾客就餐的同步制约关系。并写出所设置的信号量可能的最大值和最小值。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D78F14-B1AB-47BE-AF3E-9A5C3BEE4D57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30979" name="Text Box 3"/>
          <p:cNvSpPr txBox="1">
            <a:spLocks noChangeArrowheads="1"/>
          </p:cNvSpPr>
          <p:nvPr/>
        </p:nvSpPr>
        <p:spPr bwMode="auto">
          <a:xfrm>
            <a:off x="539750" y="1844675"/>
            <a:ext cx="3384550" cy="40449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178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process ti {</a:t>
            </a:r>
            <a:endParaRPr lang="en-US" altLang="zh-CN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    P(s);</a:t>
            </a:r>
            <a:endParaRPr lang="en-US" altLang="zh-CN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    P(mutex);</a:t>
            </a:r>
            <a:endParaRPr lang="en-US" altLang="zh-CN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    </a:t>
            </a:r>
            <a:r>
              <a:rPr lang="zh-CN" altLang="en-US" b="1" i="1">
                <a:solidFill>
                  <a:srgbClr val="0000FF"/>
                </a:solidFill>
              </a:rPr>
              <a:t>刷卡进入；</a:t>
            </a:r>
            <a:endParaRPr lang="zh-CN" altLang="en-US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i="1">
                <a:solidFill>
                  <a:srgbClr val="0000FF"/>
                </a:solidFill>
              </a:rPr>
              <a:t>    </a:t>
            </a:r>
            <a:r>
              <a:rPr lang="en-US" altLang="zh-CN" b="1" i="1">
                <a:solidFill>
                  <a:srgbClr val="0000FF"/>
                </a:solidFill>
              </a:rPr>
              <a:t>V(mutex);</a:t>
            </a:r>
            <a:endParaRPr lang="en-US" altLang="zh-CN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    </a:t>
            </a:r>
            <a:r>
              <a:rPr lang="zh-CN" altLang="en-US" b="1" i="1">
                <a:solidFill>
                  <a:srgbClr val="0000FF"/>
                </a:solidFill>
              </a:rPr>
              <a:t>落座就餐；</a:t>
            </a:r>
            <a:endParaRPr lang="zh-CN" altLang="en-US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i="1">
                <a:solidFill>
                  <a:srgbClr val="0000FF"/>
                </a:solidFill>
              </a:rPr>
              <a:t>    </a:t>
            </a:r>
            <a:r>
              <a:rPr lang="en-US" altLang="zh-CN" b="1" i="1">
                <a:solidFill>
                  <a:srgbClr val="0000FF"/>
                </a:solidFill>
              </a:rPr>
              <a:t>P(mutex);</a:t>
            </a:r>
            <a:endParaRPr lang="en-US" altLang="zh-CN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    </a:t>
            </a:r>
            <a:r>
              <a:rPr lang="zh-CN" altLang="en-US" b="1" i="1">
                <a:solidFill>
                  <a:srgbClr val="0000FF"/>
                </a:solidFill>
              </a:rPr>
              <a:t>刷卡离开；</a:t>
            </a:r>
            <a:endParaRPr lang="zh-CN" altLang="en-US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i="1">
                <a:solidFill>
                  <a:srgbClr val="0000FF"/>
                </a:solidFill>
              </a:rPr>
              <a:t>    </a:t>
            </a:r>
            <a:r>
              <a:rPr lang="en-US" altLang="zh-CN" b="1" i="1">
                <a:solidFill>
                  <a:srgbClr val="0000FF"/>
                </a:solidFill>
              </a:rPr>
              <a:t>V(mutex);</a:t>
            </a:r>
            <a:endParaRPr lang="en-US" altLang="zh-CN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    V(s);</a:t>
            </a:r>
            <a:endParaRPr lang="en-US" altLang="zh-CN" b="1" i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solidFill>
                  <a:srgbClr val="0000FF"/>
                </a:solidFill>
              </a:rPr>
              <a:t>}</a:t>
            </a:r>
            <a:endParaRPr lang="en-US" altLang="zh-CN" b="1" i="1">
              <a:solidFill>
                <a:srgbClr val="0000FF"/>
              </a:solidFill>
            </a:endParaRPr>
          </a:p>
        </p:txBody>
      </p:sp>
      <p:sp>
        <p:nvSpPr>
          <p:cNvPr id="2430980" name="Rectangle 4"/>
          <p:cNvSpPr>
            <a:spLocks noChangeArrowheads="1"/>
          </p:cNvSpPr>
          <p:nvPr/>
        </p:nvSpPr>
        <p:spPr bwMode="auto">
          <a:xfrm>
            <a:off x="827088" y="765175"/>
            <a:ext cx="5976937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</a:rPr>
              <a:t>s</a:t>
            </a:r>
            <a:r>
              <a:rPr lang="en-US" altLang="en-US" sz="2400" i="1" dirty="0">
                <a:solidFill>
                  <a:srgbClr val="0000FF"/>
                </a:solidFill>
              </a:rPr>
              <a:t>emaphore  s=</a:t>
            </a:r>
            <a:r>
              <a:rPr lang="en-US" altLang="zh-CN" sz="2400" i="1" dirty="0">
                <a:solidFill>
                  <a:srgbClr val="0000FF"/>
                </a:solidFill>
              </a:rPr>
              <a:t>2</a:t>
            </a:r>
            <a:r>
              <a:rPr lang="en-US" altLang="en-US" sz="2400" i="1" dirty="0">
                <a:solidFill>
                  <a:srgbClr val="0000FF"/>
                </a:solidFill>
              </a:rPr>
              <a:t>0;</a:t>
            </a:r>
            <a:r>
              <a:rPr lang="en-US" altLang="zh-CN" sz="2400" i="1" dirty="0">
                <a:solidFill>
                  <a:srgbClr val="0000FF"/>
                </a:solidFill>
              </a:rPr>
              <a:t>	//</a:t>
            </a:r>
            <a:r>
              <a:rPr lang="zh-CN" altLang="en-US" sz="2400" i="1" dirty="0">
                <a:solidFill>
                  <a:srgbClr val="0000FF"/>
                </a:solidFill>
              </a:rPr>
              <a:t>座位信号量</a:t>
            </a:r>
            <a:endParaRPr lang="zh-CN" altLang="en-US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600" i="1" dirty="0">
                <a:solidFill>
                  <a:srgbClr val="0000FF"/>
                </a:solidFill>
              </a:rPr>
              <a:t>s</a:t>
            </a:r>
            <a:r>
              <a:rPr lang="en-US" altLang="en-US" sz="2600" i="1" dirty="0">
                <a:solidFill>
                  <a:srgbClr val="0000FF"/>
                </a:solidFill>
              </a:rPr>
              <a:t>emaphore</a:t>
            </a:r>
            <a:r>
              <a:rPr lang="en-US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</a:rPr>
              <a:t>mutex=1;  //</a:t>
            </a:r>
            <a:r>
              <a:rPr lang="zh-CN" altLang="en-US" sz="2400" i="1" dirty="0">
                <a:solidFill>
                  <a:srgbClr val="0000FF"/>
                </a:solidFill>
              </a:rPr>
              <a:t>刷卡机互斥信号量 </a:t>
            </a:r>
            <a:endParaRPr lang="zh-CN" altLang="en-US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 err="1">
                <a:solidFill>
                  <a:srgbClr val="0000FF"/>
                </a:solidFill>
              </a:rPr>
              <a:t>cobegin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 err="1">
                <a:solidFill>
                  <a:srgbClr val="0000FF"/>
                </a:solidFill>
              </a:rPr>
              <a:t>coend</a:t>
            </a:r>
            <a:endParaRPr lang="en-US" altLang="zh-CN" sz="2400" i="1" dirty="0">
              <a:solidFill>
                <a:srgbClr val="0000FF"/>
              </a:solidFill>
            </a:endParaRPr>
          </a:p>
        </p:txBody>
      </p:sp>
      <p:sp>
        <p:nvSpPr>
          <p:cNvPr id="2430981" name="Rectangle 5"/>
          <p:cNvSpPr>
            <a:spLocks noChangeArrowheads="1"/>
          </p:cNvSpPr>
          <p:nvPr/>
        </p:nvSpPr>
        <p:spPr bwMode="auto">
          <a:xfrm>
            <a:off x="4140200" y="1557338"/>
            <a:ext cx="45720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800" bIns="82800"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600"/>
              <a:t>s</a:t>
            </a:r>
            <a:r>
              <a:rPr lang="zh-CN" altLang="en-US" sz="2600"/>
              <a:t>最大值 </a:t>
            </a:r>
            <a:r>
              <a:rPr lang="en-US" altLang="zh-CN" sz="2600"/>
              <a:t>20</a:t>
            </a:r>
            <a:r>
              <a:rPr lang="zh-CN" altLang="en-US" sz="2600"/>
              <a:t>；最小值</a:t>
            </a:r>
            <a:r>
              <a:rPr lang="en-US" altLang="zh-CN" sz="2600"/>
              <a:t>-30</a:t>
            </a:r>
            <a:r>
              <a:rPr lang="zh-CN" altLang="en-US" sz="2600"/>
              <a:t>；</a:t>
            </a:r>
            <a:endParaRPr lang="zh-CN" altLang="en-US" sz="2600"/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600"/>
              <a:t>mutex</a:t>
            </a:r>
            <a:r>
              <a:rPr lang="zh-CN" altLang="en-US" sz="2600"/>
              <a:t>最大值 </a:t>
            </a:r>
            <a:r>
              <a:rPr lang="en-US" altLang="zh-CN" sz="2600"/>
              <a:t>1</a:t>
            </a:r>
            <a:r>
              <a:rPr lang="zh-CN" altLang="en-US" sz="2600"/>
              <a:t>；最小值</a:t>
            </a:r>
            <a:r>
              <a:rPr lang="en-US" altLang="zh-CN" sz="2600"/>
              <a:t>-19</a:t>
            </a:r>
            <a:endParaRPr lang="en-US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0979" grpId="0" animBg="1"/>
      <p:bldP spid="2430980" grpId="0"/>
      <p:bldP spid="24309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一超市，最多可容纳</a:t>
            </a:r>
            <a:r>
              <a:rPr lang="en-US" altLang="zh-CN" dirty="0"/>
              <a:t>N</a:t>
            </a:r>
            <a:r>
              <a:rPr lang="zh-CN" altLang="en-US" dirty="0"/>
              <a:t>个人进入购物，当</a:t>
            </a:r>
            <a:r>
              <a:rPr lang="en-US" altLang="zh-CN" dirty="0"/>
              <a:t>N</a:t>
            </a:r>
            <a:r>
              <a:rPr lang="zh-CN" altLang="en-US" dirty="0"/>
              <a:t>个顾客满员时，后到的顾客必须在超市外等待；超市中只有一个收银员，一次只能为一位顾客结账，当结账顾客多于</a:t>
            </a:r>
            <a:r>
              <a:rPr lang="en-US" altLang="zh-CN" dirty="0"/>
              <a:t>1</a:t>
            </a:r>
            <a:r>
              <a:rPr lang="zh-CN" altLang="en-US" dirty="0"/>
              <a:t>人时，须排队等待，把顾客和收银员看作两类进程，两类进程间存在同步关系，请写出用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操作实现的两类进程的同步和互斥的解决方案。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5509" y="6478184"/>
            <a:ext cx="573161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D78F14-B1AB-47BE-AF3E-9A5C3BEE4D57}" type="slidenum">
              <a:rPr lang="en-US" altLang="zh-CN" sz="1400" b="0" smtClean="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1530233"/>
            <a:ext cx="5976937" cy="5234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v"/>
              <a:defRPr kumimoji="1" sz="3200" b="1">
                <a:solidFill>
                  <a:srgbClr val="9E26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³"/>
              <a:defRPr kumimoji="1" sz="2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°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Font typeface="Wingdings 2" panose="05020102010507070707" pitchFamily="18" charset="2"/>
              <a:buChar char="¯"/>
              <a:defRPr kumimoji="1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w"/>
              <a:defRPr kumimoji="1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emaphore  </a:t>
            </a:r>
            <a:r>
              <a:rPr lang="pt-BR" altLang="en-US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S</a:t>
            </a:r>
            <a:r>
              <a:rPr lang="pt-BR" altLang="en-US" sz="2400" i="1">
                <a:solidFill>
                  <a:srgbClr val="0000FF"/>
                </a:solidFill>
                <a:cs typeface="Times New Roman" panose="02020603050405020304" pitchFamily="18" charset="0"/>
              </a:rPr>
              <a:t>=0, C=0, M</a:t>
            </a:r>
            <a:r>
              <a:rPr lang="pt-BR" altLang="en-US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=n;</a:t>
            </a:r>
            <a:endParaRPr lang="zh-CN" altLang="en-US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cobegin</a:t>
            </a: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coend</a:t>
            </a: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83876" y="2257728"/>
            <a:ext cx="3705299" cy="186512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7178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process Cashier {</a:t>
            </a:r>
            <a:endParaRPr lang="en-US" altLang="zh-CN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P (S)</a:t>
            </a:r>
            <a:r>
              <a:rPr lang="zh-CN" altLang="en-US" b="1" i="1" dirty="0">
                <a:solidFill>
                  <a:srgbClr val="0000FF"/>
                </a:solidFill>
              </a:rPr>
              <a:t>；  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</a:t>
            </a:r>
            <a:r>
              <a:rPr lang="zh-CN" altLang="en-US" b="1" i="1" dirty="0">
                <a:solidFill>
                  <a:srgbClr val="0000FF"/>
                </a:solidFill>
              </a:rPr>
              <a:t>为顾客提供结账服务；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V (C)</a:t>
            </a:r>
            <a:r>
              <a:rPr lang="zh-CN" altLang="en-US" b="1" i="1" dirty="0">
                <a:solidFill>
                  <a:srgbClr val="0000FF"/>
                </a:solidFill>
              </a:rPr>
              <a:t>；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}</a:t>
            </a:r>
            <a:endParaRPr lang="en-US" altLang="zh-CN" b="1" i="1" dirty="0">
              <a:solidFill>
                <a:srgbClr val="0000FF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49492" y="2257728"/>
            <a:ext cx="4213621" cy="260379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7178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process </a:t>
            </a:r>
            <a:r>
              <a:rPr lang="en-US" altLang="zh-CN" b="1" i="1" dirty="0" err="1">
                <a:solidFill>
                  <a:srgbClr val="0000FF"/>
                </a:solidFill>
              </a:rPr>
              <a:t>Customer_i</a:t>
            </a:r>
            <a:r>
              <a:rPr lang="en-US" altLang="zh-CN" b="1" i="1" dirty="0">
                <a:solidFill>
                  <a:srgbClr val="0000FF"/>
                </a:solidFill>
              </a:rPr>
              <a:t> {</a:t>
            </a:r>
            <a:endParaRPr lang="en-US" altLang="zh-CN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P (M)</a:t>
            </a:r>
            <a:r>
              <a:rPr lang="zh-CN" altLang="en-US" b="1" i="1" dirty="0">
                <a:solidFill>
                  <a:srgbClr val="0000FF"/>
                </a:solidFill>
              </a:rPr>
              <a:t>；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</a:t>
            </a:r>
            <a:r>
              <a:rPr lang="zh-CN" altLang="en-US" b="1" i="1" dirty="0">
                <a:solidFill>
                  <a:srgbClr val="0000FF"/>
                </a:solidFill>
              </a:rPr>
              <a:t>进超市购物；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V (S)</a:t>
            </a:r>
            <a:r>
              <a:rPr lang="zh-CN" altLang="en-US" b="1" i="1" dirty="0">
                <a:solidFill>
                  <a:srgbClr val="0000FF"/>
                </a:solidFill>
              </a:rPr>
              <a:t>； </a:t>
            </a:r>
            <a:r>
              <a:rPr lang="en-US" altLang="zh-CN" b="1" i="1" dirty="0">
                <a:solidFill>
                  <a:srgbClr val="0000FF"/>
                </a:solidFill>
              </a:rPr>
              <a:t>//</a:t>
            </a:r>
            <a:r>
              <a:rPr lang="zh-CN" altLang="en-US" b="1" i="1" dirty="0">
                <a:solidFill>
                  <a:srgbClr val="0000FF"/>
                </a:solidFill>
              </a:rPr>
              <a:t>通知收银员结账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P (C)</a:t>
            </a:r>
            <a:r>
              <a:rPr lang="zh-CN" altLang="en-US" b="1" i="1" dirty="0">
                <a:solidFill>
                  <a:srgbClr val="0000FF"/>
                </a:solidFill>
              </a:rPr>
              <a:t>；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	V (M)</a:t>
            </a:r>
            <a:r>
              <a:rPr lang="zh-CN" altLang="en-US" b="1" i="1" dirty="0">
                <a:solidFill>
                  <a:srgbClr val="0000FF"/>
                </a:solidFill>
              </a:rPr>
              <a:t>；</a:t>
            </a:r>
            <a:endParaRPr lang="zh-CN" altLang="en-US" b="1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rgbClr val="0000FF"/>
                </a:solidFill>
              </a:rPr>
              <a:t>}</a:t>
            </a:r>
            <a:endParaRPr lang="en-US" altLang="zh-CN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4355</Words>
  <Application>WPS 演示</Application>
  <PresentationFormat>全屏显示(4:3)</PresentationFormat>
  <Paragraphs>473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宋体</vt:lpstr>
      <vt:lpstr>Wingdings</vt:lpstr>
      <vt:lpstr>华文新魏</vt:lpstr>
      <vt:lpstr>Times New Roman</vt:lpstr>
      <vt:lpstr>楷体_GB2312</vt:lpstr>
      <vt:lpstr>新宋体</vt:lpstr>
      <vt:lpstr>Wingdings 2</vt:lpstr>
      <vt:lpstr>Monotype Sorts</vt:lpstr>
      <vt:lpstr>Wingdings</vt:lpstr>
      <vt:lpstr>Tw Cen MT</vt:lpstr>
      <vt:lpstr>Segoe Print</vt:lpstr>
      <vt:lpstr>微软雅黑</vt:lpstr>
      <vt:lpstr>Arial Unicode MS</vt:lpstr>
      <vt:lpstr>等线</vt:lpstr>
      <vt:lpstr>Comic Sans MS</vt:lpstr>
      <vt:lpstr>Brush Script MT</vt:lpstr>
      <vt:lpstr>Mongolian Baiti</vt:lpstr>
      <vt:lpstr>Calibri</vt:lpstr>
      <vt:lpstr>水滴</vt:lpstr>
      <vt:lpstr>Word.Document.8</vt:lpstr>
      <vt:lpstr>Word.Document.8</vt:lpstr>
      <vt:lpstr>Visio.Drawing.11</vt:lpstr>
      <vt:lpstr>操作系统课程知识点 （仅供参考）</vt:lpstr>
      <vt:lpstr>题型</vt:lpstr>
      <vt:lpstr>设系统中有3种类型资源（A，B，C）和n个进程（P1，P2，…），A资源数量为18，B资源数量为6，C资源数量为24，在t0时刻系统状态，安全否？</vt:lpstr>
      <vt:lpstr>PowerPoint 演示文稿</vt:lpstr>
      <vt:lpstr>PowerPoint 演示文稿</vt:lpstr>
      <vt:lpstr>就餐座位问题</vt:lpstr>
      <vt:lpstr>PowerPoint 演示文稿</vt:lpstr>
      <vt:lpstr>PowerPoint 演示文稿</vt:lpstr>
      <vt:lpstr>PowerPoint 演示文稿</vt:lpstr>
      <vt:lpstr>2.12 橙汁生产问题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Game</vt:lpstr>
    </vt:vector>
  </TitlesOfParts>
  <Company>CZs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操作系统课程知识点 （仅供参考）</dc:title>
  <dc:creator>ChangZheng DRU</dc:creator>
  <cp:lastModifiedBy>Scarborough</cp:lastModifiedBy>
  <cp:revision>34</cp:revision>
  <dcterms:created xsi:type="dcterms:W3CDTF">2018-05-02T12:44:00Z</dcterms:created>
  <dcterms:modified xsi:type="dcterms:W3CDTF">2021-05-08T04:48:03Z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D087E371D05641BCA3507999FFF63D0D</vt:lpwstr>
  </property>
  <property fmtid="{D5CDD505-2E9C-101B-9397-08002B2CF9AE}" pid="3" name="KSOProductBuildVer">
    <vt:lpwstr>2052-11.1.0.10463</vt:lpwstr>
  </property>
</Properties>
</file>