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60" r:id="rId2"/>
    <p:sldId id="512" r:id="rId3"/>
    <p:sldId id="332" r:id="rId4"/>
    <p:sldId id="514" r:id="rId5"/>
    <p:sldId id="515" r:id="rId6"/>
    <p:sldId id="516" r:id="rId7"/>
    <p:sldId id="517" r:id="rId8"/>
    <p:sldId id="518" r:id="rId9"/>
    <p:sldId id="344" r:id="rId10"/>
    <p:sldId id="346" r:id="rId11"/>
    <p:sldId id="358" r:id="rId12"/>
    <p:sldId id="347" r:id="rId13"/>
    <p:sldId id="348" r:id="rId14"/>
    <p:sldId id="522" r:id="rId15"/>
    <p:sldId id="349" r:id="rId16"/>
    <p:sldId id="350" r:id="rId17"/>
    <p:sldId id="359" r:id="rId18"/>
    <p:sldId id="521" r:id="rId19"/>
    <p:sldId id="351" r:id="rId20"/>
    <p:sldId id="352" r:id="rId21"/>
    <p:sldId id="361" r:id="rId22"/>
    <p:sldId id="362" r:id="rId23"/>
    <p:sldId id="523" r:id="rId24"/>
    <p:sldId id="339" r:id="rId25"/>
    <p:sldId id="366" r:id="rId26"/>
    <p:sldId id="527" r:id="rId27"/>
    <p:sldId id="525" r:id="rId28"/>
    <p:sldId id="365" r:id="rId29"/>
    <p:sldId id="274" r:id="rId30"/>
    <p:sldId id="341" r:id="rId31"/>
    <p:sldId id="526" r:id="rId32"/>
    <p:sldId id="345" r:id="rId33"/>
    <p:sldId id="32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FF"/>
    <a:srgbClr val="223D7B"/>
    <a:srgbClr val="AF3A26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0" autoAdjust="0"/>
    <p:restoredTop sz="79975" autoAdjust="0"/>
  </p:normalViewPr>
  <p:slideViewPr>
    <p:cSldViewPr snapToGrid="0">
      <p:cViewPr varScale="1">
        <p:scale>
          <a:sx n="88" d="100"/>
          <a:sy n="88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5CD6D4A-4ED1-4B3E-B7C2-D7E63E8BCF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4303F1-BA0F-4B67-A25B-9CC14AA8E8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AB2F3-132E-4842-BB50-6942D637DD76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16EB8A-2B65-4337-AB67-260788ED02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032873-3545-4D18-A1FC-EC9BBED78D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A357-57A0-481B-9E1A-829C4E418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565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9579-FC4C-43CA-90B7-6AD6DC85B494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9BBAD-F242-41CD-8B90-0F0E15491C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前的课程里，我们学习了分治算法，使用分治算法可以解决一些比较复杂的问题。它的思想是分而治之，把问题分解。原问题不是很复杂吗？那么，我们就看一下，对应的原问题能不能分解到一个我们可以求解的状态。在得到最小子问题的解之后，我们再合并，用递归的方法，解决规模更大的子问题，直到原问题有解。</a:t>
            </a:r>
            <a:endParaRPr lang="en-US" altLang="zh-CN" dirty="0" smtClean="0"/>
          </a:p>
          <a:p>
            <a:r>
              <a:rPr lang="zh-CN" altLang="en-US" dirty="0" smtClean="0"/>
              <a:t>我们先通过一个例子来了解一下动态规划算法的设计思想。今天我来学习另一类比较有效的算法</a:t>
            </a:r>
            <a:r>
              <a:rPr lang="en-US" altLang="zh-CN" dirty="0" smtClean="0"/>
              <a:t>—</a:t>
            </a:r>
            <a:r>
              <a:rPr lang="zh-CN" altLang="en-US" smtClean="0"/>
              <a:t>动态规划。动态规划法也是将原问题分成若干个子问题，先求子问题的解，再求原问题的解。那么它有什么特点呢？我们通过两个例子来看一下。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9BBAD-F242-41CD-8B90-0F0E15491C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64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 </a:t>
            </a:r>
            <a:r>
              <a:rPr lang="zh-CN" altLang="zh-CN" sz="1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在从</a:t>
            </a:r>
            <a:r>
              <a:rPr lang="en-US" altLang="zh-CN" sz="1200" i="1" dirty="0">
                <a:solidFill>
                  <a:srgbClr val="0000FF"/>
                </a:solidFill>
                <a:latin typeface="+mn-ea"/>
                <a:cs typeface="Consolas" pitchFamily="49" charset="0"/>
              </a:rPr>
              <a:t>A</a:t>
            </a:r>
            <a:r>
              <a:rPr lang="zh-CN" altLang="zh-CN" sz="1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～</a:t>
            </a:r>
            <a:r>
              <a:rPr lang="en-US" altLang="zh-CN" sz="1200" i="1" dirty="0">
                <a:solidFill>
                  <a:srgbClr val="0000FF"/>
                </a:solidFill>
                <a:latin typeface="+mn-ea"/>
                <a:cs typeface="Consolas" pitchFamily="49" charset="0"/>
              </a:rPr>
              <a:t>E</a:t>
            </a:r>
            <a:r>
              <a:rPr lang="zh-CN" altLang="zh-CN" sz="1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的过程中</a:t>
            </a:r>
            <a:r>
              <a:rPr lang="zh-CN" altLang="en-US" sz="1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，</a:t>
            </a:r>
            <a:r>
              <a:rPr lang="zh-CN" altLang="zh-CN" sz="1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依据按位置所做的决策的次数及所做决策的先后次序</a:t>
            </a:r>
            <a:r>
              <a:rPr lang="zh-CN" altLang="en-US" sz="1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，</a:t>
            </a:r>
            <a:r>
              <a:rPr lang="zh-CN" altLang="zh-CN" sz="1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将问题分为</a:t>
            </a:r>
            <a:r>
              <a:rPr lang="en-US" altLang="zh-CN" sz="1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5</a:t>
            </a:r>
            <a:r>
              <a:rPr lang="zh-CN" altLang="zh-CN" sz="1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个阶段</a:t>
            </a:r>
            <a:r>
              <a:rPr lang="zh-CN" altLang="en-US" sz="1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，</a:t>
            </a:r>
            <a:r>
              <a:rPr lang="zh-CN" altLang="zh-CN" sz="1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阶段变量用于表示各阶段</a:t>
            </a:r>
            <a:r>
              <a:rPr lang="zh-CN" altLang="en-US" sz="1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，</a:t>
            </a:r>
            <a:r>
              <a:rPr lang="zh-CN" altLang="zh-CN" sz="1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这里阶段变量</a:t>
            </a:r>
            <a:r>
              <a:rPr lang="en-US" altLang="zh-CN" sz="1200" i="1" dirty="0">
                <a:solidFill>
                  <a:srgbClr val="0000FF"/>
                </a:solidFill>
                <a:latin typeface="+mn-ea"/>
                <a:cs typeface="Consolas" pitchFamily="49" charset="0"/>
              </a:rPr>
              <a:t>k</a:t>
            </a:r>
            <a:r>
              <a:rPr lang="zh-CN" altLang="zh-CN" sz="1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为</a:t>
            </a:r>
            <a:r>
              <a:rPr lang="en-US" altLang="zh-CN" sz="1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1</a:t>
            </a:r>
            <a:r>
              <a:rPr lang="zh-CN" altLang="zh-CN" sz="1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～</a:t>
            </a:r>
            <a:r>
              <a:rPr lang="en-US" altLang="zh-CN" sz="1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5</a:t>
            </a:r>
            <a:r>
              <a:rPr lang="zh-CN" altLang="en-US" sz="1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9BBAD-F242-41CD-8B90-0F0E15491C5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39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fk</a:t>
            </a:r>
            <a:r>
              <a:rPr lang="en-US" altLang="zh-CN" dirty="0"/>
              <a:t>(</a:t>
            </a:r>
            <a:r>
              <a:rPr lang="en-US" altLang="zh-CN" dirty="0" err="1"/>
              <a:t>sk</a:t>
            </a:r>
            <a:r>
              <a:rPr lang="en-US" altLang="zh-CN" dirty="0"/>
              <a:t>)</a:t>
            </a:r>
            <a:r>
              <a:rPr lang="zh-CN" altLang="en-US" dirty="0"/>
              <a:t>表示在</a:t>
            </a:r>
            <a:r>
              <a:rPr lang="en-US" altLang="zh-CN" dirty="0"/>
              <a:t>k</a:t>
            </a:r>
            <a:r>
              <a:rPr lang="zh-CN" altLang="en-US" dirty="0"/>
              <a:t>阶段所有的节点到达终点的最短路径 长度，在第</a:t>
            </a:r>
            <a:r>
              <a:rPr lang="en-US" altLang="zh-CN" dirty="0"/>
              <a:t>k</a:t>
            </a:r>
            <a:r>
              <a:rPr lang="zh-CN" altLang="en-US" dirty="0"/>
              <a:t>阶段的节点到达下一个节点的距离</a:t>
            </a:r>
            <a:r>
              <a:rPr lang="en-US" altLang="zh-CN" dirty="0"/>
              <a:t>+</a:t>
            </a:r>
            <a:r>
              <a:rPr lang="zh-CN" altLang="en-US" dirty="0"/>
              <a:t>下一个节点到达终点的最短距离，而</a:t>
            </a:r>
            <a:endParaRPr lang="en-US" altLang="zh-CN" dirty="0"/>
          </a:p>
          <a:p>
            <a:r>
              <a:rPr lang="zh-CN" altLang="en-US" dirty="0"/>
              <a:t>状态</a:t>
            </a:r>
            <a:r>
              <a:rPr lang="en-US" altLang="zh-CN" dirty="0"/>
              <a:t>4</a:t>
            </a:r>
            <a:r>
              <a:rPr lang="zh-CN" altLang="en-US" dirty="0"/>
              <a:t>达到终点的最点距离，为状态</a:t>
            </a:r>
            <a:r>
              <a:rPr lang="en-US" altLang="zh-CN" dirty="0"/>
              <a:t>4</a:t>
            </a:r>
            <a:r>
              <a:rPr lang="zh-CN" altLang="en-US" dirty="0"/>
              <a:t>中所有的节点</a:t>
            </a:r>
            <a:r>
              <a:rPr lang="en-US" altLang="zh-CN" dirty="0"/>
              <a:t>+</a:t>
            </a:r>
            <a:r>
              <a:rPr lang="zh-CN" altLang="en-US"/>
              <a:t>下一个节点到达终点的最短距离   这些距离中最小的一个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9BBAD-F242-41CD-8B90-0F0E15491C5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9BBAD-F242-41CD-8B90-0F0E15491C5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60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最短路径问题中，将原问题分成</a:t>
            </a:r>
            <a:r>
              <a:rPr lang="en-US" altLang="zh-CN" dirty="0"/>
              <a:t>5</a:t>
            </a:r>
            <a:r>
              <a:rPr lang="zh-CN" altLang="en-US" dirty="0"/>
              <a:t>个阶段，每个阶段做出决策。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9BBAD-F242-41CD-8B90-0F0E15491C5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8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一般来说，只要该问题可以划分成规模更小的子问题，并且原问题的最优解中包含了子问题的最优解（即满足</a:t>
            </a:r>
            <a:r>
              <a:rPr lang="zh-CN" altLang="en-US" sz="1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最优化原理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），则可以考虑用动态规划解决。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9BBAD-F242-41CD-8B90-0F0E15491C5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09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Fibonacci</a:t>
            </a:r>
            <a:r>
              <a:rPr lang="zh-CN" altLang="en-US" dirty="0"/>
              <a:t>数列算法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9BBAD-F242-41CD-8B90-0F0E15491C5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467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红色部分为重复的子问题，需要把它们的解记录下来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9BBAD-F242-41CD-8B90-0F0E15491C5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8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46135-5A81-4B33-B735-666AF2448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ECBE54-8B51-4FEF-89C9-BCD2161DE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605B3-C815-4496-AF97-ECBBBC87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EBF-0462-4424-A5FA-B579DFEA0C4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48A6B-339C-4A15-9FE1-811B8226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F24FC-EFCE-4D01-8AC7-B193FC16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5867-518D-488E-84A3-05E3322CE6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8DD5E09-383B-4DF7-B908-42CED2DE47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309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015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CFB7F-FCF0-4209-BF60-9841DD36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43164D-C2F2-4781-B9E9-FE256B998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8E9B8-B86B-4E2A-90EB-85359EA2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6DF2-B983-44D9-BFC8-DD070C5E7A97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09CF2-E864-44B0-85B8-F27D5B16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6E1F5-EADD-4CD8-958F-0CC64E3F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38F-0CA0-40EC-A919-880E215D0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7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82CC7C-B223-47BE-83B3-8CD5C61C9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2473A7-9FAE-4D16-890D-F7E1AD933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7580C-535C-4D7D-B9CF-6D878CA0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EBF-0462-4424-A5FA-B579DFEA0C4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E6848-60D7-40D8-B32D-6C70CE0A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F4B6F-00D6-409E-A376-6C04310A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5867-518D-488E-84A3-05E3322CE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1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07B78E2-53F7-41E9-A827-332981050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2065296-FCC1-45D4-84C5-A58CFE5178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DD3986A-44E6-46B4-85C7-999759781A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E9EBB-A96C-4ADD-917B-B1FB937582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47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EDE4A-52E5-4E56-BDA9-A7636BA4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98CBB-FB66-4924-9ECB-9BCCAC28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ADC51-9456-4516-8BCF-E18A2AD5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EBF-0462-4424-A5FA-B579DFEA0C4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751FB-8280-4348-B968-9FCB9B15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A3A13-B457-494F-A189-90629D3B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5867-518D-488E-84A3-05E3322CE6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2DB14D-DBA6-4A05-B814-17888230CD80}"/>
              </a:ext>
            </a:extLst>
          </p:cNvPr>
          <p:cNvSpPr/>
          <p:nvPr userDrawn="1"/>
        </p:nvSpPr>
        <p:spPr>
          <a:xfrm>
            <a:off x="0" y="6581149"/>
            <a:ext cx="12192000" cy="274302"/>
          </a:xfrm>
          <a:prstGeom prst="rect">
            <a:avLst/>
          </a:prstGeom>
          <a:solidFill>
            <a:srgbClr val="26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44412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7E0A3-032B-4D00-A858-5207FDAD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88CDB-EFDD-460A-A5BF-19F87507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2F331-0AB0-4329-B53C-78A67B3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6DF2-B983-44D9-BFC8-DD070C5E7A97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A615D-52B1-43F2-AE0E-D616D8AC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26E43-92E1-47AB-B8F7-1F656876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38F-0CA0-40EC-A919-880E215D0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4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7F6CA-F83A-4DC4-A2C4-2E78CB36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3BE1F-04B7-4AB6-B970-BBE80ECD8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E268C7-8FDF-4E56-817D-E3BB3F6B0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4E16DD-3E4C-4917-A376-D8D71FB9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6DF2-B983-44D9-BFC8-DD070C5E7A97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CB56C-B0A7-45E2-868B-2F33EC5D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5F24E7-AA0B-4A61-A94A-C883F6DB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38F-0CA0-40EC-A919-880E215D0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7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11DC6-90A4-4EC7-A269-6BFB31A9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D70B0-4311-4010-A699-9BC3A189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AC700D-9F5E-41F6-BF1C-4D626DDDC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FB4FF4-BAD1-4F99-BEB2-B813A1D4D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808D05-1FF8-41BD-B4B0-245B3090C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6FD016-DBD1-4EC1-BD22-A9026775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6DF2-B983-44D9-BFC8-DD070C5E7A97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CA6130-3D16-46F7-AE6A-4AD28CA5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4E1CA9-C162-43D5-A981-57EB5067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38F-0CA0-40EC-A919-880E215D0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11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3E05F-BEA9-40C7-9F3E-8601A1A4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27285D-7448-4DD0-BD5D-96E77E0E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EBF-0462-4424-A5FA-B579DFEA0C4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29CF85-A868-4F9D-B4E3-94175508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1B9BC9-50FF-463D-A7F2-C23DA65A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5867-518D-488E-84A3-05E3322CE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1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C3A3FD-6DF1-46A0-93D7-064E0F45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0EBF-0462-4424-A5FA-B579DFEA0C4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C0E8D4-1362-40A2-97AD-21AAC8B4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7FD9BF-E8D2-4FCF-A03F-2BCE8BD9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5867-518D-488E-84A3-05E3322CE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8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04CE1-621B-4572-97E1-54BE13E0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C8BE4-49C6-4086-9F2F-33EA3603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BC6835-0529-4B19-8A03-A3CBA42F6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EECD6-7880-49FB-8F3C-AC5AAE02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6DF2-B983-44D9-BFC8-DD070C5E7A97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14066-F4D5-4945-864E-B76D7849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F521B9-ED0C-4702-A417-D03E35DB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38F-0CA0-40EC-A919-880E215D0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7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DE81C-B573-4072-8CE7-407225A8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EE4E16-DE18-441B-9455-DBF81B72C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A8F49C-A4E3-403A-AA57-A1E590131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962CAF-304E-41EB-90BF-8AEED817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6DF2-B983-44D9-BFC8-DD070C5E7A97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9BBE1-8A63-4E73-BAC1-2C60BF40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90A93-B5CD-4217-84DE-CCA15DF1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38F-0CA0-40EC-A919-880E215D0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6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7D95C4-233D-47F2-869F-1A2ED86E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B630F-E491-4990-933C-A8EFF8FF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9C203-45DA-4216-87F3-142E91FEB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0EBF-0462-4424-A5FA-B579DFEA0C4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6B725-C67D-4880-BA5D-F71A5FA60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4F459-1434-462A-BE10-9CBEA999F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85867-518D-488E-84A3-05E3322CE6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216D930-DFD9-4945-9040-A7FC23B7DD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1309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3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78" y="4757743"/>
            <a:ext cx="4399359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414851" y="-924104"/>
            <a:ext cx="685800" cy="3509963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9707" y="360584"/>
            <a:ext cx="1000125" cy="10001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solidFill>
                <a:prstClr val="white"/>
              </a:solidFill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2643307" y="2342203"/>
            <a:ext cx="7106576" cy="79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451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en-US" altLang="zh-CN" sz="3451" b="1" dirty="0">
              <a:solidFill>
                <a:srgbClr val="FF0000"/>
              </a:solidFill>
              <a:latin typeface="微软雅黑" panose="020B0503020204020204" pitchFamily="34" charset="-122"/>
              <a:ea typeface="楷体" pitchFamily="49" charset="-122"/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2624137" y="1880709"/>
            <a:ext cx="7258051" cy="2039745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solidFill>
                <a:prstClr val="white"/>
              </a:solidFill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9649583" y="3728558"/>
            <a:ext cx="357188" cy="35718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512216" y="3657223"/>
            <a:ext cx="355997" cy="355997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solidFill>
                <a:prstClr val="white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505080" y="1648536"/>
            <a:ext cx="355997" cy="355997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619380" y="1762836"/>
            <a:ext cx="355997" cy="355997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solidFill>
                <a:prstClr val="white"/>
              </a:solidFill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3" y="361777"/>
            <a:ext cx="998935" cy="99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216" y="615378"/>
            <a:ext cx="2013347" cy="4607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463" y="6240161"/>
            <a:ext cx="3163491" cy="54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27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651757" y="2345508"/>
            <a:ext cx="6848500" cy="3731912"/>
            <a:chOff x="1000100" y="2786058"/>
            <a:chExt cx="6357982" cy="3071834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714480" y="342900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stCxn id="3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3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4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4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866880" y="40005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28794" y="478632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28926" y="278605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54326" y="3139301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08288" y="374015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00364" y="40386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44788" y="494189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97188" y="558089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292893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14876" y="3332977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00562" y="379494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72000" y="4286256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441824" y="486651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60914" y="545466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43636" y="455930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15074" y="350043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00364" y="435769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直接箭头连接符 72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149588" y="521495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61102" y="299130"/>
            <a:ext cx="10792977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处有一水库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现需要从</a:t>
            </a:r>
            <a:r>
              <a:rPr lang="en-US" altLang="zh-CN" sz="2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点铺设一条管道到</a:t>
            </a:r>
            <a:r>
              <a:rPr lang="en-US" altLang="zh-CN" sz="2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lang="zh-CN" altLang="en-US" sz="2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，中间经过 </a:t>
            </a:r>
            <a:r>
              <a:rPr lang="en-US" altLang="zh-CN" sz="2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站，</a:t>
            </a:r>
            <a:r>
              <a:rPr lang="zh-CN" altLang="zh-CN" sz="2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边上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的数字表示与其相连的两个地点之间所需修建的管道长度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数组表示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2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8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。现要找出一条</a:t>
            </a:r>
            <a:r>
              <a:rPr lang="zh-CN" altLang="zh-CN" sz="28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8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8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8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8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的修建线路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使得所需修建的管道长度最短。</a:t>
            </a:r>
            <a:endParaRPr lang="zh-CN" altLang="en-US" sz="2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00257" y="2387477"/>
            <a:ext cx="4408579" cy="83099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从</a:t>
            </a:r>
            <a:r>
              <a:rPr lang="en-US" altLang="zh-CN" sz="2400" dirty="0" smtClean="0">
                <a:solidFill>
                  <a:schemeClr val="bg1"/>
                </a:solidFill>
              </a:rPr>
              <a:t>A</a:t>
            </a:r>
            <a:r>
              <a:rPr lang="zh-CN" altLang="en-US" sz="2400" dirty="0" smtClean="0">
                <a:solidFill>
                  <a:schemeClr val="bg1"/>
                </a:solidFill>
              </a:rPr>
              <a:t>到</a:t>
            </a:r>
            <a:r>
              <a:rPr lang="en-US" altLang="zh-CN" sz="2400" dirty="0" smtClean="0">
                <a:solidFill>
                  <a:schemeClr val="bg1"/>
                </a:solidFill>
              </a:rPr>
              <a:t>E</a:t>
            </a:r>
            <a:r>
              <a:rPr lang="zh-CN" altLang="en-US" sz="2400" dirty="0" smtClean="0">
                <a:solidFill>
                  <a:schemeClr val="bg1"/>
                </a:solidFill>
              </a:rPr>
              <a:t>一共有</a:t>
            </a:r>
            <a:r>
              <a:rPr lang="en-US" altLang="zh-CN" sz="2400" dirty="0" smtClean="0">
                <a:solidFill>
                  <a:schemeClr val="bg1"/>
                </a:solidFill>
              </a:rPr>
              <a:t>3*8*6*2=288</a:t>
            </a:r>
            <a:r>
              <a:rPr lang="zh-CN" altLang="en-US" sz="2400" dirty="0" smtClean="0">
                <a:solidFill>
                  <a:schemeClr val="bg1"/>
                </a:solidFill>
              </a:rPr>
              <a:t>条路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288*3</a:t>
            </a:r>
            <a:r>
              <a:rPr lang="zh-CN" altLang="en-US" sz="2400" dirty="0" smtClean="0">
                <a:solidFill>
                  <a:schemeClr val="bg1"/>
                </a:solidFill>
              </a:rPr>
              <a:t>次加法，</a:t>
            </a:r>
            <a:r>
              <a:rPr lang="en-US" altLang="zh-CN" sz="2400" dirty="0" smtClean="0">
                <a:solidFill>
                  <a:schemeClr val="bg1"/>
                </a:solidFill>
              </a:rPr>
              <a:t>287</a:t>
            </a:r>
            <a:r>
              <a:rPr lang="zh-CN" altLang="en-US" sz="2400" dirty="0" smtClean="0">
                <a:solidFill>
                  <a:schemeClr val="bg1"/>
                </a:solidFill>
              </a:rPr>
              <a:t>次比较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525117" y="641648"/>
            <a:ext cx="1054608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    </a:t>
            </a:r>
            <a:r>
              <a:rPr lang="zh-CN" altLang="zh-CN" sz="3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在从</a:t>
            </a:r>
            <a:r>
              <a:rPr lang="en-US" altLang="zh-CN" sz="3200" i="1" dirty="0">
                <a:solidFill>
                  <a:srgbClr val="0000FF"/>
                </a:solidFill>
                <a:latin typeface="+mn-ea"/>
                <a:cs typeface="Consolas" pitchFamily="49" charset="0"/>
              </a:rPr>
              <a:t>A</a:t>
            </a:r>
            <a:r>
              <a:rPr lang="zh-CN" altLang="zh-CN" sz="3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～</a:t>
            </a:r>
            <a:r>
              <a:rPr lang="en-US" altLang="zh-CN" sz="3200" i="1" dirty="0">
                <a:solidFill>
                  <a:srgbClr val="0000FF"/>
                </a:solidFill>
                <a:latin typeface="+mn-ea"/>
                <a:cs typeface="Consolas" pitchFamily="49" charset="0"/>
              </a:rPr>
              <a:t>E</a:t>
            </a:r>
            <a:r>
              <a:rPr lang="zh-CN" altLang="zh-CN" sz="3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的过程中</a:t>
            </a:r>
            <a:r>
              <a:rPr lang="zh-CN" altLang="en-US" sz="3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，</a:t>
            </a:r>
            <a:r>
              <a:rPr lang="zh-CN" altLang="zh-CN" sz="3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依据按位置所做的决策的次数及所做决策的先后次序</a:t>
            </a:r>
            <a:r>
              <a:rPr lang="zh-CN" altLang="en-US" sz="3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，</a:t>
            </a:r>
            <a:r>
              <a:rPr lang="zh-CN" altLang="zh-CN" sz="3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将问题分为</a:t>
            </a:r>
            <a:r>
              <a:rPr lang="en-US" altLang="zh-CN" sz="3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5</a:t>
            </a:r>
            <a:r>
              <a:rPr lang="zh-CN" altLang="zh-CN" sz="3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个阶段</a:t>
            </a:r>
            <a:r>
              <a:rPr lang="zh-CN" altLang="en-US" sz="3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，</a:t>
            </a:r>
            <a:endParaRPr lang="zh-CN" altLang="zh-CN" sz="3200" dirty="0">
              <a:solidFill>
                <a:srgbClr val="0000FF"/>
              </a:solidFill>
              <a:latin typeface="+mn-ea"/>
              <a:cs typeface="Consolas" pitchFamily="49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2309786" y="1857364"/>
            <a:ext cx="928694" cy="4143404"/>
            <a:chOff x="785786" y="1857364"/>
            <a:chExt cx="928694" cy="4143404"/>
          </a:xfrm>
        </p:grpSpPr>
        <p:sp>
          <p:nvSpPr>
            <p:cNvPr id="53" name="圆角矩形 52"/>
            <p:cNvSpPr/>
            <p:nvPr/>
          </p:nvSpPr>
          <p:spPr>
            <a:xfrm>
              <a:off x="785786" y="2428868"/>
              <a:ext cx="928694" cy="3571900"/>
            </a:xfrm>
            <a:prstGeom prst="roundRect">
              <a:avLst/>
            </a:prstGeom>
            <a:noFill/>
            <a:ln w="28575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28662" y="1857364"/>
              <a:ext cx="642942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738546" y="1676401"/>
            <a:ext cx="928694" cy="4824432"/>
            <a:chOff x="500034" y="1857364"/>
            <a:chExt cx="928694" cy="4143404"/>
          </a:xfrm>
        </p:grpSpPr>
        <p:sp>
          <p:nvSpPr>
            <p:cNvPr id="79" name="圆角矩形 78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 w="28575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422242" y="1849115"/>
            <a:ext cx="928694" cy="4651718"/>
            <a:chOff x="500034" y="1857364"/>
            <a:chExt cx="928694" cy="4143404"/>
          </a:xfrm>
        </p:grpSpPr>
        <p:sp>
          <p:nvSpPr>
            <p:cNvPr id="82" name="圆角矩形 81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 w="28575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051844" y="1840040"/>
            <a:ext cx="928694" cy="4643468"/>
            <a:chOff x="500034" y="1857364"/>
            <a:chExt cx="928694" cy="4143404"/>
          </a:xfrm>
        </p:grpSpPr>
        <p:sp>
          <p:nvSpPr>
            <p:cNvPr id="85" name="圆角矩形 84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 w="28575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8489175" y="1840040"/>
            <a:ext cx="928694" cy="4643468"/>
            <a:chOff x="500034" y="1857364"/>
            <a:chExt cx="928694" cy="4143404"/>
          </a:xfrm>
        </p:grpSpPr>
        <p:sp>
          <p:nvSpPr>
            <p:cNvPr id="88" name="圆角矩形 87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 w="28575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85932EF-69E3-44CD-8B2D-7F197FD1FDA2}"/>
              </a:ext>
            </a:extLst>
          </p:cNvPr>
          <p:cNvGrpSpPr/>
          <p:nvPr/>
        </p:nvGrpSpPr>
        <p:grpSpPr>
          <a:xfrm>
            <a:off x="2421717" y="2428868"/>
            <a:ext cx="6848500" cy="3731912"/>
            <a:chOff x="1000100" y="2786058"/>
            <a:chExt cx="6357982" cy="3071834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C7C42A1-2D8C-4B72-B0F3-448463FDA871}"/>
                </a:ext>
              </a:extLst>
            </p:cNvPr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3F5832A-BA49-4995-8782-B89ED726240B}"/>
                </a:ext>
              </a:extLst>
            </p:cNvPr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69EDC80E-3A1C-4727-B524-1D8130E21FFC}"/>
                </a:ext>
              </a:extLst>
            </p:cNvPr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0FAD12F-5EEF-4FDA-9C7A-C8AC141317C5}"/>
                </a:ext>
              </a:extLst>
            </p:cNvPr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B0D51CE5-2077-454D-84EA-45B4E32CF18D}"/>
                </a:ext>
              </a:extLst>
            </p:cNvPr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7C737C0-26ED-4D0B-AA51-8F858B4A6081}"/>
                </a:ext>
              </a:extLst>
            </p:cNvPr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ED88AC95-E4B0-4B4D-AAD8-6BF5D806973E}"/>
                </a:ext>
              </a:extLst>
            </p:cNvPr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E5B5ACC-83FA-4ABA-81AE-61CFDFF51848}"/>
                </a:ext>
              </a:extLst>
            </p:cNvPr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7B92F7A3-60D5-4BBC-B974-34F7ADBD3485}"/>
                </a:ext>
              </a:extLst>
            </p:cNvPr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A9BF3719-A17F-459D-8587-77C8DBA0EF36}"/>
                </a:ext>
              </a:extLst>
            </p:cNvPr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64B721DE-F55A-40A7-8613-7CA56CF3FC03}"/>
                </a:ext>
              </a:extLst>
            </p:cNvPr>
            <p:cNvCxnSpPr>
              <a:stCxn id="90" idx="7"/>
              <a:endCxn id="91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6">
              <a:extLst>
                <a:ext uri="{FF2B5EF4-FFF2-40B4-BE49-F238E27FC236}">
                  <a16:creationId xmlns:a16="http://schemas.microsoft.com/office/drawing/2014/main" id="{43989537-602B-4E05-AED5-FA9E20B5C2EC}"/>
                </a:ext>
              </a:extLst>
            </p:cNvPr>
            <p:cNvSpPr txBox="1"/>
            <p:nvPr/>
          </p:nvSpPr>
          <p:spPr>
            <a:xfrm>
              <a:off x="1714480" y="342900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D65533FE-5E3F-4811-B52B-6BC1AB503792}"/>
                </a:ext>
              </a:extLst>
            </p:cNvPr>
            <p:cNvCxnSpPr>
              <a:stCxn id="90" idx="6"/>
              <a:endCxn id="92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F8FA6A9F-88B6-4D46-9C53-34998B62D9EE}"/>
                </a:ext>
              </a:extLst>
            </p:cNvPr>
            <p:cNvCxnSpPr>
              <a:stCxn id="90" idx="5"/>
              <a:endCxn id="93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8B36431E-D25A-4D3E-8814-962AE55DDDAB}"/>
                </a:ext>
              </a:extLst>
            </p:cNvPr>
            <p:cNvCxnSpPr>
              <a:stCxn id="91" idx="6"/>
              <a:endCxn id="94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A7BC2BF4-DCB3-4D92-807D-31D64FC7F33B}"/>
                </a:ext>
              </a:extLst>
            </p:cNvPr>
            <p:cNvCxnSpPr>
              <a:stCxn id="91" idx="5"/>
              <a:endCxn id="95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0F24EA9D-F94B-4752-8C42-AF85DC807FA0}"/>
                </a:ext>
              </a:extLst>
            </p:cNvPr>
            <p:cNvCxnSpPr>
              <a:stCxn id="92" idx="6"/>
              <a:endCxn id="95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0603AE07-19FB-4539-A826-06CFF853CB93}"/>
                </a:ext>
              </a:extLst>
            </p:cNvPr>
            <p:cNvCxnSpPr>
              <a:stCxn id="92" idx="7"/>
              <a:endCxn id="94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5F66F09D-7E75-464E-9C7A-A773EFB22EF6}"/>
                </a:ext>
              </a:extLst>
            </p:cNvPr>
            <p:cNvCxnSpPr>
              <a:stCxn id="92" idx="5"/>
              <a:endCxn id="96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489DA3BC-5BA9-4506-8D24-8814827DA233}"/>
                </a:ext>
              </a:extLst>
            </p:cNvPr>
            <p:cNvCxnSpPr>
              <a:endCxn id="95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C9EB1C85-DCCF-4845-8D5B-E6AFE49F757C}"/>
                </a:ext>
              </a:extLst>
            </p:cNvPr>
            <p:cNvCxnSpPr>
              <a:stCxn id="93" idx="6"/>
              <a:endCxn id="96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9589EF62-1DBC-4513-ADA8-CDD205BB709B}"/>
                </a:ext>
              </a:extLst>
            </p:cNvPr>
            <p:cNvCxnSpPr>
              <a:stCxn id="94" idx="6"/>
              <a:endCxn id="97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54AC05F1-EF34-4174-9D4F-0AEFC3BEED72}"/>
                </a:ext>
              </a:extLst>
            </p:cNvPr>
            <p:cNvCxnSpPr>
              <a:stCxn id="94" idx="5"/>
              <a:endCxn id="98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EB881E5F-E72A-4361-B6F8-CA91799E033F}"/>
                </a:ext>
              </a:extLst>
            </p:cNvPr>
            <p:cNvCxnSpPr>
              <a:stCxn id="95" idx="7"/>
              <a:endCxn id="97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77498CC5-47E2-4FF7-820D-26BBFE09918F}"/>
                </a:ext>
              </a:extLst>
            </p:cNvPr>
            <p:cNvCxnSpPr>
              <a:stCxn id="95" idx="5"/>
              <a:endCxn id="98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C494AC4D-C845-4F3A-BB9C-431C0A319394}"/>
                </a:ext>
              </a:extLst>
            </p:cNvPr>
            <p:cNvCxnSpPr>
              <a:stCxn id="96" idx="6"/>
              <a:endCxn id="98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37202A80-FCE5-455F-8016-628EDA3C44F2}"/>
                </a:ext>
              </a:extLst>
            </p:cNvPr>
            <p:cNvCxnSpPr>
              <a:stCxn id="96" idx="7"/>
              <a:endCxn id="97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591AEFF5-E322-424F-9CEC-96D7833BBC2F}"/>
                </a:ext>
              </a:extLst>
            </p:cNvPr>
            <p:cNvCxnSpPr>
              <a:stCxn id="97" idx="6"/>
              <a:endCxn id="99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F757ABFE-9F48-4A0E-B176-851E29D77813}"/>
                </a:ext>
              </a:extLst>
            </p:cNvPr>
            <p:cNvCxnSpPr>
              <a:stCxn id="98" idx="6"/>
              <a:endCxn id="99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54">
              <a:extLst>
                <a:ext uri="{FF2B5EF4-FFF2-40B4-BE49-F238E27FC236}">
                  <a16:creationId xmlns:a16="http://schemas.microsoft.com/office/drawing/2014/main" id="{B3219FA1-CADA-44BB-AD3F-26C72414E4A1}"/>
                </a:ext>
              </a:extLst>
            </p:cNvPr>
            <p:cNvSpPr txBox="1"/>
            <p:nvPr/>
          </p:nvSpPr>
          <p:spPr>
            <a:xfrm>
              <a:off x="1866880" y="40005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55">
              <a:extLst>
                <a:ext uri="{FF2B5EF4-FFF2-40B4-BE49-F238E27FC236}">
                  <a16:creationId xmlns:a16="http://schemas.microsoft.com/office/drawing/2014/main" id="{9B3D4A00-9878-4435-B90F-437616442F39}"/>
                </a:ext>
              </a:extLst>
            </p:cNvPr>
            <p:cNvSpPr txBox="1"/>
            <p:nvPr/>
          </p:nvSpPr>
          <p:spPr>
            <a:xfrm>
              <a:off x="1928794" y="478632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TextBox 56">
              <a:extLst>
                <a:ext uri="{FF2B5EF4-FFF2-40B4-BE49-F238E27FC236}">
                  <a16:creationId xmlns:a16="http://schemas.microsoft.com/office/drawing/2014/main" id="{3CA4C27F-A798-4818-8A4D-E436E9277335}"/>
                </a:ext>
              </a:extLst>
            </p:cNvPr>
            <p:cNvSpPr txBox="1"/>
            <p:nvPr/>
          </p:nvSpPr>
          <p:spPr>
            <a:xfrm>
              <a:off x="2928926" y="278605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57">
              <a:extLst>
                <a:ext uri="{FF2B5EF4-FFF2-40B4-BE49-F238E27FC236}">
                  <a16:creationId xmlns:a16="http://schemas.microsoft.com/office/drawing/2014/main" id="{581E8EEC-8BF2-4E49-BFED-B2B3FF3B0B00}"/>
                </a:ext>
              </a:extLst>
            </p:cNvPr>
            <p:cNvSpPr txBox="1"/>
            <p:nvPr/>
          </p:nvSpPr>
          <p:spPr>
            <a:xfrm>
              <a:off x="2954326" y="3139301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TextBox 58">
              <a:extLst>
                <a:ext uri="{FF2B5EF4-FFF2-40B4-BE49-F238E27FC236}">
                  <a16:creationId xmlns:a16="http://schemas.microsoft.com/office/drawing/2014/main" id="{903ECD14-D001-4D1E-8967-CDDAD7111790}"/>
                </a:ext>
              </a:extLst>
            </p:cNvPr>
            <p:cNvSpPr txBox="1"/>
            <p:nvPr/>
          </p:nvSpPr>
          <p:spPr>
            <a:xfrm>
              <a:off x="2908288" y="374015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TextBox 59">
              <a:extLst>
                <a:ext uri="{FF2B5EF4-FFF2-40B4-BE49-F238E27FC236}">
                  <a16:creationId xmlns:a16="http://schemas.microsoft.com/office/drawing/2014/main" id="{5E69229C-FF70-4070-B9B2-4912B9CF5277}"/>
                </a:ext>
              </a:extLst>
            </p:cNvPr>
            <p:cNvSpPr txBox="1"/>
            <p:nvPr/>
          </p:nvSpPr>
          <p:spPr>
            <a:xfrm>
              <a:off x="3000364" y="40386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5" name="TextBox 60">
              <a:extLst>
                <a:ext uri="{FF2B5EF4-FFF2-40B4-BE49-F238E27FC236}">
                  <a16:creationId xmlns:a16="http://schemas.microsoft.com/office/drawing/2014/main" id="{E256DA56-0B06-42A4-8CF9-6D8319AAA517}"/>
                </a:ext>
              </a:extLst>
            </p:cNvPr>
            <p:cNvSpPr txBox="1"/>
            <p:nvPr/>
          </p:nvSpPr>
          <p:spPr>
            <a:xfrm>
              <a:off x="2844788" y="494189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TextBox 61">
              <a:extLst>
                <a:ext uri="{FF2B5EF4-FFF2-40B4-BE49-F238E27FC236}">
                  <a16:creationId xmlns:a16="http://schemas.microsoft.com/office/drawing/2014/main" id="{38A98A82-72FF-4482-BD1B-A240E79FD9F3}"/>
                </a:ext>
              </a:extLst>
            </p:cNvPr>
            <p:cNvSpPr txBox="1"/>
            <p:nvPr/>
          </p:nvSpPr>
          <p:spPr>
            <a:xfrm>
              <a:off x="2997188" y="558089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TextBox 62">
              <a:extLst>
                <a:ext uri="{FF2B5EF4-FFF2-40B4-BE49-F238E27FC236}">
                  <a16:creationId xmlns:a16="http://schemas.microsoft.com/office/drawing/2014/main" id="{0B53324B-A48E-4E2E-A220-C8197E463216}"/>
                </a:ext>
              </a:extLst>
            </p:cNvPr>
            <p:cNvSpPr txBox="1"/>
            <p:nvPr/>
          </p:nvSpPr>
          <p:spPr>
            <a:xfrm>
              <a:off x="4786314" y="292893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8" name="TextBox 63">
              <a:extLst>
                <a:ext uri="{FF2B5EF4-FFF2-40B4-BE49-F238E27FC236}">
                  <a16:creationId xmlns:a16="http://schemas.microsoft.com/office/drawing/2014/main" id="{4FA7A4C7-6BB5-4861-86FC-A250AA0E5FE2}"/>
                </a:ext>
              </a:extLst>
            </p:cNvPr>
            <p:cNvSpPr txBox="1"/>
            <p:nvPr/>
          </p:nvSpPr>
          <p:spPr>
            <a:xfrm>
              <a:off x="4714876" y="3332977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TextBox 64">
              <a:extLst>
                <a:ext uri="{FF2B5EF4-FFF2-40B4-BE49-F238E27FC236}">
                  <a16:creationId xmlns:a16="http://schemas.microsoft.com/office/drawing/2014/main" id="{921F9B43-11C4-4595-A183-DA8723056911}"/>
                </a:ext>
              </a:extLst>
            </p:cNvPr>
            <p:cNvSpPr txBox="1"/>
            <p:nvPr/>
          </p:nvSpPr>
          <p:spPr>
            <a:xfrm>
              <a:off x="4500562" y="379494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TextBox 65">
              <a:extLst>
                <a:ext uri="{FF2B5EF4-FFF2-40B4-BE49-F238E27FC236}">
                  <a16:creationId xmlns:a16="http://schemas.microsoft.com/office/drawing/2014/main" id="{FB320F3F-AADA-48C1-9AF9-E6886F158514}"/>
                </a:ext>
              </a:extLst>
            </p:cNvPr>
            <p:cNvSpPr txBox="1"/>
            <p:nvPr/>
          </p:nvSpPr>
          <p:spPr>
            <a:xfrm>
              <a:off x="4572000" y="4286256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1" name="TextBox 66">
              <a:extLst>
                <a:ext uri="{FF2B5EF4-FFF2-40B4-BE49-F238E27FC236}">
                  <a16:creationId xmlns:a16="http://schemas.microsoft.com/office/drawing/2014/main" id="{1754C131-0E0A-45E6-B1D6-283D0D58B143}"/>
                </a:ext>
              </a:extLst>
            </p:cNvPr>
            <p:cNvSpPr txBox="1"/>
            <p:nvPr/>
          </p:nvSpPr>
          <p:spPr>
            <a:xfrm>
              <a:off x="4441824" y="486651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2" name="TextBox 67">
              <a:extLst>
                <a:ext uri="{FF2B5EF4-FFF2-40B4-BE49-F238E27FC236}">
                  <a16:creationId xmlns:a16="http://schemas.microsoft.com/office/drawing/2014/main" id="{9668A4E6-019C-4B63-8509-3FBE3FBA1C80}"/>
                </a:ext>
              </a:extLst>
            </p:cNvPr>
            <p:cNvSpPr txBox="1"/>
            <p:nvPr/>
          </p:nvSpPr>
          <p:spPr>
            <a:xfrm>
              <a:off x="4760914" y="545466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" name="TextBox 68">
              <a:extLst>
                <a:ext uri="{FF2B5EF4-FFF2-40B4-BE49-F238E27FC236}">
                  <a16:creationId xmlns:a16="http://schemas.microsoft.com/office/drawing/2014/main" id="{ABC84344-C5CB-4676-BE7D-519BDFAB36A7}"/>
                </a:ext>
              </a:extLst>
            </p:cNvPr>
            <p:cNvSpPr txBox="1"/>
            <p:nvPr/>
          </p:nvSpPr>
          <p:spPr>
            <a:xfrm>
              <a:off x="6143636" y="455930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4" name="TextBox 69">
              <a:extLst>
                <a:ext uri="{FF2B5EF4-FFF2-40B4-BE49-F238E27FC236}">
                  <a16:creationId xmlns:a16="http://schemas.microsoft.com/office/drawing/2014/main" id="{AA042A56-0589-4281-B598-08132B6DDB26}"/>
                </a:ext>
              </a:extLst>
            </p:cNvPr>
            <p:cNvSpPr txBox="1"/>
            <p:nvPr/>
          </p:nvSpPr>
          <p:spPr>
            <a:xfrm>
              <a:off x="6215074" y="350043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5" name="TextBox 70">
              <a:extLst>
                <a:ext uri="{FF2B5EF4-FFF2-40B4-BE49-F238E27FC236}">
                  <a16:creationId xmlns:a16="http://schemas.microsoft.com/office/drawing/2014/main" id="{2D39A5CE-CCD4-4760-A39F-359B4AD4A401}"/>
                </a:ext>
              </a:extLst>
            </p:cNvPr>
            <p:cNvSpPr txBox="1"/>
            <p:nvPr/>
          </p:nvSpPr>
          <p:spPr>
            <a:xfrm>
              <a:off x="3000364" y="435769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90C1DA7-D810-4E59-89AE-B11981CA97E8}"/>
                </a:ext>
              </a:extLst>
            </p:cNvPr>
            <p:cNvCxnSpPr>
              <a:stCxn id="93" idx="7"/>
              <a:endCxn id="94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TextBox 74">
              <a:extLst>
                <a:ext uri="{FF2B5EF4-FFF2-40B4-BE49-F238E27FC236}">
                  <a16:creationId xmlns:a16="http://schemas.microsoft.com/office/drawing/2014/main" id="{624B9E6F-64ED-4311-9DD4-089DDF48C8B4}"/>
                </a:ext>
              </a:extLst>
            </p:cNvPr>
            <p:cNvSpPr txBox="1"/>
            <p:nvPr/>
          </p:nvSpPr>
          <p:spPr>
            <a:xfrm>
              <a:off x="3149588" y="521495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C640F7D5-A0E9-4BE6-9799-3DABCAAE9121}"/>
              </a:ext>
            </a:extLst>
          </p:cNvPr>
          <p:cNvSpPr/>
          <p:nvPr/>
        </p:nvSpPr>
        <p:spPr>
          <a:xfrm>
            <a:off x="0" y="103651"/>
            <a:ext cx="25506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多段图的最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短路径 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59563" y="3937052"/>
            <a:ext cx="77153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设最优指标函数</a:t>
            </a:r>
            <a:r>
              <a:rPr lang="pt-BR" altLang="zh-CN" sz="2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pt-BR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表示状态</a:t>
            </a:r>
            <a:r>
              <a:rPr lang="pt-BR" altLang="zh-CN" sz="2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到终点</a:t>
            </a:r>
            <a:r>
              <a:rPr lang="pt-BR" altLang="zh-CN" sz="2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pt-BR" altLang="zh-CN" sz="2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表示阶段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则对应的状态转移方程如下：</a:t>
            </a:r>
          </a:p>
        </p:txBody>
      </p:sp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1524001" y="461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36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923668"/>
              </p:ext>
            </p:extLst>
          </p:nvPr>
        </p:nvGraphicFramePr>
        <p:xfrm>
          <a:off x="2111375" y="5821363"/>
          <a:ext cx="4130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6" r:id="rId4" imgW="2133600" imgH="292100" progId="">
                  <p:embed/>
                </p:oleObj>
              </mc:Choice>
              <mc:Fallback>
                <p:oleObj r:id="rId4" imgW="2133600" imgH="292100" progId="">
                  <p:embed/>
                  <p:pic>
                    <p:nvPicPr>
                      <p:cNvPr id="2836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5821363"/>
                        <a:ext cx="41306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1524001" y="461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3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29088"/>
              </p:ext>
            </p:extLst>
          </p:nvPr>
        </p:nvGraphicFramePr>
        <p:xfrm>
          <a:off x="2098675" y="5249863"/>
          <a:ext cx="12207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7" r:id="rId6" imgW="545863" imgH="190417" progId="">
                  <p:embed/>
                </p:oleObj>
              </mc:Choice>
              <mc:Fallback>
                <p:oleObj r:id="rId6" imgW="545863" imgH="190417" progId="">
                  <p:embed/>
                  <p:pic>
                    <p:nvPicPr>
                      <p:cNvPr id="283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5249863"/>
                        <a:ext cx="12207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8557232" y="1503255"/>
            <a:ext cx="37117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S</a:t>
            </a:r>
            <a:r>
              <a:rPr lang="en-US" altLang="zh-CN" sz="20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={</a:t>
            </a:r>
            <a:r>
              <a:rPr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B</a:t>
            </a:r>
            <a:r>
              <a:rPr lang="en-US" altLang="zh-CN" sz="20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B</a:t>
            </a:r>
            <a:r>
              <a:rPr lang="en-US" altLang="zh-CN" sz="20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B</a:t>
            </a:r>
            <a:r>
              <a:rPr lang="en-US" altLang="zh-CN" sz="20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表示第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阶段有的状态，也就是第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阶的节点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)={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表示第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个阶段从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B1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出发可到达的节点集合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52801" y="891147"/>
            <a:ext cx="1936457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符号示例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765C8D7-02AE-48FE-A3A9-4B0A28A6E287}"/>
              </a:ext>
            </a:extLst>
          </p:cNvPr>
          <p:cNvGrpSpPr/>
          <p:nvPr/>
        </p:nvGrpSpPr>
        <p:grpSpPr>
          <a:xfrm>
            <a:off x="1708732" y="146318"/>
            <a:ext cx="6848500" cy="3731912"/>
            <a:chOff x="1000100" y="2786058"/>
            <a:chExt cx="6357982" cy="3071834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D0B5223-4D6C-443E-A1B7-2D1BDEC845EE}"/>
                </a:ext>
              </a:extLst>
            </p:cNvPr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B3034C6-A003-4D38-830C-F1DB0157000D}"/>
                </a:ext>
              </a:extLst>
            </p:cNvPr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A73858C-BED5-4F62-9DC3-DBB41C421665}"/>
                </a:ext>
              </a:extLst>
            </p:cNvPr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54684AD8-8F3F-4620-A00D-2939DC14E17F}"/>
                </a:ext>
              </a:extLst>
            </p:cNvPr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196BC052-8B41-4462-9079-4E2A59797547}"/>
                </a:ext>
              </a:extLst>
            </p:cNvPr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CB8C2FD-1CB9-47A4-99D3-FEC987FD2D9D}"/>
                </a:ext>
              </a:extLst>
            </p:cNvPr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446933B-5F48-4962-A554-E2BBB087432D}"/>
                </a:ext>
              </a:extLst>
            </p:cNvPr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883732F1-56D7-4F7B-BD0D-B06D371559A8}"/>
                </a:ext>
              </a:extLst>
            </p:cNvPr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AEEAABB-0A4D-43AA-A552-1D79991AF7F0}"/>
                </a:ext>
              </a:extLst>
            </p:cNvPr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F24C621-5917-450E-A140-A55FDDB567EC}"/>
                </a:ext>
              </a:extLst>
            </p:cNvPr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9FAED800-AB0E-4BFC-8542-00ED026BFE59}"/>
                </a:ext>
              </a:extLst>
            </p:cNvPr>
            <p:cNvCxnSpPr>
              <a:stCxn id="60" idx="7"/>
              <a:endCxn id="61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16">
              <a:extLst>
                <a:ext uri="{FF2B5EF4-FFF2-40B4-BE49-F238E27FC236}">
                  <a16:creationId xmlns:a16="http://schemas.microsoft.com/office/drawing/2014/main" id="{C3A0B56C-C665-4575-B3A9-4E7AB7DA6F15}"/>
                </a:ext>
              </a:extLst>
            </p:cNvPr>
            <p:cNvSpPr txBox="1"/>
            <p:nvPr/>
          </p:nvSpPr>
          <p:spPr>
            <a:xfrm>
              <a:off x="1714480" y="342900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4CAE8025-EE11-4784-9567-D593B3D993CE}"/>
                </a:ext>
              </a:extLst>
            </p:cNvPr>
            <p:cNvCxnSpPr>
              <a:stCxn id="60" idx="6"/>
              <a:endCxn id="62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712DEDC7-A7CD-42D2-BB2C-CFD228E8CB21}"/>
                </a:ext>
              </a:extLst>
            </p:cNvPr>
            <p:cNvCxnSpPr>
              <a:stCxn id="60" idx="5"/>
              <a:endCxn id="63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09C210CE-0BFB-4B45-BFE9-A92DD3119903}"/>
                </a:ext>
              </a:extLst>
            </p:cNvPr>
            <p:cNvCxnSpPr>
              <a:stCxn id="61" idx="6"/>
              <a:endCxn id="64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E65A1CB-D96D-4F5E-932B-51380A5F2212}"/>
                </a:ext>
              </a:extLst>
            </p:cNvPr>
            <p:cNvCxnSpPr>
              <a:stCxn id="61" idx="5"/>
              <a:endCxn id="65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A3527CF5-13F1-4B88-9404-F07CE37B4ED0}"/>
                </a:ext>
              </a:extLst>
            </p:cNvPr>
            <p:cNvCxnSpPr>
              <a:stCxn id="62" idx="6"/>
              <a:endCxn id="65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AFFA32AD-FCAB-415E-BBB7-86CF98856DA4}"/>
                </a:ext>
              </a:extLst>
            </p:cNvPr>
            <p:cNvCxnSpPr>
              <a:stCxn id="62" idx="7"/>
              <a:endCxn id="64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CD91818B-A6D9-4302-8218-DE291D54B2E3}"/>
                </a:ext>
              </a:extLst>
            </p:cNvPr>
            <p:cNvCxnSpPr>
              <a:stCxn id="62" idx="5"/>
              <a:endCxn id="66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150D7378-3CB9-4AE9-9C8D-39CEDD8B4EFD}"/>
                </a:ext>
              </a:extLst>
            </p:cNvPr>
            <p:cNvCxnSpPr>
              <a:endCxn id="65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2C7AFA8-DE70-4430-961A-FFEE078E34F2}"/>
                </a:ext>
              </a:extLst>
            </p:cNvPr>
            <p:cNvCxnSpPr>
              <a:stCxn id="63" idx="6"/>
              <a:endCxn id="66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8111202F-F2FC-4A22-9038-70FA5E211B4A}"/>
                </a:ext>
              </a:extLst>
            </p:cNvPr>
            <p:cNvCxnSpPr>
              <a:stCxn id="64" idx="6"/>
              <a:endCxn id="67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8D0ADDB5-B65B-461D-889B-0B9B8ADE3934}"/>
                </a:ext>
              </a:extLst>
            </p:cNvPr>
            <p:cNvCxnSpPr>
              <a:stCxn id="64" idx="5"/>
              <a:endCxn id="68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5BF0B0C-425A-48A8-AF3F-8343A84ACBA3}"/>
                </a:ext>
              </a:extLst>
            </p:cNvPr>
            <p:cNvCxnSpPr>
              <a:stCxn id="65" idx="7"/>
              <a:endCxn id="67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552FDF8A-0CE4-4492-B130-98D355FF850A}"/>
                </a:ext>
              </a:extLst>
            </p:cNvPr>
            <p:cNvCxnSpPr>
              <a:stCxn id="65" idx="5"/>
              <a:endCxn id="68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165F204A-16DC-4A7E-AF3E-96E5E4C4452F}"/>
                </a:ext>
              </a:extLst>
            </p:cNvPr>
            <p:cNvCxnSpPr>
              <a:stCxn id="66" idx="6"/>
              <a:endCxn id="68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4B392F66-00FF-4FF2-9E9C-1383C7FEB5C8}"/>
                </a:ext>
              </a:extLst>
            </p:cNvPr>
            <p:cNvCxnSpPr>
              <a:stCxn id="66" idx="7"/>
              <a:endCxn id="67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4E35A21B-1BD3-4059-88D1-13655CC569F6}"/>
                </a:ext>
              </a:extLst>
            </p:cNvPr>
            <p:cNvCxnSpPr>
              <a:stCxn id="67" idx="6"/>
              <a:endCxn id="69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283C9CC9-50D1-4DC3-B6B1-FBC85E071665}"/>
                </a:ext>
              </a:extLst>
            </p:cNvPr>
            <p:cNvCxnSpPr>
              <a:stCxn id="68" idx="6"/>
              <a:endCxn id="69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54">
              <a:extLst>
                <a:ext uri="{FF2B5EF4-FFF2-40B4-BE49-F238E27FC236}">
                  <a16:creationId xmlns:a16="http://schemas.microsoft.com/office/drawing/2014/main" id="{3572E036-C945-49FC-9FE1-EA2610C3807B}"/>
                </a:ext>
              </a:extLst>
            </p:cNvPr>
            <p:cNvSpPr txBox="1"/>
            <p:nvPr/>
          </p:nvSpPr>
          <p:spPr>
            <a:xfrm>
              <a:off x="1866880" y="40005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TextBox 55">
              <a:extLst>
                <a:ext uri="{FF2B5EF4-FFF2-40B4-BE49-F238E27FC236}">
                  <a16:creationId xmlns:a16="http://schemas.microsoft.com/office/drawing/2014/main" id="{427C8C7F-20CB-4C6E-8095-0EA006463D8B}"/>
                </a:ext>
              </a:extLst>
            </p:cNvPr>
            <p:cNvSpPr txBox="1"/>
            <p:nvPr/>
          </p:nvSpPr>
          <p:spPr>
            <a:xfrm>
              <a:off x="1928794" y="478632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TextBox 56">
              <a:extLst>
                <a:ext uri="{FF2B5EF4-FFF2-40B4-BE49-F238E27FC236}">
                  <a16:creationId xmlns:a16="http://schemas.microsoft.com/office/drawing/2014/main" id="{68D90C77-80AC-4C17-929B-A59BB51A7006}"/>
                </a:ext>
              </a:extLst>
            </p:cNvPr>
            <p:cNvSpPr txBox="1"/>
            <p:nvPr/>
          </p:nvSpPr>
          <p:spPr>
            <a:xfrm>
              <a:off x="2928926" y="278605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TextBox 57">
              <a:extLst>
                <a:ext uri="{FF2B5EF4-FFF2-40B4-BE49-F238E27FC236}">
                  <a16:creationId xmlns:a16="http://schemas.microsoft.com/office/drawing/2014/main" id="{8C05CB33-B592-4E6F-BF9E-0DA6583F3EAD}"/>
                </a:ext>
              </a:extLst>
            </p:cNvPr>
            <p:cNvSpPr txBox="1"/>
            <p:nvPr/>
          </p:nvSpPr>
          <p:spPr>
            <a:xfrm>
              <a:off x="2954326" y="3139301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58">
              <a:extLst>
                <a:ext uri="{FF2B5EF4-FFF2-40B4-BE49-F238E27FC236}">
                  <a16:creationId xmlns:a16="http://schemas.microsoft.com/office/drawing/2014/main" id="{D606EABD-1BFC-4344-93FF-31C4626AE41A}"/>
                </a:ext>
              </a:extLst>
            </p:cNvPr>
            <p:cNvSpPr txBox="1"/>
            <p:nvPr/>
          </p:nvSpPr>
          <p:spPr>
            <a:xfrm>
              <a:off x="2908288" y="374015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Box 59">
              <a:extLst>
                <a:ext uri="{FF2B5EF4-FFF2-40B4-BE49-F238E27FC236}">
                  <a16:creationId xmlns:a16="http://schemas.microsoft.com/office/drawing/2014/main" id="{670A935E-4D99-4A1D-968E-AABA353FAE5F}"/>
                </a:ext>
              </a:extLst>
            </p:cNvPr>
            <p:cNvSpPr txBox="1"/>
            <p:nvPr/>
          </p:nvSpPr>
          <p:spPr>
            <a:xfrm>
              <a:off x="3000364" y="40386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TextBox 60">
              <a:extLst>
                <a:ext uri="{FF2B5EF4-FFF2-40B4-BE49-F238E27FC236}">
                  <a16:creationId xmlns:a16="http://schemas.microsoft.com/office/drawing/2014/main" id="{6622D265-A4FE-42B9-8C92-8BE291C5B4AE}"/>
                </a:ext>
              </a:extLst>
            </p:cNvPr>
            <p:cNvSpPr txBox="1"/>
            <p:nvPr/>
          </p:nvSpPr>
          <p:spPr>
            <a:xfrm>
              <a:off x="2844788" y="494189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Box 61">
              <a:extLst>
                <a:ext uri="{FF2B5EF4-FFF2-40B4-BE49-F238E27FC236}">
                  <a16:creationId xmlns:a16="http://schemas.microsoft.com/office/drawing/2014/main" id="{F442665B-9353-47DF-8090-E21D15271890}"/>
                </a:ext>
              </a:extLst>
            </p:cNvPr>
            <p:cNvSpPr txBox="1"/>
            <p:nvPr/>
          </p:nvSpPr>
          <p:spPr>
            <a:xfrm>
              <a:off x="2997188" y="558089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TextBox 62">
              <a:extLst>
                <a:ext uri="{FF2B5EF4-FFF2-40B4-BE49-F238E27FC236}">
                  <a16:creationId xmlns:a16="http://schemas.microsoft.com/office/drawing/2014/main" id="{E0DCAFC0-5F35-4178-9422-AB695F5BA7B5}"/>
                </a:ext>
              </a:extLst>
            </p:cNvPr>
            <p:cNvSpPr txBox="1"/>
            <p:nvPr/>
          </p:nvSpPr>
          <p:spPr>
            <a:xfrm>
              <a:off x="4786314" y="292893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TextBox 63">
              <a:extLst>
                <a:ext uri="{FF2B5EF4-FFF2-40B4-BE49-F238E27FC236}">
                  <a16:creationId xmlns:a16="http://schemas.microsoft.com/office/drawing/2014/main" id="{4AA10114-D442-48CC-91A8-DA36376A51DF}"/>
                </a:ext>
              </a:extLst>
            </p:cNvPr>
            <p:cNvSpPr txBox="1"/>
            <p:nvPr/>
          </p:nvSpPr>
          <p:spPr>
            <a:xfrm>
              <a:off x="4714876" y="3332977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64">
              <a:extLst>
                <a:ext uri="{FF2B5EF4-FFF2-40B4-BE49-F238E27FC236}">
                  <a16:creationId xmlns:a16="http://schemas.microsoft.com/office/drawing/2014/main" id="{0827EDE6-D9D1-41F3-81BE-73D6C1F117C1}"/>
                </a:ext>
              </a:extLst>
            </p:cNvPr>
            <p:cNvSpPr txBox="1"/>
            <p:nvPr/>
          </p:nvSpPr>
          <p:spPr>
            <a:xfrm>
              <a:off x="4500562" y="379494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TextBox 65">
              <a:extLst>
                <a:ext uri="{FF2B5EF4-FFF2-40B4-BE49-F238E27FC236}">
                  <a16:creationId xmlns:a16="http://schemas.microsoft.com/office/drawing/2014/main" id="{FCCEB135-2C1C-4DDD-B058-34C0C03F7573}"/>
                </a:ext>
              </a:extLst>
            </p:cNvPr>
            <p:cNvSpPr txBox="1"/>
            <p:nvPr/>
          </p:nvSpPr>
          <p:spPr>
            <a:xfrm>
              <a:off x="4572000" y="4286256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TextBox 66">
              <a:extLst>
                <a:ext uri="{FF2B5EF4-FFF2-40B4-BE49-F238E27FC236}">
                  <a16:creationId xmlns:a16="http://schemas.microsoft.com/office/drawing/2014/main" id="{586ABD29-E05F-4E69-8A92-7AC3E04F5B32}"/>
                </a:ext>
              </a:extLst>
            </p:cNvPr>
            <p:cNvSpPr txBox="1"/>
            <p:nvPr/>
          </p:nvSpPr>
          <p:spPr>
            <a:xfrm>
              <a:off x="4441824" y="486651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67">
              <a:extLst>
                <a:ext uri="{FF2B5EF4-FFF2-40B4-BE49-F238E27FC236}">
                  <a16:creationId xmlns:a16="http://schemas.microsoft.com/office/drawing/2014/main" id="{54C6B22C-E974-4F97-9023-CFE5F6D51679}"/>
                </a:ext>
              </a:extLst>
            </p:cNvPr>
            <p:cNvSpPr txBox="1"/>
            <p:nvPr/>
          </p:nvSpPr>
          <p:spPr>
            <a:xfrm>
              <a:off x="4760914" y="545466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68">
              <a:extLst>
                <a:ext uri="{FF2B5EF4-FFF2-40B4-BE49-F238E27FC236}">
                  <a16:creationId xmlns:a16="http://schemas.microsoft.com/office/drawing/2014/main" id="{00426314-1C8E-434F-8C4D-A6B7A0D91139}"/>
                </a:ext>
              </a:extLst>
            </p:cNvPr>
            <p:cNvSpPr txBox="1"/>
            <p:nvPr/>
          </p:nvSpPr>
          <p:spPr>
            <a:xfrm>
              <a:off x="6143636" y="455930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69">
              <a:extLst>
                <a:ext uri="{FF2B5EF4-FFF2-40B4-BE49-F238E27FC236}">
                  <a16:creationId xmlns:a16="http://schemas.microsoft.com/office/drawing/2014/main" id="{EC471DC2-B8D5-4F78-A5A2-5F6CDF4B9877}"/>
                </a:ext>
              </a:extLst>
            </p:cNvPr>
            <p:cNvSpPr txBox="1"/>
            <p:nvPr/>
          </p:nvSpPr>
          <p:spPr>
            <a:xfrm>
              <a:off x="6215074" y="350043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70">
              <a:extLst>
                <a:ext uri="{FF2B5EF4-FFF2-40B4-BE49-F238E27FC236}">
                  <a16:creationId xmlns:a16="http://schemas.microsoft.com/office/drawing/2014/main" id="{773D27B3-D019-4102-A972-DBDC3AE8EFB0}"/>
                </a:ext>
              </a:extLst>
            </p:cNvPr>
            <p:cNvSpPr txBox="1"/>
            <p:nvPr/>
          </p:nvSpPr>
          <p:spPr>
            <a:xfrm>
              <a:off x="3000364" y="435769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A35D9F4A-20C1-4466-B571-3A00E70CA784}"/>
                </a:ext>
              </a:extLst>
            </p:cNvPr>
            <p:cNvCxnSpPr>
              <a:stCxn id="63" idx="7"/>
              <a:endCxn id="64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74">
              <a:extLst>
                <a:ext uri="{FF2B5EF4-FFF2-40B4-BE49-F238E27FC236}">
                  <a16:creationId xmlns:a16="http://schemas.microsoft.com/office/drawing/2014/main" id="{FB01E4CB-67E5-4E6D-BC44-F262BDFDC5E0}"/>
                </a:ext>
              </a:extLst>
            </p:cNvPr>
            <p:cNvSpPr txBox="1"/>
            <p:nvPr/>
          </p:nvSpPr>
          <p:spPr>
            <a:xfrm>
              <a:off x="3149588" y="521495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圆角矩形标注 1"/>
          <p:cNvSpPr/>
          <p:nvPr/>
        </p:nvSpPr>
        <p:spPr>
          <a:xfrm>
            <a:off x="7479940" y="4866341"/>
            <a:ext cx="3928289" cy="1272229"/>
          </a:xfrm>
          <a:prstGeom prst="wedgeRoundRectCallout">
            <a:avLst>
              <a:gd name="adj1" fmla="val -69217"/>
              <a:gd name="adj2" fmla="val 302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、原问题？子问题？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、子问题需要求解几次</a:t>
            </a:r>
            <a:endParaRPr lang="zh-CN" altLang="en-US" sz="2400" b="1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640F7D5-A0E9-4BE6-9799-3DABCAAE9121}"/>
              </a:ext>
            </a:extLst>
          </p:cNvPr>
          <p:cNvSpPr/>
          <p:nvPr/>
        </p:nvSpPr>
        <p:spPr>
          <a:xfrm>
            <a:off x="0" y="103651"/>
            <a:ext cx="25506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多段图的最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短路径 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9951" y="399696"/>
            <a:ext cx="661558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3600" b="1" dirty="0">
                <a:solidFill>
                  <a:srgbClr val="FF0000"/>
                </a:solidFill>
                <a:latin typeface="+mn-ea"/>
                <a:cs typeface="Consolas" pitchFamily="49" charset="0"/>
              </a:rPr>
              <a:t>动态规划问题的解法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09852" y="1520456"/>
            <a:ext cx="4888120" cy="16218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216000" r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逆序解法</a:t>
            </a:r>
            <a:endParaRPr lang="en-US" altLang="zh-CN" sz="2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顺序解法</a:t>
            </a:r>
            <a:endParaRPr lang="zh-CN" altLang="en-US" sz="2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40F7D5-A0E9-4BE6-9799-3DABCAAE9121}"/>
              </a:ext>
            </a:extLst>
          </p:cNvPr>
          <p:cNvSpPr/>
          <p:nvPr/>
        </p:nvSpPr>
        <p:spPr>
          <a:xfrm>
            <a:off x="0" y="103651"/>
            <a:ext cx="25506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多段图的最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短路径 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98046" y="2857532"/>
            <a:ext cx="3064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求解</a:t>
            </a:r>
            <a:r>
              <a:rPr lang="pt-BR" altLang="zh-CN" sz="28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E</a:t>
            </a:r>
            <a:r>
              <a:rPr lang="zh-CN" altLang="zh-CN" sz="28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→</a:t>
            </a:r>
            <a:r>
              <a:rPr lang="pt-BR" altLang="zh-CN" sz="28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A</a:t>
            </a:r>
            <a:r>
              <a:rPr lang="zh-CN" altLang="zh-CN" sz="2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的过程</a:t>
            </a:r>
            <a:endParaRPr lang="en-US" altLang="zh-CN" sz="2800" dirty="0">
              <a:solidFill>
                <a:srgbClr val="0000FF"/>
              </a:solidFill>
              <a:latin typeface="+mn-ea"/>
              <a:cs typeface="Consolas" pitchFamily="49" charset="0"/>
            </a:endParaRPr>
          </a:p>
          <a:p>
            <a:r>
              <a:rPr lang="pt-BR" altLang="zh-CN" sz="2800" dirty="0">
                <a:solidFill>
                  <a:srgbClr val="9900FF"/>
                </a:solidFill>
                <a:latin typeface="+mn-ea"/>
                <a:cs typeface="Consolas" pitchFamily="49" charset="0"/>
              </a:rPr>
              <a:t>next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：</a:t>
            </a:r>
            <a:r>
              <a:rPr lang="zh-CN" altLang="zh-CN" sz="2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后继顶点</a:t>
            </a:r>
            <a:endParaRPr lang="zh-CN" altLang="en-US" sz="2800" dirty="0">
              <a:solidFill>
                <a:srgbClr val="0000FF"/>
              </a:solidFill>
              <a:latin typeface="+mn-ea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66357" y="5408745"/>
            <a:ext cx="1026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 第</a:t>
            </a:r>
            <a:r>
              <a:rPr lang="en-US" altLang="zh-CN" sz="2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en-US" altLang="zh-CN" sz="2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(E)=0</a:t>
            </a:r>
            <a:endParaRPr lang="zh-CN" altLang="zh-CN" sz="2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7654818" y="1291779"/>
            <a:ext cx="928694" cy="3424224"/>
            <a:chOff x="500034" y="1971342"/>
            <a:chExt cx="928694" cy="296083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2503306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0367" y="1971342"/>
              <a:ext cx="642942" cy="345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1B950B0-B228-4737-BE60-2BC34282C248}"/>
              </a:ext>
            </a:extLst>
          </p:cNvPr>
          <p:cNvGrpSpPr/>
          <p:nvPr/>
        </p:nvGrpSpPr>
        <p:grpSpPr>
          <a:xfrm>
            <a:off x="1627369" y="1588157"/>
            <a:ext cx="6848500" cy="3731912"/>
            <a:chOff x="1000100" y="2786058"/>
            <a:chExt cx="6357982" cy="3071834"/>
          </a:xfrm>
        </p:grpSpPr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A74BBF66-85FB-4B74-9CF8-5F35F434FD19}"/>
                </a:ext>
              </a:extLst>
            </p:cNvPr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45DFE81F-D149-44C5-805A-AAA4608F7F84}"/>
                </a:ext>
              </a:extLst>
            </p:cNvPr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B415C76E-84DB-4A12-A85E-2DE5F68735C6}"/>
                </a:ext>
              </a:extLst>
            </p:cNvPr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BE08E387-C0D3-4C5F-BC83-67E803E48F23}"/>
                </a:ext>
              </a:extLst>
            </p:cNvPr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0C125A65-29DE-4E3E-965C-F4867D70ED0B}"/>
                </a:ext>
              </a:extLst>
            </p:cNvPr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9C808336-A282-4059-9745-E443F743692E}"/>
                </a:ext>
              </a:extLst>
            </p:cNvPr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CD8D524D-C170-492E-8F2D-1CB03B9AE18A}"/>
                </a:ext>
              </a:extLst>
            </p:cNvPr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A514FE7B-861F-4922-8719-BE93487C1FDA}"/>
                </a:ext>
              </a:extLst>
            </p:cNvPr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FAE84805-BD29-4C98-A628-3782804B2654}"/>
                </a:ext>
              </a:extLst>
            </p:cNvPr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C0443471-32F1-4D8C-A189-9E676112C8ED}"/>
                </a:ext>
              </a:extLst>
            </p:cNvPr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99F250EB-23ED-469E-A064-1E0A61EBF9D2}"/>
                </a:ext>
              </a:extLst>
            </p:cNvPr>
            <p:cNvCxnSpPr>
              <a:stCxn id="107" idx="7"/>
              <a:endCxn id="108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6">
              <a:extLst>
                <a:ext uri="{FF2B5EF4-FFF2-40B4-BE49-F238E27FC236}">
                  <a16:creationId xmlns:a16="http://schemas.microsoft.com/office/drawing/2014/main" id="{ED078E0A-AED4-432D-9D60-0632530ECFBA}"/>
                </a:ext>
              </a:extLst>
            </p:cNvPr>
            <p:cNvSpPr txBox="1"/>
            <p:nvPr/>
          </p:nvSpPr>
          <p:spPr>
            <a:xfrm>
              <a:off x="1714480" y="342900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E6CAF719-D0CF-4A99-B8F6-490C9BA4E692}"/>
                </a:ext>
              </a:extLst>
            </p:cNvPr>
            <p:cNvCxnSpPr>
              <a:stCxn id="107" idx="6"/>
              <a:endCxn id="109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0AE42C34-FD98-49C4-8526-99C197AF4085}"/>
                </a:ext>
              </a:extLst>
            </p:cNvPr>
            <p:cNvCxnSpPr>
              <a:stCxn id="107" idx="5"/>
              <a:endCxn id="110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D37CC406-80E2-4DE1-B4F2-6D8E169A150C}"/>
                </a:ext>
              </a:extLst>
            </p:cNvPr>
            <p:cNvCxnSpPr>
              <a:stCxn id="108" idx="6"/>
              <a:endCxn id="111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508A0AD-0550-43E4-A227-2A616819D180}"/>
                </a:ext>
              </a:extLst>
            </p:cNvPr>
            <p:cNvCxnSpPr>
              <a:stCxn id="108" idx="5"/>
              <a:endCxn id="112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E79F5147-33A7-46F5-BF49-3450C9B4B891}"/>
                </a:ext>
              </a:extLst>
            </p:cNvPr>
            <p:cNvCxnSpPr>
              <a:stCxn id="109" idx="6"/>
              <a:endCxn id="112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ED115F2A-F0F8-449B-A918-AA158D8DD0FC}"/>
                </a:ext>
              </a:extLst>
            </p:cNvPr>
            <p:cNvCxnSpPr>
              <a:stCxn id="109" idx="7"/>
              <a:endCxn id="111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510B69DD-77B4-4B8C-9540-22B48AD1DF22}"/>
                </a:ext>
              </a:extLst>
            </p:cNvPr>
            <p:cNvCxnSpPr>
              <a:stCxn id="109" idx="5"/>
              <a:endCxn id="113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AF99DAC8-7DC3-45E9-A04C-5C22B288EE04}"/>
                </a:ext>
              </a:extLst>
            </p:cNvPr>
            <p:cNvCxnSpPr>
              <a:endCxn id="112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02967727-7992-440B-926D-7D0D9173A40E}"/>
                </a:ext>
              </a:extLst>
            </p:cNvPr>
            <p:cNvCxnSpPr>
              <a:stCxn id="110" idx="6"/>
              <a:endCxn id="113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54C24896-8C0F-494E-B696-4D13DA39E83D}"/>
                </a:ext>
              </a:extLst>
            </p:cNvPr>
            <p:cNvCxnSpPr>
              <a:stCxn id="111" idx="6"/>
              <a:endCxn id="114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74112E92-17A1-4AFD-A186-1187824ACB15}"/>
                </a:ext>
              </a:extLst>
            </p:cNvPr>
            <p:cNvCxnSpPr>
              <a:stCxn id="111" idx="5"/>
              <a:endCxn id="115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1FBF9DF0-B304-4EDD-9FE5-5DCD3D21C09A}"/>
                </a:ext>
              </a:extLst>
            </p:cNvPr>
            <p:cNvCxnSpPr>
              <a:stCxn id="112" idx="7"/>
              <a:endCxn id="114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2B7E310D-837C-4442-B911-1437B5349703}"/>
                </a:ext>
              </a:extLst>
            </p:cNvPr>
            <p:cNvCxnSpPr>
              <a:stCxn id="112" idx="5"/>
              <a:endCxn id="115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8CE5B58C-AFCE-439E-A1CB-64FEDB395E51}"/>
                </a:ext>
              </a:extLst>
            </p:cNvPr>
            <p:cNvCxnSpPr>
              <a:stCxn id="113" idx="6"/>
              <a:endCxn id="115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72F131C9-BF22-4B33-89F6-E61D1F164F84}"/>
                </a:ext>
              </a:extLst>
            </p:cNvPr>
            <p:cNvCxnSpPr>
              <a:stCxn id="113" idx="7"/>
              <a:endCxn id="114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9891D825-42B3-425C-8028-6A7CC06EBDAB}"/>
                </a:ext>
              </a:extLst>
            </p:cNvPr>
            <p:cNvCxnSpPr>
              <a:stCxn id="114" idx="6"/>
              <a:endCxn id="116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C1BFBC1B-56ED-40C4-B4AE-9B5BA32BE9ED}"/>
                </a:ext>
              </a:extLst>
            </p:cNvPr>
            <p:cNvCxnSpPr>
              <a:stCxn id="115" idx="6"/>
              <a:endCxn id="116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TextBox 54">
              <a:extLst>
                <a:ext uri="{FF2B5EF4-FFF2-40B4-BE49-F238E27FC236}">
                  <a16:creationId xmlns:a16="http://schemas.microsoft.com/office/drawing/2014/main" id="{8B14951F-B33B-4962-A151-63A7590FD1DA}"/>
                </a:ext>
              </a:extLst>
            </p:cNvPr>
            <p:cNvSpPr txBox="1"/>
            <p:nvPr/>
          </p:nvSpPr>
          <p:spPr>
            <a:xfrm>
              <a:off x="1866880" y="40005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" name="TextBox 55">
              <a:extLst>
                <a:ext uri="{FF2B5EF4-FFF2-40B4-BE49-F238E27FC236}">
                  <a16:creationId xmlns:a16="http://schemas.microsoft.com/office/drawing/2014/main" id="{4AD12F39-DDEE-49DE-922C-DC4CBE46293F}"/>
                </a:ext>
              </a:extLst>
            </p:cNvPr>
            <p:cNvSpPr txBox="1"/>
            <p:nvPr/>
          </p:nvSpPr>
          <p:spPr>
            <a:xfrm>
              <a:off x="1928794" y="478632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8" name="TextBox 56">
              <a:extLst>
                <a:ext uri="{FF2B5EF4-FFF2-40B4-BE49-F238E27FC236}">
                  <a16:creationId xmlns:a16="http://schemas.microsoft.com/office/drawing/2014/main" id="{6B2B9D52-B64C-4BF4-A1D2-19F44F854440}"/>
                </a:ext>
              </a:extLst>
            </p:cNvPr>
            <p:cNvSpPr txBox="1"/>
            <p:nvPr/>
          </p:nvSpPr>
          <p:spPr>
            <a:xfrm>
              <a:off x="2928926" y="278605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9" name="TextBox 57">
              <a:extLst>
                <a:ext uri="{FF2B5EF4-FFF2-40B4-BE49-F238E27FC236}">
                  <a16:creationId xmlns:a16="http://schemas.microsoft.com/office/drawing/2014/main" id="{732F5C10-C676-45AF-B9B0-B8DE18CF3E24}"/>
                </a:ext>
              </a:extLst>
            </p:cNvPr>
            <p:cNvSpPr txBox="1"/>
            <p:nvPr/>
          </p:nvSpPr>
          <p:spPr>
            <a:xfrm>
              <a:off x="2954326" y="3139301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0" name="TextBox 58">
              <a:extLst>
                <a:ext uri="{FF2B5EF4-FFF2-40B4-BE49-F238E27FC236}">
                  <a16:creationId xmlns:a16="http://schemas.microsoft.com/office/drawing/2014/main" id="{DB2278B2-A0D3-4FDA-B59B-9E10FC603C51}"/>
                </a:ext>
              </a:extLst>
            </p:cNvPr>
            <p:cNvSpPr txBox="1"/>
            <p:nvPr/>
          </p:nvSpPr>
          <p:spPr>
            <a:xfrm>
              <a:off x="2908288" y="374015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1" name="TextBox 59">
              <a:extLst>
                <a:ext uri="{FF2B5EF4-FFF2-40B4-BE49-F238E27FC236}">
                  <a16:creationId xmlns:a16="http://schemas.microsoft.com/office/drawing/2014/main" id="{A5D212C6-0D62-42B4-81B8-D8A0C5E06FFD}"/>
                </a:ext>
              </a:extLst>
            </p:cNvPr>
            <p:cNvSpPr txBox="1"/>
            <p:nvPr/>
          </p:nvSpPr>
          <p:spPr>
            <a:xfrm>
              <a:off x="3000364" y="40386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2" name="TextBox 60">
              <a:extLst>
                <a:ext uri="{FF2B5EF4-FFF2-40B4-BE49-F238E27FC236}">
                  <a16:creationId xmlns:a16="http://schemas.microsoft.com/office/drawing/2014/main" id="{1A1395B5-D411-431E-924D-D5175FFAF0B8}"/>
                </a:ext>
              </a:extLst>
            </p:cNvPr>
            <p:cNvSpPr txBox="1"/>
            <p:nvPr/>
          </p:nvSpPr>
          <p:spPr>
            <a:xfrm>
              <a:off x="2844788" y="494189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" name="TextBox 61">
              <a:extLst>
                <a:ext uri="{FF2B5EF4-FFF2-40B4-BE49-F238E27FC236}">
                  <a16:creationId xmlns:a16="http://schemas.microsoft.com/office/drawing/2014/main" id="{ED1D58F3-182E-42CF-9780-D096FE4D437D}"/>
                </a:ext>
              </a:extLst>
            </p:cNvPr>
            <p:cNvSpPr txBox="1"/>
            <p:nvPr/>
          </p:nvSpPr>
          <p:spPr>
            <a:xfrm>
              <a:off x="2997188" y="558089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" name="TextBox 62">
              <a:extLst>
                <a:ext uri="{FF2B5EF4-FFF2-40B4-BE49-F238E27FC236}">
                  <a16:creationId xmlns:a16="http://schemas.microsoft.com/office/drawing/2014/main" id="{2B6A5FFA-0139-4F8E-AB13-D2D3FC1C1E85}"/>
                </a:ext>
              </a:extLst>
            </p:cNvPr>
            <p:cNvSpPr txBox="1"/>
            <p:nvPr/>
          </p:nvSpPr>
          <p:spPr>
            <a:xfrm>
              <a:off x="4786314" y="292893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5" name="TextBox 63">
              <a:extLst>
                <a:ext uri="{FF2B5EF4-FFF2-40B4-BE49-F238E27FC236}">
                  <a16:creationId xmlns:a16="http://schemas.microsoft.com/office/drawing/2014/main" id="{ABCA4FF9-9A82-42DE-848D-F3E710FC3C11}"/>
                </a:ext>
              </a:extLst>
            </p:cNvPr>
            <p:cNvSpPr txBox="1"/>
            <p:nvPr/>
          </p:nvSpPr>
          <p:spPr>
            <a:xfrm>
              <a:off x="4714876" y="3332977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6" name="TextBox 64">
              <a:extLst>
                <a:ext uri="{FF2B5EF4-FFF2-40B4-BE49-F238E27FC236}">
                  <a16:creationId xmlns:a16="http://schemas.microsoft.com/office/drawing/2014/main" id="{547BC557-5FCE-43FB-9E10-3B95778FCF29}"/>
                </a:ext>
              </a:extLst>
            </p:cNvPr>
            <p:cNvSpPr txBox="1"/>
            <p:nvPr/>
          </p:nvSpPr>
          <p:spPr>
            <a:xfrm>
              <a:off x="4500562" y="379494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7" name="TextBox 65">
              <a:extLst>
                <a:ext uri="{FF2B5EF4-FFF2-40B4-BE49-F238E27FC236}">
                  <a16:creationId xmlns:a16="http://schemas.microsoft.com/office/drawing/2014/main" id="{0D81B1B0-874E-4BD8-BB7D-F223A32568DE}"/>
                </a:ext>
              </a:extLst>
            </p:cNvPr>
            <p:cNvSpPr txBox="1"/>
            <p:nvPr/>
          </p:nvSpPr>
          <p:spPr>
            <a:xfrm>
              <a:off x="4572000" y="4286256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8" name="TextBox 66">
              <a:extLst>
                <a:ext uri="{FF2B5EF4-FFF2-40B4-BE49-F238E27FC236}">
                  <a16:creationId xmlns:a16="http://schemas.microsoft.com/office/drawing/2014/main" id="{8BADB19F-432A-43C5-B03E-0F35B9654DB4}"/>
                </a:ext>
              </a:extLst>
            </p:cNvPr>
            <p:cNvSpPr txBox="1"/>
            <p:nvPr/>
          </p:nvSpPr>
          <p:spPr>
            <a:xfrm>
              <a:off x="4441824" y="486651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9" name="TextBox 67">
              <a:extLst>
                <a:ext uri="{FF2B5EF4-FFF2-40B4-BE49-F238E27FC236}">
                  <a16:creationId xmlns:a16="http://schemas.microsoft.com/office/drawing/2014/main" id="{D81A436C-AECC-41B5-8E94-A19D1FF08C19}"/>
                </a:ext>
              </a:extLst>
            </p:cNvPr>
            <p:cNvSpPr txBox="1"/>
            <p:nvPr/>
          </p:nvSpPr>
          <p:spPr>
            <a:xfrm>
              <a:off x="4760914" y="545466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0" name="TextBox 68">
              <a:extLst>
                <a:ext uri="{FF2B5EF4-FFF2-40B4-BE49-F238E27FC236}">
                  <a16:creationId xmlns:a16="http://schemas.microsoft.com/office/drawing/2014/main" id="{97DC6229-E698-45B3-B0AD-33420E3A034F}"/>
                </a:ext>
              </a:extLst>
            </p:cNvPr>
            <p:cNvSpPr txBox="1"/>
            <p:nvPr/>
          </p:nvSpPr>
          <p:spPr>
            <a:xfrm>
              <a:off x="6143636" y="455930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1" name="TextBox 69">
              <a:extLst>
                <a:ext uri="{FF2B5EF4-FFF2-40B4-BE49-F238E27FC236}">
                  <a16:creationId xmlns:a16="http://schemas.microsoft.com/office/drawing/2014/main" id="{E88B0790-91A8-40A4-B719-DCFB7E1EFF59}"/>
                </a:ext>
              </a:extLst>
            </p:cNvPr>
            <p:cNvSpPr txBox="1"/>
            <p:nvPr/>
          </p:nvSpPr>
          <p:spPr>
            <a:xfrm>
              <a:off x="6215074" y="350043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2" name="TextBox 70">
              <a:extLst>
                <a:ext uri="{FF2B5EF4-FFF2-40B4-BE49-F238E27FC236}">
                  <a16:creationId xmlns:a16="http://schemas.microsoft.com/office/drawing/2014/main" id="{8355478A-726B-455D-BAC0-5E1DC60FE1EB}"/>
                </a:ext>
              </a:extLst>
            </p:cNvPr>
            <p:cNvSpPr txBox="1"/>
            <p:nvPr/>
          </p:nvSpPr>
          <p:spPr>
            <a:xfrm>
              <a:off x="3000364" y="435769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8B90DDBF-AE83-4CF7-9C1B-A4D1668C2B51}"/>
                </a:ext>
              </a:extLst>
            </p:cNvPr>
            <p:cNvCxnSpPr>
              <a:stCxn id="110" idx="7"/>
              <a:endCxn id="111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TextBox 74">
              <a:extLst>
                <a:ext uri="{FF2B5EF4-FFF2-40B4-BE49-F238E27FC236}">
                  <a16:creationId xmlns:a16="http://schemas.microsoft.com/office/drawing/2014/main" id="{AA9F5EC1-4045-43F8-ACD2-B9A559EEAA78}"/>
                </a:ext>
              </a:extLst>
            </p:cNvPr>
            <p:cNvSpPr txBox="1"/>
            <p:nvPr/>
          </p:nvSpPr>
          <p:spPr>
            <a:xfrm>
              <a:off x="3149588" y="521495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8" name="TextBox 1">
            <a:extLst>
              <a:ext uri="{FF2B5EF4-FFF2-40B4-BE49-F238E27FC236}">
                <a16:creationId xmlns:a16="http://schemas.microsoft.com/office/drawing/2014/main" id="{C55014C6-75D8-4D9E-B8BC-47D7D614CF64}"/>
              </a:ext>
            </a:extLst>
          </p:cNvPr>
          <p:cNvSpPr txBox="1"/>
          <p:nvPr/>
        </p:nvSpPr>
        <p:spPr>
          <a:xfrm>
            <a:off x="-390126" y="594980"/>
            <a:ext cx="3434999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FF0000"/>
                </a:solidFill>
                <a:latin typeface="+mn-ea"/>
                <a:cs typeface="Consolas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（</a:t>
            </a:r>
            <a:r>
              <a:rPr lang="pt-BR" altLang="zh-CN" dirty="0"/>
              <a:t>1</a:t>
            </a:r>
            <a:r>
              <a:rPr lang="zh-CN" altLang="zh-CN" dirty="0"/>
              <a:t>）逆序解法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640F7D5-A0E9-4BE6-9799-3DABCAAE9121}"/>
              </a:ext>
            </a:extLst>
          </p:cNvPr>
          <p:cNvSpPr/>
          <p:nvPr/>
        </p:nvSpPr>
        <p:spPr>
          <a:xfrm>
            <a:off x="0" y="103651"/>
            <a:ext cx="25506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多段图的最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短路径 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28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12385" y="2665858"/>
            <a:ext cx="3064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求解</a:t>
            </a:r>
            <a:r>
              <a:rPr lang="pt-BR" altLang="zh-CN" sz="28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E</a:t>
            </a:r>
            <a:r>
              <a:rPr lang="zh-CN" altLang="zh-CN" sz="28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→</a:t>
            </a:r>
            <a:r>
              <a:rPr lang="pt-BR" altLang="zh-CN" sz="2800" dirty="0">
                <a:solidFill>
                  <a:srgbClr val="FF0000"/>
                </a:solidFill>
                <a:latin typeface="+mn-ea"/>
                <a:cs typeface="Consolas" pitchFamily="49" charset="0"/>
              </a:rPr>
              <a:t>A</a:t>
            </a:r>
            <a:r>
              <a:rPr lang="zh-CN" altLang="zh-CN" sz="2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的过程</a:t>
            </a:r>
            <a:endParaRPr lang="en-US" altLang="zh-CN" sz="2800" dirty="0">
              <a:solidFill>
                <a:srgbClr val="0000FF"/>
              </a:solidFill>
              <a:latin typeface="+mn-ea"/>
              <a:cs typeface="Consolas" pitchFamily="49" charset="0"/>
            </a:endParaRPr>
          </a:p>
          <a:p>
            <a:r>
              <a:rPr lang="pt-BR" altLang="zh-CN" sz="2800" dirty="0">
                <a:solidFill>
                  <a:srgbClr val="9900FF"/>
                </a:solidFill>
                <a:latin typeface="+mn-ea"/>
                <a:cs typeface="Consolas" pitchFamily="49" charset="0"/>
              </a:rPr>
              <a:t>next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：</a:t>
            </a:r>
            <a:r>
              <a:rPr lang="zh-CN" altLang="zh-CN" sz="2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后继顶点</a:t>
            </a:r>
            <a:endParaRPr lang="zh-CN" altLang="en-US" sz="2800" dirty="0">
              <a:solidFill>
                <a:srgbClr val="0000FF"/>
              </a:solidFill>
              <a:latin typeface="+mn-ea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15630" y="4778669"/>
            <a:ext cx="10261600" cy="198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4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 第</a:t>
            </a:r>
            <a:r>
              <a:rPr lang="en-US" altLang="zh-CN" sz="24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4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en-US" altLang="zh-CN" sz="24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(E)=0</a:t>
            </a:r>
            <a:endParaRPr lang="zh-CN" altLang="zh-CN" sz="24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zh-CN" sz="24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 第</a:t>
            </a:r>
            <a:r>
              <a:rPr lang="en-US" altLang="zh-CN" sz="24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4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en-US" altLang="zh-CN" sz="24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(D</a:t>
            </a:r>
            <a:r>
              <a:rPr lang="en-US" altLang="zh-CN" sz="24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)=MIN(c(D</a:t>
            </a:r>
            <a:r>
              <a:rPr lang="en-US" altLang="zh-CN" sz="24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E)+</a:t>
            </a:r>
            <a:r>
              <a:rPr lang="en-US" altLang="zh-CN" sz="24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(E))=3</a:t>
            </a:r>
            <a:r>
              <a:rPr lang="zh-CN" altLang="en-US" sz="24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4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next(D</a:t>
            </a:r>
            <a:r>
              <a:rPr lang="en-US" altLang="zh-CN" sz="2400" baseline="-25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4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)=E</a:t>
            </a:r>
            <a:endParaRPr lang="zh-CN" altLang="zh-CN" sz="2400" dirty="0">
              <a:solidFill>
                <a:srgbClr val="99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(D</a:t>
            </a:r>
            <a:r>
              <a:rPr lang="en-US" altLang="zh-CN" sz="24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)=MIN(c(D</a:t>
            </a:r>
            <a:r>
              <a:rPr lang="en-US" altLang="zh-CN" sz="24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E)+</a:t>
            </a:r>
            <a:r>
              <a:rPr lang="en-US" altLang="zh-CN" sz="24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(E))=4</a:t>
            </a:r>
            <a:r>
              <a:rPr lang="zh-CN" altLang="en-US" sz="24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4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next(D</a:t>
            </a:r>
            <a:r>
              <a:rPr lang="en-US" altLang="zh-CN" sz="2400" baseline="-25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4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)=E</a:t>
            </a:r>
            <a:endParaRPr lang="zh-CN" altLang="zh-CN" sz="2400" dirty="0">
              <a:solidFill>
                <a:srgbClr val="99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484311" y="1055929"/>
            <a:ext cx="928694" cy="3424224"/>
            <a:chOff x="500034" y="1971342"/>
            <a:chExt cx="928694" cy="296083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2503306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0367" y="1971342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1B950B0-B228-4737-BE60-2BC34282C248}"/>
              </a:ext>
            </a:extLst>
          </p:cNvPr>
          <p:cNvGrpSpPr/>
          <p:nvPr/>
        </p:nvGrpSpPr>
        <p:grpSpPr>
          <a:xfrm>
            <a:off x="1808419" y="1144034"/>
            <a:ext cx="6848500" cy="3731912"/>
            <a:chOff x="1000100" y="2786058"/>
            <a:chExt cx="6357982" cy="3071834"/>
          </a:xfrm>
        </p:grpSpPr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A74BBF66-85FB-4B74-9CF8-5F35F434FD19}"/>
                </a:ext>
              </a:extLst>
            </p:cNvPr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45DFE81F-D149-44C5-805A-AAA4608F7F84}"/>
                </a:ext>
              </a:extLst>
            </p:cNvPr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B415C76E-84DB-4A12-A85E-2DE5F68735C6}"/>
                </a:ext>
              </a:extLst>
            </p:cNvPr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BE08E387-C0D3-4C5F-BC83-67E803E48F23}"/>
                </a:ext>
              </a:extLst>
            </p:cNvPr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0C125A65-29DE-4E3E-965C-F4867D70ED0B}"/>
                </a:ext>
              </a:extLst>
            </p:cNvPr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9C808336-A282-4059-9745-E443F743692E}"/>
                </a:ext>
              </a:extLst>
            </p:cNvPr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CD8D524D-C170-492E-8F2D-1CB03B9AE18A}"/>
                </a:ext>
              </a:extLst>
            </p:cNvPr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A514FE7B-861F-4922-8719-BE93487C1FDA}"/>
                </a:ext>
              </a:extLst>
            </p:cNvPr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FAE84805-BD29-4C98-A628-3782804B2654}"/>
                </a:ext>
              </a:extLst>
            </p:cNvPr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C0443471-32F1-4D8C-A189-9E676112C8ED}"/>
                </a:ext>
              </a:extLst>
            </p:cNvPr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99F250EB-23ED-469E-A064-1E0A61EBF9D2}"/>
                </a:ext>
              </a:extLst>
            </p:cNvPr>
            <p:cNvCxnSpPr>
              <a:stCxn id="107" idx="7"/>
              <a:endCxn id="108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6">
              <a:extLst>
                <a:ext uri="{FF2B5EF4-FFF2-40B4-BE49-F238E27FC236}">
                  <a16:creationId xmlns:a16="http://schemas.microsoft.com/office/drawing/2014/main" id="{ED078E0A-AED4-432D-9D60-0632530ECFBA}"/>
                </a:ext>
              </a:extLst>
            </p:cNvPr>
            <p:cNvSpPr txBox="1"/>
            <p:nvPr/>
          </p:nvSpPr>
          <p:spPr>
            <a:xfrm>
              <a:off x="1714480" y="342900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E6CAF719-D0CF-4A99-B8F6-490C9BA4E692}"/>
                </a:ext>
              </a:extLst>
            </p:cNvPr>
            <p:cNvCxnSpPr>
              <a:stCxn id="107" idx="6"/>
              <a:endCxn id="109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0AE42C34-FD98-49C4-8526-99C197AF4085}"/>
                </a:ext>
              </a:extLst>
            </p:cNvPr>
            <p:cNvCxnSpPr>
              <a:stCxn id="107" idx="5"/>
              <a:endCxn id="110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D37CC406-80E2-4DE1-B4F2-6D8E169A150C}"/>
                </a:ext>
              </a:extLst>
            </p:cNvPr>
            <p:cNvCxnSpPr>
              <a:stCxn id="108" idx="6"/>
              <a:endCxn id="111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508A0AD-0550-43E4-A227-2A616819D180}"/>
                </a:ext>
              </a:extLst>
            </p:cNvPr>
            <p:cNvCxnSpPr>
              <a:stCxn id="108" idx="5"/>
              <a:endCxn id="112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E79F5147-33A7-46F5-BF49-3450C9B4B891}"/>
                </a:ext>
              </a:extLst>
            </p:cNvPr>
            <p:cNvCxnSpPr>
              <a:stCxn id="109" idx="6"/>
              <a:endCxn id="112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ED115F2A-F0F8-449B-A918-AA158D8DD0FC}"/>
                </a:ext>
              </a:extLst>
            </p:cNvPr>
            <p:cNvCxnSpPr>
              <a:stCxn id="109" idx="7"/>
              <a:endCxn id="111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510B69DD-77B4-4B8C-9540-22B48AD1DF22}"/>
                </a:ext>
              </a:extLst>
            </p:cNvPr>
            <p:cNvCxnSpPr>
              <a:stCxn id="109" idx="5"/>
              <a:endCxn id="113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AF99DAC8-7DC3-45E9-A04C-5C22B288EE04}"/>
                </a:ext>
              </a:extLst>
            </p:cNvPr>
            <p:cNvCxnSpPr>
              <a:endCxn id="112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02967727-7992-440B-926D-7D0D9173A40E}"/>
                </a:ext>
              </a:extLst>
            </p:cNvPr>
            <p:cNvCxnSpPr>
              <a:stCxn id="110" idx="6"/>
              <a:endCxn id="113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54C24896-8C0F-494E-B696-4D13DA39E83D}"/>
                </a:ext>
              </a:extLst>
            </p:cNvPr>
            <p:cNvCxnSpPr>
              <a:stCxn id="111" idx="6"/>
              <a:endCxn id="114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74112E92-17A1-4AFD-A186-1187824ACB15}"/>
                </a:ext>
              </a:extLst>
            </p:cNvPr>
            <p:cNvCxnSpPr>
              <a:stCxn id="111" idx="5"/>
              <a:endCxn id="115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1FBF9DF0-B304-4EDD-9FE5-5DCD3D21C09A}"/>
                </a:ext>
              </a:extLst>
            </p:cNvPr>
            <p:cNvCxnSpPr>
              <a:stCxn id="112" idx="7"/>
              <a:endCxn id="114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2B7E310D-837C-4442-B911-1437B5349703}"/>
                </a:ext>
              </a:extLst>
            </p:cNvPr>
            <p:cNvCxnSpPr>
              <a:stCxn id="112" idx="5"/>
              <a:endCxn id="115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8CE5B58C-AFCE-439E-A1CB-64FEDB395E51}"/>
                </a:ext>
              </a:extLst>
            </p:cNvPr>
            <p:cNvCxnSpPr>
              <a:stCxn id="113" idx="6"/>
              <a:endCxn id="115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72F131C9-BF22-4B33-89F6-E61D1F164F84}"/>
                </a:ext>
              </a:extLst>
            </p:cNvPr>
            <p:cNvCxnSpPr>
              <a:stCxn id="113" idx="7"/>
              <a:endCxn id="114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9891D825-42B3-425C-8028-6A7CC06EBDAB}"/>
                </a:ext>
              </a:extLst>
            </p:cNvPr>
            <p:cNvCxnSpPr>
              <a:stCxn id="114" idx="6"/>
              <a:endCxn id="116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C1BFBC1B-56ED-40C4-B4AE-9B5BA32BE9ED}"/>
                </a:ext>
              </a:extLst>
            </p:cNvPr>
            <p:cNvCxnSpPr>
              <a:stCxn id="115" idx="6"/>
              <a:endCxn id="116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TextBox 54">
              <a:extLst>
                <a:ext uri="{FF2B5EF4-FFF2-40B4-BE49-F238E27FC236}">
                  <a16:creationId xmlns:a16="http://schemas.microsoft.com/office/drawing/2014/main" id="{8B14951F-B33B-4962-A151-63A7590FD1DA}"/>
                </a:ext>
              </a:extLst>
            </p:cNvPr>
            <p:cNvSpPr txBox="1"/>
            <p:nvPr/>
          </p:nvSpPr>
          <p:spPr>
            <a:xfrm>
              <a:off x="1866880" y="40005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" name="TextBox 55">
              <a:extLst>
                <a:ext uri="{FF2B5EF4-FFF2-40B4-BE49-F238E27FC236}">
                  <a16:creationId xmlns:a16="http://schemas.microsoft.com/office/drawing/2014/main" id="{4AD12F39-DDEE-49DE-922C-DC4CBE46293F}"/>
                </a:ext>
              </a:extLst>
            </p:cNvPr>
            <p:cNvSpPr txBox="1"/>
            <p:nvPr/>
          </p:nvSpPr>
          <p:spPr>
            <a:xfrm>
              <a:off x="1928794" y="478632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8" name="TextBox 56">
              <a:extLst>
                <a:ext uri="{FF2B5EF4-FFF2-40B4-BE49-F238E27FC236}">
                  <a16:creationId xmlns:a16="http://schemas.microsoft.com/office/drawing/2014/main" id="{6B2B9D52-B64C-4BF4-A1D2-19F44F854440}"/>
                </a:ext>
              </a:extLst>
            </p:cNvPr>
            <p:cNvSpPr txBox="1"/>
            <p:nvPr/>
          </p:nvSpPr>
          <p:spPr>
            <a:xfrm>
              <a:off x="2928926" y="278605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9" name="TextBox 57">
              <a:extLst>
                <a:ext uri="{FF2B5EF4-FFF2-40B4-BE49-F238E27FC236}">
                  <a16:creationId xmlns:a16="http://schemas.microsoft.com/office/drawing/2014/main" id="{732F5C10-C676-45AF-B9B0-B8DE18CF3E24}"/>
                </a:ext>
              </a:extLst>
            </p:cNvPr>
            <p:cNvSpPr txBox="1"/>
            <p:nvPr/>
          </p:nvSpPr>
          <p:spPr>
            <a:xfrm>
              <a:off x="2954326" y="3139301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0" name="TextBox 58">
              <a:extLst>
                <a:ext uri="{FF2B5EF4-FFF2-40B4-BE49-F238E27FC236}">
                  <a16:creationId xmlns:a16="http://schemas.microsoft.com/office/drawing/2014/main" id="{DB2278B2-A0D3-4FDA-B59B-9E10FC603C51}"/>
                </a:ext>
              </a:extLst>
            </p:cNvPr>
            <p:cNvSpPr txBox="1"/>
            <p:nvPr/>
          </p:nvSpPr>
          <p:spPr>
            <a:xfrm>
              <a:off x="2908288" y="374015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1" name="TextBox 59">
              <a:extLst>
                <a:ext uri="{FF2B5EF4-FFF2-40B4-BE49-F238E27FC236}">
                  <a16:creationId xmlns:a16="http://schemas.microsoft.com/office/drawing/2014/main" id="{A5D212C6-0D62-42B4-81B8-D8A0C5E06FFD}"/>
                </a:ext>
              </a:extLst>
            </p:cNvPr>
            <p:cNvSpPr txBox="1"/>
            <p:nvPr/>
          </p:nvSpPr>
          <p:spPr>
            <a:xfrm>
              <a:off x="3000364" y="40386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2" name="TextBox 60">
              <a:extLst>
                <a:ext uri="{FF2B5EF4-FFF2-40B4-BE49-F238E27FC236}">
                  <a16:creationId xmlns:a16="http://schemas.microsoft.com/office/drawing/2014/main" id="{1A1395B5-D411-431E-924D-D5175FFAF0B8}"/>
                </a:ext>
              </a:extLst>
            </p:cNvPr>
            <p:cNvSpPr txBox="1"/>
            <p:nvPr/>
          </p:nvSpPr>
          <p:spPr>
            <a:xfrm>
              <a:off x="2844788" y="494189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" name="TextBox 61">
              <a:extLst>
                <a:ext uri="{FF2B5EF4-FFF2-40B4-BE49-F238E27FC236}">
                  <a16:creationId xmlns:a16="http://schemas.microsoft.com/office/drawing/2014/main" id="{ED1D58F3-182E-42CF-9780-D096FE4D437D}"/>
                </a:ext>
              </a:extLst>
            </p:cNvPr>
            <p:cNvSpPr txBox="1"/>
            <p:nvPr/>
          </p:nvSpPr>
          <p:spPr>
            <a:xfrm>
              <a:off x="2997188" y="558089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" name="TextBox 62">
              <a:extLst>
                <a:ext uri="{FF2B5EF4-FFF2-40B4-BE49-F238E27FC236}">
                  <a16:creationId xmlns:a16="http://schemas.microsoft.com/office/drawing/2014/main" id="{2B6A5FFA-0139-4F8E-AB13-D2D3FC1C1E85}"/>
                </a:ext>
              </a:extLst>
            </p:cNvPr>
            <p:cNvSpPr txBox="1"/>
            <p:nvPr/>
          </p:nvSpPr>
          <p:spPr>
            <a:xfrm>
              <a:off x="4786314" y="292893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5" name="TextBox 63">
              <a:extLst>
                <a:ext uri="{FF2B5EF4-FFF2-40B4-BE49-F238E27FC236}">
                  <a16:creationId xmlns:a16="http://schemas.microsoft.com/office/drawing/2014/main" id="{ABCA4FF9-9A82-42DE-848D-F3E710FC3C11}"/>
                </a:ext>
              </a:extLst>
            </p:cNvPr>
            <p:cNvSpPr txBox="1"/>
            <p:nvPr/>
          </p:nvSpPr>
          <p:spPr>
            <a:xfrm>
              <a:off x="4714876" y="3332977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6" name="TextBox 64">
              <a:extLst>
                <a:ext uri="{FF2B5EF4-FFF2-40B4-BE49-F238E27FC236}">
                  <a16:creationId xmlns:a16="http://schemas.microsoft.com/office/drawing/2014/main" id="{547BC557-5FCE-43FB-9E10-3B95778FCF29}"/>
                </a:ext>
              </a:extLst>
            </p:cNvPr>
            <p:cNvSpPr txBox="1"/>
            <p:nvPr/>
          </p:nvSpPr>
          <p:spPr>
            <a:xfrm>
              <a:off x="4500562" y="379494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7" name="TextBox 65">
              <a:extLst>
                <a:ext uri="{FF2B5EF4-FFF2-40B4-BE49-F238E27FC236}">
                  <a16:creationId xmlns:a16="http://schemas.microsoft.com/office/drawing/2014/main" id="{0D81B1B0-874E-4BD8-BB7D-F223A32568DE}"/>
                </a:ext>
              </a:extLst>
            </p:cNvPr>
            <p:cNvSpPr txBox="1"/>
            <p:nvPr/>
          </p:nvSpPr>
          <p:spPr>
            <a:xfrm>
              <a:off x="4572000" y="4286256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8" name="TextBox 66">
              <a:extLst>
                <a:ext uri="{FF2B5EF4-FFF2-40B4-BE49-F238E27FC236}">
                  <a16:creationId xmlns:a16="http://schemas.microsoft.com/office/drawing/2014/main" id="{8BADB19F-432A-43C5-B03E-0F35B9654DB4}"/>
                </a:ext>
              </a:extLst>
            </p:cNvPr>
            <p:cNvSpPr txBox="1"/>
            <p:nvPr/>
          </p:nvSpPr>
          <p:spPr>
            <a:xfrm>
              <a:off x="4441824" y="486651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9" name="TextBox 67">
              <a:extLst>
                <a:ext uri="{FF2B5EF4-FFF2-40B4-BE49-F238E27FC236}">
                  <a16:creationId xmlns:a16="http://schemas.microsoft.com/office/drawing/2014/main" id="{D81A436C-AECC-41B5-8E94-A19D1FF08C19}"/>
                </a:ext>
              </a:extLst>
            </p:cNvPr>
            <p:cNvSpPr txBox="1"/>
            <p:nvPr/>
          </p:nvSpPr>
          <p:spPr>
            <a:xfrm>
              <a:off x="4760914" y="545466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0" name="TextBox 68">
              <a:extLst>
                <a:ext uri="{FF2B5EF4-FFF2-40B4-BE49-F238E27FC236}">
                  <a16:creationId xmlns:a16="http://schemas.microsoft.com/office/drawing/2014/main" id="{97DC6229-E698-45B3-B0AD-33420E3A034F}"/>
                </a:ext>
              </a:extLst>
            </p:cNvPr>
            <p:cNvSpPr txBox="1"/>
            <p:nvPr/>
          </p:nvSpPr>
          <p:spPr>
            <a:xfrm>
              <a:off x="6143636" y="455930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1" name="TextBox 69">
              <a:extLst>
                <a:ext uri="{FF2B5EF4-FFF2-40B4-BE49-F238E27FC236}">
                  <a16:creationId xmlns:a16="http://schemas.microsoft.com/office/drawing/2014/main" id="{E88B0790-91A8-40A4-B719-DCFB7E1EFF59}"/>
                </a:ext>
              </a:extLst>
            </p:cNvPr>
            <p:cNvSpPr txBox="1"/>
            <p:nvPr/>
          </p:nvSpPr>
          <p:spPr>
            <a:xfrm>
              <a:off x="6215074" y="350043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2" name="TextBox 70">
              <a:extLst>
                <a:ext uri="{FF2B5EF4-FFF2-40B4-BE49-F238E27FC236}">
                  <a16:creationId xmlns:a16="http://schemas.microsoft.com/office/drawing/2014/main" id="{8355478A-726B-455D-BAC0-5E1DC60FE1EB}"/>
                </a:ext>
              </a:extLst>
            </p:cNvPr>
            <p:cNvSpPr txBox="1"/>
            <p:nvPr/>
          </p:nvSpPr>
          <p:spPr>
            <a:xfrm>
              <a:off x="3000364" y="435769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8B90DDBF-AE83-4CF7-9C1B-A4D1668C2B51}"/>
                </a:ext>
              </a:extLst>
            </p:cNvPr>
            <p:cNvCxnSpPr>
              <a:stCxn id="110" idx="7"/>
              <a:endCxn id="111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TextBox 74">
              <a:extLst>
                <a:ext uri="{FF2B5EF4-FFF2-40B4-BE49-F238E27FC236}">
                  <a16:creationId xmlns:a16="http://schemas.microsoft.com/office/drawing/2014/main" id="{AA9F5EC1-4045-43F8-ACD2-B9A559EEAA78}"/>
                </a:ext>
              </a:extLst>
            </p:cNvPr>
            <p:cNvSpPr txBox="1"/>
            <p:nvPr/>
          </p:nvSpPr>
          <p:spPr>
            <a:xfrm>
              <a:off x="3149588" y="521495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TextBox 1">
            <a:extLst>
              <a:ext uri="{FF2B5EF4-FFF2-40B4-BE49-F238E27FC236}">
                <a16:creationId xmlns:a16="http://schemas.microsoft.com/office/drawing/2014/main" id="{935BA2FE-4C98-4E27-A319-AEB4EF3A8759}"/>
              </a:ext>
            </a:extLst>
          </p:cNvPr>
          <p:cNvSpPr txBox="1"/>
          <p:nvPr/>
        </p:nvSpPr>
        <p:spPr>
          <a:xfrm>
            <a:off x="-390126" y="594980"/>
            <a:ext cx="3434999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FF0000"/>
                </a:solidFill>
                <a:latin typeface="+mn-ea"/>
                <a:cs typeface="Consolas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（</a:t>
            </a:r>
            <a:r>
              <a:rPr lang="pt-BR" altLang="zh-CN" dirty="0"/>
              <a:t>1</a:t>
            </a:r>
            <a:r>
              <a:rPr lang="zh-CN" altLang="zh-CN" dirty="0"/>
              <a:t>）逆序解法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640F7D5-A0E9-4BE6-9799-3DABCAAE9121}"/>
              </a:ext>
            </a:extLst>
          </p:cNvPr>
          <p:cNvSpPr/>
          <p:nvPr/>
        </p:nvSpPr>
        <p:spPr>
          <a:xfrm>
            <a:off x="0" y="103651"/>
            <a:ext cx="25506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多段图的最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短路径 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55902" y="418903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③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280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968" y="4760538"/>
            <a:ext cx="628199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组合 55">
            <a:extLst>
              <a:ext uri="{FF2B5EF4-FFF2-40B4-BE49-F238E27FC236}">
                <a16:creationId xmlns:a16="http://schemas.microsoft.com/office/drawing/2014/main" id="{4572E2B5-9702-4D9D-99B2-085E094BA274}"/>
              </a:ext>
            </a:extLst>
          </p:cNvPr>
          <p:cNvGrpSpPr/>
          <p:nvPr/>
        </p:nvGrpSpPr>
        <p:grpSpPr>
          <a:xfrm>
            <a:off x="6156220" y="39713"/>
            <a:ext cx="1119049" cy="4709296"/>
            <a:chOff x="500034" y="2107012"/>
            <a:chExt cx="1119049" cy="4071999"/>
          </a:xfrm>
        </p:grpSpPr>
        <p:sp>
          <p:nvSpPr>
            <p:cNvPr id="57" name="圆角矩形 54">
              <a:extLst>
                <a:ext uri="{FF2B5EF4-FFF2-40B4-BE49-F238E27FC236}">
                  <a16:creationId xmlns:a16="http://schemas.microsoft.com/office/drawing/2014/main" id="{E5F9BBE0-D049-43CD-A5EF-DE3E8FA77F62}"/>
                </a:ext>
              </a:extLst>
            </p:cNvPr>
            <p:cNvSpPr/>
            <p:nvPr/>
          </p:nvSpPr>
          <p:spPr>
            <a:xfrm>
              <a:off x="500034" y="2107012"/>
              <a:ext cx="928694" cy="3530375"/>
            </a:xfrm>
            <a:prstGeom prst="roundRect">
              <a:avLst/>
            </a:prstGeom>
            <a:noFill/>
            <a:ln w="28575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5">
              <a:extLst>
                <a:ext uri="{FF2B5EF4-FFF2-40B4-BE49-F238E27FC236}">
                  <a16:creationId xmlns:a16="http://schemas.microsoft.com/office/drawing/2014/main" id="{604DE541-89D3-46FE-BAB3-3E6AFEFE1136}"/>
                </a:ext>
              </a:extLst>
            </p:cNvPr>
            <p:cNvSpPr txBox="1"/>
            <p:nvPr/>
          </p:nvSpPr>
          <p:spPr>
            <a:xfrm>
              <a:off x="690390" y="5779822"/>
              <a:ext cx="928693" cy="3991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1E28568-826A-4C99-B27A-4B7B6FDD4A35}"/>
              </a:ext>
            </a:extLst>
          </p:cNvPr>
          <p:cNvGrpSpPr/>
          <p:nvPr/>
        </p:nvGrpSpPr>
        <p:grpSpPr>
          <a:xfrm>
            <a:off x="3033714" y="240074"/>
            <a:ext cx="6848500" cy="3731912"/>
            <a:chOff x="1000100" y="2786058"/>
            <a:chExt cx="6357982" cy="3071834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47CA4C6-CD0F-4F34-8122-A290D265810D}"/>
                </a:ext>
              </a:extLst>
            </p:cNvPr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CBF9C5F-2F6D-419E-A9B6-B61AF356CDDE}"/>
                </a:ext>
              </a:extLst>
            </p:cNvPr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D722C413-DA1D-4CA2-9351-4B3D54B8A16E}"/>
                </a:ext>
              </a:extLst>
            </p:cNvPr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CAFBF2A-A9CC-47BA-BC69-856FE945CF07}"/>
                </a:ext>
              </a:extLst>
            </p:cNvPr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8B839269-2567-4FDB-98FE-22FA720BF51C}"/>
                </a:ext>
              </a:extLst>
            </p:cNvPr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5D6F59D-5B38-45AA-AB23-3C5149D159D6}"/>
                </a:ext>
              </a:extLst>
            </p:cNvPr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8F08127-FF50-44D9-852A-7B13A28B6B2D}"/>
                </a:ext>
              </a:extLst>
            </p:cNvPr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79EB9012-ED0D-4697-8181-714CE4D210D9}"/>
                </a:ext>
              </a:extLst>
            </p:cNvPr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033AFBAB-318A-413C-919C-0C4B298039AB}"/>
                </a:ext>
              </a:extLst>
            </p:cNvPr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766607F8-B8E7-4565-8774-873A815AB8B7}"/>
                </a:ext>
              </a:extLst>
            </p:cNvPr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C1200735-A3EC-49A9-BE9C-589FFD7CA15F}"/>
                </a:ext>
              </a:extLst>
            </p:cNvPr>
            <p:cNvCxnSpPr>
              <a:stCxn id="60" idx="7"/>
              <a:endCxn id="61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16">
              <a:extLst>
                <a:ext uri="{FF2B5EF4-FFF2-40B4-BE49-F238E27FC236}">
                  <a16:creationId xmlns:a16="http://schemas.microsoft.com/office/drawing/2014/main" id="{C1436627-C2E7-45DA-8060-5CB19B34C4EF}"/>
                </a:ext>
              </a:extLst>
            </p:cNvPr>
            <p:cNvSpPr txBox="1"/>
            <p:nvPr/>
          </p:nvSpPr>
          <p:spPr>
            <a:xfrm>
              <a:off x="1714480" y="342900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28A47DF8-87D2-4A0B-825C-58B527EFF511}"/>
                </a:ext>
              </a:extLst>
            </p:cNvPr>
            <p:cNvCxnSpPr>
              <a:stCxn id="60" idx="6"/>
              <a:endCxn id="62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89A60EDF-1CEE-4806-81DC-42768467F6C2}"/>
                </a:ext>
              </a:extLst>
            </p:cNvPr>
            <p:cNvCxnSpPr>
              <a:stCxn id="60" idx="5"/>
              <a:endCxn id="63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A16C4121-D349-4715-8756-E63F8CB2856C}"/>
                </a:ext>
              </a:extLst>
            </p:cNvPr>
            <p:cNvCxnSpPr>
              <a:stCxn id="61" idx="6"/>
              <a:endCxn id="64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97E1AF59-DFB1-48C5-90EC-A15EBB7EAB52}"/>
                </a:ext>
              </a:extLst>
            </p:cNvPr>
            <p:cNvCxnSpPr>
              <a:stCxn id="61" idx="5"/>
              <a:endCxn id="65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B2C8A83C-A608-444A-989D-93464B5FACDB}"/>
                </a:ext>
              </a:extLst>
            </p:cNvPr>
            <p:cNvCxnSpPr>
              <a:stCxn id="62" idx="6"/>
              <a:endCxn id="65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D79B1763-C5F3-4ABE-A6E9-45A3A03151DB}"/>
                </a:ext>
              </a:extLst>
            </p:cNvPr>
            <p:cNvCxnSpPr>
              <a:stCxn id="62" idx="7"/>
              <a:endCxn id="64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13549A38-7CF8-4476-99F2-93FA7B0AFEDE}"/>
                </a:ext>
              </a:extLst>
            </p:cNvPr>
            <p:cNvCxnSpPr>
              <a:stCxn id="62" idx="5"/>
              <a:endCxn id="66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CBD3FFD0-30F9-4556-B8A9-572BC94E0483}"/>
                </a:ext>
              </a:extLst>
            </p:cNvPr>
            <p:cNvCxnSpPr>
              <a:endCxn id="65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0D00EFD7-BDFA-4DBF-A96D-28003FEBA4D4}"/>
                </a:ext>
              </a:extLst>
            </p:cNvPr>
            <p:cNvCxnSpPr>
              <a:stCxn id="63" idx="6"/>
              <a:endCxn id="66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489B918A-F22B-4F5C-8E59-69BDB37D029C}"/>
                </a:ext>
              </a:extLst>
            </p:cNvPr>
            <p:cNvCxnSpPr>
              <a:stCxn id="64" idx="6"/>
              <a:endCxn id="67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EF0EF148-7033-42D4-9CF1-5FE0D814C235}"/>
                </a:ext>
              </a:extLst>
            </p:cNvPr>
            <p:cNvCxnSpPr>
              <a:stCxn id="64" idx="5"/>
              <a:endCxn id="68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BF2D4B51-3E86-4463-85F4-7BBC45BC13D9}"/>
                </a:ext>
              </a:extLst>
            </p:cNvPr>
            <p:cNvCxnSpPr>
              <a:stCxn id="65" idx="7"/>
              <a:endCxn id="67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6A1D175B-D6F8-48F3-979D-8A149014C313}"/>
                </a:ext>
              </a:extLst>
            </p:cNvPr>
            <p:cNvCxnSpPr>
              <a:stCxn id="65" idx="5"/>
              <a:endCxn id="68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E576EC4B-3E46-452A-B698-CDE58C4D223D}"/>
                </a:ext>
              </a:extLst>
            </p:cNvPr>
            <p:cNvCxnSpPr>
              <a:stCxn id="66" idx="6"/>
              <a:endCxn id="68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D482CC19-C13F-4916-834D-F22EC6D5E891}"/>
                </a:ext>
              </a:extLst>
            </p:cNvPr>
            <p:cNvCxnSpPr>
              <a:stCxn id="66" idx="7"/>
              <a:endCxn id="67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147F046-8F9F-4020-B67A-203A305FD939}"/>
                </a:ext>
              </a:extLst>
            </p:cNvPr>
            <p:cNvCxnSpPr>
              <a:stCxn id="67" idx="6"/>
              <a:endCxn id="69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F19C0D79-440E-4AFB-BFD8-B4C7ECA7546F}"/>
                </a:ext>
              </a:extLst>
            </p:cNvPr>
            <p:cNvCxnSpPr>
              <a:stCxn id="68" idx="6"/>
              <a:endCxn id="69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54">
              <a:extLst>
                <a:ext uri="{FF2B5EF4-FFF2-40B4-BE49-F238E27FC236}">
                  <a16:creationId xmlns:a16="http://schemas.microsoft.com/office/drawing/2014/main" id="{DAAD647C-EA7D-474A-8CF6-D11D8EBBCD7D}"/>
                </a:ext>
              </a:extLst>
            </p:cNvPr>
            <p:cNvSpPr txBox="1"/>
            <p:nvPr/>
          </p:nvSpPr>
          <p:spPr>
            <a:xfrm>
              <a:off x="1866880" y="40005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TextBox 55">
              <a:extLst>
                <a:ext uri="{FF2B5EF4-FFF2-40B4-BE49-F238E27FC236}">
                  <a16:creationId xmlns:a16="http://schemas.microsoft.com/office/drawing/2014/main" id="{E6EBB70F-ABAD-4A04-B76A-3AE43EDBDA82}"/>
                </a:ext>
              </a:extLst>
            </p:cNvPr>
            <p:cNvSpPr txBox="1"/>
            <p:nvPr/>
          </p:nvSpPr>
          <p:spPr>
            <a:xfrm>
              <a:off x="1928794" y="478632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TextBox 56">
              <a:extLst>
                <a:ext uri="{FF2B5EF4-FFF2-40B4-BE49-F238E27FC236}">
                  <a16:creationId xmlns:a16="http://schemas.microsoft.com/office/drawing/2014/main" id="{4C1DD1B5-CC26-4505-9087-CB0D1844C871}"/>
                </a:ext>
              </a:extLst>
            </p:cNvPr>
            <p:cNvSpPr txBox="1"/>
            <p:nvPr/>
          </p:nvSpPr>
          <p:spPr>
            <a:xfrm>
              <a:off x="2928926" y="278605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TextBox 57">
              <a:extLst>
                <a:ext uri="{FF2B5EF4-FFF2-40B4-BE49-F238E27FC236}">
                  <a16:creationId xmlns:a16="http://schemas.microsoft.com/office/drawing/2014/main" id="{FA62043C-D1EB-44B4-9385-AB5C7466E406}"/>
                </a:ext>
              </a:extLst>
            </p:cNvPr>
            <p:cNvSpPr txBox="1"/>
            <p:nvPr/>
          </p:nvSpPr>
          <p:spPr>
            <a:xfrm>
              <a:off x="2954326" y="3139301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58">
              <a:extLst>
                <a:ext uri="{FF2B5EF4-FFF2-40B4-BE49-F238E27FC236}">
                  <a16:creationId xmlns:a16="http://schemas.microsoft.com/office/drawing/2014/main" id="{66E47098-AD62-4C66-8DDC-03CD432E60EE}"/>
                </a:ext>
              </a:extLst>
            </p:cNvPr>
            <p:cNvSpPr txBox="1"/>
            <p:nvPr/>
          </p:nvSpPr>
          <p:spPr>
            <a:xfrm>
              <a:off x="2908288" y="374015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Box 59">
              <a:extLst>
                <a:ext uri="{FF2B5EF4-FFF2-40B4-BE49-F238E27FC236}">
                  <a16:creationId xmlns:a16="http://schemas.microsoft.com/office/drawing/2014/main" id="{8144D552-1D3F-4389-B8B0-A029CC4D222A}"/>
                </a:ext>
              </a:extLst>
            </p:cNvPr>
            <p:cNvSpPr txBox="1"/>
            <p:nvPr/>
          </p:nvSpPr>
          <p:spPr>
            <a:xfrm>
              <a:off x="3000364" y="40386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TextBox 60">
              <a:extLst>
                <a:ext uri="{FF2B5EF4-FFF2-40B4-BE49-F238E27FC236}">
                  <a16:creationId xmlns:a16="http://schemas.microsoft.com/office/drawing/2014/main" id="{AF4EC691-ADC6-4DFA-82E0-3849683E2CF2}"/>
                </a:ext>
              </a:extLst>
            </p:cNvPr>
            <p:cNvSpPr txBox="1"/>
            <p:nvPr/>
          </p:nvSpPr>
          <p:spPr>
            <a:xfrm>
              <a:off x="2844788" y="494189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Box 61">
              <a:extLst>
                <a:ext uri="{FF2B5EF4-FFF2-40B4-BE49-F238E27FC236}">
                  <a16:creationId xmlns:a16="http://schemas.microsoft.com/office/drawing/2014/main" id="{186B5EEF-FFA5-48EA-8069-71B0DF5658CD}"/>
                </a:ext>
              </a:extLst>
            </p:cNvPr>
            <p:cNvSpPr txBox="1"/>
            <p:nvPr/>
          </p:nvSpPr>
          <p:spPr>
            <a:xfrm>
              <a:off x="2997188" y="558089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TextBox 62">
              <a:extLst>
                <a:ext uri="{FF2B5EF4-FFF2-40B4-BE49-F238E27FC236}">
                  <a16:creationId xmlns:a16="http://schemas.microsoft.com/office/drawing/2014/main" id="{65110D71-5570-4155-937D-8094FC9F80F0}"/>
                </a:ext>
              </a:extLst>
            </p:cNvPr>
            <p:cNvSpPr txBox="1"/>
            <p:nvPr/>
          </p:nvSpPr>
          <p:spPr>
            <a:xfrm>
              <a:off x="4786314" y="292893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TextBox 63">
              <a:extLst>
                <a:ext uri="{FF2B5EF4-FFF2-40B4-BE49-F238E27FC236}">
                  <a16:creationId xmlns:a16="http://schemas.microsoft.com/office/drawing/2014/main" id="{542C630E-C4B3-4D2E-8C5A-D366D708179D}"/>
                </a:ext>
              </a:extLst>
            </p:cNvPr>
            <p:cNvSpPr txBox="1"/>
            <p:nvPr/>
          </p:nvSpPr>
          <p:spPr>
            <a:xfrm>
              <a:off x="4714876" y="3332977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64">
              <a:extLst>
                <a:ext uri="{FF2B5EF4-FFF2-40B4-BE49-F238E27FC236}">
                  <a16:creationId xmlns:a16="http://schemas.microsoft.com/office/drawing/2014/main" id="{A60E1978-F308-4BAD-9ED7-FBE836A299A9}"/>
                </a:ext>
              </a:extLst>
            </p:cNvPr>
            <p:cNvSpPr txBox="1"/>
            <p:nvPr/>
          </p:nvSpPr>
          <p:spPr>
            <a:xfrm>
              <a:off x="4500562" y="379494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TextBox 65">
              <a:extLst>
                <a:ext uri="{FF2B5EF4-FFF2-40B4-BE49-F238E27FC236}">
                  <a16:creationId xmlns:a16="http://schemas.microsoft.com/office/drawing/2014/main" id="{BA42B353-4DFC-4D33-B510-F09626F6334E}"/>
                </a:ext>
              </a:extLst>
            </p:cNvPr>
            <p:cNvSpPr txBox="1"/>
            <p:nvPr/>
          </p:nvSpPr>
          <p:spPr>
            <a:xfrm>
              <a:off x="4572000" y="4286256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TextBox 66">
              <a:extLst>
                <a:ext uri="{FF2B5EF4-FFF2-40B4-BE49-F238E27FC236}">
                  <a16:creationId xmlns:a16="http://schemas.microsoft.com/office/drawing/2014/main" id="{19B2DC16-BCC1-4754-ADB1-774C03C182EE}"/>
                </a:ext>
              </a:extLst>
            </p:cNvPr>
            <p:cNvSpPr txBox="1"/>
            <p:nvPr/>
          </p:nvSpPr>
          <p:spPr>
            <a:xfrm>
              <a:off x="4441824" y="486651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67">
              <a:extLst>
                <a:ext uri="{FF2B5EF4-FFF2-40B4-BE49-F238E27FC236}">
                  <a16:creationId xmlns:a16="http://schemas.microsoft.com/office/drawing/2014/main" id="{2BE0AF1D-D762-4944-A3BC-B675F1D1CAD2}"/>
                </a:ext>
              </a:extLst>
            </p:cNvPr>
            <p:cNvSpPr txBox="1"/>
            <p:nvPr/>
          </p:nvSpPr>
          <p:spPr>
            <a:xfrm>
              <a:off x="4760914" y="545466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68">
              <a:extLst>
                <a:ext uri="{FF2B5EF4-FFF2-40B4-BE49-F238E27FC236}">
                  <a16:creationId xmlns:a16="http://schemas.microsoft.com/office/drawing/2014/main" id="{8DEE0D9D-2100-4656-BFCC-8FD1044040AB}"/>
                </a:ext>
              </a:extLst>
            </p:cNvPr>
            <p:cNvSpPr txBox="1"/>
            <p:nvPr/>
          </p:nvSpPr>
          <p:spPr>
            <a:xfrm>
              <a:off x="6143636" y="455930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69">
              <a:extLst>
                <a:ext uri="{FF2B5EF4-FFF2-40B4-BE49-F238E27FC236}">
                  <a16:creationId xmlns:a16="http://schemas.microsoft.com/office/drawing/2014/main" id="{3A5F8B0C-CE1F-448B-9B5C-DB39BBB433C4}"/>
                </a:ext>
              </a:extLst>
            </p:cNvPr>
            <p:cNvSpPr txBox="1"/>
            <p:nvPr/>
          </p:nvSpPr>
          <p:spPr>
            <a:xfrm>
              <a:off x="6215074" y="350043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70">
              <a:extLst>
                <a:ext uri="{FF2B5EF4-FFF2-40B4-BE49-F238E27FC236}">
                  <a16:creationId xmlns:a16="http://schemas.microsoft.com/office/drawing/2014/main" id="{82048E7D-AAE5-440A-A7D3-9F46D7F42EC4}"/>
                </a:ext>
              </a:extLst>
            </p:cNvPr>
            <p:cNvSpPr txBox="1"/>
            <p:nvPr/>
          </p:nvSpPr>
          <p:spPr>
            <a:xfrm>
              <a:off x="3000364" y="435769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D9FA5C65-4585-4F63-9CF2-20472BF84FE5}"/>
                </a:ext>
              </a:extLst>
            </p:cNvPr>
            <p:cNvCxnSpPr>
              <a:stCxn id="63" idx="7"/>
              <a:endCxn id="64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74">
              <a:extLst>
                <a:ext uri="{FF2B5EF4-FFF2-40B4-BE49-F238E27FC236}">
                  <a16:creationId xmlns:a16="http://schemas.microsoft.com/office/drawing/2014/main" id="{62F7FC9A-01F7-44D1-B52F-AFDCD96399ED}"/>
                </a:ext>
              </a:extLst>
            </p:cNvPr>
            <p:cNvSpPr txBox="1"/>
            <p:nvPr/>
          </p:nvSpPr>
          <p:spPr>
            <a:xfrm>
              <a:off x="3149588" y="521495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8" name="TextBox 1">
            <a:extLst>
              <a:ext uri="{FF2B5EF4-FFF2-40B4-BE49-F238E27FC236}">
                <a16:creationId xmlns:a16="http://schemas.microsoft.com/office/drawing/2014/main" id="{6C6A50B3-A7EB-4D4C-A7BA-5EE64B379476}"/>
              </a:ext>
            </a:extLst>
          </p:cNvPr>
          <p:cNvSpPr txBox="1"/>
          <p:nvPr/>
        </p:nvSpPr>
        <p:spPr>
          <a:xfrm>
            <a:off x="-390126" y="594980"/>
            <a:ext cx="3434999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FF0000"/>
                </a:solidFill>
                <a:latin typeface="+mn-ea"/>
                <a:cs typeface="Consolas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（</a:t>
            </a:r>
            <a:r>
              <a:rPr lang="pt-BR" altLang="zh-CN" dirty="0"/>
              <a:t>1</a:t>
            </a:r>
            <a:r>
              <a:rPr lang="zh-CN" altLang="zh-CN" dirty="0"/>
              <a:t>）逆序解法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640F7D5-A0E9-4BE6-9799-3DABCAAE9121}"/>
              </a:ext>
            </a:extLst>
          </p:cNvPr>
          <p:cNvSpPr/>
          <p:nvPr/>
        </p:nvSpPr>
        <p:spPr>
          <a:xfrm>
            <a:off x="0" y="103651"/>
            <a:ext cx="25506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多段图的最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短路径 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218118" y="3116489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④ 第</a:t>
            </a:r>
            <a:r>
              <a:rPr lang="en-US" altLang="zh-CN" sz="2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</p:txBody>
      </p:sp>
      <p:pic>
        <p:nvPicPr>
          <p:cNvPr id="293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606" y="3952593"/>
            <a:ext cx="6409302" cy="2912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7" name="组合 56">
            <a:extLst>
              <a:ext uri="{FF2B5EF4-FFF2-40B4-BE49-F238E27FC236}">
                <a16:creationId xmlns:a16="http://schemas.microsoft.com/office/drawing/2014/main" id="{7574E7A5-10EF-4DE3-99A8-26F46007AA79}"/>
              </a:ext>
            </a:extLst>
          </p:cNvPr>
          <p:cNvGrpSpPr/>
          <p:nvPr/>
        </p:nvGrpSpPr>
        <p:grpSpPr>
          <a:xfrm>
            <a:off x="4163237" y="126186"/>
            <a:ext cx="1119049" cy="4709296"/>
            <a:chOff x="500034" y="2107012"/>
            <a:chExt cx="1119049" cy="4071999"/>
          </a:xfrm>
        </p:grpSpPr>
        <p:sp>
          <p:nvSpPr>
            <p:cNvPr id="58" name="圆角矩形 54">
              <a:extLst>
                <a:ext uri="{FF2B5EF4-FFF2-40B4-BE49-F238E27FC236}">
                  <a16:creationId xmlns:a16="http://schemas.microsoft.com/office/drawing/2014/main" id="{4BCC2845-BECA-46D0-A365-B755552AD72E}"/>
                </a:ext>
              </a:extLst>
            </p:cNvPr>
            <p:cNvSpPr/>
            <p:nvPr/>
          </p:nvSpPr>
          <p:spPr>
            <a:xfrm>
              <a:off x="500034" y="2107012"/>
              <a:ext cx="928694" cy="3530375"/>
            </a:xfrm>
            <a:prstGeom prst="roundRect">
              <a:avLst/>
            </a:prstGeom>
            <a:noFill/>
            <a:ln w="28575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5">
              <a:extLst>
                <a:ext uri="{FF2B5EF4-FFF2-40B4-BE49-F238E27FC236}">
                  <a16:creationId xmlns:a16="http://schemas.microsoft.com/office/drawing/2014/main" id="{96A37EA4-4124-44AE-8A4C-DFEACA8B8594}"/>
                </a:ext>
              </a:extLst>
            </p:cNvPr>
            <p:cNvSpPr txBox="1"/>
            <p:nvPr/>
          </p:nvSpPr>
          <p:spPr>
            <a:xfrm>
              <a:off x="690390" y="5779822"/>
              <a:ext cx="928693" cy="3991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5F4B217-E2A9-4A9C-BCC2-4258E4B8FC67}"/>
              </a:ext>
            </a:extLst>
          </p:cNvPr>
          <p:cNvGrpSpPr/>
          <p:nvPr/>
        </p:nvGrpSpPr>
        <p:grpSpPr>
          <a:xfrm>
            <a:off x="2728914" y="158287"/>
            <a:ext cx="6848500" cy="3731912"/>
            <a:chOff x="1000100" y="2786058"/>
            <a:chExt cx="6357982" cy="3071834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73ADCD5B-8847-4E9E-BB0C-F066D2021D50}"/>
                </a:ext>
              </a:extLst>
            </p:cNvPr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4819FF82-280B-415D-BB5A-E097C688539F}"/>
                </a:ext>
              </a:extLst>
            </p:cNvPr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3F9CAFC-E1EB-4942-A10A-0E66E9BF2D5A}"/>
                </a:ext>
              </a:extLst>
            </p:cNvPr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3350267-7DF6-479E-AE4F-3DC9237BB808}"/>
                </a:ext>
              </a:extLst>
            </p:cNvPr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E8CA471-ABF8-406C-A52D-C8659B6B0671}"/>
                </a:ext>
              </a:extLst>
            </p:cNvPr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699300B-0CB3-4B88-AC3A-87C82B401A50}"/>
                </a:ext>
              </a:extLst>
            </p:cNvPr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858E804E-9BFD-4C10-9A68-7CA0B20A01FD}"/>
                </a:ext>
              </a:extLst>
            </p:cNvPr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0F876B3B-AFAD-4E05-B84A-AD2375014C9C}"/>
                </a:ext>
              </a:extLst>
            </p:cNvPr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87E8841-05E8-4734-AB70-3A093AB4F1DC}"/>
                </a:ext>
              </a:extLst>
            </p:cNvPr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2E06258D-CD54-4FDB-835D-298AC656C93E}"/>
                </a:ext>
              </a:extLst>
            </p:cNvPr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B697FB45-FBED-4EFA-9FC2-1340C6692DA1}"/>
                </a:ext>
              </a:extLst>
            </p:cNvPr>
            <p:cNvCxnSpPr>
              <a:stCxn id="61" idx="7"/>
              <a:endCxn id="62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16">
              <a:extLst>
                <a:ext uri="{FF2B5EF4-FFF2-40B4-BE49-F238E27FC236}">
                  <a16:creationId xmlns:a16="http://schemas.microsoft.com/office/drawing/2014/main" id="{D31B40B1-7ACA-4CB5-B0A3-0BACFAB61A70}"/>
                </a:ext>
              </a:extLst>
            </p:cNvPr>
            <p:cNvSpPr txBox="1"/>
            <p:nvPr/>
          </p:nvSpPr>
          <p:spPr>
            <a:xfrm>
              <a:off x="1714480" y="342900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9D68651E-8931-4C98-B71B-F78D14C3F07E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24C038F2-98A7-4AF1-A00A-73CE2FDBDE3A}"/>
                </a:ext>
              </a:extLst>
            </p:cNvPr>
            <p:cNvCxnSpPr>
              <a:stCxn id="61" idx="5"/>
              <a:endCxn id="64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712048A4-2966-441C-81B2-6B9B00052E81}"/>
                </a:ext>
              </a:extLst>
            </p:cNvPr>
            <p:cNvCxnSpPr>
              <a:stCxn id="62" idx="6"/>
              <a:endCxn id="65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97B663BB-BEA8-458F-99ED-00F6E9E6312A}"/>
                </a:ext>
              </a:extLst>
            </p:cNvPr>
            <p:cNvCxnSpPr>
              <a:stCxn id="62" idx="5"/>
              <a:endCxn id="66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45145668-73E5-4C9D-8E1F-68E88B0038F8}"/>
                </a:ext>
              </a:extLst>
            </p:cNvPr>
            <p:cNvCxnSpPr>
              <a:stCxn id="63" idx="6"/>
              <a:endCxn id="66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7242B4D1-AAFF-4AFB-A43C-EF08A7258D47}"/>
                </a:ext>
              </a:extLst>
            </p:cNvPr>
            <p:cNvCxnSpPr>
              <a:stCxn id="63" idx="7"/>
              <a:endCxn id="65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FC44B83A-2CEC-42FD-9EB9-24675F636C15}"/>
                </a:ext>
              </a:extLst>
            </p:cNvPr>
            <p:cNvCxnSpPr>
              <a:stCxn id="63" idx="5"/>
              <a:endCxn id="67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08EC6DF2-A3F4-4450-9582-A8B52883DE5A}"/>
                </a:ext>
              </a:extLst>
            </p:cNvPr>
            <p:cNvCxnSpPr>
              <a:endCxn id="66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03ECFBE-B36A-4EE2-B8A0-2589B5F04111}"/>
                </a:ext>
              </a:extLst>
            </p:cNvPr>
            <p:cNvCxnSpPr>
              <a:stCxn id="64" idx="6"/>
              <a:endCxn id="67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734B6B26-5AD0-4C0E-A579-DA4A6D9A0ADC}"/>
                </a:ext>
              </a:extLst>
            </p:cNvPr>
            <p:cNvCxnSpPr>
              <a:stCxn id="65" idx="6"/>
              <a:endCxn id="68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9F0D0153-FD2B-4EDB-9DFD-26F9238C79B2}"/>
                </a:ext>
              </a:extLst>
            </p:cNvPr>
            <p:cNvCxnSpPr>
              <a:stCxn id="65" idx="5"/>
              <a:endCxn id="69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893AF43-DA10-47E9-BDDC-4B2BAEB9D206}"/>
                </a:ext>
              </a:extLst>
            </p:cNvPr>
            <p:cNvCxnSpPr>
              <a:stCxn id="66" idx="7"/>
              <a:endCxn id="68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620119CF-BD9D-41C5-8691-4D6FD02282D2}"/>
                </a:ext>
              </a:extLst>
            </p:cNvPr>
            <p:cNvCxnSpPr>
              <a:stCxn id="66" idx="5"/>
              <a:endCxn id="69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40508561-E658-4F7B-B941-9D6E6567C255}"/>
                </a:ext>
              </a:extLst>
            </p:cNvPr>
            <p:cNvCxnSpPr>
              <a:stCxn id="67" idx="6"/>
              <a:endCxn id="69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B4173E0D-F0FE-4003-AC26-9DC3276676DB}"/>
                </a:ext>
              </a:extLst>
            </p:cNvPr>
            <p:cNvCxnSpPr>
              <a:stCxn id="67" idx="7"/>
              <a:endCxn id="68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95602F17-F5AB-4F39-A1DE-94E6733BDF3E}"/>
                </a:ext>
              </a:extLst>
            </p:cNvPr>
            <p:cNvCxnSpPr>
              <a:stCxn id="68" idx="6"/>
              <a:endCxn id="70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76C8463F-D457-4925-925A-9B73EB50B159}"/>
                </a:ext>
              </a:extLst>
            </p:cNvPr>
            <p:cNvCxnSpPr>
              <a:stCxn id="69" idx="6"/>
              <a:endCxn id="70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54">
              <a:extLst>
                <a:ext uri="{FF2B5EF4-FFF2-40B4-BE49-F238E27FC236}">
                  <a16:creationId xmlns:a16="http://schemas.microsoft.com/office/drawing/2014/main" id="{86395BB1-9AF3-454E-B444-D651B2626F3D}"/>
                </a:ext>
              </a:extLst>
            </p:cNvPr>
            <p:cNvSpPr txBox="1"/>
            <p:nvPr/>
          </p:nvSpPr>
          <p:spPr>
            <a:xfrm>
              <a:off x="1866880" y="40005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TextBox 55">
              <a:extLst>
                <a:ext uri="{FF2B5EF4-FFF2-40B4-BE49-F238E27FC236}">
                  <a16:creationId xmlns:a16="http://schemas.microsoft.com/office/drawing/2014/main" id="{3DDE480C-69CE-493E-88C7-2BD33CD24923}"/>
                </a:ext>
              </a:extLst>
            </p:cNvPr>
            <p:cNvSpPr txBox="1"/>
            <p:nvPr/>
          </p:nvSpPr>
          <p:spPr>
            <a:xfrm>
              <a:off x="1928794" y="478632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TextBox 56">
              <a:extLst>
                <a:ext uri="{FF2B5EF4-FFF2-40B4-BE49-F238E27FC236}">
                  <a16:creationId xmlns:a16="http://schemas.microsoft.com/office/drawing/2014/main" id="{C651DB80-6B66-47EA-B74A-DB9ED0FB450E}"/>
                </a:ext>
              </a:extLst>
            </p:cNvPr>
            <p:cNvSpPr txBox="1"/>
            <p:nvPr/>
          </p:nvSpPr>
          <p:spPr>
            <a:xfrm>
              <a:off x="2928926" y="278605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57">
              <a:extLst>
                <a:ext uri="{FF2B5EF4-FFF2-40B4-BE49-F238E27FC236}">
                  <a16:creationId xmlns:a16="http://schemas.microsoft.com/office/drawing/2014/main" id="{A2B38D3E-F261-474B-A655-57E689829199}"/>
                </a:ext>
              </a:extLst>
            </p:cNvPr>
            <p:cNvSpPr txBox="1"/>
            <p:nvPr/>
          </p:nvSpPr>
          <p:spPr>
            <a:xfrm>
              <a:off x="2954326" y="3139301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Box 58">
              <a:extLst>
                <a:ext uri="{FF2B5EF4-FFF2-40B4-BE49-F238E27FC236}">
                  <a16:creationId xmlns:a16="http://schemas.microsoft.com/office/drawing/2014/main" id="{70F99EC7-EB86-476B-A9C1-5D3E99569CB5}"/>
                </a:ext>
              </a:extLst>
            </p:cNvPr>
            <p:cNvSpPr txBox="1"/>
            <p:nvPr/>
          </p:nvSpPr>
          <p:spPr>
            <a:xfrm>
              <a:off x="2908288" y="374015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TextBox 59">
              <a:extLst>
                <a:ext uri="{FF2B5EF4-FFF2-40B4-BE49-F238E27FC236}">
                  <a16:creationId xmlns:a16="http://schemas.microsoft.com/office/drawing/2014/main" id="{FE7A4065-41E2-402E-A71B-6998B0199FAB}"/>
                </a:ext>
              </a:extLst>
            </p:cNvPr>
            <p:cNvSpPr txBox="1"/>
            <p:nvPr/>
          </p:nvSpPr>
          <p:spPr>
            <a:xfrm>
              <a:off x="3000364" y="40386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Box 60">
              <a:extLst>
                <a:ext uri="{FF2B5EF4-FFF2-40B4-BE49-F238E27FC236}">
                  <a16:creationId xmlns:a16="http://schemas.microsoft.com/office/drawing/2014/main" id="{245B8048-DC1B-433F-8600-09439C8BEF60}"/>
                </a:ext>
              </a:extLst>
            </p:cNvPr>
            <p:cNvSpPr txBox="1"/>
            <p:nvPr/>
          </p:nvSpPr>
          <p:spPr>
            <a:xfrm>
              <a:off x="2844788" y="494189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TextBox 61">
              <a:extLst>
                <a:ext uri="{FF2B5EF4-FFF2-40B4-BE49-F238E27FC236}">
                  <a16:creationId xmlns:a16="http://schemas.microsoft.com/office/drawing/2014/main" id="{EA03599F-48FE-4A5A-8E3C-2C1D33F9EC8B}"/>
                </a:ext>
              </a:extLst>
            </p:cNvPr>
            <p:cNvSpPr txBox="1"/>
            <p:nvPr/>
          </p:nvSpPr>
          <p:spPr>
            <a:xfrm>
              <a:off x="2997188" y="558089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TextBox 62">
              <a:extLst>
                <a:ext uri="{FF2B5EF4-FFF2-40B4-BE49-F238E27FC236}">
                  <a16:creationId xmlns:a16="http://schemas.microsoft.com/office/drawing/2014/main" id="{F4B63291-4039-468C-9A61-1A78824355DE}"/>
                </a:ext>
              </a:extLst>
            </p:cNvPr>
            <p:cNvSpPr txBox="1"/>
            <p:nvPr/>
          </p:nvSpPr>
          <p:spPr>
            <a:xfrm>
              <a:off x="4786314" y="292893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63">
              <a:extLst>
                <a:ext uri="{FF2B5EF4-FFF2-40B4-BE49-F238E27FC236}">
                  <a16:creationId xmlns:a16="http://schemas.microsoft.com/office/drawing/2014/main" id="{5C42A37D-99AF-4BBE-81DF-5802EC4D9E81}"/>
                </a:ext>
              </a:extLst>
            </p:cNvPr>
            <p:cNvSpPr txBox="1"/>
            <p:nvPr/>
          </p:nvSpPr>
          <p:spPr>
            <a:xfrm>
              <a:off x="4714876" y="3332977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TextBox 64">
              <a:extLst>
                <a:ext uri="{FF2B5EF4-FFF2-40B4-BE49-F238E27FC236}">
                  <a16:creationId xmlns:a16="http://schemas.microsoft.com/office/drawing/2014/main" id="{CEF556C6-3BFA-4BDC-A63E-199CF04DD588}"/>
                </a:ext>
              </a:extLst>
            </p:cNvPr>
            <p:cNvSpPr txBox="1"/>
            <p:nvPr/>
          </p:nvSpPr>
          <p:spPr>
            <a:xfrm>
              <a:off x="4500562" y="379494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TextBox 65">
              <a:extLst>
                <a:ext uri="{FF2B5EF4-FFF2-40B4-BE49-F238E27FC236}">
                  <a16:creationId xmlns:a16="http://schemas.microsoft.com/office/drawing/2014/main" id="{C246DD93-2B72-49E4-86AE-F3EEB86D8CAB}"/>
                </a:ext>
              </a:extLst>
            </p:cNvPr>
            <p:cNvSpPr txBox="1"/>
            <p:nvPr/>
          </p:nvSpPr>
          <p:spPr>
            <a:xfrm>
              <a:off x="4572000" y="4286256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66">
              <a:extLst>
                <a:ext uri="{FF2B5EF4-FFF2-40B4-BE49-F238E27FC236}">
                  <a16:creationId xmlns:a16="http://schemas.microsoft.com/office/drawing/2014/main" id="{2FB87955-B16D-4A66-9490-BF8814B0F00C}"/>
                </a:ext>
              </a:extLst>
            </p:cNvPr>
            <p:cNvSpPr txBox="1"/>
            <p:nvPr/>
          </p:nvSpPr>
          <p:spPr>
            <a:xfrm>
              <a:off x="4441824" y="486651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67">
              <a:extLst>
                <a:ext uri="{FF2B5EF4-FFF2-40B4-BE49-F238E27FC236}">
                  <a16:creationId xmlns:a16="http://schemas.microsoft.com/office/drawing/2014/main" id="{729B0FA7-E4C5-485D-B64E-2AF9E4D17969}"/>
                </a:ext>
              </a:extLst>
            </p:cNvPr>
            <p:cNvSpPr txBox="1"/>
            <p:nvPr/>
          </p:nvSpPr>
          <p:spPr>
            <a:xfrm>
              <a:off x="4760914" y="5454664"/>
              <a:ext cx="214314" cy="2280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68">
              <a:extLst>
                <a:ext uri="{FF2B5EF4-FFF2-40B4-BE49-F238E27FC236}">
                  <a16:creationId xmlns:a16="http://schemas.microsoft.com/office/drawing/2014/main" id="{A7ADBE60-A11E-4D3C-8EE9-8EA432B44D0E}"/>
                </a:ext>
              </a:extLst>
            </p:cNvPr>
            <p:cNvSpPr txBox="1"/>
            <p:nvPr/>
          </p:nvSpPr>
          <p:spPr>
            <a:xfrm>
              <a:off x="6143636" y="455930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69">
              <a:extLst>
                <a:ext uri="{FF2B5EF4-FFF2-40B4-BE49-F238E27FC236}">
                  <a16:creationId xmlns:a16="http://schemas.microsoft.com/office/drawing/2014/main" id="{EA502F8B-F836-485C-884E-153976230146}"/>
                </a:ext>
              </a:extLst>
            </p:cNvPr>
            <p:cNvSpPr txBox="1"/>
            <p:nvPr/>
          </p:nvSpPr>
          <p:spPr>
            <a:xfrm>
              <a:off x="6215074" y="350043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70">
              <a:extLst>
                <a:ext uri="{FF2B5EF4-FFF2-40B4-BE49-F238E27FC236}">
                  <a16:creationId xmlns:a16="http://schemas.microsoft.com/office/drawing/2014/main" id="{E7D95719-31AB-4FCB-A8BF-0ECAF0EBE338}"/>
                </a:ext>
              </a:extLst>
            </p:cNvPr>
            <p:cNvSpPr txBox="1"/>
            <p:nvPr/>
          </p:nvSpPr>
          <p:spPr>
            <a:xfrm>
              <a:off x="3000364" y="435769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305B9E1A-7D76-4068-8937-882B94B2D3A3}"/>
                </a:ext>
              </a:extLst>
            </p:cNvPr>
            <p:cNvCxnSpPr>
              <a:stCxn id="64" idx="7"/>
              <a:endCxn id="65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74">
              <a:extLst>
                <a:ext uri="{FF2B5EF4-FFF2-40B4-BE49-F238E27FC236}">
                  <a16:creationId xmlns:a16="http://schemas.microsoft.com/office/drawing/2014/main" id="{E70891E3-C0F3-4D30-84BE-5B30DEB0D969}"/>
                </a:ext>
              </a:extLst>
            </p:cNvPr>
            <p:cNvSpPr txBox="1"/>
            <p:nvPr/>
          </p:nvSpPr>
          <p:spPr>
            <a:xfrm>
              <a:off x="3149588" y="521495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9" name="TextBox 1">
            <a:extLst>
              <a:ext uri="{FF2B5EF4-FFF2-40B4-BE49-F238E27FC236}">
                <a16:creationId xmlns:a16="http://schemas.microsoft.com/office/drawing/2014/main" id="{D677C152-46C2-40F1-B157-BBC5F7D3F778}"/>
              </a:ext>
            </a:extLst>
          </p:cNvPr>
          <p:cNvSpPr txBox="1"/>
          <p:nvPr/>
        </p:nvSpPr>
        <p:spPr>
          <a:xfrm>
            <a:off x="-390126" y="594980"/>
            <a:ext cx="3434999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FF0000"/>
                </a:solidFill>
                <a:latin typeface="+mn-ea"/>
                <a:cs typeface="Consolas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（</a:t>
            </a:r>
            <a:r>
              <a:rPr lang="pt-BR" altLang="zh-CN" dirty="0"/>
              <a:t>1</a:t>
            </a:r>
            <a:r>
              <a:rPr lang="zh-CN" altLang="zh-CN" dirty="0"/>
              <a:t>）逆序解法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640F7D5-A0E9-4BE6-9799-3DABCAAE9121}"/>
              </a:ext>
            </a:extLst>
          </p:cNvPr>
          <p:cNvSpPr/>
          <p:nvPr/>
        </p:nvSpPr>
        <p:spPr>
          <a:xfrm>
            <a:off x="0" y="103651"/>
            <a:ext cx="25506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多段图的最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短路径 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9481817" y="3122152"/>
            <a:ext cx="259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⑤ 第</a:t>
            </a:r>
            <a:r>
              <a:rPr lang="en-US" altLang="zh-CN" sz="2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</p:txBody>
      </p:sp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829" y="4250566"/>
            <a:ext cx="6960657" cy="117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230514" y="5386546"/>
            <a:ext cx="118090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(A)=12  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 pitchFamily="2" charset="2"/>
              </a:rPr>
              <a:t>  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最短路径长度为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</a:p>
          <a:p>
            <a:pPr>
              <a:lnSpc>
                <a:spcPts val="3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next(A)=B</a:t>
            </a:r>
            <a:r>
              <a:rPr lang="en-US" altLang="zh-CN" sz="28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next(B</a:t>
            </a:r>
            <a:r>
              <a:rPr lang="en-US" altLang="zh-CN" sz="28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)=C</a:t>
            </a:r>
            <a:r>
              <a:rPr lang="en-US" altLang="zh-CN" sz="28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next(C</a:t>
            </a:r>
            <a:r>
              <a:rPr lang="en-US" altLang="zh-CN" sz="28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)=D</a:t>
            </a:r>
            <a:r>
              <a:rPr lang="en-US" altLang="zh-CN" sz="28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next(D</a:t>
            </a:r>
            <a:r>
              <a:rPr lang="en-US" altLang="zh-CN" sz="28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)=E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2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最短路径为</a:t>
            </a: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A→B</a:t>
            </a:r>
            <a:r>
              <a:rPr lang="en-US" altLang="zh-CN" sz="28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→C</a:t>
            </a:r>
            <a:r>
              <a:rPr lang="en-US" altLang="zh-CN" sz="28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→D</a:t>
            </a:r>
            <a:r>
              <a:rPr lang="en-US" altLang="zh-CN" sz="28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→E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424A1F6-48E9-410B-A515-35D4B4BAEEF1}"/>
              </a:ext>
            </a:extLst>
          </p:cNvPr>
          <p:cNvGrpSpPr/>
          <p:nvPr/>
        </p:nvGrpSpPr>
        <p:grpSpPr>
          <a:xfrm>
            <a:off x="3184504" y="1225921"/>
            <a:ext cx="1167611" cy="2886478"/>
            <a:chOff x="500034" y="2107012"/>
            <a:chExt cx="1167611" cy="5022106"/>
          </a:xfrm>
        </p:grpSpPr>
        <p:sp>
          <p:nvSpPr>
            <p:cNvPr id="59" name="圆角矩形 54">
              <a:extLst>
                <a:ext uri="{FF2B5EF4-FFF2-40B4-BE49-F238E27FC236}">
                  <a16:creationId xmlns:a16="http://schemas.microsoft.com/office/drawing/2014/main" id="{202E117A-8EAF-459F-98F9-80E3241C0D66}"/>
                </a:ext>
              </a:extLst>
            </p:cNvPr>
            <p:cNvSpPr/>
            <p:nvPr/>
          </p:nvSpPr>
          <p:spPr>
            <a:xfrm>
              <a:off x="500034" y="2107012"/>
              <a:ext cx="928694" cy="3530375"/>
            </a:xfrm>
            <a:prstGeom prst="roundRect">
              <a:avLst/>
            </a:prstGeom>
            <a:noFill/>
            <a:ln w="28575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5">
              <a:extLst>
                <a:ext uri="{FF2B5EF4-FFF2-40B4-BE49-F238E27FC236}">
                  <a16:creationId xmlns:a16="http://schemas.microsoft.com/office/drawing/2014/main" id="{16267176-530E-4D54-9C8C-4E6824DF767D}"/>
                </a:ext>
              </a:extLst>
            </p:cNvPr>
            <p:cNvSpPr txBox="1"/>
            <p:nvPr/>
          </p:nvSpPr>
          <p:spPr>
            <a:xfrm>
              <a:off x="738952" y="6325879"/>
              <a:ext cx="928693" cy="80323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A9E6C4E-E035-4024-AAEC-9389DA81A8EA}"/>
              </a:ext>
            </a:extLst>
          </p:cNvPr>
          <p:cNvGrpSpPr/>
          <p:nvPr/>
        </p:nvGrpSpPr>
        <p:grpSpPr>
          <a:xfrm>
            <a:off x="3368293" y="224959"/>
            <a:ext cx="6848500" cy="3731912"/>
            <a:chOff x="1000100" y="2786058"/>
            <a:chExt cx="6357982" cy="3071834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E0C0CB6B-8FA1-46EF-92F7-FAB6FC044EDB}"/>
                </a:ext>
              </a:extLst>
            </p:cNvPr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596FAAC-A33E-412C-989A-37ECBAB5CDB7}"/>
                </a:ext>
              </a:extLst>
            </p:cNvPr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2801CD50-E7DA-4E79-9AD2-6371ECDBCF76}"/>
                </a:ext>
              </a:extLst>
            </p:cNvPr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7345EA1-2814-4080-BF19-68139D92284D}"/>
                </a:ext>
              </a:extLst>
            </p:cNvPr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2C4862A9-1400-4A4D-AAEF-0A7AA6499151}"/>
                </a:ext>
              </a:extLst>
            </p:cNvPr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5CE7370-B0E5-44A0-B850-08909C70E2C8}"/>
                </a:ext>
              </a:extLst>
            </p:cNvPr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89ADC0C-AD2C-43F1-9AA1-FC64D888DD79}"/>
                </a:ext>
              </a:extLst>
            </p:cNvPr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2838E8-C7EB-4FAF-8D5A-24A84395ED41}"/>
                </a:ext>
              </a:extLst>
            </p:cNvPr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60A9D6F6-8D3F-4EC0-A67A-96F1330639D1}"/>
                </a:ext>
              </a:extLst>
            </p:cNvPr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1BC198F-7109-4240-BAA3-AA4EB95276D4}"/>
                </a:ext>
              </a:extLst>
            </p:cNvPr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62E53431-80F2-4433-88A2-917346F7A7A8}"/>
                </a:ext>
              </a:extLst>
            </p:cNvPr>
            <p:cNvCxnSpPr>
              <a:stCxn id="62" idx="7"/>
              <a:endCxn id="63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16">
              <a:extLst>
                <a:ext uri="{FF2B5EF4-FFF2-40B4-BE49-F238E27FC236}">
                  <a16:creationId xmlns:a16="http://schemas.microsoft.com/office/drawing/2014/main" id="{CA416C26-356F-438E-81BC-31DD1CD8E7AB}"/>
                </a:ext>
              </a:extLst>
            </p:cNvPr>
            <p:cNvSpPr txBox="1"/>
            <p:nvPr/>
          </p:nvSpPr>
          <p:spPr>
            <a:xfrm>
              <a:off x="1714480" y="342900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8DEAA65-A86D-4EBE-9BDF-14D4ED1A5288}"/>
                </a:ext>
              </a:extLst>
            </p:cNvPr>
            <p:cNvCxnSpPr>
              <a:stCxn id="62" idx="6"/>
              <a:endCxn id="64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DF6F4677-EDEE-427F-B407-BC03A6476DFF}"/>
                </a:ext>
              </a:extLst>
            </p:cNvPr>
            <p:cNvCxnSpPr>
              <a:stCxn id="62" idx="5"/>
              <a:endCxn id="65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C79C63A7-9E3D-4325-A22F-BDFDBBF7CA71}"/>
                </a:ext>
              </a:extLst>
            </p:cNvPr>
            <p:cNvCxnSpPr>
              <a:stCxn id="63" idx="6"/>
              <a:endCxn id="66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82D430DF-D5D3-4947-8254-47C143D651EE}"/>
                </a:ext>
              </a:extLst>
            </p:cNvPr>
            <p:cNvCxnSpPr>
              <a:stCxn id="63" idx="5"/>
              <a:endCxn id="67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BDACD5A-CFDC-4EFD-BC66-E248AE02A204}"/>
                </a:ext>
              </a:extLst>
            </p:cNvPr>
            <p:cNvCxnSpPr>
              <a:stCxn id="64" idx="6"/>
              <a:endCxn id="67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B99F151C-1C30-4D51-A8B0-6C5A4476EA2C}"/>
                </a:ext>
              </a:extLst>
            </p:cNvPr>
            <p:cNvCxnSpPr>
              <a:stCxn id="64" idx="7"/>
              <a:endCxn id="66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5A63530-C214-4BE7-B5A7-A1E13E0B22B8}"/>
                </a:ext>
              </a:extLst>
            </p:cNvPr>
            <p:cNvCxnSpPr>
              <a:stCxn id="64" idx="5"/>
              <a:endCxn id="68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87A1A60-E114-4540-AE67-DF8895C8C6CB}"/>
                </a:ext>
              </a:extLst>
            </p:cNvPr>
            <p:cNvCxnSpPr>
              <a:endCxn id="67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5D557415-E9C6-4488-852C-744A3E55245E}"/>
                </a:ext>
              </a:extLst>
            </p:cNvPr>
            <p:cNvCxnSpPr>
              <a:stCxn id="65" idx="6"/>
              <a:endCxn id="68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DBE736D-7310-4A7A-BB6A-E08E16716D82}"/>
                </a:ext>
              </a:extLst>
            </p:cNvPr>
            <p:cNvCxnSpPr>
              <a:stCxn id="66" idx="6"/>
              <a:endCxn id="69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9C0E4B00-A0CA-48FD-A855-D9480309A729}"/>
                </a:ext>
              </a:extLst>
            </p:cNvPr>
            <p:cNvCxnSpPr>
              <a:stCxn id="66" idx="5"/>
              <a:endCxn id="70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D9A8FF63-0D1D-4F9E-9131-D576D44D388D}"/>
                </a:ext>
              </a:extLst>
            </p:cNvPr>
            <p:cNvCxnSpPr>
              <a:stCxn id="67" idx="7"/>
              <a:endCxn id="69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FC208692-CE99-41E7-9538-71F71C6B0DDA}"/>
                </a:ext>
              </a:extLst>
            </p:cNvPr>
            <p:cNvCxnSpPr>
              <a:stCxn id="67" idx="5"/>
              <a:endCxn id="70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7682E203-EAC1-4D9B-8D20-7917708F83C8}"/>
                </a:ext>
              </a:extLst>
            </p:cNvPr>
            <p:cNvCxnSpPr>
              <a:stCxn id="68" idx="6"/>
              <a:endCxn id="70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35B21D9F-D664-413A-AB3D-0F7062237C30}"/>
                </a:ext>
              </a:extLst>
            </p:cNvPr>
            <p:cNvCxnSpPr>
              <a:stCxn id="68" idx="7"/>
              <a:endCxn id="69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10BA108-5C75-440E-8CDF-E994F4C0D52A}"/>
                </a:ext>
              </a:extLst>
            </p:cNvPr>
            <p:cNvCxnSpPr>
              <a:stCxn id="69" idx="6"/>
              <a:endCxn id="71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52E4C15D-BF0D-4386-AA1A-B3D984FC4DB8}"/>
                </a:ext>
              </a:extLst>
            </p:cNvPr>
            <p:cNvCxnSpPr>
              <a:stCxn id="70" idx="6"/>
              <a:endCxn id="71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54">
              <a:extLst>
                <a:ext uri="{FF2B5EF4-FFF2-40B4-BE49-F238E27FC236}">
                  <a16:creationId xmlns:a16="http://schemas.microsoft.com/office/drawing/2014/main" id="{FBA2F957-BCC3-442D-AE7D-47713032CE69}"/>
                </a:ext>
              </a:extLst>
            </p:cNvPr>
            <p:cNvSpPr txBox="1"/>
            <p:nvPr/>
          </p:nvSpPr>
          <p:spPr>
            <a:xfrm>
              <a:off x="1866880" y="40005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TextBox 55">
              <a:extLst>
                <a:ext uri="{FF2B5EF4-FFF2-40B4-BE49-F238E27FC236}">
                  <a16:creationId xmlns:a16="http://schemas.microsoft.com/office/drawing/2014/main" id="{651C132A-187B-4358-8D2A-11242EB83895}"/>
                </a:ext>
              </a:extLst>
            </p:cNvPr>
            <p:cNvSpPr txBox="1"/>
            <p:nvPr/>
          </p:nvSpPr>
          <p:spPr>
            <a:xfrm>
              <a:off x="1928794" y="478632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56">
              <a:extLst>
                <a:ext uri="{FF2B5EF4-FFF2-40B4-BE49-F238E27FC236}">
                  <a16:creationId xmlns:a16="http://schemas.microsoft.com/office/drawing/2014/main" id="{26FA2098-DBF0-4484-AF65-48E6CE19CA72}"/>
                </a:ext>
              </a:extLst>
            </p:cNvPr>
            <p:cNvSpPr txBox="1"/>
            <p:nvPr/>
          </p:nvSpPr>
          <p:spPr>
            <a:xfrm>
              <a:off x="2928926" y="278605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Box 57">
              <a:extLst>
                <a:ext uri="{FF2B5EF4-FFF2-40B4-BE49-F238E27FC236}">
                  <a16:creationId xmlns:a16="http://schemas.microsoft.com/office/drawing/2014/main" id="{760C7ED7-F3E7-4A34-8048-9A44B796FE5B}"/>
                </a:ext>
              </a:extLst>
            </p:cNvPr>
            <p:cNvSpPr txBox="1"/>
            <p:nvPr/>
          </p:nvSpPr>
          <p:spPr>
            <a:xfrm>
              <a:off x="2954326" y="3139301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TextBox 58">
              <a:extLst>
                <a:ext uri="{FF2B5EF4-FFF2-40B4-BE49-F238E27FC236}">
                  <a16:creationId xmlns:a16="http://schemas.microsoft.com/office/drawing/2014/main" id="{C3A5D406-A71F-4033-835B-D2ACAD652FA8}"/>
                </a:ext>
              </a:extLst>
            </p:cNvPr>
            <p:cNvSpPr txBox="1"/>
            <p:nvPr/>
          </p:nvSpPr>
          <p:spPr>
            <a:xfrm>
              <a:off x="2908288" y="374015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Box 59">
              <a:extLst>
                <a:ext uri="{FF2B5EF4-FFF2-40B4-BE49-F238E27FC236}">
                  <a16:creationId xmlns:a16="http://schemas.microsoft.com/office/drawing/2014/main" id="{A047E6EF-0E89-4C52-9E43-6450FEC1E1D4}"/>
                </a:ext>
              </a:extLst>
            </p:cNvPr>
            <p:cNvSpPr txBox="1"/>
            <p:nvPr/>
          </p:nvSpPr>
          <p:spPr>
            <a:xfrm>
              <a:off x="3000364" y="40386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TextBox 60">
              <a:extLst>
                <a:ext uri="{FF2B5EF4-FFF2-40B4-BE49-F238E27FC236}">
                  <a16:creationId xmlns:a16="http://schemas.microsoft.com/office/drawing/2014/main" id="{F65EBBB9-6B91-428F-8ADE-3256C4B628A4}"/>
                </a:ext>
              </a:extLst>
            </p:cNvPr>
            <p:cNvSpPr txBox="1"/>
            <p:nvPr/>
          </p:nvSpPr>
          <p:spPr>
            <a:xfrm>
              <a:off x="2844788" y="494189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TextBox 61">
              <a:extLst>
                <a:ext uri="{FF2B5EF4-FFF2-40B4-BE49-F238E27FC236}">
                  <a16:creationId xmlns:a16="http://schemas.microsoft.com/office/drawing/2014/main" id="{A8DBC9FE-FF77-4260-BBCA-F8E095B38048}"/>
                </a:ext>
              </a:extLst>
            </p:cNvPr>
            <p:cNvSpPr txBox="1"/>
            <p:nvPr/>
          </p:nvSpPr>
          <p:spPr>
            <a:xfrm>
              <a:off x="2997188" y="558089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62">
              <a:extLst>
                <a:ext uri="{FF2B5EF4-FFF2-40B4-BE49-F238E27FC236}">
                  <a16:creationId xmlns:a16="http://schemas.microsoft.com/office/drawing/2014/main" id="{B727D673-0BAF-4171-8A7D-DE9DB426B435}"/>
                </a:ext>
              </a:extLst>
            </p:cNvPr>
            <p:cNvSpPr txBox="1"/>
            <p:nvPr/>
          </p:nvSpPr>
          <p:spPr>
            <a:xfrm>
              <a:off x="4786314" y="292893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TextBox 63">
              <a:extLst>
                <a:ext uri="{FF2B5EF4-FFF2-40B4-BE49-F238E27FC236}">
                  <a16:creationId xmlns:a16="http://schemas.microsoft.com/office/drawing/2014/main" id="{1D315CAA-8923-4BF9-BE6E-9DB9F7D1BE1F}"/>
                </a:ext>
              </a:extLst>
            </p:cNvPr>
            <p:cNvSpPr txBox="1"/>
            <p:nvPr/>
          </p:nvSpPr>
          <p:spPr>
            <a:xfrm>
              <a:off x="4714876" y="3332977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TextBox 64">
              <a:extLst>
                <a:ext uri="{FF2B5EF4-FFF2-40B4-BE49-F238E27FC236}">
                  <a16:creationId xmlns:a16="http://schemas.microsoft.com/office/drawing/2014/main" id="{1DBF02B7-8094-4BB2-98FF-7E892568162B}"/>
                </a:ext>
              </a:extLst>
            </p:cNvPr>
            <p:cNvSpPr txBox="1"/>
            <p:nvPr/>
          </p:nvSpPr>
          <p:spPr>
            <a:xfrm>
              <a:off x="4500562" y="379494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65">
              <a:extLst>
                <a:ext uri="{FF2B5EF4-FFF2-40B4-BE49-F238E27FC236}">
                  <a16:creationId xmlns:a16="http://schemas.microsoft.com/office/drawing/2014/main" id="{687A177D-8534-4A3D-B7BF-8CCB4348354A}"/>
                </a:ext>
              </a:extLst>
            </p:cNvPr>
            <p:cNvSpPr txBox="1"/>
            <p:nvPr/>
          </p:nvSpPr>
          <p:spPr>
            <a:xfrm>
              <a:off x="4572000" y="4286256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66">
              <a:extLst>
                <a:ext uri="{FF2B5EF4-FFF2-40B4-BE49-F238E27FC236}">
                  <a16:creationId xmlns:a16="http://schemas.microsoft.com/office/drawing/2014/main" id="{98996D60-86C0-434B-9ECD-04AAAC311F56}"/>
                </a:ext>
              </a:extLst>
            </p:cNvPr>
            <p:cNvSpPr txBox="1"/>
            <p:nvPr/>
          </p:nvSpPr>
          <p:spPr>
            <a:xfrm>
              <a:off x="4441824" y="486651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67">
              <a:extLst>
                <a:ext uri="{FF2B5EF4-FFF2-40B4-BE49-F238E27FC236}">
                  <a16:creationId xmlns:a16="http://schemas.microsoft.com/office/drawing/2014/main" id="{658E0C77-7840-407E-BF53-921CAF2F2ECB}"/>
                </a:ext>
              </a:extLst>
            </p:cNvPr>
            <p:cNvSpPr txBox="1"/>
            <p:nvPr/>
          </p:nvSpPr>
          <p:spPr>
            <a:xfrm>
              <a:off x="4760914" y="5454664"/>
              <a:ext cx="214314" cy="2280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68">
              <a:extLst>
                <a:ext uri="{FF2B5EF4-FFF2-40B4-BE49-F238E27FC236}">
                  <a16:creationId xmlns:a16="http://schemas.microsoft.com/office/drawing/2014/main" id="{A5D25402-68B6-490E-A25E-558CB4CF2F4F}"/>
                </a:ext>
              </a:extLst>
            </p:cNvPr>
            <p:cNvSpPr txBox="1"/>
            <p:nvPr/>
          </p:nvSpPr>
          <p:spPr>
            <a:xfrm>
              <a:off x="6143636" y="455930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69">
              <a:extLst>
                <a:ext uri="{FF2B5EF4-FFF2-40B4-BE49-F238E27FC236}">
                  <a16:creationId xmlns:a16="http://schemas.microsoft.com/office/drawing/2014/main" id="{E3881924-8BE5-422B-9BE1-A35075A5727F}"/>
                </a:ext>
              </a:extLst>
            </p:cNvPr>
            <p:cNvSpPr txBox="1"/>
            <p:nvPr/>
          </p:nvSpPr>
          <p:spPr>
            <a:xfrm>
              <a:off x="6215074" y="350043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70">
              <a:extLst>
                <a:ext uri="{FF2B5EF4-FFF2-40B4-BE49-F238E27FC236}">
                  <a16:creationId xmlns:a16="http://schemas.microsoft.com/office/drawing/2014/main" id="{9993A306-918A-4858-B2C8-06A586A627BC}"/>
                </a:ext>
              </a:extLst>
            </p:cNvPr>
            <p:cNvSpPr txBox="1"/>
            <p:nvPr/>
          </p:nvSpPr>
          <p:spPr>
            <a:xfrm>
              <a:off x="3000364" y="435769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ED90CA31-74F9-46AC-91C0-5CAC6AA8263B}"/>
                </a:ext>
              </a:extLst>
            </p:cNvPr>
            <p:cNvCxnSpPr>
              <a:stCxn id="65" idx="7"/>
              <a:endCxn id="66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74">
              <a:extLst>
                <a:ext uri="{FF2B5EF4-FFF2-40B4-BE49-F238E27FC236}">
                  <a16:creationId xmlns:a16="http://schemas.microsoft.com/office/drawing/2014/main" id="{6A002A90-2570-43E1-9F73-0618B0FD3327}"/>
                </a:ext>
              </a:extLst>
            </p:cNvPr>
            <p:cNvSpPr txBox="1"/>
            <p:nvPr/>
          </p:nvSpPr>
          <p:spPr>
            <a:xfrm>
              <a:off x="3149588" y="521495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0" name="TextBox 1">
            <a:extLst>
              <a:ext uri="{FF2B5EF4-FFF2-40B4-BE49-F238E27FC236}">
                <a16:creationId xmlns:a16="http://schemas.microsoft.com/office/drawing/2014/main" id="{41155479-68EE-4B3B-A5B6-5F051CAD4D6F}"/>
              </a:ext>
            </a:extLst>
          </p:cNvPr>
          <p:cNvSpPr txBox="1"/>
          <p:nvPr/>
        </p:nvSpPr>
        <p:spPr>
          <a:xfrm>
            <a:off x="-390126" y="594980"/>
            <a:ext cx="3434999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FF0000"/>
                </a:solidFill>
                <a:latin typeface="+mn-ea"/>
                <a:cs typeface="Consolas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（</a:t>
            </a:r>
            <a:r>
              <a:rPr lang="pt-BR" altLang="zh-CN" dirty="0"/>
              <a:t>1</a:t>
            </a:r>
            <a:r>
              <a:rPr lang="zh-CN" altLang="zh-CN" dirty="0"/>
              <a:t>）逆序解法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C640F7D5-A0E9-4BE6-9799-3DABCAAE9121}"/>
              </a:ext>
            </a:extLst>
          </p:cNvPr>
          <p:cNvSpPr/>
          <p:nvPr/>
        </p:nvSpPr>
        <p:spPr>
          <a:xfrm>
            <a:off x="0" y="103651"/>
            <a:ext cx="25506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多段图的最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短路径 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691782" y="625882"/>
            <a:ext cx="8229600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FF0000"/>
                </a:solidFill>
                <a:latin typeface="+mn-ea"/>
                <a:cs typeface="Consolas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zh-CN" dirty="0"/>
              <a:t>（</a:t>
            </a:r>
            <a:r>
              <a:rPr lang="pt-BR" altLang="zh-CN" dirty="0"/>
              <a:t>2</a:t>
            </a:r>
            <a:r>
              <a:rPr lang="zh-CN" altLang="zh-CN" dirty="0"/>
              <a:t>）顺序解法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2682" y="1053305"/>
            <a:ext cx="621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3200" i="1" dirty="0">
                <a:solidFill>
                  <a:srgbClr val="0000FF"/>
                </a:solidFill>
                <a:latin typeface="+mn-ea"/>
                <a:cs typeface="Consolas" pitchFamily="49" charset="0"/>
              </a:rPr>
              <a:t>A</a:t>
            </a:r>
            <a:r>
              <a:rPr lang="pt-BR" altLang="zh-CN" sz="3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→</a:t>
            </a:r>
            <a:r>
              <a:rPr lang="pt-BR" altLang="zh-CN" sz="3200" i="1" dirty="0">
                <a:solidFill>
                  <a:srgbClr val="0000FF"/>
                </a:solidFill>
                <a:latin typeface="+mn-ea"/>
                <a:cs typeface="Consolas" pitchFamily="49" charset="0"/>
              </a:rPr>
              <a:t>E</a:t>
            </a:r>
            <a:r>
              <a:rPr lang="zh-CN" altLang="zh-CN" sz="32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对应的的状态转移方程如下：</a:t>
            </a:r>
            <a:endParaRPr lang="zh-CN" altLang="en-US" sz="3200" dirty="0">
              <a:solidFill>
                <a:srgbClr val="0000FF"/>
              </a:solidFill>
              <a:latin typeface="+mn-ea"/>
              <a:cs typeface="Consolas" pitchFamily="49" charset="0"/>
            </a:endParaRPr>
          </a:p>
        </p:txBody>
      </p:sp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1524001" y="461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7955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834519"/>
              </p:ext>
            </p:extLst>
          </p:nvPr>
        </p:nvGraphicFramePr>
        <p:xfrm>
          <a:off x="2322102" y="1585403"/>
          <a:ext cx="1313627" cy="54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8" r:id="rId3" imgW="508000" imgH="190500" progId="">
                  <p:embed/>
                </p:oleObj>
              </mc:Choice>
              <mc:Fallback>
                <p:oleObj r:id="rId3" imgW="508000" imgH="190500" progId="">
                  <p:embed/>
                  <p:pic>
                    <p:nvPicPr>
                      <p:cNvPr id="27955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102" y="1585403"/>
                        <a:ext cx="1313627" cy="540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1524001" y="461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79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993069"/>
              </p:ext>
            </p:extLst>
          </p:nvPr>
        </p:nvGraphicFramePr>
        <p:xfrm>
          <a:off x="2309787" y="2106852"/>
          <a:ext cx="5176855" cy="750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9" r:id="rId5" imgW="1905000" imgH="279400" progId="">
                  <p:embed/>
                </p:oleObj>
              </mc:Choice>
              <mc:Fallback>
                <p:oleObj r:id="rId5" imgW="1905000" imgH="279400" progId="">
                  <p:embed/>
                  <p:pic>
                    <p:nvPicPr>
                      <p:cNvPr id="279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7" y="2106852"/>
                        <a:ext cx="5176855" cy="7506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814709" y="3187106"/>
            <a:ext cx="5819468" cy="2938839"/>
            <a:chOff x="1000100" y="2786058"/>
            <a:chExt cx="6357982" cy="3088932"/>
          </a:xfrm>
        </p:grpSpPr>
        <p:sp>
          <p:nvSpPr>
            <p:cNvPr id="9" name="椭圆 8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4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4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stCxn id="9" idx="7"/>
              <a:endCxn id="10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9" idx="6"/>
              <a:endCxn id="11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5"/>
              <a:endCxn id="12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6"/>
              <a:endCxn id="13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5"/>
              <a:endCxn id="14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1" idx="6"/>
              <a:endCxn id="14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1" idx="7"/>
              <a:endCxn id="13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1" idx="5"/>
              <a:endCxn id="15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4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2" idx="6"/>
              <a:endCxn id="15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6"/>
              <a:endCxn id="16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3" idx="5"/>
              <a:endCxn id="17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4" idx="7"/>
              <a:endCxn id="16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4" idx="5"/>
              <a:endCxn id="17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5" idx="6"/>
              <a:endCxn id="17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5" idx="7"/>
              <a:endCxn id="16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6" idx="6"/>
              <a:endCxn id="18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7" idx="6"/>
              <a:endCxn id="18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>
              <a:stCxn id="12" idx="7"/>
              <a:endCxn id="13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C640F7D5-A0E9-4BE6-9799-3DABCAAE9121}"/>
              </a:ext>
            </a:extLst>
          </p:cNvPr>
          <p:cNvSpPr/>
          <p:nvPr/>
        </p:nvSpPr>
        <p:spPr>
          <a:xfrm>
            <a:off x="0" y="103651"/>
            <a:ext cx="25506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多段图的最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短路径 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>
            <a:extLst>
              <a:ext uri="{FF2B5EF4-FFF2-40B4-BE49-F238E27FC236}">
                <a16:creationId xmlns:a16="http://schemas.microsoft.com/office/drawing/2014/main" id="{B6B18A76-E6E6-424F-B408-4D11B745D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63563"/>
            <a:ext cx="15294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CC0099"/>
                </a:solidFill>
                <a:ea typeface="楷体_GB2312" pitchFamily="49" charset="-122"/>
              </a:rPr>
              <a:t>要求：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FCF786DE-03AE-4E15-B3E8-0B1DB1336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2743200"/>
            <a:ext cx="68539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0099"/>
                </a:solidFill>
                <a:sym typeface="Wingdings" panose="05000000000000000000" pitchFamily="2" charset="2"/>
              </a:rPr>
              <a:t>  </a:t>
            </a:r>
            <a:r>
              <a:rPr lang="zh-CN" altLang="en-US" b="1">
                <a:solidFill>
                  <a:srgbClr val="0000CC"/>
                </a:solidFill>
                <a:ea typeface="楷体_GB2312" pitchFamily="49" charset="-122"/>
              </a:rPr>
              <a:t>掌握设计动态规划算法的步骤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4256B05A-4D16-4D8E-B663-D7CAE1691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76400"/>
            <a:ext cx="6621134" cy="72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 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掌握动态规划算法的基本要素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E2F84721-F371-412A-9591-6CF02BE2D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810000"/>
            <a:ext cx="87109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0099"/>
                </a:solidFill>
                <a:sym typeface="Wingdings" panose="05000000000000000000" pitchFamily="2" charset="2"/>
              </a:rPr>
              <a:t>  </a:t>
            </a:r>
            <a:r>
              <a:rPr lang="zh-CN" altLang="en-US" b="1">
                <a:solidFill>
                  <a:srgbClr val="0000CC"/>
                </a:solidFill>
                <a:ea typeface="楷体_GB2312" pitchFamily="49" charset="-122"/>
              </a:rPr>
              <a:t>通过应用范例学习动态规划算法设计策略</a:t>
            </a:r>
          </a:p>
        </p:txBody>
      </p:sp>
    </p:spTree>
    <p:extLst>
      <p:ext uri="{BB962C8B-B14F-4D97-AF65-F5344CB8AC3E}">
        <p14:creationId xmlns:p14="http://schemas.microsoft.com/office/powerpoint/2010/main" val="415047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224" y="4162127"/>
            <a:ext cx="4336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re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:</a:t>
            </a:r>
            <a:r>
              <a:rPr lang="zh-CN" altLang="zh-CN" sz="2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前驱顶点</a:t>
            </a:r>
            <a:endParaRPr lang="en-US" altLang="zh-CN" sz="2800" dirty="0">
              <a:solidFill>
                <a:srgbClr val="0000FF"/>
              </a:solidFill>
              <a:latin typeface="+mn-ea"/>
              <a:cs typeface="Consolas" pitchFamily="49" charset="0"/>
            </a:endParaRPr>
          </a:p>
          <a:p>
            <a:r>
              <a:rPr lang="zh-CN" altLang="zh-CN" sz="2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其求解</a:t>
            </a:r>
            <a:r>
              <a:rPr lang="pt-BR" altLang="zh-CN" sz="2800" i="1" dirty="0">
                <a:solidFill>
                  <a:srgbClr val="0000FF"/>
                </a:solidFill>
                <a:latin typeface="+mn-ea"/>
                <a:cs typeface="Consolas" pitchFamily="49" charset="0"/>
              </a:rPr>
              <a:t>A</a:t>
            </a:r>
            <a:r>
              <a:rPr lang="pt-BR" altLang="zh-CN" sz="2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→</a:t>
            </a:r>
            <a:r>
              <a:rPr lang="pt-BR" altLang="zh-CN" sz="2800" i="1" dirty="0">
                <a:solidFill>
                  <a:srgbClr val="0000FF"/>
                </a:solidFill>
                <a:latin typeface="+mn-ea"/>
                <a:cs typeface="Consolas" pitchFamily="49" charset="0"/>
              </a:rPr>
              <a:t>E</a:t>
            </a:r>
            <a:r>
              <a:rPr lang="zh-CN" altLang="zh-CN" sz="2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的过程：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465503" y="530700"/>
            <a:ext cx="5787099" cy="2917268"/>
            <a:chOff x="1000100" y="2786058"/>
            <a:chExt cx="6357982" cy="3139597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8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5" y="4786322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7" y="3139301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7" y="3740152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1999" y="4286257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8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1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606800" y="3866134"/>
            <a:ext cx="85208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 第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</a:p>
          <a:p>
            <a:r>
              <a:rPr lang="pt-BR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(A)=0</a:t>
            </a:r>
            <a:endParaRPr lang="zh-CN" altLang="zh-CN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 第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</a:p>
          <a:p>
            <a:r>
              <a:rPr lang="pt-BR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pt-BR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)=MIN(</a:t>
            </a:r>
            <a:r>
              <a:rPr lang="pt-BR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(A)+c(A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))=2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pre(B</a:t>
            </a:r>
            <a:r>
              <a:rPr lang="pt-BR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)=A</a:t>
            </a:r>
            <a:endParaRPr lang="zh-CN" altLang="zh-CN" sz="28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pt-BR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)=MIN(</a:t>
            </a:r>
            <a:r>
              <a:rPr lang="pt-BR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(A)+c(A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))=4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pre(B</a:t>
            </a:r>
            <a:r>
              <a:rPr lang="pt-BR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)=A</a:t>
            </a:r>
            <a:endParaRPr lang="zh-CN" altLang="zh-CN" sz="28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pt-BR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)=MIN(</a:t>
            </a:r>
            <a:r>
              <a:rPr lang="pt-BR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(A)+c(A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))=3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pre(B</a:t>
            </a:r>
            <a:r>
              <a:rPr lang="pt-BR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)=A</a:t>
            </a:r>
            <a:endParaRPr lang="zh-CN" altLang="zh-CN" sz="28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546659" y="406645"/>
            <a:ext cx="1008268" cy="3809488"/>
            <a:chOff x="500034" y="2428869"/>
            <a:chExt cx="928694" cy="4422499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1004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4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4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7" name="TextBox 1">
            <a:extLst>
              <a:ext uri="{FF2B5EF4-FFF2-40B4-BE49-F238E27FC236}">
                <a16:creationId xmlns:a16="http://schemas.microsoft.com/office/drawing/2014/main" id="{831352E4-419D-411A-A975-59472B982C91}"/>
              </a:ext>
            </a:extLst>
          </p:cNvPr>
          <p:cNvSpPr txBox="1"/>
          <p:nvPr/>
        </p:nvSpPr>
        <p:spPr>
          <a:xfrm>
            <a:off x="-2691782" y="625882"/>
            <a:ext cx="8229600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FF0000"/>
                </a:solidFill>
                <a:latin typeface="+mn-ea"/>
                <a:cs typeface="Consolas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zh-CN" dirty="0"/>
              <a:t>（</a:t>
            </a:r>
            <a:r>
              <a:rPr lang="pt-BR" altLang="zh-CN" dirty="0"/>
              <a:t>2</a:t>
            </a:r>
            <a:r>
              <a:rPr lang="zh-CN" altLang="zh-CN" dirty="0"/>
              <a:t>）顺序解法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640F7D5-A0E9-4BE6-9799-3DABCAAE9121}"/>
              </a:ext>
            </a:extLst>
          </p:cNvPr>
          <p:cNvSpPr/>
          <p:nvPr/>
        </p:nvSpPr>
        <p:spPr>
          <a:xfrm>
            <a:off x="0" y="103651"/>
            <a:ext cx="25506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多段图的最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短路径 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166910" y="3143272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③ 第</a:t>
            </a:r>
            <a:r>
              <a:rPr lang="en-US" altLang="zh-CN" sz="2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</p:txBody>
      </p:sp>
      <p:pic>
        <p:nvPicPr>
          <p:cNvPr id="295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5232" y="3624258"/>
            <a:ext cx="6488288" cy="316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7" name="组合 56">
            <a:extLst>
              <a:ext uri="{FF2B5EF4-FFF2-40B4-BE49-F238E27FC236}">
                <a16:creationId xmlns:a16="http://schemas.microsoft.com/office/drawing/2014/main" id="{18A0170D-8923-4DA6-AE05-867912182B55}"/>
              </a:ext>
            </a:extLst>
          </p:cNvPr>
          <p:cNvGrpSpPr/>
          <p:nvPr/>
        </p:nvGrpSpPr>
        <p:grpSpPr>
          <a:xfrm>
            <a:off x="3712501" y="320914"/>
            <a:ext cx="6488288" cy="2854236"/>
            <a:chOff x="1000100" y="2786058"/>
            <a:chExt cx="6357982" cy="3132632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6238687-7263-48AF-8384-CDB5FCE2B3D9}"/>
                </a:ext>
              </a:extLst>
            </p:cNvPr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8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594E62D3-361A-4619-A2E6-0EA937764714}"/>
                </a:ext>
              </a:extLst>
            </p:cNvPr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09DC679B-DAE8-4688-B08C-B008400E1FB1}"/>
                </a:ext>
              </a:extLst>
            </p:cNvPr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06A6035-9B8A-4940-9F4E-F6FB036BF8CA}"/>
                </a:ext>
              </a:extLst>
            </p:cNvPr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D03846E-1329-4162-8FBE-6EB3855F84F8}"/>
                </a:ext>
              </a:extLst>
            </p:cNvPr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1DEF3892-8521-4AD1-9448-68EE3A95784C}"/>
                </a:ext>
              </a:extLst>
            </p:cNvPr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2DD6F6DB-74A9-40DB-A6EA-A42EDE30DD23}"/>
                </a:ext>
              </a:extLst>
            </p:cNvPr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556034A-E46A-4DC7-9DD0-D93274B63939}"/>
                </a:ext>
              </a:extLst>
            </p:cNvPr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3C495F9-7BED-497F-95C8-7B8E96768A86}"/>
                </a:ext>
              </a:extLst>
            </p:cNvPr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1655E77-2BAA-459F-A5C7-DEEC28C2F4CB}"/>
                </a:ext>
              </a:extLst>
            </p:cNvPr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09FABE33-6996-413C-AD35-CCC69796DCFD}"/>
                </a:ext>
              </a:extLst>
            </p:cNvPr>
            <p:cNvCxnSpPr>
              <a:stCxn id="58" idx="7"/>
              <a:endCxn id="59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15">
              <a:extLst>
                <a:ext uri="{FF2B5EF4-FFF2-40B4-BE49-F238E27FC236}">
                  <a16:creationId xmlns:a16="http://schemas.microsoft.com/office/drawing/2014/main" id="{08369688-05D5-4B3D-8738-D6823D244CBC}"/>
                </a:ext>
              </a:extLst>
            </p:cNvPr>
            <p:cNvSpPr txBox="1"/>
            <p:nvPr/>
          </p:nvSpPr>
          <p:spPr>
            <a:xfrm>
              <a:off x="1698561" y="3383492"/>
              <a:ext cx="214315" cy="337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502E8F4F-49A9-492C-9A33-10117C690069}"/>
                </a:ext>
              </a:extLst>
            </p:cNvPr>
            <p:cNvCxnSpPr>
              <a:stCxn id="58" idx="6"/>
              <a:endCxn id="60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C5695B54-CBC0-41EC-84CB-49F1C43DF32B}"/>
                </a:ext>
              </a:extLst>
            </p:cNvPr>
            <p:cNvCxnSpPr>
              <a:stCxn id="58" idx="5"/>
              <a:endCxn id="61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2A6E43A4-BBDC-4DBE-84C9-AF2C0F374BED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3B9E3F10-640C-43B9-A41B-FCFF78946AF6}"/>
                </a:ext>
              </a:extLst>
            </p:cNvPr>
            <p:cNvCxnSpPr>
              <a:stCxn id="59" idx="5"/>
              <a:endCxn id="63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FDED293E-02DE-4BD7-A982-65B687882321}"/>
                </a:ext>
              </a:extLst>
            </p:cNvPr>
            <p:cNvCxnSpPr>
              <a:stCxn id="60" idx="6"/>
              <a:endCxn id="63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9A08C261-AD22-448D-96C1-B45733FF0DBB}"/>
                </a:ext>
              </a:extLst>
            </p:cNvPr>
            <p:cNvCxnSpPr>
              <a:stCxn id="60" idx="7"/>
              <a:endCxn id="62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CA246D33-0FC6-45BF-965D-7D361163610E}"/>
                </a:ext>
              </a:extLst>
            </p:cNvPr>
            <p:cNvCxnSpPr>
              <a:stCxn id="60" idx="5"/>
              <a:endCxn id="64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ECD539BB-FDF1-4690-87D8-29C07A7933B3}"/>
                </a:ext>
              </a:extLst>
            </p:cNvPr>
            <p:cNvCxnSpPr>
              <a:endCxn id="63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0199E7FA-F8CA-4808-9656-4F2C797AC0AD}"/>
                </a:ext>
              </a:extLst>
            </p:cNvPr>
            <p:cNvCxnSpPr>
              <a:stCxn id="61" idx="6"/>
              <a:endCxn id="64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B3E070C6-A01D-4FC6-A279-1FF70865FFBC}"/>
                </a:ext>
              </a:extLst>
            </p:cNvPr>
            <p:cNvCxnSpPr>
              <a:stCxn id="62" idx="6"/>
              <a:endCxn id="65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4A9ED84-F031-466D-85FE-FCB6003D289C}"/>
                </a:ext>
              </a:extLst>
            </p:cNvPr>
            <p:cNvCxnSpPr>
              <a:stCxn id="62" idx="5"/>
              <a:endCxn id="66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A494F1A-0822-4FEB-A207-EA0F75CEAE30}"/>
                </a:ext>
              </a:extLst>
            </p:cNvPr>
            <p:cNvCxnSpPr>
              <a:stCxn id="63" idx="7"/>
              <a:endCxn id="65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92D787A-3C29-4EC0-8885-590CEF9E2B9E}"/>
                </a:ext>
              </a:extLst>
            </p:cNvPr>
            <p:cNvCxnSpPr>
              <a:stCxn id="63" idx="5"/>
              <a:endCxn id="66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A09D3C01-A2DD-4369-9DFD-86AE3B8F7DDF}"/>
                </a:ext>
              </a:extLst>
            </p:cNvPr>
            <p:cNvCxnSpPr>
              <a:stCxn id="64" idx="6"/>
              <a:endCxn id="66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BBF61D6-ACDC-4003-AAB5-E85CDEBD777A}"/>
                </a:ext>
              </a:extLst>
            </p:cNvPr>
            <p:cNvCxnSpPr>
              <a:stCxn id="64" idx="7"/>
              <a:endCxn id="65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90F82787-D1CB-4337-8B09-C1D3696C3F54}"/>
                </a:ext>
              </a:extLst>
            </p:cNvPr>
            <p:cNvCxnSpPr>
              <a:stCxn id="65" idx="6"/>
              <a:endCxn id="67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27C02B76-EE5F-4BAE-B300-543C93755DB3}"/>
                </a:ext>
              </a:extLst>
            </p:cNvPr>
            <p:cNvCxnSpPr>
              <a:stCxn id="66" idx="6"/>
              <a:endCxn id="67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33">
              <a:extLst>
                <a:ext uri="{FF2B5EF4-FFF2-40B4-BE49-F238E27FC236}">
                  <a16:creationId xmlns:a16="http://schemas.microsoft.com/office/drawing/2014/main" id="{06EA2752-D9F4-4CB8-9E47-2B919305A835}"/>
                </a:ext>
              </a:extLst>
            </p:cNvPr>
            <p:cNvSpPr txBox="1"/>
            <p:nvPr/>
          </p:nvSpPr>
          <p:spPr>
            <a:xfrm>
              <a:off x="1866880" y="4000504"/>
              <a:ext cx="214315" cy="337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8" name="TextBox 34">
              <a:extLst>
                <a:ext uri="{FF2B5EF4-FFF2-40B4-BE49-F238E27FC236}">
                  <a16:creationId xmlns:a16="http://schemas.microsoft.com/office/drawing/2014/main" id="{F8CF39BD-C010-41DF-B150-4B0D6E0A5055}"/>
                </a:ext>
              </a:extLst>
            </p:cNvPr>
            <p:cNvSpPr txBox="1"/>
            <p:nvPr/>
          </p:nvSpPr>
          <p:spPr>
            <a:xfrm>
              <a:off x="1928795" y="4786322"/>
              <a:ext cx="214315" cy="337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9" name="TextBox 35">
              <a:extLst>
                <a:ext uri="{FF2B5EF4-FFF2-40B4-BE49-F238E27FC236}">
                  <a16:creationId xmlns:a16="http://schemas.microsoft.com/office/drawing/2014/main" id="{AE5774E5-07FD-4A4B-A78E-35598B83218D}"/>
                </a:ext>
              </a:extLst>
            </p:cNvPr>
            <p:cNvSpPr txBox="1"/>
            <p:nvPr/>
          </p:nvSpPr>
          <p:spPr>
            <a:xfrm>
              <a:off x="2928926" y="2786058"/>
              <a:ext cx="214315" cy="337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0" name="TextBox 36">
              <a:extLst>
                <a:ext uri="{FF2B5EF4-FFF2-40B4-BE49-F238E27FC236}">
                  <a16:creationId xmlns:a16="http://schemas.microsoft.com/office/drawing/2014/main" id="{3386B19B-1BC2-4C91-A186-205091562B26}"/>
                </a:ext>
              </a:extLst>
            </p:cNvPr>
            <p:cNvSpPr txBox="1"/>
            <p:nvPr/>
          </p:nvSpPr>
          <p:spPr>
            <a:xfrm>
              <a:off x="2954327" y="3139301"/>
              <a:ext cx="214315" cy="337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1" name="TextBox 37">
              <a:extLst>
                <a:ext uri="{FF2B5EF4-FFF2-40B4-BE49-F238E27FC236}">
                  <a16:creationId xmlns:a16="http://schemas.microsoft.com/office/drawing/2014/main" id="{E59E28D6-4E92-438D-A54F-3C7F3BD850D3}"/>
                </a:ext>
              </a:extLst>
            </p:cNvPr>
            <p:cNvSpPr txBox="1"/>
            <p:nvPr/>
          </p:nvSpPr>
          <p:spPr>
            <a:xfrm>
              <a:off x="2908287" y="3740152"/>
              <a:ext cx="214315" cy="337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2" name="TextBox 38">
              <a:extLst>
                <a:ext uri="{FF2B5EF4-FFF2-40B4-BE49-F238E27FC236}">
                  <a16:creationId xmlns:a16="http://schemas.microsoft.com/office/drawing/2014/main" id="{01F4D692-C637-4282-B372-E59530746CB7}"/>
                </a:ext>
              </a:extLst>
            </p:cNvPr>
            <p:cNvSpPr txBox="1"/>
            <p:nvPr/>
          </p:nvSpPr>
          <p:spPr>
            <a:xfrm>
              <a:off x="3000364" y="4038604"/>
              <a:ext cx="214315" cy="337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3" name="TextBox 39">
              <a:extLst>
                <a:ext uri="{FF2B5EF4-FFF2-40B4-BE49-F238E27FC236}">
                  <a16:creationId xmlns:a16="http://schemas.microsoft.com/office/drawing/2014/main" id="{5DB699E9-6E97-4749-BCF9-E0EAB0E77913}"/>
                </a:ext>
              </a:extLst>
            </p:cNvPr>
            <p:cNvSpPr txBox="1"/>
            <p:nvPr/>
          </p:nvSpPr>
          <p:spPr>
            <a:xfrm>
              <a:off x="2781109" y="4881220"/>
              <a:ext cx="214315" cy="337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4" name="TextBox 40">
              <a:extLst>
                <a:ext uri="{FF2B5EF4-FFF2-40B4-BE49-F238E27FC236}">
                  <a16:creationId xmlns:a16="http://schemas.microsoft.com/office/drawing/2014/main" id="{1DE28EAD-C607-426B-A6FD-21B82A3E647D}"/>
                </a:ext>
              </a:extLst>
            </p:cNvPr>
            <p:cNvSpPr txBox="1"/>
            <p:nvPr/>
          </p:nvSpPr>
          <p:spPr>
            <a:xfrm>
              <a:off x="2997189" y="5580893"/>
              <a:ext cx="214315" cy="337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5" name="TextBox 41">
              <a:extLst>
                <a:ext uri="{FF2B5EF4-FFF2-40B4-BE49-F238E27FC236}">
                  <a16:creationId xmlns:a16="http://schemas.microsoft.com/office/drawing/2014/main" id="{8B69E941-97C1-4D13-B3EE-8DA15CF38B2F}"/>
                </a:ext>
              </a:extLst>
            </p:cNvPr>
            <p:cNvSpPr txBox="1"/>
            <p:nvPr/>
          </p:nvSpPr>
          <p:spPr>
            <a:xfrm>
              <a:off x="4786314" y="2928934"/>
              <a:ext cx="214315" cy="337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6" name="TextBox 42">
              <a:extLst>
                <a:ext uri="{FF2B5EF4-FFF2-40B4-BE49-F238E27FC236}">
                  <a16:creationId xmlns:a16="http://schemas.microsoft.com/office/drawing/2014/main" id="{7527B82A-792A-488E-80CE-177E6C929FBD}"/>
                </a:ext>
              </a:extLst>
            </p:cNvPr>
            <p:cNvSpPr txBox="1"/>
            <p:nvPr/>
          </p:nvSpPr>
          <p:spPr>
            <a:xfrm>
              <a:off x="4714876" y="3332976"/>
              <a:ext cx="214315" cy="337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7" name="TextBox 43">
              <a:extLst>
                <a:ext uri="{FF2B5EF4-FFF2-40B4-BE49-F238E27FC236}">
                  <a16:creationId xmlns:a16="http://schemas.microsoft.com/office/drawing/2014/main" id="{C818FDF3-8AB8-4C9D-8A28-0E734A524E6F}"/>
                </a:ext>
              </a:extLst>
            </p:cNvPr>
            <p:cNvSpPr txBox="1"/>
            <p:nvPr/>
          </p:nvSpPr>
          <p:spPr>
            <a:xfrm>
              <a:off x="4500562" y="3794943"/>
              <a:ext cx="214315" cy="337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8" name="TextBox 44">
              <a:extLst>
                <a:ext uri="{FF2B5EF4-FFF2-40B4-BE49-F238E27FC236}">
                  <a16:creationId xmlns:a16="http://schemas.microsoft.com/office/drawing/2014/main" id="{6B5B6E17-B89B-4BA4-97BB-D67E3C8DF200}"/>
                </a:ext>
              </a:extLst>
            </p:cNvPr>
            <p:cNvSpPr txBox="1"/>
            <p:nvPr/>
          </p:nvSpPr>
          <p:spPr>
            <a:xfrm>
              <a:off x="4571999" y="4286256"/>
              <a:ext cx="214315" cy="337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" name="TextBox 45">
              <a:extLst>
                <a:ext uri="{FF2B5EF4-FFF2-40B4-BE49-F238E27FC236}">
                  <a16:creationId xmlns:a16="http://schemas.microsoft.com/office/drawing/2014/main" id="{6DABB846-2F39-4242-887A-EA4656D9459F}"/>
                </a:ext>
              </a:extLst>
            </p:cNvPr>
            <p:cNvSpPr txBox="1"/>
            <p:nvPr/>
          </p:nvSpPr>
          <p:spPr>
            <a:xfrm>
              <a:off x="4441824" y="4866513"/>
              <a:ext cx="214315" cy="337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0" name="TextBox 46">
              <a:extLst>
                <a:ext uri="{FF2B5EF4-FFF2-40B4-BE49-F238E27FC236}">
                  <a16:creationId xmlns:a16="http://schemas.microsoft.com/office/drawing/2014/main" id="{670D764A-39B0-4A61-8356-507262E62C8C}"/>
                </a:ext>
              </a:extLst>
            </p:cNvPr>
            <p:cNvSpPr txBox="1"/>
            <p:nvPr/>
          </p:nvSpPr>
          <p:spPr>
            <a:xfrm>
              <a:off x="4760914" y="5454665"/>
              <a:ext cx="214315" cy="337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1" name="TextBox 47">
              <a:extLst>
                <a:ext uri="{FF2B5EF4-FFF2-40B4-BE49-F238E27FC236}">
                  <a16:creationId xmlns:a16="http://schemas.microsoft.com/office/drawing/2014/main" id="{F3046368-2D5E-482A-A891-AD31FCFE083A}"/>
                </a:ext>
              </a:extLst>
            </p:cNvPr>
            <p:cNvSpPr txBox="1"/>
            <p:nvPr/>
          </p:nvSpPr>
          <p:spPr>
            <a:xfrm>
              <a:off x="6143636" y="4559308"/>
              <a:ext cx="214315" cy="337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2" name="TextBox 48">
              <a:extLst>
                <a:ext uri="{FF2B5EF4-FFF2-40B4-BE49-F238E27FC236}">
                  <a16:creationId xmlns:a16="http://schemas.microsoft.com/office/drawing/2014/main" id="{9B20DE14-38C6-4B42-9C03-9186F4BD69A7}"/>
                </a:ext>
              </a:extLst>
            </p:cNvPr>
            <p:cNvSpPr txBox="1"/>
            <p:nvPr/>
          </p:nvSpPr>
          <p:spPr>
            <a:xfrm>
              <a:off x="6215074" y="3500439"/>
              <a:ext cx="214315" cy="337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3" name="TextBox 49">
              <a:extLst>
                <a:ext uri="{FF2B5EF4-FFF2-40B4-BE49-F238E27FC236}">
                  <a16:creationId xmlns:a16="http://schemas.microsoft.com/office/drawing/2014/main" id="{A2E48937-F715-44F4-8EB9-90F5A9D31423}"/>
                </a:ext>
              </a:extLst>
            </p:cNvPr>
            <p:cNvSpPr txBox="1"/>
            <p:nvPr/>
          </p:nvSpPr>
          <p:spPr>
            <a:xfrm>
              <a:off x="3000364" y="4357694"/>
              <a:ext cx="214315" cy="337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5E1C1550-856C-4A26-8CC4-C3A931F02E91}"/>
                </a:ext>
              </a:extLst>
            </p:cNvPr>
            <p:cNvCxnSpPr>
              <a:stCxn id="61" idx="7"/>
              <a:endCxn id="62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51">
              <a:extLst>
                <a:ext uri="{FF2B5EF4-FFF2-40B4-BE49-F238E27FC236}">
                  <a16:creationId xmlns:a16="http://schemas.microsoft.com/office/drawing/2014/main" id="{9C7588CA-90C4-4C00-B465-7F9D95412BEF}"/>
                </a:ext>
              </a:extLst>
            </p:cNvPr>
            <p:cNvSpPr txBox="1"/>
            <p:nvPr/>
          </p:nvSpPr>
          <p:spPr>
            <a:xfrm>
              <a:off x="3149588" y="5214951"/>
              <a:ext cx="214315" cy="337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F9666DB7-3EE2-4552-AA43-BB1FB97EA9A6}"/>
              </a:ext>
            </a:extLst>
          </p:cNvPr>
          <p:cNvGrpSpPr/>
          <p:nvPr/>
        </p:nvGrpSpPr>
        <p:grpSpPr>
          <a:xfrm>
            <a:off x="6570295" y="333591"/>
            <a:ext cx="928694" cy="3290667"/>
            <a:chOff x="500034" y="2428869"/>
            <a:chExt cx="928694" cy="3976223"/>
          </a:xfrm>
        </p:grpSpPr>
        <p:sp>
          <p:nvSpPr>
            <p:cNvPr id="107" name="圆角矩形 54">
              <a:extLst>
                <a:ext uri="{FF2B5EF4-FFF2-40B4-BE49-F238E27FC236}">
                  <a16:creationId xmlns:a16="http://schemas.microsoft.com/office/drawing/2014/main" id="{91BF094C-96CC-482B-A201-4404E475F68B}"/>
                </a:ext>
              </a:extLst>
            </p:cNvPr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55">
              <a:extLst>
                <a:ext uri="{FF2B5EF4-FFF2-40B4-BE49-F238E27FC236}">
                  <a16:creationId xmlns:a16="http://schemas.microsoft.com/office/drawing/2014/main" id="{BCED2884-FEA7-43BC-BADA-BFE5BA5268CD}"/>
                </a:ext>
              </a:extLst>
            </p:cNvPr>
            <p:cNvSpPr txBox="1"/>
            <p:nvPr/>
          </p:nvSpPr>
          <p:spPr>
            <a:xfrm>
              <a:off x="642910" y="5847247"/>
              <a:ext cx="785818" cy="55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4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9" name="TextBox 1">
            <a:extLst>
              <a:ext uri="{FF2B5EF4-FFF2-40B4-BE49-F238E27FC236}">
                <a16:creationId xmlns:a16="http://schemas.microsoft.com/office/drawing/2014/main" id="{C0F2040B-491C-4556-8AB8-72518FF32A6F}"/>
              </a:ext>
            </a:extLst>
          </p:cNvPr>
          <p:cNvSpPr txBox="1"/>
          <p:nvPr/>
        </p:nvSpPr>
        <p:spPr>
          <a:xfrm>
            <a:off x="-2691782" y="625882"/>
            <a:ext cx="8229600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FF0000"/>
                </a:solidFill>
                <a:latin typeface="+mn-ea"/>
                <a:cs typeface="Consolas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zh-CN" dirty="0"/>
              <a:t>（</a:t>
            </a:r>
            <a:r>
              <a:rPr lang="pt-BR" altLang="zh-CN" dirty="0"/>
              <a:t>2</a:t>
            </a:r>
            <a:r>
              <a:rPr lang="zh-CN" altLang="zh-CN" dirty="0"/>
              <a:t>）顺序解法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640F7D5-A0E9-4BE6-9799-3DABCAAE9121}"/>
              </a:ext>
            </a:extLst>
          </p:cNvPr>
          <p:cNvSpPr/>
          <p:nvPr/>
        </p:nvSpPr>
        <p:spPr>
          <a:xfrm>
            <a:off x="0" y="103651"/>
            <a:ext cx="25506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多段图的最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短路径 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214941" y="3768262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④ 第</a:t>
            </a:r>
            <a:r>
              <a:rPr lang="en-US" altLang="zh-CN" sz="2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</p:txBody>
      </p:sp>
      <p:grpSp>
        <p:nvGrpSpPr>
          <p:cNvPr id="3" name="组合 53"/>
          <p:cNvGrpSpPr/>
          <p:nvPr/>
        </p:nvGrpSpPr>
        <p:grpSpPr>
          <a:xfrm>
            <a:off x="8122024" y="432592"/>
            <a:ext cx="1056527" cy="3858890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4797" y="4322246"/>
            <a:ext cx="7662876" cy="236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7" name="组合 56">
            <a:extLst>
              <a:ext uri="{FF2B5EF4-FFF2-40B4-BE49-F238E27FC236}">
                <a16:creationId xmlns:a16="http://schemas.microsoft.com/office/drawing/2014/main" id="{3EB1C631-A543-4547-A001-6D3F05ABE5DB}"/>
              </a:ext>
            </a:extLst>
          </p:cNvPr>
          <p:cNvGrpSpPr/>
          <p:nvPr/>
        </p:nvGrpSpPr>
        <p:grpSpPr>
          <a:xfrm>
            <a:off x="3505201" y="455717"/>
            <a:ext cx="6583680" cy="3486228"/>
            <a:chOff x="1000100" y="2786058"/>
            <a:chExt cx="6357982" cy="3139597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F800FBB-38F0-445D-B3DB-1AB94297064C}"/>
                </a:ext>
              </a:extLst>
            </p:cNvPr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8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5E668784-8159-4B84-8ED7-EDCDF16C94CB}"/>
                </a:ext>
              </a:extLst>
            </p:cNvPr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90F1E6E-EA23-496D-8D75-582374DFCFDE}"/>
                </a:ext>
              </a:extLst>
            </p:cNvPr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6F0F6814-2546-4491-9BED-0B5C82FDCE93}"/>
                </a:ext>
              </a:extLst>
            </p:cNvPr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4FE4BF01-AB68-4E4E-9793-6F9D2D01A2D2}"/>
                </a:ext>
              </a:extLst>
            </p:cNvPr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2B8EDED-DD68-43D3-A1AD-1789FEC763E9}"/>
                </a:ext>
              </a:extLst>
            </p:cNvPr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B18A492F-E182-4F49-B8F2-16D2D61D8520}"/>
                </a:ext>
              </a:extLst>
            </p:cNvPr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24B8934C-2AB1-4E6C-B989-EC5187E998EB}"/>
                </a:ext>
              </a:extLst>
            </p:cNvPr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430CBDF-35C4-46FD-BD77-CD8225E9CD21}"/>
                </a:ext>
              </a:extLst>
            </p:cNvPr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54AA5F6-8449-41A5-B981-8EF0CA1CE7D1}"/>
                </a:ext>
              </a:extLst>
            </p:cNvPr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3E97559C-97B6-43BE-B5D3-C71AF89E235B}"/>
                </a:ext>
              </a:extLst>
            </p:cNvPr>
            <p:cNvCxnSpPr>
              <a:stCxn id="58" idx="7"/>
              <a:endCxn id="59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15">
              <a:extLst>
                <a:ext uri="{FF2B5EF4-FFF2-40B4-BE49-F238E27FC236}">
                  <a16:creationId xmlns:a16="http://schemas.microsoft.com/office/drawing/2014/main" id="{37B8C107-BE76-43A3-84B4-3C2F3278C724}"/>
                </a:ext>
              </a:extLst>
            </p:cNvPr>
            <p:cNvSpPr txBox="1"/>
            <p:nvPr/>
          </p:nvSpPr>
          <p:spPr>
            <a:xfrm>
              <a:off x="1698561" y="3383492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30AA047-563C-4845-88C0-806C0B4266EE}"/>
                </a:ext>
              </a:extLst>
            </p:cNvPr>
            <p:cNvCxnSpPr>
              <a:stCxn id="58" idx="6"/>
              <a:endCxn id="60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83AD9934-797A-4CCC-A824-E65665DE7BAB}"/>
                </a:ext>
              </a:extLst>
            </p:cNvPr>
            <p:cNvCxnSpPr>
              <a:stCxn id="58" idx="5"/>
              <a:endCxn id="61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94FE45C2-1A93-4FE2-9E96-FDDF87702DA1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35F05471-E203-4350-AEEF-6085A244C154}"/>
                </a:ext>
              </a:extLst>
            </p:cNvPr>
            <p:cNvCxnSpPr>
              <a:stCxn id="59" idx="5"/>
              <a:endCxn id="63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350B0224-96EE-4A0B-BEA4-B80A3A349764}"/>
                </a:ext>
              </a:extLst>
            </p:cNvPr>
            <p:cNvCxnSpPr>
              <a:stCxn id="60" idx="6"/>
              <a:endCxn id="63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DADED4F-6CA6-42E0-9373-5EC1654FAEB8}"/>
                </a:ext>
              </a:extLst>
            </p:cNvPr>
            <p:cNvCxnSpPr>
              <a:stCxn id="60" idx="7"/>
              <a:endCxn id="62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ABD0B30D-3E72-4FE3-A5AF-406D138B33B7}"/>
                </a:ext>
              </a:extLst>
            </p:cNvPr>
            <p:cNvCxnSpPr>
              <a:stCxn id="60" idx="5"/>
              <a:endCxn id="64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6158C53B-7DC8-4C9F-AFBA-E93429474F72}"/>
                </a:ext>
              </a:extLst>
            </p:cNvPr>
            <p:cNvCxnSpPr>
              <a:endCxn id="63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79CFDABF-AB53-4E02-AD37-3C68B1E7D1E9}"/>
                </a:ext>
              </a:extLst>
            </p:cNvPr>
            <p:cNvCxnSpPr>
              <a:stCxn id="61" idx="6"/>
              <a:endCxn id="64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76699A66-D944-41EF-BFEF-A6B15E0D96F8}"/>
                </a:ext>
              </a:extLst>
            </p:cNvPr>
            <p:cNvCxnSpPr>
              <a:stCxn id="62" idx="6"/>
              <a:endCxn id="65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6C3A5B44-5AF4-46E4-B9F2-DDEEBFF5EF65}"/>
                </a:ext>
              </a:extLst>
            </p:cNvPr>
            <p:cNvCxnSpPr>
              <a:stCxn id="62" idx="5"/>
              <a:endCxn id="66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A9E8C8F4-615E-4F32-BC46-D12D6838BAE8}"/>
                </a:ext>
              </a:extLst>
            </p:cNvPr>
            <p:cNvCxnSpPr>
              <a:stCxn id="63" idx="7"/>
              <a:endCxn id="65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E27C3EBD-9100-4EE7-B612-119DDFA70A77}"/>
                </a:ext>
              </a:extLst>
            </p:cNvPr>
            <p:cNvCxnSpPr>
              <a:stCxn id="63" idx="5"/>
              <a:endCxn id="66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A4E311B4-F051-432C-A476-4AD60E50C4A3}"/>
                </a:ext>
              </a:extLst>
            </p:cNvPr>
            <p:cNvCxnSpPr>
              <a:stCxn id="64" idx="6"/>
              <a:endCxn id="66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203D592-40A3-499C-8A3D-E60E21F89FFA}"/>
                </a:ext>
              </a:extLst>
            </p:cNvPr>
            <p:cNvCxnSpPr>
              <a:stCxn id="64" idx="7"/>
              <a:endCxn id="65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056EBEA8-6122-4DB4-B0D5-D5636BA27F70}"/>
                </a:ext>
              </a:extLst>
            </p:cNvPr>
            <p:cNvCxnSpPr>
              <a:stCxn id="65" idx="6"/>
              <a:endCxn id="67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AA800625-4C32-4FA0-BBCE-4B8AD19A1D9D}"/>
                </a:ext>
              </a:extLst>
            </p:cNvPr>
            <p:cNvCxnSpPr>
              <a:stCxn id="66" idx="6"/>
              <a:endCxn id="67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33">
              <a:extLst>
                <a:ext uri="{FF2B5EF4-FFF2-40B4-BE49-F238E27FC236}">
                  <a16:creationId xmlns:a16="http://schemas.microsoft.com/office/drawing/2014/main" id="{D2BFCC32-507D-42B9-AB7D-7FC55210EDBD}"/>
                </a:ext>
              </a:extLst>
            </p:cNvPr>
            <p:cNvSpPr txBox="1"/>
            <p:nvPr/>
          </p:nvSpPr>
          <p:spPr>
            <a:xfrm>
              <a:off x="1866880" y="4000504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8" name="TextBox 34">
              <a:extLst>
                <a:ext uri="{FF2B5EF4-FFF2-40B4-BE49-F238E27FC236}">
                  <a16:creationId xmlns:a16="http://schemas.microsoft.com/office/drawing/2014/main" id="{E6A0EE0E-F04D-4215-82AC-E44839DCD370}"/>
                </a:ext>
              </a:extLst>
            </p:cNvPr>
            <p:cNvSpPr txBox="1"/>
            <p:nvPr/>
          </p:nvSpPr>
          <p:spPr>
            <a:xfrm>
              <a:off x="1928795" y="4786322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9" name="TextBox 35">
              <a:extLst>
                <a:ext uri="{FF2B5EF4-FFF2-40B4-BE49-F238E27FC236}">
                  <a16:creationId xmlns:a16="http://schemas.microsoft.com/office/drawing/2014/main" id="{FC944A2A-B210-477E-B3E8-9C0900D85742}"/>
                </a:ext>
              </a:extLst>
            </p:cNvPr>
            <p:cNvSpPr txBox="1"/>
            <p:nvPr/>
          </p:nvSpPr>
          <p:spPr>
            <a:xfrm>
              <a:off x="2928926" y="2786058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0" name="TextBox 36">
              <a:extLst>
                <a:ext uri="{FF2B5EF4-FFF2-40B4-BE49-F238E27FC236}">
                  <a16:creationId xmlns:a16="http://schemas.microsoft.com/office/drawing/2014/main" id="{41C4D3AF-3365-45BC-95C7-526BF1C963F8}"/>
                </a:ext>
              </a:extLst>
            </p:cNvPr>
            <p:cNvSpPr txBox="1"/>
            <p:nvPr/>
          </p:nvSpPr>
          <p:spPr>
            <a:xfrm>
              <a:off x="2954327" y="3139301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1" name="TextBox 37">
              <a:extLst>
                <a:ext uri="{FF2B5EF4-FFF2-40B4-BE49-F238E27FC236}">
                  <a16:creationId xmlns:a16="http://schemas.microsoft.com/office/drawing/2014/main" id="{EB0FC929-F1AA-4D00-9699-8E878E5B5C83}"/>
                </a:ext>
              </a:extLst>
            </p:cNvPr>
            <p:cNvSpPr txBox="1"/>
            <p:nvPr/>
          </p:nvSpPr>
          <p:spPr>
            <a:xfrm>
              <a:off x="2908287" y="3740152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2" name="TextBox 38">
              <a:extLst>
                <a:ext uri="{FF2B5EF4-FFF2-40B4-BE49-F238E27FC236}">
                  <a16:creationId xmlns:a16="http://schemas.microsoft.com/office/drawing/2014/main" id="{B7DB7C68-377E-489A-90F7-9A70608972A1}"/>
                </a:ext>
              </a:extLst>
            </p:cNvPr>
            <p:cNvSpPr txBox="1"/>
            <p:nvPr/>
          </p:nvSpPr>
          <p:spPr>
            <a:xfrm>
              <a:off x="3000364" y="4038604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3" name="TextBox 39">
              <a:extLst>
                <a:ext uri="{FF2B5EF4-FFF2-40B4-BE49-F238E27FC236}">
                  <a16:creationId xmlns:a16="http://schemas.microsoft.com/office/drawing/2014/main" id="{FA33D21C-A107-47C1-A9AB-AF281D1CA879}"/>
                </a:ext>
              </a:extLst>
            </p:cNvPr>
            <p:cNvSpPr txBox="1"/>
            <p:nvPr/>
          </p:nvSpPr>
          <p:spPr>
            <a:xfrm>
              <a:off x="2781109" y="4881220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4" name="TextBox 40">
              <a:extLst>
                <a:ext uri="{FF2B5EF4-FFF2-40B4-BE49-F238E27FC236}">
                  <a16:creationId xmlns:a16="http://schemas.microsoft.com/office/drawing/2014/main" id="{BDF49AF5-4AFE-4CA5-B662-036CE3336D74}"/>
                </a:ext>
              </a:extLst>
            </p:cNvPr>
            <p:cNvSpPr txBox="1"/>
            <p:nvPr/>
          </p:nvSpPr>
          <p:spPr>
            <a:xfrm>
              <a:off x="2997189" y="5580893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5" name="TextBox 41">
              <a:extLst>
                <a:ext uri="{FF2B5EF4-FFF2-40B4-BE49-F238E27FC236}">
                  <a16:creationId xmlns:a16="http://schemas.microsoft.com/office/drawing/2014/main" id="{07D2522D-BC07-487A-B055-977CF5EA1BC1}"/>
                </a:ext>
              </a:extLst>
            </p:cNvPr>
            <p:cNvSpPr txBox="1"/>
            <p:nvPr/>
          </p:nvSpPr>
          <p:spPr>
            <a:xfrm>
              <a:off x="4786314" y="2928934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6" name="TextBox 42">
              <a:extLst>
                <a:ext uri="{FF2B5EF4-FFF2-40B4-BE49-F238E27FC236}">
                  <a16:creationId xmlns:a16="http://schemas.microsoft.com/office/drawing/2014/main" id="{FB199EE9-00C9-4E90-BB8E-A7603D0FB9FD}"/>
                </a:ext>
              </a:extLst>
            </p:cNvPr>
            <p:cNvSpPr txBox="1"/>
            <p:nvPr/>
          </p:nvSpPr>
          <p:spPr>
            <a:xfrm>
              <a:off x="4714876" y="3332977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7" name="TextBox 43">
              <a:extLst>
                <a:ext uri="{FF2B5EF4-FFF2-40B4-BE49-F238E27FC236}">
                  <a16:creationId xmlns:a16="http://schemas.microsoft.com/office/drawing/2014/main" id="{23405836-0549-40F6-AE2D-DFFB908628B7}"/>
                </a:ext>
              </a:extLst>
            </p:cNvPr>
            <p:cNvSpPr txBox="1"/>
            <p:nvPr/>
          </p:nvSpPr>
          <p:spPr>
            <a:xfrm>
              <a:off x="4500562" y="3794943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8" name="TextBox 44">
              <a:extLst>
                <a:ext uri="{FF2B5EF4-FFF2-40B4-BE49-F238E27FC236}">
                  <a16:creationId xmlns:a16="http://schemas.microsoft.com/office/drawing/2014/main" id="{154DC950-3083-43C1-B709-4080489FC709}"/>
                </a:ext>
              </a:extLst>
            </p:cNvPr>
            <p:cNvSpPr txBox="1"/>
            <p:nvPr/>
          </p:nvSpPr>
          <p:spPr>
            <a:xfrm>
              <a:off x="4571999" y="4286257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" name="TextBox 45">
              <a:extLst>
                <a:ext uri="{FF2B5EF4-FFF2-40B4-BE49-F238E27FC236}">
                  <a16:creationId xmlns:a16="http://schemas.microsoft.com/office/drawing/2014/main" id="{D89ACB48-B476-49A4-8DDF-BC7186347892}"/>
                </a:ext>
              </a:extLst>
            </p:cNvPr>
            <p:cNvSpPr txBox="1"/>
            <p:nvPr/>
          </p:nvSpPr>
          <p:spPr>
            <a:xfrm>
              <a:off x="4441824" y="4866513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0" name="TextBox 46">
              <a:extLst>
                <a:ext uri="{FF2B5EF4-FFF2-40B4-BE49-F238E27FC236}">
                  <a16:creationId xmlns:a16="http://schemas.microsoft.com/office/drawing/2014/main" id="{05DE9B04-1511-4E0F-AF93-DB06A4884B65}"/>
                </a:ext>
              </a:extLst>
            </p:cNvPr>
            <p:cNvSpPr txBox="1"/>
            <p:nvPr/>
          </p:nvSpPr>
          <p:spPr>
            <a:xfrm>
              <a:off x="4760914" y="5454665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1" name="TextBox 47">
              <a:extLst>
                <a:ext uri="{FF2B5EF4-FFF2-40B4-BE49-F238E27FC236}">
                  <a16:creationId xmlns:a16="http://schemas.microsoft.com/office/drawing/2014/main" id="{EDB46444-D8BF-477D-B306-A72370970EE1}"/>
                </a:ext>
              </a:extLst>
            </p:cNvPr>
            <p:cNvSpPr txBox="1"/>
            <p:nvPr/>
          </p:nvSpPr>
          <p:spPr>
            <a:xfrm>
              <a:off x="6143636" y="4559308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2" name="TextBox 48">
              <a:extLst>
                <a:ext uri="{FF2B5EF4-FFF2-40B4-BE49-F238E27FC236}">
                  <a16:creationId xmlns:a16="http://schemas.microsoft.com/office/drawing/2014/main" id="{F6D13EE5-E5BB-41CB-A28F-9677F0734DA9}"/>
                </a:ext>
              </a:extLst>
            </p:cNvPr>
            <p:cNvSpPr txBox="1"/>
            <p:nvPr/>
          </p:nvSpPr>
          <p:spPr>
            <a:xfrm>
              <a:off x="6215074" y="3500438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3" name="TextBox 49">
              <a:extLst>
                <a:ext uri="{FF2B5EF4-FFF2-40B4-BE49-F238E27FC236}">
                  <a16:creationId xmlns:a16="http://schemas.microsoft.com/office/drawing/2014/main" id="{89126EDF-C5C3-4DF3-876A-6A9EFDE16DE8}"/>
                </a:ext>
              </a:extLst>
            </p:cNvPr>
            <p:cNvSpPr txBox="1"/>
            <p:nvPr/>
          </p:nvSpPr>
          <p:spPr>
            <a:xfrm>
              <a:off x="3000364" y="4357694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155AD3D1-B64B-4CB7-8C76-3D3E7859BAB7}"/>
                </a:ext>
              </a:extLst>
            </p:cNvPr>
            <p:cNvCxnSpPr>
              <a:stCxn id="61" idx="7"/>
              <a:endCxn id="62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51">
              <a:extLst>
                <a:ext uri="{FF2B5EF4-FFF2-40B4-BE49-F238E27FC236}">
                  <a16:creationId xmlns:a16="http://schemas.microsoft.com/office/drawing/2014/main" id="{9AF6D2CE-95D1-47B0-B11A-B16FB60EF5D8}"/>
                </a:ext>
              </a:extLst>
            </p:cNvPr>
            <p:cNvSpPr txBox="1"/>
            <p:nvPr/>
          </p:nvSpPr>
          <p:spPr>
            <a:xfrm>
              <a:off x="3149588" y="5214951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06" name="TextBox 1">
            <a:extLst>
              <a:ext uri="{FF2B5EF4-FFF2-40B4-BE49-F238E27FC236}">
                <a16:creationId xmlns:a16="http://schemas.microsoft.com/office/drawing/2014/main" id="{E177BAF0-359D-4EB2-914E-D780EAFA8DCC}"/>
              </a:ext>
            </a:extLst>
          </p:cNvPr>
          <p:cNvSpPr txBox="1"/>
          <p:nvPr/>
        </p:nvSpPr>
        <p:spPr>
          <a:xfrm>
            <a:off x="-598720" y="794051"/>
            <a:ext cx="3687462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FF0000"/>
                </a:solidFill>
                <a:latin typeface="+mn-ea"/>
                <a:cs typeface="Consolas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zh-CN" dirty="0"/>
              <a:t>（</a:t>
            </a:r>
            <a:r>
              <a:rPr lang="pt-BR" altLang="zh-CN" dirty="0"/>
              <a:t>2</a:t>
            </a:r>
            <a:r>
              <a:rPr lang="zh-CN" altLang="zh-CN" dirty="0"/>
              <a:t>）顺序解法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640F7D5-A0E9-4BE6-9799-3DABCAAE9121}"/>
              </a:ext>
            </a:extLst>
          </p:cNvPr>
          <p:cNvSpPr/>
          <p:nvPr/>
        </p:nvSpPr>
        <p:spPr>
          <a:xfrm>
            <a:off x="0" y="103651"/>
            <a:ext cx="25506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多段图的最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短路径 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15E555D-4C50-4AEF-A4EB-5500BC589D8D}"/>
              </a:ext>
            </a:extLst>
          </p:cNvPr>
          <p:cNvGrpSpPr/>
          <p:nvPr/>
        </p:nvGrpSpPr>
        <p:grpSpPr>
          <a:xfrm>
            <a:off x="3454401" y="276649"/>
            <a:ext cx="6583680" cy="3486228"/>
            <a:chOff x="1000100" y="2786058"/>
            <a:chExt cx="6357982" cy="3139597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586C2283-16F9-4313-A249-24A44D8AE81F}"/>
                </a:ext>
              </a:extLst>
            </p:cNvPr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8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79F82E8-A601-4EA9-B1ED-9BBBD2C8179F}"/>
                </a:ext>
              </a:extLst>
            </p:cNvPr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C14A5E2-0110-461D-B3E7-A53E5F85A3B5}"/>
                </a:ext>
              </a:extLst>
            </p:cNvPr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BC45E9C-877C-44FF-9660-F9A899885BAC}"/>
                </a:ext>
              </a:extLst>
            </p:cNvPr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58C92DC-99EE-4A2D-99F8-AE991B582DFC}"/>
                </a:ext>
              </a:extLst>
            </p:cNvPr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11B8DC6-167C-43B5-8908-B1D889D8EA98}"/>
                </a:ext>
              </a:extLst>
            </p:cNvPr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911FA72-4B9F-46B0-AC07-A3163D753BB1}"/>
                </a:ext>
              </a:extLst>
            </p:cNvPr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5BA8449-F5FA-4361-95A3-3703C6A85A31}"/>
                </a:ext>
              </a:extLst>
            </p:cNvPr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85732BC-AD89-4626-B133-322F8E1F2341}"/>
                </a:ext>
              </a:extLst>
            </p:cNvPr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FD2398D-3040-4874-B241-3A8D2863BA7C}"/>
                </a:ext>
              </a:extLst>
            </p:cNvPr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800" b="1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E145379-FACE-45C6-A4C1-80C15DE4D47F}"/>
                </a:ext>
              </a:extLst>
            </p:cNvPr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A4E6EECA-2EA1-46EA-9109-A0E4B672366E}"/>
                </a:ext>
              </a:extLst>
            </p:cNvPr>
            <p:cNvSpPr txBox="1"/>
            <p:nvPr/>
          </p:nvSpPr>
          <p:spPr>
            <a:xfrm>
              <a:off x="1698561" y="3383492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A68D8D4-9563-44D5-A046-5190108DE918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702847C-7401-4AE9-9A0A-DDB9C3654E06}"/>
                </a:ext>
              </a:extLst>
            </p:cNvPr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915FED7-67EB-4C66-B635-828281C24ACD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6CF6A0B-058D-47FE-802C-01DB8D7E0BD5}"/>
                </a:ext>
              </a:extLst>
            </p:cNvPr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A5350E4-3288-4B19-941E-DBA1C1BD447F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AC8F781-0BEF-46FE-98AB-09EC360BA7F5}"/>
                </a:ext>
              </a:extLst>
            </p:cNvPr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ECBC041-3FEE-420F-BDA7-1E1C1DD56DB7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D623965-A0F7-408E-996E-C68567A217A9}"/>
                </a:ext>
              </a:extLst>
            </p:cNvPr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55F0E72-C6E3-410A-B84B-C0CD18EA8391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66580C1-1B1E-45B4-9777-FF04B6D25325}"/>
                </a:ext>
              </a:extLst>
            </p:cNvPr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217DB48-33F2-4833-AC17-C58AC1BC5D53}"/>
                </a:ext>
              </a:extLst>
            </p:cNvPr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40DE492-959D-4B86-AC31-C0F382C04E99}"/>
                </a:ext>
              </a:extLst>
            </p:cNvPr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07765F1C-3708-40E2-B3FE-2908DA1B46F1}"/>
                </a:ext>
              </a:extLst>
            </p:cNvPr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E9B4321-2735-4212-837B-8F74F397F4E5}"/>
                </a:ext>
              </a:extLst>
            </p:cNvPr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634DA605-F2C4-4F7F-AE3F-F772E4D7CEE8}"/>
                </a:ext>
              </a:extLst>
            </p:cNvPr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9BFAAE6B-3091-46C4-8D06-7C0A65882DD6}"/>
                </a:ext>
              </a:extLst>
            </p:cNvPr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6E84CF7-64B1-43C0-942B-7222ED3C81AC}"/>
                </a:ext>
              </a:extLst>
            </p:cNvPr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3">
              <a:extLst>
                <a:ext uri="{FF2B5EF4-FFF2-40B4-BE49-F238E27FC236}">
                  <a16:creationId xmlns:a16="http://schemas.microsoft.com/office/drawing/2014/main" id="{C3EA5284-799F-4B72-B2F6-3B74DE3A8306}"/>
                </a:ext>
              </a:extLst>
            </p:cNvPr>
            <p:cNvSpPr txBox="1"/>
            <p:nvPr/>
          </p:nvSpPr>
          <p:spPr>
            <a:xfrm>
              <a:off x="1866880" y="4000504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TextBox 34">
              <a:extLst>
                <a:ext uri="{FF2B5EF4-FFF2-40B4-BE49-F238E27FC236}">
                  <a16:creationId xmlns:a16="http://schemas.microsoft.com/office/drawing/2014/main" id="{6EFDF75C-0454-4997-9BF4-96920A591DEF}"/>
                </a:ext>
              </a:extLst>
            </p:cNvPr>
            <p:cNvSpPr txBox="1"/>
            <p:nvPr/>
          </p:nvSpPr>
          <p:spPr>
            <a:xfrm>
              <a:off x="1928795" y="4786322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TextBox 35">
              <a:extLst>
                <a:ext uri="{FF2B5EF4-FFF2-40B4-BE49-F238E27FC236}">
                  <a16:creationId xmlns:a16="http://schemas.microsoft.com/office/drawing/2014/main" id="{CAF5CD9A-88E2-4A6B-BE02-A387656A726A}"/>
                </a:ext>
              </a:extLst>
            </p:cNvPr>
            <p:cNvSpPr txBox="1"/>
            <p:nvPr/>
          </p:nvSpPr>
          <p:spPr>
            <a:xfrm>
              <a:off x="2928926" y="2786058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6">
              <a:extLst>
                <a:ext uri="{FF2B5EF4-FFF2-40B4-BE49-F238E27FC236}">
                  <a16:creationId xmlns:a16="http://schemas.microsoft.com/office/drawing/2014/main" id="{739404FC-A977-430F-826F-AE3388457441}"/>
                </a:ext>
              </a:extLst>
            </p:cNvPr>
            <p:cNvSpPr txBox="1"/>
            <p:nvPr/>
          </p:nvSpPr>
          <p:spPr>
            <a:xfrm>
              <a:off x="2954327" y="3139301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A0C7F9B5-6A1B-4D93-BDC4-9170D38EB7D3}"/>
                </a:ext>
              </a:extLst>
            </p:cNvPr>
            <p:cNvSpPr txBox="1"/>
            <p:nvPr/>
          </p:nvSpPr>
          <p:spPr>
            <a:xfrm>
              <a:off x="2908287" y="3740152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8">
              <a:extLst>
                <a:ext uri="{FF2B5EF4-FFF2-40B4-BE49-F238E27FC236}">
                  <a16:creationId xmlns:a16="http://schemas.microsoft.com/office/drawing/2014/main" id="{446D0383-B1B3-4065-9D23-A1A9D3EFAA80}"/>
                </a:ext>
              </a:extLst>
            </p:cNvPr>
            <p:cNvSpPr txBox="1"/>
            <p:nvPr/>
          </p:nvSpPr>
          <p:spPr>
            <a:xfrm>
              <a:off x="3000364" y="4038604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9">
              <a:extLst>
                <a:ext uri="{FF2B5EF4-FFF2-40B4-BE49-F238E27FC236}">
                  <a16:creationId xmlns:a16="http://schemas.microsoft.com/office/drawing/2014/main" id="{B65693FB-CF02-4110-8E6F-DC5C9D8AA835}"/>
                </a:ext>
              </a:extLst>
            </p:cNvPr>
            <p:cNvSpPr txBox="1"/>
            <p:nvPr/>
          </p:nvSpPr>
          <p:spPr>
            <a:xfrm>
              <a:off x="2781109" y="4881220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40">
              <a:extLst>
                <a:ext uri="{FF2B5EF4-FFF2-40B4-BE49-F238E27FC236}">
                  <a16:creationId xmlns:a16="http://schemas.microsoft.com/office/drawing/2014/main" id="{C4DC2FC1-A768-40AA-8FD0-FDE256889E27}"/>
                </a:ext>
              </a:extLst>
            </p:cNvPr>
            <p:cNvSpPr txBox="1"/>
            <p:nvPr/>
          </p:nvSpPr>
          <p:spPr>
            <a:xfrm>
              <a:off x="2997189" y="5580893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41">
              <a:extLst>
                <a:ext uri="{FF2B5EF4-FFF2-40B4-BE49-F238E27FC236}">
                  <a16:creationId xmlns:a16="http://schemas.microsoft.com/office/drawing/2014/main" id="{DFB4AA13-902D-4F58-9CEA-CAEF802CAFA5}"/>
                </a:ext>
              </a:extLst>
            </p:cNvPr>
            <p:cNvSpPr txBox="1"/>
            <p:nvPr/>
          </p:nvSpPr>
          <p:spPr>
            <a:xfrm>
              <a:off x="4786314" y="2928934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2">
              <a:extLst>
                <a:ext uri="{FF2B5EF4-FFF2-40B4-BE49-F238E27FC236}">
                  <a16:creationId xmlns:a16="http://schemas.microsoft.com/office/drawing/2014/main" id="{25C1F270-2C5F-4665-9149-CD535CF225BF}"/>
                </a:ext>
              </a:extLst>
            </p:cNvPr>
            <p:cNvSpPr txBox="1"/>
            <p:nvPr/>
          </p:nvSpPr>
          <p:spPr>
            <a:xfrm>
              <a:off x="4714876" y="3332977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3">
              <a:extLst>
                <a:ext uri="{FF2B5EF4-FFF2-40B4-BE49-F238E27FC236}">
                  <a16:creationId xmlns:a16="http://schemas.microsoft.com/office/drawing/2014/main" id="{51A02EF2-427B-42B1-B4B5-C002997D349A}"/>
                </a:ext>
              </a:extLst>
            </p:cNvPr>
            <p:cNvSpPr txBox="1"/>
            <p:nvPr/>
          </p:nvSpPr>
          <p:spPr>
            <a:xfrm>
              <a:off x="4500562" y="3794943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4">
              <a:extLst>
                <a:ext uri="{FF2B5EF4-FFF2-40B4-BE49-F238E27FC236}">
                  <a16:creationId xmlns:a16="http://schemas.microsoft.com/office/drawing/2014/main" id="{8B4963F8-37E3-4B36-8847-A4231A378DF5}"/>
                </a:ext>
              </a:extLst>
            </p:cNvPr>
            <p:cNvSpPr txBox="1"/>
            <p:nvPr/>
          </p:nvSpPr>
          <p:spPr>
            <a:xfrm>
              <a:off x="4571999" y="4286257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5">
              <a:extLst>
                <a:ext uri="{FF2B5EF4-FFF2-40B4-BE49-F238E27FC236}">
                  <a16:creationId xmlns:a16="http://schemas.microsoft.com/office/drawing/2014/main" id="{4CCFEA36-AE58-4B19-90F6-D03F865C6F5D}"/>
                </a:ext>
              </a:extLst>
            </p:cNvPr>
            <p:cNvSpPr txBox="1"/>
            <p:nvPr/>
          </p:nvSpPr>
          <p:spPr>
            <a:xfrm>
              <a:off x="4441824" y="4866513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6">
              <a:extLst>
                <a:ext uri="{FF2B5EF4-FFF2-40B4-BE49-F238E27FC236}">
                  <a16:creationId xmlns:a16="http://schemas.microsoft.com/office/drawing/2014/main" id="{28849283-737D-4BDE-B3F7-5B1D2794A5A2}"/>
                </a:ext>
              </a:extLst>
            </p:cNvPr>
            <p:cNvSpPr txBox="1"/>
            <p:nvPr/>
          </p:nvSpPr>
          <p:spPr>
            <a:xfrm>
              <a:off x="4760914" y="5454665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7">
              <a:extLst>
                <a:ext uri="{FF2B5EF4-FFF2-40B4-BE49-F238E27FC236}">
                  <a16:creationId xmlns:a16="http://schemas.microsoft.com/office/drawing/2014/main" id="{793F3BF7-5904-4704-9D46-11FCD4B2A2BE}"/>
                </a:ext>
              </a:extLst>
            </p:cNvPr>
            <p:cNvSpPr txBox="1"/>
            <p:nvPr/>
          </p:nvSpPr>
          <p:spPr>
            <a:xfrm>
              <a:off x="6143636" y="4559308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8">
              <a:extLst>
                <a:ext uri="{FF2B5EF4-FFF2-40B4-BE49-F238E27FC236}">
                  <a16:creationId xmlns:a16="http://schemas.microsoft.com/office/drawing/2014/main" id="{D34DAFA2-1921-41E3-B7EF-DAE21D597E38}"/>
                </a:ext>
              </a:extLst>
            </p:cNvPr>
            <p:cNvSpPr txBox="1"/>
            <p:nvPr/>
          </p:nvSpPr>
          <p:spPr>
            <a:xfrm>
              <a:off x="6215074" y="3500438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9">
              <a:extLst>
                <a:ext uri="{FF2B5EF4-FFF2-40B4-BE49-F238E27FC236}">
                  <a16:creationId xmlns:a16="http://schemas.microsoft.com/office/drawing/2014/main" id="{BFC0334D-81FD-4D5A-841E-9FCF096DECB9}"/>
                </a:ext>
              </a:extLst>
            </p:cNvPr>
            <p:cNvSpPr txBox="1"/>
            <p:nvPr/>
          </p:nvSpPr>
          <p:spPr>
            <a:xfrm>
              <a:off x="3000364" y="4357694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648F8154-B62A-4C82-B906-B578C56B4C27}"/>
                </a:ext>
              </a:extLst>
            </p:cNvPr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51">
              <a:extLst>
                <a:ext uri="{FF2B5EF4-FFF2-40B4-BE49-F238E27FC236}">
                  <a16:creationId xmlns:a16="http://schemas.microsoft.com/office/drawing/2014/main" id="{DA645AF2-7772-4206-91F9-CC9710E0DE29}"/>
                </a:ext>
              </a:extLst>
            </p:cNvPr>
            <p:cNvSpPr txBox="1"/>
            <p:nvPr/>
          </p:nvSpPr>
          <p:spPr>
            <a:xfrm>
              <a:off x="3149588" y="5214951"/>
              <a:ext cx="214315" cy="3447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1" name="TextBox 52">
            <a:extLst>
              <a:ext uri="{FF2B5EF4-FFF2-40B4-BE49-F238E27FC236}">
                <a16:creationId xmlns:a16="http://schemas.microsoft.com/office/drawing/2014/main" id="{51AE9415-AAE3-4AF3-BDD5-3C692460AEDB}"/>
              </a:ext>
            </a:extLst>
          </p:cNvPr>
          <p:cNvSpPr txBox="1"/>
          <p:nvPr/>
        </p:nvSpPr>
        <p:spPr>
          <a:xfrm>
            <a:off x="513540" y="302907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⑤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6B5D388C-CD8E-4C6D-8CA6-70754E2B5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321" y="3828216"/>
            <a:ext cx="7229812" cy="93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TextBox 56">
            <a:extLst>
              <a:ext uri="{FF2B5EF4-FFF2-40B4-BE49-F238E27FC236}">
                <a16:creationId xmlns:a16="http://schemas.microsoft.com/office/drawing/2014/main" id="{156FC2C7-EA90-41DA-AB97-836BFC61FC71}"/>
              </a:ext>
            </a:extLst>
          </p:cNvPr>
          <p:cNvSpPr txBox="1"/>
          <p:nvPr/>
        </p:nvSpPr>
        <p:spPr>
          <a:xfrm>
            <a:off x="494367" y="4895025"/>
            <a:ext cx="11203266" cy="19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(E)=12 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anose="05000000000000000000" pitchFamily="2" charset="2"/>
              </a:rPr>
              <a:t> 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最短路径长度为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pre(E)=D</a:t>
            </a:r>
            <a:r>
              <a:rPr lang="en-US" altLang="zh-CN" sz="28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pre(D</a:t>
            </a:r>
            <a:r>
              <a:rPr lang="en-US" altLang="zh-CN" sz="28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)=C</a:t>
            </a:r>
            <a:r>
              <a:rPr lang="en-US" altLang="zh-CN" sz="28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pre(C</a:t>
            </a:r>
            <a:r>
              <a:rPr lang="en-US" altLang="zh-CN" sz="28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)=B</a:t>
            </a:r>
            <a:r>
              <a:rPr lang="en-US" altLang="zh-CN" sz="28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pre(B</a:t>
            </a:r>
            <a:r>
              <a:rPr lang="en-US" altLang="zh-CN" sz="28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)=A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最短路径为</a:t>
            </a: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A→B</a:t>
            </a:r>
            <a:r>
              <a:rPr lang="en-US" altLang="zh-CN" sz="28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→C</a:t>
            </a:r>
            <a:r>
              <a:rPr lang="en-US" altLang="zh-CN" sz="28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→D</a:t>
            </a:r>
            <a:r>
              <a:rPr lang="en-US" altLang="zh-CN" sz="28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→E</a:t>
            </a:r>
            <a:r>
              <a:rPr lang="zh-CN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4" name="TextBox 1">
            <a:extLst>
              <a:ext uri="{FF2B5EF4-FFF2-40B4-BE49-F238E27FC236}">
                <a16:creationId xmlns:a16="http://schemas.microsoft.com/office/drawing/2014/main" id="{E440433C-034F-4201-87AB-EF854FE80D74}"/>
              </a:ext>
            </a:extLst>
          </p:cNvPr>
          <p:cNvSpPr txBox="1"/>
          <p:nvPr/>
        </p:nvSpPr>
        <p:spPr>
          <a:xfrm>
            <a:off x="-598720" y="794051"/>
            <a:ext cx="3687462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FF0000"/>
                </a:solidFill>
                <a:latin typeface="+mn-ea"/>
                <a:cs typeface="Consolas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zh-CN" dirty="0"/>
              <a:t>（</a:t>
            </a:r>
            <a:r>
              <a:rPr lang="pt-BR" altLang="zh-CN" dirty="0"/>
              <a:t>2</a:t>
            </a:r>
            <a:r>
              <a:rPr lang="zh-CN" altLang="zh-CN" dirty="0"/>
              <a:t>）顺序解法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640F7D5-A0E9-4BE6-9799-3DABCAAE9121}"/>
              </a:ext>
            </a:extLst>
          </p:cNvPr>
          <p:cNvSpPr/>
          <p:nvPr/>
        </p:nvSpPr>
        <p:spPr>
          <a:xfrm>
            <a:off x="0" y="103651"/>
            <a:ext cx="25506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多段图的最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短路径 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97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>
            <a:spLocks noChangeArrowheads="1"/>
          </p:cNvSpPr>
          <p:nvPr/>
        </p:nvSpPr>
        <p:spPr bwMode="auto">
          <a:xfrm>
            <a:off x="883579" y="923795"/>
            <a:ext cx="477520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667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1.</a:t>
            </a:r>
            <a:r>
              <a:rPr lang="zh-CN" altLang="en-US" sz="2667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动态规划基本概念</a:t>
            </a:r>
            <a:endParaRPr lang="zh-CN" altLang="en-US" sz="2667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3"/>
          <p:cNvSpPr>
            <a:spLocks noChangeArrowheads="1"/>
          </p:cNvSpPr>
          <p:nvPr/>
        </p:nvSpPr>
        <p:spPr bwMode="auto">
          <a:xfrm>
            <a:off x="1192646" y="2757809"/>
            <a:ext cx="10964964" cy="124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667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多阶段决策</a:t>
            </a:r>
            <a:r>
              <a:rPr lang="zh-CN" altLang="en-US" sz="2667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问题：在每一个阶段都要做出决策，全部过程的决策是一个决策序列。</a:t>
            </a:r>
            <a:endParaRPr lang="en-GB" sz="2667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Text Box 3"/>
          <p:cNvSpPr>
            <a:spLocks noChangeArrowheads="1"/>
          </p:cNvSpPr>
          <p:nvPr/>
        </p:nvSpPr>
        <p:spPr bwMode="auto">
          <a:xfrm>
            <a:off x="1192646" y="1461005"/>
            <a:ext cx="10964964" cy="124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667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上世纪五十年代贝尔曼（</a:t>
            </a:r>
            <a:r>
              <a:rPr lang="en-US" altLang="zh-CN" sz="2667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B.E.Bellman</a:t>
            </a:r>
            <a:r>
              <a:rPr lang="zh-CN" altLang="en-US" sz="2667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）等人研究</a:t>
            </a:r>
            <a:r>
              <a:rPr lang="zh-CN" altLang="en-US" sz="2667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多阶段决策</a:t>
            </a:r>
            <a:r>
              <a:rPr lang="zh-CN" altLang="en-US" sz="2667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过程的优化问题时，提出了著名的</a:t>
            </a:r>
            <a:r>
              <a:rPr lang="zh-CN" altLang="en-US" sz="2667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最优化原理</a:t>
            </a:r>
            <a:r>
              <a:rPr lang="en-US" altLang="zh-CN" sz="2667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(principle of optimality)</a:t>
            </a:r>
            <a:r>
              <a:rPr lang="zh-CN" altLang="en-US" sz="2667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。</a:t>
            </a:r>
            <a:endParaRPr lang="en-US" altLang="zh-CN" sz="2667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1192646" y="4054615"/>
            <a:ext cx="10964964" cy="122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667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最优化原理：</a:t>
            </a:r>
            <a:r>
              <a:rPr lang="zh-CN" altLang="en-US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一个最优化策略的子策略总是最优的，一</a:t>
            </a:r>
            <a:r>
              <a:rPr lang="zh-CN" altLang="en-US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个问题满足最优化原理又称其具有最优子结构性质。</a:t>
            </a:r>
            <a:endParaRPr lang="zh-CN" altLang="en-US" sz="2667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8D7D7-63CA-4104-9744-B8FF6123B510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72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0" autoUpdateAnimBg="0"/>
      <p:bldP spid="4" grpId="0" build="p" bldLvl="0" autoUpdateAnimBg="0"/>
      <p:bldP spid="6" grpId="0" build="p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>
            <a:spLocks noChangeArrowheads="1"/>
          </p:cNvSpPr>
          <p:nvPr/>
        </p:nvSpPr>
        <p:spPr bwMode="auto">
          <a:xfrm>
            <a:off x="883579" y="923795"/>
            <a:ext cx="477520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667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1.</a:t>
            </a:r>
            <a:r>
              <a:rPr lang="zh-CN" altLang="en-US" sz="2667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动态规划基本概念</a:t>
            </a:r>
            <a:endParaRPr lang="zh-CN" altLang="en-US" sz="2667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>
            <a:spLocks noChangeArrowheads="1"/>
          </p:cNvSpPr>
          <p:nvPr/>
        </p:nvSpPr>
        <p:spPr bwMode="auto">
          <a:xfrm>
            <a:off x="1192646" y="1575308"/>
            <a:ext cx="10964964" cy="247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667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动态规划</a:t>
            </a:r>
            <a:r>
              <a:rPr lang="en-US" altLang="zh-CN" sz="2667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(DP</a:t>
            </a:r>
            <a:r>
              <a:rPr lang="zh-CN" altLang="en-US" sz="2667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  <a:r>
              <a:rPr lang="en-US" altLang="zh-CN" sz="2667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Dynamic Programming)</a:t>
            </a:r>
            <a:r>
              <a:rPr lang="zh-CN" altLang="en-US" sz="2667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是一种重要的程序设计手段，其基本思想是在对一个多阶段决策的问题，按照某一顺序，根据每一步所选决策的不同，会引起状态的转移，最后会在变化的状态中获取到一个决策序列。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8D7D7-63CA-4104-9744-B8FF6123B510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8" name="Text Box 3"/>
          <p:cNvSpPr>
            <a:spLocks noChangeArrowheads="1"/>
          </p:cNvSpPr>
          <p:nvPr/>
        </p:nvSpPr>
        <p:spPr bwMode="auto">
          <a:xfrm>
            <a:off x="1192645" y="4082747"/>
            <a:ext cx="10964964" cy="124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667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动态规划</a:t>
            </a:r>
            <a:r>
              <a:rPr lang="zh-CN" altLang="en-US" sz="2667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是一种把多阶段过程转化为一系列单阶段问题，逐个求解的方法，广泛应用于生产调度、工程技术和最优控制等领域。</a:t>
            </a:r>
            <a:endParaRPr lang="en-GB" sz="2667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7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>
            <a:spLocks noChangeArrowheads="1"/>
          </p:cNvSpPr>
          <p:nvPr/>
        </p:nvSpPr>
        <p:spPr bwMode="auto">
          <a:xfrm>
            <a:off x="883579" y="923795"/>
            <a:ext cx="477520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667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1.</a:t>
            </a:r>
            <a:r>
              <a:rPr lang="zh-CN" altLang="en-US" sz="2667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黑体" pitchFamily="2" charset="-122"/>
              </a:rPr>
              <a:t>动态规划基本概念</a:t>
            </a:r>
            <a:endParaRPr lang="zh-CN" altLang="en-US" sz="2667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61277" y="1825160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动态规划与分治法异同</a:t>
            </a:r>
            <a:endParaRPr lang="zh-CN" altLang="en-US" sz="2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36180"/>
              </p:ext>
            </p:extLst>
          </p:nvPr>
        </p:nvGraphicFramePr>
        <p:xfrm>
          <a:off x="1061277" y="2590799"/>
          <a:ext cx="9770010" cy="21708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33837">
                  <a:extLst>
                    <a:ext uri="{9D8B030D-6E8A-4147-A177-3AD203B41FA5}">
                      <a16:colId xmlns:a16="http://schemas.microsoft.com/office/drawing/2014/main" val="1526741493"/>
                    </a:ext>
                  </a:extLst>
                </a:gridCol>
                <a:gridCol w="4779503">
                  <a:extLst>
                    <a:ext uri="{9D8B030D-6E8A-4147-A177-3AD203B41FA5}">
                      <a16:colId xmlns:a16="http://schemas.microsoft.com/office/drawing/2014/main" val="104742413"/>
                    </a:ext>
                  </a:extLst>
                </a:gridCol>
                <a:gridCol w="3256670">
                  <a:extLst>
                    <a:ext uri="{9D8B030D-6E8A-4147-A177-3AD203B41FA5}">
                      <a16:colId xmlns:a16="http://schemas.microsoft.com/office/drawing/2014/main" val="3104778197"/>
                    </a:ext>
                  </a:extLst>
                </a:gridCol>
              </a:tblGrid>
              <a:tr h="548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分治法</a:t>
                      </a:r>
                      <a:endParaRPr lang="zh-CN" altLang="en-US" sz="2800" b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动态规划</a:t>
                      </a:r>
                      <a:endParaRPr lang="zh-CN" altLang="en-US" sz="2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648075"/>
                  </a:ext>
                </a:extLst>
              </a:tr>
              <a:tr h="10730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相同</a:t>
                      </a:r>
                      <a:endParaRPr lang="en-US" altLang="zh-CN" sz="2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将问题划分成一些子问题，递归求解各子问题，然后合并子问题的解而得到原问题的解</a:t>
                      </a:r>
                      <a:endParaRPr lang="en-US" altLang="zh-CN" sz="2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42268"/>
                  </a:ext>
                </a:extLst>
              </a:tr>
              <a:tr h="5488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不同</a:t>
                      </a:r>
                      <a:endParaRPr lang="en-US" altLang="zh-CN" sz="2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子问题相互独立</a:t>
                      </a:r>
                      <a:endParaRPr lang="en-US" altLang="zh-CN" sz="28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子问题重叠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96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99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A4AD7B10-3E9B-4C3B-8455-F864E7393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459" y="1022527"/>
            <a:ext cx="4775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2.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动态规划基本要素</a:t>
            </a:r>
          </a:p>
          <a:p>
            <a:pPr eaLnBrk="0" hangingPunct="0">
              <a:buFont typeface="Arial" charset="0"/>
              <a:buNone/>
            </a:pPr>
            <a:endParaRPr lang="zh-CN" altLang="en-US" sz="3200" b="1" dirty="0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ECFDE969-92BA-4441-B45E-5446D7686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659" y="1819533"/>
            <a:ext cx="4191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1)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最优子结构性质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4C1539A2-6D02-431C-A370-1AD479648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859" y="4470658"/>
            <a:ext cx="723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最优化原理：一个最优化策略的子策略总是最优的。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F559D83-D669-4C7D-A93F-98D157F0B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659" y="5385058"/>
            <a:ext cx="753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一个问题满足最优化原理又称其具有</a:t>
            </a:r>
            <a:r>
              <a:rPr lang="zh-CN" altLang="en-US" sz="2400" b="1" i="1">
                <a:solidFill>
                  <a:srgbClr val="0000FF"/>
                </a:solidFill>
                <a:ea typeface="楷体_GB2312" pitchFamily="49" charset="-122"/>
              </a:rPr>
              <a:t>最优子结构性质</a:t>
            </a:r>
            <a:r>
              <a:rPr lang="zh-CN" altLang="en-US" sz="2400" b="1">
                <a:ea typeface="楷体_GB2312" pitchFamily="49" charset="-122"/>
              </a:rPr>
              <a:t>。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036F8F7C-F40E-4D4C-8319-765601F70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659" y="3129221"/>
            <a:ext cx="4038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子问题重叠性质</a:t>
            </a:r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6FF4C5C8-C468-497C-8A36-DC4DD0BE0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2859" y="2641858"/>
            <a:ext cx="2895600" cy="0"/>
          </a:xfrm>
          <a:prstGeom prst="line">
            <a:avLst/>
          </a:prstGeom>
          <a:noFill/>
          <a:ln w="889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0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1001459" y="1022527"/>
            <a:ext cx="4775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动态规划基本要素</a:t>
            </a:r>
          </a:p>
          <a:p>
            <a:pPr eaLnBrk="0" hangingPunct="0">
              <a:buFont typeface="Arial" charset="0"/>
              <a:buNone/>
            </a:pPr>
            <a:endParaRPr lang="zh-CN" altLang="en-US" sz="2800" b="1" dirty="0"/>
          </a:p>
        </p:txBody>
      </p:sp>
      <p:sp>
        <p:nvSpPr>
          <p:cNvPr id="3" name="Text Box 3"/>
          <p:cNvSpPr>
            <a:spLocks noChangeArrowheads="1"/>
          </p:cNvSpPr>
          <p:nvPr/>
        </p:nvSpPr>
        <p:spPr bwMode="auto">
          <a:xfrm>
            <a:off x="1058225" y="1497983"/>
            <a:ext cx="10964964" cy="61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585" indent="-609585" eaLnBrk="0" hangingPunct="0">
              <a:lnSpc>
                <a:spcPct val="150000"/>
              </a:lnSpc>
              <a:buAutoNum type="arabicParenR"/>
            </a:pPr>
            <a:r>
              <a:rPr lang="zh-CN" altLang="en-US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最优子结构性质</a:t>
            </a:r>
            <a:endParaRPr lang="en-US" altLang="zh-CN" sz="2667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 Box 3"/>
          <p:cNvSpPr>
            <a:spLocks noChangeArrowheads="1"/>
          </p:cNvSpPr>
          <p:nvPr/>
        </p:nvSpPr>
        <p:spPr bwMode="auto">
          <a:xfrm>
            <a:off x="1058224" y="2278637"/>
            <a:ext cx="10776013" cy="255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667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分析问题是否满足最优性原理（用反证法）</a:t>
            </a:r>
            <a:r>
              <a:rPr lang="zh-CN" altLang="en-US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</a:t>
            </a:r>
          </a:p>
          <a:p>
            <a:pPr marL="514350" indent="-514350" eaLnBrk="0" hangingPunct="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先假设由问题的最优解导出的子问题的解不是最优的</a:t>
            </a:r>
            <a:r>
              <a:rPr lang="en-US" altLang="zh-CN" sz="2667" dirty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;</a:t>
            </a:r>
          </a:p>
          <a:p>
            <a:pPr marL="514350" indent="-514350" eaLnBrk="0" hangingPunct="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667" dirty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再</a:t>
            </a:r>
            <a:r>
              <a:rPr lang="zh-CN" altLang="en-US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证明在这个假设下可构造出比原问题最优解更好的解，从而导致矛盾。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8D7D7-63CA-4104-9744-B8FF6123B510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7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Rectangle 19">
            <a:extLst>
              <a:ext uri="{FF2B5EF4-FFF2-40B4-BE49-F238E27FC236}">
                <a16:creationId xmlns:a16="http://schemas.microsoft.com/office/drawing/2014/main" id="{711C545B-C415-496C-AD7F-3B2055C07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9883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7DD326E-4FAC-4732-BAE6-3C83D0F7FFA4}"/>
              </a:ext>
            </a:extLst>
          </p:cNvPr>
          <p:cNvGrpSpPr/>
          <p:nvPr/>
        </p:nvGrpSpPr>
        <p:grpSpPr>
          <a:xfrm>
            <a:off x="2362199" y="1085285"/>
            <a:ext cx="2938440" cy="2397852"/>
            <a:chOff x="2362199" y="1467950"/>
            <a:chExt cx="2458679" cy="2011243"/>
          </a:xfrm>
        </p:grpSpPr>
        <p:sp>
          <p:nvSpPr>
            <p:cNvPr id="10243" name="Oval 5">
              <a:extLst>
                <a:ext uri="{FF2B5EF4-FFF2-40B4-BE49-F238E27FC236}">
                  <a16:creationId xmlns:a16="http://schemas.microsoft.com/office/drawing/2014/main" id="{0EE1C7A5-AC88-4E3A-996F-27B581122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9" y="2749062"/>
              <a:ext cx="152400" cy="22860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44" name="Oval 6">
              <a:extLst>
                <a:ext uri="{FF2B5EF4-FFF2-40B4-BE49-F238E27FC236}">
                  <a16:creationId xmlns:a16="http://schemas.microsoft.com/office/drawing/2014/main" id="{752280C7-7C57-46AB-912D-39C773D81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999" y="1758462"/>
              <a:ext cx="152400" cy="22860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45" name="Oval 7">
              <a:extLst>
                <a:ext uri="{FF2B5EF4-FFF2-40B4-BE49-F238E27FC236}">
                  <a16:creationId xmlns:a16="http://schemas.microsoft.com/office/drawing/2014/main" id="{95350E23-B585-4F46-888A-9B05BE8E2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799" y="2901462"/>
              <a:ext cx="152400" cy="22860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46" name="Line 12">
              <a:extLst>
                <a:ext uri="{FF2B5EF4-FFF2-40B4-BE49-F238E27FC236}">
                  <a16:creationId xmlns:a16="http://schemas.microsoft.com/office/drawing/2014/main" id="{168FF516-8DB2-482F-8603-9DE186E39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199" y="1910862"/>
              <a:ext cx="685800" cy="914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247" name="Arc 13">
              <a:extLst>
                <a:ext uri="{FF2B5EF4-FFF2-40B4-BE49-F238E27FC236}">
                  <a16:creationId xmlns:a16="http://schemas.microsoft.com/office/drawing/2014/main" id="{3D700408-548D-4867-AE51-00A85B9E9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399" y="1834662"/>
              <a:ext cx="990600" cy="106680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248" name="Arc 14">
              <a:extLst>
                <a:ext uri="{FF2B5EF4-FFF2-40B4-BE49-F238E27FC236}">
                  <a16:creationId xmlns:a16="http://schemas.microsoft.com/office/drawing/2014/main" id="{2B07C6CA-6BEA-41DD-AF09-DE48A1FC633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505199" y="1987062"/>
              <a:ext cx="990600" cy="106680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249" name="Text Box 15">
              <a:extLst>
                <a:ext uri="{FF2B5EF4-FFF2-40B4-BE49-F238E27FC236}">
                  <a16:creationId xmlns:a16="http://schemas.microsoft.com/office/drawing/2014/main" id="{BBDCE99D-F914-492F-974E-8746E6E4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199" y="2749063"/>
              <a:ext cx="340954" cy="387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50" name="Text Box 16">
              <a:extLst>
                <a:ext uri="{FF2B5EF4-FFF2-40B4-BE49-F238E27FC236}">
                  <a16:creationId xmlns:a16="http://schemas.microsoft.com/office/drawing/2014/main" id="{624536B8-13CF-495F-9FA2-D0FFAC656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799" y="1467950"/>
              <a:ext cx="326199" cy="387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251" name="Text Box 17">
              <a:extLst>
                <a:ext uri="{FF2B5EF4-FFF2-40B4-BE49-F238E27FC236}">
                  <a16:creationId xmlns:a16="http://schemas.microsoft.com/office/drawing/2014/main" id="{109C568F-2E63-4C05-9C5C-29354EBD1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9924" y="3091963"/>
              <a:ext cx="340954" cy="387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</a:t>
              </a:r>
            </a:p>
          </p:txBody>
        </p:sp>
        <p:graphicFrame>
          <p:nvGraphicFramePr>
            <p:cNvPr id="10253" name="Object 18">
              <a:extLst>
                <a:ext uri="{FF2B5EF4-FFF2-40B4-BE49-F238E27FC236}">
                  <a16:creationId xmlns:a16="http://schemas.microsoft.com/office/drawing/2014/main" id="{E23230AE-28F5-4666-9AB8-0FB3645C12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9553105"/>
                </p:ext>
              </p:extLst>
            </p:nvPr>
          </p:nvGraphicFramePr>
          <p:xfrm>
            <a:off x="4267200" y="1863238"/>
            <a:ext cx="347663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11" name="公式" r:id="rId3" imgW="164957" imgH="203024" progId="Equation.3">
                    <p:embed/>
                  </p:oleObj>
                </mc:Choice>
                <mc:Fallback>
                  <p:oleObj name="公式" r:id="rId3" imgW="164957" imgH="203024" progId="Equation.3">
                    <p:embed/>
                    <p:pic>
                      <p:nvPicPr>
                        <p:cNvPr id="10253" name="Object 18">
                          <a:extLst>
                            <a:ext uri="{FF2B5EF4-FFF2-40B4-BE49-F238E27FC236}">
                              <a16:creationId xmlns:a16="http://schemas.microsoft.com/office/drawing/2014/main" id="{E23230AE-28F5-4666-9AB8-0FB3645C12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200" y="1863238"/>
                          <a:ext cx="347663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4" name="Text Box 20">
              <a:extLst>
                <a:ext uri="{FF2B5EF4-FFF2-40B4-BE49-F238E27FC236}">
                  <a16:creationId xmlns:a16="http://schemas.microsoft.com/office/drawing/2014/main" id="{DC5CDE83-C009-4EF2-80E3-3FA1422E5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149" y="2077550"/>
              <a:ext cx="255112" cy="387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255" name="Text Box 21">
              <a:extLst>
                <a:ext uri="{FF2B5EF4-FFF2-40B4-BE49-F238E27FC236}">
                  <a16:creationId xmlns:a16="http://schemas.microsoft.com/office/drawing/2014/main" id="{5CD9FFCC-E509-45EF-BAC0-FC9EEEE73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524" y="2672863"/>
              <a:ext cx="283278" cy="387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0256" name="Text Box 22">
            <a:extLst>
              <a:ext uri="{FF2B5EF4-FFF2-40B4-BE49-F238E27FC236}">
                <a16:creationId xmlns:a16="http://schemas.microsoft.com/office/drawing/2014/main" id="{E8FF61C0-8FD4-41C8-B57B-ABFB2048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565" y="1177048"/>
            <a:ext cx="5615269" cy="165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如图，若路线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的最优路径，则根据最优化原理，路线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必是从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的最优路线。</a:t>
            </a:r>
          </a:p>
        </p:txBody>
      </p:sp>
      <p:sp>
        <p:nvSpPr>
          <p:cNvPr id="62490" name="Text Box 26">
            <a:extLst>
              <a:ext uri="{FF2B5EF4-FFF2-40B4-BE49-F238E27FC236}">
                <a16:creationId xmlns:a16="http://schemas.microsoft.com/office/drawing/2014/main" id="{00DD4BA6-B680-4867-BC58-C3016B75C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75544"/>
            <a:ext cx="716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FF0000"/>
                </a:solidFill>
                <a:ea typeface="楷体_GB2312" pitchFamily="49" charset="-122"/>
              </a:rPr>
              <a:t>***</a:t>
            </a:r>
            <a:r>
              <a:rPr kumimoji="1" lang="zh-CN" altLang="en-US" b="1" dirty="0">
                <a:solidFill>
                  <a:srgbClr val="0000CC"/>
                </a:solidFill>
                <a:ea typeface="楷体_GB2312" pitchFamily="49" charset="-122"/>
              </a:rPr>
              <a:t>最优化原理是动态规划的基础。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4F3D0871-BAB3-48D5-9A7B-B4501A16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31178"/>
            <a:ext cx="4775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动态规划基本要素</a:t>
            </a:r>
          </a:p>
          <a:p>
            <a:pPr eaLnBrk="0" hangingPunct="0">
              <a:buFont typeface="Arial" charset="0"/>
              <a:buNone/>
            </a:pPr>
            <a:endParaRPr lang="zh-CN" altLang="en-US" sz="2800" b="1" dirty="0"/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725BBE5-37C8-4150-9506-37454CCC3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66" y="606634"/>
            <a:ext cx="10964964" cy="61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585" indent="-609585" eaLnBrk="0" hangingPunct="0">
              <a:lnSpc>
                <a:spcPct val="150000"/>
              </a:lnSpc>
              <a:buAutoNum type="arabicParenR"/>
            </a:pPr>
            <a:r>
              <a:rPr lang="zh-CN" altLang="en-US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最优子结构性质</a:t>
            </a:r>
            <a:endParaRPr lang="en-US" altLang="zh-CN" sz="2667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AE58C3-0C94-4273-BDD3-E9E16802684E}"/>
              </a:ext>
            </a:extLst>
          </p:cNvPr>
          <p:cNvSpPr/>
          <p:nvPr/>
        </p:nvSpPr>
        <p:spPr>
          <a:xfrm>
            <a:off x="1400993" y="4017965"/>
            <a:ext cx="1024596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 b="1" dirty="0">
                <a:ea typeface="楷体_GB2312" pitchFamily="49" charset="-122"/>
              </a:rPr>
              <a:t>反证法证明：假设有另一路径 </a:t>
            </a:r>
            <a:r>
              <a:rPr kumimoji="1"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J’ </a:t>
            </a:r>
            <a:r>
              <a:rPr kumimoji="1" lang="zh-CN" altLang="en-US" sz="2800" b="1" dirty="0">
                <a:ea typeface="楷体_GB2312" pitchFamily="49" charset="-122"/>
              </a:rPr>
              <a:t>是</a:t>
            </a:r>
            <a:r>
              <a:rPr kumimoji="1" lang="en-US" altLang="zh-CN" sz="2800" b="1" dirty="0">
                <a:ea typeface="楷体_GB2312" pitchFamily="49" charset="-122"/>
              </a:rPr>
              <a:t>B</a:t>
            </a:r>
            <a:r>
              <a:rPr kumimoji="1" lang="zh-CN" altLang="en-US" sz="2800" b="1" dirty="0">
                <a:ea typeface="楷体_GB2312" pitchFamily="49" charset="-122"/>
              </a:rPr>
              <a:t>到</a:t>
            </a:r>
            <a:r>
              <a:rPr kumimoji="1" lang="en-US" altLang="zh-CN" sz="2800" b="1" dirty="0">
                <a:ea typeface="楷体_GB2312" pitchFamily="49" charset="-122"/>
              </a:rPr>
              <a:t>C</a:t>
            </a:r>
            <a:r>
              <a:rPr kumimoji="1" lang="zh-CN" altLang="en-US" sz="2800" b="1" dirty="0">
                <a:ea typeface="楷体_GB2312" pitchFamily="49" charset="-122"/>
              </a:rPr>
              <a:t>的最优路径，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 b="1" dirty="0">
                <a:ea typeface="楷体_GB2312" pitchFamily="49" charset="-122"/>
              </a:rPr>
              <a:t>则</a:t>
            </a:r>
            <a:r>
              <a:rPr kumimoji="1" lang="en-US" altLang="zh-CN" sz="2800" b="1" dirty="0">
                <a:ea typeface="楷体_GB2312" pitchFamily="49" charset="-122"/>
              </a:rPr>
              <a:t>A</a:t>
            </a:r>
            <a:r>
              <a:rPr kumimoji="1" lang="zh-CN" altLang="en-US" sz="2800" b="1" dirty="0">
                <a:ea typeface="楷体_GB2312" pitchFamily="49" charset="-122"/>
              </a:rPr>
              <a:t>到</a:t>
            </a:r>
            <a:r>
              <a:rPr kumimoji="1" lang="en-US" altLang="zh-CN" sz="2800" b="1" dirty="0">
                <a:ea typeface="楷体_GB2312" pitchFamily="49" charset="-122"/>
              </a:rPr>
              <a:t>C</a:t>
            </a:r>
            <a:r>
              <a:rPr kumimoji="1" lang="zh-CN" altLang="en-US" sz="2800" b="1" dirty="0">
                <a:ea typeface="楷体_GB2312" pitchFamily="49" charset="-122"/>
              </a:rPr>
              <a:t>的路线取</a:t>
            </a:r>
            <a:r>
              <a:rPr kumimoji="1"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kumimoji="1" lang="zh-CN" altLang="en-US" sz="2800" b="1" dirty="0">
                <a:ea typeface="楷体_GB2312" pitchFamily="49" charset="-122"/>
              </a:rPr>
              <a:t>和  </a:t>
            </a:r>
            <a:r>
              <a:rPr kumimoji="1"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J’</a:t>
            </a:r>
            <a:r>
              <a:rPr kumimoji="1" lang="zh-CN" altLang="en-US" sz="2800" b="1" dirty="0" smtClean="0">
                <a:ea typeface="楷体_GB2312" pitchFamily="49" charset="-122"/>
              </a:rPr>
              <a:t>比</a:t>
            </a:r>
            <a:r>
              <a:rPr kumimoji="1" lang="en-US" altLang="zh-CN" sz="2800" b="1" dirty="0">
                <a:ea typeface="楷体_GB2312" pitchFamily="49" charset="-122"/>
              </a:rPr>
              <a:t>I</a:t>
            </a:r>
            <a:r>
              <a:rPr kumimoji="1" lang="zh-CN" altLang="en-US" sz="2800" b="1" dirty="0">
                <a:ea typeface="楷体_GB2312" pitchFamily="49" charset="-122"/>
              </a:rPr>
              <a:t>和</a:t>
            </a:r>
            <a:r>
              <a:rPr kumimoji="1" lang="en-US" altLang="zh-CN" sz="2800" b="1" dirty="0">
                <a:ea typeface="楷体_GB2312" pitchFamily="49" charset="-122"/>
              </a:rPr>
              <a:t>J</a:t>
            </a:r>
            <a:r>
              <a:rPr kumimoji="1" lang="zh-CN" altLang="en-US" sz="2800" b="1" dirty="0">
                <a:ea typeface="楷体_GB2312" pitchFamily="49" charset="-122"/>
              </a:rPr>
              <a:t>更优，矛盾。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>
            <a:extLst>
              <a:ext uri="{FF2B5EF4-FFF2-40B4-BE49-F238E27FC236}">
                <a16:creationId xmlns:a16="http://schemas.microsoft.com/office/drawing/2014/main" id="{5CD6C351-5EF8-42E5-B54C-0C4A6EA2B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748" y="133351"/>
            <a:ext cx="871061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Fibonacci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数列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无穷数列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1，1，2，3，5，8，13，21，34，55，……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1507" name="Object 5">
            <a:extLst>
              <a:ext uri="{FF2B5EF4-FFF2-40B4-BE49-F238E27FC236}">
                <a16:creationId xmlns:a16="http://schemas.microsoft.com/office/drawing/2014/main" id="{9CA8DDCB-2B0E-4B74-B2BA-494AC80A2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1" y="1700214"/>
          <a:ext cx="5472113" cy="240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0" name="公式" r:id="rId4" imgW="2159000" imgH="711200" progId="Equation.3">
                  <p:embed/>
                </p:oleObj>
              </mc:Choice>
              <mc:Fallback>
                <p:oleObj name="公式" r:id="rId4" imgW="2159000" imgH="711200" progId="Equation.3">
                  <p:embed/>
                  <p:pic>
                    <p:nvPicPr>
                      <p:cNvPr id="21507" name="Object 5">
                        <a:extLst>
                          <a:ext uri="{FF2B5EF4-FFF2-40B4-BE49-F238E27FC236}">
                            <a16:creationId xmlns:a16="http://schemas.microsoft.com/office/drawing/2014/main" id="{9CA8DDCB-2B0E-4B74-B2BA-494AC80A28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1700214"/>
                        <a:ext cx="5472113" cy="240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0" name="AutoShape 6">
            <a:extLst>
              <a:ext uri="{FF2B5EF4-FFF2-40B4-BE49-F238E27FC236}">
                <a16:creationId xmlns:a16="http://schemas.microsoft.com/office/drawing/2014/main" id="{AB670047-21B2-41CF-AE03-3C68849A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514" y="1844675"/>
            <a:ext cx="2014537" cy="863600"/>
          </a:xfrm>
          <a:prstGeom prst="wedgeRoundRectCallout">
            <a:avLst>
              <a:gd name="adj1" fmla="val -106815"/>
              <a:gd name="adj2" fmla="val 36213"/>
              <a:gd name="adj3" fmla="val 16667"/>
            </a:avLst>
          </a:prstGeom>
          <a:solidFill>
            <a:srgbClr val="00FFFF"/>
          </a:solidFill>
          <a:ln w="63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边界条件</a:t>
            </a:r>
          </a:p>
        </p:txBody>
      </p:sp>
      <p:sp>
        <p:nvSpPr>
          <p:cNvPr id="123911" name="AutoShape 7">
            <a:extLst>
              <a:ext uri="{FF2B5EF4-FFF2-40B4-BE49-F238E27FC236}">
                <a16:creationId xmlns:a16="http://schemas.microsoft.com/office/drawing/2014/main" id="{2D15A360-12FC-4FBA-845E-8E58D7A46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3789364"/>
            <a:ext cx="1938337" cy="795337"/>
          </a:xfrm>
          <a:prstGeom prst="wedgeRoundRectCallout">
            <a:avLst>
              <a:gd name="adj1" fmla="val -88657"/>
              <a:gd name="adj2" fmla="val -75949"/>
              <a:gd name="adj3" fmla="val 16667"/>
            </a:avLst>
          </a:prstGeom>
          <a:solidFill>
            <a:srgbClr val="00FFFF"/>
          </a:solidFill>
          <a:ln w="63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递归方程</a:t>
            </a:r>
          </a:p>
        </p:txBody>
      </p:sp>
      <p:sp>
        <p:nvSpPr>
          <p:cNvPr id="123912" name="Text Box 8">
            <a:extLst>
              <a:ext uri="{FF2B5EF4-FFF2-40B4-BE49-F238E27FC236}">
                <a16:creationId xmlns:a16="http://schemas.microsoft.com/office/drawing/2014/main" id="{82079BF7-2490-4308-9A13-6BE7DF8DC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748" y="4108451"/>
            <a:ext cx="9546591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int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fibonacci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(int n)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 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if (n &lt;= 1) return 1;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return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fibonacci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(n-1)+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fibonacci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(n-2);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  }</a:t>
            </a:r>
          </a:p>
        </p:txBody>
      </p:sp>
      <p:sp>
        <p:nvSpPr>
          <p:cNvPr id="123913" name="Line 9">
            <a:extLst>
              <a:ext uri="{FF2B5EF4-FFF2-40B4-BE49-F238E27FC236}">
                <a16:creationId xmlns:a16="http://schemas.microsoft.com/office/drawing/2014/main" id="{1DE993FC-94AD-4363-879E-63B5ECBD0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3933825"/>
            <a:ext cx="1225550" cy="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914" name="Line 10">
            <a:extLst>
              <a:ext uri="{FF2B5EF4-FFF2-40B4-BE49-F238E27FC236}">
                <a16:creationId xmlns:a16="http://schemas.microsoft.com/office/drawing/2014/main" id="{465D1782-CEDA-4425-A64C-286DAB5CC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38" y="3933825"/>
            <a:ext cx="1439862" cy="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animBg="1" autoUpdateAnimBg="0"/>
      <p:bldP spid="123911" grpId="0" animBg="1" autoUpdateAnimBg="0"/>
      <p:bldP spid="1239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1001459" y="1022527"/>
            <a:ext cx="477520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667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2.</a:t>
            </a:r>
            <a:r>
              <a:rPr lang="zh-CN" altLang="en-US" sz="2667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动态规划基本要素</a:t>
            </a:r>
          </a:p>
        </p:txBody>
      </p:sp>
      <p:sp>
        <p:nvSpPr>
          <p:cNvPr id="3" name="Text Box 3"/>
          <p:cNvSpPr>
            <a:spLocks noChangeArrowheads="1"/>
          </p:cNvSpPr>
          <p:nvPr/>
        </p:nvSpPr>
        <p:spPr bwMode="auto">
          <a:xfrm>
            <a:off x="1058225" y="1522021"/>
            <a:ext cx="10964964" cy="61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2) </a:t>
            </a:r>
            <a:r>
              <a:rPr lang="zh-CN" altLang="en-US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子问题重叠性质</a:t>
            </a:r>
          </a:p>
        </p:txBody>
      </p:sp>
      <p:sp>
        <p:nvSpPr>
          <p:cNvPr id="45" name="Text Box 3"/>
          <p:cNvSpPr>
            <a:spLocks noChangeArrowheads="1"/>
          </p:cNvSpPr>
          <p:nvPr/>
        </p:nvSpPr>
        <p:spPr bwMode="auto">
          <a:xfrm>
            <a:off x="1058225" y="2260685"/>
            <a:ext cx="10964964" cy="317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适合用动态规划求解的问题，经分解得到的子问题特点：</a:t>
            </a:r>
            <a:endParaRPr lang="en-US" altLang="zh-CN" sz="2667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marL="914400" lvl="1" indent="-4572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子问题</a:t>
            </a:r>
            <a:r>
              <a:rPr lang="zh-CN" altLang="en-US" sz="2667" dirty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不相互独立</a:t>
            </a:r>
            <a:endParaRPr lang="en-US" altLang="zh-CN" sz="2667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marL="914400" lvl="1" indent="-4572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重复</a:t>
            </a:r>
            <a:r>
              <a:rPr lang="zh-CN" altLang="en-US" sz="2667" dirty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出现</a:t>
            </a:r>
            <a:endParaRPr lang="en-US" altLang="zh-CN" sz="2667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技巧：只在第一次遇到时加以求解，并把答案保存起来，以后再遇到时不必重新求解。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8D7D7-63CA-4104-9744-B8FF6123B510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1">
            <a:extLst>
              <a:ext uri="{FF2B5EF4-FFF2-40B4-BE49-F238E27FC236}">
                <a16:creationId xmlns:a16="http://schemas.microsoft.com/office/drawing/2014/main" id="{7BD26EE0-F60A-4EC7-804E-BE310D12CDFA}"/>
              </a:ext>
            </a:extLst>
          </p:cNvPr>
          <p:cNvGrpSpPr>
            <a:grpSpLocks/>
          </p:cNvGrpSpPr>
          <p:nvPr/>
        </p:nvGrpSpPr>
        <p:grpSpPr bwMode="auto">
          <a:xfrm>
            <a:off x="2256692" y="1961356"/>
            <a:ext cx="7983538" cy="2935287"/>
            <a:chOff x="521" y="2204"/>
            <a:chExt cx="5029" cy="1849"/>
          </a:xfrm>
        </p:grpSpPr>
        <p:sp>
          <p:nvSpPr>
            <p:cNvPr id="5" name="Oval 92">
              <a:extLst>
                <a:ext uri="{FF2B5EF4-FFF2-40B4-BE49-F238E27FC236}">
                  <a16:creationId xmlns:a16="http://schemas.microsoft.com/office/drawing/2014/main" id="{5571DF21-D911-4A85-9687-5A8E06D1C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204"/>
              <a:ext cx="504" cy="384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Arial Rounded MT Bold" panose="020F0704030504030204" pitchFamily="34" charset="0"/>
                </a:rPr>
                <a:t>n</a:t>
              </a:r>
            </a:p>
          </p:txBody>
        </p:sp>
        <p:cxnSp>
          <p:nvCxnSpPr>
            <p:cNvPr id="6" name="AutoShape 93">
              <a:extLst>
                <a:ext uri="{FF2B5EF4-FFF2-40B4-BE49-F238E27FC236}">
                  <a16:creationId xmlns:a16="http://schemas.microsoft.com/office/drawing/2014/main" id="{A6C30DA4-A77A-4D2E-BBEC-19125F94EDCF}"/>
                </a:ext>
              </a:extLst>
            </p:cNvPr>
            <p:cNvCxnSpPr>
              <a:cxnSpLocks noChangeShapeType="1"/>
              <a:stCxn id="5" idx="4"/>
              <a:endCxn id="32" idx="0"/>
            </p:cNvCxnSpPr>
            <p:nvPr/>
          </p:nvCxnSpPr>
          <p:spPr bwMode="auto">
            <a:xfrm>
              <a:off x="2951" y="2594"/>
              <a:ext cx="2216" cy="55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" name="AutoShape 94">
              <a:extLst>
                <a:ext uri="{FF2B5EF4-FFF2-40B4-BE49-F238E27FC236}">
                  <a16:creationId xmlns:a16="http://schemas.microsoft.com/office/drawing/2014/main" id="{5D262C3D-0C60-4BFA-92DC-7AAAC31FE3E9}"/>
                </a:ext>
              </a:extLst>
            </p:cNvPr>
            <p:cNvCxnSpPr>
              <a:cxnSpLocks noChangeShapeType="1"/>
              <a:stCxn id="5" idx="4"/>
              <a:endCxn id="11" idx="0"/>
            </p:cNvCxnSpPr>
            <p:nvPr/>
          </p:nvCxnSpPr>
          <p:spPr bwMode="auto">
            <a:xfrm flipH="1">
              <a:off x="1051" y="2594"/>
              <a:ext cx="1900" cy="55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" name="AutoShape 95">
              <a:extLst>
                <a:ext uri="{FF2B5EF4-FFF2-40B4-BE49-F238E27FC236}">
                  <a16:creationId xmlns:a16="http://schemas.microsoft.com/office/drawing/2014/main" id="{C24BAAA6-C202-4788-ADD1-7338245C1AA4}"/>
                </a:ext>
              </a:extLst>
            </p:cNvPr>
            <p:cNvCxnSpPr>
              <a:cxnSpLocks noChangeShapeType="1"/>
              <a:stCxn id="5" idx="4"/>
              <a:endCxn id="20" idx="0"/>
            </p:cNvCxnSpPr>
            <p:nvPr/>
          </p:nvCxnSpPr>
          <p:spPr bwMode="auto">
            <a:xfrm flipH="1">
              <a:off x="2774" y="2594"/>
              <a:ext cx="177" cy="55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96">
              <a:extLst>
                <a:ext uri="{FF2B5EF4-FFF2-40B4-BE49-F238E27FC236}">
                  <a16:creationId xmlns:a16="http://schemas.microsoft.com/office/drawing/2014/main" id="{4EE8A534-088A-4877-A04B-03FDB65B2EEA}"/>
                </a:ext>
              </a:extLst>
            </p:cNvPr>
            <p:cNvCxnSpPr>
              <a:cxnSpLocks noChangeShapeType="1"/>
              <a:stCxn id="5" idx="4"/>
              <a:endCxn id="25" idx="0"/>
            </p:cNvCxnSpPr>
            <p:nvPr/>
          </p:nvCxnSpPr>
          <p:spPr bwMode="auto">
            <a:xfrm>
              <a:off x="2951" y="2594"/>
              <a:ext cx="811" cy="55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" name="Text Box 97">
              <a:extLst>
                <a:ext uri="{FF2B5EF4-FFF2-40B4-BE49-F238E27FC236}">
                  <a16:creationId xmlns:a16="http://schemas.microsoft.com/office/drawing/2014/main" id="{C71A076A-2A8C-44F6-8F5C-294F06637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235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Arial Rounded MT Bold" panose="020F0704030504030204" pitchFamily="34" charset="0"/>
                </a:rPr>
                <a:t>=</a:t>
              </a:r>
            </a:p>
          </p:txBody>
        </p:sp>
        <p:sp>
          <p:nvSpPr>
            <p:cNvPr id="11" name="Oval 98">
              <a:extLst>
                <a:ext uri="{FF2B5EF4-FFF2-40B4-BE49-F238E27FC236}">
                  <a16:creationId xmlns:a16="http://schemas.microsoft.com/office/drawing/2014/main" id="{AF5928FD-1770-4624-A9E1-D1A7193B0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158"/>
              <a:ext cx="423" cy="312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Arial Rounded MT Bold" panose="020F0704030504030204" pitchFamily="34" charset="0"/>
                </a:rPr>
                <a:t>n/2</a:t>
              </a:r>
            </a:p>
          </p:txBody>
        </p:sp>
        <p:cxnSp>
          <p:nvCxnSpPr>
            <p:cNvPr id="12" name="AutoShape 99">
              <a:extLst>
                <a:ext uri="{FF2B5EF4-FFF2-40B4-BE49-F238E27FC236}">
                  <a16:creationId xmlns:a16="http://schemas.microsoft.com/office/drawing/2014/main" id="{1BC797E3-A0EB-468D-95B2-B57D8C4DF361}"/>
                </a:ext>
              </a:extLst>
            </p:cNvPr>
            <p:cNvCxnSpPr>
              <a:cxnSpLocks noChangeShapeType="1"/>
              <a:stCxn id="11" idx="4"/>
              <a:endCxn id="19" idx="0"/>
            </p:cNvCxnSpPr>
            <p:nvPr/>
          </p:nvCxnSpPr>
          <p:spPr bwMode="auto">
            <a:xfrm>
              <a:off x="1051" y="3476"/>
              <a:ext cx="1305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00">
              <a:extLst>
                <a:ext uri="{FF2B5EF4-FFF2-40B4-BE49-F238E27FC236}">
                  <a16:creationId xmlns:a16="http://schemas.microsoft.com/office/drawing/2014/main" id="{BA3E66A1-40A8-40CC-B3BC-F0683AC43BEB}"/>
                </a:ext>
              </a:extLst>
            </p:cNvPr>
            <p:cNvCxnSpPr>
              <a:cxnSpLocks noChangeShapeType="1"/>
              <a:stCxn id="11" idx="4"/>
              <a:endCxn id="16" idx="0"/>
            </p:cNvCxnSpPr>
            <p:nvPr/>
          </p:nvCxnSpPr>
          <p:spPr bwMode="auto">
            <a:xfrm flipH="1">
              <a:off x="632" y="3476"/>
              <a:ext cx="419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01">
              <a:extLst>
                <a:ext uri="{FF2B5EF4-FFF2-40B4-BE49-F238E27FC236}">
                  <a16:creationId xmlns:a16="http://schemas.microsoft.com/office/drawing/2014/main" id="{F6ABFD0C-938C-4E92-8DEB-A1CD8B4EB61D}"/>
                </a:ext>
              </a:extLst>
            </p:cNvPr>
            <p:cNvCxnSpPr>
              <a:cxnSpLocks noChangeShapeType="1"/>
              <a:stCxn id="11" idx="4"/>
              <a:endCxn id="17" idx="0"/>
            </p:cNvCxnSpPr>
            <p:nvPr/>
          </p:nvCxnSpPr>
          <p:spPr bwMode="auto">
            <a:xfrm>
              <a:off x="1051" y="3476"/>
              <a:ext cx="126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02">
              <a:extLst>
                <a:ext uri="{FF2B5EF4-FFF2-40B4-BE49-F238E27FC236}">
                  <a16:creationId xmlns:a16="http://schemas.microsoft.com/office/drawing/2014/main" id="{286DF8E2-EE92-4869-B593-1833DAB46636}"/>
                </a:ext>
              </a:extLst>
            </p:cNvPr>
            <p:cNvCxnSpPr>
              <a:cxnSpLocks noChangeShapeType="1"/>
              <a:stCxn id="11" idx="4"/>
              <a:endCxn id="18" idx="0"/>
            </p:cNvCxnSpPr>
            <p:nvPr/>
          </p:nvCxnSpPr>
          <p:spPr bwMode="auto">
            <a:xfrm>
              <a:off x="1051" y="3476"/>
              <a:ext cx="806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" name="AutoShape 103">
              <a:extLst>
                <a:ext uri="{FF2B5EF4-FFF2-40B4-BE49-F238E27FC236}">
                  <a16:creationId xmlns:a16="http://schemas.microsoft.com/office/drawing/2014/main" id="{B12A6D78-1E4C-462E-BB7C-B7A65CC87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17" name="AutoShape 104">
              <a:extLst>
                <a:ext uri="{FF2B5EF4-FFF2-40B4-BE49-F238E27FC236}">
                  <a16:creationId xmlns:a16="http://schemas.microsoft.com/office/drawing/2014/main" id="{2A002CA1-6E79-45D3-9728-C92E02D9B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18" name="AutoShape 105">
              <a:extLst>
                <a:ext uri="{FF2B5EF4-FFF2-40B4-BE49-F238E27FC236}">
                  <a16:creationId xmlns:a16="http://schemas.microsoft.com/office/drawing/2014/main" id="{46FE90CE-4CF2-40EB-A716-890F23FE9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19" name="AutoShape 106">
              <a:extLst>
                <a:ext uri="{FF2B5EF4-FFF2-40B4-BE49-F238E27FC236}">
                  <a16:creationId xmlns:a16="http://schemas.microsoft.com/office/drawing/2014/main" id="{4047A6CC-3986-47A9-A8FD-F1250DD05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20" name="Oval 107">
              <a:extLst>
                <a:ext uri="{FF2B5EF4-FFF2-40B4-BE49-F238E27FC236}">
                  <a16:creationId xmlns:a16="http://schemas.microsoft.com/office/drawing/2014/main" id="{2238C80F-2EC4-4385-90FD-49204A7B1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158"/>
              <a:ext cx="423" cy="312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Arial Rounded MT Bold" panose="020F0704030504030204" pitchFamily="34" charset="0"/>
                </a:rPr>
                <a:t>n/2</a:t>
              </a:r>
            </a:p>
          </p:txBody>
        </p:sp>
        <p:cxnSp>
          <p:nvCxnSpPr>
            <p:cNvPr id="21" name="AutoShape 108">
              <a:extLst>
                <a:ext uri="{FF2B5EF4-FFF2-40B4-BE49-F238E27FC236}">
                  <a16:creationId xmlns:a16="http://schemas.microsoft.com/office/drawing/2014/main" id="{31B8B044-F82B-4C17-8D52-FF143B500A8E}"/>
                </a:ext>
              </a:extLst>
            </p:cNvPr>
            <p:cNvCxnSpPr>
              <a:cxnSpLocks noChangeShapeType="1"/>
              <a:stCxn id="20" idx="4"/>
            </p:cNvCxnSpPr>
            <p:nvPr/>
          </p:nvCxnSpPr>
          <p:spPr bwMode="auto">
            <a:xfrm>
              <a:off x="2774" y="3476"/>
              <a:ext cx="483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09">
              <a:extLst>
                <a:ext uri="{FF2B5EF4-FFF2-40B4-BE49-F238E27FC236}">
                  <a16:creationId xmlns:a16="http://schemas.microsoft.com/office/drawing/2014/main" id="{1179C598-910D-459E-BD27-F9B3D8A74613}"/>
                </a:ext>
              </a:extLst>
            </p:cNvPr>
            <p:cNvCxnSpPr>
              <a:cxnSpLocks noChangeShapeType="1"/>
              <a:stCxn id="20" idx="4"/>
              <a:endCxn id="18" idx="0"/>
            </p:cNvCxnSpPr>
            <p:nvPr/>
          </p:nvCxnSpPr>
          <p:spPr bwMode="auto">
            <a:xfrm flipH="1">
              <a:off x="1857" y="3476"/>
              <a:ext cx="917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10">
              <a:extLst>
                <a:ext uri="{FF2B5EF4-FFF2-40B4-BE49-F238E27FC236}">
                  <a16:creationId xmlns:a16="http://schemas.microsoft.com/office/drawing/2014/main" id="{03EE21FE-663F-4658-AFFA-8B2ED57CAD64}"/>
                </a:ext>
              </a:extLst>
            </p:cNvPr>
            <p:cNvCxnSpPr>
              <a:cxnSpLocks noChangeShapeType="1"/>
              <a:stCxn id="20" idx="4"/>
              <a:endCxn id="19" idx="0"/>
            </p:cNvCxnSpPr>
            <p:nvPr/>
          </p:nvCxnSpPr>
          <p:spPr bwMode="auto">
            <a:xfrm flipH="1">
              <a:off x="2356" y="3476"/>
              <a:ext cx="418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11">
              <a:extLst>
                <a:ext uri="{FF2B5EF4-FFF2-40B4-BE49-F238E27FC236}">
                  <a16:creationId xmlns:a16="http://schemas.microsoft.com/office/drawing/2014/main" id="{754487C9-AC0A-4C10-BDC3-FF6C400D05A8}"/>
                </a:ext>
              </a:extLst>
            </p:cNvPr>
            <p:cNvCxnSpPr>
              <a:cxnSpLocks noChangeShapeType="1"/>
              <a:stCxn id="20" idx="4"/>
              <a:endCxn id="40" idx="0"/>
            </p:cNvCxnSpPr>
            <p:nvPr/>
          </p:nvCxnSpPr>
          <p:spPr bwMode="auto">
            <a:xfrm>
              <a:off x="2774" y="3476"/>
              <a:ext cx="81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" name="Oval 112">
              <a:extLst>
                <a:ext uri="{FF2B5EF4-FFF2-40B4-BE49-F238E27FC236}">
                  <a16:creationId xmlns:a16="http://schemas.microsoft.com/office/drawing/2014/main" id="{D5F9FDE7-4652-41A9-8439-603C0E951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3157"/>
              <a:ext cx="423" cy="312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Arial Rounded MT Bold" panose="020F0704030504030204" pitchFamily="34" charset="0"/>
                </a:rPr>
                <a:t>n/2</a:t>
              </a:r>
            </a:p>
          </p:txBody>
        </p:sp>
        <p:cxnSp>
          <p:nvCxnSpPr>
            <p:cNvPr id="26" name="AutoShape 113">
              <a:extLst>
                <a:ext uri="{FF2B5EF4-FFF2-40B4-BE49-F238E27FC236}">
                  <a16:creationId xmlns:a16="http://schemas.microsoft.com/office/drawing/2014/main" id="{C445423C-0822-4E2C-A6F9-56F1D5CC8FA4}"/>
                </a:ext>
              </a:extLst>
            </p:cNvPr>
            <p:cNvCxnSpPr>
              <a:cxnSpLocks noChangeShapeType="1"/>
              <a:stCxn id="25" idx="4"/>
              <a:endCxn id="37" idx="0"/>
            </p:cNvCxnSpPr>
            <p:nvPr/>
          </p:nvCxnSpPr>
          <p:spPr bwMode="auto">
            <a:xfrm>
              <a:off x="3762" y="3475"/>
              <a:ext cx="635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114">
              <a:extLst>
                <a:ext uri="{FF2B5EF4-FFF2-40B4-BE49-F238E27FC236}">
                  <a16:creationId xmlns:a16="http://schemas.microsoft.com/office/drawing/2014/main" id="{6F430502-407E-4194-AEB4-E71CB748458D}"/>
                </a:ext>
              </a:extLst>
            </p:cNvPr>
            <p:cNvCxnSpPr>
              <a:cxnSpLocks noChangeShapeType="1"/>
              <a:stCxn id="25" idx="4"/>
            </p:cNvCxnSpPr>
            <p:nvPr/>
          </p:nvCxnSpPr>
          <p:spPr bwMode="auto">
            <a:xfrm flipH="1">
              <a:off x="3218" y="3474"/>
              <a:ext cx="543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115">
              <a:extLst>
                <a:ext uri="{FF2B5EF4-FFF2-40B4-BE49-F238E27FC236}">
                  <a16:creationId xmlns:a16="http://schemas.microsoft.com/office/drawing/2014/main" id="{A502C264-E4C3-4D9B-BB6C-565E3EDD682C}"/>
                </a:ext>
              </a:extLst>
            </p:cNvPr>
            <p:cNvCxnSpPr>
              <a:cxnSpLocks noChangeShapeType="1"/>
              <a:stCxn id="25" idx="4"/>
              <a:endCxn id="30" idx="0"/>
            </p:cNvCxnSpPr>
            <p:nvPr/>
          </p:nvCxnSpPr>
          <p:spPr bwMode="auto">
            <a:xfrm flipH="1">
              <a:off x="3671" y="3475"/>
              <a:ext cx="91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16">
              <a:extLst>
                <a:ext uri="{FF2B5EF4-FFF2-40B4-BE49-F238E27FC236}">
                  <a16:creationId xmlns:a16="http://schemas.microsoft.com/office/drawing/2014/main" id="{908298B4-AE7A-44B2-8A2B-31CA33742A51}"/>
                </a:ext>
              </a:extLst>
            </p:cNvPr>
            <p:cNvCxnSpPr>
              <a:cxnSpLocks noChangeShapeType="1"/>
              <a:stCxn id="25" idx="4"/>
              <a:endCxn id="31" idx="0"/>
            </p:cNvCxnSpPr>
            <p:nvPr/>
          </p:nvCxnSpPr>
          <p:spPr bwMode="auto">
            <a:xfrm>
              <a:off x="3762" y="3475"/>
              <a:ext cx="272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0" name="AutoShape 117">
              <a:extLst>
                <a:ext uri="{FF2B5EF4-FFF2-40B4-BE49-F238E27FC236}">
                  <a16:creationId xmlns:a16="http://schemas.microsoft.com/office/drawing/2014/main" id="{2BE212A6-6E26-4687-9321-53AB9811F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31" name="AutoShape 118">
              <a:extLst>
                <a:ext uri="{FF2B5EF4-FFF2-40B4-BE49-F238E27FC236}">
                  <a16:creationId xmlns:a16="http://schemas.microsoft.com/office/drawing/2014/main" id="{8100FAEF-17E9-46E7-90E2-077C1734F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32" name="Oval 119">
              <a:extLst>
                <a:ext uri="{FF2B5EF4-FFF2-40B4-BE49-F238E27FC236}">
                  <a16:creationId xmlns:a16="http://schemas.microsoft.com/office/drawing/2014/main" id="{4F9D1C76-2D4E-4556-80A6-2B2B1AB90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" y="3157"/>
              <a:ext cx="423" cy="312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Arial Rounded MT Bold" panose="020F0704030504030204" pitchFamily="34" charset="0"/>
                </a:rPr>
                <a:t>n/2</a:t>
              </a:r>
            </a:p>
          </p:txBody>
        </p:sp>
        <p:cxnSp>
          <p:nvCxnSpPr>
            <p:cNvPr id="33" name="AutoShape 120">
              <a:extLst>
                <a:ext uri="{FF2B5EF4-FFF2-40B4-BE49-F238E27FC236}">
                  <a16:creationId xmlns:a16="http://schemas.microsoft.com/office/drawing/2014/main" id="{A6357947-FC7D-4AC8-ABD5-4657686B2FD4}"/>
                </a:ext>
              </a:extLst>
            </p:cNvPr>
            <p:cNvCxnSpPr>
              <a:cxnSpLocks noChangeShapeType="1"/>
              <a:stCxn id="32" idx="4"/>
              <a:endCxn id="39" idx="0"/>
            </p:cNvCxnSpPr>
            <p:nvPr/>
          </p:nvCxnSpPr>
          <p:spPr bwMode="auto">
            <a:xfrm>
              <a:off x="5167" y="3475"/>
              <a:ext cx="273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21">
              <a:extLst>
                <a:ext uri="{FF2B5EF4-FFF2-40B4-BE49-F238E27FC236}">
                  <a16:creationId xmlns:a16="http://schemas.microsoft.com/office/drawing/2014/main" id="{00D65F6A-89E6-4DDE-B536-2F7B2ADF2C21}"/>
                </a:ext>
              </a:extLst>
            </p:cNvPr>
            <p:cNvCxnSpPr>
              <a:cxnSpLocks noChangeShapeType="1"/>
              <a:stCxn id="32" idx="4"/>
              <a:endCxn id="37" idx="0"/>
            </p:cNvCxnSpPr>
            <p:nvPr/>
          </p:nvCxnSpPr>
          <p:spPr bwMode="auto">
            <a:xfrm flipH="1">
              <a:off x="4397" y="3475"/>
              <a:ext cx="770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22">
              <a:extLst>
                <a:ext uri="{FF2B5EF4-FFF2-40B4-BE49-F238E27FC236}">
                  <a16:creationId xmlns:a16="http://schemas.microsoft.com/office/drawing/2014/main" id="{1D24EB1A-BCAD-49B9-BD7D-D89637D357C8}"/>
                </a:ext>
              </a:extLst>
            </p:cNvPr>
            <p:cNvCxnSpPr>
              <a:cxnSpLocks noChangeShapeType="1"/>
              <a:stCxn id="32" idx="4"/>
              <a:endCxn id="38" idx="0"/>
            </p:cNvCxnSpPr>
            <p:nvPr/>
          </p:nvCxnSpPr>
          <p:spPr bwMode="auto">
            <a:xfrm flipH="1">
              <a:off x="4851" y="3475"/>
              <a:ext cx="316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23">
              <a:extLst>
                <a:ext uri="{FF2B5EF4-FFF2-40B4-BE49-F238E27FC236}">
                  <a16:creationId xmlns:a16="http://schemas.microsoft.com/office/drawing/2014/main" id="{AADDCCF5-1871-4BA3-ADCF-049DDACCA389}"/>
                </a:ext>
              </a:extLst>
            </p:cNvPr>
            <p:cNvCxnSpPr>
              <a:cxnSpLocks noChangeShapeType="1"/>
              <a:stCxn id="32" idx="4"/>
              <a:endCxn id="30" idx="0"/>
            </p:cNvCxnSpPr>
            <p:nvPr/>
          </p:nvCxnSpPr>
          <p:spPr bwMode="auto">
            <a:xfrm flipH="1">
              <a:off x="3671" y="3475"/>
              <a:ext cx="1496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7" name="AutoShape 124">
              <a:extLst>
                <a:ext uri="{FF2B5EF4-FFF2-40B4-BE49-F238E27FC236}">
                  <a16:creationId xmlns:a16="http://schemas.microsoft.com/office/drawing/2014/main" id="{6DC2B27D-9844-45A3-9172-7364F6232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38" name="AutoShape 125">
              <a:extLst>
                <a:ext uri="{FF2B5EF4-FFF2-40B4-BE49-F238E27FC236}">
                  <a16:creationId xmlns:a16="http://schemas.microsoft.com/office/drawing/2014/main" id="{2B888379-11E8-4085-807E-E585C8C21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39" name="AutoShape 126">
              <a:extLst>
                <a:ext uri="{FF2B5EF4-FFF2-40B4-BE49-F238E27FC236}">
                  <a16:creationId xmlns:a16="http://schemas.microsoft.com/office/drawing/2014/main" id="{4AE88EF6-4EF3-4236-BA62-5768C1699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40" name="AutoShape 127">
              <a:extLst>
                <a:ext uri="{FF2B5EF4-FFF2-40B4-BE49-F238E27FC236}">
                  <a16:creationId xmlns:a16="http://schemas.microsoft.com/office/drawing/2014/main" id="{F8D92E61-B468-4058-B382-203CE3CA7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41" name="AutoShape 128">
              <a:extLst>
                <a:ext uri="{FF2B5EF4-FFF2-40B4-BE49-F238E27FC236}">
                  <a16:creationId xmlns:a16="http://schemas.microsoft.com/office/drawing/2014/main" id="{C3965199-2953-4D0F-8482-31051D662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</p:grpSp>
      <p:sp>
        <p:nvSpPr>
          <p:cNvPr id="42" name="AutoShape 129">
            <a:extLst>
              <a:ext uri="{FF2B5EF4-FFF2-40B4-BE49-F238E27FC236}">
                <a16:creationId xmlns:a16="http://schemas.microsoft.com/office/drawing/2014/main" id="{EE6EEA6F-1A4F-409F-A0C3-7A496CEAF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892" y="1620043"/>
            <a:ext cx="1295400" cy="1066800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>
                <a:latin typeface="Arial Rounded MT Bold" panose="020F0704030504030204" pitchFamily="34" charset="0"/>
              </a:rPr>
              <a:t>T(n)</a:t>
            </a:r>
          </a:p>
        </p:txBody>
      </p:sp>
      <p:sp>
        <p:nvSpPr>
          <p:cNvPr id="43" name="Text Box 130">
            <a:extLst>
              <a:ext uri="{FF2B5EF4-FFF2-40B4-BE49-F238E27FC236}">
                <a16:creationId xmlns:a16="http://schemas.microsoft.com/office/drawing/2014/main" id="{3A459721-55AB-490E-AE68-349F2393F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030" y="5682456"/>
            <a:ext cx="3040062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35000"/>
              </a:lnSpc>
              <a:defRPr/>
            </a:pP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避免大重复计算</a:t>
            </a:r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12AC4291-7E6B-46B1-ACB2-8979B5E10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80" y="276657"/>
            <a:ext cx="477520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667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2.</a:t>
            </a:r>
            <a:r>
              <a:rPr lang="zh-CN" altLang="en-US" sz="2667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动态规划基本要素</a:t>
            </a:r>
          </a:p>
        </p:txBody>
      </p:sp>
      <p:sp>
        <p:nvSpPr>
          <p:cNvPr id="45" name="Text Box 3">
            <a:extLst>
              <a:ext uri="{FF2B5EF4-FFF2-40B4-BE49-F238E27FC236}">
                <a16:creationId xmlns:a16="http://schemas.microsoft.com/office/drawing/2014/main" id="{001F58AC-8775-4772-ACA8-D2E80412F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46" y="776151"/>
            <a:ext cx="10964964" cy="61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2) </a:t>
            </a:r>
            <a:r>
              <a:rPr lang="zh-CN" altLang="en-US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子问题重叠性质</a:t>
            </a:r>
          </a:p>
        </p:txBody>
      </p:sp>
    </p:spTree>
    <p:extLst>
      <p:ext uri="{BB962C8B-B14F-4D97-AF65-F5344CB8AC3E}">
        <p14:creationId xmlns:p14="http://schemas.microsoft.com/office/powerpoint/2010/main" val="167305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1001459" y="1022527"/>
            <a:ext cx="477520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667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2.</a:t>
            </a:r>
            <a:r>
              <a:rPr lang="zh-CN" altLang="en-US" sz="2667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动态规划基本要素</a:t>
            </a:r>
          </a:p>
        </p:txBody>
      </p:sp>
      <p:sp>
        <p:nvSpPr>
          <p:cNvPr id="3" name="Text Box 3"/>
          <p:cNvSpPr>
            <a:spLocks noChangeArrowheads="1"/>
          </p:cNvSpPr>
          <p:nvPr/>
        </p:nvSpPr>
        <p:spPr bwMode="auto">
          <a:xfrm>
            <a:off x="1058225" y="1624053"/>
            <a:ext cx="10964964" cy="184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动态规划的实质是分治思想和解决冗余的结合。</a:t>
            </a:r>
          </a:p>
          <a:p>
            <a:pPr marL="609585" indent="-609585" eaLnBrk="0" hangingPunct="0">
              <a:lnSpc>
                <a:spcPct val="150000"/>
              </a:lnSpc>
              <a:buAutoNum type="arabicParenR"/>
            </a:pPr>
            <a:r>
              <a:rPr lang="zh-CN" altLang="en-US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将问题实例分解为更小的、相似的子问题</a:t>
            </a:r>
            <a:endParaRPr lang="en-US" altLang="zh-CN" sz="2667" dirty="0"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marL="609585" indent="-609585" eaLnBrk="0" hangingPunct="0">
              <a:lnSpc>
                <a:spcPct val="150000"/>
              </a:lnSpc>
              <a:buAutoNum type="arabicParenR"/>
            </a:pPr>
            <a:r>
              <a:rPr lang="zh-CN" altLang="en-US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存储子问题的解而避免计算重复的子问题</a:t>
            </a:r>
            <a:endParaRPr lang="zh-CN" altLang="en-US" sz="2667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01459" y="3786677"/>
            <a:ext cx="10964964" cy="178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zh-CN" altLang="en-US" sz="2667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一般来说，只要该问题可以划分成规模更小的子问题，并且原问题的最优解中包含了子问题的最优解（即满足最优化原理），则可以考虑用动态规划解决。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8D7D7-63CA-4104-9744-B8FF6123B510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40485" y="2294829"/>
            <a:ext cx="1349829" cy="507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40484" y="2972055"/>
            <a:ext cx="1349829" cy="507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规划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86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0" autoUpdateAnimBg="0"/>
      <p:bldP spid="4" grpId="0"/>
      <p:bldP spid="5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858527" y="915444"/>
            <a:ext cx="477520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667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3.</a:t>
            </a:r>
            <a:r>
              <a:rPr lang="zh-CN" altLang="en-US" sz="2667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动态规划算法步骤</a:t>
            </a:r>
          </a:p>
        </p:txBody>
      </p:sp>
      <p:sp>
        <p:nvSpPr>
          <p:cNvPr id="3" name="Text Box 3"/>
          <p:cNvSpPr>
            <a:spLocks noChangeArrowheads="1"/>
          </p:cNvSpPr>
          <p:nvPr/>
        </p:nvSpPr>
        <p:spPr bwMode="auto">
          <a:xfrm>
            <a:off x="982699" y="1448924"/>
            <a:ext cx="10964964" cy="307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585" indent="-609585" eaLnBrk="0" hangingPunct="0">
              <a:lnSpc>
                <a:spcPct val="150000"/>
              </a:lnSpc>
              <a:buAutoNum type="arabicParenR"/>
            </a:pPr>
            <a:r>
              <a:rPr lang="zh-CN" altLang="en-US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分析最优解的性质，并刻划其结构特征；</a:t>
            </a:r>
            <a:endParaRPr lang="en-US" altLang="zh-CN" sz="2667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marL="609585" indent="-609585" eaLnBrk="0" hangingPunct="0">
              <a:lnSpc>
                <a:spcPct val="150000"/>
              </a:lnSpc>
              <a:buAutoNum type="arabicParenR"/>
            </a:pPr>
            <a:r>
              <a:rPr lang="zh-CN" altLang="en-US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递归地定义最优值；</a:t>
            </a:r>
            <a:endParaRPr lang="en-US" altLang="zh-CN" sz="2667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marL="609585" indent="-609585" eaLnBrk="0" hangingPunct="0">
              <a:lnSpc>
                <a:spcPct val="150000"/>
              </a:lnSpc>
              <a:buAutoNum type="arabicParenR"/>
            </a:pPr>
            <a:r>
              <a:rPr lang="zh-CN" altLang="en-US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以自底向上或自顶向下的方式计算出最优值； </a:t>
            </a:r>
            <a:endParaRPr lang="en-US" altLang="zh-CN" sz="2667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marL="609585" indent="-609585" eaLnBrk="0" hangingPunct="0">
              <a:lnSpc>
                <a:spcPct val="150000"/>
              </a:lnSpc>
              <a:buAutoNum type="arabicParenR"/>
            </a:pPr>
            <a:r>
              <a:rPr lang="zh-CN" altLang="en-US" sz="2667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根据递归计算最优值时得到的信息，从子问题的最优解逐步构造出整个问题的最优解。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8D7D7-63CA-4104-9744-B8FF6123B510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E468779-DC08-4445-8C2D-FB414D3AA4D2}"/>
              </a:ext>
            </a:extLst>
          </p:cNvPr>
          <p:cNvSpPr/>
          <p:nvPr/>
        </p:nvSpPr>
        <p:spPr>
          <a:xfrm>
            <a:off x="289560" y="883920"/>
            <a:ext cx="11612880" cy="501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/>
              <a:t>int count=1;		//</a:t>
            </a:r>
            <a:r>
              <a:rPr lang="zh-CN" altLang="en-US" sz="2000" b="1" dirty="0"/>
              <a:t>累计调用的步骤</a:t>
            </a:r>
          </a:p>
          <a:p>
            <a:r>
              <a:rPr lang="zh-CN" altLang="en-US" sz="2000" b="1" dirty="0"/>
              <a:t>int Fib(int n)		//</a:t>
            </a:r>
            <a:r>
              <a:rPr lang="en-US" altLang="zh-CN" sz="2000" b="1" dirty="0"/>
              <a:t>Fibonacci</a:t>
            </a:r>
            <a:r>
              <a:rPr lang="zh-CN" altLang="en-US" sz="2000" b="1" dirty="0"/>
              <a:t>数列算法</a:t>
            </a:r>
          </a:p>
          <a:p>
            <a:r>
              <a:rPr lang="zh-CN" altLang="en-US" sz="2000" b="1" dirty="0"/>
              <a:t>{  </a:t>
            </a:r>
          </a:p>
          <a:p>
            <a:r>
              <a:rPr lang="zh-CN" altLang="en-US" sz="2000" b="1" dirty="0"/>
              <a:t>   cout&lt;&lt;"("&lt;&lt;count++&lt;&lt;") 求解Fib("&lt;&lt;n&lt;&lt;")  "&lt;&lt;endl;</a:t>
            </a:r>
          </a:p>
          <a:p>
            <a:r>
              <a:rPr lang="zh-CN" altLang="en-US" sz="2000" b="1" dirty="0"/>
              <a:t>   if (n==1 || n==2)</a:t>
            </a:r>
          </a:p>
          <a:p>
            <a:r>
              <a:rPr lang="zh-CN" altLang="en-US" sz="2000" b="1" dirty="0"/>
              <a:t>   {  cout&lt;&lt;"    计算出Fib("&lt;&lt;n&lt;&lt;")=1"&lt;&lt;endl;</a:t>
            </a:r>
          </a:p>
          <a:p>
            <a:r>
              <a:rPr lang="zh-CN" altLang="en-US" sz="2000" b="1" dirty="0"/>
              <a:t>      return 1;</a:t>
            </a:r>
          </a:p>
          <a:p>
            <a:r>
              <a:rPr lang="zh-CN" altLang="en-US" sz="2000" b="1" dirty="0"/>
              <a:t>   }</a:t>
            </a:r>
          </a:p>
          <a:p>
            <a:r>
              <a:rPr lang="zh-CN" altLang="en-US" sz="2000" b="1" dirty="0"/>
              <a:t>   else</a:t>
            </a:r>
          </a:p>
          <a:p>
            <a:r>
              <a:rPr lang="zh-CN" altLang="en-US" sz="2000" b="1" dirty="0"/>
              <a:t>   {  int x=Fib(n-1);</a:t>
            </a:r>
          </a:p>
          <a:p>
            <a:r>
              <a:rPr lang="zh-CN" altLang="en-US" sz="2000" b="1" dirty="0"/>
              <a:t>      int y=Fib(n-2);</a:t>
            </a:r>
          </a:p>
          <a:p>
            <a:r>
              <a:rPr lang="zh-CN" altLang="en-US" sz="2000" b="1" dirty="0"/>
              <a:t>     cout&lt;&lt;"    计算出Fib("&lt;&lt;n&lt;&lt;")=Fib("&lt;&lt;n-1&lt;&lt;")+Fib("&lt;&lt;n-2&lt;&lt;")="&lt;&lt;Fib(n-1)+Fib(n-2)&lt;&lt;endl;</a:t>
            </a:r>
          </a:p>
          <a:p>
            <a:r>
              <a:rPr lang="zh-CN" altLang="en-US" sz="2000" b="1" dirty="0"/>
              <a:t>      return x+y;</a:t>
            </a:r>
          </a:p>
          <a:p>
            <a:r>
              <a:rPr lang="zh-CN" altLang="en-US" sz="2000" b="1" dirty="0"/>
              <a:t>   }</a:t>
            </a:r>
          </a:p>
          <a:p>
            <a:r>
              <a:rPr lang="zh-CN" altLang="en-US" sz="2000" b="1" dirty="0"/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F76D24-9B19-4675-9A7B-5B01D9B658C5}"/>
              </a:ext>
            </a:extLst>
          </p:cNvPr>
          <p:cNvSpPr/>
          <p:nvPr/>
        </p:nvSpPr>
        <p:spPr>
          <a:xfrm>
            <a:off x="289560" y="267218"/>
            <a:ext cx="203773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Fibonacci</a:t>
            </a:r>
            <a:r>
              <a:rPr lang="zh-CN" altLang="en-US" dirty="0"/>
              <a:t>数列算法</a:t>
            </a:r>
          </a:p>
        </p:txBody>
      </p:sp>
    </p:spTree>
    <p:extLst>
      <p:ext uri="{BB962C8B-B14F-4D97-AF65-F5344CB8AC3E}">
        <p14:creationId xmlns:p14="http://schemas.microsoft.com/office/powerpoint/2010/main" val="85623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8770C1-62F2-40E4-8758-823C7D3C8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240" y="909308"/>
            <a:ext cx="5445760" cy="5344572"/>
          </a:xfrm>
          <a:prstGeom prst="rect">
            <a:avLst/>
          </a:prstGeom>
        </p:spPr>
      </p:pic>
      <p:sp>
        <p:nvSpPr>
          <p:cNvPr id="20" name="圆角矩形 3">
            <a:extLst>
              <a:ext uri="{FF2B5EF4-FFF2-40B4-BE49-F238E27FC236}">
                <a16:creationId xmlns:a16="http://schemas.microsoft.com/office/drawing/2014/main" id="{5B41716B-BED6-442E-A2D1-0206A33AD47F}"/>
              </a:ext>
            </a:extLst>
          </p:cNvPr>
          <p:cNvSpPr/>
          <p:nvPr/>
        </p:nvSpPr>
        <p:spPr>
          <a:xfrm>
            <a:off x="3374059" y="500042"/>
            <a:ext cx="1071570" cy="428628"/>
          </a:xfrm>
          <a:prstGeom prst="roundRect">
            <a:avLst/>
          </a:prstGeom>
          <a:solidFill>
            <a:srgbClr val="F0A22E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Fib(5)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21" name="圆角矩形 4">
            <a:extLst>
              <a:ext uri="{FF2B5EF4-FFF2-40B4-BE49-F238E27FC236}">
                <a16:creationId xmlns:a16="http://schemas.microsoft.com/office/drawing/2014/main" id="{7B6B794A-BEDD-451E-B62B-AF407E44906D}"/>
              </a:ext>
            </a:extLst>
          </p:cNvPr>
          <p:cNvSpPr/>
          <p:nvPr/>
        </p:nvSpPr>
        <p:spPr>
          <a:xfrm>
            <a:off x="2016737" y="1285860"/>
            <a:ext cx="1071570" cy="428628"/>
          </a:xfrm>
          <a:prstGeom prst="roundRect">
            <a:avLst/>
          </a:prstGeom>
          <a:solidFill>
            <a:srgbClr val="F0A22E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Fib(4)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22" name="圆角矩形 5">
            <a:extLst>
              <a:ext uri="{FF2B5EF4-FFF2-40B4-BE49-F238E27FC236}">
                <a16:creationId xmlns:a16="http://schemas.microsoft.com/office/drawing/2014/main" id="{5F14E57C-3146-4FE6-8036-43252FC0C02C}"/>
              </a:ext>
            </a:extLst>
          </p:cNvPr>
          <p:cNvSpPr/>
          <p:nvPr/>
        </p:nvSpPr>
        <p:spPr>
          <a:xfrm>
            <a:off x="1159481" y="2143116"/>
            <a:ext cx="1071570" cy="428628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Fib(3)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23" name="圆角矩形 6">
            <a:extLst>
              <a:ext uri="{FF2B5EF4-FFF2-40B4-BE49-F238E27FC236}">
                <a16:creationId xmlns:a16="http://schemas.microsoft.com/office/drawing/2014/main" id="{C72642F7-8F6B-4878-A3FC-D4FBFBD8DCFE}"/>
              </a:ext>
            </a:extLst>
          </p:cNvPr>
          <p:cNvSpPr/>
          <p:nvPr/>
        </p:nvSpPr>
        <p:spPr>
          <a:xfrm>
            <a:off x="2516803" y="2143116"/>
            <a:ext cx="1071570" cy="428628"/>
          </a:xfrm>
          <a:prstGeom prst="roundRect">
            <a:avLst/>
          </a:prstGeom>
          <a:solidFill>
            <a:srgbClr val="F0A22E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Fib(2)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24" name="圆角矩形 7">
            <a:extLst>
              <a:ext uri="{FF2B5EF4-FFF2-40B4-BE49-F238E27FC236}">
                <a16:creationId xmlns:a16="http://schemas.microsoft.com/office/drawing/2014/main" id="{BB3D74B3-7568-4DCF-9516-51B84204D803}"/>
              </a:ext>
            </a:extLst>
          </p:cNvPr>
          <p:cNvSpPr/>
          <p:nvPr/>
        </p:nvSpPr>
        <p:spPr>
          <a:xfrm>
            <a:off x="373663" y="3000372"/>
            <a:ext cx="1071570" cy="428628"/>
          </a:xfrm>
          <a:prstGeom prst="roundRect">
            <a:avLst/>
          </a:prstGeom>
          <a:solidFill>
            <a:srgbClr val="F0A22E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Fib(2)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25" name="圆角矩形 8">
            <a:extLst>
              <a:ext uri="{FF2B5EF4-FFF2-40B4-BE49-F238E27FC236}">
                <a16:creationId xmlns:a16="http://schemas.microsoft.com/office/drawing/2014/main" id="{87BD6663-9FF6-4AFA-B47A-18173FB2AD64}"/>
              </a:ext>
            </a:extLst>
          </p:cNvPr>
          <p:cNvSpPr/>
          <p:nvPr/>
        </p:nvSpPr>
        <p:spPr>
          <a:xfrm>
            <a:off x="1730985" y="3000372"/>
            <a:ext cx="1071570" cy="428628"/>
          </a:xfrm>
          <a:prstGeom prst="roundRect">
            <a:avLst/>
          </a:prstGeom>
          <a:solidFill>
            <a:srgbClr val="F0A22E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Fib(1)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B1EC484-07B1-40EF-96DB-0CCAB4DAA49D}"/>
              </a:ext>
            </a:extLst>
          </p:cNvPr>
          <p:cNvCxnSpPr>
            <a:stCxn id="22" idx="2"/>
          </p:cNvCxnSpPr>
          <p:nvPr/>
        </p:nvCxnSpPr>
        <p:spPr>
          <a:xfrm rot="5400000">
            <a:off x="1284498" y="2589604"/>
            <a:ext cx="428628" cy="392909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A082A64-273F-4730-81C2-8E5D1C571CAC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1641687" y="2625322"/>
            <a:ext cx="428630" cy="32147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19EBA67-B3BD-4266-93B5-3B17D6751A45}"/>
              </a:ext>
            </a:extLst>
          </p:cNvPr>
          <p:cNvCxnSpPr>
            <a:stCxn id="21" idx="2"/>
          </p:cNvCxnSpPr>
          <p:nvPr/>
        </p:nvCxnSpPr>
        <p:spPr>
          <a:xfrm rot="5400000">
            <a:off x="2070316" y="1660910"/>
            <a:ext cx="428628" cy="535785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C1BFA21-F8F4-4B49-B253-D10666D9B696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16200000" flipH="1">
            <a:off x="2588241" y="1678769"/>
            <a:ext cx="428628" cy="500066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30" name="圆角矩形 20">
            <a:extLst>
              <a:ext uri="{FF2B5EF4-FFF2-40B4-BE49-F238E27FC236}">
                <a16:creationId xmlns:a16="http://schemas.microsoft.com/office/drawing/2014/main" id="{5CEC832F-4657-4019-9A07-3938B8FC9643}"/>
              </a:ext>
            </a:extLst>
          </p:cNvPr>
          <p:cNvSpPr/>
          <p:nvPr/>
        </p:nvSpPr>
        <p:spPr>
          <a:xfrm>
            <a:off x="4874257" y="1285860"/>
            <a:ext cx="1071570" cy="428628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Fib(3)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31" name="圆角矩形 21">
            <a:extLst>
              <a:ext uri="{FF2B5EF4-FFF2-40B4-BE49-F238E27FC236}">
                <a16:creationId xmlns:a16="http://schemas.microsoft.com/office/drawing/2014/main" id="{D82C720E-066C-4328-BB9F-12FA163BE6EF}"/>
              </a:ext>
            </a:extLst>
          </p:cNvPr>
          <p:cNvSpPr/>
          <p:nvPr/>
        </p:nvSpPr>
        <p:spPr>
          <a:xfrm>
            <a:off x="4088439" y="2143116"/>
            <a:ext cx="1071570" cy="428628"/>
          </a:xfrm>
          <a:prstGeom prst="roundRect">
            <a:avLst/>
          </a:prstGeom>
          <a:solidFill>
            <a:srgbClr val="F0A22E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Fib(2)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32" name="圆角矩形 22">
            <a:extLst>
              <a:ext uri="{FF2B5EF4-FFF2-40B4-BE49-F238E27FC236}">
                <a16:creationId xmlns:a16="http://schemas.microsoft.com/office/drawing/2014/main" id="{7A278EA7-717D-4CCC-8D45-F311CBF769CC}"/>
              </a:ext>
            </a:extLst>
          </p:cNvPr>
          <p:cNvSpPr/>
          <p:nvPr/>
        </p:nvSpPr>
        <p:spPr>
          <a:xfrm>
            <a:off x="5445761" y="2143116"/>
            <a:ext cx="1071570" cy="428628"/>
          </a:xfrm>
          <a:prstGeom prst="roundRect">
            <a:avLst/>
          </a:prstGeom>
          <a:solidFill>
            <a:srgbClr val="F0A22E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Fib(1)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AE51E3C-733C-4180-BFBE-BA2C15751285}"/>
              </a:ext>
            </a:extLst>
          </p:cNvPr>
          <p:cNvCxnSpPr>
            <a:stCxn id="30" idx="2"/>
          </p:cNvCxnSpPr>
          <p:nvPr/>
        </p:nvCxnSpPr>
        <p:spPr>
          <a:xfrm rot="5400000">
            <a:off x="4999274" y="1732348"/>
            <a:ext cx="428628" cy="392909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D5534C4-2973-4C37-96E5-66721C2160B7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5356463" y="1768066"/>
            <a:ext cx="428630" cy="32147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D43AB0F-81E7-459B-B952-7258881A9574}"/>
              </a:ext>
            </a:extLst>
          </p:cNvPr>
          <p:cNvCxnSpPr>
            <a:stCxn id="20" idx="2"/>
          </p:cNvCxnSpPr>
          <p:nvPr/>
        </p:nvCxnSpPr>
        <p:spPr>
          <a:xfrm rot="5400000">
            <a:off x="3284762" y="660778"/>
            <a:ext cx="357190" cy="892975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F209908-88AB-4CF9-A023-0AA286B80438}"/>
              </a:ext>
            </a:extLst>
          </p:cNvPr>
          <p:cNvCxnSpPr>
            <a:stCxn id="20" idx="2"/>
          </p:cNvCxnSpPr>
          <p:nvPr/>
        </p:nvCxnSpPr>
        <p:spPr>
          <a:xfrm rot="16200000" flipH="1">
            <a:off x="4177736" y="660777"/>
            <a:ext cx="428628" cy="96441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A383053-731D-4D57-B730-4ADF24E2D214}"/>
              </a:ext>
            </a:extLst>
          </p:cNvPr>
          <p:cNvCxnSpPr>
            <a:cxnSpLocks/>
          </p:cNvCxnSpPr>
          <p:nvPr/>
        </p:nvCxnSpPr>
        <p:spPr>
          <a:xfrm>
            <a:off x="789603" y="2687320"/>
            <a:ext cx="1727200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A4B06A4-E18C-4677-94DB-17C16EF32282}"/>
              </a:ext>
            </a:extLst>
          </p:cNvPr>
          <p:cNvCxnSpPr>
            <a:cxnSpLocks/>
          </p:cNvCxnSpPr>
          <p:nvPr/>
        </p:nvCxnSpPr>
        <p:spPr>
          <a:xfrm>
            <a:off x="7365014" y="2101241"/>
            <a:ext cx="1321786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4C6BC03-A0F5-4C23-A731-B82CF4699D01}"/>
              </a:ext>
            </a:extLst>
          </p:cNvPr>
          <p:cNvSpPr/>
          <p:nvPr/>
        </p:nvSpPr>
        <p:spPr>
          <a:xfrm>
            <a:off x="0" y="103651"/>
            <a:ext cx="1972015" cy="3963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Fibonacci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数列</a:t>
            </a:r>
          </a:p>
        </p:txBody>
      </p:sp>
    </p:spTree>
    <p:extLst>
      <p:ext uri="{BB962C8B-B14F-4D97-AF65-F5344CB8AC3E}">
        <p14:creationId xmlns:p14="http://schemas.microsoft.com/office/powerpoint/2010/main" val="27637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8770C1-62F2-40E4-8758-823C7D3C8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240" y="909308"/>
            <a:ext cx="5445760" cy="5344572"/>
          </a:xfrm>
          <a:prstGeom prst="rect">
            <a:avLst/>
          </a:prstGeom>
        </p:spPr>
      </p:pic>
      <p:sp>
        <p:nvSpPr>
          <p:cNvPr id="20" name="圆角矩形 3">
            <a:extLst>
              <a:ext uri="{FF2B5EF4-FFF2-40B4-BE49-F238E27FC236}">
                <a16:creationId xmlns:a16="http://schemas.microsoft.com/office/drawing/2014/main" id="{5B41716B-BED6-442E-A2D1-0206A33AD47F}"/>
              </a:ext>
            </a:extLst>
          </p:cNvPr>
          <p:cNvSpPr/>
          <p:nvPr/>
        </p:nvSpPr>
        <p:spPr>
          <a:xfrm>
            <a:off x="3374059" y="500042"/>
            <a:ext cx="1071570" cy="428628"/>
          </a:xfrm>
          <a:prstGeom prst="roundRect">
            <a:avLst/>
          </a:prstGeom>
          <a:solidFill>
            <a:srgbClr val="F0A22E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Fib(5)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21" name="圆角矩形 4">
            <a:extLst>
              <a:ext uri="{FF2B5EF4-FFF2-40B4-BE49-F238E27FC236}">
                <a16:creationId xmlns:a16="http://schemas.microsoft.com/office/drawing/2014/main" id="{7B6B794A-BEDD-451E-B62B-AF407E44906D}"/>
              </a:ext>
            </a:extLst>
          </p:cNvPr>
          <p:cNvSpPr/>
          <p:nvPr/>
        </p:nvSpPr>
        <p:spPr>
          <a:xfrm>
            <a:off x="2016737" y="1285860"/>
            <a:ext cx="1071570" cy="428628"/>
          </a:xfrm>
          <a:prstGeom prst="roundRect">
            <a:avLst/>
          </a:prstGeom>
          <a:solidFill>
            <a:srgbClr val="F0A22E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Fib(4)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22" name="圆角矩形 5">
            <a:extLst>
              <a:ext uri="{FF2B5EF4-FFF2-40B4-BE49-F238E27FC236}">
                <a16:creationId xmlns:a16="http://schemas.microsoft.com/office/drawing/2014/main" id="{5F14E57C-3146-4FE6-8036-43252FC0C02C}"/>
              </a:ext>
            </a:extLst>
          </p:cNvPr>
          <p:cNvSpPr/>
          <p:nvPr/>
        </p:nvSpPr>
        <p:spPr>
          <a:xfrm>
            <a:off x="1159481" y="2143116"/>
            <a:ext cx="1071570" cy="428628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Fib(3)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23" name="圆角矩形 6">
            <a:extLst>
              <a:ext uri="{FF2B5EF4-FFF2-40B4-BE49-F238E27FC236}">
                <a16:creationId xmlns:a16="http://schemas.microsoft.com/office/drawing/2014/main" id="{C72642F7-8F6B-4878-A3FC-D4FBFBD8DCFE}"/>
              </a:ext>
            </a:extLst>
          </p:cNvPr>
          <p:cNvSpPr/>
          <p:nvPr/>
        </p:nvSpPr>
        <p:spPr>
          <a:xfrm>
            <a:off x="2516803" y="2143116"/>
            <a:ext cx="1071570" cy="428628"/>
          </a:xfrm>
          <a:prstGeom prst="roundRect">
            <a:avLst/>
          </a:prstGeom>
          <a:solidFill>
            <a:srgbClr val="F0A22E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Fib(2)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24" name="圆角矩形 7">
            <a:extLst>
              <a:ext uri="{FF2B5EF4-FFF2-40B4-BE49-F238E27FC236}">
                <a16:creationId xmlns:a16="http://schemas.microsoft.com/office/drawing/2014/main" id="{BB3D74B3-7568-4DCF-9516-51B84204D803}"/>
              </a:ext>
            </a:extLst>
          </p:cNvPr>
          <p:cNvSpPr/>
          <p:nvPr/>
        </p:nvSpPr>
        <p:spPr>
          <a:xfrm>
            <a:off x="373663" y="3000372"/>
            <a:ext cx="1071570" cy="428628"/>
          </a:xfrm>
          <a:prstGeom prst="roundRect">
            <a:avLst/>
          </a:prstGeom>
          <a:solidFill>
            <a:srgbClr val="F0A22E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Fib(2)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25" name="圆角矩形 8">
            <a:extLst>
              <a:ext uri="{FF2B5EF4-FFF2-40B4-BE49-F238E27FC236}">
                <a16:creationId xmlns:a16="http://schemas.microsoft.com/office/drawing/2014/main" id="{87BD6663-9FF6-4AFA-B47A-18173FB2AD64}"/>
              </a:ext>
            </a:extLst>
          </p:cNvPr>
          <p:cNvSpPr/>
          <p:nvPr/>
        </p:nvSpPr>
        <p:spPr>
          <a:xfrm>
            <a:off x="1730985" y="3000372"/>
            <a:ext cx="1071570" cy="428628"/>
          </a:xfrm>
          <a:prstGeom prst="roundRect">
            <a:avLst/>
          </a:prstGeom>
          <a:solidFill>
            <a:srgbClr val="F0A22E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Fib(1)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B1EC484-07B1-40EF-96DB-0CCAB4DAA49D}"/>
              </a:ext>
            </a:extLst>
          </p:cNvPr>
          <p:cNvCxnSpPr>
            <a:stCxn id="22" idx="2"/>
          </p:cNvCxnSpPr>
          <p:nvPr/>
        </p:nvCxnSpPr>
        <p:spPr>
          <a:xfrm rot="5400000">
            <a:off x="1284498" y="2589604"/>
            <a:ext cx="428628" cy="392909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A082A64-273F-4730-81C2-8E5D1C571CAC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1641687" y="2625322"/>
            <a:ext cx="428630" cy="32147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19EBA67-B3BD-4266-93B5-3B17D6751A45}"/>
              </a:ext>
            </a:extLst>
          </p:cNvPr>
          <p:cNvCxnSpPr>
            <a:stCxn id="21" idx="2"/>
          </p:cNvCxnSpPr>
          <p:nvPr/>
        </p:nvCxnSpPr>
        <p:spPr>
          <a:xfrm rot="5400000">
            <a:off x="2070316" y="1660910"/>
            <a:ext cx="428628" cy="535785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C1BFA21-F8F4-4B49-B253-D10666D9B696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16200000" flipH="1">
            <a:off x="2588241" y="1678769"/>
            <a:ext cx="428628" cy="500066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30" name="圆角矩形 20">
            <a:extLst>
              <a:ext uri="{FF2B5EF4-FFF2-40B4-BE49-F238E27FC236}">
                <a16:creationId xmlns:a16="http://schemas.microsoft.com/office/drawing/2014/main" id="{5CEC832F-4657-4019-9A07-3938B8FC9643}"/>
              </a:ext>
            </a:extLst>
          </p:cNvPr>
          <p:cNvSpPr/>
          <p:nvPr/>
        </p:nvSpPr>
        <p:spPr>
          <a:xfrm>
            <a:off x="4874257" y="1285860"/>
            <a:ext cx="1071570" cy="428628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Fib(3)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31" name="圆角矩形 21">
            <a:extLst>
              <a:ext uri="{FF2B5EF4-FFF2-40B4-BE49-F238E27FC236}">
                <a16:creationId xmlns:a16="http://schemas.microsoft.com/office/drawing/2014/main" id="{D82C720E-066C-4328-BB9F-12FA163BE6EF}"/>
              </a:ext>
            </a:extLst>
          </p:cNvPr>
          <p:cNvSpPr/>
          <p:nvPr/>
        </p:nvSpPr>
        <p:spPr>
          <a:xfrm>
            <a:off x="4088439" y="2143116"/>
            <a:ext cx="1071570" cy="428628"/>
          </a:xfrm>
          <a:prstGeom prst="roundRect">
            <a:avLst/>
          </a:prstGeom>
          <a:solidFill>
            <a:srgbClr val="F0A22E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Fib(2)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32" name="圆角矩形 22">
            <a:extLst>
              <a:ext uri="{FF2B5EF4-FFF2-40B4-BE49-F238E27FC236}">
                <a16:creationId xmlns:a16="http://schemas.microsoft.com/office/drawing/2014/main" id="{7A278EA7-717D-4CCC-8D45-F311CBF769CC}"/>
              </a:ext>
            </a:extLst>
          </p:cNvPr>
          <p:cNvSpPr/>
          <p:nvPr/>
        </p:nvSpPr>
        <p:spPr>
          <a:xfrm>
            <a:off x="5445761" y="2143116"/>
            <a:ext cx="1071570" cy="428628"/>
          </a:xfrm>
          <a:prstGeom prst="roundRect">
            <a:avLst/>
          </a:prstGeom>
          <a:solidFill>
            <a:srgbClr val="F0A22E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Fib(1)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AE51E3C-733C-4180-BFBE-BA2C15751285}"/>
              </a:ext>
            </a:extLst>
          </p:cNvPr>
          <p:cNvCxnSpPr>
            <a:stCxn id="30" idx="2"/>
          </p:cNvCxnSpPr>
          <p:nvPr/>
        </p:nvCxnSpPr>
        <p:spPr>
          <a:xfrm rot="5400000">
            <a:off x="4999274" y="1732348"/>
            <a:ext cx="428628" cy="392909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D5534C4-2973-4C37-96E5-66721C2160B7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5356463" y="1768066"/>
            <a:ext cx="428630" cy="32147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D43AB0F-81E7-459B-B952-7258881A9574}"/>
              </a:ext>
            </a:extLst>
          </p:cNvPr>
          <p:cNvCxnSpPr>
            <a:stCxn id="20" idx="2"/>
          </p:cNvCxnSpPr>
          <p:nvPr/>
        </p:nvCxnSpPr>
        <p:spPr>
          <a:xfrm rot="5400000">
            <a:off x="3284762" y="660778"/>
            <a:ext cx="357190" cy="892975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F209908-88AB-4CF9-A023-0AA286B80438}"/>
              </a:ext>
            </a:extLst>
          </p:cNvPr>
          <p:cNvCxnSpPr>
            <a:stCxn id="20" idx="2"/>
          </p:cNvCxnSpPr>
          <p:nvPr/>
        </p:nvCxnSpPr>
        <p:spPr>
          <a:xfrm rot="16200000" flipH="1">
            <a:off x="4177736" y="660777"/>
            <a:ext cx="428628" cy="96441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1D730C6-7AB3-4FED-865D-505B6E3D8BD5}"/>
              </a:ext>
            </a:extLst>
          </p:cNvPr>
          <p:cNvCxnSpPr>
            <a:cxnSpLocks/>
          </p:cNvCxnSpPr>
          <p:nvPr/>
        </p:nvCxnSpPr>
        <p:spPr>
          <a:xfrm>
            <a:off x="4582161" y="1868613"/>
            <a:ext cx="1727200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7FC6668-D264-4281-BBD5-4FAB374DE1BF}"/>
              </a:ext>
            </a:extLst>
          </p:cNvPr>
          <p:cNvCxnSpPr>
            <a:cxnSpLocks/>
          </p:cNvCxnSpPr>
          <p:nvPr/>
        </p:nvCxnSpPr>
        <p:spPr>
          <a:xfrm>
            <a:off x="7245971" y="4534786"/>
            <a:ext cx="1621583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E488396D-4820-4BAB-BA19-9511343BD6E1}"/>
              </a:ext>
            </a:extLst>
          </p:cNvPr>
          <p:cNvSpPr/>
          <p:nvPr/>
        </p:nvSpPr>
        <p:spPr>
          <a:xfrm>
            <a:off x="347052" y="4286255"/>
            <a:ext cx="6170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+mn-ea"/>
                <a:cs typeface="Consolas" pitchFamily="49" charset="0"/>
              </a:rPr>
              <a:t>存在两次重复计算</a:t>
            </a:r>
            <a:r>
              <a:rPr lang="en-US" altLang="zh-CN" sz="3200" b="1" dirty="0">
                <a:solidFill>
                  <a:srgbClr val="0000FF"/>
                </a:solidFill>
                <a:latin typeface="+mn-ea"/>
                <a:cs typeface="Consolas" pitchFamily="49" charset="0"/>
              </a:rPr>
              <a:t>Fib(3)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cs typeface="Consolas" pitchFamily="49" charset="0"/>
              </a:rPr>
              <a:t>值的情况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EA81E79-3F14-4BDF-9CA6-8D336787B19D}"/>
              </a:ext>
            </a:extLst>
          </p:cNvPr>
          <p:cNvSpPr/>
          <p:nvPr/>
        </p:nvSpPr>
        <p:spPr>
          <a:xfrm>
            <a:off x="0" y="103651"/>
            <a:ext cx="1972015" cy="3963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Fibonacci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数列</a:t>
            </a:r>
          </a:p>
        </p:txBody>
      </p:sp>
    </p:spTree>
    <p:extLst>
      <p:ext uri="{BB962C8B-B14F-4D97-AF65-F5344CB8AC3E}">
        <p14:creationId xmlns:p14="http://schemas.microsoft.com/office/powerpoint/2010/main" val="42489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6596BE-CAAE-4E79-BBD3-0FA6F2C45F46}"/>
              </a:ext>
            </a:extLst>
          </p:cNvPr>
          <p:cNvSpPr/>
          <p:nvPr/>
        </p:nvSpPr>
        <p:spPr>
          <a:xfrm>
            <a:off x="1169582" y="1176923"/>
            <a:ext cx="9473609" cy="4708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/>
              <a:t>int dp[MAX];				//所有元素初始化为0</a:t>
            </a:r>
          </a:p>
          <a:p>
            <a:r>
              <a:rPr lang="zh-CN" altLang="en-US" sz="2000" b="1" dirty="0"/>
              <a:t>int count=1;				//累计调用的步骤</a:t>
            </a:r>
          </a:p>
          <a:p>
            <a:r>
              <a:rPr lang="zh-CN" altLang="en-US" sz="2000" b="1" dirty="0"/>
              <a:t>int Fib(int n)			//算法1</a:t>
            </a:r>
          </a:p>
          <a:p>
            <a:r>
              <a:rPr lang="zh-CN" altLang="en-US" sz="2000" b="1" dirty="0"/>
              <a:t>{  dp[1]=dp[2]=1;</a:t>
            </a:r>
          </a:p>
          <a:p>
            <a:endParaRPr lang="zh-CN" altLang="en-US" sz="2000" b="1" dirty="0"/>
          </a:p>
          <a:p>
            <a:r>
              <a:rPr lang="zh-CN" altLang="en-US" sz="2000" b="1" dirty="0"/>
              <a:t>   cout&lt;&lt;"("&lt;&lt;count++&lt;&lt;") 求解Fib(1) =1 "&lt;&lt;endl;</a:t>
            </a:r>
          </a:p>
          <a:p>
            <a:r>
              <a:rPr lang="zh-CN" altLang="en-US" sz="2000" b="1" dirty="0"/>
              <a:t>   cout&lt;&lt;"("&lt;&lt;count++&lt;&lt;") 求解Fib(2) =1 "&lt;&lt;endl;</a:t>
            </a:r>
          </a:p>
          <a:p>
            <a:endParaRPr lang="zh-CN" altLang="en-US" sz="2000" b="1" dirty="0"/>
          </a:p>
          <a:p>
            <a:r>
              <a:rPr lang="zh-CN" altLang="en-US" sz="2000" b="1" dirty="0"/>
              <a:t>   for (int i=3;i&lt;=n;i++)</a:t>
            </a:r>
          </a:p>
          <a:p>
            <a:r>
              <a:rPr lang="zh-CN" altLang="en-US" sz="2000" b="1" dirty="0"/>
              <a:t>   {  dp[i]=dp[i-1]+dp[i-2];</a:t>
            </a:r>
          </a:p>
          <a:p>
            <a:r>
              <a:rPr lang="zh-CN" altLang="en-US" sz="2000" b="1" dirty="0"/>
              <a:t>      cout&lt;&lt;"("&lt;&lt;count++&lt;&lt;")计算出Fib("&lt;&lt;i&lt;&lt;")="&lt;&lt;dp[i]&lt;&lt;endl;</a:t>
            </a:r>
          </a:p>
          <a:p>
            <a:r>
              <a:rPr lang="zh-CN" altLang="en-US" sz="2000" b="1" dirty="0"/>
              <a:t>   </a:t>
            </a:r>
          </a:p>
          <a:p>
            <a:r>
              <a:rPr lang="zh-CN" altLang="en-US" sz="2000" b="1" dirty="0"/>
              <a:t>   }</a:t>
            </a:r>
          </a:p>
          <a:p>
            <a:r>
              <a:rPr lang="zh-CN" altLang="en-US" sz="2000" b="1" dirty="0"/>
              <a:t>   return dp[n];</a:t>
            </a:r>
          </a:p>
          <a:p>
            <a:r>
              <a:rPr lang="zh-CN" altLang="en-US" sz="2000" b="1" dirty="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19DB83-C7A9-49E4-A871-ABC91639A6D7}"/>
              </a:ext>
            </a:extLst>
          </p:cNvPr>
          <p:cNvSpPr/>
          <p:nvPr/>
        </p:nvSpPr>
        <p:spPr>
          <a:xfrm>
            <a:off x="289560" y="267218"/>
            <a:ext cx="203773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Fibonacci</a:t>
            </a:r>
            <a:r>
              <a:rPr lang="zh-CN" altLang="en-US" dirty="0"/>
              <a:t>数列算法</a:t>
            </a:r>
          </a:p>
        </p:txBody>
      </p:sp>
    </p:spTree>
    <p:extLst>
      <p:ext uri="{BB962C8B-B14F-4D97-AF65-F5344CB8AC3E}">
        <p14:creationId xmlns:p14="http://schemas.microsoft.com/office/powerpoint/2010/main" val="304221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5771AA-A570-4C67-999F-61A891565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742" y="1818167"/>
            <a:ext cx="4755326" cy="2529992"/>
          </a:xfrm>
          <a:prstGeom prst="rect">
            <a:avLst/>
          </a:prstGeom>
        </p:spPr>
      </p:pic>
      <p:sp>
        <p:nvSpPr>
          <p:cNvPr id="3" name="圆角矩形 2">
            <a:extLst>
              <a:ext uri="{FF2B5EF4-FFF2-40B4-BE49-F238E27FC236}">
                <a16:creationId xmlns:a16="http://schemas.microsoft.com/office/drawing/2014/main" id="{1D77D440-D6C1-40A9-AD22-11CD2971B395}"/>
              </a:ext>
            </a:extLst>
          </p:cNvPr>
          <p:cNvSpPr/>
          <p:nvPr/>
        </p:nvSpPr>
        <p:spPr>
          <a:xfrm>
            <a:off x="3549277" y="644917"/>
            <a:ext cx="1071570" cy="42862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0000" cap="flat" cmpd="sng" algn="ctr">
            <a:solidFill>
              <a:srgbClr val="B58B80"/>
            </a:solidFill>
            <a:prstDash val="soli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Fib(5)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AAEF5C4-1B72-40F1-B9F1-B3BC8489C203}"/>
              </a:ext>
            </a:extLst>
          </p:cNvPr>
          <p:cNvSpPr/>
          <p:nvPr/>
        </p:nvSpPr>
        <p:spPr>
          <a:xfrm>
            <a:off x="2191955" y="1430735"/>
            <a:ext cx="1071570" cy="42862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0000" cap="flat" cmpd="sng" algn="ctr">
            <a:solidFill>
              <a:srgbClr val="B58B80"/>
            </a:solidFill>
            <a:prstDash val="soli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Fib(4)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9B148E6-EC89-4B88-9B90-87CA21BA5736}"/>
              </a:ext>
            </a:extLst>
          </p:cNvPr>
          <p:cNvSpPr/>
          <p:nvPr/>
        </p:nvSpPr>
        <p:spPr>
          <a:xfrm>
            <a:off x="3120649" y="2287991"/>
            <a:ext cx="1071570" cy="42862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0000" cap="flat" cmpd="sng" algn="ctr">
            <a:solidFill>
              <a:srgbClr val="B58B80"/>
            </a:solidFill>
            <a:prstDash val="soli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Fib(3)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126F5F7-2C8D-40FD-800E-DCD067F92ACD}"/>
              </a:ext>
            </a:extLst>
          </p:cNvPr>
          <p:cNvSpPr/>
          <p:nvPr/>
        </p:nvSpPr>
        <p:spPr>
          <a:xfrm>
            <a:off x="1549013" y="2287991"/>
            <a:ext cx="1071570" cy="428628"/>
          </a:xfrm>
          <a:prstGeom prst="roundRect">
            <a:avLst/>
          </a:prstGeom>
          <a:solidFill>
            <a:srgbClr val="FF0000"/>
          </a:solidFill>
          <a:ln w="10000" cap="flat" cmpd="sng" algn="ctr">
            <a:solidFill>
              <a:srgbClr val="B58B80"/>
            </a:solidFill>
            <a:prstDash val="soli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Fib(2)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528C9604-93A3-4F67-BFC8-9A5E3D7E6219}"/>
              </a:ext>
            </a:extLst>
          </p:cNvPr>
          <p:cNvSpPr/>
          <p:nvPr/>
        </p:nvSpPr>
        <p:spPr>
          <a:xfrm>
            <a:off x="2406269" y="3145247"/>
            <a:ext cx="1071570" cy="42862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0000" cap="flat" cmpd="sng" algn="ctr">
            <a:solidFill>
              <a:srgbClr val="B58B80"/>
            </a:solidFill>
            <a:prstDash val="soli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Fib(2)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DB169F83-182F-4773-BF90-E2207241BEF7}"/>
              </a:ext>
            </a:extLst>
          </p:cNvPr>
          <p:cNvSpPr/>
          <p:nvPr/>
        </p:nvSpPr>
        <p:spPr>
          <a:xfrm>
            <a:off x="3763591" y="3645313"/>
            <a:ext cx="1071570" cy="42862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0000" cap="flat" cmpd="sng" algn="ctr">
            <a:solidFill>
              <a:srgbClr val="B58B80"/>
            </a:solidFill>
            <a:prstDash val="soli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Fib(1)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0BD798C-10A2-48DC-AA8D-AEEE0264EC59}"/>
              </a:ext>
            </a:extLst>
          </p:cNvPr>
          <p:cNvCxnSpPr>
            <a:stCxn id="5" idx="2"/>
          </p:cNvCxnSpPr>
          <p:nvPr/>
        </p:nvCxnSpPr>
        <p:spPr>
          <a:xfrm rot="5400000">
            <a:off x="3245666" y="2734479"/>
            <a:ext cx="428628" cy="392909"/>
          </a:xfrm>
          <a:prstGeom prst="line">
            <a:avLst/>
          </a:prstGeom>
          <a:gradFill rotWithShape="1">
            <a:gsLst>
              <a:gs pos="0">
                <a:srgbClr val="B58B80">
                  <a:tint val="30000"/>
                  <a:satMod val="250000"/>
                </a:srgbClr>
              </a:gs>
              <a:gs pos="72000">
                <a:srgbClr val="B58B80">
                  <a:tint val="75000"/>
                  <a:satMod val="210000"/>
                </a:srgbClr>
              </a:gs>
              <a:gs pos="100000">
                <a:srgbClr val="B58B80">
                  <a:tint val="85000"/>
                  <a:satMod val="210000"/>
                </a:srgbClr>
              </a:gs>
            </a:gsLst>
            <a:lin ang="5400000" scaled="1"/>
          </a:gradFill>
          <a:ln w="10000" cap="flat" cmpd="sng" algn="ctr">
            <a:solidFill>
              <a:srgbClr val="B58B8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F0AEA72-B2B5-4BD8-A323-39416D862955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3513558" y="2859495"/>
            <a:ext cx="928694" cy="642942"/>
          </a:xfrm>
          <a:prstGeom prst="line">
            <a:avLst/>
          </a:prstGeom>
          <a:gradFill rotWithShape="1">
            <a:gsLst>
              <a:gs pos="0">
                <a:srgbClr val="B58B80">
                  <a:tint val="30000"/>
                  <a:satMod val="250000"/>
                </a:srgbClr>
              </a:gs>
              <a:gs pos="72000">
                <a:srgbClr val="B58B80">
                  <a:tint val="75000"/>
                  <a:satMod val="210000"/>
                </a:srgbClr>
              </a:gs>
              <a:gs pos="100000">
                <a:srgbClr val="B58B80">
                  <a:tint val="85000"/>
                  <a:satMod val="210000"/>
                </a:srgbClr>
              </a:gs>
            </a:gsLst>
            <a:lin ang="5400000" scaled="1"/>
          </a:gradFill>
          <a:ln w="10000" cap="flat" cmpd="sng" algn="ctr">
            <a:solidFill>
              <a:srgbClr val="B58B8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9FFF780-06AF-4D97-AAAB-E925CF2DBF70}"/>
              </a:ext>
            </a:extLst>
          </p:cNvPr>
          <p:cNvCxnSpPr>
            <a:stCxn id="4" idx="2"/>
          </p:cNvCxnSpPr>
          <p:nvPr/>
        </p:nvCxnSpPr>
        <p:spPr>
          <a:xfrm rot="5400000">
            <a:off x="2245534" y="1805785"/>
            <a:ext cx="428628" cy="535785"/>
          </a:xfrm>
          <a:prstGeom prst="line">
            <a:avLst/>
          </a:prstGeom>
          <a:gradFill rotWithShape="1">
            <a:gsLst>
              <a:gs pos="0">
                <a:srgbClr val="B58B80">
                  <a:tint val="30000"/>
                  <a:satMod val="250000"/>
                </a:srgbClr>
              </a:gs>
              <a:gs pos="72000">
                <a:srgbClr val="B58B80">
                  <a:tint val="75000"/>
                  <a:satMod val="210000"/>
                </a:srgbClr>
              </a:gs>
              <a:gs pos="100000">
                <a:srgbClr val="B58B80">
                  <a:tint val="85000"/>
                  <a:satMod val="210000"/>
                </a:srgbClr>
              </a:gs>
            </a:gsLst>
            <a:lin ang="5400000" scaled="1"/>
          </a:gradFill>
          <a:ln w="10000" cap="flat" cmpd="sng" algn="ctr">
            <a:solidFill>
              <a:srgbClr val="B58B8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12" name="圆角矩形 12">
            <a:extLst>
              <a:ext uri="{FF2B5EF4-FFF2-40B4-BE49-F238E27FC236}">
                <a16:creationId xmlns:a16="http://schemas.microsoft.com/office/drawing/2014/main" id="{0DF251C5-50D3-49B4-ABCC-1B8F855BA757}"/>
              </a:ext>
            </a:extLst>
          </p:cNvPr>
          <p:cNvSpPr/>
          <p:nvPr/>
        </p:nvSpPr>
        <p:spPr>
          <a:xfrm>
            <a:off x="5049475" y="1430735"/>
            <a:ext cx="1071570" cy="428628"/>
          </a:xfrm>
          <a:prstGeom prst="roundRect">
            <a:avLst/>
          </a:prstGeom>
          <a:solidFill>
            <a:srgbClr val="FF0000"/>
          </a:solidFill>
          <a:ln w="10000" cap="flat" cmpd="sng" algn="ctr">
            <a:solidFill>
              <a:srgbClr val="B58B80"/>
            </a:solidFill>
            <a:prstDash val="soli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Fib(3)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B7AE9DB-7E2E-4CBC-B61C-23D967BD39C8}"/>
              </a:ext>
            </a:extLst>
          </p:cNvPr>
          <p:cNvCxnSpPr>
            <a:stCxn id="3" idx="2"/>
          </p:cNvCxnSpPr>
          <p:nvPr/>
        </p:nvCxnSpPr>
        <p:spPr>
          <a:xfrm rot="5400000">
            <a:off x="3459980" y="805653"/>
            <a:ext cx="357190" cy="892975"/>
          </a:xfrm>
          <a:prstGeom prst="line">
            <a:avLst/>
          </a:prstGeom>
          <a:gradFill rotWithShape="1">
            <a:gsLst>
              <a:gs pos="0">
                <a:srgbClr val="B58B80">
                  <a:tint val="30000"/>
                  <a:satMod val="250000"/>
                </a:srgbClr>
              </a:gs>
              <a:gs pos="72000">
                <a:srgbClr val="B58B80">
                  <a:tint val="75000"/>
                  <a:satMod val="210000"/>
                </a:srgbClr>
              </a:gs>
              <a:gs pos="100000">
                <a:srgbClr val="B58B80">
                  <a:tint val="85000"/>
                  <a:satMod val="210000"/>
                </a:srgbClr>
              </a:gs>
            </a:gsLst>
            <a:lin ang="5400000" scaled="1"/>
          </a:gradFill>
          <a:ln w="10000" cap="flat" cmpd="sng" algn="ctr">
            <a:solidFill>
              <a:srgbClr val="B58B8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A9CE9FA-8EC0-4887-A942-D224EF140162}"/>
              </a:ext>
            </a:extLst>
          </p:cNvPr>
          <p:cNvCxnSpPr>
            <a:stCxn id="3" idx="2"/>
          </p:cNvCxnSpPr>
          <p:nvPr/>
        </p:nvCxnSpPr>
        <p:spPr>
          <a:xfrm rot="16200000" flipH="1">
            <a:off x="4352954" y="805652"/>
            <a:ext cx="428628" cy="964413"/>
          </a:xfrm>
          <a:prstGeom prst="line">
            <a:avLst/>
          </a:prstGeom>
          <a:gradFill rotWithShape="1">
            <a:gsLst>
              <a:gs pos="0">
                <a:srgbClr val="B58B80">
                  <a:tint val="30000"/>
                  <a:satMod val="250000"/>
                </a:srgbClr>
              </a:gs>
              <a:gs pos="72000">
                <a:srgbClr val="B58B80">
                  <a:tint val="75000"/>
                  <a:satMod val="210000"/>
                </a:srgbClr>
              </a:gs>
              <a:gs pos="100000">
                <a:srgbClr val="B58B80">
                  <a:tint val="85000"/>
                  <a:satMod val="210000"/>
                </a:srgbClr>
              </a:gs>
            </a:gsLst>
            <a:lin ang="5400000" scaled="1"/>
          </a:gradFill>
          <a:ln w="10000" cap="flat" cmpd="sng" algn="ctr">
            <a:solidFill>
              <a:srgbClr val="B58B8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8574B4D-CBA9-4F9E-B2B2-40A026A1587C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2745599" y="1841503"/>
            <a:ext cx="428628" cy="464347"/>
          </a:xfrm>
          <a:prstGeom prst="line">
            <a:avLst/>
          </a:prstGeom>
          <a:gradFill rotWithShape="1">
            <a:gsLst>
              <a:gs pos="0">
                <a:srgbClr val="B58B80">
                  <a:tint val="30000"/>
                  <a:satMod val="250000"/>
                </a:srgbClr>
              </a:gs>
              <a:gs pos="72000">
                <a:srgbClr val="B58B80">
                  <a:tint val="75000"/>
                  <a:satMod val="210000"/>
                </a:srgbClr>
              </a:gs>
              <a:gs pos="100000">
                <a:srgbClr val="B58B80">
                  <a:tint val="85000"/>
                  <a:satMod val="210000"/>
                </a:srgbClr>
              </a:gs>
            </a:gsLst>
            <a:lin ang="5400000" scaled="1"/>
          </a:gradFill>
          <a:ln w="10000" cap="flat" cmpd="sng" algn="ctr">
            <a:solidFill>
              <a:srgbClr val="B58B8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E8D3E9A-873B-424B-9C9B-EB9690671EBF}"/>
              </a:ext>
            </a:extLst>
          </p:cNvPr>
          <p:cNvCxnSpPr/>
          <p:nvPr/>
        </p:nvCxnSpPr>
        <p:spPr>
          <a:xfrm rot="10800000" flipV="1">
            <a:off x="4120781" y="1859363"/>
            <a:ext cx="928694" cy="428628"/>
          </a:xfrm>
          <a:prstGeom prst="line">
            <a:avLst/>
          </a:prstGeom>
          <a:gradFill rotWithShape="1">
            <a:gsLst>
              <a:gs pos="0">
                <a:srgbClr val="B58B80">
                  <a:tint val="30000"/>
                  <a:satMod val="250000"/>
                </a:srgbClr>
              </a:gs>
              <a:gs pos="72000">
                <a:srgbClr val="B58B80">
                  <a:tint val="75000"/>
                  <a:satMod val="210000"/>
                </a:srgbClr>
              </a:gs>
              <a:gs pos="100000">
                <a:srgbClr val="B58B80">
                  <a:tint val="85000"/>
                  <a:satMod val="210000"/>
                </a:srgbClr>
              </a:gs>
            </a:gsLst>
            <a:lin ang="5400000" scaled="1"/>
          </a:gradFill>
          <a:ln w="10000" cap="flat" cmpd="sng" algn="ctr">
            <a:solidFill>
              <a:srgbClr val="B58B8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86E84D9-20C3-4E61-9BCB-2660D307525A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2102657" y="2698759"/>
            <a:ext cx="428628" cy="464347"/>
          </a:xfrm>
          <a:prstGeom prst="line">
            <a:avLst/>
          </a:prstGeom>
          <a:gradFill rotWithShape="1">
            <a:gsLst>
              <a:gs pos="0">
                <a:srgbClr val="B58B80">
                  <a:tint val="30000"/>
                  <a:satMod val="250000"/>
                </a:srgbClr>
              </a:gs>
              <a:gs pos="72000">
                <a:srgbClr val="B58B80">
                  <a:tint val="75000"/>
                  <a:satMod val="210000"/>
                </a:srgbClr>
              </a:gs>
              <a:gs pos="100000">
                <a:srgbClr val="B58B80">
                  <a:tint val="85000"/>
                  <a:satMod val="210000"/>
                </a:srgbClr>
              </a:gs>
            </a:gsLst>
            <a:lin ang="5400000" scaled="1"/>
          </a:gradFill>
          <a:ln w="10000" cap="flat" cmpd="sng" algn="ctr">
            <a:solidFill>
              <a:srgbClr val="B58B80"/>
            </a:solidFill>
            <a:prstDash val="solid"/>
            <a:tailEnd type="none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18" name="TextBox 26">
            <a:extLst>
              <a:ext uri="{FF2B5EF4-FFF2-40B4-BE49-F238E27FC236}">
                <a16:creationId xmlns:a16="http://schemas.microsoft.com/office/drawing/2014/main" id="{5EAE620C-B2C1-4F22-8D5E-062A41A7E27A}"/>
              </a:ext>
            </a:extLst>
          </p:cNvPr>
          <p:cNvSpPr txBox="1"/>
          <p:nvPr/>
        </p:nvSpPr>
        <p:spPr>
          <a:xfrm>
            <a:off x="4868499" y="2359429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pc="3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查表得到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5B4449C-E015-4368-814E-01109AC75C3A}"/>
              </a:ext>
            </a:extLst>
          </p:cNvPr>
          <p:cNvCxnSpPr>
            <a:stCxn id="18" idx="0"/>
            <a:endCxn id="12" idx="2"/>
          </p:cNvCxnSpPr>
          <p:nvPr/>
        </p:nvCxnSpPr>
        <p:spPr>
          <a:xfrm flipV="1">
            <a:off x="5582879" y="1859363"/>
            <a:ext cx="2381" cy="50006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20" name="TextBox 31">
            <a:extLst>
              <a:ext uri="{FF2B5EF4-FFF2-40B4-BE49-F238E27FC236}">
                <a16:creationId xmlns:a16="http://schemas.microsoft.com/office/drawing/2014/main" id="{E76A707B-47A1-4488-A14A-D36BD5E69657}"/>
              </a:ext>
            </a:extLst>
          </p:cNvPr>
          <p:cNvSpPr txBox="1"/>
          <p:nvPr/>
        </p:nvSpPr>
        <p:spPr>
          <a:xfrm>
            <a:off x="620319" y="3216685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pc="3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查表得到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87A72B-0D34-45A7-B9F3-A3072DFEBFB5}"/>
              </a:ext>
            </a:extLst>
          </p:cNvPr>
          <p:cNvCxnSpPr>
            <a:stCxn id="20" idx="0"/>
          </p:cNvCxnSpPr>
          <p:nvPr/>
        </p:nvCxnSpPr>
        <p:spPr>
          <a:xfrm flipV="1">
            <a:off x="1334699" y="2716619"/>
            <a:ext cx="285754" cy="50006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63522D1-4AE2-4025-BAF1-E290C8E79C8F}"/>
              </a:ext>
            </a:extLst>
          </p:cNvPr>
          <p:cNvSpPr/>
          <p:nvPr/>
        </p:nvSpPr>
        <p:spPr>
          <a:xfrm>
            <a:off x="201258" y="4377747"/>
            <a:ext cx="68162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执行过程：为自底向上</a:t>
            </a:r>
            <a:endParaRPr lang="en-US" altLang="zh-CN" sz="2800" dirty="0">
              <a:solidFill>
                <a:srgbClr val="0000FF"/>
              </a:solidFill>
              <a:latin typeface="+mn-ea"/>
              <a:cs typeface="Consolas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先求出子问题解</a:t>
            </a:r>
            <a:endParaRPr lang="en-US" altLang="zh-CN" sz="2800" dirty="0">
              <a:solidFill>
                <a:srgbClr val="0000FF"/>
              </a:solidFill>
              <a:latin typeface="+mn-ea"/>
              <a:cs typeface="Consolas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将计算结果存放在一张表中，相同的子问题只计算一次</a:t>
            </a:r>
            <a:endParaRPr lang="en-US" altLang="zh-CN" sz="2800" dirty="0">
              <a:solidFill>
                <a:srgbClr val="0000FF"/>
              </a:solidFill>
              <a:latin typeface="+mn-ea"/>
              <a:cs typeface="Consolas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在后面需要时只有简单查表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FB4F53-0FD2-470E-A2DE-F6884B6A26A8}"/>
              </a:ext>
            </a:extLst>
          </p:cNvPr>
          <p:cNvSpPr/>
          <p:nvPr/>
        </p:nvSpPr>
        <p:spPr>
          <a:xfrm>
            <a:off x="7574523" y="5362363"/>
            <a:ext cx="3892412" cy="584775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+mn-ea"/>
                <a:cs typeface="Consolas" pitchFamily="49" charset="0"/>
              </a:rPr>
              <a:t>避免大量的重复计算</a:t>
            </a:r>
            <a:endParaRPr lang="zh-CN" altLang="en-US" sz="32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D16A396-E416-4A79-806D-650186690435}"/>
              </a:ext>
            </a:extLst>
          </p:cNvPr>
          <p:cNvSpPr/>
          <p:nvPr/>
        </p:nvSpPr>
        <p:spPr>
          <a:xfrm>
            <a:off x="0" y="103651"/>
            <a:ext cx="1972015" cy="3963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Fibonacci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数列</a:t>
            </a:r>
          </a:p>
        </p:txBody>
      </p:sp>
    </p:spTree>
    <p:extLst>
      <p:ext uri="{BB962C8B-B14F-4D97-AF65-F5344CB8AC3E}">
        <p14:creationId xmlns:p14="http://schemas.microsoft.com/office/powerpoint/2010/main" val="211585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8" grpId="0"/>
      <p:bldP spid="20" grpId="0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4484" y="515870"/>
            <a:ext cx="7783032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0000FF"/>
                </a:solidFill>
                <a:latin typeface="+mn-ea"/>
                <a:cs typeface="Consolas" pitchFamily="49" charset="0"/>
              </a:defRPr>
            </a:lvl1pPr>
          </a:lstStyle>
          <a:p>
            <a:r>
              <a:rPr lang="zh-CN" altLang="en-US" sz="3200" b="1" dirty="0"/>
              <a:t>动态规划法也称为</a:t>
            </a:r>
            <a:r>
              <a:rPr lang="zh-CN" altLang="en-US" sz="3200" b="1" dirty="0">
                <a:solidFill>
                  <a:srgbClr val="FF0000"/>
                </a:solidFill>
              </a:rPr>
              <a:t>记录结果再利用</a:t>
            </a:r>
            <a:r>
              <a:rPr lang="zh-CN" altLang="en-US" sz="3200" b="1" dirty="0"/>
              <a:t>的方法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095868" y="1916102"/>
            <a:ext cx="1357322" cy="5715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bg1"/>
                </a:solidFill>
              </a:rPr>
              <a:t>原问题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024430" y="5084772"/>
            <a:ext cx="1643074" cy="1071570"/>
            <a:chOff x="2941626" y="4584708"/>
            <a:chExt cx="1643074" cy="1071570"/>
          </a:xfrm>
        </p:grpSpPr>
        <p:sp>
          <p:nvSpPr>
            <p:cNvPr id="9" name="圆角矩形 8"/>
            <p:cNvSpPr/>
            <p:nvPr/>
          </p:nvSpPr>
          <p:spPr>
            <a:xfrm>
              <a:off x="2941626" y="5084774"/>
              <a:ext cx="1643074" cy="57150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</a:rPr>
                <a:t>原问的解</a:t>
              </a:r>
            </a:p>
          </p:txBody>
        </p:sp>
        <p:cxnSp>
          <p:nvCxnSpPr>
            <p:cNvPr id="11" name="直接箭头连接符 10"/>
            <p:cNvCxnSpPr>
              <a:stCxn id="8" idx="2"/>
              <a:endCxn id="9" idx="0"/>
            </p:cNvCxnSpPr>
            <p:nvPr/>
          </p:nvCxnSpPr>
          <p:spPr>
            <a:xfrm rot="16200000" flipH="1">
              <a:off x="3506780" y="4828391"/>
              <a:ext cx="500066" cy="12700"/>
            </a:xfrm>
            <a:prstGeom prst="straightConnector1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167042" y="2487606"/>
            <a:ext cx="5643602" cy="1357322"/>
            <a:chOff x="1071538" y="2000240"/>
            <a:chExt cx="5643602" cy="1357322"/>
          </a:xfrm>
          <a:solidFill>
            <a:srgbClr val="FF0000"/>
          </a:solidFill>
        </p:grpSpPr>
        <p:sp>
          <p:nvSpPr>
            <p:cNvPr id="4" name="圆角矩形 3"/>
            <p:cNvSpPr/>
            <p:nvPr/>
          </p:nvSpPr>
          <p:spPr>
            <a:xfrm>
              <a:off x="1071538" y="2786058"/>
              <a:ext cx="1285884" cy="57150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</a:rPr>
                <a:t>子问题</a:t>
              </a:r>
              <a:r>
                <a:rPr lang="en-US" altLang="zh-CN" sz="2000" b="1">
                  <a:solidFill>
                    <a:schemeClr val="bg1"/>
                  </a:solidFill>
                </a:rPr>
                <a:t>1</a:t>
              </a:r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786050" y="2786058"/>
              <a:ext cx="1285884" cy="57150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</a:rPr>
                <a:t>子问题</a:t>
              </a:r>
              <a:r>
                <a:rPr lang="en-US" altLang="zh-CN" sz="2000" b="1">
                  <a:solidFill>
                    <a:schemeClr val="bg1"/>
                  </a:solidFill>
                </a:rPr>
                <a:t>2</a:t>
              </a:r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429256" y="2786058"/>
              <a:ext cx="1285884" cy="57150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子问题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n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6248" y="2857496"/>
              <a:ext cx="10001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</a:rPr>
                <a:t>…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  <p:cxnSp>
          <p:nvCxnSpPr>
            <p:cNvPr id="13" name="直接箭头连接符 12"/>
            <p:cNvCxnSpPr>
              <a:endCxn id="4" idx="0"/>
            </p:cNvCxnSpPr>
            <p:nvPr/>
          </p:nvCxnSpPr>
          <p:spPr>
            <a:xfrm rot="10800000" flipV="1">
              <a:off x="1714480" y="2000240"/>
              <a:ext cx="1571636" cy="785818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cxnSpLocks/>
              <a:stCxn id="3" idx="2"/>
              <a:endCxn id="5" idx="0"/>
            </p:cNvCxnSpPr>
            <p:nvPr/>
          </p:nvCxnSpPr>
          <p:spPr>
            <a:xfrm rot="5400000">
              <a:off x="3196819" y="2232414"/>
              <a:ext cx="785818" cy="32147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6" idx="0"/>
            </p:cNvCxnSpPr>
            <p:nvPr/>
          </p:nvCxnSpPr>
          <p:spPr>
            <a:xfrm>
              <a:off x="4143372" y="2000240"/>
              <a:ext cx="1928826" cy="785818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809984" y="3857628"/>
            <a:ext cx="4286280" cy="1214446"/>
            <a:chOff x="1785918" y="3357562"/>
            <a:chExt cx="4286280" cy="1214446"/>
          </a:xfrm>
        </p:grpSpPr>
        <p:sp>
          <p:nvSpPr>
            <p:cNvPr id="8" name="圆角矩形 7"/>
            <p:cNvSpPr/>
            <p:nvPr/>
          </p:nvSpPr>
          <p:spPr>
            <a:xfrm>
              <a:off x="3143240" y="4000504"/>
              <a:ext cx="1357322" cy="571504"/>
            </a:xfrm>
            <a:prstGeom prst="round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</a:rPr>
                <a:t>填表</a:t>
              </a:r>
            </a:p>
          </p:txBody>
        </p:sp>
        <p:cxnSp>
          <p:nvCxnSpPr>
            <p:cNvPr id="19" name="直接箭头连接符 18"/>
            <p:cNvCxnSpPr>
              <a:stCxn id="5" idx="2"/>
              <a:endCxn id="8" idx="0"/>
            </p:cNvCxnSpPr>
            <p:nvPr/>
          </p:nvCxnSpPr>
          <p:spPr>
            <a:xfrm rot="16200000" flipH="1">
              <a:off x="3339694" y="3518297"/>
              <a:ext cx="642942" cy="3214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H="1">
              <a:off x="2214546" y="2928934"/>
              <a:ext cx="642942" cy="1500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>
              <a:off x="4857752" y="2786058"/>
              <a:ext cx="642942" cy="17859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3D4B193A-B034-4FA7-A8D3-06B5DC97DB3D}"/>
              </a:ext>
            </a:extLst>
          </p:cNvPr>
          <p:cNvSpPr/>
          <p:nvPr/>
        </p:nvSpPr>
        <p:spPr>
          <a:xfrm>
            <a:off x="0" y="103651"/>
            <a:ext cx="1972015" cy="3963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Fibonacci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2321</Words>
  <Application>Microsoft Office PowerPoint</Application>
  <PresentationFormat>宽屏</PresentationFormat>
  <Paragraphs>650</Paragraphs>
  <Slides>33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等线</vt:lpstr>
      <vt:lpstr>等线 Light</vt:lpstr>
      <vt:lpstr>黑体</vt:lpstr>
      <vt:lpstr>华文楷体</vt:lpstr>
      <vt:lpstr>楷体</vt:lpstr>
      <vt:lpstr>楷体_GB2312</vt:lpstr>
      <vt:lpstr>宋体</vt:lpstr>
      <vt:lpstr>微软雅黑</vt:lpstr>
      <vt:lpstr>Arial</vt:lpstr>
      <vt:lpstr>Arial Rounded MT Bold</vt:lpstr>
      <vt:lpstr>Calibri</vt:lpstr>
      <vt:lpstr>Consolas</vt:lpstr>
      <vt:lpstr>Times New Roman</vt:lpstr>
      <vt:lpstr>Wingdings</vt:lpstr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汪文彬</dc:creator>
  <cp:lastModifiedBy>A319-2</cp:lastModifiedBy>
  <cp:revision>1031</cp:revision>
  <dcterms:created xsi:type="dcterms:W3CDTF">2016-09-10T00:27:00Z</dcterms:created>
  <dcterms:modified xsi:type="dcterms:W3CDTF">2020-09-23T00:47:13Z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