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30" r:id="rId2"/>
    <p:sldId id="261" r:id="rId3"/>
    <p:sldId id="262" r:id="rId4"/>
    <p:sldId id="271" r:id="rId5"/>
    <p:sldId id="293" r:id="rId6"/>
    <p:sldId id="305" r:id="rId7"/>
    <p:sldId id="294" r:id="rId8"/>
    <p:sldId id="295" r:id="rId9"/>
    <p:sldId id="299" r:id="rId10"/>
    <p:sldId id="296" r:id="rId11"/>
    <p:sldId id="300" r:id="rId12"/>
    <p:sldId id="301" r:id="rId13"/>
    <p:sldId id="304" r:id="rId14"/>
    <p:sldId id="306" r:id="rId15"/>
    <p:sldId id="297" r:id="rId16"/>
    <p:sldId id="307" r:id="rId17"/>
    <p:sldId id="308" r:id="rId18"/>
    <p:sldId id="302" r:id="rId19"/>
    <p:sldId id="303" r:id="rId20"/>
    <p:sldId id="312" r:id="rId21"/>
    <p:sldId id="309" r:id="rId22"/>
    <p:sldId id="310" r:id="rId23"/>
    <p:sldId id="311" r:id="rId24"/>
    <p:sldId id="313" r:id="rId25"/>
    <p:sldId id="324" r:id="rId26"/>
    <p:sldId id="325" r:id="rId27"/>
    <p:sldId id="326" r:id="rId28"/>
    <p:sldId id="328" r:id="rId29"/>
    <p:sldId id="314" r:id="rId30"/>
    <p:sldId id="321" r:id="rId31"/>
    <p:sldId id="322" r:id="rId32"/>
    <p:sldId id="319" r:id="rId33"/>
    <p:sldId id="287" r:id="rId34"/>
    <p:sldId id="291" r:id="rId35"/>
    <p:sldId id="32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3399FF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3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smtClean="0"/>
              <a:t>Android</a:t>
            </a:r>
            <a:r>
              <a:rPr lang="zh-CN" altLang="en-US" sz="4000" b="1" smtClean="0"/>
              <a:t>移动开发基础案例教程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第</a:t>
            </a:r>
            <a:r>
              <a:rPr lang="en-US" altLang="zh-CN" sz="3200" b="1" smtClean="0"/>
              <a:t>4</a:t>
            </a:r>
            <a:r>
              <a:rPr lang="zh-CN" altLang="en-US" sz="3200" b="1" smtClean="0"/>
              <a:t>章 数据存储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37131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SharedPreferences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5538788"/>
            <a:ext cx="2251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数据存储方式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XML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25290"/>
            <a:ext cx="8102600" cy="513948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484784"/>
            <a:ext cx="7493000" cy="53732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Environment.getExternalStorageState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state.equals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Environment.MEDIA_MOUNTED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SDPath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Environment.getExternalStorageDirectory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 = new File(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SDPath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data.txt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"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try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fos.write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data.getBytes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fos.close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catch (Exception e) {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6156176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外部存储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40768"/>
            <a:ext cx="8102600" cy="51240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25550" y="1389707"/>
            <a:ext cx="7493000" cy="50750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state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Environment.getExternalStorageState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state.equals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Environment.MEDIA_MOUNTED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File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SDPath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Environment.getExternalStorageDirectory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File file = new File(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SDPath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data.txt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try {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String data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 catch (Exception e) {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586814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外部存储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03970"/>
            <a:ext cx="8102600" cy="511678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4149080"/>
            <a:ext cx="7493000" cy="19442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uses-permission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android:name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="android.permission.READ_EXTERNAL_STORAGE"/&gt;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&lt;uses-permission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android:name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="android.permission.WRITE_EXTERNAL_STORAGE"/&gt;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5759822" y="953815"/>
            <a:ext cx="255872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外部存储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声明权限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690400"/>
            <a:ext cx="8051428" cy="2530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/>
              <a:t>系统为了保证应用程序的安全性做了相关规定，如果程序需要访问系统的一些关键信息，必须要在清单文凭中声明权限才可以，否则程序运行时会直接崩溃。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由于操作</a:t>
            </a:r>
            <a:r>
              <a:rPr lang="en-US" altLang="zh-CN" sz="2000" dirty="0"/>
              <a:t>SD</a:t>
            </a:r>
            <a:r>
              <a:rPr lang="zh-CN" altLang="en-US" sz="2000" dirty="0"/>
              <a:t>卡中的数据属于系统中比较关键的信息，因此需要在清单文件的</a:t>
            </a:r>
            <a:r>
              <a:rPr lang="en-US" altLang="zh-CN" sz="2000" dirty="0"/>
              <a:t>&lt;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</a:t>
            </a:r>
            <a:r>
              <a:rPr lang="en-US" altLang="zh-CN" sz="2000" dirty="0"/>
              <a:t>&gt;</a:t>
            </a:r>
            <a:r>
              <a:rPr lang="zh-CN" altLang="en-US" sz="2000" dirty="0"/>
              <a:t>节点中添加</a:t>
            </a:r>
            <a:r>
              <a:rPr lang="en-US" altLang="zh-CN" sz="2000" dirty="0"/>
              <a:t>SD</a:t>
            </a:r>
            <a:r>
              <a:rPr lang="zh-CN" altLang="en-US" sz="2000" dirty="0"/>
              <a:t>卡的</a:t>
            </a:r>
            <a:r>
              <a:rPr lang="zh-CN" altLang="en-US" sz="2000" dirty="0" smtClean="0"/>
              <a:t>读写权限。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29150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46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724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4845704"/>
            <a:ext cx="5219700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案例</a:t>
            </a:r>
            <a:r>
              <a:rPr lang="zh-CN" altLang="en-US" b="1" dirty="0">
                <a:solidFill>
                  <a:schemeClr val="bg1"/>
                </a:solidFill>
              </a:rPr>
              <a:t>代码（详见教材</a:t>
            </a:r>
            <a:r>
              <a:rPr lang="en-US" altLang="zh-CN" b="1" dirty="0" err="1">
                <a:solidFill>
                  <a:schemeClr val="bg1"/>
                </a:solidFill>
              </a:rPr>
              <a:t>P15</a:t>
            </a:r>
            <a:r>
              <a:rPr lang="en-US" altLang="zh-CN" b="1" dirty="0">
                <a:solidFill>
                  <a:schemeClr val="bg1"/>
                </a:solidFill>
              </a:rPr>
              <a:t>—</a:t>
            </a:r>
            <a:r>
              <a:rPr lang="en-US" altLang="zh-CN" b="1" dirty="0" err="1">
                <a:solidFill>
                  <a:schemeClr val="bg1"/>
                </a:solidFill>
              </a:rPr>
              <a:t>P21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90372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6025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569930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59" y="1916832"/>
            <a:ext cx="181011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903981"/>
            <a:ext cx="2339102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使用文件存储的方式保存数据。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93" y="1724745"/>
            <a:ext cx="2107607" cy="357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4.2.2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保存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QQ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328498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 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数据存储方式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 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 XML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16013" y="2636912"/>
            <a:ext cx="2159000" cy="40011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1522" y="2636912"/>
            <a:ext cx="2159000" cy="40011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SAX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18153" y="2636912"/>
            <a:ext cx="2159000" cy="40011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PULL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1116013" y="3051369"/>
            <a:ext cx="2159000" cy="2879725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文件中所有内容以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树形式存放在内存中，支持删除、修改等功能。缺点</a:t>
            </a:r>
            <a:r>
              <a:rPr lang="zh-CN" altLang="en-US" dirty="0" smtClean="0">
                <a:solidFill>
                  <a:schemeClr val="tx1"/>
                </a:solidFill>
              </a:rPr>
              <a:t>是消耗内存较大。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3563938" y="3051369"/>
            <a:ext cx="2160587" cy="2879725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逐行扫描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</a:rPr>
              <a:t>文件，读取文件的同时即可进行解析处理，不必等到文件加载结束。缺点是无法进行增、删、改等操作。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6011863" y="3051369"/>
            <a:ext cx="2160587" cy="2879725"/>
          </a:xfrm>
          <a:prstGeom prst="foldedCorner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一个开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项目，既可以用于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应用，也可以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程序。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中已经集成了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76396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228184" y="108937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种解析方式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4.3.1  XML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664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647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4470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42962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64544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5212212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432750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014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80263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43159" y="3350602"/>
            <a:ext cx="41372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weather1.xml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体类（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WeatherInfo.java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WeatherService.java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）的设计与实现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3159" y="1944473"/>
            <a:ext cx="252665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通过解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文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件获取天气信息。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43159" y="2664553"/>
            <a:ext cx="1295547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93" y="1933850"/>
            <a:ext cx="2109251" cy="359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4.3.2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天气预报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4077072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    JSON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 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数据存储方式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 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 XML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19953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6156176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数据特点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（对象表示法），是一种轻量级的数据交换格式。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是基于纯文本的数据格式，它可以传输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类型的数据，也可以传输数组，或者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文件的扩展名为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zh-CN" altLang="en-US" sz="2000" dirty="0"/>
              <a:t>两种数据结构。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84760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219896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/>
              <a:t>“｛”开始，以“｝”结束。中间部分由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个或多个以“，”分隔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000" dirty="0"/>
              <a:t>构成，注意关键字和值之间以“：”分隔。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简要说明</a:t>
            </a:r>
            <a:r>
              <a:rPr lang="en-US" altLang="zh-CN" sz="2400" dirty="0"/>
              <a:t>Activity</a:t>
            </a:r>
            <a:r>
              <a:rPr lang="zh-CN" altLang="en-US" sz="2400" dirty="0"/>
              <a:t>有几种启动模式，以及每种启动模式的特点。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请简要写出</a:t>
            </a:r>
            <a:r>
              <a:rPr lang="en-US" altLang="zh-CN" sz="2400" dirty="0"/>
              <a:t>Activity</a:t>
            </a:r>
            <a:r>
              <a:rPr lang="zh-CN" altLang="zh-CN" sz="2400" dirty="0"/>
              <a:t>生命周期中的方法及其</a:t>
            </a:r>
            <a:r>
              <a:rPr lang="zh-CN" altLang="zh-CN" sz="2400" dirty="0" smtClean="0"/>
              <a:t>作用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84760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84168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数组结构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296354"/>
            <a:ext cx="8051428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smtClean="0"/>
              <a:t>以</a:t>
            </a:r>
            <a:r>
              <a:rPr lang="zh-CN" altLang="en-US" sz="2000"/>
              <a:t>“</a:t>
            </a:r>
            <a:r>
              <a:rPr lang="en-US" altLang="zh-CN" sz="2000"/>
              <a:t>[</a:t>
            </a:r>
            <a:r>
              <a:rPr lang="zh-CN" altLang="en-US" sz="2000"/>
              <a:t>”开始，以“</a:t>
            </a:r>
            <a:r>
              <a:rPr lang="en-US" altLang="zh-CN" sz="2000"/>
              <a:t>]</a:t>
            </a:r>
            <a:r>
              <a:rPr lang="zh-CN" altLang="en-US" sz="2000"/>
              <a:t>”结束。中间部分由</a:t>
            </a:r>
            <a:r>
              <a:rPr lang="en-US" altLang="zh-CN" sz="2000"/>
              <a:t>0</a:t>
            </a:r>
            <a:r>
              <a:rPr lang="zh-CN" altLang="en-US" sz="2000"/>
              <a:t>个或多个以“，”分隔的值的列表组成。</a:t>
            </a:r>
            <a:endParaRPr lang="en-US" altLang="zh-CN" sz="2000"/>
          </a:p>
          <a:p>
            <a:pPr lvl="1">
              <a:lnSpc>
                <a:spcPct val="150000"/>
              </a:lnSpc>
              <a:defRPr/>
            </a:pPr>
            <a:endParaRPr lang="en-US" altLang="zh-CN" sz="2000"/>
          </a:p>
          <a:p>
            <a:pPr lvl="1">
              <a:lnSpc>
                <a:spcPct val="150000"/>
              </a:lnSpc>
              <a:defRPr/>
            </a:pPr>
            <a:endParaRPr lang="en-US" altLang="zh-CN" sz="2000"/>
          </a:p>
          <a:p>
            <a:pPr lvl="1">
              <a:lnSpc>
                <a:spcPct val="150000"/>
              </a:lnSpc>
              <a:defRPr/>
            </a:pPr>
            <a:endParaRPr lang="en-US" altLang="zh-CN" sz="200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smtClean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00808"/>
            <a:ext cx="3597027" cy="369671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1475656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对象包含对象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84237" y="1869133"/>
            <a:ext cx="3311699" cy="338437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"address":{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city":"Beijing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"street":"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Xisanqi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postcode":100096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502696" y="1700807"/>
            <a:ext cx="4245768" cy="369671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auto">
          <a:xfrm>
            <a:off x="59737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对象包含数组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4644008" y="1869133"/>
            <a:ext cx="3978520" cy="338437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"name":"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"hobby":["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篮球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羽毛球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"]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72772" y="5499452"/>
            <a:ext cx="7975600" cy="9538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481013" y="5464706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smtClean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4.4.1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10243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两种解析方式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577" y="3127372"/>
            <a:ext cx="1627983" cy="954107"/>
          </a:xfrm>
          <a:prstGeom prst="rect">
            <a:avLst/>
          </a:prstGeom>
          <a:solidFill>
            <a:srgbClr val="006BA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org.json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383560" y="3127372"/>
            <a:ext cx="5926485" cy="940401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中为开发者提供的，通过使用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两个类完成对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</a:t>
            </a:r>
            <a:r>
              <a:rPr lang="zh-CN" altLang="en-US" dirty="0" smtClean="0">
                <a:solidFill>
                  <a:schemeClr val="tx1"/>
                </a:solidFill>
              </a:rPr>
              <a:t>解析。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383559" y="4491117"/>
            <a:ext cx="5926485" cy="954107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公司提供的，在使用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库之前，首先需要将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添加到项目中，然后才能调用</a:t>
            </a:r>
            <a:r>
              <a:rPr lang="zh-CN" altLang="en-US" dirty="0" smtClean="0">
                <a:solidFill>
                  <a:schemeClr val="tx1"/>
                </a:solidFill>
              </a:rPr>
              <a:t>其提供的方法。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576" y="4491117"/>
            <a:ext cx="1627983" cy="954107"/>
          </a:xfrm>
          <a:prstGeom prst="rect">
            <a:avLst/>
          </a:prstGeom>
          <a:solidFill>
            <a:srgbClr val="006BA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Gson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14720"/>
            <a:ext cx="8102600" cy="4722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14324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132856"/>
            <a:ext cx="8051428" cy="242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例如，要解析的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数据如下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2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JSONObject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708920"/>
            <a:ext cx="7493000" cy="11521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"age": 27,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married":true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[16,2,26]                                                                 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一个数字数组</a:t>
            </a: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25550" y="4365104"/>
            <a:ext cx="7493000" cy="1800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JSONObject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 new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JSONObject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("age");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jsonObj.optBoolean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("married");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75252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10803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132856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JSONArray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数组：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780928"/>
            <a:ext cx="7493000" cy="19442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JSONArray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jsonArray  =  new JSONArray(json2); 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 i = 0; i &lt; jsonArray.length(); i++)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age = jsonArray.optInt(i); 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484760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0121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132856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例如</a:t>
            </a:r>
            <a:r>
              <a:rPr lang="zh-CN" altLang="en-US" sz="2000" dirty="0"/>
              <a:t>，要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数据如下（与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解析数据相同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库前，首先需要将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gson.jar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添加到项目中，并且创建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数据对应的实体类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，需要注意的是，实体类中的成员名称要与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dirty="0"/>
              <a:t>一致。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 smtClean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780928"/>
            <a:ext cx="7493000" cy="19442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{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"name":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 "age": 27,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married":true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[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16,2,26]                                                                    //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json2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一个数字数组</a:t>
            </a:r>
          </a:p>
          <a:p>
            <a:pPr>
              <a:lnSpc>
                <a:spcPct val="150000"/>
              </a:lnSpc>
              <a:defRPr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75252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2089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132856"/>
            <a:ext cx="8051428" cy="20162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32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000" dirty="0" smtClean="0"/>
              <a:t>对象</a:t>
            </a:r>
            <a:endParaRPr lang="en-US" altLang="zh-CN" sz="2000" dirty="0"/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708920"/>
            <a:ext cx="7493000" cy="115212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Gson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 = new Gson(); </a:t>
            </a:r>
            <a:endParaRPr lang="zh-CN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Person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 = gson.fromJson(json1, Person.class);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01861" y="4509120"/>
            <a:ext cx="7493000" cy="14401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Gson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gson = new Gson();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Type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listType = new TypeToken&lt;List&lt;Integer&gt;&gt;(){}.getType();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List&lt;Integer&gt; ages = gson.fromJson(json2, listType);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4.4.2  JSON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664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647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366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624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64544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4868837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8937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014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5926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43159" y="3269100"/>
            <a:ext cx="4137234" cy="116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户交互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现（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4.3.2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weather2.json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WeatherService.java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）的创建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43159" y="1978228"/>
            <a:ext cx="259558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通过解析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获取天气信息。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43159" y="2667918"/>
            <a:ext cx="136447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文件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93" y="2043964"/>
            <a:ext cx="2105660" cy="358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4.4.3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天气预报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4.5    SharedPreferences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556792"/>
            <a:ext cx="8102600" cy="4464496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243718" y="1122842"/>
            <a:ext cx="3290143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SharedPreferences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924944"/>
            <a:ext cx="8051428" cy="2664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平台上一个轻量级的存储类。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用于存储应用程序的配置参数，如用户名、密码等。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key/value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（键值对）的形式将数据保存在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值只能是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类型数据。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4.5.1  SharedPreferences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/>
              <a:t>Android</a:t>
            </a:r>
            <a:r>
              <a:rPr lang="zh-CN" altLang="en-US" sz="2400" dirty="0"/>
              <a:t>平台提供了几种数据存储方式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/>
              <a:t>XML</a:t>
            </a:r>
            <a:r>
              <a:rPr lang="zh-CN" altLang="en-US" sz="2400" dirty="0"/>
              <a:t>数据与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数据的区别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12776"/>
            <a:ext cx="8102600" cy="48965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6119862" y="95381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25550" y="2708920"/>
            <a:ext cx="7493000" cy="223224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getSharedPreferences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("data",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MODE_PRIVATE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SharedPreferences.Editor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sp.edit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editor.putString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("name", "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传智播客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 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editor.putInt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("age", 8);      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editor.commit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4.5.1  SharedPreferences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484784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2204864"/>
            <a:ext cx="8051428" cy="11521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获取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数据可以直接通过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getXXX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 来实现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任意多边形 5"/>
          <p:cNvSpPr/>
          <p:nvPr/>
        </p:nvSpPr>
        <p:spPr bwMode="auto">
          <a:xfrm>
            <a:off x="6012160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25550" y="3176972"/>
            <a:ext cx="7493000" cy="11161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SharedPreferences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getSharedPreferences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("data",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MODE_PRIVATE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sp.getString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("name",""); 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4.5.1  SharedPreferences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的使用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66449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264703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39606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394323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64544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8200" y="4725818"/>
            <a:ext cx="5219700" cy="360363"/>
          </a:xfrm>
          <a:prstGeom prst="roundRect">
            <a:avLst/>
          </a:prstGeom>
          <a:solidFill>
            <a:srgbClr val="0070C0"/>
          </a:solidFill>
          <a:ln>
            <a:solidFill>
              <a:srgbClr val="D6ECFF">
                <a:lumMod val="7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案例代码（详见教材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P21—P26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3946356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01494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3162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403622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现（同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4.2.2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的设计与实现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21" name="矩形 20"/>
          <p:cNvSpPr/>
          <p:nvPr/>
        </p:nvSpPr>
        <p:spPr>
          <a:xfrm>
            <a:off x="2443159" y="1967883"/>
            <a:ext cx="181011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实现保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存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密码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658928"/>
            <a:ext cx="271741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SharedPreferences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方式保存数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393" y="1945223"/>
            <a:ext cx="2105660" cy="357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4.5.2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保存</a:t>
            </a:r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QQ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密码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395536" y="1903413"/>
            <a:ext cx="8164264" cy="3265933"/>
            <a:chOff x="2488655" y="2668586"/>
            <a:chExt cx="5443608" cy="3979291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2991605"/>
              <a:ext cx="5091445" cy="365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 smtClean="0">
                  <a:latin typeface="+mn-lt"/>
                  <a:ea typeface="微软雅黑" panose="020B0503020204020204" pitchFamily="34" charset="-122"/>
                </a:rPr>
                <a:t>       </a:t>
              </a:r>
              <a:r>
                <a:rPr lang="zh-CN" altLang="en-US" dirty="0" smtClean="0">
                  <a:ea typeface="微软雅黑" panose="020B0503020204020204" pitchFamily="34" charset="-122"/>
                </a:rPr>
                <a:t>本章</a:t>
              </a:r>
              <a:r>
                <a:rPr lang="zh-CN" altLang="en-US" dirty="0">
                  <a:ea typeface="微软雅黑" panose="020B0503020204020204" pitchFamily="34" charset="-122"/>
                </a:rPr>
                <a:t>主要讲解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Android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中的数据存储，首先介绍了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Android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中常见的数据存储方式，然后讲解了文件存储以及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XML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数据的解析，最后讲解了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SharedPreferences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。数据存储是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Android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中非常重要的内容，每个应用程序基本上都会涉及</a:t>
              </a:r>
              <a:r>
                <a:rPr lang="zh-CN" altLang="en-US" dirty="0">
                  <a:ea typeface="微软雅黑" panose="020B0503020204020204" pitchFamily="34" charset="-122"/>
                </a:rPr>
                <a:t>到数据存储，因此要求初学必须熟练掌握本章知识。</a:t>
              </a:r>
              <a:endParaRPr lang="en-US" altLang="zh-CN" dirty="0"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4.6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/>
              <a:t>系统中的五种数据存储方式各自的</a:t>
            </a:r>
            <a:r>
              <a:rPr lang="zh-CN" altLang="en-US" sz="2400" dirty="0" smtClean="0"/>
              <a:t>特点。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SharedPreferences</a:t>
            </a:r>
            <a:r>
              <a:rPr lang="zh-CN" altLang="en-US" sz="2400" dirty="0"/>
              <a:t>如何存储</a:t>
            </a:r>
            <a:r>
              <a:rPr lang="zh-CN" altLang="en-US" sz="2400" dirty="0" smtClean="0"/>
              <a:t>数据。</a:t>
            </a:r>
            <a:endParaRPr lang="en-US" altLang="zh-CN" sz="2400" dirty="0" smtClean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zh-CN" altLang="en-US" sz="2400" dirty="0"/>
              <a:t>数据库的使用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zh-CN" altLang="en-US" sz="2400" dirty="0"/>
              <a:t>控件的</a:t>
            </a:r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 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</a:t>
            </a:r>
            <a:r>
              <a:rPr lang="zh-CN" altLang="en-US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存储</a:t>
            </a:r>
            <a:r>
              <a:rPr lang="zh-CN" altLang="en-US" sz="240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方式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 XML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41171"/>
            <a:ext cx="80540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件存储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较常用的方法，与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中的文件存储类似，都是通过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流的形式存储数据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提供的用来存储一些简单的配置信息的一种机制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自带的一个轻量级数据库，支持基本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四大组件之一，可以将自己的数据共享给其他应用程序。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网络存储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是通过网络提供的存储空间来存储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获取数据信息。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565307"/>
            <a:ext cx="18473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en-US" altLang="zh-CN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中的五种数据存储方式</a:t>
            </a:r>
            <a:endParaRPr lang="en-US" altLang="zh-CN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64904"/>
            <a:ext cx="489654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4.4</a:t>
            </a:r>
            <a:r>
              <a:rPr lang="en-US" altLang="zh-CN" sz="240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4.1    </a:t>
            </a:r>
            <a:r>
              <a:rPr lang="zh-CN" altLang="en-US" sz="240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数据存储方式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4.2    </a:t>
            </a:r>
            <a:r>
              <a:rPr lang="zh-CN" altLang="en-US" sz="24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文件存储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4.3    XML</a:t>
            </a:r>
            <a:r>
              <a:rPr lang="zh-CN" altLang="en-US" sz="240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81013" y="1772816"/>
            <a:ext cx="8051428" cy="98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/>
              <a:t>文件</a:t>
            </a:r>
            <a:r>
              <a:rPr lang="zh-CN" altLang="en-US" sz="2000" dirty="0"/>
              <a:t>存储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中最基本的一种数据存储方式，它与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中的文件存储类似，都是通过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流的形式把数据存储</a:t>
            </a:r>
            <a:r>
              <a:rPr lang="zh-CN" altLang="en-US" sz="2000" dirty="0"/>
              <a:t>到文档中。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/>
              <a:t>中的文件存储分为内部存储和外部存储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41032" y="3366157"/>
            <a:ext cx="1627983" cy="954107"/>
          </a:xfrm>
          <a:prstGeom prst="rect">
            <a:avLst/>
          </a:prstGeom>
          <a:solidFill>
            <a:srgbClr val="006BA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569015" y="3366157"/>
            <a:ext cx="5926485" cy="940401"/>
          </a:xfrm>
          <a:prstGeom prst="foldedCorner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应用程序中的数据以文件方式存储到设备的内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部，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当创建的应用程序被卸载时，其内部存储文件也随之被删除。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569014" y="4729902"/>
            <a:ext cx="5926485" cy="954107"/>
          </a:xfrm>
          <a:prstGeom prst="foldedCorner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是将文件存储到一些外部设备上，例如</a:t>
            </a:r>
            <a:r>
              <a:rPr lang="en-US" altLang="zh-CN" dirty="0">
                <a:solidFill>
                  <a:schemeClr val="tx1"/>
                </a:solidFill>
                <a:latin typeface="+mj-ea"/>
              </a:rPr>
              <a:t>SD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卡或者设备内嵌的存储卡，属于永久性的存储方式。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41031" y="4729902"/>
            <a:ext cx="1627983" cy="954107"/>
          </a:xfrm>
          <a:prstGeom prst="rect">
            <a:avLst/>
          </a:prstGeom>
          <a:solidFill>
            <a:srgbClr val="006BA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外部存储</a:t>
            </a: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504056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228184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556792"/>
            <a:ext cx="7493000" cy="47525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data.txt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";  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= 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openFileOutput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MODE_PRIVATE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fos.write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content.getBytes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	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fos.close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	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catch (Exception e) 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89707"/>
            <a:ext cx="8102600" cy="513563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119862" y="1018232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1484784"/>
            <a:ext cx="7493000" cy="49685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String content = "";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openFileInput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data.txt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byte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 buffer = new byte[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fis.available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()];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fis.read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= new String(buffer);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fis.close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catch (Exception e) {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4.2.1  </a:t>
            </a:r>
            <a:r>
              <a:rPr lang="zh-CN" altLang="en-US" sz="24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文件存储简介 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1792</Words>
  <Application>Microsoft Office PowerPoint</Application>
  <PresentationFormat>全屏显示(4:3)</PresentationFormat>
  <Paragraphs>299</Paragraphs>
  <Slides>35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Android移动开发基础案例教程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张鑫</cp:lastModifiedBy>
  <cp:revision>346</cp:revision>
  <dcterms:created xsi:type="dcterms:W3CDTF">2015-06-29T07:19:00Z</dcterms:created>
  <dcterms:modified xsi:type="dcterms:W3CDTF">2017-01-17T02:13:41Z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