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3"/>
  </p:notesMasterIdLst>
  <p:sldIdLst>
    <p:sldId id="309" r:id="rId2"/>
    <p:sldId id="261" r:id="rId3"/>
    <p:sldId id="262" r:id="rId4"/>
    <p:sldId id="271" r:id="rId5"/>
    <p:sldId id="293" r:id="rId6"/>
    <p:sldId id="294" r:id="rId7"/>
    <p:sldId id="295" r:id="rId8"/>
    <p:sldId id="296" r:id="rId9"/>
    <p:sldId id="297" r:id="rId10"/>
    <p:sldId id="298" r:id="rId11"/>
    <p:sldId id="299" r:id="rId12"/>
    <p:sldId id="300" r:id="rId13"/>
    <p:sldId id="301" r:id="rId14"/>
    <p:sldId id="302" r:id="rId15"/>
    <p:sldId id="304" r:id="rId16"/>
    <p:sldId id="305" r:id="rId17"/>
    <p:sldId id="306" r:id="rId18"/>
    <p:sldId id="307" r:id="rId19"/>
    <p:sldId id="287" r:id="rId20"/>
    <p:sldId id="291" r:id="rId21"/>
    <p:sldId id="31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9"/>
    <a:srgbClr val="19C3FF"/>
    <a:srgbClr val="01598B"/>
    <a:srgbClr val="6600CC"/>
    <a:srgbClr val="6666FF"/>
    <a:srgbClr val="6600FF"/>
    <a:srgbClr val="009999"/>
    <a:srgbClr val="0066A2"/>
    <a:srgbClr val="5A3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06" y="-6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1D4C2-3563-4ED2-855F-5BC5055C7565}" type="datetimeFigureOut">
              <a:rPr lang="zh-CN" altLang="en-US" smtClean="0"/>
              <a:t>2017/1/18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E5CAB-BD35-4D6C-A8B1-9CC8C1E959D6}" type="slidenum">
              <a:rPr lang="zh-CN" altLang="en-US" smtClean="0"/>
              <a:t>‹#›</a:t>
            </a:fld>
            <a:endParaRPr lang="zh-CN" altLang="en-US"/>
          </a:p>
        </p:txBody>
      </p:sp>
    </p:spTree>
    <p:extLst>
      <p:ext uri="{BB962C8B-B14F-4D97-AF65-F5344CB8AC3E}">
        <p14:creationId xmlns:p14="http://schemas.microsoft.com/office/powerpoint/2010/main" val="415147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21</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29616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0454258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4249010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34776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2017/1/18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095076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2017/1/18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2507480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2017/1/18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9730978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75377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19874165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2017/1/18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81064354"/>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2" r:id="rId8"/>
    <p:sldLayoutId id="2147483663"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7" r:id="rId21"/>
    <p:sldLayoutId id="2147483678" r:id="rId22"/>
    <p:sldLayoutId id="2147483679" r:id="rId23"/>
    <p:sldLayoutId id="2147483680" r:id="rId24"/>
    <p:sldLayoutId id="2147483682" r:id="rId25"/>
    <p:sldLayoutId id="2147483683" r:id="rId26"/>
    <p:sldLayoutId id="2147483652" r:id="rId27"/>
    <p:sldLayoutId id="2147483651" r:id="rId2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000" b="1" smtClean="0"/>
              <a:t>Android</a:t>
            </a:r>
            <a:r>
              <a:rPr lang="zh-CN" altLang="en-US" sz="4000" b="1" smtClean="0"/>
              <a:t>移动开发基础案例教程</a:t>
            </a:r>
            <a:endParaRPr lang="zh-CN" altLang="en-US" sz="4000" b="1" dirty="0"/>
          </a:p>
        </p:txBody>
      </p:sp>
      <p:sp>
        <p:nvSpPr>
          <p:cNvPr id="3" name="副标题 2"/>
          <p:cNvSpPr>
            <a:spLocks noGrp="1"/>
          </p:cNvSpPr>
          <p:nvPr>
            <p:ph type="subTitle" idx="1"/>
          </p:nvPr>
        </p:nvSpPr>
        <p:spPr>
          <a:xfrm>
            <a:off x="827584" y="3933478"/>
            <a:ext cx="7901608" cy="1655762"/>
          </a:xfrm>
        </p:spPr>
        <p:txBody>
          <a:bodyPr>
            <a:normAutofit/>
          </a:bodyPr>
          <a:lstStyle/>
          <a:p>
            <a:r>
              <a:rPr lang="zh-CN" altLang="en-US" sz="3200" b="1" smtClean="0"/>
              <a:t>第</a:t>
            </a:r>
            <a:r>
              <a:rPr lang="en-US" altLang="zh-CN" sz="3200" b="1" smtClean="0"/>
              <a:t>8</a:t>
            </a:r>
            <a:r>
              <a:rPr lang="zh-CN" altLang="en-US" sz="3200" b="1" smtClean="0"/>
              <a:t>章 </a:t>
            </a:r>
            <a:r>
              <a:rPr lang="en-US" altLang="zh-CN" sz="3200" b="1" smtClean="0"/>
              <a:t>ContentProvider</a:t>
            </a:r>
            <a:r>
              <a:rPr lang="zh-CN" altLang="en-US" sz="3200" b="1"/>
              <a:t>（内容提供者）</a:t>
            </a:r>
            <a:endParaRPr lang="zh-CN" altLang="en-US" sz="3200" b="1" dirty="0"/>
          </a:p>
        </p:txBody>
      </p:sp>
      <p:sp>
        <p:nvSpPr>
          <p:cNvPr id="4" name="TextBox 13"/>
          <p:cNvSpPr>
            <a:spLocks noChangeArrowheads="1"/>
          </p:cNvSpPr>
          <p:nvPr/>
        </p:nvSpPr>
        <p:spPr bwMode="auto">
          <a:xfrm>
            <a:off x="5430838" y="5539383"/>
            <a:ext cx="281357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buFont typeface="Arial" pitchFamily="34" charset="0"/>
              <a:buNone/>
              <a:defRPr/>
            </a:pPr>
            <a:r>
              <a:rPr lang="en-US" altLang="zh-CN" b="1">
                <a:solidFill>
                  <a:schemeClr val="accent1">
                    <a:lumMod val="75000"/>
                  </a:schemeClr>
                </a:solidFill>
                <a:latin typeface="微软雅黑" pitchFamily="34" charset="-122"/>
                <a:ea typeface="微软雅黑" pitchFamily="34" charset="-122"/>
                <a:sym typeface="微软雅黑" pitchFamily="34" charset="-122"/>
              </a:rPr>
              <a:t>·</a:t>
            </a:r>
            <a:r>
              <a:rPr lang="en-US" altLang="zh-CN">
                <a:solidFill>
                  <a:schemeClr val="accent1">
                    <a:lumMod val="75000"/>
                  </a:schemeClr>
                </a:solidFill>
                <a:latin typeface="微软雅黑" pitchFamily="34" charset="-122"/>
                <a:ea typeface="微软雅黑" pitchFamily="34" charset="-122"/>
                <a:sym typeface="微软雅黑" pitchFamily="34" charset="-122"/>
              </a:rPr>
              <a:t> </a:t>
            </a:r>
            <a:r>
              <a:rPr lang="zh-CN" altLang="en-US" smtClean="0">
                <a:solidFill>
                  <a:schemeClr val="accent1">
                    <a:lumMod val="75000"/>
                  </a:schemeClr>
                </a:solidFill>
                <a:latin typeface="微软雅黑" pitchFamily="34" charset="-122"/>
                <a:ea typeface="微软雅黑" pitchFamily="34" charset="-122"/>
                <a:sym typeface="微软雅黑" pitchFamily="34" charset="-122"/>
              </a:rPr>
              <a:t>内容提供者的使用</a:t>
            </a:r>
            <a:endParaRPr lang="en-US" altLang="zh-CN"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smtClean="0">
                <a:solidFill>
                  <a:schemeClr val="accent1">
                    <a:lumMod val="75000"/>
                  </a:schemeClr>
                </a:solidFill>
                <a:latin typeface="微软雅黑" pitchFamily="34" charset="-122"/>
                <a:ea typeface="微软雅黑" pitchFamily="34" charset="-122"/>
                <a:sym typeface="微软雅黑" pitchFamily="34" charset="-122"/>
              </a:rPr>
              <a:t>·</a:t>
            </a:r>
            <a:r>
              <a:rPr lang="en-US" altLang="zh-CN"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smtClean="0">
                <a:solidFill>
                  <a:schemeClr val="accent1">
                    <a:lumMod val="75000"/>
                  </a:schemeClr>
                </a:solidFill>
                <a:latin typeface="微软雅黑" pitchFamily="34" charset="-122"/>
                <a:ea typeface="微软雅黑" pitchFamily="34" charset="-122"/>
                <a:sym typeface="微软雅黑" pitchFamily="34" charset="-122"/>
              </a:rPr>
              <a:t>内容观察者的使用</a:t>
            </a:r>
            <a:endParaRPr lang="en-US" altLang="zh-CN" smtClean="0">
              <a:solidFill>
                <a:schemeClr val="accent1">
                  <a:lumMod val="75000"/>
                </a:schemeClr>
              </a:solidFill>
              <a:latin typeface="微软雅黑" pitchFamily="34" charset="-122"/>
              <a:ea typeface="微软雅黑" pitchFamily="34" charset="-122"/>
              <a:sym typeface="微软雅黑" pitchFamily="34" charset="-122"/>
            </a:endParaRPr>
          </a:p>
        </p:txBody>
      </p:sp>
      <p:sp>
        <p:nvSpPr>
          <p:cNvPr id="5" name="矩形 4"/>
          <p:cNvSpPr/>
          <p:nvPr/>
        </p:nvSpPr>
        <p:spPr>
          <a:xfrm>
            <a:off x="2752725" y="5538788"/>
            <a:ext cx="4572000" cy="923330"/>
          </a:xfrm>
          <a:prstGeom prst="rect">
            <a:avLst/>
          </a:prstGeom>
        </p:spPr>
        <p:txBody>
          <a:bodyPr>
            <a:spAutoFit/>
          </a:bodyPr>
          <a:lstStyle/>
          <a:p>
            <a:pPr>
              <a:lnSpc>
                <a:spcPct val="150000"/>
              </a:lnSpc>
              <a:buFont typeface="Arial" pitchFamily="34" charset="0"/>
              <a:buNone/>
              <a:defRPr/>
            </a:pPr>
            <a:r>
              <a:rPr lang="en-US" altLang="zh-CN" b="1">
                <a:solidFill>
                  <a:schemeClr val="accent1">
                    <a:lumMod val="75000"/>
                  </a:schemeClr>
                </a:solidFill>
                <a:latin typeface="微软雅黑" pitchFamily="34" charset="-122"/>
                <a:ea typeface="微软雅黑" pitchFamily="34" charset="-122"/>
                <a:sym typeface="微软雅黑" pitchFamily="34" charset="-122"/>
              </a:rPr>
              <a:t>· </a:t>
            </a:r>
            <a:r>
              <a:rPr lang="zh-CN" altLang="en-US" smtClean="0">
                <a:solidFill>
                  <a:schemeClr val="accent1">
                    <a:lumMod val="75000"/>
                  </a:schemeClr>
                </a:solidFill>
                <a:latin typeface="微软雅黑" pitchFamily="34" charset="-122"/>
                <a:ea typeface="微软雅黑" pitchFamily="34" charset="-122"/>
                <a:sym typeface="微软雅黑" pitchFamily="34" charset="-122"/>
              </a:rPr>
              <a:t>内容提供者简介</a:t>
            </a:r>
            <a:endParaRPr lang="en-US" altLang="zh-CN" smtClean="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smtClean="0">
                <a:solidFill>
                  <a:schemeClr val="accent1">
                    <a:lumMod val="75000"/>
                  </a:schemeClr>
                </a:solidFill>
                <a:latin typeface="微软雅黑" pitchFamily="34" charset="-122"/>
                <a:ea typeface="微软雅黑" pitchFamily="34" charset="-122"/>
                <a:sym typeface="微软雅黑" pitchFamily="34" charset="-122"/>
              </a:rPr>
              <a:t>·</a:t>
            </a:r>
            <a:r>
              <a:rPr lang="en-US" altLang="zh-CN" smtClean="0">
                <a:solidFill>
                  <a:schemeClr val="accent1">
                    <a:lumMod val="75000"/>
                  </a:schemeClr>
                </a:solidFill>
                <a:latin typeface="微软雅黑" pitchFamily="34" charset="-122"/>
                <a:ea typeface="微软雅黑" pitchFamily="34" charset="-122"/>
                <a:sym typeface="微软雅黑" pitchFamily="34" charset="-122"/>
              </a:rPr>
              <a:t> </a:t>
            </a:r>
            <a:r>
              <a:rPr lang="zh-CN" altLang="en-US" smtClean="0">
                <a:solidFill>
                  <a:schemeClr val="accent1">
                    <a:lumMod val="75000"/>
                  </a:schemeClr>
                </a:solidFill>
                <a:latin typeface="微软雅黑" pitchFamily="34" charset="-122"/>
                <a:ea typeface="微软雅黑" pitchFamily="34" charset="-122"/>
                <a:sym typeface="微软雅黑" pitchFamily="34" charset="-122"/>
              </a:rPr>
              <a:t>内容提供者的创建       </a:t>
            </a:r>
            <a:endParaRPr lang="zh-CN" altLang="en-US" dirty="0">
              <a:solidFill>
                <a:schemeClr val="accent1">
                  <a:lumMod val="75000"/>
                </a:schemeClr>
              </a:solidFill>
              <a:latin typeface="微软雅黑" pitchFamily="34" charset="-122"/>
              <a:ea typeface="微软雅黑" pitchFamily="34" charset="-122"/>
              <a:sym typeface="微软雅黑" pitchFamily="34" charset="-122"/>
            </a:endParaRPr>
          </a:p>
        </p:txBody>
      </p:sp>
      <p:pic>
        <p:nvPicPr>
          <p:cNvPr id="1026" name="Picture 2" descr="C:\Users\admin\Desktop\u=2190866901,1161307542&amp;fm=20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685" y="5564261"/>
            <a:ext cx="961083" cy="96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477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328498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097740" y="4211796"/>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a:t>
            </a:r>
            <a:r>
              <a:rPr lang="en-US" altLang="zh-CN" sz="2400" dirty="0" smtClean="0">
                <a:solidFill>
                  <a:srgbClr val="7F7F7F"/>
                </a:solidFill>
                <a:latin typeface="Impact" pitchFamily="34" charset="0"/>
                <a:ea typeface="微软雅黑" pitchFamily="34" charset="-122"/>
              </a:rPr>
              <a:t>.4</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内容观察者的使用</a:t>
            </a:r>
            <a:endParaRPr lang="zh-CN" altLang="en-US" sz="2400" dirty="0">
              <a:solidFill>
                <a:srgbClr val="7F7F7F"/>
              </a:solidFill>
              <a:latin typeface="Impact" pitchFamily="34" charset="0"/>
              <a:ea typeface="微软雅黑" pitchFamily="34" charset="-122"/>
            </a:endParaRPr>
          </a:p>
        </p:txBody>
      </p:sp>
      <p:sp>
        <p:nvSpPr>
          <p:cNvPr id="4" name="TextBox 6"/>
          <p:cNvSpPr txBox="1"/>
          <p:nvPr/>
        </p:nvSpPr>
        <p:spPr>
          <a:xfrm>
            <a:off x="1097740" y="197954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8.1    </a:t>
            </a:r>
            <a:r>
              <a:rPr lang="zh-CN" altLang="en-US" sz="2400" dirty="0">
                <a:solidFill>
                  <a:srgbClr val="7F7F7F"/>
                </a:solidFill>
                <a:latin typeface="Impact" pitchFamily="34" charset="0"/>
                <a:ea typeface="微软雅黑" pitchFamily="34" charset="-122"/>
              </a:rPr>
              <a:t>内容提供者简介 </a:t>
            </a:r>
          </a:p>
        </p:txBody>
      </p:sp>
      <p:sp>
        <p:nvSpPr>
          <p:cNvPr id="5" name="TextBox 10"/>
          <p:cNvSpPr txBox="1"/>
          <p:nvPr/>
        </p:nvSpPr>
        <p:spPr>
          <a:xfrm>
            <a:off x="1097740" y="2723631"/>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8.2    </a:t>
            </a:r>
            <a:r>
              <a:rPr lang="zh-CN" altLang="en-US" sz="2400" dirty="0">
                <a:solidFill>
                  <a:srgbClr val="7F7F7F"/>
                </a:solidFill>
                <a:latin typeface="Impact" pitchFamily="34" charset="0"/>
                <a:ea typeface="微软雅黑" pitchFamily="34" charset="-122"/>
              </a:rPr>
              <a:t>内容提供者的创建</a:t>
            </a:r>
          </a:p>
        </p:txBody>
      </p:sp>
      <p:sp>
        <p:nvSpPr>
          <p:cNvPr id="6" name="TextBox 11"/>
          <p:cNvSpPr txBox="1"/>
          <p:nvPr/>
        </p:nvSpPr>
        <p:spPr>
          <a:xfrm>
            <a:off x="1097740" y="3467714"/>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8.3    </a:t>
            </a:r>
            <a:r>
              <a:rPr lang="zh-CN" altLang="en-US" sz="2400" dirty="0">
                <a:solidFill>
                  <a:schemeClr val="bg1"/>
                </a:solidFill>
                <a:latin typeface="Impact" pitchFamily="34" charset="0"/>
                <a:ea typeface="微软雅黑" pitchFamily="34" charset="-122"/>
              </a:rPr>
              <a:t>内容提供者的使用 </a:t>
            </a: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644566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28" name="TextBox 27"/>
          <p:cNvSpPr txBox="1"/>
          <p:nvPr/>
        </p:nvSpPr>
        <p:spPr>
          <a:xfrm>
            <a:off x="696913" y="1794296"/>
            <a:ext cx="7796212" cy="4226991"/>
          </a:xfrm>
          <a:prstGeom prst="rect">
            <a:avLst/>
          </a:prstGeom>
          <a:solidFill>
            <a:schemeClr val="bg1"/>
          </a:solidFill>
          <a:ln>
            <a:noFill/>
          </a:ln>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Uri uri = Uri.parse("content://cn.itcast.mycontentprovider/person"); </a:t>
            </a:r>
            <a:endParaRPr lang="zh-CN" altLang="zh-CN" sz="1600" dirty="0"/>
          </a:p>
          <a:p>
            <a:r>
              <a:rPr lang="en-US" altLang="zh-CN" sz="1600" dirty="0"/>
              <a:t>    ContentResolver resolver = context.getContentResolver();</a:t>
            </a:r>
            <a:endParaRPr lang="zh-CN" altLang="zh-CN" sz="1600" dirty="0"/>
          </a:p>
          <a:p>
            <a:r>
              <a:rPr lang="en-US" altLang="zh-CN" sz="1600" dirty="0"/>
              <a:t>    Cursor cursor = resolver.query(uri, new String[] { "address", "date","type", "body" }, </a:t>
            </a:r>
          </a:p>
          <a:p>
            <a:r>
              <a:rPr lang="en-US" altLang="zh-CN" sz="1600" dirty="0"/>
              <a:t>			    null, null, null);</a:t>
            </a:r>
          </a:p>
          <a:p>
            <a:r>
              <a:rPr lang="en-US" altLang="zh-CN" sz="1600" dirty="0"/>
              <a:t>    while (cursor.moveToNext()) {</a:t>
            </a:r>
            <a:endParaRPr lang="zh-CN" altLang="zh-CN" sz="1600" dirty="0"/>
          </a:p>
          <a:p>
            <a:r>
              <a:rPr lang="en-US" altLang="zh-CN" sz="1600" dirty="0"/>
              <a:t>        String address = cursor.getString(0); </a:t>
            </a:r>
            <a:endParaRPr lang="zh-CN" altLang="zh-CN" sz="1600" dirty="0"/>
          </a:p>
          <a:p>
            <a:r>
              <a:rPr lang="en-US" altLang="zh-CN" sz="1600" dirty="0"/>
              <a:t>        long date = cursor.getLong(1);</a:t>
            </a:r>
            <a:endParaRPr lang="zh-CN" altLang="zh-CN" sz="1600" dirty="0"/>
          </a:p>
          <a:p>
            <a:r>
              <a:rPr lang="en-US" altLang="zh-CN" sz="1600" dirty="0"/>
              <a:t>        int type = cursor.getInt(2);</a:t>
            </a:r>
            <a:endParaRPr lang="zh-CN" altLang="zh-CN" sz="1600" dirty="0"/>
          </a:p>
          <a:p>
            <a:r>
              <a:rPr lang="en-US" altLang="zh-CN" sz="1600" dirty="0"/>
              <a:t>        String body = cursor.getString(3);</a:t>
            </a:r>
            <a:endParaRPr lang="zh-CN" altLang="zh-CN" sz="1600" dirty="0"/>
          </a:p>
          <a:p>
            <a:r>
              <a:rPr lang="en-US" altLang="zh-CN" sz="1600" dirty="0"/>
              <a:t>    }</a:t>
            </a:r>
            <a:endParaRPr lang="zh-CN" altLang="zh-CN" sz="1600" dirty="0"/>
          </a:p>
          <a:p>
            <a:r>
              <a:rPr lang="en-US" altLang="zh-CN" sz="1600" dirty="0"/>
              <a:t>    cursor.close();</a:t>
            </a:r>
            <a:endParaRPr lang="zh-CN" altLang="zh-CN" sz="1600" dirty="0"/>
          </a:p>
        </p:txBody>
      </p:sp>
      <p:sp>
        <p:nvSpPr>
          <p:cNvPr id="1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8.3.1  </a:t>
            </a:r>
            <a:r>
              <a:rPr lang="zh-CN" altLang="en-US" sz="3200" b="1">
                <a:solidFill>
                  <a:srgbClr val="006BA9"/>
                </a:solidFill>
                <a:latin typeface="微软雅黑" pitchFamily="34" charset="-122"/>
                <a:ea typeface="微软雅黑" pitchFamily="34" charset="-122"/>
                <a:sym typeface="宋体" charset="-122"/>
              </a:rPr>
              <a:t>访问内容提供者</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99789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40" name="椭圆 39"/>
          <p:cNvSpPr/>
          <p:nvPr/>
        </p:nvSpPr>
        <p:spPr bwMode="auto">
          <a:xfrm rot="574600">
            <a:off x="775737" y="1944464"/>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41" name="TextBox 40"/>
          <p:cNvSpPr txBox="1"/>
          <p:nvPr/>
        </p:nvSpPr>
        <p:spPr>
          <a:xfrm>
            <a:off x="785177" y="1949806"/>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2" name="直接连接符 41"/>
          <p:cNvCxnSpPr/>
          <p:nvPr/>
        </p:nvCxnSpPr>
        <p:spPr>
          <a:xfrm>
            <a:off x="957008" y="2304086"/>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3" name="椭圆 42"/>
          <p:cNvSpPr/>
          <p:nvPr/>
        </p:nvSpPr>
        <p:spPr bwMode="auto">
          <a:xfrm rot="574600">
            <a:off x="777956" y="2747224"/>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44" name="TextBox 43"/>
          <p:cNvSpPr txBox="1"/>
          <p:nvPr/>
        </p:nvSpPr>
        <p:spPr>
          <a:xfrm>
            <a:off x="791358" y="2729824"/>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5" name="直接连接符 44"/>
          <p:cNvCxnSpPr/>
          <p:nvPr/>
        </p:nvCxnSpPr>
        <p:spPr>
          <a:xfrm>
            <a:off x="974322" y="3119422"/>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6" name="椭圆 45"/>
          <p:cNvSpPr/>
          <p:nvPr/>
        </p:nvSpPr>
        <p:spPr bwMode="auto">
          <a:xfrm rot="574600">
            <a:off x="781918" y="4695022"/>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47" name="TextBox 46"/>
          <p:cNvSpPr txBox="1"/>
          <p:nvPr/>
        </p:nvSpPr>
        <p:spPr>
          <a:xfrm>
            <a:off x="791358" y="4700364"/>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48" name="直接连接符 47"/>
          <p:cNvCxnSpPr/>
          <p:nvPr/>
        </p:nvCxnSpPr>
        <p:spPr>
          <a:xfrm>
            <a:off x="992079" y="5069696"/>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9" name="矩形 48"/>
          <p:cNvSpPr/>
          <p:nvPr/>
        </p:nvSpPr>
        <p:spPr>
          <a:xfrm>
            <a:off x="1172092" y="1958992"/>
            <a:ext cx="1151277"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功能描述：</a:t>
            </a:r>
            <a:endParaRPr lang="en-US" altLang="zh-CN" sz="1400" b="1" kern="0" dirty="0">
              <a:solidFill>
                <a:srgbClr val="0070C0"/>
              </a:solidFill>
              <a:latin typeface="微软雅黑" pitchFamily="34" charset="-122"/>
              <a:ea typeface="微软雅黑" pitchFamily="34" charset="-122"/>
            </a:endParaRPr>
          </a:p>
        </p:txBody>
      </p:sp>
      <p:sp>
        <p:nvSpPr>
          <p:cNvPr id="50" name="矩形 49"/>
          <p:cNvSpPr/>
          <p:nvPr/>
        </p:nvSpPr>
        <p:spPr>
          <a:xfrm>
            <a:off x="1165912" y="2729824"/>
            <a:ext cx="1157458"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技术要点：</a:t>
            </a:r>
            <a:endParaRPr lang="en-US" altLang="zh-CN" sz="1400" b="1" kern="0" dirty="0">
              <a:solidFill>
                <a:srgbClr val="0070C0"/>
              </a:solidFill>
              <a:latin typeface="微软雅黑" pitchFamily="34" charset="-122"/>
              <a:ea typeface="微软雅黑" pitchFamily="34" charset="-122"/>
            </a:endParaRPr>
          </a:p>
        </p:txBody>
      </p:sp>
      <p:sp>
        <p:nvSpPr>
          <p:cNvPr id="51" name="矩形 50"/>
          <p:cNvSpPr/>
          <p:nvPr/>
        </p:nvSpPr>
        <p:spPr>
          <a:xfrm>
            <a:off x="2443159" y="3354907"/>
            <a:ext cx="3776734" cy="1725088"/>
          </a:xfrm>
          <a:prstGeom prst="rect">
            <a:avLst/>
          </a:prstGeom>
        </p:spPr>
        <p:txBody>
          <a:bodyPr wrap="square">
            <a:spAutoFit/>
          </a:bodyPr>
          <a:lstStyle/>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找到系统短信的</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ContentProvider</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Uri</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地址</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了解系统短信的数据库文件</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用户交互界面的设计与实现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体类（</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SmsInfo.java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面逻辑代码的设计与实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添加读取短信权限</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p:txBody>
      </p:sp>
      <p:sp>
        <p:nvSpPr>
          <p:cNvPr id="52" name="圆角矩形 51"/>
          <p:cNvSpPr/>
          <p:nvPr/>
        </p:nvSpPr>
        <p:spPr>
          <a:xfrm>
            <a:off x="836686" y="5348905"/>
            <a:ext cx="5400000" cy="360000"/>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a:r>
              <a:rPr lang="zh-CN" altLang="en-US" b="1" kern="0" dirty="0">
                <a:solidFill>
                  <a:sysClr val="window" lastClr="FFFFFF"/>
                </a:solidFill>
                <a:latin typeface="Arial"/>
                <a:ea typeface="宋体"/>
              </a:rPr>
              <a:t>案例代码（详见教材</a:t>
            </a:r>
            <a:r>
              <a:rPr lang="en-US" altLang="zh-CN" b="1" kern="0" dirty="0">
                <a:solidFill>
                  <a:sysClr val="window" lastClr="FFFFFF"/>
                </a:solidFill>
                <a:latin typeface="Arial"/>
                <a:ea typeface="宋体"/>
              </a:rPr>
              <a:t>P4—P10</a:t>
            </a:r>
            <a:r>
              <a:rPr lang="zh-CN" altLang="en-US" b="1" kern="0" dirty="0">
                <a:solidFill>
                  <a:sysClr val="window" lastClr="FFFFFF"/>
                </a:solidFill>
                <a:latin typeface="Arial"/>
                <a:ea typeface="宋体"/>
              </a:rPr>
              <a:t>）</a:t>
            </a:r>
            <a:endParaRPr lang="en-US" altLang="zh-CN" b="1" kern="0" dirty="0">
              <a:solidFill>
                <a:sysClr val="window" lastClr="FFFFFF"/>
              </a:solidFill>
              <a:latin typeface="Arial"/>
              <a:ea typeface="宋体"/>
            </a:endParaRPr>
          </a:p>
        </p:txBody>
      </p:sp>
      <p:sp>
        <p:nvSpPr>
          <p:cNvPr id="53" name="矩形 52"/>
          <p:cNvSpPr/>
          <p:nvPr/>
        </p:nvSpPr>
        <p:spPr>
          <a:xfrm>
            <a:off x="1172092" y="4647947"/>
            <a:ext cx="1135247" cy="345094"/>
          </a:xfrm>
          <a:prstGeom prst="rect">
            <a:avLst/>
          </a:prstGeom>
        </p:spPr>
        <p:txBody>
          <a:bodyPr wrap="non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实现步骤： </a:t>
            </a:r>
          </a:p>
        </p:txBody>
      </p:sp>
      <p:sp>
        <p:nvSpPr>
          <p:cNvPr id="54" name="矩形 53"/>
          <p:cNvSpPr/>
          <p:nvPr/>
        </p:nvSpPr>
        <p:spPr>
          <a:xfrm>
            <a:off x="2443159" y="1967870"/>
            <a:ext cx="1261884"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查看系统短信。</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55" name="矩形 54"/>
          <p:cNvSpPr/>
          <p:nvPr/>
        </p:nvSpPr>
        <p:spPr>
          <a:xfrm>
            <a:off x="2443159" y="2511623"/>
            <a:ext cx="2856872" cy="610936"/>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使用</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ContentResolver</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查询</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ContentProvider</a:t>
            </a:r>
          </a:p>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共享出来的数据。</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pic>
        <p:nvPicPr>
          <p:cNvPr id="56" name="图片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2330" y="1916832"/>
            <a:ext cx="2123076"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标题 1"/>
          <p:cNvSpPr>
            <a:spLocks noChangeArrowheads="1"/>
          </p:cNvSpPr>
          <p:nvPr/>
        </p:nvSpPr>
        <p:spPr bwMode="auto">
          <a:xfrm>
            <a:off x="1655985" y="188640"/>
            <a:ext cx="644440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8.3.2  </a:t>
            </a:r>
            <a:r>
              <a:rPr lang="zh-CN" altLang="en-US" sz="3200" b="1">
                <a:solidFill>
                  <a:srgbClr val="006BA9"/>
                </a:solidFill>
                <a:latin typeface="微软雅黑" pitchFamily="34" charset="-122"/>
                <a:ea typeface="微软雅黑" pitchFamily="34" charset="-122"/>
                <a:sym typeface="宋体" charset="-122"/>
              </a:rPr>
              <a:t>实战演练</a:t>
            </a:r>
            <a:r>
              <a:rPr lang="en-US" altLang="zh-CN" sz="3200" b="1">
                <a:solidFill>
                  <a:srgbClr val="006BA9"/>
                </a:solidFill>
                <a:latin typeface="微软雅黑" pitchFamily="34" charset="-122"/>
                <a:ea typeface="微软雅黑" pitchFamily="34" charset="-122"/>
                <a:sym typeface="宋体" charset="-122"/>
              </a:rPr>
              <a:t>——</a:t>
            </a:r>
            <a:r>
              <a:rPr lang="zh-CN" altLang="en-US" sz="3200" b="1">
                <a:solidFill>
                  <a:srgbClr val="006BA9"/>
                </a:solidFill>
                <a:latin typeface="微软雅黑" pitchFamily="34" charset="-122"/>
                <a:ea typeface="微软雅黑" pitchFamily="34" charset="-122"/>
                <a:sym typeface="宋体" charset="-122"/>
              </a:rPr>
              <a:t>查看短信的喵</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384094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4077072"/>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097740" y="4211796"/>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8.4    </a:t>
            </a:r>
            <a:r>
              <a:rPr lang="zh-CN" altLang="en-US" sz="2400" dirty="0">
                <a:solidFill>
                  <a:schemeClr val="bg1"/>
                </a:solidFill>
                <a:latin typeface="Impact" pitchFamily="34" charset="0"/>
                <a:ea typeface="微软雅黑" pitchFamily="34" charset="-122"/>
              </a:rPr>
              <a:t>内容观察者的使用</a:t>
            </a:r>
          </a:p>
        </p:txBody>
      </p:sp>
      <p:sp>
        <p:nvSpPr>
          <p:cNvPr id="4" name="TextBox 6"/>
          <p:cNvSpPr txBox="1"/>
          <p:nvPr/>
        </p:nvSpPr>
        <p:spPr>
          <a:xfrm>
            <a:off x="1097740" y="197954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8.1    </a:t>
            </a:r>
            <a:r>
              <a:rPr lang="zh-CN" altLang="en-US" sz="2400" dirty="0">
                <a:solidFill>
                  <a:srgbClr val="7F7F7F"/>
                </a:solidFill>
                <a:latin typeface="Impact" pitchFamily="34" charset="0"/>
                <a:ea typeface="微软雅黑" pitchFamily="34" charset="-122"/>
              </a:rPr>
              <a:t>内容提供者简介 </a:t>
            </a:r>
          </a:p>
        </p:txBody>
      </p:sp>
      <p:sp>
        <p:nvSpPr>
          <p:cNvPr id="5" name="TextBox 10"/>
          <p:cNvSpPr txBox="1"/>
          <p:nvPr/>
        </p:nvSpPr>
        <p:spPr>
          <a:xfrm>
            <a:off x="1097740" y="2723631"/>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8.2    </a:t>
            </a:r>
            <a:r>
              <a:rPr lang="zh-CN" altLang="en-US" sz="2400" dirty="0">
                <a:solidFill>
                  <a:srgbClr val="7F7F7F"/>
                </a:solidFill>
                <a:latin typeface="Impact" pitchFamily="34" charset="0"/>
                <a:ea typeface="微软雅黑" pitchFamily="34" charset="-122"/>
              </a:rPr>
              <a:t>内容提供者的创建</a:t>
            </a:r>
          </a:p>
        </p:txBody>
      </p:sp>
      <p:sp>
        <p:nvSpPr>
          <p:cNvPr id="6" name="TextBox 11"/>
          <p:cNvSpPr txBox="1"/>
          <p:nvPr/>
        </p:nvSpPr>
        <p:spPr>
          <a:xfrm>
            <a:off x="1097740" y="346771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8.3    </a:t>
            </a:r>
            <a:r>
              <a:rPr lang="zh-CN" altLang="en-US" sz="2400" dirty="0">
                <a:solidFill>
                  <a:srgbClr val="7F7F7F"/>
                </a:solidFill>
                <a:latin typeface="Impact" pitchFamily="34" charset="0"/>
                <a:ea typeface="微软雅黑" pitchFamily="34" charset="-122"/>
              </a:rPr>
              <a:t>内容提供者的使用 </a:t>
            </a: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720035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327284"/>
            <a:ext cx="8102600" cy="498203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704904" y="95580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内容观察者</a:t>
            </a:r>
          </a:p>
        </p:txBody>
      </p:sp>
      <p:sp>
        <p:nvSpPr>
          <p:cNvPr id="1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8" name="内容占位符 2"/>
          <p:cNvSpPr txBox="1">
            <a:spLocks/>
          </p:cNvSpPr>
          <p:nvPr/>
        </p:nvSpPr>
        <p:spPr bwMode="auto">
          <a:xfrm>
            <a:off x="481013" y="2052886"/>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内容观察者（</a:t>
            </a:r>
            <a:r>
              <a:rPr lang="en-US" altLang="zh-CN" sz="2000" dirty="0" err="1"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）是用来观察指定</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所代表的数据的，当</a:t>
            </a:r>
            <a:r>
              <a:rPr lang="en-US" altLang="zh-CN" sz="2000" dirty="0" err="1"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观察到指定</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代表的数据发生变化时，就会触发</a:t>
            </a:r>
            <a:r>
              <a:rPr lang="en-US" altLang="zh-CN" sz="2000" dirty="0" err="1" smtClean="0">
                <a:latin typeface="Times New Roman" panose="02020603050405020304" pitchFamily="18" charset="0"/>
                <a:cs typeface="Times New Roman" panose="02020603050405020304" pitchFamily="18" charset="0"/>
              </a:rPr>
              <a:t>onChange</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方法，在该方法中使用</a:t>
            </a:r>
            <a:r>
              <a:rPr lang="en-US" altLang="zh-CN" sz="2000" dirty="0" err="1" smtClean="0">
                <a:latin typeface="Times New Roman" panose="02020603050405020304" pitchFamily="18" charset="0"/>
                <a:cs typeface="Times New Roman" panose="02020603050405020304" pitchFamily="18" charset="0"/>
              </a:rPr>
              <a:t>ContentResovler</a:t>
            </a:r>
            <a:r>
              <a:rPr lang="zh-CN" altLang="en-US" sz="2000" dirty="0" smtClean="0">
                <a:latin typeface="Times New Roman" panose="02020603050405020304" pitchFamily="18" charset="0"/>
                <a:cs typeface="Times New Roman" panose="02020603050405020304" pitchFamily="18" charset="0"/>
              </a:rPr>
              <a:t>可以查询到变化的数据。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要使用</a:t>
            </a:r>
            <a:r>
              <a:rPr lang="en-US" altLang="zh-CN" sz="2000" dirty="0" err="1" smtClean="0">
                <a:latin typeface="Times New Roman" panose="02020603050405020304" pitchFamily="18" charset="0"/>
                <a:cs typeface="Times New Roman" panose="02020603050405020304" pitchFamily="18" charset="0"/>
              </a:rPr>
              <a:t>ContentObserver</a:t>
            </a:r>
            <a:r>
              <a:rPr lang="zh-CN" altLang="en-US" sz="2000" dirty="0" smtClean="0">
                <a:latin typeface="Times New Roman" panose="02020603050405020304" pitchFamily="18" charset="0"/>
                <a:cs typeface="Times New Roman" panose="02020603050405020304" pitchFamily="18" charset="0"/>
              </a:rPr>
              <a:t>观察数据变化，就必须在</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的</a:t>
            </a:r>
            <a:r>
              <a:rPr lang="en-US" altLang="zh-CN" sz="2000" dirty="0" smtClean="0">
                <a:latin typeface="Times New Roman" panose="02020603050405020304" pitchFamily="18" charset="0"/>
                <a:cs typeface="Times New Roman" panose="02020603050405020304" pitchFamily="18" charset="0"/>
              </a:rPr>
              <a:t>delete()</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insert()</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update()</a:t>
            </a:r>
            <a:r>
              <a:rPr lang="zh-CN" altLang="en-US" sz="2000" dirty="0" smtClean="0">
                <a:latin typeface="Times New Roman" panose="02020603050405020304" pitchFamily="18" charset="0"/>
                <a:cs typeface="Times New Roman" panose="02020603050405020304" pitchFamily="18" charset="0"/>
              </a:rPr>
              <a:t>方法中调用</a:t>
            </a: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的</a:t>
            </a:r>
            <a:r>
              <a:rPr lang="en-US" altLang="zh-CN" sz="2000" dirty="0" err="1" smtClean="0">
                <a:latin typeface="Times New Roman" panose="02020603050405020304" pitchFamily="18" charset="0"/>
                <a:cs typeface="Times New Roman" panose="02020603050405020304" pitchFamily="18" charset="0"/>
              </a:rPr>
              <a:t>notifyChange</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方法。</a:t>
            </a:r>
            <a:endParaRPr lang="en-US" altLang="zh-CN" sz="2000" dirty="0" smtClean="0">
              <a:latin typeface="Times New Roman" panose="02020603050405020304" pitchFamily="18" charset="0"/>
              <a:cs typeface="Times New Roman" panose="02020603050405020304" pitchFamily="18" charset="0"/>
            </a:endParaRPr>
          </a:p>
        </p:txBody>
      </p:sp>
      <p:sp>
        <p:nvSpPr>
          <p:cNvPr id="6"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8.4.1  </a:t>
            </a:r>
            <a:r>
              <a:rPr lang="zh-CN" altLang="en-US" sz="3200" b="1">
                <a:solidFill>
                  <a:srgbClr val="006BA9"/>
                </a:solidFill>
                <a:latin typeface="微软雅黑" pitchFamily="34" charset="-122"/>
                <a:ea typeface="微软雅黑" pitchFamily="34" charset="-122"/>
                <a:sym typeface="宋体" charset="-122"/>
              </a:rPr>
              <a:t>内容观察者简介 </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078405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325290"/>
            <a:ext cx="8102600" cy="4886945"/>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580112" y="953815"/>
            <a:ext cx="2736304"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itchFamily="34" charset="-122"/>
                <a:ea typeface="微软雅黑" pitchFamily="34" charset="-122"/>
              </a:rPr>
              <a:t>内容观察者常用</a:t>
            </a:r>
            <a:r>
              <a:rPr lang="zh-CN" altLang="en-US" dirty="0">
                <a:solidFill>
                  <a:schemeClr val="bg1"/>
                </a:solidFill>
                <a:latin typeface="微软雅黑" pitchFamily="34" charset="-122"/>
                <a:ea typeface="微软雅黑" pitchFamily="34" charset="-122"/>
              </a:rPr>
              <a:t>方法</a:t>
            </a:r>
          </a:p>
        </p:txBody>
      </p:sp>
      <p:sp>
        <p:nvSpPr>
          <p:cNvPr id="7" name="内容占位符 2"/>
          <p:cNvSpPr txBox="1">
            <a:spLocks/>
          </p:cNvSpPr>
          <p:nvPr/>
        </p:nvSpPr>
        <p:spPr bwMode="auto">
          <a:xfrm>
            <a:off x="481013" y="1826396"/>
            <a:ext cx="7975600" cy="6163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ContentObserver</a:t>
            </a:r>
            <a:r>
              <a:rPr lang="zh-CN" altLang="en-US" sz="2000" dirty="0" smtClean="0"/>
              <a:t>的两个常用方法：</a:t>
            </a:r>
            <a:endParaRPr lang="en-US" altLang="zh-CN" sz="2000" dirty="0" smtClean="0"/>
          </a:p>
        </p:txBody>
      </p:sp>
      <p:sp>
        <p:nvSpPr>
          <p:cNvPr id="9" name="折角形 8"/>
          <p:cNvSpPr/>
          <p:nvPr/>
        </p:nvSpPr>
        <p:spPr>
          <a:xfrm>
            <a:off x="1259632" y="2442731"/>
            <a:ext cx="6731756" cy="1800200"/>
          </a:xfrm>
          <a:prstGeom prst="foldedCorner">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2">
              <a:lnSpc>
                <a:spcPct val="150000"/>
              </a:lnSpc>
              <a:defRPr/>
            </a:pPr>
            <a:r>
              <a:rPr lang="en-US" altLang="zh-CN" dirty="0" smtClean="0">
                <a:solidFill>
                  <a:schemeClr val="tx1"/>
                </a:solidFill>
                <a:latin typeface="Times New Roman" panose="02020603050405020304" pitchFamily="18" charset="0"/>
                <a:cs typeface="Times New Roman" panose="02020603050405020304" pitchFamily="18" charset="0"/>
              </a:rPr>
              <a:t>public </a:t>
            </a:r>
            <a:r>
              <a:rPr lang="en-US" altLang="zh-CN" dirty="0">
                <a:solidFill>
                  <a:schemeClr val="tx1"/>
                </a:solidFill>
                <a:latin typeface="Times New Roman" panose="02020603050405020304" pitchFamily="18" charset="0"/>
                <a:cs typeface="Times New Roman" panose="02020603050405020304" pitchFamily="18" charset="0"/>
              </a:rPr>
              <a:t>void ContentObserver(Handler handler) </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	ContentObserver</a:t>
            </a:r>
            <a:r>
              <a:rPr lang="zh-CN" altLang="en-US" dirty="0">
                <a:solidFill>
                  <a:schemeClr val="tx1"/>
                </a:solidFill>
                <a:latin typeface="Times New Roman" panose="02020603050405020304" pitchFamily="18" charset="0"/>
                <a:cs typeface="Times New Roman" panose="02020603050405020304" pitchFamily="18" charset="0"/>
              </a:rPr>
              <a:t>的派生类都需要调用该构造方法。参数可以是主线程</a:t>
            </a:r>
            <a:r>
              <a:rPr lang="en-US" altLang="zh-CN" dirty="0">
                <a:solidFill>
                  <a:schemeClr val="tx1"/>
                </a:solidFill>
                <a:latin typeface="Times New Roman" panose="02020603050405020304" pitchFamily="18" charset="0"/>
                <a:cs typeface="Times New Roman" panose="02020603050405020304" pitchFamily="18" charset="0"/>
              </a:rPr>
              <a:t>Handler</a:t>
            </a:r>
            <a:r>
              <a:rPr lang="zh-CN" altLang="en-US" dirty="0">
                <a:solidFill>
                  <a:schemeClr val="tx1"/>
                </a:solidFill>
                <a:latin typeface="Times New Roman" panose="02020603050405020304" pitchFamily="18" charset="0"/>
                <a:cs typeface="Times New Roman" panose="02020603050405020304" pitchFamily="18" charset="0"/>
              </a:rPr>
              <a:t>，也可以是任何</a:t>
            </a:r>
            <a:r>
              <a:rPr lang="en-US" altLang="zh-CN" dirty="0">
                <a:solidFill>
                  <a:schemeClr val="tx1"/>
                </a:solidFill>
                <a:latin typeface="Times New Roman" panose="02020603050405020304" pitchFamily="18" charset="0"/>
                <a:cs typeface="Times New Roman" panose="02020603050405020304" pitchFamily="18" charset="0"/>
              </a:rPr>
              <a:t>Handler</a:t>
            </a:r>
            <a:r>
              <a:rPr lang="zh-CN" altLang="en-US" dirty="0">
                <a:solidFill>
                  <a:schemeClr val="tx1"/>
                </a:solidFill>
                <a:latin typeface="Times New Roman" panose="02020603050405020304" pitchFamily="18" charset="0"/>
                <a:cs typeface="Times New Roman" panose="02020603050405020304" pitchFamily="18" charset="0"/>
              </a:rPr>
              <a:t>对象（</a:t>
            </a:r>
            <a:r>
              <a:rPr lang="en-US" altLang="zh-CN" dirty="0">
                <a:solidFill>
                  <a:schemeClr val="tx1"/>
                </a:solidFill>
                <a:latin typeface="Times New Roman" panose="02020603050405020304" pitchFamily="18" charset="0"/>
                <a:cs typeface="Times New Roman" panose="02020603050405020304" pitchFamily="18" charset="0"/>
              </a:rPr>
              <a:t>Handler</a:t>
            </a:r>
            <a:r>
              <a:rPr lang="zh-CN" altLang="en-US" dirty="0">
                <a:solidFill>
                  <a:schemeClr val="tx1"/>
                </a:solidFill>
                <a:latin typeface="Times New Roman" panose="02020603050405020304" pitchFamily="18" charset="0"/>
                <a:cs typeface="Times New Roman" panose="02020603050405020304" pitchFamily="18" charset="0"/>
              </a:rPr>
              <a:t>将在第</a:t>
            </a:r>
            <a:r>
              <a:rPr lang="en-US" altLang="zh-CN" dirty="0">
                <a:solidFill>
                  <a:schemeClr val="tx1"/>
                </a:solidFill>
                <a:latin typeface="Times New Roman" panose="02020603050405020304" pitchFamily="18" charset="0"/>
                <a:cs typeface="Times New Roman" panose="02020603050405020304" pitchFamily="18" charset="0"/>
              </a:rPr>
              <a:t>9</a:t>
            </a:r>
            <a:r>
              <a:rPr lang="zh-CN" altLang="en-US" dirty="0">
                <a:solidFill>
                  <a:schemeClr val="tx1"/>
                </a:solidFill>
                <a:latin typeface="Times New Roman" panose="02020603050405020304" pitchFamily="18" charset="0"/>
                <a:cs typeface="Times New Roman" panose="02020603050405020304" pitchFamily="18" charset="0"/>
              </a:rPr>
              <a:t>章讲解</a:t>
            </a:r>
            <a:r>
              <a:rPr lang="zh-CN" altLang="en-US" dirty="0" smtClean="0">
                <a:solidFill>
                  <a:schemeClr val="tx1"/>
                </a:solidFill>
                <a:latin typeface="Times New Roman" panose="02020603050405020304" pitchFamily="18" charset="0"/>
                <a:cs typeface="Times New Roman" panose="02020603050405020304" pitchFamily="18" charset="0"/>
              </a:rPr>
              <a:t>）。</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0" name="折角形 9"/>
          <p:cNvSpPr/>
          <p:nvPr/>
        </p:nvSpPr>
        <p:spPr>
          <a:xfrm>
            <a:off x="1277388" y="4513067"/>
            <a:ext cx="6732000" cy="1386048"/>
          </a:xfrm>
          <a:prstGeom prst="foldedCorner">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lvl="2">
              <a:lnSpc>
                <a:spcPct val="150000"/>
              </a:lnSpc>
              <a:defRPr/>
            </a:pPr>
            <a:r>
              <a:rPr lang="en-US" altLang="zh-CN" dirty="0" smtClean="0">
                <a:solidFill>
                  <a:schemeClr val="tx1"/>
                </a:solidFill>
                <a:latin typeface="Times New Roman" panose="02020603050405020304" pitchFamily="18" charset="0"/>
                <a:cs typeface="Times New Roman" panose="02020603050405020304" pitchFamily="18" charset="0"/>
              </a:rPr>
              <a:t>public </a:t>
            </a:r>
            <a:r>
              <a:rPr lang="en-US" altLang="zh-CN" dirty="0">
                <a:solidFill>
                  <a:schemeClr val="tx1"/>
                </a:solidFill>
                <a:latin typeface="Times New Roman" panose="02020603050405020304" pitchFamily="18" charset="0"/>
                <a:cs typeface="Times New Roman" panose="02020603050405020304" pitchFamily="18" charset="0"/>
              </a:rPr>
              <a:t>void onChange(boolean selfChange) </a:t>
            </a:r>
            <a:r>
              <a:rPr lang="zh-CN" altLang="en-US" dirty="0">
                <a:solidFill>
                  <a:schemeClr val="tx1"/>
                </a:solidFill>
                <a:latin typeface="Times New Roman" panose="02020603050405020304" pitchFamily="18" charset="0"/>
                <a:cs typeface="Times New Roman" panose="02020603050405020304" pitchFamily="18" charset="0"/>
              </a:rPr>
              <a:t>： </a:t>
            </a:r>
            <a:endParaRPr lang="en-US" altLang="zh-CN" dirty="0">
              <a:solidFill>
                <a:schemeClr val="tx1"/>
              </a:solidFill>
              <a:latin typeface="Times New Roman" panose="02020603050405020304" pitchFamily="18" charset="0"/>
              <a:cs typeface="Times New Roman" panose="02020603050405020304" pitchFamily="18" charset="0"/>
            </a:endParaRPr>
          </a:p>
          <a:p>
            <a:pPr marL="0" lvl="2">
              <a:lnSpc>
                <a:spcPct val="150000"/>
              </a:lnSpc>
              <a:defRPr/>
            </a:pPr>
            <a:r>
              <a:rPr lang="en-US" altLang="zh-CN" dirty="0" smtClean="0">
                <a:solidFill>
                  <a:schemeClr val="tx1"/>
                </a:solidFill>
                <a:latin typeface="Times New Roman" panose="02020603050405020304" pitchFamily="18" charset="0"/>
                <a:cs typeface="Times New Roman" panose="02020603050405020304" pitchFamily="18" charset="0"/>
              </a:rPr>
              <a:t>	</a:t>
            </a:r>
            <a:r>
              <a:rPr lang="zh-CN" altLang="en-US" dirty="0" smtClean="0">
                <a:solidFill>
                  <a:schemeClr val="tx1"/>
                </a:solidFill>
                <a:latin typeface="Times New Roman" panose="02020603050405020304" pitchFamily="18" charset="0"/>
                <a:cs typeface="Times New Roman" panose="02020603050405020304" pitchFamily="18" charset="0"/>
              </a:rPr>
              <a:t>当</a:t>
            </a:r>
            <a:r>
              <a:rPr lang="zh-CN" altLang="en-US" dirty="0">
                <a:solidFill>
                  <a:schemeClr val="tx1"/>
                </a:solidFill>
                <a:latin typeface="Times New Roman" panose="02020603050405020304" pitchFamily="18" charset="0"/>
                <a:cs typeface="Times New Roman" panose="02020603050405020304" pitchFamily="18" charset="0"/>
              </a:rPr>
              <a:t>观</a:t>
            </a:r>
            <a:r>
              <a:rPr lang="zh-CN" altLang="en-US" dirty="0" smtClean="0">
                <a:solidFill>
                  <a:schemeClr val="tx1"/>
                </a:solidFill>
                <a:latin typeface="Times New Roman" panose="02020603050405020304" pitchFamily="18" charset="0"/>
                <a:cs typeface="Times New Roman" panose="02020603050405020304" pitchFamily="18" charset="0"/>
              </a:rPr>
              <a:t>察的</a:t>
            </a:r>
            <a:r>
              <a:rPr lang="en-US" altLang="zh-CN" dirty="0">
                <a:solidFill>
                  <a:schemeClr val="tx1"/>
                </a:solidFill>
                <a:latin typeface="Times New Roman" panose="02020603050405020304" pitchFamily="18" charset="0"/>
                <a:cs typeface="Times New Roman" panose="02020603050405020304" pitchFamily="18" charset="0"/>
              </a:rPr>
              <a:t>Uri</a:t>
            </a:r>
            <a:r>
              <a:rPr lang="zh-CN" altLang="en-US" dirty="0">
                <a:solidFill>
                  <a:schemeClr val="tx1"/>
                </a:solidFill>
                <a:latin typeface="Times New Roman" panose="02020603050405020304" pitchFamily="18" charset="0"/>
                <a:cs typeface="Times New Roman" panose="02020603050405020304" pitchFamily="18" charset="0"/>
              </a:rPr>
              <a:t>代表的数据发生变化时，会触发该方法。在该方法中使用</a:t>
            </a:r>
            <a:r>
              <a:rPr lang="en-US" altLang="zh-CN" dirty="0">
                <a:solidFill>
                  <a:schemeClr val="tx1"/>
                </a:solidFill>
                <a:latin typeface="Times New Roman" panose="02020603050405020304" pitchFamily="18" charset="0"/>
                <a:cs typeface="Times New Roman" panose="02020603050405020304" pitchFamily="18" charset="0"/>
              </a:rPr>
              <a:t>ContentResovler</a:t>
            </a:r>
            <a:r>
              <a:rPr lang="zh-CN" altLang="en-US" dirty="0">
                <a:solidFill>
                  <a:schemeClr val="tx1"/>
                </a:solidFill>
                <a:latin typeface="Times New Roman" panose="02020603050405020304" pitchFamily="18" charset="0"/>
                <a:cs typeface="Times New Roman" panose="02020603050405020304" pitchFamily="18" charset="0"/>
              </a:rPr>
              <a:t>可以查询到变化的数</a:t>
            </a:r>
            <a:r>
              <a:rPr lang="zh-CN" altLang="en-US" dirty="0" smtClean="0">
                <a:solidFill>
                  <a:schemeClr val="tx1"/>
                </a:solidFill>
                <a:latin typeface="Times New Roman" panose="02020603050405020304" pitchFamily="18" charset="0"/>
                <a:cs typeface="Times New Roman" panose="02020603050405020304" pitchFamily="18" charset="0"/>
              </a:rPr>
              <a:t>据。</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8.4.1  </a:t>
            </a:r>
            <a:r>
              <a:rPr lang="zh-CN" altLang="en-US" sz="3200" b="1">
                <a:solidFill>
                  <a:srgbClr val="006BA9"/>
                </a:solidFill>
                <a:latin typeface="微软雅黑" pitchFamily="34" charset="-122"/>
                <a:ea typeface="微软雅黑" pitchFamily="34" charset="-122"/>
                <a:sym typeface="宋体" charset="-122"/>
              </a:rPr>
              <a:t>内容观察者简介 </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28722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15" name="TextBox 14"/>
          <p:cNvSpPr txBox="1"/>
          <p:nvPr/>
        </p:nvSpPr>
        <p:spPr>
          <a:xfrm>
            <a:off x="696913" y="1556792"/>
            <a:ext cx="7796212" cy="1338828"/>
          </a:xfrm>
          <a:prstGeom prst="rect">
            <a:avLst/>
          </a:prstGeom>
          <a:solidFill>
            <a:schemeClr val="bg1"/>
          </a:solidFill>
          <a:ln>
            <a:noFill/>
          </a:ln>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ContentResolver resolver = getContentResolver();</a:t>
            </a:r>
            <a:endParaRPr lang="zh-CN" altLang="zh-CN" dirty="0"/>
          </a:p>
          <a:p>
            <a:r>
              <a:rPr lang="en-US" altLang="zh-CN" dirty="0"/>
              <a:t>    Uri uri = Uri.parse("content://aaa.bbb.ccc");</a:t>
            </a:r>
            <a:endParaRPr lang="zh-CN" altLang="zh-CN" dirty="0"/>
          </a:p>
          <a:p>
            <a:r>
              <a:rPr lang="en-US" altLang="zh-CN" dirty="0"/>
              <a:t>    resolver.registerContentObserver(uri, true, new MyObserver(new Handler()));</a:t>
            </a:r>
            <a:endParaRPr lang="zh-CN" altLang="zh-CN" dirty="0"/>
          </a:p>
        </p:txBody>
      </p:sp>
      <p:sp>
        <p:nvSpPr>
          <p:cNvPr id="9"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8.4.1  </a:t>
            </a:r>
            <a:r>
              <a:rPr lang="zh-CN" altLang="en-US" sz="3200" b="1">
                <a:solidFill>
                  <a:srgbClr val="006BA9"/>
                </a:solidFill>
                <a:latin typeface="微软雅黑" pitchFamily="34" charset="-122"/>
                <a:ea typeface="微软雅黑" pitchFamily="34" charset="-122"/>
                <a:sym typeface="宋体" charset="-122"/>
              </a:rPr>
              <a:t>内容观察者简介 </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817217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96913" y="1587319"/>
            <a:ext cx="7796212" cy="4649993"/>
          </a:xfrm>
          <a:prstGeom prst="rect">
            <a:avLst/>
          </a:prstGeom>
          <a:solidFill>
            <a:schemeClr val="bg1"/>
          </a:solidFill>
          <a:ln>
            <a:noFill/>
          </a:ln>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dirty="0"/>
              <a:t>    </a:t>
            </a:r>
            <a:r>
              <a:rPr lang="en-US" altLang="zh-CN" sz="1400" dirty="0"/>
              <a:t>private class MyObserver extends ContentObserver{</a:t>
            </a:r>
            <a:endParaRPr lang="zh-CN" altLang="zh-CN" sz="1400" dirty="0"/>
          </a:p>
          <a:p>
            <a:r>
              <a:rPr lang="en-US" altLang="zh-CN" sz="1400" dirty="0"/>
              <a:t>        public MyObserver(Handler handler) {</a:t>
            </a:r>
            <a:endParaRPr lang="zh-CN" altLang="zh-CN" sz="1400" dirty="0"/>
          </a:p>
          <a:p>
            <a:r>
              <a:rPr lang="en-US" altLang="zh-CN" sz="1400" dirty="0"/>
              <a:t>            super(handler);</a:t>
            </a:r>
            <a:endParaRPr lang="zh-CN" altLang="zh-CN" sz="1400" dirty="0"/>
          </a:p>
          <a:p>
            <a:r>
              <a:rPr lang="en-US" altLang="zh-CN" sz="1400" dirty="0"/>
              <a:t>        }</a:t>
            </a:r>
            <a:endParaRPr lang="zh-CN" altLang="zh-CN" sz="1400" dirty="0"/>
          </a:p>
          <a:p>
            <a:r>
              <a:rPr lang="en-US" altLang="zh-CN" sz="1400" dirty="0"/>
              <a:t>        public void onChange(boolean selfChange) {</a:t>
            </a:r>
            <a:endParaRPr lang="zh-CN" altLang="zh-CN" sz="1400" dirty="0"/>
          </a:p>
          <a:p>
            <a:r>
              <a:rPr lang="en-US" altLang="zh-CN" sz="1400" dirty="0"/>
              <a:t>            super.onChange(selfChange);</a:t>
            </a:r>
            <a:endParaRPr lang="zh-CN" altLang="zh-CN" sz="1400" dirty="0"/>
          </a:p>
          <a:p>
            <a:r>
              <a:rPr lang="en-US" altLang="zh-CN" sz="1400" dirty="0"/>
              <a:t>            Uri uri = Uri.parse("content://aaa.bbb.ccc");</a:t>
            </a:r>
            <a:endParaRPr lang="zh-CN" altLang="zh-CN" sz="1400" dirty="0"/>
          </a:p>
          <a:p>
            <a:r>
              <a:rPr lang="en-US" altLang="zh-CN" sz="1400" dirty="0"/>
              <a:t>            ContentResolver resolver = getContentResolver();</a:t>
            </a:r>
            <a:endParaRPr lang="zh-CN" altLang="zh-CN" sz="1400" dirty="0"/>
          </a:p>
          <a:p>
            <a:r>
              <a:rPr lang="en-US" altLang="zh-CN" sz="1400" dirty="0"/>
              <a:t>            Cursor cursor = resolver.query(uri, new String[] { "address", "date",</a:t>
            </a:r>
            <a:r>
              <a:rPr lang="zh-CN" altLang="zh-CN" sz="1400" dirty="0"/>
              <a:t> </a:t>
            </a:r>
            <a:r>
              <a:rPr lang="en-US" altLang="zh-CN" sz="1400" dirty="0"/>
              <a:t>"type", </a:t>
            </a:r>
          </a:p>
          <a:p>
            <a:r>
              <a:rPr lang="en-US" altLang="zh-CN" sz="1400" dirty="0"/>
              <a:t>					"body" }, null, null, null);</a:t>
            </a:r>
          </a:p>
          <a:p>
            <a:r>
              <a:rPr lang="en-US" altLang="zh-CN" sz="1400" dirty="0"/>
              <a:t>            ......</a:t>
            </a:r>
            <a:endParaRPr lang="zh-CN" altLang="zh-CN" sz="1400" dirty="0"/>
          </a:p>
          <a:p>
            <a:r>
              <a:rPr lang="en-US" altLang="zh-CN" sz="1400" dirty="0"/>
              <a:t>            cursor.close();</a:t>
            </a:r>
            <a:endParaRPr lang="zh-CN" altLang="zh-CN" sz="1400" dirty="0"/>
          </a:p>
          <a:p>
            <a:r>
              <a:rPr lang="en-US" altLang="zh-CN" sz="1400" dirty="0"/>
              <a:t>        }</a:t>
            </a:r>
          </a:p>
          <a:p>
            <a:r>
              <a:rPr lang="en-US" altLang="zh-CN" sz="1400" dirty="0"/>
              <a:t>    }</a:t>
            </a:r>
            <a:endParaRPr lang="zh-CN" altLang="zh-CN" sz="1400" dirty="0"/>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8.4.1  </a:t>
            </a:r>
            <a:r>
              <a:rPr lang="zh-CN" altLang="en-US" sz="3200" b="1">
                <a:solidFill>
                  <a:srgbClr val="006BA9"/>
                </a:solidFill>
                <a:latin typeface="微软雅黑" pitchFamily="34" charset="-122"/>
                <a:ea typeface="微软雅黑" pitchFamily="34" charset="-122"/>
                <a:sym typeface="宋体" charset="-122"/>
              </a:rPr>
              <a:t>内容观察者简介 </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035561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37" name="椭圆 36"/>
          <p:cNvSpPr/>
          <p:nvPr/>
        </p:nvSpPr>
        <p:spPr bwMode="auto">
          <a:xfrm rot="574600">
            <a:off x="775737" y="1800448"/>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38" name="TextBox 37"/>
          <p:cNvSpPr txBox="1"/>
          <p:nvPr/>
        </p:nvSpPr>
        <p:spPr>
          <a:xfrm>
            <a:off x="785177" y="1805790"/>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1</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39" name="直接连接符 38"/>
          <p:cNvCxnSpPr/>
          <p:nvPr/>
        </p:nvCxnSpPr>
        <p:spPr>
          <a:xfrm>
            <a:off x="957008" y="2160070"/>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57" name="椭圆 56"/>
          <p:cNvSpPr/>
          <p:nvPr/>
        </p:nvSpPr>
        <p:spPr bwMode="auto">
          <a:xfrm rot="574600">
            <a:off x="777956" y="2434266"/>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58" name="TextBox 57"/>
          <p:cNvSpPr txBox="1"/>
          <p:nvPr/>
        </p:nvSpPr>
        <p:spPr>
          <a:xfrm>
            <a:off x="791358" y="2416866"/>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2</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59" name="直接连接符 58"/>
          <p:cNvCxnSpPr/>
          <p:nvPr/>
        </p:nvCxnSpPr>
        <p:spPr>
          <a:xfrm>
            <a:off x="974322" y="2806464"/>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60" name="椭圆 59"/>
          <p:cNvSpPr/>
          <p:nvPr/>
        </p:nvSpPr>
        <p:spPr bwMode="auto">
          <a:xfrm rot="574600">
            <a:off x="781918" y="4730683"/>
            <a:ext cx="362543" cy="36253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dirty="0">
              <a:ln>
                <a:noFill/>
              </a:ln>
              <a:solidFill>
                <a:sysClr val="window" lastClr="FFFFFF"/>
              </a:solidFill>
              <a:effectLst/>
              <a:uLnTx/>
              <a:uFillTx/>
              <a:latin typeface="Arial" charset="0"/>
              <a:ea typeface="宋体" pitchFamily="2" charset="-122"/>
            </a:endParaRPr>
          </a:p>
        </p:txBody>
      </p:sp>
      <p:sp>
        <p:nvSpPr>
          <p:cNvPr id="61" name="TextBox 60"/>
          <p:cNvSpPr txBox="1"/>
          <p:nvPr/>
        </p:nvSpPr>
        <p:spPr>
          <a:xfrm>
            <a:off x="791358" y="4736025"/>
            <a:ext cx="34817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3</a:t>
            </a:r>
            <a:endParaRPr kumimoji="0" lang="zh-CN" altLang="en-US" sz="1800" b="1" i="0" u="none" strike="noStrike" kern="0" cap="none" spc="0" normalizeH="0" baseline="0" noProof="0" dirty="0">
              <a:ln>
                <a:noFill/>
              </a:ln>
              <a:solidFill>
                <a:sysClr val="window" lastClr="FFFFFF"/>
              </a:solidFill>
              <a:effectLst/>
              <a:uLnTx/>
              <a:uFillTx/>
              <a:latin typeface="Verdana" panose="020B0604030504040204" pitchFamily="34" charset="0"/>
              <a:cs typeface="Verdana" panose="020B0604030504040204" pitchFamily="34" charset="0"/>
            </a:endParaRPr>
          </a:p>
        </p:txBody>
      </p:sp>
      <p:cxnSp>
        <p:nvCxnSpPr>
          <p:cNvPr id="62" name="直接连接符 61"/>
          <p:cNvCxnSpPr/>
          <p:nvPr/>
        </p:nvCxnSpPr>
        <p:spPr>
          <a:xfrm>
            <a:off x="992079" y="5105357"/>
            <a:ext cx="5227814"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63" name="矩形 62"/>
          <p:cNvSpPr/>
          <p:nvPr/>
        </p:nvSpPr>
        <p:spPr>
          <a:xfrm>
            <a:off x="1172092" y="1814976"/>
            <a:ext cx="1151277"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功能描述：</a:t>
            </a:r>
            <a:endParaRPr lang="en-US" altLang="zh-CN" sz="1400" b="1" kern="0" dirty="0">
              <a:solidFill>
                <a:srgbClr val="0070C0"/>
              </a:solidFill>
              <a:latin typeface="微软雅黑" pitchFamily="34" charset="-122"/>
              <a:ea typeface="微软雅黑" pitchFamily="34" charset="-122"/>
            </a:endParaRPr>
          </a:p>
        </p:txBody>
      </p:sp>
      <p:sp>
        <p:nvSpPr>
          <p:cNvPr id="64" name="矩形 63"/>
          <p:cNvSpPr/>
          <p:nvPr/>
        </p:nvSpPr>
        <p:spPr>
          <a:xfrm>
            <a:off x="1165912" y="2416866"/>
            <a:ext cx="1157458" cy="345094"/>
          </a:xfrm>
          <a:prstGeom prst="rect">
            <a:avLst/>
          </a:prstGeom>
        </p:spPr>
        <p:txBody>
          <a:bodyPr wrap="squar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技术要点：</a:t>
            </a:r>
            <a:endParaRPr lang="en-US" altLang="zh-CN" sz="1400" b="1" kern="0" dirty="0">
              <a:solidFill>
                <a:srgbClr val="0070C0"/>
              </a:solidFill>
              <a:latin typeface="微软雅黑" pitchFamily="34" charset="-122"/>
              <a:ea typeface="微软雅黑" pitchFamily="34" charset="-122"/>
            </a:endParaRPr>
          </a:p>
        </p:txBody>
      </p:sp>
      <p:sp>
        <p:nvSpPr>
          <p:cNvPr id="65" name="矩形 64"/>
          <p:cNvSpPr/>
          <p:nvPr/>
        </p:nvSpPr>
        <p:spPr>
          <a:xfrm>
            <a:off x="2443158" y="3054706"/>
            <a:ext cx="4217074" cy="2003625"/>
          </a:xfrm>
          <a:prstGeom prst="rect">
            <a:avLst/>
          </a:prstGeom>
        </p:spPr>
        <p:txBody>
          <a:bodyPr wrap="square">
            <a:spAutoFit/>
          </a:bodyPr>
          <a:lstStyle/>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创建操作数据库的程序</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用户交互界面的设计与实现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数据库的帮助类（</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PersonDBOpenHelper.java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内</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容提供者（</a:t>
            </a:r>
            <a:r>
              <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PersonProvider.java</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）的创建</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操作数据库界</a:t>
            </a: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面逻辑代码的设计与实</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现</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创建监测数据库变化的程序</a:t>
            </a:r>
            <a:endParaRPr kumimoji="0" lang="en-US" altLang="zh-CN"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a:p>
            <a:pPr marL="228600" marR="0" lvl="0" indent="-228600" defTabSz="914400" eaLnBrk="1" fontAlgn="auto" latinLnBrk="0" hangingPunct="1">
              <a:lnSpc>
                <a:spcPct val="130000"/>
              </a:lnSpc>
              <a:spcBef>
                <a:spcPts val="0"/>
              </a:spcBef>
              <a:spcAft>
                <a:spcPts val="300"/>
              </a:spcAft>
              <a:buClrTx/>
              <a:buSzTx/>
              <a:buFont typeface="+mj-ea"/>
              <a:buAutoNum type="circleNumDbPlain"/>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rPr>
              <a:t>监测数据库变化界面逻辑代码的设计与实现</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Times New Roman" panose="02020603050405020304" pitchFamily="18" charset="0"/>
              <a:ea typeface="微软雅黑" pitchFamily="34" charset="-122"/>
              <a:cs typeface="Times New Roman" panose="02020603050405020304" pitchFamily="18" charset="0"/>
            </a:endParaRPr>
          </a:p>
        </p:txBody>
      </p:sp>
      <p:sp>
        <p:nvSpPr>
          <p:cNvPr id="66" name="圆角矩形 65"/>
          <p:cNvSpPr/>
          <p:nvPr/>
        </p:nvSpPr>
        <p:spPr>
          <a:xfrm>
            <a:off x="836686" y="5478667"/>
            <a:ext cx="5400000" cy="360000"/>
          </a:xfrm>
          <a:prstGeom prst="roundRect">
            <a:avLst/>
          </a:prstGeom>
          <a:solidFill>
            <a:srgbClr val="0070C0"/>
          </a:solidFill>
          <a:ln>
            <a:solidFill>
              <a:srgbClr val="D6ECFF">
                <a:lumMod val="75000"/>
              </a:srgbClr>
            </a:solidFill>
          </a:ln>
          <a:effectLst>
            <a:outerShdw blurRad="50800" dist="38100" dir="2700000" algn="tl" rotWithShape="0">
              <a:prstClr val="black">
                <a:alpha val="40000"/>
              </a:prstClr>
            </a:outerShdw>
          </a:effectLst>
        </p:spPr>
        <p:txBody>
          <a:bodyPr anchor="ctr">
            <a:spAutoFit/>
          </a:bodyPr>
          <a:lstStyle/>
          <a:p>
            <a:pPr algn="ctr"/>
            <a:r>
              <a:rPr lang="zh-CN" altLang="en-US" b="1" dirty="0">
                <a:solidFill>
                  <a:schemeClr val="bg1"/>
                </a:solidFill>
              </a:rPr>
              <a:t>案例代码（详见教材</a:t>
            </a:r>
            <a:r>
              <a:rPr lang="en-US" altLang="zh-CN" b="1" dirty="0">
                <a:solidFill>
                  <a:schemeClr val="bg1"/>
                </a:solidFill>
              </a:rPr>
              <a:t>P12—P22</a:t>
            </a:r>
            <a:r>
              <a:rPr lang="zh-CN" altLang="en-US" b="1" dirty="0">
                <a:solidFill>
                  <a:schemeClr val="bg1"/>
                </a:solidFill>
              </a:rPr>
              <a:t>）</a:t>
            </a:r>
            <a:endParaRPr lang="en-US" altLang="zh-CN" b="1" dirty="0">
              <a:solidFill>
                <a:schemeClr val="bg1"/>
              </a:solidFill>
            </a:endParaRPr>
          </a:p>
        </p:txBody>
      </p:sp>
      <p:sp>
        <p:nvSpPr>
          <p:cNvPr id="67" name="矩形 66"/>
          <p:cNvSpPr/>
          <p:nvPr/>
        </p:nvSpPr>
        <p:spPr>
          <a:xfrm>
            <a:off x="1172092" y="4683608"/>
            <a:ext cx="1135247" cy="345094"/>
          </a:xfrm>
          <a:prstGeom prst="rect">
            <a:avLst/>
          </a:prstGeom>
        </p:spPr>
        <p:txBody>
          <a:bodyPr wrap="none">
            <a:spAutoFit/>
          </a:bodyPr>
          <a:lstStyle/>
          <a:p>
            <a:pPr>
              <a:lnSpc>
                <a:spcPct val="130000"/>
              </a:lnSpc>
              <a:spcAft>
                <a:spcPts val="300"/>
              </a:spcAft>
              <a:defRPr/>
            </a:pPr>
            <a:r>
              <a:rPr lang="zh-CN" altLang="en-US" sz="1400" b="1" kern="0" dirty="0">
                <a:solidFill>
                  <a:srgbClr val="0070C0"/>
                </a:solidFill>
                <a:latin typeface="微软雅黑" pitchFamily="34" charset="-122"/>
                <a:ea typeface="微软雅黑" pitchFamily="34" charset="-122"/>
              </a:rPr>
              <a:t>实现步骤： </a:t>
            </a:r>
          </a:p>
        </p:txBody>
      </p:sp>
      <p:sp>
        <p:nvSpPr>
          <p:cNvPr id="68" name="矩形 67"/>
          <p:cNvSpPr/>
          <p:nvPr/>
        </p:nvSpPr>
        <p:spPr>
          <a:xfrm>
            <a:off x="2443159" y="1823854"/>
            <a:ext cx="1569660"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监测数据库的变化。</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sp>
        <p:nvSpPr>
          <p:cNvPr id="69" name="矩形 68"/>
          <p:cNvSpPr/>
          <p:nvPr/>
        </p:nvSpPr>
        <p:spPr>
          <a:xfrm>
            <a:off x="2443159" y="2467970"/>
            <a:ext cx="2339102" cy="332399"/>
          </a:xfrm>
          <a:prstGeom prst="rect">
            <a:avLst/>
          </a:prstGeom>
        </p:spPr>
        <p:txBody>
          <a:bodyPr wrap="none">
            <a:spAutoFit/>
          </a:bodyPr>
          <a:lstStyle/>
          <a:p>
            <a:pPr marL="0" marR="0" lvl="0" indent="0" defTabSz="914400" eaLnBrk="1" fontAlgn="auto" latinLnBrk="0" hangingPunct="1">
              <a:lnSpc>
                <a:spcPct val="130000"/>
              </a:lnSpc>
              <a:spcBef>
                <a:spcPts val="0"/>
              </a:spcBef>
              <a:spcAft>
                <a:spcPts val="300"/>
              </a:spcAft>
              <a:buClrTx/>
              <a:buSzTx/>
              <a:buFontTx/>
              <a:buNone/>
              <a:tabLst/>
              <a:defRPr/>
            </a:pPr>
            <a:r>
              <a:rPr kumimoji="0" lang="zh-CN" altLang="en-US"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rPr>
              <a:t>内</a:t>
            </a:r>
            <a:r>
              <a:rPr kumimoji="0" lang="zh-CN" altLang="en-US" sz="12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rPr>
              <a:t>容观察者的工作原理及用法。</a:t>
            </a:r>
            <a:endParaRPr kumimoji="0" lang="en-US" altLang="zh-CN" sz="1200" b="0" i="0" u="none" strike="noStrike" kern="0" cap="none" spc="0" normalizeH="0" baseline="0" noProof="0" dirty="0">
              <a:ln>
                <a:noFill/>
              </a:ln>
              <a:solidFill>
                <a:sysClr val="windowText" lastClr="000000">
                  <a:lumMod val="65000"/>
                  <a:lumOff val="35000"/>
                </a:sysClr>
              </a:solidFill>
              <a:effectLst/>
              <a:uLnTx/>
              <a:uFillTx/>
              <a:latin typeface="微软雅黑" pitchFamily="34" charset="-122"/>
              <a:ea typeface="微软雅黑" pitchFamily="34" charset="-122"/>
            </a:endParaRPr>
          </a:p>
        </p:txBody>
      </p:sp>
      <p:pic>
        <p:nvPicPr>
          <p:cNvPr id="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1902578"/>
            <a:ext cx="212727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标题 1"/>
          <p:cNvSpPr>
            <a:spLocks noChangeArrowheads="1"/>
          </p:cNvSpPr>
          <p:nvPr/>
        </p:nvSpPr>
        <p:spPr bwMode="auto">
          <a:xfrm>
            <a:off x="1655985" y="188640"/>
            <a:ext cx="6732439"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8.4.2  </a:t>
            </a:r>
            <a:r>
              <a:rPr lang="zh-CN" altLang="en-US" sz="3200" b="1">
                <a:solidFill>
                  <a:srgbClr val="006BA9"/>
                </a:solidFill>
                <a:latin typeface="微软雅黑" pitchFamily="34" charset="-122"/>
                <a:ea typeface="微软雅黑" pitchFamily="34" charset="-122"/>
                <a:sym typeface="宋体" charset="-122"/>
              </a:rPr>
              <a:t>实战演练</a:t>
            </a:r>
            <a:r>
              <a:rPr lang="en-US" altLang="zh-CN" sz="3200" b="1">
                <a:solidFill>
                  <a:srgbClr val="006BA9"/>
                </a:solidFill>
                <a:latin typeface="微软雅黑" pitchFamily="34" charset="-122"/>
                <a:ea typeface="微软雅黑" pitchFamily="34" charset="-122"/>
                <a:sym typeface="宋体" charset="-122"/>
              </a:rPr>
              <a:t>——</a:t>
            </a:r>
            <a:r>
              <a:rPr lang="zh-CN" altLang="en-US" sz="3200" b="1">
                <a:solidFill>
                  <a:srgbClr val="006BA9"/>
                </a:solidFill>
                <a:latin typeface="微软雅黑" pitchFamily="34" charset="-122"/>
                <a:ea typeface="微软雅黑" pitchFamily="34" charset="-122"/>
                <a:sym typeface="宋体" charset="-122"/>
              </a:rPr>
              <a:t>监测数据的喵</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628295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
          <p:cNvSpPr>
            <a:spLocks noChangeArrowheads="1"/>
          </p:cNvSpPr>
          <p:nvPr/>
        </p:nvSpPr>
        <p:spPr bwMode="auto">
          <a:xfrm>
            <a:off x="611560" y="1593312"/>
            <a:ext cx="7920880" cy="4644000"/>
          </a:xfrm>
          <a:prstGeom prst="roundRect">
            <a:avLst>
              <a:gd name="adj" fmla="val 16667"/>
            </a:avLst>
          </a:prstGeom>
          <a:noFill/>
          <a:ln w="31750">
            <a:solidFill>
              <a:srgbClr val="006BA9"/>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6" name="矩形 2"/>
          <p:cNvSpPr>
            <a:spLocks noChangeArrowheads="1"/>
          </p:cNvSpPr>
          <p:nvPr/>
        </p:nvSpPr>
        <p:spPr bwMode="auto">
          <a:xfrm>
            <a:off x="899592" y="1769968"/>
            <a:ext cx="748883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lnSpc>
                <a:spcPct val="150000"/>
              </a:lnSpc>
              <a:spcBef>
                <a:spcPct val="0"/>
              </a:spcBef>
              <a:spcAft>
                <a:spcPct val="0"/>
              </a:spcAft>
              <a:defRPr/>
            </a:pPr>
            <a:r>
              <a:rPr lang="en-US" altLang="zh-CN" dirty="0">
                <a:solidFill>
                  <a:prstClr val="black"/>
                </a:solidFill>
                <a:latin typeface="微软雅黑" pitchFamily="34" charset="-122"/>
                <a:ea typeface="微软雅黑" pitchFamily="34" charset="-122"/>
                <a:cs typeface="Times New Roman" panose="02020603050405020304" pitchFamily="18" charset="0"/>
              </a:rPr>
              <a:t> </a:t>
            </a:r>
            <a:r>
              <a:rPr lang="en-US" altLang="zh-CN" dirty="0" smtClean="0">
                <a:solidFill>
                  <a:prstClr val="black"/>
                </a:solidFill>
                <a:latin typeface="微软雅黑" pitchFamily="34" charset="-122"/>
                <a:ea typeface="微软雅黑" pitchFamily="34" charset="-122"/>
                <a:cs typeface="Times New Roman" panose="02020603050405020304" pitchFamily="18" charset="0"/>
              </a:rPr>
              <a:t>      </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本</a:t>
            </a:r>
            <a:r>
              <a:rPr lang="zh-CN" altLang="en-US" dirty="0">
                <a:solidFill>
                  <a:prstClr val="black"/>
                </a:solidFill>
                <a:latin typeface="微软雅黑" pitchFamily="34" charset="-122"/>
                <a:ea typeface="微软雅黑" pitchFamily="34" charset="-122"/>
                <a:cs typeface="Times New Roman" panose="02020603050405020304" pitchFamily="18" charset="0"/>
              </a:rPr>
              <a:t>章详细地讲解了内容提供者的相关知识，首先简单地介绍了内容提供者，然后讲解了如何创建内容提供者以及如何使用内容提供者访问其他程序暴露的数据。最后讲解内容观察者，通过内容观察者观察数据的变化</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a:t>
            </a:r>
            <a:endParaRPr lang="en-US" altLang="zh-CN" dirty="0" smtClean="0">
              <a:solidFill>
                <a:prstClr val="black"/>
              </a:solidFill>
              <a:latin typeface="微软雅黑" pitchFamily="34" charset="-122"/>
              <a:ea typeface="微软雅黑" pitchFamily="34" charset="-122"/>
              <a:cs typeface="Times New Roman" panose="02020603050405020304" pitchFamily="18" charset="0"/>
            </a:endParaRPr>
          </a:p>
          <a:p>
            <a:pPr eaLnBrk="0" fontAlgn="base" hangingPunct="0">
              <a:lnSpc>
                <a:spcPct val="150000"/>
              </a:lnSpc>
              <a:spcBef>
                <a:spcPct val="0"/>
              </a:spcBef>
              <a:spcAft>
                <a:spcPct val="0"/>
              </a:spcAft>
              <a:defRPr/>
            </a:pPr>
            <a:r>
              <a:rPr lang="en-US" altLang="zh-CN" dirty="0">
                <a:solidFill>
                  <a:prstClr val="black"/>
                </a:solidFill>
                <a:latin typeface="微软雅黑" pitchFamily="34" charset="-122"/>
                <a:ea typeface="微软雅黑" pitchFamily="34" charset="-122"/>
                <a:cs typeface="Times New Roman" panose="02020603050405020304" pitchFamily="18" charset="0"/>
              </a:rPr>
              <a:t> </a:t>
            </a:r>
            <a:r>
              <a:rPr lang="en-US" altLang="zh-CN" dirty="0" smtClean="0">
                <a:solidFill>
                  <a:prstClr val="black"/>
                </a:solidFill>
                <a:latin typeface="微软雅黑" pitchFamily="34" charset="-122"/>
                <a:ea typeface="微软雅黑" pitchFamily="34" charset="-122"/>
                <a:cs typeface="Times New Roman" panose="02020603050405020304" pitchFamily="18" charset="0"/>
              </a:rPr>
              <a:t>      </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至</a:t>
            </a:r>
            <a:r>
              <a:rPr lang="zh-CN" altLang="en-US" dirty="0">
                <a:solidFill>
                  <a:prstClr val="black"/>
                </a:solidFill>
                <a:latin typeface="微软雅黑" pitchFamily="34" charset="-122"/>
                <a:ea typeface="微软雅黑" pitchFamily="34" charset="-122"/>
                <a:cs typeface="Times New Roman" panose="02020603050405020304" pitchFamily="18" charset="0"/>
              </a:rPr>
              <a:t>此，</a:t>
            </a:r>
            <a:r>
              <a:rPr lang="en-US" altLang="zh-CN" dirty="0">
                <a:solidFill>
                  <a:prstClr val="black"/>
                </a:solidFill>
                <a:latin typeface="微软雅黑" pitchFamily="34" charset="-122"/>
                <a:ea typeface="微软雅黑" pitchFamily="34" charset="-122"/>
                <a:cs typeface="Times New Roman" panose="02020603050405020304" pitchFamily="18" charset="0"/>
              </a:rPr>
              <a:t>Android</a:t>
            </a:r>
            <a:r>
              <a:rPr lang="zh-CN" altLang="en-US" dirty="0">
                <a:solidFill>
                  <a:prstClr val="black"/>
                </a:solidFill>
                <a:latin typeface="微软雅黑" pitchFamily="34" charset="-122"/>
                <a:ea typeface="微软雅黑" pitchFamily="34" charset="-122"/>
                <a:cs typeface="Times New Roman" panose="02020603050405020304" pitchFamily="18" charset="0"/>
              </a:rPr>
              <a:t>的四大组</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件已经讲</a:t>
            </a:r>
            <a:r>
              <a:rPr lang="zh-CN" altLang="en-US" dirty="0">
                <a:solidFill>
                  <a:prstClr val="black"/>
                </a:solidFill>
                <a:latin typeface="微软雅黑" pitchFamily="34" charset="-122"/>
                <a:ea typeface="微软雅黑" pitchFamily="34" charset="-122"/>
                <a:cs typeface="Times New Roman" panose="02020603050405020304" pitchFamily="18" charset="0"/>
              </a:rPr>
              <a:t>完了，分别是</a:t>
            </a:r>
            <a:r>
              <a:rPr lang="en-US" altLang="zh-CN" dirty="0">
                <a:solidFill>
                  <a:prstClr val="black"/>
                </a:solidFill>
                <a:latin typeface="微软雅黑" pitchFamily="34" charset="-122"/>
                <a:ea typeface="微软雅黑" pitchFamily="34" charset="-122"/>
                <a:cs typeface="Times New Roman" panose="02020603050405020304" pitchFamily="18" charset="0"/>
              </a:rPr>
              <a:t>Activity</a:t>
            </a:r>
            <a:r>
              <a:rPr lang="zh-CN" altLang="en-US" dirty="0">
                <a:solidFill>
                  <a:prstClr val="black"/>
                </a:solidFill>
                <a:latin typeface="微软雅黑" pitchFamily="34" charset="-122"/>
                <a:ea typeface="微软雅黑" pitchFamily="34" charset="-122"/>
                <a:cs typeface="Times New Roman" panose="02020603050405020304" pitchFamily="18" charset="0"/>
              </a:rPr>
              <a:t>、</a:t>
            </a:r>
            <a:r>
              <a:rPr lang="en-US" altLang="zh-CN" dirty="0">
                <a:solidFill>
                  <a:prstClr val="black"/>
                </a:solidFill>
                <a:latin typeface="微软雅黑" pitchFamily="34" charset="-122"/>
                <a:ea typeface="微软雅黑" pitchFamily="34" charset="-122"/>
                <a:cs typeface="Times New Roman" panose="02020603050405020304" pitchFamily="18" charset="0"/>
              </a:rPr>
              <a:t>Service</a:t>
            </a:r>
            <a:r>
              <a:rPr lang="zh-CN" altLang="en-US" dirty="0">
                <a:solidFill>
                  <a:prstClr val="black"/>
                </a:solidFill>
                <a:latin typeface="微软雅黑" pitchFamily="34" charset="-122"/>
                <a:ea typeface="微软雅黑" pitchFamily="34" charset="-122"/>
                <a:cs typeface="Times New Roman" panose="02020603050405020304" pitchFamily="18" charset="0"/>
              </a:rPr>
              <a:t>、</a:t>
            </a:r>
            <a:r>
              <a:rPr lang="en-US" altLang="zh-CN" dirty="0">
                <a:solidFill>
                  <a:prstClr val="black"/>
                </a:solidFill>
                <a:latin typeface="微软雅黑" pitchFamily="34" charset="-122"/>
                <a:ea typeface="微软雅黑" pitchFamily="34" charset="-122"/>
                <a:cs typeface="Times New Roman" panose="02020603050405020304" pitchFamily="18" charset="0"/>
              </a:rPr>
              <a:t>BroadcastReceiver</a:t>
            </a:r>
            <a:r>
              <a:rPr lang="zh-CN" altLang="en-US" dirty="0">
                <a:solidFill>
                  <a:prstClr val="black"/>
                </a:solidFill>
                <a:latin typeface="微软雅黑" pitchFamily="34" charset="-122"/>
                <a:ea typeface="微软雅黑" pitchFamily="34" charset="-122"/>
                <a:cs typeface="Times New Roman" panose="02020603050405020304" pitchFamily="18" charset="0"/>
              </a:rPr>
              <a:t>和本章所讲的</a:t>
            </a:r>
            <a:r>
              <a:rPr lang="en-US" altLang="zh-CN" dirty="0">
                <a:solidFill>
                  <a:prstClr val="black"/>
                </a:solidFill>
                <a:latin typeface="微软雅黑" pitchFamily="34" charset="-122"/>
                <a:ea typeface="微软雅黑" pitchFamily="34" charset="-122"/>
                <a:cs typeface="Times New Roman" panose="02020603050405020304" pitchFamily="18" charset="0"/>
              </a:rPr>
              <a:t>ContentProvider</a:t>
            </a:r>
            <a:r>
              <a:rPr lang="zh-CN" altLang="en-US" dirty="0">
                <a:solidFill>
                  <a:prstClr val="black"/>
                </a:solidFill>
                <a:latin typeface="微软雅黑" pitchFamily="34" charset="-122"/>
                <a:ea typeface="微软雅黑" pitchFamily="34" charset="-122"/>
                <a:cs typeface="Times New Roman" panose="02020603050405020304" pitchFamily="18" charset="0"/>
              </a:rPr>
              <a:t>，熟练掌握四大组件的使</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用有</a:t>
            </a:r>
            <a:r>
              <a:rPr lang="zh-CN" altLang="en-US" dirty="0">
                <a:solidFill>
                  <a:prstClr val="black"/>
                </a:solidFill>
                <a:latin typeface="微软雅黑" pitchFamily="34" charset="-122"/>
                <a:ea typeface="微软雅黑" pitchFamily="34" charset="-122"/>
                <a:cs typeface="Times New Roman" panose="02020603050405020304" pitchFamily="18" charset="0"/>
              </a:rPr>
              <a:t>助</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于初学者们更</a:t>
            </a:r>
            <a:r>
              <a:rPr lang="zh-CN" altLang="en-US" dirty="0">
                <a:solidFill>
                  <a:prstClr val="black"/>
                </a:solidFill>
                <a:latin typeface="微软雅黑" pitchFamily="34" charset="-122"/>
                <a:ea typeface="微软雅黑" pitchFamily="34" charset="-122"/>
                <a:cs typeface="Times New Roman" panose="02020603050405020304" pitchFamily="18" charset="0"/>
              </a:rPr>
              <a:t>好的开发程序，因此要</a:t>
            </a:r>
            <a:r>
              <a:rPr lang="zh-CN" altLang="en-US" dirty="0" smtClean="0">
                <a:solidFill>
                  <a:prstClr val="black"/>
                </a:solidFill>
                <a:latin typeface="微软雅黑" pitchFamily="34" charset="-122"/>
                <a:ea typeface="微软雅黑" pitchFamily="34" charset="-122"/>
                <a:cs typeface="Times New Roman" panose="02020603050405020304" pitchFamily="18" charset="0"/>
              </a:rPr>
              <a:t>求一</a:t>
            </a:r>
            <a:r>
              <a:rPr lang="zh-CN" altLang="en-US" dirty="0">
                <a:solidFill>
                  <a:prstClr val="black"/>
                </a:solidFill>
                <a:latin typeface="微软雅黑" pitchFamily="34" charset="-122"/>
                <a:ea typeface="微软雅黑" pitchFamily="34" charset="-122"/>
                <a:cs typeface="Times New Roman" panose="02020603050405020304" pitchFamily="18" charset="0"/>
              </a:rPr>
              <a:t>定要熟练掌握这些组件的使用。</a:t>
            </a:r>
            <a:endParaRPr lang="en-US" altLang="zh-CN" dirty="0">
              <a:solidFill>
                <a:prstClr val="black"/>
              </a:solidFill>
              <a:latin typeface="微软雅黑" pitchFamily="34" charset="-122"/>
              <a:ea typeface="微软雅黑" pitchFamily="34" charset="-122"/>
              <a:cs typeface="Times New Roman" panose="02020603050405020304" pitchFamily="18" charset="0"/>
            </a:endParaRPr>
          </a:p>
        </p:txBody>
      </p:sp>
      <p:sp>
        <p:nvSpPr>
          <p:cNvPr id="5" name="标题 1"/>
          <p:cNvSpPr>
            <a:spLocks noChangeArrowheads="1"/>
          </p:cNvSpPr>
          <p:nvPr/>
        </p:nvSpPr>
        <p:spPr bwMode="auto">
          <a:xfrm>
            <a:off x="251520"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6BA9"/>
                </a:solidFill>
                <a:latin typeface="微软雅黑" pitchFamily="34" charset="-122"/>
                <a:ea typeface="微软雅黑" pitchFamily="34" charset="-122"/>
                <a:sym typeface="宋体" charset="-122"/>
              </a:rPr>
              <a:t>8.5  </a:t>
            </a:r>
            <a:r>
              <a:rPr lang="zh-CN" altLang="en-US" sz="3200" b="1">
                <a:solidFill>
                  <a:srgbClr val="006BA9"/>
                </a:solidFill>
                <a:latin typeface="微软雅黑" pitchFamily="34" charset="-122"/>
                <a:ea typeface="微软雅黑" pitchFamily="34" charset="-122"/>
                <a:sym typeface="宋体" charset="-122"/>
              </a:rPr>
              <a:t>本章小结</a:t>
            </a:r>
            <a:endParaRPr lang="zh-CN" altLang="en-US" sz="3200" b="1" dirty="0">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925899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作业</a:t>
            </a:r>
            <a:r>
              <a:rPr lang="zh-CN" altLang="en-US" sz="3200" b="1">
                <a:solidFill>
                  <a:srgbClr val="006BA9"/>
                </a:solidFill>
                <a:latin typeface="微软雅黑" pitchFamily="34" charset="-122"/>
                <a:ea typeface="微软雅黑" pitchFamily="34" charset="-122"/>
                <a:sym typeface="宋体" charset="-122"/>
              </a:rPr>
              <a:t>点评</a:t>
            </a:r>
          </a:p>
        </p:txBody>
      </p:sp>
      <p:sp>
        <p:nvSpPr>
          <p:cNvPr id="4"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a:t>请简要说明</a:t>
            </a:r>
            <a:r>
              <a:rPr lang="en-US" altLang="zh-CN" sz="2400" dirty="0">
                <a:latin typeface="Arial" pitchFamily="34" charset="0"/>
                <a:cs typeface="Arial" pitchFamily="34" charset="0"/>
              </a:rPr>
              <a:t>Service</a:t>
            </a:r>
            <a:r>
              <a:rPr lang="zh-CN" altLang="en-US" sz="2400" dirty="0"/>
              <a:t>有几种启动方式以及每种启动方式的特点。</a:t>
            </a:r>
            <a:endParaRPr lang="en-US" altLang="zh-CN" sz="2400" dirty="0" smtClean="0"/>
          </a:p>
          <a:p>
            <a:pPr lvl="1">
              <a:lnSpc>
                <a:spcPct val="150000"/>
              </a:lnSpc>
              <a:spcBef>
                <a:spcPct val="20000"/>
              </a:spcBef>
              <a:buFontTx/>
              <a:buChar char="–"/>
            </a:pPr>
            <a:r>
              <a:rPr lang="zh-CN" altLang="zh-CN" sz="2400" dirty="0"/>
              <a:t>请简要说明本地服务通信的过程</a:t>
            </a:r>
            <a:r>
              <a:rPr lang="zh-CN" altLang="en-US" sz="2400" dirty="0" smtClean="0"/>
              <a:t>。</a:t>
            </a:r>
            <a:endParaRPr lang="en-US" altLang="zh-CN" sz="2400" dirty="0"/>
          </a:p>
          <a:p>
            <a:pPr lvl="1">
              <a:lnSpc>
                <a:spcPct val="150000"/>
              </a:lnSpc>
              <a:spcBef>
                <a:spcPct val="20000"/>
              </a:spcBef>
              <a:buFontTx/>
              <a:buChar char="–"/>
            </a:pPr>
            <a:endParaRPr lang="en-US" altLang="zh-CN" sz="2400" dirty="0"/>
          </a:p>
        </p:txBody>
      </p:sp>
    </p:spTree>
    <p:extLst>
      <p:ext uri="{BB962C8B-B14F-4D97-AF65-F5344CB8AC3E}">
        <p14:creationId xmlns:p14="http://schemas.microsoft.com/office/powerpoint/2010/main" val="194996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481013" y="1300163"/>
            <a:ext cx="7975600" cy="41450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571500" indent="-571500" eaLnBrk="1" hangingPunct="1">
              <a:buFont typeface="Wingdings" pitchFamily="2" charset="2"/>
              <a:buNone/>
            </a:pPr>
            <a:r>
              <a:rPr lang="zh-CN" altLang="en-US" sz="2400" b="1" dirty="0">
                <a:solidFill>
                  <a:srgbClr val="006BA9"/>
                </a:solidFill>
                <a:latin typeface="Arial" pitchFamily="34" charset="0"/>
                <a:ea typeface="微软雅黑" pitchFamily="34" charset="-122"/>
                <a:cs typeface="Arial" pitchFamily="34" charset="0"/>
                <a:sym typeface="宋体" charset="-122"/>
              </a:rPr>
              <a:t>✎ </a:t>
            </a:r>
            <a:r>
              <a:rPr lang="zh-CN" altLang="en-US" sz="2400" b="1" dirty="0" smtClean="0">
                <a:solidFill>
                  <a:srgbClr val="006BA9"/>
                </a:solidFill>
                <a:latin typeface="Arial" pitchFamily="34" charset="0"/>
                <a:ea typeface="微软雅黑" pitchFamily="34" charset="-122"/>
                <a:cs typeface="Arial" pitchFamily="34" charset="0"/>
                <a:sym typeface="宋体" charset="-122"/>
              </a:rPr>
              <a:t>本章作业 </a:t>
            </a:r>
          </a:p>
          <a:p>
            <a:pPr lvl="1">
              <a:lnSpc>
                <a:spcPct val="150000"/>
              </a:lnSpc>
              <a:defRPr/>
            </a:pPr>
            <a:r>
              <a:rPr lang="zh-CN" altLang="en-US" sz="2400" dirty="0">
                <a:solidFill>
                  <a:prstClr val="black"/>
                </a:solidFill>
                <a:latin typeface="Arial" pitchFamily="34" charset="0"/>
                <a:cs typeface="Arial" pitchFamily="34" charset="0"/>
              </a:rPr>
              <a:t>为什么需要使用</a:t>
            </a:r>
            <a:r>
              <a:rPr lang="en-US" altLang="zh-CN" sz="2400" dirty="0" err="1">
                <a:solidFill>
                  <a:prstClr val="black"/>
                </a:solidFill>
                <a:latin typeface="Arial" pitchFamily="34" charset="0"/>
                <a:cs typeface="Arial" pitchFamily="34" charset="0"/>
              </a:rPr>
              <a:t>ContentProvider</a:t>
            </a:r>
            <a:r>
              <a:rPr lang="zh-CN" altLang="en-US" sz="2400" dirty="0">
                <a:solidFill>
                  <a:prstClr val="black"/>
                </a:solidFill>
                <a:latin typeface="Arial" pitchFamily="34" charset="0"/>
                <a:cs typeface="Arial" pitchFamily="34" charset="0"/>
              </a:rPr>
              <a:t>对外共享</a:t>
            </a:r>
            <a:r>
              <a:rPr lang="zh-CN" altLang="en-US" sz="2400" dirty="0" smtClean="0">
                <a:solidFill>
                  <a:prstClr val="black"/>
                </a:solidFill>
                <a:latin typeface="Arial" pitchFamily="34" charset="0"/>
                <a:cs typeface="Arial" pitchFamily="34" charset="0"/>
              </a:rPr>
              <a:t>数据</a:t>
            </a:r>
            <a:r>
              <a:rPr lang="zh-CN" altLang="en-US" sz="2400" dirty="0" smtClean="0">
                <a:latin typeface="Arial" pitchFamily="34" charset="0"/>
                <a:cs typeface="Arial" pitchFamily="34" charset="0"/>
              </a:rPr>
              <a:t>。</a:t>
            </a:r>
          </a:p>
          <a:p>
            <a:pPr lvl="1">
              <a:lnSpc>
                <a:spcPct val="150000"/>
              </a:lnSpc>
              <a:defRPr/>
            </a:pPr>
            <a:r>
              <a:rPr lang="zh-CN" altLang="en-US" sz="2400" dirty="0">
                <a:solidFill>
                  <a:prstClr val="black"/>
                </a:solidFill>
                <a:latin typeface="Arial" pitchFamily="34" charset="0"/>
                <a:cs typeface="Arial" pitchFamily="34" charset="0"/>
              </a:rPr>
              <a:t>内容提供者的工作</a:t>
            </a:r>
            <a:r>
              <a:rPr lang="zh-CN" altLang="en-US" sz="2400" dirty="0" smtClean="0">
                <a:solidFill>
                  <a:prstClr val="black"/>
                </a:solidFill>
                <a:latin typeface="Arial" pitchFamily="34" charset="0"/>
                <a:cs typeface="Arial" pitchFamily="34" charset="0"/>
              </a:rPr>
              <a:t>原理</a:t>
            </a:r>
            <a:r>
              <a:rPr lang="zh-CN" altLang="zh-CN" sz="2400" dirty="0" smtClean="0">
                <a:latin typeface="Arial" pitchFamily="34" charset="0"/>
                <a:cs typeface="Arial" pitchFamily="34" charset="0"/>
              </a:rPr>
              <a:t>。</a:t>
            </a:r>
            <a:endParaRPr lang="en-US" altLang="zh-CN" sz="2400" dirty="0" smtClean="0">
              <a:latin typeface="Arial" pitchFamily="34" charset="0"/>
              <a:cs typeface="Arial" pitchFamily="34" charset="0"/>
            </a:endParaRPr>
          </a:p>
          <a:p>
            <a:pPr marL="571500" lvl="1" indent="-571500" eaLnBrk="1" hangingPunct="1">
              <a:lnSpc>
                <a:spcPct val="150000"/>
              </a:lnSpc>
              <a:buNone/>
              <a:defRPr/>
            </a:pPr>
            <a:r>
              <a:rPr lang="zh-CN" altLang="en-US" sz="2400" b="1" dirty="0" smtClean="0">
                <a:solidFill>
                  <a:srgbClr val="006BA9"/>
                </a:solidFill>
                <a:latin typeface="Arial" pitchFamily="34" charset="0"/>
                <a:ea typeface="微软雅黑" pitchFamily="34" charset="-122"/>
                <a:cs typeface="Arial" pitchFamily="34" charset="0"/>
                <a:sym typeface="宋体" charset="-122"/>
              </a:rPr>
              <a:t>✎ </a:t>
            </a:r>
            <a:r>
              <a:rPr lang="zh-CN" altLang="en-US" sz="2400" b="1" dirty="0" smtClean="0">
                <a:solidFill>
                  <a:srgbClr val="006BA9"/>
                </a:solidFill>
                <a:latin typeface="Arial" pitchFamily="34" charset="0"/>
                <a:ea typeface="微软雅黑" pitchFamily="34" charset="-122"/>
                <a:cs typeface="Arial" pitchFamily="34" charset="0"/>
              </a:rPr>
              <a:t>预习</a:t>
            </a:r>
            <a:r>
              <a:rPr lang="zh-CN" altLang="en-US" sz="2400" b="1" dirty="0">
                <a:solidFill>
                  <a:srgbClr val="006BA9"/>
                </a:solidFill>
                <a:latin typeface="Arial" pitchFamily="34" charset="0"/>
                <a:ea typeface="微软雅黑" pitchFamily="34" charset="-122"/>
                <a:cs typeface="Arial" pitchFamily="34" charset="0"/>
              </a:rPr>
              <a:t>作业</a:t>
            </a:r>
            <a:endParaRPr lang="en-US" altLang="zh-CN" sz="2400" b="1" dirty="0">
              <a:solidFill>
                <a:srgbClr val="006BA9"/>
              </a:solidFill>
              <a:latin typeface="Arial" pitchFamily="34" charset="0"/>
              <a:ea typeface="微软雅黑" pitchFamily="34" charset="-122"/>
              <a:cs typeface="Arial" pitchFamily="34" charset="0"/>
            </a:endParaRPr>
          </a:p>
          <a:p>
            <a:pPr lvl="1">
              <a:lnSpc>
                <a:spcPct val="150000"/>
              </a:lnSpc>
              <a:defRPr/>
            </a:pPr>
            <a:r>
              <a:rPr lang="zh-CN" altLang="en-US" sz="2400" dirty="0">
                <a:solidFill>
                  <a:prstClr val="black"/>
                </a:solidFill>
                <a:latin typeface="Arial" pitchFamily="34" charset="0"/>
                <a:cs typeface="Arial" pitchFamily="34" charset="0"/>
              </a:rPr>
              <a:t>什么是</a:t>
            </a:r>
            <a:r>
              <a:rPr lang="en-US" altLang="zh-CN" sz="2400" dirty="0">
                <a:solidFill>
                  <a:prstClr val="black"/>
                </a:solidFill>
                <a:latin typeface="Arial" pitchFamily="34" charset="0"/>
                <a:cs typeface="Arial" pitchFamily="34" charset="0"/>
              </a:rPr>
              <a:t>HTTP</a:t>
            </a:r>
            <a:r>
              <a:rPr lang="zh-CN" altLang="en-US" sz="2400" dirty="0">
                <a:solidFill>
                  <a:prstClr val="black"/>
                </a:solidFill>
                <a:latin typeface="Arial" pitchFamily="34" charset="0"/>
                <a:cs typeface="Arial" pitchFamily="34" charset="0"/>
              </a:rPr>
              <a:t>协议</a:t>
            </a:r>
          </a:p>
          <a:p>
            <a:pPr lvl="1">
              <a:lnSpc>
                <a:spcPct val="150000"/>
              </a:lnSpc>
              <a:defRPr/>
            </a:pPr>
            <a:r>
              <a:rPr lang="en-US" altLang="zh-CN" sz="2400" dirty="0">
                <a:solidFill>
                  <a:prstClr val="black"/>
                </a:solidFill>
                <a:latin typeface="Arial" pitchFamily="34" charset="0"/>
                <a:cs typeface="Arial" pitchFamily="34" charset="0"/>
              </a:rPr>
              <a:t>Handler</a:t>
            </a:r>
            <a:r>
              <a:rPr lang="zh-CN" altLang="en-US" sz="2400" dirty="0">
                <a:solidFill>
                  <a:prstClr val="black"/>
                </a:solidFill>
                <a:latin typeface="Arial" pitchFamily="34" charset="0"/>
                <a:cs typeface="Arial" pitchFamily="34" charset="0"/>
              </a:rPr>
              <a:t>消息机制的作用</a:t>
            </a:r>
            <a:endParaRPr lang="en-US" altLang="zh-CN" sz="2400" dirty="0">
              <a:solidFill>
                <a:prstClr val="black"/>
              </a:solidFill>
              <a:latin typeface="Arial" pitchFamily="34" charset="0"/>
              <a:cs typeface="Arial" pitchFamily="34" charset="0"/>
            </a:endParaRPr>
          </a:p>
          <a:p>
            <a:pPr marL="457200" lvl="1" indent="0">
              <a:lnSpc>
                <a:spcPct val="150000"/>
              </a:lnSpc>
              <a:buFontTx/>
              <a:buNone/>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a:p>
            <a:pPr lvl="1">
              <a:lnSpc>
                <a:spcPct val="150000"/>
              </a:lnSpc>
              <a:defRPr/>
            </a:pPr>
            <a:endParaRPr lang="en-US" altLang="zh-CN" sz="2400" dirty="0" smtClean="0">
              <a:latin typeface="Arial" pitchFamily="34" charset="0"/>
              <a:cs typeface="Arial" pitchFamily="34" charset="0"/>
            </a:endParaRPr>
          </a:p>
        </p:txBody>
      </p:sp>
    </p:spTree>
    <p:extLst>
      <p:ext uri="{BB962C8B-B14F-4D97-AF65-F5344CB8AC3E}">
        <p14:creationId xmlns:p14="http://schemas.microsoft.com/office/powerpoint/2010/main" val="325731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0423841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827584" y="10527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endParaRPr lang="zh-CN" altLang="en-US" sz="2400" b="1">
              <a:solidFill>
                <a:srgbClr val="006BA9"/>
              </a:solidFill>
              <a:latin typeface="微软雅黑" pitchFamily="34" charset="-122"/>
              <a:ea typeface="微软雅黑" pitchFamily="34" charset="-122"/>
              <a:sym typeface="宋体" charset="-122"/>
            </a:endParaRPr>
          </a:p>
        </p:txBody>
      </p:sp>
      <p:sp>
        <p:nvSpPr>
          <p:cNvPr id="3" name="内容占位符 2"/>
          <p:cNvSpPr txBox="1">
            <a:spLocks/>
          </p:cNvSpPr>
          <p:nvPr/>
        </p:nvSpPr>
        <p:spPr bwMode="auto">
          <a:xfrm>
            <a:off x="481013" y="2024807"/>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0" fontAlgn="base" hangingPunct="0">
              <a:lnSpc>
                <a:spcPct val="150000"/>
              </a:lnSpc>
              <a:spcBef>
                <a:spcPct val="20000"/>
              </a:spcBef>
              <a:spcAft>
                <a:spcPct val="0"/>
              </a:spcAft>
              <a:buFontTx/>
              <a:buChar char="–"/>
            </a:pPr>
            <a:r>
              <a:rPr lang="zh-CN" altLang="en-US" sz="2400" dirty="0">
                <a:solidFill>
                  <a:prstClr val="black"/>
                </a:solidFill>
              </a:rPr>
              <a:t>什么是内容提供者</a:t>
            </a:r>
            <a:endParaRPr lang="en-US" altLang="zh-CN" sz="2400" dirty="0">
              <a:solidFill>
                <a:prstClr val="black"/>
              </a:solidFill>
            </a:endParaRPr>
          </a:p>
          <a:p>
            <a:pPr lvl="1" eaLnBrk="0" fontAlgn="base" hangingPunct="0">
              <a:lnSpc>
                <a:spcPct val="150000"/>
              </a:lnSpc>
              <a:spcBef>
                <a:spcPct val="20000"/>
              </a:spcBef>
              <a:spcAft>
                <a:spcPct val="0"/>
              </a:spcAft>
              <a:buFontTx/>
              <a:buChar char="–"/>
            </a:pPr>
            <a:r>
              <a:rPr lang="zh-CN" altLang="en-US" sz="2400" dirty="0">
                <a:solidFill>
                  <a:prstClr val="black"/>
                </a:solidFill>
              </a:rPr>
              <a:t>内容观察者的作用</a:t>
            </a:r>
            <a:endParaRPr lang="en-US" altLang="zh-CN" sz="2400" dirty="0">
              <a:solidFill>
                <a:prstClr val="black"/>
              </a:solidFill>
            </a:endParaRPr>
          </a:p>
          <a:p>
            <a:pPr lvl="1">
              <a:lnSpc>
                <a:spcPct val="150000"/>
              </a:lnSpc>
              <a:spcBef>
                <a:spcPct val="20000"/>
              </a:spcBef>
              <a:buFontTx/>
              <a:buChar char="–"/>
            </a:pPr>
            <a:endParaRPr lang="en-US" altLang="zh-CN" sz="2400" dirty="0"/>
          </a:p>
          <a:p>
            <a:pPr lvl="1">
              <a:lnSpc>
                <a:spcPct val="150000"/>
              </a:lnSpc>
              <a:spcBef>
                <a:spcPct val="20000"/>
              </a:spcBef>
              <a:buFontTx/>
              <a:buChar char="–"/>
            </a:pPr>
            <a:endParaRPr lang="en-US" altLang="zh-CN" sz="2400" dirty="0"/>
          </a:p>
        </p:txBody>
      </p:sp>
      <p:sp>
        <p:nvSpPr>
          <p:cNvPr id="4"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smtClean="0">
                <a:solidFill>
                  <a:srgbClr val="006BA9"/>
                </a:solidFill>
                <a:latin typeface="微软雅黑" pitchFamily="34" charset="-122"/>
                <a:ea typeface="微软雅黑" pitchFamily="34" charset="-122"/>
                <a:sym typeface="宋体" charset="-122"/>
              </a:rPr>
              <a:t>预习</a:t>
            </a:r>
            <a:r>
              <a:rPr lang="zh-CN" altLang="en-US" sz="3200" b="1">
                <a:solidFill>
                  <a:srgbClr val="006BA9"/>
                </a:solidFill>
                <a:latin typeface="微软雅黑" pitchFamily="34" charset="-122"/>
                <a:ea typeface="微软雅黑" pitchFamily="34" charset="-122"/>
                <a:sym typeface="宋体" charset="-122"/>
              </a:rPr>
              <a:t>检查</a:t>
            </a:r>
          </a:p>
        </p:txBody>
      </p:sp>
    </p:spTree>
    <p:extLst>
      <p:ext uri="{BB962C8B-B14F-4D97-AF65-F5344CB8AC3E}">
        <p14:creationId xmlns:p14="http://schemas.microsoft.com/office/powerpoint/2010/main" val="976686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184482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097740" y="4211796"/>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a:t>
            </a:r>
            <a:r>
              <a:rPr lang="en-US" altLang="zh-CN" sz="2400" dirty="0" smtClean="0">
                <a:solidFill>
                  <a:srgbClr val="7F7F7F"/>
                </a:solidFill>
                <a:latin typeface="Impact" pitchFamily="34" charset="0"/>
                <a:ea typeface="微软雅黑" pitchFamily="34" charset="-122"/>
              </a:rPr>
              <a:t>.4</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内容观察者的使用</a:t>
            </a:r>
            <a:endParaRPr lang="zh-CN" altLang="en-US" sz="2400" dirty="0">
              <a:solidFill>
                <a:srgbClr val="7F7F7F"/>
              </a:solidFill>
              <a:latin typeface="Impact" pitchFamily="34" charset="0"/>
              <a:ea typeface="微软雅黑" pitchFamily="34" charset="-122"/>
            </a:endParaRPr>
          </a:p>
        </p:txBody>
      </p:sp>
      <p:sp>
        <p:nvSpPr>
          <p:cNvPr id="4" name="TextBox 6"/>
          <p:cNvSpPr txBox="1"/>
          <p:nvPr/>
        </p:nvSpPr>
        <p:spPr>
          <a:xfrm>
            <a:off x="1097740" y="1979548"/>
            <a:ext cx="3834300" cy="369332"/>
          </a:xfrm>
          <a:prstGeom prst="rect">
            <a:avLst/>
          </a:prstGeom>
          <a:noFill/>
        </p:spPr>
        <p:txBody>
          <a:bodyPr vert="horz" wrap="square" lIns="0" tIns="0" rIns="0" bIns="0" rtlCol="0" anchor="ctr">
            <a:spAutoFit/>
          </a:bodyPr>
          <a:lstStyle/>
          <a:p>
            <a:pPr algn="l"/>
            <a:r>
              <a:rPr lang="en-US" altLang="zh-CN" sz="2400" dirty="0">
                <a:solidFill>
                  <a:schemeClr val="bg1"/>
                </a:solidFill>
                <a:latin typeface="Impact" pitchFamily="34" charset="0"/>
                <a:ea typeface="微软雅黑" pitchFamily="34" charset="-122"/>
              </a:rPr>
              <a:t>8</a:t>
            </a:r>
            <a:r>
              <a:rPr lang="en-US" altLang="zh-CN" sz="2400" dirty="0" smtClean="0">
                <a:solidFill>
                  <a:schemeClr val="bg1"/>
                </a:solidFill>
                <a:latin typeface="Impact" pitchFamily="34" charset="0"/>
                <a:ea typeface="微软雅黑" pitchFamily="34" charset="-122"/>
              </a:rPr>
              <a:t>.1    </a:t>
            </a:r>
            <a:r>
              <a:rPr lang="zh-CN" altLang="en-US" sz="2400" dirty="0" smtClean="0">
                <a:solidFill>
                  <a:schemeClr val="bg1"/>
                </a:solidFill>
                <a:latin typeface="Impact" pitchFamily="34" charset="0"/>
                <a:ea typeface="微软雅黑" pitchFamily="34" charset="-122"/>
              </a:rPr>
              <a:t>内容提供者简介</a:t>
            </a:r>
            <a:r>
              <a:rPr lang="zh-CN" altLang="en-US" sz="2400" dirty="0" smtClean="0">
                <a:solidFill>
                  <a:schemeClr val="bg1"/>
                </a:solidFill>
                <a:latin typeface="微软雅黑" pitchFamily="34" charset="-122"/>
                <a:ea typeface="微软雅黑" pitchFamily="34" charset="-122"/>
              </a:rPr>
              <a:t> </a:t>
            </a:r>
            <a:endParaRPr lang="zh-CN" altLang="en-US" sz="2400" dirty="0">
              <a:solidFill>
                <a:schemeClr val="bg1"/>
              </a:solidFill>
              <a:latin typeface="微软雅黑" pitchFamily="34" charset="-122"/>
              <a:ea typeface="微软雅黑" pitchFamily="34" charset="-122"/>
            </a:endParaRPr>
          </a:p>
        </p:txBody>
      </p:sp>
      <p:sp>
        <p:nvSpPr>
          <p:cNvPr id="5" name="TextBox 10"/>
          <p:cNvSpPr txBox="1"/>
          <p:nvPr/>
        </p:nvSpPr>
        <p:spPr>
          <a:xfrm>
            <a:off x="1097740" y="2723631"/>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a:t>
            </a:r>
            <a:r>
              <a:rPr lang="en-US" altLang="zh-CN" sz="2400" dirty="0" smtClean="0">
                <a:solidFill>
                  <a:srgbClr val="7F7F7F"/>
                </a:solidFill>
                <a:latin typeface="Impact" pitchFamily="34" charset="0"/>
                <a:ea typeface="微软雅黑" pitchFamily="34" charset="-122"/>
              </a:rPr>
              <a:t>.2</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内容提供者的创建</a:t>
            </a:r>
            <a:endParaRPr lang="zh-CN" altLang="en-US" sz="2400" dirty="0">
              <a:solidFill>
                <a:srgbClr val="7F7F7F"/>
              </a:solidFill>
              <a:latin typeface="Impact" pitchFamily="34" charset="0"/>
              <a:ea typeface="微软雅黑" pitchFamily="34" charset="-122"/>
            </a:endParaRPr>
          </a:p>
        </p:txBody>
      </p:sp>
      <p:sp>
        <p:nvSpPr>
          <p:cNvPr id="6" name="TextBox 11"/>
          <p:cNvSpPr txBox="1"/>
          <p:nvPr/>
        </p:nvSpPr>
        <p:spPr>
          <a:xfrm>
            <a:off x="1097740" y="346771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a:t>
            </a:r>
            <a:r>
              <a:rPr lang="en-US" altLang="zh-CN" sz="2400" dirty="0" smtClean="0">
                <a:solidFill>
                  <a:srgbClr val="7F7F7F"/>
                </a:solidFill>
                <a:latin typeface="Impact" pitchFamily="34" charset="0"/>
                <a:ea typeface="微软雅黑" pitchFamily="34" charset="-122"/>
              </a:rPr>
              <a:t>.3    </a:t>
            </a:r>
            <a:r>
              <a:rPr lang="zh-CN" altLang="en-US" sz="2400" dirty="0" smtClean="0">
                <a:solidFill>
                  <a:srgbClr val="7F7F7F"/>
                </a:solidFill>
                <a:latin typeface="Impact" pitchFamily="34" charset="0"/>
                <a:ea typeface="微软雅黑" pitchFamily="34" charset="-122"/>
              </a:rPr>
              <a:t>内容提供者的使用 </a:t>
            </a:r>
            <a:endParaRPr lang="zh-CN" altLang="en-US" sz="2400" dirty="0">
              <a:solidFill>
                <a:srgbClr val="7F7F7F"/>
              </a:solidFill>
              <a:latin typeface="Impact" pitchFamily="34" charset="0"/>
              <a:ea typeface="微软雅黑" pitchFamily="34" charset="-122"/>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840094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325290"/>
            <a:ext cx="8102600" cy="5200054"/>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936953" y="953815"/>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ContentProvider</a:t>
            </a:r>
            <a:endParaRPr lang="zh-CN" altLang="en-US" dirty="0">
              <a:solidFill>
                <a:schemeClr val="bg1"/>
              </a:solidFill>
              <a:latin typeface="微软雅黑" pitchFamily="34" charset="-122"/>
              <a:ea typeface="微软雅黑" pitchFamily="34" charset="-122"/>
            </a:endParaRPr>
          </a:p>
        </p:txBody>
      </p:sp>
      <p:sp>
        <p:nvSpPr>
          <p:cNvPr id="18" name="内容占位符 2"/>
          <p:cNvSpPr txBox="1">
            <a:spLocks/>
          </p:cNvSpPr>
          <p:nvPr/>
        </p:nvSpPr>
        <p:spPr bwMode="auto">
          <a:xfrm>
            <a:off x="481013" y="2052886"/>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内容提供者（</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）是</a:t>
            </a:r>
            <a:r>
              <a:rPr lang="en-US" altLang="zh-CN" sz="2000" dirty="0" smtClean="0">
                <a:latin typeface="Times New Roman" panose="02020603050405020304" pitchFamily="18" charset="0"/>
                <a:cs typeface="Times New Roman" panose="02020603050405020304" pitchFamily="18" charset="0"/>
              </a:rPr>
              <a:t>Android</a:t>
            </a:r>
            <a:r>
              <a:rPr lang="zh-CN" altLang="en-US" sz="2000" dirty="0" smtClean="0">
                <a:latin typeface="Times New Roman" panose="02020603050405020304" pitchFamily="18" charset="0"/>
                <a:cs typeface="Times New Roman" panose="02020603050405020304" pitchFamily="18" charset="0"/>
              </a:rPr>
              <a:t>系统四大组件之一，它是不同应用程序之间进行数据共享的标准</a:t>
            </a:r>
            <a:r>
              <a:rPr lang="en-US" altLang="zh-CN" sz="2000" dirty="0" smtClean="0">
                <a:latin typeface="Times New Roman" panose="02020603050405020304" pitchFamily="18" charset="0"/>
                <a:cs typeface="Times New Roman" panose="02020603050405020304" pitchFamily="18" charset="0"/>
              </a:rPr>
              <a:t>API</a:t>
            </a:r>
            <a:r>
              <a:rPr lang="zh-CN" altLang="en-US" sz="2000" dirty="0" smtClean="0">
                <a:latin typeface="Times New Roman" panose="02020603050405020304" pitchFamily="18" charset="0"/>
                <a:cs typeface="Times New Roman" panose="02020603050405020304" pitchFamily="18" charset="0"/>
              </a:rPr>
              <a:t>，通过</a:t>
            </a: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类可以访问</a:t>
            </a: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中共享的数据。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ContentProvider</a:t>
            </a:r>
            <a:r>
              <a:rPr lang="zh-CN" altLang="en-US" sz="2000" dirty="0" smtClean="0">
                <a:latin typeface="Times New Roman" panose="02020603050405020304" pitchFamily="18" charset="0"/>
                <a:cs typeface="Times New Roman" panose="02020603050405020304" pitchFamily="18" charset="0"/>
              </a:rPr>
              <a:t>的工作原理如下：</a:t>
            </a:r>
            <a:endParaRPr lang="en-US" altLang="zh-CN" sz="2000" dirty="0">
              <a:latin typeface="Times New Roman" panose="02020603050405020304" pitchFamily="18" charset="0"/>
              <a:cs typeface="Times New Roman" panose="02020603050405020304" pitchFamily="18" charset="0"/>
            </a:endParaRPr>
          </a:p>
        </p:txBody>
      </p:sp>
      <p:sp>
        <p:nvSpPr>
          <p:cNvPr id="1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内容提供者简介</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970343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326258"/>
            <a:ext cx="8102600" cy="5127078"/>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6008341" y="954782"/>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en-US" altLang="zh-CN" dirty="0" err="1">
                <a:solidFill>
                  <a:schemeClr val="bg1"/>
                </a:solidFill>
                <a:latin typeface="微软雅黑" pitchFamily="34" charset="-122"/>
                <a:ea typeface="微软雅黑" pitchFamily="34" charset="-122"/>
              </a:rPr>
              <a:t>ContentResolver</a:t>
            </a:r>
            <a:endParaRPr lang="en-US" altLang="zh-CN" dirty="0">
              <a:solidFill>
                <a:schemeClr val="bg1"/>
              </a:solidFill>
              <a:latin typeface="微软雅黑" pitchFamily="34" charset="-122"/>
              <a:ea typeface="微软雅黑" pitchFamily="34" charset="-122"/>
            </a:endParaRPr>
          </a:p>
        </p:txBody>
      </p:sp>
      <p:sp>
        <p:nvSpPr>
          <p:cNvPr id="19" name="内容占位符 2"/>
          <p:cNvSpPr txBox="1">
            <a:spLocks/>
          </p:cNvSpPr>
          <p:nvPr/>
        </p:nvSpPr>
        <p:spPr bwMode="auto">
          <a:xfrm>
            <a:off x="481013" y="1642681"/>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err="1" smtClean="0">
                <a:latin typeface="Times New Roman" panose="02020603050405020304" pitchFamily="18" charset="0"/>
                <a:cs typeface="Times New Roman" panose="02020603050405020304" pitchFamily="18" charset="0"/>
              </a:rPr>
              <a:t>ContentResolver</a:t>
            </a:r>
            <a:r>
              <a:rPr lang="zh-CN" altLang="en-US" sz="2000" dirty="0" smtClean="0">
                <a:latin typeface="Times New Roman" panose="02020603050405020304" pitchFamily="18" charset="0"/>
                <a:cs typeface="Times New Roman" panose="02020603050405020304" pitchFamily="18" charset="0"/>
              </a:rPr>
              <a:t>提供一系列增删改查的方法对数据进行操作，并且这些方法以</a:t>
            </a: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的形式对外提供数据。</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en-US" altLang="zh-CN" sz="2000" dirty="0" smtClean="0">
                <a:latin typeface="Times New Roman" panose="02020603050405020304" pitchFamily="18" charset="0"/>
                <a:cs typeface="Times New Roman" panose="02020603050405020304" pitchFamily="18" charset="0"/>
              </a:rPr>
              <a:t>Uri</a:t>
            </a:r>
            <a:r>
              <a:rPr lang="zh-CN" altLang="en-US" sz="2000" dirty="0" smtClean="0">
                <a:latin typeface="Times New Roman" panose="02020603050405020304" pitchFamily="18" charset="0"/>
                <a:cs typeface="Times New Roman" panose="02020603050405020304" pitchFamily="18" charset="0"/>
              </a:rPr>
              <a:t>为内容提供者中的数据建立了唯一标识符。它主要由三部分组成，</a:t>
            </a:r>
            <a:r>
              <a:rPr lang="en-US" altLang="zh-CN" sz="2000" dirty="0" smtClean="0">
                <a:latin typeface="Times New Roman" panose="02020603050405020304" pitchFamily="18" charset="0"/>
                <a:cs typeface="Times New Roman" panose="02020603050405020304" pitchFamily="18" charset="0"/>
              </a:rPr>
              <a:t>scheme</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authorities</a:t>
            </a:r>
            <a:r>
              <a:rPr lang="zh-CN" altLang="en-US" sz="2000" dirty="0" smtClean="0">
                <a:latin typeface="Times New Roman" panose="02020603050405020304" pitchFamily="18" charset="0"/>
                <a:cs typeface="Times New Roman" panose="02020603050405020304" pitchFamily="18" charset="0"/>
              </a:rPr>
              <a:t>和</a:t>
            </a:r>
            <a:r>
              <a:rPr lang="en-US" altLang="zh-CN" sz="2000" dirty="0" smtClean="0">
                <a:latin typeface="Times New Roman" panose="02020603050405020304" pitchFamily="18" charset="0"/>
                <a:cs typeface="Times New Roman" panose="02020603050405020304" pitchFamily="18" charset="0"/>
              </a:rPr>
              <a:t>path</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
        <p:nvSpPr>
          <p:cNvPr id="20"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内容提供者简介</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553054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55576" y="2564904"/>
            <a:ext cx="4896544"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5"/>
          <p:cNvSpPr txBox="1"/>
          <p:nvPr/>
        </p:nvSpPr>
        <p:spPr>
          <a:xfrm>
            <a:off x="1097740" y="4211796"/>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a:t>
            </a:r>
            <a:r>
              <a:rPr lang="en-US" altLang="zh-CN" sz="2400" dirty="0" smtClean="0">
                <a:solidFill>
                  <a:srgbClr val="7F7F7F"/>
                </a:solidFill>
                <a:latin typeface="Impact" pitchFamily="34" charset="0"/>
                <a:ea typeface="微软雅黑" pitchFamily="34" charset="-122"/>
              </a:rPr>
              <a:t>.4</a:t>
            </a:r>
            <a:r>
              <a:rPr lang="en-US" altLang="zh-CN" sz="2400" dirty="0" smtClean="0">
                <a:solidFill>
                  <a:srgbClr val="CD1F06"/>
                </a:solidFill>
                <a:latin typeface="Impact" pitchFamily="34" charset="0"/>
                <a:ea typeface="微软雅黑" pitchFamily="34" charset="-122"/>
              </a:rPr>
              <a:t>    </a:t>
            </a:r>
            <a:r>
              <a:rPr lang="zh-CN" altLang="en-US" sz="2400" dirty="0" smtClean="0">
                <a:solidFill>
                  <a:srgbClr val="7F7F7F"/>
                </a:solidFill>
                <a:latin typeface="Impact" pitchFamily="34" charset="0"/>
                <a:ea typeface="微软雅黑" pitchFamily="34" charset="-122"/>
              </a:rPr>
              <a:t>内容观察者的使用</a:t>
            </a:r>
            <a:endParaRPr lang="zh-CN" altLang="en-US" sz="2400" dirty="0">
              <a:solidFill>
                <a:srgbClr val="7F7F7F"/>
              </a:solidFill>
              <a:latin typeface="Impact" pitchFamily="34" charset="0"/>
              <a:ea typeface="微软雅黑" pitchFamily="34" charset="-122"/>
            </a:endParaRPr>
          </a:p>
        </p:txBody>
      </p:sp>
      <p:sp>
        <p:nvSpPr>
          <p:cNvPr id="4" name="TextBox 6"/>
          <p:cNvSpPr txBox="1"/>
          <p:nvPr/>
        </p:nvSpPr>
        <p:spPr>
          <a:xfrm>
            <a:off x="1097740" y="197954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8.1    </a:t>
            </a:r>
            <a:r>
              <a:rPr lang="zh-CN" altLang="en-US" sz="2400" dirty="0">
                <a:solidFill>
                  <a:srgbClr val="7F7F7F"/>
                </a:solidFill>
                <a:latin typeface="Impact" pitchFamily="34" charset="0"/>
                <a:ea typeface="微软雅黑" pitchFamily="34" charset="-122"/>
              </a:rPr>
              <a:t>内容提供者简介 </a:t>
            </a:r>
          </a:p>
        </p:txBody>
      </p:sp>
      <p:sp>
        <p:nvSpPr>
          <p:cNvPr id="5" name="TextBox 10"/>
          <p:cNvSpPr txBox="1"/>
          <p:nvPr/>
        </p:nvSpPr>
        <p:spPr>
          <a:xfrm>
            <a:off x="1097740" y="2723631"/>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itchFamily="34" charset="0"/>
                <a:ea typeface="微软雅黑" pitchFamily="34" charset="-122"/>
              </a:rPr>
              <a:t>8.2    </a:t>
            </a:r>
            <a:r>
              <a:rPr lang="zh-CN" altLang="en-US" sz="2400" dirty="0">
                <a:solidFill>
                  <a:schemeClr val="bg1"/>
                </a:solidFill>
                <a:latin typeface="Impact" pitchFamily="34" charset="0"/>
                <a:ea typeface="微软雅黑" pitchFamily="34" charset="-122"/>
              </a:rPr>
              <a:t>内容提供者的创建</a:t>
            </a:r>
          </a:p>
        </p:txBody>
      </p:sp>
      <p:sp>
        <p:nvSpPr>
          <p:cNvPr id="6" name="TextBox 11"/>
          <p:cNvSpPr txBox="1"/>
          <p:nvPr/>
        </p:nvSpPr>
        <p:spPr>
          <a:xfrm>
            <a:off x="1097740" y="3467714"/>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itchFamily="34" charset="0"/>
                <a:ea typeface="微软雅黑" pitchFamily="34" charset="-122"/>
              </a:rPr>
              <a:t>8</a:t>
            </a:r>
            <a:r>
              <a:rPr lang="en-US" altLang="zh-CN" sz="2400" dirty="0" smtClean="0">
                <a:solidFill>
                  <a:srgbClr val="7F7F7F"/>
                </a:solidFill>
                <a:latin typeface="Impact" pitchFamily="34" charset="0"/>
                <a:ea typeface="微软雅黑" pitchFamily="34" charset="-122"/>
              </a:rPr>
              <a:t>.3    </a:t>
            </a:r>
            <a:r>
              <a:rPr lang="zh-CN" altLang="en-US" sz="2400" dirty="0" smtClean="0">
                <a:solidFill>
                  <a:srgbClr val="7F7F7F"/>
                </a:solidFill>
                <a:latin typeface="Impact" pitchFamily="34" charset="0"/>
                <a:ea typeface="微软雅黑" pitchFamily="34" charset="-122"/>
              </a:rPr>
              <a:t>内容提供者的使用 </a:t>
            </a:r>
            <a:endParaRPr lang="zh-CN" altLang="en-US" sz="2400" dirty="0">
              <a:solidFill>
                <a:srgbClr val="7F7F7F"/>
              </a:solidFill>
              <a:latin typeface="Impact" pitchFamily="34" charset="0"/>
              <a:ea typeface="微软雅黑" pitchFamily="34" charset="-122"/>
            </a:endParaRPr>
          </a:p>
        </p:txBody>
      </p:sp>
      <p:sp>
        <p:nvSpPr>
          <p:cNvPr id="11"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主讲内容</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973408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352684"/>
            <a:ext cx="8102600" cy="517266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792317" y="981209"/>
            <a:ext cx="2664296"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smtClean="0">
                <a:solidFill>
                  <a:schemeClr val="bg1"/>
                </a:solidFill>
                <a:latin typeface="微软雅黑" pitchFamily="34" charset="-122"/>
                <a:ea typeface="微软雅黑" pitchFamily="34" charset="-122"/>
              </a:rPr>
              <a:t>内容提供者创建</a:t>
            </a:r>
            <a:r>
              <a:rPr lang="zh-CN" altLang="en-US" dirty="0" smtClean="0">
                <a:solidFill>
                  <a:schemeClr val="bg1"/>
                </a:solidFill>
                <a:latin typeface="微软雅黑" pitchFamily="34" charset="-122"/>
                <a:ea typeface="微软雅黑" pitchFamily="34" charset="-122"/>
              </a:rPr>
              <a:t>步骤</a:t>
            </a:r>
            <a:endParaRPr lang="zh-CN" altLang="en-US" dirty="0">
              <a:solidFill>
                <a:schemeClr val="bg1"/>
              </a:solidFill>
              <a:latin typeface="微软雅黑" pitchFamily="34" charset="-122"/>
              <a:ea typeface="微软雅黑" pitchFamily="34" charset="-122"/>
            </a:endParaRPr>
          </a:p>
        </p:txBody>
      </p:sp>
      <p:sp>
        <p:nvSpPr>
          <p:cNvPr id="19" name="内容占位符 2"/>
          <p:cNvSpPr txBox="1">
            <a:spLocks/>
          </p:cNvSpPr>
          <p:nvPr/>
        </p:nvSpPr>
        <p:spPr bwMode="auto">
          <a:xfrm>
            <a:off x="481013" y="2060848"/>
            <a:ext cx="7975600" cy="195217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在程序包名处点击右键选择</a:t>
            </a:r>
            <a:r>
              <a:rPr lang="en-US" altLang="zh-CN" sz="2000" dirty="0" smtClean="0">
                <a:latin typeface="Times New Roman" panose="02020603050405020304" pitchFamily="18" charset="0"/>
                <a:cs typeface="Times New Roman" panose="02020603050405020304" pitchFamily="18" charset="0"/>
              </a:rPr>
              <a:t>【New】</a:t>
            </a:r>
            <a:r>
              <a:rPr lang="en-US" altLang="zh-CN" sz="2000" dirty="0" smtClean="0">
                <a:latin typeface="Times New Roman" panose="02020603050405020304" pitchFamily="18" charset="0"/>
                <a:cs typeface="Times New Roman" panose="02020603050405020304" pitchFamily="18" charset="0"/>
                <a:sym typeface="Wingdings"/>
              </a:rPr>
              <a:t></a:t>
            </a:r>
            <a:r>
              <a:rPr lang="en-US" altLang="zh-CN" sz="2000" dirty="0" smtClean="0">
                <a:latin typeface="Times New Roman" panose="02020603050405020304" pitchFamily="18" charset="0"/>
                <a:cs typeface="Times New Roman" panose="02020603050405020304" pitchFamily="18" charset="0"/>
              </a:rPr>
              <a:t>【Other】</a:t>
            </a:r>
            <a:r>
              <a:rPr lang="en-US" altLang="zh-CN" sz="2000" dirty="0" smtClean="0">
                <a:latin typeface="Times New Roman" panose="02020603050405020304" pitchFamily="18" charset="0"/>
                <a:cs typeface="Times New Roman" panose="02020603050405020304" pitchFamily="18" charset="0"/>
                <a:sym typeface="Wingdings"/>
              </a:rPr>
              <a:t></a:t>
            </a:r>
            <a:r>
              <a:rPr lang="en-US" altLang="zh-CN" sz="2000" dirty="0" smtClean="0">
                <a:latin typeface="Times New Roman" panose="02020603050405020304" pitchFamily="18" charset="0"/>
                <a:cs typeface="Times New Roman" panose="02020603050405020304" pitchFamily="18" charset="0"/>
              </a:rPr>
              <a:t>【Content Provider】</a:t>
            </a:r>
            <a:r>
              <a:rPr lang="zh-CN" altLang="en-US" sz="2000" dirty="0" smtClean="0">
                <a:latin typeface="Times New Roman" panose="02020603050405020304" pitchFamily="18" charset="0"/>
                <a:cs typeface="Times New Roman" panose="02020603050405020304" pitchFamily="18" charset="0"/>
              </a:rPr>
              <a:t>选项</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输入内容提供者的</a:t>
            </a:r>
            <a:r>
              <a:rPr lang="en-US" altLang="zh-CN" sz="2000" dirty="0" smtClean="0">
                <a:latin typeface="Times New Roman" panose="02020603050405020304" pitchFamily="18" charset="0"/>
                <a:cs typeface="Times New Roman" panose="02020603050405020304" pitchFamily="18" charset="0"/>
              </a:rPr>
              <a:t>Class Name</a:t>
            </a:r>
            <a:r>
              <a:rPr lang="zh-CN" altLang="en-US" sz="2000" dirty="0" smtClean="0">
                <a:latin typeface="Times New Roman" panose="02020603050405020304" pitchFamily="18" charset="0"/>
                <a:cs typeface="Times New Roman" panose="02020603050405020304" pitchFamily="18" charset="0"/>
              </a:rPr>
              <a:t>（名称）和</a:t>
            </a:r>
            <a:r>
              <a:rPr lang="en-US" altLang="zh-CN" sz="2000" dirty="0" smtClean="0">
                <a:latin typeface="Times New Roman" panose="02020603050405020304" pitchFamily="18" charset="0"/>
                <a:cs typeface="Times New Roman" panose="02020603050405020304" pitchFamily="18" charset="0"/>
              </a:rPr>
              <a:t>URI Authorities</a:t>
            </a:r>
            <a:r>
              <a:rPr lang="zh-CN" altLang="en-US" sz="2000" dirty="0" smtClean="0">
                <a:latin typeface="Times New Roman" panose="02020603050405020304" pitchFamily="18" charset="0"/>
                <a:cs typeface="Times New Roman" panose="02020603050405020304" pitchFamily="18" charset="0"/>
              </a:rPr>
              <a:t>（唯一标识，通常使用包名）</a:t>
            </a:r>
            <a:endParaRPr lang="en-US" altLang="zh-CN" sz="2000" dirty="0" smtClean="0">
              <a:latin typeface="Times New Roman" panose="02020603050405020304" pitchFamily="18" charset="0"/>
              <a:cs typeface="Times New Roman" panose="02020603050405020304" pitchFamily="18" charset="0"/>
            </a:endParaRPr>
          </a:p>
          <a:p>
            <a:pPr lvl="1">
              <a:lnSpc>
                <a:spcPct val="150000"/>
              </a:lnSpc>
              <a:defRPr/>
            </a:pPr>
            <a:r>
              <a:rPr lang="zh-CN" altLang="en-US" sz="2000" dirty="0" smtClean="0">
                <a:latin typeface="Times New Roman" panose="02020603050405020304" pitchFamily="18" charset="0"/>
                <a:cs typeface="Times New Roman" panose="02020603050405020304" pitchFamily="18" charset="0"/>
              </a:rPr>
              <a:t>点击</a:t>
            </a:r>
            <a:r>
              <a:rPr lang="en-US" altLang="zh-CN" sz="2000" dirty="0" smtClean="0">
                <a:latin typeface="Times New Roman" panose="02020603050405020304" pitchFamily="18" charset="0"/>
                <a:cs typeface="Times New Roman" panose="02020603050405020304" pitchFamily="18" charset="0"/>
              </a:rPr>
              <a:t>【Finish】</a:t>
            </a:r>
            <a:r>
              <a:rPr lang="zh-CN" altLang="en-US" sz="2000" dirty="0" smtClean="0">
                <a:latin typeface="Times New Roman" panose="02020603050405020304" pitchFamily="18" charset="0"/>
                <a:cs typeface="Times New Roman" panose="02020603050405020304" pitchFamily="18" charset="0"/>
              </a:rPr>
              <a:t>按钮创建完成</a:t>
            </a:r>
            <a:endParaRPr lang="en-US" altLang="zh-CN" sz="2000" dirty="0" smtClean="0">
              <a:latin typeface="Times New Roman" panose="02020603050405020304" pitchFamily="18" charset="0"/>
              <a:cs typeface="Times New Roman" panose="02020603050405020304" pitchFamily="18" charset="0"/>
            </a:endParaRPr>
          </a:p>
        </p:txBody>
      </p:sp>
      <p:sp>
        <p:nvSpPr>
          <p:cNvPr id="6"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内容提供者的创建</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261411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p:cNvSpPr>
            <a:spLocks noChangeArrowheads="1"/>
          </p:cNvSpPr>
          <p:nvPr/>
        </p:nvSpPr>
        <p:spPr bwMode="auto">
          <a:xfrm>
            <a:off x="542925" y="1325290"/>
            <a:ext cx="8102600" cy="5081126"/>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4"/>
          <p:cNvSpPr/>
          <p:nvPr/>
        </p:nvSpPr>
        <p:spPr bwMode="auto">
          <a:xfrm>
            <a:off x="5868144" y="953815"/>
            <a:ext cx="244827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清单文件</a:t>
            </a:r>
          </a:p>
        </p:txBody>
      </p:sp>
      <p:sp>
        <p:nvSpPr>
          <p:cNvPr id="6" name="内容占位符 2"/>
          <p:cNvSpPr txBox="1">
            <a:spLocks/>
          </p:cNvSpPr>
          <p:nvPr/>
        </p:nvSpPr>
        <p:spPr bwMode="auto">
          <a:xfrm>
            <a:off x="481013" y="1908870"/>
            <a:ext cx="7975600" cy="976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smtClean="0">
                <a:latin typeface="Times New Roman" panose="02020603050405020304" pitchFamily="18" charset="0"/>
                <a:cs typeface="Times New Roman" panose="02020603050405020304" pitchFamily="18" charset="0"/>
              </a:rPr>
              <a:t>内容提供者创建完成后，</a:t>
            </a:r>
            <a:r>
              <a:rPr lang="en-US" altLang="zh-CN" sz="2000" dirty="0" smtClean="0">
                <a:latin typeface="Times New Roman" panose="02020603050405020304" pitchFamily="18" charset="0"/>
                <a:cs typeface="Times New Roman" panose="02020603050405020304" pitchFamily="18" charset="0"/>
              </a:rPr>
              <a:t>Android Studio</a:t>
            </a:r>
            <a:r>
              <a:rPr lang="zh-CN" altLang="en-US" sz="2000" dirty="0" smtClean="0">
                <a:latin typeface="Times New Roman" panose="02020603050405020304" pitchFamily="18" charset="0"/>
                <a:cs typeface="Times New Roman" panose="02020603050405020304" pitchFamily="18" charset="0"/>
              </a:rPr>
              <a:t>会自动在</a:t>
            </a:r>
            <a:r>
              <a:rPr lang="en-US" altLang="zh-CN" sz="2000" dirty="0" err="1" smtClean="0">
                <a:latin typeface="Times New Roman" panose="02020603050405020304" pitchFamily="18" charset="0"/>
                <a:cs typeface="Times New Roman" panose="02020603050405020304" pitchFamily="18" charset="0"/>
              </a:rPr>
              <a:t>AndroidManifest.xml</a:t>
            </a:r>
            <a:r>
              <a:rPr lang="zh-CN" altLang="en-US" sz="2000" dirty="0" smtClean="0">
                <a:latin typeface="Times New Roman" panose="02020603050405020304" pitchFamily="18" charset="0"/>
                <a:cs typeface="Times New Roman" panose="02020603050405020304" pitchFamily="18" charset="0"/>
              </a:rPr>
              <a:t>中对内容提供者进行注册。</a:t>
            </a:r>
            <a:endParaRPr lang="en-US" altLang="zh-CN" sz="2000"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696913" y="2937243"/>
            <a:ext cx="7796212" cy="3372077"/>
          </a:xfrm>
          <a:prstGeom prst="rect">
            <a:avLst/>
          </a:prstGeom>
          <a:solidFill>
            <a:schemeClr val="bg1"/>
          </a:solidFill>
          <a:ln>
            <a:noFill/>
          </a:ln>
          <a:extLst/>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1600" dirty="0"/>
              <a:t>    &lt;application ......&gt;</a:t>
            </a:r>
          </a:p>
          <a:p>
            <a:r>
              <a:rPr lang="en-US" altLang="zh-CN" sz="1600" dirty="0"/>
              <a:t>        ......	</a:t>
            </a:r>
          </a:p>
          <a:p>
            <a:r>
              <a:rPr lang="en-US" altLang="zh-CN" sz="1600" dirty="0"/>
              <a:t>        &lt;provider</a:t>
            </a:r>
          </a:p>
          <a:p>
            <a:r>
              <a:rPr lang="en-US" altLang="zh-CN" sz="1600" dirty="0"/>
              <a:t>            android:name=".MyContentProvider"</a:t>
            </a:r>
            <a:endParaRPr lang="zh-CN" altLang="zh-CN" sz="1600" dirty="0"/>
          </a:p>
          <a:p>
            <a:r>
              <a:rPr lang="en-US" altLang="zh-CN" sz="1600" dirty="0"/>
              <a:t>            android:authorities="cn.itcast.mycontentprovider"</a:t>
            </a:r>
            <a:endParaRPr lang="zh-CN" altLang="zh-CN" sz="1600" dirty="0"/>
          </a:p>
          <a:p>
            <a:r>
              <a:rPr lang="en-US" altLang="zh-CN" sz="1600" dirty="0"/>
              <a:t>            android:enabled="true"</a:t>
            </a:r>
            <a:endParaRPr lang="zh-CN" altLang="zh-CN" sz="1600" dirty="0"/>
          </a:p>
          <a:p>
            <a:r>
              <a:rPr lang="en-US" altLang="zh-CN" sz="1600" dirty="0"/>
              <a:t>            android:exported="true" &gt;</a:t>
            </a:r>
            <a:endParaRPr lang="zh-CN" altLang="zh-CN" sz="1600" dirty="0"/>
          </a:p>
          <a:p>
            <a:r>
              <a:rPr lang="en-US" altLang="zh-CN" sz="1600" dirty="0"/>
              <a:t>       &lt;/provider&gt;</a:t>
            </a:r>
          </a:p>
          <a:p>
            <a:r>
              <a:rPr lang="en-US" altLang="zh-CN" sz="1600" dirty="0"/>
              <a:t>    &lt;/application&gt;</a:t>
            </a:r>
            <a:endParaRPr lang="zh-CN" altLang="zh-CN" sz="1600" dirty="0"/>
          </a:p>
        </p:txBody>
      </p:sp>
      <p:sp>
        <p:nvSpPr>
          <p:cNvPr id="7" name="标题 1"/>
          <p:cNvSpPr>
            <a:spLocks noChangeArrowheads="1"/>
          </p:cNvSpPr>
          <p:nvPr/>
        </p:nvSpPr>
        <p:spPr bwMode="auto">
          <a:xfrm>
            <a:off x="1655985" y="18864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200" b="1" smtClean="0">
                <a:solidFill>
                  <a:srgbClr val="006BA9"/>
                </a:solidFill>
                <a:latin typeface="微软雅黑" pitchFamily="34" charset="-122"/>
                <a:ea typeface="微软雅黑" pitchFamily="34" charset="-122"/>
                <a:sym typeface="宋体" charset="-122"/>
              </a:rPr>
              <a:t>内容提供者的创建</a:t>
            </a:r>
            <a:endParaRPr lang="zh-CN" altLang="en-US" sz="3200" b="1">
              <a:solidFill>
                <a:srgbClr val="006BA9"/>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4944442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TotalTime>
  <Words>953</Words>
  <Application>Microsoft Office PowerPoint</Application>
  <PresentationFormat>全屏显示(4:3)</PresentationFormat>
  <Paragraphs>144</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Android移动开发基础案例教程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张鑫</cp:lastModifiedBy>
  <cp:revision>257</cp:revision>
  <dcterms:created xsi:type="dcterms:W3CDTF">2015-06-29T07:19:00Z</dcterms:created>
  <dcterms:modified xsi:type="dcterms:W3CDTF">2017-01-18T02:12:21Z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