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5"/>
  </p:notesMasterIdLst>
  <p:sldIdLst>
    <p:sldId id="311" r:id="rId2"/>
    <p:sldId id="261" r:id="rId3"/>
    <p:sldId id="262" r:id="rId4"/>
    <p:sldId id="271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287" r:id="rId22"/>
    <p:sldId id="291" r:id="rId23"/>
    <p:sldId id="310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A9"/>
    <a:srgbClr val="19C3FF"/>
    <a:srgbClr val="01598B"/>
    <a:srgbClr val="6600CC"/>
    <a:srgbClr val="6666FF"/>
    <a:srgbClr val="6600FF"/>
    <a:srgbClr val="009999"/>
    <a:srgbClr val="0066A2"/>
    <a:srgbClr val="5A3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3" autoAdjust="0"/>
    <p:restoredTop sz="94660"/>
  </p:normalViewPr>
  <p:slideViewPr>
    <p:cSldViewPr>
      <p:cViewPr>
        <p:scale>
          <a:sx n="80" d="100"/>
          <a:sy n="80" d="100"/>
        </p:scale>
        <p:origin x="-1302" y="-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261B8-A129-4602-8124-B56B6751BAE7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F5CF5-4E39-47E0-A3DC-7F8A10BAD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428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269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90700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4776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85521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04840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54078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03085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07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88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2" r:id="rId8"/>
    <p:sldLayoutId id="2147483663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51" r:id="rId2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smtClean="0"/>
              <a:t>Android</a:t>
            </a:r>
            <a:r>
              <a:rPr lang="zh-CN" altLang="en-US" sz="4000" b="1" smtClean="0"/>
              <a:t>移动开发基础案例教程</a:t>
            </a:r>
            <a:endParaRPr lang="zh-CN" altLang="en-US"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3933478"/>
            <a:ext cx="7901608" cy="1655762"/>
          </a:xfrm>
        </p:spPr>
        <p:txBody>
          <a:bodyPr>
            <a:normAutofit/>
          </a:bodyPr>
          <a:lstStyle/>
          <a:p>
            <a:r>
              <a:rPr lang="zh-CN" altLang="en-US" sz="3200" b="1" smtClean="0"/>
              <a:t>第</a:t>
            </a:r>
            <a:r>
              <a:rPr lang="en-US" altLang="zh-CN" sz="3200" b="1" smtClean="0"/>
              <a:t>9</a:t>
            </a:r>
            <a:r>
              <a:rPr lang="zh-CN" altLang="en-US" sz="3200" b="1" smtClean="0"/>
              <a:t>章 网络编程</a:t>
            </a:r>
            <a:endParaRPr lang="zh-CN" altLang="en-US" sz="3200" b="1" dirty="0"/>
          </a:p>
        </p:txBody>
      </p:sp>
      <p:sp>
        <p:nvSpPr>
          <p:cNvPr id="4" name="TextBox 13"/>
          <p:cNvSpPr>
            <a:spLocks noChangeArrowheads="1"/>
          </p:cNvSpPr>
          <p:nvPr/>
        </p:nvSpPr>
        <p:spPr bwMode="auto">
          <a:xfrm>
            <a:off x="5430838" y="5539383"/>
            <a:ext cx="281357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AsyncHttpClient</a:t>
            </a:r>
            <a:endParaRPr lang="en-US" altLang="zh-CN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SmartImageView</a:t>
            </a:r>
            <a:endParaRPr lang="en-US" altLang="zh-CN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52725" y="553878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HTTP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协议简介</a:t>
            </a:r>
            <a:endParaRPr lang="en-US" altLang="zh-CN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访问网络      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26" name="Picture 2" descr="C:\Users\admin\Desktop\u=2190866901,1161307542&amp;fm=20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685" y="5564261"/>
            <a:ext cx="961083" cy="96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63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6913" y="1938313"/>
            <a:ext cx="7796212" cy="42990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dirty="0"/>
              <a:t>    String path = "http://192.168.1.100:8080/web/LoginServlet?username="</a:t>
            </a:r>
            <a:endParaRPr lang="zh-CN" altLang="zh-CN" sz="1600" dirty="0"/>
          </a:p>
          <a:p>
            <a:r>
              <a:rPr lang="en-US" altLang="zh-CN" sz="1600" dirty="0"/>
              <a:t>                      + URLEncoder.encode("zhangsan")</a:t>
            </a:r>
            <a:endParaRPr lang="zh-CN" altLang="zh-CN" sz="1600" dirty="0"/>
          </a:p>
          <a:p>
            <a:r>
              <a:rPr lang="en-US" altLang="zh-CN" sz="1600" dirty="0"/>
              <a:t>                      +"&amp;password="+ URLEncoder.encode("123");  </a:t>
            </a:r>
            <a:endParaRPr lang="zh-CN" altLang="zh-CN" sz="1600" dirty="0"/>
          </a:p>
          <a:p>
            <a:r>
              <a:rPr lang="en-US" altLang="zh-CN" sz="1600" dirty="0"/>
              <a:t>    URL url =  new  URL(path);                      </a:t>
            </a:r>
            <a:endParaRPr lang="zh-CN" altLang="zh-CN" sz="1600" dirty="0"/>
          </a:p>
          <a:p>
            <a:r>
              <a:rPr lang="en-US" altLang="zh-CN" sz="1600" dirty="0"/>
              <a:t>    HttpURLConnection  conn  =  (HttpURLConnection)url.openConnection();  </a:t>
            </a:r>
            <a:endParaRPr lang="zh-CN" altLang="zh-CN" sz="1600" dirty="0"/>
          </a:p>
          <a:p>
            <a:r>
              <a:rPr lang="en-US" altLang="zh-CN" sz="1600" dirty="0"/>
              <a:t>    conn.setRequestMethod("GET");                  </a:t>
            </a:r>
            <a:endParaRPr lang="zh-CN" altLang="zh-CN" sz="1600" dirty="0"/>
          </a:p>
          <a:p>
            <a:r>
              <a:rPr lang="en-US" altLang="zh-CN" sz="1600" dirty="0"/>
              <a:t>    conn.setConnectTimeout(5000);                  </a:t>
            </a:r>
            <a:endParaRPr lang="zh-CN" altLang="zh-CN" sz="1600" dirty="0"/>
          </a:p>
          <a:p>
            <a:r>
              <a:rPr lang="en-US" altLang="zh-CN" sz="1600" dirty="0"/>
              <a:t>    int responseCode = conn.getResponseCode();  </a:t>
            </a:r>
            <a:endParaRPr lang="zh-CN" altLang="zh-CN" sz="1600" dirty="0"/>
          </a:p>
          <a:p>
            <a:r>
              <a:rPr lang="en-US" altLang="zh-CN" sz="1600" dirty="0"/>
              <a:t>    if(responseCode == 200){                        </a:t>
            </a:r>
            <a:endParaRPr lang="zh-CN" altLang="zh-CN" sz="1600" dirty="0"/>
          </a:p>
          <a:p>
            <a:r>
              <a:rPr lang="en-US" altLang="zh-CN" sz="1600" dirty="0"/>
              <a:t>            InputStream is = conn.getInputStream(); </a:t>
            </a:r>
          </a:p>
          <a:p>
            <a:r>
              <a:rPr lang="en-US" altLang="zh-CN" sz="1600" dirty="0"/>
              <a:t>    }</a:t>
            </a:r>
            <a:endParaRPr lang="zh-CN" altLang="zh-CN" sz="1600" dirty="0"/>
          </a:p>
        </p:txBody>
      </p:sp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GET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方式提交数据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258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6592" y="1484784"/>
            <a:ext cx="7796212" cy="489654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400" dirty="0"/>
              <a:t>    URL url = new URL("http://192.168.1.100:8080/web/LoginServlet");</a:t>
            </a:r>
            <a:endParaRPr lang="zh-CN" altLang="zh-CN" sz="1400" dirty="0"/>
          </a:p>
          <a:p>
            <a:r>
              <a:rPr lang="en-US" altLang="zh-CN" sz="1400" dirty="0"/>
              <a:t>    HttpURLConnection conn = (HttpURLConnection) url.openConnection();</a:t>
            </a:r>
            <a:endParaRPr lang="zh-CN" altLang="zh-CN" sz="1400" dirty="0"/>
          </a:p>
          <a:p>
            <a:r>
              <a:rPr lang="en-US" altLang="zh-CN" sz="1400" dirty="0"/>
              <a:t>    conn.setConnectTimeout(5000);                </a:t>
            </a:r>
            <a:endParaRPr lang="zh-CN" altLang="zh-CN" sz="1400" dirty="0"/>
          </a:p>
          <a:p>
            <a:r>
              <a:rPr lang="en-US" altLang="zh-CN" sz="1400" dirty="0"/>
              <a:t>    conn.setRequestMethod("POST");               </a:t>
            </a:r>
            <a:endParaRPr lang="zh-CN" altLang="zh-CN" sz="1400" dirty="0"/>
          </a:p>
          <a:p>
            <a:r>
              <a:rPr lang="en-US" altLang="zh-CN" sz="1400" dirty="0"/>
              <a:t>    String data = "username=" + URLEncoder.encode("zhangsan")</a:t>
            </a:r>
            <a:endParaRPr lang="zh-CN" altLang="zh-CN" sz="1400" dirty="0"/>
          </a:p>
          <a:p>
            <a:r>
              <a:rPr lang="en-US" altLang="zh-CN" sz="1400" dirty="0"/>
              <a:t>                      + "&amp;password=" + URLEncoder.encode("123");</a:t>
            </a:r>
          </a:p>
          <a:p>
            <a:r>
              <a:rPr lang="en-US" altLang="zh-CN" sz="1400" dirty="0"/>
              <a:t>    conn.setRequestProperty("Content-Type",</a:t>
            </a:r>
            <a:r>
              <a:rPr lang="zh-CN" altLang="zh-CN" sz="1400" dirty="0"/>
              <a:t> </a:t>
            </a:r>
            <a:r>
              <a:rPr lang="en-US" altLang="zh-CN" sz="1400" dirty="0"/>
              <a:t>"application/x-www-form-urlencoded"); </a:t>
            </a:r>
            <a:endParaRPr lang="zh-CN" altLang="zh-CN" sz="1400" dirty="0"/>
          </a:p>
          <a:p>
            <a:r>
              <a:rPr lang="en-US" altLang="zh-CN" sz="1400" dirty="0"/>
              <a:t>    conn.setRequestProperty("Content-Length", data.length() + ""); </a:t>
            </a:r>
            <a:endParaRPr lang="zh-CN" altLang="zh-CN" sz="1400" dirty="0"/>
          </a:p>
          <a:p>
            <a:r>
              <a:rPr lang="en-US" altLang="zh-CN" sz="1400" dirty="0"/>
              <a:t>    conn.setDoOutput(true); </a:t>
            </a:r>
          </a:p>
          <a:p>
            <a:r>
              <a:rPr lang="en-US" altLang="zh-CN" sz="1400" dirty="0"/>
              <a:t>    OutputStream os = conn.getOutputStream(); </a:t>
            </a:r>
          </a:p>
          <a:p>
            <a:r>
              <a:rPr lang="en-US" altLang="zh-CN" sz="1400" dirty="0"/>
              <a:t>    os.write(data.getBytes()); </a:t>
            </a:r>
          </a:p>
          <a:p>
            <a:r>
              <a:rPr lang="en-US" altLang="zh-CN" sz="1400" dirty="0"/>
              <a:t>    int code = conn.getResponseCode(); </a:t>
            </a:r>
          </a:p>
          <a:p>
            <a:r>
              <a:rPr lang="en-US" altLang="zh-CN" sz="1400" dirty="0"/>
              <a:t>    if (code == 200) {</a:t>
            </a:r>
          </a:p>
          <a:p>
            <a:r>
              <a:rPr lang="en-US" altLang="zh-CN" sz="1400" dirty="0"/>
              <a:t>        InputStream is = conn.getInputStream(); </a:t>
            </a:r>
            <a:endParaRPr lang="zh-CN" altLang="zh-CN" sz="1400" dirty="0"/>
          </a:p>
          <a:p>
            <a:r>
              <a:rPr lang="en-US" altLang="zh-CN" sz="1400" dirty="0"/>
              <a:t>    }</a:t>
            </a:r>
            <a:endParaRPr lang="zh-CN" altLang="zh-CN" sz="1400" dirty="0"/>
          </a:p>
        </p:txBody>
      </p:sp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POST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方式提交数据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349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542925" y="1484784"/>
            <a:ext cx="8102600" cy="468052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5901704" y="101823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注意事项</a:t>
            </a: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251520" y="923156"/>
            <a:ext cx="5688632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971600" y="2708920"/>
            <a:ext cx="7128792" cy="2160240"/>
          </a:xfrm>
          <a:prstGeom prst="foldedCorner">
            <a:avLst/>
          </a:prstGeom>
          <a:solidFill>
            <a:schemeClr val="bg1">
              <a:alpha val="28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marL="0" marR="0" lvl="2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在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实际开发中，手机端与服务器端进行交互的过程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中，避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免不了要提交中文到服务器，这时就会出现中文乱码的情况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。因此，无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论是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GET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方式还是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POST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方式提交参数时都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要对参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数进行编码。需要注意的是，编码方式必须与服务器解码方式一致。同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样，在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获取服务器返回的中文字符时，也需要用指定格式进行解码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。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GET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和</a:t>
            </a:r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POST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请求方式</a:t>
            </a:r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——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注意事项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019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542925" y="1365403"/>
            <a:ext cx="8102600" cy="5015925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5580112" y="993928"/>
            <a:ext cx="2304256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Handler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消息机制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81012" y="2052886"/>
            <a:ext cx="8051428" cy="43284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是一种异步回调机制，主要负责与子线程进行通信。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机制主要包括四个关键对象：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：消息，它由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MessageQueue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统一列队，由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处理。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：处理者，主要负责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的发送以及处理。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MessageQueue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：消息队列，主要用来存放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发送过来的消息，并且按照先入先出的规则执行。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Looper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：消息循环，不断的从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MessageQueue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中抽取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并执行。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9.2.3  Handler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消息机制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002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251520" y="923156"/>
            <a:ext cx="5400600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59" name="椭圆 58"/>
          <p:cNvSpPr/>
          <p:nvPr/>
        </p:nvSpPr>
        <p:spPr bwMode="auto">
          <a:xfrm rot="574600">
            <a:off x="775737" y="2065144"/>
            <a:ext cx="362543" cy="36253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5177" y="207048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957008" y="2424766"/>
            <a:ext cx="5227814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2" name="椭圆 61"/>
          <p:cNvSpPr/>
          <p:nvPr/>
        </p:nvSpPr>
        <p:spPr bwMode="auto">
          <a:xfrm rot="574600">
            <a:off x="777956" y="2747224"/>
            <a:ext cx="362543" cy="36253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91358" y="272982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974322" y="3119422"/>
            <a:ext cx="5227814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5" name="椭圆 64"/>
          <p:cNvSpPr/>
          <p:nvPr/>
        </p:nvSpPr>
        <p:spPr bwMode="auto">
          <a:xfrm rot="574600">
            <a:off x="781918" y="3974942"/>
            <a:ext cx="362543" cy="36253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91358" y="398028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992079" y="4349616"/>
            <a:ext cx="5227814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8" name="矩形 67"/>
          <p:cNvSpPr/>
          <p:nvPr/>
        </p:nvSpPr>
        <p:spPr>
          <a:xfrm>
            <a:off x="1172092" y="2079672"/>
            <a:ext cx="115127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功能描述：</a:t>
            </a:r>
            <a:endParaRPr lang="en-US" altLang="zh-CN" sz="1400" b="1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165912" y="2729824"/>
            <a:ext cx="1157458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技术要点：</a:t>
            </a:r>
            <a:endParaRPr lang="en-US" altLang="zh-CN" sz="1400" b="1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443159" y="3449803"/>
            <a:ext cx="4137234" cy="88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用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户交互界面的设计与实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现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界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面逻辑代码的设计与实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现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添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加访问网络权限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836686" y="4844849"/>
            <a:ext cx="5400000" cy="360000"/>
          </a:xfrm>
          <a:prstGeom prst="roundRect">
            <a:avLst/>
          </a:prstGeom>
          <a:solidFill>
            <a:srgbClr val="0070C0"/>
          </a:solidFill>
          <a:ln>
            <a:solidFill>
              <a:srgbClr val="D6ECFF">
                <a:lumMod val="7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案例代码（详见教材</a:t>
            </a:r>
            <a:r>
              <a:rPr lang="en-US" altLang="zh-CN" b="1" dirty="0">
                <a:solidFill>
                  <a:schemeClr val="bg1"/>
                </a:solidFill>
              </a:rPr>
              <a:t>P5—P9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172092" y="3927867"/>
            <a:ext cx="1135247" cy="345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实现步骤： </a:t>
            </a:r>
          </a:p>
        </p:txBody>
      </p:sp>
      <p:sp>
        <p:nvSpPr>
          <p:cNvPr id="73" name="矩形 72"/>
          <p:cNvSpPr/>
          <p:nvPr/>
        </p:nvSpPr>
        <p:spPr>
          <a:xfrm>
            <a:off x="2443159" y="2088550"/>
            <a:ext cx="1569660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查看网络上的图片。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443159" y="2776661"/>
            <a:ext cx="3624710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使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用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HttpURLConnection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GET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请求获取网络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图片。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0393" y="1804675"/>
            <a:ext cx="2105660" cy="357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9.2.4  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实战演练</a:t>
            </a:r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——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网络图片浏览器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38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755576" y="3861048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09774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9.1    HTTP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协议简介 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1097740" y="298766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9.2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访问网络</a:t>
            </a:r>
          </a:p>
        </p:txBody>
      </p:sp>
      <p:sp>
        <p:nvSpPr>
          <p:cNvPr id="6" name="TextBox 11"/>
          <p:cNvSpPr txBox="1"/>
          <p:nvPr/>
        </p:nvSpPr>
        <p:spPr>
          <a:xfrm>
            <a:off x="1097740" y="399577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9.3    </a:t>
            </a:r>
            <a:r>
              <a:rPr lang="zh-CN" altLang="en-US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开源项目 </a:t>
            </a: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46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542925" y="1389707"/>
            <a:ext cx="8102600" cy="4631581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5736981" y="1018232"/>
            <a:ext cx="2304256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AsyncHttpClient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79512" y="1980878"/>
            <a:ext cx="8483476" cy="43284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AsyncHttpClient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可以处理异步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请求，并通过匿名内部类处理回调结果。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异步请求均位于非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线程中，不会阻塞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操作，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AsyncHttpClient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通过线程池处理并发请求，处理文件上传、下载，响应结果自动打包成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格式。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AsyncHttpClient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之前，首先需要导入它的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文件。由于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AsyncHttpClient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是对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HttpClient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的再次封装，使用某些方法时需要用到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HttpClient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，因此，也需要将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HttpClient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文件导入项目中。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5985" y="188640"/>
            <a:ext cx="6372399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9.3.1  AsyncHttpClient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的使用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270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542925" y="1325290"/>
            <a:ext cx="8102600" cy="484001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5796136" y="953815"/>
            <a:ext cx="2304256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常用类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81013" y="1988840"/>
            <a:ext cx="7975600" cy="5760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AsyncHttpClient</a:t>
            </a:r>
            <a:r>
              <a:rPr lang="zh-CN" altLang="en-US" sz="2000" dirty="0" smtClean="0"/>
              <a:t>中常用的两个类：</a:t>
            </a:r>
            <a:endParaRPr lang="en-US" altLang="zh-CN" sz="2000" dirty="0" smtClean="0"/>
          </a:p>
        </p:txBody>
      </p:sp>
      <p:sp>
        <p:nvSpPr>
          <p:cNvPr id="8" name="折角形 7"/>
          <p:cNvSpPr/>
          <p:nvPr/>
        </p:nvSpPr>
        <p:spPr>
          <a:xfrm>
            <a:off x="1115626" y="2547008"/>
            <a:ext cx="6984766" cy="1458056"/>
          </a:xfrm>
          <a:prstGeom prst="foldedCorner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lvl="2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AsyncHttpClient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marL="0" lvl="2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异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步客户端请求的类，提供了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等请求方法，使用该类时，需通过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AsyncHttpClient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的实例</a:t>
            </a:r>
            <a:r>
              <a:rPr lang="zh-CN" altLang="en-US" dirty="0">
                <a:solidFill>
                  <a:schemeClr val="tx1"/>
                </a:solidFill>
              </a:rPr>
              <a:t>对象访问网络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1133381" y="4149080"/>
            <a:ext cx="6967011" cy="1800200"/>
          </a:xfrm>
          <a:prstGeom prst="foldedCorner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lvl="2"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AsyncHttpResponseHandler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继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承自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ResponseHandlerInterface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，访问网络后回调的接口，接收请求结果，如果访问成功则会回调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AsyncHttpResponseHandler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接口中的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OnSucess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方法，失败则会回调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OnFailure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698954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9.3.1  AsyncHttpClient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的使用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870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542925" y="1484784"/>
            <a:ext cx="8102600" cy="504056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5940152" y="987095"/>
            <a:ext cx="2376264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SmartImageView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481012" y="2080330"/>
            <a:ext cx="7979420" cy="31488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SmartImageView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主要是用于加速从网络上加载图片，它继承自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自带的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ImageView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组件。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SmartImageView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之前，也需要将其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文件导入项目中，然后在布局文件中添加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SmartImageView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控件，最终才可以在代码中使用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SmartImageView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加载网络图片。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5985" y="188640"/>
            <a:ext cx="6372399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9.3.2  SmartImageView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的使用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76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542925" y="1389707"/>
            <a:ext cx="8102600" cy="5135637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5868144" y="1018232"/>
            <a:ext cx="2376264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SmartImageView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481012" y="1908870"/>
            <a:ext cx="7979420" cy="5840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宋体"/>
              </a:rPr>
              <a:t>在布局文件中添加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SmartImageView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宋体"/>
              </a:rPr>
              <a:t>控件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宋体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1634" y="2420888"/>
            <a:ext cx="7796212" cy="151216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dirty="0"/>
              <a:t>    &lt;com.loopj.android.image.SmartImageView</a:t>
            </a:r>
            <a:endParaRPr lang="zh-CN" altLang="zh-CN" sz="1600" dirty="0"/>
          </a:p>
          <a:p>
            <a:r>
              <a:rPr lang="en-US" altLang="zh-CN" sz="1600" dirty="0"/>
              <a:t>        android:id="@+id/siv_icon"</a:t>
            </a:r>
            <a:endParaRPr lang="zh-CN" altLang="zh-CN" sz="1600" dirty="0"/>
          </a:p>
          <a:p>
            <a:r>
              <a:rPr lang="en-US" altLang="zh-CN" sz="1600" dirty="0"/>
              <a:t>        android:layout_width="match_parent"</a:t>
            </a:r>
            <a:endParaRPr lang="zh-CN" altLang="zh-CN" sz="1600" dirty="0"/>
          </a:p>
          <a:p>
            <a:r>
              <a:rPr lang="en-US" altLang="zh-CN" sz="1600" dirty="0"/>
              <a:t>        android:layout_height="match_parent" /&gt;</a:t>
            </a:r>
            <a:endParaRPr lang="zh-CN" altLang="zh-CN" sz="1600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467544" y="3861048"/>
            <a:ext cx="7979420" cy="5840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宋体"/>
              </a:rPr>
              <a:t>在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Activity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中使用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SmartImageView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控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宋体"/>
              </a:rPr>
              <a:t>件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宋体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8166" y="4373066"/>
            <a:ext cx="7796212" cy="12240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</a:t>
            </a:r>
            <a:r>
              <a:rPr lang="en-US" altLang="zh-CN" sz="1600" dirty="0"/>
              <a:t>SmartImageView siv = (SmartImageView) findViewById(R.id.siv_icon);</a:t>
            </a:r>
          </a:p>
          <a:p>
            <a:r>
              <a:rPr lang="en-US" altLang="zh-CN" sz="1600" dirty="0"/>
              <a:t>    url= "http://www.photophoto.cn/m6/018/030/0180300388.jpg";</a:t>
            </a:r>
          </a:p>
          <a:p>
            <a:r>
              <a:rPr lang="en-US" altLang="zh-CN" sz="1600" dirty="0"/>
              <a:t>    siv.setImageUrl(url, R.mipmap.ic_launcher, R.mipmap.ic_launcher );</a:t>
            </a: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5985" y="188640"/>
            <a:ext cx="698954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9.3.2  SmartImageView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的使用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420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作业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点评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81013" y="2024807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>
                <a:solidFill>
                  <a:prstClr val="black"/>
                </a:solidFill>
              </a:rPr>
              <a:t>为什么需要使用</a:t>
            </a:r>
            <a:r>
              <a:rPr lang="en-US" altLang="zh-CN" sz="2400" dirty="0" err="1">
                <a:solidFill>
                  <a:prstClr val="black"/>
                </a:solidFill>
              </a:rPr>
              <a:t>ContentProvider</a:t>
            </a:r>
            <a:r>
              <a:rPr lang="zh-CN" altLang="en-US" sz="2400" dirty="0">
                <a:solidFill>
                  <a:prstClr val="black"/>
                </a:solidFill>
              </a:rPr>
              <a:t>对外共享</a:t>
            </a:r>
            <a:r>
              <a:rPr lang="zh-CN" altLang="en-US" sz="2400" dirty="0" smtClean="0">
                <a:solidFill>
                  <a:prstClr val="black"/>
                </a:solidFill>
              </a:rPr>
              <a:t>数据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>
                <a:solidFill>
                  <a:prstClr val="black"/>
                </a:solidFill>
              </a:rPr>
              <a:t>内容提供者的工作</a:t>
            </a:r>
            <a:r>
              <a:rPr lang="zh-CN" altLang="en-US" sz="2400" dirty="0" smtClean="0">
                <a:solidFill>
                  <a:prstClr val="black"/>
                </a:solidFill>
              </a:rPr>
              <a:t>原理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499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3" name="椭圆 32"/>
          <p:cNvSpPr/>
          <p:nvPr/>
        </p:nvSpPr>
        <p:spPr bwMode="auto">
          <a:xfrm rot="574600">
            <a:off x="775737" y="1872456"/>
            <a:ext cx="362543" cy="36253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5177" y="187779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957008" y="2232078"/>
            <a:ext cx="5227814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6" name="椭圆 35"/>
          <p:cNvSpPr/>
          <p:nvPr/>
        </p:nvSpPr>
        <p:spPr bwMode="auto">
          <a:xfrm rot="574600">
            <a:off x="777956" y="2554536"/>
            <a:ext cx="362543" cy="36253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91358" y="253713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974322" y="2926734"/>
            <a:ext cx="5227814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9" name="椭圆 38"/>
          <p:cNvSpPr/>
          <p:nvPr/>
        </p:nvSpPr>
        <p:spPr bwMode="auto">
          <a:xfrm rot="574600">
            <a:off x="781918" y="4867563"/>
            <a:ext cx="362543" cy="36253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1358" y="487290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992079" y="5242237"/>
            <a:ext cx="5227814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2" name="矩形 41"/>
          <p:cNvSpPr/>
          <p:nvPr/>
        </p:nvSpPr>
        <p:spPr>
          <a:xfrm>
            <a:off x="1172092" y="1886984"/>
            <a:ext cx="115127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功能描述：</a:t>
            </a:r>
            <a:endParaRPr lang="en-US" altLang="zh-CN" sz="1400" b="1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165912" y="2537136"/>
            <a:ext cx="1157458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技术要点：</a:t>
            </a:r>
            <a:endParaRPr lang="en-US" altLang="zh-CN" sz="1400" b="1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443159" y="3236312"/>
            <a:ext cx="4137234" cy="200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配置服务器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228600" marR="0" lvl="0" indent="-2286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创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建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JSON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文件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228600" marR="0" lvl="0" indent="-2286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用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户交互界面的设计与实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现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228600" marR="0" lvl="0" indent="-2286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创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建实体类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NewsInfo.json</a:t>
            </a:r>
          </a:p>
          <a:p>
            <a:pPr marL="228600" marR="0" lvl="0" indent="-2286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创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建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解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析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JSON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的工具类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JsonParse.json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228600" marR="0" lvl="0" indent="-2286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界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面逻辑代码的设计与实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现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228600" marR="0" lvl="0" indent="-2286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添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加访问网络权限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836686" y="5564969"/>
            <a:ext cx="5400000" cy="360000"/>
          </a:xfrm>
          <a:prstGeom prst="roundRect">
            <a:avLst/>
          </a:prstGeom>
          <a:solidFill>
            <a:srgbClr val="0070C0"/>
          </a:solidFill>
          <a:ln>
            <a:solidFill>
              <a:srgbClr val="D6ECFF">
                <a:lumMod val="7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案例代码（详见教材</a:t>
            </a:r>
            <a:r>
              <a:rPr lang="en-US" altLang="zh-CN" b="1" dirty="0">
                <a:solidFill>
                  <a:schemeClr val="bg1"/>
                </a:solidFill>
              </a:rPr>
              <a:t>P10—P21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172092" y="4820488"/>
            <a:ext cx="1135247" cy="345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实现步骤： </a:t>
            </a:r>
          </a:p>
        </p:txBody>
      </p:sp>
      <p:sp>
        <p:nvSpPr>
          <p:cNvPr id="47" name="矩形 46"/>
          <p:cNvSpPr/>
          <p:nvPr/>
        </p:nvSpPr>
        <p:spPr>
          <a:xfrm>
            <a:off x="2443159" y="1895862"/>
            <a:ext cx="4110421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解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析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服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务器上的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JSON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文件并将其显示到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ListView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控件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ea typeface="微软雅黑" pitchFamily="34" charset="-122"/>
              </a:rPr>
              <a:t>上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443159" y="2583973"/>
            <a:ext cx="3519361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AsyncHttpClient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与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SmartImageView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ea typeface="微软雅黑" pitchFamily="34" charset="-122"/>
              </a:rPr>
              <a:t>综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合使用。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80" y="1895882"/>
            <a:ext cx="2119245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655985" y="188640"/>
            <a:ext cx="65164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9.3.3  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实战演练</a:t>
            </a:r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——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新闻客户端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4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"/>
          <p:cNvSpPr>
            <a:spLocks noChangeArrowheads="1"/>
          </p:cNvSpPr>
          <p:nvPr/>
        </p:nvSpPr>
        <p:spPr bwMode="auto">
          <a:xfrm>
            <a:off x="683568" y="1903413"/>
            <a:ext cx="7876232" cy="3024826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006B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827584" y="2168525"/>
            <a:ext cx="7576790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本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章详细地讲解了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Android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中的网络编程。首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先简单介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绍了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HTTP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协议，然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后详细讲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解了如何使用</a:t>
            </a:r>
            <a:r>
              <a:rPr lang="en-US" altLang="zh-CN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HttpURLConnection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访问网络以及提交数据的方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式，接着又讲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解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了比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较热门的两个开源项目。实际开发中大多数应用都需要联网操作，熟练掌握本章内容，能更有效率的进行客户端与服务端的通信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9.4  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本章小结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58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 bwMode="auto">
          <a:xfrm>
            <a:off x="481013" y="1300163"/>
            <a:ext cx="7975600" cy="41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0" indent="-571500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6BA9"/>
                </a:solidFill>
                <a:latin typeface="Arial" pitchFamily="34" charset="0"/>
                <a:ea typeface="微软雅黑" pitchFamily="34" charset="-122"/>
                <a:cs typeface="Arial" pitchFamily="34" charset="0"/>
                <a:sym typeface="宋体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Arial" pitchFamily="34" charset="0"/>
                <a:ea typeface="微软雅黑" pitchFamily="34" charset="-122"/>
                <a:cs typeface="Arial" pitchFamily="34" charset="0"/>
                <a:sym typeface="宋体" charset="-122"/>
              </a:rPr>
              <a:t>本章作业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GET</a:t>
            </a:r>
            <a:r>
              <a:rPr lang="zh-CN" alt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方式提交数据和</a:t>
            </a:r>
            <a:r>
              <a:rPr lang="en-US" altLang="zh-CN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POST</a:t>
            </a:r>
            <a:r>
              <a:rPr lang="zh-CN" alt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方式提交数据的</a:t>
            </a:r>
            <a:r>
              <a:rPr lang="zh-CN" alt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区别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。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Handler</a:t>
            </a:r>
            <a:r>
              <a:rPr lang="zh-CN" alt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消息机制中四个关键对象的</a:t>
            </a:r>
            <a:r>
              <a:rPr lang="zh-CN" alt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作用</a:t>
            </a:r>
            <a:r>
              <a:rPr lang="zh-CN" altLang="zh-CN" sz="2400" dirty="0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71500" lvl="1" indent="-571500" eaLnBrk="1" hangingPunct="1">
              <a:lnSpc>
                <a:spcPct val="150000"/>
              </a:lnSpc>
              <a:buNone/>
              <a:defRPr/>
            </a:pPr>
            <a:r>
              <a:rPr lang="zh-CN" altLang="en-US" sz="2400" b="1" dirty="0" smtClean="0">
                <a:solidFill>
                  <a:srgbClr val="006BA9"/>
                </a:solidFill>
                <a:latin typeface="Arial" pitchFamily="34" charset="0"/>
                <a:ea typeface="微软雅黑" pitchFamily="34" charset="-122"/>
                <a:cs typeface="Arial" pitchFamily="34" charset="0"/>
                <a:sym typeface="宋体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预习</a:t>
            </a:r>
            <a:r>
              <a:rPr lang="zh-CN" altLang="en-US" sz="2400" b="1" dirty="0">
                <a:solidFill>
                  <a:srgbClr val="006BA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作业</a:t>
            </a:r>
            <a:endParaRPr lang="en-US" altLang="zh-CN" sz="2400" b="1" dirty="0">
              <a:solidFill>
                <a:srgbClr val="006BA9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Android</a:t>
            </a:r>
            <a:r>
              <a:rPr lang="zh-CN" alt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中的补间动画与逐帧动画的区别？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Fragment</a:t>
            </a:r>
            <a:r>
              <a:rPr lang="zh-CN" alt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的生命周期</a:t>
            </a:r>
            <a:endParaRPr lang="en-US" altLang="zh-CN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>
              <a:lnSpc>
                <a:spcPct val="150000"/>
              </a:lnSpc>
              <a:buFontTx/>
              <a:buNone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3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179564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827584" y="105273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481013" y="2024807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zh-CN" altLang="en-US" sz="2400" dirty="0">
                <a:solidFill>
                  <a:prstClr val="black"/>
                </a:solidFill>
              </a:rPr>
              <a:t>什么是</a:t>
            </a:r>
            <a:r>
              <a:rPr lang="en-US" altLang="zh-CN" sz="2400" dirty="0">
                <a:solidFill>
                  <a:prstClr val="black"/>
                </a:solidFill>
              </a:rPr>
              <a:t>HTTP</a:t>
            </a:r>
            <a:r>
              <a:rPr lang="zh-CN" altLang="en-US" sz="2400" dirty="0">
                <a:solidFill>
                  <a:prstClr val="black"/>
                </a:solidFill>
              </a:rPr>
              <a:t>协议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zh-CN" sz="2400" dirty="0">
                <a:solidFill>
                  <a:prstClr val="black"/>
                </a:solidFill>
              </a:rPr>
              <a:t>Handler</a:t>
            </a:r>
            <a:r>
              <a:rPr lang="zh-CN" altLang="en-US" sz="2400" dirty="0">
                <a:solidFill>
                  <a:prstClr val="black"/>
                </a:solidFill>
              </a:rPr>
              <a:t>消息机制的作用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预习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检查</a:t>
            </a:r>
          </a:p>
        </p:txBody>
      </p:sp>
    </p:spTree>
    <p:extLst>
      <p:ext uri="{BB962C8B-B14F-4D97-AF65-F5344CB8AC3E}">
        <p14:creationId xmlns:p14="http://schemas.microsoft.com/office/powerpoint/2010/main" val="97668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755576" y="1844824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09774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9</a:t>
            </a:r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.1    HTTP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协议简介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097740" y="298766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9</a:t>
            </a:r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.2</a:t>
            </a:r>
            <a:r>
              <a:rPr lang="en-US" altLang="zh-CN" sz="2400" dirty="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访问网络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399577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9</a:t>
            </a:r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.3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开源项目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009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542925" y="1330906"/>
            <a:ext cx="8102600" cy="505042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5796136" y="959431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481013" y="2080330"/>
            <a:ext cx="7975600" cy="31488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HTTP(Hyper Text Transfer Protocol)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即超文本传输协议，它规定了浏览器和服务器之间相互通信的规则。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协议是一种请求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响应式的协议。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当客户端与服务器端建立连接后，向服务器端发送的请求，称作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请求。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当服务器端接收到请求后会做出响应，称为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响应。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HTTP</a:t>
            </a:r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协议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63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C:\Users\admin\Desktop\123_副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010" y="1412776"/>
            <a:ext cx="1792089" cy="359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083" y="1989922"/>
            <a:ext cx="1698873" cy="226090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直接箭头连接符 18"/>
          <p:cNvCxnSpPr/>
          <p:nvPr/>
        </p:nvCxnSpPr>
        <p:spPr bwMode="auto">
          <a:xfrm flipV="1">
            <a:off x="3275856" y="2494699"/>
            <a:ext cx="2376264" cy="888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3671851" y="2083954"/>
            <a:ext cx="1584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发送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HTTP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请求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25881" y="2587472"/>
            <a:ext cx="1476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访问百度网站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 flipH="1">
            <a:off x="3275856" y="3934138"/>
            <a:ext cx="237626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3958079" y="3539318"/>
            <a:ext cx="1128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HTTP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响应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33044" y="400614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返回百度首页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HTTP</a:t>
            </a:r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协议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90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755576" y="2852936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09774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9.1    HTTP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协议简介 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1097740" y="298766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9.2    </a:t>
            </a:r>
            <a:r>
              <a:rPr lang="zh-CN" altLang="en-US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访问网络</a:t>
            </a:r>
          </a:p>
        </p:txBody>
      </p:sp>
      <p:sp>
        <p:nvSpPr>
          <p:cNvPr id="6" name="TextBox 11"/>
          <p:cNvSpPr txBox="1"/>
          <p:nvPr/>
        </p:nvSpPr>
        <p:spPr>
          <a:xfrm>
            <a:off x="1097740" y="399577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9</a:t>
            </a:r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.3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开源项目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193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696913" y="2427853"/>
            <a:ext cx="7796212" cy="258532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URL url = new URL("http://www.itcast.cn");    </a:t>
            </a:r>
            <a:endParaRPr lang="zh-CN" altLang="zh-CN" dirty="0"/>
          </a:p>
          <a:p>
            <a:r>
              <a:rPr lang="en-US" altLang="zh-CN" dirty="0"/>
              <a:t>    HttpURLConnection conn = (HttpURLConnection)url.openConnection();</a:t>
            </a:r>
            <a:endParaRPr lang="zh-CN" altLang="zh-CN" dirty="0"/>
          </a:p>
          <a:p>
            <a:r>
              <a:rPr lang="en-US" altLang="zh-CN" dirty="0"/>
              <a:t>    conn.setRequestMethod("GET");                   </a:t>
            </a:r>
            <a:endParaRPr lang="zh-CN" altLang="zh-CN" dirty="0"/>
          </a:p>
          <a:p>
            <a:r>
              <a:rPr lang="en-US" altLang="zh-CN" dirty="0"/>
              <a:t>    conn.setConnectTimeout(5000);                   </a:t>
            </a:r>
            <a:endParaRPr lang="zh-CN" altLang="zh-CN" dirty="0"/>
          </a:p>
          <a:p>
            <a:r>
              <a:rPr lang="en-US" altLang="zh-CN" dirty="0"/>
              <a:t>    InputStream is = conn.getInputStream(); </a:t>
            </a:r>
          </a:p>
          <a:p>
            <a:r>
              <a:rPr lang="en-US" altLang="zh-CN" dirty="0"/>
              <a:t>    conn.disconnect();                                </a:t>
            </a:r>
            <a:endParaRPr lang="zh-CN" altLang="zh-CN" dirty="0"/>
          </a:p>
        </p:txBody>
      </p: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5985" y="188640"/>
            <a:ext cx="759653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9.2.1  HttpURLConnection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的基本用法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540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542925" y="1484784"/>
            <a:ext cx="8102600" cy="511256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5724128" y="1136580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481012" y="1980878"/>
            <a:ext cx="8123435" cy="42564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方式是以实体的方式得到由请求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所指向的资源信息，它向服务器提交的参数跟在请求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后面。使用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方式访问网络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的长度一般要小于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1K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方式向服务器发出请求时需要在请求后附加实体。它向服务器提交的参数在请求后的实体中，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方式对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的长度是没有限制的。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方式提交数据时，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用户在浏览器中看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到向服务器提交的请求参数，因此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方式要比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方式相对安全</a:t>
            </a:r>
            <a:r>
              <a:rPr lang="zh-CN" altLang="zh-CN" sz="2000" dirty="0" smtClean="0"/>
              <a:t>。</a:t>
            </a:r>
            <a:endParaRPr lang="en-US" altLang="zh-CN" sz="2000" dirty="0"/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5985" y="188640"/>
            <a:ext cx="6372399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9.2.2  GET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和</a:t>
            </a:r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POST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请求方式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232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一章 PHP开篇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1331</TotalTime>
  <Words>1287</Words>
  <Application>Microsoft Office PowerPoint</Application>
  <PresentationFormat>全屏显示(4:3)</PresentationFormat>
  <Paragraphs>154</Paragraphs>
  <Slides>23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Android移动开发基础案例教程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张鑫</cp:lastModifiedBy>
  <cp:revision>263</cp:revision>
  <dcterms:created xsi:type="dcterms:W3CDTF">2015-06-29T07:19:00Z</dcterms:created>
  <dcterms:modified xsi:type="dcterms:W3CDTF">2017-01-19T01:24:13Z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