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0"/>
  </p:notesMasterIdLst>
  <p:sldIdLst>
    <p:sldId id="345" r:id="rId2"/>
    <p:sldId id="261" r:id="rId3"/>
    <p:sldId id="262" r:id="rId4"/>
    <p:sldId id="27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287" r:id="rId57"/>
    <p:sldId id="291" r:id="rId58"/>
    <p:sldId id="344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BCB0-3566-4382-8B69-6631A3EB7AC1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B67F0-BF9E-4370-9D80-E778355BE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120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537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10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81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752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1.jp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696" r:id="rId41"/>
    <p:sldLayoutId id="2147483697" r:id="rId42"/>
    <p:sldLayoutId id="2147483698" r:id="rId43"/>
    <p:sldLayoutId id="2147483699" r:id="rId44"/>
    <p:sldLayoutId id="2147483700" r:id="rId45"/>
    <p:sldLayoutId id="2147483701" r:id="rId46"/>
    <p:sldLayoutId id="2147483702" r:id="rId47"/>
    <p:sldLayoutId id="2147483703" r:id="rId48"/>
    <p:sldLayoutId id="2147483704" r:id="rId49"/>
    <p:sldLayoutId id="2147483705" r:id="rId50"/>
    <p:sldLayoutId id="2147483706" r:id="rId51"/>
    <p:sldLayoutId id="2147483707" r:id="rId52"/>
    <p:sldLayoutId id="2147483708" r:id="rId53"/>
    <p:sldLayoutId id="2147483709" r:id="rId54"/>
    <p:sldLayoutId id="2147483710" r:id="rId55"/>
    <p:sldLayoutId id="2147483711" r:id="rId56"/>
    <p:sldLayoutId id="2147483712" r:id="rId57"/>
    <p:sldLayoutId id="2147483713" r:id="rId58"/>
    <p:sldLayoutId id="2147483714" r:id="rId59"/>
    <p:sldLayoutId id="2147483715" r:id="rId60"/>
    <p:sldLayoutId id="2147483716" r:id="rId61"/>
    <p:sldLayoutId id="2147483717" r:id="rId62"/>
    <p:sldLayoutId id="2147483718" r:id="rId63"/>
    <p:sldLayoutId id="2147483652" r:id="rId64"/>
    <p:sldLayoutId id="2147483651" r:id="rId6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/>
              <a:t>Android</a:t>
            </a:r>
            <a:r>
              <a:rPr lang="zh-CN" altLang="en-US" sz="4000" b="1" smtClean="0"/>
              <a:t>移动开发基础案例教程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933478"/>
            <a:ext cx="7901608" cy="1655762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第</a:t>
            </a:r>
            <a:r>
              <a:rPr lang="en-US" altLang="zh-CN" sz="3200" b="1" smtClean="0"/>
              <a:t>10</a:t>
            </a:r>
            <a:r>
              <a:rPr lang="zh-CN" altLang="en-US" sz="3200" b="1" smtClean="0"/>
              <a:t>章 高级编程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28135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Fragment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Android5.0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新特性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图形图像处理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动画、多媒体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2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47609"/>
              </p:ext>
            </p:extLst>
          </p:nvPr>
        </p:nvGraphicFramePr>
        <p:xfrm>
          <a:off x="466725" y="2368550"/>
          <a:ext cx="8229600" cy="3281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drawRect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Rect</a:t>
                      </a:r>
                      <a:r>
                        <a:rPr lang="en-US" altLang="zh-CN" sz="1400" dirty="0" smtClean="0"/>
                        <a:t> r, Paint paint)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使用画笔画出指定矩形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drawOval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RectF</a:t>
                      </a:r>
                      <a:r>
                        <a:rPr lang="en-US" altLang="zh-CN" sz="1400" dirty="0" smtClean="0"/>
                        <a:t> oval, Paint paint)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使用画笔画出指定椭圆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drawCircle</a:t>
                      </a:r>
                      <a:r>
                        <a:rPr lang="en-US" altLang="zh-CN" sz="1400" dirty="0" smtClean="0"/>
                        <a:t>(float cx, float cy, float radius, Paint paint)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使用画笔在指定位置画出指定半径的圆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drawLine</a:t>
                      </a:r>
                      <a:r>
                        <a:rPr lang="en-US" altLang="zh-CN" sz="1400" dirty="0" smtClean="0"/>
                        <a:t>(float </a:t>
                      </a:r>
                      <a:r>
                        <a:rPr lang="en-US" altLang="zh-CN" sz="1400" dirty="0" err="1" smtClean="0"/>
                        <a:t>startX</a:t>
                      </a:r>
                      <a:r>
                        <a:rPr lang="en-US" altLang="zh-CN" sz="1400" dirty="0" smtClean="0"/>
                        <a:t>, float </a:t>
                      </a:r>
                      <a:r>
                        <a:rPr lang="en-US" altLang="zh-CN" sz="1400" dirty="0" err="1" smtClean="0"/>
                        <a:t>startY</a:t>
                      </a:r>
                      <a:r>
                        <a:rPr lang="en-US" altLang="zh-CN" sz="1400" dirty="0" smtClean="0"/>
                        <a:t>, float </a:t>
                      </a:r>
                      <a:r>
                        <a:rPr lang="en-US" altLang="zh-CN" sz="1400" dirty="0" err="1" smtClean="0"/>
                        <a:t>stopX</a:t>
                      </a:r>
                      <a:r>
                        <a:rPr lang="en-US" altLang="zh-CN" sz="1400" dirty="0" smtClean="0"/>
                        <a:t>, float </a:t>
                      </a:r>
                      <a:r>
                        <a:rPr lang="en-US" altLang="zh-CN" sz="1400" dirty="0" err="1" smtClean="0"/>
                        <a:t>stopY</a:t>
                      </a:r>
                      <a:r>
                        <a:rPr lang="en-US" altLang="zh-CN" sz="1400" dirty="0" smtClean="0"/>
                        <a:t>, Paint paint)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使用画笔在指定位置画线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setTextSize</a:t>
                      </a:r>
                      <a:r>
                        <a:rPr lang="en-US" altLang="zh-CN" sz="1400" dirty="0" smtClean="0"/>
                        <a:t>(float </a:t>
                      </a:r>
                      <a:r>
                        <a:rPr lang="en-US" altLang="zh-CN" sz="1400" dirty="0" err="1" smtClean="0"/>
                        <a:t>textSize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设置绘制文本时的文字大小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drawRoundRect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RectF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rect</a:t>
                      </a:r>
                      <a:r>
                        <a:rPr lang="en-US" altLang="zh-CN" sz="1400" dirty="0" smtClean="0"/>
                        <a:t>, float </a:t>
                      </a:r>
                      <a:r>
                        <a:rPr lang="en-US" altLang="zh-CN" sz="1400" dirty="0" err="1" smtClean="0"/>
                        <a:t>rx</a:t>
                      </a:r>
                      <a:r>
                        <a:rPr lang="en-US" altLang="zh-CN" sz="1400" dirty="0" smtClean="0"/>
                        <a:t>, float </a:t>
                      </a:r>
                      <a:r>
                        <a:rPr lang="en-US" altLang="zh-CN" sz="1400" dirty="0" err="1" smtClean="0"/>
                        <a:t>ry</a:t>
                      </a:r>
                      <a:r>
                        <a:rPr lang="en-US" altLang="zh-CN" sz="1400" dirty="0" smtClean="0"/>
                        <a:t>, Paint paint)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使用画笔绘制指定圆角矩形，其中</a:t>
                      </a:r>
                      <a:r>
                        <a:rPr lang="en-US" altLang="zh-CN" sz="1400" dirty="0" err="1" smtClean="0"/>
                        <a:t>rx</a:t>
                      </a:r>
                      <a:r>
                        <a:rPr lang="zh-CN" altLang="en-US" sz="1400" dirty="0" smtClean="0"/>
                        <a:t>表示</a:t>
                      </a:r>
                      <a:r>
                        <a:rPr lang="en-US" altLang="zh-CN" sz="1400" dirty="0" smtClean="0"/>
                        <a:t>X</a:t>
                      </a:r>
                      <a:r>
                        <a:rPr lang="zh-CN" altLang="en-US" sz="1400" dirty="0" smtClean="0"/>
                        <a:t>轴圆角半径，</a:t>
                      </a:r>
                      <a:r>
                        <a:rPr lang="en-US" altLang="zh-CN" sz="1400" dirty="0" err="1" smtClean="0"/>
                        <a:t>ry</a:t>
                      </a:r>
                      <a:r>
                        <a:rPr lang="zh-CN" altLang="en-US" sz="1400" dirty="0" smtClean="0"/>
                        <a:t>表示</a:t>
                      </a:r>
                      <a:r>
                        <a:rPr lang="en-US" altLang="zh-CN" sz="1400" dirty="0" smtClean="0"/>
                        <a:t>Y</a:t>
                      </a:r>
                      <a:r>
                        <a:rPr lang="zh-CN" altLang="en-US" sz="1400" dirty="0" smtClean="0"/>
                        <a:t>轴圆角半径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4" marB="45714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14" marB="45714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3427413" y="1930400"/>
            <a:ext cx="1845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10.1.4  Canvas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1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7544" y="2060848"/>
            <a:ext cx="8229600" cy="30003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protected void onDraw(Canvas canvas) {</a:t>
            </a:r>
          </a:p>
          <a:p>
            <a:r>
              <a:rPr lang="en-US" altLang="zh-CN" dirty="0"/>
              <a:t>        super.onDraw(canvas);</a:t>
            </a:r>
          </a:p>
          <a:p>
            <a:r>
              <a:rPr lang="en-US" altLang="zh-CN" dirty="0"/>
              <a:t>        Paint paint  = new Paint();        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paint.setColor(Color.RED);</a:t>
            </a:r>
          </a:p>
          <a:p>
            <a:r>
              <a:rPr lang="en-US" altLang="zh-CN" dirty="0"/>
              <a:t>        Rect r = new Rect(40,40,200,100); 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canvas.drawRect(r,paint);           </a:t>
            </a:r>
            <a:endParaRPr lang="zh-CN" altLang="en-US" dirty="0"/>
          </a:p>
          <a:p>
            <a:r>
              <a:rPr lang="en-US" altLang="zh-CN" dirty="0"/>
              <a:t>    }</a:t>
            </a: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10.1.4  Canvas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8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2879"/>
              </p:ext>
            </p:extLst>
          </p:nvPr>
        </p:nvGraphicFramePr>
        <p:xfrm>
          <a:off x="466725" y="1868536"/>
          <a:ext cx="8229600" cy="30861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1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7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创建一个唯一的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setRotate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degrees)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对象围绕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(0,0)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旋转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度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setRotate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degrees,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对象围绕指定位置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px,py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旋转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度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setScale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对象进行缩放，参数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轴上的缩放比例，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轴上的缩放比例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setSkew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让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Matirx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对象倾斜，在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轴上倾斜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轴上倾斜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setTranslate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dx,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平移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dx,dy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平移后的坐标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01" marB="45701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01" marB="45701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3427413" y="1487536"/>
            <a:ext cx="1793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Matrix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250" y="5241974"/>
            <a:ext cx="8229600" cy="92333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Matrix matrix = new Matrix(); </a:t>
            </a:r>
            <a:endParaRPr lang="zh-CN" altLang="en-US" dirty="0"/>
          </a:p>
          <a:p>
            <a:r>
              <a:rPr lang="en-US" altLang="zh-CN" dirty="0"/>
              <a:t>    matrix.setRotate(30);          </a:t>
            </a: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10.1.5  Matrix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9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57263" y="2424113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" name="椭圆 42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74725" y="3119438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椭圆 47"/>
          <p:cNvSpPr/>
          <p:nvPr/>
        </p:nvSpPr>
        <p:spPr bwMode="auto">
          <a:xfrm rot="574600">
            <a:off x="782638" y="4559300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90575" y="4564063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992188" y="4933950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1171575" y="205422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65225" y="27178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43163" y="3714750"/>
            <a:ext cx="4137025" cy="1166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XML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文件（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activity_main.xml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）的编写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实体类（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MainActivity.java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）的编写</a:t>
            </a: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界面逻辑代码的设计与实现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836613" y="5438458"/>
            <a:ext cx="5400675" cy="360000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案例代码（详见教材</a:t>
            </a:r>
            <a:r>
              <a:rPr lang="en-US" altLang="zh-CN" b="1" dirty="0" err="1">
                <a:solidFill>
                  <a:schemeClr val="bg1"/>
                </a:solidFill>
              </a:rPr>
              <a:t>Px</a:t>
            </a:r>
            <a:r>
              <a:rPr lang="en-US" altLang="zh-CN" b="1" dirty="0">
                <a:solidFill>
                  <a:schemeClr val="bg1"/>
                </a:solidFill>
              </a:rPr>
              <a:t>—</a:t>
            </a:r>
            <a:r>
              <a:rPr lang="en-US" altLang="zh-CN" b="1" dirty="0" err="1">
                <a:solidFill>
                  <a:schemeClr val="bg1"/>
                </a:solidFill>
              </a:rPr>
              <a:t>Pxx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71575" y="4511675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56" name="矩形 55"/>
          <p:cNvSpPr/>
          <p:nvPr/>
        </p:nvSpPr>
        <p:spPr>
          <a:xfrm>
            <a:off x="2443163" y="2087563"/>
            <a:ext cx="2185987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触摸手机屏幕，使图片变透明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43163" y="2767013"/>
            <a:ext cx="2319337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利用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Android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提供的类处理图片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188" y="2226772"/>
            <a:ext cx="212667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5987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10.1.6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刮刮卡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0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6490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10.4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Fragment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图形图像处理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10.2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动画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多媒体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9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424211"/>
            <a:ext cx="8102600" cy="438105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724128" y="1052736"/>
            <a:ext cx="24147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中的动画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41388" y="3271490"/>
            <a:ext cx="1627187" cy="954088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补间动画</a:t>
            </a:r>
            <a:endParaRPr lang="en-US" altLang="zh-CN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折角形 18"/>
          <p:cNvSpPr/>
          <p:nvPr/>
        </p:nvSpPr>
        <p:spPr>
          <a:xfrm>
            <a:off x="2568575" y="3271490"/>
            <a:ext cx="5926138" cy="939800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通过对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中内容进行一系列的图形变换来实现动画效果，其中图形变化包括平移、缩放、旋转、改变透明度等。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2568575" y="4635153"/>
            <a:ext cx="5926138" cy="954087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按照事先准备好的静态图像顺序播放的，利用人眼的“视觉暂留”原理，给用户造成动画的错觉。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41388" y="4635153"/>
            <a:ext cx="1627187" cy="95408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逐帧动画</a:t>
            </a:r>
          </a:p>
          <a:p>
            <a:pPr algn="ctr" eaLnBrk="1" hangingPunct="1"/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481013" y="1987203"/>
            <a:ext cx="7975600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开发中，避免不了用到动画，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中的动画分为补间动画和逐帧动画两种。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6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325290"/>
            <a:ext cx="8102600" cy="462399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40152" y="953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补间动画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中，提供了四种补间动画：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折角形 17"/>
          <p:cNvSpPr/>
          <p:nvPr/>
        </p:nvSpPr>
        <p:spPr>
          <a:xfrm>
            <a:off x="2522512" y="2844453"/>
            <a:ext cx="3849688" cy="541337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透明度渐变动画（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AlphaAnimation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9" name="折角形 18"/>
          <p:cNvSpPr/>
          <p:nvPr/>
        </p:nvSpPr>
        <p:spPr>
          <a:xfrm>
            <a:off x="2522512" y="3601690"/>
            <a:ext cx="3849688" cy="539750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旋转动画（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RotateAnimation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2522512" y="4300190"/>
            <a:ext cx="3849688" cy="539750"/>
          </a:xfrm>
          <a:prstGeom prst="foldedCorner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缩放动画（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ScaleAnimation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2522512" y="5047903"/>
            <a:ext cx="3849688" cy="541337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平移动画（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TranslateAnimation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补间动画（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Tween Animation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9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55957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24128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透明度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81013" y="1998985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透明度渐变动画是通过改变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2000" dirty="0"/>
              <a:t>组件透明度来实现的渐变效果。它主要通过为动画指定开始时的透明度、结束时的透明度以及动画持续时间来创建动画。</a:t>
            </a:r>
            <a:endParaRPr lang="en-US" altLang="zh-CN" sz="2000" dirty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730850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补间动画（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Tween Animation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8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1789113"/>
            <a:ext cx="7693025" cy="42481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&lt;?xml version="1.0" encoding="utf-8"?&gt;</a:t>
            </a:r>
          </a:p>
          <a:p>
            <a:r>
              <a:rPr lang="en-US" altLang="zh-CN" dirty="0"/>
              <a:t>    &lt;set xmlns:android="http://schemas.android.com/apk/res/android"&gt;</a:t>
            </a:r>
          </a:p>
          <a:p>
            <a:r>
              <a:rPr lang="en-US" altLang="zh-CN" dirty="0"/>
              <a:t>        &lt;alpha</a:t>
            </a:r>
          </a:p>
          <a:p>
            <a:r>
              <a:rPr lang="en-US" altLang="zh-CN" dirty="0"/>
              <a:t>            android:interpolator = "@android:anim/linear_interpolator"</a:t>
            </a:r>
          </a:p>
          <a:p>
            <a:r>
              <a:rPr lang="en-US" altLang="zh-CN" dirty="0"/>
              <a:t>            android:repeatMode = "reverse"</a:t>
            </a:r>
          </a:p>
          <a:p>
            <a:r>
              <a:rPr lang="en-US" altLang="zh-CN" dirty="0"/>
              <a:t>            android:repeatCount = "infinite"</a:t>
            </a:r>
          </a:p>
          <a:p>
            <a:r>
              <a:rPr lang="en-US" altLang="zh-CN" dirty="0"/>
              <a:t>            android:duration = "1000"</a:t>
            </a:r>
          </a:p>
          <a:p>
            <a:r>
              <a:rPr lang="en-US" altLang="zh-CN" dirty="0"/>
              <a:t>            android:fromAlpha = "1.0"</a:t>
            </a:r>
          </a:p>
          <a:p>
            <a:r>
              <a:rPr lang="en-US" altLang="zh-CN" dirty="0"/>
              <a:t>            android:toAlpha = "0.0"/&gt;</a:t>
            </a:r>
          </a:p>
          <a:p>
            <a:r>
              <a:rPr lang="en-US" altLang="zh-CN" dirty="0"/>
              <a:t>    &lt;/set&gt;</a:t>
            </a:r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透明度渐变动画文件（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.xml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325290"/>
            <a:ext cx="8102600" cy="462399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40152" y="953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旋转动画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/>
              <a:t>旋转动画是通过为动画指定开始时的旋转角度、结束时的旋转角度以及动画播放时长来创建动画的。</a:t>
            </a:r>
            <a:endParaRPr lang="en-US" altLang="zh-CN" sz="200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4" y="188640"/>
            <a:ext cx="738051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补间动画（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Tween Animation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6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GET</a:t>
            </a:r>
            <a:r>
              <a:rPr lang="zh-CN" altLang="en-US" sz="2400" dirty="0"/>
              <a:t>方式提交数据和</a:t>
            </a:r>
            <a:r>
              <a:rPr lang="en-US" altLang="zh-CN" sz="2400" dirty="0"/>
              <a:t>POST</a:t>
            </a:r>
            <a:r>
              <a:rPr lang="zh-CN" altLang="en-US" sz="2400" dirty="0"/>
              <a:t>方式提交数据的</a:t>
            </a:r>
            <a:r>
              <a:rPr lang="zh-CN" altLang="en-US" sz="2400" dirty="0" smtClean="0"/>
              <a:t>区别。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Handler</a:t>
            </a:r>
            <a:r>
              <a:rPr lang="zh-CN" altLang="en-US" sz="2400" dirty="0"/>
              <a:t>消息机制中四个关键对象的</a:t>
            </a:r>
            <a:r>
              <a:rPr lang="zh-CN" altLang="en-US" sz="2400" dirty="0" smtClean="0"/>
              <a:t>作用。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3588" y="1628800"/>
            <a:ext cx="7693025" cy="466248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&lt;?xml version="1.0" encoding="utf-8"?&gt;</a:t>
            </a:r>
          </a:p>
          <a:p>
            <a:r>
              <a:rPr lang="en-US" altLang="zh-CN" dirty="0"/>
              <a:t>    &lt;set xmlns:android="http://schemas.android.com/apk/res/android"&gt;</a:t>
            </a:r>
          </a:p>
          <a:p>
            <a:r>
              <a:rPr lang="en-US" altLang="zh-CN" dirty="0"/>
              <a:t>        &lt;rotate</a:t>
            </a:r>
          </a:p>
          <a:p>
            <a:r>
              <a:rPr lang="en-US" altLang="zh-CN" dirty="0"/>
              <a:t>            android:fromDegrees="0"</a:t>
            </a:r>
          </a:p>
          <a:p>
            <a:r>
              <a:rPr lang="en-US" altLang="zh-CN" dirty="0"/>
              <a:t>            android:toDegrees="360"</a:t>
            </a:r>
          </a:p>
          <a:p>
            <a:r>
              <a:rPr lang="en-US" altLang="zh-CN" dirty="0"/>
              <a:t>            android:pivotX="50%"</a:t>
            </a:r>
          </a:p>
          <a:p>
            <a:r>
              <a:rPr lang="en-US" altLang="zh-CN" dirty="0"/>
              <a:t>            android:pivotY="50%"</a:t>
            </a:r>
          </a:p>
          <a:p>
            <a:r>
              <a:rPr lang="en-US" altLang="zh-CN" dirty="0"/>
              <a:t>            android:repeatMode="reverse"</a:t>
            </a:r>
          </a:p>
          <a:p>
            <a:r>
              <a:rPr lang="en-US" altLang="zh-CN" dirty="0"/>
              <a:t>            android:repeatCount="infinite"</a:t>
            </a:r>
          </a:p>
          <a:p>
            <a:r>
              <a:rPr lang="en-US" altLang="zh-CN" dirty="0"/>
              <a:t>            android:duration="1000"/&gt;</a:t>
            </a:r>
          </a:p>
          <a:p>
            <a:r>
              <a:rPr lang="en-US" altLang="zh-CN" dirty="0"/>
              <a:t>    &lt;/set&gt;</a:t>
            </a: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旋转动画文件（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.xml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4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55957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40152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缩放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缩放动画是通过为动画指定开始时的缩放系数、结束时的缩放系数以及动画持续时长来创建动画的。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补间动画（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Tween Animation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9552" y="1466999"/>
            <a:ext cx="7693025" cy="49863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    &lt;?xml version="1.0" encoding="utf-8"?&gt;</a:t>
            </a:r>
          </a:p>
          <a:p>
            <a:r>
              <a:rPr lang="en-US" altLang="zh-CN" sz="1600" dirty="0"/>
              <a:t>    &lt;set xmlns:android="http://schemas.android.com/apk/res/android"&gt;</a:t>
            </a:r>
          </a:p>
          <a:p>
            <a:r>
              <a:rPr lang="en-US" altLang="zh-CN" sz="1600" dirty="0"/>
              <a:t>        &lt;scale</a:t>
            </a:r>
          </a:p>
          <a:p>
            <a:r>
              <a:rPr lang="en-US" altLang="zh-CN" sz="1600" dirty="0"/>
              <a:t>            android:repeatMode="reverse"</a:t>
            </a:r>
          </a:p>
          <a:p>
            <a:r>
              <a:rPr lang="en-US" altLang="zh-CN" sz="1600" dirty="0"/>
              <a:t>            android:repeatCount="infinite"</a:t>
            </a:r>
          </a:p>
          <a:p>
            <a:r>
              <a:rPr lang="en-US" altLang="zh-CN" sz="1600" dirty="0"/>
              <a:t>            android:duration="3000"</a:t>
            </a:r>
          </a:p>
          <a:p>
            <a:r>
              <a:rPr lang="en-US" altLang="zh-CN" sz="1600" dirty="0"/>
              <a:t>            android:fromXScale="1.0"</a:t>
            </a:r>
          </a:p>
          <a:p>
            <a:r>
              <a:rPr lang="en-US" altLang="zh-CN" sz="1600" dirty="0"/>
              <a:t>            android:fromYScale="1.0"</a:t>
            </a:r>
          </a:p>
          <a:p>
            <a:r>
              <a:rPr lang="en-US" altLang="zh-CN" sz="1600" dirty="0"/>
              <a:t>            android:toXScale="0.5"</a:t>
            </a:r>
          </a:p>
          <a:p>
            <a:r>
              <a:rPr lang="en-US" altLang="zh-CN" sz="1600" dirty="0"/>
              <a:t>            android:toYScale="0.5"</a:t>
            </a:r>
          </a:p>
          <a:p>
            <a:r>
              <a:rPr lang="en-US" altLang="zh-CN" sz="1600" dirty="0"/>
              <a:t>            android:pivotX="50%"</a:t>
            </a:r>
          </a:p>
          <a:p>
            <a:r>
              <a:rPr lang="en-US" altLang="zh-CN" sz="1600" dirty="0"/>
              <a:t>            android:pivotY="50%"/&gt;</a:t>
            </a:r>
          </a:p>
          <a:p>
            <a:r>
              <a:rPr lang="en-US" altLang="zh-CN" sz="1600" dirty="0"/>
              <a:t>    &lt;/set&gt;</a:t>
            </a: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缩放动画文件（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.xml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4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354498"/>
            <a:ext cx="8102600" cy="45947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580112" y="98302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平移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1013" y="2070993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平移动画就通过为动画指定开始位置、结束位置以及动画持续时长来创建动画的。</a:t>
            </a: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774055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补间动画（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Tween Animation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7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19" y="923156"/>
            <a:ext cx="8205093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544" y="1574825"/>
            <a:ext cx="7693025" cy="466248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&lt;?xml version="1.0" encoding="utf-8"?&gt;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&lt;set xmlns:android="http://schemas.android.com/apk/res/android"&gt;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&lt;translate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android:fromXDelta="0.0"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android:fromYDelta="0.0"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android:toXDelta="100"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android:toYDelta="0.0"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android:repeatCount="infinite"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android:repeatMode="reverse"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android:duration="4000"/&gt;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&lt;/set&gt;</a:t>
            </a: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平移动画文件（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.xml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 bwMode="auto">
          <a:xfrm rot="574600">
            <a:off x="776288" y="201642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85813" y="2021189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57263" y="2375202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77875" y="269905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90575" y="2681589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4725" y="3070527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0" name="椭圆 59"/>
          <p:cNvSpPr/>
          <p:nvPr/>
        </p:nvSpPr>
        <p:spPr bwMode="auto">
          <a:xfrm rot="574600">
            <a:off x="782638" y="405001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90575" y="4054777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92188" y="4424664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3" name="矩形 62"/>
          <p:cNvSpPr/>
          <p:nvPr/>
        </p:nvSpPr>
        <p:spPr>
          <a:xfrm>
            <a:off x="1171575" y="2030714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5225" y="268158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43163" y="3475339"/>
            <a:ext cx="4137025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创建四种动画文件</a:t>
            </a: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界面逻辑代码的设计与实现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36613" y="4956159"/>
            <a:ext cx="5400675" cy="360000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案例代码（详见教材</a:t>
            </a:r>
            <a:r>
              <a:rPr lang="en-US" altLang="zh-CN" b="1" dirty="0" err="1">
                <a:solidFill>
                  <a:schemeClr val="bg1"/>
                </a:solidFill>
              </a:rPr>
              <a:t>Px</a:t>
            </a:r>
            <a:r>
              <a:rPr lang="en-US" altLang="zh-CN" b="1" dirty="0">
                <a:solidFill>
                  <a:schemeClr val="bg1"/>
                </a:solidFill>
              </a:rPr>
              <a:t>—</a:t>
            </a:r>
            <a:r>
              <a:rPr lang="en-US" altLang="zh-CN" b="1" dirty="0" err="1">
                <a:solidFill>
                  <a:schemeClr val="bg1"/>
                </a:solidFill>
              </a:rPr>
              <a:t>Pxx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71575" y="4002389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68" name="矩形 67"/>
          <p:cNvSpPr/>
          <p:nvPr/>
        </p:nvSpPr>
        <p:spPr>
          <a:xfrm>
            <a:off x="2443163" y="2040239"/>
            <a:ext cx="1416050" cy="33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创建四种补间动画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43163" y="2727627"/>
            <a:ext cx="1416050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编写四种动画文件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175" y="2305904"/>
            <a:ext cx="1787525" cy="30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55985" y="188640"/>
            <a:ext cx="802858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补间动画（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Tween Animation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2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55957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96136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逐帧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81013" y="1998985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逐帧动画是按照准备好的静态图像顺序播放的，利用人眼的“视觉暂留”原理，造成动画的错觉。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/>
              <a:t>逐帧动画的原理与放胶片看电影的原理是一样的，它们都是一张一张地播放事先准备好的静态图像。</a:t>
            </a: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4" y="188640"/>
            <a:ext cx="766854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逐帧动画（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Frame Animation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2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57263" y="2424113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" name="椭圆 42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74725" y="3119438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椭圆 47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992188" y="4473575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1171575" y="206057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43163" y="3267075"/>
            <a:ext cx="4137025" cy="1166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引入图片资源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Frame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动画文件</a:t>
            </a: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编写界面逻辑代码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36613" y="5005070"/>
            <a:ext cx="5400675" cy="360000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案例代码（详见教材</a:t>
            </a:r>
            <a:r>
              <a:rPr lang="en-US" altLang="zh-CN" b="1" dirty="0" err="1">
                <a:solidFill>
                  <a:schemeClr val="bg1"/>
                </a:solidFill>
              </a:rPr>
              <a:t>Px</a:t>
            </a:r>
            <a:r>
              <a:rPr lang="en-US" altLang="zh-CN" b="1" dirty="0">
                <a:solidFill>
                  <a:schemeClr val="bg1"/>
                </a:solidFill>
              </a:rPr>
              <a:t>—</a:t>
            </a:r>
            <a:r>
              <a:rPr lang="en-US" altLang="zh-CN" b="1" dirty="0" err="1">
                <a:solidFill>
                  <a:schemeClr val="bg1"/>
                </a:solidFill>
              </a:rPr>
              <a:t>Pxx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56" name="矩形 55"/>
          <p:cNvSpPr/>
          <p:nvPr/>
        </p:nvSpPr>
        <p:spPr>
          <a:xfrm>
            <a:off x="2443163" y="2089150"/>
            <a:ext cx="1108075" cy="33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播放逐帧动画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43163" y="2776538"/>
            <a:ext cx="1724025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掌握实现逐帧动画步骤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6534" y="1779728"/>
            <a:ext cx="212307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55985" y="188640"/>
            <a:ext cx="738051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10.2.2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逐帧动画（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Frame Animation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）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7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28498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10.4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Fragment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图形图像处理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动画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10.3    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多媒体</a:t>
            </a: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60685"/>
              </p:ext>
            </p:extLst>
          </p:nvPr>
        </p:nvGraphicFramePr>
        <p:xfrm>
          <a:off x="412552" y="2348880"/>
          <a:ext cx="8229600" cy="41862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09" marB="45709" anchor="ctr"/>
                </a:tc>
              </a:tr>
              <a:tr h="3048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setDataSource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设置要播放的音频文件的位置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smtClean="0"/>
                        <a:t>prepare()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在开始播放之前调用这个方法完成准备工作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start()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开始或继续播放音频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pause()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暂停播放音频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reset()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将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对象重置到刚刚创建的状态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seekTo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从指定位置开始播放音频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stop()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停止播放音频，调用该方法后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对象无法在播放音频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release()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释放掉与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对象相关的资源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isPlaying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判断当前</a:t>
                      </a:r>
                      <a:r>
                        <a:rPr lang="en-US" altLang="zh-CN" sz="1400" dirty="0" err="1" smtClean="0"/>
                        <a:t>MediaPlayer</a:t>
                      </a:r>
                      <a:r>
                        <a:rPr lang="zh-CN" altLang="en-US" sz="1400" dirty="0" smtClean="0"/>
                        <a:t>是否正在播放音频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getDuration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获取载入的音频文件的时长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09" marB="45709" anchor="ctr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09" marB="45709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539552" y="953815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是用于播放音频和视频的，它支持多种格式音频文件（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3gp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mp4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），并提供了非常全面的控制方法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。</a:t>
            </a: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4444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10.3.1  MediaPlayer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播放音频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7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Android</a:t>
            </a:r>
            <a:r>
              <a:rPr lang="zh-CN" altLang="en-US" sz="2400" dirty="0"/>
              <a:t>中的补间动画与逐帧动画的区别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Fragment</a:t>
            </a:r>
            <a:r>
              <a:rPr lang="zh-CN" altLang="en-US" sz="2400" dirty="0"/>
              <a:t>的生命周期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63588" y="1847652"/>
            <a:ext cx="7693025" cy="92333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 mediaPlayer = new MediaPlayer(); </a:t>
            </a:r>
          </a:p>
          <a:p>
            <a:r>
              <a:rPr lang="en-US" altLang="zh-CN" dirty="0"/>
              <a:t>    mediaPlayer.setAudioStreamType(AudioManager.STREAM_MUSIC);</a:t>
            </a:r>
          </a:p>
        </p:txBody>
      </p:sp>
      <p:sp>
        <p:nvSpPr>
          <p:cNvPr id="31" name="内容占位符 2"/>
          <p:cNvSpPr txBox="1">
            <a:spLocks/>
          </p:cNvSpPr>
          <p:nvPr/>
        </p:nvSpPr>
        <p:spPr bwMode="auto">
          <a:xfrm>
            <a:off x="363538" y="2935089"/>
            <a:ext cx="8384926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接收音频类型有很多，其中有四种较为常用的类型：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AudioManager.STREAM_MUSIC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（音乐）</a:t>
            </a: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AudioManager.STREAM_RING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（响铃）</a:t>
            </a: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AudioManager.STREAM_ALARM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（闹钟）</a:t>
            </a:r>
          </a:p>
          <a:p>
            <a:pPr marL="1200150" marR="0" lvl="2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AudioManager.STREAM_NOTIFICTION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（提示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音）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音频类型不同占据的内存空间也不同，音频时间越短占的内存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越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小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542925" y="1268760"/>
            <a:ext cx="8102600" cy="51125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5557216" y="1018232"/>
            <a:ext cx="248672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MediaPlayer</a:t>
            </a: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18864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10.3.1  MediaPlayer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播放音频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3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203970"/>
            <a:ext cx="8102600" cy="447912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14399" y="96929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设置数据源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481013" y="1804804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 smtClean="0"/>
              <a:t>设置数据源有三种方式，分别是播放应用自带的音频文件、播放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zh-CN" altLang="en-US" sz="2000" dirty="0" smtClean="0"/>
              <a:t>卡中的音频文件、播放网络音频文件。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3588" y="3586007"/>
            <a:ext cx="7693025" cy="128907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mediaPlayer.create(this,R.raw.xxx);</a:t>
            </a:r>
          </a:p>
          <a:p>
            <a:r>
              <a:rPr lang="en-US" altLang="zh-CN" dirty="0"/>
              <a:t>    mediaPlayer.setDataSource("mnt/sdcard/xxx.mp3"); </a:t>
            </a:r>
          </a:p>
          <a:p>
            <a:r>
              <a:rPr lang="en-US" altLang="zh-CN" dirty="0"/>
              <a:t>    mediaPlayer.setDataSource("http://www.xxx.mp3");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10.3.1  MediaPlayer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播放音频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0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340237"/>
            <a:ext cx="8102600" cy="417699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652120" y="968762"/>
            <a:ext cx="241471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播放本地音频文件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588" y="2443324"/>
            <a:ext cx="7693025" cy="87357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mediaPlayer.prepare();  </a:t>
            </a:r>
          </a:p>
          <a:p>
            <a:r>
              <a:rPr lang="en-US" altLang="zh-CN" dirty="0"/>
              <a:t>    mediaPlayer.start(); 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10.3.1  MediaPlayer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播放音频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5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3586" y="1613514"/>
            <a:ext cx="7693025" cy="253556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mediaPlayer.prepareAsync();   </a:t>
            </a:r>
          </a:p>
          <a:p>
            <a:r>
              <a:rPr lang="en-US" altLang="zh-CN" dirty="0"/>
              <a:t>    mediaPlayer.setOnPreparedListener(new OnPreparedListener){</a:t>
            </a:r>
          </a:p>
          <a:p>
            <a:r>
              <a:rPr lang="en-US" altLang="zh-CN" dirty="0"/>
              <a:t>        public void onPrepared(MediaPlayer player){</a:t>
            </a:r>
          </a:p>
          <a:p>
            <a:r>
              <a:rPr lang="en-US" altLang="zh-CN" dirty="0"/>
              <a:t>	mediaPlayer.start(); 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} </a:t>
            </a: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542925" y="1325290"/>
            <a:ext cx="8102600" cy="512804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33073" y="953815"/>
            <a:ext cx="248672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播放网络音频文件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98954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10.3.1  MediaPlayer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播放音频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1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3588" y="2172290"/>
            <a:ext cx="7693025" cy="128907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 &amp;&amp; mediaPlayer.isPlaying()){</a:t>
            </a:r>
          </a:p>
          <a:p>
            <a:r>
              <a:rPr lang="en-US" altLang="zh-CN" dirty="0"/>
              <a:t>	mediaPlayer.pause();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5" y="1325290"/>
            <a:ext cx="8102600" cy="419194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90070" y="953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暂停播放</a:t>
            </a: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10.3.1  MediaPlayer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播放音频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1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481013" y="1620838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播放状态下进行重播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5" y="1640234"/>
            <a:ext cx="8102600" cy="474109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868144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重新播放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481013" y="3933056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暂停状态下进行重播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2172290"/>
            <a:ext cx="7693025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 &amp;&amp; mediaPlayer.isPlaying()){</a:t>
            </a:r>
          </a:p>
          <a:p>
            <a:r>
              <a:rPr lang="en-US" altLang="zh-CN" dirty="0"/>
              <a:t>        mediaPlayer.seekTo(0);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588" y="4509120"/>
            <a:ext cx="7693025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if(mediaPlayer!=null){</a:t>
            </a:r>
          </a:p>
          <a:p>
            <a:r>
              <a:rPr lang="en-US" altLang="zh-CN" dirty="0"/>
              <a:t>        mediaPlayer.seekTo(0);</a:t>
            </a:r>
          </a:p>
          <a:p>
            <a:r>
              <a:rPr lang="en-US" altLang="zh-CN" dirty="0"/>
              <a:t>        mediaPlayer.start();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10.3.1  MediaPlayer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播放音频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5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383949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868144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停止播放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3588" y="2533068"/>
            <a:ext cx="7693025" cy="2120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if(mediaPlayer!=null &amp;&amp; mediaPlayer.isPlaying()){</a:t>
            </a:r>
          </a:p>
          <a:p>
            <a:r>
              <a:rPr lang="en-US" altLang="zh-CN" dirty="0"/>
              <a:t>        mediaPlayer.stop();</a:t>
            </a:r>
          </a:p>
          <a:p>
            <a:r>
              <a:rPr lang="en-US" altLang="zh-CN" dirty="0"/>
              <a:t>        mediaPlayer.release();</a:t>
            </a:r>
          </a:p>
          <a:p>
            <a:r>
              <a:rPr lang="en-US" altLang="zh-CN" dirty="0"/>
              <a:t>        mediaPlayer = null;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10.3.1  MediaPlayer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播放音频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8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203970"/>
            <a:ext cx="8352928" cy="474531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859514" y="97369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VideoView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80938"/>
              </p:ext>
            </p:extLst>
          </p:nvPr>
        </p:nvGraphicFramePr>
        <p:xfrm>
          <a:off x="466725" y="2516983"/>
          <a:ext cx="8229600" cy="32162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setVideoPath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设置要播放的视频文件的位置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开始或继续播放音频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pause()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暂停播放音频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resume()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将视频重新开始播放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seekTo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从指定位置开始播放视频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3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isPlaying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判断当前是否正在播放视频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getDuration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获取载入的视频文件的时长</a:t>
                      </a:r>
                      <a:endParaRPr lang="en-US" altLang="zh-CN" sz="14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540298" y="1309025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VideoView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组件播放视频最简单，它将视频的显示和控制集于一身，因此，借助它就可以完成一个简易的视频播放器。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37239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10.3.2  VideoView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播放视频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2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4" y="1203971"/>
            <a:ext cx="8349555" cy="517735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64560" y="953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VideoView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481013" y="1620839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创建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VideoView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588" y="2172291"/>
            <a:ext cx="7693025" cy="170456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&lt;VideoView</a:t>
            </a:r>
          </a:p>
          <a:p>
            <a:r>
              <a:rPr lang="en-US" altLang="zh-CN" dirty="0"/>
              <a:t>     android:id="@+id/videoview"</a:t>
            </a:r>
          </a:p>
          <a:p>
            <a:r>
              <a:rPr lang="en-US" altLang="zh-CN" dirty="0"/>
              <a:t>     android:layout_width="match_parent"</a:t>
            </a:r>
          </a:p>
          <a:p>
            <a:r>
              <a:rPr lang="en-US" altLang="zh-CN" dirty="0"/>
              <a:t>     android:layout_height="match_parent" /&gt;</a:t>
            </a:r>
          </a:p>
        </p:txBody>
      </p: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481013" y="3878948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视频的播放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588" y="4465690"/>
            <a:ext cx="7693025" cy="170456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VideoView videoView = (VideoView) findViewById(R.id.videoview);</a:t>
            </a:r>
          </a:p>
          <a:p>
            <a:r>
              <a:rPr lang="en-US" altLang="zh-CN" dirty="0"/>
              <a:t>    videoView.setVideoPath("mnt/sdcard/apple.avi"); </a:t>
            </a:r>
          </a:p>
          <a:p>
            <a:r>
              <a:rPr lang="en-US" altLang="zh-CN" dirty="0"/>
              <a:t>    videoView.setVideoURI(Uri.parse("http://www.xxx.avi"));</a:t>
            </a:r>
          </a:p>
          <a:p>
            <a:r>
              <a:rPr lang="en-US" altLang="zh-CN" dirty="0"/>
              <a:t>    videoView.start();</a:t>
            </a: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601235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10.3.2  VideoView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播放视频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5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542924" y="1294631"/>
            <a:ext cx="8349555" cy="515870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795555" y="92315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添加控制器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81013" y="1874658"/>
            <a:ext cx="7975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控制器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MediaController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是一个包含媒体播放器（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MediaPlayer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）控件的视图，包含了一些典型的按钮如：播放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暂停（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Play/ Pause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）、倒带（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Rewind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）、快进（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Fast Forward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）与进度滑动器（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progress slider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）。它管理媒体播放器（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MediaController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）的状态以保持控件的同步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3587" y="4539857"/>
            <a:ext cx="7693025" cy="87357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MediaController controller = new MediaController(context);</a:t>
            </a:r>
          </a:p>
          <a:p>
            <a:r>
              <a:rPr lang="en-US" altLang="zh-CN" dirty="0"/>
              <a:t>    videoView.setMediaController(controller);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61228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10.3.2  VideoView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播放视频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8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10.4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Fragment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图形图像处理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动画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多媒体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57263" y="2424113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4725" y="3119438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0" name="椭圆 59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992188" y="4473575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3" name="矩形 62"/>
          <p:cNvSpPr/>
          <p:nvPr/>
        </p:nvSpPr>
        <p:spPr>
          <a:xfrm>
            <a:off x="1171575" y="207962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43163" y="3794125"/>
            <a:ext cx="4137025" cy="611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36613" y="5004889"/>
            <a:ext cx="5400000" cy="360000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案例代码（详见教材</a:t>
            </a:r>
            <a:r>
              <a:rPr lang="en-US" altLang="zh-CN" b="1" dirty="0" err="1">
                <a:solidFill>
                  <a:schemeClr val="bg1"/>
                </a:solidFill>
              </a:rPr>
              <a:t>Px</a:t>
            </a:r>
            <a:r>
              <a:rPr lang="en-US" altLang="zh-CN" b="1" dirty="0">
                <a:solidFill>
                  <a:schemeClr val="bg1"/>
                </a:solidFill>
              </a:rPr>
              <a:t>—</a:t>
            </a:r>
            <a:r>
              <a:rPr lang="en-US" altLang="zh-CN" b="1" dirty="0" err="1">
                <a:solidFill>
                  <a:schemeClr val="bg1"/>
                </a:solidFill>
              </a:rPr>
              <a:t>Pxx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68" name="矩形 67"/>
          <p:cNvSpPr/>
          <p:nvPr/>
        </p:nvSpPr>
        <p:spPr>
          <a:xfrm>
            <a:off x="2443163" y="2089150"/>
            <a:ext cx="1774825" cy="33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播放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SD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卡中的视频文件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43163" y="2776538"/>
            <a:ext cx="2198687" cy="331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通过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VideoView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实现播放视频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188" y="1773216"/>
            <a:ext cx="213007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644440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10.3.3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视频播放器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9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407707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10.4    Fragment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图形图像处理 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10.2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动画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10.3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多媒体</a:t>
            </a: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8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325290"/>
            <a:ext cx="8352928" cy="505603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04904" y="953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2" y="1804804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（碎片）是一种可以嵌入在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片段，与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非常相似，不仅包含布局，同时也具有自己</a:t>
            </a:r>
            <a:r>
              <a:rPr lang="zh-CN" altLang="en-US" sz="2000" dirty="0" smtClean="0"/>
              <a:t>的生命周期</a:t>
            </a:r>
            <a:r>
              <a:rPr lang="zh-CN" altLang="en-US" sz="2000" dirty="0"/>
              <a:t>。</a:t>
            </a:r>
            <a:endParaRPr lang="zh-CN" altLang="en-US" sz="2000" dirty="0" smtClean="0"/>
          </a:p>
        </p:txBody>
      </p:sp>
      <p:sp>
        <p:nvSpPr>
          <p:cNvPr id="3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10.4.1  Fragment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4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484784"/>
            <a:ext cx="8352928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40152" y="1113309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</a:p>
        </p:txBody>
      </p: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481012" y="2287016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不能独立存在必须嵌入到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中使用，所以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生命周期直接受所在的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影响。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暂停时，它拥有的所有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都暂停，当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销毁时，它拥有的所有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都被销毁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10.4.2  Fragment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的生命周期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5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1086785" y="980728"/>
            <a:ext cx="3476625" cy="5743575"/>
            <a:chOff x="250824" y="1045010"/>
            <a:chExt cx="3475194" cy="5743822"/>
          </a:xfrm>
        </p:grpSpPr>
        <p:sp>
          <p:nvSpPr>
            <p:cNvPr id="60" name="TextBox 5"/>
            <p:cNvSpPr txBox="1">
              <a:spLocks noChangeArrowheads="1"/>
            </p:cNvSpPr>
            <p:nvPr/>
          </p:nvSpPr>
          <p:spPr bwMode="auto">
            <a:xfrm>
              <a:off x="550486" y="1045010"/>
              <a:ext cx="9220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Activity State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 flipV="1">
              <a:off x="250824" y="1249807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8"/>
            <p:cNvSpPr txBox="1">
              <a:spLocks noChangeArrowheads="1"/>
            </p:cNvSpPr>
            <p:nvPr/>
          </p:nvSpPr>
          <p:spPr bwMode="auto">
            <a:xfrm>
              <a:off x="656990" y="2085011"/>
              <a:ext cx="6383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Created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 flipV="1">
              <a:off x="250824" y="3250143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10"/>
            <p:cNvSpPr txBox="1">
              <a:spLocks noChangeArrowheads="1"/>
            </p:cNvSpPr>
            <p:nvPr/>
          </p:nvSpPr>
          <p:spPr bwMode="auto">
            <a:xfrm>
              <a:off x="674955" y="3402159"/>
              <a:ext cx="5950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Started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>
              <a:off x="2345142" y="1048114"/>
              <a:ext cx="1321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Fragment Callbacks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2345461" y="129584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onAttach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345461" y="1814981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2345461" y="234046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2343875" y="2865951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onActivityCreated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 flipV="1">
              <a:off x="263519" y="3772452"/>
              <a:ext cx="3449804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圆角矩形 70"/>
            <p:cNvSpPr/>
            <p:nvPr/>
          </p:nvSpPr>
          <p:spPr>
            <a:xfrm>
              <a:off x="2345461" y="3389849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onStart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345461" y="3901046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onResume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Box 19"/>
            <p:cNvSpPr txBox="1">
              <a:spLocks noChangeArrowheads="1"/>
            </p:cNvSpPr>
            <p:nvPr/>
          </p:nvSpPr>
          <p:spPr bwMode="auto">
            <a:xfrm>
              <a:off x="602008" y="3914682"/>
              <a:ext cx="7312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Resumed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 flipV="1">
              <a:off x="250824" y="4285237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Box 25"/>
            <p:cNvSpPr txBox="1">
              <a:spLocks noChangeArrowheads="1"/>
            </p:cNvSpPr>
            <p:nvPr/>
          </p:nvSpPr>
          <p:spPr bwMode="auto">
            <a:xfrm>
              <a:off x="659716" y="4431648"/>
              <a:ext cx="6158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Paused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2345461" y="441859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onPaused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 flipV="1">
              <a:off x="263519" y="4802785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Box 28"/>
            <p:cNvSpPr txBox="1">
              <a:spLocks noChangeArrowheads="1"/>
            </p:cNvSpPr>
            <p:nvPr/>
          </p:nvSpPr>
          <p:spPr bwMode="auto">
            <a:xfrm>
              <a:off x="646694" y="4967793"/>
              <a:ext cx="65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Stopped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345461" y="4945666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onStop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 flipV="1">
              <a:off x="257171" y="5345733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589193" y="5998662"/>
              <a:ext cx="76655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Destroyed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348635" y="548067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onDestriyView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2351809" y="599822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onDesttroy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342288" y="6515770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3002416" y="1580021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3005590" y="2111856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3004003" y="2632578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3002416" y="3154889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3002416" y="366767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3004003" y="4191570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3005590" y="4709118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07177" y="5250479"/>
              <a:ext cx="3174" cy="22067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3010351" y="576326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2999242" y="6277635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标题 1"/>
          <p:cNvSpPr>
            <a:spLocks noChangeArrowheads="1"/>
          </p:cNvSpPr>
          <p:nvPr/>
        </p:nvSpPr>
        <p:spPr bwMode="auto">
          <a:xfrm>
            <a:off x="1655985" y="188640"/>
            <a:ext cx="63003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10.4.2  Fragment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的生命周期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412776"/>
            <a:ext cx="78613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463701"/>
            <a:ext cx="13874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492276"/>
            <a:ext cx="97155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4209951"/>
            <a:ext cx="1031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2520851"/>
            <a:ext cx="45878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10.4.3  Fragment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的创建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46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3586" y="1424984"/>
            <a:ext cx="7693025" cy="466281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public class MyFragment extends Fragment {</a:t>
            </a:r>
          </a:p>
          <a:p>
            <a:r>
              <a:rPr lang="en-US" altLang="zh-CN" dirty="0"/>
              <a:t>    public MyFragment() {</a:t>
            </a:r>
          </a:p>
          <a:p>
            <a:r>
              <a:rPr lang="en-US" altLang="zh-CN" dirty="0"/>
              <a:t>        // Required empty public constructor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@Override</a:t>
            </a:r>
          </a:p>
          <a:p>
            <a:r>
              <a:rPr lang="en-US" altLang="zh-CN" dirty="0"/>
              <a:t>    public View onCreateView(LayoutInflater inflater, ViewGroup container,</a:t>
            </a:r>
          </a:p>
          <a:p>
            <a:r>
              <a:rPr lang="en-US" altLang="zh-CN" dirty="0"/>
              <a:t>                             Bundle savedInstanceState) {</a:t>
            </a:r>
          </a:p>
          <a:p>
            <a:r>
              <a:rPr lang="en-US" altLang="zh-CN" dirty="0"/>
              <a:t>        // Inflate the layout for this fragment</a:t>
            </a:r>
          </a:p>
          <a:p>
            <a:r>
              <a:rPr lang="en-US" altLang="zh-CN" dirty="0"/>
              <a:t>        return inflater.inflate(R.layout.fragment_my, container, false);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10.4.3  Fragment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的创建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7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74784" y="1268761"/>
            <a:ext cx="8352928" cy="494262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04904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81012" y="175302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时，可以通过两种方式将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添加到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中，一种是通过布局文件添加，一种是通过代码动态添加。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通过布局文件添加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587" y="3773754"/>
            <a:ext cx="7693025" cy="253556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&lt;fragment</a:t>
            </a:r>
          </a:p>
          <a:p>
            <a:r>
              <a:rPr lang="en-US" altLang="zh-CN" dirty="0"/>
              <a:t>        android:id="@+id/fragment"</a:t>
            </a:r>
          </a:p>
          <a:p>
            <a:r>
              <a:rPr lang="en-US" altLang="zh-CN" dirty="0"/>
              <a:t>        android:name="cn.itcast.myfragment.MyFragment"</a:t>
            </a:r>
          </a:p>
          <a:p>
            <a:r>
              <a:rPr lang="en-US" altLang="zh-CN" dirty="0"/>
              <a:t>        android:layout_width="match_parent"</a:t>
            </a:r>
          </a:p>
          <a:p>
            <a:r>
              <a:rPr lang="en-US" altLang="zh-CN" dirty="0"/>
              <a:t>        android:layout_height="match_parent"&gt;</a:t>
            </a:r>
          </a:p>
          <a:p>
            <a:r>
              <a:rPr lang="en-US" altLang="zh-CN" dirty="0"/>
              <a:t>&lt;/fragment&gt;</a:t>
            </a: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10.4.3  Fragment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的创建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0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448678"/>
            <a:ext cx="8352928" cy="45006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6106743" y="107720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481012" y="199642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通过代码动态添加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3586" y="2741812"/>
            <a:ext cx="7693025" cy="21698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MyFragment fragment = new MyFragment();</a:t>
            </a:r>
          </a:p>
          <a:p>
            <a:r>
              <a:rPr lang="en-US" altLang="zh-CN" dirty="0"/>
              <a:t>    FragmentManager fm = getFragmentManager();</a:t>
            </a:r>
          </a:p>
          <a:p>
            <a:r>
              <a:rPr lang="en-US" altLang="zh-CN" dirty="0"/>
              <a:t>    FragmentTransaction beginTransaction = fm.beginTransaction();</a:t>
            </a:r>
          </a:p>
          <a:p>
            <a:r>
              <a:rPr lang="en-US" altLang="zh-CN" dirty="0"/>
              <a:t>    beginTransaction.add(R.id.rl,fragment);</a:t>
            </a:r>
          </a:p>
          <a:p>
            <a:r>
              <a:rPr lang="en-US" altLang="zh-CN" dirty="0"/>
              <a:t>    beginTransaction.commit();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10.4.3  Fragment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的创建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5400600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 rot="574600">
            <a:off x="776288" y="206533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85813" y="20701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57263" y="2424113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" name="椭圆 42"/>
          <p:cNvSpPr/>
          <p:nvPr/>
        </p:nvSpPr>
        <p:spPr bwMode="auto">
          <a:xfrm rot="574600">
            <a:off x="777875" y="27479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90575" y="273050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74725" y="3119438"/>
            <a:ext cx="522763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椭圆 47"/>
          <p:cNvSpPr/>
          <p:nvPr/>
        </p:nvSpPr>
        <p:spPr bwMode="auto">
          <a:xfrm rot="574600">
            <a:off x="782638" y="40989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90575" y="41036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992188" y="4473575"/>
            <a:ext cx="522763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1171575" y="2079625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功能描述：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65225" y="2730500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4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43163" y="3562350"/>
            <a:ext cx="4137025" cy="889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创建三个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Fragment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228600" marR="0" lvl="0" indent="-22860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面逻辑代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码的设计与实现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36613" y="5004889"/>
            <a:ext cx="5400000" cy="360000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案例代码（详见教材</a:t>
            </a:r>
            <a:r>
              <a:rPr lang="en-US" altLang="zh-CN" b="1" dirty="0" err="1">
                <a:solidFill>
                  <a:schemeClr val="bg1"/>
                </a:solidFill>
              </a:rPr>
              <a:t>Px</a:t>
            </a:r>
            <a:r>
              <a:rPr lang="en-US" altLang="zh-CN" b="1" dirty="0">
                <a:solidFill>
                  <a:schemeClr val="bg1"/>
                </a:solidFill>
              </a:rPr>
              <a:t>—</a:t>
            </a:r>
            <a:r>
              <a:rPr lang="en-US" altLang="zh-CN" b="1" dirty="0" err="1">
                <a:solidFill>
                  <a:schemeClr val="bg1"/>
                </a:solidFill>
              </a:rPr>
              <a:t>Pxx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71575" y="4051300"/>
            <a:ext cx="1135247" cy="345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实现步骤： </a:t>
            </a:r>
          </a:p>
        </p:txBody>
      </p:sp>
      <p:sp>
        <p:nvSpPr>
          <p:cNvPr id="56" name="矩形 55"/>
          <p:cNvSpPr/>
          <p:nvPr/>
        </p:nvSpPr>
        <p:spPr>
          <a:xfrm>
            <a:off x="2443163" y="2089150"/>
            <a:ext cx="2032000" cy="33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实现三个界面进行滑动切换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43163" y="2776538"/>
            <a:ext cx="200728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Fragment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实现滑动效果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1772816"/>
            <a:ext cx="202157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70204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10.4.4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——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滑动切换界面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5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54498"/>
            <a:ext cx="8102600" cy="495482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436096" y="983023"/>
            <a:ext cx="263073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图形图像处理常用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9" name="矩形 18"/>
          <p:cNvSpPr/>
          <p:nvPr/>
        </p:nvSpPr>
        <p:spPr>
          <a:xfrm>
            <a:off x="827584" y="2150854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是可以获取图像文件信息，进行图像剪切、旋转、缩放等操作，并可以指定格式保存图像文件</a:t>
            </a:r>
            <a:r>
              <a:rPr lang="zh-CN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BitmapFactory</a:t>
            </a:r>
            <a:r>
              <a:rPr lang="zh-CN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是位图工厂，它是一个工具类。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lang="zh-CN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代表画笔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用来描述图形的颜色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风格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zh-CN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代表画布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，通过该类提供的方法，可以绘制各种图形。</a:t>
            </a:r>
            <a:endParaRPr lang="en-US" altLang="zh-CN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zh-CN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为图片添加特效的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效果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宋体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图形图像处理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068960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320368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10.5    </a:t>
            </a:r>
            <a:r>
              <a:rPr lang="en-US" altLang="zh-CN" sz="2400" dirty="0" err="1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Android5.0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新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特性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5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484784"/>
            <a:ext cx="8352928" cy="482453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04904" y="97423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抽屉动画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81012" y="2129743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Android5.0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中新增抽屉动画（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DrawerLayout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），通过抽屉动画可以实现侧滑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效果。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585" y="3214240"/>
            <a:ext cx="7693025" cy="295106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&lt;android.support.v4.widget.DrawerLayout</a:t>
            </a:r>
          </a:p>
          <a:p>
            <a:r>
              <a:rPr lang="en-US" altLang="zh-CN" dirty="0"/>
              <a:t>        android:layout_width="match_parent"</a:t>
            </a:r>
          </a:p>
          <a:p>
            <a:r>
              <a:rPr lang="en-US" altLang="zh-CN" dirty="0"/>
              <a:t>        android:layout_height="match_parent"&gt;</a:t>
            </a:r>
          </a:p>
          <a:p>
            <a:r>
              <a:rPr lang="en-US" altLang="zh-CN" dirty="0"/>
              <a:t>        ….</a:t>
            </a:r>
          </a:p>
          <a:p>
            <a:r>
              <a:rPr lang="en-US" altLang="zh-CN" dirty="0"/>
              <a:t>        ….</a:t>
            </a:r>
          </a:p>
          <a:p>
            <a:r>
              <a:rPr lang="en-US" altLang="zh-CN" dirty="0"/>
              <a:t>        ….</a:t>
            </a:r>
          </a:p>
          <a:p>
            <a:r>
              <a:rPr lang="en-US" altLang="zh-CN" dirty="0"/>
              <a:t>&lt;/android.support.v4.widget.DrawerLayout&gt;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10.5.1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抽屉动画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9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640235"/>
            <a:ext cx="8352928" cy="128470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787365" y="101452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抽屉动画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81012" y="1854969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DrawerLayout</a:t>
            </a:r>
            <a:r>
              <a:rPr lang="zh-CN" altLang="en-US" sz="2000" dirty="0" smtClean="0"/>
              <a:t>控件只需在布局文件中引入，不需要编写用户交互代码便可实现侧滑效果。</a:t>
            </a: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10.5.1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抽屉动画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7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484784"/>
            <a:ext cx="8352928" cy="482453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434149" y="1018232"/>
            <a:ext cx="2450219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RecyclerView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481012" y="217865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-28575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Android5.0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之后，谷歌公司提供了一个用于在有限的窗口范围内显示大量数据的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RecyclerView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控件。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RecyclerView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本身不参与任何视图相关的问题，它只负责回收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和重用的工作。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5812" y="3829212"/>
            <a:ext cx="7693025" cy="2120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 &lt;android.support.v7.widget.RecyclerView</a:t>
            </a:r>
          </a:p>
          <a:p>
            <a:r>
              <a:rPr lang="en-US" altLang="zh-CN" dirty="0"/>
              <a:t>        android:id="@+id/id_recyclerview"</a:t>
            </a:r>
          </a:p>
          <a:p>
            <a:r>
              <a:rPr lang="en-US" altLang="zh-CN" dirty="0"/>
              <a:t>        android:layout_width="match_parent"</a:t>
            </a:r>
          </a:p>
          <a:p>
            <a:r>
              <a:rPr lang="en-US" altLang="zh-CN" dirty="0"/>
              <a:t>        android:layout_height="match_parent"&gt;</a:t>
            </a:r>
          </a:p>
          <a:p>
            <a:r>
              <a:rPr lang="en-US" altLang="zh-CN" dirty="0"/>
              <a:t>    &lt;/android.support.v7.widget.RecyclerView&gt;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622838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10.5.2  RecyclerView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8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395536" y="1389707"/>
            <a:ext cx="8352928" cy="319142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004048" y="1018232"/>
            <a:ext cx="331236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SwipeRefreshLayout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323528" y="2503041"/>
            <a:ext cx="814047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000" dirty="0" smtClean="0"/>
              <a:t>下拉刷新是一个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使用非常广泛的功能，在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Android5.0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之后，谷歌公司推出了一个全新的控件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SwipeRefreshLayout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用于实现下拉刷新，使在开发过程中更加方便简洁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709247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10.5.3  SwipeRefreshLayout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1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812" y="1412776"/>
            <a:ext cx="7693025" cy="5004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&lt;android.support.v4.widget.SwipeRefreshLayout</a:t>
            </a:r>
          </a:p>
          <a:p>
            <a:r>
              <a:rPr lang="en-US" altLang="zh-CN" dirty="0"/>
              <a:t>    android:layout_width="match_parent“</a:t>
            </a:r>
          </a:p>
          <a:p>
            <a:r>
              <a:rPr lang="en-US" altLang="zh-CN" dirty="0"/>
              <a:t>    android:layout_height="match_parent"&gt;</a:t>
            </a:r>
          </a:p>
          <a:p>
            <a:r>
              <a:rPr lang="en-US" altLang="zh-CN" dirty="0"/>
              <a:t>        &lt;ScrollView</a:t>
            </a:r>
          </a:p>
          <a:p>
            <a:r>
              <a:rPr lang="en-US" altLang="zh-CN" dirty="0"/>
              <a:t>            android:layout_width="match_parent"</a:t>
            </a:r>
          </a:p>
          <a:p>
            <a:r>
              <a:rPr lang="en-US" altLang="zh-CN" dirty="0"/>
              <a:t>            android:layout_height="wrap_content"&gt;</a:t>
            </a:r>
          </a:p>
          <a:p>
            <a:r>
              <a:rPr lang="en-US" altLang="zh-CN" dirty="0"/>
              <a:t>            &lt;TextView</a:t>
            </a:r>
          </a:p>
          <a:p>
            <a:r>
              <a:rPr lang="en-US" altLang="zh-CN" dirty="0"/>
              <a:t>                android:layout_width="match_parent"</a:t>
            </a:r>
          </a:p>
          <a:p>
            <a:r>
              <a:rPr lang="en-US" altLang="zh-CN" dirty="0"/>
              <a:t>                android:layout_height="wrap_content"</a:t>
            </a:r>
          </a:p>
          <a:p>
            <a:r>
              <a:rPr lang="en-US" altLang="zh-CN" dirty="0"/>
              <a:t>                android:text="</a:t>
            </a:r>
            <a:r>
              <a:rPr lang="zh-CN" altLang="en-US" dirty="0"/>
              <a:t>下拉刷新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        &lt;/ScrollView&gt;</a:t>
            </a:r>
          </a:p>
          <a:p>
            <a:r>
              <a:rPr lang="en-US" altLang="zh-CN" dirty="0"/>
              <a:t>    &lt;/android.support.v4.widget.SwipeRefreshLayout&gt;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748801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10.5.3  SwipeRefreshLayout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控件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7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539552" y="1903413"/>
            <a:ext cx="8020248" cy="277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83568" y="2348880"/>
            <a:ext cx="783337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本章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详细讲解了图形图像处理、动画、多媒体以及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Fragment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等知识点。这些知识属于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中的高级部分，因此要求初学者在学习本章之前，必须先熟练掌握前面讲解的知识，打好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基础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590465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10.6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itchFamily="34" charset="0"/>
                <a:ea typeface="微软雅黑" pitchFamily="34" charset="-122"/>
                <a:cs typeface="Arial" pitchFamily="34" charset="0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请简要说明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Android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中有几种动画，以及每种动画的特点。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请简要说明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Fragment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生命周期包含哪些方法</a:t>
            </a:r>
            <a:r>
              <a:rPr lang="zh-CN" altLang="zh-CN" sz="2400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66944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84181"/>
              </p:ext>
            </p:extLst>
          </p:nvPr>
        </p:nvGraphicFramePr>
        <p:xfrm>
          <a:off x="466725" y="2059012"/>
          <a:ext cx="8229600" cy="42449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创建位图，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代表要创建的图片的宽度，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代表高度，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代表图片的配置信息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5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colors[],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offset,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stride,int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使用颜色数组创建一个指定宽高的位图，颜色数组的个数为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width*height</a:t>
                      </a: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(Bitmap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使用源位图创建一个新的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(Bitmap source,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从源位图的指定坐标开始“挖取”指定宽高的一块图像来创建新的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5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createBitmap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(Bitmap source,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width,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height,Matrix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filter)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从源位图的指定坐标开始“挖取”指定宽高的一块图像来创建新的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对象，并按照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规则进行变换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isRecycled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对象是否被回收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recycle()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回收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5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3" marB="45713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13" marB="45713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3384550" y="1628800"/>
            <a:ext cx="189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常用方法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10.1.1  Bitmap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25290"/>
            <a:ext cx="8102600" cy="411993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6151562" y="953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913" y="3201060"/>
            <a:ext cx="7653337" cy="92333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Bitmap.Config config  =  Config.ARGB_4444;</a:t>
            </a:r>
          </a:p>
          <a:p>
            <a:r>
              <a:rPr lang="en-US" altLang="zh-CN" dirty="0"/>
              <a:t>    Bitmap bitmap = Bitmap.createBitmap( width, height, config );</a:t>
            </a: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10.1.1  Bitmap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0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41193"/>
              </p:ext>
            </p:extLst>
          </p:nvPr>
        </p:nvGraphicFramePr>
        <p:xfrm>
          <a:off x="466725" y="1985417"/>
          <a:ext cx="8229600" cy="17272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3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decodeFile</a:t>
                      </a:r>
                      <a:r>
                        <a:rPr lang="en-US" altLang="zh-CN" sz="1400" dirty="0" smtClean="0"/>
                        <a:t>(String </a:t>
                      </a:r>
                      <a:r>
                        <a:rPr lang="en-US" altLang="zh-CN" sz="1400" dirty="0" err="1" smtClean="0"/>
                        <a:t>pathName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从指定文件中解析、创建</a:t>
                      </a:r>
                      <a:r>
                        <a:rPr lang="en-US" altLang="zh-CN" sz="1400" dirty="0" smtClean="0"/>
                        <a:t>Bitmap</a:t>
                      </a:r>
                      <a:r>
                        <a:rPr lang="zh-CN" altLang="en-US" sz="1400" dirty="0" smtClean="0"/>
                        <a:t>对象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decodeStream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InputStream</a:t>
                      </a:r>
                      <a:r>
                        <a:rPr lang="en-US" altLang="zh-CN" sz="1400" dirty="0" smtClean="0"/>
                        <a:t> is)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从指定输入流中解析、创建</a:t>
                      </a:r>
                      <a:r>
                        <a:rPr lang="en-US" altLang="zh-CN" sz="1400" dirty="0" smtClean="0"/>
                        <a:t>Bitmap</a:t>
                      </a:r>
                      <a:r>
                        <a:rPr lang="zh-CN" altLang="en-US" sz="1400" dirty="0" smtClean="0"/>
                        <a:t>对象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/>
                        <a:t>decodeResource</a:t>
                      </a:r>
                      <a:r>
                        <a:rPr lang="en-US" altLang="zh-CN" sz="1400" dirty="0" smtClean="0"/>
                        <a:t>(Resources res, </a:t>
                      </a:r>
                      <a:r>
                        <a:rPr lang="en-US" altLang="zh-CN" sz="1400" dirty="0" err="1" smtClean="0"/>
                        <a:t>int</a:t>
                      </a:r>
                      <a:r>
                        <a:rPr lang="en-US" altLang="zh-CN" sz="1400" dirty="0" smtClean="0"/>
                        <a:t> id)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根据给定的资源</a:t>
                      </a:r>
                      <a:r>
                        <a:rPr lang="en-US" altLang="zh-CN" sz="1400" dirty="0" smtClean="0"/>
                        <a:t>id</a:t>
                      </a:r>
                      <a:r>
                        <a:rPr lang="zh-CN" altLang="en-US" sz="1400" dirty="0" smtClean="0"/>
                        <a:t>，从指定资源中解析、创建</a:t>
                      </a:r>
                      <a:r>
                        <a:rPr lang="en-US" altLang="zh-CN" sz="1400" dirty="0" smtClean="0"/>
                        <a:t>Bitmap</a:t>
                      </a:r>
                      <a:r>
                        <a:rPr lang="zh-CN" altLang="en-US" sz="1400" dirty="0" smtClean="0"/>
                        <a:t>对象</a:t>
                      </a:r>
                      <a:endParaRPr lang="en-US" altLang="zh-CN" sz="1400" dirty="0" smtClean="0"/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25" marB="45725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25" marB="45725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2921000" y="1556792"/>
            <a:ext cx="2614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BitmapFactory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466725" y="4019005"/>
            <a:ext cx="8229600" cy="45807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Bitmap bitmap = BitmapFactory.decodeFile("/sdcard/meinv.jpg");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6725" y="4790530"/>
            <a:ext cx="8229600" cy="92333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Bitmap bitmap = </a:t>
            </a:r>
            <a:endParaRPr lang="zh-CN" altLang="zh-CN" dirty="0"/>
          </a:p>
          <a:p>
            <a:r>
              <a:rPr lang="en-US" altLang="zh-CN" dirty="0"/>
              <a:t>                    BitmapFactory.decodeResource(getResources(),R.drawable.ic_launcher);</a:t>
            </a: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10.1.2  BitmapFactory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1021"/>
              </p:ext>
            </p:extLst>
          </p:nvPr>
        </p:nvGraphicFramePr>
        <p:xfrm>
          <a:off x="466725" y="1884834"/>
          <a:ext cx="8229600" cy="28924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7803"/>
                <a:gridCol w="5021797"/>
              </a:tblGrid>
              <a:tr h="451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kern="1200" dirty="0" smtClean="0"/>
                        <a:t>方法名称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功能描述</a:t>
                      </a:r>
                      <a:endParaRPr lang="en-US" altLang="zh-CN" sz="1800" dirty="0" smtClean="0"/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Paint()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创建一个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对象，并使用默认属性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flags)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创建一个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对象，并使用指定属性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setColor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设置颜色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setAlpha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设置透明度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setTextSize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textSize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设置绘制文本时的文字大小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2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setShadowLayer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(float radius, float dx, float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color)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设置阴影，参数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为阴影的角度；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为阴影在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轴和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轴上的距离；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为阴影的颜色</a:t>
                      </a:r>
                      <a:endPara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36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/>
                        <a:t>……</a:t>
                      </a:r>
                      <a:endParaRPr lang="zh-CN" altLang="en-US" sz="1400" b="0" dirty="0"/>
                    </a:p>
                  </a:txBody>
                  <a:tcPr marL="91432" marR="91432" marT="45719" marB="45719" anchor="ctr"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……</a:t>
                      </a:r>
                    </a:p>
                  </a:txBody>
                  <a:tcPr marL="91432" marR="91432" marT="45719" marB="45719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3744913" y="1484784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常用方法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313" y="5163021"/>
            <a:ext cx="8229600" cy="92333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 Paint paint = new Paint();</a:t>
            </a:r>
          </a:p>
          <a:p>
            <a:r>
              <a:rPr lang="en-US" altLang="zh-CN" dirty="0"/>
              <a:t>    paint.setColor(Color.RED);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10.1.3  Paint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类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0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3038</Words>
  <Application>Microsoft Office PowerPoint</Application>
  <PresentationFormat>全屏显示(4:3)</PresentationFormat>
  <Paragraphs>511</Paragraphs>
  <Slides>58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主题​​</vt:lpstr>
      <vt:lpstr>Android移动开发基础案例教程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张鑫</cp:lastModifiedBy>
  <cp:revision>379</cp:revision>
  <dcterms:created xsi:type="dcterms:W3CDTF">2015-06-29T07:19:00Z</dcterms:created>
  <dcterms:modified xsi:type="dcterms:W3CDTF">2017-01-19T02:29:53Z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