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7" r:id="rId2"/>
    <p:sldId id="284" r:id="rId3"/>
    <p:sldId id="285" r:id="rId4"/>
    <p:sldId id="294" r:id="rId5"/>
    <p:sldId id="295" r:id="rId6"/>
    <p:sldId id="296" r:id="rId7"/>
    <p:sldId id="297" r:id="rId8"/>
    <p:sldId id="287" r:id="rId9"/>
    <p:sldId id="288" r:id="rId10"/>
    <p:sldId id="298" r:id="rId11"/>
    <p:sldId id="299" r:id="rId12"/>
    <p:sldId id="300" r:id="rId13"/>
    <p:sldId id="301" r:id="rId14"/>
    <p:sldId id="289" r:id="rId15"/>
    <p:sldId id="290" r:id="rId16"/>
    <p:sldId id="291" r:id="rId17"/>
    <p:sldId id="303" r:id="rId18"/>
    <p:sldId id="292" r:id="rId19"/>
    <p:sldId id="304" r:id="rId20"/>
    <p:sldId id="293" r:id="rId21"/>
    <p:sldId id="30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6970"/>
    <a:srgbClr val="E4E6E7"/>
    <a:srgbClr val="4C4C4C"/>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varScale="1">
        <p:scale>
          <a:sx n="86" d="100"/>
          <a:sy n="86" d="100"/>
        </p:scale>
        <p:origin x="370" y="58"/>
      </p:cViewPr>
      <p:guideLst/>
    </p:cSldViewPr>
  </p:slideViewPr>
  <p:notesTextViewPr>
    <p:cViewPr>
      <p:scale>
        <a:sx n="1" d="1"/>
        <a:sy n="1" d="1"/>
      </p:scale>
      <p:origin x="0" y="0"/>
    </p:cViewPr>
  </p:notesTextViewPr>
  <p:notesViewPr>
    <p:cSldViewPr snapToGrid="0">
      <p:cViewPr varScale="1">
        <p:scale>
          <a:sx n="69" d="100"/>
          <a:sy n="69" d="100"/>
        </p:scale>
        <p:origin x="2890"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4D0A88-C299-4F5D-8C0A-28B4A5C4C5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7E51B6B-16CD-4127-96B4-59D689A4D1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B97E73-F2FC-4C06-B4CF-B444C7ECCEF4}" type="datetimeFigureOut">
              <a:rPr lang="zh-CN" altLang="en-US" smtClean="0"/>
              <a:t>2021.11.28</a:t>
            </a:fld>
            <a:endParaRPr lang="zh-CN" altLang="en-US"/>
          </a:p>
        </p:txBody>
      </p:sp>
      <p:sp>
        <p:nvSpPr>
          <p:cNvPr id="4" name="页脚占位符 3">
            <a:extLst>
              <a:ext uri="{FF2B5EF4-FFF2-40B4-BE49-F238E27FC236}">
                <a16:creationId xmlns:a16="http://schemas.microsoft.com/office/drawing/2014/main" id="{8A083541-4EF9-4696-A364-8CA2124BAD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3EC32C8-35B0-4AE8-B7BA-C19CAB34AF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3E5376-AB22-4BAB-A71A-68C0A08AE7C7}" type="slidenum">
              <a:rPr lang="zh-CN" altLang="en-US" smtClean="0"/>
              <a:t>‹#›</a:t>
            </a:fld>
            <a:endParaRPr lang="zh-CN" altLang="en-US"/>
          </a:p>
        </p:txBody>
      </p:sp>
    </p:spTree>
    <p:extLst>
      <p:ext uri="{BB962C8B-B14F-4D97-AF65-F5344CB8AC3E}">
        <p14:creationId xmlns:p14="http://schemas.microsoft.com/office/powerpoint/2010/main" val="343416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43389-0861-4827-B838-B76D128AC646}" type="datetimeFigureOut">
              <a:rPr lang="zh-CN" altLang="en-US" smtClean="0"/>
              <a:t>2021.11.28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12755-875C-4EBE-AE1B-2E25A1555580}" type="slidenum">
              <a:rPr lang="zh-CN" altLang="en-US" smtClean="0"/>
              <a:t>‹#›</a:t>
            </a:fld>
            <a:endParaRPr lang="zh-CN" altLang="en-US"/>
          </a:p>
        </p:txBody>
      </p:sp>
    </p:spTree>
    <p:extLst>
      <p:ext uri="{BB962C8B-B14F-4D97-AF65-F5344CB8AC3E}">
        <p14:creationId xmlns:p14="http://schemas.microsoft.com/office/powerpoint/2010/main" val="66100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419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userDrawn="1">
  <p:cSld name="Opening slid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4109872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27"/>
        <p:cNvGrpSpPr/>
        <p:nvPr/>
      </p:nvGrpSpPr>
      <p:grpSpPr>
        <a:xfrm>
          <a:off x="0" y="0"/>
          <a:ext cx="0" cy="0"/>
          <a:chOff x="0" y="0"/>
          <a:chExt cx="0" cy="0"/>
        </a:xfrm>
      </p:grpSpPr>
    </p:spTree>
    <p:extLst>
      <p:ext uri="{BB962C8B-B14F-4D97-AF65-F5344CB8AC3E}">
        <p14:creationId xmlns:p14="http://schemas.microsoft.com/office/powerpoint/2010/main" val="2796054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69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 Id="rId9" Type="http://schemas.microsoft.com/office/2007/relationships/hdphoto" Target="../media/hdphoto2.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Shape 5"/>
        <p:cNvGrpSpPr/>
        <p:nvPr/>
      </p:nvGrpSpPr>
      <p:grpSpPr>
        <a:xfrm>
          <a:off x="0" y="0"/>
          <a:ext cx="0" cy="0"/>
          <a:chOff x="0" y="0"/>
          <a:chExt cx="0" cy="0"/>
        </a:xfrm>
      </p:grpSpPr>
      <p:grpSp>
        <p:nvGrpSpPr>
          <p:cNvPr id="4" name="组合 3">
            <a:extLst>
              <a:ext uri="{FF2B5EF4-FFF2-40B4-BE49-F238E27FC236}">
                <a16:creationId xmlns:a16="http://schemas.microsoft.com/office/drawing/2014/main" id="{FFCF90F2-A287-43C3-9F18-C9663466F735}"/>
              </a:ext>
            </a:extLst>
          </p:cNvPr>
          <p:cNvGrpSpPr/>
          <p:nvPr userDrawn="1"/>
        </p:nvGrpSpPr>
        <p:grpSpPr>
          <a:xfrm>
            <a:off x="9745697" y="245591"/>
            <a:ext cx="2044928" cy="1030259"/>
            <a:chOff x="3597104" y="212723"/>
            <a:chExt cx="2264161" cy="1169571"/>
          </a:xfrm>
        </p:grpSpPr>
        <p:pic>
          <p:nvPicPr>
            <p:cNvPr id="5" name="图片 4">
              <a:extLst>
                <a:ext uri="{FF2B5EF4-FFF2-40B4-BE49-F238E27FC236}">
                  <a16:creationId xmlns:a16="http://schemas.microsoft.com/office/drawing/2014/main" id="{996D84A1-974C-4851-B860-9B6F7A2A07B7}"/>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8" name="图片 7">
              <a:extLst>
                <a:ext uri="{FF2B5EF4-FFF2-40B4-BE49-F238E27FC236}">
                  <a16:creationId xmlns:a16="http://schemas.microsoft.com/office/drawing/2014/main" id="{C32FAAE1-EF82-429B-AADA-6DE0DFFF1B07}"/>
                </a:ext>
              </a:extLst>
            </p:cNvPr>
            <p:cNvPicPr>
              <a:picLocks noChangeAspect="1"/>
            </p:cNvPicPr>
            <p:nvPr/>
          </p:nvPicPr>
          <p:blipFill>
            <a:blip r:embed="rId8">
              <a:extLst>
                <a:ext uri="{BEBA8EAE-BF5A-486C-A8C5-ECC9F3942E4B}">
                  <a14:imgProps xmlns:a14="http://schemas.microsoft.com/office/drawing/2010/main">
                    <a14:imgLayer r:embed="rId9">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spTree>
    <p:extLst>
      <p:ext uri="{BB962C8B-B14F-4D97-AF65-F5344CB8AC3E}">
        <p14:creationId xmlns:p14="http://schemas.microsoft.com/office/powerpoint/2010/main" val="3777913881"/>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2.png"/><Relationship Id="rId5" Type="http://schemas.microsoft.com/office/2007/relationships/hdphoto" Target="../media/hdphoto2.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4294967295"/>
          </p:nvPr>
        </p:nvSpPr>
        <p:spPr>
          <a:xfrm>
            <a:off x="4937760" y="4836297"/>
            <a:ext cx="6577440" cy="1428496"/>
          </a:xfrm>
          <a:prstGeom prst="rect">
            <a:avLst/>
          </a:prstGeom>
        </p:spPr>
        <p:txBody>
          <a:bodyPr spcFirstLastPara="1" wrap="square" lIns="121900" tIns="121900" rIns="121900" bIns="121900" anchor="b" anchorCtr="0">
            <a:noAutofit/>
          </a:bodyPr>
          <a:lstStyle/>
          <a:p>
            <a:pPr marL="0" indent="0" algn="r"/>
            <a:r>
              <a:rPr lang="zh-CN" altLang="en-US"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答辩人：胡钧耀</a:t>
            </a:r>
            <a:endParaRPr lang="en-US" altLang="zh-CN"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endParaRPr>
          </a:p>
          <a:p>
            <a:pPr marL="0" indent="0" algn="r"/>
            <a:r>
              <a:rPr lang="zh-CN" altLang="en-US"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指导老师：徐东红</a:t>
            </a:r>
            <a:endParaRPr lang="en-US" altLang="zh-CN"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endParaRPr>
          </a:p>
          <a:p>
            <a:pPr marL="0" indent="0" algn="r"/>
            <a:r>
              <a:rPr lang="zh-CN" altLang="en-US"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日期：</a:t>
            </a:r>
            <a:r>
              <a:rPr lang="en-US" altLang="zh-CN"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2021</a:t>
            </a:r>
            <a:r>
              <a:rPr lang="zh-CN" altLang="en-US"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年</a:t>
            </a:r>
            <a:r>
              <a:rPr lang="en-US" altLang="zh-CN"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11</a:t>
            </a:r>
            <a:r>
              <a:rPr lang="zh-CN" altLang="en-US"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月</a:t>
            </a:r>
            <a:r>
              <a:rPr lang="en-US" altLang="zh-CN"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25</a:t>
            </a:r>
            <a:r>
              <a:rPr lang="zh-CN" altLang="en-US"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日</a:t>
            </a:r>
            <a:endParaRPr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endParaRPr>
          </a:p>
        </p:txBody>
      </p:sp>
      <p:sp>
        <p:nvSpPr>
          <p:cNvPr id="137" name="Google Shape;137;p28"/>
          <p:cNvSpPr txBox="1">
            <a:spLocks noGrp="1"/>
          </p:cNvSpPr>
          <p:nvPr>
            <p:ph type="ctrTitle" idx="4294967295"/>
          </p:nvPr>
        </p:nvSpPr>
        <p:spPr>
          <a:xfrm>
            <a:off x="1565760" y="1561447"/>
            <a:ext cx="9339840" cy="2629553"/>
          </a:xfrm>
          <a:prstGeom prst="rect">
            <a:avLst/>
          </a:prstGeom>
        </p:spPr>
        <p:txBody>
          <a:bodyPr spcFirstLastPara="1" wrap="square" lIns="121900" tIns="121900" rIns="121900" bIns="121900" anchor="b" anchorCtr="0">
            <a:noAutofit/>
          </a:bodyPr>
          <a:lstStyle/>
          <a:p>
            <a:pPr algn="l"/>
            <a:r>
              <a:rPr lang="zh-CN" altLang="en-US" sz="4800" b="0" dirty="0">
                <a:solidFill>
                  <a:schemeClr val="accent6"/>
                </a:solidFill>
                <a:latin typeface="宋刻本字体" panose="02000000000000000000" pitchFamily="2" charset="-122"/>
                <a:ea typeface="宋刻本字体" panose="02000000000000000000" pitchFamily="2" charset="-122"/>
              </a:rPr>
              <a:t>无服务计算中的事件感知算法</a:t>
            </a:r>
            <a:br>
              <a:rPr lang="en-US" altLang="zh-CN" sz="4800" b="0" dirty="0">
                <a:solidFill>
                  <a:schemeClr val="accent6"/>
                </a:solidFill>
                <a:latin typeface="宋刻本字体" panose="02000000000000000000" pitchFamily="2" charset="-122"/>
                <a:ea typeface="宋刻本字体" panose="02000000000000000000" pitchFamily="2" charset="-122"/>
              </a:rPr>
            </a:br>
            <a:r>
              <a:rPr lang="en-US" altLang="zh-CN" sz="4800" b="0" dirty="0">
                <a:solidFill>
                  <a:schemeClr val="accent6"/>
                </a:solidFill>
                <a:latin typeface="宋刻本字体" panose="02000000000000000000" pitchFamily="2" charset="-122"/>
                <a:ea typeface="宋刻本字体" panose="02000000000000000000" pitchFamily="2" charset="-122"/>
              </a:rPr>
              <a:t>Event-awareness Algorithm in</a:t>
            </a:r>
            <a:br>
              <a:rPr lang="zh-CN" altLang="zh-CN" sz="4800" b="0" dirty="0">
                <a:solidFill>
                  <a:schemeClr val="accent6"/>
                </a:solidFill>
                <a:latin typeface="宋刻本字体" panose="02000000000000000000" pitchFamily="2" charset="-122"/>
                <a:ea typeface="宋刻本字体" panose="02000000000000000000" pitchFamily="2" charset="-122"/>
              </a:rPr>
            </a:br>
            <a:r>
              <a:rPr lang="en-US" altLang="zh-CN" sz="4800" b="0" dirty="0">
                <a:solidFill>
                  <a:schemeClr val="accent6"/>
                </a:solidFill>
                <a:latin typeface="宋刻本字体" panose="02000000000000000000" pitchFamily="2" charset="-122"/>
                <a:ea typeface="宋刻本字体" panose="02000000000000000000" pitchFamily="2" charset="-122"/>
              </a:rPr>
              <a:t>Serverless Computing</a:t>
            </a:r>
            <a:endParaRPr sz="4400" b="0" dirty="0">
              <a:solidFill>
                <a:schemeClr val="accent6"/>
              </a:solidFill>
              <a:latin typeface="宋刻本字体" panose="02000000000000000000" pitchFamily="2" charset="-122"/>
              <a:ea typeface="宋刻本字体" panose="02000000000000000000" pitchFamily="2" charset="-122"/>
            </a:endParaRPr>
          </a:p>
        </p:txBody>
      </p:sp>
      <p:grpSp>
        <p:nvGrpSpPr>
          <p:cNvPr id="6" name="组合 5">
            <a:extLst>
              <a:ext uri="{FF2B5EF4-FFF2-40B4-BE49-F238E27FC236}">
                <a16:creationId xmlns:a16="http://schemas.microsoft.com/office/drawing/2014/main" id="{54F45C68-1741-4E0E-894A-99E4E586E5EE}"/>
              </a:ext>
            </a:extLst>
          </p:cNvPr>
          <p:cNvGrpSpPr/>
          <p:nvPr/>
        </p:nvGrpSpPr>
        <p:grpSpPr>
          <a:xfrm>
            <a:off x="9745697" y="245591"/>
            <a:ext cx="2044928" cy="1030259"/>
            <a:chOff x="3597104" y="212723"/>
            <a:chExt cx="2264161" cy="1169571"/>
          </a:xfrm>
        </p:grpSpPr>
        <p:pic>
          <p:nvPicPr>
            <p:cNvPr id="3" name="图片 2">
              <a:extLst>
                <a:ext uri="{FF2B5EF4-FFF2-40B4-BE49-F238E27FC236}">
                  <a16:creationId xmlns:a16="http://schemas.microsoft.com/office/drawing/2014/main" id="{5BD7981F-EAA7-4E38-9025-5FB9C921E925}"/>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5" name="图片 4">
              <a:extLst>
                <a:ext uri="{FF2B5EF4-FFF2-40B4-BE49-F238E27FC236}">
                  <a16:creationId xmlns:a16="http://schemas.microsoft.com/office/drawing/2014/main" id="{91A13FDB-E4B3-47B7-982A-B81AA5B68544}"/>
                </a:ext>
              </a:extLst>
            </p:cNvPr>
            <p:cNvPicPr>
              <a:picLocks noChangeAspect="1"/>
            </p:cNvPicPr>
            <p:nvPr/>
          </p:nvPicPr>
          <p:blipFill>
            <a:blip r:embed="rId5">
              <a:extLst>
                <a:ext uri="{BEBA8EAE-BF5A-486C-A8C5-ECC9F3942E4B}">
                  <a14:imgProps xmlns:a14="http://schemas.microsoft.com/office/drawing/2010/main">
                    <a14:imgLayer r:embed="rId6">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anim calcmode="lin" valueType="num">
                                      <p:cBhvr>
                                        <p:cTn id="8" dur="1000" fill="hold"/>
                                        <p:tgtEl>
                                          <p:spTgt spid="137"/>
                                        </p:tgtEl>
                                        <p:attrNameLst>
                                          <p:attrName>ppt_x</p:attrName>
                                        </p:attrNameLst>
                                      </p:cBhvr>
                                      <p:tavLst>
                                        <p:tav tm="0">
                                          <p:val>
                                            <p:strVal val="#ppt_x"/>
                                          </p:val>
                                        </p:tav>
                                        <p:tav tm="100000">
                                          <p:val>
                                            <p:strVal val="#ppt_x"/>
                                          </p:val>
                                        </p:tav>
                                      </p:tavLst>
                                    </p:anim>
                                    <p:anim calcmode="lin" valueType="num">
                                      <p:cBhvr>
                                        <p:cTn id="9"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6">
                                            <p:txEl>
                                              <p:pRg st="0" end="0"/>
                                            </p:txEl>
                                          </p:spTgt>
                                        </p:tgtEl>
                                        <p:attrNameLst>
                                          <p:attrName>style.visibility</p:attrName>
                                        </p:attrNameLst>
                                      </p:cBhvr>
                                      <p:to>
                                        <p:strVal val="visible"/>
                                      </p:to>
                                    </p:set>
                                    <p:animEffect transition="in" filter="fade">
                                      <p:cBhvr>
                                        <p:cTn id="14" dur="1000"/>
                                        <p:tgtEl>
                                          <p:spTgt spid="136">
                                            <p:txEl>
                                              <p:pRg st="0" end="0"/>
                                            </p:txEl>
                                          </p:spTgt>
                                        </p:tgtEl>
                                      </p:cBhvr>
                                    </p:animEffect>
                                    <p:anim calcmode="lin" valueType="num">
                                      <p:cBhvr>
                                        <p:cTn id="15"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6">
                                            <p:txEl>
                                              <p:pRg st="1" end="1"/>
                                            </p:txEl>
                                          </p:spTgt>
                                        </p:tgtEl>
                                        <p:attrNameLst>
                                          <p:attrName>style.visibility</p:attrName>
                                        </p:attrNameLst>
                                      </p:cBhvr>
                                      <p:to>
                                        <p:strVal val="visible"/>
                                      </p:to>
                                    </p:set>
                                    <p:animEffect transition="in" filter="fade">
                                      <p:cBhvr>
                                        <p:cTn id="21" dur="1000"/>
                                        <p:tgtEl>
                                          <p:spTgt spid="136">
                                            <p:txEl>
                                              <p:pRg st="1" end="1"/>
                                            </p:txEl>
                                          </p:spTgt>
                                        </p:tgtEl>
                                      </p:cBhvr>
                                    </p:animEffect>
                                    <p:anim calcmode="lin" valueType="num">
                                      <p:cBhvr>
                                        <p:cTn id="22" dur="1000" fill="hold"/>
                                        <p:tgtEl>
                                          <p:spTgt spid="13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6">
                                            <p:txEl>
                                              <p:pRg st="2" end="2"/>
                                            </p:txEl>
                                          </p:spTgt>
                                        </p:tgtEl>
                                        <p:attrNameLst>
                                          <p:attrName>style.visibility</p:attrName>
                                        </p:attrNameLst>
                                      </p:cBhvr>
                                      <p:to>
                                        <p:strVal val="visible"/>
                                      </p:to>
                                    </p:set>
                                    <p:animEffect transition="in" filter="fade">
                                      <p:cBhvr>
                                        <p:cTn id="28" dur="1000"/>
                                        <p:tgtEl>
                                          <p:spTgt spid="136">
                                            <p:txEl>
                                              <p:pRg st="2" end="2"/>
                                            </p:txEl>
                                          </p:spTgt>
                                        </p:tgtEl>
                                      </p:cBhvr>
                                    </p:animEffect>
                                    <p:anim calcmode="lin" valueType="num">
                                      <p:cBhvr>
                                        <p:cTn id="29" dur="1000" fill="hold"/>
                                        <p:tgtEl>
                                          <p:spTgt spid="13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P spid="1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6463053" cy="1077218"/>
            <a:chOff x="0" y="351599"/>
            <a:chExt cx="4847290"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系统建模</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System Modeling</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BEC4078-5DEB-4D06-9C50-421F62FF55DE}"/>
                  </a:ext>
                </a:extLst>
              </p:cNvPr>
              <p:cNvSpPr txBox="1"/>
              <p:nvPr/>
            </p:nvSpPr>
            <p:spPr>
              <a:xfrm>
                <a:off x="911640" y="1890679"/>
                <a:ext cx="10640290" cy="4320478"/>
              </a:xfrm>
              <a:prstGeom prst="rect">
                <a:avLst/>
              </a:prstGeom>
              <a:noFill/>
            </p:spPr>
            <p:txBody>
              <a:bodyPr wrap="square">
                <a:spAutoFit/>
              </a:bodyPr>
              <a:lstStyle/>
              <a:p>
                <a:pPr indent="720000" algn="just"/>
                <a14:m>
                  <m:oMath xmlns:m="http://schemas.openxmlformats.org/officeDocument/2006/math">
                    <m:sSub>
                      <m:sSubPr>
                        <m:ctrlPr>
                          <a:rPr lang="zh-CN" altLang="zh-CN" sz="2800" i="1" kern="100" smtClean="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𝑈</m:t>
                        </m:r>
                      </m:e>
                      <m:sub>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𝑚</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𝑖</m:t>
                        </m:r>
                      </m:sub>
                    </m:sSub>
                  </m:oMath>
                </a14:m>
                <a:r>
                  <a:rPr lang="zh-CN" altLang="zh-CN"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代表连接边缘节点</a:t>
                </a:r>
                <a14:m>
                  <m:oMath xmlns:m="http://schemas.openxmlformats.org/officeDocument/2006/math">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𝑖</m:t>
                    </m:r>
                  </m:oMath>
                </a14:m>
                <a:r>
                  <a:rPr lang="zh-CN" altLang="zh-CN"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的终端</a:t>
                </a:r>
                <a14:m>
                  <m:oMath xmlns:m="http://schemas.openxmlformats.org/officeDocument/2006/math">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𝑚</m:t>
                    </m:r>
                  </m:oMath>
                </a14:m>
                <a:endParaRPr lang="en-US" altLang="zh-CN"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endParaRPr>
              </a:p>
              <a:p>
                <a:pPr indent="720000" algn="just"/>
                <a14:m>
                  <m:oMath xmlns:m="http://schemas.openxmlformats.org/officeDocument/2006/math">
                    <m:sSubSup>
                      <m:sSubSupPr>
                        <m:ctrlPr>
                          <a:rPr lang="zh-CN" altLang="zh-CN" sz="28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SupPr>
                      <m:e>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𝐿</m:t>
                        </m:r>
                      </m:e>
                      <m:sub>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𝑚</m:t>
                        </m:r>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𝑖</m:t>
                        </m:r>
                      </m:sub>
                      <m:sup>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sup>
                    </m:sSubSup>
                  </m:oMath>
                </a14:m>
                <a:r>
                  <a:rPr lang="zh-CN" altLang="zh-CN"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是数据大小（以比特为单位）</a:t>
                </a:r>
                <a:endParaRPr lang="en-US" altLang="zh-CN"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endParaRPr>
              </a:p>
              <a:p>
                <a:pPr indent="720000" algn="just"/>
                <a14:m>
                  <m:oMath xmlns:m="http://schemas.openxmlformats.org/officeDocument/2006/math">
                    <m:sSubSup>
                      <m:sSubSupPr>
                        <m:ctrlPr>
                          <a:rPr lang="zh-CN" altLang="zh-CN" sz="28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SupPr>
                      <m:e>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𝑋</m:t>
                        </m:r>
                      </m:e>
                      <m:sub>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𝑚</m:t>
                        </m:r>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𝑖</m:t>
                        </m:r>
                      </m:sub>
                      <m:sup>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sup>
                    </m:sSubSup>
                  </m:oMath>
                </a14:m>
                <a:r>
                  <a:rPr lang="zh-CN" altLang="zh-CN"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是处理密度</a:t>
                </a:r>
                <a:endParaRPr lang="en-US" altLang="zh-CN"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endParaRPr>
              </a:p>
              <a:p>
                <a:pPr indent="720000" algn="just"/>
                <a14:m>
                  <m:oMath xmlns:m="http://schemas.openxmlformats.org/officeDocument/2006/math">
                    <m:sSubSup>
                      <m:sSubSupPr>
                        <m:ctrlPr>
                          <a:rPr lang="zh-CN" altLang="zh-CN" sz="28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SupPr>
                      <m:e>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𝜏</m:t>
                        </m:r>
                      </m:e>
                      <m:sub>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𝑚</m:t>
                        </m:r>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𝑖</m:t>
                        </m:r>
                      </m:sub>
                      <m:sup>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sup>
                    </m:sSubSup>
                  </m:oMath>
                </a14:m>
                <a:r>
                  <a:rPr lang="zh-CN" altLang="zh-CN"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是执行时间限制</a:t>
                </a:r>
                <a:endParaRPr lang="en-US" altLang="zh-CN"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endParaRPr>
              </a:p>
              <a:p>
                <a:pPr indent="720000" algn="just"/>
                <a:r>
                  <a:rPr lang="zh-CN" altLang="zh-CN"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假设单位输入任务是</a:t>
                </a:r>
                <a14:m>
                  <m:oMath xmlns:m="http://schemas.openxmlformats.org/officeDocument/2006/math">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𝑅</m:t>
                    </m:r>
                    <m:d>
                      <m:dPr>
                        <m:sepChr m:val=""/>
                        <m:ctrlPr>
                          <a:rPr lang="zh-CN" altLang="zh-CN" sz="2800" i="1"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d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𝐿</m:t>
                        </m:r>
                      </m:e>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e>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 </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𝑋</m:t>
                        </m:r>
                      </m:e>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  </m:t>
                        </m:r>
                      </m:e>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𝜏</m:t>
                        </m:r>
                      </m:e>
                    </m:d>
                    <m:r>
                      <a:rPr lang="en-US" altLang="zh-CN" sz="2800" b="0" i="0" kern="100" smtClean="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b="0" i="1" kern="100" smtClean="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𝑛</m:t>
                    </m:r>
                    <m:sSub>
                      <m:sSubPr>
                        <m:ctrlPr>
                          <a:rPr lang="zh-CN" altLang="zh-CN" sz="2800" i="1" kern="100" smtClean="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𝑅</m:t>
                        </m:r>
                      </m:e>
                      <m:sub>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𝑚</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𝑖</m:t>
                        </m:r>
                      </m:sub>
                    </m:sSub>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sSub>
                      <m:sSubPr>
                        <m:ctrlPr>
                          <a:rPr lang="zh-CN" altLang="zh-CN" sz="2800" i="1"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𝐶</m:t>
                        </m:r>
                      </m:e>
                      <m:sub>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𝑚</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𝑖</m:t>
                        </m:r>
                      </m:sub>
                    </m:sSub>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𝑅</m:t>
                    </m:r>
                  </m:oMath>
                </a14:m>
                <a:endParaRPr lang="en-US" altLang="zh-CN"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endParaRPr>
              </a:p>
              <a:p>
                <a:pPr indent="720000" algn="just"/>
                <a:r>
                  <a:rPr lang="zh-CN" altLang="zh-CN"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在每个时隙中，资源分配模块提供了卸载策略</a:t>
                </a:r>
                <a:endParaRPr lang="en-US" altLang="zh-CN"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endParaRPr>
              </a:p>
              <a:p>
                <a:pPr indent="720000" algn="just"/>
                <a14:m>
                  <m:oMath xmlns:m="http://schemas.openxmlformats.org/officeDocument/2006/math">
                    <m:sSup>
                      <m:sSupPr>
                        <m:ctrlPr>
                          <a:rPr lang="zh-CN" altLang="zh-CN" sz="2800" i="1"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sSup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𝑥</m:t>
                        </m:r>
                      </m:e>
                      <m: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h</m:t>
                        </m:r>
                      </m:sup>
                    </m:s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d>
                      <m:dPr>
                        <m:begChr m:val="{"/>
                        <m:endChr m:val="}"/>
                        <m:sepChr m:val=""/>
                        <m:ctrlPr>
                          <a:rPr lang="zh-CN" altLang="zh-CN" sz="2800" i="1"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d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0</m:t>
                        </m:r>
                      </m:e>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e>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 1</m:t>
                        </m:r>
                      </m:e>
                    </m:d>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h</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𝑑𝑒𝑣𝑖𝑑𝑒</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 </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𝑒𝑑𝑔𝑒</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 </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𝑐𝑙𝑜𝑢𝑑</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oMath>
                </a14:m>
                <a:r>
                  <a:rPr lang="zh-CN" altLang="zh-CN"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表示卸载策略</a:t>
                </a:r>
                <a:r>
                  <a:rPr lang="zh-CN" altLang="en-US"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，满足</a:t>
                </a:r>
                <a:endParaRPr lang="en-US" altLang="zh-CN"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endParaRPr>
              </a:p>
              <a:p>
                <a:pPr indent="720000" algn="just"/>
                <a14:m>
                  <m:oMathPara xmlns:m="http://schemas.openxmlformats.org/officeDocument/2006/math">
                    <m:oMathParaPr>
                      <m:jc m:val="centerGroup"/>
                    </m:oMathParaPr>
                    <m:oMath xmlns:m="http://schemas.openxmlformats.org/officeDocument/2006/math">
                      <m:sSup>
                        <m:sSupPr>
                          <m:ctrlPr>
                            <a:rPr lang="zh-CN" altLang="zh-CN" sz="2800" i="1"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sSup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𝑥</m:t>
                          </m:r>
                        </m:e>
                        <m: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𝑑𝑒𝑣𝑖𝑐𝑒</m:t>
                          </m:r>
                        </m:sup>
                      </m:s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sSup>
                        <m:sSupPr>
                          <m:ctrlPr>
                            <a:rPr lang="zh-CN" altLang="zh-CN" sz="2800" i="1"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sSup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𝑥</m:t>
                          </m:r>
                        </m:e>
                        <m: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𝑒𝑑𝑔𝑒</m:t>
                          </m:r>
                        </m:sup>
                      </m:s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sSup>
                        <m:sSupPr>
                          <m:ctrlPr>
                            <a:rPr lang="zh-CN" altLang="zh-CN" sz="2800" i="1"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sSup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𝑥</m:t>
                          </m:r>
                        </m:e>
                        <m: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𝑐𝑙𝑜𝑢𝑑</m:t>
                          </m:r>
                        </m:sup>
                      </m:s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=1</m:t>
                      </m:r>
                    </m:oMath>
                  </m:oMathPara>
                </a14:m>
                <a:endParaRPr lang="en-US" altLang="zh-CN"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endParaRPr>
              </a:p>
              <a:p>
                <a:pPr indent="720000" algn="just"/>
                <a14:m>
                  <m:oMath xmlns:m="http://schemas.openxmlformats.org/officeDocument/2006/math">
                    <m:sSub>
                      <m:sSubPr>
                        <m:ctrlPr>
                          <a:rPr lang="zh-CN" altLang="zh-CN" sz="2800" i="1"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𝑅</m:t>
                        </m:r>
                      </m:e>
                      <m:sub>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𝑚</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𝑖</m:t>
                        </m:r>
                      </m:sub>
                    </m:sSub>
                  </m:oMath>
                </a14:m>
                <a:r>
                  <a:rPr lang="zh-CN" altLang="zh-CN"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的卸载向量表示为</a:t>
                </a:r>
                <a14:m>
                  <m:oMath xmlns:m="http://schemas.openxmlformats.org/officeDocument/2006/math">
                    <m:sSub>
                      <m:sSubPr>
                        <m:ctrlPr>
                          <a:rPr lang="zh-CN" altLang="zh-CN" sz="2800" i="1"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𝑂𝐹</m:t>
                        </m:r>
                      </m:e>
                      <m:sub>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𝑚</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𝑖</m:t>
                        </m:r>
                      </m:sub>
                    </m:sSub>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sSubSup>
                      <m:sSubSupPr>
                        <m:ctrlPr>
                          <a:rPr lang="zh-CN" altLang="zh-CN" sz="2800" i="1"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sSubSup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𝑥</m:t>
                        </m:r>
                      </m:e>
                      <m:sub>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𝑚</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𝑖</m:t>
                        </m:r>
                      </m:sub>
                      <m: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𝑑𝑒𝑣𝑖𝑐𝑒</m:t>
                        </m:r>
                      </m:sup>
                    </m:sSub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 </m:t>
                    </m:r>
                    <m:sSubSup>
                      <m:sSubSupPr>
                        <m:ctrlPr>
                          <a:rPr lang="zh-CN" altLang="zh-CN" sz="2800" i="1"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sSubSup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𝑥</m:t>
                        </m:r>
                      </m:e>
                      <m:sub>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𝑚</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𝑖</m:t>
                        </m:r>
                      </m:sub>
                      <m: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𝑒𝑑𝑔𝑒</m:t>
                        </m:r>
                      </m:sup>
                    </m:sSub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 </m:t>
                    </m:r>
                    <m:sSubSup>
                      <m:sSubSupPr>
                        <m:ctrlPr>
                          <a:rPr lang="zh-CN" altLang="zh-CN" sz="2800" i="1"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ctrlPr>
                      </m:sSubSupPr>
                      <m:e>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𝑥</m:t>
                        </m:r>
                      </m:e>
                      <m:sub>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𝑚</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𝑖</m:t>
                        </m:r>
                      </m:sub>
                      <m: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𝑐𝑙𝑜𝑢𝑑</m:t>
                        </m:r>
                      </m:sup>
                    </m:sSubSup>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oMath>
                </a14:m>
                <a:endParaRPr lang="zh-CN" altLang="zh-CN"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7BEC4078-5DEB-4D06-9C50-421F62FF55DE}"/>
                  </a:ext>
                </a:extLst>
              </p:cNvPr>
              <p:cNvSpPr txBox="1">
                <a:spLocks noRot="1" noChangeAspect="1" noMove="1" noResize="1" noEditPoints="1" noAdjustHandles="1" noChangeArrowheads="1" noChangeShapeType="1" noTextEdit="1"/>
              </p:cNvSpPr>
              <p:nvPr/>
            </p:nvSpPr>
            <p:spPr>
              <a:xfrm>
                <a:off x="911640" y="1890679"/>
                <a:ext cx="10640290" cy="4320478"/>
              </a:xfrm>
              <a:prstGeom prst="rect">
                <a:avLst/>
              </a:prstGeom>
              <a:blipFill>
                <a:blip r:embed="rId6"/>
                <a:stretch>
                  <a:fillRect t="-1551" b="-14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116860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6463053" cy="1077218"/>
            <a:chOff x="0" y="351599"/>
            <a:chExt cx="4847290"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系统建模</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System Modeling</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pic>
        <p:nvPicPr>
          <p:cNvPr id="3" name="图片 2">
            <a:extLst>
              <a:ext uri="{FF2B5EF4-FFF2-40B4-BE49-F238E27FC236}">
                <a16:creationId xmlns:a16="http://schemas.microsoft.com/office/drawing/2014/main" id="{D30E8B10-CDD7-4A72-99CC-C908D63C21CD}"/>
              </a:ext>
            </a:extLst>
          </p:cNvPr>
          <p:cNvPicPr>
            <a:picLocks noChangeAspect="1"/>
          </p:cNvPicPr>
          <p:nvPr/>
        </p:nvPicPr>
        <p:blipFill>
          <a:blip r:embed="rId6"/>
          <a:stretch>
            <a:fillRect/>
          </a:stretch>
        </p:blipFill>
        <p:spPr>
          <a:xfrm>
            <a:off x="2555362" y="1692825"/>
            <a:ext cx="7572720" cy="4649916"/>
          </a:xfrm>
          <a:prstGeom prst="rect">
            <a:avLst/>
          </a:prstGeom>
        </p:spPr>
      </p:pic>
    </p:spTree>
    <p:extLst>
      <p:ext uri="{BB962C8B-B14F-4D97-AF65-F5344CB8AC3E}">
        <p14:creationId xmlns:p14="http://schemas.microsoft.com/office/powerpoint/2010/main" val="296825815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6463053" cy="1077218"/>
            <a:chOff x="0" y="351599"/>
            <a:chExt cx="4847290"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系统建模</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System Modeling</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pic>
        <p:nvPicPr>
          <p:cNvPr id="3" name="图片 2">
            <a:extLst>
              <a:ext uri="{FF2B5EF4-FFF2-40B4-BE49-F238E27FC236}">
                <a16:creationId xmlns:a16="http://schemas.microsoft.com/office/drawing/2014/main" id="{2D5EE90D-0CF6-4A39-B053-43FE3D581E81}"/>
              </a:ext>
            </a:extLst>
          </p:cNvPr>
          <p:cNvPicPr>
            <a:picLocks noChangeAspect="1"/>
          </p:cNvPicPr>
          <p:nvPr/>
        </p:nvPicPr>
        <p:blipFill>
          <a:blip r:embed="rId6"/>
          <a:stretch>
            <a:fillRect/>
          </a:stretch>
        </p:blipFill>
        <p:spPr>
          <a:xfrm>
            <a:off x="2127772" y="1764413"/>
            <a:ext cx="8297924" cy="4617976"/>
          </a:xfrm>
          <a:prstGeom prst="rect">
            <a:avLst/>
          </a:prstGeom>
        </p:spPr>
      </p:pic>
    </p:spTree>
    <p:extLst>
      <p:ext uri="{BB962C8B-B14F-4D97-AF65-F5344CB8AC3E}">
        <p14:creationId xmlns:p14="http://schemas.microsoft.com/office/powerpoint/2010/main" val="255775308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6463053" cy="1077218"/>
            <a:chOff x="0" y="351599"/>
            <a:chExt cx="4847290"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系统建模</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System Modeling</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pic>
        <p:nvPicPr>
          <p:cNvPr id="3" name="图片 2">
            <a:extLst>
              <a:ext uri="{FF2B5EF4-FFF2-40B4-BE49-F238E27FC236}">
                <a16:creationId xmlns:a16="http://schemas.microsoft.com/office/drawing/2014/main" id="{5B206007-64E1-4F9D-BE1C-F3DC2FA51FA2}"/>
              </a:ext>
            </a:extLst>
          </p:cNvPr>
          <p:cNvPicPr>
            <a:picLocks noChangeAspect="1"/>
          </p:cNvPicPr>
          <p:nvPr/>
        </p:nvPicPr>
        <p:blipFill>
          <a:blip r:embed="rId6"/>
          <a:stretch>
            <a:fillRect/>
          </a:stretch>
        </p:blipFill>
        <p:spPr>
          <a:xfrm>
            <a:off x="2035301" y="1765993"/>
            <a:ext cx="8403581" cy="4796734"/>
          </a:xfrm>
          <a:prstGeom prst="rect">
            <a:avLst/>
          </a:prstGeom>
        </p:spPr>
      </p:pic>
    </p:spTree>
    <p:extLst>
      <p:ext uri="{BB962C8B-B14F-4D97-AF65-F5344CB8AC3E}">
        <p14:creationId xmlns:p14="http://schemas.microsoft.com/office/powerpoint/2010/main" val="406804739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pic>
        <p:nvPicPr>
          <p:cNvPr id="3" name="图片 2">
            <a:extLst>
              <a:ext uri="{FF2B5EF4-FFF2-40B4-BE49-F238E27FC236}">
                <a16:creationId xmlns:a16="http://schemas.microsoft.com/office/drawing/2014/main" id="{11E9BFC7-B1AE-4AF1-87E4-EF0B2CE083E5}"/>
              </a:ext>
            </a:extLst>
          </p:cNvPr>
          <p:cNvPicPr>
            <a:picLocks noChangeAspect="1"/>
          </p:cNvPicPr>
          <p:nvPr/>
        </p:nvPicPr>
        <p:blipFill>
          <a:blip r:embed="rId6"/>
          <a:stretch>
            <a:fillRect/>
          </a:stretch>
        </p:blipFill>
        <p:spPr>
          <a:xfrm>
            <a:off x="2015594" y="2178349"/>
            <a:ext cx="8718707" cy="3740313"/>
          </a:xfrm>
          <a:prstGeom prst="rect">
            <a:avLst/>
          </a:prstGeom>
        </p:spPr>
      </p:pic>
      <p:grpSp>
        <p:nvGrpSpPr>
          <p:cNvPr id="11" name="组合 10">
            <a:extLst>
              <a:ext uri="{FF2B5EF4-FFF2-40B4-BE49-F238E27FC236}">
                <a16:creationId xmlns:a16="http://schemas.microsoft.com/office/drawing/2014/main" id="{6A32B573-8B3D-48DF-920F-C106486BBDC4}"/>
              </a:ext>
            </a:extLst>
          </p:cNvPr>
          <p:cNvGrpSpPr/>
          <p:nvPr/>
        </p:nvGrpSpPr>
        <p:grpSpPr>
          <a:xfrm>
            <a:off x="0" y="475611"/>
            <a:ext cx="6463053" cy="1077218"/>
            <a:chOff x="0" y="351599"/>
            <a:chExt cx="4847290" cy="853276"/>
          </a:xfrm>
          <a:solidFill>
            <a:schemeClr val="bg1">
              <a:alpha val="65000"/>
            </a:schemeClr>
          </a:solidFill>
        </p:grpSpPr>
        <p:sp>
          <p:nvSpPr>
            <p:cNvPr id="12" name="矩形 1">
              <a:extLst>
                <a:ext uri="{FF2B5EF4-FFF2-40B4-BE49-F238E27FC236}">
                  <a16:creationId xmlns:a16="http://schemas.microsoft.com/office/drawing/2014/main" id="{0C443BD0-D73F-4834-947C-E06CE5DAE80F}"/>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13" name="TextBox 2">
              <a:extLst>
                <a:ext uri="{FF2B5EF4-FFF2-40B4-BE49-F238E27FC236}">
                  <a16:creationId xmlns:a16="http://schemas.microsoft.com/office/drawing/2014/main" id="{83B11C69-EEEF-48F3-9085-92303A648E35}"/>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系统建模</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System Modeling</a:t>
              </a:r>
            </a:p>
          </p:txBody>
        </p:sp>
      </p:grpSp>
    </p:spTree>
    <p:extLst>
      <p:ext uri="{BB962C8B-B14F-4D97-AF65-F5344CB8AC3E}">
        <p14:creationId xmlns:p14="http://schemas.microsoft.com/office/powerpoint/2010/main" val="221772103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pic>
        <p:nvPicPr>
          <p:cNvPr id="3" name="图片 2">
            <a:extLst>
              <a:ext uri="{FF2B5EF4-FFF2-40B4-BE49-F238E27FC236}">
                <a16:creationId xmlns:a16="http://schemas.microsoft.com/office/drawing/2014/main" id="{A01D8528-94DE-4FA5-8F5D-6135282C49FD}"/>
              </a:ext>
            </a:extLst>
          </p:cNvPr>
          <p:cNvPicPr>
            <a:picLocks noChangeAspect="1"/>
          </p:cNvPicPr>
          <p:nvPr/>
        </p:nvPicPr>
        <p:blipFill>
          <a:blip r:embed="rId6"/>
          <a:stretch>
            <a:fillRect/>
          </a:stretch>
        </p:blipFill>
        <p:spPr>
          <a:xfrm>
            <a:off x="1182854" y="1876208"/>
            <a:ext cx="9551447" cy="4506181"/>
          </a:xfrm>
          <a:prstGeom prst="rect">
            <a:avLst/>
          </a:prstGeom>
        </p:spPr>
      </p:pic>
      <p:grpSp>
        <p:nvGrpSpPr>
          <p:cNvPr id="11" name="组合 10">
            <a:extLst>
              <a:ext uri="{FF2B5EF4-FFF2-40B4-BE49-F238E27FC236}">
                <a16:creationId xmlns:a16="http://schemas.microsoft.com/office/drawing/2014/main" id="{DA137F5E-9220-4001-9C29-28A5707F6EB4}"/>
              </a:ext>
            </a:extLst>
          </p:cNvPr>
          <p:cNvGrpSpPr/>
          <p:nvPr/>
        </p:nvGrpSpPr>
        <p:grpSpPr>
          <a:xfrm>
            <a:off x="0" y="475611"/>
            <a:ext cx="6463053" cy="1077218"/>
            <a:chOff x="0" y="351599"/>
            <a:chExt cx="4847290" cy="853276"/>
          </a:xfrm>
          <a:solidFill>
            <a:schemeClr val="bg1">
              <a:alpha val="65000"/>
            </a:schemeClr>
          </a:solidFill>
        </p:grpSpPr>
        <p:sp>
          <p:nvSpPr>
            <p:cNvPr id="12" name="矩形 1">
              <a:extLst>
                <a:ext uri="{FF2B5EF4-FFF2-40B4-BE49-F238E27FC236}">
                  <a16:creationId xmlns:a16="http://schemas.microsoft.com/office/drawing/2014/main" id="{6EE35826-8A0B-4018-A6CE-5321A1700F1C}"/>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13" name="TextBox 2">
              <a:extLst>
                <a:ext uri="{FF2B5EF4-FFF2-40B4-BE49-F238E27FC236}">
                  <a16:creationId xmlns:a16="http://schemas.microsoft.com/office/drawing/2014/main" id="{9F38C842-3C9B-4BF8-A282-BE8A0075EBA2}"/>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系统建模</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System Modeling</a:t>
              </a:r>
            </a:p>
          </p:txBody>
        </p:sp>
      </p:grpSp>
    </p:spTree>
    <p:extLst>
      <p:ext uri="{BB962C8B-B14F-4D97-AF65-F5344CB8AC3E}">
        <p14:creationId xmlns:p14="http://schemas.microsoft.com/office/powerpoint/2010/main" val="18571890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6463053" cy="1077218"/>
            <a:chOff x="0" y="351599"/>
            <a:chExt cx="4847290"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COSC</a:t>
              </a: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算法</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COSC Algorithm</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D763536-E255-4C3F-A18E-EB4068A6C548}"/>
                  </a:ext>
                </a:extLst>
              </p:cNvPr>
              <p:cNvSpPr txBox="1"/>
              <p:nvPr/>
            </p:nvSpPr>
            <p:spPr>
              <a:xfrm>
                <a:off x="1336973" y="1780317"/>
                <a:ext cx="9800706" cy="4401205"/>
              </a:xfrm>
              <a:prstGeom prst="rect">
                <a:avLst/>
              </a:prstGeom>
              <a:noFill/>
            </p:spPr>
            <p:txBody>
              <a:bodyPr wrap="square">
                <a:spAutoFit/>
              </a:bodyPr>
              <a:lstStyle/>
              <a:p>
                <a:pPr indent="720000" algn="just"/>
                <a:r>
                  <a:rPr lang="en-US" altLang="zh-CN"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COSC</a:t>
                </a:r>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算法目标是设计一个策略函数，逐渐学习这种策略快速生成最佳卸载动作</a:t>
                </a:r>
                <a14:m>
                  <m:oMath xmlns:m="http://schemas.openxmlformats.org/officeDocument/2006/math">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𝑥</m:t>
                    </m:r>
                  </m:oMath>
                </a14:m>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和休眠阈值</a:t>
                </a:r>
                <a14:m>
                  <m:oMath xmlns:m="http://schemas.openxmlformats.org/officeDocument/2006/math">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𝑃𝐼</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。在本文的问题中，状态</a:t>
                </a:r>
                <a14:m>
                  <m:oMath xmlns:m="http://schemas.openxmlformats.org/officeDocument/2006/math">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𝑆</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kern="100" dirty="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𝑂</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代表虚拟能量消耗队列，在每个时隙内保持不变，但是可以在不同时隙之间变化。网络中的动作决定每个任务的卸载策略</a:t>
                </a:r>
                <a14:m>
                  <m:oMath xmlns:m="http://schemas.openxmlformats.org/officeDocument/2006/math">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𝑥</m:t>
                    </m:r>
                  </m:oMath>
                </a14:m>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以及服务器的休眠阈值</a:t>
                </a:r>
                <a14:m>
                  <m:oMath xmlns:m="http://schemas.openxmlformats.org/officeDocument/2006/math">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𝑃𝐼</m:t>
                    </m:r>
                  </m:oMath>
                </a14:m>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，控制器接收到来自不同任务请求后，调度边缘节点和云的服务器资源为用户进行任务的处理，因此，系统的动作空间可以表示为</a:t>
                </a:r>
                <a14:m>
                  <m:oMath xmlns:m="http://schemas.openxmlformats.org/officeDocument/2006/math">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𝑂𝐹</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𝑃𝐼</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a:t>
                </a:r>
                <a:r>
                  <a:rPr lang="en-US" altLang="zh-CN" sz="2800" kern="100" dirty="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𝑂𝐹</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800" kern="10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𝑃𝐼</m:t>
                    </m:r>
                  </m:oMath>
                </a14:m>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分别是卸载向量和休眠阈值。</a:t>
                </a:r>
                <a14:m>
                  <m:oMath xmlns:m="http://schemas.openxmlformats.org/officeDocument/2006/math">
                    <m:r>
                      <a:rPr lang="en-US" altLang="zh-CN" sz="2800" kern="100" smtClean="0">
                        <a:solidFill>
                          <a:srgbClr val="F46970"/>
                        </a:solidFill>
                        <a:latin typeface="Cambria Math" panose="02040503050406030204" pitchFamily="18" charset="0"/>
                        <a:ea typeface="Cambria Math" panose="02040503050406030204" pitchFamily="18" charset="0"/>
                        <a:cs typeface="Times New Roman" panose="02020603050405020304" pitchFamily="18" charset="0"/>
                      </a:rPr>
                      <m:t>𝑅</m:t>
                    </m:r>
                  </m:oMath>
                </a14:m>
                <a:r>
                  <a:rPr lang="zh-CN" altLang="en-US"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代表奖励，由在一个状态动作对</a:t>
                </a:r>
                <a14:m>
                  <m:oMath xmlns:m="http://schemas.openxmlformats.org/officeDocument/2006/math">
                    <m:r>
                      <a:rPr lang="en-US" altLang="zh-CN" sz="2800" kern="100">
                        <a:solidFill>
                          <a:srgbClr val="F4697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kern="100">
                        <a:solidFill>
                          <a:srgbClr val="F46970"/>
                        </a:solidFill>
                        <a:latin typeface="Cambria Math" panose="02040503050406030204" pitchFamily="18" charset="0"/>
                        <a:ea typeface="Cambria Math" panose="02040503050406030204" pitchFamily="18" charset="0"/>
                        <a:cs typeface="Times New Roman" panose="02020603050405020304" pitchFamily="18" charset="0"/>
                      </a:rPr>
                      <m:t>𝑠</m:t>
                    </m:r>
                    <m:r>
                      <a:rPr lang="en-US" altLang="zh-CN" sz="2800" kern="100">
                        <a:solidFill>
                          <a:srgbClr val="F4697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kern="100">
                        <a:solidFill>
                          <a:srgbClr val="F46970"/>
                        </a:solidFill>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2800" kern="100">
                        <a:solidFill>
                          <a:srgbClr val="F4697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发生后</a:t>
                </a:r>
                <a14:m>
                  <m:oMath xmlns:m="http://schemas.openxmlformats.org/officeDocument/2006/math">
                    <m:r>
                      <a:rPr lang="en-US" altLang="zh-CN" sz="2800" kern="100">
                        <a:solidFill>
                          <a:srgbClr val="F46970"/>
                        </a:solidFill>
                        <a:latin typeface="Cambria Math" panose="02040503050406030204" pitchFamily="18" charset="0"/>
                        <a:ea typeface="Cambria Math" panose="02040503050406030204" pitchFamily="18" charset="0"/>
                        <a:cs typeface="Times New Roman" panose="02020603050405020304" pitchFamily="18" charset="0"/>
                      </a:rPr>
                      <m:t>𝐾𝐴</m:t>
                    </m:r>
                  </m:oMath>
                </a14:m>
                <a:r>
                  <a:rPr lang="zh-CN" altLang="en-US"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值的变化来定义，强化学习中的代理是为了最大化长期的累积折扣奖励。</a:t>
                </a:r>
                <a:endPar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ED763536-E255-4C3F-A18E-EB4068A6C548}"/>
                  </a:ext>
                </a:extLst>
              </p:cNvPr>
              <p:cNvSpPr txBox="1">
                <a:spLocks noRot="1" noChangeAspect="1" noMove="1" noResize="1" noEditPoints="1" noAdjustHandles="1" noChangeArrowheads="1" noChangeShapeType="1" noTextEdit="1"/>
              </p:cNvSpPr>
              <p:nvPr/>
            </p:nvSpPr>
            <p:spPr>
              <a:xfrm>
                <a:off x="1336973" y="1780317"/>
                <a:ext cx="9800706" cy="4401205"/>
              </a:xfrm>
              <a:prstGeom prst="rect">
                <a:avLst/>
              </a:prstGeom>
              <a:blipFill>
                <a:blip r:embed="rId6"/>
                <a:stretch>
                  <a:fillRect l="-1244" t="-1524" r="-1306" b="-2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843259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6463053" cy="1077218"/>
            <a:chOff x="0" y="351599"/>
            <a:chExt cx="4847290"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COSC</a:t>
              </a: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算法</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COSC Algorithm</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66E3B016-55EE-4512-9404-E25D466FD75C}"/>
                  </a:ext>
                </a:extLst>
              </p:cNvPr>
              <p:cNvGraphicFramePr>
                <a:graphicFrameLocks noGrp="1"/>
              </p:cNvGraphicFramePr>
              <p:nvPr>
                <p:extLst>
                  <p:ext uri="{D42A27DB-BD31-4B8C-83A1-F6EECF244321}">
                    <p14:modId xmlns:p14="http://schemas.microsoft.com/office/powerpoint/2010/main" val="2551097062"/>
                  </p:ext>
                </p:extLst>
              </p:nvPr>
            </p:nvGraphicFramePr>
            <p:xfrm>
              <a:off x="2882022" y="1518039"/>
              <a:ext cx="7818121" cy="5138433"/>
            </p:xfrm>
            <a:graphic>
              <a:graphicData uri="http://schemas.openxmlformats.org/drawingml/2006/table">
                <a:tbl>
                  <a:tblPr>
                    <a:tableStyleId>{5C22544A-7EE6-4342-B048-85BDC9FD1C3A}</a:tableStyleId>
                  </a:tblPr>
                  <a:tblGrid>
                    <a:gridCol w="7818121">
                      <a:extLst>
                        <a:ext uri="{9D8B030D-6E8A-4147-A177-3AD203B41FA5}">
                          <a16:colId xmlns:a16="http://schemas.microsoft.com/office/drawing/2014/main" val="4045889457"/>
                        </a:ext>
                      </a:extLst>
                    </a:gridCol>
                  </a:tblGrid>
                  <a:tr h="320236">
                    <a:tc>
                      <a:txBody>
                        <a:bodyPr/>
                        <a:lstStyle/>
                        <a:p>
                          <a:pPr marL="381000" indent="-381000" algn="just">
                            <a:lnSpc>
                              <a:spcPct val="105000"/>
                            </a:lnSpc>
                          </a:pPr>
                          <a:r>
                            <a:rPr lang="zh-CN" alt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输入</a:t>
                          </a:r>
                          <a:r>
                            <a:rPr 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 </a:t>
                          </a:r>
                          <a:r>
                            <a:rPr lang="zh-CN" alt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权衡参数</a:t>
                          </a:r>
                          <a14:m>
                            <m:oMath xmlns:m="http://schemas.openxmlformats.org/officeDocument/2006/math">
                              <m:r>
                                <a:rPr lang="en-US" sz="2000" b="0" i="0" u="none" strike="noStrike" kern="100" cap="none">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t>𝑣</m:t>
                              </m:r>
                            </m:oMath>
                          </a14:m>
                          <a:r>
                            <a:rPr 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 </a:t>
                          </a:r>
                          <a:r>
                            <a:rPr lang="zh-CN" alt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能量消耗队列</a:t>
                          </a:r>
                          <a:r>
                            <a:rPr 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O(0), </a:t>
                          </a:r>
                          <a:r>
                            <a:rPr lang="zh-CN" alt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神经网络参数</a:t>
                          </a:r>
                          <a:r>
                            <a:rPr 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 </a:t>
                          </a:r>
                          <a14:m>
                            <m:oMath xmlns:m="http://schemas.openxmlformats.org/officeDocument/2006/math">
                              <m:r>
                                <a:rPr lang="en-US" sz="2000" b="0" i="0" u="none" strike="noStrike" kern="100" cap="none">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t>𝜃</m:t>
                              </m:r>
                            </m:oMath>
                          </a14:m>
                          <a:r>
                            <a:rPr 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 </a:t>
                          </a:r>
                          <a:r>
                            <a:rPr lang="zh-CN" alt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奖励</a:t>
                          </a:r>
                          <a:r>
                            <a:rPr 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 </a:t>
                          </a:r>
                          <a14:m>
                            <m:oMath xmlns:m="http://schemas.openxmlformats.org/officeDocument/2006/math">
                              <m:r>
                                <a:rPr lang="en-US" sz="2000" b="0" i="0" u="none" strike="noStrike" kern="100" cap="none">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t>𝑅</m:t>
                              </m:r>
                            </m:oMath>
                          </a14:m>
                          <a:endParaRPr lang="zh-CN"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304018"/>
                      </a:ext>
                    </a:extLst>
                  </a:tr>
                  <a:tr h="226320">
                    <a:tc>
                      <a:txBody>
                        <a:bodyPr/>
                        <a:lstStyle/>
                        <a:p>
                          <a:pPr algn="just">
                            <a:lnSpc>
                              <a:spcPct val="105000"/>
                            </a:lnSpc>
                          </a:pPr>
                          <a:r>
                            <a:rPr lang="zh-CN" alt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输出</a:t>
                          </a:r>
                          <a:r>
                            <a:rPr 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 </a:t>
                          </a:r>
                          <a:r>
                            <a:rPr lang="zh-CN" alt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计算卸载策略</a:t>
                          </a:r>
                          <a14:m>
                            <m:oMath xmlns:m="http://schemas.openxmlformats.org/officeDocument/2006/math">
                              <m:r>
                                <a:rPr lang="en-US" sz="2000" b="0" i="0" u="none" strike="noStrike" kern="100" cap="none">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t>𝑂𝐹</m:t>
                              </m:r>
                            </m:oMath>
                          </a14:m>
                          <a:r>
                            <a:rPr 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 </a:t>
                          </a:r>
                          <a:r>
                            <a:rPr lang="zh-CN" alt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休眠阈值</a:t>
                          </a:r>
                          <a14:m>
                            <m:oMath xmlns:m="http://schemas.openxmlformats.org/officeDocument/2006/math">
                              <m:r>
                                <a:rPr lang="en-US" sz="2000" b="0" i="0" u="none" strike="noStrike" kern="100" cap="none">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t>𝑃𝐼</m:t>
                              </m:r>
                            </m:oMath>
                          </a14:m>
                          <a:endParaRPr lang="zh-CN"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0160843"/>
                      </a:ext>
                    </a:extLst>
                  </a:tr>
                  <a:tr h="226320">
                    <a:tc>
                      <a:txBody>
                        <a:bodyPr/>
                        <a:lstStyle/>
                        <a:p>
                          <a:pPr algn="just">
                            <a:lnSpc>
                              <a:spcPct val="105000"/>
                            </a:lnSpc>
                          </a:pPr>
                          <a:r>
                            <a:rPr lang="zh-CN" alt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初始化</a:t>
                          </a:r>
                          <a:r>
                            <a:rPr 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 </a:t>
                          </a:r>
                          <a14:m>
                            <m:oMath xmlns:m="http://schemas.openxmlformats.org/officeDocument/2006/math">
                              <m:r>
                                <a:rPr lang="en-US" sz="2000" b="0" i="0" u="none" strike="noStrike" kern="100" cap="none">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t>𝑂</m:t>
                              </m:r>
                              <m:d>
                                <m:dPr>
                                  <m:ctrlPr>
                                    <a:rPr lang="zh-CN" sz="2000" b="0" i="1" u="none" strike="noStrike" kern="100" cap="none">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ctrlPr>
                                </m:dPr>
                                <m:e>
                                  <m:r>
                                    <a:rPr lang="en-US" sz="2000" b="0" i="0" u="none" strike="noStrike" kern="100" cap="none">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t>0</m:t>
                                  </m:r>
                                </m:e>
                              </m:d>
                              <m:r>
                                <a:rPr lang="zh-CN" sz="2000" b="0" i="0" u="none" strike="noStrike" kern="100" cap="none">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t>←</m:t>
                              </m:r>
                              <m:r>
                                <a:rPr lang="en-US" sz="2000" b="0" i="0" u="none" strike="noStrike" kern="100" cap="none">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t>0</m:t>
                              </m:r>
                            </m:oMath>
                          </a14:m>
                          <a:r>
                            <a:rPr 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 </a:t>
                          </a:r>
                          <a14:m>
                            <m:oMath xmlns:m="http://schemas.openxmlformats.org/officeDocument/2006/math">
                              <m:r>
                                <a:rPr lang="en-US" sz="2000" b="0" i="0" u="none" strike="noStrike" kern="100" cap="none">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t>𝜃</m:t>
                              </m:r>
                              <m:r>
                                <a:rPr lang="zh-CN" sz="2000" b="0" i="0" u="none" strike="noStrike" kern="100" cap="none">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t>←</m:t>
                              </m:r>
                              <m:r>
                                <a:rPr lang="en-US" sz="2000" b="0" i="0" u="none" strike="noStrike" kern="100" cap="none">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t>𝑟𝑎𝑛𝑑𝑜𝑚</m:t>
                              </m:r>
                            </m:oMath>
                          </a14:m>
                          <a:r>
                            <a:rPr 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 </a:t>
                          </a:r>
                          <a:r>
                            <a:rPr lang="zh-CN" alt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经验重放库</a:t>
                          </a:r>
                          <a:r>
                            <a:rPr lang="zh-CN"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a:t>
                          </a:r>
                          <a:r>
                            <a:rPr 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null</a:t>
                          </a:r>
                          <a:endParaRPr lang="zh-CN"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1118839"/>
                      </a:ext>
                    </a:extLst>
                  </a:tr>
                  <a:tr h="226320">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for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每个时隙</a:t>
                          </a: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do</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3817467"/>
                      </a:ext>
                    </a:extLst>
                  </a:tr>
                  <a:tr h="226320">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for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每次迭代</a:t>
                          </a: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do</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5306538"/>
                      </a:ext>
                    </a:extLst>
                  </a:tr>
                  <a:tr h="226320">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观察状态</a:t>
                          </a: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14:m>
                            <m:oMath xmlns:m="http://schemas.openxmlformats.org/officeDocument/2006/math">
                              <m:sSub>
                                <m:sSubPr>
                                  <m:ctrlPr>
                                    <a:rPr lang="zh-CN" sz="20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𝑠</m:t>
                                  </m:r>
                                </m:e>
                                <m: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sub>
                              </m:sSub>
                            </m:oMath>
                          </a14:m>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根据</a:t>
                          </a:r>
                          <a14:m>
                            <m:oMath xmlns:m="http://schemas.openxmlformats.org/officeDocument/2006/math">
                              <m:sSub>
                                <m:sSubPr>
                                  <m:ctrlPr>
                                    <a:rPr lang="zh-CN" sz="20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𝐴</m:t>
                                  </m:r>
                                </m:e>
                                <m: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sub>
                              </m:s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𝜋</m:t>
                              </m:r>
                              <m:d>
                                <m:dPr>
                                  <m:sepChr m:val=""/>
                                  <m:ctrlPr>
                                    <a:rPr lang="zh-CN" sz="20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dPr>
                                <m:e>
                                  <m:sSub>
                                    <m:sSubPr>
                                      <m:ctrlPr>
                                        <a:rPr lang="zh-CN" sz="20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𝑆</m:t>
                                      </m:r>
                                    </m:e>
                                    <m: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sub>
                                  </m:sSub>
                                </m:e>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e>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 </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𝜃</m:t>
                                  </m:r>
                                </m:e>
                              </m:d>
                            </m:oMath>
                          </a14:m>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选择动作</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102694"/>
                      </a:ext>
                    </a:extLst>
                  </a:tr>
                  <a:tr h="226320">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采取动作</a:t>
                          </a:r>
                          <a14:m>
                            <m:oMath xmlns:m="http://schemas.openxmlformats.org/officeDocument/2006/math">
                              <m:sSub>
                                <m:sSubPr>
                                  <m:ctrlPr>
                                    <a:rPr lang="zh-CN" sz="20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𝑎</m:t>
                                  </m:r>
                                </m:e>
                                <m: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sub>
                              </m:sSub>
                            </m:oMath>
                          </a14:m>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计算当前奖励</a:t>
                          </a:r>
                          <a14:m>
                            <m:oMath xmlns:m="http://schemas.openxmlformats.org/officeDocument/2006/math">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𝑅</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𝑠</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𝑎</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oMath>
                          </a14:m>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5668172"/>
                      </a:ext>
                    </a:extLst>
                  </a:tr>
                  <a:tr h="226320">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更新</a:t>
                          </a: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14:m>
                            <m:oMath xmlns:m="http://schemas.openxmlformats.org/officeDocument/2006/math">
                              <m:sSub>
                                <m:sSubPr>
                                  <m:ctrlPr>
                                    <a:rPr lang="zh-CN" sz="20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𝑠</m:t>
                                  </m:r>
                                </m:e>
                                <m: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+1</m:t>
                                  </m:r>
                                </m:sub>
                              </m:sSub>
                              <m:r>
                                <a:rPr lang="zh-CN"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sSub>
                                <m:sSubPr>
                                  <m:ctrlPr>
                                    <a:rPr lang="zh-CN" sz="20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𝑠</m:t>
                                  </m:r>
                                </m:e>
                                <m: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sub>
                              </m:sSub>
                            </m:oMath>
                          </a14:m>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948101"/>
                      </a:ext>
                    </a:extLst>
                  </a:tr>
                  <a:tr h="226320">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将</a:t>
                          </a: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14:m>
                            <m:oMath xmlns:m="http://schemas.openxmlformats.org/officeDocument/2006/math">
                              <m:sSub>
                                <m:sSubPr>
                                  <m:ctrlPr>
                                    <a:rPr lang="zh-CN" sz="20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𝑠</m:t>
                                  </m:r>
                                </m:e>
                                <m: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sub>
                              </m:s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 </m:t>
                              </m:r>
                              <m:sSub>
                                <m:sSubPr>
                                  <m:ctrlPr>
                                    <a:rPr lang="zh-CN" sz="20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𝑎</m:t>
                                  </m:r>
                                </m:e>
                                <m: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sub>
                              </m:s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 </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𝑟</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 </m:t>
                              </m:r>
                              <m:sSub>
                                <m:sSubPr>
                                  <m:ctrlPr>
                                    <a:rPr lang="zh-CN" sz="20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𝑠</m:t>
                                  </m:r>
                                </m:e>
                                <m: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+1</m:t>
                                  </m:r>
                                </m:sub>
                              </m:sSub>
                            </m:oMath>
                          </a14:m>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加入经验重放库</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2390236"/>
                      </a:ext>
                    </a:extLst>
                  </a:tr>
                  <a:tr h="226320">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if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迭代达到一定值 </a:t>
                          </a: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then</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0554241"/>
                      </a:ext>
                    </a:extLst>
                  </a:tr>
                  <a:tr h="226320">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从经验重放库随机采样出一批数据集</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9677287"/>
                      </a:ext>
                    </a:extLst>
                  </a:tr>
                  <a:tr h="226320">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根据采样数据集训练神经网络</a:t>
                          </a:r>
                          <a:r>
                            <a:rPr lang="zh-CN" altLang="en-US" sz="2000" kern="100" baseline="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更新参数</a:t>
                          </a:r>
                          <a14:m>
                            <m:oMath xmlns:m="http://schemas.openxmlformats.org/officeDocument/2006/math">
                              <m:r>
                                <a:rPr lang="en-US" altLang="zh-CN" sz="2000" kern="100" smtClean="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𝜃</m:t>
                              </m:r>
                            </m:oMath>
                          </a14:m>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7701725"/>
                      </a:ext>
                    </a:extLst>
                  </a:tr>
                  <a:tr h="226320">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else </a:t>
                          </a:r>
                          <a:r>
                            <a:rPr lang="zh-CN" alt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根据</a:t>
                          </a:r>
                          <a14:m>
                            <m:oMath xmlns:m="http://schemas.openxmlformats.org/officeDocument/2006/math">
                              <m:r>
                                <a:rPr lang="zh-CN" altLang="en-US" sz="2000" b="0" i="0" u="none" strike="noStrike" kern="100" cap="none" dirty="0" smtClean="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sym typeface="Arial"/>
                                </a:rPr>
                                <m:t>贪心</m:t>
                              </m:r>
                            </m:oMath>
                          </a14:m>
                          <a:r>
                            <a:rPr lang="zh-CN" altLang="en-US" sz="2000" b="0" i="0" u="none" strike="noStrike" kern="100" cap="none"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策略</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选取动作</a:t>
                          </a:r>
                          <a14:m>
                            <m:oMath xmlns:m="http://schemas.openxmlformats.org/officeDocument/2006/math">
                              <m:sSub>
                                <m:sSubPr>
                                  <m:ctrlPr>
                                    <a:rPr lang="zh-CN" sz="20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𝑎</m:t>
                                  </m:r>
                                </m:e>
                                <m: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sub>
                              </m:sSub>
                              <m:r>
                                <a:rPr lang="zh-CN"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sSub>
                                <m:sSubPr>
                                  <m:ctrlPr>
                                    <a:rPr lang="zh-CN" sz="20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𝐴</m:t>
                                  </m:r>
                                </m:e>
                                <m: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𝑐</m:t>
                                  </m:r>
                                </m:sub>
                              </m:sSub>
                            </m:oMath>
                          </a14:m>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895334"/>
                      </a:ext>
                    </a:extLst>
                  </a:tr>
                  <a:tr h="226320">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end for</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4529199"/>
                      </a:ext>
                    </a:extLst>
                  </a:tr>
                  <a:tr h="246782">
                    <a:tc>
                      <a:txBody>
                        <a:bodyPr/>
                        <a:lstStyle/>
                        <a:p>
                          <a:pPr algn="just">
                            <a:lnSpc>
                              <a:spcPct val="105000"/>
                            </a:lnSpc>
                          </a:pP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更新能量消耗队列</a:t>
                          </a:r>
                          <a14:m>
                            <m:oMath xmlns:m="http://schemas.openxmlformats.org/officeDocument/2006/math">
                              <m:sSub>
                                <m:sSubPr>
                                  <m:ctrlPr>
                                    <a:rPr lang="zh-CN" sz="20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sSubPr>
                                <m:e>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𝑂</m:t>
                                  </m:r>
                                </m:e>
                                <m:sub>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𝑚</m:t>
                                  </m:r>
                                </m:sub>
                              </m:sSub>
                              <m:r>
                                <a:rPr lang="en-US" sz="2000" b="0" i="1" kern="100" smtClean="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r>
                                <a:rPr lang="en-US" sz="2000" b="0" i="1" kern="100" smtClean="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r>
                                <a:rPr lang="en-US" sz="2000" b="0" i="1" kern="100" smtClean="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+1)</m:t>
                              </m:r>
                            </m:oMath>
                          </a14:m>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1046809"/>
                      </a:ext>
                    </a:extLst>
                  </a:tr>
                  <a:tr h="226320">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end for</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3605725"/>
                      </a:ext>
                    </a:extLst>
                  </a:tr>
                  <a:tr h="0">
                    <a:tc>
                      <a:txBody>
                        <a:bodyPr/>
                        <a:lstStyle/>
                        <a:p>
                          <a:pPr algn="just">
                            <a:lnSpc>
                              <a:spcPct val="105000"/>
                            </a:lnSpc>
                          </a:pPr>
                          <a:r>
                            <a:rPr lang="en-US" alt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r</a:t>
                          </a: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eturn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卸载策略与休眠阈值</a:t>
                          </a: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14:m>
                            <m:oMath xmlns:m="http://schemas.openxmlformats.org/officeDocument/2006/math">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𝑂𝐹</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 </m:t>
                              </m:r>
                              <m:r>
                                <a:rPr lang="en-US" sz="20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𝑃𝐼</m:t>
                              </m:r>
                            </m:oMath>
                          </a14:m>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9418893"/>
                      </a:ext>
                    </a:extLst>
                  </a:tr>
                </a:tbl>
              </a:graphicData>
            </a:graphic>
          </p:graphicFrame>
        </mc:Choice>
        <mc:Fallback xmlns="">
          <p:graphicFrame>
            <p:nvGraphicFramePr>
              <p:cNvPr id="2" name="表格 1">
                <a:extLst>
                  <a:ext uri="{FF2B5EF4-FFF2-40B4-BE49-F238E27FC236}">
                    <a16:creationId xmlns:a16="http://schemas.microsoft.com/office/drawing/2014/main" id="{66E3B016-55EE-4512-9404-E25D466FD75C}"/>
                  </a:ext>
                </a:extLst>
              </p:cNvPr>
              <p:cNvGraphicFramePr>
                <a:graphicFrameLocks noGrp="1"/>
              </p:cNvGraphicFramePr>
              <p:nvPr>
                <p:extLst>
                  <p:ext uri="{D42A27DB-BD31-4B8C-83A1-F6EECF244321}">
                    <p14:modId xmlns:p14="http://schemas.microsoft.com/office/powerpoint/2010/main" val="2551097062"/>
                  </p:ext>
                </p:extLst>
              </p:nvPr>
            </p:nvGraphicFramePr>
            <p:xfrm>
              <a:off x="2882022" y="1518039"/>
              <a:ext cx="7818121" cy="5138433"/>
            </p:xfrm>
            <a:graphic>
              <a:graphicData uri="http://schemas.openxmlformats.org/drawingml/2006/table">
                <a:tbl>
                  <a:tblPr>
                    <a:tableStyleId>{5C22544A-7EE6-4342-B048-85BDC9FD1C3A}</a:tableStyleId>
                  </a:tblPr>
                  <a:tblGrid>
                    <a:gridCol w="7818121">
                      <a:extLst>
                        <a:ext uri="{9D8B030D-6E8A-4147-A177-3AD203B41FA5}">
                          <a16:colId xmlns:a16="http://schemas.microsoft.com/office/drawing/2014/main" val="4045889457"/>
                        </a:ext>
                      </a:extLst>
                    </a:gridCol>
                  </a:tblGrid>
                  <a:tr h="320236">
                    <a:tc>
                      <a:txBody>
                        <a:bodyPr/>
                        <a:lstStyle/>
                        <a:p>
                          <a:endParaRPr lang="zh-CN"/>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26415" b="-1537736"/>
                          </a:stretch>
                        </a:blipFill>
                      </a:tcPr>
                    </a:tc>
                    <a:extLst>
                      <a:ext uri="{0D108BD9-81ED-4DB2-BD59-A6C34878D82A}">
                        <a16:rowId xmlns:a16="http://schemas.microsoft.com/office/drawing/2014/main" val="311304018"/>
                      </a:ext>
                    </a:extLst>
                  </a:tr>
                  <a:tr h="299276">
                    <a:tc>
                      <a:txBody>
                        <a:bodyPr/>
                        <a:lstStyle/>
                        <a:p>
                          <a:endParaRPr lang="zh-CN"/>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136735" b="-1563265"/>
                          </a:stretch>
                        </a:blipFill>
                      </a:tcPr>
                    </a:tc>
                    <a:extLst>
                      <a:ext uri="{0D108BD9-81ED-4DB2-BD59-A6C34878D82A}">
                        <a16:rowId xmlns:a16="http://schemas.microsoft.com/office/drawing/2014/main" val="3360160843"/>
                      </a:ext>
                    </a:extLst>
                  </a:tr>
                  <a:tr h="299276">
                    <a:tc>
                      <a:txBody>
                        <a:bodyPr/>
                        <a:lstStyle/>
                        <a:p>
                          <a:endParaRPr lang="zh-CN"/>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236735" b="-1463265"/>
                          </a:stretch>
                        </a:blipFill>
                      </a:tcPr>
                    </a:tc>
                    <a:extLst>
                      <a:ext uri="{0D108BD9-81ED-4DB2-BD59-A6C34878D82A}">
                        <a16:rowId xmlns:a16="http://schemas.microsoft.com/office/drawing/2014/main" val="1661118839"/>
                      </a:ext>
                    </a:extLst>
                  </a:tr>
                  <a:tr h="299276">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for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每个时隙</a:t>
                          </a: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do</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3817467"/>
                      </a:ext>
                    </a:extLst>
                  </a:tr>
                  <a:tr h="299276">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for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每次迭代</a:t>
                          </a: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do</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5306538"/>
                      </a:ext>
                    </a:extLst>
                  </a:tr>
                  <a:tr h="299276">
                    <a:tc>
                      <a:txBody>
                        <a:bodyPr/>
                        <a:lstStyle/>
                        <a:p>
                          <a:endParaRPr lang="zh-CN"/>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536735" b="-1163265"/>
                          </a:stretch>
                        </a:blipFill>
                      </a:tcPr>
                    </a:tc>
                    <a:extLst>
                      <a:ext uri="{0D108BD9-81ED-4DB2-BD59-A6C34878D82A}">
                        <a16:rowId xmlns:a16="http://schemas.microsoft.com/office/drawing/2014/main" val="204102694"/>
                      </a:ext>
                    </a:extLst>
                  </a:tr>
                  <a:tr h="299276">
                    <a:tc>
                      <a:txBody>
                        <a:bodyPr/>
                        <a:lstStyle/>
                        <a:p>
                          <a:endParaRPr lang="zh-CN"/>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636735" b="-1063265"/>
                          </a:stretch>
                        </a:blipFill>
                      </a:tcPr>
                    </a:tc>
                    <a:extLst>
                      <a:ext uri="{0D108BD9-81ED-4DB2-BD59-A6C34878D82A}">
                        <a16:rowId xmlns:a16="http://schemas.microsoft.com/office/drawing/2014/main" val="975668172"/>
                      </a:ext>
                    </a:extLst>
                  </a:tr>
                  <a:tr h="299276">
                    <a:tc>
                      <a:txBody>
                        <a:bodyPr/>
                        <a:lstStyle/>
                        <a:p>
                          <a:endParaRPr lang="zh-CN"/>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736735" b="-963265"/>
                          </a:stretch>
                        </a:blipFill>
                      </a:tcPr>
                    </a:tc>
                    <a:extLst>
                      <a:ext uri="{0D108BD9-81ED-4DB2-BD59-A6C34878D82A}">
                        <a16:rowId xmlns:a16="http://schemas.microsoft.com/office/drawing/2014/main" val="94948101"/>
                      </a:ext>
                    </a:extLst>
                  </a:tr>
                  <a:tr h="299276">
                    <a:tc>
                      <a:txBody>
                        <a:bodyPr/>
                        <a:lstStyle/>
                        <a:p>
                          <a:endParaRPr lang="zh-CN"/>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836735" b="-863265"/>
                          </a:stretch>
                        </a:blipFill>
                      </a:tcPr>
                    </a:tc>
                    <a:extLst>
                      <a:ext uri="{0D108BD9-81ED-4DB2-BD59-A6C34878D82A}">
                        <a16:rowId xmlns:a16="http://schemas.microsoft.com/office/drawing/2014/main" val="122390236"/>
                      </a:ext>
                    </a:extLst>
                  </a:tr>
                  <a:tr h="299276">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if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迭代达到一定值 </a:t>
                          </a: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then</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0554241"/>
                      </a:ext>
                    </a:extLst>
                  </a:tr>
                  <a:tr h="299276">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从经验重放库随机采样出一批数据集</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9677287"/>
                      </a:ext>
                    </a:extLst>
                  </a:tr>
                  <a:tr h="299276">
                    <a:tc>
                      <a:txBody>
                        <a:bodyPr/>
                        <a:lstStyle/>
                        <a:p>
                          <a:endParaRPr lang="zh-CN"/>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1138776" b="-561224"/>
                          </a:stretch>
                        </a:blipFill>
                      </a:tcPr>
                    </a:tc>
                    <a:extLst>
                      <a:ext uri="{0D108BD9-81ED-4DB2-BD59-A6C34878D82A}">
                        <a16:rowId xmlns:a16="http://schemas.microsoft.com/office/drawing/2014/main" val="837701725"/>
                      </a:ext>
                    </a:extLst>
                  </a:tr>
                  <a:tr h="302070">
                    <a:tc>
                      <a:txBody>
                        <a:bodyPr/>
                        <a:lstStyle/>
                        <a:p>
                          <a:endParaRPr lang="zh-CN"/>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1238776" b="-461224"/>
                          </a:stretch>
                        </a:blipFill>
                      </a:tcPr>
                    </a:tc>
                    <a:extLst>
                      <a:ext uri="{0D108BD9-81ED-4DB2-BD59-A6C34878D82A}">
                        <a16:rowId xmlns:a16="http://schemas.microsoft.com/office/drawing/2014/main" val="283895334"/>
                      </a:ext>
                    </a:extLst>
                  </a:tr>
                  <a:tr h="299276">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    end for</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4529199"/>
                      </a:ext>
                    </a:extLst>
                  </a:tr>
                  <a:tr h="326263">
                    <a:tc>
                      <a:txBody>
                        <a:bodyPr/>
                        <a:lstStyle/>
                        <a:p>
                          <a:endParaRPr lang="zh-CN"/>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1305556" b="-227778"/>
                          </a:stretch>
                        </a:blipFill>
                      </a:tcPr>
                    </a:tc>
                    <a:extLst>
                      <a:ext uri="{0D108BD9-81ED-4DB2-BD59-A6C34878D82A}">
                        <a16:rowId xmlns:a16="http://schemas.microsoft.com/office/drawing/2014/main" val="2831046809"/>
                      </a:ext>
                    </a:extLst>
                  </a:tr>
                  <a:tr h="299276">
                    <a:tc>
                      <a:txBody>
                        <a:bodyPr/>
                        <a:lstStyle/>
                        <a:p>
                          <a:pPr algn="just">
                            <a:lnSpc>
                              <a:spcPct val="105000"/>
                            </a:lnSpc>
                          </a:pPr>
                          <a:r>
                            <a:rPr 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end for</a:t>
                          </a:r>
                          <a:endParaRPr 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3605725"/>
                      </a:ext>
                    </a:extLst>
                  </a:tr>
                  <a:tr h="299276">
                    <a:tc>
                      <a:txBody>
                        <a:bodyPr/>
                        <a:lstStyle/>
                        <a:p>
                          <a:endParaRPr lang="zh-CN"/>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1648980" b="-51020"/>
                          </a:stretch>
                        </a:blipFill>
                      </a:tcPr>
                    </a:tc>
                    <a:extLst>
                      <a:ext uri="{0D108BD9-81ED-4DB2-BD59-A6C34878D82A}">
                        <a16:rowId xmlns:a16="http://schemas.microsoft.com/office/drawing/2014/main" val="1199418893"/>
                      </a:ext>
                    </a:extLst>
                  </a:tr>
                </a:tbl>
              </a:graphicData>
            </a:graphic>
          </p:graphicFrame>
        </mc:Fallback>
      </mc:AlternateContent>
    </p:spTree>
    <p:extLst>
      <p:ext uri="{BB962C8B-B14F-4D97-AF65-F5344CB8AC3E}">
        <p14:creationId xmlns:p14="http://schemas.microsoft.com/office/powerpoint/2010/main" val="234213033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6463053" cy="1077218"/>
            <a:chOff x="0" y="351599"/>
            <a:chExt cx="4847290"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结果</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Result</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pic>
        <p:nvPicPr>
          <p:cNvPr id="12" name="图片 11">
            <a:extLst>
              <a:ext uri="{FF2B5EF4-FFF2-40B4-BE49-F238E27FC236}">
                <a16:creationId xmlns:a16="http://schemas.microsoft.com/office/drawing/2014/main" id="{C25AD421-8F7C-4504-A2F5-43E8E1985DA8}"/>
              </a:ext>
            </a:extLst>
          </p:cNvPr>
          <p:cNvPicPr>
            <a:picLocks noChangeAspect="1"/>
          </p:cNvPicPr>
          <p:nvPr/>
        </p:nvPicPr>
        <p:blipFill>
          <a:blip r:embed="rId6"/>
          <a:stretch>
            <a:fillRect/>
          </a:stretch>
        </p:blipFill>
        <p:spPr>
          <a:xfrm>
            <a:off x="591820" y="2292984"/>
            <a:ext cx="5359401" cy="2535272"/>
          </a:xfrm>
          <a:prstGeom prst="rect">
            <a:avLst/>
          </a:prstGeom>
        </p:spPr>
      </p:pic>
      <p:pic>
        <p:nvPicPr>
          <p:cNvPr id="13" name="图片 12">
            <a:extLst>
              <a:ext uri="{FF2B5EF4-FFF2-40B4-BE49-F238E27FC236}">
                <a16:creationId xmlns:a16="http://schemas.microsoft.com/office/drawing/2014/main" id="{27835284-E75A-4D92-9718-0EE9E1806BE9}"/>
              </a:ext>
            </a:extLst>
          </p:cNvPr>
          <p:cNvPicPr>
            <a:picLocks noChangeAspect="1"/>
          </p:cNvPicPr>
          <p:nvPr/>
        </p:nvPicPr>
        <p:blipFill>
          <a:blip r:embed="rId7"/>
          <a:stretch>
            <a:fillRect/>
          </a:stretch>
        </p:blipFill>
        <p:spPr>
          <a:xfrm>
            <a:off x="6240779" y="2292984"/>
            <a:ext cx="5134405" cy="2535272"/>
          </a:xfrm>
          <a:prstGeom prst="rect">
            <a:avLst/>
          </a:prstGeom>
        </p:spPr>
      </p:pic>
    </p:spTree>
    <p:extLst>
      <p:ext uri="{BB962C8B-B14F-4D97-AF65-F5344CB8AC3E}">
        <p14:creationId xmlns:p14="http://schemas.microsoft.com/office/powerpoint/2010/main" val="97678274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6463053" cy="1077218"/>
            <a:chOff x="0" y="351599"/>
            <a:chExt cx="4847290"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结果</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Result</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sp>
        <p:nvSpPr>
          <p:cNvPr id="11" name="文本框 10">
            <a:extLst>
              <a:ext uri="{FF2B5EF4-FFF2-40B4-BE49-F238E27FC236}">
                <a16:creationId xmlns:a16="http://schemas.microsoft.com/office/drawing/2014/main" id="{E8AB8171-E62B-42EA-A5D1-DD7528B9EF1E}"/>
              </a:ext>
            </a:extLst>
          </p:cNvPr>
          <p:cNvSpPr txBox="1"/>
          <p:nvPr/>
        </p:nvSpPr>
        <p:spPr>
          <a:xfrm>
            <a:off x="1103653" y="1791610"/>
            <a:ext cx="10390363" cy="3785652"/>
          </a:xfrm>
          <a:prstGeom prst="rect">
            <a:avLst/>
          </a:prstGeom>
          <a:noFill/>
        </p:spPr>
        <p:txBody>
          <a:bodyPr wrap="square">
            <a:spAutoFit/>
          </a:bodyPr>
          <a:lstStyle/>
          <a:p>
            <a:pPr indent="360000" algn="just">
              <a:buClr>
                <a:srgbClr val="000000"/>
              </a:buClr>
              <a:buFont typeface="Arial"/>
            </a:pPr>
            <a:endParaRPr lang="en-US" alt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endParaRPr>
          </a:p>
          <a:p>
            <a:pPr indent="360000" algn="just">
              <a:buClr>
                <a:srgbClr val="000000"/>
              </a:buClr>
              <a:buFont typeface="Arial"/>
            </a:pP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为对比本算法的效果，本文还将</a:t>
            </a:r>
            <a:r>
              <a:rPr lang="en-US" alt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COSC</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与以下四种任务卸载算法进行了比较：</a:t>
            </a:r>
          </a:p>
          <a:p>
            <a:pPr indent="360000" algn="just">
              <a:buClr>
                <a:srgbClr val="000000"/>
              </a:buClr>
              <a:buFont typeface="Arial"/>
            </a:pPr>
            <a:r>
              <a:rPr lang="en-US" alt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1.</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 终端到云卸载算法（</a:t>
            </a:r>
            <a:r>
              <a:rPr lang="en-US" alt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T2C</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）：不考虑边缘侧参与卸载功能，仅在云数据中心和终端之间做计算卸载来处理任务。</a:t>
            </a:r>
          </a:p>
          <a:p>
            <a:pPr indent="360000" algn="just">
              <a:buClr>
                <a:srgbClr val="000000"/>
              </a:buClr>
              <a:buFont typeface="Arial"/>
            </a:pPr>
            <a:r>
              <a:rPr lang="en-US" alt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2.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延迟优化（</a:t>
            </a:r>
            <a:r>
              <a:rPr lang="en-US" alt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D-</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最优）：只考虑计算卸载的延迟成本达到最优，而不考虑能耗的影响。</a:t>
            </a:r>
          </a:p>
          <a:p>
            <a:pPr indent="360000" algn="just">
              <a:buClr>
                <a:srgbClr val="000000"/>
              </a:buClr>
              <a:buFont typeface="Arial"/>
            </a:pPr>
            <a:r>
              <a:rPr lang="en-US" alt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3.</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 无休眠的云边端计算卸载方法（</a:t>
            </a:r>
            <a:r>
              <a:rPr lang="en-US" alt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CCWS</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）：考虑云边端的计算卸载，在计算卸载过程中，不考虑边缘服务器休眠。</a:t>
            </a:r>
            <a:endParaRPr lang="en-US" alt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endParaRPr>
          </a:p>
          <a:p>
            <a:pPr indent="360000" algn="just">
              <a:buClr>
                <a:srgbClr val="000000"/>
              </a:buClr>
              <a:buFont typeface="Arial"/>
            </a:pPr>
            <a:r>
              <a:rPr lang="en-US" alt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4. </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终端到边缘卸载算法（</a:t>
            </a:r>
            <a:r>
              <a:rPr lang="en-US" alt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T2E</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）：只在边缘和终端之间卸载，没有云的参与。</a:t>
            </a:r>
          </a:p>
          <a:p>
            <a:pPr indent="360000" algn="just">
              <a:buClr>
                <a:srgbClr val="000000"/>
              </a:buClr>
              <a:buFont typeface="Arial"/>
            </a:pP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本文提出的</a:t>
            </a:r>
            <a:r>
              <a:rPr lang="en-US" altLang="zh-CN"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COSC</a:t>
            </a:r>
            <a:r>
              <a:rPr lang="zh-CN" altLang="en-US" sz="20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Arial"/>
              </a:rPr>
              <a:t>算法，从能耗管理和时延优化两个方面来对任务进行云边端的计算卸载，能耗管理主要表现在对网络整体能耗的降低，以及终端的能量供应的限制，时延优化主要体现在降低整体长期平均时延，保证单个任务完成时间在允许时延内。此外，本文观察到网络中出现的服务器闲置造成能量损耗，因此加入了边缘节点的休眠来进一步节约能耗。</a:t>
            </a:r>
          </a:p>
        </p:txBody>
      </p:sp>
    </p:spTree>
    <p:extLst>
      <p:ext uri="{BB962C8B-B14F-4D97-AF65-F5344CB8AC3E}">
        <p14:creationId xmlns:p14="http://schemas.microsoft.com/office/powerpoint/2010/main" val="41386797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6463053" cy="1077218"/>
            <a:chOff x="0" y="351599"/>
            <a:chExt cx="4847290"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论文主要内容</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Content</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sp>
        <p:nvSpPr>
          <p:cNvPr id="11" name="文本框 10">
            <a:extLst>
              <a:ext uri="{FF2B5EF4-FFF2-40B4-BE49-F238E27FC236}">
                <a16:creationId xmlns:a16="http://schemas.microsoft.com/office/drawing/2014/main" id="{427DB8E2-469B-40DE-ABAD-80D35D142548}"/>
              </a:ext>
            </a:extLst>
          </p:cNvPr>
          <p:cNvSpPr txBox="1"/>
          <p:nvPr/>
        </p:nvSpPr>
        <p:spPr>
          <a:xfrm>
            <a:off x="911640" y="1730635"/>
            <a:ext cx="10370820" cy="4401205"/>
          </a:xfrm>
          <a:prstGeom prst="rect">
            <a:avLst/>
          </a:prstGeom>
          <a:noFill/>
        </p:spPr>
        <p:txBody>
          <a:bodyPr wrap="square">
            <a:spAutoFit/>
          </a:bodyPr>
          <a:lstStyle/>
          <a:p>
            <a:pPr indent="720000" algn="just"/>
            <a:r>
              <a:rPr lang="zh-CN"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这篇论文主要研究</a:t>
            </a:r>
            <a:r>
              <a:rPr lang="zh-CN" altLang="zh-CN" sz="2800" dirty="0">
                <a:solidFill>
                  <a:schemeClr val="accent6"/>
                </a:solidFill>
                <a:latin typeface="宋刻本字体" panose="02000000000000000000" pitchFamily="2" charset="-122"/>
                <a:ea typeface="宋刻本字体" panose="02000000000000000000" pitchFamily="2" charset="-122"/>
                <a:cs typeface="Calibri" panose="020F0502020204030204" pitchFamily="34" charset="0"/>
                <a:sym typeface="Calibri" panose="020F0502020204030204" pitchFamily="34" charset="0"/>
              </a:rPr>
              <a:t>了</a:t>
            </a:r>
            <a:r>
              <a:rPr lang="zh-CN" altLang="zh-CN"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sym typeface="Calibri" panose="020F0502020204030204" pitchFamily="34" charset="0"/>
              </a:rPr>
              <a:t>无服务计算中的事件感知算法</a:t>
            </a:r>
            <a:r>
              <a:rPr lang="zh-CN"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。这种算法</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可以</a:t>
            </a:r>
            <a:r>
              <a:rPr lang="zh-CN"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根据事件发生的类型与</a:t>
            </a:r>
            <a:r>
              <a:rPr lang="zh-CN"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Roboto Condensed Light"/>
              </a:rPr>
              <a:t>属性</a:t>
            </a:r>
            <a:r>
              <a:rPr lang="zh-CN"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，将事件分配给移动终端、边缘设备、云服务器</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等不同的处理设备</a:t>
            </a:r>
            <a:r>
              <a:rPr lang="zh-CN"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使</a:t>
            </a:r>
            <a:r>
              <a:rPr lang="zh-CN" altLang="en-US"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“云</a:t>
            </a:r>
            <a:r>
              <a:rPr lang="en-US" altLang="zh-CN"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a:t>
            </a:r>
            <a:r>
              <a:rPr lang="zh-CN" altLang="en-US"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边</a:t>
            </a:r>
            <a:r>
              <a:rPr lang="en-US" altLang="zh-CN"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a:t>
            </a:r>
            <a:r>
              <a:rPr lang="zh-CN" altLang="en-US"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端”三体协同</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，构成适用于多变环境的</a:t>
            </a:r>
            <a:r>
              <a:rPr lang="zh-CN" altLang="en-US"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算力网络</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indent="720000" algn="just"/>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这种架构可以根据环境进行</a:t>
            </a:r>
            <a:r>
              <a:rPr lang="zh-CN" altLang="zh-CN"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自适应</a:t>
            </a:r>
            <a:r>
              <a:rPr lang="zh-CN" altLang="en-US"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感知决策</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，这有利于节约计算资源、提高资源利用率，构建更极速、更经济、同时确保安全性和稳定性的网络传输服务。</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indent="720000" algn="just"/>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在基于</a:t>
            </a:r>
            <a:r>
              <a:rPr lang="zh-CN" altLang="en-US"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休眠控制的云边端协同网络计算卸载算法</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a:t>
            </a:r>
            <a:r>
              <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COSC</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）的基础上，利用</a:t>
            </a:r>
            <a:r>
              <a:rPr lang="zh-CN" altLang="en-US"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深度学习</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方法在典型应用环境下验证了</a:t>
            </a:r>
            <a:r>
              <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COSC</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的有效性，并与其他方法进行了比较。</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6463053" cy="1077218"/>
            <a:chOff x="0" y="351599"/>
            <a:chExt cx="4847290"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总结</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Summary</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sp>
        <p:nvSpPr>
          <p:cNvPr id="11" name="文本框 10">
            <a:extLst>
              <a:ext uri="{FF2B5EF4-FFF2-40B4-BE49-F238E27FC236}">
                <a16:creationId xmlns:a16="http://schemas.microsoft.com/office/drawing/2014/main" id="{C4D87BFA-8E5F-46F7-8FEE-2DBE4F427B54}"/>
              </a:ext>
            </a:extLst>
          </p:cNvPr>
          <p:cNvSpPr txBox="1"/>
          <p:nvPr/>
        </p:nvSpPr>
        <p:spPr>
          <a:xfrm>
            <a:off x="2209801" y="1758524"/>
            <a:ext cx="8219700" cy="4401205"/>
          </a:xfrm>
          <a:prstGeom prst="rect">
            <a:avLst/>
          </a:prstGeom>
          <a:noFill/>
        </p:spPr>
        <p:txBody>
          <a:bodyPr wrap="square">
            <a:spAutoFit/>
          </a:bodyPr>
          <a:lstStyle/>
          <a:p>
            <a:pPr indent="360000" algn="just">
              <a:buClr>
                <a:srgbClr val="000000"/>
              </a:buClr>
              <a:buFont typeface="Arial"/>
            </a:pPr>
            <a:r>
              <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COSC</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利用云边端计算卸载完成跨网段资源分配，该算法首先根据业务需求建立基于服务器休眠的计算卸载问题模型，然后根据随机优化方法建立基于能量消耗队列的跨时隙能耗模型，之后基于强化学习求解卸载问题。</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indent="360000" algn="just">
              <a:buClr>
                <a:srgbClr val="000000"/>
              </a:buClr>
              <a:buFont typeface="Arial"/>
            </a:pP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最后，改变设置仿真系统参数并和其他算法对比，实验结果表明通过设计的算法根据卸载的综合成本考虑将任务卸载到终端、边缘服务器或者云平台上处理，可以有效地节约能耗，高效分配终端设备、边缘平台和云平台资源，满足网络低时延需求。</a:t>
            </a:r>
          </a:p>
        </p:txBody>
      </p:sp>
    </p:spTree>
    <p:extLst>
      <p:ext uri="{BB962C8B-B14F-4D97-AF65-F5344CB8AC3E}">
        <p14:creationId xmlns:p14="http://schemas.microsoft.com/office/powerpoint/2010/main" val="255717301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4294967295"/>
          </p:nvPr>
        </p:nvSpPr>
        <p:spPr>
          <a:xfrm>
            <a:off x="4937760" y="4836297"/>
            <a:ext cx="6577440" cy="1428496"/>
          </a:xfrm>
          <a:prstGeom prst="rect">
            <a:avLst/>
          </a:prstGeom>
        </p:spPr>
        <p:txBody>
          <a:bodyPr spcFirstLastPara="1" wrap="square" lIns="121900" tIns="121900" rIns="121900" bIns="121900" anchor="b" anchorCtr="0">
            <a:noAutofit/>
          </a:bodyPr>
          <a:lstStyle/>
          <a:p>
            <a:pPr marL="0" indent="0" algn="r"/>
            <a:r>
              <a:rPr lang="zh-CN" altLang="en-US"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答辩人：胡钧耀</a:t>
            </a:r>
            <a:endParaRPr lang="en-US" altLang="zh-CN"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endParaRPr>
          </a:p>
          <a:p>
            <a:pPr marL="0" indent="0" algn="r"/>
            <a:r>
              <a:rPr lang="zh-CN" altLang="en-US"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指导老师：徐东红</a:t>
            </a:r>
            <a:endParaRPr lang="en-US" altLang="zh-CN"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endParaRPr>
          </a:p>
          <a:p>
            <a:pPr marL="0" indent="0" algn="r"/>
            <a:r>
              <a:rPr lang="zh-CN" altLang="en-US"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日期：</a:t>
            </a:r>
            <a:r>
              <a:rPr lang="en-US" altLang="zh-CN"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2021</a:t>
            </a:r>
            <a:r>
              <a:rPr lang="zh-CN" altLang="en-US"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年</a:t>
            </a:r>
            <a:r>
              <a:rPr lang="en-US" altLang="zh-CN"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11</a:t>
            </a:r>
            <a:r>
              <a:rPr lang="zh-CN" altLang="en-US"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月</a:t>
            </a:r>
            <a:r>
              <a:rPr lang="en-US" altLang="zh-CN"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25</a:t>
            </a:r>
            <a:r>
              <a:rPr lang="zh-CN" altLang="en-US"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rPr>
              <a:t>日</a:t>
            </a:r>
            <a:endParaRPr sz="2667"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sym typeface="Exo 2"/>
            </a:endParaRPr>
          </a:p>
        </p:txBody>
      </p:sp>
      <p:sp>
        <p:nvSpPr>
          <p:cNvPr id="137" name="Google Shape;137;p28"/>
          <p:cNvSpPr txBox="1">
            <a:spLocks noGrp="1"/>
          </p:cNvSpPr>
          <p:nvPr>
            <p:ph type="ctrTitle" idx="4294967295"/>
          </p:nvPr>
        </p:nvSpPr>
        <p:spPr>
          <a:xfrm>
            <a:off x="1565760" y="1561447"/>
            <a:ext cx="9339840" cy="2629553"/>
          </a:xfrm>
          <a:prstGeom prst="rect">
            <a:avLst/>
          </a:prstGeom>
        </p:spPr>
        <p:txBody>
          <a:bodyPr spcFirstLastPara="1" wrap="square" lIns="121900" tIns="121900" rIns="121900" bIns="121900" anchor="b" anchorCtr="0">
            <a:noAutofit/>
          </a:bodyPr>
          <a:lstStyle/>
          <a:p>
            <a:pPr algn="ctr"/>
            <a:r>
              <a:rPr lang="zh-CN" altLang="en-US" sz="4800" b="0" dirty="0">
                <a:solidFill>
                  <a:schemeClr val="accent6"/>
                </a:solidFill>
                <a:latin typeface="宋刻本字体" panose="02000000000000000000" pitchFamily="2" charset="-122"/>
                <a:ea typeface="宋刻本字体" panose="02000000000000000000" pitchFamily="2" charset="-122"/>
              </a:rPr>
              <a:t>请老师批评指正！</a:t>
            </a:r>
            <a:br>
              <a:rPr lang="en-US" altLang="zh-CN" sz="3200" b="0" dirty="0">
                <a:solidFill>
                  <a:schemeClr val="accent6"/>
                </a:solidFill>
                <a:latin typeface="宋刻本字体" panose="02000000000000000000" pitchFamily="2" charset="-122"/>
                <a:ea typeface="宋刻本字体" panose="02000000000000000000" pitchFamily="2" charset="-122"/>
              </a:rPr>
            </a:br>
            <a:r>
              <a:rPr lang="zh-CN" altLang="en-US" sz="2800" b="0" dirty="0">
                <a:solidFill>
                  <a:schemeClr val="accent6"/>
                </a:solidFill>
                <a:latin typeface="宋刻本字体" panose="02000000000000000000" pitchFamily="2" charset="-122"/>
                <a:ea typeface="宋刻本字体" panose="02000000000000000000" pitchFamily="2" charset="-122"/>
              </a:rPr>
              <a:t>无服务计算中的事件感知算法</a:t>
            </a:r>
            <a:br>
              <a:rPr lang="en-US" altLang="zh-CN" sz="2800" b="0" dirty="0">
                <a:solidFill>
                  <a:schemeClr val="accent6"/>
                </a:solidFill>
                <a:latin typeface="宋刻本字体" panose="02000000000000000000" pitchFamily="2" charset="-122"/>
                <a:ea typeface="宋刻本字体" panose="02000000000000000000" pitchFamily="2" charset="-122"/>
              </a:rPr>
            </a:br>
            <a:r>
              <a:rPr lang="en-US" altLang="zh-CN" sz="2800" b="0" dirty="0">
                <a:solidFill>
                  <a:schemeClr val="accent6"/>
                </a:solidFill>
                <a:latin typeface="宋刻本字体" panose="02000000000000000000" pitchFamily="2" charset="-122"/>
                <a:ea typeface="宋刻本字体" panose="02000000000000000000" pitchFamily="2" charset="-122"/>
              </a:rPr>
              <a:t>Event-awareness Algorithm in</a:t>
            </a:r>
            <a:br>
              <a:rPr lang="zh-CN" altLang="zh-CN" sz="2800" b="0" dirty="0">
                <a:solidFill>
                  <a:schemeClr val="accent6"/>
                </a:solidFill>
                <a:latin typeface="宋刻本字体" panose="02000000000000000000" pitchFamily="2" charset="-122"/>
                <a:ea typeface="宋刻本字体" panose="02000000000000000000" pitchFamily="2" charset="-122"/>
              </a:rPr>
            </a:br>
            <a:r>
              <a:rPr lang="en-US" altLang="zh-CN" sz="2800" b="0" dirty="0">
                <a:solidFill>
                  <a:schemeClr val="accent6"/>
                </a:solidFill>
                <a:latin typeface="宋刻本字体" panose="02000000000000000000" pitchFamily="2" charset="-122"/>
                <a:ea typeface="宋刻本字体" panose="02000000000000000000" pitchFamily="2" charset="-122"/>
              </a:rPr>
              <a:t>Serverless Computing</a:t>
            </a:r>
            <a:endParaRPr sz="2800" b="0" dirty="0">
              <a:solidFill>
                <a:schemeClr val="accent6"/>
              </a:solidFill>
              <a:latin typeface="宋刻本字体" panose="02000000000000000000" pitchFamily="2" charset="-122"/>
              <a:ea typeface="宋刻本字体" panose="02000000000000000000" pitchFamily="2" charset="-122"/>
            </a:endParaRPr>
          </a:p>
        </p:txBody>
      </p:sp>
      <p:grpSp>
        <p:nvGrpSpPr>
          <p:cNvPr id="6" name="组合 5">
            <a:extLst>
              <a:ext uri="{FF2B5EF4-FFF2-40B4-BE49-F238E27FC236}">
                <a16:creationId xmlns:a16="http://schemas.microsoft.com/office/drawing/2014/main" id="{54F45C68-1741-4E0E-894A-99E4E586E5EE}"/>
              </a:ext>
            </a:extLst>
          </p:cNvPr>
          <p:cNvGrpSpPr/>
          <p:nvPr/>
        </p:nvGrpSpPr>
        <p:grpSpPr>
          <a:xfrm>
            <a:off x="9745697" y="245591"/>
            <a:ext cx="2044928" cy="1030259"/>
            <a:chOff x="3597104" y="212723"/>
            <a:chExt cx="2264161" cy="1169571"/>
          </a:xfrm>
        </p:grpSpPr>
        <p:pic>
          <p:nvPicPr>
            <p:cNvPr id="3" name="图片 2">
              <a:extLst>
                <a:ext uri="{FF2B5EF4-FFF2-40B4-BE49-F238E27FC236}">
                  <a16:creationId xmlns:a16="http://schemas.microsoft.com/office/drawing/2014/main" id="{5BD7981F-EAA7-4E38-9025-5FB9C921E925}"/>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5" name="图片 4">
              <a:extLst>
                <a:ext uri="{FF2B5EF4-FFF2-40B4-BE49-F238E27FC236}">
                  <a16:creationId xmlns:a16="http://schemas.microsoft.com/office/drawing/2014/main" id="{91A13FDB-E4B3-47B7-982A-B81AA5B68544}"/>
                </a:ext>
              </a:extLst>
            </p:cNvPr>
            <p:cNvPicPr>
              <a:picLocks noChangeAspect="1"/>
            </p:cNvPicPr>
            <p:nvPr/>
          </p:nvPicPr>
          <p:blipFill>
            <a:blip r:embed="rId5">
              <a:extLst>
                <a:ext uri="{BEBA8EAE-BF5A-486C-A8C5-ECC9F3942E4B}">
                  <a14:imgProps xmlns:a14="http://schemas.microsoft.com/office/drawing/2010/main">
                    <a14:imgLayer r:embed="rId6">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spTree>
    <p:extLst>
      <p:ext uri="{BB962C8B-B14F-4D97-AF65-F5344CB8AC3E}">
        <p14:creationId xmlns:p14="http://schemas.microsoft.com/office/powerpoint/2010/main" val="27843191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anim calcmode="lin" valueType="num">
                                      <p:cBhvr>
                                        <p:cTn id="8" dur="1000" fill="hold"/>
                                        <p:tgtEl>
                                          <p:spTgt spid="137"/>
                                        </p:tgtEl>
                                        <p:attrNameLst>
                                          <p:attrName>ppt_x</p:attrName>
                                        </p:attrNameLst>
                                      </p:cBhvr>
                                      <p:tavLst>
                                        <p:tav tm="0">
                                          <p:val>
                                            <p:strVal val="#ppt_x"/>
                                          </p:val>
                                        </p:tav>
                                        <p:tav tm="100000">
                                          <p:val>
                                            <p:strVal val="#ppt_x"/>
                                          </p:val>
                                        </p:tav>
                                      </p:tavLst>
                                    </p:anim>
                                    <p:anim calcmode="lin" valueType="num">
                                      <p:cBhvr>
                                        <p:cTn id="9"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6">
                                            <p:txEl>
                                              <p:pRg st="0" end="0"/>
                                            </p:txEl>
                                          </p:spTgt>
                                        </p:tgtEl>
                                        <p:attrNameLst>
                                          <p:attrName>style.visibility</p:attrName>
                                        </p:attrNameLst>
                                      </p:cBhvr>
                                      <p:to>
                                        <p:strVal val="visible"/>
                                      </p:to>
                                    </p:set>
                                    <p:animEffect transition="in" filter="fade">
                                      <p:cBhvr>
                                        <p:cTn id="14" dur="1000"/>
                                        <p:tgtEl>
                                          <p:spTgt spid="136">
                                            <p:txEl>
                                              <p:pRg st="0" end="0"/>
                                            </p:txEl>
                                          </p:spTgt>
                                        </p:tgtEl>
                                      </p:cBhvr>
                                    </p:animEffect>
                                    <p:anim calcmode="lin" valueType="num">
                                      <p:cBhvr>
                                        <p:cTn id="15"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6">
                                            <p:txEl>
                                              <p:pRg st="1" end="1"/>
                                            </p:txEl>
                                          </p:spTgt>
                                        </p:tgtEl>
                                        <p:attrNameLst>
                                          <p:attrName>style.visibility</p:attrName>
                                        </p:attrNameLst>
                                      </p:cBhvr>
                                      <p:to>
                                        <p:strVal val="visible"/>
                                      </p:to>
                                    </p:set>
                                    <p:animEffect transition="in" filter="fade">
                                      <p:cBhvr>
                                        <p:cTn id="21" dur="1000"/>
                                        <p:tgtEl>
                                          <p:spTgt spid="136">
                                            <p:txEl>
                                              <p:pRg st="1" end="1"/>
                                            </p:txEl>
                                          </p:spTgt>
                                        </p:tgtEl>
                                      </p:cBhvr>
                                    </p:animEffect>
                                    <p:anim calcmode="lin" valueType="num">
                                      <p:cBhvr>
                                        <p:cTn id="22" dur="1000" fill="hold"/>
                                        <p:tgtEl>
                                          <p:spTgt spid="13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6">
                                            <p:txEl>
                                              <p:pRg st="2" end="2"/>
                                            </p:txEl>
                                          </p:spTgt>
                                        </p:tgtEl>
                                        <p:attrNameLst>
                                          <p:attrName>style.visibility</p:attrName>
                                        </p:attrNameLst>
                                      </p:cBhvr>
                                      <p:to>
                                        <p:strVal val="visible"/>
                                      </p:to>
                                    </p:set>
                                    <p:animEffect transition="in" filter="fade">
                                      <p:cBhvr>
                                        <p:cTn id="28" dur="1000"/>
                                        <p:tgtEl>
                                          <p:spTgt spid="136">
                                            <p:txEl>
                                              <p:pRg st="2" end="2"/>
                                            </p:txEl>
                                          </p:spTgt>
                                        </p:tgtEl>
                                      </p:cBhvr>
                                    </p:animEffect>
                                    <p:anim calcmode="lin" valueType="num">
                                      <p:cBhvr>
                                        <p:cTn id="29" dur="1000" fill="hold"/>
                                        <p:tgtEl>
                                          <p:spTgt spid="13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P spid="1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6463053" cy="1077218"/>
            <a:chOff x="0" y="351599"/>
            <a:chExt cx="4847290"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研究背景</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Research Background</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sp>
        <p:nvSpPr>
          <p:cNvPr id="11" name="文本框 10">
            <a:extLst>
              <a:ext uri="{FF2B5EF4-FFF2-40B4-BE49-F238E27FC236}">
                <a16:creationId xmlns:a16="http://schemas.microsoft.com/office/drawing/2014/main" id="{53B7CA1A-5EEA-4ACE-B982-B5EF67C28A1E}"/>
              </a:ext>
            </a:extLst>
          </p:cNvPr>
          <p:cNvSpPr txBox="1"/>
          <p:nvPr/>
        </p:nvSpPr>
        <p:spPr>
          <a:xfrm>
            <a:off x="1585060" y="2101612"/>
            <a:ext cx="9021879" cy="3539430"/>
          </a:xfrm>
          <a:prstGeom prst="rect">
            <a:avLst/>
          </a:prstGeom>
          <a:noFill/>
        </p:spPr>
        <p:txBody>
          <a:bodyPr wrap="square">
            <a:spAutoFit/>
          </a:bodyPr>
          <a:lstStyle/>
          <a:p>
            <a:pPr marL="457200" indent="-457200">
              <a:buFont typeface="Arial" panose="020B0604020202020204" pitchFamily="34" charset="0"/>
              <a:buChar char="•"/>
            </a:pP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无服务器计算：极大地改变了运行软件应用程序的成本模型，但缺乏标准化和生态系统的成熟度</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457200" indent="-457200">
              <a:buFont typeface="Arial" panose="020B0604020202020204" pitchFamily="34" charset="0"/>
              <a:buChar char="•"/>
            </a:pP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场景举例（互动直播）：端上进行视频计算，大量消耗端的算力，对终端的性能要求很高且耗电量很大，将计算放在云中心，又面临高昂的视频传输成本</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457200" indent="-457200">
              <a:buFont typeface="Arial" panose="020B0604020202020204" pitchFamily="34" charset="0"/>
              <a:buChar char="•"/>
            </a:pP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终端算力上移、云端算力下沉，在边缘形成算力融合，</a:t>
            </a: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云</a:t>
            </a:r>
            <a:r>
              <a:rPr lang="en-US" altLang="zh-CN"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a:t>
            </a: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边</a:t>
            </a:r>
            <a:r>
              <a:rPr lang="en-US" altLang="zh-CN"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a:t>
            </a: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端三体协同架构</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将会发挥重要的作用，三体相辅相成、协调发展，助力行业的数字化转型</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p:txBody>
      </p:sp>
    </p:spTree>
    <p:extLst>
      <p:ext uri="{BB962C8B-B14F-4D97-AF65-F5344CB8AC3E}">
        <p14:creationId xmlns:p14="http://schemas.microsoft.com/office/powerpoint/2010/main" val="269464157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8063344" cy="1077218"/>
            <a:chOff x="0" y="351599"/>
            <a:chExt cx="6047508"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38" y="351599"/>
              <a:ext cx="5219770" cy="853276"/>
            </a:xfrm>
            <a:prstGeom prst="rect">
              <a:avLst/>
            </a:prstGeom>
            <a:noFill/>
            <a:ln w="9525">
              <a:noFill/>
              <a:miter lim="800000"/>
              <a:headEnd/>
              <a:tailEnd/>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云计算与边缘计算</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a:spcBef>
                  <a:spcPct val="0"/>
                </a:spcBef>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Cloud Computing &amp; Edge Computing</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sp>
        <p:nvSpPr>
          <p:cNvPr id="12" name="文本框 11">
            <a:extLst>
              <a:ext uri="{FF2B5EF4-FFF2-40B4-BE49-F238E27FC236}">
                <a16:creationId xmlns:a16="http://schemas.microsoft.com/office/drawing/2014/main" id="{5BA1B4C8-5266-46FC-8D82-DF2E0D102C0A}"/>
              </a:ext>
            </a:extLst>
          </p:cNvPr>
          <p:cNvSpPr txBox="1"/>
          <p:nvPr/>
        </p:nvSpPr>
        <p:spPr>
          <a:xfrm>
            <a:off x="1231680" y="2050675"/>
            <a:ext cx="10370820" cy="3970318"/>
          </a:xfrm>
          <a:prstGeom prst="rect">
            <a:avLst/>
          </a:prstGeom>
          <a:noFill/>
        </p:spPr>
        <p:txBody>
          <a:bodyPr wrap="square">
            <a:spAutoFit/>
          </a:bodyPr>
          <a:lstStyle/>
          <a:p>
            <a:pPr indent="720000" algn="just"/>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基于云计算的方式无法满足很多场景的实际需求：</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AutoNum type="arabicPeriod"/>
            </a:pPr>
            <a:r>
              <a:rPr lang="zh-CN" altLang="en-US" sz="2800" dirty="0">
                <a:latin typeface="宋刻本字体" panose="02000000000000000000" pitchFamily="2" charset="-122"/>
                <a:ea typeface="宋刻本字体" panose="02000000000000000000" pitchFamily="2" charset="-122"/>
                <a:cs typeface="Calibri" panose="020F0502020204030204" pitchFamily="34" charset="0"/>
              </a:rPr>
              <a:t>当前</a:t>
            </a:r>
            <a:r>
              <a:rPr lang="zh-CN" altLang="en-US"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海量数据</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对网络带宽造成巨大压力</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AutoNum type="arabicPeriod"/>
            </a:pP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联网设备对于</a:t>
            </a:r>
            <a:r>
              <a:rPr lang="zh-CN" altLang="en-US"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低时延、协同工作需求</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增加</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AutoNum type="arabicPeriod"/>
            </a:pP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联网设备涉及</a:t>
            </a:r>
            <a:r>
              <a:rPr lang="zh-CN" altLang="en-US"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个人隐私与安全</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indent="720000" algn="just"/>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云计算和边缘计算的差别主要在于，云计算有着最多的计算机资源，适合完成对</a:t>
            </a:r>
            <a:r>
              <a:rPr lang="zh-CN" altLang="en-US"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计算资源要求极高</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的应用，例如训练一个图像识别的神经网络；边缘计算有着</a:t>
            </a:r>
            <a:r>
              <a:rPr lang="zh-CN" altLang="en-US" sz="2800"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略少的计算资源</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，但由于占着黄金地段，适合完成对时延要求极高的应用，例如用刚才训练好的模型来识别眼前看到的人是谁。</a:t>
            </a:r>
          </a:p>
        </p:txBody>
      </p:sp>
    </p:spTree>
    <p:extLst>
      <p:ext uri="{BB962C8B-B14F-4D97-AF65-F5344CB8AC3E}">
        <p14:creationId xmlns:p14="http://schemas.microsoft.com/office/powerpoint/2010/main" val="211009455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9310256" cy="1077218"/>
            <a:chOff x="0" y="351599"/>
            <a:chExt cx="6982692"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6154952" cy="853276"/>
            </a:xfrm>
            <a:prstGeom prst="rect">
              <a:avLst/>
            </a:prstGeom>
            <a:noFill/>
            <a:ln w="9525">
              <a:noFill/>
              <a:miter lim="800000"/>
              <a:headEnd/>
              <a:tailEnd/>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“云</a:t>
              </a: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a:t>
              </a: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边</a:t>
              </a: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a:t>
              </a: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端”协同网络</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Cloud-edge-mobile Collaborative Network</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sp>
        <p:nvSpPr>
          <p:cNvPr id="12" name="文本框 11">
            <a:extLst>
              <a:ext uri="{FF2B5EF4-FFF2-40B4-BE49-F238E27FC236}">
                <a16:creationId xmlns:a16="http://schemas.microsoft.com/office/drawing/2014/main" id="{5BA1B4C8-5266-46FC-8D82-DF2E0D102C0A}"/>
              </a:ext>
            </a:extLst>
          </p:cNvPr>
          <p:cNvSpPr txBox="1"/>
          <p:nvPr/>
        </p:nvSpPr>
        <p:spPr>
          <a:xfrm>
            <a:off x="911640" y="2246024"/>
            <a:ext cx="10370820" cy="2677656"/>
          </a:xfrm>
          <a:prstGeom prst="rect">
            <a:avLst/>
          </a:prstGeom>
          <a:noFill/>
        </p:spPr>
        <p:txBody>
          <a:bodyPr wrap="square">
            <a:spAutoFit/>
          </a:bodyPr>
          <a:lstStyle/>
          <a:p>
            <a:pPr marL="457200" indent="-457200" algn="just">
              <a:buFont typeface="Arial" panose="020B0604020202020204" pitchFamily="34" charset="0"/>
              <a:buChar char="•"/>
            </a:pP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阿里：</a:t>
            </a:r>
            <a:r>
              <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Link IoT Edge</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（广泛兼容各种</a:t>
            </a:r>
            <a:r>
              <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IoT</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应用层数据采集协议）</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457200" indent="-457200" algn="just">
              <a:buFont typeface="Arial" panose="020B0604020202020204" pitchFamily="34" charset="0"/>
              <a:buChar char="•"/>
            </a:pP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腾讯：</a:t>
            </a:r>
            <a:r>
              <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CDN Edge</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（中心平台负载均衡、内容分发、调度）</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457200" indent="-457200" algn="just">
              <a:buFont typeface="Arial" panose="020B0604020202020204" pitchFamily="34" charset="0"/>
              <a:buChar char="•"/>
            </a:pP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百度：</a:t>
            </a:r>
            <a:r>
              <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BIE</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（“云管理，端计算”的端云一体解决方案）</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457200" indent="-457200" algn="just">
              <a:buFont typeface="Arial" panose="020B0604020202020204" pitchFamily="34" charset="0"/>
              <a:buChar char="•"/>
            </a:pP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华为：</a:t>
            </a:r>
            <a:r>
              <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IEF </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（将</a:t>
            </a:r>
            <a:r>
              <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AI</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及数据分析以轻量化方式从云端部署到边缘）</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457200" indent="-457200" algn="just">
              <a:buFont typeface="Arial" panose="020B0604020202020204" pitchFamily="34" charset="0"/>
              <a:buChar char="•"/>
            </a:pP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电信：</a:t>
            </a:r>
            <a:r>
              <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MEC</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（利用无线接入网络就近提供电信用户所需服务和云端计算功能，实现计算及存储资源的弹性利用）</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p:txBody>
      </p:sp>
    </p:spTree>
    <p:extLst>
      <p:ext uri="{BB962C8B-B14F-4D97-AF65-F5344CB8AC3E}">
        <p14:creationId xmlns:p14="http://schemas.microsoft.com/office/powerpoint/2010/main" val="354160281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9310256" cy="1077218"/>
            <a:chOff x="0" y="351599"/>
            <a:chExt cx="6982692"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6154952" cy="853276"/>
            </a:xfrm>
            <a:prstGeom prst="rect">
              <a:avLst/>
            </a:prstGeom>
            <a:noFill/>
            <a:ln w="9525">
              <a:noFill/>
              <a:miter lim="800000"/>
              <a:headEnd/>
              <a:tailEnd/>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需求指标</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Demand Factors</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sp>
        <p:nvSpPr>
          <p:cNvPr id="12" name="文本框 11">
            <a:extLst>
              <a:ext uri="{FF2B5EF4-FFF2-40B4-BE49-F238E27FC236}">
                <a16:creationId xmlns:a16="http://schemas.microsoft.com/office/drawing/2014/main" id="{5BA1B4C8-5266-46FC-8D82-DF2E0D102C0A}"/>
              </a:ext>
            </a:extLst>
          </p:cNvPr>
          <p:cNvSpPr txBox="1"/>
          <p:nvPr/>
        </p:nvSpPr>
        <p:spPr>
          <a:xfrm>
            <a:off x="911640" y="1730635"/>
            <a:ext cx="10370820" cy="4401205"/>
          </a:xfrm>
          <a:prstGeom prst="rect">
            <a:avLst/>
          </a:prstGeom>
          <a:noFill/>
        </p:spPr>
        <p:txBody>
          <a:bodyPr wrap="square">
            <a:spAutoFit/>
          </a:bodyPr>
          <a:lstStyle/>
          <a:p>
            <a:pPr indent="720000" algn="just"/>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由于不同的应用场景，服务质量需求不同，所以我们需要根据应用场景及其需求对计算设备进行选择决策。我们选取了下列主要的相关需求指标：</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Font typeface="+mj-lt"/>
              <a:buAutoNum type="arabicPeriod"/>
            </a:pP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算力</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：一个任务需要的</a:t>
            </a:r>
            <a:r>
              <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CPU</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计算周期数</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Font typeface="+mj-lt"/>
              <a:buAutoNum type="arabicPeriod"/>
            </a:pP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时延</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：生成任务到获取处理任务的结果所花费的时间</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Font typeface="+mj-lt"/>
              <a:buAutoNum type="arabicPeriod"/>
            </a:pP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数据容量</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：据计算，平均每人每天产生的数据高达</a:t>
            </a:r>
            <a:r>
              <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1.5GB</a:t>
            </a:r>
          </a:p>
          <a:p>
            <a:pPr marL="514350" indent="-514350" algn="just">
              <a:buFont typeface="+mj-lt"/>
              <a:buAutoNum type="arabicPeriod"/>
            </a:pP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费用代价</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：根据实时业务的变化多维度自动实现灵活策略</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Font typeface="+mj-lt"/>
              <a:buAutoNum type="arabicPeriod"/>
            </a:pP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能耗需求</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：设备执行任务时所消耗的能量，计算与传输能耗</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Font typeface="+mj-lt"/>
              <a:buAutoNum type="arabicPeriod"/>
            </a:pP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服务质量</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：服务的可靠性、公平性</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Font typeface="+mj-lt"/>
              <a:buAutoNum type="arabicPeriod"/>
            </a:pP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安全性</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：数据丢失或者信息泄露等问题</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p:txBody>
      </p:sp>
    </p:spTree>
    <p:extLst>
      <p:ext uri="{BB962C8B-B14F-4D97-AF65-F5344CB8AC3E}">
        <p14:creationId xmlns:p14="http://schemas.microsoft.com/office/powerpoint/2010/main" val="131172079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9310256" cy="1077218"/>
            <a:chOff x="0" y="351599"/>
            <a:chExt cx="6982692"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6154952" cy="853276"/>
            </a:xfrm>
            <a:prstGeom prst="rect">
              <a:avLst/>
            </a:prstGeom>
            <a:noFill/>
            <a:ln w="9525">
              <a:noFill/>
              <a:miter lim="800000"/>
              <a:headEnd/>
              <a:tailEnd/>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应用场景</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Application Scenarios</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sp>
        <p:nvSpPr>
          <p:cNvPr id="12" name="文本框 11">
            <a:extLst>
              <a:ext uri="{FF2B5EF4-FFF2-40B4-BE49-F238E27FC236}">
                <a16:creationId xmlns:a16="http://schemas.microsoft.com/office/drawing/2014/main" id="{5BA1B4C8-5266-46FC-8D82-DF2E0D102C0A}"/>
              </a:ext>
            </a:extLst>
          </p:cNvPr>
          <p:cNvSpPr txBox="1"/>
          <p:nvPr/>
        </p:nvSpPr>
        <p:spPr>
          <a:xfrm>
            <a:off x="1627920" y="2157355"/>
            <a:ext cx="10370820" cy="3108543"/>
          </a:xfrm>
          <a:prstGeom prst="rect">
            <a:avLst/>
          </a:prstGeom>
          <a:noFill/>
        </p:spPr>
        <p:txBody>
          <a:bodyPr wrap="square">
            <a:spAutoFit/>
          </a:bodyPr>
          <a:lstStyle/>
          <a:p>
            <a:pPr indent="720000" algn="just"/>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具体的场景需求如下：</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Font typeface="+mj-lt"/>
              <a:buAutoNum type="arabicPeriod"/>
            </a:pP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智能交通</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：算力、时延、数据容量、能耗、服务质量</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Font typeface="+mj-lt"/>
              <a:buAutoNum type="arabicPeriod"/>
            </a:pP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智慧医疗</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：时延、能耗、数据容量、安全性</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Font typeface="+mj-lt"/>
              <a:buAutoNum type="arabicPeriod"/>
            </a:pP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智能灾难救援</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：时延、能耗</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Font typeface="+mj-lt"/>
              <a:buAutoNum type="arabicPeriod"/>
            </a:pP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智能电网</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：算力、时延、数据容量、能耗、安全性</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Font typeface="+mj-lt"/>
              <a:buAutoNum type="arabicPeriod"/>
            </a:pP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智能家居</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：时延、费用代价、能耗、安全性、服务质量</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a:p>
            <a:pPr marL="514350" indent="-514350" algn="just">
              <a:buFont typeface="+mj-lt"/>
              <a:buAutoNum type="arabicPeriod"/>
            </a:pP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智能教育</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：算力、费用代价、服务质量</a:t>
            </a:r>
            <a:endParaRPr lang="en-US" altLang="zh-CN"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endParaRPr>
          </a:p>
        </p:txBody>
      </p:sp>
    </p:spTree>
    <p:extLst>
      <p:ext uri="{BB962C8B-B14F-4D97-AF65-F5344CB8AC3E}">
        <p14:creationId xmlns:p14="http://schemas.microsoft.com/office/powerpoint/2010/main" val="346376598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6463053" cy="1077218"/>
            <a:chOff x="0" y="351599"/>
            <a:chExt cx="4847290"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32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COSC </a:t>
              </a:r>
              <a:r>
                <a:rPr lang="zh-CN" altLang="en-US" sz="32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方法介绍</a:t>
              </a:r>
              <a:endParaRPr lang="en-US" altLang="zh-CN" sz="32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COSC Introduction</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p:sp>
        <p:nvSpPr>
          <p:cNvPr id="12" name="文本框 11">
            <a:extLst>
              <a:ext uri="{FF2B5EF4-FFF2-40B4-BE49-F238E27FC236}">
                <a16:creationId xmlns:a16="http://schemas.microsoft.com/office/drawing/2014/main" id="{6DACE128-3988-495E-9A3C-6FF35F695590}"/>
              </a:ext>
            </a:extLst>
          </p:cNvPr>
          <p:cNvSpPr txBox="1"/>
          <p:nvPr/>
        </p:nvSpPr>
        <p:spPr>
          <a:xfrm>
            <a:off x="592974" y="1689989"/>
            <a:ext cx="11006051" cy="4401205"/>
          </a:xfrm>
          <a:prstGeom prst="rect">
            <a:avLst/>
          </a:prstGeom>
          <a:noFill/>
        </p:spPr>
        <p:txBody>
          <a:bodyPr wrap="square">
            <a:spAutoFit/>
          </a:bodyPr>
          <a:lstStyle/>
          <a:p>
            <a:pPr indent="720000" algn="just"/>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基于休眠控制的云边端协同网络计算卸载算法（</a:t>
            </a:r>
            <a:r>
              <a:rPr lang="en-US" altLang="zh-CN"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COSC</a:t>
            </a: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首先结合相关业务建立了云边端各个网段的</a:t>
            </a: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时延能耗模型</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，并且采用负载率和休眠阈值相结合控制服务器休眠以节约能耗，然后设计基于服务器休眠的</a:t>
            </a: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计算卸载问题</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模型。进而基于随机系统优化理论求解该模型，考虑任务的时间维度信息，设计基于能量消耗队列的</a:t>
            </a: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跨时隙能量管理模型</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，将长期能耗优化问题转化为一个时隙内的卸载优化问题。而且，通过能量消耗队列计算排队时延，从而扩展标准李雅普诺夫技术，允许任务作业长度长于一个时隙，满足多元化的计算需求。最后利用</a:t>
            </a:r>
            <a:r>
              <a:rPr lang="zh-CN" altLang="en-US" sz="2800" kern="100" dirty="0">
                <a:solidFill>
                  <a:srgbClr val="F46970"/>
                </a:solidFill>
                <a:latin typeface="宋刻本字体" panose="02000000000000000000" pitchFamily="2" charset="-122"/>
                <a:ea typeface="宋刻本字体" panose="02000000000000000000" pitchFamily="2" charset="-122"/>
                <a:cs typeface="Times New Roman" panose="02020603050405020304" pitchFamily="18" charset="0"/>
              </a:rPr>
              <a:t>强化学习方法</a:t>
            </a:r>
            <a:r>
              <a:rPr lang="zh-CN" altLang="en-US" sz="2800" kern="100" dirty="0">
                <a:solidFill>
                  <a:schemeClr val="accent6"/>
                </a:solidFill>
                <a:latin typeface="宋刻本字体" panose="02000000000000000000" pitchFamily="2" charset="-122"/>
                <a:ea typeface="宋刻本字体" panose="02000000000000000000" pitchFamily="2" charset="-122"/>
                <a:cs typeface="Times New Roman" panose="02020603050405020304" pitchFamily="18" charset="0"/>
              </a:rPr>
              <a:t>解决计算卸载决策问题，根据环境信息得到的经验，做出接近最优解决策。</a:t>
            </a:r>
          </a:p>
        </p:txBody>
      </p:sp>
    </p:spTree>
    <p:extLst>
      <p:ext uri="{BB962C8B-B14F-4D97-AF65-F5344CB8AC3E}">
        <p14:creationId xmlns:p14="http://schemas.microsoft.com/office/powerpoint/2010/main" val="171628403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8A811B4-6C54-4422-9B92-77E7D64E51EF}"/>
              </a:ext>
            </a:extLst>
          </p:cNvPr>
          <p:cNvGrpSpPr/>
          <p:nvPr/>
        </p:nvGrpSpPr>
        <p:grpSpPr>
          <a:xfrm>
            <a:off x="0" y="475611"/>
            <a:ext cx="6463053" cy="1077218"/>
            <a:chOff x="0" y="351599"/>
            <a:chExt cx="4847290" cy="853276"/>
          </a:xfrm>
          <a:solidFill>
            <a:schemeClr val="bg1">
              <a:alpha val="65000"/>
            </a:schemeClr>
          </a:solidFill>
        </p:grpSpPr>
        <p:sp>
          <p:nvSpPr>
            <p:cNvPr id="4104" name="矩形 1">
              <a:extLst>
                <a:ext uri="{FF2B5EF4-FFF2-40B4-BE49-F238E27FC236}">
                  <a16:creationId xmlns:a16="http://schemas.microsoft.com/office/drawing/2014/main" id="{AEA78720-99E9-48E5-9E48-786EDF84767D}"/>
                </a:ext>
              </a:extLst>
            </p:cNvPr>
            <p:cNvSpPr>
              <a:spLocks noChangeArrowheads="1"/>
            </p:cNvSpPr>
            <p:nvPr/>
          </p:nvSpPr>
          <p:spPr bwMode="auto">
            <a:xfrm>
              <a:off x="0" y="447675"/>
              <a:ext cx="683730" cy="685505"/>
            </a:xfrm>
            <a:prstGeom prst="rect">
              <a:avLst/>
            </a:prstGeom>
            <a:solidFill>
              <a:srgbClr val="F469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4105" name="TextBox 2">
              <a:extLst>
                <a:ext uri="{FF2B5EF4-FFF2-40B4-BE49-F238E27FC236}">
                  <a16:creationId xmlns:a16="http://schemas.microsoft.com/office/drawing/2014/main" id="{328CB4AF-DBA9-4EA7-A08D-D50238ED9081}"/>
                </a:ext>
              </a:extLst>
            </p:cNvPr>
            <p:cNvSpPr>
              <a:spLocks noChangeArrowheads="1"/>
            </p:cNvSpPr>
            <p:nvPr/>
          </p:nvSpPr>
          <p:spPr bwMode="auto">
            <a:xfrm>
              <a:off x="827740" y="351599"/>
              <a:ext cx="4019550" cy="853276"/>
            </a:xfrm>
            <a:prstGeom prst="rect">
              <a:avLst/>
            </a:prstGeom>
            <a:noFill/>
            <a:ln w="9525">
              <a:no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系统建模</a:t>
              </a:r>
              <a:endPar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endParaRPr>
            </a:p>
            <a:p>
              <a:pPr eaLnBrk="1" hangingPunct="1">
                <a:spcBef>
                  <a:spcPct val="0"/>
                </a:spcBef>
                <a:buFont typeface="Arial" panose="020B0604020202020204" pitchFamily="34" charset="0"/>
                <a:buNone/>
              </a:pPr>
              <a:r>
                <a:rPr lang="en-US" altLang="zh-CN" dirty="0">
                  <a:solidFill>
                    <a:srgbClr val="F46970"/>
                  </a:solidFill>
                  <a:latin typeface="宋刻本字体" panose="02000000000000000000" pitchFamily="2" charset="-122"/>
                  <a:ea typeface="宋刻本字体" panose="02000000000000000000" pitchFamily="2" charset="-122"/>
                  <a:cs typeface="Calibri" panose="020F0502020204030204" pitchFamily="34" charset="0"/>
                </a:rPr>
                <a:t>System Modeling</a:t>
              </a:r>
            </a:p>
          </p:txBody>
        </p:sp>
      </p:grpSp>
      <p:grpSp>
        <p:nvGrpSpPr>
          <p:cNvPr id="7" name="组合 6">
            <a:extLst>
              <a:ext uri="{FF2B5EF4-FFF2-40B4-BE49-F238E27FC236}">
                <a16:creationId xmlns:a16="http://schemas.microsoft.com/office/drawing/2014/main" id="{538EE6D1-63D7-468C-A21A-4E0A7245F40C}"/>
              </a:ext>
            </a:extLst>
          </p:cNvPr>
          <p:cNvGrpSpPr/>
          <p:nvPr/>
        </p:nvGrpSpPr>
        <p:grpSpPr>
          <a:xfrm>
            <a:off x="9745697" y="245591"/>
            <a:ext cx="2044928" cy="1030259"/>
            <a:chOff x="3597104" y="212723"/>
            <a:chExt cx="2264161" cy="1169571"/>
          </a:xfrm>
        </p:grpSpPr>
        <p:pic>
          <p:nvPicPr>
            <p:cNvPr id="8" name="图片 7">
              <a:extLst>
                <a:ext uri="{FF2B5EF4-FFF2-40B4-BE49-F238E27FC236}">
                  <a16:creationId xmlns:a16="http://schemas.microsoft.com/office/drawing/2014/main" id="{998C96CC-F9A0-4198-B17F-CE4564ACD7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548"/>
                      </a14:imgEffect>
                      <a14:imgEffect>
                        <a14:saturation sat="70000"/>
                      </a14:imgEffect>
                      <a14:imgEffect>
                        <a14:brightnessContrast bright="10000" contrast="-13000"/>
                      </a14:imgEffect>
                    </a14:imgLayer>
                  </a14:imgProps>
                </a:ext>
              </a:extLst>
            </a:blip>
            <a:stretch>
              <a:fillRect/>
            </a:stretch>
          </p:blipFill>
          <p:spPr>
            <a:xfrm>
              <a:off x="4691694" y="212723"/>
              <a:ext cx="1169571" cy="1169571"/>
            </a:xfrm>
            <a:prstGeom prst="rect">
              <a:avLst/>
            </a:prstGeom>
          </p:spPr>
        </p:pic>
        <p:pic>
          <p:nvPicPr>
            <p:cNvPr id="9" name="图片 8">
              <a:extLst>
                <a:ext uri="{FF2B5EF4-FFF2-40B4-BE49-F238E27FC236}">
                  <a16:creationId xmlns:a16="http://schemas.microsoft.com/office/drawing/2014/main" id="{3B257069-F040-46AB-B373-1A9430E8780E}"/>
                </a:ext>
              </a:extLst>
            </p:cNvPr>
            <p:cNvPicPr>
              <a:picLocks noChangeAspect="1"/>
            </p:cNvPicPr>
            <p:nvPr/>
          </p:nvPicPr>
          <p:blipFill>
            <a:blip r:embed="rId4">
              <a:extLst>
                <a:ext uri="{BEBA8EAE-BF5A-486C-A8C5-ECC9F3942E4B}">
                  <a14:imgProps xmlns:a14="http://schemas.microsoft.com/office/drawing/2010/main">
                    <a14:imgLayer r:embed="rId5">
                      <a14:imgEffect>
                        <a14:saturation sat="220000"/>
                      </a14:imgEffect>
                      <a14:imgEffect>
                        <a14:brightnessContrast contrast="-10000"/>
                      </a14:imgEffect>
                    </a14:imgLayer>
                  </a14:imgProps>
                </a:ext>
              </a:extLst>
            </a:blip>
            <a:stretch>
              <a:fillRect/>
            </a:stretch>
          </p:blipFill>
          <p:spPr>
            <a:xfrm>
              <a:off x="3597104" y="269123"/>
              <a:ext cx="1056770" cy="1056770"/>
            </a:xfrm>
            <a:prstGeom prst="rect">
              <a:avLst/>
            </a:prstGeom>
          </p:spPr>
        </p:pic>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BEC4078-5DEB-4D06-9C50-421F62FF55DE}"/>
                  </a:ext>
                </a:extLst>
              </p:cNvPr>
              <p:cNvSpPr txBox="1"/>
              <p:nvPr/>
            </p:nvSpPr>
            <p:spPr>
              <a:xfrm>
                <a:off x="1386850" y="2162429"/>
                <a:ext cx="9800706" cy="3539430"/>
              </a:xfrm>
              <a:prstGeom prst="rect">
                <a:avLst/>
              </a:prstGeom>
              <a:noFill/>
            </p:spPr>
            <p:txBody>
              <a:bodyPr wrap="square">
                <a:spAutoFit/>
              </a:bodyPr>
              <a:lstStyle/>
              <a:p>
                <a:pPr indent="720000" algn="just"/>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系统在时域上被划分为若干时隙。时隙集合用</a:t>
                </a:r>
                <a14:m>
                  <m:oMath xmlns:m="http://schemas.openxmlformats.org/officeDocument/2006/math">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𝑡</m:t>
                    </m:r>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d>
                      <m:dPr>
                        <m:begChr m:val=""/>
                        <m:endChr m:val="}"/>
                        <m:ctrlPr>
                          <a:rPr lang="zh-CN" altLang="zh-CN" sz="28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ctrlPr>
                      </m:dPr>
                      <m:e>
                        <m:r>
                          <m:rPr>
                            <m:lit/>
                          </m:rP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 1, 2, …, </m:t>
                        </m:r>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𝑇</m:t>
                        </m:r>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 </m:t>
                        </m:r>
                      </m:e>
                    </m:d>
                  </m:oMath>
                </a14:m>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表示</a:t>
                </a:r>
                <a14:m>
                  <m:oMath xmlns:m="http://schemas.openxmlformats.org/officeDocument/2006/math">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𝑙</m:t>
                    </m:r>
                  </m:oMath>
                </a14:m>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，每个时隙的长度为</a:t>
                </a:r>
                <a14:m>
                  <m:oMath xmlns:m="http://schemas.openxmlformats.org/officeDocument/2006/math">
                    <m:r>
                      <a:rPr lang="en-US" altLang="zh-CN" sz="2800"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𝑙</m:t>
                    </m:r>
                    <m:r>
                      <a:rPr lang="en-US" altLang="zh-CN" sz="2800" i="1" kern="10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m:t> </m:t>
                    </m:r>
                  </m:oMath>
                </a14:m>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a:t>
                </a:r>
                <a:r>
                  <a:rPr lang="zh-CN" altLang="en-US"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数据在第</a:t>
                </a:r>
                <a14:m>
                  <m:oMath xmlns:m="http://schemas.openxmlformats.org/officeDocument/2006/math">
                    <m:r>
                      <a:rPr lang="en-US" altLang="zh-CN" sz="2800" b="0" i="1" kern="100" smtClean="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𝑡</m:t>
                    </m:r>
                    <m:r>
                      <a:rPr lang="en-US" altLang="zh-CN" sz="2800" b="0" i="0" kern="100" smtClean="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m:t>
                    </m:r>
                    <m:r>
                      <a:rPr lang="en-US" altLang="zh-CN" sz="2800" b="0" i="1" kern="100" smtClean="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1</m:t>
                    </m:r>
                  </m:oMath>
                </a14:m>
                <a:r>
                  <a:rPr lang="zh-CN" altLang="en-US"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个时隙内生成，然后从第</a:t>
                </a:r>
                <a14:m>
                  <m:oMath xmlns:m="http://schemas.openxmlformats.org/officeDocument/2006/math">
                    <m:r>
                      <a:rPr lang="en-US" altLang="zh-CN" sz="2800" i="1"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𝑡</m:t>
                    </m:r>
                  </m:oMath>
                </a14:m>
                <a:r>
                  <a:rPr lang="zh-CN" altLang="en-US"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个时隙资源分配模块开始决定卸载决策。</a:t>
                </a:r>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通过卸载决策下发指令将事件产生的任务卸载到本地终端、边缘节点、云平台上处理。不同任务所需的执行时间是不同的，也就是说，有些任务可能</a:t>
                </a:r>
                <a:r>
                  <a:rPr lang="zh-CN" altLang="en-US"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无法在一个时隙的时间长度</a:t>
                </a:r>
                <a14:m>
                  <m:oMath xmlns:m="http://schemas.openxmlformats.org/officeDocument/2006/math">
                    <m:r>
                      <a:rPr lang="en-US" altLang="zh-CN" sz="2800" kern="10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m:t>𝑙</m:t>
                    </m:r>
                  </m:oMath>
                </a14:m>
                <a:r>
                  <a:rPr lang="zh-CN" altLang="en-US"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内完成</a:t>
                </a:r>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，将在下一个时隙继续被处理，如果上一个时隙内的任务还没有执行完，必须</a:t>
                </a:r>
                <a:r>
                  <a:rPr lang="zh-CN" altLang="en-US" sz="2800" kern="100" dirty="0">
                    <a:solidFill>
                      <a:srgbClr val="F46970"/>
                    </a:solidFill>
                    <a:latin typeface="Cambria Math" panose="02040503050406030204" pitchFamily="18" charset="0"/>
                    <a:ea typeface="宋刻本字体" panose="02000000000000000000" pitchFamily="2" charset="-122"/>
                    <a:cs typeface="Times New Roman" panose="02020603050405020304" pitchFamily="18" charset="0"/>
                  </a:rPr>
                  <a:t>考虑排队延迟</a:t>
                </a:r>
                <a:r>
                  <a:rPr lang="zh-CN" altLang="en-US" sz="2800" kern="100" dirty="0">
                    <a:solidFill>
                      <a:schemeClr val="accent6"/>
                    </a:solidFill>
                    <a:latin typeface="Cambria Math" panose="02040503050406030204" pitchFamily="18" charset="0"/>
                    <a:ea typeface="宋刻本字体" panose="02000000000000000000" pitchFamily="2" charset="-122"/>
                    <a:cs typeface="Times New Roman" panose="02020603050405020304" pitchFamily="18" charset="0"/>
                  </a:rPr>
                  <a:t>。</a:t>
                </a:r>
              </a:p>
            </p:txBody>
          </p:sp>
        </mc:Choice>
        <mc:Fallback xmlns="">
          <p:sp>
            <p:nvSpPr>
              <p:cNvPr id="11" name="文本框 10">
                <a:extLst>
                  <a:ext uri="{FF2B5EF4-FFF2-40B4-BE49-F238E27FC236}">
                    <a16:creationId xmlns:a16="http://schemas.microsoft.com/office/drawing/2014/main" id="{7BEC4078-5DEB-4D06-9C50-421F62FF55DE}"/>
                  </a:ext>
                </a:extLst>
              </p:cNvPr>
              <p:cNvSpPr txBox="1">
                <a:spLocks noRot="1" noChangeAspect="1" noMove="1" noResize="1" noEditPoints="1" noAdjustHandles="1" noChangeArrowheads="1" noChangeShapeType="1" noTextEdit="1"/>
              </p:cNvSpPr>
              <p:nvPr/>
            </p:nvSpPr>
            <p:spPr>
              <a:xfrm>
                <a:off x="1386850" y="2162429"/>
                <a:ext cx="9800706" cy="3539430"/>
              </a:xfrm>
              <a:prstGeom prst="rect">
                <a:avLst/>
              </a:prstGeom>
              <a:blipFill>
                <a:blip r:embed="rId6"/>
                <a:stretch>
                  <a:fillRect l="-1307" t="-2069" r="-4978" b="-37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880397"/>
      </p:ext>
    </p:extLst>
  </p:cSld>
  <p:clrMapOvr>
    <a:masterClrMapping/>
  </p:clrMapOvr>
  <p:transition spd="med">
    <p:pull/>
  </p:transition>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1885</Words>
  <Application>Microsoft Office PowerPoint</Application>
  <PresentationFormat>宽屏</PresentationFormat>
  <Paragraphs>115</Paragraphs>
  <Slides>21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宋刻本字体</vt:lpstr>
      <vt:lpstr>宋体</vt:lpstr>
      <vt:lpstr>Arial</vt:lpstr>
      <vt:lpstr>Cambria Math</vt:lpstr>
      <vt:lpstr>Tech Newsletter by Slidesgo</vt:lpstr>
      <vt:lpstr>无服务计算中的事件感知算法 Event-awareness Algorithm in Serverless Computing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请老师批评指正！ 无服务计算中的事件感知算法 Event-awareness Algorithm in Serverless Computing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开学以来进度总结与计划</dc:title>
  <dc:creator>Hu Junyao</dc:creator>
  <cp:lastModifiedBy>Hu Junyao</cp:lastModifiedBy>
  <cp:revision>7</cp:revision>
  <dcterms:created xsi:type="dcterms:W3CDTF">2021-10-15T11:31:12Z</dcterms:created>
  <dcterms:modified xsi:type="dcterms:W3CDTF">2021-11-28T07:17:36Z</dcterms:modified>
</cp:coreProperties>
</file>