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3">
  <p:sldMasterIdLst>
    <p:sldMasterId id="2147483673" r:id="rId1"/>
    <p:sldMasterId id="2147483685" r:id="rId2"/>
  </p:sldMasterIdLst>
  <p:notesMasterIdLst>
    <p:notesMasterId r:id="rId15"/>
  </p:notesMasterIdLst>
  <p:sldIdLst>
    <p:sldId id="401" r:id="rId3"/>
    <p:sldId id="402" r:id="rId4"/>
    <p:sldId id="403" r:id="rId5"/>
    <p:sldId id="404" r:id="rId6"/>
    <p:sldId id="405" r:id="rId7"/>
    <p:sldId id="406" r:id="rId8"/>
    <p:sldId id="407" r:id="rId9"/>
    <p:sldId id="408" r:id="rId10"/>
    <p:sldId id="409" r:id="rId11"/>
    <p:sldId id="410" r:id="rId12"/>
    <p:sldId id="411" r:id="rId13"/>
    <p:sldId id="41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800000"/>
    <a:srgbClr val="000099"/>
    <a:srgbClr val="00CC66"/>
    <a:srgbClr val="008000"/>
    <a:srgbClr val="00CC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653" autoAdjust="0"/>
  </p:normalViewPr>
  <p:slideViewPr>
    <p:cSldViewPr snapToGrid="0">
      <p:cViewPr>
        <p:scale>
          <a:sx n="69" d="100"/>
          <a:sy n="69" d="100"/>
        </p:scale>
        <p:origin x="-1173" y="-3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265968-3E96-41FC-B277-246A3571C1E4}" type="datetimeFigureOut">
              <a:rPr lang="zh-CN" altLang="en-US" smtClean="0"/>
              <a:pPr/>
              <a:t>2021/12/1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F93AC-31B7-4497-A63F-51C5082138C4}" type="slidenum">
              <a:rPr lang="zh-CN" altLang="en-US" smtClean="0"/>
              <a:pPr/>
              <a:t>‹#›</a:t>
            </a:fld>
            <a:endParaRPr lang="zh-CN" altLang="en-US"/>
          </a:p>
        </p:txBody>
      </p:sp>
    </p:spTree>
    <p:extLst>
      <p:ext uri="{BB962C8B-B14F-4D97-AF65-F5344CB8AC3E}">
        <p14:creationId xmlns:p14="http://schemas.microsoft.com/office/powerpoint/2010/main" val="234160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a:t>
            </a:r>
            <a:endParaRPr lang="en-US" altLang="zh-CN" dirty="0" smtClean="0"/>
          </a:p>
          <a:p>
            <a:r>
              <a:rPr lang="en-US" altLang="zh-CN" dirty="0" smtClean="0"/>
              <a:t>Lambda</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Java 语言（第4章 运算符与表达式）</a:t>
            </a:r>
            <a:endParaRPr lang="zh-CN" altLang="en-US"/>
          </a:p>
        </p:txBody>
      </p:sp>
      <p:sp>
        <p:nvSpPr>
          <p:cNvPr id="5" name="日期占位符 4"/>
          <p:cNvSpPr>
            <a:spLocks noGrp="1"/>
          </p:cNvSpPr>
          <p:nvPr>
            <p:ph type="dt" idx="11"/>
          </p:nvPr>
        </p:nvSpPr>
        <p:spPr/>
        <p:txBody>
          <a:bodyPr/>
          <a:lstStyle/>
          <a:p>
            <a:pPr>
              <a:defRPr/>
            </a:pPr>
            <a:fld id="{DA633DDB-0826-42A1-8089-B14C65821F43}" type="datetime1">
              <a:rPr lang="zh-CN" altLang="en-US" smtClean="0"/>
              <a:pPr>
                <a:defRPr/>
              </a:pPr>
              <a:t>2021/12/1</a:t>
            </a:fld>
            <a:endParaRPr lang="en-US" altLang="zh-CN"/>
          </a:p>
        </p:txBody>
      </p:sp>
      <p:sp>
        <p:nvSpPr>
          <p:cNvPr id="6" name="灯片编号占位符 5"/>
          <p:cNvSpPr>
            <a:spLocks noGrp="1"/>
          </p:cNvSpPr>
          <p:nvPr>
            <p:ph type="sldNum" sz="quarter" idx="12"/>
          </p:nvPr>
        </p:nvSpPr>
        <p:spPr/>
        <p:txBody>
          <a:bodyPr/>
          <a:lstStyle/>
          <a:p>
            <a:pPr>
              <a:defRPr/>
            </a:pPr>
            <a:fld id="{4BBB2B63-4359-4E09-A6B9-2AA60AAA091D}" type="slidenum">
              <a:rPr lang="zh-CN" altLang="en-US" smtClean="0"/>
              <a:pPr>
                <a:defRPr/>
              </a:pPr>
              <a:t>5</a:t>
            </a:fld>
            <a:endParaRPr lang="en-US" altLang="zh-CN"/>
          </a:p>
        </p:txBody>
      </p:sp>
    </p:spTree>
    <p:extLst>
      <p:ext uri="{BB962C8B-B14F-4D97-AF65-F5344CB8AC3E}">
        <p14:creationId xmlns:p14="http://schemas.microsoft.com/office/powerpoint/2010/main" val="3549733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替代匿名内部类</a:t>
            </a:r>
            <a:endParaRPr lang="en-US" altLang="zh-CN" dirty="0" smtClean="0"/>
          </a:p>
          <a:p>
            <a:r>
              <a:rPr lang="zh-CN" altLang="en-US" dirty="0" smtClean="0"/>
              <a:t>赋给相应函数式接口的引用</a:t>
            </a:r>
            <a:endParaRPr lang="zh-CN" altLang="en-US" dirty="0"/>
          </a:p>
        </p:txBody>
      </p:sp>
      <p:sp>
        <p:nvSpPr>
          <p:cNvPr id="4" name="页眉占位符 3"/>
          <p:cNvSpPr>
            <a:spLocks noGrp="1"/>
          </p:cNvSpPr>
          <p:nvPr>
            <p:ph type="hdr" sz="quarter" idx="10"/>
          </p:nvPr>
        </p:nvSpPr>
        <p:spPr/>
        <p:txBody>
          <a:bodyPr/>
          <a:lstStyle/>
          <a:p>
            <a:pPr>
              <a:defRPr/>
            </a:pPr>
            <a:r>
              <a:rPr lang="zh-CN" altLang="en-US" smtClean="0"/>
              <a:t>Java 语言（第4章 运算符与表达式）</a:t>
            </a:r>
            <a:endParaRPr lang="zh-CN" altLang="en-US"/>
          </a:p>
        </p:txBody>
      </p:sp>
      <p:sp>
        <p:nvSpPr>
          <p:cNvPr id="5" name="日期占位符 4"/>
          <p:cNvSpPr>
            <a:spLocks noGrp="1"/>
          </p:cNvSpPr>
          <p:nvPr>
            <p:ph type="dt" idx="11"/>
          </p:nvPr>
        </p:nvSpPr>
        <p:spPr/>
        <p:txBody>
          <a:bodyPr/>
          <a:lstStyle/>
          <a:p>
            <a:pPr>
              <a:defRPr/>
            </a:pPr>
            <a:fld id="{DA633DDB-0826-42A1-8089-B14C65821F43}" type="datetime1">
              <a:rPr lang="zh-CN" altLang="en-US" smtClean="0"/>
              <a:pPr>
                <a:defRPr/>
              </a:pPr>
              <a:t>2021/12/1</a:t>
            </a:fld>
            <a:endParaRPr lang="en-US" altLang="zh-CN"/>
          </a:p>
        </p:txBody>
      </p:sp>
      <p:sp>
        <p:nvSpPr>
          <p:cNvPr id="6" name="灯片编号占位符 5"/>
          <p:cNvSpPr>
            <a:spLocks noGrp="1"/>
          </p:cNvSpPr>
          <p:nvPr>
            <p:ph type="sldNum" sz="quarter" idx="12"/>
          </p:nvPr>
        </p:nvSpPr>
        <p:spPr/>
        <p:txBody>
          <a:bodyPr/>
          <a:lstStyle/>
          <a:p>
            <a:pPr>
              <a:defRPr/>
            </a:pPr>
            <a:fld id="{4BBB2B63-4359-4E09-A6B9-2AA60AAA091D}" type="slidenum">
              <a:rPr lang="zh-CN" altLang="en-US" smtClean="0"/>
              <a:pPr>
                <a:defRPr/>
              </a:pPr>
              <a:t>7</a:t>
            </a:fld>
            <a:endParaRPr lang="en-US" altLang="zh-CN"/>
          </a:p>
        </p:txBody>
      </p:sp>
    </p:spTree>
    <p:extLst>
      <p:ext uri="{BB962C8B-B14F-4D97-AF65-F5344CB8AC3E}">
        <p14:creationId xmlns:p14="http://schemas.microsoft.com/office/powerpoint/2010/main" val="213764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3F93AC-31B7-4497-A63F-51C5082138C4}" type="slidenum">
              <a:rPr lang="zh-CN" altLang="en-US" smtClean="0"/>
              <a:pPr/>
              <a:t>9</a:t>
            </a:fld>
            <a:endParaRPr lang="zh-CN" altLang="en-US"/>
          </a:p>
        </p:txBody>
      </p:sp>
    </p:spTree>
    <p:extLst>
      <p:ext uri="{BB962C8B-B14F-4D97-AF65-F5344CB8AC3E}">
        <p14:creationId xmlns:p14="http://schemas.microsoft.com/office/powerpoint/2010/main" val="311865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542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542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4DAB82CC-13CB-4D9B-A60D-497B9AFD4B6D}" type="datetime1">
              <a:rPr lang="zh-CN" altLang="en-US"/>
              <a:pPr>
                <a:defRPr/>
              </a:pPr>
              <a:t>2021/12/1</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Java 语言（第4章 运算符与表达式）</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ECC45C6C-6778-4343-8A8C-8EC1D98F3F35}" type="slidenum">
              <a:rPr lang="zh-CN" altLang="en-US"/>
              <a:pPr>
                <a:defRPr/>
              </a:pPr>
              <a:t>‹#›</a:t>
            </a:fld>
            <a:endParaRPr lang="en-US" altLang="zh-CN"/>
          </a:p>
        </p:txBody>
      </p:sp>
    </p:spTree>
    <p:extLst>
      <p:ext uri="{BB962C8B-B14F-4D97-AF65-F5344CB8AC3E}">
        <p14:creationId xmlns:p14="http://schemas.microsoft.com/office/powerpoint/2010/main" val="215978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441ABA27-AB23-4BC6-A5DB-3DB79972079C}" type="datetime1">
              <a:rPr lang="zh-CN" altLang="en-US"/>
              <a:pPr>
                <a:defRPr/>
              </a:pPr>
              <a:t>2021/12/1</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6BC41B7-0D55-48F9-B7B6-3D23765211C7}" type="slidenum">
              <a:rPr lang="zh-CN" altLang="en-US"/>
              <a:pPr>
                <a:defRPr/>
              </a:pPr>
              <a:t>‹#›</a:t>
            </a:fld>
            <a:endParaRPr lang="en-US" altLang="zh-CN"/>
          </a:p>
        </p:txBody>
      </p:sp>
    </p:spTree>
    <p:extLst>
      <p:ext uri="{BB962C8B-B14F-4D97-AF65-F5344CB8AC3E}">
        <p14:creationId xmlns:p14="http://schemas.microsoft.com/office/powerpoint/2010/main" val="389209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E462D9A5-ECDD-4724-A270-D254E19132F5}" type="datetime1">
              <a:rPr lang="zh-CN" altLang="en-US"/>
              <a:pPr>
                <a:defRPr/>
              </a:pPr>
              <a:t>2021/12/1</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FA59415-AFCB-468C-ACF3-66EB9AA85379}" type="slidenum">
              <a:rPr lang="zh-CN" altLang="en-US"/>
              <a:pPr>
                <a:defRPr/>
              </a:pPr>
              <a:t>‹#›</a:t>
            </a:fld>
            <a:endParaRPr lang="en-US" altLang="zh-CN"/>
          </a:p>
        </p:txBody>
      </p:sp>
    </p:spTree>
    <p:extLst>
      <p:ext uri="{BB962C8B-B14F-4D97-AF65-F5344CB8AC3E}">
        <p14:creationId xmlns:p14="http://schemas.microsoft.com/office/powerpoint/2010/main" val="183410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12/2012</a:t>
            </a:r>
            <a:endParaRPr lang="en-US" dirty="0"/>
          </a:p>
        </p:txBody>
      </p:sp>
      <p:sp>
        <p:nvSpPr>
          <p:cNvPr id="5" name="Footer Placeholder 4"/>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6" name="Slide Number Placeholder 5"/>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pic>
        <p:nvPicPr>
          <p:cNvPr id="17" name="图片 16" descr="cumt"/>
          <p:cNvPicPr/>
          <p:nvPr userDrawn="1"/>
        </p:nvPicPr>
        <p:blipFill>
          <a:blip r:embed="rId2" cstate="print"/>
          <a:srcRect/>
          <a:stretch>
            <a:fillRect/>
          </a:stretch>
        </p:blipFill>
        <p:spPr bwMode="auto">
          <a:xfrm>
            <a:off x="0" y="0"/>
            <a:ext cx="1076325" cy="1076325"/>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12/2012</a:t>
            </a:r>
            <a:endParaRPr lang="en-US" dirty="0"/>
          </a:p>
        </p:txBody>
      </p:sp>
      <p:sp>
        <p:nvSpPr>
          <p:cNvPr id="5" name="Footer Placeholder 4"/>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12/2012</a:t>
            </a:r>
            <a:endParaRPr lang="en-US" dirty="0"/>
          </a:p>
        </p:txBody>
      </p:sp>
      <p:sp>
        <p:nvSpPr>
          <p:cNvPr id="5" name="Footer Placeholder 4"/>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pic>
        <p:nvPicPr>
          <p:cNvPr id="15" name="图片 14" descr="cumt"/>
          <p:cNvPicPr/>
          <p:nvPr userDrawn="1"/>
        </p:nvPicPr>
        <p:blipFill>
          <a:blip r:embed="rId2" cstate="print"/>
          <a:srcRect/>
          <a:stretch>
            <a:fillRect/>
          </a:stretch>
        </p:blipFill>
        <p:spPr bwMode="auto">
          <a:xfrm>
            <a:off x="0" y="0"/>
            <a:ext cx="1076325" cy="1076325"/>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r>
              <a:rPr lang="en-US" altLang="zh-CN" smtClean="0"/>
              <a:t>12/2012</a:t>
            </a:r>
            <a:endParaRPr lang="en-US" dirty="0"/>
          </a:p>
        </p:txBody>
      </p:sp>
      <p:sp>
        <p:nvSpPr>
          <p:cNvPr id="6" name="Footer Placeholder 5"/>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12/2012</a:t>
            </a:r>
            <a:endParaRPr lang="en-US" dirty="0"/>
          </a:p>
        </p:txBody>
      </p:sp>
      <p:sp>
        <p:nvSpPr>
          <p:cNvPr id="8" name="Footer Placeholder 7"/>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12/2012</a:t>
            </a:r>
            <a:endParaRPr lang="en-US" dirty="0"/>
          </a:p>
        </p:txBody>
      </p:sp>
      <p:sp>
        <p:nvSpPr>
          <p:cNvPr id="4" name="Footer Placeholder 3"/>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lang="en-US" altLang="zh-CN" smtClean="0"/>
              <a:t>12/2012</a:t>
            </a:r>
            <a:endParaRPr lang="en-US" dirty="0"/>
          </a:p>
        </p:txBody>
      </p:sp>
      <p:sp>
        <p:nvSpPr>
          <p:cNvPr id="3" name="Footer Placeholder 2"/>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en-US" altLang="zh-CN" smtClean="0"/>
              <a:t>12/2012</a:t>
            </a:r>
            <a:endParaRPr lang="en-US" dirty="0"/>
          </a:p>
        </p:txBody>
      </p:sp>
      <p:sp>
        <p:nvSpPr>
          <p:cNvPr id="6" name="Footer Placeholder 5"/>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16" name="图片 15" descr="cumt"/>
          <p:cNvPicPr/>
          <p:nvPr userDrawn="1"/>
        </p:nvPicPr>
        <p:blipFill>
          <a:blip r:embed="rId2" cstate="print"/>
          <a:srcRect/>
          <a:stretch>
            <a:fillRect/>
          </a:stretch>
        </p:blipFill>
        <p:spPr bwMode="auto">
          <a:xfrm>
            <a:off x="0" y="0"/>
            <a:ext cx="1076325" cy="1076325"/>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4F822DD1-B57C-4AD1-8532-826E5EE60290}" type="datetime1">
              <a:rPr lang="zh-CN" altLang="en-US"/>
              <a:pPr>
                <a:defRPr/>
              </a:pPr>
              <a:t>2021/12/1</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BB7FE5EF-3957-4C4D-8AA1-B7CBB236411F}" type="slidenum">
              <a:rPr lang="zh-CN" altLang="en-US"/>
              <a:pPr>
                <a:defRPr/>
              </a:pPr>
              <a:t>‹#›</a:t>
            </a:fld>
            <a:endParaRPr lang="en-US" altLang="zh-CN"/>
          </a:p>
        </p:txBody>
      </p:sp>
    </p:spTree>
    <p:extLst>
      <p:ext uri="{BB962C8B-B14F-4D97-AF65-F5344CB8AC3E}">
        <p14:creationId xmlns:p14="http://schemas.microsoft.com/office/powerpoint/2010/main" val="4142248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12/2012</a:t>
            </a:r>
            <a:endParaRPr lang="en-US" dirty="0"/>
          </a:p>
        </p:txBody>
      </p:sp>
      <p:sp>
        <p:nvSpPr>
          <p:cNvPr id="6" name="Footer Placeholder 5"/>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pic>
        <p:nvPicPr>
          <p:cNvPr id="16" name="图片 15" descr="cumt"/>
          <p:cNvPicPr/>
          <p:nvPr userDrawn="1"/>
        </p:nvPicPr>
        <p:blipFill>
          <a:blip r:embed="rId2" cstate="print"/>
          <a:srcRect/>
          <a:stretch>
            <a:fillRect/>
          </a:stretch>
        </p:blipFill>
        <p:spPr bwMode="auto">
          <a:xfrm>
            <a:off x="0" y="0"/>
            <a:ext cx="1076325" cy="1076325"/>
          </a:xfrm>
          <a:prstGeom prst="rect">
            <a:avLst/>
          </a:prstGeom>
          <a:noFill/>
          <a:ln w="9525">
            <a:noFill/>
            <a:miter lim="800000"/>
            <a:headEnd/>
            <a:tailEnd/>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12/2012</a:t>
            </a:r>
            <a:endParaRPr lang="en-US" dirty="0"/>
          </a:p>
        </p:txBody>
      </p:sp>
      <p:sp>
        <p:nvSpPr>
          <p:cNvPr id="5" name="Footer Placeholder 4"/>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altLang="zh-CN" smtClean="0"/>
              <a:t>12/2012</a:t>
            </a:r>
            <a:endParaRPr lang="en-US" dirty="0"/>
          </a:p>
        </p:txBody>
      </p:sp>
      <p:sp>
        <p:nvSpPr>
          <p:cNvPr id="5" name="Footer Placeholder 4"/>
          <p:cNvSpPr>
            <a:spLocks noGrp="1"/>
          </p:cNvSpPr>
          <p:nvPr>
            <p:ph type="ftr" sz="quarter" idx="11"/>
          </p:nvPr>
        </p:nvSpPr>
        <p:spPr/>
        <p:txBody>
          <a:bodyPr/>
          <a:lstStyle/>
          <a:p>
            <a:pPr marL="0" lvl="1"/>
            <a:r>
              <a:rPr lang="zh-CN" altLang="en-US" smtClean="0"/>
              <a:t>环测学院博士论文答辩</a:t>
            </a:r>
            <a:endParaRPr lang="zh-CN" altLang="en-US" dirty="0" smtClean="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0" y="0"/>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副标题 8"/>
          <p:cNvSpPr>
            <a:spLocks noGrp="1"/>
          </p:cNvSpPr>
          <p:nvPr>
            <p:ph type="subTitle" idx="1"/>
          </p:nvPr>
        </p:nvSpPr>
        <p:spPr>
          <a:xfrm>
            <a:off x="1619672" y="3573016"/>
            <a:ext cx="6400800" cy="1600200"/>
          </a:xfrm>
        </p:spPr>
        <p:txBody>
          <a:bodyPr/>
          <a:lstStyle>
            <a:lvl1pPr marL="0" indent="0" algn="r">
              <a:buNone/>
              <a:defRPr sz="2600" b="1">
                <a:solidFill>
                  <a:schemeClr val="tx1"/>
                </a:solidFill>
                <a:latin typeface="楷体" pitchFamily="49" charset="-122"/>
                <a:ea typeface="楷体" pitchFamily="49"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dirty="0"/>
          </a:p>
        </p:txBody>
      </p:sp>
      <p:sp>
        <p:nvSpPr>
          <p:cNvPr id="7" name="矩形 6"/>
          <p:cNvSpPr/>
          <p:nvPr/>
        </p:nvSpPr>
        <p:spPr>
          <a:xfrm>
            <a:off x="62931" y="1052736"/>
            <a:ext cx="9021537" cy="1923917"/>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908720"/>
            <a:ext cx="9021537" cy="14401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dirty="0"/>
          </a:p>
        </p:txBody>
      </p:sp>
      <p:sp>
        <p:nvSpPr>
          <p:cNvPr id="16" name="日期占位符 15"/>
          <p:cNvSpPr>
            <a:spLocks noGrp="1"/>
          </p:cNvSpPr>
          <p:nvPr>
            <p:ph type="dt" sz="half" idx="10"/>
          </p:nvPr>
        </p:nvSpPr>
        <p:spPr/>
        <p:txBody>
          <a:bodyPr/>
          <a:lstStyle/>
          <a:p>
            <a:r>
              <a:rPr lang="en-US" altLang="zh-CN" dirty="0" smtClean="0"/>
              <a:t>12/2012</a:t>
            </a:r>
            <a:endParaRPr lang="en-US" dirty="0"/>
          </a:p>
        </p:txBody>
      </p:sp>
      <p:sp>
        <p:nvSpPr>
          <p:cNvPr id="18" name="灯片编号占位符 17"/>
          <p:cNvSpPr>
            <a:spLocks noGrp="1"/>
          </p:cNvSpPr>
          <p:nvPr>
            <p:ph type="sldNum" sz="quarter" idx="11"/>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19" name="页脚占位符 18"/>
          <p:cNvSpPr>
            <a:spLocks noGrp="1"/>
          </p:cNvSpPr>
          <p:nvPr>
            <p:ph type="ftr" sz="quarter" idx="12"/>
          </p:nvPr>
        </p:nvSpPr>
        <p:spPr/>
        <p:txBody>
          <a:bodyPr/>
          <a:lstStyle/>
          <a:p>
            <a:pPr marL="0" lvl="1"/>
            <a:r>
              <a:rPr lang="zh-CN" altLang="en-US" dirty="0" smtClean="0"/>
              <a:t>环测学院博士论文答辩</a:t>
            </a:r>
          </a:p>
        </p:txBody>
      </p:sp>
      <p:pic>
        <p:nvPicPr>
          <p:cNvPr id="20" name="图片 19" descr="cumt"/>
          <p:cNvPicPr/>
          <p:nvPr userDrawn="1"/>
        </p:nvPicPr>
        <p:blipFill>
          <a:blip r:embed="rId2" cstate="print"/>
          <a:srcRect/>
          <a:stretch>
            <a:fillRect/>
          </a:stretch>
        </p:blipFill>
        <p:spPr bwMode="auto">
          <a:xfrm>
            <a:off x="0" y="0"/>
            <a:ext cx="1076325" cy="107632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lgn="r" eaLnBrk="1" latinLnBrk="0" hangingPunct="1"/>
            <a:r>
              <a:rPr lang="en-US" altLang="zh-CN" dirty="0" smtClean="0"/>
              <a:t>12/2012</a:t>
            </a:r>
            <a:endParaRPr lang="en-US" sz="1400" dirty="0">
              <a:solidFill>
                <a:schemeClr val="tx2"/>
              </a:solidFill>
            </a:endParaRPr>
          </a:p>
        </p:txBody>
      </p:sp>
      <p:sp>
        <p:nvSpPr>
          <p:cNvPr id="4" name="页脚占位符 3"/>
          <p:cNvSpPr>
            <a:spLocks noGrp="1"/>
          </p:cNvSpPr>
          <p:nvPr>
            <p:ph type="ftr" sz="quarter" idx="11"/>
          </p:nvPr>
        </p:nvSpPr>
        <p:spPr/>
        <p:txBody>
          <a:bodyPr/>
          <a:lstStyle>
            <a:lvl2pPr>
              <a:defRPr sz="1400"/>
            </a:lvl2pPr>
          </a:lstStyle>
          <a:p>
            <a:pPr marL="0" lvl="1"/>
            <a:r>
              <a:rPr lang="zh-CN" altLang="en-US" dirty="0" smtClean="0"/>
              <a:t>环测学院博士论文答辩</a:t>
            </a:r>
          </a:p>
        </p:txBody>
      </p:sp>
      <p:sp>
        <p:nvSpPr>
          <p:cNvPr id="5" name="灯片编号占位符 4"/>
          <p:cNvSpPr>
            <a:spLocks noGrp="1"/>
          </p:cNvSpPr>
          <p:nvPr>
            <p:ph type="sldNum" sz="quarter" idx="12"/>
          </p:nvPr>
        </p:nvSpPr>
        <p:spPr/>
        <p:txBody>
          <a:body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pic>
        <p:nvPicPr>
          <p:cNvPr id="6" name="图片 5" descr="cumt"/>
          <p:cNvPicPr/>
          <p:nvPr userDrawn="1"/>
        </p:nvPicPr>
        <p:blipFill>
          <a:blip r:embed="rId2" cstate="print"/>
          <a:srcRect/>
          <a:stretch>
            <a:fillRect/>
          </a:stretch>
        </p:blipFill>
        <p:spPr bwMode="auto">
          <a:xfrm>
            <a:off x="0" y="0"/>
            <a:ext cx="1076325" cy="107632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254E3769-BF36-440D-BBFD-D2BBB72299DB}" type="datetime1">
              <a:rPr lang="zh-CN" altLang="en-US"/>
              <a:pPr>
                <a:defRPr/>
              </a:pPr>
              <a:t>2021/12/1</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6C67453-C5D4-4AA3-B7E7-9E9A429E9F6A}" type="slidenum">
              <a:rPr lang="zh-CN" altLang="en-US"/>
              <a:pPr>
                <a:defRPr/>
              </a:pPr>
              <a:t>‹#›</a:t>
            </a:fld>
            <a:endParaRPr lang="en-US" altLang="zh-CN"/>
          </a:p>
        </p:txBody>
      </p:sp>
    </p:spTree>
    <p:extLst>
      <p:ext uri="{BB962C8B-B14F-4D97-AF65-F5344CB8AC3E}">
        <p14:creationId xmlns:p14="http://schemas.microsoft.com/office/powerpoint/2010/main" val="14146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C15221D6-AAC7-4554-BE84-EFDB255E2E61}" type="datetime1">
              <a:rPr lang="zh-CN" altLang="en-US"/>
              <a:pPr>
                <a:defRPr/>
              </a:pPr>
              <a:t>2021/12/1</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39164CB8-C320-4F4A-A57D-493C9F6BF76E}" type="slidenum">
              <a:rPr lang="zh-CN" altLang="en-US"/>
              <a:pPr>
                <a:defRPr/>
              </a:pPr>
              <a:t>‹#›</a:t>
            </a:fld>
            <a:endParaRPr lang="en-US" altLang="zh-CN"/>
          </a:p>
        </p:txBody>
      </p:sp>
    </p:spTree>
    <p:extLst>
      <p:ext uri="{BB962C8B-B14F-4D97-AF65-F5344CB8AC3E}">
        <p14:creationId xmlns:p14="http://schemas.microsoft.com/office/powerpoint/2010/main" val="64942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866EB73E-4D40-4C87-B745-74A54C064F3E}" type="datetime1">
              <a:rPr lang="zh-CN" altLang="en-US"/>
              <a:pPr>
                <a:defRPr/>
              </a:pPr>
              <a:t>2021/12/1</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4E928737-5998-47A9-AD23-0F3E6CB2C0E5}" type="slidenum">
              <a:rPr lang="zh-CN" altLang="en-US"/>
              <a:pPr>
                <a:defRPr/>
              </a:pPr>
              <a:t>‹#›</a:t>
            </a:fld>
            <a:endParaRPr lang="en-US" altLang="zh-CN"/>
          </a:p>
        </p:txBody>
      </p:sp>
    </p:spTree>
    <p:extLst>
      <p:ext uri="{BB962C8B-B14F-4D97-AF65-F5344CB8AC3E}">
        <p14:creationId xmlns:p14="http://schemas.microsoft.com/office/powerpoint/2010/main" val="41384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fld id="{2EC9042A-8E93-4E04-8235-EA90BC930CBA}" type="datetime1">
              <a:rPr lang="zh-CN" altLang="en-US"/>
              <a:pPr>
                <a:defRPr/>
              </a:pPr>
              <a:t>2021/12/1</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0CC9A88B-07B6-49E3-AD61-C1EE89405D74}" type="slidenum">
              <a:rPr lang="zh-CN" altLang="en-US"/>
              <a:pPr>
                <a:defRPr/>
              </a:pPr>
              <a:t>‹#›</a:t>
            </a:fld>
            <a:endParaRPr lang="en-US" altLang="zh-CN"/>
          </a:p>
        </p:txBody>
      </p:sp>
    </p:spTree>
    <p:extLst>
      <p:ext uri="{BB962C8B-B14F-4D97-AF65-F5344CB8AC3E}">
        <p14:creationId xmlns:p14="http://schemas.microsoft.com/office/powerpoint/2010/main" val="257310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7FAA0773-A01A-4914-AE44-DDB510A7198E}" type="datetime1">
              <a:rPr lang="zh-CN" altLang="en-US"/>
              <a:pPr>
                <a:defRPr/>
              </a:pPr>
              <a:t>2021/12/1</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5D660F9E-79B5-495E-849B-B8EEDACF9980}" type="slidenum">
              <a:rPr lang="zh-CN" altLang="en-US"/>
              <a:pPr>
                <a:defRPr/>
              </a:pPr>
              <a:t>‹#›</a:t>
            </a:fld>
            <a:endParaRPr lang="en-US" altLang="zh-CN"/>
          </a:p>
        </p:txBody>
      </p:sp>
    </p:spTree>
    <p:extLst>
      <p:ext uri="{BB962C8B-B14F-4D97-AF65-F5344CB8AC3E}">
        <p14:creationId xmlns:p14="http://schemas.microsoft.com/office/powerpoint/2010/main" val="269690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6598100C-BF16-4F58-89BD-4198D0456FD7}" type="datetime1">
              <a:rPr lang="zh-CN" altLang="en-US"/>
              <a:pPr>
                <a:defRPr/>
              </a:pPr>
              <a:t>2021/12/1</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2C5520E-B7A0-4050-9302-D304AD801223}" type="slidenum">
              <a:rPr lang="zh-CN" altLang="en-US"/>
              <a:pPr>
                <a:defRPr/>
              </a:pPr>
              <a:t>‹#›</a:t>
            </a:fld>
            <a:endParaRPr lang="en-US" altLang="zh-CN"/>
          </a:p>
        </p:txBody>
      </p:sp>
    </p:spTree>
    <p:extLst>
      <p:ext uri="{BB962C8B-B14F-4D97-AF65-F5344CB8AC3E}">
        <p14:creationId xmlns:p14="http://schemas.microsoft.com/office/powerpoint/2010/main" val="100067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3E4D6D04-5239-4CBD-85B2-C8B81A01FE40}" type="datetime1">
              <a:rPr lang="zh-CN" altLang="en-US"/>
              <a:pPr>
                <a:defRPr/>
              </a:pPr>
              <a:t>2021/12/1</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zh-CN" altLang="en-US"/>
              <a:t>Java 语言（第4章 运算符与表达式）</a:t>
            </a: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FFB1BAEC-9912-4563-99BC-A6013B9EC73D}" type="slidenum">
              <a:rPr lang="zh-CN" altLang="en-US"/>
              <a:pPr>
                <a:defRPr/>
              </a:pPr>
              <a:t>‹#›</a:t>
            </a:fld>
            <a:endParaRPr lang="en-US" altLang="zh-CN"/>
          </a:p>
        </p:txBody>
      </p:sp>
    </p:spTree>
    <p:extLst>
      <p:ext uri="{BB962C8B-B14F-4D97-AF65-F5344CB8AC3E}">
        <p14:creationId xmlns:p14="http://schemas.microsoft.com/office/powerpoint/2010/main" val="1363807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fld id="{A39CB0C9-3BAA-4CDD-A76E-A9266DFB133D}" type="datetime1">
              <a:rPr lang="zh-CN" altLang="en-US"/>
              <a:pPr>
                <a:defRPr/>
              </a:pPr>
              <a:t>2021/12/1</a:t>
            </a:fld>
            <a:endParaRPr lang="en-US" altLang="zh-CN"/>
          </a:p>
        </p:txBody>
      </p:sp>
      <p:sp>
        <p:nvSpPr>
          <p:cNvPr id="5325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charset="-122"/>
              </a:defRPr>
            </a:lvl1pPr>
          </a:lstStyle>
          <a:p>
            <a:pPr>
              <a:defRPr/>
            </a:pPr>
            <a:r>
              <a:rPr lang="zh-CN" altLang="en-US"/>
              <a:t>Java 语言（第4章 运算符与表达式）</a:t>
            </a:r>
            <a:endParaRPr lang="en-US" altLang="zh-CN"/>
          </a:p>
        </p:txBody>
      </p:sp>
      <p:sp>
        <p:nvSpPr>
          <p:cNvPr id="5325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fld id="{F52A8BBB-7E5A-49BA-A055-9FEF5FF61011}" type="slidenum">
              <a:rPr lang="zh-CN" altLang="en-US"/>
              <a:pPr>
                <a:defRPr/>
              </a:pPr>
              <a:t>‹#›</a:t>
            </a:fld>
            <a:endParaRPr lang="en-US" altLang="zh-CN"/>
          </a:p>
        </p:txBody>
      </p:sp>
    </p:spTree>
    <p:extLst>
      <p:ext uri="{BB962C8B-B14F-4D97-AF65-F5344CB8AC3E}">
        <p14:creationId xmlns:p14="http://schemas.microsoft.com/office/powerpoint/2010/main" val="15934047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charset="-122"/>
        </a:defRPr>
      </a:lvl2pPr>
      <a:lvl3pPr algn="l" rtl="0" eaLnBrk="0" fontAlgn="base" hangingPunct="0">
        <a:spcBef>
          <a:spcPct val="0"/>
        </a:spcBef>
        <a:spcAft>
          <a:spcPct val="0"/>
        </a:spcAft>
        <a:defRPr sz="3800">
          <a:solidFill>
            <a:schemeClr val="tx2"/>
          </a:solidFill>
          <a:latin typeface="Verdana" pitchFamily="34" charset="0"/>
          <a:ea typeface="宋体" charset="-122"/>
        </a:defRPr>
      </a:lvl3pPr>
      <a:lvl4pPr algn="l" rtl="0" eaLnBrk="0" fontAlgn="base" hangingPunct="0">
        <a:spcBef>
          <a:spcPct val="0"/>
        </a:spcBef>
        <a:spcAft>
          <a:spcPct val="0"/>
        </a:spcAft>
        <a:defRPr sz="3800">
          <a:solidFill>
            <a:schemeClr val="tx2"/>
          </a:solidFill>
          <a:latin typeface="Verdana" pitchFamily="34" charset="0"/>
          <a:ea typeface="宋体" charset="-122"/>
        </a:defRPr>
      </a:lvl4pPr>
      <a:lvl5pPr algn="l" rtl="0" eaLnBrk="0" fontAlgn="base" hangingPunct="0">
        <a:spcBef>
          <a:spcPct val="0"/>
        </a:spcBef>
        <a:spcAft>
          <a:spcPct val="0"/>
        </a:spcAft>
        <a:defRPr sz="3800">
          <a:solidFill>
            <a:schemeClr val="tx2"/>
          </a:solidFill>
          <a:latin typeface="Verdana" pitchFamily="34" charset="0"/>
          <a:ea typeface="宋体" charset="-122"/>
        </a:defRPr>
      </a:lvl5pPr>
      <a:lvl6pPr marL="457200" algn="l" rtl="0" fontAlgn="base">
        <a:spcBef>
          <a:spcPct val="0"/>
        </a:spcBef>
        <a:spcAft>
          <a:spcPct val="0"/>
        </a:spcAft>
        <a:defRPr sz="3800">
          <a:solidFill>
            <a:schemeClr val="tx2"/>
          </a:solidFill>
          <a:latin typeface="Verdana" pitchFamily="34" charset="0"/>
          <a:ea typeface="宋体" charset="-122"/>
        </a:defRPr>
      </a:lvl6pPr>
      <a:lvl7pPr marL="914400" algn="l" rtl="0" fontAlgn="base">
        <a:spcBef>
          <a:spcPct val="0"/>
        </a:spcBef>
        <a:spcAft>
          <a:spcPct val="0"/>
        </a:spcAft>
        <a:defRPr sz="3800">
          <a:solidFill>
            <a:schemeClr val="tx2"/>
          </a:solidFill>
          <a:latin typeface="Verdana" pitchFamily="34" charset="0"/>
          <a:ea typeface="宋体" charset="-122"/>
        </a:defRPr>
      </a:lvl7pPr>
      <a:lvl8pPr marL="1371600" algn="l" rtl="0" fontAlgn="base">
        <a:spcBef>
          <a:spcPct val="0"/>
        </a:spcBef>
        <a:spcAft>
          <a:spcPct val="0"/>
        </a:spcAft>
        <a:defRPr sz="3800">
          <a:solidFill>
            <a:schemeClr val="tx2"/>
          </a:solidFill>
          <a:latin typeface="Verdana" pitchFamily="34" charset="0"/>
          <a:ea typeface="宋体" charset="-122"/>
        </a:defRPr>
      </a:lvl8pPr>
      <a:lvl9pPr marL="1828800" algn="l" rtl="0" fontAlgn="base">
        <a:spcBef>
          <a:spcPct val="0"/>
        </a:spcBef>
        <a:spcAft>
          <a:spcPct val="0"/>
        </a:spcAft>
        <a:defRPr sz="3800">
          <a:solidFill>
            <a:schemeClr val="tx2"/>
          </a:solidFill>
          <a:latin typeface="Verdana" pitchFamily="34" charset="0"/>
          <a:ea typeface="宋体"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lgn="r" eaLnBrk="1" latinLnBrk="0" hangingPunct="1"/>
            <a:r>
              <a:rPr lang="en-US" altLang="zh-CN" smtClean="0"/>
              <a:t>9/17/2012</a:t>
            </a:r>
            <a:endParaRPr lang="en-US" sz="1400" dirty="0">
              <a:solidFill>
                <a:schemeClr val="tx2"/>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marL="0" lvl="1"/>
            <a:r>
              <a:rPr lang="zh-CN" altLang="en-US" sz="1400" smtClean="0">
                <a:solidFill>
                  <a:schemeClr val="tx2"/>
                </a:solidFill>
              </a:rPr>
              <a:t>环测学院博士论文预答辩</a:t>
            </a:r>
            <a:endParaRPr lang="zh-CN" altLang="en-US" smtClean="0"/>
          </a:p>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61" r:id="rId12"/>
    <p:sldLayoutId id="2147483672" r:id="rId13"/>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828881"/>
            <a:ext cx="4707571" cy="1569660"/>
          </a:xfrm>
          <a:prstGeom prst="rect">
            <a:avLst/>
          </a:prstGeom>
          <a:noFill/>
        </p:spPr>
        <p:txBody>
          <a:bodyPr wrap="square" rtlCol="0">
            <a:spAutoFit/>
          </a:bodyPr>
          <a:lstStyle/>
          <a:p>
            <a:r>
              <a:rPr lang="en-US" altLang="zh-CN" sz="3200" dirty="0" smtClean="0"/>
              <a:t>Lambda</a:t>
            </a:r>
            <a:r>
              <a:rPr lang="zh-CN" altLang="en-US" sz="3200" dirty="0" smtClean="0"/>
              <a:t>表达式</a:t>
            </a:r>
            <a:endParaRPr lang="en-US" altLang="zh-CN" sz="3200" dirty="0" smtClean="0"/>
          </a:p>
          <a:p>
            <a:endParaRPr lang="en-US" altLang="zh-CN" sz="3200" dirty="0"/>
          </a:p>
          <a:p>
            <a:r>
              <a:rPr lang="zh-CN" altLang="en-US" sz="3200" dirty="0" smtClean="0"/>
              <a:t>起因：</a:t>
            </a:r>
            <a:endParaRPr lang="zh-CN" altLang="en-US" sz="3200" dirty="0"/>
          </a:p>
        </p:txBody>
      </p:sp>
      <p:sp>
        <p:nvSpPr>
          <p:cNvPr id="3" name="矩形 2"/>
          <p:cNvSpPr/>
          <p:nvPr/>
        </p:nvSpPr>
        <p:spPr>
          <a:xfrm>
            <a:off x="323528" y="2144480"/>
            <a:ext cx="8568952" cy="2092881"/>
          </a:xfrm>
          <a:prstGeom prst="rect">
            <a:avLst/>
          </a:prstGeom>
        </p:spPr>
        <p:txBody>
          <a:bodyPr wrap="square">
            <a:spAutoFit/>
          </a:bodyPr>
          <a:lstStyle/>
          <a:p>
            <a:endParaRPr lang="zh-CN" altLang="en-US" dirty="0"/>
          </a:p>
          <a:p>
            <a:pPr marL="514350" indent="-514350">
              <a:buClr>
                <a:schemeClr val="accent2"/>
              </a:buClr>
              <a:buFont typeface="Wingdings" panose="05000000000000000000" pitchFamily="2" charset="2"/>
              <a:buChar char="n"/>
            </a:pPr>
            <a:r>
              <a:rPr lang="en-US" altLang="zh-CN" sz="2800" b="1" dirty="0" smtClean="0"/>
              <a:t>Lambda</a:t>
            </a:r>
            <a:r>
              <a:rPr lang="zh-CN" altLang="en-US" sz="2800" b="1" dirty="0" smtClean="0"/>
              <a:t>表达式起源于函数式编程。函数式编程的一个基本特征是：允许将函数整体当做一种类型，并能作为其他函数的输入（参数）和输出（返回值）。</a:t>
            </a:r>
            <a:endParaRPr lang="en-US" altLang="zh-CN" sz="2800" b="1" dirty="0" smtClean="0"/>
          </a:p>
        </p:txBody>
      </p:sp>
    </p:spTree>
    <p:extLst>
      <p:ext uri="{BB962C8B-B14F-4D97-AF65-F5344CB8AC3E}">
        <p14:creationId xmlns:p14="http://schemas.microsoft.com/office/powerpoint/2010/main" val="283834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73314"/>
            <a:ext cx="3874779" cy="584775"/>
          </a:xfrm>
          <a:prstGeom prst="rect">
            <a:avLst/>
          </a:prstGeom>
          <a:noFill/>
        </p:spPr>
        <p:txBody>
          <a:bodyPr wrap="none" rtlCol="0">
            <a:spAutoFit/>
          </a:bodyPr>
          <a:lstStyle/>
          <a:p>
            <a:r>
              <a:rPr lang="en-US" altLang="zh-CN" sz="3200" b="1" dirty="0" smtClean="0"/>
              <a:t>LAMDA</a:t>
            </a:r>
            <a:r>
              <a:rPr lang="zh-CN" altLang="en-US" sz="3200" b="1" dirty="0" smtClean="0"/>
              <a:t>表达式简化</a:t>
            </a:r>
            <a:endParaRPr lang="zh-CN" altLang="en-US" sz="3200" b="1" dirty="0"/>
          </a:p>
        </p:txBody>
      </p:sp>
      <p:sp>
        <p:nvSpPr>
          <p:cNvPr id="3" name="Rectangle 2"/>
          <p:cNvSpPr txBox="1">
            <a:spLocks noChangeArrowheads="1"/>
          </p:cNvSpPr>
          <p:nvPr/>
        </p:nvSpPr>
        <p:spPr bwMode="auto">
          <a:xfrm>
            <a:off x="107504" y="1700808"/>
            <a:ext cx="9036496" cy="4968552"/>
          </a:xfrm>
          <a:prstGeom prst="rect">
            <a:avLst/>
          </a:prstGeom>
          <a:solidFill>
            <a:schemeClr val="bg1"/>
          </a:solidFill>
          <a:ln>
            <a:solidFill>
              <a:schemeClr val="accent1"/>
            </a:solidFill>
          </a:ln>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2400" dirty="0" smtClean="0">
                <a:solidFill>
                  <a:srgbClr val="C00000"/>
                </a:solidFill>
              </a:rPr>
              <a:t>4</a:t>
            </a:r>
            <a:r>
              <a:rPr lang="zh-CN" altLang="en-US" sz="2400" dirty="0" smtClean="0">
                <a:solidFill>
                  <a:srgbClr val="C00000"/>
                </a:solidFill>
              </a:rPr>
              <a:t>、</a:t>
            </a:r>
            <a:r>
              <a:rPr lang="zh-CN" altLang="en-US" sz="2800" b="1" dirty="0" smtClean="0"/>
              <a:t>构造</a:t>
            </a:r>
            <a:r>
              <a:rPr lang="zh-CN" altLang="en-US" sz="2800" b="1" dirty="0"/>
              <a:t>器引用</a:t>
            </a:r>
            <a:r>
              <a:rPr lang="en-US" altLang="zh-CN" sz="2800" b="1" dirty="0"/>
              <a:t>:</a:t>
            </a:r>
          </a:p>
          <a:p>
            <a:pPr marL="0" indent="0">
              <a:buNone/>
            </a:pPr>
            <a:r>
              <a:rPr lang="zh-CN" altLang="en-US" sz="2400" dirty="0" smtClean="0"/>
              <a:t>函数式接口的抽象方法如果返回相应的类型，则可引用构造方法。</a:t>
            </a:r>
            <a:endParaRPr lang="en-US" altLang="zh-CN" sz="2400" dirty="0" smtClean="0"/>
          </a:p>
          <a:p>
            <a:r>
              <a:rPr lang="zh-CN" altLang="en-US" sz="2400" b="1" dirty="0" smtClean="0">
                <a:solidFill>
                  <a:srgbClr val="FF0000"/>
                </a:solidFill>
              </a:rPr>
              <a:t>类名</a:t>
            </a:r>
            <a:r>
              <a:rPr lang="en-US" altLang="zh-CN" sz="2400" b="1" dirty="0" smtClean="0">
                <a:solidFill>
                  <a:srgbClr val="FF0000"/>
                </a:solidFill>
              </a:rPr>
              <a:t>::new</a:t>
            </a:r>
          </a:p>
          <a:p>
            <a:pPr marL="0" indent="0">
              <a:buNone/>
            </a:pPr>
            <a:r>
              <a:rPr lang="zh-CN" altLang="en-US" sz="2000" b="1" dirty="0"/>
              <a:t>例如 </a:t>
            </a:r>
            <a:r>
              <a:rPr lang="en-US" altLang="zh-CN" sz="2000" b="1" dirty="0"/>
              <a:t>Student::new  </a:t>
            </a:r>
            <a:r>
              <a:rPr lang="zh-CN" altLang="en-US" sz="2000" b="1" dirty="0"/>
              <a:t>等价于 </a:t>
            </a:r>
            <a:r>
              <a:rPr lang="en-US" altLang="zh-CN" sz="2000" b="1" dirty="0"/>
              <a:t>age-&gt;new Student(age)</a:t>
            </a:r>
          </a:p>
          <a:p>
            <a:pPr marL="0" indent="0">
              <a:buNone/>
            </a:pPr>
            <a:endParaRPr lang="en-US" altLang="zh-CN" sz="2400" b="1" dirty="0" smtClean="0">
              <a:solidFill>
                <a:srgbClr val="FF0000"/>
              </a:solidFill>
            </a:endParaRPr>
          </a:p>
          <a:p>
            <a:pPr marL="0" indent="0" algn="ctr">
              <a:buNone/>
            </a:pPr>
            <a:endParaRPr lang="en-US" altLang="zh-CN" sz="2400" b="1" dirty="0">
              <a:solidFill>
                <a:srgbClr val="FF0000"/>
              </a:solidFill>
            </a:endParaRPr>
          </a:p>
        </p:txBody>
      </p:sp>
    </p:spTree>
    <p:extLst>
      <p:ext uri="{BB962C8B-B14F-4D97-AF65-F5344CB8AC3E}">
        <p14:creationId xmlns:p14="http://schemas.microsoft.com/office/powerpoint/2010/main" val="2750963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12/2012</a:t>
            </a:r>
            <a:endParaRPr lang="en-US" dirty="0"/>
          </a:p>
        </p:txBody>
      </p:sp>
      <p:sp>
        <p:nvSpPr>
          <p:cNvPr id="4" name="灯片编号占位符 3"/>
          <p:cNvSpPr>
            <a:spLocks noGrp="1"/>
          </p:cNvSpPr>
          <p:nvPr>
            <p:ph type="sldNum" sz="quarter" idx="12"/>
          </p:nvPr>
        </p:nvSpPr>
        <p:spPr/>
        <p:txBody>
          <a:bodyPr/>
          <a:lstStyle/>
          <a:p>
            <a:fld id="{6F42FDE4-A7DD-41A7-A0A6-9B649FB43336}" type="slidenum">
              <a:rPr kumimoji="0" lang="en-US" smtClean="0"/>
              <a:pPr/>
              <a:t>11</a:t>
            </a:fld>
            <a:endParaRPr kumimoji="0" lang="en-US"/>
          </a:p>
        </p:txBody>
      </p:sp>
      <p:sp>
        <p:nvSpPr>
          <p:cNvPr id="5" name="矩形 4"/>
          <p:cNvSpPr/>
          <p:nvPr/>
        </p:nvSpPr>
        <p:spPr>
          <a:xfrm>
            <a:off x="245287" y="391459"/>
            <a:ext cx="8070037" cy="954107"/>
          </a:xfrm>
          <a:prstGeom prst="rect">
            <a:avLst/>
          </a:prstGeom>
          <a:solidFill>
            <a:srgbClr val="FFC000"/>
          </a:solidFill>
        </p:spPr>
        <p:txBody>
          <a:bodyPr wrap="square">
            <a:spAutoFit/>
          </a:bodyPr>
          <a:lstStyle/>
          <a:p>
            <a:r>
              <a:rPr lang="zh-CN" altLang="en-US" sz="2800" b="1" dirty="0" smtClean="0"/>
              <a:t>举例：向</a:t>
            </a:r>
            <a:r>
              <a:rPr lang="zh-CN" altLang="en-US" sz="2800" b="1" dirty="0"/>
              <a:t>集合中增加</a:t>
            </a:r>
            <a:r>
              <a:rPr lang="zh-CN" altLang="en-US" sz="2800" b="1" dirty="0" smtClean="0"/>
              <a:t>一些自定义</a:t>
            </a:r>
            <a:r>
              <a:rPr lang="zh-CN" altLang="en-US" sz="2800" b="1" dirty="0"/>
              <a:t>的类</a:t>
            </a:r>
            <a:r>
              <a:rPr lang="zh-CN" altLang="en-US" sz="2800" b="1" dirty="0" smtClean="0"/>
              <a:t>对象（</a:t>
            </a:r>
            <a:r>
              <a:rPr lang="en-US" altLang="zh-CN" sz="2800" b="1" dirty="0" smtClean="0"/>
              <a:t>Complex</a:t>
            </a:r>
            <a:r>
              <a:rPr lang="zh-CN" altLang="en-US" sz="2800" b="1" dirty="0" smtClean="0"/>
              <a:t>）并</a:t>
            </a:r>
            <a:r>
              <a:rPr lang="zh-CN" altLang="en-US" sz="2800" b="1" dirty="0"/>
              <a:t>筛选符合条件的对象进行打印输出</a:t>
            </a:r>
          </a:p>
        </p:txBody>
      </p:sp>
      <p:sp>
        <p:nvSpPr>
          <p:cNvPr id="6" name="矩形 5"/>
          <p:cNvSpPr/>
          <p:nvPr/>
        </p:nvSpPr>
        <p:spPr>
          <a:xfrm>
            <a:off x="245287" y="1475244"/>
            <a:ext cx="8355788" cy="4708981"/>
          </a:xfrm>
          <a:prstGeom prst="rect">
            <a:avLst/>
          </a:prstGeom>
          <a:solidFill>
            <a:schemeClr val="accent1">
              <a:lumMod val="20000"/>
              <a:lumOff val="80000"/>
            </a:schemeClr>
          </a:solidFill>
          <a:ln w="19050">
            <a:solidFill>
              <a:srgbClr val="FFC000"/>
            </a:solidFill>
          </a:ln>
        </p:spPr>
        <p:txBody>
          <a:bodyPr wrap="square">
            <a:spAutoFit/>
          </a:bodyPr>
          <a:lstStyle/>
          <a:p>
            <a:r>
              <a:rPr lang="en-US" altLang="zh-CN" sz="2000" b="1" dirty="0"/>
              <a:t>import </a:t>
            </a:r>
            <a:r>
              <a:rPr lang="en-US" altLang="zh-CN" sz="2000" b="1" dirty="0" err="1"/>
              <a:t>java.util</a:t>
            </a:r>
            <a:r>
              <a:rPr lang="en-US" altLang="zh-CN" sz="2000" b="1" dirty="0"/>
              <a:t>.*;</a:t>
            </a:r>
          </a:p>
          <a:p>
            <a:r>
              <a:rPr lang="en-US" altLang="zh-CN" sz="2000" b="1" dirty="0"/>
              <a:t>interface </a:t>
            </a:r>
            <a:r>
              <a:rPr lang="en-US" altLang="zh-CN" sz="2000" b="1" dirty="0" err="1"/>
              <a:t>ComplexChecker</a:t>
            </a:r>
            <a:r>
              <a:rPr lang="en-US" altLang="zh-CN" sz="2000" b="1" dirty="0"/>
              <a:t>{</a:t>
            </a:r>
          </a:p>
          <a:p>
            <a:r>
              <a:rPr lang="en-US" altLang="zh-CN" sz="2000" b="1" dirty="0"/>
              <a:t>public abstract </a:t>
            </a:r>
            <a:r>
              <a:rPr lang="en-US" altLang="zh-CN" sz="2000" b="1" dirty="0" err="1"/>
              <a:t>boolean</a:t>
            </a:r>
            <a:r>
              <a:rPr lang="en-US" altLang="zh-CN" sz="2000" b="1" dirty="0"/>
              <a:t> check(Complex c);</a:t>
            </a:r>
          </a:p>
          <a:p>
            <a:r>
              <a:rPr lang="en-US" altLang="zh-CN" sz="2000" dirty="0" smtClean="0"/>
              <a:t>}</a:t>
            </a:r>
            <a:endParaRPr lang="zh-CN" altLang="en-US" sz="2000" dirty="0"/>
          </a:p>
          <a:p>
            <a:r>
              <a:rPr lang="en-US" altLang="zh-CN" sz="2000" b="1" dirty="0"/>
              <a:t>class Complex{</a:t>
            </a:r>
          </a:p>
          <a:p>
            <a:r>
              <a:rPr lang="en-US" altLang="zh-CN" sz="2000" dirty="0" smtClean="0"/>
              <a:t>     </a:t>
            </a:r>
            <a:r>
              <a:rPr lang="en-US" altLang="zh-CN" sz="2000" b="1" dirty="0" err="1"/>
              <a:t>int</a:t>
            </a:r>
            <a:r>
              <a:rPr lang="en-US" altLang="zh-CN" sz="2000" b="1" dirty="0"/>
              <a:t> </a:t>
            </a:r>
            <a:r>
              <a:rPr lang="en-US" altLang="zh-CN" sz="2000" b="1" dirty="0" err="1"/>
              <a:t>imag</a:t>
            </a:r>
            <a:r>
              <a:rPr lang="en-US" altLang="zh-CN" sz="2000" b="1" dirty="0"/>
              <a:t>;</a:t>
            </a:r>
          </a:p>
          <a:p>
            <a:r>
              <a:rPr lang="en-US" altLang="zh-CN" sz="2000" dirty="0"/>
              <a:t> </a:t>
            </a:r>
            <a:r>
              <a:rPr lang="en-US" altLang="zh-CN" sz="2000" dirty="0" smtClean="0"/>
              <a:t>    </a:t>
            </a:r>
            <a:r>
              <a:rPr lang="en-US" altLang="zh-CN" sz="2000" b="1" dirty="0" err="1" smtClean="0"/>
              <a:t>int</a:t>
            </a:r>
            <a:r>
              <a:rPr lang="en-US" altLang="zh-CN" sz="2000" b="1" dirty="0" smtClean="0"/>
              <a:t> </a:t>
            </a:r>
            <a:r>
              <a:rPr lang="en-US" altLang="zh-CN" sz="2000" b="1" dirty="0"/>
              <a:t>real;</a:t>
            </a:r>
          </a:p>
          <a:p>
            <a:r>
              <a:rPr lang="en-US" altLang="zh-CN" sz="2000" b="1" dirty="0" smtClean="0"/>
              <a:t>      public </a:t>
            </a:r>
            <a:r>
              <a:rPr lang="en-US" altLang="zh-CN" sz="2000" b="1" dirty="0"/>
              <a:t>Complex(</a:t>
            </a:r>
            <a:r>
              <a:rPr lang="en-US" altLang="zh-CN" sz="2000" b="1" dirty="0" err="1"/>
              <a:t>int</a:t>
            </a:r>
            <a:r>
              <a:rPr lang="en-US" altLang="zh-CN" sz="2000" b="1" dirty="0"/>
              <a:t> </a:t>
            </a:r>
            <a:r>
              <a:rPr lang="en-US" altLang="zh-CN" sz="2000" b="1" dirty="0" err="1"/>
              <a:t>imag,int</a:t>
            </a:r>
            <a:r>
              <a:rPr lang="en-US" altLang="zh-CN" sz="2000" b="1" dirty="0"/>
              <a:t> real){</a:t>
            </a:r>
          </a:p>
          <a:p>
            <a:r>
              <a:rPr lang="en-US" altLang="zh-CN" sz="2000" b="1" dirty="0" smtClean="0"/>
              <a:t>               </a:t>
            </a:r>
            <a:r>
              <a:rPr lang="en-US" altLang="zh-CN" sz="2000" b="1" dirty="0" err="1" smtClean="0"/>
              <a:t>this.imag</a:t>
            </a:r>
            <a:r>
              <a:rPr lang="en-US" altLang="zh-CN" sz="2000" b="1" dirty="0" smtClean="0"/>
              <a:t>=</a:t>
            </a:r>
            <a:r>
              <a:rPr lang="en-US" altLang="zh-CN" sz="2000" b="1" dirty="0" err="1" smtClean="0"/>
              <a:t>imag</a:t>
            </a:r>
            <a:r>
              <a:rPr lang="en-US" altLang="zh-CN" sz="2000" b="1" dirty="0"/>
              <a:t>;</a:t>
            </a:r>
          </a:p>
          <a:p>
            <a:r>
              <a:rPr lang="en-US" altLang="zh-CN" sz="2000" b="1" dirty="0" smtClean="0"/>
              <a:t>               </a:t>
            </a:r>
            <a:r>
              <a:rPr lang="en-US" altLang="zh-CN" sz="2000" b="1" dirty="0" err="1" smtClean="0"/>
              <a:t>this.real</a:t>
            </a:r>
            <a:r>
              <a:rPr lang="en-US" altLang="zh-CN" sz="2000" b="1" dirty="0" smtClean="0"/>
              <a:t>=real</a:t>
            </a:r>
            <a:r>
              <a:rPr lang="en-US" altLang="zh-CN" sz="2000" b="1" dirty="0"/>
              <a:t>;</a:t>
            </a:r>
          </a:p>
          <a:p>
            <a:r>
              <a:rPr lang="en-US" altLang="zh-CN" sz="2000" dirty="0" smtClean="0"/>
              <a:t>      }</a:t>
            </a:r>
            <a:endParaRPr lang="en-US" altLang="zh-CN" sz="2000" dirty="0"/>
          </a:p>
          <a:p>
            <a:r>
              <a:rPr lang="en-US" altLang="zh-CN" sz="2000" dirty="0"/>
              <a:t>   </a:t>
            </a:r>
            <a:r>
              <a:rPr lang="en-US" altLang="zh-CN" sz="2000" dirty="0" smtClean="0"/>
              <a:t>   </a:t>
            </a:r>
            <a:r>
              <a:rPr lang="en-US" altLang="zh-CN" sz="2000" b="1" dirty="0"/>
              <a:t>public String </a:t>
            </a:r>
            <a:r>
              <a:rPr lang="en-US" altLang="zh-CN" sz="2000" b="1" dirty="0" err="1"/>
              <a:t>toString</a:t>
            </a:r>
            <a:r>
              <a:rPr lang="en-US" altLang="zh-CN" sz="2000" b="1" dirty="0"/>
              <a:t>()</a:t>
            </a:r>
          </a:p>
          <a:p>
            <a:r>
              <a:rPr lang="zh-CN" altLang="en-US" sz="2000" dirty="0"/>
              <a:t>   </a:t>
            </a:r>
            <a:r>
              <a:rPr lang="zh-CN" altLang="en-US" sz="2000" dirty="0" smtClean="0"/>
              <a:t>   </a:t>
            </a:r>
            <a:r>
              <a:rPr lang="en-US" altLang="zh-CN" sz="2000" dirty="0" smtClean="0"/>
              <a:t>{ </a:t>
            </a:r>
            <a:r>
              <a:rPr lang="en-US" altLang="zh-CN" sz="2000" b="1" dirty="0"/>
              <a:t>return "</a:t>
            </a:r>
            <a:r>
              <a:rPr lang="en-US" altLang="zh-CN" sz="2000" b="1" dirty="0" err="1"/>
              <a:t>imag</a:t>
            </a:r>
            <a:r>
              <a:rPr lang="en-US" altLang="zh-CN" sz="2000" b="1" dirty="0"/>
              <a:t>="+this.</a:t>
            </a:r>
            <a:r>
              <a:rPr lang="en-US" altLang="zh-CN" sz="2000" b="1" dirty="0" err="1"/>
              <a:t>imag</a:t>
            </a:r>
            <a:r>
              <a:rPr lang="en-US" altLang="zh-CN" sz="2000" b="1" dirty="0"/>
              <a:t>+"real="+</a:t>
            </a:r>
            <a:r>
              <a:rPr lang="en-US" altLang="zh-CN" sz="2000" b="1" dirty="0" err="1" smtClean="0"/>
              <a:t>this.real</a:t>
            </a:r>
            <a:r>
              <a:rPr lang="en-US" altLang="zh-CN" sz="2000" b="1" dirty="0" smtClean="0"/>
              <a:t>;</a:t>
            </a:r>
            <a:r>
              <a:rPr lang="zh-CN" altLang="en-US" sz="2000" dirty="0" smtClean="0"/>
              <a:t> </a:t>
            </a:r>
            <a:r>
              <a:rPr lang="en-US" altLang="zh-CN" sz="2000" dirty="0" smtClean="0"/>
              <a:t>}</a:t>
            </a:r>
          </a:p>
          <a:p>
            <a:endParaRPr lang="zh-CN" altLang="en-US" sz="2000" dirty="0"/>
          </a:p>
          <a:p>
            <a:r>
              <a:rPr lang="en-US" altLang="zh-CN" sz="2000" dirty="0"/>
              <a:t>}</a:t>
            </a:r>
            <a:endParaRPr lang="zh-CN" altLang="en-US" sz="2000" dirty="0"/>
          </a:p>
        </p:txBody>
      </p:sp>
    </p:spTree>
    <p:extLst>
      <p:ext uri="{BB962C8B-B14F-4D97-AF65-F5344CB8AC3E}">
        <p14:creationId xmlns:p14="http://schemas.microsoft.com/office/powerpoint/2010/main" val="642836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12/2012</a:t>
            </a:r>
            <a:endParaRPr lang="en-US" dirty="0"/>
          </a:p>
        </p:txBody>
      </p:sp>
      <p:sp>
        <p:nvSpPr>
          <p:cNvPr id="4" name="灯片编号占位符 3"/>
          <p:cNvSpPr>
            <a:spLocks noGrp="1"/>
          </p:cNvSpPr>
          <p:nvPr>
            <p:ph type="sldNum" sz="quarter" idx="12"/>
          </p:nvPr>
        </p:nvSpPr>
        <p:spPr/>
        <p:txBody>
          <a:bodyPr/>
          <a:lstStyle/>
          <a:p>
            <a:fld id="{6F42FDE4-A7DD-41A7-A0A6-9B649FB43336}" type="slidenum">
              <a:rPr kumimoji="0" lang="en-US" smtClean="0"/>
              <a:pPr/>
              <a:t>12</a:t>
            </a:fld>
            <a:endParaRPr kumimoji="0" lang="en-US"/>
          </a:p>
        </p:txBody>
      </p:sp>
      <p:sp>
        <p:nvSpPr>
          <p:cNvPr id="6" name="矩形 5"/>
          <p:cNvSpPr/>
          <p:nvPr/>
        </p:nvSpPr>
        <p:spPr>
          <a:xfrm>
            <a:off x="176013" y="96717"/>
            <a:ext cx="8621623" cy="6247864"/>
          </a:xfrm>
          <a:prstGeom prst="rect">
            <a:avLst/>
          </a:prstGeom>
          <a:solidFill>
            <a:schemeClr val="accent1">
              <a:lumMod val="20000"/>
              <a:lumOff val="80000"/>
            </a:schemeClr>
          </a:solidFill>
          <a:ln w="19050">
            <a:solidFill>
              <a:srgbClr val="FFC000"/>
            </a:solidFill>
          </a:ln>
        </p:spPr>
        <p:txBody>
          <a:bodyPr wrap="square">
            <a:spAutoFit/>
          </a:bodyPr>
          <a:lstStyle/>
          <a:p>
            <a:r>
              <a:rPr lang="en-US" altLang="zh-CN" sz="2000" b="1" dirty="0"/>
              <a:t>public class </a:t>
            </a:r>
            <a:r>
              <a:rPr lang="en-US" altLang="zh-CN" sz="2000" b="1" dirty="0" err="1"/>
              <a:t>LambdaTest</a:t>
            </a:r>
            <a:r>
              <a:rPr lang="en-US" altLang="zh-CN" sz="2000" b="1" dirty="0"/>
              <a:t> {</a:t>
            </a:r>
          </a:p>
          <a:p>
            <a:r>
              <a:rPr lang="en-US" altLang="zh-CN" sz="2000" b="1" dirty="0"/>
              <a:t>    public static void main(String[] </a:t>
            </a:r>
            <a:r>
              <a:rPr lang="en-US" altLang="zh-CN" sz="2000" b="1" dirty="0" err="1"/>
              <a:t>args</a:t>
            </a:r>
            <a:r>
              <a:rPr lang="en-US" altLang="zh-CN" sz="2000" b="1" dirty="0"/>
              <a:t>){</a:t>
            </a:r>
          </a:p>
          <a:p>
            <a:r>
              <a:rPr lang="en-US" altLang="zh-CN" sz="2000" b="1" dirty="0"/>
              <a:t>    List&lt;Complex&gt; list=new </a:t>
            </a:r>
            <a:r>
              <a:rPr lang="en-US" altLang="zh-CN" sz="2000" b="1" dirty="0" err="1"/>
              <a:t>ArrayList</a:t>
            </a:r>
            <a:r>
              <a:rPr lang="en-US" altLang="zh-CN" sz="2000" b="1" dirty="0"/>
              <a:t>&lt;&gt;();</a:t>
            </a:r>
          </a:p>
          <a:p>
            <a:r>
              <a:rPr lang="en-US" altLang="zh-CN" sz="2000" b="1" dirty="0"/>
              <a:t>    Random random=new Random();</a:t>
            </a:r>
          </a:p>
          <a:p>
            <a:r>
              <a:rPr lang="zh-CN" altLang="en-US" sz="2000" b="1" dirty="0"/>
              <a:t>    </a:t>
            </a:r>
            <a:r>
              <a:rPr lang="en-US" altLang="zh-CN" sz="2000" b="1" dirty="0"/>
              <a:t>//</a:t>
            </a:r>
            <a:r>
              <a:rPr lang="zh-CN" altLang="en-US" sz="2000" b="1" dirty="0"/>
              <a:t>向集合添加</a:t>
            </a:r>
            <a:r>
              <a:rPr lang="en-US" altLang="zh-CN" sz="2000" b="1" dirty="0"/>
              <a:t>50</a:t>
            </a:r>
            <a:r>
              <a:rPr lang="zh-CN" altLang="en-US" sz="2000" b="1" dirty="0"/>
              <a:t>个</a:t>
            </a:r>
            <a:r>
              <a:rPr lang="en-US" altLang="zh-CN" sz="2000" b="1" dirty="0"/>
              <a:t>Complex</a:t>
            </a:r>
            <a:r>
              <a:rPr lang="zh-CN" altLang="en-US" sz="2000" b="1" dirty="0"/>
              <a:t>对象</a:t>
            </a:r>
          </a:p>
          <a:p>
            <a:r>
              <a:rPr lang="en-US" altLang="zh-CN" sz="2000" b="1" dirty="0"/>
              <a:t>    for(</a:t>
            </a:r>
            <a:r>
              <a:rPr lang="en-US" altLang="zh-CN" sz="2000" b="1" dirty="0" err="1"/>
              <a:t>int</a:t>
            </a:r>
            <a:r>
              <a:rPr lang="en-US" altLang="zh-CN" sz="2000" b="1" dirty="0"/>
              <a:t> </a:t>
            </a:r>
            <a:r>
              <a:rPr lang="en-US" altLang="zh-CN" sz="2000" b="1" dirty="0" err="1"/>
              <a:t>i</a:t>
            </a:r>
            <a:r>
              <a:rPr lang="en-US" altLang="zh-CN" sz="2000" b="1" dirty="0"/>
              <a:t>=0;i&lt;50;i++){</a:t>
            </a:r>
          </a:p>
          <a:p>
            <a:r>
              <a:rPr lang="en-US" altLang="zh-CN" sz="2000" b="1" dirty="0"/>
              <a:t>    </a:t>
            </a:r>
            <a:r>
              <a:rPr lang="en-US" altLang="zh-CN" sz="2000" b="1" dirty="0" err="1"/>
              <a:t>list.add</a:t>
            </a:r>
            <a:r>
              <a:rPr lang="en-US" altLang="zh-CN" sz="2000" b="1" dirty="0"/>
              <a:t>(new Complex(</a:t>
            </a:r>
            <a:r>
              <a:rPr lang="en-US" altLang="zh-CN" sz="2000" b="1" dirty="0" err="1"/>
              <a:t>random.nextInt</a:t>
            </a:r>
            <a:r>
              <a:rPr lang="en-US" altLang="zh-CN" sz="2000" b="1" dirty="0"/>
              <a:t>(1000),</a:t>
            </a:r>
            <a:r>
              <a:rPr lang="en-US" altLang="zh-CN" sz="2000" b="1" dirty="0" err="1"/>
              <a:t>random.nextInt</a:t>
            </a:r>
            <a:r>
              <a:rPr lang="en-US" altLang="zh-CN" sz="2000" b="1" dirty="0"/>
              <a:t>(1000)));</a:t>
            </a:r>
          </a:p>
          <a:p>
            <a:r>
              <a:rPr lang="zh-CN" altLang="en-US" sz="2000" b="1" dirty="0"/>
              <a:t>    </a:t>
            </a:r>
            <a:r>
              <a:rPr lang="en-US" altLang="zh-CN" sz="2000" b="1" dirty="0"/>
              <a:t>}</a:t>
            </a:r>
          </a:p>
          <a:p>
            <a:r>
              <a:rPr lang="zh-CN" altLang="en-US" sz="2000" b="1" dirty="0"/>
              <a:t>    </a:t>
            </a:r>
            <a:r>
              <a:rPr lang="en-US" altLang="zh-CN" sz="2000" b="1" dirty="0" smtClean="0"/>
              <a:t>//</a:t>
            </a:r>
            <a:r>
              <a:rPr lang="zh-CN" altLang="en-US" sz="2000" b="1" dirty="0" smtClean="0"/>
              <a:t>匿名类实现将</a:t>
            </a:r>
            <a:r>
              <a:rPr lang="zh-CN" altLang="en-US" sz="2000" b="1" dirty="0"/>
              <a:t>集合中</a:t>
            </a:r>
            <a:r>
              <a:rPr lang="en-US" altLang="zh-CN" sz="2000" b="1" u="sng" dirty="0" err="1"/>
              <a:t>imag</a:t>
            </a:r>
            <a:r>
              <a:rPr lang="zh-CN" altLang="en-US" sz="2000" b="1" u="sng" dirty="0"/>
              <a:t>大于</a:t>
            </a:r>
            <a:r>
              <a:rPr lang="en-US" altLang="zh-CN" sz="2000" b="1" u="sng" dirty="0"/>
              <a:t>200</a:t>
            </a:r>
            <a:r>
              <a:rPr lang="zh-CN" altLang="en-US" sz="2000" b="1" u="sng" dirty="0"/>
              <a:t>和</a:t>
            </a:r>
            <a:r>
              <a:rPr lang="en-US" altLang="zh-CN" sz="2000" b="1" u="sng" dirty="0"/>
              <a:t>real</a:t>
            </a:r>
            <a:r>
              <a:rPr lang="zh-CN" altLang="en-US" sz="2000" b="1" u="sng" dirty="0"/>
              <a:t>值大于</a:t>
            </a:r>
            <a:r>
              <a:rPr lang="en-US" altLang="zh-CN" sz="2000" b="1" u="sng" dirty="0"/>
              <a:t>400</a:t>
            </a:r>
            <a:r>
              <a:rPr lang="zh-CN" altLang="en-US" sz="2000" b="1" u="sng" dirty="0"/>
              <a:t>的对象筛选打印输出</a:t>
            </a:r>
          </a:p>
          <a:p>
            <a:r>
              <a:rPr lang="en-US" altLang="zh-CN" sz="2000" b="1" dirty="0" smtClean="0"/>
              <a:t>         /*</a:t>
            </a:r>
            <a:r>
              <a:rPr lang="en-US" altLang="zh-CN" sz="2000" b="1" dirty="0" err="1">
                <a:solidFill>
                  <a:schemeClr val="tx2"/>
                </a:solidFill>
              </a:rPr>
              <a:t>ComplexChecker</a:t>
            </a:r>
            <a:r>
              <a:rPr lang="en-US" altLang="zh-CN" sz="2000" b="1" dirty="0">
                <a:solidFill>
                  <a:schemeClr val="tx2"/>
                </a:solidFill>
              </a:rPr>
              <a:t> checker=new </a:t>
            </a:r>
            <a:r>
              <a:rPr lang="en-US" altLang="zh-CN" sz="2000" b="1" dirty="0" err="1">
                <a:solidFill>
                  <a:schemeClr val="tx2"/>
                </a:solidFill>
              </a:rPr>
              <a:t>ComplexChecker</a:t>
            </a:r>
            <a:r>
              <a:rPr lang="en-US" altLang="zh-CN" sz="2000" b="1" dirty="0">
                <a:solidFill>
                  <a:schemeClr val="tx2"/>
                </a:solidFill>
              </a:rPr>
              <a:t>(){</a:t>
            </a:r>
          </a:p>
          <a:p>
            <a:r>
              <a:rPr lang="en-US" altLang="zh-CN" sz="2000" b="1" dirty="0">
                <a:solidFill>
                  <a:schemeClr val="tx2"/>
                </a:solidFill>
              </a:rPr>
              <a:t>    </a:t>
            </a:r>
            <a:r>
              <a:rPr lang="en-US" altLang="zh-CN" sz="2000" b="1" dirty="0" smtClean="0">
                <a:solidFill>
                  <a:schemeClr val="tx2"/>
                </a:solidFill>
              </a:rPr>
              <a:t>            public </a:t>
            </a:r>
            <a:r>
              <a:rPr lang="en-US" altLang="zh-CN" sz="2000" b="1" dirty="0" err="1">
                <a:solidFill>
                  <a:schemeClr val="tx2"/>
                </a:solidFill>
              </a:rPr>
              <a:t>boolean</a:t>
            </a:r>
            <a:r>
              <a:rPr lang="en-US" altLang="zh-CN" sz="2000" b="1" dirty="0">
                <a:solidFill>
                  <a:schemeClr val="tx2"/>
                </a:solidFill>
              </a:rPr>
              <a:t> check(Complex c){</a:t>
            </a:r>
          </a:p>
          <a:p>
            <a:r>
              <a:rPr lang="en-US" altLang="zh-CN" sz="2000" b="1" dirty="0">
                <a:solidFill>
                  <a:schemeClr val="tx2"/>
                </a:solidFill>
              </a:rPr>
              <a:t>    </a:t>
            </a:r>
            <a:r>
              <a:rPr lang="en-US" altLang="zh-CN" sz="2000" b="1" dirty="0" smtClean="0">
                <a:solidFill>
                  <a:schemeClr val="tx2"/>
                </a:solidFill>
              </a:rPr>
              <a:t>                              return </a:t>
            </a:r>
            <a:r>
              <a:rPr lang="en-US" altLang="zh-CN" sz="2000" b="1" dirty="0" err="1">
                <a:solidFill>
                  <a:schemeClr val="tx2"/>
                </a:solidFill>
              </a:rPr>
              <a:t>c.imag</a:t>
            </a:r>
            <a:r>
              <a:rPr lang="en-US" altLang="zh-CN" sz="2000" b="1" dirty="0">
                <a:solidFill>
                  <a:schemeClr val="tx2"/>
                </a:solidFill>
              </a:rPr>
              <a:t>&gt;200&amp;</a:t>
            </a:r>
            <a:r>
              <a:rPr lang="en-US" altLang="zh-CN" sz="2000" b="1" u="sng" dirty="0">
                <a:solidFill>
                  <a:schemeClr val="tx2"/>
                </a:solidFill>
              </a:rPr>
              <a:t>&amp;</a:t>
            </a:r>
            <a:r>
              <a:rPr lang="en-US" altLang="zh-CN" sz="2000" b="1" u="sng" dirty="0" err="1" smtClean="0">
                <a:solidFill>
                  <a:schemeClr val="tx2"/>
                </a:solidFill>
              </a:rPr>
              <a:t>c.real</a:t>
            </a:r>
            <a:r>
              <a:rPr lang="en-US" altLang="zh-CN" sz="2000" b="1" u="sng" dirty="0" smtClean="0">
                <a:solidFill>
                  <a:schemeClr val="tx2"/>
                </a:solidFill>
              </a:rPr>
              <a:t>&gt;400;</a:t>
            </a:r>
            <a:r>
              <a:rPr lang="zh-CN" altLang="en-US" sz="2000" b="1" dirty="0" smtClean="0">
                <a:solidFill>
                  <a:schemeClr val="tx2"/>
                </a:solidFill>
              </a:rPr>
              <a:t>  </a:t>
            </a:r>
            <a:r>
              <a:rPr lang="en-US" altLang="zh-CN" sz="2000" b="1" dirty="0" smtClean="0">
                <a:solidFill>
                  <a:schemeClr val="tx2"/>
                </a:solidFill>
              </a:rPr>
              <a:t>} };</a:t>
            </a:r>
            <a:endParaRPr lang="en-US" altLang="zh-CN" sz="2000" b="1" dirty="0">
              <a:solidFill>
                <a:schemeClr val="tx2"/>
              </a:solidFill>
            </a:endParaRPr>
          </a:p>
          <a:p>
            <a:r>
              <a:rPr lang="en-US" altLang="zh-CN" sz="2000" b="1" dirty="0">
                <a:solidFill>
                  <a:schemeClr val="tx2"/>
                </a:solidFill>
              </a:rPr>
              <a:t>   </a:t>
            </a:r>
            <a:r>
              <a:rPr lang="en-US" altLang="zh-CN" sz="2000" b="1" dirty="0" smtClean="0">
                <a:solidFill>
                  <a:schemeClr val="tx2"/>
                </a:solidFill>
              </a:rPr>
              <a:t>          </a:t>
            </a:r>
            <a:r>
              <a:rPr lang="en-US" altLang="zh-CN" sz="2000" b="1" dirty="0">
                <a:solidFill>
                  <a:schemeClr val="tx2"/>
                </a:solidFill>
              </a:rPr>
              <a:t>show(</a:t>
            </a:r>
            <a:r>
              <a:rPr lang="en-US" altLang="zh-CN" sz="2000" b="1" dirty="0" err="1">
                <a:solidFill>
                  <a:schemeClr val="tx2"/>
                </a:solidFill>
              </a:rPr>
              <a:t>list,checker</a:t>
            </a:r>
            <a:r>
              <a:rPr lang="en-US" altLang="zh-CN" sz="2000" b="1" dirty="0">
                <a:solidFill>
                  <a:schemeClr val="tx2"/>
                </a:solidFill>
              </a:rPr>
              <a:t>);*/</a:t>
            </a:r>
          </a:p>
          <a:p>
            <a:r>
              <a:rPr lang="en-US" altLang="zh-CN" sz="2000" b="1" dirty="0">
                <a:solidFill>
                  <a:srgbClr val="FF0000"/>
                </a:solidFill>
              </a:rPr>
              <a:t>    show(</a:t>
            </a:r>
            <a:r>
              <a:rPr lang="en-US" altLang="zh-CN" sz="2000" b="1" dirty="0" err="1">
                <a:solidFill>
                  <a:srgbClr val="FF0000"/>
                </a:solidFill>
              </a:rPr>
              <a:t>list,</a:t>
            </a:r>
            <a:r>
              <a:rPr lang="en-US" altLang="zh-CN" sz="2000" b="1" u="sng" dirty="0" err="1">
                <a:solidFill>
                  <a:srgbClr val="FF0000"/>
                </a:solidFill>
              </a:rPr>
              <a:t>c</a:t>
            </a:r>
            <a:r>
              <a:rPr lang="en-US" altLang="zh-CN" sz="2000" b="1" u="sng" dirty="0">
                <a:solidFill>
                  <a:srgbClr val="FF0000"/>
                </a:solidFill>
              </a:rPr>
              <a:t>-&gt;</a:t>
            </a:r>
            <a:r>
              <a:rPr lang="en-US" altLang="zh-CN" sz="2000" b="1" u="sng" dirty="0" err="1">
                <a:solidFill>
                  <a:srgbClr val="FF0000"/>
                </a:solidFill>
              </a:rPr>
              <a:t>c.imag</a:t>
            </a:r>
            <a:r>
              <a:rPr lang="en-US" altLang="zh-CN" sz="2000" b="1" u="sng" dirty="0">
                <a:solidFill>
                  <a:srgbClr val="FF0000"/>
                </a:solidFill>
              </a:rPr>
              <a:t>&gt;200&amp;&amp;</a:t>
            </a:r>
            <a:r>
              <a:rPr lang="en-US" altLang="zh-CN" sz="2000" b="1" u="sng" dirty="0" err="1">
                <a:solidFill>
                  <a:srgbClr val="FF0000"/>
                </a:solidFill>
              </a:rPr>
              <a:t>c.real</a:t>
            </a:r>
            <a:r>
              <a:rPr lang="en-US" altLang="zh-CN" sz="2000" b="1" u="sng" dirty="0">
                <a:solidFill>
                  <a:srgbClr val="FF0000"/>
                </a:solidFill>
              </a:rPr>
              <a:t>&gt;400</a:t>
            </a:r>
            <a:r>
              <a:rPr lang="en-US" altLang="zh-CN" sz="2000" b="1" u="sng" dirty="0" smtClean="0">
                <a:solidFill>
                  <a:srgbClr val="FF0000"/>
                </a:solidFill>
              </a:rPr>
              <a:t>);</a:t>
            </a:r>
            <a:endParaRPr lang="zh-CN" altLang="en-US" sz="2000" b="1" dirty="0">
              <a:solidFill>
                <a:srgbClr val="FF0000"/>
              </a:solidFill>
            </a:endParaRPr>
          </a:p>
          <a:p>
            <a:r>
              <a:rPr lang="zh-CN" altLang="en-US" sz="2000" b="1" dirty="0"/>
              <a:t>    </a:t>
            </a:r>
            <a:r>
              <a:rPr lang="en-US" altLang="zh-CN" sz="2000" b="1" dirty="0"/>
              <a:t>}</a:t>
            </a:r>
          </a:p>
          <a:p>
            <a:r>
              <a:rPr lang="en-US" altLang="zh-CN" sz="2000" b="1" dirty="0"/>
              <a:t>    public static void show(List&lt;Complex&gt; </a:t>
            </a:r>
            <a:r>
              <a:rPr lang="en-US" altLang="zh-CN" sz="2000" b="1" dirty="0" err="1"/>
              <a:t>lists,ComplexChecker</a:t>
            </a:r>
            <a:r>
              <a:rPr lang="en-US" altLang="zh-CN" sz="2000" b="1" dirty="0"/>
              <a:t> checker){</a:t>
            </a:r>
          </a:p>
          <a:p>
            <a:r>
              <a:rPr lang="en-US" altLang="zh-CN" sz="2000" b="1" dirty="0"/>
              <a:t>  </a:t>
            </a:r>
            <a:r>
              <a:rPr lang="en-US" altLang="zh-CN" sz="2000" b="1" dirty="0" smtClean="0"/>
              <a:t>       </a:t>
            </a:r>
            <a:r>
              <a:rPr lang="en-US" altLang="zh-CN" sz="2000" b="1" dirty="0"/>
              <a:t>for(Complex </a:t>
            </a:r>
            <a:r>
              <a:rPr lang="en-US" altLang="zh-CN" sz="2000" b="1" dirty="0" err="1"/>
              <a:t>com:lists</a:t>
            </a:r>
            <a:r>
              <a:rPr lang="en-US" altLang="zh-CN" sz="2000" b="1" dirty="0"/>
              <a:t>){</a:t>
            </a:r>
          </a:p>
          <a:p>
            <a:r>
              <a:rPr lang="en-US" altLang="zh-CN" sz="2000" b="1" dirty="0"/>
              <a:t>  </a:t>
            </a:r>
            <a:r>
              <a:rPr lang="en-US" altLang="zh-CN" sz="2000" b="1" dirty="0" smtClean="0"/>
              <a:t>           </a:t>
            </a:r>
            <a:r>
              <a:rPr lang="en-US" altLang="zh-CN" sz="2000" b="1" dirty="0"/>
              <a:t>if(</a:t>
            </a:r>
            <a:r>
              <a:rPr lang="en-US" altLang="zh-CN" sz="2000" b="1" dirty="0" err="1"/>
              <a:t>checker.check</a:t>
            </a:r>
            <a:r>
              <a:rPr lang="en-US" altLang="zh-CN" sz="2000" b="1" dirty="0"/>
              <a:t>(com</a:t>
            </a:r>
            <a:r>
              <a:rPr lang="en-US" altLang="zh-CN" sz="2000" b="1" dirty="0" smtClean="0"/>
              <a:t>))     </a:t>
            </a:r>
            <a:r>
              <a:rPr lang="en-US" altLang="zh-CN" sz="2000" b="1" dirty="0" err="1"/>
              <a:t>System.</a:t>
            </a:r>
            <a:r>
              <a:rPr lang="en-US" altLang="zh-CN" sz="2000" b="1" i="1" dirty="0" err="1"/>
              <a:t>out.println</a:t>
            </a:r>
            <a:r>
              <a:rPr lang="en-US" altLang="zh-CN" sz="2000" b="1" i="1" dirty="0"/>
              <a:t>(com);</a:t>
            </a:r>
          </a:p>
          <a:p>
            <a:r>
              <a:rPr lang="zh-CN" altLang="en-US" sz="2000" b="1" dirty="0"/>
              <a:t>    </a:t>
            </a:r>
            <a:r>
              <a:rPr lang="en-US" altLang="zh-CN" sz="2000" b="1" dirty="0" smtClean="0"/>
              <a:t>} </a:t>
            </a:r>
            <a:r>
              <a:rPr lang="zh-CN" altLang="en-US" sz="2000" b="1" dirty="0" smtClean="0"/>
              <a:t> </a:t>
            </a:r>
            <a:r>
              <a:rPr lang="en-US" altLang="zh-CN" sz="2000" b="1" dirty="0"/>
              <a:t>}</a:t>
            </a:r>
          </a:p>
          <a:p>
            <a:r>
              <a:rPr lang="en-US" altLang="zh-CN" sz="2000" b="1" dirty="0"/>
              <a:t>}</a:t>
            </a:r>
          </a:p>
        </p:txBody>
      </p:sp>
    </p:spTree>
    <p:extLst>
      <p:ext uri="{BB962C8B-B14F-4D97-AF65-F5344CB8AC3E}">
        <p14:creationId xmlns:p14="http://schemas.microsoft.com/office/powerpoint/2010/main" val="4194460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73314"/>
            <a:ext cx="3050835" cy="584775"/>
          </a:xfrm>
          <a:prstGeom prst="rect">
            <a:avLst/>
          </a:prstGeom>
          <a:noFill/>
        </p:spPr>
        <p:txBody>
          <a:bodyPr wrap="none" rtlCol="0">
            <a:spAutoFit/>
          </a:bodyPr>
          <a:lstStyle/>
          <a:p>
            <a:r>
              <a:rPr lang="en-US" altLang="zh-CN" sz="3200" b="1" dirty="0" smtClean="0"/>
              <a:t>LAMDA</a:t>
            </a:r>
            <a:r>
              <a:rPr lang="zh-CN" altLang="en-US" sz="3200" b="1" dirty="0" smtClean="0"/>
              <a:t>表达式</a:t>
            </a:r>
            <a:endParaRPr lang="zh-CN" altLang="en-US" sz="3200" b="1" dirty="0"/>
          </a:p>
        </p:txBody>
      </p:sp>
      <p:sp>
        <p:nvSpPr>
          <p:cNvPr id="3" name="Rectangle 2"/>
          <p:cNvSpPr txBox="1">
            <a:spLocks noChangeArrowheads="1"/>
          </p:cNvSpPr>
          <p:nvPr/>
        </p:nvSpPr>
        <p:spPr bwMode="auto">
          <a:xfrm>
            <a:off x="250824" y="1988840"/>
            <a:ext cx="8893175"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sz="2400" dirty="0"/>
              <a:t>Lambda</a:t>
            </a:r>
            <a:r>
              <a:rPr lang="zh-CN" altLang="en-US" sz="2400" dirty="0"/>
              <a:t>表达式是从</a:t>
            </a:r>
            <a:r>
              <a:rPr lang="en-US" altLang="zh-CN" sz="2400" dirty="0"/>
              <a:t>Java8</a:t>
            </a:r>
            <a:r>
              <a:rPr lang="zh-CN" altLang="en-US" sz="2400" dirty="0"/>
              <a:t>增加的新</a:t>
            </a:r>
            <a:r>
              <a:rPr lang="zh-CN" altLang="en-US" sz="2400" dirty="0" smtClean="0"/>
              <a:t>语法，</a:t>
            </a:r>
            <a:endParaRPr lang="en-US" altLang="zh-CN" sz="2400" dirty="0" smtClean="0"/>
          </a:p>
          <a:p>
            <a:endParaRPr lang="en-US" altLang="zh-CN" sz="2400" dirty="0" smtClean="0"/>
          </a:p>
          <a:p>
            <a:r>
              <a:rPr lang="zh-CN" altLang="en-US" sz="2400" dirty="0" smtClean="0"/>
              <a:t>作用：作为方法调用中，类型为函数式接口的实参，以简化常规编程方式（如匿名内部类）的代码。</a:t>
            </a:r>
            <a:endParaRPr lang="en-US" altLang="zh-CN" sz="2400" dirty="0" smtClean="0"/>
          </a:p>
          <a:p>
            <a:endParaRPr lang="en-US" altLang="zh-CN" sz="2400" dirty="0"/>
          </a:p>
          <a:p>
            <a:r>
              <a:rPr lang="zh-CN" altLang="en-US" sz="2400" b="1" dirty="0"/>
              <a:t>函数式接口（</a:t>
            </a:r>
            <a:r>
              <a:rPr lang="en-US" altLang="zh-CN" sz="2400" b="1" dirty="0" err="1"/>
              <a:t>FunctionInterface</a:t>
            </a:r>
            <a:r>
              <a:rPr lang="zh-CN" altLang="en-US" sz="2400" b="1" dirty="0"/>
              <a:t>）：是指</a:t>
            </a:r>
            <a:r>
              <a:rPr lang="zh-CN" altLang="en-US" sz="2400" b="1" dirty="0">
                <a:solidFill>
                  <a:srgbClr val="FF0000"/>
                </a:solidFill>
              </a:rPr>
              <a:t>仅包含一个抽象方法</a:t>
            </a:r>
            <a:r>
              <a:rPr lang="zh-CN" altLang="en-US" sz="2400" b="1" dirty="0"/>
              <a:t>的接口，函数式接口的特殊之处在于支持</a:t>
            </a:r>
            <a:r>
              <a:rPr lang="en-US" altLang="zh-CN" sz="2400" b="1" dirty="0"/>
              <a:t>Lambda</a:t>
            </a:r>
            <a:r>
              <a:rPr lang="zh-CN" altLang="en-US" sz="2400" b="1" dirty="0"/>
              <a:t>表达式。</a:t>
            </a:r>
          </a:p>
          <a:p>
            <a:endParaRPr lang="en-US" altLang="zh-CN" sz="2400" dirty="0" smtClean="0"/>
          </a:p>
          <a:p>
            <a:endParaRPr lang="en-US" altLang="zh-CN" sz="2400" dirty="0" smtClean="0"/>
          </a:p>
        </p:txBody>
      </p:sp>
    </p:spTree>
    <p:extLst>
      <p:ext uri="{BB962C8B-B14F-4D97-AF65-F5344CB8AC3E}">
        <p14:creationId xmlns:p14="http://schemas.microsoft.com/office/powerpoint/2010/main" val="294525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73314"/>
            <a:ext cx="3050835" cy="584775"/>
          </a:xfrm>
          <a:prstGeom prst="rect">
            <a:avLst/>
          </a:prstGeom>
          <a:noFill/>
        </p:spPr>
        <p:txBody>
          <a:bodyPr wrap="none" rtlCol="0">
            <a:spAutoFit/>
          </a:bodyPr>
          <a:lstStyle/>
          <a:p>
            <a:r>
              <a:rPr lang="en-US" altLang="zh-CN" sz="3200" b="1" dirty="0" smtClean="0"/>
              <a:t>LAMDA</a:t>
            </a:r>
            <a:r>
              <a:rPr lang="zh-CN" altLang="en-US" sz="3200" b="1" dirty="0" smtClean="0"/>
              <a:t>表达式</a:t>
            </a:r>
            <a:endParaRPr lang="zh-CN" altLang="en-US" sz="3200" b="1" dirty="0"/>
          </a:p>
        </p:txBody>
      </p:sp>
      <p:sp>
        <p:nvSpPr>
          <p:cNvPr id="3" name="Rectangle 2"/>
          <p:cNvSpPr txBox="1">
            <a:spLocks noChangeArrowheads="1"/>
          </p:cNvSpPr>
          <p:nvPr/>
        </p:nvSpPr>
        <p:spPr bwMode="auto">
          <a:xfrm>
            <a:off x="0" y="1628800"/>
            <a:ext cx="9143999"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sz="2800" dirty="0"/>
              <a:t>Lambda</a:t>
            </a:r>
            <a:r>
              <a:rPr lang="zh-CN" altLang="en-US" sz="2800" dirty="0"/>
              <a:t>表达式（</a:t>
            </a:r>
            <a:r>
              <a:rPr lang="el-GR" altLang="zh-CN" sz="2800" dirty="0"/>
              <a:t>λ</a:t>
            </a:r>
            <a:r>
              <a:rPr lang="en-US" altLang="zh-CN" sz="2800" dirty="0"/>
              <a:t>expression)</a:t>
            </a:r>
            <a:r>
              <a:rPr lang="zh-CN" altLang="en-US" sz="2800" dirty="0"/>
              <a:t>的基本</a:t>
            </a:r>
            <a:r>
              <a:rPr lang="zh-CN" altLang="en-US" sz="2800" dirty="0" smtClean="0"/>
              <a:t>写法</a:t>
            </a:r>
            <a:endParaRPr lang="en-US" altLang="zh-CN" sz="2400" dirty="0" smtClean="0">
              <a:solidFill>
                <a:srgbClr val="C00000"/>
              </a:solidFill>
            </a:endParaRPr>
          </a:p>
          <a:p>
            <a:pPr marL="0" indent="0">
              <a:buNone/>
            </a:pPr>
            <a:r>
              <a:rPr lang="en-US" altLang="zh-CN" sz="2400" dirty="0" smtClean="0"/>
              <a:t>(</a:t>
            </a:r>
            <a:r>
              <a:rPr lang="zh-CN" altLang="en-US" sz="2400" b="1" dirty="0">
                <a:solidFill>
                  <a:srgbClr val="C00000"/>
                </a:solidFill>
              </a:rPr>
              <a:t>参数</a:t>
            </a:r>
            <a:r>
              <a:rPr lang="zh-CN" altLang="en-US" sz="2400" b="1" dirty="0" smtClean="0">
                <a:solidFill>
                  <a:srgbClr val="C00000"/>
                </a:solidFill>
              </a:rPr>
              <a:t>类型</a:t>
            </a:r>
            <a:r>
              <a:rPr lang="en-US" altLang="zh-CN" sz="2400" dirty="0" smtClean="0"/>
              <a:t>1 </a:t>
            </a:r>
            <a:r>
              <a:rPr lang="zh-CN" altLang="en-US" sz="2400" b="1" dirty="0" smtClean="0">
                <a:solidFill>
                  <a:srgbClr val="C00000"/>
                </a:solidFill>
              </a:rPr>
              <a:t>参数</a:t>
            </a:r>
            <a:r>
              <a:rPr lang="zh-CN" altLang="en-US" sz="2400" b="1" dirty="0">
                <a:solidFill>
                  <a:srgbClr val="C00000"/>
                </a:solidFill>
              </a:rPr>
              <a:t>名称</a:t>
            </a:r>
            <a:r>
              <a:rPr lang="en-US" altLang="zh-CN" sz="2400" dirty="0" smtClean="0"/>
              <a:t>,</a:t>
            </a:r>
            <a:r>
              <a:rPr lang="zh-CN" altLang="en-US" sz="2400" b="1" dirty="0">
                <a:solidFill>
                  <a:srgbClr val="C00000"/>
                </a:solidFill>
              </a:rPr>
              <a:t>参数</a:t>
            </a:r>
            <a:r>
              <a:rPr lang="zh-CN" altLang="en-US" sz="2400" b="1" dirty="0" smtClean="0">
                <a:solidFill>
                  <a:srgbClr val="C00000"/>
                </a:solidFill>
              </a:rPr>
              <a:t>类型</a:t>
            </a:r>
            <a:r>
              <a:rPr lang="en-US" altLang="zh-CN" sz="2400" b="1" dirty="0" smtClean="0">
                <a:solidFill>
                  <a:srgbClr val="C00000"/>
                </a:solidFill>
              </a:rPr>
              <a:t>2  </a:t>
            </a:r>
            <a:r>
              <a:rPr lang="zh-CN" altLang="en-US" sz="2400" b="1" dirty="0" smtClean="0">
                <a:solidFill>
                  <a:srgbClr val="C00000"/>
                </a:solidFill>
              </a:rPr>
              <a:t>参数</a:t>
            </a:r>
            <a:r>
              <a:rPr lang="zh-CN" altLang="en-US" sz="2400" b="1" dirty="0">
                <a:solidFill>
                  <a:srgbClr val="C00000"/>
                </a:solidFill>
              </a:rPr>
              <a:t>名称</a:t>
            </a:r>
            <a:r>
              <a:rPr lang="en-US" altLang="zh-CN" sz="2400" dirty="0" smtClean="0"/>
              <a:t>...) -&gt;</a:t>
            </a:r>
            <a:r>
              <a:rPr lang="zh-CN" altLang="en-US" sz="2400" b="1" dirty="0" smtClean="0">
                <a:solidFill>
                  <a:srgbClr val="C00000"/>
                </a:solidFill>
              </a:rPr>
              <a:t>结果</a:t>
            </a:r>
            <a:endParaRPr lang="en-US" altLang="zh-CN" sz="2400" b="1" dirty="0" smtClean="0">
              <a:solidFill>
                <a:srgbClr val="C00000"/>
              </a:solidFill>
            </a:endParaRPr>
          </a:p>
          <a:p>
            <a:pPr marL="0" indent="0">
              <a:buNone/>
            </a:pPr>
            <a:r>
              <a:rPr lang="en-US" altLang="zh-CN" sz="2400" b="1" dirty="0" smtClean="0">
                <a:solidFill>
                  <a:srgbClr val="C00000"/>
                </a:solidFill>
              </a:rPr>
              <a:t>    •</a:t>
            </a:r>
            <a:r>
              <a:rPr lang="zh-CN" altLang="en-US" sz="2400" dirty="0">
                <a:solidFill>
                  <a:srgbClr val="C00000"/>
                </a:solidFill>
              </a:rPr>
              <a:t>参数是</a:t>
            </a:r>
            <a:r>
              <a:rPr lang="en-US" altLang="zh-CN" sz="2400" dirty="0">
                <a:solidFill>
                  <a:srgbClr val="C00000"/>
                </a:solidFill>
              </a:rPr>
              <a:t>()</a:t>
            </a:r>
            <a:r>
              <a:rPr lang="zh-CN" altLang="en-US" sz="2400" dirty="0">
                <a:solidFill>
                  <a:srgbClr val="C00000"/>
                </a:solidFill>
              </a:rPr>
              <a:t>或</a:t>
            </a:r>
            <a:r>
              <a:rPr lang="en-US" altLang="zh-CN" sz="2400" dirty="0">
                <a:solidFill>
                  <a:srgbClr val="C00000"/>
                </a:solidFill>
              </a:rPr>
              <a:t>1</a:t>
            </a:r>
            <a:r>
              <a:rPr lang="zh-CN" altLang="en-US" sz="2400" dirty="0">
                <a:solidFill>
                  <a:srgbClr val="C00000"/>
                </a:solidFill>
              </a:rPr>
              <a:t>个参数或</a:t>
            </a:r>
            <a:r>
              <a:rPr lang="en-US" altLang="zh-CN" sz="2400" dirty="0">
                <a:solidFill>
                  <a:srgbClr val="C00000"/>
                </a:solidFill>
              </a:rPr>
              <a:t>(</a:t>
            </a:r>
            <a:r>
              <a:rPr lang="zh-CN" altLang="en-US" sz="2400" dirty="0">
                <a:solidFill>
                  <a:srgbClr val="C00000"/>
                </a:solidFill>
              </a:rPr>
              <a:t>多个参数</a:t>
            </a:r>
            <a:r>
              <a:rPr lang="en-US" altLang="zh-CN" sz="2400" dirty="0">
                <a:solidFill>
                  <a:srgbClr val="C00000"/>
                </a:solidFill>
              </a:rPr>
              <a:t>)</a:t>
            </a:r>
          </a:p>
          <a:p>
            <a:pPr marL="0" indent="0">
              <a:buNone/>
            </a:pPr>
            <a:r>
              <a:rPr lang="en-US" altLang="zh-CN" sz="2400" dirty="0" smtClean="0">
                <a:solidFill>
                  <a:srgbClr val="C00000"/>
                </a:solidFill>
              </a:rPr>
              <a:t>    •</a:t>
            </a:r>
            <a:r>
              <a:rPr lang="zh-CN" altLang="en-US" sz="2400" dirty="0">
                <a:solidFill>
                  <a:srgbClr val="C00000"/>
                </a:solidFill>
              </a:rPr>
              <a:t>结果是指表达式或语句或</a:t>
            </a:r>
            <a:r>
              <a:rPr lang="en-US" altLang="zh-CN" sz="2400" dirty="0">
                <a:solidFill>
                  <a:srgbClr val="C00000"/>
                </a:solidFill>
              </a:rPr>
              <a:t>{</a:t>
            </a:r>
            <a:r>
              <a:rPr lang="zh-CN" altLang="en-US" sz="2400" dirty="0">
                <a:solidFill>
                  <a:srgbClr val="C00000"/>
                </a:solidFill>
              </a:rPr>
              <a:t>语句</a:t>
            </a:r>
            <a:r>
              <a:rPr lang="en-US" altLang="zh-CN" sz="2400" dirty="0" smtClean="0">
                <a:solidFill>
                  <a:srgbClr val="C00000"/>
                </a:solidFill>
              </a:rPr>
              <a:t>}</a:t>
            </a:r>
            <a:endParaRPr lang="en-US" altLang="zh-CN" sz="2400" dirty="0">
              <a:solidFill>
                <a:srgbClr val="C00000"/>
              </a:solidFill>
            </a:endParaRPr>
          </a:p>
          <a:p>
            <a:pPr marL="895350" lvl="1" indent="-457200">
              <a:buFont typeface="+mj-lt"/>
              <a:buAutoNum type="arabicPeriod"/>
            </a:pPr>
            <a:r>
              <a:rPr lang="zh-CN" altLang="en-US" sz="2000" dirty="0" smtClean="0"/>
              <a:t>如</a:t>
            </a:r>
            <a:r>
              <a:rPr lang="en-US" altLang="zh-CN" sz="2000" dirty="0"/>
              <a:t>(String s) </a:t>
            </a:r>
            <a:r>
              <a:rPr lang="en-US" altLang="zh-CN" sz="2000" dirty="0" smtClean="0"/>
              <a:t>-&gt;{</a:t>
            </a:r>
            <a:r>
              <a:rPr lang="en-US" altLang="zh-CN" sz="2000" dirty="0" err="1"/>
              <a:t>s.length</a:t>
            </a:r>
            <a:r>
              <a:rPr lang="en-US" altLang="zh-CN" sz="2000" dirty="0" smtClean="0"/>
              <a:t>()</a:t>
            </a:r>
            <a:r>
              <a:rPr lang="zh-CN" altLang="en-US" sz="2000" dirty="0" smtClean="0"/>
              <a:t>；</a:t>
            </a:r>
            <a:r>
              <a:rPr lang="en-US" altLang="zh-CN" sz="2000" dirty="0" smtClean="0"/>
              <a:t>} </a:t>
            </a:r>
          </a:p>
          <a:p>
            <a:pPr marL="895350" lvl="1" indent="-457200">
              <a:buFont typeface="+mj-lt"/>
              <a:buAutoNum type="arabicPeriod"/>
            </a:pPr>
            <a:r>
              <a:rPr lang="zh-CN" altLang="en-US" sz="2000" dirty="0" smtClean="0"/>
              <a:t>如</a:t>
            </a:r>
            <a:r>
              <a:rPr lang="en-US" altLang="zh-CN" sz="2000" b="1" dirty="0" smtClean="0">
                <a:solidFill>
                  <a:srgbClr val="C00000"/>
                </a:solidFill>
              </a:rPr>
              <a:t> </a:t>
            </a:r>
            <a:r>
              <a:rPr lang="en-US" altLang="zh-CN" sz="2000" dirty="0" smtClean="0"/>
              <a:t>() </a:t>
            </a:r>
            <a:r>
              <a:rPr lang="en-US" altLang="zh-CN" sz="2000" dirty="0"/>
              <a:t>-&gt; { </a:t>
            </a:r>
            <a:r>
              <a:rPr lang="en-US" altLang="zh-CN" sz="2000" dirty="0" err="1"/>
              <a:t>System.out.println</a:t>
            </a:r>
            <a:r>
              <a:rPr lang="en-US" altLang="zh-CN" sz="2000" dirty="0"/>
              <a:t>(“</a:t>
            </a:r>
            <a:r>
              <a:rPr lang="en-US" altLang="zh-CN" sz="2000" dirty="0" err="1"/>
              <a:t>aaa</a:t>
            </a:r>
            <a:r>
              <a:rPr lang="en-US" altLang="zh-CN" sz="2000" dirty="0"/>
              <a:t>”); </a:t>
            </a:r>
            <a:r>
              <a:rPr lang="en-US" altLang="zh-CN" sz="2000" dirty="0" smtClean="0"/>
              <a:t>}</a:t>
            </a:r>
            <a:r>
              <a:rPr lang="zh-CN" altLang="en-US" sz="2000" dirty="0" smtClean="0"/>
              <a:t>  </a:t>
            </a:r>
            <a:endParaRPr lang="en-US" altLang="zh-CN" sz="2000" dirty="0" smtClean="0"/>
          </a:p>
          <a:p>
            <a:pPr marL="895350" lvl="1" indent="-457200">
              <a:buFont typeface="+mj-lt"/>
              <a:buAutoNum type="arabicPeriod"/>
            </a:pPr>
            <a:r>
              <a:rPr lang="zh-CN" altLang="en-US" sz="2000" dirty="0" smtClean="0">
                <a:solidFill>
                  <a:srgbClr val="C00000"/>
                </a:solidFill>
              </a:rPr>
              <a:t>如</a:t>
            </a:r>
            <a:r>
              <a:rPr lang="en-US" altLang="zh-CN" sz="2000" dirty="0" smtClean="0"/>
              <a:t>(</a:t>
            </a:r>
            <a:r>
              <a:rPr lang="en-US" altLang="zh-CN" sz="2000" dirty="0" err="1" smtClean="0"/>
              <a:t>int</a:t>
            </a:r>
            <a:r>
              <a:rPr lang="en-US" altLang="zh-CN" sz="2000" dirty="0" smtClean="0"/>
              <a:t> </a:t>
            </a:r>
            <a:r>
              <a:rPr lang="en-US" altLang="zh-CN" sz="2000" dirty="0" err="1" smtClean="0"/>
              <a:t>m,int</a:t>
            </a:r>
            <a:r>
              <a:rPr lang="en-US" altLang="zh-CN" sz="2000" dirty="0" smtClean="0"/>
              <a:t> n) </a:t>
            </a:r>
            <a:r>
              <a:rPr lang="en-US" altLang="zh-CN" sz="2000" dirty="0"/>
              <a:t>-&gt; </a:t>
            </a:r>
            <a:r>
              <a:rPr lang="en-US" altLang="zh-CN" sz="2000" dirty="0" smtClean="0"/>
              <a:t>{return m*n ; }</a:t>
            </a:r>
            <a:endParaRPr lang="en-US" altLang="zh-CN" sz="2800" dirty="0" smtClean="0"/>
          </a:p>
          <a:p>
            <a:r>
              <a:rPr lang="zh-CN" altLang="en-US" sz="2800" dirty="0" smtClean="0"/>
              <a:t>在</a:t>
            </a:r>
            <a:r>
              <a:rPr lang="en-US" altLang="zh-CN" sz="2800" dirty="0"/>
              <a:t>Java</a:t>
            </a:r>
            <a:r>
              <a:rPr lang="zh-CN" altLang="en-US" sz="2800" dirty="0"/>
              <a:t>中它实际上是“匿名类的一个</a:t>
            </a:r>
            <a:r>
              <a:rPr lang="zh-CN" altLang="en-US" sz="2800" dirty="0" smtClean="0"/>
              <a:t>实例”，是以简化的语法重写了对应函数式接口中的唯一抽象方法。</a:t>
            </a:r>
            <a:endParaRPr lang="en-US" altLang="zh-CN" sz="2800" dirty="0" smtClean="0">
              <a:solidFill>
                <a:srgbClr val="C00000"/>
              </a:solidFill>
            </a:endParaRPr>
          </a:p>
        </p:txBody>
      </p:sp>
    </p:spTree>
    <p:extLst>
      <p:ext uri="{BB962C8B-B14F-4D97-AF65-F5344CB8AC3E}">
        <p14:creationId xmlns:p14="http://schemas.microsoft.com/office/powerpoint/2010/main" val="57168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935886"/>
            <a:ext cx="6120680" cy="584775"/>
          </a:xfrm>
          <a:prstGeom prst="rect">
            <a:avLst/>
          </a:prstGeom>
        </p:spPr>
        <p:txBody>
          <a:bodyPr wrap="square">
            <a:spAutoFit/>
          </a:bodyPr>
          <a:lstStyle/>
          <a:p>
            <a:r>
              <a:rPr lang="zh-CN" altLang="en-US" sz="3200" dirty="0" smtClean="0">
                <a:latin typeface="微软雅黑"/>
                <a:ea typeface="微软雅黑"/>
              </a:rPr>
              <a:t>能</a:t>
            </a:r>
            <a:r>
              <a:rPr lang="zh-CN" altLang="en-US" sz="3200" dirty="0">
                <a:latin typeface="微软雅黑"/>
                <a:ea typeface="微软雅黑"/>
              </a:rPr>
              <a:t>写成</a:t>
            </a:r>
            <a:r>
              <a:rPr lang="en-US" altLang="zh-CN" sz="3200" dirty="0">
                <a:latin typeface="微软雅黑"/>
                <a:ea typeface="微软雅黑"/>
              </a:rPr>
              <a:t>Lambda</a:t>
            </a:r>
            <a:r>
              <a:rPr lang="zh-CN" altLang="en-US" sz="3200" dirty="0">
                <a:latin typeface="微软雅黑"/>
                <a:ea typeface="微软雅黑"/>
              </a:rPr>
              <a:t>的接口的条件</a:t>
            </a:r>
            <a:endParaRPr lang="zh-CN" altLang="en-US" sz="3200" dirty="0"/>
          </a:p>
        </p:txBody>
      </p:sp>
      <p:sp>
        <p:nvSpPr>
          <p:cNvPr id="3" name="矩形 2"/>
          <p:cNvSpPr/>
          <p:nvPr/>
        </p:nvSpPr>
        <p:spPr>
          <a:xfrm>
            <a:off x="467544" y="1844824"/>
            <a:ext cx="8352928" cy="3916457"/>
          </a:xfrm>
          <a:prstGeom prst="rect">
            <a:avLst/>
          </a:prstGeom>
          <a:ln>
            <a:solidFill>
              <a:schemeClr val="tx1">
                <a:lumMod val="95000"/>
                <a:lumOff val="5000"/>
              </a:schemeClr>
            </a:solidFill>
          </a:ln>
        </p:spPr>
        <p:txBody>
          <a:bodyPr wrap="square">
            <a:spAutoFit/>
          </a:bodyPr>
          <a:lstStyle/>
          <a:p>
            <a:endParaRPr lang="zh-CN" altLang="en-US" sz="1050" dirty="0">
              <a:latin typeface="Lucida Fax"/>
            </a:endParaRPr>
          </a:p>
          <a:p>
            <a:pPr marL="342900" indent="-342900">
              <a:buClr>
                <a:schemeClr val="accent2"/>
              </a:buClr>
              <a:buFont typeface="Wingdings" panose="05000000000000000000" pitchFamily="2" charset="2"/>
              <a:buChar char="p"/>
            </a:pPr>
            <a:r>
              <a:rPr lang="zh-CN" altLang="en-US" sz="2400" dirty="0">
                <a:latin typeface="Lucida Fax"/>
              </a:rPr>
              <a:t>由于</a:t>
            </a:r>
            <a:r>
              <a:rPr lang="en-US" altLang="zh-CN" sz="2400" dirty="0" smtClean="0">
                <a:latin typeface="Lucida Fax"/>
              </a:rPr>
              <a:t>Lambda</a:t>
            </a:r>
            <a:r>
              <a:rPr lang="zh-CN" altLang="en-US" sz="2400" dirty="0">
                <a:latin typeface="微软雅黑"/>
                <a:ea typeface="微软雅黑"/>
              </a:rPr>
              <a:t>只能表示一个函数，</a:t>
            </a:r>
            <a:r>
              <a:rPr lang="zh-CN" altLang="en-US" sz="2400" dirty="0" smtClean="0">
                <a:latin typeface="微软雅黑"/>
                <a:ea typeface="微软雅黑"/>
              </a:rPr>
              <a:t>所以，</a:t>
            </a:r>
            <a:r>
              <a:rPr lang="zh-CN" altLang="en-US" sz="2200" dirty="0" smtClean="0">
                <a:latin typeface="Arial"/>
                <a:ea typeface="微软雅黑"/>
              </a:rPr>
              <a:t>能</a:t>
            </a:r>
            <a:r>
              <a:rPr lang="zh-CN" altLang="en-US" sz="2200" dirty="0">
                <a:latin typeface="Arial"/>
                <a:ea typeface="微软雅黑"/>
              </a:rPr>
              <a:t>写成</a:t>
            </a:r>
            <a:r>
              <a:rPr lang="en-US" altLang="zh-CN" sz="2200" dirty="0">
                <a:latin typeface="Lucida Fax"/>
                <a:ea typeface="微软雅黑"/>
              </a:rPr>
              <a:t>Lambda</a:t>
            </a:r>
            <a:r>
              <a:rPr lang="zh-CN" altLang="en-US" sz="2200" dirty="0">
                <a:latin typeface="微软雅黑"/>
                <a:ea typeface="微软雅黑"/>
              </a:rPr>
              <a:t>的</a:t>
            </a:r>
            <a:r>
              <a:rPr lang="zh-CN" altLang="en-US" sz="3200" b="1" dirty="0">
                <a:solidFill>
                  <a:srgbClr val="C00000"/>
                </a:solidFill>
                <a:latin typeface="微软雅黑"/>
                <a:ea typeface="微软雅黑"/>
              </a:rPr>
              <a:t>接口</a:t>
            </a:r>
            <a:r>
              <a:rPr lang="zh-CN" altLang="en-US" sz="2200" dirty="0">
                <a:latin typeface="微软雅黑"/>
                <a:ea typeface="微软雅黑"/>
              </a:rPr>
              <a:t>要求包含且最多只能有一个</a:t>
            </a:r>
            <a:r>
              <a:rPr lang="zh-CN" altLang="en-US" sz="2800" b="1" dirty="0">
                <a:solidFill>
                  <a:srgbClr val="C00000"/>
                </a:solidFill>
                <a:latin typeface="微软雅黑"/>
                <a:ea typeface="微软雅黑"/>
              </a:rPr>
              <a:t>抽象</a:t>
            </a:r>
            <a:r>
              <a:rPr lang="zh-CN" altLang="en-US" sz="2800" b="1" dirty="0" smtClean="0">
                <a:solidFill>
                  <a:srgbClr val="C00000"/>
                </a:solidFill>
                <a:latin typeface="微软雅黑"/>
                <a:ea typeface="微软雅黑"/>
              </a:rPr>
              <a:t>函数</a:t>
            </a:r>
            <a:endParaRPr lang="en-US" altLang="zh-CN" sz="2800" b="1" dirty="0" smtClean="0">
              <a:solidFill>
                <a:srgbClr val="C00000"/>
              </a:solidFill>
              <a:latin typeface="微软雅黑"/>
              <a:ea typeface="微软雅黑"/>
            </a:endParaRPr>
          </a:p>
          <a:p>
            <a:pPr marL="457200" indent="-457200">
              <a:buClr>
                <a:schemeClr val="accent2"/>
              </a:buClr>
              <a:buFont typeface="Wingdings" panose="05000000000000000000" pitchFamily="2" charset="2"/>
              <a:buChar char="p"/>
            </a:pPr>
            <a:endParaRPr lang="zh-CN" altLang="en-US" sz="2800" b="1" dirty="0">
              <a:solidFill>
                <a:srgbClr val="C00000"/>
              </a:solidFill>
              <a:latin typeface="微软雅黑"/>
              <a:ea typeface="微软雅黑"/>
            </a:endParaRPr>
          </a:p>
          <a:p>
            <a:pPr marL="342900" indent="-342900">
              <a:buClr>
                <a:schemeClr val="accent2"/>
              </a:buClr>
              <a:buFont typeface="Wingdings" panose="05000000000000000000" pitchFamily="2" charset="2"/>
              <a:buChar char="p"/>
            </a:pPr>
            <a:r>
              <a:rPr lang="en-US" altLang="zh-CN" sz="2200" dirty="0">
                <a:latin typeface="Arial"/>
                <a:ea typeface="微软雅黑"/>
              </a:rPr>
              <a:t>•</a:t>
            </a:r>
            <a:r>
              <a:rPr lang="zh-CN" altLang="en-US" sz="2200" dirty="0">
                <a:latin typeface="微软雅黑"/>
                <a:ea typeface="微软雅黑"/>
              </a:rPr>
              <a:t>这样的接口可以（但不强求）用注</a:t>
            </a:r>
            <a:r>
              <a:rPr lang="zh-CN" altLang="en-US" sz="2200" dirty="0" smtClean="0">
                <a:latin typeface="微软雅黑"/>
                <a:ea typeface="微软雅黑"/>
              </a:rPr>
              <a:t>记</a:t>
            </a:r>
            <a:r>
              <a:rPr lang="en-US" altLang="zh-CN" sz="2400" dirty="0" smtClean="0">
                <a:latin typeface="微软雅黑"/>
                <a:ea typeface="微软雅黑"/>
              </a:rPr>
              <a:t>@</a:t>
            </a:r>
            <a:r>
              <a:rPr lang="en-US" altLang="zh-CN" sz="2400" dirty="0" err="1" smtClean="0">
                <a:latin typeface="微软雅黑"/>
                <a:ea typeface="微软雅黑"/>
              </a:rPr>
              <a:t>FunctionalInterface</a:t>
            </a:r>
            <a:r>
              <a:rPr lang="zh-CN" altLang="en-US" sz="2400" dirty="0" smtClean="0">
                <a:latin typeface="微软雅黑"/>
                <a:ea typeface="微软雅黑"/>
              </a:rPr>
              <a:t>来</a:t>
            </a:r>
            <a:r>
              <a:rPr lang="zh-CN" altLang="en-US" sz="2400" dirty="0">
                <a:latin typeface="微软雅黑"/>
                <a:ea typeface="微软雅黑"/>
              </a:rPr>
              <a:t>表示。称为</a:t>
            </a:r>
            <a:r>
              <a:rPr lang="zh-CN" altLang="en-US" sz="2800" b="1" dirty="0">
                <a:latin typeface="微软雅黑"/>
                <a:ea typeface="微软雅黑"/>
              </a:rPr>
              <a:t>函数式</a:t>
            </a:r>
            <a:r>
              <a:rPr lang="zh-CN" altLang="en-US" sz="2800" b="1" dirty="0" smtClean="0">
                <a:latin typeface="微软雅黑"/>
                <a:ea typeface="微软雅黑"/>
              </a:rPr>
              <a:t>接口</a:t>
            </a:r>
            <a:endParaRPr lang="en-US" altLang="zh-CN" sz="2800" b="1" dirty="0" smtClean="0">
              <a:latin typeface="微软雅黑"/>
              <a:ea typeface="微软雅黑"/>
            </a:endParaRPr>
          </a:p>
          <a:p>
            <a:pPr lvl="1"/>
            <a:endParaRPr lang="en-US" altLang="zh-CN" sz="2800" b="1" dirty="0" smtClean="0">
              <a:latin typeface="微软雅黑"/>
              <a:ea typeface="微软雅黑"/>
            </a:endParaRPr>
          </a:p>
          <a:p>
            <a:r>
              <a:rPr lang="en-US" altLang="zh-CN" sz="2000" dirty="0" smtClean="0">
                <a:latin typeface="Arial"/>
                <a:ea typeface="微软雅黑"/>
              </a:rPr>
              <a:t>•</a:t>
            </a:r>
            <a:r>
              <a:rPr lang="zh-CN" altLang="en-US" sz="2400" dirty="0" smtClean="0">
                <a:latin typeface="Arial"/>
                <a:ea typeface="微软雅黑"/>
              </a:rPr>
              <a:t>如</a:t>
            </a:r>
            <a:endParaRPr lang="en-US" altLang="zh-CN" sz="2400" dirty="0" smtClean="0">
              <a:latin typeface="Arial"/>
              <a:ea typeface="微软雅黑"/>
            </a:endParaRPr>
          </a:p>
          <a:p>
            <a:pPr marL="342900" indent="-342900">
              <a:buClr>
                <a:schemeClr val="accent2"/>
              </a:buClr>
              <a:buFont typeface="Wingdings" panose="05000000000000000000" pitchFamily="2" charset="2"/>
              <a:buChar char="n"/>
            </a:pPr>
            <a:r>
              <a:rPr lang="en-US" altLang="zh-CN" sz="2400" dirty="0" smtClean="0">
                <a:latin typeface="Arial"/>
                <a:ea typeface="微软雅黑"/>
              </a:rPr>
              <a:t>@</a:t>
            </a:r>
            <a:r>
              <a:rPr lang="en-US" altLang="zh-CN" sz="2400" dirty="0" err="1" smtClean="0">
                <a:latin typeface="Arial"/>
                <a:ea typeface="微软雅黑"/>
              </a:rPr>
              <a:t>FunctionalInterface</a:t>
            </a:r>
            <a:endParaRPr lang="en-US" altLang="zh-CN" sz="2400" dirty="0" smtClean="0">
              <a:latin typeface="Arial"/>
              <a:ea typeface="微软雅黑"/>
            </a:endParaRPr>
          </a:p>
          <a:p>
            <a:pPr marL="342900" indent="-342900">
              <a:buClr>
                <a:schemeClr val="accent2"/>
              </a:buClr>
              <a:buFont typeface="Wingdings" panose="05000000000000000000" pitchFamily="2" charset="2"/>
              <a:buChar char="n"/>
            </a:pPr>
            <a:r>
              <a:rPr lang="en-US" altLang="zh-CN" sz="2400" dirty="0">
                <a:latin typeface="Wingdings"/>
                <a:ea typeface="微软雅黑"/>
              </a:rPr>
              <a:t> </a:t>
            </a:r>
            <a:r>
              <a:rPr lang="en-US" altLang="zh-CN" sz="2400" dirty="0" smtClean="0">
                <a:latin typeface="Arial"/>
                <a:ea typeface="微软雅黑"/>
              </a:rPr>
              <a:t>Interface Fun{double fun(double x); }</a:t>
            </a:r>
          </a:p>
        </p:txBody>
      </p:sp>
    </p:spTree>
    <p:extLst>
      <p:ext uri="{BB962C8B-B14F-4D97-AF65-F5344CB8AC3E}">
        <p14:creationId xmlns:p14="http://schemas.microsoft.com/office/powerpoint/2010/main" val="41969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900009"/>
            <a:ext cx="4572000" cy="584775"/>
          </a:xfrm>
          <a:prstGeom prst="rect">
            <a:avLst/>
          </a:prstGeom>
        </p:spPr>
        <p:txBody>
          <a:bodyPr>
            <a:spAutoFit/>
          </a:bodyPr>
          <a:lstStyle/>
          <a:p>
            <a:r>
              <a:rPr lang="zh-CN" altLang="en-US" sz="3200" b="1" dirty="0" smtClean="0"/>
              <a:t>示例</a:t>
            </a:r>
            <a:r>
              <a:rPr lang="zh-CN" altLang="en-US" sz="3200" b="1" dirty="0"/>
              <a:t>：</a:t>
            </a:r>
          </a:p>
        </p:txBody>
      </p:sp>
      <p:sp>
        <p:nvSpPr>
          <p:cNvPr id="3" name="矩形 2"/>
          <p:cNvSpPr/>
          <p:nvPr/>
        </p:nvSpPr>
        <p:spPr>
          <a:xfrm>
            <a:off x="467544" y="2031231"/>
            <a:ext cx="8136904" cy="461665"/>
          </a:xfrm>
          <a:prstGeom prst="rect">
            <a:avLst/>
          </a:prstGeom>
          <a:ln>
            <a:solidFill>
              <a:srgbClr val="C00000"/>
            </a:solidFill>
          </a:ln>
        </p:spPr>
        <p:txBody>
          <a:bodyPr wrap="square">
            <a:spAutoFit/>
          </a:bodyPr>
          <a:lstStyle/>
          <a:p>
            <a:r>
              <a:rPr lang="fr-FR" altLang="zh-CN" sz="2400" b="1" dirty="0" smtClean="0"/>
              <a:t>interface </a:t>
            </a:r>
            <a:r>
              <a:rPr lang="fr-FR" altLang="zh-CN" sz="2400" b="1" dirty="0"/>
              <a:t>Fun { double fun( double x );}</a:t>
            </a:r>
            <a:endParaRPr lang="zh-CN" altLang="en-US" sz="2400" dirty="0"/>
          </a:p>
        </p:txBody>
      </p:sp>
      <p:sp>
        <p:nvSpPr>
          <p:cNvPr id="4" name="TextBox 3"/>
          <p:cNvSpPr txBox="1"/>
          <p:nvPr/>
        </p:nvSpPr>
        <p:spPr>
          <a:xfrm>
            <a:off x="467544" y="3092767"/>
            <a:ext cx="8136904" cy="1200329"/>
          </a:xfrm>
          <a:prstGeom prst="rect">
            <a:avLst/>
          </a:prstGeom>
          <a:noFill/>
          <a:ln>
            <a:solidFill>
              <a:srgbClr val="C00000"/>
            </a:solidFill>
          </a:ln>
        </p:spPr>
        <p:txBody>
          <a:bodyPr wrap="square" rtlCol="0">
            <a:spAutoFit/>
          </a:bodyPr>
          <a:lstStyle/>
          <a:p>
            <a:r>
              <a:rPr lang="en-US" altLang="zh-CN" sz="2400" dirty="0" smtClean="0"/>
              <a:t>double </a:t>
            </a:r>
            <a:r>
              <a:rPr lang="en-US" altLang="zh-CN" sz="2400" dirty="0"/>
              <a:t>d = Integral( new Fun(){</a:t>
            </a:r>
          </a:p>
          <a:p>
            <a:r>
              <a:rPr lang="en-US" altLang="zh-CN" sz="2400" dirty="0"/>
              <a:t>public double fun(double x){ </a:t>
            </a:r>
            <a:r>
              <a:rPr lang="en-US" altLang="zh-CN" sz="2400" dirty="0" smtClean="0"/>
              <a:t>return </a:t>
            </a:r>
            <a:r>
              <a:rPr lang="en-US" altLang="zh-CN" sz="2400" dirty="0" err="1" smtClean="0"/>
              <a:t>Math.sin</a:t>
            </a:r>
            <a:r>
              <a:rPr lang="en-US" altLang="zh-CN" sz="2400" dirty="0" smtClean="0"/>
              <a:t>(x</a:t>
            </a:r>
            <a:r>
              <a:rPr lang="en-US" altLang="zh-CN" sz="2400" dirty="0"/>
              <a:t>); </a:t>
            </a:r>
            <a:r>
              <a:rPr lang="en-US" altLang="zh-CN" sz="2400" dirty="0" smtClean="0"/>
              <a:t>}</a:t>
            </a:r>
            <a:endParaRPr lang="en-US" altLang="zh-CN" sz="2400" dirty="0"/>
          </a:p>
          <a:p>
            <a:r>
              <a:rPr lang="en-US" altLang="zh-CN" sz="2400" dirty="0"/>
              <a:t>}, 0, </a:t>
            </a:r>
            <a:r>
              <a:rPr lang="en-US" altLang="zh-CN" sz="2400" dirty="0" err="1"/>
              <a:t>Math.PI</a:t>
            </a:r>
            <a:r>
              <a:rPr lang="en-US" altLang="zh-CN" sz="2400" dirty="0"/>
              <a:t>, 1e-5 );</a:t>
            </a:r>
            <a:endParaRPr lang="zh-CN" altLang="en-US" sz="2400" dirty="0"/>
          </a:p>
        </p:txBody>
      </p:sp>
      <p:sp>
        <p:nvSpPr>
          <p:cNvPr id="5" name="TextBox 4"/>
          <p:cNvSpPr txBox="1"/>
          <p:nvPr/>
        </p:nvSpPr>
        <p:spPr>
          <a:xfrm>
            <a:off x="467544" y="4941168"/>
            <a:ext cx="8136904" cy="707886"/>
          </a:xfrm>
          <a:prstGeom prst="rect">
            <a:avLst/>
          </a:prstGeom>
          <a:noFill/>
          <a:ln>
            <a:solidFill>
              <a:srgbClr val="C00000"/>
            </a:solidFill>
          </a:ln>
        </p:spPr>
        <p:txBody>
          <a:bodyPr wrap="square" rtlCol="0">
            <a:spAutoFit/>
          </a:bodyPr>
          <a:lstStyle/>
          <a:p>
            <a:endParaRPr lang="zh-CN" altLang="en-US" dirty="0"/>
          </a:p>
          <a:p>
            <a:r>
              <a:rPr lang="en-US" altLang="zh-CN" sz="2200" dirty="0"/>
              <a:t>double d = Integral( x-&gt;</a:t>
            </a:r>
            <a:r>
              <a:rPr lang="en-US" altLang="zh-CN" sz="2200" dirty="0" err="1"/>
              <a:t>Math.sin</a:t>
            </a:r>
            <a:r>
              <a:rPr lang="en-US" altLang="zh-CN" sz="2200" dirty="0"/>
              <a:t>(x) ), </a:t>
            </a:r>
            <a:r>
              <a:rPr lang="en-US" altLang="zh-CN" sz="2200" dirty="0" smtClean="0"/>
              <a:t>0</a:t>
            </a:r>
            <a:r>
              <a:rPr lang="en-US" altLang="zh-CN" sz="2200" dirty="0"/>
              <a:t>, </a:t>
            </a:r>
            <a:r>
              <a:rPr lang="en-US" altLang="zh-CN" sz="2200" dirty="0" err="1"/>
              <a:t>Math.PI</a:t>
            </a:r>
            <a:r>
              <a:rPr lang="en-US" altLang="zh-CN" sz="2200" dirty="0"/>
              <a:t>, 1e-5);</a:t>
            </a:r>
            <a:endParaRPr lang="zh-CN" altLang="en-US" sz="2200" dirty="0"/>
          </a:p>
        </p:txBody>
      </p:sp>
      <p:sp>
        <p:nvSpPr>
          <p:cNvPr id="6" name="下箭头 5"/>
          <p:cNvSpPr/>
          <p:nvPr/>
        </p:nvSpPr>
        <p:spPr bwMode="auto">
          <a:xfrm>
            <a:off x="4211960" y="2564904"/>
            <a:ext cx="360040" cy="54993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charset="-122"/>
            </a:endParaRPr>
          </a:p>
        </p:txBody>
      </p:sp>
      <p:sp>
        <p:nvSpPr>
          <p:cNvPr id="7" name="下箭头 6"/>
          <p:cNvSpPr/>
          <p:nvPr/>
        </p:nvSpPr>
        <p:spPr bwMode="auto">
          <a:xfrm>
            <a:off x="4211960" y="4319230"/>
            <a:ext cx="360040" cy="54993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charset="-122"/>
            </a:endParaRPr>
          </a:p>
        </p:txBody>
      </p:sp>
      <p:sp>
        <p:nvSpPr>
          <p:cNvPr id="8" name="矩形 7"/>
          <p:cNvSpPr/>
          <p:nvPr/>
        </p:nvSpPr>
        <p:spPr>
          <a:xfrm>
            <a:off x="467544" y="2608838"/>
            <a:ext cx="902811" cy="523220"/>
          </a:xfrm>
          <a:prstGeom prst="rect">
            <a:avLst/>
          </a:prstGeom>
        </p:spPr>
        <p:txBody>
          <a:bodyPr wrap="none">
            <a:spAutoFit/>
          </a:bodyPr>
          <a:lstStyle/>
          <a:p>
            <a:r>
              <a:rPr lang="zh-CN" altLang="en-US" sz="2800" b="1" dirty="0"/>
              <a:t>传统</a:t>
            </a:r>
            <a:endParaRPr lang="en-US" altLang="zh-CN" sz="2800" b="1" dirty="0"/>
          </a:p>
        </p:txBody>
      </p:sp>
      <p:sp>
        <p:nvSpPr>
          <p:cNvPr id="9" name="矩形 8"/>
          <p:cNvSpPr/>
          <p:nvPr/>
        </p:nvSpPr>
        <p:spPr>
          <a:xfrm>
            <a:off x="467544" y="4499828"/>
            <a:ext cx="1545616" cy="461665"/>
          </a:xfrm>
          <a:prstGeom prst="rect">
            <a:avLst/>
          </a:prstGeom>
        </p:spPr>
        <p:txBody>
          <a:bodyPr wrap="none">
            <a:spAutoFit/>
          </a:bodyPr>
          <a:lstStyle/>
          <a:p>
            <a:r>
              <a:rPr lang="en-US" altLang="zh-CN" sz="2400" b="1" dirty="0"/>
              <a:t>Lambda</a:t>
            </a:r>
            <a:endParaRPr lang="zh-CN" altLang="en-US" sz="2400" b="1" dirty="0"/>
          </a:p>
        </p:txBody>
      </p:sp>
    </p:spTree>
    <p:extLst>
      <p:ext uri="{BB962C8B-B14F-4D97-AF65-F5344CB8AC3E}">
        <p14:creationId xmlns:p14="http://schemas.microsoft.com/office/powerpoint/2010/main" val="1510550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64704"/>
            <a:ext cx="4572000" cy="646331"/>
          </a:xfrm>
          <a:prstGeom prst="rect">
            <a:avLst/>
          </a:prstGeom>
        </p:spPr>
        <p:txBody>
          <a:bodyPr>
            <a:spAutoFit/>
          </a:bodyPr>
          <a:lstStyle/>
          <a:p>
            <a:r>
              <a:rPr lang="zh-CN" altLang="en-US" sz="3600" b="1" dirty="0" smtClean="0"/>
              <a:t>结果</a:t>
            </a:r>
            <a:endParaRPr lang="zh-CN" altLang="en-US" sz="3600" b="1" dirty="0"/>
          </a:p>
        </p:txBody>
      </p:sp>
      <p:sp>
        <p:nvSpPr>
          <p:cNvPr id="3" name="矩形 2"/>
          <p:cNvSpPr/>
          <p:nvPr/>
        </p:nvSpPr>
        <p:spPr>
          <a:xfrm>
            <a:off x="611560" y="1678324"/>
            <a:ext cx="7992888" cy="4724370"/>
          </a:xfrm>
          <a:prstGeom prst="rect">
            <a:avLst/>
          </a:prstGeom>
        </p:spPr>
        <p:txBody>
          <a:bodyPr wrap="square">
            <a:spAutoFit/>
          </a:bodyPr>
          <a:lstStyle/>
          <a:p>
            <a:endParaRPr lang="zh-CN" altLang="en-US" sz="1050" dirty="0">
              <a:solidFill>
                <a:srgbClr val="000000"/>
              </a:solidFill>
              <a:latin typeface="微软雅黑"/>
              <a:ea typeface="微软雅黑"/>
            </a:endParaRPr>
          </a:p>
          <a:p>
            <a:r>
              <a:rPr lang="en-US" altLang="zh-CN" sz="2800" dirty="0" smtClean="0">
                <a:latin typeface="微软雅黑"/>
                <a:ea typeface="微软雅黑"/>
              </a:rPr>
              <a:t>Lambda</a:t>
            </a:r>
            <a:r>
              <a:rPr lang="zh-CN" altLang="en-US" sz="2800" dirty="0">
                <a:latin typeface="微软雅黑"/>
                <a:ea typeface="微软雅黑"/>
              </a:rPr>
              <a:t>大大地简化了</a:t>
            </a:r>
            <a:r>
              <a:rPr lang="zh-CN" altLang="en-US" sz="2800" dirty="0" smtClean="0">
                <a:latin typeface="微软雅黑"/>
                <a:ea typeface="微软雅黑"/>
              </a:rPr>
              <a:t>书写</a:t>
            </a:r>
            <a:endParaRPr lang="en-US" altLang="zh-CN" sz="2800" dirty="0" smtClean="0">
              <a:latin typeface="微软雅黑"/>
              <a:ea typeface="微软雅黑"/>
            </a:endParaRPr>
          </a:p>
          <a:p>
            <a:endParaRPr lang="zh-CN" altLang="en-US" sz="2800" dirty="0">
              <a:latin typeface="微软雅黑"/>
              <a:ea typeface="微软雅黑"/>
            </a:endParaRPr>
          </a:p>
          <a:p>
            <a:r>
              <a:rPr lang="en-US" altLang="zh-CN" sz="2800" dirty="0">
                <a:latin typeface="Arial"/>
                <a:ea typeface="微软雅黑"/>
              </a:rPr>
              <a:t>•</a:t>
            </a:r>
            <a:r>
              <a:rPr lang="zh-CN" altLang="en-US" sz="2800" dirty="0">
                <a:latin typeface="Arial"/>
                <a:ea typeface="微软雅黑"/>
              </a:rPr>
              <a:t>在线程的例子中</a:t>
            </a:r>
          </a:p>
          <a:p>
            <a:pPr lvl="1"/>
            <a:r>
              <a:rPr lang="en-US" altLang="zh-CN" sz="2800" dirty="0">
                <a:solidFill>
                  <a:srgbClr val="C00000"/>
                </a:solidFill>
                <a:latin typeface="Wingdings"/>
                <a:ea typeface="微软雅黑"/>
              </a:rPr>
              <a:t></a:t>
            </a:r>
            <a:r>
              <a:rPr lang="en-US" altLang="zh-CN" sz="2800" dirty="0">
                <a:solidFill>
                  <a:srgbClr val="C00000"/>
                </a:solidFill>
                <a:latin typeface="Lucida Fax"/>
                <a:ea typeface="微软雅黑"/>
              </a:rPr>
              <a:t>new Thread( ()-&gt;{ … } ).start();</a:t>
            </a:r>
          </a:p>
          <a:p>
            <a:r>
              <a:rPr lang="en-US" altLang="zh-CN" sz="2800" dirty="0">
                <a:latin typeface="Arial"/>
                <a:ea typeface="微软雅黑"/>
              </a:rPr>
              <a:t>•</a:t>
            </a:r>
            <a:r>
              <a:rPr lang="zh-CN" altLang="en-US" sz="2800" dirty="0">
                <a:latin typeface="Arial"/>
                <a:ea typeface="微软雅黑"/>
              </a:rPr>
              <a:t>在积分的例子中</a:t>
            </a:r>
          </a:p>
          <a:p>
            <a:pPr lvl="1"/>
            <a:r>
              <a:rPr lang="en-US" altLang="zh-CN" sz="2800" dirty="0">
                <a:solidFill>
                  <a:srgbClr val="C00000"/>
                </a:solidFill>
                <a:latin typeface="Wingdings"/>
                <a:ea typeface="微软雅黑"/>
              </a:rPr>
              <a:t></a:t>
            </a:r>
            <a:r>
              <a:rPr lang="en-US" altLang="zh-CN" sz="2800" dirty="0">
                <a:solidFill>
                  <a:srgbClr val="C00000"/>
                </a:solidFill>
                <a:latin typeface="Lucida Fax"/>
                <a:ea typeface="微软雅黑"/>
              </a:rPr>
              <a:t>d = Integral( x-&gt;</a:t>
            </a:r>
            <a:r>
              <a:rPr lang="en-US" altLang="zh-CN" sz="2800" dirty="0" err="1">
                <a:solidFill>
                  <a:srgbClr val="C00000"/>
                </a:solidFill>
                <a:latin typeface="Lucida Fax"/>
                <a:ea typeface="微软雅黑"/>
              </a:rPr>
              <a:t>Math.sin</a:t>
            </a:r>
            <a:r>
              <a:rPr lang="en-US" altLang="zh-CN" sz="2800" dirty="0">
                <a:solidFill>
                  <a:srgbClr val="C00000"/>
                </a:solidFill>
                <a:latin typeface="Lucida Fax"/>
                <a:ea typeface="微软雅黑"/>
              </a:rPr>
              <a:t>(x), 0, 1, EPS);</a:t>
            </a:r>
          </a:p>
          <a:p>
            <a:pPr lvl="1"/>
            <a:r>
              <a:rPr lang="en-US" altLang="zh-CN" sz="2800" dirty="0">
                <a:solidFill>
                  <a:srgbClr val="C00000"/>
                </a:solidFill>
                <a:latin typeface="Wingdings"/>
                <a:ea typeface="微软雅黑"/>
              </a:rPr>
              <a:t></a:t>
            </a:r>
            <a:r>
              <a:rPr lang="en-US" altLang="zh-CN" sz="2800" dirty="0">
                <a:solidFill>
                  <a:srgbClr val="C00000"/>
                </a:solidFill>
                <a:latin typeface="Lucida Fax"/>
                <a:ea typeface="微软雅黑"/>
              </a:rPr>
              <a:t>d = Integral( x-&gt;x*x, 0, 1, EPS);</a:t>
            </a:r>
          </a:p>
          <a:p>
            <a:pPr lvl="1"/>
            <a:r>
              <a:rPr lang="en-US" altLang="zh-CN" sz="2800" dirty="0">
                <a:solidFill>
                  <a:srgbClr val="C00000"/>
                </a:solidFill>
                <a:latin typeface="Wingdings"/>
                <a:ea typeface="微软雅黑"/>
              </a:rPr>
              <a:t></a:t>
            </a:r>
            <a:r>
              <a:rPr lang="en-US" altLang="zh-CN" sz="2800" dirty="0">
                <a:solidFill>
                  <a:srgbClr val="C00000"/>
                </a:solidFill>
                <a:latin typeface="Lucida Fax"/>
                <a:ea typeface="微软雅黑"/>
              </a:rPr>
              <a:t>d = Integral( x-&gt;1, 0, 1, EPS);</a:t>
            </a:r>
          </a:p>
          <a:p>
            <a:r>
              <a:rPr lang="en-US" altLang="zh-CN" sz="2800" dirty="0">
                <a:latin typeface="Arial"/>
                <a:ea typeface="微软雅黑"/>
              </a:rPr>
              <a:t>•</a:t>
            </a:r>
            <a:r>
              <a:rPr lang="zh-CN" altLang="en-US" sz="2800" dirty="0">
                <a:latin typeface="Arial"/>
                <a:ea typeface="微软雅黑"/>
              </a:rPr>
              <a:t>在按钮事件处理中</a:t>
            </a:r>
          </a:p>
          <a:p>
            <a:pPr lvl="1"/>
            <a:r>
              <a:rPr lang="en-US" altLang="zh-CN" sz="2800" dirty="0">
                <a:solidFill>
                  <a:srgbClr val="C00000"/>
                </a:solidFill>
                <a:latin typeface="Wingdings"/>
                <a:ea typeface="微软雅黑"/>
              </a:rPr>
              <a:t></a:t>
            </a:r>
            <a:r>
              <a:rPr lang="en-US" altLang="zh-CN" sz="2800" dirty="0" err="1">
                <a:solidFill>
                  <a:srgbClr val="C00000"/>
                </a:solidFill>
                <a:latin typeface="Lucida Fax"/>
                <a:ea typeface="微软雅黑"/>
              </a:rPr>
              <a:t>btn.addActionListener</a:t>
            </a:r>
            <a:r>
              <a:rPr lang="en-US" altLang="zh-CN" sz="2800" dirty="0">
                <a:solidFill>
                  <a:srgbClr val="C00000"/>
                </a:solidFill>
                <a:latin typeface="Lucida Fax"/>
                <a:ea typeface="微软雅黑"/>
              </a:rPr>
              <a:t>( e-&gt;{ … } ) );</a:t>
            </a:r>
          </a:p>
        </p:txBody>
      </p:sp>
    </p:spTree>
    <p:extLst>
      <p:ext uri="{BB962C8B-B14F-4D97-AF65-F5344CB8AC3E}">
        <p14:creationId xmlns:p14="http://schemas.microsoft.com/office/powerpoint/2010/main" val="152654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700808"/>
            <a:ext cx="7920880" cy="1754326"/>
          </a:xfrm>
          <a:prstGeom prst="rect">
            <a:avLst/>
          </a:prstGeom>
          <a:noFill/>
          <a:ln>
            <a:solidFill>
              <a:srgbClr val="C00000"/>
            </a:solidFill>
          </a:ln>
        </p:spPr>
        <p:txBody>
          <a:bodyPr wrap="square" rtlCol="0">
            <a:spAutoFit/>
          </a:bodyPr>
          <a:lstStyle/>
          <a:p>
            <a:r>
              <a:rPr lang="en-US" altLang="zh-CN" dirty="0" smtClean="0"/>
              <a:t>Runnable </a:t>
            </a:r>
            <a:r>
              <a:rPr lang="en-US" altLang="zh-CN" dirty="0" err="1"/>
              <a:t>doIt</a:t>
            </a:r>
            <a:r>
              <a:rPr lang="en-US" altLang="zh-CN" dirty="0"/>
              <a:t>= new Runnable(){</a:t>
            </a:r>
          </a:p>
          <a:p>
            <a:r>
              <a:rPr lang="en-US" altLang="zh-CN" dirty="0"/>
              <a:t>public void run(){ </a:t>
            </a:r>
          </a:p>
          <a:p>
            <a:r>
              <a:rPr lang="en-US" altLang="zh-CN" dirty="0" err="1"/>
              <a:t>System.out.println</a:t>
            </a:r>
            <a:r>
              <a:rPr lang="en-US" altLang="zh-CN" dirty="0"/>
              <a:t>("</a:t>
            </a:r>
            <a:r>
              <a:rPr lang="en-US" altLang="zh-CN" dirty="0" err="1"/>
              <a:t>aaa</a:t>
            </a:r>
            <a:r>
              <a:rPr lang="en-US" altLang="zh-CN" dirty="0"/>
              <a:t>");</a:t>
            </a:r>
          </a:p>
          <a:p>
            <a:r>
              <a:rPr lang="en-US" altLang="zh-CN" dirty="0"/>
              <a:t>}</a:t>
            </a:r>
          </a:p>
          <a:p>
            <a:r>
              <a:rPr lang="en-US" altLang="zh-CN" dirty="0"/>
              <a:t>};</a:t>
            </a:r>
          </a:p>
          <a:p>
            <a:r>
              <a:rPr lang="en-US" altLang="zh-CN" dirty="0"/>
              <a:t>new Thread( </a:t>
            </a:r>
            <a:r>
              <a:rPr lang="en-US" altLang="zh-CN" dirty="0" err="1"/>
              <a:t>doIt</a:t>
            </a:r>
            <a:r>
              <a:rPr lang="en-US" altLang="zh-CN" dirty="0"/>
              <a:t>).start();</a:t>
            </a:r>
            <a:endParaRPr lang="zh-CN" altLang="en-US" dirty="0"/>
          </a:p>
        </p:txBody>
      </p:sp>
      <p:sp>
        <p:nvSpPr>
          <p:cNvPr id="4" name="TextBox 3"/>
          <p:cNvSpPr txBox="1"/>
          <p:nvPr/>
        </p:nvSpPr>
        <p:spPr>
          <a:xfrm>
            <a:off x="611560" y="4077072"/>
            <a:ext cx="7920880" cy="923330"/>
          </a:xfrm>
          <a:prstGeom prst="rect">
            <a:avLst/>
          </a:prstGeom>
          <a:noFill/>
          <a:ln>
            <a:solidFill>
              <a:srgbClr val="C00000"/>
            </a:solidFill>
          </a:ln>
        </p:spPr>
        <p:txBody>
          <a:bodyPr wrap="square" rtlCol="0">
            <a:spAutoFit/>
          </a:bodyPr>
          <a:lstStyle/>
          <a:p>
            <a:endParaRPr lang="zh-CN" altLang="en-US" dirty="0"/>
          </a:p>
          <a:p>
            <a:r>
              <a:rPr lang="en-US" altLang="zh-CN" b="1" dirty="0"/>
              <a:t>Runnable </a:t>
            </a:r>
            <a:r>
              <a:rPr lang="en-US" altLang="zh-CN" b="1" dirty="0" err="1"/>
              <a:t>doIt</a:t>
            </a:r>
            <a:r>
              <a:rPr lang="en-US" altLang="zh-CN" b="1" dirty="0"/>
              <a:t> = () -&gt;</a:t>
            </a:r>
            <a:r>
              <a:rPr lang="en-US" altLang="zh-CN" b="1" dirty="0" err="1"/>
              <a:t>System.out.println</a:t>
            </a:r>
            <a:r>
              <a:rPr lang="en-US" altLang="zh-CN" b="1" dirty="0"/>
              <a:t>("</a:t>
            </a:r>
            <a:r>
              <a:rPr lang="en-US" altLang="zh-CN" b="1" dirty="0" err="1"/>
              <a:t>aaa</a:t>
            </a:r>
            <a:r>
              <a:rPr lang="en-US" altLang="zh-CN" b="1" dirty="0"/>
              <a:t>");</a:t>
            </a:r>
            <a:endParaRPr lang="en-US" altLang="zh-CN" dirty="0"/>
          </a:p>
          <a:p>
            <a:r>
              <a:rPr lang="en-US" altLang="zh-CN" b="1" dirty="0"/>
              <a:t>new Thread( </a:t>
            </a:r>
            <a:r>
              <a:rPr lang="en-US" altLang="zh-CN" b="1" dirty="0" err="1"/>
              <a:t>doIt</a:t>
            </a:r>
            <a:r>
              <a:rPr lang="en-US" altLang="zh-CN" b="1" dirty="0"/>
              <a:t> ).start();</a:t>
            </a:r>
            <a:endParaRPr lang="zh-CN" altLang="en-US" dirty="0"/>
          </a:p>
        </p:txBody>
      </p:sp>
      <p:sp>
        <p:nvSpPr>
          <p:cNvPr id="5" name="TextBox 4"/>
          <p:cNvSpPr txBox="1"/>
          <p:nvPr/>
        </p:nvSpPr>
        <p:spPr>
          <a:xfrm>
            <a:off x="611560" y="5589240"/>
            <a:ext cx="7920880" cy="369332"/>
          </a:xfrm>
          <a:prstGeom prst="rect">
            <a:avLst/>
          </a:prstGeom>
          <a:noFill/>
          <a:ln>
            <a:solidFill>
              <a:srgbClr val="C00000"/>
            </a:solidFill>
          </a:ln>
        </p:spPr>
        <p:txBody>
          <a:bodyPr wrap="square" rtlCol="0">
            <a:spAutoFit/>
          </a:bodyPr>
          <a:lstStyle/>
          <a:p>
            <a:r>
              <a:rPr lang="en-US" altLang="zh-CN" b="1" dirty="0" smtClean="0"/>
              <a:t>new </a:t>
            </a:r>
            <a:r>
              <a:rPr lang="en-US" altLang="zh-CN" b="1" dirty="0"/>
              <a:t>Thread(() -&gt;</a:t>
            </a:r>
            <a:r>
              <a:rPr lang="en-US" altLang="zh-CN" b="1" dirty="0" err="1"/>
              <a:t>System.out.println</a:t>
            </a:r>
            <a:r>
              <a:rPr lang="en-US" altLang="zh-CN" b="1" dirty="0"/>
              <a:t>("</a:t>
            </a:r>
            <a:r>
              <a:rPr lang="en-US" altLang="zh-CN" b="1" dirty="0" err="1"/>
              <a:t>aaa</a:t>
            </a:r>
            <a:r>
              <a:rPr lang="en-US" altLang="zh-CN" b="1" dirty="0"/>
              <a:t>") ).start();</a:t>
            </a:r>
            <a:endParaRPr lang="zh-CN" altLang="en-US" dirty="0"/>
          </a:p>
        </p:txBody>
      </p:sp>
      <p:sp>
        <p:nvSpPr>
          <p:cNvPr id="6" name="下箭头 5"/>
          <p:cNvSpPr/>
          <p:nvPr/>
        </p:nvSpPr>
        <p:spPr bwMode="auto">
          <a:xfrm>
            <a:off x="5004048" y="3527142"/>
            <a:ext cx="360040" cy="54993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charset="-122"/>
            </a:endParaRPr>
          </a:p>
        </p:txBody>
      </p:sp>
      <p:sp>
        <p:nvSpPr>
          <p:cNvPr id="7" name="下箭头 6"/>
          <p:cNvSpPr/>
          <p:nvPr/>
        </p:nvSpPr>
        <p:spPr bwMode="auto">
          <a:xfrm>
            <a:off x="5076056" y="5039310"/>
            <a:ext cx="360040" cy="54993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charset="-122"/>
            </a:endParaRPr>
          </a:p>
        </p:txBody>
      </p:sp>
      <p:sp>
        <p:nvSpPr>
          <p:cNvPr id="8" name="矩形 7"/>
          <p:cNvSpPr/>
          <p:nvPr/>
        </p:nvSpPr>
        <p:spPr>
          <a:xfrm>
            <a:off x="539552" y="3698920"/>
            <a:ext cx="3877985" cy="461665"/>
          </a:xfrm>
          <a:prstGeom prst="rect">
            <a:avLst/>
          </a:prstGeom>
        </p:spPr>
        <p:txBody>
          <a:bodyPr wrap="none">
            <a:spAutoFit/>
          </a:bodyPr>
          <a:lstStyle/>
          <a:p>
            <a:r>
              <a:rPr lang="zh-CN" altLang="en-US" sz="2400" b="1" dirty="0"/>
              <a:t>赋给相应函数式接口的引用</a:t>
            </a:r>
          </a:p>
        </p:txBody>
      </p:sp>
      <p:sp>
        <p:nvSpPr>
          <p:cNvPr id="9" name="矩形 8"/>
          <p:cNvSpPr/>
          <p:nvPr/>
        </p:nvSpPr>
        <p:spPr>
          <a:xfrm>
            <a:off x="618238" y="5147900"/>
            <a:ext cx="2339102" cy="461665"/>
          </a:xfrm>
          <a:prstGeom prst="rect">
            <a:avLst/>
          </a:prstGeom>
        </p:spPr>
        <p:txBody>
          <a:bodyPr wrap="none">
            <a:spAutoFit/>
          </a:bodyPr>
          <a:lstStyle/>
          <a:p>
            <a:r>
              <a:rPr lang="zh-CN" altLang="en-US" sz="2400" b="1" dirty="0"/>
              <a:t>替代匿名内部类</a:t>
            </a:r>
            <a:endParaRPr lang="en-US" altLang="zh-CN" sz="2400" b="1" dirty="0"/>
          </a:p>
        </p:txBody>
      </p:sp>
    </p:spTree>
    <p:extLst>
      <p:ext uri="{BB962C8B-B14F-4D97-AF65-F5344CB8AC3E}">
        <p14:creationId xmlns:p14="http://schemas.microsoft.com/office/powerpoint/2010/main" val="4009260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73314"/>
            <a:ext cx="3874779" cy="584775"/>
          </a:xfrm>
          <a:prstGeom prst="rect">
            <a:avLst/>
          </a:prstGeom>
          <a:noFill/>
        </p:spPr>
        <p:txBody>
          <a:bodyPr wrap="none" rtlCol="0">
            <a:spAutoFit/>
          </a:bodyPr>
          <a:lstStyle/>
          <a:p>
            <a:r>
              <a:rPr lang="en-US" altLang="zh-CN" sz="3200" b="1" dirty="0" smtClean="0"/>
              <a:t>LAMDA</a:t>
            </a:r>
            <a:r>
              <a:rPr lang="zh-CN" altLang="en-US" sz="3200" b="1" dirty="0" smtClean="0"/>
              <a:t>表达式简化</a:t>
            </a:r>
            <a:endParaRPr lang="zh-CN" altLang="en-US" sz="3200" b="1" dirty="0"/>
          </a:p>
        </p:txBody>
      </p:sp>
      <p:sp>
        <p:nvSpPr>
          <p:cNvPr id="3" name="Rectangle 2"/>
          <p:cNvSpPr txBox="1">
            <a:spLocks noChangeArrowheads="1"/>
          </p:cNvSpPr>
          <p:nvPr/>
        </p:nvSpPr>
        <p:spPr bwMode="auto">
          <a:xfrm>
            <a:off x="250824" y="1700808"/>
            <a:ext cx="8893175"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457200" indent="-457200">
              <a:buFont typeface="+mj-lt"/>
              <a:buAutoNum type="arabicPeriod"/>
            </a:pPr>
            <a:r>
              <a:rPr lang="zh-CN" altLang="en-US" sz="2800" dirty="0" smtClean="0"/>
              <a:t>如（</a:t>
            </a:r>
            <a:r>
              <a:rPr lang="en-US" altLang="zh-CN" sz="2800" dirty="0" err="1" smtClean="0"/>
              <a:t>m,n</a:t>
            </a:r>
            <a:r>
              <a:rPr lang="zh-CN" altLang="en-US" sz="2800" dirty="0" smtClean="0"/>
              <a:t>）</a:t>
            </a:r>
            <a:r>
              <a:rPr lang="en-US" altLang="zh-CN" sz="2800" dirty="0" smtClean="0"/>
              <a:t>-&gt;m*n</a:t>
            </a:r>
            <a:endParaRPr lang="en-US" altLang="zh-CN" sz="2800" dirty="0"/>
          </a:p>
          <a:p>
            <a:pPr marL="457200" indent="-457200">
              <a:buFont typeface="+mj-lt"/>
              <a:buAutoNum type="arabicPeriod"/>
            </a:pPr>
            <a:r>
              <a:rPr lang="zh-CN" altLang="en-US" sz="2800" dirty="0" smtClean="0"/>
              <a:t>如  </a:t>
            </a:r>
            <a:r>
              <a:rPr lang="en-US" altLang="zh-CN" sz="2800" dirty="0" smtClean="0"/>
              <a:t>x-</a:t>
            </a:r>
            <a:r>
              <a:rPr lang="en-US" altLang="zh-CN" sz="2800" dirty="0"/>
              <a:t>&gt;</a:t>
            </a:r>
            <a:r>
              <a:rPr lang="en-US" altLang="zh-CN" sz="2800" dirty="0" smtClean="0"/>
              <a:t>x*x</a:t>
            </a:r>
          </a:p>
          <a:p>
            <a:r>
              <a:rPr lang="en-US" altLang="zh-CN" sz="2400" dirty="0" smtClean="0"/>
              <a:t>Lambda</a:t>
            </a:r>
            <a:r>
              <a:rPr lang="zh-CN" altLang="en-US" sz="2400" dirty="0" smtClean="0"/>
              <a:t>表达式中形参所处的上下文自动推断它们的类型，故此时可省略形参的类型。 （如：</a:t>
            </a:r>
            <a:r>
              <a:rPr lang="en-US" altLang="zh-CN" sz="2400" dirty="0" smtClean="0"/>
              <a:t>1</a:t>
            </a:r>
            <a:r>
              <a:rPr lang="zh-CN" altLang="en-US" sz="2400" dirty="0" smtClean="0"/>
              <a:t>行（</a:t>
            </a:r>
            <a:r>
              <a:rPr lang="en-US" altLang="zh-CN" sz="2400" dirty="0" err="1" smtClean="0"/>
              <a:t>m,n</a:t>
            </a:r>
            <a:r>
              <a:rPr lang="zh-CN" altLang="en-US" sz="2400" dirty="0" smtClean="0"/>
              <a:t>））</a:t>
            </a:r>
            <a:endParaRPr lang="en-US" altLang="zh-CN" sz="2400" dirty="0" smtClean="0"/>
          </a:p>
          <a:p>
            <a:endParaRPr lang="en-US" altLang="zh-CN" sz="2400" dirty="0" smtClean="0"/>
          </a:p>
          <a:p>
            <a:r>
              <a:rPr lang="zh-CN" altLang="en-US" sz="2400" b="1" dirty="0"/>
              <a:t>单参数</a:t>
            </a:r>
            <a:r>
              <a:rPr lang="zh-CN" altLang="en-US" sz="2400" b="1" dirty="0" smtClean="0"/>
              <a:t>语法：</a:t>
            </a:r>
            <a:r>
              <a:rPr lang="zh-CN" altLang="en-US" sz="2400" dirty="0" smtClean="0"/>
              <a:t>若参</a:t>
            </a:r>
            <a:r>
              <a:rPr lang="zh-CN" altLang="en-US" sz="2400" dirty="0"/>
              <a:t>数仅有一个，可以省略该唯一形参外的圆括号（</a:t>
            </a:r>
            <a:r>
              <a:rPr lang="zh-CN" altLang="en-US" sz="2400" dirty="0" smtClean="0"/>
              <a:t>如</a:t>
            </a:r>
            <a:r>
              <a:rPr lang="en-US" altLang="zh-CN" sz="2400" dirty="0" smtClean="0"/>
              <a:t>2</a:t>
            </a:r>
            <a:r>
              <a:rPr lang="zh-CN" altLang="en-US" sz="2400" dirty="0" smtClean="0"/>
              <a:t>行</a:t>
            </a:r>
            <a:r>
              <a:rPr lang="zh-CN" altLang="en-US" sz="2400" dirty="0"/>
              <a:t>）</a:t>
            </a:r>
            <a:endParaRPr lang="en-US" altLang="zh-CN" sz="2400" dirty="0"/>
          </a:p>
          <a:p>
            <a:r>
              <a:rPr lang="zh-CN" altLang="en-US" sz="2400" b="1" dirty="0"/>
              <a:t>单语句</a:t>
            </a:r>
            <a:r>
              <a:rPr lang="zh-CN" altLang="en-US" sz="2400" b="1" dirty="0" smtClean="0"/>
              <a:t>写法</a:t>
            </a:r>
            <a:r>
              <a:rPr lang="zh-CN" altLang="en-US" sz="2400" dirty="0" smtClean="0"/>
              <a:t>：方法体仅包含一条语句，则可省略方法体外的大括号，</a:t>
            </a:r>
            <a:r>
              <a:rPr lang="zh-CN" altLang="en-US" sz="2400" dirty="0"/>
              <a:t>语句结尾的分号。</a:t>
            </a:r>
            <a:r>
              <a:rPr lang="zh-CN" altLang="en-US" sz="2400" dirty="0" smtClean="0"/>
              <a:t>若这一条语句是</a:t>
            </a:r>
            <a:r>
              <a:rPr lang="en-US" altLang="zh-CN" sz="2400" dirty="0" smtClean="0"/>
              <a:t>return</a:t>
            </a:r>
            <a:r>
              <a:rPr lang="zh-CN" altLang="en-US" sz="2400" dirty="0" smtClean="0"/>
              <a:t>语句，还要省略</a:t>
            </a:r>
            <a:r>
              <a:rPr lang="en-US" altLang="zh-CN" sz="2400" dirty="0" smtClean="0"/>
              <a:t>return</a:t>
            </a:r>
            <a:r>
              <a:rPr lang="zh-CN" altLang="en-US" sz="2400" dirty="0" smtClean="0"/>
              <a:t>（如 </a:t>
            </a:r>
            <a:r>
              <a:rPr lang="en-US" altLang="zh-CN" sz="2400" dirty="0" smtClean="0"/>
              <a:t>1 </a:t>
            </a:r>
            <a:r>
              <a:rPr lang="zh-CN" altLang="en-US" sz="2400" dirty="0" smtClean="0"/>
              <a:t>行）</a:t>
            </a:r>
            <a:endParaRPr lang="en-US" altLang="zh-CN" sz="2400" dirty="0" smtClean="0"/>
          </a:p>
        </p:txBody>
      </p:sp>
    </p:spTree>
    <p:extLst>
      <p:ext uri="{BB962C8B-B14F-4D97-AF65-F5344CB8AC3E}">
        <p14:creationId xmlns:p14="http://schemas.microsoft.com/office/powerpoint/2010/main" val="3287158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973314"/>
            <a:ext cx="3874779" cy="584775"/>
          </a:xfrm>
          <a:prstGeom prst="rect">
            <a:avLst/>
          </a:prstGeom>
          <a:noFill/>
        </p:spPr>
        <p:txBody>
          <a:bodyPr wrap="none" rtlCol="0">
            <a:spAutoFit/>
          </a:bodyPr>
          <a:lstStyle/>
          <a:p>
            <a:r>
              <a:rPr lang="en-US" altLang="zh-CN" sz="3200" b="1" dirty="0" smtClean="0"/>
              <a:t>LAMDA</a:t>
            </a:r>
            <a:r>
              <a:rPr lang="zh-CN" altLang="en-US" sz="3200" b="1" dirty="0" smtClean="0"/>
              <a:t>表达式简化</a:t>
            </a:r>
            <a:endParaRPr lang="zh-CN" altLang="en-US" sz="3200" b="1" dirty="0"/>
          </a:p>
        </p:txBody>
      </p:sp>
      <p:sp>
        <p:nvSpPr>
          <p:cNvPr id="3" name="Rectangle 2"/>
          <p:cNvSpPr txBox="1">
            <a:spLocks noChangeArrowheads="1"/>
          </p:cNvSpPr>
          <p:nvPr/>
        </p:nvSpPr>
        <p:spPr bwMode="auto">
          <a:xfrm>
            <a:off x="107504" y="1700808"/>
            <a:ext cx="8893175" cy="4968552"/>
          </a:xfrm>
          <a:prstGeom prst="rect">
            <a:avLst/>
          </a:prstGeom>
          <a:solidFill>
            <a:schemeClr val="bg1"/>
          </a:solidFill>
          <a:ln>
            <a:solidFill>
              <a:schemeClr val="accent1"/>
            </a:solidFill>
          </a:ln>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2400" dirty="0">
                <a:solidFill>
                  <a:srgbClr val="C00000"/>
                </a:solidFill>
              </a:rPr>
              <a:t>3</a:t>
            </a:r>
            <a:r>
              <a:rPr lang="zh-CN" altLang="en-US" sz="2400" dirty="0" smtClean="0">
                <a:solidFill>
                  <a:srgbClr val="C00000"/>
                </a:solidFill>
              </a:rPr>
              <a:t>、</a:t>
            </a:r>
            <a:r>
              <a:rPr lang="zh-CN" altLang="en-US" sz="2800" b="1" dirty="0"/>
              <a:t>方法</a:t>
            </a:r>
            <a:r>
              <a:rPr lang="zh-CN" altLang="en-US" sz="2800" b="1" dirty="0" smtClean="0"/>
              <a:t>引用</a:t>
            </a:r>
            <a:r>
              <a:rPr lang="zh-CN" altLang="en-US" sz="2800" b="1" dirty="0"/>
              <a:t>构造</a:t>
            </a:r>
            <a:r>
              <a:rPr lang="zh-CN" altLang="en-US" sz="2800" b="1" dirty="0" smtClean="0"/>
              <a:t>器引用</a:t>
            </a:r>
            <a:r>
              <a:rPr lang="en-US" altLang="zh-CN" sz="2800" b="1" dirty="0" smtClean="0"/>
              <a:t>:</a:t>
            </a:r>
          </a:p>
          <a:p>
            <a:pPr marL="0" indent="0">
              <a:buNone/>
            </a:pPr>
            <a:r>
              <a:rPr lang="en-US" altLang="zh-CN" sz="2400" dirty="0" smtClean="0"/>
              <a:t> Lambda</a:t>
            </a:r>
            <a:r>
              <a:rPr lang="zh-CN" altLang="en-US" sz="2400" dirty="0" smtClean="0"/>
              <a:t>表达式的方法体</a:t>
            </a:r>
            <a:r>
              <a:rPr lang="zh-CN" altLang="en-US" sz="2400" dirty="0" smtClean="0">
                <a:solidFill>
                  <a:srgbClr val="FF0000"/>
                </a:solidFill>
              </a:rPr>
              <a:t>如果仅包含一条方法调用语句</a:t>
            </a:r>
            <a:r>
              <a:rPr lang="zh-CN" altLang="en-US" sz="2400" dirty="0" smtClean="0"/>
              <a:t>，此时可以通过双冒号</a:t>
            </a:r>
            <a:r>
              <a:rPr lang="en-US" altLang="zh-CN" sz="2400" dirty="0" smtClean="0"/>
              <a:t>”::”</a:t>
            </a:r>
            <a:r>
              <a:rPr lang="zh-CN" altLang="en-US" sz="2400" dirty="0" smtClean="0"/>
              <a:t>来引用该方法，从而提升代码可读性。</a:t>
            </a:r>
            <a:endParaRPr lang="en-US" altLang="zh-CN" sz="2400" dirty="0" smtClean="0"/>
          </a:p>
          <a:p>
            <a:r>
              <a:rPr lang="zh-CN" altLang="en-US" sz="2400" b="1" dirty="0">
                <a:solidFill>
                  <a:srgbClr val="FF0000"/>
                </a:solidFill>
              </a:rPr>
              <a:t>对象名</a:t>
            </a:r>
            <a:r>
              <a:rPr lang="en-US" altLang="zh-CN" sz="2400" b="1" dirty="0" smtClean="0">
                <a:solidFill>
                  <a:srgbClr val="FF0000"/>
                </a:solidFill>
              </a:rPr>
              <a:t>::</a:t>
            </a:r>
            <a:r>
              <a:rPr lang="zh-CN" altLang="en-US" sz="2400" b="1" dirty="0" smtClean="0">
                <a:solidFill>
                  <a:srgbClr val="FF0000"/>
                </a:solidFill>
              </a:rPr>
              <a:t>实例方法 </a:t>
            </a:r>
            <a:r>
              <a:rPr lang="en-US" altLang="zh-CN" sz="2400" b="1" dirty="0" smtClean="0">
                <a:solidFill>
                  <a:srgbClr val="FF0000"/>
                </a:solidFill>
              </a:rPr>
              <a:t>,  </a:t>
            </a:r>
          </a:p>
          <a:p>
            <a:pPr marL="0" indent="0">
              <a:buNone/>
            </a:pPr>
            <a:r>
              <a:rPr lang="zh-CN" altLang="en-US" sz="2000" b="1" dirty="0" smtClean="0"/>
              <a:t>例如：</a:t>
            </a:r>
            <a:r>
              <a:rPr lang="en-US" altLang="zh-CN" sz="2000" b="1" dirty="0" err="1" smtClean="0"/>
              <a:t>sa</a:t>
            </a:r>
            <a:r>
              <a:rPr lang="en-US" altLang="zh-CN" sz="2000" b="1" dirty="0" smtClean="0"/>
              <a:t>::</a:t>
            </a:r>
            <a:r>
              <a:rPr lang="en-US" altLang="zh-CN" sz="2000" b="1" dirty="0" err="1" smtClean="0"/>
              <a:t>compareTo</a:t>
            </a:r>
            <a:r>
              <a:rPr lang="en-US" altLang="zh-CN" sz="2000" b="1" dirty="0" smtClean="0"/>
              <a:t> </a:t>
            </a:r>
            <a:r>
              <a:rPr lang="zh-CN" altLang="en-US" sz="2000" b="1" dirty="0" smtClean="0"/>
              <a:t>等价于 </a:t>
            </a:r>
            <a:r>
              <a:rPr lang="en-US" altLang="zh-CN" sz="2000" b="1" dirty="0" err="1" smtClean="0"/>
              <a:t>sb</a:t>
            </a:r>
            <a:r>
              <a:rPr lang="en-US" altLang="zh-CN" sz="2000" b="1" dirty="0" smtClean="0"/>
              <a:t>-&gt;</a:t>
            </a:r>
            <a:r>
              <a:rPr lang="en-US" altLang="zh-CN" sz="2000" b="1" dirty="0" err="1" smtClean="0"/>
              <a:t>sa.compareTo</a:t>
            </a:r>
            <a:r>
              <a:rPr lang="en-US" altLang="zh-CN" sz="2000" b="1" dirty="0" smtClean="0"/>
              <a:t>(</a:t>
            </a:r>
            <a:r>
              <a:rPr lang="en-US" altLang="zh-CN" sz="2000" b="1" dirty="0" err="1" smtClean="0"/>
              <a:t>sb</a:t>
            </a:r>
            <a:r>
              <a:rPr lang="en-US" altLang="zh-CN" sz="2000" b="1" dirty="0" smtClean="0"/>
              <a:t>) </a:t>
            </a:r>
          </a:p>
          <a:p>
            <a:r>
              <a:rPr lang="zh-CN" altLang="en-US" sz="2400" b="1" dirty="0">
                <a:solidFill>
                  <a:srgbClr val="FF0000"/>
                </a:solidFill>
              </a:rPr>
              <a:t>类名</a:t>
            </a:r>
            <a:r>
              <a:rPr lang="en-US" altLang="zh-CN" sz="2400" b="1" dirty="0">
                <a:solidFill>
                  <a:srgbClr val="FF0000"/>
                </a:solidFill>
              </a:rPr>
              <a:t>::</a:t>
            </a:r>
            <a:r>
              <a:rPr lang="zh-CN" altLang="en-US" sz="2400" b="1" dirty="0">
                <a:solidFill>
                  <a:srgbClr val="FF0000"/>
                </a:solidFill>
              </a:rPr>
              <a:t>实例方法</a:t>
            </a:r>
            <a:endParaRPr lang="en-US" altLang="zh-CN" sz="2400" b="1" dirty="0">
              <a:solidFill>
                <a:srgbClr val="FF0000"/>
              </a:solidFill>
            </a:endParaRPr>
          </a:p>
          <a:p>
            <a:pPr marL="0" indent="0">
              <a:buNone/>
            </a:pPr>
            <a:r>
              <a:rPr lang="zh-CN" altLang="en-US" sz="2000" dirty="0"/>
              <a:t> </a:t>
            </a:r>
            <a:r>
              <a:rPr lang="zh-CN" altLang="en-US" sz="2000" dirty="0" smtClean="0"/>
              <a:t>     </a:t>
            </a:r>
            <a:r>
              <a:rPr lang="en-US" altLang="zh-CN" sz="2000" dirty="0" smtClean="0"/>
              <a:t>lambda</a:t>
            </a:r>
            <a:r>
              <a:rPr lang="zh-CN" altLang="en-US" sz="2000" dirty="0" smtClean="0"/>
              <a:t>表达式的第一个参数会成为调用该实例方法的对象。</a:t>
            </a:r>
            <a:endParaRPr lang="en-US" altLang="zh-CN" sz="2000" dirty="0" smtClean="0"/>
          </a:p>
          <a:p>
            <a:pPr marL="0" indent="0">
              <a:buNone/>
            </a:pPr>
            <a:r>
              <a:rPr lang="zh-CN" altLang="en-US" sz="2000" b="1" dirty="0" smtClean="0"/>
              <a:t>例如：</a:t>
            </a:r>
            <a:r>
              <a:rPr lang="en-US" altLang="zh-CN" sz="2000" b="1" dirty="0" smtClean="0"/>
              <a:t>String::</a:t>
            </a:r>
            <a:r>
              <a:rPr lang="en-US" altLang="zh-CN" sz="2000" b="1" dirty="0" err="1" smtClean="0"/>
              <a:t>compareTo</a:t>
            </a:r>
            <a:r>
              <a:rPr lang="en-US" altLang="zh-CN" sz="2000" b="1" dirty="0" smtClean="0"/>
              <a:t> </a:t>
            </a:r>
            <a:r>
              <a:rPr lang="zh-CN" altLang="en-US" sz="2000" b="1" dirty="0" smtClean="0"/>
              <a:t>等价于</a:t>
            </a:r>
            <a:r>
              <a:rPr lang="en-US" altLang="zh-CN" sz="2000" b="1" dirty="0" smtClean="0"/>
              <a:t>(</a:t>
            </a:r>
            <a:r>
              <a:rPr lang="en-US" altLang="zh-CN" sz="2000" b="1" dirty="0" err="1" smtClean="0"/>
              <a:t>sa,sb</a:t>
            </a:r>
            <a:r>
              <a:rPr lang="en-US" altLang="zh-CN" sz="2000" b="1" dirty="0" smtClean="0"/>
              <a:t>)-&gt;</a:t>
            </a:r>
            <a:r>
              <a:rPr lang="en-US" altLang="zh-CN" sz="2000" b="1" dirty="0" err="1" smtClean="0"/>
              <a:t>sa.compareTo</a:t>
            </a:r>
            <a:r>
              <a:rPr lang="en-US" altLang="zh-CN" sz="2000" b="1" dirty="0" smtClean="0"/>
              <a:t>(</a:t>
            </a:r>
            <a:r>
              <a:rPr lang="en-US" altLang="zh-CN" sz="2000" b="1" dirty="0" err="1" smtClean="0"/>
              <a:t>sb</a:t>
            </a:r>
            <a:r>
              <a:rPr lang="en-US" altLang="zh-CN" sz="2000" b="1" dirty="0" smtClean="0"/>
              <a:t>)</a:t>
            </a:r>
          </a:p>
          <a:p>
            <a:pPr marL="0" indent="0">
              <a:buNone/>
            </a:pPr>
            <a:r>
              <a:rPr lang="zh-CN" altLang="en-US" sz="2000" dirty="0" smtClean="0"/>
              <a:t>      除了</a:t>
            </a:r>
            <a:r>
              <a:rPr lang="zh-CN" altLang="en-US" sz="2000" dirty="0"/>
              <a:t>这类调用，其余方法所引用方法的参数个数及类型应与函数式接口中的抽象方法的参数个数及类型一致</a:t>
            </a:r>
            <a:endParaRPr lang="en-US" altLang="zh-CN" sz="2000" b="1" dirty="0" smtClean="0"/>
          </a:p>
          <a:p>
            <a:r>
              <a:rPr lang="zh-CN" altLang="en-US" sz="2400" b="1" dirty="0" smtClean="0">
                <a:solidFill>
                  <a:srgbClr val="FF0000"/>
                </a:solidFill>
              </a:rPr>
              <a:t>类名</a:t>
            </a:r>
            <a:r>
              <a:rPr lang="en-US" altLang="zh-CN" sz="2400" b="1" dirty="0" smtClean="0">
                <a:solidFill>
                  <a:srgbClr val="FF0000"/>
                </a:solidFill>
              </a:rPr>
              <a:t>::</a:t>
            </a:r>
            <a:r>
              <a:rPr lang="zh-CN" altLang="en-US" sz="2400" b="1" dirty="0" smtClean="0">
                <a:solidFill>
                  <a:srgbClr val="FF0000"/>
                </a:solidFill>
              </a:rPr>
              <a:t>静态方法</a:t>
            </a:r>
            <a:endParaRPr lang="en-US" altLang="zh-CN" sz="2400" b="1" dirty="0">
              <a:solidFill>
                <a:srgbClr val="FF0000"/>
              </a:solidFill>
            </a:endParaRPr>
          </a:p>
          <a:p>
            <a:pPr marL="0" indent="0">
              <a:buNone/>
            </a:pPr>
            <a:r>
              <a:rPr lang="zh-CN" altLang="en-US" sz="2000" b="1" dirty="0" smtClean="0"/>
              <a:t>例如：</a:t>
            </a:r>
            <a:r>
              <a:rPr lang="en-US" altLang="zh-CN" sz="2000" b="1" dirty="0" smtClean="0"/>
              <a:t>Integer::</a:t>
            </a:r>
            <a:r>
              <a:rPr lang="en-US" altLang="zh-CN" sz="2000" b="1" dirty="0" err="1" smtClean="0"/>
              <a:t>valueOf</a:t>
            </a:r>
            <a:r>
              <a:rPr lang="en-US" altLang="zh-CN" sz="2000" b="1" dirty="0" smtClean="0"/>
              <a:t> </a:t>
            </a:r>
            <a:r>
              <a:rPr lang="zh-CN" altLang="en-US" sz="2000" b="1" dirty="0" smtClean="0"/>
              <a:t>等价于（</a:t>
            </a:r>
            <a:r>
              <a:rPr lang="en-US" altLang="zh-CN" sz="2000" b="1" dirty="0" err="1" smtClean="0"/>
              <a:t>a,b</a:t>
            </a:r>
            <a:r>
              <a:rPr lang="zh-CN" altLang="en-US" sz="2000" b="1" dirty="0" smtClean="0"/>
              <a:t>）</a:t>
            </a:r>
            <a:r>
              <a:rPr lang="en-US" altLang="zh-CN" sz="2000" b="1" dirty="0" smtClean="0"/>
              <a:t>-&gt;</a:t>
            </a:r>
            <a:r>
              <a:rPr lang="en-US" altLang="zh-CN" sz="2000" b="1" dirty="0" err="1" smtClean="0"/>
              <a:t>Integer.valueOf</a:t>
            </a:r>
            <a:r>
              <a:rPr lang="en-US" altLang="zh-CN" sz="2000" b="1" dirty="0" smtClean="0"/>
              <a:t>(</a:t>
            </a:r>
            <a:r>
              <a:rPr lang="en-US" altLang="zh-CN" sz="2000" b="1" dirty="0" err="1" smtClean="0"/>
              <a:t>a,b</a:t>
            </a:r>
            <a:r>
              <a:rPr lang="en-US" altLang="zh-CN" sz="2000" b="1" dirty="0" smtClean="0"/>
              <a:t>)</a:t>
            </a:r>
            <a:endParaRPr lang="en-US" altLang="zh-CN" sz="2400" b="1" dirty="0" smtClean="0">
              <a:solidFill>
                <a:srgbClr val="FF0000"/>
              </a:solidFill>
            </a:endParaRPr>
          </a:p>
          <a:p>
            <a:pPr marL="0" indent="0">
              <a:buNone/>
            </a:pPr>
            <a:endParaRPr lang="en-US" altLang="zh-CN" sz="2400" b="1" dirty="0" smtClean="0">
              <a:solidFill>
                <a:srgbClr val="FF0000"/>
              </a:solidFill>
            </a:endParaRPr>
          </a:p>
          <a:p>
            <a:pPr marL="0" indent="0" algn="ctr">
              <a:buNone/>
            </a:pPr>
            <a:endParaRPr lang="en-US" altLang="zh-CN" sz="2400" b="1" dirty="0">
              <a:solidFill>
                <a:srgbClr val="FF0000"/>
              </a:solidFill>
            </a:endParaRPr>
          </a:p>
        </p:txBody>
      </p:sp>
    </p:spTree>
    <p:extLst>
      <p:ext uri="{BB962C8B-B14F-4D97-AF65-F5344CB8AC3E}">
        <p14:creationId xmlns:p14="http://schemas.microsoft.com/office/powerpoint/2010/main" val="38361645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宋体"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分布式网络环境下矢量地理数据的访问控制研究</Template>
  <TotalTime>95</TotalTime>
  <Words>1031</Words>
  <Application>Microsoft Office PowerPoint</Application>
  <PresentationFormat>全屏显示(4:3)</PresentationFormat>
  <Paragraphs>136</Paragraphs>
  <Slides>12</Slides>
  <Notes>3</Notes>
  <HiddenSlides>0</HiddenSlides>
  <MMClips>0</MMClips>
  <ScaleCrop>false</ScaleCrop>
  <HeadingPairs>
    <vt:vector size="4" baseType="variant">
      <vt:variant>
        <vt:lpstr>主题</vt:lpstr>
      </vt:variant>
      <vt:variant>
        <vt:i4>2</vt:i4>
      </vt:variant>
      <vt:variant>
        <vt:lpstr>幻灯片标题</vt:lpstr>
      </vt:variant>
      <vt:variant>
        <vt:i4>12</vt:i4>
      </vt:variant>
    </vt:vector>
  </HeadingPairs>
  <TitlesOfParts>
    <vt:vector size="14" baseType="lpstr">
      <vt:lpstr>Profile</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5</cp:revision>
  <dcterms:created xsi:type="dcterms:W3CDTF">2021-11-29T15:00:00Z</dcterms:created>
  <dcterms:modified xsi:type="dcterms:W3CDTF">2021-12-01T09:10:38Z</dcterms:modified>
</cp:coreProperties>
</file>