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321" r:id="rId3"/>
    <p:sldId id="293" r:id="rId5"/>
    <p:sldId id="265" r:id="rId6"/>
    <p:sldId id="268" r:id="rId7"/>
    <p:sldId id="266" r:id="rId8"/>
    <p:sldId id="267" r:id="rId9"/>
    <p:sldId id="270" r:id="rId10"/>
    <p:sldId id="269" r:id="rId11"/>
    <p:sldId id="271" r:id="rId12"/>
    <p:sldId id="272" r:id="rId13"/>
    <p:sldId id="307" r:id="rId14"/>
    <p:sldId id="308" r:id="rId15"/>
    <p:sldId id="310" r:id="rId16"/>
    <p:sldId id="311" r:id="rId17"/>
    <p:sldId id="312" r:id="rId18"/>
    <p:sldId id="313" r:id="rId19"/>
    <p:sldId id="275" r:id="rId20"/>
    <p:sldId id="273" r:id="rId21"/>
    <p:sldId id="276" r:id="rId22"/>
    <p:sldId id="319" r:id="rId23"/>
    <p:sldId id="322" r:id="rId24"/>
    <p:sldId id="323" r:id="rId25"/>
    <p:sldId id="324" r:id="rId26"/>
    <p:sldId id="325" r:id="rId27"/>
    <p:sldId id="347" r:id="rId28"/>
    <p:sldId id="326" r:id="rId29"/>
    <p:sldId id="320" r:id="rId30"/>
  </p:sldIdLst>
  <p:sldSz cx="12192000" cy="6858000"/>
  <p:notesSz cx="6858000" cy="9144000"/>
  <p:embeddedFontLst>
    <p:embeddedFont>
      <p:font typeface="微软雅黑" panose="020B0503020204020204" charset="-122"/>
      <p:regular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B00"/>
    <a:srgbClr val="D2A300"/>
    <a:srgbClr val="E2E1E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0" y="141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94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二级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三级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四级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二级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三级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四级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二级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三级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四级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二级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三级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>
                <a:sym typeface="+mn-ea"/>
              </a:rPr>
              <a:t>四级</a:t>
            </a:r>
            <a:endParaRPr lang="zh-CN" altLang="en-US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  <a:endParaRPr lang="zh-CN" altLang="en-US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hyperlink" Target="https://developers.weixin.qq.com/miniprogram/dev/framework/view/" TargetMode="External"/><Relationship Id="rId1" Type="http://schemas.openxmlformats.org/officeDocument/2006/relationships/hyperlink" Target="https://developers.weixin.qq.com/miniprogram/dev/framework/app-service/" TargetMode="Externa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hyperlink" Target="https://so.csdn.net/so/search?q=%E4%BD%93%E7%B3%BB%E7%BB%93%E6%9E%84&amp;spm=1001.2101.3001.7020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emf"/><Relationship Id="rId2" Type="http://schemas.openxmlformats.org/officeDocument/2006/relationships/tags" Target="../tags/tag86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6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53210" y="974725"/>
            <a:ext cx="9272905" cy="25279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800" dirty="0">
                <a:latin typeface="Times New Roman" panose="02020603050405020304" charset="0"/>
                <a:ea typeface="字魂147号-星愿黑" panose="00000500000000000000" pitchFamily="2" charset="-122"/>
                <a:cs typeface="Times New Roman" panose="02020603050405020304" charset="0"/>
                <a:sym typeface="+mn-lt"/>
              </a:rPr>
              <a:t>DynamicBus</a:t>
            </a:r>
            <a:endParaRPr lang="zh-CN" altLang="en-US" sz="8800" dirty="0">
              <a:latin typeface="Times New Roman" panose="02020603050405020304" charset="0"/>
              <a:ea typeface="字魂147号-星愿黑" panose="00000500000000000000" pitchFamily="2" charset="-122"/>
              <a:cs typeface="Times New Roman" panose="02020603050405020304" charset="0"/>
              <a:sym typeface="+mn-lt"/>
            </a:endParaRPr>
          </a:p>
          <a:p>
            <a:pPr algn="ctr">
              <a:lnSpc>
                <a:spcPct val="90000"/>
              </a:lnSpc>
            </a:pPr>
            <a:r>
              <a:rPr lang="zh-CN" altLang="en-US" sz="8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设计方案</a:t>
            </a:r>
            <a:endParaRPr lang="zh-CN" altLang="en-US" sz="8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51780" y="974725"/>
            <a:ext cx="148844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bg1"/>
                </a:solidFill>
                <a:ea typeface="字魂147号-星愿黑" panose="00000500000000000000" pitchFamily="2" charset="-122"/>
                <a:sym typeface="+mn-lt"/>
              </a:rPr>
              <a:t>含框</a:t>
            </a:r>
            <a:endParaRPr lang="zh-CN" altLang="en-US" sz="2000" dirty="0">
              <a:solidFill>
                <a:schemeClr val="bg1"/>
              </a:solidFill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5690" y="3711575"/>
            <a:ext cx="2544445" cy="34544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  <a:ea typeface="思源黑体 Normal" panose="020B0400000000000000" charset="-122"/>
                <a:sym typeface="+mn-lt"/>
              </a:rPr>
              <a:t>讲解人：孙亦菲，刘英博，</a:t>
            </a:r>
            <a:r>
              <a:rPr lang="zh-CN" altLang="en-US" sz="1000">
                <a:solidFill>
                  <a:schemeClr val="bg1"/>
                </a:solidFill>
                <a:ea typeface="思源黑体 Normal" panose="020B0400000000000000" charset="-122"/>
                <a:sym typeface="+mn-lt"/>
              </a:rPr>
              <a:t>张钧垚</a:t>
            </a:r>
            <a:endParaRPr lang="zh-CN" altLang="en-US" sz="1000">
              <a:solidFill>
                <a:schemeClr val="bg1"/>
              </a:solidFill>
              <a:ea typeface="思源黑体 Normal" panose="020B0400000000000000" charset="-122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05380" y="4266565"/>
            <a:ext cx="7505700" cy="2591435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138" y="8421"/>
              <a:ext cx="6863" cy="86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800" dirty="0">
                  <a:ea typeface="字魂147号-星愿黑" panose="00000500000000000000" pitchFamily="2" charset="-122"/>
                  <a:sym typeface="+mn-lt"/>
                </a:rPr>
                <a:t>DynamicBus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12" y="574240"/>
            <a:ext cx="10852237" cy="648000"/>
          </a:xfrm>
        </p:spPr>
        <p:txBody>
          <a:bodyPr/>
          <a:lstStyle/>
          <a:p>
            <a:r>
              <a:rPr lang="en-US" altLang="zh-CN" dirty="0">
                <a:ea typeface="字魂147号-星愿黑" panose="00000500000000000000" pitchFamily="2" charset="-122"/>
                <a:sym typeface="+mn-lt"/>
              </a:rPr>
              <a:t>API</a:t>
            </a:r>
            <a:endParaRPr lang="en-US" altLang="zh-CN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" y="1555115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请求服务器数据API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（利用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API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接口发起网络请求，传递参数等）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图片处理API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（从本地选择图片等）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文件上传与下载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文件操作API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（将文件保存到本地，获取本地文件列表等）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数据缓存API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（将数据缓存到本地，获取本地缓存的数据等）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位置信息API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（获取当前位置等）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交互反馈API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（显示消息提示框，显示操作菜单等）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登录API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（实现用户的登录等）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42680" y="5402580"/>
            <a:ext cx="3162935" cy="1455420"/>
            <a:chOff x="2986" y="5969"/>
            <a:chExt cx="13522" cy="4668"/>
          </a:xfrm>
        </p:grpSpPr>
        <p:grpSp>
          <p:nvGrpSpPr>
            <p:cNvPr id="13" name="组合 12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4" name="椭圆 13"/>
              <p:cNvSpPr/>
              <p:nvPr>
                <p:custDataLst>
                  <p:tags r:id="rId1"/>
                </p:custDataLst>
              </p:nvPr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5" name="图片 6" descr="未标题-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6138" y="8421"/>
              <a:ext cx="6863" cy="100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ea typeface="字魂147号-星愿黑" panose="00000500000000000000" pitchFamily="2" charset="-122"/>
                  <a:sym typeface="+mn-lt"/>
                </a:rPr>
                <a:t>DynamicBus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请求服务器数据API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利用wx.request(object)传递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数据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2001520"/>
            <a:ext cx="891730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图片处理API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利用wx.chooseImage选择图片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2019300"/>
            <a:ext cx="8940800" cy="3872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文件上传与下载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利用wx.uploadFile</a:t>
            </a:r>
            <a:r>
              <a:rPr sz="1800" b="1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(object)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文件上传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900555"/>
            <a:ext cx="8488680" cy="4436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文件上传与下载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利用wx.downloadFile</a:t>
            </a:r>
            <a:r>
              <a:rPr sz="1800" b="1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(object)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文件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下载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939925"/>
            <a:ext cx="8415655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文件操作API</a:t>
            </a:r>
            <a:endParaRPr kern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利用wx.saveFile保存文件到本地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下次启动微信小程序时仍然可以获取到该文件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本地文件存储大小限制为10MB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4025" y="2801620"/>
            <a:ext cx="9858375" cy="3732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5980"/>
            <a:ext cx="10852237" cy="648000"/>
          </a:xfrm>
        </p:spPr>
        <p:txBody>
          <a:bodyPr/>
          <a:lstStyle/>
          <a:p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位置信息</a:t>
            </a:r>
            <a:r>
              <a:rPr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API</a:t>
            </a:r>
            <a:endParaRPr kern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wx.getLocation</a:t>
            </a:r>
            <a:r>
              <a:rPr sz="1800" b="1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(object)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获取当前位置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0" lvl="0" indent="0" algn="l"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用户离开小程序后，此接口无法调用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2353310"/>
            <a:ext cx="8640445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03935" y="1916430"/>
            <a:ext cx="10371455" cy="1351280"/>
            <a:chOff x="880" y="3282"/>
            <a:chExt cx="16333" cy="2128"/>
          </a:xfrm>
        </p:grpSpPr>
        <p:sp>
          <p:nvSpPr>
            <p:cNvPr id="12" name="文本框 11"/>
            <p:cNvSpPr txBox="1"/>
            <p:nvPr/>
          </p:nvSpPr>
          <p:spPr>
            <a:xfrm>
              <a:off x="880" y="3282"/>
              <a:ext cx="16333" cy="15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lt"/>
                </a:rPr>
                <a:t>架构设计介绍</a:t>
              </a:r>
              <a:endPara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810" y="4944"/>
              <a:ext cx="124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588" y="5024"/>
              <a:ext cx="1291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05380" y="3858260"/>
            <a:ext cx="7505700" cy="2591435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006" y="8190"/>
              <a:ext cx="6863" cy="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b="0">
                <a:latin typeface="宋体" panose="02010600030101010101" pitchFamily="2" charset="-122"/>
                <a:ea typeface="宋体" panose="02010600030101010101" pitchFamily="2" charset="-122"/>
              </a:rPr>
              <a:t>系统总体结构</a:t>
            </a:r>
            <a:endParaRPr lang="zh-CN" altLang="en-US" sz="48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41263" y="457200"/>
            <a:ext cx="6007608" cy="19293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动态大巴系统是一个基于微信小程序发开的系统，整个小程序框架系统分为两部分：</a:t>
            </a:r>
            <a:r>
              <a:rPr kumimoji="0" lang="zh-CN" altLang="en-US" b="1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逻辑层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 Service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 </a:t>
            </a:r>
            <a:r>
              <a:rPr kumimoji="0" lang="zh-CN" altLang="en-US" b="1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视图层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View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）。小程序提供了自己的视图层描述语言 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WXML 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 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WXSS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，以及基于 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 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的逻辑层框架，并在视图层与逻辑层间提供了数据传输和事件系统</a:t>
            </a:r>
            <a:endParaRPr kumimoji="0" lang="en-US" altLang="zh-CN" b="0" i="0" u="none" strike="noStrike" cap="none" normalizeH="0" baseline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内容占位符 4" descr="图形用户界面&#10;&#10;描述已自动生成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0" y="2525014"/>
            <a:ext cx="3862399" cy="3678936"/>
          </a:xfrm>
          <a:prstGeom prst="rect">
            <a:avLst/>
          </a:prstGeom>
        </p:spPr>
      </p:pic>
      <p:pic>
        <p:nvPicPr>
          <p:cNvPr id="8" name="图片 7" descr="图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85" y="2965450"/>
            <a:ext cx="6305550" cy="3168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b="0">
                <a:latin typeface="宋体" panose="02010600030101010101" pitchFamily="2" charset="-122"/>
                <a:ea typeface="宋体" panose="02010600030101010101" pitchFamily="2" charset="-122"/>
              </a:rPr>
              <a:t>系统组件图</a:t>
            </a:r>
            <a:endParaRPr lang="zh-CN" altLang="en-US" sz="48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6850" y="1990725"/>
            <a:ext cx="4222750" cy="4233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微信小程序的构架可以称为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C/S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Client/Server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（客户机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服务器）结构，是大家熟知的软件系统</a:t>
            </a:r>
            <a:r>
              <a:rPr lang="zh-CN" altLang="en-US" sz="2000" u="none" strike="noStrike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体系结构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，通过将任务合理分配到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端和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端，降低了系统的通讯开销。</a:t>
            </a:r>
            <a:endParaRPr lang="en-US" altLang="zh-CN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小程序先向服务器发起网络请求</a:t>
            </a:r>
            <a:endParaRPr lang="zh-CN" altLang="en-US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服务器收到请求后施行相关代码处理</a:t>
            </a:r>
            <a:endParaRPr lang="zh-CN" altLang="en-US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处理完毕后服务器向小程序回复，并返回数据</a:t>
            </a:r>
            <a:endParaRPr lang="zh-CN" altLang="en-US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表格&#10;&#10;中度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64" y="1073835"/>
            <a:ext cx="2143199" cy="4710330"/>
          </a:xfrm>
          <a:prstGeom prst="rect">
            <a:avLst/>
          </a:prstGeom>
        </p:spPr>
      </p:pic>
      <p:pic>
        <p:nvPicPr>
          <p:cNvPr id="5" name="内容占位符 4" descr="图示&#10;&#10;描述已自动生成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11" y="1073835"/>
            <a:ext cx="2425819" cy="47103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arparts-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01565" y="2409190"/>
            <a:ext cx="2185035" cy="2185035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5" name="组合 4"/>
          <p:cNvGrpSpPr/>
          <p:nvPr/>
        </p:nvGrpSpPr>
        <p:grpSpPr>
          <a:xfrm>
            <a:off x="4061460" y="525145"/>
            <a:ext cx="4069080" cy="460375"/>
            <a:chOff x="6396" y="837"/>
            <a:chExt cx="6408" cy="725"/>
          </a:xfrm>
        </p:grpSpPr>
        <p:sp>
          <p:nvSpPr>
            <p:cNvPr id="3" name="文本框 2"/>
            <p:cNvSpPr txBox="1"/>
            <p:nvPr/>
          </p:nvSpPr>
          <p:spPr>
            <a:xfrm>
              <a:off x="6396" y="837"/>
              <a:ext cx="6408" cy="6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8626" y="1562"/>
              <a:ext cx="1949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8145" y="1090930"/>
            <a:ext cx="8855075" cy="4224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思源黑體 ExtraLight" panose="020B0200000000000000" charset="-120"/>
                <a:sym typeface="+mn-lt"/>
              </a:rPr>
              <a:t>目录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思源黑體 ExtraLight" panose="020B0200000000000000" charset="-12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0530" y="2475865"/>
            <a:ext cx="2670175" cy="3956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思源黑體 Heavy" panose="020B0A00000000000000" charset="-120"/>
                <a:sym typeface="+mn-lt"/>
              </a:rPr>
              <a:t>一、相关功能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思源黑體 Heavy" panose="020B0A00000000000000" charset="-120"/>
                <a:sym typeface="+mn-lt"/>
              </a:rPr>
              <a:t>流程介绍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思源黑體 Heavy" panose="020B0A00000000000000" charset="-12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7155" y="2475865"/>
            <a:ext cx="3270236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二，相关接口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设计介绍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p"/>
            </a:pPr>
            <a:endParaRPr lang="zh-CN" altLang="en-US" sz="1600" u="sng" dirty="0">
              <a:ea typeface="字魂147号-星愿黑" panose="00000500000000000000" pitchFamily="2" charset="-122"/>
              <a:cs typeface="思源黑體 ExtraLight" panose="020B0200000000000000" charset="-120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5045" y="5256946"/>
            <a:ext cx="7458710" cy="66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思源黑體 Heavy" panose="020B0A00000000000000" charset="-120"/>
                <a:sym typeface="+mn-lt"/>
              </a:rPr>
              <a:t>三、架构设计介绍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p"/>
            </a:pPr>
            <a:endParaRPr lang="zh-CN" altLang="en-US" sz="1600" u="sng" dirty="0">
              <a:ea typeface="字魂147号-星愿黑" panose="00000500000000000000" pitchFamily="2" charset="-122"/>
              <a:cs typeface="思源黑體 ExtraLight" panose="020B0200000000000000" charset="-12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59630" y="2209800"/>
            <a:ext cx="2655570" cy="2655570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596765" y="3096260"/>
            <a:ext cx="180975" cy="1809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35165" y="2725420"/>
            <a:ext cx="180975" cy="1809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94400" y="4783455"/>
            <a:ext cx="180975" cy="1809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34173" y="5256946"/>
            <a:ext cx="6096810" cy="395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思源黑體 Heavy" panose="020B0A00000000000000" charset="-120"/>
                <a:sym typeface="+mn-lt"/>
              </a:rPr>
              <a:t>四、数据结构设计和界面设计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思源黑體 Heavy" panose="020B0A00000000000000" charset="-120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19530" y="2056765"/>
            <a:ext cx="9677362" cy="2962910"/>
            <a:chOff x="869" y="2820"/>
            <a:chExt cx="18815" cy="4666"/>
          </a:xfrm>
        </p:grpSpPr>
        <p:sp>
          <p:nvSpPr>
            <p:cNvPr id="12" name="文本框 11"/>
            <p:cNvSpPr txBox="1"/>
            <p:nvPr/>
          </p:nvSpPr>
          <p:spPr>
            <a:xfrm>
              <a:off x="869" y="2820"/>
              <a:ext cx="18815" cy="4666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6600" dirty="0">
                  <a:latin typeface="宋体" panose="02010600030101010101" pitchFamily="2" charset="-122"/>
                  <a:ea typeface="宋体" panose="02010600030101010101" pitchFamily="2" charset="-122"/>
                  <a:cs typeface="思源黑體 Heavy" panose="020B0A00000000000000" charset="-120"/>
                  <a:sym typeface="+mn-lt"/>
                </a:rPr>
                <a:t>数据结构设计和界面设计</a:t>
              </a:r>
              <a:endPara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183" y="4944"/>
              <a:ext cx="15850" cy="16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588" y="5024"/>
              <a:ext cx="1291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05380" y="3858260"/>
            <a:ext cx="7505700" cy="2591435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006" y="8190"/>
              <a:ext cx="6863" cy="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数据结构设计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用户及管理员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080135"/>
            <a:ext cx="1105408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数据结构设计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司机巴士及位置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1254760"/>
            <a:ext cx="106838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数据结构设计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站点及乘车请求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080135"/>
            <a:ext cx="10854690" cy="50457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数据结构设计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请求标记及推荐路线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" y="1196975"/>
            <a:ext cx="11593195" cy="48761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数据结构设计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—E-R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关系图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pic>
        <p:nvPicPr>
          <p:cNvPr id="4" name="图片 3" descr="E-R关系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767080"/>
            <a:ext cx="9997440" cy="6243955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080135"/>
            <a:ext cx="2927985" cy="54851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界面设计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81132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6138" y="8421"/>
              <a:ext cx="6863" cy="123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19195" y="263398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框架页面文件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pPr algn="l">
              <a:buClrTx/>
              <a:buSzTx/>
              <a:buFontTx/>
            </a:pP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框架全局文件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0900" y="1997075"/>
            <a:ext cx="2455545" cy="2288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850900" y="4837430"/>
            <a:ext cx="2455545" cy="1676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56275" y="1167765"/>
            <a:ext cx="57658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js文件、json文件、wxml文件和wxss文件是微信小程序开发中不可或缺的四个文件类型，它们分别负责小程序的逻辑、配置、页面结构和样式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js文件：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用来编写小程序的逻辑代码的，包括页面的生命周期函数、事件处理函数、数据处理等。它可以调用小程序提供的API，实现小程序的各种功能。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json文件：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用来配置小程序的全局配置文件，影响小程序的整体风格和功能。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wxml文件：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类似于HTML语言。它可以定义小程序的页面结构、布局、组件等，实现小程序的页面展示效果。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wxss文件：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类似于CSS语言。它可以定义小程序的页面样式、布局、字体、颜色等，实现小程序的页面美化效果。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0">
            <a:off x="1553210" y="1849120"/>
            <a:ext cx="9272905" cy="1711960"/>
            <a:chOff x="1745" y="2248"/>
            <a:chExt cx="14603" cy="2696"/>
          </a:xfrm>
        </p:grpSpPr>
        <p:sp>
          <p:nvSpPr>
            <p:cNvPr id="12" name="文本框 11"/>
            <p:cNvSpPr txBox="1"/>
            <p:nvPr/>
          </p:nvSpPr>
          <p:spPr>
            <a:xfrm>
              <a:off x="1745" y="2248"/>
              <a:ext cx="14603" cy="26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lt"/>
                </a:rPr>
                <a:t>感谢观看</a:t>
              </a:r>
              <a:endParaRPr lang="zh-CN" altLang="en-US" sz="115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810" y="4944"/>
              <a:ext cx="124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38525" y="4498975"/>
            <a:ext cx="5459095" cy="1884680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138" y="8421"/>
              <a:ext cx="6863" cy="21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800" dirty="0">
                  <a:ea typeface="字魂147号-星愿黑" panose="00000500000000000000" pitchFamily="2" charset="-122"/>
                  <a:sym typeface="+mn-lt"/>
                </a:rPr>
                <a:t>DynamicBus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  <a:p>
              <a:pPr algn="ctr">
                <a:lnSpc>
                  <a:spcPct val="90000"/>
                </a:lnSpc>
              </a:pP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885690" y="3863975"/>
            <a:ext cx="2544445" cy="34544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chemeClr val="bg1"/>
                </a:solidFill>
                <a:ea typeface="思源黑体 Normal" panose="020B0400000000000000" charset="-122"/>
                <a:sym typeface="+mn-lt"/>
              </a:rPr>
              <a:t>讲解人：孙亦菲，刘英博，</a:t>
            </a:r>
            <a:r>
              <a:rPr lang="zh-CN" altLang="en-US" sz="1000">
                <a:solidFill>
                  <a:schemeClr val="bg1"/>
                </a:solidFill>
                <a:ea typeface="思源黑体 Normal" panose="020B0400000000000000" charset="-122"/>
                <a:sym typeface="+mn-lt"/>
              </a:rPr>
              <a:t>张钧垚</a:t>
            </a:r>
            <a:endParaRPr lang="zh-CN" altLang="en-US" sz="1000">
              <a:solidFill>
                <a:schemeClr val="bg1"/>
              </a:solidFill>
              <a:ea typeface="思源黑体 Normal" panose="020B0400000000000000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90905" y="1916430"/>
            <a:ext cx="10371455" cy="1351280"/>
            <a:chOff x="830" y="3282"/>
            <a:chExt cx="16333" cy="2128"/>
          </a:xfrm>
        </p:grpSpPr>
        <p:sp>
          <p:nvSpPr>
            <p:cNvPr id="12" name="文本框 11"/>
            <p:cNvSpPr txBox="1"/>
            <p:nvPr/>
          </p:nvSpPr>
          <p:spPr>
            <a:xfrm>
              <a:off x="830" y="3282"/>
              <a:ext cx="16333" cy="15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lt"/>
                </a:rPr>
                <a:t>相关功能流程介绍</a:t>
              </a:r>
              <a:endPara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810" y="4944"/>
              <a:ext cx="124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588" y="5024"/>
              <a:ext cx="1291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05380" y="3858260"/>
            <a:ext cx="7505700" cy="2591435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006" y="8190"/>
              <a:ext cx="6863" cy="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32" y="794585"/>
            <a:ext cx="10852237" cy="648000"/>
          </a:xfrm>
        </p:spPr>
        <p:txBody>
          <a:bodyPr/>
          <a:lstStyle/>
          <a:p>
            <a:r>
              <a:rPr lang="zh-CN" altLang="en-US" dirty="0">
                <a:ea typeface="字魂147号-星愿黑" panose="00000500000000000000" pitchFamily="2" charset="-122"/>
                <a:sym typeface="+mn-lt"/>
              </a:rPr>
              <a:t>导入司机和用户（学生）注册功能流程图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855" y="1720215"/>
            <a:ext cx="11718290" cy="4499610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司机由系统管理员导入创建，用户（学生）通过注册创建账号。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2045" y="2576830"/>
            <a:ext cx="3422650" cy="380555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87135" y="2436495"/>
            <a:ext cx="4658360" cy="394589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382" y="971750"/>
            <a:ext cx="10852237" cy="648000"/>
          </a:xfrm>
        </p:spPr>
        <p:txBody>
          <a:bodyPr/>
          <a:lstStyle/>
          <a:p>
            <a:r>
              <a:rPr lang="zh-CN" altLang="en-US" dirty="0">
                <a:ea typeface="字魂147号-星愿黑" panose="00000500000000000000" pitchFamily="2" charset="-122"/>
                <a:sym typeface="+mn-lt"/>
              </a:rPr>
              <a:t>导入司机功能流程图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960" y="1838960"/>
            <a:ext cx="6075045" cy="475678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DynamicBus系统中司机自己不能注册，只能由管理员创建。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主要流程如下：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 </a:t>
            </a:r>
            <a:r>
              <a:rPr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管理员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导入司机信息， 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2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清除系统中已有司机名单，进行初始化，</a:t>
            </a:r>
            <a:r>
              <a:rPr lang="en-US" altLang="zh-CN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3 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在系统中创建司机信息用于登录，5 将司机账号关联到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数据库， 6 导入结束提示</a:t>
            </a: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更新数据。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8067" y="5643982"/>
            <a:ext cx="2675439" cy="1214018"/>
            <a:chOff x="2986" y="5969"/>
            <a:chExt cx="13522" cy="4668"/>
          </a:xfrm>
        </p:grpSpPr>
        <p:grpSp>
          <p:nvGrpSpPr>
            <p:cNvPr id="7" name="组合 6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0" name="图片 6" descr="未标题-1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5890" y="8428"/>
              <a:ext cx="6863" cy="120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ea typeface="字魂147号-星愿黑" panose="00000500000000000000" pitchFamily="2" charset="-122"/>
                  <a:sym typeface="+mn-lt"/>
                </a:rPr>
                <a:t>DynamicBus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0195" y="819150"/>
            <a:ext cx="5236845" cy="582104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182" y="1080335"/>
            <a:ext cx="10852237" cy="648000"/>
          </a:xfrm>
        </p:spPr>
        <p:txBody>
          <a:bodyPr/>
          <a:lstStyle/>
          <a:p>
            <a:r>
              <a:rPr lang="zh-CN" altLang="en-US" dirty="0">
                <a:ea typeface="字魂147号-星愿黑" panose="00000500000000000000" pitchFamily="2" charset="-122"/>
                <a:sym typeface="+mn-lt"/>
              </a:rPr>
              <a:t>导入用户（学生）功能流程图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2194560"/>
            <a:ext cx="6075045" cy="262953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DynamicBus系统中学生需要自行注册一个账号。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主要流程如下：1. 学生填写手机号和密码， 2，提取数据库中的信息判断学生手机号是否注册， 3，若数据库中不存在该学生账号信息则进行注册， 4. 若数据库中存在该学生信息则输入手机号和密码进行登录。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105" y="5443855"/>
            <a:ext cx="2954020" cy="1476375"/>
            <a:chOff x="2986" y="5266"/>
            <a:chExt cx="13522" cy="511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266"/>
              <a:ext cx="13522" cy="5118"/>
              <a:chOff x="3780" y="4989"/>
              <a:chExt cx="12340" cy="4671"/>
            </a:xfrm>
          </p:grpSpPr>
          <p:sp>
            <p:nvSpPr>
              <p:cNvPr id="12" name="椭圆 11"/>
              <p:cNvSpPr/>
              <p:nvPr>
                <p:custDataLst>
                  <p:tags r:id="rId1"/>
                </p:custDataLst>
              </p:nvPr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13" name="图片 6" descr="未标题-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23" y="4989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5853" y="7737"/>
              <a:ext cx="6863" cy="10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ea typeface="字魂147号-星愿黑" panose="00000500000000000000" pitchFamily="2" charset="-122"/>
                  <a:sym typeface="+mn-lt"/>
                </a:rPr>
                <a:t>DynamicBus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75120" y="1465580"/>
            <a:ext cx="5481320" cy="464439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字魂147号-星愿黑" panose="00000500000000000000" pitchFamily="2" charset="-122"/>
                <a:sym typeface="+mn-lt"/>
              </a:rPr>
              <a:t>乘车需求的提交与完成功能流程图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2623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sz="1800" b="1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  <a:sym typeface="+mn-ea"/>
              </a:rPr>
              <a:t>在DynamicBus系统中，乘车需求和完成主要流程如下：1 用户（学生）需要自行登录， 2选择上车地点和下车地点， 3 提交的需求信息存入数据库， 4  判断是否到达下车地点，若到达下车地点则删除该学生的需求信息；若没有到达下车地点，大巴继续行驶。</a:t>
            </a:r>
            <a:endParaRPr sz="1800" b="1" kern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  <a:sym typeface="+mn-ea"/>
            </a:endParaRPr>
          </a:p>
        </p:txBody>
      </p:sp>
      <p:pic>
        <p:nvPicPr>
          <p:cNvPr id="4" name="图片 -21474826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7165" y="2674620"/>
            <a:ext cx="9484360" cy="4032885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字魂147号-星愿黑" panose="00000500000000000000" pitchFamily="2" charset="-122"/>
                <a:sym typeface="+mn-lt"/>
              </a:rPr>
              <a:t>查看当前需求功能流程图</a:t>
            </a:r>
            <a:endParaRPr lang="zh-CN" altLang="en-US" dirty="0">
              <a:ea typeface="字魂147号-星愿黑" panose="00000500000000000000" pitchFamily="2" charset="-122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090" y="1351280"/>
            <a:ext cx="11334115" cy="1665605"/>
          </a:xfrm>
        </p:spPr>
        <p:txBody>
          <a:bodyPr/>
          <a:lstStyle/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在DynamicBus系统中，查看当前需求主要流程如下：1 学生输入上车地点和下车地点， 2 提交需求信息，3 将需求存入数据库当中， 4 用户（学生）和司机提取数据库信息进行查看。</a:t>
            </a:r>
            <a:endParaRPr lang="zh-CN" altLang="en-US" sz="1800" b="1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pic>
        <p:nvPicPr>
          <p:cNvPr id="4" name="图片 -214748260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3570" y="2522855"/>
            <a:ext cx="8627745" cy="4159885"/>
          </a:xfrm>
          <a:prstGeom prst="rect">
            <a:avLst/>
          </a:prstGeom>
          <a:noFill/>
          <a:ln w="9525">
            <a:noFill/>
          </a:ln>
          <a:effectLst>
            <a:softEdge rad="63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72185" y="1851660"/>
            <a:ext cx="10371455" cy="1416050"/>
            <a:chOff x="830" y="3180"/>
            <a:chExt cx="16333" cy="2230"/>
          </a:xfrm>
        </p:grpSpPr>
        <p:sp>
          <p:nvSpPr>
            <p:cNvPr id="12" name="文本框 11"/>
            <p:cNvSpPr txBox="1"/>
            <p:nvPr/>
          </p:nvSpPr>
          <p:spPr>
            <a:xfrm>
              <a:off x="830" y="3180"/>
              <a:ext cx="16333" cy="15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lt"/>
                </a:rPr>
                <a:t>相关接口设计介绍</a:t>
              </a:r>
              <a:endPara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lt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810" y="4944"/>
              <a:ext cx="124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588" y="5024"/>
              <a:ext cx="1291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endPara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05380" y="3858260"/>
            <a:ext cx="7505700" cy="2591435"/>
            <a:chOff x="2986" y="5969"/>
            <a:chExt cx="13522" cy="4668"/>
          </a:xfrm>
        </p:grpSpPr>
        <p:grpSp>
          <p:nvGrpSpPr>
            <p:cNvPr id="11" name="组合 10"/>
            <p:cNvGrpSpPr/>
            <p:nvPr/>
          </p:nvGrpSpPr>
          <p:grpSpPr>
            <a:xfrm>
              <a:off x="2986" y="5969"/>
              <a:ext cx="13522" cy="4668"/>
              <a:chOff x="3780" y="5631"/>
              <a:chExt cx="12340" cy="426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80" y="9250"/>
                <a:ext cx="12340" cy="410"/>
              </a:xfrm>
              <a:prstGeom prst="ellipse">
                <a:avLst/>
              </a:prstGeom>
              <a:solidFill>
                <a:srgbClr val="E2E1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pic>
            <p:nvPicPr>
              <p:cNvPr id="7" name="图片 6" descr="未标题-1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891" y="5631"/>
                <a:ext cx="11850" cy="426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6006" y="8190"/>
              <a:ext cx="6863" cy="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字魂147号-星愿黑" panose="00000500000000000000" pitchFamily="2" charset="-122"/>
                  <a:cs typeface="思源黑体 Light" panose="020B0300000000000000" charset="-122"/>
                  <a:sym typeface="+mn-lt"/>
                </a:rPr>
                <a:t>Dynamic Bus</a:t>
              </a:r>
              <a:endPara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ea typeface="字魂147号-星愿黑" panose="00000500000000000000" pitchFamily="2" charset="-122"/>
                <a:cs typeface="思源黑体 Light" panose="020B0300000000000000" charset="-122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PP_MARK_KEY" val="6415a889-d2ad-4663-9b10-4765f6f0a478"/>
  <p:tag name="COMMONDATA" val="eyJjb3VudCI6NDQsImhkaWQiOiI0NDE2NmMwMWVhNTA5OGNlMWRhMzc3NjljOTg0ZjkxNCIsInVzZXJDb3VudCI6Nn0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xgsw2v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�ech"   m a : c o n t e n t T y p e I D = " 0 x 0 1 0 1 0 0 7 E A 0 5 7 6 E 5 C 6 0 9 1 4 4 B A 8 4 6 2 A B B 2 1 E 9 C 4 6 "   m a : c o n t e n t T y p e V e r s i o n = " 4 "   m a : c o n t e n t T y p e D e s c r i p t i o n = " �e�^�ech0"   m a : c o n t e n t T y p e S c o p e = " "   m a : v e r s i o n I D = " 2 1 a 6 e b 6 a a f f b f 5 d d 5 1 7 2 a c 9 0 a a 4 a e 5 2 0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4 c 1 2 b b 1 8 5 c 9 b f e 6 7 e e 2 b e 8 c a d 9 2 2 e 4 3 6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b c d 6 9 8 a b - a 5 6 2 - 4 f b 0 - 9 7 f c - 0 6 0 4 d 0 1 7 d f 9 6 " >  
 < x s d : i m p o r t   n a m e s p a c e = " b c d 6 9 8 a b - a 5 6 2 - 4 f b 0 - 9 7 f c - 0 6 0 4 d 0 1 7 d f 9 6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b c d 6 9 8 a b - a 5 6 2 - 4 f b 0 - 9 7 f c - 0 6 0 4 d 0 1 7 d f 9 6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K e y P o i n t s "   m a : i n d e x = " 1 0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1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�Q�[{|�W" / >  
 < x s d : e l e m e n t   r e f = " d c : t i t l e "   m i n O c c u r s = " 0 "   m a x O c c u r s = " 1 "   m a : i n d e x = " 4 "   m a : d i s p l a y N a m e = " h��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91.xml><?xml version="1.0" encoding="utf-8"?>
<ds:datastoreItem xmlns:ds="http://schemas.openxmlformats.org/officeDocument/2006/customXml" ds:itemID="{9D845FD2-90E4-4ED1-B073-4A08343711CD}">
  <ds:schemaRefs/>
</ds:datastoreItem>
</file>

<file path=customXml/itemProps92.xml><?xml version="1.0" encoding="utf-8"?>
<ds:datastoreItem xmlns:ds="http://schemas.openxmlformats.org/officeDocument/2006/customXml" ds:itemID="{F055B181-699A-435F-B936-854225EC0E0D}">
  <ds:schemaRefs/>
</ds:datastoreItem>
</file>

<file path=customXml/itemProps93.xml><?xml version="1.0" encoding="utf-8"?>
<ds:datastoreItem xmlns:ds="http://schemas.openxmlformats.org/officeDocument/2006/customXml" ds:itemID="{586301FD-4572-4CD7-AABD-0850FD36597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设计方案  -  已修复</Template>
  <TotalTime>0</TotalTime>
  <Words>1932</Words>
  <Application>WPS 演示</Application>
  <PresentationFormat>宽屏</PresentationFormat>
  <Paragraphs>173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Times New Roman</vt:lpstr>
      <vt:lpstr>字魂147号-星愿黑</vt:lpstr>
      <vt:lpstr>黑体</vt:lpstr>
      <vt:lpstr>思源黑体 Normal</vt:lpstr>
      <vt:lpstr>思源黑体 Light</vt:lpstr>
      <vt:lpstr>思源黑體 ExtraLight</vt:lpstr>
      <vt:lpstr>思源黑體 Heavy</vt:lpstr>
      <vt:lpstr>Wingdings</vt:lpstr>
      <vt:lpstr>Symbol</vt:lpstr>
      <vt:lpstr>Segoe UI</vt:lpstr>
      <vt:lpstr>Arial Unicode MS</vt:lpstr>
      <vt:lpstr>Office 主题​​</vt:lpstr>
      <vt:lpstr>PowerPoint 演示文稿</vt:lpstr>
      <vt:lpstr>PowerPoint 演示文稿</vt:lpstr>
      <vt:lpstr>PowerPoint 演示文稿</vt:lpstr>
      <vt:lpstr>导入司机和用户（学生）注册功能流程图</vt:lpstr>
      <vt:lpstr>导入司机功能流程图</vt:lpstr>
      <vt:lpstr>导入用户（学生）功能流程图</vt:lpstr>
      <vt:lpstr>乘车需求的提交与完成功能流程图</vt:lpstr>
      <vt:lpstr>查看当前需求功能流程图</vt:lpstr>
      <vt:lpstr>PowerPoint 演示文稿</vt:lpstr>
      <vt:lpstr>API</vt:lpstr>
      <vt:lpstr>请求服务器数据API</vt:lpstr>
      <vt:lpstr>图片处理API</vt:lpstr>
      <vt:lpstr>文件上传与下载</vt:lpstr>
      <vt:lpstr>文件上传与下载</vt:lpstr>
      <vt:lpstr>文件操作API</vt:lpstr>
      <vt:lpstr>位置信息API</vt:lpstr>
      <vt:lpstr>PowerPoint 演示文稿</vt:lpstr>
      <vt:lpstr>系统总体结构</vt:lpstr>
      <vt:lpstr>系统组件图</vt:lpstr>
      <vt:lpstr>PowerPoint 演示文稿</vt:lpstr>
      <vt:lpstr>数据结构设计—用户及管理员</vt:lpstr>
      <vt:lpstr>数据结构设计—司机巴士及位置</vt:lpstr>
      <vt:lpstr>数据结构设计—站点及乘车请求</vt:lpstr>
      <vt:lpstr>数据结构设计—请求标记及推荐路线</vt:lpstr>
      <vt:lpstr>数据结构设计—E-R关系图</vt:lpstr>
      <vt:lpstr>界面设计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Yingbo</dc:creator>
  <cp:lastModifiedBy>WPS_1506825381</cp:lastModifiedBy>
  <cp:revision>35</cp:revision>
  <dcterms:created xsi:type="dcterms:W3CDTF">2023-04-26T01:58:00Z</dcterms:created>
  <dcterms:modified xsi:type="dcterms:W3CDTF">2023-05-06T11:32:51Z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TemplateUUID">
    <vt:lpwstr>v1.0_mb_/k6zars16DW9f8NtnR1Stw==</vt:lpwstr>
  </property>
  <property fmtid="{D5CDD505-2E9C-101B-9397-08002B2CF9AE}" pid="4" name="ICV">
    <vt:lpwstr>2B507FFEF30C463C84CDC97AC68BB149_13</vt:lpwstr>
  </property>
  <property fmtid="{D5CDD505-2E9C-101B-9397-08002B2CF9AE}" pid="5" name="ContentTypeId">
    <vt:lpwstr>0x0101007EA0576E5C609144BA8462ABB21E9C46</vt:lpwstr>
  </property>
</Properties>
</file>