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13"/>
  </p:notesMasterIdLst>
  <p:handoutMasterIdLst>
    <p:handoutMasterId r:id="rId14"/>
  </p:handoutMasterIdLst>
  <p:sldIdLst>
    <p:sldId id="504" r:id="rId2"/>
    <p:sldId id="745" r:id="rId3"/>
    <p:sldId id="758" r:id="rId4"/>
    <p:sldId id="749" r:id="rId5"/>
    <p:sldId id="760" r:id="rId6"/>
    <p:sldId id="759" r:id="rId7"/>
    <p:sldId id="753" r:id="rId8"/>
    <p:sldId id="762" r:id="rId9"/>
    <p:sldId id="761" r:id="rId10"/>
    <p:sldId id="755" r:id="rId11"/>
    <p:sldId id="71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54"/>
    <p:restoredTop sz="76762" autoAdjust="0"/>
  </p:normalViewPr>
  <p:slideViewPr>
    <p:cSldViewPr snapToGrid="0" snapToObjects="1">
      <p:cViewPr varScale="1">
        <p:scale>
          <a:sx n="119" d="100"/>
          <a:sy n="119" d="100"/>
        </p:scale>
        <p:origin x="1614" y="102"/>
      </p:cViewPr>
      <p:guideLst/>
    </p:cSldViewPr>
  </p:slideViewPr>
  <p:outlineViewPr>
    <p:cViewPr>
      <p:scale>
        <a:sx n="33" d="100"/>
        <a:sy n="33" d="100"/>
      </p:scale>
      <p:origin x="0" y="-1080"/>
    </p:cViewPr>
  </p:outlineViewPr>
  <p:notesTextViewPr>
    <p:cViewPr>
      <p:scale>
        <a:sx n="1" d="1"/>
        <a:sy n="1" d="1"/>
      </p:scale>
      <p:origin x="0" y="0"/>
    </p:cViewPr>
  </p:notesTextViewPr>
  <p:sorterViewPr>
    <p:cViewPr>
      <p:scale>
        <a:sx n="160" d="100"/>
        <a:sy n="160" d="100"/>
      </p:scale>
      <p:origin x="0" y="0"/>
    </p:cViewPr>
  </p:sorterViewPr>
  <p:notesViewPr>
    <p:cSldViewPr snapToGrid="0" snapToObjects="1">
      <p:cViewPr varScale="1">
        <p:scale>
          <a:sx n="99" d="100"/>
          <a:sy n="99" d="100"/>
        </p:scale>
        <p:origin x="4272"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E3155B9-5190-344B-AFB2-7417CE72CB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AE38CA3-4E26-B541-894A-4B9B6B385DA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397AC92-A940-084B-AA89-8D472F173DBE}" type="datetimeFigureOut">
              <a:rPr lang="en-US" smtClean="0"/>
              <a:t>10/22/2022</a:t>
            </a:fld>
            <a:endParaRPr lang="en-US"/>
          </a:p>
        </p:txBody>
      </p:sp>
      <p:sp>
        <p:nvSpPr>
          <p:cNvPr id="4" name="Footer Placeholder 3">
            <a:extLst>
              <a:ext uri="{FF2B5EF4-FFF2-40B4-BE49-F238E27FC236}">
                <a16:creationId xmlns:a16="http://schemas.microsoft.com/office/drawing/2014/main" id="{A3B943CD-9CD2-D441-8990-CD7ED858330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FCC49A3-69D5-EC41-A671-6A284056820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B6A6892-316C-B74A-B1BF-683BCD438F37}" type="slidenum">
              <a:rPr lang="en-US" smtClean="0"/>
              <a:t>‹#›</a:t>
            </a:fld>
            <a:endParaRPr lang="en-US"/>
          </a:p>
        </p:txBody>
      </p:sp>
    </p:spTree>
    <p:extLst>
      <p:ext uri="{BB962C8B-B14F-4D97-AF65-F5344CB8AC3E}">
        <p14:creationId xmlns:p14="http://schemas.microsoft.com/office/powerpoint/2010/main" val="180397639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D5CB20-77DE-FE48-AC1C-0F8D27F48C2D}" type="datetimeFigureOut">
              <a:rPr lang="en-US" smtClean="0"/>
              <a:t>10/22/2022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545D55-6580-4D4E-A229-5C5ED4DDA7DD}" type="slidenum">
              <a:rPr lang="en-US" smtClean="0"/>
              <a:t>‹#›</a:t>
            </a:fld>
            <a:endParaRPr lang="en-US"/>
          </a:p>
        </p:txBody>
      </p:sp>
    </p:spTree>
    <p:extLst>
      <p:ext uri="{BB962C8B-B14F-4D97-AF65-F5344CB8AC3E}">
        <p14:creationId xmlns:p14="http://schemas.microsoft.com/office/powerpoint/2010/main" val="90162729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indent="0">
              <a:buNone/>
            </a:pPr>
            <a:r>
              <a:rPr lang="en-US" baseline="0" dirty="0"/>
              <a:t>Hello everyone my name is Enmao Diao today I will present </a:t>
            </a:r>
            <a:r>
              <a:rPr lang="en-US" altLang="zh-CN" sz="1400" b="0" dirty="0">
                <a:latin typeface="Calibri" charset="0"/>
                <a:ea typeface="Calibri" charset="0"/>
                <a:cs typeface="Calibri" charset="0"/>
              </a:rPr>
              <a:t>GAL</a:t>
            </a:r>
            <a:r>
              <a:rPr lang="en-US" altLang="zh-CN" sz="1400" dirty="0">
                <a:latin typeface="Calibri" charset="0"/>
                <a:ea typeface="Calibri" charset="0"/>
                <a:cs typeface="Calibri" charset="0"/>
              </a:rPr>
              <a:t>:</a:t>
            </a:r>
            <a:br>
              <a:rPr lang="en-US" altLang="zh-CN" sz="1400" dirty="0">
                <a:latin typeface="Calibri" charset="0"/>
                <a:ea typeface="Calibri" charset="0"/>
                <a:cs typeface="Calibri" charset="0"/>
              </a:rPr>
            </a:br>
            <a:r>
              <a:rPr lang="en-US" altLang="zh-CN" sz="1200" dirty="0">
                <a:latin typeface="Calibri" charset="0"/>
                <a:ea typeface="Calibri" charset="0"/>
                <a:cs typeface="Calibri" charset="0"/>
              </a:rPr>
              <a:t>Gradient Assisted Learning for Decentralized Multi-Organization Collaborations.</a:t>
            </a:r>
          </a:p>
          <a:p>
            <a:pPr marL="0" indent="0">
              <a:buNone/>
            </a:pPr>
            <a:r>
              <a:rPr lang="en-US" altLang="zh-CN" sz="1200" dirty="0">
                <a:latin typeface="Calibri" charset="0"/>
                <a:ea typeface="Calibri" charset="0"/>
                <a:cs typeface="Calibri" charset="0"/>
              </a:rPr>
              <a:t>This work is published by Enmao Diao, </a:t>
            </a:r>
            <a:r>
              <a:rPr lang="en-US" altLang="zh-CN" sz="1200" dirty="0" err="1">
                <a:latin typeface="Calibri" charset="0"/>
                <a:ea typeface="Calibri" charset="0"/>
                <a:cs typeface="Calibri" charset="0"/>
              </a:rPr>
              <a:t>Jie</a:t>
            </a:r>
            <a:r>
              <a:rPr lang="en-US" altLang="zh-CN" sz="1200" dirty="0">
                <a:latin typeface="Calibri" charset="0"/>
                <a:ea typeface="Calibri" charset="0"/>
                <a:cs typeface="Calibri" charset="0"/>
              </a:rPr>
              <a:t> Ding, and Vahid </a:t>
            </a:r>
            <a:r>
              <a:rPr lang="en-US" altLang="zh-CN" sz="1200" dirty="0" err="1">
                <a:latin typeface="Calibri" charset="0"/>
                <a:ea typeface="Calibri" charset="0"/>
                <a:cs typeface="Calibri" charset="0"/>
              </a:rPr>
              <a:t>Tarokh</a:t>
            </a:r>
            <a:r>
              <a:rPr lang="en-US" altLang="zh-CN" sz="1200" dirty="0">
                <a:latin typeface="Calibri" charset="0"/>
                <a:ea typeface="Calibri" charset="0"/>
                <a:cs typeface="Calibri" charset="0"/>
              </a:rPr>
              <a:t> .</a:t>
            </a:r>
          </a:p>
          <a:p>
            <a:pPr marL="0" indent="0">
              <a:buNone/>
            </a:pPr>
            <a:r>
              <a:rPr lang="en-US" sz="1200" baseline="0" dirty="0">
                <a:latin typeface="Calibri" charset="0"/>
                <a:cs typeface="Calibri" charset="0"/>
              </a:rPr>
              <a:t>You can access </a:t>
            </a:r>
            <a:r>
              <a:rPr lang="en-US" baseline="0" dirty="0"/>
              <a:t>our paper and source codes by scanning these QR codes.</a:t>
            </a:r>
          </a:p>
        </p:txBody>
      </p:sp>
      <p:sp>
        <p:nvSpPr>
          <p:cNvPr id="4" name="Slide Number Placeholder 3"/>
          <p:cNvSpPr>
            <a:spLocks noGrp="1"/>
          </p:cNvSpPr>
          <p:nvPr>
            <p:ph type="sldNum" sz="quarter" idx="10"/>
          </p:nvPr>
        </p:nvSpPr>
        <p:spPr/>
        <p:txBody>
          <a:bodyPr/>
          <a:lstStyle/>
          <a:p>
            <a:fld id="{BC545D55-6580-4D4E-A229-5C5ED4DDA7DD}" type="slidenum">
              <a:rPr lang="en-US" smtClean="0"/>
              <a:t>1</a:t>
            </a:fld>
            <a:endParaRPr lang="en-US"/>
          </a:p>
        </p:txBody>
      </p:sp>
    </p:spTree>
    <p:extLst>
      <p:ext uri="{BB962C8B-B14F-4D97-AF65-F5344CB8AC3E}">
        <p14:creationId xmlns:p14="http://schemas.microsoft.com/office/powerpoint/2010/main" val="11223220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effectLst/>
                <a:latin typeface="Arial" panose="020B0604020202020204" pitchFamily="34" charset="0"/>
              </a:rPr>
              <a:t>• We propose a Gradient Assisted Learning (GAL) algorithm that is suitable for large-scale</a:t>
            </a:r>
            <a:br>
              <a:rPr lang="en-US" altLang="zh-CN" dirty="0"/>
            </a:br>
            <a:r>
              <a:rPr lang="en-US" altLang="zh-CN" b="0" i="0" dirty="0">
                <a:effectLst/>
                <a:latin typeface="Arial" panose="020B0604020202020204" pitchFamily="34" charset="0"/>
              </a:rPr>
              <a:t>autonomous decentralized learning. Our method enables simultaneous</a:t>
            </a:r>
            <a:br>
              <a:rPr lang="en-US" altLang="zh-CN" dirty="0"/>
            </a:br>
            <a:r>
              <a:rPr lang="en-US" altLang="zh-CN" b="0" i="0" dirty="0">
                <a:effectLst/>
                <a:latin typeface="Arial" panose="020B0604020202020204" pitchFamily="34" charset="0"/>
              </a:rPr>
              <a:t>collaboration among organizations without sharing data, models, and objective functions.</a:t>
            </a:r>
          </a:p>
          <a:p>
            <a:br>
              <a:rPr lang="en-US" altLang="zh-CN" dirty="0"/>
            </a:br>
            <a:r>
              <a:rPr lang="en-US" altLang="zh-CN" b="0" i="0" dirty="0">
                <a:effectLst/>
                <a:latin typeface="Arial" panose="020B0604020202020204" pitchFamily="34" charset="0"/>
              </a:rPr>
              <a:t>• We provide asymptotic convergence analysis and practical case studies of GAL. </a:t>
            </a:r>
          </a:p>
          <a:p>
            <a:br>
              <a:rPr lang="en-US" altLang="zh-CN" dirty="0"/>
            </a:br>
            <a:r>
              <a:rPr lang="en-US" altLang="zh-CN" b="0" i="0" dirty="0">
                <a:effectLst/>
                <a:latin typeface="Arial" panose="020B0604020202020204" pitchFamily="34" charset="0"/>
              </a:rPr>
              <a:t>• Our proposed method can significantly outperform learning baselines and achieve near-</a:t>
            </a:r>
            <a:br>
              <a:rPr lang="en-US" altLang="zh-CN" dirty="0"/>
            </a:br>
            <a:r>
              <a:rPr lang="en-US" altLang="zh-CN" b="0" i="0" dirty="0">
                <a:effectLst/>
                <a:latin typeface="Arial" panose="020B0604020202020204" pitchFamily="34" charset="0"/>
              </a:rPr>
              <a:t>oracle performance on various benchmark datasets. </a:t>
            </a:r>
          </a:p>
          <a:p>
            <a:endParaRPr lang="en-US" altLang="zh-CN" b="0" i="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effectLst/>
                <a:latin typeface="Arial" panose="020B0604020202020204" pitchFamily="34" charset="0"/>
              </a:rPr>
              <a:t>• </a:t>
            </a:r>
            <a:r>
              <a:rPr lang="en-US" altLang="zh-CN" sz="1200" dirty="0"/>
              <a:t>Future works can study GAL with Adversarial Learning, Fairness, and Automated machine learning</a:t>
            </a:r>
          </a:p>
          <a:p>
            <a:endParaRPr lang="zh-CN" altLang="en-US" dirty="0"/>
          </a:p>
        </p:txBody>
      </p:sp>
      <p:sp>
        <p:nvSpPr>
          <p:cNvPr id="4" name="灯片编号占位符 3"/>
          <p:cNvSpPr>
            <a:spLocks noGrp="1"/>
          </p:cNvSpPr>
          <p:nvPr>
            <p:ph type="sldNum" sz="quarter" idx="5"/>
          </p:nvPr>
        </p:nvSpPr>
        <p:spPr/>
        <p:txBody>
          <a:bodyPr/>
          <a:lstStyle/>
          <a:p>
            <a:fld id="{BC545D55-6580-4D4E-A229-5C5ED4DDA7DD}" type="slidenum">
              <a:rPr lang="en-US" smtClean="0"/>
              <a:t>10</a:t>
            </a:fld>
            <a:endParaRPr lang="en-US"/>
          </a:p>
        </p:txBody>
      </p:sp>
    </p:spTree>
    <p:extLst>
      <p:ext uri="{BB962C8B-B14F-4D97-AF65-F5344CB8AC3E}">
        <p14:creationId xmlns:p14="http://schemas.microsoft.com/office/powerpoint/2010/main" val="40325494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C545D55-6580-4D4E-A229-5C5ED4DDA7DD}" type="slidenum">
              <a:rPr lang="en-US" smtClean="0"/>
              <a:t>11</a:t>
            </a:fld>
            <a:endParaRPr lang="en-US"/>
          </a:p>
        </p:txBody>
      </p:sp>
    </p:spTree>
    <p:extLst>
      <p:ext uri="{BB962C8B-B14F-4D97-AF65-F5344CB8AC3E}">
        <p14:creationId xmlns:p14="http://schemas.microsoft.com/office/powerpoint/2010/main" val="2222972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First, I will talk about our motivation.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Then I will introduce our proposed method Gradient Assisted </a:t>
            </a:r>
            <a:r>
              <a:rPr lang="en-US" altLang="zh-CN" dirty="0" err="1"/>
              <a:t>Learining</a:t>
            </a:r>
            <a:r>
              <a:rPr lang="en-US" altLang="zh-CN"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alibri" panose="020F0502020204030204" pitchFamily="34" charset="0"/>
                <a:cs typeface="Calibri" panose="020F0502020204030204" pitchFamily="34" charset="0"/>
              </a:rPr>
              <a:t>Next, I will demonstrate our experimental results with respect of different aspects of our proposed method.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alibri" panose="020F0502020204030204" pitchFamily="34" charset="0"/>
                <a:cs typeface="Calibri" panose="020F0502020204030204" pitchFamily="34" charset="0"/>
              </a:rPr>
              <a:t>Finally, I will draw our conclusion and discuss future works.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latin typeface="Calibri" panose="020F0502020204030204" pitchFamily="34" charset="0"/>
              <a:cs typeface="Calibri" panose="020F0502020204030204" pitchFamily="34" charset="0"/>
            </a:endParaRPr>
          </a:p>
          <a:p>
            <a:endParaRPr lang="zh-CN" altLang="en-US" dirty="0"/>
          </a:p>
        </p:txBody>
      </p:sp>
      <p:sp>
        <p:nvSpPr>
          <p:cNvPr id="4" name="灯片编号占位符 3"/>
          <p:cNvSpPr>
            <a:spLocks noGrp="1"/>
          </p:cNvSpPr>
          <p:nvPr>
            <p:ph type="sldNum" sz="quarter" idx="5"/>
          </p:nvPr>
        </p:nvSpPr>
        <p:spPr/>
        <p:txBody>
          <a:bodyPr/>
          <a:lstStyle/>
          <a:p>
            <a:fld id="{BC545D55-6580-4D4E-A229-5C5ED4DDA7DD}" type="slidenum">
              <a:rPr lang="en-US" smtClean="0"/>
              <a:t>2</a:t>
            </a:fld>
            <a:endParaRPr lang="en-US"/>
          </a:p>
        </p:txBody>
      </p:sp>
    </p:spTree>
    <p:extLst>
      <p:ext uri="{BB962C8B-B14F-4D97-AF65-F5344CB8AC3E}">
        <p14:creationId xmlns:p14="http://schemas.microsoft.com/office/powerpoint/2010/main" val="3661465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Calibri" panose="020F0502020204030204" pitchFamily="34" charset="0"/>
                <a:cs typeface="Calibri" panose="020F0502020204030204" pitchFamily="34" charset="0"/>
              </a:rPr>
              <a:t>One of the main challenges in harnessing the power of big data is the fusion of knowledge from numerous decentralized organizations that may have proprietary data, models, and objective functions. Due to various ethical and regulatory constraints, it may not be feasible for decentralized organizations to centralize their data and fully collaborate to learn a shared model.</a:t>
            </a:r>
            <a:endParaRPr lang="en-US" dirty="0"/>
          </a:p>
          <a:p>
            <a:endParaRPr lang="en-US" dirty="0"/>
          </a:p>
          <a:p>
            <a:r>
              <a:rPr lang="en-US" altLang="zh-CN" dirty="0"/>
              <a:t>With the help of our framework, they can form a community of shared interest to provide better Machine-Learning-as-a-Service (</a:t>
            </a:r>
            <a:r>
              <a:rPr lang="en-US" altLang="zh-CN" dirty="0" err="1"/>
              <a:t>MLaaS</a:t>
            </a:r>
            <a:r>
              <a:rPr lang="en-US" altLang="zh-CN" dirty="0"/>
              <a:t>) without transmitting their local data, models, and objective functions.</a:t>
            </a:r>
          </a:p>
          <a:p>
            <a:endParaRPr lang="en-US" dirty="0"/>
          </a:p>
          <a:p>
            <a:endParaRPr lang="en-US" dirty="0"/>
          </a:p>
          <a:p>
            <a:endParaRPr lang="en-US" dirty="0"/>
          </a:p>
          <a:p>
            <a:r>
              <a:rPr lang="en-US" dirty="0"/>
              <a:t>Discard: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As illustrated in Figure 1, a medical institute may be helped by multiple clinical laboratories and pharmaceutical entities to improve clinical treatment and facilitate scientific. Financial organizations may collaborate with universities and insurance companies to predict loan default rates. The organizations can match the correspondence with common identifiers, such as user identification associated with the registration of different online platforms, timestamps associated with different clinics and health providers, and geo-locations associated with map-related traffic and agricultural data. </a:t>
            </a:r>
          </a:p>
          <a:p>
            <a:endParaRPr lang="en-US" dirty="0"/>
          </a:p>
        </p:txBody>
      </p:sp>
      <p:sp>
        <p:nvSpPr>
          <p:cNvPr id="4" name="Slide Number Placeholder 3"/>
          <p:cNvSpPr>
            <a:spLocks noGrp="1"/>
          </p:cNvSpPr>
          <p:nvPr>
            <p:ph type="sldNum" sz="quarter" idx="5"/>
          </p:nvPr>
        </p:nvSpPr>
        <p:spPr/>
        <p:txBody>
          <a:bodyPr/>
          <a:lstStyle/>
          <a:p>
            <a:fld id="{BC545D55-6580-4D4E-A229-5C5ED4DDA7DD}" type="slidenum">
              <a:rPr lang="en-US" smtClean="0"/>
              <a:t>3</a:t>
            </a:fld>
            <a:endParaRPr lang="en-US"/>
          </a:p>
        </p:txBody>
      </p:sp>
    </p:spTree>
    <p:extLst>
      <p:ext uri="{BB962C8B-B14F-4D97-AF65-F5344CB8AC3E}">
        <p14:creationId xmlns:p14="http://schemas.microsoft.com/office/powerpoint/2010/main" val="3015735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alibri" panose="020F0502020204030204" pitchFamily="34" charset="0"/>
                    <a:cs typeface="Calibri" panose="020F0502020204030204" pitchFamily="34" charset="0"/>
                  </a:rPr>
                  <a:t>We propose a decentralized learning framework named Gradient Assisted Learning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alibri" panose="020F0502020204030204" pitchFamily="34" charset="0"/>
                    <a:cs typeface="Calibri" panose="020F0502020204030204" pitchFamily="34" charset="0"/>
                  </a:rPr>
                  <a:t>Suppose that there are $N$ data observations where $y $ and $x$ respectively represent the task label and feature variables, and $d$ is the number of features.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alibri" panose="020F0502020204030204" pitchFamily="34" charset="0"/>
                    <a:cs typeface="Calibri" panose="020F0502020204030204" pitchFamily="34" charset="0"/>
                  </a:rPr>
                  <a:t>Suppose there are </a:t>
                </a:r>
                <a14:m>
                  <m:oMath xmlns:m="http://schemas.openxmlformats.org/officeDocument/2006/math">
                    <m:r>
                      <a:rPr lang="en-US" altLang="zh-CN" b="0" i="1" kern="100" smtClean="0">
                        <a:latin typeface="Cambria Math" panose="02040503050406030204" pitchFamily="18" charset="0"/>
                        <a:cs typeface="Arial" panose="020B0604020202020204" pitchFamily="34" charset="0"/>
                      </a:rPr>
                      <m:t>𝑀</m:t>
                    </m:r>
                  </m:oMath>
                </a14:m>
                <a:r>
                  <a:rPr lang="en-US" altLang="zh-CN" dirty="0">
                    <a:latin typeface="Calibri" panose="020F0502020204030204" pitchFamily="34" charset="0"/>
                    <a:cs typeface="Calibri" panose="020F0502020204030204" pitchFamily="34" charset="0"/>
                  </a:rPr>
                  <a:t> organizations. Each organization </a:t>
                </a:r>
                <a14:m>
                  <m:oMath xmlns:m="http://schemas.openxmlformats.org/officeDocument/2006/math">
                    <m:r>
                      <a:rPr lang="en-US" altLang="zh-CN" b="0" i="1" kern="100" smtClean="0">
                        <a:latin typeface="Cambria Math" panose="02040503050406030204" pitchFamily="18" charset="0"/>
                        <a:cs typeface="Arial" panose="020B0604020202020204" pitchFamily="34" charset="0"/>
                      </a:rPr>
                      <m:t>𝑚</m:t>
                    </m:r>
                  </m:oMath>
                </a14:m>
                <a:r>
                  <a:rPr lang="en-US" altLang="zh-CN" dirty="0">
                    <a:latin typeface="Calibri" panose="020F0502020204030204" pitchFamily="34" charset="0"/>
                    <a:cs typeface="Calibri" panose="020F0502020204030204" pitchFamily="34" charset="0"/>
                  </a:rPr>
                  <a:t> only holds </a:t>
                </a:r>
                <a14:m>
                  <m:oMath xmlns:m="http://schemas.openxmlformats.org/officeDocument/2006/math">
                    <m:sSub>
                      <m:sSubPr>
                        <m:ctrlPr>
                          <a:rPr lang="zh-CN" altLang="zh-CN" i="1" kern="100" smtClean="0">
                            <a:effectLst/>
                            <a:latin typeface="Cambria Math" panose="02040503050406030204" pitchFamily="18" charset="0"/>
                            <a:ea typeface="Cambria Math" panose="02040503050406030204" pitchFamily="18" charset="0"/>
                            <a:cs typeface="Arial" panose="020B0604020202020204" pitchFamily="34" charset="0"/>
                          </a:rPr>
                        </m:ctrlPr>
                      </m:sSubPr>
                      <m:e>
                        <m:r>
                          <a:rPr lang="en-US" altLang="zh-CN" i="1" kern="100">
                            <a:effectLst/>
                            <a:latin typeface="Cambria Math" panose="02040503050406030204" pitchFamily="18" charset="0"/>
                            <a:ea typeface="等线" panose="02010600030101010101" pitchFamily="2" charset="-122"/>
                            <a:cs typeface="Arial" panose="020B0604020202020204" pitchFamily="34" charset="0"/>
                          </a:rPr>
                          <m:t>𝑋</m:t>
                        </m:r>
                      </m:e>
                      <m:sub>
                        <m:r>
                          <a:rPr lang="en-US" altLang="zh-CN" b="0" i="1" kern="100" smtClean="0">
                            <a:effectLst/>
                            <a:latin typeface="Cambria Math" panose="02040503050406030204" pitchFamily="18" charset="0"/>
                            <a:ea typeface="等线" panose="02010600030101010101" pitchFamily="2" charset="-122"/>
                            <a:cs typeface="Arial" panose="020B0604020202020204" pitchFamily="34" charset="0"/>
                          </a:rPr>
                          <m:t>𝑚</m:t>
                        </m:r>
                      </m:sub>
                    </m:sSub>
                  </m:oMath>
                </a14:m>
                <a:r>
                  <a:rPr lang="en-US" altLang="zh-CN" dirty="0">
                    <a:latin typeface="Calibri" panose="020F0502020204030204" pitchFamily="34" charset="0"/>
                    <a:cs typeface="Calibri" panose="020F0502020204030204" pitchFamily="34" charset="0"/>
                  </a:rPr>
                  <a:t>, a sub-vector of the joint data </a:t>
                </a:r>
                <a14:m>
                  <m:oMath xmlns:m="http://schemas.openxmlformats.org/officeDocument/2006/math">
                    <m:r>
                      <a:rPr lang="en-US" altLang="zh-CN" i="1" kern="100">
                        <a:latin typeface="Cambria Math" panose="02040503050406030204" pitchFamily="18" charset="0"/>
                        <a:cs typeface="Arial" panose="020B0604020202020204" pitchFamily="34" charset="0"/>
                      </a:rPr>
                      <m:t>𝑋</m:t>
                    </m:r>
                  </m:oMath>
                </a14:m>
                <a:endParaRPr lang="en-US" altLang="zh-CN"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alibri" panose="020F0502020204030204" pitchFamily="34" charset="0"/>
                    <a:cs typeface="Calibri" panose="020F0502020204030204" pitchFamily="34" charset="0"/>
                  </a:rPr>
                  <a:t>Alice, the organization to be assisted, has local data $x_1$ and task label $y_1$, while other organizations are collaborators with local data $x_2 \</a:t>
                </a:r>
                <a:r>
                  <a:rPr lang="en-US" altLang="zh-CN" dirty="0" err="1">
                    <a:latin typeface="Calibri" panose="020F0502020204030204" pitchFamily="34" charset="0"/>
                    <a:cs typeface="Calibri" panose="020F0502020204030204" pitchFamily="34" charset="0"/>
                  </a:rPr>
                  <a:t>ldots</a:t>
                </a:r>
                <a:r>
                  <a:rPr lang="en-US" altLang="zh-CN" dirty="0">
                    <a:latin typeface="Calibri" panose="020F0502020204030204" pitchFamily="34" charset="0"/>
                    <a:cs typeface="Calibri" panose="020F0502020204030204" pitchFamily="34" charset="0"/>
                  </a:rPr>
                  <a:t> </a:t>
                </a:r>
                <a:r>
                  <a:rPr lang="en-US" altLang="zh-CN" dirty="0" err="1">
                    <a:latin typeface="Calibri" panose="020F0502020204030204" pitchFamily="34" charset="0"/>
                    <a:cs typeface="Calibri" panose="020F0502020204030204" pitchFamily="34" charset="0"/>
                  </a:rPr>
                  <a:t>x_M</a:t>
                </a:r>
                <a:r>
                  <a:rPr lang="en-US" altLang="zh-CN" dirty="0">
                    <a:latin typeface="Calibri" panose="020F0502020204030204" pitchFamily="34" charset="0"/>
                    <a:cs typeface="Calibri" panose="020F0502020204030204" pitchFamily="34" charset="0"/>
                  </a:rPr>
                  <a:t>$</a:t>
                </a:r>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alibri" panose="020F0502020204030204" pitchFamily="34" charset="0"/>
                    <a:cs typeface="Calibri" panose="020F0502020204030204" pitchFamily="34" charset="0"/>
                  </a:rPr>
                  <a:t>We propose a decentralized learning framework named Gradient Assisted Learning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alibri" panose="020F0502020204030204" pitchFamily="34" charset="0"/>
                    <a:cs typeface="Calibri" panose="020F0502020204030204" pitchFamily="34" charset="0"/>
                  </a:rPr>
                  <a:t>Suppose that there are $N$ data observations where $y $ and $x$ respectively represent the task label and feature variables, and $d$ is the number of features.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alibri" panose="020F0502020204030204" pitchFamily="34" charset="0"/>
                    <a:cs typeface="Calibri" panose="020F0502020204030204" pitchFamily="34" charset="0"/>
                  </a:rPr>
                  <a:t>Suppose there are </a:t>
                </a:r>
                <a:r>
                  <a:rPr lang="en-US" altLang="zh-CN" b="0" i="0" kern="100">
                    <a:latin typeface="Cambria Math" panose="02040503050406030204" pitchFamily="18" charset="0"/>
                    <a:cs typeface="Arial" panose="020B0604020202020204" pitchFamily="34" charset="0"/>
                  </a:rPr>
                  <a:t>𝑀</a:t>
                </a:r>
                <a:r>
                  <a:rPr lang="en-US" altLang="zh-CN" dirty="0">
                    <a:latin typeface="Calibri" panose="020F0502020204030204" pitchFamily="34" charset="0"/>
                    <a:cs typeface="Calibri" panose="020F0502020204030204" pitchFamily="34" charset="0"/>
                  </a:rPr>
                  <a:t> organizations. Each organization </a:t>
                </a:r>
                <a:r>
                  <a:rPr lang="en-US" altLang="zh-CN" b="0" i="0" kern="100">
                    <a:latin typeface="Cambria Math" panose="02040503050406030204" pitchFamily="18" charset="0"/>
                    <a:cs typeface="Arial" panose="020B0604020202020204" pitchFamily="34" charset="0"/>
                  </a:rPr>
                  <a:t>𝑚</a:t>
                </a:r>
                <a:r>
                  <a:rPr lang="en-US" altLang="zh-CN" dirty="0">
                    <a:latin typeface="Calibri" panose="020F0502020204030204" pitchFamily="34" charset="0"/>
                    <a:cs typeface="Calibri" panose="020F0502020204030204" pitchFamily="34" charset="0"/>
                  </a:rPr>
                  <a:t> only holds </a:t>
                </a:r>
                <a:r>
                  <a:rPr lang="en-US" altLang="zh-CN" i="0" kern="100">
                    <a:effectLst/>
                    <a:latin typeface="Cambria Math" panose="02040503050406030204" pitchFamily="18" charset="0"/>
                    <a:ea typeface="等线" panose="02010600030101010101" pitchFamily="2" charset="-122"/>
                    <a:cs typeface="Arial" panose="020B0604020202020204" pitchFamily="34" charset="0"/>
                  </a:rPr>
                  <a:t>𝑋</a:t>
                </a:r>
                <a:r>
                  <a:rPr lang="zh-CN" altLang="zh-CN" i="0" kern="100">
                    <a:effectLst/>
                    <a:latin typeface="Cambria Math" panose="02040503050406030204" pitchFamily="18" charset="0"/>
                    <a:ea typeface="等线" panose="02010600030101010101" pitchFamily="2" charset="-122"/>
                    <a:cs typeface="Arial" panose="020B0604020202020204" pitchFamily="34" charset="0"/>
                  </a:rPr>
                  <a:t>_</a:t>
                </a:r>
                <a:r>
                  <a:rPr lang="en-US" altLang="zh-CN" b="0" i="0" kern="100">
                    <a:effectLst/>
                    <a:latin typeface="Cambria Math" panose="02040503050406030204" pitchFamily="18" charset="0"/>
                    <a:ea typeface="等线" panose="02010600030101010101" pitchFamily="2" charset="-122"/>
                    <a:cs typeface="Arial" panose="020B0604020202020204" pitchFamily="34" charset="0"/>
                  </a:rPr>
                  <a:t>𝑚</a:t>
                </a:r>
                <a:r>
                  <a:rPr lang="en-US" altLang="zh-CN" dirty="0">
                    <a:latin typeface="Calibri" panose="020F0502020204030204" pitchFamily="34" charset="0"/>
                    <a:cs typeface="Calibri" panose="020F0502020204030204" pitchFamily="34" charset="0"/>
                  </a:rPr>
                  <a:t>, a sub-vector of the joint data </a:t>
                </a:r>
                <a:r>
                  <a:rPr lang="en-US" altLang="zh-CN" i="0" kern="100">
                    <a:latin typeface="Cambria Math" panose="02040503050406030204" pitchFamily="18" charset="0"/>
                    <a:cs typeface="Arial" panose="020B0604020202020204" pitchFamily="34" charset="0"/>
                  </a:rPr>
                  <a:t>𝑋</a:t>
                </a:r>
                <a:endParaRPr lang="en-US" altLang="zh-CN"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alibri" panose="020F0502020204030204" pitchFamily="34" charset="0"/>
                    <a:cs typeface="Calibri" panose="020F0502020204030204" pitchFamily="34" charset="0"/>
                  </a:rPr>
                  <a:t>Alice, the organization to be assisted, has local data $x_1$ and task label $y_1$, while other organizations are collaborators with local data $x_2 \</a:t>
                </a:r>
                <a:r>
                  <a:rPr lang="en-US" altLang="zh-CN" dirty="0" err="1">
                    <a:latin typeface="Calibri" panose="020F0502020204030204" pitchFamily="34" charset="0"/>
                    <a:cs typeface="Calibri" panose="020F0502020204030204" pitchFamily="34" charset="0"/>
                  </a:rPr>
                  <a:t>ldots</a:t>
                </a:r>
                <a:r>
                  <a:rPr lang="en-US" altLang="zh-CN" dirty="0">
                    <a:latin typeface="Calibri" panose="020F0502020204030204" pitchFamily="34" charset="0"/>
                    <a:cs typeface="Calibri" panose="020F0502020204030204" pitchFamily="34" charset="0"/>
                  </a:rPr>
                  <a:t> </a:t>
                </a:r>
                <a:r>
                  <a:rPr lang="en-US" altLang="zh-CN" dirty="0" err="1">
                    <a:latin typeface="Calibri" panose="020F0502020204030204" pitchFamily="34" charset="0"/>
                    <a:cs typeface="Calibri" panose="020F0502020204030204" pitchFamily="34" charset="0"/>
                  </a:rPr>
                  <a:t>x_M</a:t>
                </a:r>
                <a:r>
                  <a:rPr lang="en-US" altLang="zh-CN" dirty="0">
                    <a:latin typeface="Calibri" panose="020F0502020204030204" pitchFamily="34" charset="0"/>
                    <a:cs typeface="Calibri" panose="020F0502020204030204" pitchFamily="34" charset="0"/>
                  </a:rPr>
                  <a:t>$</a:t>
                </a:r>
              </a:p>
            </p:txBody>
          </p:sp>
        </mc:Fallback>
      </mc:AlternateContent>
      <p:sp>
        <p:nvSpPr>
          <p:cNvPr id="4" name="灯片编号占位符 3"/>
          <p:cNvSpPr>
            <a:spLocks noGrp="1"/>
          </p:cNvSpPr>
          <p:nvPr>
            <p:ph type="sldNum" sz="quarter" idx="5"/>
          </p:nvPr>
        </p:nvSpPr>
        <p:spPr/>
        <p:txBody>
          <a:bodyPr/>
          <a:lstStyle/>
          <a:p>
            <a:fld id="{BC545D55-6580-4D4E-A229-5C5ED4DDA7DD}" type="slidenum">
              <a:rPr lang="en-US" smtClean="0"/>
              <a:t>4</a:t>
            </a:fld>
            <a:endParaRPr lang="en-US"/>
          </a:p>
        </p:txBody>
      </p:sp>
    </p:spTree>
    <p:extLst>
      <p:ext uri="{BB962C8B-B14F-4D97-AF65-F5344CB8AC3E}">
        <p14:creationId xmlns:p14="http://schemas.microsoft.com/office/powerpoint/2010/main" val="2536224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In an oracle case, Alice would be able to operate on other organizations' data as well. In general, the ideal case for Alice is to minimize the joint empirical risk,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In reality, Alice has no access to the complete data and model resources of other organizations. </a:t>
            </a:r>
            <a:r>
              <a:rPr lang="en-US" altLang="zh-CN" b="0" i="0" dirty="0">
                <a:effectLst/>
                <a:latin typeface="Arial" panose="020B0604020202020204" pitchFamily="34" charset="0"/>
              </a:rPr>
              <a:t>Without assistance from other organizations, Alice would learn a model that minimizes the</a:t>
            </a:r>
            <a:br>
              <a:rPr lang="en-US" altLang="zh-CN" dirty="0"/>
            </a:br>
            <a:r>
              <a:rPr lang="en-US" altLang="zh-CN" b="0" i="0" dirty="0">
                <a:effectLst/>
                <a:latin typeface="Arial" panose="020B0604020202020204" pitchFamily="34" charset="0"/>
              </a:rPr>
              <a:t>local empirical risk</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effectLst/>
                <a:latin typeface="Arial" panose="020B0604020202020204" pitchFamily="34" charset="0"/>
              </a:rPr>
              <a:t>Our method will require Alice to occasionally send continuous-valued vectors r sub 1which we call the pseudo-residuals. The pseudo-residuals approximate the fastest direction of reducing the training loss in hindsight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effectLst/>
                <a:latin typeface="Arial" panose="020B0604020202020204" pitchFamily="34" charset="0"/>
              </a:rPr>
              <a:t>Each organization $m$ will perform the empirical risk minimization with local loss functions l sub m</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BC545D55-6580-4D4E-A229-5C5ED4DDA7DD}" type="slidenum">
              <a:rPr lang="en-US" smtClean="0"/>
              <a:t>5</a:t>
            </a:fld>
            <a:endParaRPr lang="en-US"/>
          </a:p>
        </p:txBody>
      </p:sp>
    </p:spTree>
    <p:extLst>
      <p:ext uri="{BB962C8B-B14F-4D97-AF65-F5344CB8AC3E}">
        <p14:creationId xmlns:p14="http://schemas.microsoft.com/office/powerpoint/2010/main" val="28480958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alibri" panose="020F0502020204030204" pitchFamily="34" charset="0"/>
                <a:cs typeface="Calibri" panose="020F0502020204030204" pitchFamily="34" charset="0"/>
              </a:rPr>
              <a:t>In the learning stage, each organization $m$ will only need to perform the empirical risk minimization using the pseudo-residuals sent by Alice at each iteration.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alibri" panose="020F0502020204030204" pitchFamily="34" charset="0"/>
                <a:cs typeface="Calibri" panose="020F0502020204030204" pitchFamily="34" charset="0"/>
              </a:rPr>
              <a:t>In the Prediction stage, other organizations send prediction results generated from their local models to Alice, who will calculate a prediction result that is implicitly operated on all the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alibri" panose="020F0502020204030204" pitchFamily="34" charset="0"/>
                <a:cs typeface="Calibri" panose="020F0502020204030204" pitchFamily="34" charset="0"/>
              </a:rPr>
              <a:t>Interestingly, the proposed algorithm reduces to the standard gradient boosting algorithm when there is only one organization.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We provide </a:t>
            </a:r>
            <a:r>
              <a:rPr lang="en-US" altLang="zh-CN" dirty="0">
                <a:latin typeface="Calibri" panose="020F0502020204030204" pitchFamily="34" charset="0"/>
                <a:cs typeface="Calibri" panose="020F0502020204030204" pitchFamily="34" charset="0"/>
              </a:rPr>
              <a:t>Asymptotic convergence analysis</a:t>
            </a:r>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of</a:t>
            </a:r>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Gradient</a:t>
            </a:r>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Assisted</a:t>
            </a:r>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Learning</a:t>
            </a:r>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in</a:t>
            </a:r>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our</a:t>
            </a:r>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paper.</a:t>
            </a:r>
            <a:r>
              <a:rPr lang="zh-CN" altLang="en-US" dirty="0">
                <a:latin typeface="Calibri" panose="020F0502020204030204" pitchFamily="34" charset="0"/>
                <a:cs typeface="Calibri" panose="020F0502020204030204" pitchFamily="34" charset="0"/>
              </a:rPr>
              <a:t>  </a:t>
            </a:r>
            <a:endParaRPr lang="en-US" altLang="zh-CN"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latin typeface="Calibri" panose="020F0502020204030204" pitchFamily="34" charset="0"/>
              <a:cs typeface="Calibri" panose="020F0502020204030204" pitchFamily="34" charset="0"/>
            </a:endParaRPr>
          </a:p>
        </p:txBody>
      </p:sp>
      <p:sp>
        <p:nvSpPr>
          <p:cNvPr id="4" name="灯片编号占位符 3"/>
          <p:cNvSpPr>
            <a:spLocks noGrp="1"/>
          </p:cNvSpPr>
          <p:nvPr>
            <p:ph type="sldNum" sz="quarter" idx="5"/>
          </p:nvPr>
        </p:nvSpPr>
        <p:spPr/>
        <p:txBody>
          <a:bodyPr/>
          <a:lstStyle/>
          <a:p>
            <a:fld id="{BC545D55-6580-4D4E-A229-5C5ED4DDA7DD}" type="slidenum">
              <a:rPr lang="en-US" smtClean="0"/>
              <a:t>6</a:t>
            </a:fld>
            <a:endParaRPr lang="en-US"/>
          </a:p>
        </p:txBody>
      </p:sp>
    </p:spTree>
    <p:extLst>
      <p:ext uri="{BB962C8B-B14F-4D97-AF65-F5344CB8AC3E}">
        <p14:creationId xmlns:p14="http://schemas.microsoft.com/office/powerpoint/2010/main" val="16176341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demonstrate the experimental results of our proposed algorithm from various aspects. GAL allows each organization to choose its own local model. The results also demonstrate that with GAL, an organization with little informative data and free choice of its local model can leverage others' local data and models and even achieve near-oracle performance.</a:t>
            </a:r>
            <a:endParaRPr lang="zh-CN" altLang="en-US" dirty="0"/>
          </a:p>
        </p:txBody>
      </p:sp>
      <p:sp>
        <p:nvSpPr>
          <p:cNvPr id="4" name="灯片编号占位符 3"/>
          <p:cNvSpPr>
            <a:spLocks noGrp="1"/>
          </p:cNvSpPr>
          <p:nvPr>
            <p:ph type="sldNum" sz="quarter" idx="5"/>
          </p:nvPr>
        </p:nvSpPr>
        <p:spPr/>
        <p:txBody>
          <a:bodyPr/>
          <a:lstStyle/>
          <a:p>
            <a:fld id="{BC545D55-6580-4D4E-A229-5C5ED4DDA7DD}" type="slidenum">
              <a:rPr lang="en-US" smtClean="0"/>
              <a:t>7</a:t>
            </a:fld>
            <a:endParaRPr lang="en-US"/>
          </a:p>
        </p:txBody>
      </p:sp>
    </p:spTree>
    <p:extLst>
      <p:ext uri="{BB962C8B-B14F-4D97-AF65-F5344CB8AC3E}">
        <p14:creationId xmlns:p14="http://schemas.microsoft.com/office/powerpoint/2010/main" val="6623842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demonstrate the learning curves to compare with Assisted Learning.</a:t>
            </a:r>
          </a:p>
          <a:p>
            <a:r>
              <a:rPr lang="en-US" altLang="zh-CN" dirty="0"/>
              <a:t>As demonstrated in our experiments, the proposed GAL outperforms AL in terms of predictive performance. </a:t>
            </a:r>
          </a:p>
          <a:p>
            <a:r>
              <a:rPr lang="en-US" altLang="zh-CN" sz="1200" dirty="0">
                <a:solidFill>
                  <a:schemeClr val="tx1"/>
                </a:solidFill>
                <a:latin typeface="Calibri" panose="020F0502020204030204" pitchFamily="34" charset="0"/>
                <a:cs typeface="Calibri" panose="020F0502020204030204" pitchFamily="34" charset="0"/>
              </a:rPr>
              <a:t>The gradient assistance weights exhibits interpretability of the importance of organizations because the weights of the central image patches ($m=\{2,3,6,7\}$) of CIFAR10 dataset are larger than the boundary patches ($m=\{1,4,5,8\}$) in the first few iterations.</a:t>
            </a:r>
            <a:endParaRPr lang="zh-CN" altLang="en-US" dirty="0"/>
          </a:p>
        </p:txBody>
      </p:sp>
      <p:sp>
        <p:nvSpPr>
          <p:cNvPr id="4" name="灯片编号占位符 3"/>
          <p:cNvSpPr>
            <a:spLocks noGrp="1"/>
          </p:cNvSpPr>
          <p:nvPr>
            <p:ph type="sldNum" sz="quarter" idx="5"/>
          </p:nvPr>
        </p:nvSpPr>
        <p:spPr/>
        <p:txBody>
          <a:bodyPr/>
          <a:lstStyle/>
          <a:p>
            <a:fld id="{BC545D55-6580-4D4E-A229-5C5ED4DDA7DD}" type="slidenum">
              <a:rPr lang="en-US" smtClean="0"/>
              <a:t>8</a:t>
            </a:fld>
            <a:endParaRPr lang="en-US"/>
          </a:p>
        </p:txBody>
      </p:sp>
    </p:spTree>
    <p:extLst>
      <p:ext uri="{BB962C8B-B14F-4D97-AF65-F5344CB8AC3E}">
        <p14:creationId xmlns:p14="http://schemas.microsoft.com/office/powerpoint/2010/main" val="37089864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We propose Deep Model Sharing (DMS) to allow sharing feature extractors of deep models across all iterations to save memory. We also perform case studies on </a:t>
            </a:r>
            <a:r>
              <a:rPr lang="en-US" altLang="zh-CN" dirty="0">
                <a:latin typeface="Calibri" panose="020F0502020204030204" pitchFamily="34" charset="0"/>
                <a:cs typeface="Calibri" panose="020F0502020204030204" pitchFamily="34" charset="0"/>
              </a:rPr>
              <a:t>Three-dimensional object recognition</a:t>
            </a:r>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and</a:t>
            </a:r>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Medical time series forecasting. The results demonstrate the wide applicability of our proposed algorithm.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latin typeface="Calibri" panose="020F0502020204030204" pitchFamily="34" charset="0"/>
              <a:cs typeface="Calibri" panose="020F0502020204030204" pitchFamily="34" charset="0"/>
            </a:endParaRPr>
          </a:p>
        </p:txBody>
      </p:sp>
      <p:sp>
        <p:nvSpPr>
          <p:cNvPr id="4" name="灯片编号占位符 3"/>
          <p:cNvSpPr>
            <a:spLocks noGrp="1"/>
          </p:cNvSpPr>
          <p:nvPr>
            <p:ph type="sldNum" sz="quarter" idx="5"/>
          </p:nvPr>
        </p:nvSpPr>
        <p:spPr/>
        <p:txBody>
          <a:bodyPr/>
          <a:lstStyle/>
          <a:p>
            <a:fld id="{BC545D55-6580-4D4E-A229-5C5ED4DDA7DD}" type="slidenum">
              <a:rPr lang="en-US" smtClean="0"/>
              <a:t>9</a:t>
            </a:fld>
            <a:endParaRPr lang="en-US"/>
          </a:p>
        </p:txBody>
      </p:sp>
    </p:spTree>
    <p:extLst>
      <p:ext uri="{BB962C8B-B14F-4D97-AF65-F5344CB8AC3E}">
        <p14:creationId xmlns:p14="http://schemas.microsoft.com/office/powerpoint/2010/main" val="553010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7500DE-311D-9D44-88CF-4E66CAA162DE}" type="datetime1">
              <a:rPr lang="en-US" smtClean="0"/>
              <a:t>10/22/2022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10BF48-74A5-3444-BFBF-2743B1A0D0E6}" type="slidenum">
              <a:rPr lang="en-US" smtClean="0"/>
              <a:t>‹#›</a:t>
            </a:fld>
            <a:endParaRPr lang="en-US"/>
          </a:p>
        </p:txBody>
      </p:sp>
    </p:spTree>
    <p:extLst>
      <p:ext uri="{BB962C8B-B14F-4D97-AF65-F5344CB8AC3E}">
        <p14:creationId xmlns:p14="http://schemas.microsoft.com/office/powerpoint/2010/main" val="3251878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8A9A9B-2C45-4E47-A6DA-08B0DF6D0D08}" type="datetime1">
              <a:rPr lang="en-US" smtClean="0"/>
              <a:t>10/22/2022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10BF48-74A5-3444-BFBF-2743B1A0D0E6}" type="slidenum">
              <a:rPr lang="en-US" smtClean="0"/>
              <a:t>‹#›</a:t>
            </a:fld>
            <a:endParaRPr lang="en-US"/>
          </a:p>
        </p:txBody>
      </p:sp>
    </p:spTree>
    <p:extLst>
      <p:ext uri="{BB962C8B-B14F-4D97-AF65-F5344CB8AC3E}">
        <p14:creationId xmlns:p14="http://schemas.microsoft.com/office/powerpoint/2010/main" val="996940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CFC2DC-EFD4-D646-81BD-5B682B9A8A81}" type="datetime1">
              <a:rPr lang="en-US" smtClean="0"/>
              <a:t>10/22/2022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10BF48-74A5-3444-BFBF-2743B1A0D0E6}" type="slidenum">
              <a:rPr lang="en-US" smtClean="0"/>
              <a:t>‹#›</a:t>
            </a:fld>
            <a:endParaRPr lang="en-US"/>
          </a:p>
        </p:txBody>
      </p:sp>
    </p:spTree>
    <p:extLst>
      <p:ext uri="{BB962C8B-B14F-4D97-AF65-F5344CB8AC3E}">
        <p14:creationId xmlns:p14="http://schemas.microsoft.com/office/powerpoint/2010/main" val="37028481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2025" y="1107757"/>
            <a:ext cx="5659099" cy="823912"/>
          </a:xfrm>
        </p:spPr>
        <p:txBody>
          <a:bodyPr anchor="b"/>
          <a:lstStyle>
            <a:lvl1pPr marL="342900" indent="-342900">
              <a:buFont typeface="Arial" charset="0"/>
              <a:buChar char="•"/>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12023" y="2098357"/>
            <a:ext cx="5683964" cy="3684588"/>
          </a:xfrm>
        </p:spPr>
        <p:txBody>
          <a:bodyPr>
            <a:normAutofit/>
          </a:bodyPr>
          <a:lstStyle>
            <a:lvl1pPr marL="228600" indent="-228600">
              <a:buFont typeface="Arial" charset="0"/>
              <a:buChar cha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1" y="1107757"/>
            <a:ext cx="5694547" cy="823912"/>
          </a:xfrm>
        </p:spPr>
        <p:txBody>
          <a:bodyPr anchor="b"/>
          <a:lstStyle>
            <a:lvl1pPr marL="342900" indent="-342900">
              <a:buFont typeface="Arial" charset="0"/>
              <a:buChar char="•"/>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1" y="2098357"/>
            <a:ext cx="5694547" cy="3684588"/>
          </a:xfrm>
        </p:spPr>
        <p:txBody>
          <a:bodyPr>
            <a:normAutofit/>
          </a:bodyPr>
          <a:lstStyle>
            <a:lvl1pPr marL="228600" indent="-228600">
              <a:buFont typeface="Arial" charset="0"/>
              <a:buChar cha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509DA01-7393-5D4E-BB42-AE8BE0806346}" type="datetime1">
              <a:rPr lang="en-US" smtClean="0"/>
              <a:t>10/22/2022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10BF48-74A5-3444-BFBF-2743B1A0D0E6}" type="slidenum">
              <a:rPr lang="en-US" smtClean="0"/>
              <a:t>‹#›</a:t>
            </a:fld>
            <a:endParaRPr lang="en-US"/>
          </a:p>
        </p:txBody>
      </p:sp>
      <p:sp>
        <p:nvSpPr>
          <p:cNvPr id="10" name="Title 1"/>
          <p:cNvSpPr>
            <a:spLocks noGrp="1"/>
          </p:cNvSpPr>
          <p:nvPr>
            <p:ph type="title"/>
          </p:nvPr>
        </p:nvSpPr>
        <p:spPr>
          <a:xfrm>
            <a:off x="312023" y="278498"/>
            <a:ext cx="10515600" cy="481897"/>
          </a:xfrm>
        </p:spPr>
        <p:txBody>
          <a:bodyPr>
            <a:noAutofit/>
          </a:bodyPr>
          <a:lstStyle>
            <a:lvl1pPr>
              <a:defRPr sz="3600"/>
            </a:lvl1pPr>
          </a:lstStyle>
          <a:p>
            <a:r>
              <a:rPr lang="en-US" dirty="0"/>
              <a:t>Click to edit Master title style</a:t>
            </a:r>
          </a:p>
        </p:txBody>
      </p:sp>
      <p:cxnSp>
        <p:nvCxnSpPr>
          <p:cNvPr id="11" name="Straight Connector 10"/>
          <p:cNvCxnSpPr>
            <a:cxnSpLocks noChangeShapeType="1"/>
          </p:cNvCxnSpPr>
          <p:nvPr userDrawn="1"/>
        </p:nvCxnSpPr>
        <p:spPr bwMode="auto">
          <a:xfrm>
            <a:off x="299587" y="915450"/>
            <a:ext cx="11567160" cy="0"/>
          </a:xfrm>
          <a:prstGeom prst="line">
            <a:avLst/>
          </a:prstGeom>
          <a:noFill/>
          <a:ln w="22225">
            <a:solidFill>
              <a:srgbClr val="0F5E90"/>
            </a:solidFill>
            <a:round/>
            <a:headEnd/>
            <a:tailEnd/>
          </a:ln>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val="1960626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66651"/>
          </a:xfrm>
          <a:solidFill>
            <a:schemeClr val="accent6">
              <a:lumMod val="20000"/>
              <a:lumOff val="80000"/>
            </a:schemeClr>
          </a:solidFill>
        </p:spPr>
        <p:txBody>
          <a:bodyPr>
            <a:normAutofit/>
          </a:bodyPr>
          <a:lstStyle>
            <a:lvl1pPr algn="ctr">
              <a:defRPr sz="4000"/>
            </a:lvl1pPr>
          </a:lstStyle>
          <a:p>
            <a:r>
              <a:rPr lang="en-US" dirty="0"/>
              <a:t>Click to edit Master title style</a:t>
            </a:r>
          </a:p>
        </p:txBody>
      </p:sp>
      <p:sp>
        <p:nvSpPr>
          <p:cNvPr id="3" name="Content Placeholder 2"/>
          <p:cNvSpPr>
            <a:spLocks noGrp="1"/>
          </p:cNvSpPr>
          <p:nvPr>
            <p:ph idx="1"/>
          </p:nvPr>
        </p:nvSpPr>
        <p:spPr>
          <a:xfrm>
            <a:off x="838200" y="1467638"/>
            <a:ext cx="10515600" cy="47093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61DEC57-3F81-7A46-AA34-F62476510537}" type="datetime1">
              <a:rPr lang="en-US" smtClean="0"/>
              <a:t>10/22/2022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10BF48-74A5-3444-BFBF-2743B1A0D0E6}" type="slidenum">
              <a:rPr lang="en-US" smtClean="0"/>
              <a:t>‹#›</a:t>
            </a:fld>
            <a:endParaRPr lang="en-US"/>
          </a:p>
        </p:txBody>
      </p:sp>
    </p:spTree>
    <p:extLst>
      <p:ext uri="{BB962C8B-B14F-4D97-AF65-F5344CB8AC3E}">
        <p14:creationId xmlns:p14="http://schemas.microsoft.com/office/powerpoint/2010/main" val="1715101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25D9002-E01C-7F4F-91C6-1CA3F658A958}" type="datetime1">
              <a:rPr lang="en-US" smtClean="0"/>
              <a:t>10/22/2022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10BF48-74A5-3444-BFBF-2743B1A0D0E6}" type="slidenum">
              <a:rPr lang="en-US" smtClean="0"/>
              <a:t>‹#›</a:t>
            </a:fld>
            <a:endParaRPr lang="en-US"/>
          </a:p>
        </p:txBody>
      </p:sp>
    </p:spTree>
    <p:extLst>
      <p:ext uri="{BB962C8B-B14F-4D97-AF65-F5344CB8AC3E}">
        <p14:creationId xmlns:p14="http://schemas.microsoft.com/office/powerpoint/2010/main" val="2791296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A3CDF8-767A-CA46-B3C5-FA8F0D32C091}" type="datetime1">
              <a:rPr lang="en-US" smtClean="0"/>
              <a:t>10/22/2022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10BF48-74A5-3444-BFBF-2743B1A0D0E6}" type="slidenum">
              <a:rPr lang="en-US" smtClean="0"/>
              <a:t>‹#›</a:t>
            </a:fld>
            <a:endParaRPr lang="en-US"/>
          </a:p>
        </p:txBody>
      </p:sp>
    </p:spTree>
    <p:extLst>
      <p:ext uri="{BB962C8B-B14F-4D97-AF65-F5344CB8AC3E}">
        <p14:creationId xmlns:p14="http://schemas.microsoft.com/office/powerpoint/2010/main" val="4170405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2FD5CC-5FE9-5B47-94AE-BE231C6C3175}" type="datetime1">
              <a:rPr lang="en-US" smtClean="0"/>
              <a:t>10/22/2022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10BF48-74A5-3444-BFBF-2743B1A0D0E6}" type="slidenum">
              <a:rPr lang="en-US" smtClean="0"/>
              <a:t>‹#›</a:t>
            </a:fld>
            <a:endParaRPr lang="en-US"/>
          </a:p>
        </p:txBody>
      </p:sp>
      <p:cxnSp>
        <p:nvCxnSpPr>
          <p:cNvPr id="10" name="Straight Connector 9">
            <a:extLst>
              <a:ext uri="{FF2B5EF4-FFF2-40B4-BE49-F238E27FC236}">
                <a16:creationId xmlns:a16="http://schemas.microsoft.com/office/drawing/2014/main" id="{DBAA225F-59B4-514B-AAD7-5CFB1C0FB568}"/>
              </a:ext>
            </a:extLst>
          </p:cNvPr>
          <p:cNvCxnSpPr>
            <a:cxnSpLocks noChangeShapeType="1"/>
          </p:cNvCxnSpPr>
          <p:nvPr userDrawn="1"/>
        </p:nvCxnSpPr>
        <p:spPr bwMode="auto">
          <a:xfrm>
            <a:off x="299587" y="915450"/>
            <a:ext cx="11567160" cy="0"/>
          </a:xfrm>
          <a:prstGeom prst="line">
            <a:avLst/>
          </a:prstGeom>
          <a:noFill/>
          <a:ln w="22225">
            <a:solidFill>
              <a:srgbClr val="0F5E90"/>
            </a:solidFill>
            <a:round/>
            <a:headEnd/>
            <a:tailEnd/>
          </a:ln>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val="4221015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FBC1087-FBBA-7F4D-A4FA-FD296468C930}" type="datetime1">
              <a:rPr lang="en-US" smtClean="0"/>
              <a:t>10/22/2022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10BF48-74A5-3444-BFBF-2743B1A0D0E6}" type="slidenum">
              <a:rPr lang="en-US" smtClean="0"/>
              <a:t>‹#›</a:t>
            </a:fld>
            <a:endParaRPr lang="en-US"/>
          </a:p>
        </p:txBody>
      </p:sp>
      <p:sp>
        <p:nvSpPr>
          <p:cNvPr id="8" name="Title 1">
            <a:extLst>
              <a:ext uri="{FF2B5EF4-FFF2-40B4-BE49-F238E27FC236}">
                <a16:creationId xmlns:a16="http://schemas.microsoft.com/office/drawing/2014/main" id="{285D00D2-6F99-9544-9AAF-36DBCC9162B8}"/>
              </a:ext>
            </a:extLst>
          </p:cNvPr>
          <p:cNvSpPr>
            <a:spLocks noGrp="1"/>
          </p:cNvSpPr>
          <p:nvPr>
            <p:ph type="title"/>
          </p:nvPr>
        </p:nvSpPr>
        <p:spPr>
          <a:xfrm>
            <a:off x="0" y="0"/>
            <a:ext cx="12192000" cy="966651"/>
          </a:xfrm>
          <a:solidFill>
            <a:schemeClr val="accent6">
              <a:lumMod val="20000"/>
              <a:lumOff val="80000"/>
            </a:schemeClr>
          </a:solidFill>
        </p:spPr>
        <p:txBody>
          <a:bodyPr>
            <a:normAutofit/>
          </a:bodyPr>
          <a:lstStyle>
            <a:lvl1pPr algn="ctr">
              <a:defRPr sz="4000"/>
            </a:lvl1pPr>
          </a:lstStyle>
          <a:p>
            <a:r>
              <a:rPr lang="en-US" dirty="0"/>
              <a:t>Click to edit Master title style</a:t>
            </a:r>
          </a:p>
        </p:txBody>
      </p:sp>
    </p:spTree>
    <p:extLst>
      <p:ext uri="{BB962C8B-B14F-4D97-AF65-F5344CB8AC3E}">
        <p14:creationId xmlns:p14="http://schemas.microsoft.com/office/powerpoint/2010/main" val="4279541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4B7F40-CEDF-8740-85B5-8CED2A84DACE}" type="datetime1">
              <a:rPr lang="en-US" smtClean="0"/>
              <a:t>10/22/2022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10BF48-74A5-3444-BFBF-2743B1A0D0E6}" type="slidenum">
              <a:rPr lang="en-US" smtClean="0"/>
              <a:t>‹#›</a:t>
            </a:fld>
            <a:endParaRPr lang="en-US"/>
          </a:p>
        </p:txBody>
      </p:sp>
    </p:spTree>
    <p:extLst>
      <p:ext uri="{BB962C8B-B14F-4D97-AF65-F5344CB8AC3E}">
        <p14:creationId xmlns:p14="http://schemas.microsoft.com/office/powerpoint/2010/main" val="277785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C6A09B7-70AE-6147-8758-85BBB11B76AE}" type="datetime1">
              <a:rPr lang="en-US" smtClean="0"/>
              <a:t>10/22/2022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10BF48-74A5-3444-BFBF-2743B1A0D0E6}" type="slidenum">
              <a:rPr lang="en-US" smtClean="0"/>
              <a:t>‹#›</a:t>
            </a:fld>
            <a:endParaRPr lang="en-US"/>
          </a:p>
        </p:txBody>
      </p:sp>
    </p:spTree>
    <p:extLst>
      <p:ext uri="{BB962C8B-B14F-4D97-AF65-F5344CB8AC3E}">
        <p14:creationId xmlns:p14="http://schemas.microsoft.com/office/powerpoint/2010/main" val="2793987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D6F35BC-DB4F-DD4B-90A5-ADAE49F1F11F}" type="datetime1">
              <a:rPr lang="en-US" smtClean="0"/>
              <a:t>10/22/2022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10BF48-74A5-3444-BFBF-2743B1A0D0E6}" type="slidenum">
              <a:rPr lang="en-US" smtClean="0"/>
              <a:t>‹#›</a:t>
            </a:fld>
            <a:endParaRPr lang="en-US"/>
          </a:p>
        </p:txBody>
      </p:sp>
      <p:cxnSp>
        <p:nvCxnSpPr>
          <p:cNvPr id="8" name="Straight Connector 7">
            <a:extLst>
              <a:ext uri="{FF2B5EF4-FFF2-40B4-BE49-F238E27FC236}">
                <a16:creationId xmlns:a16="http://schemas.microsoft.com/office/drawing/2014/main" id="{55C688AC-584F-884A-AB72-F6E04A14FCF0}"/>
              </a:ext>
            </a:extLst>
          </p:cNvPr>
          <p:cNvCxnSpPr>
            <a:cxnSpLocks noChangeShapeType="1"/>
          </p:cNvCxnSpPr>
          <p:nvPr userDrawn="1"/>
        </p:nvCxnSpPr>
        <p:spPr bwMode="auto">
          <a:xfrm>
            <a:off x="299587" y="915450"/>
            <a:ext cx="11567160" cy="0"/>
          </a:xfrm>
          <a:prstGeom prst="line">
            <a:avLst/>
          </a:prstGeom>
          <a:noFill/>
          <a:ln w="22225">
            <a:solidFill>
              <a:srgbClr val="0F5E90"/>
            </a:solidFill>
            <a:round/>
            <a:headEnd/>
            <a:tailEnd/>
          </a:ln>
          <a:extLst>
            <a:ext uri="{909E8E84-426E-40dd-AFC4-6F175D3DCCD1}">
              <a14:hiddenFill xmlns:a14="http://schemas.microsoft.com/office/drawing/2010/main" xmlns="">
                <a:noFill/>
              </a14:hiddenFill>
            </a:ext>
          </a:extLst>
        </p:spPr>
      </p:cxnSp>
      <p:sp>
        <p:nvSpPr>
          <p:cNvPr id="9" name="Title 1">
            <a:extLst>
              <a:ext uri="{FF2B5EF4-FFF2-40B4-BE49-F238E27FC236}">
                <a16:creationId xmlns:a16="http://schemas.microsoft.com/office/drawing/2014/main" id="{79FB8749-22FC-7840-8B55-89D69E9B0DDE}"/>
              </a:ext>
            </a:extLst>
          </p:cNvPr>
          <p:cNvSpPr txBox="1">
            <a:spLocks/>
          </p:cNvSpPr>
          <p:nvPr userDrawn="1"/>
        </p:nvSpPr>
        <p:spPr>
          <a:xfrm>
            <a:off x="312023" y="278498"/>
            <a:ext cx="10515600" cy="4818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Times New Roman" charset="0"/>
                <a:ea typeface="Times New Roman" charset="0"/>
                <a:cs typeface="Times New Roman" charset="0"/>
              </a:defRPr>
            </a:lvl1pPr>
          </a:lstStyle>
          <a:p>
            <a:endParaRPr lang="en-US" sz="3600" dirty="0"/>
          </a:p>
        </p:txBody>
      </p:sp>
    </p:spTree>
    <p:extLst>
      <p:ext uri="{BB962C8B-B14F-4D97-AF65-F5344CB8AC3E}">
        <p14:creationId xmlns:p14="http://schemas.microsoft.com/office/powerpoint/2010/main" val="582270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A7AA9D-FF7D-FA42-963E-3D8A1C39E1B2}" type="datetime1">
              <a:rPr lang="en-US" smtClean="0"/>
              <a:t>10/22/2022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10BF48-74A5-3444-BFBF-2743B1A0D0E6}" type="slidenum">
              <a:rPr lang="en-US" smtClean="0"/>
              <a:t>‹#›</a:t>
            </a:fld>
            <a:endParaRPr lang="en-US"/>
          </a:p>
        </p:txBody>
      </p:sp>
    </p:spTree>
    <p:extLst>
      <p:ext uri="{BB962C8B-B14F-4D97-AF65-F5344CB8AC3E}">
        <p14:creationId xmlns:p14="http://schemas.microsoft.com/office/powerpoint/2010/main" val="412605868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65"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QR 代码&#10;&#10;描述已自动生成">
            <a:extLst>
              <a:ext uri="{FF2B5EF4-FFF2-40B4-BE49-F238E27FC236}">
                <a16:creationId xmlns:a16="http://schemas.microsoft.com/office/drawing/2014/main" id="{D4B1D242-86BD-3656-06B9-02566DD58CE6}"/>
              </a:ext>
            </a:extLst>
          </p:cNvPr>
          <p:cNvPicPr>
            <a:picLocks noChangeAspect="1"/>
          </p:cNvPicPr>
          <p:nvPr/>
        </p:nvPicPr>
        <p:blipFill>
          <a:blip r:embed="rId3"/>
          <a:stretch>
            <a:fillRect/>
          </a:stretch>
        </p:blipFill>
        <p:spPr>
          <a:xfrm>
            <a:off x="8242712" y="5375982"/>
            <a:ext cx="1394480" cy="1394480"/>
          </a:xfrm>
          <a:prstGeom prst="rect">
            <a:avLst/>
          </a:prstGeom>
        </p:spPr>
      </p:pic>
      <p:sp>
        <p:nvSpPr>
          <p:cNvPr id="2" name="Title 1"/>
          <p:cNvSpPr>
            <a:spLocks noGrp="1"/>
          </p:cNvSpPr>
          <p:nvPr>
            <p:ph type="ctrTitle"/>
          </p:nvPr>
        </p:nvSpPr>
        <p:spPr>
          <a:xfrm>
            <a:off x="1530429" y="1260657"/>
            <a:ext cx="9131141" cy="1660615"/>
          </a:xfrm>
        </p:spPr>
        <p:txBody>
          <a:bodyPr>
            <a:noAutofit/>
          </a:bodyPr>
          <a:lstStyle/>
          <a:p>
            <a:r>
              <a:rPr lang="en-US" altLang="zh-CN" sz="4000" b="1" dirty="0">
                <a:latin typeface="Calibri" charset="0"/>
                <a:ea typeface="Calibri" charset="0"/>
                <a:cs typeface="Calibri" charset="0"/>
              </a:rPr>
              <a:t>GAL</a:t>
            </a:r>
            <a:r>
              <a:rPr lang="en-US" altLang="zh-CN" sz="4000" dirty="0">
                <a:latin typeface="Calibri" charset="0"/>
                <a:ea typeface="Calibri" charset="0"/>
                <a:cs typeface="Calibri" charset="0"/>
              </a:rPr>
              <a:t>:</a:t>
            </a:r>
            <a:br>
              <a:rPr lang="en-US" altLang="zh-CN" sz="4000" dirty="0">
                <a:latin typeface="Calibri" charset="0"/>
                <a:ea typeface="Calibri" charset="0"/>
                <a:cs typeface="Calibri" charset="0"/>
              </a:rPr>
            </a:br>
            <a:r>
              <a:rPr lang="en-US" altLang="zh-CN" sz="3600" dirty="0">
                <a:latin typeface="Calibri" charset="0"/>
                <a:ea typeface="Calibri" charset="0"/>
                <a:cs typeface="Calibri" charset="0"/>
              </a:rPr>
              <a:t>Gradient Assisted Learning for Decentralized Multi-Organization Collaborations</a:t>
            </a:r>
            <a:endParaRPr lang="en-US" sz="1200" b="1" i="1" dirty="0">
              <a:latin typeface="Calibri" panose="020F0502020204030204" pitchFamily="34" charset="0"/>
              <a:ea typeface="Calibri" charset="0"/>
              <a:cs typeface="Calibri" panose="020F0502020204030204" pitchFamily="34" charset="0"/>
            </a:endParaRPr>
          </a:p>
        </p:txBody>
      </p:sp>
      <p:sp>
        <p:nvSpPr>
          <p:cNvPr id="3" name="Subtitle 2"/>
          <p:cNvSpPr>
            <a:spLocks noGrp="1"/>
          </p:cNvSpPr>
          <p:nvPr>
            <p:ph type="subTitle" idx="1"/>
          </p:nvPr>
        </p:nvSpPr>
        <p:spPr>
          <a:xfrm>
            <a:off x="2209800" y="3109043"/>
            <a:ext cx="7772400" cy="1461519"/>
          </a:xfrm>
        </p:spPr>
        <p:txBody>
          <a:bodyPr>
            <a:noAutofit/>
          </a:bodyPr>
          <a:lstStyle/>
          <a:p>
            <a:endParaRPr lang="en-US" dirty="0">
              <a:latin typeface="Calibri" charset="0"/>
              <a:ea typeface="Calibri" charset="0"/>
              <a:cs typeface="Calibri" charset="0"/>
            </a:endParaRPr>
          </a:p>
          <a:p>
            <a:r>
              <a:rPr lang="en-US" dirty="0">
                <a:latin typeface="Calibri" charset="0"/>
                <a:ea typeface="Calibri" charset="0"/>
                <a:cs typeface="Calibri" charset="0"/>
              </a:rPr>
              <a:t>Presenter: Enmao Diao</a:t>
            </a:r>
          </a:p>
          <a:p>
            <a:endParaRPr lang="en-US" dirty="0">
              <a:latin typeface="Calibri" charset="0"/>
              <a:ea typeface="Calibri" charset="0"/>
              <a:cs typeface="Calibri" charset="0"/>
            </a:endParaRPr>
          </a:p>
          <a:p>
            <a:endParaRPr lang="en-US" dirty="0">
              <a:latin typeface="Calibri" charset="0"/>
              <a:ea typeface="Calibri" charset="0"/>
              <a:cs typeface="Calibri" charset="0"/>
            </a:endParaRPr>
          </a:p>
          <a:p>
            <a:endParaRPr lang="en-US" dirty="0">
              <a:latin typeface="Calibri" charset="0"/>
              <a:ea typeface="Calibri" charset="0"/>
              <a:cs typeface="Calibri" charset="0"/>
            </a:endParaRPr>
          </a:p>
          <a:p>
            <a:endParaRPr lang="en-US" dirty="0">
              <a:latin typeface="Calibri" charset="0"/>
              <a:ea typeface="Calibri" charset="0"/>
              <a:cs typeface="Calibri" charset="0"/>
            </a:endParaRPr>
          </a:p>
        </p:txBody>
      </p:sp>
      <p:pic>
        <p:nvPicPr>
          <p:cNvPr id="4" name="Picture 3">
            <a:extLst>
              <a:ext uri="{FF2B5EF4-FFF2-40B4-BE49-F238E27FC236}">
                <a16:creationId xmlns:a16="http://schemas.microsoft.com/office/drawing/2014/main" id="{7ADB2210-C01D-B84A-94A7-A244098F5BAD}"/>
              </a:ext>
            </a:extLst>
          </p:cNvPr>
          <p:cNvPicPr>
            <a:picLocks noChangeAspect="1"/>
          </p:cNvPicPr>
          <p:nvPr/>
        </p:nvPicPr>
        <p:blipFill>
          <a:blip r:embed="rId4"/>
          <a:stretch>
            <a:fillRect/>
          </a:stretch>
        </p:blipFill>
        <p:spPr>
          <a:xfrm>
            <a:off x="1289494" y="5913211"/>
            <a:ext cx="1138040" cy="680157"/>
          </a:xfrm>
          <a:prstGeom prst="rect">
            <a:avLst/>
          </a:prstGeom>
        </p:spPr>
      </p:pic>
      <p:sp>
        <p:nvSpPr>
          <p:cNvPr id="7" name="Subtitle 2">
            <a:extLst>
              <a:ext uri="{FF2B5EF4-FFF2-40B4-BE49-F238E27FC236}">
                <a16:creationId xmlns:a16="http://schemas.microsoft.com/office/drawing/2014/main" id="{DAFA8F32-6A46-3F4B-86AA-447E3DB200FC}"/>
              </a:ext>
            </a:extLst>
          </p:cNvPr>
          <p:cNvSpPr txBox="1">
            <a:spLocks/>
          </p:cNvSpPr>
          <p:nvPr/>
        </p:nvSpPr>
        <p:spPr>
          <a:xfrm>
            <a:off x="2756386" y="5913211"/>
            <a:ext cx="5157474" cy="85409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dirty="0" err="1">
                <a:latin typeface="Calibri" charset="0"/>
                <a:ea typeface="Calibri" charset="0"/>
                <a:cs typeface="Calibri" charset="0"/>
              </a:rPr>
              <a:t>Enmao</a:t>
            </a:r>
            <a:r>
              <a:rPr lang="en-US" sz="2000" dirty="0">
                <a:latin typeface="Calibri" charset="0"/>
                <a:ea typeface="Calibri" charset="0"/>
                <a:cs typeface="Calibri" charset="0"/>
              </a:rPr>
              <a:t> Diao</a:t>
            </a:r>
            <a:r>
              <a:rPr lang="en-US" sz="2000" baseline="30000" dirty="0">
                <a:latin typeface="Calibri" charset="0"/>
                <a:ea typeface="Calibri" charset="0"/>
                <a:cs typeface="Calibri" charset="0"/>
              </a:rPr>
              <a:t>1</a:t>
            </a:r>
            <a:r>
              <a:rPr lang="en-US" sz="2000" dirty="0">
                <a:latin typeface="Calibri" charset="0"/>
                <a:ea typeface="Calibri" charset="0"/>
                <a:cs typeface="Calibri" charset="0"/>
              </a:rPr>
              <a:t>    </a:t>
            </a:r>
            <a:r>
              <a:rPr lang="en-US" sz="2000" dirty="0" err="1">
                <a:latin typeface="Calibri" charset="0"/>
                <a:ea typeface="Calibri" charset="0"/>
                <a:cs typeface="Calibri" charset="0"/>
              </a:rPr>
              <a:t>Jie</a:t>
            </a:r>
            <a:r>
              <a:rPr lang="en-US" sz="2000" dirty="0">
                <a:latin typeface="Calibri" charset="0"/>
                <a:ea typeface="Calibri" charset="0"/>
                <a:cs typeface="Calibri" charset="0"/>
              </a:rPr>
              <a:t> Ding</a:t>
            </a:r>
            <a:r>
              <a:rPr lang="en-US" sz="2000" baseline="30000" dirty="0">
                <a:latin typeface="Calibri" charset="0"/>
                <a:ea typeface="Calibri" charset="0"/>
                <a:cs typeface="Calibri" charset="0"/>
              </a:rPr>
              <a:t>2</a:t>
            </a:r>
            <a:r>
              <a:rPr lang="en-US" sz="2000" dirty="0">
                <a:latin typeface="Calibri" charset="0"/>
                <a:ea typeface="Calibri" charset="0"/>
                <a:cs typeface="Calibri" charset="0"/>
              </a:rPr>
              <a:t>    Vahid Tarokh</a:t>
            </a:r>
            <a:r>
              <a:rPr lang="en-US" altLang="zh-CN" sz="2000" baseline="30000" dirty="0">
                <a:latin typeface="Calibri" charset="0"/>
                <a:ea typeface="Calibri" charset="0"/>
                <a:cs typeface="Calibri" charset="0"/>
              </a:rPr>
              <a:t>1</a:t>
            </a:r>
            <a:endParaRPr lang="en-US" sz="2000" dirty="0">
              <a:latin typeface="Calibri" charset="0"/>
              <a:ea typeface="Calibri" charset="0"/>
              <a:cs typeface="Calibri" charset="0"/>
            </a:endParaRPr>
          </a:p>
          <a:p>
            <a:r>
              <a:rPr lang="en-US" altLang="zh-CN" sz="2000" baseline="30000" dirty="0">
                <a:latin typeface="Calibri" charset="0"/>
                <a:ea typeface="Calibri" charset="0"/>
                <a:cs typeface="Calibri" charset="0"/>
              </a:rPr>
              <a:t>1</a:t>
            </a:r>
            <a:r>
              <a:rPr lang="en-US" sz="2000" dirty="0">
                <a:latin typeface="Calibri" charset="0"/>
                <a:ea typeface="Calibri" charset="0"/>
                <a:cs typeface="Calibri" charset="0"/>
              </a:rPr>
              <a:t>Duke University  </a:t>
            </a:r>
            <a:r>
              <a:rPr lang="en-US" altLang="zh-CN" sz="2000" baseline="30000" dirty="0">
                <a:latin typeface="Calibri" charset="0"/>
                <a:ea typeface="Calibri" charset="0"/>
                <a:cs typeface="Calibri" charset="0"/>
              </a:rPr>
              <a:t>2</a:t>
            </a:r>
            <a:r>
              <a:rPr lang="en-US" sz="2000" dirty="0">
                <a:latin typeface="Calibri" charset="0"/>
                <a:ea typeface="Calibri" charset="0"/>
                <a:cs typeface="Calibri" charset="0"/>
              </a:rPr>
              <a:t>University of Minnesota</a:t>
            </a:r>
          </a:p>
        </p:txBody>
      </p:sp>
      <p:sp>
        <p:nvSpPr>
          <p:cNvPr id="9" name="文本框 4">
            <a:extLst>
              <a:ext uri="{FF2B5EF4-FFF2-40B4-BE49-F238E27FC236}">
                <a16:creationId xmlns:a16="http://schemas.microsoft.com/office/drawing/2014/main" id="{802B7A07-7D4A-BF4A-B91F-81EC2ABBEF2E}"/>
              </a:ext>
            </a:extLst>
          </p:cNvPr>
          <p:cNvSpPr txBox="1"/>
          <p:nvPr/>
        </p:nvSpPr>
        <p:spPr>
          <a:xfrm>
            <a:off x="8343501" y="4914319"/>
            <a:ext cx="1192902"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326532" rtl="0" fontAlgn="auto" latinLnBrk="0" hangingPunct="0">
              <a:lnSpc>
                <a:spcPct val="100000"/>
              </a:lnSpc>
              <a:spcBef>
                <a:spcPts val="0"/>
              </a:spcBef>
              <a:spcAft>
                <a:spcPts val="0"/>
              </a:spcAft>
              <a:buClrTx/>
              <a:buSzTx/>
              <a:buFontTx/>
              <a:buNone/>
              <a:tabLst/>
            </a:pPr>
            <a:r>
              <a:rPr lang="en-US" altLang="zh-CN" sz="2400" dirty="0">
                <a:latin typeface="Calibri" panose="020F0502020204030204" pitchFamily="34" charset="0"/>
                <a:cs typeface="Calibri" panose="020F0502020204030204" pitchFamily="34" charset="0"/>
              </a:rPr>
              <a:t>  Paper</a:t>
            </a:r>
            <a:endParaRPr lang="zh-CN" altLang="en-US" sz="2400" dirty="0">
              <a:latin typeface="Calibri" panose="020F0502020204030204" pitchFamily="34" charset="0"/>
              <a:cs typeface="Calibri" panose="020F0502020204030204" pitchFamily="34" charset="0"/>
            </a:endParaRPr>
          </a:p>
        </p:txBody>
      </p:sp>
      <p:sp>
        <p:nvSpPr>
          <p:cNvPr id="11" name="文本框 6">
            <a:extLst>
              <a:ext uri="{FF2B5EF4-FFF2-40B4-BE49-F238E27FC236}">
                <a16:creationId xmlns:a16="http://schemas.microsoft.com/office/drawing/2014/main" id="{FBCD69BD-5352-5042-976A-E4C5A893AD4A}"/>
              </a:ext>
            </a:extLst>
          </p:cNvPr>
          <p:cNvSpPr txBox="1"/>
          <p:nvPr/>
        </p:nvSpPr>
        <p:spPr>
          <a:xfrm>
            <a:off x="10785929" y="4914318"/>
            <a:ext cx="869259"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326532" rtl="0" fontAlgn="auto" latinLnBrk="0" hangingPunct="0">
              <a:lnSpc>
                <a:spcPct val="100000"/>
              </a:lnSpc>
              <a:spcBef>
                <a:spcPts val="0"/>
              </a:spcBef>
              <a:spcAft>
                <a:spcPts val="0"/>
              </a:spcAft>
              <a:buClrTx/>
              <a:buSzTx/>
              <a:buFontTx/>
              <a:buNone/>
              <a:tabLst/>
            </a:pPr>
            <a:r>
              <a:rPr lang="en-US" altLang="zh-CN" sz="2400" dirty="0">
                <a:latin typeface="Calibri" panose="020F0502020204030204" pitchFamily="34" charset="0"/>
                <a:cs typeface="Calibri" panose="020F0502020204030204" pitchFamily="34" charset="0"/>
              </a:rPr>
              <a:t> Code</a:t>
            </a:r>
            <a:endParaRPr lang="zh-CN" altLang="en-US" sz="2400" dirty="0">
              <a:latin typeface="Calibri" panose="020F0502020204030204" pitchFamily="34" charset="0"/>
              <a:cs typeface="Calibri" panose="020F0502020204030204" pitchFamily="34" charset="0"/>
            </a:endParaRPr>
          </a:p>
        </p:txBody>
      </p:sp>
      <p:pic>
        <p:nvPicPr>
          <p:cNvPr id="12" name="Picture 11">
            <a:extLst>
              <a:ext uri="{FF2B5EF4-FFF2-40B4-BE49-F238E27FC236}">
                <a16:creationId xmlns:a16="http://schemas.microsoft.com/office/drawing/2014/main" id="{929C7806-E63A-9643-B615-13F5AC30FD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2918" y="5884416"/>
            <a:ext cx="842477" cy="842477"/>
          </a:xfrm>
          <a:prstGeom prst="rect">
            <a:avLst/>
          </a:prstGeom>
        </p:spPr>
      </p:pic>
      <p:pic>
        <p:nvPicPr>
          <p:cNvPr id="14" name="图片 13" descr="QR 代码&#10;&#10;描述已自动生成">
            <a:extLst>
              <a:ext uri="{FF2B5EF4-FFF2-40B4-BE49-F238E27FC236}">
                <a16:creationId xmlns:a16="http://schemas.microsoft.com/office/drawing/2014/main" id="{53CBC2B6-12FA-4ABF-DD30-E1BA3FA17EE6}"/>
              </a:ext>
            </a:extLst>
          </p:cNvPr>
          <p:cNvPicPr>
            <a:picLocks noChangeAspect="1"/>
          </p:cNvPicPr>
          <p:nvPr/>
        </p:nvPicPr>
        <p:blipFill>
          <a:blip r:embed="rId6"/>
          <a:stretch>
            <a:fillRect/>
          </a:stretch>
        </p:blipFill>
        <p:spPr>
          <a:xfrm>
            <a:off x="10524894" y="5375981"/>
            <a:ext cx="1391328" cy="1391328"/>
          </a:xfrm>
          <a:prstGeom prst="rect">
            <a:avLst/>
          </a:prstGeom>
        </p:spPr>
      </p:pic>
    </p:spTree>
    <p:extLst>
      <p:ext uri="{BB962C8B-B14F-4D97-AF65-F5344CB8AC3E}">
        <p14:creationId xmlns:p14="http://schemas.microsoft.com/office/powerpoint/2010/main" val="771948534"/>
      </p:ext>
    </p:extLst>
  </p:cSld>
  <p:clrMapOvr>
    <a:masterClrMapping/>
  </p:clrMapOvr>
  <mc:AlternateContent xmlns:mc="http://schemas.openxmlformats.org/markup-compatibility/2006" xmlns:p14="http://schemas.microsoft.com/office/powerpoint/2010/main">
    <mc:Choice Requires="p14">
      <p:transition p14:dur="0" advTm="1127"/>
    </mc:Choice>
    <mc:Fallback xmlns="">
      <p:transition advTm="112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E3BBF-B3FA-4B4B-8844-3DD00E676429}"/>
              </a:ext>
            </a:extLst>
          </p:cNvPr>
          <p:cNvSpPr>
            <a:spLocks noGrp="1"/>
          </p:cNvSpPr>
          <p:nvPr>
            <p:ph type="title"/>
          </p:nvPr>
        </p:nvSpPr>
        <p:spPr/>
        <p:txBody>
          <a:bodyPr/>
          <a:lstStyle/>
          <a:p>
            <a:r>
              <a:rPr lang="en-US" altLang="zh-CN" b="1" dirty="0"/>
              <a:t>Conclusion</a:t>
            </a:r>
            <a:endParaRPr lang="en-US" b="1" dirty="0"/>
          </a:p>
        </p:txBody>
      </p:sp>
      <p:sp>
        <p:nvSpPr>
          <p:cNvPr id="4" name="Slide Number Placeholder 3">
            <a:extLst>
              <a:ext uri="{FF2B5EF4-FFF2-40B4-BE49-F238E27FC236}">
                <a16:creationId xmlns:a16="http://schemas.microsoft.com/office/drawing/2014/main" id="{C7EACB6B-D5AB-CF4C-86E7-E377A858D1F0}"/>
              </a:ext>
            </a:extLst>
          </p:cNvPr>
          <p:cNvSpPr>
            <a:spLocks noGrp="1"/>
          </p:cNvSpPr>
          <p:nvPr>
            <p:ph type="sldNum" sz="quarter" idx="12"/>
          </p:nvPr>
        </p:nvSpPr>
        <p:spPr/>
        <p:txBody>
          <a:bodyPr/>
          <a:lstStyle/>
          <a:p>
            <a:fld id="{E910BF48-74A5-3444-BFBF-2743B1A0D0E6}" type="slidenum">
              <a:rPr lang="en-US" smtClean="0"/>
              <a:t>10</a:t>
            </a:fld>
            <a:endParaRPr lang="en-US"/>
          </a:p>
        </p:txBody>
      </p:sp>
      <p:sp>
        <p:nvSpPr>
          <p:cNvPr id="5" name="内容占位符 2">
            <a:extLst>
              <a:ext uri="{FF2B5EF4-FFF2-40B4-BE49-F238E27FC236}">
                <a16:creationId xmlns:a16="http://schemas.microsoft.com/office/drawing/2014/main" id="{4BC101A5-8970-2C4D-A3A6-6BB8248A0195}"/>
              </a:ext>
            </a:extLst>
          </p:cNvPr>
          <p:cNvSpPr>
            <a:spLocks noGrp="1"/>
          </p:cNvSpPr>
          <p:nvPr>
            <p:ph idx="1"/>
          </p:nvPr>
        </p:nvSpPr>
        <p:spPr>
          <a:xfrm>
            <a:off x="644047" y="1015336"/>
            <a:ext cx="10515600" cy="5535776"/>
          </a:xfrm>
        </p:spPr>
        <p:txBody>
          <a:bodyPr>
            <a:normAutofit/>
          </a:bodyPr>
          <a:lstStyle/>
          <a:p>
            <a:endParaRPr lang="en-US" altLang="zh-CN" sz="2400" dirty="0"/>
          </a:p>
          <a:p>
            <a:r>
              <a:rPr lang="en-US" altLang="zh-CN" sz="2400" dirty="0"/>
              <a:t>We propose a Gradient Assisted Learning (GAL) algorithm that is suitable for large-scale autonomous decentralized learning. </a:t>
            </a:r>
          </a:p>
          <a:p>
            <a:endParaRPr lang="en-US" altLang="zh-CN" sz="2400" dirty="0"/>
          </a:p>
          <a:p>
            <a:r>
              <a:rPr lang="en-US" altLang="zh-CN" sz="2400" dirty="0"/>
              <a:t>We provide asymptotic convergence analysis and practical case studies of GAL. For the case of vertically distributed data, GAL generalizes the classical Gradient Boosting algorithm.</a:t>
            </a:r>
          </a:p>
          <a:p>
            <a:endParaRPr lang="en-US" altLang="zh-CN" sz="2400" dirty="0"/>
          </a:p>
          <a:p>
            <a:r>
              <a:rPr lang="en-US" altLang="zh-CN" sz="2400" dirty="0"/>
              <a:t>Our proposed method can significantly outperform learning baselines and achieve near-oracle performance on various benchmark datasets. </a:t>
            </a:r>
          </a:p>
          <a:p>
            <a:endParaRPr lang="en-US" altLang="zh-CN" sz="2400" dirty="0"/>
          </a:p>
          <a:p>
            <a:r>
              <a:rPr lang="en-US" altLang="zh-CN" sz="2400" dirty="0"/>
              <a:t>Future works can study GAL with Adversarial Learning, Fairness, and Automated machine learning</a:t>
            </a:r>
          </a:p>
        </p:txBody>
      </p:sp>
    </p:spTree>
    <p:extLst>
      <p:ext uri="{BB962C8B-B14F-4D97-AF65-F5344CB8AC3E}">
        <p14:creationId xmlns:p14="http://schemas.microsoft.com/office/powerpoint/2010/main" val="1632470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E871B8-1FAF-E840-B090-B507E2FDBA02}"/>
              </a:ext>
            </a:extLst>
          </p:cNvPr>
          <p:cNvSpPr>
            <a:spLocks noGrp="1"/>
          </p:cNvSpPr>
          <p:nvPr>
            <p:ph idx="1"/>
          </p:nvPr>
        </p:nvSpPr>
        <p:spPr/>
        <p:txBody>
          <a:bodyPr>
            <a:normAutofit/>
          </a:bodyPr>
          <a:lstStyle/>
          <a:p>
            <a:pPr marL="0" indent="0">
              <a:buNone/>
            </a:pPr>
            <a:endParaRPr lang="en-US" dirty="0"/>
          </a:p>
          <a:p>
            <a:pPr marL="0" indent="0">
              <a:buNone/>
            </a:pPr>
            <a:endParaRPr lang="en-US" dirty="0"/>
          </a:p>
          <a:p>
            <a:pPr marL="0" indent="0">
              <a:buNone/>
            </a:pPr>
            <a:endParaRPr lang="en-US" dirty="0"/>
          </a:p>
          <a:p>
            <a:pPr marL="0" indent="0" algn="ctr">
              <a:buNone/>
            </a:pPr>
            <a:r>
              <a:rPr lang="en-US" sz="4400" b="1" dirty="0"/>
              <a:t>Thank you!</a:t>
            </a:r>
          </a:p>
          <a:p>
            <a:pPr marL="0" indent="0" algn="ctr">
              <a:buNone/>
            </a:pPr>
            <a:endParaRPr lang="en-US" sz="4400" dirty="0"/>
          </a:p>
          <a:p>
            <a:pPr marL="0" indent="0" algn="ctr">
              <a:buNone/>
            </a:pPr>
            <a:endParaRPr lang="en-US" sz="4400" dirty="0"/>
          </a:p>
        </p:txBody>
      </p:sp>
      <p:sp>
        <p:nvSpPr>
          <p:cNvPr id="5" name="Slide Number Placeholder 4">
            <a:extLst>
              <a:ext uri="{FF2B5EF4-FFF2-40B4-BE49-F238E27FC236}">
                <a16:creationId xmlns:a16="http://schemas.microsoft.com/office/drawing/2014/main" id="{C1142285-A8B5-CE4A-909D-C65B8AFD7220}"/>
              </a:ext>
            </a:extLst>
          </p:cNvPr>
          <p:cNvSpPr>
            <a:spLocks noGrp="1"/>
          </p:cNvSpPr>
          <p:nvPr>
            <p:ph type="sldNum" sz="quarter" idx="12"/>
          </p:nvPr>
        </p:nvSpPr>
        <p:spPr/>
        <p:txBody>
          <a:bodyPr/>
          <a:lstStyle/>
          <a:p>
            <a:fld id="{E910BF48-74A5-3444-BFBF-2743B1A0D0E6}" type="slidenum">
              <a:rPr lang="en-US" smtClean="0"/>
              <a:t>11</a:t>
            </a:fld>
            <a:endParaRPr lang="en-US"/>
          </a:p>
        </p:txBody>
      </p:sp>
    </p:spTree>
    <p:extLst>
      <p:ext uri="{BB962C8B-B14F-4D97-AF65-F5344CB8AC3E}">
        <p14:creationId xmlns:p14="http://schemas.microsoft.com/office/powerpoint/2010/main" val="2133204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FF896-0614-5141-A18B-1206C57EB5AD}"/>
              </a:ext>
            </a:extLst>
          </p:cNvPr>
          <p:cNvSpPr>
            <a:spLocks noGrp="1"/>
          </p:cNvSpPr>
          <p:nvPr>
            <p:ph type="title"/>
          </p:nvPr>
        </p:nvSpPr>
        <p:spPr/>
        <p:txBody>
          <a:bodyPr/>
          <a:lstStyle/>
          <a:p>
            <a:r>
              <a:rPr lang="en-US" altLang="zh-CN" b="1" dirty="0"/>
              <a:t>Overview</a:t>
            </a:r>
            <a:endParaRPr lang="en-US" b="1" dirty="0"/>
          </a:p>
        </p:txBody>
      </p:sp>
      <p:sp>
        <p:nvSpPr>
          <p:cNvPr id="3" name="Content Placeholder 2">
            <a:extLst>
              <a:ext uri="{FF2B5EF4-FFF2-40B4-BE49-F238E27FC236}">
                <a16:creationId xmlns:a16="http://schemas.microsoft.com/office/drawing/2014/main" id="{31E233E6-4AB6-124D-A0D2-046410491C81}"/>
              </a:ext>
            </a:extLst>
          </p:cNvPr>
          <p:cNvSpPr>
            <a:spLocks noGrp="1"/>
          </p:cNvSpPr>
          <p:nvPr>
            <p:ph idx="1"/>
          </p:nvPr>
        </p:nvSpPr>
        <p:spPr>
          <a:xfrm>
            <a:off x="838200" y="1467638"/>
            <a:ext cx="10515600" cy="5253837"/>
          </a:xfrm>
        </p:spPr>
        <p:txBody>
          <a:bodyPr>
            <a:normAutofit fontScale="92500" lnSpcReduction="10000"/>
          </a:bodyPr>
          <a:lstStyle/>
          <a:p>
            <a:r>
              <a:rPr lang="en-US" altLang="zh-CN" b="1" dirty="0">
                <a:latin typeface="Calibri" panose="020F0502020204030204" pitchFamily="34" charset="0"/>
                <a:cs typeface="Calibri" panose="020F0502020204030204" pitchFamily="34" charset="0"/>
              </a:rPr>
              <a:t>Motivation</a:t>
            </a:r>
          </a:p>
          <a:p>
            <a:endParaRPr lang="en-US" altLang="zh-CN" dirty="0">
              <a:latin typeface="Calibri" panose="020F0502020204030204" pitchFamily="34" charset="0"/>
              <a:cs typeface="Calibri" panose="020F0502020204030204" pitchFamily="34" charset="0"/>
            </a:endParaRPr>
          </a:p>
          <a:p>
            <a:r>
              <a:rPr lang="en-US" altLang="zh-CN" b="1" dirty="0">
                <a:latin typeface="Calibri" panose="020F0502020204030204" pitchFamily="34" charset="0"/>
                <a:cs typeface="Calibri" panose="020F0502020204030204" pitchFamily="34" charset="0"/>
              </a:rPr>
              <a:t>Gradient Assisted Learning</a:t>
            </a:r>
          </a:p>
          <a:p>
            <a:pPr lvl="1"/>
            <a:r>
              <a:rPr lang="en-US" altLang="zh-CN" dirty="0">
                <a:latin typeface="Calibri" panose="020F0502020204030204" pitchFamily="34" charset="0"/>
                <a:cs typeface="Calibri" panose="020F0502020204030204" pitchFamily="34" charset="0"/>
              </a:rPr>
              <a:t>Vertically-distributed data</a:t>
            </a:r>
          </a:p>
          <a:p>
            <a:pPr lvl="1"/>
            <a:r>
              <a:rPr lang="en-US" altLang="zh-CN" dirty="0">
                <a:latin typeface="Calibri" panose="020F0502020204030204" pitchFamily="34" charset="0"/>
                <a:cs typeface="Calibri" panose="020F0502020204030204" pitchFamily="34" charset="0"/>
              </a:rPr>
              <a:t>Objectives</a:t>
            </a:r>
          </a:p>
          <a:p>
            <a:pPr lvl="1"/>
            <a:r>
              <a:rPr lang="en-US" altLang="zh-CN" dirty="0">
                <a:latin typeface="Calibri" panose="020F0502020204030204" pitchFamily="34" charset="0"/>
                <a:cs typeface="Calibri" panose="020F0502020204030204" pitchFamily="34" charset="0"/>
              </a:rPr>
              <a:t>The GAL algorithm</a:t>
            </a:r>
          </a:p>
          <a:p>
            <a:pPr lvl="1"/>
            <a:endParaRPr lang="en-US" altLang="zh-CN" dirty="0">
              <a:latin typeface="Calibri" panose="020F0502020204030204" pitchFamily="34" charset="0"/>
              <a:cs typeface="Calibri" panose="020F0502020204030204" pitchFamily="34" charset="0"/>
            </a:endParaRPr>
          </a:p>
          <a:p>
            <a:r>
              <a:rPr lang="en-US" altLang="zh-CN" b="1" dirty="0">
                <a:latin typeface="Calibri" panose="020F0502020204030204" pitchFamily="34" charset="0"/>
                <a:cs typeface="Calibri" panose="020F0502020204030204" pitchFamily="34" charset="0"/>
              </a:rPr>
              <a:t>Experiments</a:t>
            </a:r>
          </a:p>
          <a:p>
            <a:pPr lvl="1"/>
            <a:r>
              <a:rPr lang="en-US" altLang="zh-CN" dirty="0">
                <a:latin typeface="Calibri" panose="020F0502020204030204" pitchFamily="34" charset="0"/>
                <a:cs typeface="Calibri" panose="020F0502020204030204" pitchFamily="34" charset="0"/>
              </a:rPr>
              <a:t>Model Autonomy</a:t>
            </a:r>
          </a:p>
          <a:p>
            <a:pPr lvl="1"/>
            <a:r>
              <a:rPr lang="en-US" altLang="zh-CN" dirty="0">
                <a:latin typeface="Calibri" panose="020F0502020204030204" pitchFamily="34" charset="0"/>
                <a:cs typeface="Calibri" panose="020F0502020204030204" pitchFamily="34" charset="0"/>
              </a:rPr>
              <a:t>Comparison with Assisted Learning (AL)</a:t>
            </a:r>
          </a:p>
          <a:p>
            <a:pPr lvl="1"/>
            <a:r>
              <a:rPr lang="en-US" altLang="zh-CN" dirty="0">
                <a:latin typeface="Calibri" panose="020F0502020204030204" pitchFamily="34" charset="0"/>
                <a:cs typeface="Calibri" panose="020F0502020204030204" pitchFamily="34" charset="0"/>
              </a:rPr>
              <a:t>Case Studies</a:t>
            </a:r>
          </a:p>
          <a:p>
            <a:pPr marL="0" indent="0">
              <a:buNone/>
            </a:pPr>
            <a:endParaRPr lang="en-US" altLang="zh-CN" dirty="0">
              <a:latin typeface="Calibri" panose="020F0502020204030204" pitchFamily="34" charset="0"/>
              <a:cs typeface="Calibri" panose="020F0502020204030204" pitchFamily="34" charset="0"/>
            </a:endParaRPr>
          </a:p>
          <a:p>
            <a:r>
              <a:rPr lang="en-US" altLang="zh-CN" b="1" dirty="0">
                <a:latin typeface="Calibri" panose="020F0502020204030204" pitchFamily="34" charset="0"/>
                <a:cs typeface="Calibri" panose="020F0502020204030204" pitchFamily="34" charset="0"/>
              </a:rPr>
              <a:t>Conclusion</a:t>
            </a:r>
            <a:endParaRPr lang="en-US" altLang="zh-CN" dirty="0">
              <a:latin typeface="Calibri" panose="020F0502020204030204" pitchFamily="34" charset="0"/>
              <a:cs typeface="Calibri" panose="020F0502020204030204" pitchFamily="34" charset="0"/>
            </a:endParaRPr>
          </a:p>
        </p:txBody>
      </p:sp>
      <p:sp>
        <p:nvSpPr>
          <p:cNvPr id="6" name="Slide Number Placeholder 5">
            <a:extLst>
              <a:ext uri="{FF2B5EF4-FFF2-40B4-BE49-F238E27FC236}">
                <a16:creationId xmlns:a16="http://schemas.microsoft.com/office/drawing/2014/main" id="{D89A35CE-5033-624C-BA99-ED2E49EA53B6}"/>
              </a:ext>
            </a:extLst>
          </p:cNvPr>
          <p:cNvSpPr>
            <a:spLocks noGrp="1"/>
          </p:cNvSpPr>
          <p:nvPr>
            <p:ph type="sldNum" sz="quarter" idx="12"/>
          </p:nvPr>
        </p:nvSpPr>
        <p:spPr/>
        <p:txBody>
          <a:bodyPr/>
          <a:lstStyle/>
          <a:p>
            <a:fld id="{E910BF48-74A5-3444-BFBF-2743B1A0D0E6}" type="slidenum">
              <a:rPr lang="en-US" smtClean="0"/>
              <a:t>2</a:t>
            </a:fld>
            <a:endParaRPr lang="en-US"/>
          </a:p>
        </p:txBody>
      </p:sp>
    </p:spTree>
    <p:extLst>
      <p:ext uri="{BB962C8B-B14F-4D97-AF65-F5344CB8AC3E}">
        <p14:creationId xmlns:p14="http://schemas.microsoft.com/office/powerpoint/2010/main" val="621988011"/>
      </p:ext>
    </p:extLst>
  </p:cSld>
  <p:clrMapOvr>
    <a:masterClrMapping/>
  </p:clrMapOvr>
  <mc:AlternateContent xmlns:mc="http://schemas.openxmlformats.org/markup-compatibility/2006" xmlns:p14="http://schemas.microsoft.com/office/powerpoint/2010/main">
    <mc:Choice Requires="p14">
      <p:transition spd="slow" p14:dur="2000" advTm="1823"/>
    </mc:Choice>
    <mc:Fallback xmlns="">
      <p:transition spd="slow" advTm="182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223D8-8631-2247-8D9D-52ECAB024710}"/>
              </a:ext>
            </a:extLst>
          </p:cNvPr>
          <p:cNvSpPr>
            <a:spLocks noGrp="1"/>
          </p:cNvSpPr>
          <p:nvPr>
            <p:ph type="title"/>
          </p:nvPr>
        </p:nvSpPr>
        <p:spPr/>
        <p:txBody>
          <a:bodyPr/>
          <a:lstStyle/>
          <a:p>
            <a:r>
              <a:rPr lang="en-US" b="1" dirty="0"/>
              <a:t>Motivation</a:t>
            </a:r>
          </a:p>
        </p:txBody>
      </p:sp>
      <p:sp>
        <p:nvSpPr>
          <p:cNvPr id="6" name="Slide Number Placeholder 5">
            <a:extLst>
              <a:ext uri="{FF2B5EF4-FFF2-40B4-BE49-F238E27FC236}">
                <a16:creationId xmlns:a16="http://schemas.microsoft.com/office/drawing/2014/main" id="{121B610A-2504-D940-81D5-C6046DF51414}"/>
              </a:ext>
            </a:extLst>
          </p:cNvPr>
          <p:cNvSpPr>
            <a:spLocks noGrp="1"/>
          </p:cNvSpPr>
          <p:nvPr>
            <p:ph type="sldNum" sz="quarter" idx="12"/>
          </p:nvPr>
        </p:nvSpPr>
        <p:spPr/>
        <p:txBody>
          <a:bodyPr/>
          <a:lstStyle/>
          <a:p>
            <a:fld id="{E910BF48-74A5-3444-BFBF-2743B1A0D0E6}" type="slidenum">
              <a:rPr lang="en-US" smtClean="0"/>
              <a:t>3</a:t>
            </a:fld>
            <a:endParaRPr lang="en-US"/>
          </a:p>
        </p:txBody>
      </p:sp>
      <p:sp>
        <p:nvSpPr>
          <p:cNvPr id="4" name="Rectangle 3">
            <a:extLst>
              <a:ext uri="{FF2B5EF4-FFF2-40B4-BE49-F238E27FC236}">
                <a16:creationId xmlns:a16="http://schemas.microsoft.com/office/drawing/2014/main" id="{D6EB2B93-4129-4841-B75E-145BED42EE25}"/>
              </a:ext>
            </a:extLst>
          </p:cNvPr>
          <p:cNvSpPr/>
          <p:nvPr/>
        </p:nvSpPr>
        <p:spPr>
          <a:xfrm>
            <a:off x="371107" y="1232796"/>
            <a:ext cx="11393430" cy="830997"/>
          </a:xfrm>
          <a:prstGeom prst="rect">
            <a:avLst/>
          </a:prstGeom>
        </p:spPr>
        <p:txBody>
          <a:bodyPr wrap="square">
            <a:spAutoFit/>
          </a:bodyPr>
          <a:lstStyle/>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Fusion of knowledge from numerous decentralized organizations</a:t>
            </a:r>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Unable to centralize their data and fully collaborate to learn a shared model </a:t>
            </a:r>
          </a:p>
        </p:txBody>
      </p:sp>
      <p:sp>
        <p:nvSpPr>
          <p:cNvPr id="35" name="TextBox 54">
            <a:extLst>
              <a:ext uri="{FF2B5EF4-FFF2-40B4-BE49-F238E27FC236}">
                <a16:creationId xmlns:a16="http://schemas.microsoft.com/office/drawing/2014/main" id="{164DAEFB-60FD-8747-84C4-3ACA4A1EAC7A}"/>
              </a:ext>
            </a:extLst>
          </p:cNvPr>
          <p:cNvSpPr txBox="1"/>
          <p:nvPr/>
        </p:nvSpPr>
        <p:spPr>
          <a:xfrm>
            <a:off x="1462391" y="5940851"/>
            <a:ext cx="9029701"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1300">
                <a:solidFill>
                  <a:srgbClr val="344854"/>
                </a:solidFill>
                <a:latin typeface="Arial"/>
                <a:ea typeface="Arial"/>
                <a:cs typeface="Arial"/>
                <a:sym typeface="Arial"/>
              </a:defRPr>
            </a:lvl1pPr>
          </a:lstStyle>
          <a:p>
            <a:r>
              <a:rPr lang="en-US" sz="2400" dirty="0">
                <a:solidFill>
                  <a:schemeClr val="tx1"/>
                </a:solidFill>
                <a:latin typeface="Calibri" panose="020F0502020204030204" pitchFamily="34" charset="0"/>
                <a:ea typeface="+mn-ea"/>
                <a:cs typeface="Calibri" panose="020F0502020204030204" pitchFamily="34" charset="0"/>
              </a:rPr>
              <a:t>Figure 1. Decentralized organizations form a community of shared interest to provide better Machine-Learning-as-a-Service.</a:t>
            </a:r>
          </a:p>
        </p:txBody>
      </p:sp>
      <p:pic>
        <p:nvPicPr>
          <p:cNvPr id="5" name="图片 4">
            <a:extLst>
              <a:ext uri="{FF2B5EF4-FFF2-40B4-BE49-F238E27FC236}">
                <a16:creationId xmlns:a16="http://schemas.microsoft.com/office/drawing/2014/main" id="{2FD3DDE7-9D55-7B49-A048-2BFD735044B7}"/>
              </a:ext>
            </a:extLst>
          </p:cNvPr>
          <p:cNvPicPr>
            <a:picLocks noChangeAspect="1"/>
          </p:cNvPicPr>
          <p:nvPr/>
        </p:nvPicPr>
        <p:blipFill>
          <a:blip r:embed="rId3"/>
          <a:stretch>
            <a:fillRect/>
          </a:stretch>
        </p:blipFill>
        <p:spPr>
          <a:xfrm>
            <a:off x="4040292" y="2134599"/>
            <a:ext cx="4111415" cy="3735446"/>
          </a:xfrm>
          <a:prstGeom prst="rect">
            <a:avLst/>
          </a:prstGeom>
        </p:spPr>
      </p:pic>
    </p:spTree>
    <p:extLst>
      <p:ext uri="{BB962C8B-B14F-4D97-AF65-F5344CB8AC3E}">
        <p14:creationId xmlns:p14="http://schemas.microsoft.com/office/powerpoint/2010/main" val="2202721118"/>
      </p:ext>
    </p:extLst>
  </p:cSld>
  <p:clrMapOvr>
    <a:masterClrMapping/>
  </p:clrMapOvr>
  <mc:AlternateContent xmlns:mc="http://schemas.openxmlformats.org/markup-compatibility/2006" xmlns:p14="http://schemas.microsoft.com/office/powerpoint/2010/main">
    <mc:Choice Requires="p14">
      <p:transition spd="slow" p14:dur="2000" advTm="1158"/>
    </mc:Choice>
    <mc:Fallback xmlns="">
      <p:transition spd="slow" advTm="1158"/>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41628-1E6D-2249-A58B-8554CFB84B29}"/>
              </a:ext>
            </a:extLst>
          </p:cNvPr>
          <p:cNvSpPr>
            <a:spLocks noGrp="1"/>
          </p:cNvSpPr>
          <p:nvPr>
            <p:ph type="title"/>
          </p:nvPr>
        </p:nvSpPr>
        <p:spPr/>
        <p:txBody>
          <a:bodyPr/>
          <a:lstStyle/>
          <a:p>
            <a:r>
              <a:rPr lang="en-US" altLang="zh-CN" b="1" dirty="0"/>
              <a:t>Gradient Assisted Learning (</a:t>
            </a:r>
            <a:r>
              <a:rPr lang="en-US" b="1" dirty="0"/>
              <a:t>GAL)</a:t>
            </a:r>
          </a:p>
        </p:txBody>
      </p:sp>
      <p:sp>
        <p:nvSpPr>
          <p:cNvPr id="4" name="Slide Number Placeholder 3">
            <a:extLst>
              <a:ext uri="{FF2B5EF4-FFF2-40B4-BE49-F238E27FC236}">
                <a16:creationId xmlns:a16="http://schemas.microsoft.com/office/drawing/2014/main" id="{ED31432C-4F4D-2F48-A646-A312E2CC43D5}"/>
              </a:ext>
            </a:extLst>
          </p:cNvPr>
          <p:cNvSpPr>
            <a:spLocks noGrp="1"/>
          </p:cNvSpPr>
          <p:nvPr>
            <p:ph type="sldNum" sz="quarter" idx="12"/>
          </p:nvPr>
        </p:nvSpPr>
        <p:spPr/>
        <p:txBody>
          <a:bodyPr/>
          <a:lstStyle/>
          <a:p>
            <a:fld id="{E910BF48-74A5-3444-BFBF-2743B1A0D0E6}" type="slidenum">
              <a:rPr lang="en-US" smtClean="0"/>
              <a:t>4</a:t>
            </a:fld>
            <a:endParaRPr lang="en-US" dirty="0"/>
          </a:p>
        </p:txBody>
      </p:sp>
      <mc:AlternateContent xmlns:mc="http://schemas.openxmlformats.org/markup-compatibility/2006" xmlns:a14="http://schemas.microsoft.com/office/drawing/2010/main">
        <mc:Choice Requires="a14">
          <p:sp>
            <p:nvSpPr>
              <p:cNvPr id="8" name="内容占位符 2">
                <a:extLst>
                  <a:ext uri="{FF2B5EF4-FFF2-40B4-BE49-F238E27FC236}">
                    <a16:creationId xmlns:a16="http://schemas.microsoft.com/office/drawing/2014/main" id="{9EF4CA04-7F1C-5E4E-B8F1-CA16B55E1B5D}"/>
                  </a:ext>
                </a:extLst>
              </p:cNvPr>
              <p:cNvSpPr>
                <a:spLocks noGrp="1"/>
              </p:cNvSpPr>
              <p:nvPr>
                <p:ph idx="1"/>
              </p:nvPr>
            </p:nvSpPr>
            <p:spPr>
              <a:xfrm>
                <a:off x="644047" y="1015336"/>
                <a:ext cx="10515600" cy="5535776"/>
              </a:xfrm>
            </p:spPr>
            <p:txBody>
              <a:bodyPr>
                <a:normAutofit/>
              </a:bodyPr>
              <a:lstStyle/>
              <a:p>
                <a:r>
                  <a:rPr lang="en-US" altLang="zh-CN" b="1" dirty="0">
                    <a:latin typeface="Calibri" panose="020F0502020204030204" pitchFamily="34" charset="0"/>
                    <a:cs typeface="Calibri" panose="020F0502020204030204" pitchFamily="34" charset="0"/>
                  </a:rPr>
                  <a:t>Vertically-distributed data</a:t>
                </a:r>
              </a:p>
              <a:p>
                <a:pPr lvl="1"/>
                <a:r>
                  <a:rPr lang="en-US" altLang="zh-CN" dirty="0">
                    <a:latin typeface="Calibri" panose="020F0502020204030204" pitchFamily="34" charset="0"/>
                    <a:cs typeface="Calibri" panose="020F0502020204030204" pitchFamily="34" charset="0"/>
                  </a:rPr>
                  <a:t>Suppose there are </a:t>
                </a:r>
                <a14:m>
                  <m:oMath xmlns:m="http://schemas.openxmlformats.org/officeDocument/2006/math">
                    <m:r>
                      <a:rPr lang="en-US" altLang="zh-CN" b="0" i="1" kern="100" smtClean="0">
                        <a:latin typeface="Cambria Math" panose="02040503050406030204" pitchFamily="18" charset="0"/>
                        <a:cs typeface="Arial" panose="020B0604020202020204" pitchFamily="34" charset="0"/>
                      </a:rPr>
                      <m:t>𝑀</m:t>
                    </m:r>
                  </m:oMath>
                </a14:m>
                <a:r>
                  <a:rPr lang="en-US" altLang="zh-CN" dirty="0">
                    <a:latin typeface="Calibri" panose="020F0502020204030204" pitchFamily="34" charset="0"/>
                    <a:cs typeface="Calibri" panose="020F0502020204030204" pitchFamily="34" charset="0"/>
                  </a:rPr>
                  <a:t> organizations. Each organization </a:t>
                </a:r>
                <a14:m>
                  <m:oMath xmlns:m="http://schemas.openxmlformats.org/officeDocument/2006/math">
                    <m:r>
                      <a:rPr lang="en-US" altLang="zh-CN" b="0" i="1" kern="100" smtClean="0">
                        <a:latin typeface="Cambria Math" panose="02040503050406030204" pitchFamily="18" charset="0"/>
                        <a:cs typeface="Arial" panose="020B0604020202020204" pitchFamily="34" charset="0"/>
                      </a:rPr>
                      <m:t>𝑚</m:t>
                    </m:r>
                  </m:oMath>
                </a14:m>
                <a:r>
                  <a:rPr lang="en-US" altLang="zh-CN" dirty="0">
                    <a:latin typeface="Calibri" panose="020F0502020204030204" pitchFamily="34" charset="0"/>
                    <a:cs typeface="Calibri" panose="020F0502020204030204" pitchFamily="34" charset="0"/>
                  </a:rPr>
                  <a:t> only holds </a:t>
                </a:r>
                <a14:m>
                  <m:oMath xmlns:m="http://schemas.openxmlformats.org/officeDocument/2006/math">
                    <m:sSub>
                      <m:sSubPr>
                        <m:ctrlPr>
                          <a:rPr lang="zh-CN" altLang="zh-CN" i="1" kern="100" smtClean="0">
                            <a:effectLst/>
                            <a:latin typeface="Cambria Math" panose="02040503050406030204" pitchFamily="18" charset="0"/>
                            <a:ea typeface="Cambria Math" panose="02040503050406030204" pitchFamily="18" charset="0"/>
                            <a:cs typeface="Arial" panose="020B0604020202020204" pitchFamily="34" charset="0"/>
                          </a:rPr>
                        </m:ctrlPr>
                      </m:sSubPr>
                      <m:e>
                        <m:r>
                          <a:rPr lang="en-US" altLang="zh-CN" i="1" kern="100">
                            <a:effectLst/>
                            <a:latin typeface="Cambria Math" panose="02040503050406030204" pitchFamily="18" charset="0"/>
                            <a:ea typeface="等线" panose="02010600030101010101" pitchFamily="2" charset="-122"/>
                            <a:cs typeface="Arial" panose="020B0604020202020204" pitchFamily="34" charset="0"/>
                          </a:rPr>
                          <m:t>𝑋</m:t>
                        </m:r>
                      </m:e>
                      <m:sub>
                        <m:r>
                          <a:rPr lang="en-US" altLang="zh-CN" b="0" i="1" kern="100" smtClean="0">
                            <a:effectLst/>
                            <a:latin typeface="Cambria Math" panose="02040503050406030204" pitchFamily="18" charset="0"/>
                            <a:ea typeface="等线" panose="02010600030101010101" pitchFamily="2" charset="-122"/>
                            <a:cs typeface="Arial" panose="020B0604020202020204" pitchFamily="34" charset="0"/>
                          </a:rPr>
                          <m:t>𝑚</m:t>
                        </m:r>
                      </m:sub>
                    </m:sSub>
                  </m:oMath>
                </a14:m>
                <a:r>
                  <a:rPr lang="en-US" altLang="zh-CN" dirty="0">
                    <a:latin typeface="Calibri" panose="020F0502020204030204" pitchFamily="34" charset="0"/>
                    <a:cs typeface="Calibri" panose="020F0502020204030204" pitchFamily="34" charset="0"/>
                  </a:rPr>
                  <a:t>, a sub-vector of the joint data </a:t>
                </a:r>
                <a14:m>
                  <m:oMath xmlns:m="http://schemas.openxmlformats.org/officeDocument/2006/math">
                    <m:r>
                      <a:rPr lang="en-US" altLang="zh-CN" i="1" kern="100">
                        <a:latin typeface="Cambria Math" panose="02040503050406030204" pitchFamily="18" charset="0"/>
                        <a:cs typeface="Arial" panose="020B0604020202020204" pitchFamily="34" charset="0"/>
                      </a:rPr>
                      <m:t>𝑋</m:t>
                    </m:r>
                  </m:oMath>
                </a14:m>
                <a:endParaRPr lang="en-US" altLang="zh-CN" dirty="0">
                  <a:latin typeface="Calibri" panose="020F0502020204030204" pitchFamily="34" charset="0"/>
                  <a:cs typeface="Calibri" panose="020F0502020204030204" pitchFamily="34" charset="0"/>
                </a:endParaRPr>
              </a:p>
              <a:p>
                <a:pPr lvl="1"/>
                <a:r>
                  <a:rPr lang="en-US" altLang="zh-CN" dirty="0">
                    <a:latin typeface="Calibri" panose="020F0502020204030204" pitchFamily="34" charset="0"/>
                    <a:cs typeface="Calibri" panose="020F0502020204030204" pitchFamily="34" charset="0"/>
                  </a:rPr>
                  <a:t>Sponsor (Alice) : </a:t>
                </a:r>
                <a14:m>
                  <m:oMath xmlns:m="http://schemas.openxmlformats.org/officeDocument/2006/math">
                    <m:sSub>
                      <m:sSubPr>
                        <m:ctrlPr>
                          <a:rPr lang="zh-CN" altLang="zh-CN" i="1" kern="100" smtClean="0">
                            <a:effectLst/>
                            <a:latin typeface="Cambria Math" panose="02040503050406030204" pitchFamily="18" charset="0"/>
                            <a:ea typeface="Cambria Math" panose="02040503050406030204" pitchFamily="18" charset="0"/>
                            <a:cs typeface="Arial" panose="020B0604020202020204" pitchFamily="34" charset="0"/>
                          </a:rPr>
                        </m:ctrlPr>
                      </m:sSubPr>
                      <m:e>
                        <m:r>
                          <a:rPr lang="en-US" altLang="zh-CN" i="1" kern="100">
                            <a:effectLst/>
                            <a:latin typeface="Cambria Math" panose="02040503050406030204" pitchFamily="18" charset="0"/>
                            <a:ea typeface="等线" panose="02010600030101010101" pitchFamily="2" charset="-122"/>
                            <a:cs typeface="Arial" panose="020B0604020202020204" pitchFamily="34" charset="0"/>
                          </a:rPr>
                          <m:t>𝑋</m:t>
                        </m:r>
                      </m:e>
                      <m:sub>
                        <m:r>
                          <a:rPr lang="en-US" altLang="zh-CN" i="1" kern="100">
                            <a:effectLst/>
                            <a:latin typeface="Cambria Math" panose="02040503050406030204" pitchFamily="18" charset="0"/>
                            <a:ea typeface="等线" panose="02010600030101010101" pitchFamily="2" charset="-122"/>
                            <a:cs typeface="Arial" panose="020B0604020202020204" pitchFamily="34" charset="0"/>
                          </a:rPr>
                          <m:t>1</m:t>
                        </m:r>
                      </m:sub>
                    </m:sSub>
                  </m:oMath>
                </a14:m>
                <a:r>
                  <a:rPr lang="en-US" altLang="zh-CN" dirty="0">
                    <a:latin typeface="Calibri" panose="020F0502020204030204" pitchFamily="34" charset="0"/>
                    <a:cs typeface="Calibri" panose="020F0502020204030204" pitchFamily="34" charset="0"/>
                  </a:rPr>
                  <a:t>,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1</m:t>
                        </m:r>
                      </m:sub>
                    </m:sSub>
                  </m:oMath>
                </a14:m>
                <a:endParaRPr lang="en-US" altLang="zh-CN" dirty="0">
                  <a:latin typeface="Calibri" panose="020F0502020204030204" pitchFamily="34" charset="0"/>
                  <a:cs typeface="Calibri" panose="020F0502020204030204" pitchFamily="34" charset="0"/>
                </a:endParaRPr>
              </a:p>
              <a:p>
                <a:pPr lvl="1"/>
                <a:r>
                  <a:rPr lang="en-US" altLang="zh-CN" dirty="0">
                    <a:latin typeface="Calibri" panose="020F0502020204030204" pitchFamily="34" charset="0"/>
                    <a:cs typeface="Calibri" panose="020F0502020204030204" pitchFamily="34" charset="0"/>
                  </a:rPr>
                  <a:t>Assistors: </a:t>
                </a:r>
                <a14:m>
                  <m:oMath xmlns:m="http://schemas.openxmlformats.org/officeDocument/2006/math">
                    <m:sSub>
                      <m:sSubPr>
                        <m:ctrlPr>
                          <a:rPr lang="zh-CN" altLang="zh-CN" i="1" kern="100" smtClean="0">
                            <a:effectLst/>
                            <a:latin typeface="Cambria Math" panose="02040503050406030204" pitchFamily="18" charset="0"/>
                            <a:ea typeface="Cambria Math" panose="02040503050406030204" pitchFamily="18" charset="0"/>
                            <a:cs typeface="Arial" panose="020B0604020202020204" pitchFamily="34" charset="0"/>
                          </a:rPr>
                        </m:ctrlPr>
                      </m:sSubPr>
                      <m:e>
                        <m:r>
                          <a:rPr lang="en-US" altLang="zh-CN" i="1" kern="100">
                            <a:effectLst/>
                            <a:latin typeface="Cambria Math" panose="02040503050406030204" pitchFamily="18" charset="0"/>
                            <a:ea typeface="等线" panose="02010600030101010101" pitchFamily="2" charset="-122"/>
                            <a:cs typeface="Arial" panose="020B0604020202020204" pitchFamily="34" charset="0"/>
                          </a:rPr>
                          <m:t>𝑋</m:t>
                        </m:r>
                      </m:e>
                      <m:sub>
                        <m:r>
                          <a:rPr lang="en-US" altLang="zh-CN" b="0" i="1" kern="100" smtClean="0">
                            <a:effectLst/>
                            <a:latin typeface="Cambria Math" panose="02040503050406030204" pitchFamily="18" charset="0"/>
                            <a:ea typeface="等线" panose="02010600030101010101" pitchFamily="2" charset="-122"/>
                            <a:cs typeface="Arial" panose="020B0604020202020204" pitchFamily="34" charset="0"/>
                          </a:rPr>
                          <m:t>2</m:t>
                        </m:r>
                      </m:sub>
                    </m:sSub>
                    <m:r>
                      <a:rPr lang="en-US" altLang="zh-CN" b="0" i="1" kern="100" smtClean="0">
                        <a:effectLst/>
                        <a:latin typeface="Cambria Math" panose="02040503050406030204" pitchFamily="18" charset="0"/>
                        <a:ea typeface="等线" panose="02010600030101010101" pitchFamily="2" charset="-122"/>
                        <a:cs typeface="Arial" panose="020B0604020202020204" pitchFamily="34" charset="0"/>
                      </a:rPr>
                      <m:t>, …,</m:t>
                    </m:r>
                    <m:sSub>
                      <m:sSubPr>
                        <m:ctrlPr>
                          <a:rPr lang="zh-CN" altLang="zh-CN" i="1" kern="100">
                            <a:latin typeface="Cambria Math" panose="02040503050406030204" pitchFamily="18" charset="0"/>
                            <a:ea typeface="Cambria Math" panose="02040503050406030204" pitchFamily="18" charset="0"/>
                            <a:cs typeface="Arial" panose="020B0604020202020204" pitchFamily="34" charset="0"/>
                          </a:rPr>
                        </m:ctrlPr>
                      </m:sSubPr>
                      <m:e>
                        <m:r>
                          <a:rPr lang="en-US" altLang="zh-CN" i="1" kern="100">
                            <a:latin typeface="Cambria Math" panose="02040503050406030204" pitchFamily="18" charset="0"/>
                            <a:cs typeface="Arial" panose="020B0604020202020204" pitchFamily="34" charset="0"/>
                          </a:rPr>
                          <m:t>𝑋</m:t>
                        </m:r>
                      </m:e>
                      <m:sub>
                        <m:r>
                          <a:rPr lang="en-US" altLang="zh-CN" b="0" i="1" kern="100" smtClean="0">
                            <a:latin typeface="Cambria Math" panose="02040503050406030204" pitchFamily="18" charset="0"/>
                            <a:cs typeface="Arial" panose="020B0604020202020204" pitchFamily="34" charset="0"/>
                          </a:rPr>
                          <m:t>𝑀</m:t>
                        </m:r>
                      </m:sub>
                    </m:sSub>
                  </m:oMath>
                </a14:m>
                <a:endParaRPr lang="en-US" altLang="zh-CN" dirty="0">
                  <a:latin typeface="Calibri" panose="020F0502020204030204" pitchFamily="34" charset="0"/>
                  <a:cs typeface="Calibri" panose="020F0502020204030204" pitchFamily="34" charset="0"/>
                </a:endParaRPr>
              </a:p>
            </p:txBody>
          </p:sp>
        </mc:Choice>
        <mc:Fallback xmlns="">
          <p:sp>
            <p:nvSpPr>
              <p:cNvPr id="8" name="内容占位符 2">
                <a:extLst>
                  <a:ext uri="{FF2B5EF4-FFF2-40B4-BE49-F238E27FC236}">
                    <a16:creationId xmlns:a16="http://schemas.microsoft.com/office/drawing/2014/main" id="{9EF4CA04-7F1C-5E4E-B8F1-CA16B55E1B5D}"/>
                  </a:ext>
                </a:extLst>
              </p:cNvPr>
              <p:cNvSpPr>
                <a:spLocks noGrp="1" noRot="1" noChangeAspect="1" noMove="1" noResize="1" noEditPoints="1" noAdjustHandles="1" noChangeArrowheads="1" noChangeShapeType="1" noTextEdit="1"/>
              </p:cNvSpPr>
              <p:nvPr>
                <p:ph idx="1"/>
              </p:nvPr>
            </p:nvSpPr>
            <p:spPr>
              <a:xfrm>
                <a:off x="644047" y="1015336"/>
                <a:ext cx="10515600" cy="5535776"/>
              </a:xfrm>
              <a:blipFill>
                <a:blip r:embed="rId3"/>
                <a:stretch>
                  <a:fillRect l="-1043" t="-1872"/>
                </a:stretch>
              </a:blipFill>
            </p:spPr>
            <p:txBody>
              <a:bodyPr/>
              <a:lstStyle/>
              <a:p>
                <a:r>
                  <a:rPr lang="zh-CN" altLang="en-US">
                    <a:noFill/>
                  </a:rPr>
                  <a:t> </a:t>
                </a:r>
              </a:p>
            </p:txBody>
          </p:sp>
        </mc:Fallback>
      </mc:AlternateContent>
      <p:sp>
        <p:nvSpPr>
          <p:cNvPr id="10" name="TextBox 54">
            <a:extLst>
              <a:ext uri="{FF2B5EF4-FFF2-40B4-BE49-F238E27FC236}">
                <a16:creationId xmlns:a16="http://schemas.microsoft.com/office/drawing/2014/main" id="{51EC6ACE-F212-7D46-8973-7AB3A02392CE}"/>
              </a:ext>
            </a:extLst>
          </p:cNvPr>
          <p:cNvSpPr txBox="1"/>
          <p:nvPr/>
        </p:nvSpPr>
        <p:spPr>
          <a:xfrm>
            <a:off x="1129664" y="5961920"/>
            <a:ext cx="9932671" cy="4616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1300">
                <a:solidFill>
                  <a:srgbClr val="344854"/>
                </a:solidFill>
                <a:latin typeface="Arial"/>
                <a:ea typeface="Arial"/>
                <a:cs typeface="Arial"/>
                <a:sym typeface="Arial"/>
              </a:defRPr>
            </a:lvl1pPr>
          </a:lstStyle>
          <a:p>
            <a:r>
              <a:rPr lang="en-US" sz="2400" dirty="0">
                <a:solidFill>
                  <a:schemeClr val="tx1"/>
                </a:solidFill>
                <a:latin typeface="Calibri" panose="020F0502020204030204" pitchFamily="34" charset="0"/>
                <a:cs typeface="Calibri" panose="020F0502020204030204" pitchFamily="34" charset="0"/>
              </a:rPr>
              <a:t>Figure 2. An illustration of organizations’ vertically distributed data.</a:t>
            </a:r>
          </a:p>
        </p:txBody>
      </p:sp>
      <p:pic>
        <p:nvPicPr>
          <p:cNvPr id="5" name="图片 4">
            <a:extLst>
              <a:ext uri="{FF2B5EF4-FFF2-40B4-BE49-F238E27FC236}">
                <a16:creationId xmlns:a16="http://schemas.microsoft.com/office/drawing/2014/main" id="{6BD71B4B-D09A-7EE0-1F9E-430760B6B7E8}"/>
              </a:ext>
            </a:extLst>
          </p:cNvPr>
          <p:cNvPicPr>
            <a:picLocks noChangeAspect="1"/>
          </p:cNvPicPr>
          <p:nvPr/>
        </p:nvPicPr>
        <p:blipFill>
          <a:blip r:embed="rId4"/>
          <a:stretch>
            <a:fillRect/>
          </a:stretch>
        </p:blipFill>
        <p:spPr>
          <a:xfrm>
            <a:off x="3653476" y="3352343"/>
            <a:ext cx="5068832" cy="2412362"/>
          </a:xfrm>
          <a:prstGeom prst="rect">
            <a:avLst/>
          </a:prstGeom>
        </p:spPr>
      </p:pic>
    </p:spTree>
    <p:extLst>
      <p:ext uri="{BB962C8B-B14F-4D97-AF65-F5344CB8AC3E}">
        <p14:creationId xmlns:p14="http://schemas.microsoft.com/office/powerpoint/2010/main" val="3417623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41628-1E6D-2249-A58B-8554CFB84B29}"/>
              </a:ext>
            </a:extLst>
          </p:cNvPr>
          <p:cNvSpPr>
            <a:spLocks noGrp="1"/>
          </p:cNvSpPr>
          <p:nvPr>
            <p:ph type="title"/>
          </p:nvPr>
        </p:nvSpPr>
        <p:spPr/>
        <p:txBody>
          <a:bodyPr/>
          <a:lstStyle/>
          <a:p>
            <a:r>
              <a:rPr lang="en-US" altLang="zh-CN" b="1" dirty="0"/>
              <a:t>Gradient Assisted Learning (</a:t>
            </a:r>
            <a:r>
              <a:rPr lang="en-US" b="1" dirty="0"/>
              <a:t>GAL)</a:t>
            </a:r>
          </a:p>
        </p:txBody>
      </p:sp>
      <p:sp>
        <p:nvSpPr>
          <p:cNvPr id="4" name="Slide Number Placeholder 3">
            <a:extLst>
              <a:ext uri="{FF2B5EF4-FFF2-40B4-BE49-F238E27FC236}">
                <a16:creationId xmlns:a16="http://schemas.microsoft.com/office/drawing/2014/main" id="{ED31432C-4F4D-2F48-A646-A312E2CC43D5}"/>
              </a:ext>
            </a:extLst>
          </p:cNvPr>
          <p:cNvSpPr>
            <a:spLocks noGrp="1"/>
          </p:cNvSpPr>
          <p:nvPr>
            <p:ph type="sldNum" sz="quarter" idx="12"/>
          </p:nvPr>
        </p:nvSpPr>
        <p:spPr/>
        <p:txBody>
          <a:bodyPr/>
          <a:lstStyle/>
          <a:p>
            <a:fld id="{E910BF48-74A5-3444-BFBF-2743B1A0D0E6}" type="slidenum">
              <a:rPr lang="en-US" smtClean="0"/>
              <a:t>5</a:t>
            </a:fld>
            <a:endParaRPr lang="en-US" dirty="0"/>
          </a:p>
        </p:txBody>
      </p:sp>
      <p:sp>
        <p:nvSpPr>
          <p:cNvPr id="8" name="内容占位符 2">
            <a:extLst>
              <a:ext uri="{FF2B5EF4-FFF2-40B4-BE49-F238E27FC236}">
                <a16:creationId xmlns:a16="http://schemas.microsoft.com/office/drawing/2014/main" id="{9EF4CA04-7F1C-5E4E-B8F1-CA16B55E1B5D}"/>
              </a:ext>
            </a:extLst>
          </p:cNvPr>
          <p:cNvSpPr>
            <a:spLocks noGrp="1"/>
          </p:cNvSpPr>
          <p:nvPr>
            <p:ph idx="1"/>
          </p:nvPr>
        </p:nvSpPr>
        <p:spPr>
          <a:xfrm>
            <a:off x="644047" y="1015336"/>
            <a:ext cx="10515600" cy="5535776"/>
          </a:xfrm>
        </p:spPr>
        <p:txBody>
          <a:bodyPr>
            <a:normAutofit/>
          </a:bodyPr>
          <a:lstStyle/>
          <a:p>
            <a:r>
              <a:rPr lang="en-US" altLang="zh-CN" b="1" dirty="0">
                <a:latin typeface="Calibri" panose="020F0502020204030204" pitchFamily="34" charset="0"/>
                <a:cs typeface="Calibri" panose="020F0502020204030204" pitchFamily="34" charset="0"/>
              </a:rPr>
              <a:t>Objectives</a:t>
            </a:r>
          </a:p>
          <a:p>
            <a:pPr lvl="1"/>
            <a:r>
              <a:rPr lang="en-US" altLang="zh-CN" dirty="0">
                <a:latin typeface="Calibri" panose="020F0502020204030204" pitchFamily="34" charset="0"/>
                <a:cs typeface="Calibri" panose="020F0502020204030204" pitchFamily="34" charset="0"/>
              </a:rPr>
              <a:t>Ideal case</a:t>
            </a:r>
          </a:p>
          <a:p>
            <a:pPr lvl="1"/>
            <a:endParaRPr lang="en-US" altLang="zh-CN" b="1" dirty="0">
              <a:latin typeface="Calibri" panose="020F0502020204030204" pitchFamily="34" charset="0"/>
              <a:cs typeface="Calibri" panose="020F0502020204030204" pitchFamily="34" charset="0"/>
            </a:endParaRPr>
          </a:p>
          <a:p>
            <a:pPr lvl="1"/>
            <a:endParaRPr lang="en-US" altLang="zh-CN" b="1" dirty="0">
              <a:latin typeface="Calibri" panose="020F0502020204030204" pitchFamily="34" charset="0"/>
              <a:cs typeface="Calibri" panose="020F0502020204030204" pitchFamily="34" charset="0"/>
            </a:endParaRPr>
          </a:p>
          <a:p>
            <a:pPr lvl="1"/>
            <a:r>
              <a:rPr lang="en-US" altLang="zh-CN" dirty="0">
                <a:latin typeface="Calibri" panose="020F0502020204030204" pitchFamily="34" charset="0"/>
                <a:cs typeface="Calibri" panose="020F0502020204030204" pitchFamily="34" charset="0"/>
              </a:rPr>
              <a:t>Without assistance</a:t>
            </a:r>
          </a:p>
          <a:p>
            <a:pPr marL="457200" lvl="1" indent="0">
              <a:buNone/>
            </a:pPr>
            <a:endParaRPr lang="en-US" altLang="zh-CN" dirty="0">
              <a:latin typeface="Calibri" panose="020F0502020204030204" pitchFamily="34" charset="0"/>
              <a:cs typeface="Calibri" panose="020F0502020204030204" pitchFamily="34" charset="0"/>
            </a:endParaRPr>
          </a:p>
          <a:p>
            <a:pPr marL="457200" lvl="1" indent="0">
              <a:buNone/>
            </a:pPr>
            <a:endParaRPr lang="en-US" altLang="zh-CN" dirty="0">
              <a:latin typeface="Calibri" panose="020F0502020204030204" pitchFamily="34" charset="0"/>
              <a:cs typeface="Calibri" panose="020F0502020204030204" pitchFamily="34" charset="0"/>
            </a:endParaRPr>
          </a:p>
          <a:p>
            <a:pPr lvl="1"/>
            <a:r>
              <a:rPr lang="en-US" altLang="zh-CN" dirty="0">
                <a:latin typeface="Calibri" panose="020F0502020204030204" pitchFamily="34" charset="0"/>
                <a:cs typeface="Calibri" panose="020F0502020204030204" pitchFamily="34" charset="0"/>
              </a:rPr>
              <a:t>Gradient assistance</a:t>
            </a:r>
          </a:p>
          <a:p>
            <a:pPr lvl="2"/>
            <a:r>
              <a:rPr lang="en-US" altLang="zh-CN" dirty="0">
                <a:latin typeface="Calibri" panose="020F0502020204030204" pitchFamily="34" charset="0"/>
                <a:cs typeface="Calibri" panose="020F0502020204030204" pitchFamily="34" charset="0"/>
              </a:rPr>
              <a:t>Our objective</a:t>
            </a:r>
          </a:p>
          <a:p>
            <a:pPr lvl="1"/>
            <a:endParaRPr lang="en-US" altLang="zh-CN" dirty="0">
              <a:latin typeface="Calibri" panose="020F0502020204030204" pitchFamily="34" charset="0"/>
              <a:cs typeface="Calibri" panose="020F0502020204030204" pitchFamily="34" charset="0"/>
            </a:endParaRPr>
          </a:p>
          <a:p>
            <a:pPr marL="457200" lvl="1" indent="0">
              <a:buNone/>
            </a:pPr>
            <a:endParaRPr lang="en-US" altLang="zh-CN" dirty="0">
              <a:latin typeface="Calibri" panose="020F0502020204030204" pitchFamily="34" charset="0"/>
              <a:cs typeface="Calibri" panose="020F0502020204030204" pitchFamily="34" charset="0"/>
            </a:endParaRPr>
          </a:p>
          <a:p>
            <a:pPr lvl="2"/>
            <a:r>
              <a:rPr lang="en-US" altLang="zh-CN" dirty="0">
                <a:latin typeface="Calibri" panose="020F0502020204030204" pitchFamily="34" charset="0"/>
                <a:cs typeface="Calibri" panose="020F0502020204030204" pitchFamily="34" charset="0"/>
              </a:rPr>
              <a:t>Pseudo-residuals</a:t>
            </a:r>
          </a:p>
          <a:p>
            <a:pPr lvl="1"/>
            <a:endParaRPr lang="en-US" altLang="zh-CN" dirty="0">
              <a:latin typeface="Calibri" panose="020F0502020204030204" pitchFamily="34" charset="0"/>
              <a:cs typeface="Calibri" panose="020F0502020204030204" pitchFamily="34" charset="0"/>
            </a:endParaRPr>
          </a:p>
          <a:p>
            <a:pPr lvl="1"/>
            <a:endParaRPr lang="en-US" altLang="zh-CN" dirty="0">
              <a:latin typeface="Calibri" panose="020F0502020204030204" pitchFamily="34" charset="0"/>
              <a:cs typeface="Calibri" panose="020F0502020204030204" pitchFamily="34" charset="0"/>
            </a:endParaRPr>
          </a:p>
        </p:txBody>
      </p:sp>
      <p:pic>
        <p:nvPicPr>
          <p:cNvPr id="6" name="图片 5">
            <a:extLst>
              <a:ext uri="{FF2B5EF4-FFF2-40B4-BE49-F238E27FC236}">
                <a16:creationId xmlns:a16="http://schemas.microsoft.com/office/drawing/2014/main" id="{31081062-8614-6DE9-2C30-5D0B56048FCA}"/>
              </a:ext>
            </a:extLst>
          </p:cNvPr>
          <p:cNvPicPr>
            <a:picLocks noChangeAspect="1"/>
          </p:cNvPicPr>
          <p:nvPr/>
        </p:nvPicPr>
        <p:blipFill>
          <a:blip r:embed="rId3"/>
          <a:stretch>
            <a:fillRect/>
          </a:stretch>
        </p:blipFill>
        <p:spPr>
          <a:xfrm>
            <a:off x="4119042" y="3093441"/>
            <a:ext cx="3814262" cy="671117"/>
          </a:xfrm>
          <a:prstGeom prst="rect">
            <a:avLst/>
          </a:prstGeom>
        </p:spPr>
      </p:pic>
      <p:pic>
        <p:nvPicPr>
          <p:cNvPr id="9" name="图片 8">
            <a:extLst>
              <a:ext uri="{FF2B5EF4-FFF2-40B4-BE49-F238E27FC236}">
                <a16:creationId xmlns:a16="http://schemas.microsoft.com/office/drawing/2014/main" id="{36B32846-9F0C-281D-794B-8FAFDD954A28}"/>
              </a:ext>
            </a:extLst>
          </p:cNvPr>
          <p:cNvPicPr>
            <a:picLocks noChangeAspect="1"/>
          </p:cNvPicPr>
          <p:nvPr/>
        </p:nvPicPr>
        <p:blipFill>
          <a:blip r:embed="rId4"/>
          <a:stretch>
            <a:fillRect/>
          </a:stretch>
        </p:blipFill>
        <p:spPr>
          <a:xfrm>
            <a:off x="4119042" y="2015233"/>
            <a:ext cx="3565609" cy="524787"/>
          </a:xfrm>
          <a:prstGeom prst="rect">
            <a:avLst/>
          </a:prstGeom>
        </p:spPr>
      </p:pic>
      <p:pic>
        <p:nvPicPr>
          <p:cNvPr id="14" name="图片 13">
            <a:extLst>
              <a:ext uri="{FF2B5EF4-FFF2-40B4-BE49-F238E27FC236}">
                <a16:creationId xmlns:a16="http://schemas.microsoft.com/office/drawing/2014/main" id="{41C28A9D-C548-DED1-3F0B-C45209020AD4}"/>
              </a:ext>
            </a:extLst>
          </p:cNvPr>
          <p:cNvPicPr>
            <a:picLocks noChangeAspect="1"/>
          </p:cNvPicPr>
          <p:nvPr/>
        </p:nvPicPr>
        <p:blipFill>
          <a:blip r:embed="rId5"/>
          <a:stretch>
            <a:fillRect/>
          </a:stretch>
        </p:blipFill>
        <p:spPr>
          <a:xfrm>
            <a:off x="3242635" y="4583783"/>
            <a:ext cx="6414713" cy="826302"/>
          </a:xfrm>
          <a:prstGeom prst="rect">
            <a:avLst/>
          </a:prstGeom>
        </p:spPr>
      </p:pic>
      <p:pic>
        <p:nvPicPr>
          <p:cNvPr id="15" name="图片 14">
            <a:extLst>
              <a:ext uri="{FF2B5EF4-FFF2-40B4-BE49-F238E27FC236}">
                <a16:creationId xmlns:a16="http://schemas.microsoft.com/office/drawing/2014/main" id="{5358E36D-9E99-398E-9F66-8F48F0D70F38}"/>
              </a:ext>
            </a:extLst>
          </p:cNvPr>
          <p:cNvPicPr>
            <a:picLocks noChangeAspect="1"/>
          </p:cNvPicPr>
          <p:nvPr/>
        </p:nvPicPr>
        <p:blipFill>
          <a:blip r:embed="rId6"/>
          <a:stretch>
            <a:fillRect/>
          </a:stretch>
        </p:blipFill>
        <p:spPr>
          <a:xfrm>
            <a:off x="4896811" y="5725342"/>
            <a:ext cx="2386094" cy="593049"/>
          </a:xfrm>
          <a:prstGeom prst="rect">
            <a:avLst/>
          </a:prstGeom>
        </p:spPr>
      </p:pic>
    </p:spTree>
    <p:extLst>
      <p:ext uri="{BB962C8B-B14F-4D97-AF65-F5344CB8AC3E}">
        <p14:creationId xmlns:p14="http://schemas.microsoft.com/office/powerpoint/2010/main" val="1723605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41628-1E6D-2249-A58B-8554CFB84B29}"/>
              </a:ext>
            </a:extLst>
          </p:cNvPr>
          <p:cNvSpPr>
            <a:spLocks noGrp="1"/>
          </p:cNvSpPr>
          <p:nvPr>
            <p:ph type="title"/>
          </p:nvPr>
        </p:nvSpPr>
        <p:spPr/>
        <p:txBody>
          <a:bodyPr/>
          <a:lstStyle/>
          <a:p>
            <a:r>
              <a:rPr lang="en-US" altLang="zh-CN" b="1" dirty="0"/>
              <a:t>Gradient Assisted Learning (</a:t>
            </a:r>
            <a:r>
              <a:rPr lang="en-US" b="1" dirty="0"/>
              <a:t>GAL)</a:t>
            </a:r>
          </a:p>
        </p:txBody>
      </p:sp>
      <p:sp>
        <p:nvSpPr>
          <p:cNvPr id="4" name="Slide Number Placeholder 3">
            <a:extLst>
              <a:ext uri="{FF2B5EF4-FFF2-40B4-BE49-F238E27FC236}">
                <a16:creationId xmlns:a16="http://schemas.microsoft.com/office/drawing/2014/main" id="{ED31432C-4F4D-2F48-A646-A312E2CC43D5}"/>
              </a:ext>
            </a:extLst>
          </p:cNvPr>
          <p:cNvSpPr>
            <a:spLocks noGrp="1"/>
          </p:cNvSpPr>
          <p:nvPr>
            <p:ph type="sldNum" sz="quarter" idx="12"/>
          </p:nvPr>
        </p:nvSpPr>
        <p:spPr/>
        <p:txBody>
          <a:bodyPr/>
          <a:lstStyle/>
          <a:p>
            <a:fld id="{E910BF48-74A5-3444-BFBF-2743B1A0D0E6}" type="slidenum">
              <a:rPr lang="en-US" smtClean="0"/>
              <a:t>6</a:t>
            </a:fld>
            <a:endParaRPr lang="en-US" dirty="0"/>
          </a:p>
        </p:txBody>
      </p:sp>
      <p:sp>
        <p:nvSpPr>
          <p:cNvPr id="8" name="内容占位符 2">
            <a:extLst>
              <a:ext uri="{FF2B5EF4-FFF2-40B4-BE49-F238E27FC236}">
                <a16:creationId xmlns:a16="http://schemas.microsoft.com/office/drawing/2014/main" id="{9EF4CA04-7F1C-5E4E-B8F1-CA16B55E1B5D}"/>
              </a:ext>
            </a:extLst>
          </p:cNvPr>
          <p:cNvSpPr>
            <a:spLocks noGrp="1"/>
          </p:cNvSpPr>
          <p:nvPr>
            <p:ph idx="1"/>
          </p:nvPr>
        </p:nvSpPr>
        <p:spPr>
          <a:xfrm>
            <a:off x="644047" y="1015336"/>
            <a:ext cx="10515600" cy="5535776"/>
          </a:xfrm>
        </p:spPr>
        <p:txBody>
          <a:bodyPr>
            <a:normAutofit/>
          </a:bodyPr>
          <a:lstStyle/>
          <a:p>
            <a:r>
              <a:rPr lang="en-US" altLang="zh-CN" b="1" dirty="0">
                <a:latin typeface="Calibri" panose="020F0502020204030204" pitchFamily="34" charset="0"/>
                <a:cs typeface="Calibri" panose="020F0502020204030204" pitchFamily="34" charset="0"/>
              </a:rPr>
              <a:t>The GAL algorithm</a:t>
            </a:r>
          </a:p>
          <a:p>
            <a:pPr lvl="1"/>
            <a:r>
              <a:rPr lang="en-US" altLang="zh-CN" dirty="0">
                <a:latin typeface="Calibri" panose="020F0502020204030204" pitchFamily="34" charset="0"/>
                <a:cs typeface="Calibri" panose="020F0502020204030204" pitchFamily="34" charset="0"/>
              </a:rPr>
              <a:t>Asymptotic convergence analysis</a:t>
            </a:r>
          </a:p>
          <a:p>
            <a:pPr lvl="1"/>
            <a:r>
              <a:rPr lang="en-US" altLang="zh-CN" dirty="0">
                <a:latin typeface="Calibri" panose="020F0502020204030204" pitchFamily="34" charset="0"/>
                <a:cs typeface="Calibri" panose="020F0502020204030204" pitchFamily="34" charset="0"/>
              </a:rPr>
              <a:t>Reduce to the standard gradient boosting algorithm when there is only one organization</a:t>
            </a:r>
          </a:p>
        </p:txBody>
      </p:sp>
      <p:sp>
        <p:nvSpPr>
          <p:cNvPr id="10" name="TextBox 54">
            <a:extLst>
              <a:ext uri="{FF2B5EF4-FFF2-40B4-BE49-F238E27FC236}">
                <a16:creationId xmlns:a16="http://schemas.microsoft.com/office/drawing/2014/main" id="{51EC6ACE-F212-7D46-8973-7AB3A02392CE}"/>
              </a:ext>
            </a:extLst>
          </p:cNvPr>
          <p:cNvSpPr txBox="1"/>
          <p:nvPr/>
        </p:nvSpPr>
        <p:spPr>
          <a:xfrm>
            <a:off x="1129664" y="6192752"/>
            <a:ext cx="9932671" cy="4616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1300">
                <a:solidFill>
                  <a:srgbClr val="344854"/>
                </a:solidFill>
                <a:latin typeface="Arial"/>
                <a:ea typeface="Arial"/>
                <a:cs typeface="Arial"/>
                <a:sym typeface="Arial"/>
              </a:defRPr>
            </a:lvl1pPr>
          </a:lstStyle>
          <a:p>
            <a:r>
              <a:rPr lang="en-US" sz="2400" dirty="0">
                <a:solidFill>
                  <a:schemeClr val="tx1"/>
                </a:solidFill>
                <a:latin typeface="Calibri" panose="020F0502020204030204" pitchFamily="34" charset="0"/>
                <a:cs typeface="Calibri" panose="020F0502020204030204" pitchFamily="34" charset="0"/>
              </a:rPr>
              <a:t>Figure 3. Learning and Prediction Stages for Gradient Assisted Learning (GAL).</a:t>
            </a:r>
          </a:p>
        </p:txBody>
      </p:sp>
      <p:pic>
        <p:nvPicPr>
          <p:cNvPr id="5" name="图片 4">
            <a:extLst>
              <a:ext uri="{FF2B5EF4-FFF2-40B4-BE49-F238E27FC236}">
                <a16:creationId xmlns:a16="http://schemas.microsoft.com/office/drawing/2014/main" id="{D842A7CA-0ED4-ACBD-6B5B-219666B64D19}"/>
              </a:ext>
            </a:extLst>
          </p:cNvPr>
          <p:cNvPicPr>
            <a:picLocks noChangeAspect="1"/>
          </p:cNvPicPr>
          <p:nvPr/>
        </p:nvPicPr>
        <p:blipFill>
          <a:blip r:embed="rId3"/>
          <a:stretch>
            <a:fillRect/>
          </a:stretch>
        </p:blipFill>
        <p:spPr>
          <a:xfrm>
            <a:off x="0" y="2762624"/>
            <a:ext cx="12192000" cy="3430128"/>
          </a:xfrm>
          <a:prstGeom prst="rect">
            <a:avLst/>
          </a:prstGeom>
        </p:spPr>
      </p:pic>
    </p:spTree>
    <p:extLst>
      <p:ext uri="{BB962C8B-B14F-4D97-AF65-F5344CB8AC3E}">
        <p14:creationId xmlns:p14="http://schemas.microsoft.com/office/powerpoint/2010/main" val="9337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55969-C172-F142-BCC2-EAA8B2BF3DAE}"/>
              </a:ext>
            </a:extLst>
          </p:cNvPr>
          <p:cNvSpPr>
            <a:spLocks noGrp="1"/>
          </p:cNvSpPr>
          <p:nvPr>
            <p:ph type="title"/>
          </p:nvPr>
        </p:nvSpPr>
        <p:spPr/>
        <p:txBody>
          <a:bodyPr/>
          <a:lstStyle/>
          <a:p>
            <a:r>
              <a:rPr lang="en-US" b="1" dirty="0"/>
              <a:t>Experiments</a:t>
            </a:r>
          </a:p>
        </p:txBody>
      </p:sp>
      <p:sp>
        <p:nvSpPr>
          <p:cNvPr id="4" name="Slide Number Placeholder 3">
            <a:extLst>
              <a:ext uri="{FF2B5EF4-FFF2-40B4-BE49-F238E27FC236}">
                <a16:creationId xmlns:a16="http://schemas.microsoft.com/office/drawing/2014/main" id="{B9E8714D-41FE-334C-8A2E-EEE2E30C5E99}"/>
              </a:ext>
            </a:extLst>
          </p:cNvPr>
          <p:cNvSpPr>
            <a:spLocks noGrp="1"/>
          </p:cNvSpPr>
          <p:nvPr>
            <p:ph type="sldNum" sz="quarter" idx="12"/>
          </p:nvPr>
        </p:nvSpPr>
        <p:spPr/>
        <p:txBody>
          <a:bodyPr/>
          <a:lstStyle/>
          <a:p>
            <a:fld id="{E910BF48-74A5-3444-BFBF-2743B1A0D0E6}" type="slidenum">
              <a:rPr lang="en-US" smtClean="0"/>
              <a:t>7</a:t>
            </a:fld>
            <a:endParaRPr lang="en-US"/>
          </a:p>
        </p:txBody>
      </p:sp>
      <p:sp>
        <p:nvSpPr>
          <p:cNvPr id="3" name="内容占位符 2">
            <a:extLst>
              <a:ext uri="{FF2B5EF4-FFF2-40B4-BE49-F238E27FC236}">
                <a16:creationId xmlns:a16="http://schemas.microsoft.com/office/drawing/2014/main" id="{CA5C721C-5C04-6B16-F2FD-622E5F48AF99}"/>
              </a:ext>
            </a:extLst>
          </p:cNvPr>
          <p:cNvSpPr>
            <a:spLocks noGrp="1"/>
          </p:cNvSpPr>
          <p:nvPr>
            <p:ph idx="1"/>
          </p:nvPr>
        </p:nvSpPr>
        <p:spPr>
          <a:xfrm>
            <a:off x="644047" y="1015336"/>
            <a:ext cx="10515600" cy="5535776"/>
          </a:xfrm>
        </p:spPr>
        <p:txBody>
          <a:bodyPr>
            <a:normAutofit/>
          </a:bodyPr>
          <a:lstStyle/>
          <a:p>
            <a:r>
              <a:rPr lang="en-US" altLang="zh-CN" b="1" dirty="0">
                <a:latin typeface="Calibri" panose="020F0502020204030204" pitchFamily="34" charset="0"/>
                <a:cs typeface="Calibri" panose="020F0502020204030204" pitchFamily="34" charset="0"/>
              </a:rPr>
              <a:t>Model Autonomy</a:t>
            </a:r>
          </a:p>
          <a:p>
            <a:pPr lvl="1"/>
            <a:r>
              <a:rPr lang="en-US" altLang="zh-CN" dirty="0">
                <a:latin typeface="Calibri" panose="020F0502020204030204" pitchFamily="34" charset="0"/>
                <a:cs typeface="Calibri" panose="020F0502020204030204" pitchFamily="34" charset="0"/>
              </a:rPr>
              <a:t>An organization with little informative data and free choice of its local model (model autonomy) can leverage others' local data and models and even achieve near-oracle performance.</a:t>
            </a:r>
          </a:p>
        </p:txBody>
      </p:sp>
      <p:pic>
        <p:nvPicPr>
          <p:cNvPr id="8" name="图片 7">
            <a:extLst>
              <a:ext uri="{FF2B5EF4-FFF2-40B4-BE49-F238E27FC236}">
                <a16:creationId xmlns:a16="http://schemas.microsoft.com/office/drawing/2014/main" id="{393E8C84-1C89-AE67-390D-2D9E0F32958A}"/>
              </a:ext>
            </a:extLst>
          </p:cNvPr>
          <p:cNvPicPr>
            <a:picLocks noChangeAspect="1"/>
          </p:cNvPicPr>
          <p:nvPr/>
        </p:nvPicPr>
        <p:blipFill>
          <a:blip r:embed="rId3"/>
          <a:stretch>
            <a:fillRect/>
          </a:stretch>
        </p:blipFill>
        <p:spPr>
          <a:xfrm>
            <a:off x="931624" y="2698750"/>
            <a:ext cx="10325100" cy="3657600"/>
          </a:xfrm>
          <a:prstGeom prst="rect">
            <a:avLst/>
          </a:prstGeom>
        </p:spPr>
      </p:pic>
    </p:spTree>
    <p:extLst>
      <p:ext uri="{BB962C8B-B14F-4D97-AF65-F5344CB8AC3E}">
        <p14:creationId xmlns:p14="http://schemas.microsoft.com/office/powerpoint/2010/main" val="2817110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55969-C172-F142-BCC2-EAA8B2BF3DAE}"/>
              </a:ext>
            </a:extLst>
          </p:cNvPr>
          <p:cNvSpPr>
            <a:spLocks noGrp="1"/>
          </p:cNvSpPr>
          <p:nvPr>
            <p:ph type="title"/>
          </p:nvPr>
        </p:nvSpPr>
        <p:spPr/>
        <p:txBody>
          <a:bodyPr/>
          <a:lstStyle/>
          <a:p>
            <a:r>
              <a:rPr lang="en-US" b="1" dirty="0"/>
              <a:t>Experiments</a:t>
            </a:r>
          </a:p>
        </p:txBody>
      </p:sp>
      <p:sp>
        <p:nvSpPr>
          <p:cNvPr id="4" name="Slide Number Placeholder 3">
            <a:extLst>
              <a:ext uri="{FF2B5EF4-FFF2-40B4-BE49-F238E27FC236}">
                <a16:creationId xmlns:a16="http://schemas.microsoft.com/office/drawing/2014/main" id="{B9E8714D-41FE-334C-8A2E-EEE2E30C5E99}"/>
              </a:ext>
            </a:extLst>
          </p:cNvPr>
          <p:cNvSpPr>
            <a:spLocks noGrp="1"/>
          </p:cNvSpPr>
          <p:nvPr>
            <p:ph type="sldNum" sz="quarter" idx="12"/>
          </p:nvPr>
        </p:nvSpPr>
        <p:spPr/>
        <p:txBody>
          <a:bodyPr/>
          <a:lstStyle/>
          <a:p>
            <a:fld id="{E910BF48-74A5-3444-BFBF-2743B1A0D0E6}" type="slidenum">
              <a:rPr lang="en-US" smtClean="0"/>
              <a:t>8</a:t>
            </a:fld>
            <a:endParaRPr lang="en-US"/>
          </a:p>
        </p:txBody>
      </p:sp>
      <p:sp>
        <p:nvSpPr>
          <p:cNvPr id="3" name="内容占位符 2">
            <a:extLst>
              <a:ext uri="{FF2B5EF4-FFF2-40B4-BE49-F238E27FC236}">
                <a16:creationId xmlns:a16="http://schemas.microsoft.com/office/drawing/2014/main" id="{CA5C721C-5C04-6B16-F2FD-622E5F48AF99}"/>
              </a:ext>
            </a:extLst>
          </p:cNvPr>
          <p:cNvSpPr>
            <a:spLocks noGrp="1"/>
          </p:cNvSpPr>
          <p:nvPr>
            <p:ph idx="1"/>
          </p:nvPr>
        </p:nvSpPr>
        <p:spPr>
          <a:xfrm>
            <a:off x="644047" y="1015336"/>
            <a:ext cx="10515600" cy="5535776"/>
          </a:xfrm>
        </p:spPr>
        <p:txBody>
          <a:bodyPr>
            <a:normAutofit/>
          </a:bodyPr>
          <a:lstStyle/>
          <a:p>
            <a:r>
              <a:rPr lang="en-US" altLang="zh-CN" b="1" dirty="0">
                <a:latin typeface="Calibri" panose="020F0502020204030204" pitchFamily="34" charset="0"/>
                <a:cs typeface="Calibri" panose="020F0502020204030204" pitchFamily="34" charset="0"/>
              </a:rPr>
              <a:t>Comparison with Assisted Learning (AL)</a:t>
            </a:r>
          </a:p>
        </p:txBody>
      </p:sp>
      <p:pic>
        <p:nvPicPr>
          <p:cNvPr id="6" name="图片 5">
            <a:extLst>
              <a:ext uri="{FF2B5EF4-FFF2-40B4-BE49-F238E27FC236}">
                <a16:creationId xmlns:a16="http://schemas.microsoft.com/office/drawing/2014/main" id="{905E554C-AF25-83CA-4B18-A10439FF83DB}"/>
              </a:ext>
            </a:extLst>
          </p:cNvPr>
          <p:cNvPicPr>
            <a:picLocks noChangeAspect="1"/>
          </p:cNvPicPr>
          <p:nvPr/>
        </p:nvPicPr>
        <p:blipFill>
          <a:blip r:embed="rId3"/>
          <a:stretch>
            <a:fillRect/>
          </a:stretch>
        </p:blipFill>
        <p:spPr>
          <a:xfrm>
            <a:off x="2166953" y="1497482"/>
            <a:ext cx="7815247" cy="4164947"/>
          </a:xfrm>
          <a:prstGeom prst="rect">
            <a:avLst/>
          </a:prstGeom>
        </p:spPr>
      </p:pic>
      <mc:AlternateContent xmlns:mc="http://schemas.openxmlformats.org/markup-compatibility/2006" xmlns:a14="http://schemas.microsoft.com/office/drawing/2010/main">
        <mc:Choice Requires="a14">
          <p:sp>
            <p:nvSpPr>
              <p:cNvPr id="7" name="TextBox 54">
                <a:extLst>
                  <a:ext uri="{FF2B5EF4-FFF2-40B4-BE49-F238E27FC236}">
                    <a16:creationId xmlns:a16="http://schemas.microsoft.com/office/drawing/2014/main" id="{A6964BBE-0F63-0E3C-127E-6BC2F857A88B}"/>
                  </a:ext>
                </a:extLst>
              </p:cNvPr>
              <p:cNvSpPr txBox="1"/>
              <p:nvPr/>
            </p:nvSpPr>
            <p:spPr>
              <a:xfrm>
                <a:off x="1" y="5691272"/>
                <a:ext cx="12191999" cy="830997"/>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wrap="square" lIns="45719" rIns="45719">
                <a:spAutoFit/>
              </a:bodyPr>
              <a:lstStyle>
                <a:lvl1pPr algn="ctr">
                  <a:defRPr sz="1300">
                    <a:solidFill>
                      <a:srgbClr val="344854"/>
                    </a:solidFill>
                    <a:latin typeface="Arial"/>
                    <a:ea typeface="Arial"/>
                    <a:cs typeface="Arial"/>
                    <a:sym typeface="Arial"/>
                  </a:defRPr>
                </a:lvl1pPr>
              </a:lstStyle>
              <a:p>
                <a:r>
                  <a:rPr lang="en-US" sz="2400" dirty="0">
                    <a:solidFill>
                      <a:schemeClr val="tx1"/>
                    </a:solidFill>
                    <a:latin typeface="Calibri" panose="020F0502020204030204" pitchFamily="34" charset="0"/>
                    <a:cs typeface="Calibri" panose="020F0502020204030204" pitchFamily="34" charset="0"/>
                  </a:rPr>
                  <a:t>Figure 4. Results of the CIFAR10 (a-c) (</a:t>
                </a:r>
                <a14:m>
                  <m:oMath xmlns:m="http://schemas.openxmlformats.org/officeDocument/2006/math">
                    <m:r>
                      <a:rPr lang="en-US" altLang="zh-CN" sz="2400" b="0" i="1" kern="100" smtClean="0">
                        <a:solidFill>
                          <a:schemeClr val="tx1"/>
                        </a:solidFill>
                        <a:latin typeface="Cambria Math" panose="02040503050406030204" pitchFamily="18" charset="0"/>
                        <a:cs typeface="Arial" panose="020B0604020202020204" pitchFamily="34" charset="0"/>
                      </a:rPr>
                      <m:t>𝑀</m:t>
                    </m:r>
                    <m:r>
                      <a:rPr lang="en-US" altLang="zh-CN" sz="2400" b="0" i="1" kern="100" smtClean="0">
                        <a:solidFill>
                          <a:schemeClr val="tx1"/>
                        </a:solidFill>
                        <a:latin typeface="Cambria Math" panose="02040503050406030204" pitchFamily="18" charset="0"/>
                        <a:cs typeface="Arial" panose="020B0604020202020204" pitchFamily="34" charset="0"/>
                      </a:rPr>
                      <m:t>=8</m:t>
                    </m:r>
                  </m:oMath>
                </a14:m>
                <a:r>
                  <a:rPr lang="en-US" sz="2400" dirty="0">
                    <a:solidFill>
                      <a:schemeClr val="tx1"/>
                    </a:solidFill>
                    <a:latin typeface="Calibri" panose="020F0502020204030204" pitchFamily="34" charset="0"/>
                    <a:cs typeface="Calibri" panose="020F0502020204030204" pitchFamily="34" charset="0"/>
                  </a:rPr>
                  <a:t>) and MIMICL (d-f) (</a:t>
                </a:r>
                <a14:m>
                  <m:oMath xmlns:m="http://schemas.openxmlformats.org/officeDocument/2006/math">
                    <m:r>
                      <a:rPr lang="en-US" altLang="zh-CN" sz="2400" i="1" kern="100">
                        <a:solidFill>
                          <a:schemeClr val="tx1"/>
                        </a:solidFill>
                        <a:latin typeface="Cambria Math" panose="02040503050406030204" pitchFamily="18" charset="0"/>
                        <a:cs typeface="Arial" panose="020B0604020202020204" pitchFamily="34" charset="0"/>
                      </a:rPr>
                      <m:t>𝑀</m:t>
                    </m:r>
                    <m:r>
                      <a:rPr lang="en-US" altLang="zh-CN" sz="2400" i="1" kern="100">
                        <a:solidFill>
                          <a:schemeClr val="tx1"/>
                        </a:solidFill>
                        <a:latin typeface="Cambria Math" panose="02040503050406030204" pitchFamily="18" charset="0"/>
                        <a:cs typeface="Arial" panose="020B0604020202020204" pitchFamily="34" charset="0"/>
                      </a:rPr>
                      <m:t>=4</m:t>
                    </m:r>
                  </m:oMath>
                </a14:m>
                <a:r>
                  <a:rPr lang="en-US" sz="2400" dirty="0">
                    <a:solidFill>
                      <a:schemeClr val="tx1"/>
                    </a:solidFill>
                    <a:latin typeface="Calibri" panose="020F0502020204030204" pitchFamily="34" charset="0"/>
                    <a:cs typeface="Calibri" panose="020F0502020204030204" pitchFamily="34" charset="0"/>
                  </a:rPr>
                  <a:t>) datasets. GAL significantly outperforms ‘Alone’ and ‘AL’ and performs close to the centralized baselines. </a:t>
                </a:r>
              </a:p>
            </p:txBody>
          </p:sp>
        </mc:Choice>
        <mc:Fallback xmlns="">
          <p:sp>
            <p:nvSpPr>
              <p:cNvPr id="7" name="TextBox 54">
                <a:extLst>
                  <a:ext uri="{FF2B5EF4-FFF2-40B4-BE49-F238E27FC236}">
                    <a16:creationId xmlns:a16="http://schemas.microsoft.com/office/drawing/2014/main" id="{A6964BBE-0F63-0E3C-127E-6BC2F857A88B}"/>
                  </a:ext>
                </a:extLst>
              </p:cNvPr>
              <p:cNvSpPr txBox="1">
                <a:spLocks noRot="1" noChangeAspect="1" noMove="1" noResize="1" noEditPoints="1" noAdjustHandles="1" noChangeArrowheads="1" noChangeShapeType="1" noTextEdit="1"/>
              </p:cNvSpPr>
              <p:nvPr/>
            </p:nvSpPr>
            <p:spPr>
              <a:xfrm>
                <a:off x="1" y="5691272"/>
                <a:ext cx="12191999" cy="830997"/>
              </a:xfrm>
              <a:prstGeom prst="rect">
                <a:avLst/>
              </a:prstGeom>
              <a:blipFill>
                <a:blip r:embed="rId4"/>
                <a:stretch>
                  <a:fillRect t="-5882" b="-16176"/>
                </a:stretch>
              </a:blip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lang="zh-CN" altLang="en-US">
                    <a:noFill/>
                  </a:rPr>
                  <a:t> </a:t>
                </a:r>
              </a:p>
            </p:txBody>
          </p:sp>
        </mc:Fallback>
      </mc:AlternateContent>
    </p:spTree>
    <p:extLst>
      <p:ext uri="{BB962C8B-B14F-4D97-AF65-F5344CB8AC3E}">
        <p14:creationId xmlns:p14="http://schemas.microsoft.com/office/powerpoint/2010/main" val="2400426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55969-C172-F142-BCC2-EAA8B2BF3DAE}"/>
              </a:ext>
            </a:extLst>
          </p:cNvPr>
          <p:cNvSpPr>
            <a:spLocks noGrp="1"/>
          </p:cNvSpPr>
          <p:nvPr>
            <p:ph type="title"/>
          </p:nvPr>
        </p:nvSpPr>
        <p:spPr/>
        <p:txBody>
          <a:bodyPr/>
          <a:lstStyle/>
          <a:p>
            <a:r>
              <a:rPr lang="en-US" b="1" dirty="0"/>
              <a:t>Experiments</a:t>
            </a:r>
          </a:p>
        </p:txBody>
      </p:sp>
      <p:sp>
        <p:nvSpPr>
          <p:cNvPr id="4" name="Slide Number Placeholder 3">
            <a:extLst>
              <a:ext uri="{FF2B5EF4-FFF2-40B4-BE49-F238E27FC236}">
                <a16:creationId xmlns:a16="http://schemas.microsoft.com/office/drawing/2014/main" id="{B9E8714D-41FE-334C-8A2E-EEE2E30C5E99}"/>
              </a:ext>
            </a:extLst>
          </p:cNvPr>
          <p:cNvSpPr>
            <a:spLocks noGrp="1"/>
          </p:cNvSpPr>
          <p:nvPr>
            <p:ph type="sldNum" sz="quarter" idx="12"/>
          </p:nvPr>
        </p:nvSpPr>
        <p:spPr/>
        <p:txBody>
          <a:bodyPr/>
          <a:lstStyle/>
          <a:p>
            <a:fld id="{E910BF48-74A5-3444-BFBF-2743B1A0D0E6}" type="slidenum">
              <a:rPr lang="en-US" smtClean="0"/>
              <a:t>9</a:t>
            </a:fld>
            <a:endParaRPr lang="en-US"/>
          </a:p>
        </p:txBody>
      </p:sp>
      <p:sp>
        <p:nvSpPr>
          <p:cNvPr id="3" name="内容占位符 2">
            <a:extLst>
              <a:ext uri="{FF2B5EF4-FFF2-40B4-BE49-F238E27FC236}">
                <a16:creationId xmlns:a16="http://schemas.microsoft.com/office/drawing/2014/main" id="{CA5C721C-5C04-6B16-F2FD-622E5F48AF99}"/>
              </a:ext>
            </a:extLst>
          </p:cNvPr>
          <p:cNvSpPr>
            <a:spLocks noGrp="1"/>
          </p:cNvSpPr>
          <p:nvPr>
            <p:ph idx="1"/>
          </p:nvPr>
        </p:nvSpPr>
        <p:spPr>
          <a:xfrm>
            <a:off x="644047" y="1015336"/>
            <a:ext cx="10515600" cy="5535776"/>
          </a:xfrm>
        </p:spPr>
        <p:txBody>
          <a:bodyPr>
            <a:normAutofit/>
          </a:bodyPr>
          <a:lstStyle/>
          <a:p>
            <a:r>
              <a:rPr lang="en-US" altLang="zh-CN" b="1" dirty="0">
                <a:latin typeface="Calibri" panose="020F0502020204030204" pitchFamily="34" charset="0"/>
                <a:cs typeface="Calibri" panose="020F0502020204030204" pitchFamily="34" charset="0"/>
              </a:rPr>
              <a:t>Case Studies</a:t>
            </a:r>
          </a:p>
          <a:p>
            <a:pPr lvl="1"/>
            <a:r>
              <a:rPr lang="en-US" altLang="zh-CN" dirty="0">
                <a:latin typeface="Calibri" panose="020F0502020204030204" pitchFamily="34" charset="0"/>
                <a:cs typeface="Calibri" panose="020F0502020204030204" pitchFamily="34" charset="0"/>
              </a:rPr>
              <a:t>Deep Model Sharing</a:t>
            </a:r>
          </a:p>
          <a:p>
            <a:pPr lvl="1"/>
            <a:r>
              <a:rPr lang="en-US" altLang="zh-CN" dirty="0">
                <a:latin typeface="Calibri" panose="020F0502020204030204" pitchFamily="34" charset="0"/>
                <a:cs typeface="Calibri" panose="020F0502020204030204" pitchFamily="34" charset="0"/>
              </a:rPr>
              <a:t>Three-dimensional object recognition</a:t>
            </a:r>
          </a:p>
          <a:p>
            <a:pPr lvl="1"/>
            <a:r>
              <a:rPr lang="en-US" altLang="zh-CN" dirty="0">
                <a:latin typeface="Calibri" panose="020F0502020204030204" pitchFamily="34" charset="0"/>
                <a:cs typeface="Calibri" panose="020F0502020204030204" pitchFamily="34" charset="0"/>
              </a:rPr>
              <a:t>Medical time series forecasting</a:t>
            </a:r>
          </a:p>
        </p:txBody>
      </p:sp>
      <p:pic>
        <p:nvPicPr>
          <p:cNvPr id="6" name="图片 5">
            <a:extLst>
              <a:ext uri="{FF2B5EF4-FFF2-40B4-BE49-F238E27FC236}">
                <a16:creationId xmlns:a16="http://schemas.microsoft.com/office/drawing/2014/main" id="{E624BE78-99F1-D72C-4738-F3023CD01CF1}"/>
              </a:ext>
            </a:extLst>
          </p:cNvPr>
          <p:cNvPicPr>
            <a:picLocks noChangeAspect="1"/>
          </p:cNvPicPr>
          <p:nvPr/>
        </p:nvPicPr>
        <p:blipFill>
          <a:blip r:embed="rId3"/>
          <a:stretch>
            <a:fillRect/>
          </a:stretch>
        </p:blipFill>
        <p:spPr>
          <a:xfrm>
            <a:off x="1252537" y="3294146"/>
            <a:ext cx="9686925" cy="2724150"/>
          </a:xfrm>
          <a:prstGeom prst="rect">
            <a:avLst/>
          </a:prstGeom>
        </p:spPr>
      </p:pic>
    </p:spTree>
    <p:extLst>
      <p:ext uri="{BB962C8B-B14F-4D97-AF65-F5344CB8AC3E}">
        <p14:creationId xmlns:p14="http://schemas.microsoft.com/office/powerpoint/2010/main" val="7621927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34792</TotalTime>
  <Words>1278</Words>
  <Application>Microsoft Office PowerPoint</Application>
  <PresentationFormat>宽屏</PresentationFormat>
  <Paragraphs>135</Paragraphs>
  <Slides>11</Slides>
  <Notes>11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11</vt:i4>
      </vt:variant>
    </vt:vector>
  </HeadingPairs>
  <TitlesOfParts>
    <vt:vector size="17" baseType="lpstr">
      <vt:lpstr>Arial</vt:lpstr>
      <vt:lpstr>Calibri</vt:lpstr>
      <vt:lpstr>Calibri Light</vt:lpstr>
      <vt:lpstr>Cambria Math</vt:lpstr>
      <vt:lpstr>Times New Roman</vt:lpstr>
      <vt:lpstr>Office Theme</vt:lpstr>
      <vt:lpstr>GAL: Gradient Assisted Learning for Decentralized Multi-Organization Collaborations</vt:lpstr>
      <vt:lpstr>Overview</vt:lpstr>
      <vt:lpstr>Motivation</vt:lpstr>
      <vt:lpstr>Gradient Assisted Learning (GAL)</vt:lpstr>
      <vt:lpstr>Gradient Assisted Learning (GAL)</vt:lpstr>
      <vt:lpstr>Gradient Assisted Learning (GAL)</vt:lpstr>
      <vt:lpstr>Experiments</vt:lpstr>
      <vt:lpstr>Experiments</vt:lpstr>
      <vt:lpstr>Experiments</vt:lpstr>
      <vt:lpstr>Conclusion</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Ding, Jie</dc:creator>
  <cp:lastModifiedBy>Enmao Diao</cp:lastModifiedBy>
  <cp:revision>1185</cp:revision>
  <cp:lastPrinted>2019-03-02T00:34:17Z</cp:lastPrinted>
  <dcterms:created xsi:type="dcterms:W3CDTF">2016-10-26T02:36:28Z</dcterms:created>
  <dcterms:modified xsi:type="dcterms:W3CDTF">2022-10-22T20:58:50Z</dcterms:modified>
</cp:coreProperties>
</file>