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1pPr>
    <a:lvl2pPr marL="0" marR="0" indent="326532"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2pPr>
    <a:lvl3pPr marL="0" marR="0" indent="653064"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3pPr>
    <a:lvl4pPr marL="0" marR="0" indent="979596"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4pPr>
    <a:lvl5pPr marL="0" marR="0" indent="1306128"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5pPr>
    <a:lvl6pPr marL="0" marR="0" indent="1632661"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6pPr>
    <a:lvl7pPr marL="0" marR="0" indent="1959193"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7pPr>
    <a:lvl8pPr marL="0" marR="0" indent="2285725"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8pPr>
    <a:lvl9pPr marL="0" marR="0" indent="2612257"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77" autoAdjust="0"/>
    <p:restoredTop sz="94694"/>
  </p:normalViewPr>
  <p:slideViewPr>
    <p:cSldViewPr snapToGrid="0" snapToObjects="1">
      <p:cViewPr varScale="1">
        <p:scale>
          <a:sx n="47" d="100"/>
          <a:sy n="47" d="100"/>
        </p:scale>
        <p:origin x="22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633155" latinLnBrk="0">
      <a:defRPr sz="3400">
        <a:latin typeface="+mn-lt"/>
        <a:ea typeface="+mn-ea"/>
        <a:cs typeface="+mn-cs"/>
        <a:sym typeface="Calibri"/>
      </a:defRPr>
    </a:lvl1pPr>
    <a:lvl2pPr indent="228600" defTabSz="2633155" latinLnBrk="0">
      <a:defRPr sz="3400">
        <a:latin typeface="+mn-lt"/>
        <a:ea typeface="+mn-ea"/>
        <a:cs typeface="+mn-cs"/>
        <a:sym typeface="Calibri"/>
      </a:defRPr>
    </a:lvl2pPr>
    <a:lvl3pPr indent="457200" defTabSz="2633155" latinLnBrk="0">
      <a:defRPr sz="3400">
        <a:latin typeface="+mn-lt"/>
        <a:ea typeface="+mn-ea"/>
        <a:cs typeface="+mn-cs"/>
        <a:sym typeface="Calibri"/>
      </a:defRPr>
    </a:lvl3pPr>
    <a:lvl4pPr indent="685800" defTabSz="2633155" latinLnBrk="0">
      <a:defRPr sz="3400">
        <a:latin typeface="+mn-lt"/>
        <a:ea typeface="+mn-ea"/>
        <a:cs typeface="+mn-cs"/>
        <a:sym typeface="Calibri"/>
      </a:defRPr>
    </a:lvl4pPr>
    <a:lvl5pPr indent="914400" defTabSz="2633155" latinLnBrk="0">
      <a:defRPr sz="3400">
        <a:latin typeface="+mn-lt"/>
        <a:ea typeface="+mn-ea"/>
        <a:cs typeface="+mn-cs"/>
        <a:sym typeface="Calibri"/>
      </a:defRPr>
    </a:lvl5pPr>
    <a:lvl6pPr indent="1143000" defTabSz="2633155" latinLnBrk="0">
      <a:defRPr sz="3400">
        <a:latin typeface="+mn-lt"/>
        <a:ea typeface="+mn-ea"/>
        <a:cs typeface="+mn-cs"/>
        <a:sym typeface="Calibri"/>
      </a:defRPr>
    </a:lvl6pPr>
    <a:lvl7pPr indent="1371600" defTabSz="2633155" latinLnBrk="0">
      <a:defRPr sz="3400">
        <a:latin typeface="+mn-lt"/>
        <a:ea typeface="+mn-ea"/>
        <a:cs typeface="+mn-cs"/>
        <a:sym typeface="Calibri"/>
      </a:defRPr>
    </a:lvl7pPr>
    <a:lvl8pPr indent="1600200" defTabSz="2633155" latinLnBrk="0">
      <a:defRPr sz="3400">
        <a:latin typeface="+mn-lt"/>
        <a:ea typeface="+mn-ea"/>
        <a:cs typeface="+mn-cs"/>
        <a:sym typeface="Calibri"/>
      </a:defRPr>
    </a:lvl8pPr>
    <a:lvl9pPr indent="1828800" defTabSz="2633155" latinLnBrk="0">
      <a:defRPr sz="34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7250" y="685800"/>
            <a:ext cx="51435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5630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FB AI">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B AI Research ">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45920" y="294640"/>
            <a:ext cx="29626561" cy="4826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1645920" y="5120640"/>
            <a:ext cx="29626561" cy="168249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5910559" y="19756119"/>
            <a:ext cx="7680961" cy="1168401"/>
          </a:xfrm>
          <a:prstGeom prst="rect">
            <a:avLst/>
          </a:prstGeom>
          <a:ln w="12700">
            <a:miter lim="400000"/>
          </a:ln>
        </p:spPr>
        <p:txBody>
          <a:bodyPr wrap="none" lIns="45719" rIns="45719" anchor="ctr">
            <a:spAutoFit/>
          </a:bodyPr>
          <a:lstStyle>
            <a:lvl1pPr algn="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1pPr>
      <a:lvl2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2pPr>
      <a:lvl3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3pPr>
      <a:lvl4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4pPr>
      <a:lvl5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5pPr>
      <a:lvl6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6pPr>
      <a:lvl7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7pPr>
      <a:lvl8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8pPr>
      <a:lvl9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9pPr>
    </p:titleStyle>
    <p:bodyStyle>
      <a:lvl1pPr marL="731556" marR="0" indent="-731556"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1pPr>
      <a:lvl2pPr marL="2319804" marR="0" indent="-85669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2pPr>
      <a:lvl3pPr marL="3943547" marR="0" indent="-101732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3pPr>
      <a:lvl4pPr marL="5531594"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4pPr>
      <a:lvl5pPr marL="699470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5pPr>
      <a:lvl6pPr marL="845782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6pPr>
      <a:lvl7pPr marL="9920933"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7pPr>
      <a:lvl8pPr marL="1138404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8pPr>
      <a:lvl9pPr marL="1284716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9pPr>
    </p:bodyStyle>
    <p:otherStyle>
      <a:lvl1pPr marL="0" marR="0" indent="0"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326532"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653064"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979596"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306128"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1632661"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1959193"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2285725"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2612257"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jpe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E07F87F3-2B62-0323-EEE0-711144482553}"/>
              </a:ext>
            </a:extLst>
          </p:cNvPr>
          <p:cNvSpPr txBox="1"/>
          <p:nvPr/>
        </p:nvSpPr>
        <p:spPr>
          <a:xfrm>
            <a:off x="151461" y="15888675"/>
            <a:ext cx="11122872" cy="1061827"/>
          </a:xfrm>
          <a:prstGeom prst="rect">
            <a:avLst/>
          </a:prstGeom>
          <a:noFill/>
          <a:ln w="762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63525"/>
            <a:r>
              <a:rPr kumimoji="0" lang="en-US" altLang="zh-CN" sz="21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The organizations can match the correspondence with common identifiers, such as user identification associated with the registration of different online platforms, timestamps associated with different clinics and health providers, and geo-locations.</a:t>
            </a:r>
          </a:p>
        </p:txBody>
      </p:sp>
      <p:pic>
        <p:nvPicPr>
          <p:cNvPr id="6" name="图片 5" descr="QR 代码&#10;&#10;描述已自动生成">
            <a:extLst>
              <a:ext uri="{FF2B5EF4-FFF2-40B4-BE49-F238E27FC236}">
                <a16:creationId xmlns:a16="http://schemas.microsoft.com/office/drawing/2014/main" id="{9A8A579C-D299-303D-369E-D13176339B1D}"/>
              </a:ext>
            </a:extLst>
          </p:cNvPr>
          <p:cNvPicPr>
            <a:picLocks noChangeAspect="1"/>
          </p:cNvPicPr>
          <p:nvPr/>
        </p:nvPicPr>
        <p:blipFill>
          <a:blip r:embed="rId3"/>
          <a:stretch>
            <a:fillRect/>
          </a:stretch>
        </p:blipFill>
        <p:spPr>
          <a:xfrm>
            <a:off x="5913933" y="20188499"/>
            <a:ext cx="1660673" cy="1660673"/>
          </a:xfrm>
          <a:prstGeom prst="rect">
            <a:avLst/>
          </a:prstGeom>
        </p:spPr>
      </p:pic>
      <p:pic>
        <p:nvPicPr>
          <p:cNvPr id="2" name="图片 1" descr="QR 代码&#10;&#10;描述已自动生成">
            <a:extLst>
              <a:ext uri="{FF2B5EF4-FFF2-40B4-BE49-F238E27FC236}">
                <a16:creationId xmlns:a16="http://schemas.microsoft.com/office/drawing/2014/main" id="{A0FB2FD0-0A07-3A59-0B34-F37126E7BA86}"/>
              </a:ext>
            </a:extLst>
          </p:cNvPr>
          <p:cNvPicPr>
            <a:picLocks noChangeAspect="1"/>
          </p:cNvPicPr>
          <p:nvPr/>
        </p:nvPicPr>
        <p:blipFill>
          <a:blip r:embed="rId4"/>
          <a:stretch>
            <a:fillRect/>
          </a:stretch>
        </p:blipFill>
        <p:spPr>
          <a:xfrm>
            <a:off x="3144737" y="20206117"/>
            <a:ext cx="1643056" cy="1643056"/>
          </a:xfrm>
          <a:prstGeom prst="rect">
            <a:avLst/>
          </a:prstGeom>
        </p:spPr>
      </p:pic>
      <p:sp>
        <p:nvSpPr>
          <p:cNvPr id="49" name="TextBox 61"/>
          <p:cNvSpPr txBox="1"/>
          <p:nvPr/>
        </p:nvSpPr>
        <p:spPr>
          <a:xfrm>
            <a:off x="22360943" y="20709707"/>
            <a:ext cx="10268650" cy="9210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b">
            <a:spAutoFit/>
          </a:bodyPr>
          <a:lstStyle/>
          <a:p>
            <a:pPr>
              <a:lnSpc>
                <a:spcPct val="120000"/>
              </a:lnSpc>
              <a:spcBef>
                <a:spcPts val="600"/>
              </a:spcBef>
              <a:defRPr sz="1400">
                <a:latin typeface="Arial"/>
                <a:ea typeface="Arial"/>
                <a:cs typeface="Arial"/>
                <a:sym typeface="Arial"/>
              </a:defRPr>
            </a:pPr>
            <a:r>
              <a:rPr lang="en-US" dirty="0">
                <a:solidFill>
                  <a:schemeClr val="tx1"/>
                </a:solidFill>
                <a:latin typeface="Arial" panose="020B0604020202020204" pitchFamily="34" charset="0"/>
                <a:cs typeface="Arial" panose="020B0604020202020204" pitchFamily="34" charset="0"/>
              </a:rPr>
              <a:t>[1] </a:t>
            </a:r>
            <a:r>
              <a:rPr lang="en-US" altLang="zh-CN" b="0" i="0" dirty="0">
                <a:solidFill>
                  <a:srgbClr val="222222"/>
                </a:solidFill>
                <a:effectLst/>
                <a:latin typeface="Arial" panose="020B0604020202020204" pitchFamily="34" charset="0"/>
                <a:cs typeface="Arial" panose="020B0604020202020204" pitchFamily="34" charset="0"/>
              </a:rPr>
              <a:t>Xian, </a:t>
            </a:r>
            <a:r>
              <a:rPr lang="en-US" altLang="zh-CN" b="0" i="0" dirty="0" err="1">
                <a:solidFill>
                  <a:srgbClr val="222222"/>
                </a:solidFill>
                <a:effectLst/>
                <a:latin typeface="Arial" panose="020B0604020202020204" pitchFamily="34" charset="0"/>
                <a:cs typeface="Arial" panose="020B0604020202020204" pitchFamily="34" charset="0"/>
              </a:rPr>
              <a:t>Xun</a:t>
            </a:r>
            <a:r>
              <a:rPr lang="en-US" altLang="zh-CN" b="0" i="0" dirty="0">
                <a:solidFill>
                  <a:srgbClr val="222222"/>
                </a:solidFill>
                <a:effectLst/>
                <a:latin typeface="Arial" panose="020B0604020202020204" pitchFamily="34" charset="0"/>
                <a:cs typeface="Arial" panose="020B0604020202020204" pitchFamily="34" charset="0"/>
              </a:rPr>
              <a:t>, et al. "Assisted learning: A framework for multi-organization learning." </a:t>
            </a:r>
            <a:r>
              <a:rPr lang="en-US" altLang="zh-CN" b="0" i="1" dirty="0">
                <a:solidFill>
                  <a:srgbClr val="222222"/>
                </a:solidFill>
                <a:effectLst/>
                <a:latin typeface="Arial" panose="020B0604020202020204" pitchFamily="34" charset="0"/>
                <a:cs typeface="Arial" panose="020B0604020202020204" pitchFamily="34" charset="0"/>
              </a:rPr>
              <a:t>Advances in Neural Information Processing Systems</a:t>
            </a:r>
            <a:r>
              <a:rPr lang="en-US" altLang="zh-CN" b="0" i="0" dirty="0">
                <a:solidFill>
                  <a:srgbClr val="222222"/>
                </a:solidFill>
                <a:effectLst/>
                <a:latin typeface="Arial" panose="020B0604020202020204" pitchFamily="34" charset="0"/>
                <a:cs typeface="Arial" panose="020B0604020202020204" pitchFamily="34" charset="0"/>
              </a:rPr>
              <a:t> 33 (2020): 14580-14591.</a:t>
            </a:r>
            <a:endParaRPr lang="en-US" dirty="0">
              <a:solidFill>
                <a:schemeClr val="tx1"/>
              </a:solidFill>
              <a:latin typeface="Arial" panose="020B0604020202020204" pitchFamily="34" charset="0"/>
              <a:cs typeface="Arial" panose="020B0604020202020204" pitchFamily="34" charset="0"/>
            </a:endParaRPr>
          </a:p>
          <a:p>
            <a:pPr>
              <a:lnSpc>
                <a:spcPct val="120000"/>
              </a:lnSpc>
              <a:spcBef>
                <a:spcPts val="600"/>
              </a:spcBef>
              <a:defRPr sz="1400">
                <a:latin typeface="Arial"/>
                <a:ea typeface="Arial"/>
                <a:cs typeface="Arial"/>
                <a:sym typeface="Arial"/>
              </a:defRPr>
            </a:pPr>
            <a:r>
              <a:rPr lang="en-US" dirty="0">
                <a:solidFill>
                  <a:schemeClr val="tx1"/>
                </a:solidFill>
                <a:latin typeface="Arial" panose="020B0604020202020204" pitchFamily="34" charset="0"/>
                <a:cs typeface="Arial" panose="020B0604020202020204" pitchFamily="34" charset="0"/>
              </a:rPr>
              <a:t>[2] R</a:t>
            </a:r>
            <a:r>
              <a:rPr lang="en-US" altLang="zh-CN" sz="1400" b="0" i="0" dirty="0">
                <a:solidFill>
                  <a:srgbClr val="000000"/>
                </a:solidFill>
                <a:effectLst/>
                <a:latin typeface="Arial" panose="020B0604020202020204" pitchFamily="34" charset="0"/>
                <a:cs typeface="Arial" panose="020B0604020202020204" pitchFamily="34" charset="0"/>
              </a:rPr>
              <a:t>esources related to Assisted Learning (AL) can be found at http://www.assisted-learning.org.</a:t>
            </a:r>
            <a:r>
              <a:rPr lang="en-US" altLang="zh-CN" dirty="0">
                <a:latin typeface="Arial" panose="020B0604020202020204" pitchFamily="34" charset="0"/>
                <a:cs typeface="Arial" panose="020B0604020202020204" pitchFamily="34" charset="0"/>
              </a:rPr>
              <a:t> </a:t>
            </a:r>
            <a:endParaRPr lang="en-US" dirty="0">
              <a:solidFill>
                <a:schemeClr val="tx1"/>
              </a:solidFill>
              <a:latin typeface="Arial" panose="020B0604020202020204" pitchFamily="34" charset="0"/>
              <a:cs typeface="Arial" panose="020B0604020202020204" pitchFamily="34" charset="0"/>
            </a:endParaRPr>
          </a:p>
        </p:txBody>
      </p:sp>
      <p:sp>
        <p:nvSpPr>
          <p:cNvPr id="30" name="TextBox 35"/>
          <p:cNvSpPr txBox="1"/>
          <p:nvPr/>
        </p:nvSpPr>
        <p:spPr>
          <a:xfrm>
            <a:off x="8018501" y="358350"/>
            <a:ext cx="16393437" cy="17851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5500">
                <a:latin typeface="Arial"/>
                <a:ea typeface="Arial"/>
                <a:cs typeface="Arial"/>
                <a:sym typeface="Arial"/>
              </a:defRPr>
            </a:lvl1pPr>
          </a:lstStyle>
          <a:p>
            <a:pPr algn="ctr"/>
            <a:r>
              <a:rPr lang="en-US" b="1" dirty="0">
                <a:solidFill>
                  <a:schemeClr val="accent1"/>
                </a:solidFill>
              </a:rPr>
              <a:t>GAL</a:t>
            </a:r>
            <a:r>
              <a:rPr lang="en-US" b="1" dirty="0"/>
              <a:t>: Gradient Assisted Learning for Decentralized Multi-Organization Collaborations</a:t>
            </a:r>
          </a:p>
        </p:txBody>
      </p:sp>
      <p:sp>
        <p:nvSpPr>
          <p:cNvPr id="38" name="TextBox 44"/>
          <p:cNvSpPr txBox="1"/>
          <p:nvPr/>
        </p:nvSpPr>
        <p:spPr>
          <a:xfrm>
            <a:off x="11675261" y="4183984"/>
            <a:ext cx="9064533"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100">
                <a:latin typeface="Arial"/>
                <a:ea typeface="Arial"/>
                <a:cs typeface="Arial"/>
                <a:sym typeface="Arial"/>
              </a:defRPr>
            </a:lvl1pPr>
          </a:lstStyle>
          <a:p>
            <a:r>
              <a:rPr lang="en-US" b="1" i="1" dirty="0">
                <a:solidFill>
                  <a:schemeClr val="accent1"/>
                </a:solidFill>
              </a:rPr>
              <a:t>Formulation</a:t>
            </a:r>
            <a:endParaRPr lang="fr-FR" b="1" i="1" dirty="0">
              <a:solidFill>
                <a:schemeClr val="accent1"/>
              </a:solidFill>
            </a:endParaRPr>
          </a:p>
        </p:txBody>
      </p:sp>
      <p:sp>
        <p:nvSpPr>
          <p:cNvPr id="48" name="TextBox 60"/>
          <p:cNvSpPr txBox="1"/>
          <p:nvPr/>
        </p:nvSpPr>
        <p:spPr>
          <a:xfrm>
            <a:off x="22331489" y="20361585"/>
            <a:ext cx="6335025" cy="3875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rPr dirty="0"/>
              <a:t>References</a:t>
            </a:r>
          </a:p>
        </p:txBody>
      </p:sp>
      <p:pic>
        <p:nvPicPr>
          <p:cNvPr id="54" name="neurips_logo.pdf" descr="neurips_logo.pdf"/>
          <p:cNvPicPr>
            <a:picLocks noChangeAspect="1"/>
          </p:cNvPicPr>
          <p:nvPr/>
        </p:nvPicPr>
        <p:blipFill>
          <a:blip r:embed="rId5"/>
          <a:stretch>
            <a:fillRect/>
          </a:stretch>
        </p:blipFill>
        <p:spPr>
          <a:xfrm>
            <a:off x="26295380" y="602008"/>
            <a:ext cx="4797779" cy="2159001"/>
          </a:xfrm>
          <a:prstGeom prst="rect">
            <a:avLst/>
          </a:prstGeom>
          <a:ln w="12700">
            <a:miter lim="400000"/>
          </a:ln>
        </p:spPr>
      </p:pic>
      <p:pic>
        <p:nvPicPr>
          <p:cNvPr id="3" name="Picture 27">
            <a:extLst>
              <a:ext uri="{FF2B5EF4-FFF2-40B4-BE49-F238E27FC236}">
                <a16:creationId xmlns:a16="http://schemas.microsoft.com/office/drawing/2014/main" id="{AE23807C-CE96-96E8-23A3-3FB31A30BE67}"/>
              </a:ext>
            </a:extLst>
          </p:cNvPr>
          <p:cNvPicPr>
            <a:picLocks noChangeAspect="1"/>
          </p:cNvPicPr>
          <p:nvPr/>
        </p:nvPicPr>
        <p:blipFill>
          <a:blip r:embed="rId6"/>
          <a:stretch>
            <a:fillRect/>
          </a:stretch>
        </p:blipFill>
        <p:spPr>
          <a:xfrm>
            <a:off x="4435996" y="869220"/>
            <a:ext cx="2288338" cy="1367641"/>
          </a:xfrm>
          <a:prstGeom prst="rect">
            <a:avLst/>
          </a:prstGeom>
        </p:spPr>
      </p:pic>
      <p:pic>
        <p:nvPicPr>
          <p:cNvPr id="4" name="Picture 28">
            <a:extLst>
              <a:ext uri="{FF2B5EF4-FFF2-40B4-BE49-F238E27FC236}">
                <a16:creationId xmlns:a16="http://schemas.microsoft.com/office/drawing/2014/main" id="{F50D58B3-3C89-8FD0-ACF7-B56C0EAF305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44408" y="614277"/>
            <a:ext cx="1923230" cy="1923230"/>
          </a:xfrm>
          <a:prstGeom prst="rect">
            <a:avLst/>
          </a:prstGeom>
        </p:spPr>
      </p:pic>
      <p:sp>
        <p:nvSpPr>
          <p:cNvPr id="5" name="TextBox 38">
            <a:extLst>
              <a:ext uri="{FF2B5EF4-FFF2-40B4-BE49-F238E27FC236}">
                <a16:creationId xmlns:a16="http://schemas.microsoft.com/office/drawing/2014/main" id="{3F407EB0-5AC5-29FF-4AE7-8DC67F6205CE}"/>
              </a:ext>
            </a:extLst>
          </p:cNvPr>
          <p:cNvSpPr txBox="1"/>
          <p:nvPr/>
        </p:nvSpPr>
        <p:spPr>
          <a:xfrm>
            <a:off x="8777035" y="2167738"/>
            <a:ext cx="13722011" cy="11387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400">
                <a:latin typeface="Arial"/>
                <a:ea typeface="Arial"/>
                <a:cs typeface="Arial"/>
                <a:sym typeface="Arial"/>
              </a:defRPr>
            </a:lvl1pPr>
          </a:lstStyle>
          <a:p>
            <a:pPr algn="ctr"/>
            <a:r>
              <a:rPr lang="en-US" dirty="0"/>
              <a:t>Enmao Diao</a:t>
            </a:r>
            <a:r>
              <a:rPr lang="en-US" baseline="30000" dirty="0"/>
              <a:t>1</a:t>
            </a:r>
            <a:r>
              <a:rPr lang="en-US" dirty="0"/>
              <a:t>    </a:t>
            </a:r>
            <a:r>
              <a:rPr lang="en-US" dirty="0" err="1"/>
              <a:t>Jie</a:t>
            </a:r>
            <a:r>
              <a:rPr lang="en-US" dirty="0"/>
              <a:t> Ding</a:t>
            </a:r>
            <a:r>
              <a:rPr lang="en-US" altLang="zh-CN" baseline="30000" dirty="0"/>
              <a:t>2</a:t>
            </a:r>
            <a:r>
              <a:rPr lang="en-US" dirty="0"/>
              <a:t>    Vahid Tarokh</a:t>
            </a:r>
            <a:r>
              <a:rPr lang="en-US" altLang="zh-CN" baseline="30000" dirty="0"/>
              <a:t>1</a:t>
            </a:r>
            <a:endParaRPr lang="en-US" dirty="0"/>
          </a:p>
          <a:p>
            <a:pPr algn="ctr"/>
            <a:r>
              <a:rPr lang="en-US" altLang="zh-CN" sz="3200" baseline="30000" dirty="0"/>
              <a:t>1</a:t>
            </a:r>
            <a:r>
              <a:rPr lang="en-US" sz="3200" dirty="0"/>
              <a:t>Duke University    </a:t>
            </a:r>
            <a:r>
              <a:rPr lang="en-US" altLang="zh-CN" sz="3200" baseline="30000" dirty="0"/>
              <a:t>2</a:t>
            </a:r>
            <a:r>
              <a:rPr lang="en-US" altLang="zh-CN" sz="3200" dirty="0"/>
              <a:t>University of Minnesota-Twin Cities</a:t>
            </a:r>
            <a:endParaRPr lang="en-US" sz="3200" dirty="0"/>
          </a:p>
        </p:txBody>
      </p:sp>
      <p:sp>
        <p:nvSpPr>
          <p:cNvPr id="7" name="文本框 6">
            <a:extLst>
              <a:ext uri="{FF2B5EF4-FFF2-40B4-BE49-F238E27FC236}">
                <a16:creationId xmlns:a16="http://schemas.microsoft.com/office/drawing/2014/main" id="{E797870F-45C4-39A3-C7BA-B46090F0A077}"/>
              </a:ext>
            </a:extLst>
          </p:cNvPr>
          <p:cNvSpPr txBox="1"/>
          <p:nvPr/>
        </p:nvSpPr>
        <p:spPr>
          <a:xfrm>
            <a:off x="151461" y="4183984"/>
            <a:ext cx="11122872" cy="6555639"/>
          </a:xfrm>
          <a:prstGeom prst="rect">
            <a:avLst/>
          </a:prstGeom>
          <a:noFill/>
          <a:ln w="762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63525" marR="0" defTabSz="326532" rtl="0" fontAlgn="auto" latinLnBrk="0" hangingPunct="0">
              <a:lnSpc>
                <a:spcPct val="100000"/>
              </a:lnSpc>
              <a:spcBef>
                <a:spcPts val="0"/>
              </a:spcBef>
              <a:spcAft>
                <a:spcPts val="0"/>
              </a:spcAft>
              <a:buClrTx/>
              <a:buSzTx/>
              <a:buFontTx/>
              <a:buNone/>
              <a:tabLst/>
            </a:pPr>
            <a:r>
              <a:rPr kumimoji="0" lang="en-US" altLang="zh-CN" sz="21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The main idea of Gradient Assisted Learning (GAL) is outlined below. In the training stage, the organization to be assisted, denoted by Alice, will calculate a set of “residuals” and broadcast these to other organizations. Subsequently, other organizations will fit the residuals using their local data, models, and objective functions and send the fitted values back to Alice. Next, Alice will line-search for the optimal gradient assisted learning rate along the calculated direction of learning. The above procedure is repeated until Alice accomplishes sufficient learning. In the inference stage, other organizations will send their locally predicted values to Alice, who will then assemble them to generate the final prediction.</a:t>
            </a:r>
            <a:endParaRPr lang="en-US" altLang="zh-CN" sz="2100" dirty="0">
              <a:latin typeface="Arial" panose="020B0604020202020204" pitchFamily="34" charset="0"/>
              <a:cs typeface="Arial" panose="020B0604020202020204" pitchFamily="34" charset="0"/>
            </a:endParaRPr>
          </a:p>
          <a:p>
            <a:pPr marL="606425" indent="-342900">
              <a:buFont typeface="Arial" panose="020B0604020202020204" pitchFamily="34" charset="0"/>
              <a:buChar char="•"/>
            </a:pPr>
            <a:r>
              <a:rPr kumimoji="0" lang="en-US" altLang="zh-CN" sz="21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We propose a Gradient Assisted Learning (GAL) algorithm that is suitable for large-scale autonomous decentralized learning. Our method enables simultaneous collaboration among organizations without sharing data, models, and objective functions.</a:t>
            </a:r>
          </a:p>
          <a:p>
            <a:pPr marL="606425" indent="-342900">
              <a:buFont typeface="Arial" panose="020B0604020202020204" pitchFamily="34" charset="0"/>
              <a:buChar char="•"/>
            </a:pPr>
            <a:r>
              <a:rPr kumimoji="0" lang="en-US" altLang="zh-CN" sz="21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We provide asymptotic convergence analysis and practical case studies of GAL. For the case of vertically distributed data, GAL generalizes the classical Gradient Boosting algorithm. </a:t>
            </a:r>
          </a:p>
          <a:p>
            <a:pPr marL="606425" indent="-342900">
              <a:buFont typeface="Arial" panose="020B0604020202020204" pitchFamily="34" charset="0"/>
              <a:buChar char="•"/>
            </a:pPr>
            <a:r>
              <a:rPr kumimoji="0" lang="en-US" altLang="zh-CN" sz="21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Our proposed method can significantly outperform learning baselines and achieve near-oracle performance on various benchmark datasets. Compared with Assisted Learning (AL) [1,2], GAL does not need frequent synchronization of organizations. It also significantly reduces the computation and communication overhead. </a:t>
            </a:r>
            <a:endParaRPr kumimoji="0" lang="zh-CN" altLang="en-US" sz="21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
        <p:nvSpPr>
          <p:cNvPr id="10" name="文本框 4">
            <a:extLst>
              <a:ext uri="{FF2B5EF4-FFF2-40B4-BE49-F238E27FC236}">
                <a16:creationId xmlns:a16="http://schemas.microsoft.com/office/drawing/2014/main" id="{F9973203-0F00-4268-04B8-76D9CEF8C1F0}"/>
              </a:ext>
            </a:extLst>
          </p:cNvPr>
          <p:cNvSpPr txBox="1"/>
          <p:nvPr/>
        </p:nvSpPr>
        <p:spPr>
          <a:xfrm>
            <a:off x="3409636" y="19772719"/>
            <a:ext cx="1192902"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r>
              <a:rPr lang="en-US" altLang="zh-CN" sz="2100" dirty="0">
                <a:latin typeface="Arial" panose="020B0604020202020204" pitchFamily="34" charset="0"/>
                <a:cs typeface="Arial" panose="020B0604020202020204" pitchFamily="34" charset="0"/>
              </a:rPr>
              <a:t>  Paper</a:t>
            </a:r>
            <a:endParaRPr lang="zh-CN" altLang="en-US" sz="2100" dirty="0">
              <a:latin typeface="Arial" panose="020B0604020202020204" pitchFamily="34" charset="0"/>
              <a:cs typeface="Arial" panose="020B0604020202020204" pitchFamily="34" charset="0"/>
            </a:endParaRPr>
          </a:p>
        </p:txBody>
      </p:sp>
      <p:sp>
        <p:nvSpPr>
          <p:cNvPr id="11" name="文本框 6">
            <a:extLst>
              <a:ext uri="{FF2B5EF4-FFF2-40B4-BE49-F238E27FC236}">
                <a16:creationId xmlns:a16="http://schemas.microsoft.com/office/drawing/2014/main" id="{8973BF4E-A26A-5786-F58F-906ED9FA3BF5}"/>
              </a:ext>
            </a:extLst>
          </p:cNvPr>
          <p:cNvSpPr txBox="1"/>
          <p:nvPr/>
        </p:nvSpPr>
        <p:spPr>
          <a:xfrm>
            <a:off x="6289706" y="19772719"/>
            <a:ext cx="869259"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r>
              <a:rPr lang="en-US" altLang="zh-CN" sz="2100" dirty="0">
                <a:latin typeface="Arial" panose="020B0604020202020204" pitchFamily="34" charset="0"/>
                <a:cs typeface="Arial" panose="020B0604020202020204" pitchFamily="34" charset="0"/>
              </a:rPr>
              <a:t> Code</a:t>
            </a:r>
            <a:endParaRPr lang="zh-CN" altLang="en-US" sz="2100" dirty="0">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EE687904-B5CF-9D2A-10C1-9C8AB28E77D6}"/>
              </a:ext>
            </a:extLst>
          </p:cNvPr>
          <p:cNvSpPr txBox="1"/>
          <p:nvPr/>
        </p:nvSpPr>
        <p:spPr>
          <a:xfrm>
            <a:off x="218135" y="10864601"/>
            <a:ext cx="11172654" cy="615551"/>
          </a:xfrm>
          <a:prstGeom prst="rect">
            <a:avLst/>
          </a:prstGeom>
          <a:noFill/>
          <a:ln w="762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326532" rtl="0" eaLnBrk="1" fontAlgn="auto" latinLnBrk="0" hangingPunct="0">
              <a:lnSpc>
                <a:spcPct val="100000"/>
              </a:lnSpc>
              <a:spcBef>
                <a:spcPts val="0"/>
              </a:spcBef>
              <a:spcAft>
                <a:spcPts val="0"/>
              </a:spcAft>
              <a:buClrTx/>
              <a:buSzTx/>
              <a:buFontTx/>
              <a:buNone/>
              <a:tabLst/>
              <a:defRPr/>
            </a:pPr>
            <a:r>
              <a:rPr kumimoji="0" lang="en-US" altLang="zh-CN" sz="3400" b="0" i="0" u="none" strike="noStrike" kern="0" cap="none" spc="0" normalizeH="0" baseline="0" noProof="0" dirty="0">
                <a:ln>
                  <a:noFill/>
                </a:ln>
                <a:solidFill>
                  <a:schemeClr val="accent1"/>
                </a:solidFill>
                <a:effectLst/>
                <a:uLnTx/>
                <a:uFillTx/>
                <a:latin typeface="Arial" panose="020B0604020202020204" pitchFamily="34" charset="0"/>
                <a:cs typeface="Arial" panose="020B0604020202020204" pitchFamily="34" charset="0"/>
                <a:sym typeface="Calibri"/>
              </a:rPr>
              <a:t>Motivation</a:t>
            </a:r>
          </a:p>
        </p:txBody>
      </p:sp>
      <p:sp>
        <p:nvSpPr>
          <p:cNvPr id="20" name="文本框 19">
            <a:extLst>
              <a:ext uri="{FF2B5EF4-FFF2-40B4-BE49-F238E27FC236}">
                <a16:creationId xmlns:a16="http://schemas.microsoft.com/office/drawing/2014/main" id="{E1B5974A-4578-35A5-AE61-C7D15C76E822}"/>
              </a:ext>
            </a:extLst>
          </p:cNvPr>
          <p:cNvSpPr txBox="1"/>
          <p:nvPr/>
        </p:nvSpPr>
        <p:spPr>
          <a:xfrm>
            <a:off x="275394" y="11475334"/>
            <a:ext cx="10955870" cy="817243"/>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95250" algn="ctr"/>
            <a:r>
              <a:rPr kumimoji="0" lang="en-US" altLang="zh-CN" sz="2100" b="1" i="1"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Question: </a:t>
            </a:r>
            <a:r>
              <a:rPr lang="en-US" altLang="zh-CN" sz="2100" b="1" i="1" dirty="0">
                <a:solidFill>
                  <a:srgbClr val="000000"/>
                </a:solidFill>
                <a:latin typeface="Arial" panose="020B0604020202020204" pitchFamily="34" charset="0"/>
                <a:cs typeface="Arial" panose="020B0604020202020204" pitchFamily="34" charset="0"/>
              </a:rPr>
              <a:t> </a:t>
            </a:r>
            <a:r>
              <a:rPr lang="en-US" altLang="zh-CN" sz="2100" i="1" dirty="0">
                <a:solidFill>
                  <a:srgbClr val="000000"/>
                </a:solidFill>
                <a:latin typeface="Arial" panose="020B0604020202020204" pitchFamily="34" charset="0"/>
                <a:cs typeface="Arial" panose="020B0604020202020204" pitchFamily="34" charset="0"/>
              </a:rPr>
              <a:t>A</a:t>
            </a:r>
            <a:r>
              <a:rPr kumimoji="0" lang="en-US" altLang="zh-CN" sz="2100" b="0" i="1"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 large-scale autonomous decentralized learning method that can avoid data, models, and objective functions transparency?</a:t>
            </a:r>
            <a:endParaRPr kumimoji="0" lang="zh-CN" altLang="en-US" sz="2100" b="0" i="0" u="none" strike="noStrike" cap="none" spc="0" normalizeH="0" baseline="0" dirty="0">
              <a:ln>
                <a:noFill/>
              </a:ln>
              <a:solidFill>
                <a:srgbClr val="000000"/>
              </a:solidFill>
              <a:effectLst/>
              <a:uFillTx/>
              <a:latin typeface="+mn-lt"/>
              <a:ea typeface="+mn-ea"/>
              <a:cs typeface="+mn-cs"/>
              <a:sym typeface="Calibri"/>
            </a:endParaRPr>
          </a:p>
        </p:txBody>
      </p:sp>
      <p:sp>
        <p:nvSpPr>
          <p:cNvPr id="22" name="TextBox 54">
            <a:extLst>
              <a:ext uri="{FF2B5EF4-FFF2-40B4-BE49-F238E27FC236}">
                <a16:creationId xmlns:a16="http://schemas.microsoft.com/office/drawing/2014/main" id="{918DAFB5-5124-9C72-EE94-448EF8F3B12A}"/>
              </a:ext>
            </a:extLst>
          </p:cNvPr>
          <p:cNvSpPr txBox="1"/>
          <p:nvPr/>
        </p:nvSpPr>
        <p:spPr>
          <a:xfrm>
            <a:off x="101679" y="15641180"/>
            <a:ext cx="11172654" cy="292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b="1" dirty="0">
                <a:solidFill>
                  <a:schemeClr val="tx1"/>
                </a:solidFill>
              </a:rPr>
              <a:t>Figure 1</a:t>
            </a:r>
            <a:r>
              <a:rPr lang="en-US" dirty="0">
                <a:solidFill>
                  <a:schemeClr val="tx1"/>
                </a:solidFill>
              </a:rPr>
              <a:t>. Decentralized organizations form a community of shared interest to provide better Machine Learning-as-a-Service.</a:t>
            </a:r>
          </a:p>
        </p:txBody>
      </p:sp>
      <p:sp>
        <p:nvSpPr>
          <p:cNvPr id="23" name="文本框 22">
            <a:extLst>
              <a:ext uri="{FF2B5EF4-FFF2-40B4-BE49-F238E27FC236}">
                <a16:creationId xmlns:a16="http://schemas.microsoft.com/office/drawing/2014/main" id="{E81F54CC-9387-7589-687A-6EAF16CA2341}"/>
              </a:ext>
            </a:extLst>
          </p:cNvPr>
          <p:cNvSpPr txBox="1"/>
          <p:nvPr/>
        </p:nvSpPr>
        <p:spPr>
          <a:xfrm>
            <a:off x="11599061" y="3632130"/>
            <a:ext cx="10347301" cy="615551"/>
          </a:xfrm>
          <a:prstGeom prst="rect">
            <a:avLst/>
          </a:prstGeom>
          <a:noFill/>
          <a:ln w="762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326532" rtl="0" eaLnBrk="1" fontAlgn="auto" latinLnBrk="0" hangingPunct="0">
              <a:lnSpc>
                <a:spcPct val="100000"/>
              </a:lnSpc>
              <a:spcBef>
                <a:spcPts val="0"/>
              </a:spcBef>
              <a:spcAft>
                <a:spcPts val="0"/>
              </a:spcAft>
              <a:buClrTx/>
              <a:buSzTx/>
              <a:buFontTx/>
              <a:buNone/>
              <a:tabLst/>
              <a:defRPr/>
            </a:pPr>
            <a:r>
              <a:rPr kumimoji="0" lang="en-US" altLang="zh-CN" sz="3400" b="0" i="0" u="none" strike="noStrike" kern="0" cap="none" spc="0" normalizeH="0" baseline="0" noProof="0" dirty="0">
                <a:ln>
                  <a:noFill/>
                </a:ln>
                <a:solidFill>
                  <a:schemeClr val="accent1"/>
                </a:solidFill>
                <a:effectLst/>
                <a:uLnTx/>
                <a:uFillTx/>
                <a:latin typeface="Arial" panose="020B0604020202020204" pitchFamily="34" charset="0"/>
                <a:cs typeface="Arial" panose="020B0604020202020204" pitchFamily="34" charset="0"/>
                <a:sym typeface="Calibri"/>
              </a:rPr>
              <a:t>Method</a:t>
            </a:r>
          </a:p>
        </p:txBody>
      </p:sp>
      <p:sp>
        <p:nvSpPr>
          <p:cNvPr id="24" name="文本框 23">
            <a:extLst>
              <a:ext uri="{FF2B5EF4-FFF2-40B4-BE49-F238E27FC236}">
                <a16:creationId xmlns:a16="http://schemas.microsoft.com/office/drawing/2014/main" id="{3C4185BF-2E2D-EA8F-12E8-77444F80ED04}"/>
              </a:ext>
            </a:extLst>
          </p:cNvPr>
          <p:cNvSpPr txBox="1"/>
          <p:nvPr/>
        </p:nvSpPr>
        <p:spPr>
          <a:xfrm>
            <a:off x="151461" y="3595613"/>
            <a:ext cx="11057647" cy="615551"/>
          </a:xfrm>
          <a:prstGeom prst="rect">
            <a:avLst/>
          </a:prstGeom>
          <a:noFill/>
          <a:ln w="762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326532" rtl="0" eaLnBrk="1" fontAlgn="auto" latinLnBrk="0" hangingPunct="0">
              <a:lnSpc>
                <a:spcPct val="100000"/>
              </a:lnSpc>
              <a:spcBef>
                <a:spcPts val="0"/>
              </a:spcBef>
              <a:spcAft>
                <a:spcPts val="0"/>
              </a:spcAft>
              <a:buClrTx/>
              <a:buSzTx/>
              <a:buFontTx/>
              <a:buNone/>
              <a:tabLst/>
              <a:defRPr/>
            </a:pPr>
            <a:r>
              <a:rPr kumimoji="0" lang="en-US" altLang="zh-CN" sz="3400" b="0" i="0" u="none" strike="noStrike" kern="0" cap="none" spc="0" normalizeH="0" baseline="0" noProof="0" dirty="0">
                <a:ln>
                  <a:noFill/>
                </a:ln>
                <a:solidFill>
                  <a:schemeClr val="accent1"/>
                </a:solidFill>
                <a:effectLst/>
                <a:uLnTx/>
                <a:uFillTx/>
                <a:latin typeface="Arial" panose="020B0604020202020204" pitchFamily="34" charset="0"/>
                <a:cs typeface="Arial" panose="020B0604020202020204" pitchFamily="34" charset="0"/>
                <a:sym typeface="Calibri"/>
              </a:rPr>
              <a:t>Overview</a:t>
            </a:r>
          </a:p>
        </p:txBody>
      </p:sp>
      <p:sp>
        <p:nvSpPr>
          <p:cNvPr id="56" name="TextBox 54">
            <a:extLst>
              <a:ext uri="{FF2B5EF4-FFF2-40B4-BE49-F238E27FC236}">
                <a16:creationId xmlns:a16="http://schemas.microsoft.com/office/drawing/2014/main" id="{A6553FAF-4370-4F1A-B7C9-D258355D9801}"/>
              </a:ext>
            </a:extLst>
          </p:cNvPr>
          <p:cNvSpPr txBox="1"/>
          <p:nvPr/>
        </p:nvSpPr>
        <p:spPr>
          <a:xfrm>
            <a:off x="11736193" y="8781411"/>
            <a:ext cx="10406910" cy="292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b="1" dirty="0">
                <a:solidFill>
                  <a:schemeClr val="tx1"/>
                </a:solidFill>
              </a:rPr>
              <a:t>Figure 2</a:t>
            </a:r>
            <a:r>
              <a:rPr lang="en-US" dirty="0">
                <a:solidFill>
                  <a:schemeClr val="tx1"/>
                </a:solidFill>
              </a:rPr>
              <a:t>. Illustration of organizations' vertically distributed data.</a:t>
            </a:r>
          </a:p>
        </p:txBody>
      </p:sp>
      <p:sp>
        <p:nvSpPr>
          <p:cNvPr id="61" name="TextBox 54">
            <a:extLst>
              <a:ext uri="{FF2B5EF4-FFF2-40B4-BE49-F238E27FC236}">
                <a16:creationId xmlns:a16="http://schemas.microsoft.com/office/drawing/2014/main" id="{7F4E1E93-F2C3-710B-7E55-66CD51F629E0}"/>
              </a:ext>
            </a:extLst>
          </p:cNvPr>
          <p:cNvSpPr txBox="1"/>
          <p:nvPr/>
        </p:nvSpPr>
        <p:spPr>
          <a:xfrm>
            <a:off x="12146759" y="17371137"/>
            <a:ext cx="9491714"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b="1" dirty="0">
                <a:solidFill>
                  <a:schemeClr val="tx1"/>
                </a:solidFill>
              </a:rPr>
              <a:t>Figure 3</a:t>
            </a:r>
            <a:r>
              <a:rPr lang="en-US" dirty="0">
                <a:solidFill>
                  <a:schemeClr val="tx1"/>
                </a:solidFill>
              </a:rPr>
              <a:t>. </a:t>
            </a:r>
            <a:r>
              <a:rPr lang="en-US" altLang="zh-CN" sz="1400" b="0" i="0" dirty="0">
                <a:solidFill>
                  <a:srgbClr val="000000"/>
                </a:solidFill>
                <a:effectLst/>
                <a:latin typeface="NimbusRomNo9L-Regu"/>
              </a:rPr>
              <a:t>Learning and Prediction Stages for Gradient Assisted Learning (GAL)</a:t>
            </a:r>
            <a:r>
              <a:rPr lang="en-US" altLang="zh-CN" sz="1400" dirty="0">
                <a:solidFill>
                  <a:srgbClr val="000000"/>
                </a:solidFill>
                <a:latin typeface="NimbusRomNo9L-Regu"/>
              </a:rPr>
              <a:t>.</a:t>
            </a:r>
            <a:endParaRPr lang="en-US" dirty="0">
              <a:solidFill>
                <a:schemeClr val="tx1"/>
              </a:solidFill>
            </a:endParaRPr>
          </a:p>
        </p:txBody>
      </p:sp>
      <p:sp>
        <p:nvSpPr>
          <p:cNvPr id="64" name="文本框 63">
            <a:extLst>
              <a:ext uri="{FF2B5EF4-FFF2-40B4-BE49-F238E27FC236}">
                <a16:creationId xmlns:a16="http://schemas.microsoft.com/office/drawing/2014/main" id="{43F59D1C-D300-6AB9-293E-A9EFB3183807}"/>
              </a:ext>
            </a:extLst>
          </p:cNvPr>
          <p:cNvSpPr txBox="1"/>
          <p:nvPr/>
        </p:nvSpPr>
        <p:spPr>
          <a:xfrm>
            <a:off x="22271090" y="3599325"/>
            <a:ext cx="10422159" cy="615551"/>
          </a:xfrm>
          <a:prstGeom prst="rect">
            <a:avLst/>
          </a:prstGeom>
          <a:noFill/>
          <a:ln w="762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326532" rtl="0" eaLnBrk="1" fontAlgn="auto" latinLnBrk="0" hangingPunct="0">
              <a:lnSpc>
                <a:spcPct val="100000"/>
              </a:lnSpc>
              <a:spcBef>
                <a:spcPts val="0"/>
              </a:spcBef>
              <a:spcAft>
                <a:spcPts val="0"/>
              </a:spcAft>
              <a:buClrTx/>
              <a:buSzTx/>
              <a:buFontTx/>
              <a:buNone/>
              <a:tabLst/>
              <a:defRPr/>
            </a:pPr>
            <a:r>
              <a:rPr kumimoji="0" lang="en-US" altLang="zh-CN" sz="3400" b="0" i="0" u="none" strike="noStrike" kern="0" cap="none" spc="0" normalizeH="0" baseline="0" noProof="0" dirty="0">
                <a:ln>
                  <a:noFill/>
                </a:ln>
                <a:solidFill>
                  <a:schemeClr val="accent1"/>
                </a:solidFill>
                <a:effectLst/>
                <a:uLnTx/>
                <a:uFillTx/>
                <a:latin typeface="Arial" panose="020B0604020202020204" pitchFamily="34" charset="0"/>
                <a:cs typeface="Arial" panose="020B0604020202020204" pitchFamily="34" charset="0"/>
                <a:sym typeface="Calibri"/>
              </a:rPr>
              <a:t>Experiments</a:t>
            </a:r>
          </a:p>
        </p:txBody>
      </p:sp>
      <mc:AlternateContent xmlns:mc="http://schemas.openxmlformats.org/markup-compatibility/2006">
        <mc:Choice xmlns:a14="http://schemas.microsoft.com/office/drawing/2010/main" Requires="a14">
          <p:sp>
            <p:nvSpPr>
              <p:cNvPr id="68" name="文本框 67">
                <a:extLst>
                  <a:ext uri="{FF2B5EF4-FFF2-40B4-BE49-F238E27FC236}">
                    <a16:creationId xmlns:a16="http://schemas.microsoft.com/office/drawing/2014/main" id="{1A1EF0D5-2F7F-7C2D-6EB5-196F94B397E6}"/>
                  </a:ext>
                </a:extLst>
              </p:cNvPr>
              <p:cNvSpPr txBox="1"/>
              <p:nvPr/>
            </p:nvSpPr>
            <p:spPr>
              <a:xfrm>
                <a:off x="11687536" y="18082571"/>
                <a:ext cx="10158085" cy="1431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r>
                  <a:rPr lang="en-US" altLang="zh-CN" sz="2100" dirty="0">
                    <a:latin typeface="Arial" panose="020B0604020202020204" pitchFamily="34" charset="0"/>
                    <a:cs typeface="Arial" panose="020B0604020202020204" pitchFamily="34" charset="0"/>
                  </a:rPr>
                  <a:t>We also provide an asymptotic convergence analysis for the GAL algorithm, where the goal is to minimize a loss </a:t>
                </a:r>
                <a14:m>
                  <m:oMath xmlns:m="http://schemas.openxmlformats.org/officeDocument/2006/math">
                    <m:r>
                      <a:rPr lang="en-US" altLang="zh-CN" sz="2100" i="1" smtClean="0">
                        <a:effectLst/>
                        <a:latin typeface="Cambria Math" panose="02040503050406030204" pitchFamily="18" charset="0"/>
                        <a:ea typeface="等线" panose="02010600030101010101" pitchFamily="2" charset="-122"/>
                        <a:cs typeface="Arial" panose="020B0604020202020204" pitchFamily="34" charset="0"/>
                      </a:rPr>
                      <m:t>𝑓</m:t>
                    </m:r>
                    <m:r>
                      <a:rPr lang="en-US" altLang="zh-CN" sz="2100">
                        <a:effectLst/>
                        <a:latin typeface="Cambria Math" panose="02040503050406030204" pitchFamily="18" charset="0"/>
                        <a:ea typeface="等线" panose="02010600030101010101" pitchFamily="2" charset="-122"/>
                        <a:cs typeface="Arial" panose="020B0604020202020204" pitchFamily="34" charset="0"/>
                      </a:rPr>
                      <m:t>↦</m:t>
                    </m:r>
                    <m:r>
                      <a:rPr lang="en-US" altLang="zh-CN" sz="2100" i="1">
                        <a:effectLst/>
                        <a:latin typeface="Cambria Math" panose="02040503050406030204" pitchFamily="18" charset="0"/>
                        <a:ea typeface="等线" panose="02010600030101010101" pitchFamily="2" charset="-122"/>
                        <a:cs typeface="Arial" panose="020B0604020202020204" pitchFamily="34" charset="0"/>
                      </a:rPr>
                      <m:t>ℒ</m:t>
                    </m:r>
                    <m:d>
                      <m:dPr>
                        <m:ctrlPr>
                          <a:rPr lang="zh-CN" altLang="zh-CN" sz="2100" i="1">
                            <a:effectLst/>
                            <a:latin typeface="Cambria Math" panose="02040503050406030204" pitchFamily="18" charset="0"/>
                            <a:ea typeface="Cambria Math" panose="02040503050406030204" pitchFamily="18" charset="0"/>
                          </a:rPr>
                        </m:ctrlPr>
                      </m:dPr>
                      <m:e>
                        <m:r>
                          <a:rPr lang="en-US" altLang="zh-CN" sz="2100" i="1">
                            <a:effectLst/>
                            <a:latin typeface="Cambria Math" panose="02040503050406030204" pitchFamily="18" charset="0"/>
                            <a:ea typeface="等线" panose="02010600030101010101" pitchFamily="2" charset="-122"/>
                            <a:cs typeface="Arial" panose="020B0604020202020204" pitchFamily="34" charset="0"/>
                          </a:rPr>
                          <m:t>𝑓</m:t>
                        </m:r>
                      </m:e>
                    </m:d>
                  </m:oMath>
                </a14:m>
                <a:r>
                  <a:rPr lang="en-US" altLang="zh-CN" sz="2100" dirty="0">
                    <a:latin typeface="Arial" panose="020B0604020202020204" pitchFamily="34" charset="0"/>
                    <a:cs typeface="Arial" panose="020B0604020202020204" pitchFamily="34" charset="0"/>
                  </a:rPr>
                  <a:t> over a function class through step-wise function aggregations. Because of the greedy nature of GAL, we consider the function class to be the linear span of organization-specific</a:t>
                </a:r>
                <a:r>
                  <a:rPr lang="zh-CN" altLang="zh-CN" sz="2400" kern="100" dirty="0">
                    <a:ea typeface="Cambria Math" panose="02040503050406030204" pitchFamily="18" charset="0"/>
                    <a:cs typeface="Arial" panose="020B0604020202020204" pitchFamily="34" charset="0"/>
                  </a:rPr>
                  <a:t> </a:t>
                </a:r>
                <a14:m>
                  <m:oMath xmlns:m="http://schemas.openxmlformats.org/officeDocument/2006/math">
                    <m:sSub>
                      <m:sSubPr>
                        <m:ctrlPr>
                          <a:rPr lang="zh-CN" altLang="zh-CN" sz="2400" i="1" kern="100">
                            <a:latin typeface="Cambria Math" panose="02040503050406030204" pitchFamily="18" charset="0"/>
                            <a:ea typeface="Cambria Math" panose="02040503050406030204" pitchFamily="18" charset="0"/>
                            <a:cs typeface="Arial" panose="020B0604020202020204" pitchFamily="34" charset="0"/>
                          </a:rPr>
                        </m:ctrlPr>
                      </m:sSubPr>
                      <m:e>
                        <m:r>
                          <a:rPr lang="en-US" altLang="zh-CN" sz="2400" i="1" kern="100">
                            <a:latin typeface="Cambria Math" panose="02040503050406030204" pitchFamily="18" charset="0"/>
                            <a:ea typeface="等线" panose="02010600030101010101" pitchFamily="2" charset="-122"/>
                            <a:cs typeface="Arial" panose="020B0604020202020204" pitchFamily="34" charset="0"/>
                          </a:rPr>
                          <m:t>ℱ</m:t>
                        </m:r>
                      </m:e>
                      <m:sub>
                        <m:r>
                          <a:rPr lang="en-US" altLang="zh-CN" sz="2400" i="1" kern="100">
                            <a:latin typeface="Cambria Math" panose="02040503050406030204" pitchFamily="18" charset="0"/>
                            <a:ea typeface="等线" panose="02010600030101010101" pitchFamily="2" charset="-122"/>
                            <a:cs typeface="Arial" panose="020B0604020202020204" pitchFamily="34" charset="0"/>
                          </a:rPr>
                          <m:t>𝑚</m:t>
                        </m:r>
                      </m:sub>
                    </m:sSub>
                  </m:oMath>
                </a14:m>
                <a:r>
                  <a:rPr lang="en-US" altLang="zh-CN" sz="2100" dirty="0">
                    <a:latin typeface="Arial" panose="020B0604020202020204" pitchFamily="34" charset="0"/>
                    <a:cs typeface="Arial" panose="020B0604020202020204" pitchFamily="34" charset="0"/>
                  </a:rPr>
                  <a:t>.</a:t>
                </a:r>
                <a:endParaRPr lang="en-US" altLang="zh-CN" sz="2100" i="0" dirty="0">
                  <a:effectLst/>
                  <a:latin typeface="Arial" panose="020B0604020202020204" pitchFamily="34" charset="0"/>
                  <a:cs typeface="Arial" panose="020B0604020202020204" pitchFamily="34" charset="0"/>
                </a:endParaRPr>
              </a:p>
            </p:txBody>
          </p:sp>
        </mc:Choice>
        <mc:Fallback>
          <p:sp>
            <p:nvSpPr>
              <p:cNvPr id="68" name="文本框 67">
                <a:extLst>
                  <a:ext uri="{FF2B5EF4-FFF2-40B4-BE49-F238E27FC236}">
                    <a16:creationId xmlns:a16="http://schemas.microsoft.com/office/drawing/2014/main" id="{1A1EF0D5-2F7F-7C2D-6EB5-196F94B397E6}"/>
                  </a:ext>
                </a:extLst>
              </p:cNvPr>
              <p:cNvSpPr txBox="1">
                <a:spLocks noRot="1" noChangeAspect="1" noMove="1" noResize="1" noEditPoints="1" noAdjustHandles="1" noChangeArrowheads="1" noChangeShapeType="1" noTextEdit="1"/>
              </p:cNvSpPr>
              <p:nvPr/>
            </p:nvSpPr>
            <p:spPr>
              <a:xfrm>
                <a:off x="11687536" y="18082571"/>
                <a:ext cx="10158085" cy="1431159"/>
              </a:xfrm>
              <a:prstGeom prst="rect">
                <a:avLst/>
              </a:prstGeom>
              <a:blipFill>
                <a:blip r:embed="rId8"/>
                <a:stretch>
                  <a:fillRect l="-1140" t="-2553" r="-1140" b="-5957"/>
                </a:stretch>
              </a:blipFill>
              <a:ln w="12700" cap="flat">
                <a:noFill/>
                <a:miter lim="400000"/>
              </a:ln>
              <a:effectLst/>
            </p:spPr>
            <p:txBody>
              <a:bodyPr/>
              <a:lstStyle/>
              <a:p>
                <a:r>
                  <a:rPr lang="zh-CN" altLang="en-US">
                    <a:noFill/>
                  </a:rPr>
                  <a:t> </a:t>
                </a:r>
              </a:p>
            </p:txBody>
          </p:sp>
        </mc:Fallback>
      </mc:AlternateContent>
      <p:sp>
        <p:nvSpPr>
          <p:cNvPr id="80" name="文本框 79">
            <a:extLst>
              <a:ext uri="{FF2B5EF4-FFF2-40B4-BE49-F238E27FC236}">
                <a16:creationId xmlns:a16="http://schemas.microsoft.com/office/drawing/2014/main" id="{9867475D-3F0F-D006-60AB-2C7B49DDFF55}"/>
              </a:ext>
            </a:extLst>
          </p:cNvPr>
          <p:cNvSpPr txBox="1"/>
          <p:nvPr/>
        </p:nvSpPr>
        <p:spPr>
          <a:xfrm>
            <a:off x="22374357" y="4119793"/>
            <a:ext cx="10268650"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326532" rtl="0" fontAlgn="auto" latinLnBrk="0" hangingPunct="0">
              <a:lnSpc>
                <a:spcPct val="100000"/>
              </a:lnSpc>
              <a:spcBef>
                <a:spcPts val="0"/>
              </a:spcBef>
              <a:spcAft>
                <a:spcPts val="0"/>
              </a:spcAft>
              <a:buClrTx/>
              <a:buSzTx/>
              <a:buFont typeface="Arial" panose="020B0604020202020204" pitchFamily="34" charset="0"/>
              <a:buChar char="•"/>
              <a:tabLst/>
            </a:pPr>
            <a:r>
              <a:rPr lang="en-US" altLang="zh-CN" sz="2100" b="1" i="0" dirty="0">
                <a:effectLst/>
                <a:latin typeface="Arial" panose="020B0604020202020204" pitchFamily="34" charset="0"/>
                <a:cs typeface="Arial" panose="020B0604020202020204" pitchFamily="34" charset="0"/>
              </a:rPr>
              <a:t>Datasets: </a:t>
            </a:r>
            <a:r>
              <a:rPr lang="en-US" altLang="zh-CN" sz="2100" dirty="0">
                <a:latin typeface="Arial" panose="020B0604020202020204" pitchFamily="34" charset="0"/>
                <a:cs typeface="Arial" panose="020B0604020202020204" pitchFamily="34" charset="0"/>
              </a:rPr>
              <a:t>UCI, MNIST, CIFAR10, ModelNet40, ShapeNet55, and MIMIC3</a:t>
            </a:r>
            <a:endParaRPr kumimoji="0" lang="zh-CN" altLang="en-US" sz="210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mc:AlternateContent xmlns:mc="http://schemas.openxmlformats.org/markup-compatibility/2006">
        <mc:Choice xmlns:a14="http://schemas.microsoft.com/office/drawing/2010/main" Requires="a14">
          <p:sp>
            <p:nvSpPr>
              <p:cNvPr id="85" name="TextBox 54">
                <a:extLst>
                  <a:ext uri="{FF2B5EF4-FFF2-40B4-BE49-F238E27FC236}">
                    <a16:creationId xmlns:a16="http://schemas.microsoft.com/office/drawing/2014/main" id="{87C585BF-38B1-F351-5D19-CDA1AD5B9D1C}"/>
                  </a:ext>
                </a:extLst>
              </p:cNvPr>
              <p:cNvSpPr txBox="1"/>
              <p:nvPr/>
            </p:nvSpPr>
            <p:spPr>
              <a:xfrm>
                <a:off x="22242681" y="4864960"/>
                <a:ext cx="10225339" cy="502895"/>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b="1" dirty="0">
                    <a:solidFill>
                      <a:schemeClr val="tx1"/>
                    </a:solidFill>
                  </a:rPr>
                  <a:t>Table 1</a:t>
                </a:r>
                <a:r>
                  <a:rPr lang="en-US" dirty="0">
                    <a:solidFill>
                      <a:schemeClr val="tx1"/>
                    </a:solidFill>
                  </a:rPr>
                  <a:t>. Results of the UCI datasets (</a:t>
                </a:r>
                <a14:m>
                  <m:oMath xmlns:m="http://schemas.openxmlformats.org/officeDocument/2006/math">
                    <m:r>
                      <a:rPr lang="en-US" altLang="zh-CN" i="1" smtClean="0">
                        <a:solidFill>
                          <a:schemeClr val="tx1"/>
                        </a:solidFill>
                        <a:effectLst/>
                        <a:latin typeface="Cambria Math" panose="02040503050406030204" pitchFamily="18" charset="0"/>
                        <a:ea typeface="等线" panose="02010600030101010101" pitchFamily="2" charset="-122"/>
                        <a:cs typeface="Arial" panose="020B0604020202020204" pitchFamily="34" charset="0"/>
                      </a:rPr>
                      <m:t>𝑀</m:t>
                    </m:r>
                    <m:r>
                      <a:rPr lang="en-US" altLang="zh-CN" i="1" smtClean="0">
                        <a:solidFill>
                          <a:schemeClr val="tx1"/>
                        </a:solidFill>
                        <a:effectLst/>
                        <a:latin typeface="Cambria Math" panose="02040503050406030204" pitchFamily="18" charset="0"/>
                        <a:ea typeface="等线" panose="02010600030101010101" pitchFamily="2" charset="-122"/>
                        <a:cs typeface="Arial" panose="020B0604020202020204" pitchFamily="34" charset="0"/>
                      </a:rPr>
                      <m:t>=8</m:t>
                    </m:r>
                  </m:oMath>
                </a14:m>
                <a:r>
                  <a:rPr lang="en-US" dirty="0">
                    <a:solidFill>
                      <a:schemeClr val="tx1"/>
                    </a:solidFill>
                  </a:rPr>
                  <a:t>) with Linear, GB, SVM and GB-SVM models. </a:t>
                </a:r>
                <a:r>
                  <a:rPr kumimoji="0" lang="zh-CN" altLang="en-US"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Calibri"/>
                  </a:rPr>
                  <a:t>an organization with little informative data and free choice of its local model (model autonomy) can leverage others' local data and models and even achieve near-oracle performance.</a:t>
                </a:r>
                <a:endParaRPr lang="en-US" dirty="0">
                  <a:solidFill>
                    <a:schemeClr val="tx1"/>
                  </a:solidFill>
                </a:endParaRPr>
              </a:p>
            </p:txBody>
          </p:sp>
        </mc:Choice>
        <mc:Fallback>
          <p:sp>
            <p:nvSpPr>
              <p:cNvPr id="85" name="TextBox 54">
                <a:extLst>
                  <a:ext uri="{FF2B5EF4-FFF2-40B4-BE49-F238E27FC236}">
                    <a16:creationId xmlns:a16="http://schemas.microsoft.com/office/drawing/2014/main" id="{87C585BF-38B1-F351-5D19-CDA1AD5B9D1C}"/>
                  </a:ext>
                </a:extLst>
              </p:cNvPr>
              <p:cNvSpPr txBox="1">
                <a:spLocks noRot="1" noChangeAspect="1" noMove="1" noResize="1" noEditPoints="1" noAdjustHandles="1" noChangeArrowheads="1" noChangeShapeType="1" noTextEdit="1"/>
              </p:cNvSpPr>
              <p:nvPr/>
            </p:nvSpPr>
            <p:spPr>
              <a:xfrm>
                <a:off x="22242681" y="4864960"/>
                <a:ext cx="10225339" cy="502895"/>
              </a:xfrm>
              <a:prstGeom prst="rect">
                <a:avLst/>
              </a:prstGeom>
              <a:blipFill>
                <a:blip r:embed="rId9"/>
                <a:stretch>
                  <a:fillRect t="-1205" r="-119" b="-7229"/>
                </a:stretch>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zh-CN" altLang="en-US">
                    <a:noFill/>
                  </a:rPr>
                  <a:t> </a:t>
                </a:r>
              </a:p>
            </p:txBody>
          </p:sp>
        </mc:Fallback>
      </mc:AlternateContent>
      <p:sp>
        <p:nvSpPr>
          <p:cNvPr id="91" name="矩形: 圆角 90">
            <a:extLst>
              <a:ext uri="{FF2B5EF4-FFF2-40B4-BE49-F238E27FC236}">
                <a16:creationId xmlns:a16="http://schemas.microsoft.com/office/drawing/2014/main" id="{BD10CCE4-AA74-97D6-1E54-A1C7CFA236D9}"/>
              </a:ext>
            </a:extLst>
          </p:cNvPr>
          <p:cNvSpPr/>
          <p:nvPr/>
        </p:nvSpPr>
        <p:spPr>
          <a:xfrm>
            <a:off x="11599061" y="3625198"/>
            <a:ext cx="10422159" cy="17964955"/>
          </a:xfrm>
          <a:prstGeom prst="roundRect">
            <a:avLst>
              <a:gd name="adj" fmla="val 3170"/>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000000"/>
              </a:solidFill>
              <a:effectLst/>
              <a:uFillTx/>
              <a:latin typeface="+mn-lt"/>
              <a:ea typeface="+mn-ea"/>
              <a:cs typeface="+mn-cs"/>
              <a:sym typeface="Calibri"/>
            </a:endParaRPr>
          </a:p>
        </p:txBody>
      </p:sp>
      <p:sp>
        <p:nvSpPr>
          <p:cNvPr id="93" name="矩形: 圆角 92">
            <a:extLst>
              <a:ext uri="{FF2B5EF4-FFF2-40B4-BE49-F238E27FC236}">
                <a16:creationId xmlns:a16="http://schemas.microsoft.com/office/drawing/2014/main" id="{0D59084A-4BB9-EA0C-464D-96BEFA15D704}"/>
              </a:ext>
            </a:extLst>
          </p:cNvPr>
          <p:cNvSpPr/>
          <p:nvPr/>
        </p:nvSpPr>
        <p:spPr>
          <a:xfrm>
            <a:off x="22232623" y="3625197"/>
            <a:ext cx="10467642" cy="16716067"/>
          </a:xfrm>
          <a:prstGeom prst="roundRect">
            <a:avLst>
              <a:gd name="adj" fmla="val 3293"/>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000000"/>
              </a:solidFill>
              <a:effectLst/>
              <a:uFillTx/>
              <a:latin typeface="+mn-lt"/>
              <a:ea typeface="+mn-ea"/>
              <a:cs typeface="+mn-cs"/>
              <a:sym typeface="Calibri"/>
            </a:endParaRPr>
          </a:p>
        </p:txBody>
      </p:sp>
      <p:sp>
        <p:nvSpPr>
          <p:cNvPr id="8" name="矩形: 圆角 7">
            <a:extLst>
              <a:ext uri="{FF2B5EF4-FFF2-40B4-BE49-F238E27FC236}">
                <a16:creationId xmlns:a16="http://schemas.microsoft.com/office/drawing/2014/main" id="{86B69F61-CA5E-1D66-8E0D-890F416A0236}"/>
              </a:ext>
            </a:extLst>
          </p:cNvPr>
          <p:cNvSpPr/>
          <p:nvPr/>
        </p:nvSpPr>
        <p:spPr>
          <a:xfrm>
            <a:off x="150639" y="3625198"/>
            <a:ext cx="11226961" cy="7114425"/>
          </a:xfrm>
          <a:prstGeom prst="roundRect">
            <a:avLst>
              <a:gd name="adj" fmla="val 5306"/>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000000"/>
              </a:solidFill>
              <a:effectLst/>
              <a:uFillTx/>
              <a:latin typeface="+mn-lt"/>
              <a:ea typeface="+mn-ea"/>
              <a:cs typeface="+mn-cs"/>
              <a:sym typeface="Calibri"/>
            </a:endParaRPr>
          </a:p>
        </p:txBody>
      </p:sp>
      <p:pic>
        <p:nvPicPr>
          <p:cNvPr id="12" name="图片 11">
            <a:extLst>
              <a:ext uri="{FF2B5EF4-FFF2-40B4-BE49-F238E27FC236}">
                <a16:creationId xmlns:a16="http://schemas.microsoft.com/office/drawing/2014/main" id="{DCFFAD4A-8A15-3F5B-FEE2-EEBBBB4EC9B6}"/>
              </a:ext>
            </a:extLst>
          </p:cNvPr>
          <p:cNvPicPr>
            <a:picLocks noChangeAspect="1"/>
          </p:cNvPicPr>
          <p:nvPr/>
        </p:nvPicPr>
        <p:blipFill>
          <a:blip r:embed="rId10"/>
          <a:stretch>
            <a:fillRect/>
          </a:stretch>
        </p:blipFill>
        <p:spPr>
          <a:xfrm>
            <a:off x="4103229" y="12313382"/>
            <a:ext cx="3621407" cy="3340875"/>
          </a:xfrm>
          <a:prstGeom prst="rect">
            <a:avLst/>
          </a:prstGeom>
        </p:spPr>
      </p:pic>
      <p:sp>
        <p:nvSpPr>
          <p:cNvPr id="15" name="文本框 14">
            <a:extLst>
              <a:ext uri="{FF2B5EF4-FFF2-40B4-BE49-F238E27FC236}">
                <a16:creationId xmlns:a16="http://schemas.microsoft.com/office/drawing/2014/main" id="{13646C4D-2E9D-01C4-8CC0-06B9CC4D3921}"/>
              </a:ext>
            </a:extLst>
          </p:cNvPr>
          <p:cNvSpPr txBox="1"/>
          <p:nvPr/>
        </p:nvSpPr>
        <p:spPr>
          <a:xfrm>
            <a:off x="291725" y="17055439"/>
            <a:ext cx="10918776" cy="2536654"/>
          </a:xfrm>
          <a:prstGeom prst="roundRect">
            <a:avLst>
              <a:gd name="adj" fmla="val 12822"/>
            </a:avLst>
          </a:prstGeom>
          <a:ln/>
        </p:spPr>
        <p:style>
          <a:lnRef idx="1">
            <a:schemeClr val="accent5"/>
          </a:lnRef>
          <a:fillRef idx="2">
            <a:schemeClr val="accent5"/>
          </a:fillRef>
          <a:effectRef idx="1">
            <a:schemeClr val="accent5"/>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263525" marR="0" lvl="0" indent="0" algn="l" defTabSz="326532" rtl="0" eaLnBrk="1" fontAlgn="auto" latinLnBrk="0" hangingPunct="0">
              <a:lnSpc>
                <a:spcPct val="100000"/>
              </a:lnSpc>
              <a:spcBef>
                <a:spcPts val="0"/>
              </a:spcBef>
              <a:spcAft>
                <a:spcPts val="0"/>
              </a:spcAft>
              <a:buClrTx/>
              <a:buSzTx/>
              <a:buFontTx/>
              <a:buNone/>
              <a:tabLst/>
              <a:defRPr/>
            </a:pPr>
            <a:r>
              <a:rPr kumimoji="0" lang="en-US" altLang="zh-CN" sz="21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Examples:</a:t>
            </a:r>
          </a:p>
          <a:p>
            <a:pPr marL="606425" marR="0" lvl="0" indent="-342900" algn="l" defTabSz="326532"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altLang="zh-CN" sz="2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A medical institute may be helped by multiple clinical laboratories and pharmaceutical entities to improve clinical treatment and facilitate scientific research.</a:t>
            </a:r>
          </a:p>
          <a:p>
            <a:pPr marL="606425" marR="0" lvl="0" indent="-342900" algn="l" defTabSz="326532"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altLang="zh-CN" sz="2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Financial organizations may collaborate with universities and insurance companies to predict loan default rate.</a:t>
            </a:r>
          </a:p>
          <a:p>
            <a:pPr marL="606425" marR="0" lvl="0" indent="-342900" algn="l" defTabSz="326532" rtl="0" eaLnBrk="1" fontAlgn="auto" latinLnBrk="0" hangingPunct="0">
              <a:lnSpc>
                <a:spcPct val="100000"/>
              </a:lnSpc>
              <a:spcBef>
                <a:spcPts val="0"/>
              </a:spcBef>
              <a:spcAft>
                <a:spcPts val="0"/>
              </a:spcAft>
              <a:buClrTx/>
              <a:buSzTx/>
              <a:buFont typeface="Arial" panose="020B0604020202020204" pitchFamily="34" charset="0"/>
              <a:buChar char="•"/>
              <a:tabLst/>
              <a:defRPr/>
            </a:pPr>
            <a:r>
              <a:rPr lang="en-US" altLang="zh-CN" sz="2100" dirty="0">
                <a:solidFill>
                  <a:srgbClr val="000000"/>
                </a:solidFill>
                <a:latin typeface="Arial" panose="020B0604020202020204" pitchFamily="34" charset="0"/>
                <a:ea typeface="+mn-ea"/>
                <a:cs typeface="Arial" panose="020B0604020202020204" pitchFamily="34" charset="0"/>
              </a:rPr>
              <a:t>Supply chain </a:t>
            </a:r>
            <a:r>
              <a:rPr lang="en-US" altLang="zh-CN" sz="2100" dirty="0">
                <a:solidFill>
                  <a:srgbClr val="000000"/>
                </a:solidFill>
                <a:latin typeface="Arial" panose="020B0604020202020204" pitchFamily="34" charset="0"/>
                <a:cs typeface="Arial" panose="020B0604020202020204" pitchFamily="34" charset="0"/>
              </a:rPr>
              <a:t>management </a:t>
            </a:r>
            <a:r>
              <a:rPr lang="en-US" altLang="zh-CN" sz="2100" dirty="0">
                <a:solidFill>
                  <a:srgbClr val="000000"/>
                </a:solidFill>
                <a:latin typeface="Arial" panose="020B0604020202020204" pitchFamily="34" charset="0"/>
                <a:ea typeface="+mn-ea"/>
                <a:cs typeface="Arial" panose="020B0604020202020204" pitchFamily="34" charset="0"/>
              </a:rPr>
              <a:t>can leverage decentralized manufacturing data to forecast future production and demand.</a:t>
            </a:r>
            <a:endParaRPr kumimoji="0" lang="zh-CN" altLang="en-US" sz="1200" b="0" i="0" u="none" strike="noStrike" cap="none" spc="0" normalizeH="0" baseline="0" dirty="0">
              <a:ln>
                <a:noFill/>
              </a:ln>
              <a:solidFill>
                <a:srgbClr val="000000"/>
              </a:solidFill>
              <a:effectLst/>
              <a:uFillTx/>
              <a:latin typeface="+mn-lt"/>
              <a:ea typeface="+mn-ea"/>
              <a:cs typeface="+mn-cs"/>
              <a:sym typeface="Calibri"/>
            </a:endParaRPr>
          </a:p>
        </p:txBody>
      </p:sp>
      <p:sp>
        <p:nvSpPr>
          <p:cNvPr id="17" name="矩形: 圆角 16">
            <a:extLst>
              <a:ext uri="{FF2B5EF4-FFF2-40B4-BE49-F238E27FC236}">
                <a16:creationId xmlns:a16="http://schemas.microsoft.com/office/drawing/2014/main" id="{139C1FD1-6DA1-FF26-D0A1-B5099DACF9AF}"/>
              </a:ext>
            </a:extLst>
          </p:cNvPr>
          <p:cNvSpPr/>
          <p:nvPr/>
        </p:nvSpPr>
        <p:spPr>
          <a:xfrm>
            <a:off x="150640" y="10902950"/>
            <a:ext cx="11211712" cy="8869769"/>
          </a:xfrm>
          <a:prstGeom prst="roundRect">
            <a:avLst>
              <a:gd name="adj" fmla="val 4123"/>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000000"/>
              </a:solidFill>
              <a:effectLst/>
              <a:uFillTx/>
              <a:latin typeface="+mn-lt"/>
              <a:ea typeface="+mn-ea"/>
              <a:cs typeface="+mn-cs"/>
              <a:sym typeface="Calibri"/>
            </a:endParaRPr>
          </a:p>
        </p:txBody>
      </p:sp>
      <p:pic>
        <p:nvPicPr>
          <p:cNvPr id="26" name="图片 25">
            <a:extLst>
              <a:ext uri="{FF2B5EF4-FFF2-40B4-BE49-F238E27FC236}">
                <a16:creationId xmlns:a16="http://schemas.microsoft.com/office/drawing/2014/main" id="{560F3072-DC10-7C88-B7D8-5A7AEEBADF97}"/>
              </a:ext>
            </a:extLst>
          </p:cNvPr>
          <p:cNvPicPr>
            <a:picLocks noChangeAspect="1"/>
          </p:cNvPicPr>
          <p:nvPr/>
        </p:nvPicPr>
        <p:blipFill>
          <a:blip r:embed="rId11"/>
          <a:stretch>
            <a:fillRect/>
          </a:stretch>
        </p:blipFill>
        <p:spPr>
          <a:xfrm>
            <a:off x="14718277" y="6951405"/>
            <a:ext cx="4249219" cy="1856968"/>
          </a:xfrm>
          <a:prstGeom prst="rect">
            <a:avLst/>
          </a:prstGeom>
        </p:spPr>
      </p:pic>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7FFBF49F-B80B-69AE-1A87-003A08A44249}"/>
                  </a:ext>
                </a:extLst>
              </p:cNvPr>
              <p:cNvSpPr txBox="1"/>
              <p:nvPr/>
            </p:nvSpPr>
            <p:spPr>
              <a:xfrm>
                <a:off x="11702328" y="4569912"/>
                <a:ext cx="10291340" cy="23799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buFont typeface="Arial" panose="020B0604020202020204" pitchFamily="34" charset="0"/>
                  <a:buChar char="•"/>
                </a:pPr>
                <a:r>
                  <a:rPr lang="en-US" altLang="zh-CN" sz="2100" i="0" dirty="0">
                    <a:effectLst/>
                    <a:latin typeface="Arial" panose="020B0604020202020204" pitchFamily="34" charset="0"/>
                    <a:cs typeface="Arial" panose="020B0604020202020204" pitchFamily="34" charset="0"/>
                  </a:rPr>
                  <a:t>Suppose that there are </a:t>
                </a:r>
                <a14:m>
                  <m:oMath xmlns:m="http://schemas.openxmlformats.org/officeDocument/2006/math">
                    <m:r>
                      <a:rPr lang="en-US" altLang="zh-CN" sz="2100" i="1" smtClean="0">
                        <a:effectLst/>
                        <a:latin typeface="Cambria Math" panose="02040503050406030204" pitchFamily="18" charset="0"/>
                        <a:ea typeface="等线" panose="02010600030101010101" pitchFamily="2" charset="-122"/>
                        <a:cs typeface="Arial" panose="020B0604020202020204" pitchFamily="34" charset="0"/>
                      </a:rPr>
                      <m:t>𝑁</m:t>
                    </m:r>
                  </m:oMath>
                </a14:m>
                <a:r>
                  <a:rPr lang="en-US" altLang="zh-CN" sz="2100" i="0" dirty="0">
                    <a:effectLst/>
                    <a:latin typeface="Arial" panose="020B0604020202020204" pitchFamily="34" charset="0"/>
                    <a:cs typeface="Arial" panose="020B0604020202020204" pitchFamily="34" charset="0"/>
                  </a:rPr>
                  <a:t> data observations independently drawn from a joint distribution </a:t>
                </a:r>
                <a14:m>
                  <m:oMath xmlns:m="http://schemas.openxmlformats.org/officeDocument/2006/math">
                    <m:sSub>
                      <m:sSubPr>
                        <m:ctrlPr>
                          <a:rPr lang="zh-CN" altLang="zh-CN" sz="2100" i="1">
                            <a:latin typeface="Cambria Math" panose="02040503050406030204" pitchFamily="18" charset="0"/>
                            <a:ea typeface="Cambria Math" panose="02040503050406030204" pitchFamily="18" charset="0"/>
                          </a:rPr>
                        </m:ctrlPr>
                      </m:sSubPr>
                      <m:e>
                        <m:r>
                          <a:rPr lang="en-US" altLang="zh-CN" sz="2100" i="1">
                            <a:latin typeface="Cambria Math" panose="02040503050406030204" pitchFamily="18" charset="0"/>
                            <a:ea typeface="等线" panose="02010600030101010101" pitchFamily="2" charset="-122"/>
                            <a:cs typeface="Arial" panose="020B0604020202020204" pitchFamily="34" charset="0"/>
                          </a:rPr>
                          <m:t>𝑝</m:t>
                        </m:r>
                      </m:e>
                      <m:sub>
                        <m:r>
                          <a:rPr lang="en-US" altLang="zh-CN" sz="2100" i="1">
                            <a:latin typeface="Cambria Math" panose="02040503050406030204" pitchFamily="18" charset="0"/>
                            <a:ea typeface="等线" panose="02010600030101010101" pitchFamily="2" charset="-122"/>
                            <a:cs typeface="Arial" panose="020B0604020202020204" pitchFamily="34" charset="0"/>
                          </a:rPr>
                          <m:t>𝑥𝑦</m:t>
                        </m:r>
                      </m:sub>
                    </m:sSub>
                    <m:r>
                      <a:rPr lang="en-US" altLang="zh-CN" sz="2100" i="1">
                        <a:latin typeface="Cambria Math" panose="02040503050406030204" pitchFamily="18" charset="0"/>
                        <a:ea typeface="等线" panose="02010600030101010101" pitchFamily="2" charset="-122"/>
                        <a:cs typeface="Arial" panose="020B0604020202020204" pitchFamily="34" charset="0"/>
                      </a:rPr>
                      <m:t>=</m:t>
                    </m:r>
                    <m:sSub>
                      <m:sSubPr>
                        <m:ctrlPr>
                          <a:rPr lang="zh-CN" altLang="zh-CN" sz="2100" i="1">
                            <a:latin typeface="Cambria Math" panose="02040503050406030204" pitchFamily="18" charset="0"/>
                            <a:ea typeface="Cambria Math" panose="02040503050406030204" pitchFamily="18" charset="0"/>
                          </a:rPr>
                        </m:ctrlPr>
                      </m:sSubPr>
                      <m:e>
                        <m:r>
                          <a:rPr lang="en-US" altLang="zh-CN" sz="2100" i="1">
                            <a:latin typeface="Cambria Math" panose="02040503050406030204" pitchFamily="18" charset="0"/>
                            <a:ea typeface="等线" panose="02010600030101010101" pitchFamily="2" charset="-122"/>
                            <a:cs typeface="Arial" panose="020B0604020202020204" pitchFamily="34" charset="0"/>
                          </a:rPr>
                          <m:t>𝑝</m:t>
                        </m:r>
                      </m:e>
                      <m:sub>
                        <m:r>
                          <a:rPr lang="en-US" altLang="zh-CN" sz="2100" i="1">
                            <a:latin typeface="Cambria Math" panose="02040503050406030204" pitchFamily="18" charset="0"/>
                            <a:ea typeface="等线" panose="02010600030101010101" pitchFamily="2" charset="-122"/>
                            <a:cs typeface="Arial" panose="020B0604020202020204" pitchFamily="34" charset="0"/>
                          </a:rPr>
                          <m:t>𝑥</m:t>
                        </m:r>
                      </m:sub>
                    </m:sSub>
                    <m:sSub>
                      <m:sSubPr>
                        <m:ctrlPr>
                          <a:rPr lang="zh-CN" altLang="zh-CN" sz="2100" i="1">
                            <a:latin typeface="Cambria Math" panose="02040503050406030204" pitchFamily="18" charset="0"/>
                            <a:ea typeface="Cambria Math" panose="02040503050406030204" pitchFamily="18" charset="0"/>
                          </a:rPr>
                        </m:ctrlPr>
                      </m:sSubPr>
                      <m:e>
                        <m:r>
                          <a:rPr lang="en-US" altLang="zh-CN" sz="2100" i="1">
                            <a:latin typeface="Cambria Math" panose="02040503050406030204" pitchFamily="18" charset="0"/>
                            <a:ea typeface="等线" panose="02010600030101010101" pitchFamily="2" charset="-122"/>
                            <a:cs typeface="Arial" panose="020B0604020202020204" pitchFamily="34" charset="0"/>
                          </a:rPr>
                          <m:t>𝑝</m:t>
                        </m:r>
                      </m:e>
                      <m:sub>
                        <m:r>
                          <a:rPr lang="en-US" altLang="zh-CN" sz="2100" i="1">
                            <a:latin typeface="Cambria Math" panose="02040503050406030204" pitchFamily="18" charset="0"/>
                            <a:ea typeface="等线" panose="02010600030101010101" pitchFamily="2" charset="-122"/>
                            <a:cs typeface="Arial" panose="020B0604020202020204" pitchFamily="34" charset="0"/>
                          </a:rPr>
                          <m:t>𝑦</m:t>
                        </m:r>
                        <m:r>
                          <a:rPr lang="zh-CN" altLang="zh-CN" sz="2100">
                            <a:latin typeface="Cambria Math" panose="02040503050406030204" pitchFamily="18" charset="0"/>
                            <a:ea typeface="等线" panose="02010600030101010101" pitchFamily="2" charset="-122"/>
                            <a:cs typeface="Arial" panose="020B0604020202020204" pitchFamily="34" charset="0"/>
                          </a:rPr>
                          <m:t>∣</m:t>
                        </m:r>
                        <m:r>
                          <a:rPr lang="en-US" altLang="zh-CN" sz="2100" i="1">
                            <a:latin typeface="Cambria Math" panose="02040503050406030204" pitchFamily="18" charset="0"/>
                            <a:ea typeface="等线" panose="02010600030101010101" pitchFamily="2" charset="-122"/>
                            <a:cs typeface="Arial" panose="020B0604020202020204" pitchFamily="34" charset="0"/>
                          </a:rPr>
                          <m:t>𝑥</m:t>
                        </m:r>
                      </m:sub>
                    </m:sSub>
                  </m:oMath>
                </a14:m>
                <a:r>
                  <a:rPr lang="en-US" altLang="zh-CN" sz="2100" i="0" dirty="0">
                    <a:effectLst/>
                    <a:latin typeface="Arial" panose="020B0604020202020204" pitchFamily="34" charset="0"/>
                    <a:cs typeface="Arial" panose="020B0604020202020204" pitchFamily="34" charset="0"/>
                  </a:rPr>
                  <a:t>, where </a:t>
                </a:r>
                <a14:m>
                  <m:oMath xmlns:m="http://schemas.openxmlformats.org/officeDocument/2006/math">
                    <m:r>
                      <a:rPr lang="en-US" altLang="zh-CN" sz="2100" i="1">
                        <a:latin typeface="Cambria Math" panose="02040503050406030204" pitchFamily="18" charset="0"/>
                        <a:ea typeface="等线" panose="02010600030101010101" pitchFamily="2" charset="-122"/>
                        <a:cs typeface="Arial" panose="020B0604020202020204" pitchFamily="34" charset="0"/>
                      </a:rPr>
                      <m:t>𝑦</m:t>
                    </m:r>
                    <m:r>
                      <a:rPr lang="zh-CN" altLang="zh-CN" sz="2100">
                        <a:latin typeface="Cambria Math" panose="02040503050406030204" pitchFamily="18" charset="0"/>
                        <a:ea typeface="等线" panose="02010600030101010101" pitchFamily="2" charset="-122"/>
                        <a:cs typeface="Arial" panose="020B0604020202020204" pitchFamily="34" charset="0"/>
                      </a:rPr>
                      <m:t>∈</m:t>
                    </m:r>
                    <m:r>
                      <a:rPr lang="en-US" altLang="zh-CN" sz="2100" b="0" i="1" smtClean="0">
                        <a:latin typeface="Cambria Math" panose="02040503050406030204" pitchFamily="18" charset="0"/>
                        <a:ea typeface="等线" panose="02010600030101010101" pitchFamily="2" charset="-122"/>
                        <a:cs typeface="Arial" panose="020B0604020202020204" pitchFamily="34" charset="0"/>
                      </a:rPr>
                      <m:t>𝑌</m:t>
                    </m:r>
                  </m:oMath>
                </a14:m>
                <a:r>
                  <a:rPr lang="en-US" altLang="zh-CN" sz="2100" i="0" dirty="0">
                    <a:effectLst/>
                    <a:latin typeface="Arial" panose="020B0604020202020204" pitchFamily="34" charset="0"/>
                    <a:cs typeface="Arial" panose="020B0604020202020204" pitchFamily="34" charset="0"/>
                  </a:rPr>
                  <a:t> and </a:t>
                </a:r>
                <a14:m>
                  <m:oMath xmlns:m="http://schemas.openxmlformats.org/officeDocument/2006/math">
                    <m:r>
                      <a:rPr lang="en-US" altLang="zh-CN" sz="2100" i="1">
                        <a:latin typeface="Cambria Math" panose="02040503050406030204" pitchFamily="18" charset="0"/>
                        <a:ea typeface="等线" panose="02010600030101010101" pitchFamily="2" charset="-122"/>
                        <a:cs typeface="Arial" panose="020B0604020202020204" pitchFamily="34" charset="0"/>
                      </a:rPr>
                      <m:t>𝑥</m:t>
                    </m:r>
                    <m:r>
                      <a:rPr lang="zh-CN" altLang="zh-CN" sz="2100">
                        <a:latin typeface="Cambria Math" panose="02040503050406030204" pitchFamily="18" charset="0"/>
                        <a:ea typeface="等线" panose="02010600030101010101" pitchFamily="2" charset="-122"/>
                        <a:cs typeface="Arial" panose="020B0604020202020204" pitchFamily="34" charset="0"/>
                      </a:rPr>
                      <m:t>∈</m:t>
                    </m:r>
                    <m:sSup>
                      <m:sSupPr>
                        <m:ctrlPr>
                          <a:rPr lang="zh-CN" altLang="zh-CN" sz="2100" i="1">
                            <a:latin typeface="Cambria Math" panose="02040503050406030204" pitchFamily="18" charset="0"/>
                            <a:ea typeface="Cambria Math" panose="02040503050406030204" pitchFamily="18" charset="0"/>
                          </a:rPr>
                        </m:ctrlPr>
                      </m:sSupPr>
                      <m:e>
                        <m:r>
                          <a:rPr lang="en-US" altLang="zh-CN" sz="2100" i="1">
                            <a:latin typeface="Cambria Math" panose="02040503050406030204" pitchFamily="18" charset="0"/>
                            <a:ea typeface="等线" panose="02010600030101010101" pitchFamily="2" charset="-122"/>
                            <a:cs typeface="Arial" panose="020B0604020202020204" pitchFamily="34" charset="0"/>
                          </a:rPr>
                          <m:t>ℝ</m:t>
                        </m:r>
                      </m:e>
                      <m:sup>
                        <m:r>
                          <a:rPr lang="en-US" altLang="zh-CN" sz="2100" b="0" i="1" smtClean="0">
                            <a:latin typeface="Cambria Math" panose="02040503050406030204" pitchFamily="18" charset="0"/>
                            <a:ea typeface="等线" panose="02010600030101010101" pitchFamily="2" charset="-122"/>
                            <a:cs typeface="Arial" panose="020B0604020202020204" pitchFamily="34" charset="0"/>
                          </a:rPr>
                          <m:t>𝑑</m:t>
                        </m:r>
                      </m:sup>
                    </m:sSup>
                  </m:oMath>
                </a14:m>
                <a:r>
                  <a:rPr lang="en-US" altLang="zh-CN" sz="2100" i="0" dirty="0">
                    <a:effectLst/>
                    <a:latin typeface="Arial" panose="020B0604020202020204" pitchFamily="34" charset="0"/>
                    <a:cs typeface="Arial" panose="020B0604020202020204" pitchFamily="34" charset="0"/>
                  </a:rPr>
                  <a:t> respectively represent the task label and feature variables, and </a:t>
                </a:r>
                <a14:m>
                  <m:oMath xmlns:m="http://schemas.openxmlformats.org/officeDocument/2006/math">
                    <m:r>
                      <a:rPr lang="en-US" altLang="zh-CN" sz="2100" i="1">
                        <a:latin typeface="Cambria Math" panose="02040503050406030204" pitchFamily="18" charset="0"/>
                        <a:ea typeface="等线" panose="02010600030101010101" pitchFamily="2" charset="-122"/>
                        <a:cs typeface="Arial" panose="020B0604020202020204" pitchFamily="34" charset="0"/>
                      </a:rPr>
                      <m:t>𝑑</m:t>
                    </m:r>
                    <m:r>
                      <a:rPr lang="en-US" altLang="zh-CN" sz="2100" i="1">
                        <a:latin typeface="Cambria Math" panose="02040503050406030204" pitchFamily="18" charset="0"/>
                        <a:ea typeface="等线" panose="02010600030101010101" pitchFamily="2" charset="-122"/>
                        <a:cs typeface="Arial" panose="020B0604020202020204" pitchFamily="34" charset="0"/>
                      </a:rPr>
                      <m:t> </m:t>
                    </m:r>
                  </m:oMath>
                </a14:m>
                <a:r>
                  <a:rPr lang="en-US" altLang="zh-CN" sz="2100" i="0" dirty="0">
                    <a:effectLst/>
                    <a:latin typeface="Arial" panose="020B0604020202020204" pitchFamily="34" charset="0"/>
                    <a:cs typeface="Arial" panose="020B0604020202020204" pitchFamily="34" charset="0"/>
                  </a:rPr>
                  <a:t>is the number of features.</a:t>
                </a:r>
              </a:p>
              <a:p>
                <a:pPr marL="342900" indent="-342900">
                  <a:buFont typeface="Arial" panose="020B0604020202020204" pitchFamily="34" charset="0"/>
                  <a:buChar char="•"/>
                </a:pPr>
                <a:r>
                  <a:rPr kumimoji="0" lang="en-US" altLang="zh-CN" sz="210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Suppose that there are </a:t>
                </a:r>
                <a14:m>
                  <m:oMath xmlns:m="http://schemas.openxmlformats.org/officeDocument/2006/math">
                    <m:r>
                      <a:rPr lang="en-US" altLang="zh-CN" sz="2100" i="1" smtClean="0">
                        <a:effectLst/>
                        <a:latin typeface="Cambria Math" panose="02040503050406030204" pitchFamily="18" charset="0"/>
                        <a:ea typeface="等线" panose="02010600030101010101" pitchFamily="2" charset="-122"/>
                        <a:cs typeface="Arial" panose="020B0604020202020204" pitchFamily="34" charset="0"/>
                      </a:rPr>
                      <m:t>𝑀</m:t>
                    </m:r>
                  </m:oMath>
                </a14:m>
                <a:r>
                  <a:rPr kumimoji="0" lang="en-US" altLang="zh-CN" sz="210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 organizations. Each organization </a:t>
                </a:r>
                <a14:m>
                  <m:oMath xmlns:m="http://schemas.openxmlformats.org/officeDocument/2006/math">
                    <m:r>
                      <a:rPr lang="en-US" altLang="zh-CN" sz="2100" i="1">
                        <a:latin typeface="Cambria Math" panose="02040503050406030204" pitchFamily="18" charset="0"/>
                        <a:ea typeface="等线" panose="02010600030101010101" pitchFamily="2" charset="-122"/>
                        <a:cs typeface="Arial" panose="020B0604020202020204" pitchFamily="34" charset="0"/>
                      </a:rPr>
                      <m:t>𝑚</m:t>
                    </m:r>
                  </m:oMath>
                </a14:m>
                <a:r>
                  <a:rPr kumimoji="0" lang="en-US" altLang="zh-CN" sz="210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 only holds </a:t>
                </a:r>
                <a14:m>
                  <m:oMath xmlns:m="http://schemas.openxmlformats.org/officeDocument/2006/math">
                    <m:sSub>
                      <m:sSubPr>
                        <m:ctrlPr>
                          <a:rPr lang="zh-CN" altLang="zh-CN" sz="2100" i="1">
                            <a:latin typeface="Cambria Math" panose="02040503050406030204" pitchFamily="18" charset="0"/>
                            <a:ea typeface="Cambria Math" panose="02040503050406030204" pitchFamily="18" charset="0"/>
                          </a:rPr>
                        </m:ctrlPr>
                      </m:sSubPr>
                      <m:e>
                        <m:r>
                          <a:rPr lang="en-US" altLang="zh-CN" sz="2100" i="1">
                            <a:latin typeface="Cambria Math" panose="02040503050406030204" pitchFamily="18" charset="0"/>
                            <a:ea typeface="等线" panose="02010600030101010101" pitchFamily="2" charset="-122"/>
                            <a:cs typeface="Arial" panose="020B0604020202020204" pitchFamily="34" charset="0"/>
                          </a:rPr>
                          <m:t>𝑋</m:t>
                        </m:r>
                      </m:e>
                      <m:sub>
                        <m:r>
                          <a:rPr lang="en-US" altLang="zh-CN" sz="2100" i="1">
                            <a:latin typeface="Cambria Math" panose="02040503050406030204" pitchFamily="18" charset="0"/>
                            <a:ea typeface="等线" panose="02010600030101010101" pitchFamily="2" charset="-122"/>
                            <a:cs typeface="Arial" panose="020B0604020202020204" pitchFamily="34" charset="0"/>
                          </a:rPr>
                          <m:t>𝑚</m:t>
                        </m:r>
                      </m:sub>
                    </m:sSub>
                  </m:oMath>
                </a14:m>
                <a:r>
                  <a:rPr kumimoji="0" lang="en-US" altLang="zh-CN" sz="210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 a sub-vector of </a:t>
                </a:r>
                <a14:m>
                  <m:oMath xmlns:m="http://schemas.openxmlformats.org/officeDocument/2006/math">
                    <m:r>
                      <a:rPr lang="en-US" altLang="zh-CN" sz="2100" i="1">
                        <a:latin typeface="Cambria Math" panose="02040503050406030204" pitchFamily="18" charset="0"/>
                        <a:ea typeface="等线" panose="02010600030101010101" pitchFamily="2" charset="-122"/>
                        <a:cs typeface="Arial" panose="020B0604020202020204" pitchFamily="34" charset="0"/>
                      </a:rPr>
                      <m:t>𝑋</m:t>
                    </m:r>
                  </m:oMath>
                </a14:m>
                <a:r>
                  <a:rPr lang="en-US" altLang="zh-CN" sz="2100" dirty="0">
                    <a:latin typeface="Arial" panose="020B0604020202020204" pitchFamily="34" charset="0"/>
                    <a:cs typeface="Arial" panose="020B0604020202020204" pitchFamily="34" charset="0"/>
                  </a:rPr>
                  <a:t>. Alice, the organization to be assisted, has local data </a:t>
                </a:r>
                <a14:m>
                  <m:oMath xmlns:m="http://schemas.openxmlformats.org/officeDocument/2006/math">
                    <m:sSub>
                      <m:sSubPr>
                        <m:ctrlPr>
                          <a:rPr lang="zh-CN" altLang="zh-CN" sz="2100" i="1">
                            <a:latin typeface="Cambria Math" panose="02040503050406030204" pitchFamily="18" charset="0"/>
                            <a:ea typeface="Cambria Math" panose="02040503050406030204" pitchFamily="18" charset="0"/>
                          </a:rPr>
                        </m:ctrlPr>
                      </m:sSubPr>
                      <m:e>
                        <m:r>
                          <a:rPr lang="en-US" altLang="zh-CN" sz="2100" i="1">
                            <a:latin typeface="Cambria Math" panose="02040503050406030204" pitchFamily="18" charset="0"/>
                            <a:ea typeface="等线" panose="02010600030101010101" pitchFamily="2" charset="-122"/>
                            <a:cs typeface="Arial" panose="020B0604020202020204" pitchFamily="34" charset="0"/>
                          </a:rPr>
                          <m:t>𝑥</m:t>
                        </m:r>
                      </m:e>
                      <m:sub>
                        <m:r>
                          <a:rPr lang="en-US" altLang="zh-CN" sz="2100" i="1">
                            <a:latin typeface="Cambria Math" panose="02040503050406030204" pitchFamily="18" charset="0"/>
                            <a:ea typeface="等线" panose="02010600030101010101" pitchFamily="2" charset="-122"/>
                            <a:cs typeface="Arial" panose="020B0604020202020204" pitchFamily="34" charset="0"/>
                          </a:rPr>
                          <m:t>1</m:t>
                        </m:r>
                      </m:sub>
                    </m:sSub>
                  </m:oMath>
                </a14:m>
                <a:r>
                  <a:rPr lang="en-US" altLang="zh-CN" sz="2100" dirty="0">
                    <a:latin typeface="Arial" panose="020B0604020202020204" pitchFamily="34" charset="0"/>
                    <a:cs typeface="Arial" panose="020B0604020202020204" pitchFamily="34" charset="0"/>
                  </a:rPr>
                  <a:t> and task label </a:t>
                </a:r>
                <a14:m>
                  <m:oMath xmlns:m="http://schemas.openxmlformats.org/officeDocument/2006/math">
                    <m:sSub>
                      <m:sSubPr>
                        <m:ctrlPr>
                          <a:rPr lang="zh-CN" altLang="zh-CN" sz="2100" i="1">
                            <a:latin typeface="Cambria Math" panose="02040503050406030204" pitchFamily="18" charset="0"/>
                            <a:ea typeface="Cambria Math" panose="02040503050406030204" pitchFamily="18" charset="0"/>
                          </a:rPr>
                        </m:ctrlPr>
                      </m:sSubPr>
                      <m:e>
                        <m:r>
                          <a:rPr lang="en-US" altLang="zh-CN" sz="2100" i="1">
                            <a:latin typeface="Cambria Math" panose="02040503050406030204" pitchFamily="18" charset="0"/>
                            <a:ea typeface="等线" panose="02010600030101010101" pitchFamily="2" charset="-122"/>
                            <a:cs typeface="Arial" panose="020B0604020202020204" pitchFamily="34" charset="0"/>
                          </a:rPr>
                          <m:t>𝑦</m:t>
                        </m:r>
                      </m:e>
                      <m:sub>
                        <m:r>
                          <a:rPr lang="en-US" altLang="zh-CN" sz="2100" i="1">
                            <a:latin typeface="Cambria Math" panose="02040503050406030204" pitchFamily="18" charset="0"/>
                            <a:ea typeface="等线" panose="02010600030101010101" pitchFamily="2" charset="-122"/>
                            <a:cs typeface="Arial" panose="020B0604020202020204" pitchFamily="34" charset="0"/>
                          </a:rPr>
                          <m:t>1</m:t>
                        </m:r>
                      </m:sub>
                    </m:sSub>
                  </m:oMath>
                </a14:m>
                <a:r>
                  <a:rPr lang="en-US" altLang="zh-CN" sz="2100" dirty="0">
                    <a:latin typeface="Arial" panose="020B0604020202020204" pitchFamily="34" charset="0"/>
                    <a:cs typeface="Arial" panose="020B0604020202020204" pitchFamily="34" charset="0"/>
                  </a:rPr>
                  <a:t>, while other </a:t>
                </a:r>
                <a14:m>
                  <m:oMath xmlns:m="http://schemas.openxmlformats.org/officeDocument/2006/math">
                    <m:r>
                      <a:rPr lang="en-US" altLang="zh-CN" sz="2100" i="1">
                        <a:latin typeface="Cambria Math" panose="02040503050406030204" pitchFamily="18" charset="0"/>
                        <a:ea typeface="等线" panose="02010600030101010101" pitchFamily="2" charset="-122"/>
                        <a:cs typeface="Arial" panose="020B0604020202020204" pitchFamily="34" charset="0"/>
                      </a:rPr>
                      <m:t>𝑀</m:t>
                    </m:r>
                    <m:r>
                      <a:rPr lang="en-US" altLang="zh-CN" sz="2100" i="1">
                        <a:latin typeface="Cambria Math" panose="02040503050406030204" pitchFamily="18" charset="0"/>
                        <a:ea typeface="等线" panose="02010600030101010101" pitchFamily="2" charset="-122"/>
                        <a:cs typeface="Arial" panose="020B0604020202020204" pitchFamily="34" charset="0"/>
                      </a:rPr>
                      <m:t>−1 </m:t>
                    </m:r>
                  </m:oMath>
                </a14:m>
                <a:r>
                  <a:rPr lang="en-US" altLang="zh-CN" sz="2100" dirty="0">
                    <a:latin typeface="Arial" panose="020B0604020202020204" pitchFamily="34" charset="0"/>
                    <a:cs typeface="Arial" panose="020B0604020202020204" pitchFamily="34" charset="0"/>
                  </a:rPr>
                  <a:t>organizations are collaborators which assist Alice and have local data </a:t>
                </a:r>
                <a14:m>
                  <m:oMath xmlns:m="http://schemas.openxmlformats.org/officeDocument/2006/math">
                    <m:sSub>
                      <m:sSubPr>
                        <m:ctrlPr>
                          <a:rPr lang="zh-CN" altLang="zh-CN" sz="2100" i="1">
                            <a:latin typeface="Cambria Math" panose="02040503050406030204" pitchFamily="18" charset="0"/>
                            <a:ea typeface="Cambria Math" panose="02040503050406030204" pitchFamily="18" charset="0"/>
                          </a:rPr>
                        </m:ctrlPr>
                      </m:sSubPr>
                      <m:e>
                        <m:r>
                          <a:rPr lang="en-US" altLang="zh-CN" sz="2100" i="1">
                            <a:latin typeface="Cambria Math" panose="02040503050406030204" pitchFamily="18" charset="0"/>
                            <a:ea typeface="等线" panose="02010600030101010101" pitchFamily="2" charset="-122"/>
                            <a:cs typeface="Arial" panose="020B0604020202020204" pitchFamily="34" charset="0"/>
                          </a:rPr>
                          <m:t>𝑥</m:t>
                        </m:r>
                      </m:e>
                      <m:sub>
                        <m:r>
                          <a:rPr lang="en-US" altLang="zh-CN" sz="2100" i="1">
                            <a:latin typeface="Cambria Math" panose="02040503050406030204" pitchFamily="18" charset="0"/>
                            <a:ea typeface="等线" panose="02010600030101010101" pitchFamily="2" charset="-122"/>
                            <a:cs typeface="Arial" panose="020B0604020202020204" pitchFamily="34" charset="0"/>
                          </a:rPr>
                          <m:t>2</m:t>
                        </m:r>
                      </m:sub>
                    </m:sSub>
                    <m:r>
                      <a:rPr lang="zh-CN" altLang="zh-CN" sz="2100">
                        <a:latin typeface="Cambria Math" panose="02040503050406030204" pitchFamily="18" charset="0"/>
                        <a:ea typeface="等线" panose="02010600030101010101" pitchFamily="2" charset="-122"/>
                        <a:cs typeface="Arial" panose="020B0604020202020204" pitchFamily="34" charset="0"/>
                      </a:rPr>
                      <m:t>…</m:t>
                    </m:r>
                    <m:sSub>
                      <m:sSubPr>
                        <m:ctrlPr>
                          <a:rPr lang="zh-CN" altLang="zh-CN" sz="2100" i="1">
                            <a:latin typeface="Cambria Math" panose="02040503050406030204" pitchFamily="18" charset="0"/>
                            <a:ea typeface="Cambria Math" panose="02040503050406030204" pitchFamily="18" charset="0"/>
                          </a:rPr>
                        </m:ctrlPr>
                      </m:sSubPr>
                      <m:e>
                        <m:r>
                          <a:rPr lang="en-US" altLang="zh-CN" sz="2100" i="1">
                            <a:latin typeface="Cambria Math" panose="02040503050406030204" pitchFamily="18" charset="0"/>
                            <a:ea typeface="等线" panose="02010600030101010101" pitchFamily="2" charset="-122"/>
                            <a:cs typeface="Arial" panose="020B0604020202020204" pitchFamily="34" charset="0"/>
                          </a:rPr>
                          <m:t>𝑥</m:t>
                        </m:r>
                      </m:e>
                      <m:sub>
                        <m:r>
                          <a:rPr lang="en-US" altLang="zh-CN" sz="2100" i="1">
                            <a:latin typeface="Cambria Math" panose="02040503050406030204" pitchFamily="18" charset="0"/>
                            <a:ea typeface="等线" panose="02010600030101010101" pitchFamily="2" charset="-122"/>
                            <a:cs typeface="Arial" panose="020B0604020202020204" pitchFamily="34" charset="0"/>
                          </a:rPr>
                          <m:t>𝑀</m:t>
                        </m:r>
                      </m:sub>
                    </m:sSub>
                  </m:oMath>
                </a14:m>
                <a:r>
                  <a:rPr lang="en-US" altLang="zh-CN" sz="2100" dirty="0">
                    <a:latin typeface="Arial" panose="020B0604020202020204" pitchFamily="34" charset="0"/>
                    <a:cs typeface="Arial" panose="020B0604020202020204" pitchFamily="34" charset="0"/>
                  </a:rPr>
                  <a:t>.</a:t>
                </a:r>
                <a:endParaRPr kumimoji="0" lang="zh-CN" altLang="en-US" sz="210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mc:Choice>
        <mc:Fallback>
          <p:sp>
            <p:nvSpPr>
              <p:cNvPr id="27" name="文本框 26">
                <a:extLst>
                  <a:ext uri="{FF2B5EF4-FFF2-40B4-BE49-F238E27FC236}">
                    <a16:creationId xmlns:a16="http://schemas.microsoft.com/office/drawing/2014/main" id="{7FFBF49F-B80B-69AE-1A87-003A08A44249}"/>
                  </a:ext>
                </a:extLst>
              </p:cNvPr>
              <p:cNvSpPr txBox="1">
                <a:spLocks noRot="1" noChangeAspect="1" noMove="1" noResize="1" noEditPoints="1" noAdjustHandles="1" noChangeArrowheads="1" noChangeShapeType="1" noTextEdit="1"/>
              </p:cNvSpPr>
              <p:nvPr/>
            </p:nvSpPr>
            <p:spPr>
              <a:xfrm>
                <a:off x="11702328" y="4569912"/>
                <a:ext cx="10291340" cy="2379945"/>
              </a:xfrm>
              <a:prstGeom prst="rect">
                <a:avLst/>
              </a:prstGeom>
              <a:blipFill>
                <a:blip r:embed="rId12"/>
                <a:stretch>
                  <a:fillRect l="-1066" t="-1795" r="-1066" b="-4103"/>
                </a:stretch>
              </a:blipFill>
              <a:ln w="12700" cap="flat">
                <a:noFill/>
                <a:miter lim="400000"/>
              </a:ln>
              <a:effectLst/>
            </p:spPr>
            <p:txBody>
              <a:bodyPr/>
              <a:lstStyle/>
              <a:p>
                <a:r>
                  <a:rPr lang="zh-CN" altLang="en-US">
                    <a:noFill/>
                  </a:rPr>
                  <a:t> </a:t>
                </a:r>
              </a:p>
            </p:txBody>
          </p:sp>
        </mc:Fallback>
      </mc:AlternateContent>
      <p:pic>
        <p:nvPicPr>
          <p:cNvPr id="29" name="图片 28">
            <a:extLst>
              <a:ext uri="{FF2B5EF4-FFF2-40B4-BE49-F238E27FC236}">
                <a16:creationId xmlns:a16="http://schemas.microsoft.com/office/drawing/2014/main" id="{45846376-4A6F-2B05-04A6-15DED7637125}"/>
              </a:ext>
            </a:extLst>
          </p:cNvPr>
          <p:cNvPicPr>
            <a:picLocks noChangeAspect="1"/>
          </p:cNvPicPr>
          <p:nvPr/>
        </p:nvPicPr>
        <p:blipFill>
          <a:blip r:embed="rId13"/>
          <a:stretch>
            <a:fillRect/>
          </a:stretch>
        </p:blipFill>
        <p:spPr>
          <a:xfrm>
            <a:off x="11700402" y="14403159"/>
            <a:ext cx="10101538" cy="2967978"/>
          </a:xfrm>
          <a:prstGeom prst="rect">
            <a:avLst/>
          </a:prstGeom>
        </p:spPr>
      </p:pic>
      <p:sp>
        <p:nvSpPr>
          <p:cNvPr id="31" name="文本框 30">
            <a:extLst>
              <a:ext uri="{FF2B5EF4-FFF2-40B4-BE49-F238E27FC236}">
                <a16:creationId xmlns:a16="http://schemas.microsoft.com/office/drawing/2014/main" id="{F02C79B6-9B79-9CFC-C8BD-083503DE1FD9}"/>
              </a:ext>
            </a:extLst>
          </p:cNvPr>
          <p:cNvSpPr txBox="1"/>
          <p:nvPr/>
        </p:nvSpPr>
        <p:spPr>
          <a:xfrm>
            <a:off x="11702328" y="9043274"/>
            <a:ext cx="10291340"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buFont typeface="Arial" panose="020B0604020202020204" pitchFamily="34" charset="0"/>
              <a:buChar char="•"/>
            </a:pPr>
            <a:r>
              <a:rPr kumimoji="0" lang="en-US" altLang="zh-CN" sz="210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Objectives </a:t>
            </a:r>
            <a:r>
              <a:rPr lang="en-US" altLang="zh-CN" sz="2100" dirty="0">
                <a:latin typeface="Arial" panose="020B0604020202020204" pitchFamily="34" charset="0"/>
                <a:cs typeface="Arial" panose="020B0604020202020204" pitchFamily="34" charset="0"/>
              </a:rPr>
              <a:t>(Alice, Oracle) </a:t>
            </a:r>
            <a:r>
              <a:rPr kumimoji="0" lang="en-US" altLang="zh-CN" sz="210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a:t>
            </a:r>
            <a:endParaRPr kumimoji="0" lang="zh-CN" altLang="en-US" sz="210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pic>
        <p:nvPicPr>
          <p:cNvPr id="33" name="图片 32">
            <a:extLst>
              <a:ext uri="{FF2B5EF4-FFF2-40B4-BE49-F238E27FC236}">
                <a16:creationId xmlns:a16="http://schemas.microsoft.com/office/drawing/2014/main" id="{C416EC07-6F5A-76AC-5DEA-1118E5752F3E}"/>
              </a:ext>
            </a:extLst>
          </p:cNvPr>
          <p:cNvPicPr>
            <a:picLocks noChangeAspect="1"/>
          </p:cNvPicPr>
          <p:nvPr/>
        </p:nvPicPr>
        <p:blipFill>
          <a:blip r:embed="rId14"/>
          <a:stretch>
            <a:fillRect/>
          </a:stretch>
        </p:blipFill>
        <p:spPr>
          <a:xfrm>
            <a:off x="12613453" y="9480282"/>
            <a:ext cx="4196687" cy="594349"/>
          </a:xfrm>
          <a:prstGeom prst="rect">
            <a:avLst/>
          </a:prstGeom>
        </p:spPr>
      </p:pic>
      <p:sp>
        <p:nvSpPr>
          <p:cNvPr id="34" name="文本框 33">
            <a:extLst>
              <a:ext uri="{FF2B5EF4-FFF2-40B4-BE49-F238E27FC236}">
                <a16:creationId xmlns:a16="http://schemas.microsoft.com/office/drawing/2014/main" id="{3B885E7F-B98B-3030-DEB3-8085B912C79A}"/>
              </a:ext>
            </a:extLst>
          </p:cNvPr>
          <p:cNvSpPr txBox="1"/>
          <p:nvPr/>
        </p:nvSpPr>
        <p:spPr>
          <a:xfrm>
            <a:off x="11702328" y="10040258"/>
            <a:ext cx="10291340"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buFont typeface="Arial" panose="020B0604020202020204" pitchFamily="34" charset="0"/>
              <a:buChar char="•"/>
            </a:pPr>
            <a:r>
              <a:rPr kumimoji="0" lang="en-US" altLang="zh-CN" sz="210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GAL Objective:</a:t>
            </a:r>
            <a:endParaRPr kumimoji="0" lang="zh-CN" altLang="en-US" sz="210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pic>
        <p:nvPicPr>
          <p:cNvPr id="36" name="图片 35">
            <a:extLst>
              <a:ext uri="{FF2B5EF4-FFF2-40B4-BE49-F238E27FC236}">
                <a16:creationId xmlns:a16="http://schemas.microsoft.com/office/drawing/2014/main" id="{D0DA1728-4CD0-AC1F-DCA4-3939DC5595AE}"/>
              </a:ext>
            </a:extLst>
          </p:cNvPr>
          <p:cNvPicPr>
            <a:picLocks noChangeAspect="1"/>
          </p:cNvPicPr>
          <p:nvPr/>
        </p:nvPicPr>
        <p:blipFill>
          <a:blip r:embed="rId15"/>
          <a:stretch>
            <a:fillRect/>
          </a:stretch>
        </p:blipFill>
        <p:spPr>
          <a:xfrm>
            <a:off x="17124732" y="9466823"/>
            <a:ext cx="3622755" cy="506915"/>
          </a:xfrm>
          <a:prstGeom prst="rect">
            <a:avLst/>
          </a:prstGeom>
        </p:spPr>
      </p:pic>
      <p:pic>
        <p:nvPicPr>
          <p:cNvPr id="41" name="图片 40">
            <a:extLst>
              <a:ext uri="{FF2B5EF4-FFF2-40B4-BE49-F238E27FC236}">
                <a16:creationId xmlns:a16="http://schemas.microsoft.com/office/drawing/2014/main" id="{01787105-DF36-9E05-EB68-8C59E32E886D}"/>
              </a:ext>
            </a:extLst>
          </p:cNvPr>
          <p:cNvPicPr>
            <a:picLocks noChangeAspect="1"/>
          </p:cNvPicPr>
          <p:nvPr/>
        </p:nvPicPr>
        <p:blipFill>
          <a:blip r:embed="rId16"/>
          <a:stretch>
            <a:fillRect/>
          </a:stretch>
        </p:blipFill>
        <p:spPr>
          <a:xfrm>
            <a:off x="13949391" y="10401507"/>
            <a:ext cx="5886450" cy="698326"/>
          </a:xfrm>
          <a:prstGeom prst="rect">
            <a:avLst/>
          </a:prstGeom>
        </p:spPr>
      </p:pic>
      <p:sp>
        <p:nvSpPr>
          <p:cNvPr id="43" name="TextBox 44">
            <a:extLst>
              <a:ext uri="{FF2B5EF4-FFF2-40B4-BE49-F238E27FC236}">
                <a16:creationId xmlns:a16="http://schemas.microsoft.com/office/drawing/2014/main" id="{DF03EEA1-58C7-B5B7-4ECE-008B688F79C5}"/>
              </a:ext>
            </a:extLst>
          </p:cNvPr>
          <p:cNvSpPr txBox="1"/>
          <p:nvPr/>
        </p:nvSpPr>
        <p:spPr>
          <a:xfrm>
            <a:off x="11687536" y="11099833"/>
            <a:ext cx="9064533"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100">
                <a:latin typeface="Arial"/>
                <a:ea typeface="Arial"/>
                <a:cs typeface="Arial"/>
                <a:sym typeface="Arial"/>
              </a:defRPr>
            </a:lvl1pPr>
          </a:lstStyle>
          <a:p>
            <a:r>
              <a:rPr lang="en-US" b="1" i="1" dirty="0">
                <a:solidFill>
                  <a:schemeClr val="accent1"/>
                </a:solidFill>
              </a:rPr>
              <a:t>The</a:t>
            </a:r>
            <a:r>
              <a:rPr lang="zh-CN" altLang="en-US" b="1" i="1" dirty="0">
                <a:solidFill>
                  <a:schemeClr val="accent1"/>
                </a:solidFill>
              </a:rPr>
              <a:t> </a:t>
            </a:r>
            <a:r>
              <a:rPr lang="en-US" altLang="zh-CN" b="1" i="1" dirty="0">
                <a:solidFill>
                  <a:schemeClr val="accent1"/>
                </a:solidFill>
              </a:rPr>
              <a:t>GAL</a:t>
            </a:r>
            <a:r>
              <a:rPr lang="zh-CN" altLang="en-US" b="1" i="1" dirty="0">
                <a:solidFill>
                  <a:schemeClr val="accent1"/>
                </a:solidFill>
              </a:rPr>
              <a:t> </a:t>
            </a:r>
            <a:r>
              <a:rPr lang="en-US" altLang="zh-CN" b="1" i="1" dirty="0">
                <a:solidFill>
                  <a:schemeClr val="accent1"/>
                </a:solidFill>
              </a:rPr>
              <a:t>algorithm</a:t>
            </a:r>
            <a:endParaRPr lang="fr-FR" b="1" i="1" dirty="0">
              <a:solidFill>
                <a:schemeClr val="accent1"/>
              </a:solidFill>
            </a:endParaRPr>
          </a:p>
        </p:txBody>
      </p:sp>
      <p:pic>
        <p:nvPicPr>
          <p:cNvPr id="45" name="图片 44">
            <a:extLst>
              <a:ext uri="{FF2B5EF4-FFF2-40B4-BE49-F238E27FC236}">
                <a16:creationId xmlns:a16="http://schemas.microsoft.com/office/drawing/2014/main" id="{2F992E51-D6C7-C6BA-8E50-DC6FBC7E1D2D}"/>
              </a:ext>
            </a:extLst>
          </p:cNvPr>
          <p:cNvPicPr>
            <a:picLocks noChangeAspect="1"/>
          </p:cNvPicPr>
          <p:nvPr/>
        </p:nvPicPr>
        <p:blipFill>
          <a:blip r:embed="rId17"/>
          <a:stretch>
            <a:fillRect/>
          </a:stretch>
        </p:blipFill>
        <p:spPr>
          <a:xfrm>
            <a:off x="18499255" y="11299432"/>
            <a:ext cx="2847707" cy="670049"/>
          </a:xfrm>
          <a:prstGeom prst="rect">
            <a:avLst/>
          </a:prstGeom>
        </p:spPr>
      </p:pic>
      <p:sp>
        <p:nvSpPr>
          <p:cNvPr id="46" name="文本框 45">
            <a:extLst>
              <a:ext uri="{FF2B5EF4-FFF2-40B4-BE49-F238E27FC236}">
                <a16:creationId xmlns:a16="http://schemas.microsoft.com/office/drawing/2014/main" id="{251A6509-4529-B6BF-2B00-9F2E5BB2A31C}"/>
              </a:ext>
            </a:extLst>
          </p:cNvPr>
          <p:cNvSpPr txBox="1"/>
          <p:nvPr/>
        </p:nvSpPr>
        <p:spPr>
          <a:xfrm>
            <a:off x="11682954" y="11426709"/>
            <a:ext cx="10291340"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buFont typeface="Arial" panose="020B0604020202020204" pitchFamily="34" charset="0"/>
              <a:buChar char="•"/>
            </a:pPr>
            <a:r>
              <a:rPr lang="en-US" altLang="zh-CN" sz="2100" dirty="0">
                <a:latin typeface="Arial" panose="020B0604020202020204" pitchFamily="34" charset="0"/>
                <a:cs typeface="Arial" panose="020B0604020202020204" pitchFamily="34" charset="0"/>
              </a:rPr>
              <a:t>Local organizations iteratively fit the pseudo-residuals</a:t>
            </a:r>
          </a:p>
        </p:txBody>
      </p:sp>
      <p:pic>
        <p:nvPicPr>
          <p:cNvPr id="52" name="图片 51">
            <a:extLst>
              <a:ext uri="{FF2B5EF4-FFF2-40B4-BE49-F238E27FC236}">
                <a16:creationId xmlns:a16="http://schemas.microsoft.com/office/drawing/2014/main" id="{63FCD8A5-D130-A287-150C-8D0DF5C835AD}"/>
              </a:ext>
            </a:extLst>
          </p:cNvPr>
          <p:cNvPicPr>
            <a:picLocks noChangeAspect="1"/>
          </p:cNvPicPr>
          <p:nvPr/>
        </p:nvPicPr>
        <p:blipFill rotWithShape="1">
          <a:blip r:embed="rId18"/>
          <a:srcRect t="3644"/>
          <a:stretch/>
        </p:blipFill>
        <p:spPr>
          <a:xfrm>
            <a:off x="14029826" y="12255579"/>
            <a:ext cx="5366780" cy="486339"/>
          </a:xfrm>
          <a:prstGeom prst="rect">
            <a:avLst/>
          </a:prstGeom>
        </p:spPr>
      </p:pic>
      <p:pic>
        <p:nvPicPr>
          <p:cNvPr id="58" name="图片 57">
            <a:extLst>
              <a:ext uri="{FF2B5EF4-FFF2-40B4-BE49-F238E27FC236}">
                <a16:creationId xmlns:a16="http://schemas.microsoft.com/office/drawing/2014/main" id="{F87CAA8E-269F-4C2B-4126-87DAA2CACF1A}"/>
              </a:ext>
            </a:extLst>
          </p:cNvPr>
          <p:cNvPicPr>
            <a:picLocks noChangeAspect="1"/>
          </p:cNvPicPr>
          <p:nvPr/>
        </p:nvPicPr>
        <p:blipFill>
          <a:blip r:embed="rId19"/>
          <a:stretch>
            <a:fillRect/>
          </a:stretch>
        </p:blipFill>
        <p:spPr>
          <a:xfrm>
            <a:off x="13754656" y="13123969"/>
            <a:ext cx="6110968" cy="450219"/>
          </a:xfrm>
          <a:prstGeom prst="rect">
            <a:avLst/>
          </a:prstGeom>
        </p:spPr>
      </p:pic>
      <p:sp>
        <p:nvSpPr>
          <p:cNvPr id="63" name="TextBox 44">
            <a:extLst>
              <a:ext uri="{FF2B5EF4-FFF2-40B4-BE49-F238E27FC236}">
                <a16:creationId xmlns:a16="http://schemas.microsoft.com/office/drawing/2014/main" id="{78E6178F-76B8-05E0-134D-251501771C6F}"/>
              </a:ext>
            </a:extLst>
          </p:cNvPr>
          <p:cNvSpPr txBox="1"/>
          <p:nvPr/>
        </p:nvSpPr>
        <p:spPr>
          <a:xfrm>
            <a:off x="11736193" y="17690700"/>
            <a:ext cx="9064533"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100">
                <a:latin typeface="Arial"/>
                <a:ea typeface="Arial"/>
                <a:cs typeface="Arial"/>
                <a:sym typeface="Arial"/>
              </a:defRPr>
            </a:lvl1pPr>
          </a:lstStyle>
          <a:p>
            <a:r>
              <a:rPr lang="en-US" b="1" i="1" dirty="0">
                <a:solidFill>
                  <a:schemeClr val="accent1"/>
                </a:solidFill>
              </a:rPr>
              <a:t>T</a:t>
            </a:r>
            <a:r>
              <a:rPr lang="en-US" altLang="zh-CN" b="1" i="1" dirty="0">
                <a:solidFill>
                  <a:schemeClr val="accent1"/>
                </a:solidFill>
              </a:rPr>
              <a:t>heoretical analysis</a:t>
            </a:r>
            <a:endParaRPr lang="fr-FR" b="1" i="1" dirty="0">
              <a:solidFill>
                <a:schemeClr val="accent1"/>
              </a:solidFill>
            </a:endParaRPr>
          </a:p>
        </p:txBody>
      </p:sp>
      <p:sp>
        <p:nvSpPr>
          <p:cNvPr id="66" name="文本框 65">
            <a:extLst>
              <a:ext uri="{FF2B5EF4-FFF2-40B4-BE49-F238E27FC236}">
                <a16:creationId xmlns:a16="http://schemas.microsoft.com/office/drawing/2014/main" id="{4B0995C9-C35F-D6F5-E24F-7278C38C133D}"/>
              </a:ext>
            </a:extLst>
          </p:cNvPr>
          <p:cNvSpPr txBox="1"/>
          <p:nvPr/>
        </p:nvSpPr>
        <p:spPr>
          <a:xfrm>
            <a:off x="11687536" y="11873528"/>
            <a:ext cx="10186842"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lvl="0" indent="-342900" algn="l" defTabSz="326532"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altLang="zh-CN" sz="2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Optimize the gradient assistance weights</a:t>
            </a:r>
          </a:p>
        </p:txBody>
      </p:sp>
      <p:sp>
        <p:nvSpPr>
          <p:cNvPr id="69" name="文本框 68">
            <a:extLst>
              <a:ext uri="{FF2B5EF4-FFF2-40B4-BE49-F238E27FC236}">
                <a16:creationId xmlns:a16="http://schemas.microsoft.com/office/drawing/2014/main" id="{8BAA1955-1AD8-CD90-7DAE-27EB0097074E}"/>
              </a:ext>
            </a:extLst>
          </p:cNvPr>
          <p:cNvSpPr txBox="1"/>
          <p:nvPr/>
        </p:nvSpPr>
        <p:spPr>
          <a:xfrm>
            <a:off x="11687536" y="12722079"/>
            <a:ext cx="10186842" cy="6001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lvl="0" indent="-342900" algn="l" defTabSz="326532"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altLang="zh-CN" sz="2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Line-search for the gradient assisted learning rate</a:t>
            </a:r>
          </a:p>
          <a:p>
            <a:pPr marL="0" marR="0" indent="0" algn="l" defTabSz="326532"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dirty="0">
              <a:ln>
                <a:noFill/>
              </a:ln>
              <a:solidFill>
                <a:srgbClr val="000000"/>
              </a:solidFill>
              <a:effectLst/>
              <a:uFillTx/>
              <a:latin typeface="+mn-lt"/>
              <a:ea typeface="+mn-ea"/>
              <a:cs typeface="+mn-cs"/>
              <a:sym typeface="Calibri"/>
            </a:endParaRPr>
          </a:p>
        </p:txBody>
      </p:sp>
      <p:sp>
        <p:nvSpPr>
          <p:cNvPr id="76" name="文本框 75">
            <a:extLst>
              <a:ext uri="{FF2B5EF4-FFF2-40B4-BE49-F238E27FC236}">
                <a16:creationId xmlns:a16="http://schemas.microsoft.com/office/drawing/2014/main" id="{F7CF9DA2-CCBF-AF2D-9301-890F6DECFD87}"/>
              </a:ext>
            </a:extLst>
          </p:cNvPr>
          <p:cNvSpPr txBox="1"/>
          <p:nvPr/>
        </p:nvSpPr>
        <p:spPr>
          <a:xfrm>
            <a:off x="11669458" y="13506378"/>
            <a:ext cx="8331200" cy="4154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marR="0" lvl="0" indent="-342900" algn="l" defTabSz="326532"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altLang="zh-CN" sz="2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Alice perform a functional gradient </a:t>
            </a:r>
            <a:r>
              <a:rPr lang="en-US" altLang="zh-CN" sz="2100" b="0" i="0" dirty="0">
                <a:solidFill>
                  <a:srgbClr val="000000"/>
                </a:solidFill>
                <a:effectLst/>
                <a:latin typeface="NimbusRomNo9L-Regu"/>
              </a:rPr>
              <a:t>descent step in the form of</a:t>
            </a:r>
            <a:r>
              <a:rPr lang="en-US" altLang="zh-CN" sz="2100" dirty="0"/>
              <a:t> </a:t>
            </a:r>
            <a:endParaRPr kumimoji="0" lang="zh-CN" altLang="en-US" sz="2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endParaRPr>
          </a:p>
        </p:txBody>
      </p:sp>
      <p:pic>
        <p:nvPicPr>
          <p:cNvPr id="78" name="图片 77">
            <a:extLst>
              <a:ext uri="{FF2B5EF4-FFF2-40B4-BE49-F238E27FC236}">
                <a16:creationId xmlns:a16="http://schemas.microsoft.com/office/drawing/2014/main" id="{8706AE4E-2D19-AEC8-4A15-F4562FE34F1D}"/>
              </a:ext>
            </a:extLst>
          </p:cNvPr>
          <p:cNvPicPr>
            <a:picLocks noChangeAspect="1"/>
          </p:cNvPicPr>
          <p:nvPr/>
        </p:nvPicPr>
        <p:blipFill>
          <a:blip r:embed="rId20"/>
          <a:stretch>
            <a:fillRect/>
          </a:stretch>
        </p:blipFill>
        <p:spPr>
          <a:xfrm>
            <a:off x="13353957" y="13918481"/>
            <a:ext cx="6534150" cy="495300"/>
          </a:xfrm>
          <a:prstGeom prst="rect">
            <a:avLst/>
          </a:prstGeom>
        </p:spPr>
      </p:pic>
      <p:pic>
        <p:nvPicPr>
          <p:cNvPr id="83" name="图片 82">
            <a:extLst>
              <a:ext uri="{FF2B5EF4-FFF2-40B4-BE49-F238E27FC236}">
                <a16:creationId xmlns:a16="http://schemas.microsoft.com/office/drawing/2014/main" id="{36DFE220-63EF-E4B1-D1A6-0253BC499B77}"/>
              </a:ext>
            </a:extLst>
          </p:cNvPr>
          <p:cNvPicPr>
            <a:picLocks noChangeAspect="1"/>
          </p:cNvPicPr>
          <p:nvPr/>
        </p:nvPicPr>
        <p:blipFill>
          <a:blip r:embed="rId21"/>
          <a:stretch>
            <a:fillRect/>
          </a:stretch>
        </p:blipFill>
        <p:spPr>
          <a:xfrm>
            <a:off x="11969071" y="20008798"/>
            <a:ext cx="9623771" cy="14399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2" name="图片 91">
            <a:extLst>
              <a:ext uri="{FF2B5EF4-FFF2-40B4-BE49-F238E27FC236}">
                <a16:creationId xmlns:a16="http://schemas.microsoft.com/office/drawing/2014/main" id="{D6EC7AAC-7E5D-5E8D-DC1A-8ABEF07A156B}"/>
              </a:ext>
            </a:extLst>
          </p:cNvPr>
          <p:cNvPicPr>
            <a:picLocks noChangeAspect="1"/>
          </p:cNvPicPr>
          <p:nvPr/>
        </p:nvPicPr>
        <p:blipFill>
          <a:blip r:embed="rId22"/>
          <a:stretch>
            <a:fillRect/>
          </a:stretch>
        </p:blipFill>
        <p:spPr>
          <a:xfrm>
            <a:off x="14469497" y="19444399"/>
            <a:ext cx="4660332" cy="536068"/>
          </a:xfrm>
          <a:prstGeom prst="rect">
            <a:avLst/>
          </a:prstGeom>
        </p:spPr>
      </p:pic>
      <p:pic>
        <p:nvPicPr>
          <p:cNvPr id="95" name="图片 94">
            <a:extLst>
              <a:ext uri="{FF2B5EF4-FFF2-40B4-BE49-F238E27FC236}">
                <a16:creationId xmlns:a16="http://schemas.microsoft.com/office/drawing/2014/main" id="{4B83C0CF-9720-C470-6776-34B4E005CBA7}"/>
              </a:ext>
            </a:extLst>
          </p:cNvPr>
          <p:cNvPicPr>
            <a:picLocks noChangeAspect="1"/>
          </p:cNvPicPr>
          <p:nvPr/>
        </p:nvPicPr>
        <p:blipFill>
          <a:blip r:embed="rId23"/>
          <a:stretch>
            <a:fillRect/>
          </a:stretch>
        </p:blipFill>
        <p:spPr>
          <a:xfrm>
            <a:off x="22604269" y="5350568"/>
            <a:ext cx="9491714" cy="2420387"/>
          </a:xfrm>
          <a:prstGeom prst="rect">
            <a:avLst/>
          </a:prstGeom>
        </p:spPr>
      </p:pic>
      <p:sp>
        <p:nvSpPr>
          <p:cNvPr id="96" name="TextBox 44">
            <a:extLst>
              <a:ext uri="{FF2B5EF4-FFF2-40B4-BE49-F238E27FC236}">
                <a16:creationId xmlns:a16="http://schemas.microsoft.com/office/drawing/2014/main" id="{9E626886-2BA4-3BDE-2344-B2FA82D52253}"/>
              </a:ext>
            </a:extLst>
          </p:cNvPr>
          <p:cNvSpPr txBox="1"/>
          <p:nvPr/>
        </p:nvSpPr>
        <p:spPr>
          <a:xfrm>
            <a:off x="22360943" y="4477090"/>
            <a:ext cx="9064533"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100">
                <a:latin typeface="Arial"/>
                <a:ea typeface="Arial"/>
                <a:cs typeface="Arial"/>
                <a:sym typeface="Arial"/>
              </a:defRPr>
            </a:lvl1pPr>
          </a:lstStyle>
          <a:p>
            <a:r>
              <a:rPr lang="en-US" b="1" i="1" dirty="0">
                <a:solidFill>
                  <a:schemeClr val="accent1"/>
                </a:solidFill>
              </a:rPr>
              <a:t>M</a:t>
            </a:r>
            <a:r>
              <a:rPr lang="en-US" altLang="zh-CN" b="1" i="1" dirty="0">
                <a:solidFill>
                  <a:schemeClr val="accent1"/>
                </a:solidFill>
              </a:rPr>
              <a:t>odel Autonomy</a:t>
            </a:r>
            <a:endParaRPr lang="fr-FR" b="1" i="1" dirty="0">
              <a:solidFill>
                <a:schemeClr val="accent1"/>
              </a:solidFill>
            </a:endParaRPr>
          </a:p>
        </p:txBody>
      </p:sp>
      <p:sp>
        <p:nvSpPr>
          <p:cNvPr id="99" name="TextBox 44">
            <a:extLst>
              <a:ext uri="{FF2B5EF4-FFF2-40B4-BE49-F238E27FC236}">
                <a16:creationId xmlns:a16="http://schemas.microsoft.com/office/drawing/2014/main" id="{9551065F-D3A7-760F-E32B-8EF587D6AB72}"/>
              </a:ext>
            </a:extLst>
          </p:cNvPr>
          <p:cNvSpPr txBox="1"/>
          <p:nvPr/>
        </p:nvSpPr>
        <p:spPr>
          <a:xfrm>
            <a:off x="22345947" y="7727674"/>
            <a:ext cx="9064533"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100">
                <a:latin typeface="Arial"/>
                <a:ea typeface="Arial"/>
                <a:cs typeface="Arial"/>
                <a:sym typeface="Arial"/>
              </a:defRPr>
            </a:lvl1pPr>
          </a:lstStyle>
          <a:p>
            <a:r>
              <a:rPr lang="en-US" b="1" i="1" dirty="0">
                <a:solidFill>
                  <a:schemeClr val="accent1"/>
                </a:solidFill>
              </a:rPr>
              <a:t>Deep Model Sharing</a:t>
            </a:r>
            <a:endParaRPr lang="fr-FR" b="1" i="1" dirty="0">
              <a:solidFill>
                <a:schemeClr val="accent1"/>
              </a:solidFill>
            </a:endParaRPr>
          </a:p>
        </p:txBody>
      </p:sp>
      <p:pic>
        <p:nvPicPr>
          <p:cNvPr id="101" name="图片 100">
            <a:extLst>
              <a:ext uri="{FF2B5EF4-FFF2-40B4-BE49-F238E27FC236}">
                <a16:creationId xmlns:a16="http://schemas.microsoft.com/office/drawing/2014/main" id="{FFA5B66A-55F6-E5C7-499B-4E29A95294DA}"/>
              </a:ext>
            </a:extLst>
          </p:cNvPr>
          <p:cNvPicPr>
            <a:picLocks noChangeAspect="1"/>
          </p:cNvPicPr>
          <p:nvPr/>
        </p:nvPicPr>
        <p:blipFill>
          <a:blip r:embed="rId24"/>
          <a:stretch>
            <a:fillRect/>
          </a:stretch>
        </p:blipFill>
        <p:spPr>
          <a:xfrm>
            <a:off x="24673981" y="15875343"/>
            <a:ext cx="5669401" cy="2023106"/>
          </a:xfrm>
          <a:prstGeom prst="rect">
            <a:avLst/>
          </a:prstGeom>
        </p:spPr>
      </p:pic>
      <p:sp>
        <p:nvSpPr>
          <p:cNvPr id="102" name="TextBox 54">
            <a:extLst>
              <a:ext uri="{FF2B5EF4-FFF2-40B4-BE49-F238E27FC236}">
                <a16:creationId xmlns:a16="http://schemas.microsoft.com/office/drawing/2014/main" id="{85366F4C-A30E-993F-8A22-A85F72CD6E42}"/>
              </a:ext>
            </a:extLst>
          </p:cNvPr>
          <p:cNvSpPr txBox="1"/>
          <p:nvPr/>
        </p:nvSpPr>
        <p:spPr>
          <a:xfrm>
            <a:off x="22378279" y="15636306"/>
            <a:ext cx="10225339" cy="292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b="1" dirty="0">
                <a:solidFill>
                  <a:schemeClr val="tx1"/>
                </a:solidFill>
                <a:latin typeface="Arial" panose="020B0604020202020204" pitchFamily="34" charset="0"/>
                <a:cs typeface="Arial" panose="020B0604020202020204" pitchFamily="34" charset="0"/>
              </a:rPr>
              <a:t>Table 3</a:t>
            </a:r>
            <a:r>
              <a:rPr lang="en-US" dirty="0">
                <a:solidFill>
                  <a:schemeClr val="tx1"/>
                </a:solidFill>
                <a:latin typeface="Arial" panose="020B0604020202020204" pitchFamily="34" charset="0"/>
                <a:cs typeface="Arial" panose="020B0604020202020204" pitchFamily="34" charset="0"/>
              </a:rPr>
              <a:t>. </a:t>
            </a:r>
            <a:r>
              <a:rPr lang="en-US" altLang="zh-CN" b="0" i="0" dirty="0">
                <a:solidFill>
                  <a:srgbClr val="000000"/>
                </a:solidFill>
                <a:effectLst/>
                <a:latin typeface="Arial" panose="020B0604020202020204" pitchFamily="34" charset="0"/>
                <a:cs typeface="Arial" panose="020B0604020202020204" pitchFamily="34" charset="0"/>
              </a:rPr>
              <a:t>Results of case studies of 3D object recognition and medical time series forecasting.</a:t>
            </a:r>
            <a:endParaRPr lang="en-US" dirty="0">
              <a:solidFill>
                <a:schemeClr val="tx1"/>
              </a:solidFill>
              <a:latin typeface="Arial" panose="020B0604020202020204" pitchFamily="34" charset="0"/>
              <a:cs typeface="Arial" panose="020B0604020202020204" pitchFamily="34" charset="0"/>
            </a:endParaRPr>
          </a:p>
        </p:txBody>
      </p:sp>
      <p:sp>
        <p:nvSpPr>
          <p:cNvPr id="103" name="TextBox 44">
            <a:extLst>
              <a:ext uri="{FF2B5EF4-FFF2-40B4-BE49-F238E27FC236}">
                <a16:creationId xmlns:a16="http://schemas.microsoft.com/office/drawing/2014/main" id="{106180A7-B5D4-249A-35DB-EC389A1784B7}"/>
              </a:ext>
            </a:extLst>
          </p:cNvPr>
          <p:cNvSpPr txBox="1"/>
          <p:nvPr/>
        </p:nvSpPr>
        <p:spPr>
          <a:xfrm>
            <a:off x="22378279" y="15219335"/>
            <a:ext cx="9064533"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100">
                <a:latin typeface="Arial"/>
                <a:ea typeface="Arial"/>
                <a:cs typeface="Arial"/>
                <a:sym typeface="Arial"/>
              </a:defRPr>
            </a:lvl1pPr>
          </a:lstStyle>
          <a:p>
            <a:r>
              <a:rPr lang="en-US" b="1" i="1" dirty="0">
                <a:solidFill>
                  <a:schemeClr val="accent1"/>
                </a:solidFill>
              </a:rPr>
              <a:t>C</a:t>
            </a:r>
            <a:r>
              <a:rPr lang="en-US" altLang="zh-CN" b="1" i="1" dirty="0">
                <a:solidFill>
                  <a:schemeClr val="accent1"/>
                </a:solidFill>
              </a:rPr>
              <a:t>ase Studies</a:t>
            </a:r>
            <a:endParaRPr lang="fr-FR" b="1" i="1" dirty="0">
              <a:solidFill>
                <a:schemeClr val="accent1"/>
              </a:solidFill>
            </a:endParaRPr>
          </a:p>
        </p:txBody>
      </p:sp>
      <p:pic>
        <p:nvPicPr>
          <p:cNvPr id="105" name="图片 104">
            <a:extLst>
              <a:ext uri="{FF2B5EF4-FFF2-40B4-BE49-F238E27FC236}">
                <a16:creationId xmlns:a16="http://schemas.microsoft.com/office/drawing/2014/main" id="{27A9722F-E9C2-A8D1-E319-0998B903ED7B}"/>
              </a:ext>
            </a:extLst>
          </p:cNvPr>
          <p:cNvPicPr>
            <a:picLocks noChangeAspect="1"/>
          </p:cNvPicPr>
          <p:nvPr/>
        </p:nvPicPr>
        <p:blipFill>
          <a:blip r:embed="rId25"/>
          <a:stretch>
            <a:fillRect/>
          </a:stretch>
        </p:blipFill>
        <p:spPr>
          <a:xfrm>
            <a:off x="23582456" y="10109946"/>
            <a:ext cx="7856434" cy="4158922"/>
          </a:xfrm>
          <a:prstGeom prst="rect">
            <a:avLst/>
          </a:prstGeom>
        </p:spPr>
      </p:pic>
      <mc:AlternateContent xmlns:mc="http://schemas.openxmlformats.org/markup-compatibility/2006">
        <mc:Choice xmlns:a14="http://schemas.microsoft.com/office/drawing/2010/main" Requires="a14">
          <p:sp>
            <p:nvSpPr>
              <p:cNvPr id="106" name="TextBox 54">
                <a:extLst>
                  <a:ext uri="{FF2B5EF4-FFF2-40B4-BE49-F238E27FC236}">
                    <a16:creationId xmlns:a16="http://schemas.microsoft.com/office/drawing/2014/main" id="{FB455611-3011-4127-EE46-1E8E13CFF4B0}"/>
                  </a:ext>
                </a:extLst>
              </p:cNvPr>
              <p:cNvSpPr txBox="1"/>
              <p:nvPr/>
            </p:nvSpPr>
            <p:spPr>
              <a:xfrm>
                <a:off x="22360943" y="14355433"/>
                <a:ext cx="10332306" cy="903261"/>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b="1" dirty="0">
                    <a:solidFill>
                      <a:schemeClr val="tx1"/>
                    </a:solidFill>
                  </a:rPr>
                  <a:t>Figure 4</a:t>
                </a:r>
                <a:r>
                  <a:rPr lang="en-US" dirty="0">
                    <a:solidFill>
                      <a:schemeClr val="tx1"/>
                    </a:solidFill>
                  </a:rPr>
                  <a:t>. </a:t>
                </a:r>
                <a:r>
                  <a:rPr lang="en-US" altLang="zh-CN" b="0" i="0" dirty="0">
                    <a:solidFill>
                      <a:schemeClr val="tx1"/>
                    </a:solidFill>
                    <a:effectLst/>
                    <a:latin typeface="NimbusRomNo9L-Regu"/>
                  </a:rPr>
                  <a:t>Results of the CIFAR10 (a-c) (</a:t>
                </a:r>
                <a14:m>
                  <m:oMath xmlns:m="http://schemas.openxmlformats.org/officeDocument/2006/math">
                    <m:r>
                      <a:rPr lang="en-US" altLang="zh-CN" i="1" smtClean="0">
                        <a:solidFill>
                          <a:schemeClr val="tx1"/>
                        </a:solidFill>
                        <a:effectLst/>
                        <a:latin typeface="Cambria Math" panose="02040503050406030204" pitchFamily="18" charset="0"/>
                        <a:ea typeface="等线" panose="02010600030101010101" pitchFamily="2" charset="-122"/>
                        <a:cs typeface="Arial" panose="020B0604020202020204" pitchFamily="34" charset="0"/>
                      </a:rPr>
                      <m:t>𝑀</m:t>
                    </m:r>
                    <m:r>
                      <a:rPr lang="en-US" altLang="zh-CN" i="1" smtClean="0">
                        <a:solidFill>
                          <a:schemeClr val="tx1"/>
                        </a:solidFill>
                        <a:effectLst/>
                        <a:latin typeface="Cambria Math" panose="02040503050406030204" pitchFamily="18" charset="0"/>
                        <a:ea typeface="等线" panose="02010600030101010101" pitchFamily="2" charset="-122"/>
                        <a:cs typeface="Arial" panose="020B0604020202020204" pitchFamily="34" charset="0"/>
                      </a:rPr>
                      <m:t>=8</m:t>
                    </m:r>
                  </m:oMath>
                </a14:m>
                <a:r>
                  <a:rPr lang="en-US" altLang="zh-CN" b="0" i="0" dirty="0">
                    <a:solidFill>
                      <a:schemeClr val="tx1"/>
                    </a:solidFill>
                    <a:effectLst/>
                    <a:latin typeface="NimbusRomNo9L-Regu"/>
                  </a:rPr>
                  <a:t>) and MIMICL (d-f) (</a:t>
                </a:r>
                <a14:m>
                  <m:oMath xmlns:m="http://schemas.openxmlformats.org/officeDocument/2006/math">
                    <m:r>
                      <a:rPr lang="en-US" altLang="zh-CN" i="1">
                        <a:solidFill>
                          <a:schemeClr val="tx1"/>
                        </a:solidFill>
                        <a:latin typeface="Cambria Math" panose="02040503050406030204" pitchFamily="18" charset="0"/>
                        <a:ea typeface="等线" panose="02010600030101010101" pitchFamily="2" charset="-122"/>
                        <a:cs typeface="Arial" panose="020B0604020202020204" pitchFamily="34" charset="0"/>
                      </a:rPr>
                      <m:t>𝑀</m:t>
                    </m:r>
                    <m:r>
                      <a:rPr lang="en-US" altLang="zh-CN" i="1">
                        <a:solidFill>
                          <a:schemeClr val="tx1"/>
                        </a:solidFill>
                        <a:latin typeface="Cambria Math" panose="02040503050406030204" pitchFamily="18" charset="0"/>
                        <a:ea typeface="等线" panose="02010600030101010101" pitchFamily="2" charset="-122"/>
                        <a:cs typeface="Arial" panose="020B0604020202020204" pitchFamily="34" charset="0"/>
                      </a:rPr>
                      <m:t>=4</m:t>
                    </m:r>
                  </m:oMath>
                </a14:m>
                <a:r>
                  <a:rPr lang="en-US" altLang="zh-CN" b="0" i="0" dirty="0">
                    <a:solidFill>
                      <a:schemeClr val="tx1"/>
                    </a:solidFill>
                    <a:effectLst/>
                    <a:latin typeface="NimbusRomNo9L-Regu"/>
                  </a:rPr>
                  <a:t>) datasets. GAL significantly outperforms ‘Alone</a:t>
                </a:r>
                <a:r>
                  <a:rPr lang="en-US" altLang="zh-CN" dirty="0">
                    <a:solidFill>
                      <a:schemeClr val="tx1"/>
                    </a:solidFill>
                    <a:latin typeface="NimbusRomNo9L-Regu"/>
                  </a:rPr>
                  <a:t>’</a:t>
                </a:r>
                <a:r>
                  <a:rPr lang="en-US" altLang="zh-CN" b="0" i="0" dirty="0">
                    <a:solidFill>
                      <a:schemeClr val="tx1"/>
                    </a:solidFill>
                    <a:effectLst/>
                    <a:latin typeface="NimbusRomNo9L-Regu"/>
                  </a:rPr>
                  <a:t> and ‘AL’. Our method also performs close to the centralized baselines. The gradient assisted learning rate diminishes to zero as the overarching loss converges. A constant gradient assisted learning rate (</a:t>
                </a:r>
                <a14:m>
                  <m:oMath xmlns:m="http://schemas.openxmlformats.org/officeDocument/2006/math">
                    <m:r>
                      <m:rPr>
                        <m:sty m:val="p"/>
                      </m:rPr>
                      <a:rPr lang="en-US" altLang="zh-CN">
                        <a:solidFill>
                          <a:schemeClr val="tx1"/>
                        </a:solidFill>
                        <a:latin typeface="Cambria Math" panose="02040503050406030204" pitchFamily="18" charset="0"/>
                        <a:ea typeface="等线" panose="02010600030101010101" pitchFamily="2" charset="-122"/>
                        <a:cs typeface="Arial" panose="020B0604020202020204" pitchFamily="34" charset="0"/>
                      </a:rPr>
                      <m:t>η</m:t>
                    </m:r>
                    <m:r>
                      <a:rPr lang="en-US" altLang="zh-CN" i="1">
                        <a:solidFill>
                          <a:schemeClr val="tx1"/>
                        </a:solidFill>
                        <a:latin typeface="Cambria Math" panose="02040503050406030204" pitchFamily="18" charset="0"/>
                        <a:ea typeface="等线" panose="02010600030101010101" pitchFamily="2" charset="-122"/>
                        <a:cs typeface="Arial" panose="020B0604020202020204" pitchFamily="34" charset="0"/>
                      </a:rPr>
                      <m:t>=1</m:t>
                    </m:r>
                  </m:oMath>
                </a14:m>
                <a:r>
                  <a:rPr lang="en-US" altLang="zh-CN" b="0" i="0" dirty="0">
                    <a:solidFill>
                      <a:schemeClr val="tx1"/>
                    </a:solidFill>
                    <a:effectLst/>
                    <a:latin typeface="NimbusRomNo9L-Regu"/>
                  </a:rPr>
                  <a:t>) converges much slower. The gradient assistance weights exhibits interpretability of the importance of organizations as the weights of the central image patches (</a:t>
                </a:r>
                <a14:m>
                  <m:oMath xmlns:m="http://schemas.openxmlformats.org/officeDocument/2006/math">
                    <m:r>
                      <a:rPr lang="en-US" altLang="zh-CN" i="1">
                        <a:solidFill>
                          <a:schemeClr val="tx1"/>
                        </a:solidFill>
                        <a:latin typeface="Cambria Math" panose="02040503050406030204" pitchFamily="18" charset="0"/>
                        <a:ea typeface="等线" panose="02010600030101010101" pitchFamily="2" charset="-122"/>
                        <a:cs typeface="Arial" panose="020B0604020202020204" pitchFamily="34" charset="0"/>
                      </a:rPr>
                      <m:t>𝑚</m:t>
                    </m:r>
                    <m:r>
                      <a:rPr lang="en-US" altLang="zh-CN" i="1">
                        <a:solidFill>
                          <a:schemeClr val="tx1"/>
                        </a:solidFill>
                        <a:latin typeface="Cambria Math" panose="02040503050406030204" pitchFamily="18" charset="0"/>
                        <a:ea typeface="等线" panose="02010600030101010101" pitchFamily="2" charset="-122"/>
                        <a:cs typeface="Arial" panose="020B0604020202020204" pitchFamily="34" charset="0"/>
                      </a:rPr>
                      <m:t>=</m:t>
                    </m:r>
                    <m:r>
                      <m:rPr>
                        <m:lit/>
                      </m:rPr>
                      <a:rPr lang="en-US" altLang="zh-CN" i="1">
                        <a:solidFill>
                          <a:schemeClr val="tx1"/>
                        </a:solidFill>
                        <a:latin typeface="Cambria Math" panose="02040503050406030204" pitchFamily="18" charset="0"/>
                        <a:ea typeface="等线" panose="02010600030101010101" pitchFamily="2" charset="-122"/>
                        <a:cs typeface="Arial" panose="020B0604020202020204" pitchFamily="34" charset="0"/>
                      </a:rPr>
                      <m:t>{</m:t>
                    </m:r>
                    <m:r>
                      <a:rPr lang="en-US" altLang="zh-CN" i="1">
                        <a:solidFill>
                          <a:schemeClr val="tx1"/>
                        </a:solidFill>
                        <a:latin typeface="Cambria Math" panose="02040503050406030204" pitchFamily="18" charset="0"/>
                        <a:ea typeface="等线" panose="02010600030101010101" pitchFamily="2" charset="-122"/>
                        <a:cs typeface="Arial" panose="020B0604020202020204" pitchFamily="34" charset="0"/>
                      </a:rPr>
                      <m:t>2,3,6,7</m:t>
                    </m:r>
                    <m:r>
                      <m:rPr>
                        <m:lit/>
                      </m:rPr>
                      <a:rPr lang="en-US" altLang="zh-CN" i="1">
                        <a:solidFill>
                          <a:schemeClr val="tx1"/>
                        </a:solidFill>
                        <a:latin typeface="Cambria Math" panose="02040503050406030204" pitchFamily="18" charset="0"/>
                        <a:ea typeface="等线" panose="02010600030101010101" pitchFamily="2" charset="-122"/>
                        <a:cs typeface="Arial" panose="020B0604020202020204" pitchFamily="34" charset="0"/>
                      </a:rPr>
                      <m:t>}</m:t>
                    </m:r>
                  </m:oMath>
                </a14:m>
                <a:r>
                  <a:rPr lang="en-US" altLang="zh-CN" b="0" i="0" dirty="0">
                    <a:solidFill>
                      <a:schemeClr val="tx1"/>
                    </a:solidFill>
                    <a:effectLst/>
                    <a:latin typeface="NimbusRomNo9L-Regu"/>
                  </a:rPr>
                  <a:t>) of CIFAR10 dataset are larger than the boundary patches (</a:t>
                </a:r>
                <a14:m>
                  <m:oMath xmlns:m="http://schemas.openxmlformats.org/officeDocument/2006/math">
                    <m:r>
                      <a:rPr lang="en-US" altLang="zh-CN" sz="1400" i="1" kern="100">
                        <a:solidFill>
                          <a:schemeClr val="tx1"/>
                        </a:solidFill>
                        <a:latin typeface="Cambria Math" panose="02040503050406030204" pitchFamily="18" charset="0"/>
                        <a:ea typeface="等线" panose="02010600030101010101" pitchFamily="2" charset="-122"/>
                        <a:cs typeface="Arial" panose="020B0604020202020204" pitchFamily="34" charset="0"/>
                      </a:rPr>
                      <m:t>𝑚</m:t>
                    </m:r>
                    <m:r>
                      <a:rPr lang="en-US" altLang="zh-CN" sz="1400" i="1" kern="100">
                        <a:solidFill>
                          <a:schemeClr val="tx1"/>
                        </a:solidFill>
                        <a:latin typeface="Cambria Math" panose="02040503050406030204" pitchFamily="18" charset="0"/>
                        <a:ea typeface="等线" panose="02010600030101010101" pitchFamily="2" charset="-122"/>
                        <a:cs typeface="Arial" panose="020B0604020202020204" pitchFamily="34" charset="0"/>
                      </a:rPr>
                      <m:t>=</m:t>
                    </m:r>
                    <m:r>
                      <m:rPr>
                        <m:lit/>
                      </m:rPr>
                      <a:rPr lang="en-US" altLang="zh-CN" sz="1400" i="1" kern="100">
                        <a:solidFill>
                          <a:schemeClr val="tx1"/>
                        </a:solidFill>
                        <a:latin typeface="Cambria Math" panose="02040503050406030204" pitchFamily="18" charset="0"/>
                        <a:ea typeface="等线" panose="02010600030101010101" pitchFamily="2" charset="-122"/>
                        <a:cs typeface="Arial" panose="020B0604020202020204" pitchFamily="34" charset="0"/>
                      </a:rPr>
                      <m:t>{</m:t>
                    </m:r>
                    <m:r>
                      <a:rPr lang="en-US" altLang="zh-CN" sz="1400" i="1" kern="100">
                        <a:solidFill>
                          <a:schemeClr val="tx1"/>
                        </a:solidFill>
                        <a:latin typeface="Cambria Math" panose="02040503050406030204" pitchFamily="18" charset="0"/>
                        <a:ea typeface="等线" panose="02010600030101010101" pitchFamily="2" charset="-122"/>
                        <a:cs typeface="Arial" panose="020B0604020202020204" pitchFamily="34" charset="0"/>
                      </a:rPr>
                      <m:t>1,4,5,8</m:t>
                    </m:r>
                    <m:r>
                      <m:rPr>
                        <m:lit/>
                      </m:rPr>
                      <a:rPr lang="en-US" altLang="zh-CN" sz="1400" i="1" kern="100" smtClean="0">
                        <a:solidFill>
                          <a:schemeClr val="tx1"/>
                        </a:solidFill>
                        <a:latin typeface="Cambria Math" panose="02040503050406030204" pitchFamily="18" charset="0"/>
                        <a:ea typeface="等线" panose="02010600030101010101" pitchFamily="2" charset="-122"/>
                        <a:cs typeface="Arial" panose="020B0604020202020204" pitchFamily="34" charset="0"/>
                      </a:rPr>
                      <m:t>}</m:t>
                    </m:r>
                  </m:oMath>
                </a14:m>
                <a:r>
                  <a:rPr lang="en-US" altLang="zh-CN" b="0" i="0" dirty="0">
                    <a:solidFill>
                      <a:schemeClr val="tx1"/>
                    </a:solidFill>
                    <a:effectLst/>
                    <a:latin typeface="NimbusRomNo9L-Regu"/>
                  </a:rPr>
                  <a:t>).</a:t>
                </a:r>
                <a:endParaRPr lang="en-US" dirty="0">
                  <a:solidFill>
                    <a:schemeClr val="tx1"/>
                  </a:solidFill>
                </a:endParaRPr>
              </a:p>
            </p:txBody>
          </p:sp>
        </mc:Choice>
        <mc:Fallback>
          <p:sp>
            <p:nvSpPr>
              <p:cNvPr id="106" name="TextBox 54">
                <a:extLst>
                  <a:ext uri="{FF2B5EF4-FFF2-40B4-BE49-F238E27FC236}">
                    <a16:creationId xmlns:a16="http://schemas.microsoft.com/office/drawing/2014/main" id="{FB455611-3011-4127-EE46-1E8E13CFF4B0}"/>
                  </a:ext>
                </a:extLst>
              </p:cNvPr>
              <p:cNvSpPr txBox="1">
                <a:spLocks noRot="1" noChangeAspect="1" noMove="1" noResize="1" noEditPoints="1" noAdjustHandles="1" noChangeArrowheads="1" noChangeShapeType="1" noTextEdit="1"/>
              </p:cNvSpPr>
              <p:nvPr/>
            </p:nvSpPr>
            <p:spPr>
              <a:xfrm>
                <a:off x="22360943" y="14355433"/>
                <a:ext cx="10332306" cy="903261"/>
              </a:xfrm>
              <a:prstGeom prst="rect">
                <a:avLst/>
              </a:prstGeom>
              <a:blipFill>
                <a:blip r:embed="rId26"/>
                <a:stretch>
                  <a:fillRect t="-676" b="-5405"/>
                </a:stretch>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zh-CN" altLang="en-US">
                    <a:noFill/>
                  </a:rPr>
                  <a:t> </a:t>
                </a:r>
              </a:p>
            </p:txBody>
          </p:sp>
        </mc:Fallback>
      </mc:AlternateContent>
      <p:sp>
        <p:nvSpPr>
          <p:cNvPr id="107" name="TextBox 44">
            <a:extLst>
              <a:ext uri="{FF2B5EF4-FFF2-40B4-BE49-F238E27FC236}">
                <a16:creationId xmlns:a16="http://schemas.microsoft.com/office/drawing/2014/main" id="{ADF96124-6646-84F7-DE39-92D7E03BD1BA}"/>
              </a:ext>
            </a:extLst>
          </p:cNvPr>
          <p:cNvSpPr txBox="1"/>
          <p:nvPr/>
        </p:nvSpPr>
        <p:spPr>
          <a:xfrm>
            <a:off x="22345948" y="9698458"/>
            <a:ext cx="9064533"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100">
                <a:latin typeface="Arial"/>
                <a:ea typeface="Arial"/>
                <a:cs typeface="Arial"/>
                <a:sym typeface="Arial"/>
              </a:defRPr>
            </a:lvl1pPr>
          </a:lstStyle>
          <a:p>
            <a:r>
              <a:rPr lang="en-US" b="1" i="1" dirty="0">
                <a:solidFill>
                  <a:schemeClr val="accent1"/>
                </a:solidFill>
              </a:rPr>
              <a:t>C</a:t>
            </a:r>
            <a:r>
              <a:rPr lang="en-US" altLang="zh-CN" b="1" i="1" dirty="0">
                <a:solidFill>
                  <a:schemeClr val="accent1"/>
                </a:solidFill>
              </a:rPr>
              <a:t>omparison with AL</a:t>
            </a:r>
            <a:endParaRPr lang="fr-FR" b="1" i="1" dirty="0">
              <a:solidFill>
                <a:schemeClr val="accent1"/>
              </a:solidFill>
            </a:endParaRPr>
          </a:p>
        </p:txBody>
      </p:sp>
      <p:pic>
        <p:nvPicPr>
          <p:cNvPr id="111" name="图片 110">
            <a:extLst>
              <a:ext uri="{FF2B5EF4-FFF2-40B4-BE49-F238E27FC236}">
                <a16:creationId xmlns:a16="http://schemas.microsoft.com/office/drawing/2014/main" id="{0860C79B-8B08-9E63-38F4-5D098D814D6B}"/>
              </a:ext>
            </a:extLst>
          </p:cNvPr>
          <p:cNvPicPr>
            <a:picLocks noChangeAspect="1"/>
          </p:cNvPicPr>
          <p:nvPr/>
        </p:nvPicPr>
        <p:blipFill>
          <a:blip r:embed="rId27"/>
          <a:stretch>
            <a:fillRect/>
          </a:stretch>
        </p:blipFill>
        <p:spPr>
          <a:xfrm>
            <a:off x="29717130" y="8321132"/>
            <a:ext cx="2323874" cy="1553895"/>
          </a:xfrm>
          <a:prstGeom prst="rect">
            <a:avLst/>
          </a:prstGeom>
        </p:spPr>
      </p:pic>
      <mc:AlternateContent xmlns:mc="http://schemas.openxmlformats.org/markup-compatibility/2006">
        <mc:Choice xmlns:a14="http://schemas.microsoft.com/office/drawing/2010/main" Requires="a14">
          <p:sp>
            <p:nvSpPr>
              <p:cNvPr id="112" name="TextBox 54">
                <a:extLst>
                  <a:ext uri="{FF2B5EF4-FFF2-40B4-BE49-F238E27FC236}">
                    <a16:creationId xmlns:a16="http://schemas.microsoft.com/office/drawing/2014/main" id="{09D93D1F-5F65-8AD2-59D2-9132D4221B06}"/>
                  </a:ext>
                </a:extLst>
              </p:cNvPr>
              <p:cNvSpPr txBox="1"/>
              <p:nvPr/>
            </p:nvSpPr>
            <p:spPr>
              <a:xfrm>
                <a:off x="29090528" y="7828689"/>
                <a:ext cx="3377492" cy="492443"/>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b="1" dirty="0">
                    <a:solidFill>
                      <a:schemeClr val="tx1"/>
                    </a:solidFill>
                    <a:latin typeface="Arial" panose="020B0604020202020204" pitchFamily="34" charset="0"/>
                    <a:cs typeface="Arial" panose="020B0604020202020204" pitchFamily="34" charset="0"/>
                  </a:rPr>
                  <a:t>Table 2</a:t>
                </a:r>
                <a:r>
                  <a:rPr lang="en-US" dirty="0">
                    <a:solidFill>
                      <a:schemeClr val="tx1"/>
                    </a:solidFill>
                    <a:latin typeface="Arial" panose="020B0604020202020204" pitchFamily="34" charset="0"/>
                    <a:cs typeface="Arial" panose="020B0604020202020204" pitchFamily="34" charset="0"/>
                  </a:rPr>
                  <a:t>. </a:t>
                </a:r>
                <a:r>
                  <a:rPr lang="en-US" altLang="zh-CN" b="0" i="0" dirty="0">
                    <a:solidFill>
                      <a:srgbClr val="000000"/>
                    </a:solidFill>
                    <a:effectLst/>
                    <a:latin typeface="Arial" panose="020B0604020202020204" pitchFamily="34" charset="0"/>
                    <a:cs typeface="Arial" panose="020B0604020202020204" pitchFamily="34" charset="0"/>
                  </a:rPr>
                  <a:t>Results of the MNIST</a:t>
                </a:r>
                <a:r>
                  <a:rPr lang="en-US" altLang="zh-CN" dirty="0">
                    <a:solidFill>
                      <a:srgbClr val="000000"/>
                    </a:solidFill>
                    <a:latin typeface="Arial" panose="020B0604020202020204" pitchFamily="34" charset="0"/>
                    <a:cs typeface="Arial" panose="020B0604020202020204" pitchFamily="34" charset="0"/>
                  </a:rPr>
                  <a:t> </a:t>
                </a:r>
                <a:r>
                  <a:rPr lang="en-US" altLang="zh-CN" b="0" i="0" dirty="0">
                    <a:solidFill>
                      <a:srgbClr val="000000"/>
                    </a:solidFill>
                    <a:effectLst/>
                    <a:latin typeface="Arial" panose="020B0604020202020204" pitchFamily="34" charset="0"/>
                    <a:cs typeface="Arial" panose="020B0604020202020204" pitchFamily="34" charset="0"/>
                  </a:rPr>
                  <a:t>and CIFAR10 (</a:t>
                </a:r>
                <a14:m>
                  <m:oMath xmlns:m="http://schemas.openxmlformats.org/officeDocument/2006/math">
                    <m:r>
                      <a:rPr lang="en-US" altLang="zh-CN" i="1" smtClean="0">
                        <a:solidFill>
                          <a:schemeClr val="tx1"/>
                        </a:solidFill>
                        <a:effectLst/>
                        <a:latin typeface="Cambria Math" panose="02040503050406030204" pitchFamily="18" charset="0"/>
                        <a:ea typeface="等线" panose="02010600030101010101" pitchFamily="2" charset="-122"/>
                        <a:cs typeface="Arial" panose="020B0604020202020204" pitchFamily="34" charset="0"/>
                      </a:rPr>
                      <m:t>𝑀</m:t>
                    </m:r>
                    <m:r>
                      <a:rPr lang="en-US" altLang="zh-CN" i="1" smtClean="0">
                        <a:solidFill>
                          <a:schemeClr val="tx1"/>
                        </a:solidFill>
                        <a:effectLst/>
                        <a:latin typeface="Cambria Math" panose="02040503050406030204" pitchFamily="18" charset="0"/>
                        <a:ea typeface="等线" panose="02010600030101010101" pitchFamily="2" charset="-122"/>
                        <a:cs typeface="Arial" panose="020B0604020202020204" pitchFamily="34" charset="0"/>
                      </a:rPr>
                      <m:t>=8</m:t>
                    </m:r>
                  </m:oMath>
                </a14:m>
                <a:r>
                  <a:rPr lang="en-US" altLang="zh-CN" b="0" i="0" dirty="0">
                    <a:solidFill>
                      <a:srgbClr val="000000"/>
                    </a:solidFill>
                    <a:effectLst/>
                    <a:latin typeface="Arial" panose="020B0604020202020204" pitchFamily="34" charset="0"/>
                    <a:cs typeface="Arial" panose="020B0604020202020204" pitchFamily="34" charset="0"/>
                  </a:rPr>
                  <a:t>) datasets with CNN model. </a:t>
                </a:r>
                <a:endParaRPr lang="en-US" dirty="0">
                  <a:solidFill>
                    <a:schemeClr val="tx1"/>
                  </a:solidFill>
                  <a:latin typeface="Arial" panose="020B0604020202020204" pitchFamily="34" charset="0"/>
                  <a:cs typeface="Arial" panose="020B0604020202020204" pitchFamily="34" charset="0"/>
                </a:endParaRPr>
              </a:p>
            </p:txBody>
          </p:sp>
        </mc:Choice>
        <mc:Fallback>
          <p:sp>
            <p:nvSpPr>
              <p:cNvPr id="112" name="TextBox 54">
                <a:extLst>
                  <a:ext uri="{FF2B5EF4-FFF2-40B4-BE49-F238E27FC236}">
                    <a16:creationId xmlns:a16="http://schemas.microsoft.com/office/drawing/2014/main" id="{09D93D1F-5F65-8AD2-59D2-9132D4221B06}"/>
                  </a:ext>
                </a:extLst>
              </p:cNvPr>
              <p:cNvSpPr txBox="1">
                <a:spLocks noRot="1" noChangeAspect="1" noMove="1" noResize="1" noEditPoints="1" noAdjustHandles="1" noChangeArrowheads="1" noChangeShapeType="1" noTextEdit="1"/>
              </p:cNvSpPr>
              <p:nvPr/>
            </p:nvSpPr>
            <p:spPr>
              <a:xfrm>
                <a:off x="29090528" y="7828689"/>
                <a:ext cx="3377492" cy="492443"/>
              </a:xfrm>
              <a:prstGeom prst="rect">
                <a:avLst/>
              </a:prstGeom>
              <a:blipFill>
                <a:blip r:embed="rId28"/>
                <a:stretch>
                  <a:fillRect l="-1625" t="-1235" r="-2708" b="-9877"/>
                </a:stretch>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zh-CN" altLang="en-US">
                    <a:noFill/>
                  </a:rPr>
                  <a:t> </a:t>
                </a:r>
              </a:p>
            </p:txBody>
          </p:sp>
        </mc:Fallback>
      </mc:AlternateContent>
      <p:sp>
        <p:nvSpPr>
          <p:cNvPr id="114" name="文本框 113">
            <a:extLst>
              <a:ext uri="{FF2B5EF4-FFF2-40B4-BE49-F238E27FC236}">
                <a16:creationId xmlns:a16="http://schemas.microsoft.com/office/drawing/2014/main" id="{6F81BF17-6C4D-CE2C-B6D4-C9638274208B}"/>
              </a:ext>
            </a:extLst>
          </p:cNvPr>
          <p:cNvSpPr txBox="1"/>
          <p:nvPr/>
        </p:nvSpPr>
        <p:spPr>
          <a:xfrm>
            <a:off x="22388243" y="8110984"/>
            <a:ext cx="7013264" cy="17081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buFont typeface="Arial" panose="020B0604020202020204" pitchFamily="34" charset="0"/>
              <a:buChar char="•"/>
            </a:pPr>
            <a:r>
              <a:rPr lang="en-US" altLang="zh-CN" sz="2100" b="0" i="0" dirty="0">
                <a:solidFill>
                  <a:srgbClr val="000000"/>
                </a:solidFill>
                <a:effectLst/>
                <a:latin typeface="Arial" panose="020B0604020202020204" pitchFamily="34" charset="0"/>
                <a:cs typeface="Arial" panose="020B0604020202020204" pitchFamily="34" charset="0"/>
              </a:rPr>
              <a:t>Because local deep learning models such as CNN can consume extensive computation space, we propose Deep Model Sharing (DMS) to allow sharing feature extractors of deep models across all iterations to save memory.</a:t>
            </a:r>
            <a:endParaRPr lang="zh-CN" altLang="en-US" sz="2100" dirty="0">
              <a:latin typeface="Arial" panose="020B0604020202020204" pitchFamily="34" charset="0"/>
              <a:cs typeface="Arial" panose="020B0604020202020204" pitchFamily="34" charset="0"/>
            </a:endParaRPr>
          </a:p>
        </p:txBody>
      </p:sp>
      <p:sp>
        <p:nvSpPr>
          <p:cNvPr id="115" name="TextBox 44">
            <a:extLst>
              <a:ext uri="{FF2B5EF4-FFF2-40B4-BE49-F238E27FC236}">
                <a16:creationId xmlns:a16="http://schemas.microsoft.com/office/drawing/2014/main" id="{A316AB8B-8C09-F367-89B1-311CFFD2A6AC}"/>
              </a:ext>
            </a:extLst>
          </p:cNvPr>
          <p:cNvSpPr txBox="1"/>
          <p:nvPr/>
        </p:nvSpPr>
        <p:spPr>
          <a:xfrm>
            <a:off x="22374357" y="17897042"/>
            <a:ext cx="9064533"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100">
                <a:latin typeface="Arial"/>
                <a:ea typeface="Arial"/>
                <a:cs typeface="Arial"/>
                <a:sym typeface="Arial"/>
              </a:defRPr>
            </a:lvl1pPr>
          </a:lstStyle>
          <a:p>
            <a:r>
              <a:rPr lang="en-US" b="1" i="1" dirty="0">
                <a:solidFill>
                  <a:schemeClr val="accent1"/>
                </a:solidFill>
              </a:rPr>
              <a:t>Noisy training with gradient assistance weights</a:t>
            </a:r>
            <a:endParaRPr lang="fr-FR" b="1" i="1" dirty="0">
              <a:solidFill>
                <a:schemeClr val="accent1"/>
              </a:solidFill>
            </a:endParaRPr>
          </a:p>
        </p:txBody>
      </p:sp>
      <p:pic>
        <p:nvPicPr>
          <p:cNvPr id="119" name="图片 118">
            <a:extLst>
              <a:ext uri="{FF2B5EF4-FFF2-40B4-BE49-F238E27FC236}">
                <a16:creationId xmlns:a16="http://schemas.microsoft.com/office/drawing/2014/main" id="{949F9DCB-CF64-A2B3-471A-F5ECF32F6C0E}"/>
              </a:ext>
            </a:extLst>
          </p:cNvPr>
          <p:cNvPicPr>
            <a:picLocks noChangeAspect="1"/>
          </p:cNvPicPr>
          <p:nvPr/>
        </p:nvPicPr>
        <p:blipFill>
          <a:blip r:embed="rId29"/>
          <a:stretch>
            <a:fillRect/>
          </a:stretch>
        </p:blipFill>
        <p:spPr>
          <a:xfrm>
            <a:off x="23408628" y="18338412"/>
            <a:ext cx="8236936" cy="1683962"/>
          </a:xfrm>
          <a:prstGeom prst="rect">
            <a:avLst/>
          </a:prstGeom>
        </p:spPr>
      </p:pic>
      <p:sp>
        <p:nvSpPr>
          <p:cNvPr id="120" name="TextBox 54">
            <a:extLst>
              <a:ext uri="{FF2B5EF4-FFF2-40B4-BE49-F238E27FC236}">
                <a16:creationId xmlns:a16="http://schemas.microsoft.com/office/drawing/2014/main" id="{0A9496F3-F9DB-A46B-8D27-A723C9E778F8}"/>
              </a:ext>
            </a:extLst>
          </p:cNvPr>
          <p:cNvSpPr txBox="1"/>
          <p:nvPr/>
        </p:nvSpPr>
        <p:spPr>
          <a:xfrm>
            <a:off x="22242681" y="19964783"/>
            <a:ext cx="10406910" cy="292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b="1" dirty="0">
                <a:solidFill>
                  <a:schemeClr val="tx1"/>
                </a:solidFill>
              </a:rPr>
              <a:t>Figure 5</a:t>
            </a:r>
            <a:r>
              <a:rPr lang="en-US" dirty="0">
                <a:solidFill>
                  <a:schemeClr val="tx1"/>
                </a:solidFill>
              </a:rPr>
              <a:t>. GAL equipped with gradient assistance weight significantly outperforms the GAL with direct average under noise injections.</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586</TotalTime>
  <Words>966</Words>
  <Application>Microsoft Office PowerPoint</Application>
  <PresentationFormat>自定义</PresentationFormat>
  <Paragraphs>49</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NimbusRomNo9L-Regu</vt:lpstr>
      <vt:lpstr>Arial</vt:lpstr>
      <vt:lpstr>Calibri</vt:lpstr>
      <vt:lpstr>Calibri Light</vt:lpstr>
      <vt:lpstr>Cambria Math</vt:lpstr>
      <vt:lpstr>Office Theme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Enmao Diao</cp:lastModifiedBy>
  <cp:revision>101</cp:revision>
  <dcterms:modified xsi:type="dcterms:W3CDTF">2022-11-23T06:48:59Z</dcterms:modified>
</cp:coreProperties>
</file>