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304" r:id="rId3"/>
    <p:sldId id="305" r:id="rId4"/>
    <p:sldId id="302" r:id="rId5"/>
    <p:sldId id="315" r:id="rId6"/>
    <p:sldId id="307" r:id="rId7"/>
    <p:sldId id="317" r:id="rId8"/>
    <p:sldId id="263" r:id="rId9"/>
    <p:sldId id="330" r:id="rId10"/>
    <p:sldId id="313" r:id="rId11"/>
    <p:sldId id="308" r:id="rId12"/>
    <p:sldId id="316" r:id="rId13"/>
    <p:sldId id="323" r:id="rId14"/>
    <p:sldId id="324" r:id="rId15"/>
    <p:sldId id="309" r:id="rId16"/>
    <p:sldId id="319" r:id="rId17"/>
    <p:sldId id="326" r:id="rId18"/>
    <p:sldId id="320" r:id="rId19"/>
    <p:sldId id="321" r:id="rId20"/>
    <p:sldId id="310" r:id="rId21"/>
    <p:sldId id="328" r:id="rId22"/>
    <p:sldId id="280" r:id="rId23"/>
    <p:sldId id="331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F7CF8-F42B-476D-A99F-4EE357F20B39}" v="411" dt="2021-10-07T22:15:37.255"/>
    <p1510:client id="{0753EAEC-7858-6D81-A6F6-7CEC2BE6A157}" v="22" dt="2021-10-09T17:43:43.740"/>
    <p1510:client id="{08BC81D7-F819-DF26-27D2-365C3446E9F4}" v="7" dt="2021-10-07T20:47:30.429"/>
    <p1510:client id="{0C2644FC-9775-2EC0-B97D-A9F0A83B70AC}" v="336" dt="2021-10-07T21:32:50.908"/>
    <p1510:client id="{108B89D4-0566-64A7-DDD8-AB8413FC8CB9}" v="383" dt="2021-10-08T04:08:03.140"/>
    <p1510:client id="{10AD686D-0281-1133-5F6F-318D981179B8}" v="55" dt="2021-10-08T20:24:00.073"/>
    <p1510:client id="{183CA737-BAE1-643D-AB61-A9BDC726F7BF}" v="15" dt="2021-10-09T16:46:17.331"/>
    <p1510:client id="{1BDF1464-B0EC-01A0-C9D7-0B5F24BC9336}" v="93" dt="2021-10-07T21:30:05.034"/>
    <p1510:client id="{23B47FCF-5544-E926-38B4-E9804EB9A327}" v="24" dt="2021-10-07T22:17:14.851"/>
    <p1510:client id="{269198CA-790D-8364-2526-9CBC8D19C938}" v="774" dt="2021-10-07T22:39:40.886"/>
    <p1510:client id="{2F74C55B-6C54-A17C-ABF7-769F8196B101}" v="35" dt="2021-10-09T18:00:51.435"/>
    <p1510:client id="{377A5642-030A-8633-8652-153615D4D9C3}" v="242" dt="2021-10-07T22:36:08.185"/>
    <p1510:client id="{490BE9E8-789F-AE68-DDDF-C8579DB7C38C}" v="1218" dt="2021-10-07T21:10:06.457"/>
    <p1510:client id="{5A42EEB5-61F3-ABB0-8EC0-45C4C9947C33}" v="1120" dt="2021-10-09T03:05:57.427"/>
    <p1510:client id="{6752647A-00E5-4B28-E83C-6042890FFE84}" v="2" dt="2021-10-07T20:53:46.931"/>
    <p1510:client id="{6D065A98-338D-D3AA-1BCA-EF130D35D481}" v="104" dt="2021-10-08T22:24:19.497"/>
    <p1510:client id="{78D63F31-D074-E3F4-C605-E17353A6FDF3}" v="392" dt="2021-10-09T16:52:05.400"/>
    <p1510:client id="{7D703E29-07B9-50C9-942F-7A1791A4EAEC}" v="19" dt="2021-10-09T16:20:22.111"/>
    <p1510:client id="{82D4348E-459E-1384-7AC3-2D7E52D62143}" v="106" dt="2021-10-09T15:49:25.038"/>
    <p1510:client id="{8F73FAE3-F6A6-54DF-E3B4-98E6242103FD}" v="4" dt="2021-10-09T17:11:06.555"/>
    <p1510:client id="{9B8D773E-7455-C65D-1C96-C714683032CF}" v="5" dt="2021-10-09T15:51:48.254"/>
    <p1510:client id="{AD9362DD-74FA-6589-EFEC-95B42792DF8F}" v="45" dt="2021-10-09T17:43:58.488"/>
    <p1510:client id="{B3804C1E-BE0F-7133-AAB6-4D78875059F8}" v="105" dt="2021-10-07T22:06:02.579"/>
    <p1510:client id="{B4A22A27-F6A0-D830-4ECF-79BC082A03BC}" v="23" dt="2021-10-08T23:30:07.810"/>
    <p1510:client id="{BEB9050A-2336-8825-C7CA-559696C5A6BE}" v="2" dt="2021-10-09T16:59:13.456"/>
    <p1510:client id="{C147E741-AEAF-9EB2-338A-C9BDC3D7D7F8}" v="28" dt="2021-10-07T22:18:45.911"/>
    <p1510:client id="{E072615D-2935-9049-5B9D-1AFBD44606FB}" v="54" dt="2021-10-09T16:57:16.895"/>
    <p1510:client id="{F7B93236-91C9-1582-D68B-F26DB9CAED04}" v="43" dt="2021-10-09T16:33:49.945"/>
    <p1510:client id="{F87E689B-C27B-695A-BF59-43578E0855F8}" v="395" dt="2021-10-07T21:25:18.698"/>
    <p1510:client id="{FF40E32D-7DFA-4922-EBE1-BE13DB322687}" v="128" dt="2021-10-09T05:18:08.902"/>
  </p1510:revLst>
</p1510:revInfo>
</file>

<file path=ppt/tableStyles.xml><?xml version="1.0" encoding="utf-8"?>
<a:tblStyleLst xmlns:a="http://schemas.openxmlformats.org/drawingml/2006/main" def="{92B8D1BE-6F4F-4116-B888-D9019954AAD6}">
  <a:tblStyle styleId="{92B8D1BE-6F4F-4116-B888-D9019954A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qing Wang" userId="S::yw441@duke.edu::2eda74b0-4ae7-42b9-95a9-7d2a970b1c05" providerId="AD" clId="Web-{2F74C55B-6C54-A17C-ABF7-769F8196B101}"/>
    <pc:docChg chg="modSld">
      <pc:chgData name="Yiqing Wang" userId="S::yw441@duke.edu::2eda74b0-4ae7-42b9-95a9-7d2a970b1c05" providerId="AD" clId="Web-{2F74C55B-6C54-A17C-ABF7-769F8196B101}" dt="2021-10-09T18:00:51.435" v="33" actId="14100"/>
      <pc:docMkLst>
        <pc:docMk/>
      </pc:docMkLst>
      <pc:sldChg chg="modSp">
        <pc:chgData name="Yiqing Wang" userId="S::yw441@duke.edu::2eda74b0-4ae7-42b9-95a9-7d2a970b1c05" providerId="AD" clId="Web-{2F74C55B-6C54-A17C-ABF7-769F8196B101}" dt="2021-10-09T17:59:03.260" v="0" actId="1076"/>
        <pc:sldMkLst>
          <pc:docMk/>
          <pc:sldMk cId="2387603657" sldId="302"/>
        </pc:sldMkLst>
        <pc:picChg chg="mod">
          <ac:chgData name="Yiqing Wang" userId="S::yw441@duke.edu::2eda74b0-4ae7-42b9-95a9-7d2a970b1c05" providerId="AD" clId="Web-{2F74C55B-6C54-A17C-ABF7-769F8196B101}" dt="2021-10-09T17:59:03.260" v="0" actId="1076"/>
          <ac:picMkLst>
            <pc:docMk/>
            <pc:sldMk cId="2387603657" sldId="302"/>
            <ac:picMk id="14" creationId="{81FE3917-D55B-4ECE-A96A-C19A0887EB35}"/>
          </ac:picMkLst>
        </pc:picChg>
      </pc:sldChg>
      <pc:sldChg chg="addSp delSp modSp">
        <pc:chgData name="Yiqing Wang" userId="S::yw441@duke.edu::2eda74b0-4ae7-42b9-95a9-7d2a970b1c05" providerId="AD" clId="Web-{2F74C55B-6C54-A17C-ABF7-769F8196B101}" dt="2021-10-09T18:00:51.435" v="33" actId="14100"/>
        <pc:sldMkLst>
          <pc:docMk/>
          <pc:sldMk cId="2030657203" sldId="317"/>
        </pc:sldMkLst>
        <pc:spChg chg="add del mod">
          <ac:chgData name="Yiqing Wang" userId="S::yw441@duke.edu::2eda74b0-4ae7-42b9-95a9-7d2a970b1c05" providerId="AD" clId="Web-{2F74C55B-6C54-A17C-ABF7-769F8196B101}" dt="2021-10-09T18:00:51.435" v="33" actId="14100"/>
          <ac:spMkLst>
            <pc:docMk/>
            <pc:sldMk cId="2030657203" sldId="317"/>
            <ac:spMk id="3" creationId="{899371A6-97D8-4122-BDF8-4D28579B3B58}"/>
          </ac:spMkLst>
        </pc:spChg>
        <pc:spChg chg="add del mod">
          <ac:chgData name="Yiqing Wang" userId="S::yw441@duke.edu::2eda74b0-4ae7-42b9-95a9-7d2a970b1c05" providerId="AD" clId="Web-{2F74C55B-6C54-A17C-ABF7-769F8196B101}" dt="2021-10-09T18:00:48.498" v="32"/>
          <ac:spMkLst>
            <pc:docMk/>
            <pc:sldMk cId="2030657203" sldId="317"/>
            <ac:spMk id="5" creationId="{F3D8E079-DE82-4280-874C-4C39FB803052}"/>
          </ac:spMkLst>
        </pc:spChg>
        <pc:spChg chg="del mod">
          <ac:chgData name="Yiqing Wang" userId="S::yw441@duke.edu::2eda74b0-4ae7-42b9-95a9-7d2a970b1c05" providerId="AD" clId="Web-{2F74C55B-6C54-A17C-ABF7-769F8196B101}" dt="2021-10-09T18:00:44.373" v="31"/>
          <ac:spMkLst>
            <pc:docMk/>
            <pc:sldMk cId="2030657203" sldId="317"/>
            <ac:spMk id="4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d86ff3bbe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d86ff3bbe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34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80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3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25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8d86ff3bbe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8d86ff3bbe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96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8d86ff3bbe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8d86ff3bbe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d86ff3bbe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d86ff3bbe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0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62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d86ff3bbe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d86ff3bbe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29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d86ff3bbe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d86ff3bbe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4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d86ff3bbe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d86ff3bbe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86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d86ff3bbe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d86ff3bbe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d86ff3bbe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d86ff3bbe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36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avLst/>
            <a:gdLst/>
            <a:ahLst/>
            <a:cxnLst/>
            <a:rect l="l" t="t" r="r" b="b"/>
            <a:pathLst>
              <a:path w="282858" h="70881" extrusionOk="0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10800000" flipH="1">
            <a:off x="196876" y="18"/>
            <a:ext cx="2637197" cy="681282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 hasCustomPrompt="1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1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3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4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5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6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7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8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166" name="Google Shape;166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avLst/>
                <a:gdLst/>
                <a:ahLst/>
                <a:cxnLst/>
                <a:rect l="l" t="t" r="r" b="b"/>
                <a:pathLst>
                  <a:path w="38196" h="58249" extrusionOk="0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avLst/>
                <a:gdLst/>
                <a:ahLst/>
                <a:cxnLst/>
                <a:rect l="l" t="t" r="r" b="b"/>
                <a:pathLst>
                  <a:path w="29087" h="49988" extrusionOk="0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 rot="10800000" flipH="1">
              <a:off x="7676500" y="-6"/>
              <a:ext cx="1430684" cy="365231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 rot="199848" flipH="1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177" name="Google Shape;177;p18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180" name="Google Shape;180;p18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 rot="1263781" flipH="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183" name="Google Shape;183;p18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8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86" name="Google Shape;186;p18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title" idx="2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3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4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5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6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2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3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4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5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6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7">
    <p:bg>
      <p:bgPr>
        <a:solidFill>
          <a:schemeClr val="dk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230" name="Google Shape;230;p22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496559" y="4663290"/>
              <a:ext cx="1937483" cy="500521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8"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2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3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4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 idx="5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6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 idx="7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8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 idx="9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3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 idx="14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5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1" y="4090039"/>
            <a:ext cx="2424373" cy="1053465"/>
          </a:xfrm>
          <a:custGeom>
            <a:avLst/>
            <a:gdLst/>
            <a:ahLst/>
            <a:cxnLst/>
            <a:rect l="l" t="t" r="r" b="b"/>
            <a:pathLst>
              <a:path w="75058" h="32615" extrusionOk="0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010934" y="4642982"/>
            <a:ext cx="1937483" cy="500521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268" name="Google Shape;268;p24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87" name="Google Shape;287;p25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15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293" name="Google Shape;293;p2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6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296" name="Google Shape;296;p26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578963" y="4441778"/>
            <a:ext cx="2817107" cy="719102"/>
          </a:xfrm>
          <a:custGeom>
            <a:avLst/>
            <a:gdLst/>
            <a:ahLst/>
            <a:cxnLst/>
            <a:rect l="l" t="t" r="r" b="b"/>
            <a:pathLst>
              <a:path w="90025" h="22980" extrusionOk="0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 flipH="1">
            <a:off x="154419" y="4816944"/>
            <a:ext cx="1347267" cy="343936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1797672" y="4877626"/>
            <a:ext cx="1109502" cy="283238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USTOM_14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1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 idx="2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chr.dc.gov/page/holiday-schedules" TargetMode="External"/><Relationship Id="rId3" Type="http://schemas.openxmlformats.org/officeDocument/2006/relationships/hyperlink" Target="http://capitalbikeshare.com/system-data" TargetMode="External"/><Relationship Id="rId7" Type="http://schemas.openxmlformats.org/officeDocument/2006/relationships/hyperlink" Target="https://edpm.dc.gov/issuances/legal-public-holidays-2020/" TargetMode="External"/><Relationship Id="rId2" Type="http://schemas.openxmlformats.org/officeDocument/2006/relationships/hyperlink" Target="https://www.marketsandmarkets.com/Market-Reports/bike-scooter-rental-market-122654882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chr.sp.dc.gov/policy/PCA/EDPM/Issuances/Public%20Holidays%202019.pdf" TargetMode="External"/><Relationship Id="rId5" Type="http://schemas.openxmlformats.org/officeDocument/2006/relationships/hyperlink" Target="https://dchr.dc.gov/page/holiday-schedules-2018" TargetMode="External"/><Relationship Id="rId10" Type="http://schemas.openxmlformats.org/officeDocument/2006/relationships/hyperlink" Target="https://www.bikearlington.com/wp-content/uploads/2020/02/FY19-Summary-Report-on-Capital-Bikeshare-FINAL.pdf" TargetMode="External"/><Relationship Id="rId4" Type="http://schemas.openxmlformats.org/officeDocument/2006/relationships/hyperlink" Target="https://openweathermap.org/history" TargetMode="External"/><Relationship Id="rId9" Type="http://schemas.openxmlformats.org/officeDocument/2006/relationships/hyperlink" Target="https://www.capitalbikeshare.com/pric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835947" y="212506"/>
            <a:ext cx="4487400" cy="3526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5500"/>
            </a:br>
            <a:r>
              <a:rPr lang="en" sz="5500" b="1"/>
              <a:t>Capital Bike Share Profit Prediction</a:t>
            </a:r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869055" y="4012303"/>
            <a:ext cx="6835263" cy="103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/>
              <a:t>Section 101B Team 05:</a:t>
            </a:r>
            <a:endParaRPr lang="en" b="1"/>
          </a:p>
          <a:p>
            <a:pPr marL="0" indent="0"/>
            <a:r>
              <a:rPr lang="en-US" b="1" err="1"/>
              <a:t>Chuyou</a:t>
            </a:r>
            <a:r>
              <a:rPr lang="en-US" b="1"/>
              <a:t> Chen, Sidney Pepple, Meng Ru, Vivian Wang, Yiqing Wang, Junyi Zhang, Xinyi Zhou</a:t>
            </a:r>
            <a:endParaRPr lang="en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5" descr="A picture containing outdoor, red, bicycle, curb&#10;&#10;Description automatically generated">
            <a:extLst>
              <a:ext uri="{FF2B5EF4-FFF2-40B4-BE49-F238E27FC236}">
                <a16:creationId xmlns:a16="http://schemas.microsoft.com/office/drawing/2014/main" id="{CB941E59-A769-4127-ACD8-0D62F724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000125"/>
            <a:ext cx="3962400" cy="2705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540163" y="332273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/>
              <a:t>Temperature and Total Demand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D2A3B4A5-F896-42A7-B997-64836224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496549"/>
            <a:ext cx="2231136" cy="2167743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6517EBD-C0A9-45C3-ABFA-B210328FC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60" y="1535490"/>
            <a:ext cx="2066544" cy="1949233"/>
          </a:xfrm>
          <a:prstGeom prst="rect">
            <a:avLst/>
          </a:prstGeom>
        </p:spPr>
      </p:pic>
      <p:pic>
        <p:nvPicPr>
          <p:cNvPr id="12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4085751-8B84-435F-B8C1-98ED9B492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704" y="1528071"/>
            <a:ext cx="4453128" cy="211289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63F1396-3FC4-4AE8-B4A2-A20D67B2837A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61374BC-08CB-47EF-B4B8-B0B5334507F1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E88B6FCB-268E-4FC9-AE43-30E906A5C513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7A183D-D2B6-4854-A2CE-3955F3924585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FDDE1D8C-8401-4837-9EF1-6C99D33C0573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C4BADE54-AFE1-4597-BD1E-712F6468F1CD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55B70E-856B-4E8D-A437-A32A4644BF2E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65A4C5ED-87C3-44AE-9D3C-C9C4AA4E3C9C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7ADB5B64-BE41-4E23-A6C9-8CACB6FCA85F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CCA59A6-8C82-4088-B386-D427CC046007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D0C219-581A-4DAD-BFD2-486AB7914978}"/>
              </a:ext>
            </a:extLst>
          </p:cNvPr>
          <p:cNvSpPr txBox="1"/>
          <p:nvPr/>
        </p:nvSpPr>
        <p:spPr>
          <a:xfrm>
            <a:off x="394678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Unsupervised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B530C9-5607-4C6F-BE83-B3499B157346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BAC48-A190-446B-8251-CF7F93E66B24}"/>
              </a:ext>
            </a:extLst>
          </p:cNvPr>
          <p:cNvSpPr/>
          <p:nvPr/>
        </p:nvSpPr>
        <p:spPr>
          <a:xfrm>
            <a:off x="1648324" y="1821279"/>
            <a:ext cx="443666" cy="148890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8A41B9-F24E-4D36-BA54-DB9DE46FEE29}"/>
              </a:ext>
            </a:extLst>
          </p:cNvPr>
          <p:cNvSpPr/>
          <p:nvPr/>
        </p:nvSpPr>
        <p:spPr>
          <a:xfrm>
            <a:off x="6115047" y="1866397"/>
            <a:ext cx="1910014" cy="14437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342310" cy="1352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170863" cy="1348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Unsupervised</a:t>
            </a:r>
            <a:br>
              <a:rPr lang="en"/>
            </a:br>
            <a:r>
              <a:rPr lang="en"/>
              <a:t>Learning</a:t>
            </a:r>
            <a:endParaRPr lang="en-US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122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5B-24D3-49E4-BEB5-FF671D9C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6067140" cy="572700"/>
          </a:xfrm>
        </p:spPr>
        <p:txBody>
          <a:bodyPr/>
          <a:lstStyle/>
          <a:p>
            <a:r>
              <a:rPr lang="en-US" sz="3200"/>
              <a:t>Identify the Critical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C071-36B4-4F7D-BB89-3A89A902D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/>
              <a:t>To assume that the Conditional Independence Assumption (CIA) holds, by using double selection approach, we figure out that most of the variables could affect the 'count' variable </a:t>
            </a:r>
            <a:r>
              <a:rPr lang="en-US" sz="1300" b="1"/>
              <a:t>significantly</a:t>
            </a:r>
            <a:r>
              <a:rPr lang="en-US" sz="1300"/>
              <a:t>, suggesting that the variables chosen are meaningful.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1FC938-B81F-430D-9599-3E6F3C25ADCA}"/>
              </a:ext>
            </a:extLst>
          </p:cNvPr>
          <p:cNvGrpSpPr/>
          <p:nvPr/>
        </p:nvGrpSpPr>
        <p:grpSpPr>
          <a:xfrm>
            <a:off x="798595" y="2107028"/>
            <a:ext cx="7361821" cy="2278480"/>
            <a:chOff x="903872" y="2054390"/>
            <a:chExt cx="7361821" cy="22784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EB71F4D-CB18-48E7-B9C8-C7D152B80135}"/>
                </a:ext>
              </a:extLst>
            </p:cNvPr>
            <p:cNvSpPr/>
            <p:nvPr/>
          </p:nvSpPr>
          <p:spPr>
            <a:xfrm>
              <a:off x="903872" y="2054390"/>
              <a:ext cx="7361821" cy="2278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44360F7-B23A-4CE1-9271-56C04CD89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8222" y="2298981"/>
              <a:ext cx="3728286" cy="515462"/>
            </a:xfrm>
            <a:prstGeom prst="rect">
              <a:avLst/>
            </a:prstGeom>
          </p:spPr>
        </p:pic>
        <p:pic>
          <p:nvPicPr>
            <p:cNvPr id="8" name="Picture 8" descr="Logo&#10;&#10;Description automatically generated">
              <a:extLst>
                <a:ext uri="{FF2B5EF4-FFF2-40B4-BE49-F238E27FC236}">
                  <a16:creationId xmlns:a16="http://schemas.microsoft.com/office/drawing/2014/main" id="{199915F9-7B17-4976-BA9D-9414B8788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314" y="2141799"/>
              <a:ext cx="1126457" cy="874943"/>
            </a:xfrm>
            <a:prstGeom prst="rect">
              <a:avLst/>
            </a:prstGeom>
          </p:spPr>
        </p:pic>
        <p:pic>
          <p:nvPicPr>
            <p:cNvPr id="9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2FBE4C1-F0DB-4972-9AD8-36C867FEC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222" y="2823442"/>
              <a:ext cx="3743325" cy="551928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5B01BB5C-BBBD-481F-A5D0-CF56DA46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8222" y="3362902"/>
              <a:ext cx="3743324" cy="56340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130241-D27C-4040-A5BA-15CE7696C57D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CE0499-E9FE-4A23-B7C5-7D68C4BD0058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B8B7CE9C-2011-4605-85E9-0AC06E75570E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EB5E4E-3ADA-474A-87FC-FCE9FB96755A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9F148C11-ADA9-4BAE-A996-CAB0C919EE7C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A1D56D1C-F11E-4363-86DC-6C2BE0C9C591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019519-BBBB-46F1-832A-E41B0923AF7C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40DF07-7A37-42EE-B452-5FB9ED4E7FB4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FD4B3474-9F53-489A-87F0-186C7EA843F2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68F194D6-F436-47B7-9719-98E69B1CB206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95C84A-9405-4DA9-8C9E-2B518072DD29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E0C97-854B-422B-87D1-FE6882ACCF29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4349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6DCB74-CE8A-445E-8251-A4F5FBC7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2039951"/>
            <a:ext cx="3615489" cy="246978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1A117F4-DD1E-4EEA-A864-5A392C31A5A3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3FAA1DB-4B67-4889-9820-4324433084AB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A7563A3C-9539-422A-B0D0-BB2A8CD48A3C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571F80-DD02-43FC-8F43-05AD1612B407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EF0F70A6-891E-41AB-8622-C621FB5A4A87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260E3785-9176-455B-A10F-5DAEF0151156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FDFB5C-4CCE-4535-8194-A23DCE02CF8A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D36B1B-02CE-4E53-B3C5-8F4F068CA715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E8020A05-2D6B-479D-8748-FA1C6A3E0928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F77B2096-3AF9-46E6-A5CA-9AEE1817E2BA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79419A-1EA6-4607-ABB1-9B15A5B92EBA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D1B9318-5A5B-4806-94A9-D72379505E6F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0776009-28AF-40F5-850B-75D6054D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018116" cy="572700"/>
          </a:xfrm>
        </p:spPr>
        <p:txBody>
          <a:bodyPr/>
          <a:lstStyle/>
          <a:p>
            <a:pPr algn="l"/>
            <a:r>
              <a:rPr lang="en-US" sz="3200"/>
              <a:t>Increasing Interpretability : PCA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555CF9F-F526-4D7E-8B90-B1F68722ED1B}"/>
              </a:ext>
            </a:extLst>
          </p:cNvPr>
          <p:cNvSpPr txBox="1">
            <a:spLocks/>
          </p:cNvSpPr>
          <p:nvPr/>
        </p:nvSpPr>
        <p:spPr>
          <a:xfrm>
            <a:off x="717525" y="1273654"/>
            <a:ext cx="7709100" cy="3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298450" algn="l">
              <a:lnSpc>
                <a:spcPct val="100000"/>
              </a:lnSpc>
              <a:buSzPts val="1100"/>
              <a:buFont typeface="Open Sans"/>
              <a:buChar char="●"/>
            </a:pPr>
            <a:r>
              <a:rPr lang="en-US" sz="1300"/>
              <a:t>The first four factors can explain most of the variance in the dataset.</a:t>
            </a:r>
          </a:p>
          <a:p>
            <a:pPr indent="-298450" algn="l">
              <a:lnSpc>
                <a:spcPct val="100000"/>
              </a:lnSpc>
              <a:buSzPts val="1100"/>
              <a:buFont typeface="Open Sans"/>
              <a:buChar char="●"/>
            </a:pPr>
            <a:r>
              <a:rPr lang="en-US" sz="1300"/>
              <a:t>Higher absolute correlation helps depict each PC.</a:t>
            </a:r>
          </a:p>
        </p:txBody>
      </p: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9BCD8BD5-AC80-4F74-A32F-76F812328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18706"/>
              </p:ext>
            </p:extLst>
          </p:nvPr>
        </p:nvGraphicFramePr>
        <p:xfrm>
          <a:off x="3752349" y="1992729"/>
          <a:ext cx="5193278" cy="228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8972">
                  <a:extLst>
                    <a:ext uri="{9D8B030D-6E8A-4147-A177-3AD203B41FA5}">
                      <a16:colId xmlns:a16="http://schemas.microsoft.com/office/drawing/2014/main" val="2835432459"/>
                    </a:ext>
                  </a:extLst>
                </a:gridCol>
                <a:gridCol w="462386">
                  <a:extLst>
                    <a:ext uri="{9D8B030D-6E8A-4147-A177-3AD203B41FA5}">
                      <a16:colId xmlns:a16="http://schemas.microsoft.com/office/drawing/2014/main" val="12784932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77969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962226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43508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153187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939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77874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54819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52539016"/>
                    </a:ext>
                  </a:extLst>
                </a:gridCol>
              </a:tblGrid>
              <a:tr h="172481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PC1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PC2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PC3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PC4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49885"/>
                  </a:ext>
                </a:extLst>
              </a:tr>
              <a:tr h="172481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/>
                        <a:t>wind_deg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0.30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7495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workingday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rain_1h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9729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snow_1h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-0.65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25446"/>
                  </a:ext>
                </a:extLst>
              </a:tr>
              <a:tr h="172481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feels_like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/>
                        <a:t>clouds_all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-0.41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26952"/>
                  </a:ext>
                </a:extLst>
              </a:tr>
              <a:tr h="172481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temp_min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rain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-0.48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65230"/>
                  </a:ext>
                </a:extLst>
              </a:tr>
              <a:tr h="172481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temp_max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snow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-0.64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11853"/>
                  </a:ext>
                </a:extLst>
              </a:tr>
              <a:tr h="172481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-0.51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87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-0.52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/>
                        <a:t>mon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50322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/>
                        <a:t>wind_speed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hour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-0.06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/>
                        <a:t>0.22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1455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53AEDB2-117F-475D-948F-D3D008CCF640}"/>
              </a:ext>
            </a:extLst>
          </p:cNvPr>
          <p:cNvSpPr/>
          <p:nvPr/>
        </p:nvSpPr>
        <p:spPr>
          <a:xfrm>
            <a:off x="760996" y="2310061"/>
            <a:ext cx="1135479" cy="1970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7849E9-2EFC-4EDA-9A92-E2E90B61C7D2}"/>
              </a:ext>
            </a:extLst>
          </p:cNvPr>
          <p:cNvCxnSpPr/>
          <p:nvPr/>
        </p:nvCxnSpPr>
        <p:spPr>
          <a:xfrm flipV="1">
            <a:off x="1896477" y="2299535"/>
            <a:ext cx="1884446" cy="105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0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1A117F4-DD1E-4EEA-A864-5A392C31A5A3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3FAA1DB-4B67-4889-9820-4324433084AB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A7563A3C-9539-422A-B0D0-BB2A8CD48A3C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571F80-DD02-43FC-8F43-05AD1612B407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EF0F70A6-891E-41AB-8622-C621FB5A4A87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260E3785-9176-455B-A10F-5DAEF0151156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FDFB5C-4CCE-4535-8194-A23DCE02CF8A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D36B1B-02CE-4E53-B3C5-8F4F068CA715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E8020A05-2D6B-479D-8748-FA1C6A3E0928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F77B2096-3AF9-46E6-A5CA-9AEE1817E2BA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79419A-1EA6-4607-ABB1-9B15A5B92EBA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D1B9318-5A5B-4806-94A9-D72379505E6F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048BA-E510-427A-852C-C0B46EE399E5}"/>
              </a:ext>
            </a:extLst>
          </p:cNvPr>
          <p:cNvSpPr txBox="1">
            <a:spLocks/>
          </p:cNvSpPr>
          <p:nvPr/>
        </p:nvSpPr>
        <p:spPr>
          <a:xfrm>
            <a:off x="717525" y="548746"/>
            <a:ext cx="73655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3200"/>
              <a:t>PCA Interpretation by Demand Category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CE3794C-0FC4-4BD5-9C35-9FBBC8F8710B}"/>
              </a:ext>
            </a:extLst>
          </p:cNvPr>
          <p:cNvSpPr txBox="1">
            <a:spLocks/>
          </p:cNvSpPr>
          <p:nvPr/>
        </p:nvSpPr>
        <p:spPr>
          <a:xfrm>
            <a:off x="717525" y="1273654"/>
            <a:ext cx="7709100" cy="3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298450" algn="l">
              <a:lnSpc>
                <a:spcPct val="100000"/>
              </a:lnSpc>
              <a:buSzPts val="1100"/>
              <a:buFont typeface="Open Sans"/>
              <a:buChar char="●"/>
            </a:pPr>
            <a:r>
              <a:rPr lang="en-US" sz="1300"/>
              <a:t>We use quantile to divide the 'count' variable into four categories.</a:t>
            </a:r>
          </a:p>
          <a:p>
            <a:pPr indent="-298450" algn="l">
              <a:lnSpc>
                <a:spcPct val="100000"/>
              </a:lnSpc>
              <a:buSzPts val="1100"/>
              <a:buFont typeface="Open Sans"/>
              <a:buChar char="●"/>
            </a:pPr>
            <a:r>
              <a:rPr lang="en-US" sz="1300"/>
              <a:t>The PCA table is further explored by the 'count' group.</a:t>
            </a:r>
          </a:p>
          <a:p>
            <a:pPr indent="-298450" algn="l">
              <a:lnSpc>
                <a:spcPct val="100000"/>
              </a:lnSpc>
              <a:buSzPts val="1100"/>
              <a:buFont typeface="Open Sans"/>
              <a:buChar char="●"/>
            </a:pPr>
            <a:r>
              <a:rPr lang="en-US" sz="1300"/>
              <a:t>It shows that shared bike is usually popular at hot and dry times.</a:t>
            </a:r>
          </a:p>
        </p:txBody>
      </p:sp>
      <p:pic>
        <p:nvPicPr>
          <p:cNvPr id="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28822B6-139E-4166-9299-432F4B8F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" b="2439"/>
          <a:stretch/>
        </p:blipFill>
        <p:spPr>
          <a:xfrm>
            <a:off x="252663" y="2054991"/>
            <a:ext cx="3607973" cy="2409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9CF81-8DF5-4FE0-A89D-3C88D1DFEB78}"/>
              </a:ext>
            </a:extLst>
          </p:cNvPr>
          <p:cNvSpPr/>
          <p:nvPr/>
        </p:nvSpPr>
        <p:spPr>
          <a:xfrm>
            <a:off x="760996" y="2279983"/>
            <a:ext cx="1135479" cy="1970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76765-88FB-47C9-8B3D-6D94DBAEF23B}"/>
              </a:ext>
            </a:extLst>
          </p:cNvPr>
          <p:cNvCxnSpPr/>
          <p:nvPr/>
        </p:nvCxnSpPr>
        <p:spPr>
          <a:xfrm flipV="1">
            <a:off x="1896477" y="2269457"/>
            <a:ext cx="1884446" cy="105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29">
            <a:extLst>
              <a:ext uri="{FF2B5EF4-FFF2-40B4-BE49-F238E27FC236}">
                <a16:creationId xmlns:a16="http://schemas.microsoft.com/office/drawing/2014/main" id="{05C2ED22-7CD4-4F3E-8A6F-8EF8A3EE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80697"/>
              </p:ext>
            </p:extLst>
          </p:nvPr>
        </p:nvGraphicFramePr>
        <p:xfrm>
          <a:off x="3793857" y="2233843"/>
          <a:ext cx="4359240" cy="18541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1848">
                  <a:extLst>
                    <a:ext uri="{9D8B030D-6E8A-4147-A177-3AD203B41FA5}">
                      <a16:colId xmlns:a16="http://schemas.microsoft.com/office/drawing/2014/main" val="2295498560"/>
                    </a:ext>
                  </a:extLst>
                </a:gridCol>
                <a:gridCol w="871848">
                  <a:extLst>
                    <a:ext uri="{9D8B030D-6E8A-4147-A177-3AD203B41FA5}">
                      <a16:colId xmlns:a16="http://schemas.microsoft.com/office/drawing/2014/main" val="1530139456"/>
                    </a:ext>
                  </a:extLst>
                </a:gridCol>
                <a:gridCol w="871848">
                  <a:extLst>
                    <a:ext uri="{9D8B030D-6E8A-4147-A177-3AD203B41FA5}">
                      <a16:colId xmlns:a16="http://schemas.microsoft.com/office/drawing/2014/main" val="2562899804"/>
                    </a:ext>
                  </a:extLst>
                </a:gridCol>
                <a:gridCol w="871848">
                  <a:extLst>
                    <a:ext uri="{9D8B030D-6E8A-4147-A177-3AD203B41FA5}">
                      <a16:colId xmlns:a16="http://schemas.microsoft.com/office/drawing/2014/main" val="1394114687"/>
                    </a:ext>
                  </a:extLst>
                </a:gridCol>
                <a:gridCol w="871848">
                  <a:extLst>
                    <a:ext uri="{9D8B030D-6E8A-4147-A177-3AD203B41FA5}">
                      <a16:colId xmlns:a16="http://schemas.microsoft.com/office/drawing/2014/main" val="12204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-0.65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-0.39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-0.39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5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618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8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342310" cy="1352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170863" cy="1350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Supervised Learning</a:t>
            </a:r>
            <a:endParaRPr lang="en-US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636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26D2CC-FAE9-4451-ABE0-61459FCE6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93932"/>
              </p:ext>
            </p:extLst>
          </p:nvPr>
        </p:nvGraphicFramePr>
        <p:xfrm>
          <a:off x="1602309" y="1702857"/>
          <a:ext cx="5934075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252655821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3273493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Model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Out-of-sample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Linear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63.05%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68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Linear Regression with Interaction with Working Day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73.89%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19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Lasso Estimates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73.84%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7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Post Lasso Estimates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73.89%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6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Ridge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73.84%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78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Regression Tree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u="none" strike="noStrike" cap="none">
                          <a:latin typeface="Open Sans"/>
                          <a:sym typeface="Arial"/>
                        </a:rPr>
                        <a:t>60.92%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2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  <a:latin typeface="Open Sans"/>
                          <a:sym typeface="Arial"/>
                        </a:rPr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  <a:latin typeface="Open Sans"/>
                        </a:rPr>
                        <a:t>86.69</a:t>
                      </a: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  <a:latin typeface="Open Sans"/>
                          <a:sym typeface="Arial"/>
                        </a:rPr>
                        <a:t>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1634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038B-9C94-403F-85FF-D8AB5B389E0A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5AFD4FA-ACEE-455A-A924-FD7905135861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4B6FA7-7AA2-4371-A353-3073B5194407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74380847-9C6D-405D-85FB-E6E0C7AA517D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207ED-C298-478B-8DE2-5E83B5647604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8E91DC20-4B70-48D2-84A2-AD17EF05964B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D0FE76-01FE-42E5-825D-953A80F2ADF9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85E824-30A0-45F4-92E5-840BD9C895DC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AD24B888-4594-4C56-AA15-35BD1B3C17B1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02DEFBE-8E3B-42ED-8824-C42F1A42D53F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EFC8F4-EFBD-482C-B015-0A8E1A8DCBA1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89011F2-473C-4EAA-8903-6289DA2E123F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691423A-0094-4AE5-91DC-293B56BEBEF6}"/>
              </a:ext>
            </a:extLst>
          </p:cNvPr>
          <p:cNvSpPr txBox="1">
            <a:spLocks/>
          </p:cNvSpPr>
          <p:nvPr/>
        </p:nvSpPr>
        <p:spPr>
          <a:xfrm>
            <a:off x="852880" y="548746"/>
            <a:ext cx="73655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/>
              <a:t>Target: Predict Quantity Demand for Bikes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43CE820-F39E-452B-9060-1510CF16D573}"/>
              </a:ext>
            </a:extLst>
          </p:cNvPr>
          <p:cNvSpPr txBox="1">
            <a:spLocks/>
          </p:cNvSpPr>
          <p:nvPr/>
        </p:nvSpPr>
        <p:spPr>
          <a:xfrm>
            <a:off x="717525" y="1181205"/>
            <a:ext cx="7709100" cy="27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8750" indent="0" algn="ctr">
              <a:lnSpc>
                <a:spcPct val="100000"/>
              </a:lnSpc>
              <a:buSzPts val="1100"/>
            </a:pPr>
            <a:r>
              <a:rPr lang="en-US" sz="1300"/>
              <a:t>Given weather, date and time, how many bikes are going to be demanded within one hour?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71A3-E8AF-49A1-9C35-C6CFD290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Random Forest has Stable Performance in K-fold</a:t>
            </a: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038B-9C94-403F-85FF-D8AB5B389E0A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5AFD4FA-ACEE-455A-A924-FD7905135861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4B6FA7-7AA2-4371-A353-3073B5194407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74380847-9C6D-405D-85FB-E6E0C7AA517D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207ED-C298-478B-8DE2-5E83B5647604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8E91DC20-4B70-48D2-84A2-AD17EF05964B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D0FE76-01FE-42E5-825D-953A80F2ADF9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85E824-30A0-45F4-92E5-840BD9C895DC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AD24B888-4594-4C56-AA15-35BD1B3C17B1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02DEFBE-8E3B-42ED-8824-C42F1A42D53F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EFC8F4-EFBD-482C-B015-0A8E1A8DCBA1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89011F2-473C-4EAA-8903-6289DA2E123F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07BB-0F59-4764-8B3C-657261D5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99" y="1287295"/>
            <a:ext cx="2743200" cy="3039557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FE4029C-7789-42C5-A995-776C6E29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70074"/>
              </p:ext>
            </p:extLst>
          </p:nvPr>
        </p:nvGraphicFramePr>
        <p:xfrm>
          <a:off x="4513168" y="1462368"/>
          <a:ext cx="3387144" cy="22250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3572">
                  <a:extLst>
                    <a:ext uri="{9D8B030D-6E8A-4147-A177-3AD203B41FA5}">
                      <a16:colId xmlns:a16="http://schemas.microsoft.com/office/drawing/2014/main" val="3723955002"/>
                    </a:ext>
                  </a:extLst>
                </a:gridCol>
                <a:gridCol w="1693572">
                  <a:extLst>
                    <a:ext uri="{9D8B030D-6E8A-4147-A177-3AD203B41FA5}">
                      <a16:colId xmlns:a16="http://schemas.microsoft.com/office/drawing/2014/main" val="230173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Min.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86.65%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8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1st Qu.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86.84%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Median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87.35%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4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Mean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87.25%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3rd Qu.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87.56%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664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Max.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87.85%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448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6BBD-F891-4BCE-A520-BA1F51D1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859364" cy="572700"/>
          </a:xfrm>
        </p:spPr>
        <p:txBody>
          <a:bodyPr/>
          <a:lstStyle/>
          <a:p>
            <a:r>
              <a:rPr lang="en-US" sz="3200"/>
              <a:t>Determine the Appropriate Supply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E243-7B60-45DF-B14A-529C5CAC5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i="1"/>
              <a:t>p= Price per trip ($1)</a:t>
            </a:r>
            <a:r>
              <a:rPr lang="en-US" sz="1800"/>
              <a:t>    </a:t>
            </a:r>
            <a:endParaRPr lang="en-US"/>
          </a:p>
          <a:p>
            <a:pPr>
              <a:buNone/>
            </a:pPr>
            <a:r>
              <a:rPr lang="en-US" sz="1800" i="1"/>
              <a:t>c = Operating cost to supply one bike ($0.28)</a:t>
            </a:r>
            <a:endParaRPr lang="en-US" i="1"/>
          </a:p>
          <a:p>
            <a:pPr marL="158750" indent="0">
              <a:buNone/>
            </a:pPr>
            <a:r>
              <a:rPr lang="en-US" sz="1800" i="1"/>
              <a:t>s= Number of bikes supplied</a:t>
            </a:r>
            <a:r>
              <a:rPr lang="en-US" sz="1800"/>
              <a:t>                 </a:t>
            </a:r>
            <a:endParaRPr lang="en-US"/>
          </a:p>
          <a:p>
            <a:pPr marL="158750" indent="0">
              <a:buNone/>
            </a:pPr>
            <a:r>
              <a:rPr lang="en-US" sz="1800" i="1"/>
              <a:t>d = Number of bikes demanded</a:t>
            </a:r>
            <a:r>
              <a:rPr lang="en-US" sz="1800"/>
              <a:t>  </a:t>
            </a:r>
            <a:endParaRPr lang="en-US"/>
          </a:p>
          <a:p>
            <a:pPr marL="158750" indent="0">
              <a:buNone/>
            </a:pPr>
            <a:endParaRPr lang="en-US" sz="1800"/>
          </a:p>
          <a:p>
            <a:pPr marL="158750" indent="0">
              <a:buNone/>
            </a:pPr>
            <a:r>
              <a:rPr lang="en-US" sz="1800"/>
              <a:t>E[Profit] = E[Revenue] - E[Cost] </a:t>
            </a:r>
          </a:p>
          <a:p>
            <a:pPr marL="158750" indent="0">
              <a:buNone/>
            </a:pPr>
            <a:r>
              <a:rPr lang="en-US" sz="1800"/>
              <a:t>                = E[p * min(s, d)] - c * s </a:t>
            </a:r>
          </a:p>
          <a:p>
            <a:pPr marL="158750" indent="0">
              <a:buNone/>
            </a:pPr>
            <a:r>
              <a:rPr lang="en-US" sz="1800"/>
              <a:t>                = p * E[min(s, d)] - c * s</a:t>
            </a:r>
          </a:p>
          <a:p>
            <a:pPr marL="158750" indent="0">
              <a:buNone/>
            </a:pPr>
            <a:r>
              <a:rPr lang="en-US" sz="1800"/>
              <a:t>                = p * [s * P(s &lt; d) + d * P(d &lt; s)] - c * s</a:t>
            </a:r>
          </a:p>
          <a:p>
            <a:pPr marL="158750" indent="0">
              <a:buNone/>
            </a:pPr>
            <a:endParaRPr lang="en-US" sz="1800"/>
          </a:p>
          <a:p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154228-9EC3-4829-88F7-3286AFAC477A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E619BF8D-49EF-43E8-88F1-2FEC2EAE2787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63E57B8-4A9D-495B-BF16-CC45FC59F747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06270B3E-F441-4F50-94D6-9E057B0A9991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3D9B91-F691-4E98-9857-722D80311D97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40AFE121-8893-49DE-B382-814F28A574FA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D8FCE-21FC-42C9-9309-7846D307F748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744A38-31F1-404B-8DA0-F6636B56B4A7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AEC8BA31-6238-4FF4-9430-0953C1F37667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1DD3E68-DBEC-4D81-9F4E-9CFF00CA2C5E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768D8F-2046-46B7-A6DC-3F1F48F7C98E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67FCF8-DD7C-4248-876C-4FE8FC0A426D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7246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6BBD-F891-4BCE-A520-BA1F51D1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Determine the Appropriate Supply Level</a:t>
            </a: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154228-9EC3-4829-88F7-3286AFAC477A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E619BF8D-49EF-43E8-88F1-2FEC2EAE2787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63E57B8-4A9D-495B-BF16-CC45FC59F747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06270B3E-F441-4F50-94D6-9E057B0A9991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3D9B91-F691-4E98-9857-722D80311D97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40AFE121-8893-49DE-B382-814F28A574FA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D8FCE-21FC-42C9-9309-7846D307F748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744A38-31F1-404B-8DA0-F6636B56B4A7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AEC8BA31-6238-4FF4-9430-0953C1F37667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1DD3E68-DBEC-4D81-9F4E-9CFF00CA2C5E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768D8F-2046-46B7-A6DC-3F1F48F7C98E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67FCF8-DD7C-4248-876C-4FE8FC0A426D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 b="1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7BE6B3C-840F-4EF8-8201-93CE46304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" b="9295"/>
          <a:stretch/>
        </p:blipFill>
        <p:spPr>
          <a:xfrm>
            <a:off x="821951" y="1692755"/>
            <a:ext cx="3780499" cy="238738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CA0E1AF-852B-4BB6-A768-95AFFB7A6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1" r="332" b="-2054"/>
          <a:stretch/>
        </p:blipFill>
        <p:spPr>
          <a:xfrm>
            <a:off x="4931990" y="3103750"/>
            <a:ext cx="2793085" cy="320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EBC11-67F7-43F6-B89D-DC6018FF96B2}"/>
              </a:ext>
            </a:extLst>
          </p:cNvPr>
          <p:cNvSpPr txBox="1"/>
          <p:nvPr/>
        </p:nvSpPr>
        <p:spPr>
          <a:xfrm>
            <a:off x="595033" y="1124512"/>
            <a:ext cx="51636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58750"/>
            <a:r>
              <a:rPr lang="en-US" sz="1800">
                <a:solidFill>
                  <a:srgbClr val="FF0000"/>
                </a:solidFill>
              </a:rPr>
              <a:t>E[Profit]  = p * [s * P(s &lt; d) + d * P(d &lt; s)] - c * s</a:t>
            </a:r>
          </a:p>
          <a:p>
            <a:pPr algn="l"/>
            <a:endParaRPr lang="en-US" sz="1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E05973-134B-4958-B745-0D0377F1019C}"/>
              </a:ext>
            </a:extLst>
          </p:cNvPr>
          <p:cNvCxnSpPr/>
          <p:nvPr/>
        </p:nvCxnSpPr>
        <p:spPr>
          <a:xfrm flipH="1">
            <a:off x="2030505" y="1879226"/>
            <a:ext cx="16809" cy="219355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67DC8-2AC6-4AF6-AFEC-72E5C9981AC5}"/>
              </a:ext>
            </a:extLst>
          </p:cNvPr>
          <p:cNvCxnSpPr/>
          <p:nvPr/>
        </p:nvCxnSpPr>
        <p:spPr>
          <a:xfrm flipV="1">
            <a:off x="4384183" y="2240704"/>
            <a:ext cx="548144" cy="21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F49724-7F56-4052-89C4-5496F64C764A}"/>
              </a:ext>
            </a:extLst>
          </p:cNvPr>
          <p:cNvSpPr txBox="1"/>
          <p:nvPr/>
        </p:nvSpPr>
        <p:spPr>
          <a:xfrm>
            <a:off x="4931709" y="2091017"/>
            <a:ext cx="15581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P(s &lt; 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268C2-EAE6-4289-900C-C22C940CAB8C}"/>
              </a:ext>
            </a:extLst>
          </p:cNvPr>
          <p:cNvSpPr txBox="1"/>
          <p:nvPr/>
        </p:nvSpPr>
        <p:spPr>
          <a:xfrm>
            <a:off x="1847289" y="1830481"/>
            <a:ext cx="3143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6FCCA-0727-4E06-B240-6AD65BB9F4FB}"/>
              </a:ext>
            </a:extLst>
          </p:cNvPr>
          <p:cNvSpPr txBox="1"/>
          <p:nvPr/>
        </p:nvSpPr>
        <p:spPr>
          <a:xfrm>
            <a:off x="1473073" y="4155407"/>
            <a:ext cx="381056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Based on data from Oct 7, 2021 18:00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156C6-10D4-42B1-8D1C-19A3211DA305}"/>
              </a:ext>
            </a:extLst>
          </p:cNvPr>
          <p:cNvCxnSpPr>
            <a:cxnSpLocks/>
          </p:cNvCxnSpPr>
          <p:nvPr/>
        </p:nvCxnSpPr>
        <p:spPr>
          <a:xfrm>
            <a:off x="5275049" y="2351918"/>
            <a:ext cx="10262" cy="6954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61994E-5287-4B0B-B0F6-044F97567D58}"/>
              </a:ext>
            </a:extLst>
          </p:cNvPr>
          <p:cNvSpPr txBox="1"/>
          <p:nvPr/>
        </p:nvSpPr>
        <p:spPr>
          <a:xfrm>
            <a:off x="5385547" y="251964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Try different supply levels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02D9BC-56D4-42D4-AAF0-BEC541B0AEF2}"/>
              </a:ext>
            </a:extLst>
          </p:cNvPr>
          <p:cNvSpPr/>
          <p:nvPr/>
        </p:nvSpPr>
        <p:spPr>
          <a:xfrm>
            <a:off x="2039352" y="2091990"/>
            <a:ext cx="2338637" cy="1594183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>
            <a:spLocks noGrp="1"/>
          </p:cNvSpPr>
          <p:nvPr>
            <p:ph type="title"/>
          </p:nvPr>
        </p:nvSpPr>
        <p:spPr>
          <a:xfrm>
            <a:off x="688950" y="25771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Agenda</a:t>
            </a:r>
          </a:p>
        </p:txBody>
      </p:sp>
      <p:cxnSp>
        <p:nvCxnSpPr>
          <p:cNvPr id="767" name="Google Shape;767;p43"/>
          <p:cNvCxnSpPr/>
          <p:nvPr/>
        </p:nvCxnSpPr>
        <p:spPr>
          <a:xfrm>
            <a:off x="1340513" y="2559350"/>
            <a:ext cx="6420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8" name="Google Shape;768;p43"/>
          <p:cNvGrpSpPr/>
          <p:nvPr/>
        </p:nvGrpSpPr>
        <p:grpSpPr>
          <a:xfrm>
            <a:off x="1065363" y="1687995"/>
            <a:ext cx="574550" cy="883745"/>
            <a:chOff x="3365973" y="803668"/>
            <a:chExt cx="1361492" cy="2094182"/>
          </a:xfrm>
        </p:grpSpPr>
        <p:sp>
          <p:nvSpPr>
            <p:cNvPr id="769" name="Google Shape;769;p43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771" name="Google Shape;771;p43"/>
          <p:cNvGrpSpPr/>
          <p:nvPr/>
        </p:nvGrpSpPr>
        <p:grpSpPr>
          <a:xfrm>
            <a:off x="4228202" y="1680697"/>
            <a:ext cx="579315" cy="891043"/>
            <a:chOff x="3365973" y="803668"/>
            <a:chExt cx="1361492" cy="2094182"/>
          </a:xfrm>
        </p:grpSpPr>
        <p:sp>
          <p:nvSpPr>
            <p:cNvPr id="772" name="Google Shape;772;p43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774" name="Google Shape;774;p43"/>
          <p:cNvGrpSpPr/>
          <p:nvPr/>
        </p:nvGrpSpPr>
        <p:grpSpPr>
          <a:xfrm>
            <a:off x="2672413" y="1687995"/>
            <a:ext cx="574550" cy="883745"/>
            <a:chOff x="3365973" y="803668"/>
            <a:chExt cx="1361492" cy="2094182"/>
          </a:xfrm>
        </p:grpSpPr>
        <p:sp>
          <p:nvSpPr>
            <p:cNvPr id="775" name="Google Shape;775;p43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777" name="Google Shape;777;p43"/>
          <p:cNvGrpSpPr/>
          <p:nvPr/>
        </p:nvGrpSpPr>
        <p:grpSpPr>
          <a:xfrm>
            <a:off x="5886513" y="1687995"/>
            <a:ext cx="574550" cy="883745"/>
            <a:chOff x="3365973" y="803668"/>
            <a:chExt cx="1361492" cy="2094182"/>
          </a:xfrm>
        </p:grpSpPr>
        <p:sp>
          <p:nvSpPr>
            <p:cNvPr id="778" name="Google Shape;778;p43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780" name="Google Shape;780;p43"/>
          <p:cNvGrpSpPr/>
          <p:nvPr/>
        </p:nvGrpSpPr>
        <p:grpSpPr>
          <a:xfrm>
            <a:off x="7493563" y="1687995"/>
            <a:ext cx="574550" cy="883745"/>
            <a:chOff x="3365973" y="803668"/>
            <a:chExt cx="1361492" cy="2094182"/>
          </a:xfrm>
        </p:grpSpPr>
        <p:sp>
          <p:nvSpPr>
            <p:cNvPr id="781" name="Google Shape;781;p43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783" name="Google Shape;783;p43"/>
          <p:cNvGrpSpPr/>
          <p:nvPr/>
        </p:nvGrpSpPr>
        <p:grpSpPr>
          <a:xfrm>
            <a:off x="4346557" y="1805548"/>
            <a:ext cx="335085" cy="303623"/>
            <a:chOff x="3857225" y="267675"/>
            <a:chExt cx="500575" cy="453575"/>
          </a:xfrm>
        </p:grpSpPr>
        <p:sp>
          <p:nvSpPr>
            <p:cNvPr id="784" name="Google Shape;784;p43"/>
            <p:cNvSpPr/>
            <p:nvPr/>
          </p:nvSpPr>
          <p:spPr>
            <a:xfrm>
              <a:off x="3857225" y="271825"/>
              <a:ext cx="500575" cy="4494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</p:grpSp>
      <p:grpSp>
        <p:nvGrpSpPr>
          <p:cNvPr id="791" name="Google Shape;791;p43"/>
          <p:cNvGrpSpPr/>
          <p:nvPr/>
        </p:nvGrpSpPr>
        <p:grpSpPr>
          <a:xfrm>
            <a:off x="1190936" y="1811769"/>
            <a:ext cx="323404" cy="323404"/>
            <a:chOff x="2676100" y="832575"/>
            <a:chExt cx="483125" cy="483125"/>
          </a:xfrm>
        </p:grpSpPr>
        <p:sp>
          <p:nvSpPr>
            <p:cNvPr id="792" name="Google Shape;792;p43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</p:grpSp>
      <p:grpSp>
        <p:nvGrpSpPr>
          <p:cNvPr id="795" name="Google Shape;795;p43"/>
          <p:cNvGrpSpPr/>
          <p:nvPr/>
        </p:nvGrpSpPr>
        <p:grpSpPr>
          <a:xfrm>
            <a:off x="2809276" y="1827958"/>
            <a:ext cx="300824" cy="291035"/>
            <a:chOff x="3270550" y="832575"/>
            <a:chExt cx="499375" cy="483125"/>
          </a:xfrm>
        </p:grpSpPr>
        <p:sp>
          <p:nvSpPr>
            <p:cNvPr id="796" name="Google Shape;796;p43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</p:grpSp>
      <p:grpSp>
        <p:nvGrpSpPr>
          <p:cNvPr id="799" name="Google Shape;799;p43"/>
          <p:cNvGrpSpPr/>
          <p:nvPr/>
        </p:nvGrpSpPr>
        <p:grpSpPr>
          <a:xfrm>
            <a:off x="6027738" y="1833792"/>
            <a:ext cx="292099" cy="279377"/>
            <a:chOff x="5049750" y="832600"/>
            <a:chExt cx="505100" cy="483100"/>
          </a:xfrm>
        </p:grpSpPr>
        <p:sp>
          <p:nvSpPr>
            <p:cNvPr id="800" name="Google Shape;800;p43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</p:grpSp>
      <p:sp>
        <p:nvSpPr>
          <p:cNvPr id="802" name="Google Shape;802;p43"/>
          <p:cNvSpPr/>
          <p:nvPr/>
        </p:nvSpPr>
        <p:spPr>
          <a:xfrm>
            <a:off x="7631552" y="1859778"/>
            <a:ext cx="298571" cy="227393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rgbClr val="435D74"/>
              </a:solidFill>
            </a:endParaRPr>
          </a:p>
        </p:txBody>
      </p:sp>
      <p:sp>
        <p:nvSpPr>
          <p:cNvPr id="803" name="Google Shape;803;p43"/>
          <p:cNvSpPr txBox="1"/>
          <p:nvPr/>
        </p:nvSpPr>
        <p:spPr>
          <a:xfrm>
            <a:off x="508050" y="3200456"/>
            <a:ext cx="1689150" cy="42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Oswald"/>
                <a:sym typeface="Oswald"/>
              </a:rPr>
              <a:t>Business Understanding</a:t>
            </a:r>
            <a:endParaRPr lang="en-US" sz="1600"/>
          </a:p>
        </p:txBody>
      </p:sp>
      <p:sp>
        <p:nvSpPr>
          <p:cNvPr id="805" name="Google Shape;805;p43"/>
          <p:cNvSpPr txBox="1"/>
          <p:nvPr/>
        </p:nvSpPr>
        <p:spPr>
          <a:xfrm>
            <a:off x="2077000" y="3200456"/>
            <a:ext cx="1765350" cy="42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Understanding</a:t>
            </a:r>
          </a:p>
        </p:txBody>
      </p:sp>
      <p:sp>
        <p:nvSpPr>
          <p:cNvPr id="807" name="Google Shape;807;p43"/>
          <p:cNvSpPr txBox="1"/>
          <p:nvPr/>
        </p:nvSpPr>
        <p:spPr>
          <a:xfrm>
            <a:off x="3836450" y="323855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Oswald"/>
                <a:sym typeface="Oswald"/>
              </a:rPr>
              <a:t>Unsupervised Learning</a:t>
            </a:r>
            <a:endParaRPr lang="en-US"/>
          </a:p>
        </p:txBody>
      </p:sp>
      <p:sp>
        <p:nvSpPr>
          <p:cNvPr id="809" name="Google Shape;809;p43"/>
          <p:cNvSpPr txBox="1"/>
          <p:nvPr/>
        </p:nvSpPr>
        <p:spPr>
          <a:xfrm>
            <a:off x="5443500" y="323855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Supervised Learning</a:t>
            </a:r>
            <a:endParaRPr lang="en-US" sz="2000">
              <a:solidFill>
                <a:schemeClr val="dk1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811" name="Google Shape;811;p43"/>
          <p:cNvSpPr txBox="1"/>
          <p:nvPr/>
        </p:nvSpPr>
        <p:spPr>
          <a:xfrm>
            <a:off x="7050550" y="308615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sym typeface="Oswald"/>
              </a:rPr>
              <a:t>Deployment</a:t>
            </a:r>
            <a:endParaRPr lang="en-US" sz="1600"/>
          </a:p>
        </p:txBody>
      </p:sp>
      <p:grpSp>
        <p:nvGrpSpPr>
          <p:cNvPr id="813" name="Google Shape;813;p43"/>
          <p:cNvGrpSpPr/>
          <p:nvPr/>
        </p:nvGrpSpPr>
        <p:grpSpPr>
          <a:xfrm flipH="1">
            <a:off x="1248865" y="3680011"/>
            <a:ext cx="264655" cy="45951"/>
            <a:chOff x="6146875" y="1767300"/>
            <a:chExt cx="331025" cy="57475"/>
          </a:xfrm>
        </p:grpSpPr>
        <p:sp>
          <p:nvSpPr>
            <p:cNvPr id="814" name="Google Shape;814;p4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817" name="Google Shape;817;p43"/>
          <p:cNvGrpSpPr/>
          <p:nvPr/>
        </p:nvGrpSpPr>
        <p:grpSpPr>
          <a:xfrm flipH="1">
            <a:off x="2855915" y="3680011"/>
            <a:ext cx="264655" cy="45951"/>
            <a:chOff x="6146875" y="1767300"/>
            <a:chExt cx="331025" cy="57475"/>
          </a:xfrm>
        </p:grpSpPr>
        <p:sp>
          <p:nvSpPr>
            <p:cNvPr id="818" name="Google Shape;818;p4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821" name="Google Shape;821;p43"/>
          <p:cNvGrpSpPr/>
          <p:nvPr/>
        </p:nvGrpSpPr>
        <p:grpSpPr>
          <a:xfrm flipH="1">
            <a:off x="4462965" y="3680011"/>
            <a:ext cx="264655" cy="45951"/>
            <a:chOff x="6146875" y="1767300"/>
            <a:chExt cx="331025" cy="57475"/>
          </a:xfrm>
        </p:grpSpPr>
        <p:sp>
          <p:nvSpPr>
            <p:cNvPr id="822" name="Google Shape;822;p4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825" name="Google Shape;825;p43"/>
          <p:cNvGrpSpPr/>
          <p:nvPr/>
        </p:nvGrpSpPr>
        <p:grpSpPr>
          <a:xfrm flipH="1">
            <a:off x="6070015" y="3680011"/>
            <a:ext cx="264655" cy="45951"/>
            <a:chOff x="6146875" y="1767300"/>
            <a:chExt cx="331025" cy="57475"/>
          </a:xfrm>
        </p:grpSpPr>
        <p:sp>
          <p:nvSpPr>
            <p:cNvPr id="826" name="Google Shape;826;p4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829" name="Google Shape;829;p43"/>
          <p:cNvGrpSpPr/>
          <p:nvPr/>
        </p:nvGrpSpPr>
        <p:grpSpPr>
          <a:xfrm flipH="1">
            <a:off x="7677065" y="3680011"/>
            <a:ext cx="264655" cy="45951"/>
            <a:chOff x="6146875" y="1767300"/>
            <a:chExt cx="331025" cy="57475"/>
          </a:xfrm>
        </p:grpSpPr>
        <p:sp>
          <p:nvSpPr>
            <p:cNvPr id="830" name="Google Shape;830;p4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01773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342310" cy="1352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170863" cy="813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Deployment</a:t>
            </a:r>
            <a:endParaRPr lang="en-US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3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3"/>
          <p:cNvSpPr txBox="1">
            <a:spLocks noGrp="1"/>
          </p:cNvSpPr>
          <p:nvPr>
            <p:ph type="title"/>
          </p:nvPr>
        </p:nvSpPr>
        <p:spPr>
          <a:xfrm>
            <a:off x="717525" y="54547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Supply at the Optimal Level</a:t>
            </a: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3"/>
          <p:cNvSpPr txBox="1">
            <a:spLocks noGrp="1"/>
          </p:cNvSpPr>
          <p:nvPr>
            <p:ph type="title" idx="2"/>
          </p:nvPr>
        </p:nvSpPr>
        <p:spPr>
          <a:xfrm>
            <a:off x="1137388" y="2276629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Potential Issues</a:t>
            </a:r>
            <a:endParaRPr/>
          </a:p>
        </p:txBody>
      </p:sp>
      <p:sp>
        <p:nvSpPr>
          <p:cNvPr id="1590" name="Google Shape;1590;p53"/>
          <p:cNvSpPr txBox="1">
            <a:spLocks noGrp="1"/>
          </p:cNvSpPr>
          <p:nvPr>
            <p:ph type="title" idx="3"/>
          </p:nvPr>
        </p:nvSpPr>
        <p:spPr>
          <a:xfrm>
            <a:off x="3579602" y="2276629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Other Considerations</a:t>
            </a:r>
            <a:endParaRPr lang="en-US"/>
          </a:p>
        </p:txBody>
      </p:sp>
      <p:sp>
        <p:nvSpPr>
          <p:cNvPr id="1592" name="Google Shape;1592;p53"/>
          <p:cNvSpPr txBox="1">
            <a:spLocks noGrp="1"/>
          </p:cNvSpPr>
          <p:nvPr>
            <p:ph type="title" idx="5"/>
          </p:nvPr>
        </p:nvSpPr>
        <p:spPr>
          <a:xfrm>
            <a:off x="6021817" y="2276629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Scope Limitation</a:t>
            </a:r>
            <a:endParaRPr/>
          </a:p>
        </p:txBody>
      </p:sp>
      <p:cxnSp>
        <p:nvCxnSpPr>
          <p:cNvPr id="1600" name="Google Shape;1600;p53"/>
          <p:cNvCxnSpPr/>
          <p:nvPr/>
        </p:nvCxnSpPr>
        <p:spPr>
          <a:xfrm rot="10800000">
            <a:off x="3350895" y="1922137"/>
            <a:ext cx="0" cy="84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601;p53"/>
          <p:cNvCxnSpPr/>
          <p:nvPr/>
        </p:nvCxnSpPr>
        <p:spPr>
          <a:xfrm rot="10800000">
            <a:off x="5793110" y="1922137"/>
            <a:ext cx="0" cy="84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4" name="Google Shape;1604;p53"/>
          <p:cNvGrpSpPr/>
          <p:nvPr/>
        </p:nvGrpSpPr>
        <p:grpSpPr>
          <a:xfrm>
            <a:off x="6907541" y="2002492"/>
            <a:ext cx="220193" cy="248249"/>
            <a:chOff x="3299850" y="238575"/>
            <a:chExt cx="427725" cy="482225"/>
          </a:xfrm>
        </p:grpSpPr>
        <p:sp>
          <p:nvSpPr>
            <p:cNvPr id="1605" name="Google Shape;1605;p53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615" name="Google Shape;1615;p53"/>
          <p:cNvSpPr/>
          <p:nvPr/>
        </p:nvSpPr>
        <p:spPr>
          <a:xfrm>
            <a:off x="4469994" y="2032333"/>
            <a:ext cx="204028" cy="24872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1616" name="Google Shape;1616;p53"/>
          <p:cNvGrpSpPr/>
          <p:nvPr/>
        </p:nvGrpSpPr>
        <p:grpSpPr>
          <a:xfrm>
            <a:off x="2009562" y="2002235"/>
            <a:ext cx="248713" cy="248764"/>
            <a:chOff x="6242825" y="2615925"/>
            <a:chExt cx="483125" cy="483225"/>
          </a:xfrm>
        </p:grpSpPr>
        <p:sp>
          <p:nvSpPr>
            <p:cNvPr id="1617" name="Google Shape;1617;p53"/>
            <p:cNvSpPr/>
            <p:nvPr/>
          </p:nvSpPr>
          <p:spPr>
            <a:xfrm>
              <a:off x="6242825" y="2672550"/>
              <a:ext cx="483125" cy="426600"/>
            </a:xfrm>
            <a:custGeom>
              <a:avLst/>
              <a:gdLst/>
              <a:ahLst/>
              <a:cxnLst/>
              <a:rect l="l" t="t" r="r" b="b"/>
              <a:pathLst>
                <a:path w="19325" h="17064" extrusionOk="0">
                  <a:moveTo>
                    <a:pt x="10230" y="2331"/>
                  </a:moveTo>
                  <a:cubicBezTo>
                    <a:pt x="11387" y="2603"/>
                    <a:pt x="12437" y="3687"/>
                    <a:pt x="13056" y="5299"/>
                  </a:cubicBezTo>
                  <a:cubicBezTo>
                    <a:pt x="13144" y="5524"/>
                    <a:pt x="13357" y="5662"/>
                    <a:pt x="13583" y="5662"/>
                  </a:cubicBezTo>
                  <a:cubicBezTo>
                    <a:pt x="13652" y="5662"/>
                    <a:pt x="13722" y="5649"/>
                    <a:pt x="13790" y="5623"/>
                  </a:cubicBezTo>
                  <a:cubicBezTo>
                    <a:pt x="14083" y="5511"/>
                    <a:pt x="14228" y="5185"/>
                    <a:pt x="14113" y="4892"/>
                  </a:cubicBezTo>
                  <a:cubicBezTo>
                    <a:pt x="13790" y="4049"/>
                    <a:pt x="13349" y="3307"/>
                    <a:pt x="12830" y="2712"/>
                  </a:cubicBezTo>
                  <a:lnTo>
                    <a:pt x="12830" y="2712"/>
                  </a:lnTo>
                  <a:cubicBezTo>
                    <a:pt x="13911" y="3029"/>
                    <a:pt x="14901" y="3512"/>
                    <a:pt x="15750" y="4143"/>
                  </a:cubicBezTo>
                  <a:cubicBezTo>
                    <a:pt x="16882" y="4988"/>
                    <a:pt x="17649" y="6024"/>
                    <a:pt x="17990" y="7147"/>
                  </a:cubicBezTo>
                  <a:cubicBezTo>
                    <a:pt x="17519" y="6915"/>
                    <a:pt x="17000" y="6794"/>
                    <a:pt x="16476" y="6794"/>
                  </a:cubicBezTo>
                  <a:cubicBezTo>
                    <a:pt x="16469" y="6794"/>
                    <a:pt x="16463" y="6794"/>
                    <a:pt x="16456" y="6794"/>
                  </a:cubicBezTo>
                  <a:cubicBezTo>
                    <a:pt x="15729" y="6794"/>
                    <a:pt x="15040" y="7012"/>
                    <a:pt x="14515" y="7404"/>
                  </a:cubicBezTo>
                  <a:cubicBezTo>
                    <a:pt x="14400" y="7492"/>
                    <a:pt x="14291" y="7588"/>
                    <a:pt x="14192" y="7694"/>
                  </a:cubicBezTo>
                  <a:cubicBezTo>
                    <a:pt x="14092" y="7588"/>
                    <a:pt x="13983" y="7492"/>
                    <a:pt x="13869" y="7404"/>
                  </a:cubicBezTo>
                  <a:cubicBezTo>
                    <a:pt x="13343" y="7012"/>
                    <a:pt x="12655" y="6794"/>
                    <a:pt x="11927" y="6794"/>
                  </a:cubicBezTo>
                  <a:cubicBezTo>
                    <a:pt x="11199" y="6794"/>
                    <a:pt x="10511" y="7012"/>
                    <a:pt x="9986" y="7404"/>
                  </a:cubicBezTo>
                  <a:cubicBezTo>
                    <a:pt x="9871" y="7492"/>
                    <a:pt x="9762" y="7588"/>
                    <a:pt x="9662" y="7694"/>
                  </a:cubicBezTo>
                  <a:cubicBezTo>
                    <a:pt x="9563" y="7588"/>
                    <a:pt x="9454" y="7492"/>
                    <a:pt x="9339" y="7404"/>
                  </a:cubicBezTo>
                  <a:cubicBezTo>
                    <a:pt x="8814" y="7012"/>
                    <a:pt x="8126" y="6794"/>
                    <a:pt x="7398" y="6794"/>
                  </a:cubicBezTo>
                  <a:cubicBezTo>
                    <a:pt x="6670" y="6794"/>
                    <a:pt x="5982" y="7012"/>
                    <a:pt x="5456" y="7404"/>
                  </a:cubicBezTo>
                  <a:cubicBezTo>
                    <a:pt x="5342" y="7492"/>
                    <a:pt x="5233" y="7588"/>
                    <a:pt x="5133" y="7694"/>
                  </a:cubicBezTo>
                  <a:cubicBezTo>
                    <a:pt x="5034" y="7588"/>
                    <a:pt x="4925" y="7492"/>
                    <a:pt x="4810" y="7404"/>
                  </a:cubicBezTo>
                  <a:cubicBezTo>
                    <a:pt x="4285" y="7012"/>
                    <a:pt x="3596" y="6794"/>
                    <a:pt x="2869" y="6794"/>
                  </a:cubicBezTo>
                  <a:cubicBezTo>
                    <a:pt x="2862" y="6794"/>
                    <a:pt x="2856" y="6794"/>
                    <a:pt x="2849" y="6794"/>
                  </a:cubicBezTo>
                  <a:cubicBezTo>
                    <a:pt x="2324" y="6794"/>
                    <a:pt x="1806" y="6915"/>
                    <a:pt x="1335" y="7147"/>
                  </a:cubicBezTo>
                  <a:cubicBezTo>
                    <a:pt x="1676" y="6024"/>
                    <a:pt x="2443" y="4988"/>
                    <a:pt x="3578" y="4143"/>
                  </a:cubicBezTo>
                  <a:cubicBezTo>
                    <a:pt x="4424" y="3512"/>
                    <a:pt x="5414" y="3029"/>
                    <a:pt x="6498" y="2712"/>
                  </a:cubicBezTo>
                  <a:lnTo>
                    <a:pt x="6498" y="2712"/>
                  </a:lnTo>
                  <a:cubicBezTo>
                    <a:pt x="5976" y="3307"/>
                    <a:pt x="5538" y="4049"/>
                    <a:pt x="5212" y="4892"/>
                  </a:cubicBezTo>
                  <a:cubicBezTo>
                    <a:pt x="5097" y="5185"/>
                    <a:pt x="5245" y="5511"/>
                    <a:pt x="5535" y="5623"/>
                  </a:cubicBezTo>
                  <a:cubicBezTo>
                    <a:pt x="5603" y="5649"/>
                    <a:pt x="5673" y="5662"/>
                    <a:pt x="5742" y="5662"/>
                  </a:cubicBezTo>
                  <a:cubicBezTo>
                    <a:pt x="5968" y="5662"/>
                    <a:pt x="6181" y="5524"/>
                    <a:pt x="6269" y="5299"/>
                  </a:cubicBezTo>
                  <a:cubicBezTo>
                    <a:pt x="6891" y="3687"/>
                    <a:pt x="7941" y="2603"/>
                    <a:pt x="9098" y="2331"/>
                  </a:cubicBezTo>
                  <a:lnTo>
                    <a:pt x="9098" y="5097"/>
                  </a:lnTo>
                  <a:cubicBezTo>
                    <a:pt x="9098" y="5408"/>
                    <a:pt x="9351" y="5662"/>
                    <a:pt x="9662" y="5662"/>
                  </a:cubicBezTo>
                  <a:cubicBezTo>
                    <a:pt x="9976" y="5662"/>
                    <a:pt x="10230" y="5408"/>
                    <a:pt x="10230" y="5097"/>
                  </a:cubicBezTo>
                  <a:lnTo>
                    <a:pt x="10230" y="2331"/>
                  </a:lnTo>
                  <a:close/>
                  <a:moveTo>
                    <a:pt x="9662" y="0"/>
                  </a:moveTo>
                  <a:cubicBezTo>
                    <a:pt x="9348" y="0"/>
                    <a:pt x="9098" y="254"/>
                    <a:pt x="9098" y="568"/>
                  </a:cubicBezTo>
                  <a:lnTo>
                    <a:pt x="9098" y="1145"/>
                  </a:lnTo>
                  <a:cubicBezTo>
                    <a:pt x="6764" y="1247"/>
                    <a:pt x="4584" y="1981"/>
                    <a:pt x="2899" y="3234"/>
                  </a:cubicBezTo>
                  <a:cubicBezTo>
                    <a:pt x="1030" y="4629"/>
                    <a:pt x="0" y="6495"/>
                    <a:pt x="0" y="8494"/>
                  </a:cubicBezTo>
                  <a:lnTo>
                    <a:pt x="0" y="9059"/>
                  </a:lnTo>
                  <a:cubicBezTo>
                    <a:pt x="0" y="9373"/>
                    <a:pt x="254" y="9626"/>
                    <a:pt x="568" y="9626"/>
                  </a:cubicBezTo>
                  <a:cubicBezTo>
                    <a:pt x="879" y="9626"/>
                    <a:pt x="1133" y="9373"/>
                    <a:pt x="1133" y="9059"/>
                  </a:cubicBezTo>
                  <a:cubicBezTo>
                    <a:pt x="1133" y="8455"/>
                    <a:pt x="1945" y="7926"/>
                    <a:pt x="2869" y="7926"/>
                  </a:cubicBezTo>
                  <a:cubicBezTo>
                    <a:pt x="3793" y="7926"/>
                    <a:pt x="4569" y="8446"/>
                    <a:pt x="4569" y="9059"/>
                  </a:cubicBezTo>
                  <a:cubicBezTo>
                    <a:pt x="4569" y="9373"/>
                    <a:pt x="4819" y="9623"/>
                    <a:pt x="5133" y="9623"/>
                  </a:cubicBezTo>
                  <a:cubicBezTo>
                    <a:pt x="5447" y="9623"/>
                    <a:pt x="5701" y="9373"/>
                    <a:pt x="5701" y="9059"/>
                  </a:cubicBezTo>
                  <a:cubicBezTo>
                    <a:pt x="5701" y="8446"/>
                    <a:pt x="6477" y="7926"/>
                    <a:pt x="7398" y="7926"/>
                  </a:cubicBezTo>
                  <a:cubicBezTo>
                    <a:pt x="8319" y="7926"/>
                    <a:pt x="9098" y="8446"/>
                    <a:pt x="9098" y="9059"/>
                  </a:cubicBezTo>
                  <a:lnTo>
                    <a:pt x="9098" y="9475"/>
                  </a:lnTo>
                  <a:cubicBezTo>
                    <a:pt x="9098" y="9500"/>
                    <a:pt x="9098" y="9527"/>
                    <a:pt x="9101" y="9551"/>
                  </a:cubicBezTo>
                  <a:cubicBezTo>
                    <a:pt x="9098" y="9575"/>
                    <a:pt x="9098" y="9602"/>
                    <a:pt x="9098" y="9626"/>
                  </a:cubicBezTo>
                  <a:lnTo>
                    <a:pt x="9098" y="14799"/>
                  </a:lnTo>
                  <a:cubicBezTo>
                    <a:pt x="9098" y="15424"/>
                    <a:pt x="8591" y="15931"/>
                    <a:pt x="7966" y="15931"/>
                  </a:cubicBezTo>
                  <a:cubicBezTo>
                    <a:pt x="7337" y="15931"/>
                    <a:pt x="6833" y="15424"/>
                    <a:pt x="6833" y="14799"/>
                  </a:cubicBezTo>
                  <a:lnTo>
                    <a:pt x="6833" y="14231"/>
                  </a:lnTo>
                  <a:cubicBezTo>
                    <a:pt x="6833" y="13920"/>
                    <a:pt x="6580" y="13666"/>
                    <a:pt x="6266" y="13666"/>
                  </a:cubicBezTo>
                  <a:cubicBezTo>
                    <a:pt x="5952" y="13666"/>
                    <a:pt x="5701" y="13920"/>
                    <a:pt x="5701" y="14231"/>
                  </a:cubicBezTo>
                  <a:lnTo>
                    <a:pt x="5701" y="14799"/>
                  </a:lnTo>
                  <a:cubicBezTo>
                    <a:pt x="5701" y="16049"/>
                    <a:pt x="6712" y="17063"/>
                    <a:pt x="7966" y="17063"/>
                  </a:cubicBezTo>
                  <a:cubicBezTo>
                    <a:pt x="9216" y="17063"/>
                    <a:pt x="10230" y="16049"/>
                    <a:pt x="10230" y="14799"/>
                  </a:cubicBezTo>
                  <a:lnTo>
                    <a:pt x="10230" y="9626"/>
                  </a:lnTo>
                  <a:cubicBezTo>
                    <a:pt x="10227" y="9599"/>
                    <a:pt x="10227" y="9575"/>
                    <a:pt x="10224" y="9551"/>
                  </a:cubicBezTo>
                  <a:cubicBezTo>
                    <a:pt x="10227" y="9524"/>
                    <a:pt x="10227" y="9500"/>
                    <a:pt x="10230" y="9475"/>
                  </a:cubicBezTo>
                  <a:lnTo>
                    <a:pt x="10230" y="9059"/>
                  </a:lnTo>
                  <a:cubicBezTo>
                    <a:pt x="10230" y="8446"/>
                    <a:pt x="11006" y="7926"/>
                    <a:pt x="11927" y="7926"/>
                  </a:cubicBezTo>
                  <a:cubicBezTo>
                    <a:pt x="12848" y="7926"/>
                    <a:pt x="13627" y="8446"/>
                    <a:pt x="13627" y="9059"/>
                  </a:cubicBezTo>
                  <a:cubicBezTo>
                    <a:pt x="13627" y="9373"/>
                    <a:pt x="13878" y="9623"/>
                    <a:pt x="14192" y="9623"/>
                  </a:cubicBezTo>
                  <a:cubicBezTo>
                    <a:pt x="14506" y="9623"/>
                    <a:pt x="14759" y="9373"/>
                    <a:pt x="14759" y="9059"/>
                  </a:cubicBezTo>
                  <a:cubicBezTo>
                    <a:pt x="14759" y="8446"/>
                    <a:pt x="15535" y="7926"/>
                    <a:pt x="16456" y="7926"/>
                  </a:cubicBezTo>
                  <a:cubicBezTo>
                    <a:pt x="17377" y="7926"/>
                    <a:pt x="18192" y="8455"/>
                    <a:pt x="18192" y="9059"/>
                  </a:cubicBezTo>
                  <a:cubicBezTo>
                    <a:pt x="18192" y="9373"/>
                    <a:pt x="18446" y="9623"/>
                    <a:pt x="18760" y="9623"/>
                  </a:cubicBezTo>
                  <a:cubicBezTo>
                    <a:pt x="19071" y="9623"/>
                    <a:pt x="19325" y="9373"/>
                    <a:pt x="19325" y="9059"/>
                  </a:cubicBezTo>
                  <a:lnTo>
                    <a:pt x="19325" y="8494"/>
                  </a:lnTo>
                  <a:cubicBezTo>
                    <a:pt x="19325" y="6495"/>
                    <a:pt x="18295" y="4629"/>
                    <a:pt x="16426" y="3234"/>
                  </a:cubicBezTo>
                  <a:cubicBezTo>
                    <a:pt x="14744" y="1981"/>
                    <a:pt x="12561" y="1247"/>
                    <a:pt x="10230" y="1145"/>
                  </a:cubicBezTo>
                  <a:lnTo>
                    <a:pt x="10230" y="568"/>
                  </a:lnTo>
                  <a:cubicBezTo>
                    <a:pt x="10230" y="254"/>
                    <a:pt x="9976" y="0"/>
                    <a:pt x="9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6413650" y="2615925"/>
              <a:ext cx="28325" cy="56650"/>
            </a:xfrm>
            <a:custGeom>
              <a:avLst/>
              <a:gdLst/>
              <a:ahLst/>
              <a:cxnLst/>
              <a:rect l="l" t="t" r="r" b="b"/>
              <a:pathLst>
                <a:path w="1133" h="2266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6526875" y="2615925"/>
              <a:ext cx="28325" cy="56650"/>
            </a:xfrm>
            <a:custGeom>
              <a:avLst/>
              <a:gdLst/>
              <a:ahLst/>
              <a:cxnLst/>
              <a:rect l="l" t="t" r="r" b="b"/>
              <a:pathLst>
                <a:path w="1133" h="2266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6611800" y="2644250"/>
              <a:ext cx="28325" cy="56625"/>
            </a:xfrm>
            <a:custGeom>
              <a:avLst/>
              <a:gdLst/>
              <a:ahLst/>
              <a:cxnLst/>
              <a:rect l="l" t="t" r="r" b="b"/>
              <a:pathLst>
                <a:path w="1133" h="2265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6328725" y="2644250"/>
              <a:ext cx="28325" cy="56625"/>
            </a:xfrm>
            <a:custGeom>
              <a:avLst/>
              <a:gdLst/>
              <a:ahLst/>
              <a:cxnLst/>
              <a:rect l="l" t="t" r="r" b="b"/>
              <a:pathLst>
                <a:path w="1133" h="2265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16C969-40D7-4515-A577-450F135D5AC4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F3E35CBB-D043-4F03-AA16-713873944B39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4EF57A9-3EE6-456F-AE4A-4C6F9ACF775D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A749A9F7-921C-4B6E-8FB3-A19A07F075A6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15447B-19FB-4324-9C23-F89FC236F070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CA99E6E3-D27B-4DB1-B5E2-8CD103C8ED5A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75A07-77B2-46C1-9C89-79C233868285}"/>
                </a:ext>
              </a:extLst>
            </p:cNvPr>
            <p:cNvSpPr txBox="1"/>
            <p:nvPr/>
          </p:nvSpPr>
          <p:spPr>
            <a:xfrm>
              <a:off x="3952875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Unsupervised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FDC5B-89D4-40C0-8DC0-31E81444DD99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D761D7BA-B225-4BC1-B428-CAA3258B4A55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7236990A-D99C-4A1A-B0CA-B90C00D619E4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849BA5-F9DC-4A9C-A124-06DBACEB4539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 b="1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1304B-DEDA-4B1B-93CB-500465C101D8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2513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6"/>
          <p:cNvSpPr txBox="1">
            <a:spLocks noGrp="1"/>
          </p:cNvSpPr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727" name="Google Shape;1727;p56"/>
          <p:cNvGrpSpPr/>
          <p:nvPr/>
        </p:nvGrpSpPr>
        <p:grpSpPr>
          <a:xfrm flipH="1">
            <a:off x="156" y="1516237"/>
            <a:ext cx="7781497" cy="3653191"/>
            <a:chOff x="1500607" y="1029675"/>
            <a:chExt cx="6216743" cy="2918584"/>
          </a:xfrm>
        </p:grpSpPr>
        <p:sp>
          <p:nvSpPr>
            <p:cNvPr id="1728" name="Google Shape;1728;p56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avLst/>
              <a:gdLst/>
              <a:ahLst/>
              <a:cxnLst/>
              <a:rect l="l" t="t" r="r" b="b"/>
              <a:pathLst>
                <a:path w="161723" h="62369" extrusionOk="0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3224150" y="1029675"/>
              <a:ext cx="4493200" cy="2136025"/>
            </a:xfrm>
            <a:custGeom>
              <a:avLst/>
              <a:gdLst/>
              <a:ahLst/>
              <a:cxnLst/>
              <a:rect l="l" t="t" r="r" b="b"/>
              <a:pathLst>
                <a:path w="179728" h="85441" extrusionOk="0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3467075" y="1618950"/>
              <a:ext cx="3197150" cy="1442825"/>
            </a:xfrm>
            <a:custGeom>
              <a:avLst/>
              <a:gdLst/>
              <a:ahLst/>
              <a:cxnLst/>
              <a:rect l="l" t="t" r="r" b="b"/>
              <a:pathLst>
                <a:path w="127886" h="57713" extrusionOk="0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835575" y="1652050"/>
              <a:ext cx="2266675" cy="1369550"/>
            </a:xfrm>
            <a:custGeom>
              <a:avLst/>
              <a:gdLst/>
              <a:ahLst/>
              <a:cxnLst/>
              <a:rect l="l" t="t" r="r" b="b"/>
              <a:pathLst>
                <a:path w="90667" h="54782" extrusionOk="0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5061325" y="1247825"/>
              <a:ext cx="2656000" cy="1751750"/>
            </a:xfrm>
            <a:custGeom>
              <a:avLst/>
              <a:gdLst/>
              <a:ahLst/>
              <a:cxnLst/>
              <a:rect l="l" t="t" r="r" b="b"/>
              <a:pathLst>
                <a:path w="106240" h="70070" extrusionOk="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]]</a:t>
              </a: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5394400" y="1325825"/>
              <a:ext cx="2322925" cy="1665100"/>
            </a:xfrm>
            <a:custGeom>
              <a:avLst/>
              <a:gdLst/>
              <a:ahLst/>
              <a:cxnLst/>
              <a:rect l="l" t="t" r="r" b="b"/>
              <a:pathLst>
                <a:path w="92917" h="66604" extrusionOk="0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5507225" y="2083350"/>
              <a:ext cx="1454375" cy="632850"/>
            </a:xfrm>
            <a:custGeom>
              <a:avLst/>
              <a:gdLst/>
              <a:ahLst/>
              <a:cxnLst/>
              <a:rect l="l" t="t" r="r" b="b"/>
              <a:pathLst>
                <a:path w="58175" h="25314" extrusionOk="0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3861175" y="2566450"/>
              <a:ext cx="1465675" cy="377450"/>
            </a:xfrm>
            <a:custGeom>
              <a:avLst/>
              <a:gdLst/>
              <a:ahLst/>
              <a:cxnLst/>
              <a:rect l="l" t="t" r="r" b="b"/>
              <a:pathLst>
                <a:path w="58627" h="15098" extrusionOk="0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2290150" y="2307825"/>
              <a:ext cx="5427175" cy="1548400"/>
            </a:xfrm>
            <a:custGeom>
              <a:avLst/>
              <a:gdLst/>
              <a:ahLst/>
              <a:cxnLst/>
              <a:rect l="l" t="t" r="r" b="b"/>
              <a:pathLst>
                <a:path w="217087" h="61936" extrusionOk="0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5018475" y="2742250"/>
              <a:ext cx="1901150" cy="312675"/>
            </a:xfrm>
            <a:custGeom>
              <a:avLst/>
              <a:gdLst/>
              <a:ahLst/>
              <a:cxnLst/>
              <a:rect l="l" t="t" r="r" b="b"/>
              <a:pathLst>
                <a:path w="76046" h="12507" extrusionOk="0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4752350" y="3066225"/>
              <a:ext cx="558725" cy="142600"/>
            </a:xfrm>
            <a:custGeom>
              <a:avLst/>
              <a:gdLst/>
              <a:ahLst/>
              <a:cxnLst/>
              <a:rect l="l" t="t" r="r" b="b"/>
              <a:pathLst>
                <a:path w="22349" h="5704" extrusionOk="0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4967575" y="2996275"/>
              <a:ext cx="833750" cy="212550"/>
            </a:xfrm>
            <a:custGeom>
              <a:avLst/>
              <a:gdLst/>
              <a:ahLst/>
              <a:cxnLst/>
              <a:rect l="l" t="t" r="r" b="b"/>
              <a:pathLst>
                <a:path w="33350" h="8502" extrusionOk="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5471500" y="2831950"/>
              <a:ext cx="195575" cy="150950"/>
            </a:xfrm>
            <a:custGeom>
              <a:avLst/>
              <a:gdLst/>
              <a:ahLst/>
              <a:cxnLst/>
              <a:rect l="l" t="t" r="r" b="b"/>
              <a:pathLst>
                <a:path w="7823" h="6038" extrusionOk="0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5155100" y="2954300"/>
              <a:ext cx="218800" cy="324475"/>
            </a:xfrm>
            <a:custGeom>
              <a:avLst/>
              <a:gdLst/>
              <a:ahLst/>
              <a:cxnLst/>
              <a:rect l="l" t="t" r="r" b="b"/>
              <a:pathLst>
                <a:path w="8752" h="12979" extrusionOk="0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5125325" y="2839100"/>
              <a:ext cx="389050" cy="206600"/>
            </a:xfrm>
            <a:custGeom>
              <a:avLst/>
              <a:gdLst/>
              <a:ahLst/>
              <a:cxnLst/>
              <a:rect l="l" t="t" r="r" b="b"/>
              <a:pathLst>
                <a:path w="15562" h="8264" extrusionOk="0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5125325" y="2804875"/>
              <a:ext cx="389050" cy="233675"/>
            </a:xfrm>
            <a:custGeom>
              <a:avLst/>
              <a:gdLst/>
              <a:ahLst/>
              <a:cxnLst/>
              <a:rect l="l" t="t" r="r" b="b"/>
              <a:pathLst>
                <a:path w="15562" h="9347" extrusionOk="0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5173250" y="3046875"/>
              <a:ext cx="36325" cy="88125"/>
            </a:xfrm>
            <a:custGeom>
              <a:avLst/>
              <a:gdLst/>
              <a:ahLst/>
              <a:cxnLst/>
              <a:rect l="l" t="t" r="r" b="b"/>
              <a:pathLst>
                <a:path w="1453" h="3525" extrusionOk="0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5310475" y="3080500"/>
              <a:ext cx="36325" cy="87850"/>
            </a:xfrm>
            <a:custGeom>
              <a:avLst/>
              <a:gdLst/>
              <a:ahLst/>
              <a:cxnLst/>
              <a:rect l="l" t="t" r="r" b="b"/>
              <a:pathLst>
                <a:path w="1453" h="3514" extrusionOk="0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5242900" y="3066825"/>
              <a:ext cx="36325" cy="187250"/>
            </a:xfrm>
            <a:custGeom>
              <a:avLst/>
              <a:gdLst/>
              <a:ahLst/>
              <a:cxnLst/>
              <a:rect l="l" t="t" r="r" b="b"/>
              <a:pathLst>
                <a:path w="1453" h="7490" extrusionOk="0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5442625" y="2976325"/>
              <a:ext cx="57775" cy="72050"/>
            </a:xfrm>
            <a:custGeom>
              <a:avLst/>
              <a:gdLst/>
              <a:ahLst/>
              <a:cxnLst/>
              <a:rect l="l" t="t" r="r" b="b"/>
              <a:pathLst>
                <a:path w="2311" h="2882" extrusionOk="0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5442625" y="3070975"/>
              <a:ext cx="151525" cy="89325"/>
            </a:xfrm>
            <a:custGeom>
              <a:avLst/>
              <a:gdLst/>
              <a:ahLst/>
              <a:cxnLst/>
              <a:rect l="l" t="t" r="r" b="b"/>
              <a:pathLst>
                <a:path w="6061" h="3573" extrusionOk="0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5521800" y="2962050"/>
              <a:ext cx="57475" cy="71750"/>
            </a:xfrm>
            <a:custGeom>
              <a:avLst/>
              <a:gdLst/>
              <a:ahLst/>
              <a:cxnLst/>
              <a:rect l="l" t="t" r="r" b="b"/>
              <a:pathLst>
                <a:path w="2299" h="2870" extrusionOk="0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198075" y="2817075"/>
              <a:ext cx="238450" cy="125350"/>
            </a:xfrm>
            <a:custGeom>
              <a:avLst/>
              <a:gdLst/>
              <a:ahLst/>
              <a:cxnLst/>
              <a:rect l="l" t="t" r="r" b="b"/>
              <a:pathLst>
                <a:path w="9538" h="5014" extrusionOk="0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5812025" y="2918575"/>
              <a:ext cx="267000" cy="269700"/>
            </a:xfrm>
            <a:custGeom>
              <a:avLst/>
              <a:gdLst/>
              <a:ahLst/>
              <a:cxnLst/>
              <a:rect l="l" t="t" r="r" b="b"/>
              <a:pathLst>
                <a:path w="10680" h="10788" extrusionOk="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5775700" y="2823025"/>
              <a:ext cx="474775" cy="171475"/>
            </a:xfrm>
            <a:custGeom>
              <a:avLst/>
              <a:gdLst/>
              <a:ahLst/>
              <a:cxnLst/>
              <a:rect l="l" t="t" r="r" b="b"/>
              <a:pathLst>
                <a:path w="18991" h="6859" extrusionOk="0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5775700" y="2794750"/>
              <a:ext cx="474775" cy="193800"/>
            </a:xfrm>
            <a:custGeom>
              <a:avLst/>
              <a:gdLst/>
              <a:ahLst/>
              <a:cxnLst/>
              <a:rect l="l" t="t" r="r" b="b"/>
              <a:pathLst>
                <a:path w="18991" h="7752" extrusionOk="0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5834050" y="2995675"/>
              <a:ext cx="44375" cy="78900"/>
            </a:xfrm>
            <a:custGeom>
              <a:avLst/>
              <a:gdLst/>
              <a:ahLst/>
              <a:cxnLst/>
              <a:rect l="l" t="t" r="r" b="b"/>
              <a:pathLst>
                <a:path w="1775" h="3156" extrusionOk="0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6001625" y="3023350"/>
              <a:ext cx="44375" cy="79200"/>
            </a:xfrm>
            <a:custGeom>
              <a:avLst/>
              <a:gdLst/>
              <a:ahLst/>
              <a:cxnLst/>
              <a:rect l="l" t="t" r="r" b="b"/>
              <a:pathLst>
                <a:path w="1775" h="3168" extrusionOk="0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5919175" y="3012050"/>
              <a:ext cx="44375" cy="155400"/>
            </a:xfrm>
            <a:custGeom>
              <a:avLst/>
              <a:gdLst/>
              <a:ahLst/>
              <a:cxnLst/>
              <a:rect l="l" t="t" r="r" b="b"/>
              <a:pathLst>
                <a:path w="1775" h="6216" extrusionOk="0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6135575" y="3015625"/>
              <a:ext cx="52700" cy="73525"/>
            </a:xfrm>
            <a:custGeom>
              <a:avLst/>
              <a:gdLst/>
              <a:ahLst/>
              <a:cxnLst/>
              <a:rect l="l" t="t" r="r" b="b"/>
              <a:pathLst>
                <a:path w="2108" h="2941" extrusionOk="0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6225750" y="3004300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6310875" y="2994775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5982875" y="3122475"/>
              <a:ext cx="353325" cy="90225"/>
            </a:xfrm>
            <a:custGeom>
              <a:avLst/>
              <a:gdLst/>
              <a:ahLst/>
              <a:cxnLst/>
              <a:rect l="l" t="t" r="r" b="b"/>
              <a:pathLst>
                <a:path w="14133" h="3609" extrusionOk="0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6149550" y="3167425"/>
              <a:ext cx="285175" cy="72950"/>
            </a:xfrm>
            <a:custGeom>
              <a:avLst/>
              <a:gdLst/>
              <a:ahLst/>
              <a:cxnLst/>
              <a:rect l="l" t="t" r="r" b="b"/>
              <a:pathLst>
                <a:path w="11407" h="2918" extrusionOk="0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3146200" y="319987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3404875" y="2910250"/>
              <a:ext cx="130975" cy="175050"/>
            </a:xfrm>
            <a:custGeom>
              <a:avLst/>
              <a:gdLst/>
              <a:ahLst/>
              <a:cxnLst/>
              <a:rect l="l" t="t" r="r" b="b"/>
              <a:pathLst>
                <a:path w="5239" h="7002" extrusionOk="0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3434050" y="2910250"/>
              <a:ext cx="199150" cy="529850"/>
            </a:xfrm>
            <a:custGeom>
              <a:avLst/>
              <a:gdLst/>
              <a:ahLst/>
              <a:cxnLst/>
              <a:rect l="l" t="t" r="r" b="b"/>
              <a:pathLst>
                <a:path w="7966" h="21194" extrusionOk="0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3535850" y="2910250"/>
              <a:ext cx="705750" cy="244700"/>
            </a:xfrm>
            <a:custGeom>
              <a:avLst/>
              <a:gdLst/>
              <a:ahLst/>
              <a:cxnLst/>
              <a:rect l="l" t="t" r="r" b="b"/>
              <a:pathLst>
                <a:path w="28230" h="9788" extrusionOk="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3747475" y="320195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3881725" y="3192125"/>
              <a:ext cx="73525" cy="216425"/>
            </a:xfrm>
            <a:custGeom>
              <a:avLst/>
              <a:gdLst/>
              <a:ahLst/>
              <a:cxnLst/>
              <a:rect l="l" t="t" r="r" b="b"/>
              <a:pathLst>
                <a:path w="2941" h="8657" extrusionOk="0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4015950" y="318230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3487925" y="3140925"/>
              <a:ext cx="63425" cy="111050"/>
            </a:xfrm>
            <a:custGeom>
              <a:avLst/>
              <a:gdLst/>
              <a:ahLst/>
              <a:cxnLst/>
              <a:rect l="l" t="t" r="r" b="b"/>
              <a:pathLst>
                <a:path w="2537" h="4442" extrusionOk="0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3535850" y="2866200"/>
              <a:ext cx="705750" cy="274750"/>
            </a:xfrm>
            <a:custGeom>
              <a:avLst/>
              <a:gdLst/>
              <a:ahLst/>
              <a:cxnLst/>
              <a:rect l="l" t="t" r="r" b="b"/>
              <a:pathLst>
                <a:path w="28230" h="10990" extrusionOk="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4027275" y="323082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4027275" y="3332625"/>
              <a:ext cx="386075" cy="98550"/>
            </a:xfrm>
            <a:custGeom>
              <a:avLst/>
              <a:gdLst/>
              <a:ahLst/>
              <a:cxnLst/>
              <a:rect l="l" t="t" r="r" b="b"/>
              <a:pathLst>
                <a:path w="15443" h="3942" extrusionOk="0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0550" y="1938400"/>
              <a:ext cx="32175" cy="1017700"/>
            </a:xfrm>
            <a:custGeom>
              <a:avLst/>
              <a:gdLst/>
              <a:ahLst/>
              <a:cxnLst/>
              <a:rect l="l" t="t" r="r" b="b"/>
              <a:pathLst>
                <a:path w="1287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6502575" y="1938400"/>
              <a:ext cx="10150" cy="1017700"/>
            </a:xfrm>
            <a:custGeom>
              <a:avLst/>
              <a:gdLst/>
              <a:ahLst/>
              <a:cxnLst/>
              <a:rect l="l" t="t" r="r" b="b"/>
              <a:pathLst>
                <a:path w="406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644900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6490975" y="1902675"/>
              <a:ext cx="469425" cy="139925"/>
            </a:xfrm>
            <a:custGeom>
              <a:avLst/>
              <a:gdLst/>
              <a:ahLst/>
              <a:cxnLst/>
              <a:rect l="l" t="t" r="r" b="b"/>
              <a:pathLst>
                <a:path w="18777" h="5597" extrusionOk="0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644275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6490975" y="1894050"/>
              <a:ext cx="469425" cy="139625"/>
            </a:xfrm>
            <a:custGeom>
              <a:avLst/>
              <a:gdLst/>
              <a:ahLst/>
              <a:cxnLst/>
              <a:rect l="l" t="t" r="r" b="b"/>
              <a:pathLst>
                <a:path w="18777" h="5585" extrusionOk="0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6070375" y="1919650"/>
              <a:ext cx="421800" cy="263750"/>
            </a:xfrm>
            <a:custGeom>
              <a:avLst/>
              <a:gdLst/>
              <a:ahLst/>
              <a:cxnLst/>
              <a:rect l="l" t="t" r="r" b="b"/>
              <a:pathLst>
                <a:path w="16872" h="10550" extrusionOk="0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6066225" y="1911025"/>
              <a:ext cx="421500" cy="263750"/>
            </a:xfrm>
            <a:custGeom>
              <a:avLst/>
              <a:gdLst/>
              <a:ahLst/>
              <a:cxnLst/>
              <a:rect l="l" t="t" r="r" b="b"/>
              <a:pathLst>
                <a:path w="16860" h="10550" extrusionOk="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6445725" y="1872925"/>
              <a:ext cx="90800" cy="90800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4370175" y="2501850"/>
              <a:ext cx="16975" cy="535525"/>
            </a:xfrm>
            <a:custGeom>
              <a:avLst/>
              <a:gdLst/>
              <a:ahLst/>
              <a:cxnLst/>
              <a:rect l="l" t="t" r="r" b="b"/>
              <a:pathLst>
                <a:path w="679" h="21421" extrusionOk="0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4381775" y="2501850"/>
              <a:ext cx="5375" cy="535525"/>
            </a:xfrm>
            <a:custGeom>
              <a:avLst/>
              <a:gdLst/>
              <a:ahLst/>
              <a:cxnLst/>
              <a:rect l="l" t="t" r="r" b="b"/>
              <a:pathLst>
                <a:path w="215" h="21421" extrusionOk="0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4364800" y="2250950"/>
              <a:ext cx="105400" cy="238725"/>
            </a:xfrm>
            <a:custGeom>
              <a:avLst/>
              <a:gdLst/>
              <a:ahLst/>
              <a:cxnLst/>
              <a:rect l="l" t="t" r="r" b="b"/>
              <a:pathLst>
                <a:path w="4216" h="9549" extrusionOk="0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4371950" y="2495900"/>
              <a:ext cx="222075" cy="139325"/>
            </a:xfrm>
            <a:custGeom>
              <a:avLst/>
              <a:gdLst/>
              <a:ahLst/>
              <a:cxnLst/>
              <a:rect l="l" t="t" r="r" b="b"/>
              <a:pathLst>
                <a:path w="8883" h="5573" extrusionOk="0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4361525" y="2249750"/>
              <a:ext cx="105700" cy="239050"/>
            </a:xfrm>
            <a:custGeom>
              <a:avLst/>
              <a:gdLst/>
              <a:ahLst/>
              <a:cxnLst/>
              <a:rect l="l" t="t" r="r" b="b"/>
              <a:pathLst>
                <a:path w="4228" h="9562" extrusionOk="0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4373450" y="2491450"/>
              <a:ext cx="222075" cy="139625"/>
            </a:xfrm>
            <a:custGeom>
              <a:avLst/>
              <a:gdLst/>
              <a:ahLst/>
              <a:cxnLst/>
              <a:rect l="l" t="t" r="r" b="b"/>
              <a:pathLst>
                <a:path w="8883" h="5585" extrusionOk="0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4126975" y="2480425"/>
              <a:ext cx="246800" cy="74450"/>
            </a:xfrm>
            <a:custGeom>
              <a:avLst/>
              <a:gdLst/>
              <a:ahLst/>
              <a:cxnLst/>
              <a:rect l="l" t="t" r="r" b="b"/>
              <a:pathLst>
                <a:path w="9872" h="2978" extrusionOk="0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4126400" y="2475375"/>
              <a:ext cx="246775" cy="74425"/>
            </a:xfrm>
            <a:custGeom>
              <a:avLst/>
              <a:gdLst/>
              <a:ahLst/>
              <a:cxnLst/>
              <a:rect l="l" t="t" r="r" b="b"/>
              <a:pathLst>
                <a:path w="9871" h="2977" extrusionOk="0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4351125" y="2469125"/>
              <a:ext cx="47950" cy="47950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5916800" y="2292325"/>
              <a:ext cx="11625" cy="365225"/>
            </a:xfrm>
            <a:custGeom>
              <a:avLst/>
              <a:gdLst/>
              <a:ahLst/>
              <a:cxnLst/>
              <a:rect l="l" t="t" r="r" b="b"/>
              <a:pathLst>
                <a:path w="465" h="14609" extrusionOk="0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5924525" y="2292325"/>
              <a:ext cx="3900" cy="365225"/>
            </a:xfrm>
            <a:custGeom>
              <a:avLst/>
              <a:gdLst/>
              <a:ahLst/>
              <a:cxnLst/>
              <a:rect l="l" t="t" r="r" b="b"/>
              <a:pathLst>
                <a:path w="156" h="14609" extrusionOk="0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5912925" y="2120875"/>
              <a:ext cx="72050" cy="163125"/>
            </a:xfrm>
            <a:custGeom>
              <a:avLst/>
              <a:gdLst/>
              <a:ahLst/>
              <a:cxnLst/>
              <a:rect l="l" t="t" r="r" b="b"/>
              <a:pathLst>
                <a:path w="2882" h="6525" extrusionOk="0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5917975" y="2288150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5910825" y="2120275"/>
              <a:ext cx="72075" cy="162825"/>
            </a:xfrm>
            <a:custGeom>
              <a:avLst/>
              <a:gdLst/>
              <a:ahLst/>
              <a:cxnLst/>
              <a:rect l="l" t="t" r="r" b="b"/>
              <a:pathLst>
                <a:path w="2883" h="6513" extrusionOk="0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5918875" y="2285175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5750700" y="2277725"/>
              <a:ext cx="168500" cy="50625"/>
            </a:xfrm>
            <a:custGeom>
              <a:avLst/>
              <a:gdLst/>
              <a:ahLst/>
              <a:cxnLst/>
              <a:rect l="l" t="t" r="r" b="b"/>
              <a:pathLst>
                <a:path w="6740" h="2025" extrusionOk="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5750400" y="2274150"/>
              <a:ext cx="168200" cy="50625"/>
            </a:xfrm>
            <a:custGeom>
              <a:avLst/>
              <a:gdLst/>
              <a:ahLst/>
              <a:cxnLst/>
              <a:rect l="l" t="t" r="r" b="b"/>
              <a:pathLst>
                <a:path w="6728" h="2025" extrusionOk="0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5903700" y="2270000"/>
              <a:ext cx="32750" cy="32450"/>
            </a:xfrm>
            <a:custGeom>
              <a:avLst/>
              <a:gdLst/>
              <a:ahLst/>
              <a:cxnLst/>
              <a:rect l="l" t="t" r="r" b="b"/>
              <a:pathLst>
                <a:path w="1310" h="1298" extrusionOk="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5400050" y="2039600"/>
              <a:ext cx="23250" cy="728700"/>
            </a:xfrm>
            <a:custGeom>
              <a:avLst/>
              <a:gdLst/>
              <a:ahLst/>
              <a:cxnLst/>
              <a:rect l="l" t="t" r="r" b="b"/>
              <a:pathLst>
                <a:path w="930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5417847" y="2039600"/>
              <a:ext cx="7475" cy="728700"/>
            </a:xfrm>
            <a:custGeom>
              <a:avLst/>
              <a:gdLst/>
              <a:ahLst/>
              <a:cxnLst/>
              <a:rect l="l" t="t" r="r" b="b"/>
              <a:pathLst>
                <a:path w="299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5198250" y="1783325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5420300" y="1920850"/>
              <a:ext cx="312275" cy="171750"/>
            </a:xfrm>
            <a:custGeom>
              <a:avLst/>
              <a:gdLst/>
              <a:ahLst/>
              <a:cxnLst/>
              <a:rect l="l" t="t" r="r" b="b"/>
              <a:pathLst>
                <a:path w="12491" h="6870" extrusionOk="0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5194675" y="1786000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5416725" y="1915775"/>
              <a:ext cx="312275" cy="171775"/>
            </a:xfrm>
            <a:custGeom>
              <a:avLst/>
              <a:gdLst/>
              <a:ahLst/>
              <a:cxnLst/>
              <a:rect l="l" t="t" r="r" b="b"/>
              <a:pathLst>
                <a:path w="12491" h="6871" extrusionOk="0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5263125" y="2077400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5256875" y="2074125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5380125" y="2039000"/>
              <a:ext cx="65200" cy="64925"/>
            </a:xfrm>
            <a:custGeom>
              <a:avLst/>
              <a:gdLst/>
              <a:ahLst/>
              <a:cxnLst/>
              <a:rect l="l" t="t" r="r" b="b"/>
              <a:pathLst>
                <a:path w="2608" h="2597" extrusionOk="0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405375" y="305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4008525" y="3049550"/>
              <a:ext cx="3708800" cy="809200"/>
            </a:xfrm>
            <a:custGeom>
              <a:avLst/>
              <a:gdLst/>
              <a:ahLst/>
              <a:cxnLst/>
              <a:rect l="l" t="t" r="r" b="b"/>
              <a:pathLst>
                <a:path w="148352" h="32368" extrusionOk="0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1655813" y="3473125"/>
              <a:ext cx="1529975" cy="390550"/>
            </a:xfrm>
            <a:custGeom>
              <a:avLst/>
              <a:gdLst/>
              <a:ahLst/>
              <a:cxnLst/>
              <a:rect l="l" t="t" r="r" b="b"/>
              <a:pathLst>
                <a:path w="61199" h="15622" extrusionOk="0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5460488" y="3289175"/>
              <a:ext cx="2250625" cy="574500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3512313" y="3449600"/>
              <a:ext cx="1621650" cy="414075"/>
            </a:xfrm>
            <a:custGeom>
              <a:avLst/>
              <a:gdLst/>
              <a:ahLst/>
              <a:cxnLst/>
              <a:rect l="l" t="t" r="r" b="b"/>
              <a:pathLst>
                <a:path w="64866" h="16563" extrusionOk="0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4241588" y="3588925"/>
              <a:ext cx="1076350" cy="274750"/>
            </a:xfrm>
            <a:custGeom>
              <a:avLst/>
              <a:gdLst/>
              <a:ahLst/>
              <a:cxnLst/>
              <a:rect l="l" t="t" r="r" b="b"/>
              <a:pathLst>
                <a:path w="43054" h="10990" extrusionOk="0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474906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264761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7" name="Google Shape;1837;p56"/>
          <p:cNvGrpSpPr/>
          <p:nvPr/>
        </p:nvGrpSpPr>
        <p:grpSpPr>
          <a:xfrm flipH="1">
            <a:off x="7881339" y="1648681"/>
            <a:ext cx="446222" cy="77476"/>
            <a:chOff x="6146875" y="1767300"/>
            <a:chExt cx="331025" cy="57475"/>
          </a:xfrm>
        </p:grpSpPr>
        <p:sp>
          <p:nvSpPr>
            <p:cNvPr id="1838" name="Google Shape;1838;p5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E7CC-1DC9-410F-B35D-A297C579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and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C367A-FA73-4E60-854D-6B2FBBCB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17098" cy="3416400"/>
          </a:xfrm>
        </p:spPr>
        <p:txBody>
          <a:bodyPr/>
          <a:lstStyle/>
          <a:p>
            <a:r>
              <a:rPr lang="en-US" i="1" dirty="0"/>
              <a:t>Bike and scooter rental market</a:t>
            </a:r>
            <a:r>
              <a:rPr lang="en-US" dirty="0"/>
              <a:t>. Market Research Firm. (n.d.). Retrieved October 5, 2021, from </a:t>
            </a:r>
            <a:r>
              <a:rPr lang="en-US" u="sng" dirty="0">
                <a:hlinkClick r:id="rId2"/>
              </a:rPr>
              <a:t>https://www.marketsandmarkets.com/Market-Reports/bike-scooter-rental-market 122654882.html</a:t>
            </a:r>
            <a:r>
              <a:rPr lang="en-US" dirty="0"/>
              <a:t>.</a:t>
            </a:r>
          </a:p>
          <a:p>
            <a:pPr>
              <a:lnSpc>
                <a:spcPct val="114999"/>
              </a:lnSpc>
            </a:pPr>
            <a:r>
              <a:rPr lang="en-US" dirty="0"/>
              <a:t>Bike Share Data: </a:t>
            </a:r>
            <a:r>
              <a:rPr lang="en-US" u="sng" dirty="0">
                <a:hlinkClick r:id="rId3"/>
              </a:rPr>
              <a:t>http://capitalbikeshare.com/system-data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dirty="0"/>
              <a:t>Weather Information: </a:t>
            </a:r>
            <a:r>
              <a:rPr lang="en-US" u="sng" dirty="0">
                <a:hlinkClick r:id="rId4"/>
              </a:rPr>
              <a:t>https://openweathermap.org/history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dirty="0"/>
              <a:t>Holiday Schedule: 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https://dchr.dc.gov/page/holiday-schedules-2018</a:t>
            </a:r>
            <a:endParaRPr lang="en-US" sz="140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https://dchr.sp.dc.gov/policy/PCA/EDPM/Issuances/Public%20Holidays%202019.pdf</a:t>
            </a:r>
            <a:endParaRPr lang="en-US" sz="140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https://edpm.dc.gov/issuances/legal-public-holidays-2020/</a:t>
            </a:r>
            <a:endParaRPr lang="en-US" sz="140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https://dchr.dc.gov/page/holiday-schedules</a:t>
            </a:r>
            <a:endParaRPr lang="en-US" sz="1400"/>
          </a:p>
          <a:p>
            <a:pPr>
              <a:lnSpc>
                <a:spcPct val="114999"/>
              </a:lnSpc>
            </a:pPr>
            <a:r>
              <a:rPr lang="en-US" dirty="0"/>
              <a:t>Capital Bikeshare Pricing: </a:t>
            </a:r>
            <a:r>
              <a:rPr lang="en-US" u="sng" dirty="0">
                <a:hlinkClick r:id="rId9"/>
              </a:rPr>
              <a:t>https://www.capitalbikeshare.com/pricing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dirty="0"/>
              <a:t>Arlington Operating Cost: </a:t>
            </a:r>
            <a:r>
              <a:rPr lang="en-US" u="sng" dirty="0">
                <a:hlinkClick r:id="rId10"/>
              </a:rPr>
              <a:t>https://www.bikearlington.com/wp-content/uploads/2020/02/FY19-Summary-Report-on-Capital-Bikeshare-FINAL.pdf</a:t>
            </a: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2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170863" cy="1266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Business Understanding</a:t>
            </a:r>
            <a:endParaRPr lang="en-US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32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title"/>
          </p:nvPr>
        </p:nvSpPr>
        <p:spPr>
          <a:xfrm>
            <a:off x="717525" y="215371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/>
              <a:t>1.1 Research Background</a:t>
            </a:r>
            <a:endParaRPr lang="en-US"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"/>
          <p:cNvSpPr txBox="1">
            <a:spLocks noGrp="1"/>
          </p:cNvSpPr>
          <p:nvPr>
            <p:ph type="body" idx="1"/>
          </p:nvPr>
        </p:nvSpPr>
        <p:spPr>
          <a:xfrm>
            <a:off x="717450" y="843599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None/>
            </a:pPr>
            <a:endParaRPr lang="en" sz="1150"/>
          </a:p>
          <a:p>
            <a:pPr marL="171450" indent="-171450">
              <a:buClr>
                <a:srgbClr val="000000"/>
              </a:buClr>
            </a:pPr>
            <a:r>
              <a:rPr lang="en" sz="1600"/>
              <a:t>Bike share is a unique industry</a:t>
            </a:r>
          </a:p>
          <a:p>
            <a:pPr marL="171450" indent="-171450">
              <a:buClr>
                <a:srgbClr val="000000"/>
              </a:buClr>
            </a:pPr>
            <a:r>
              <a:rPr lang="en" sz="1600"/>
              <a:t>Expected growth of 3% in 8 years</a:t>
            </a:r>
          </a:p>
          <a:p>
            <a:pPr marL="171450" indent="-171450">
              <a:buClr>
                <a:srgbClr val="000000"/>
              </a:buClr>
            </a:pPr>
            <a:endParaRPr lang="en" sz="1150"/>
          </a:p>
          <a:p>
            <a:pPr marL="0" indent="0">
              <a:buNone/>
            </a:pPr>
            <a:endParaRPr lang="en-US" sz="1150"/>
          </a:p>
        </p:txBody>
      </p:sp>
      <p:grpSp>
        <p:nvGrpSpPr>
          <p:cNvPr id="458" name="Google Shape;458;p33"/>
          <p:cNvGrpSpPr/>
          <p:nvPr/>
        </p:nvGrpSpPr>
        <p:grpSpPr>
          <a:xfrm flipH="1">
            <a:off x="800464" y="839281"/>
            <a:ext cx="446222" cy="77476"/>
            <a:chOff x="6146875" y="1767300"/>
            <a:chExt cx="331025" cy="57475"/>
          </a:xfrm>
        </p:grpSpPr>
        <p:sp>
          <p:nvSpPr>
            <p:cNvPr id="459" name="Google Shape;459;p3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raphic 23" descr="Tricycle with solid fill">
            <a:extLst>
              <a:ext uri="{FF2B5EF4-FFF2-40B4-BE49-F238E27FC236}">
                <a16:creationId xmlns:a16="http://schemas.microsoft.com/office/drawing/2014/main" id="{9D8A8982-6486-4110-A63A-CA0F225A4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2425" y="21907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2E25F1-3092-4EA0-A546-56287B860697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624E848F-B2A2-4D18-9BB1-92DE91DEB7BD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Arrow: Pentagon 648">
              <a:extLst>
                <a:ext uri="{FF2B5EF4-FFF2-40B4-BE49-F238E27FC236}">
                  <a16:creationId xmlns:a16="http://schemas.microsoft.com/office/drawing/2014/main" id="{9C34B870-85C4-4BB0-8FC7-14874C794268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FAC2C320-2246-4D5F-BA1B-DBC387CD8621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Business </a:t>
              </a:r>
              <a:endParaRPr lang="en-US" sz="1800">
                <a:solidFill>
                  <a:schemeClr val="tx1"/>
                </a:solidFill>
                <a:latin typeface="Oswald"/>
              </a:endParaRP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Understanding</a:t>
              </a:r>
              <a:endParaRPr lang="en-US" sz="1800">
                <a:solidFill>
                  <a:schemeClr val="tx1"/>
                </a:solidFill>
                <a:latin typeface="Oswald"/>
              </a:endParaRPr>
            </a:p>
          </p:txBody>
        </p:sp>
        <p:sp>
          <p:nvSpPr>
            <p:cNvPr id="650" name="Arrow: Chevron 649">
              <a:extLst>
                <a:ext uri="{FF2B5EF4-FFF2-40B4-BE49-F238E27FC236}">
                  <a16:creationId xmlns:a16="http://schemas.microsoft.com/office/drawing/2014/main" id="{035E3F24-0237-41CD-8992-7A8A8DA54188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Arrow: Chevron 267">
              <a:extLst>
                <a:ext uri="{FF2B5EF4-FFF2-40B4-BE49-F238E27FC236}">
                  <a16:creationId xmlns:a16="http://schemas.microsoft.com/office/drawing/2014/main" id="{E955F4FB-963D-4898-96EE-1E4FD731CC7C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0E81293-4E9E-4705-8B1E-56409E6CDAF8}"/>
                </a:ext>
              </a:extLst>
            </p:cNvPr>
            <p:cNvSpPr txBox="1"/>
            <p:nvPr/>
          </p:nvSpPr>
          <p:spPr>
            <a:xfrm>
              <a:off x="3943350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Unsupervised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70B01CC-D17B-43AA-BAB7-7DE12CC94199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270" name="Arrow: Chevron 269">
              <a:extLst>
                <a:ext uri="{FF2B5EF4-FFF2-40B4-BE49-F238E27FC236}">
                  <a16:creationId xmlns:a16="http://schemas.microsoft.com/office/drawing/2014/main" id="{14984F27-CF2D-4D3F-9D88-BFB20D29263C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Arrow: Chevron 270">
              <a:extLst>
                <a:ext uri="{FF2B5EF4-FFF2-40B4-BE49-F238E27FC236}">
                  <a16:creationId xmlns:a16="http://schemas.microsoft.com/office/drawing/2014/main" id="{1CE45FD4-8B6D-4C38-BA08-FE4A287760DD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3279153-F741-4F9E-85C8-CD39FA488B5E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pic>
        <p:nvPicPr>
          <p:cNvPr id="14" name="Picture 14">
            <a:extLst>
              <a:ext uri="{FF2B5EF4-FFF2-40B4-BE49-F238E27FC236}">
                <a16:creationId xmlns:a16="http://schemas.microsoft.com/office/drawing/2014/main" id="{81FE3917-D55B-4ECE-A96A-C19A0887E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062" y="1891433"/>
            <a:ext cx="5400675" cy="2240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EAB762-95C6-48A7-B28F-7CB38E1B7C24}"/>
              </a:ext>
            </a:extLst>
          </p:cNvPr>
          <p:cNvSpPr txBox="1"/>
          <p:nvPr/>
        </p:nvSpPr>
        <p:spPr>
          <a:xfrm>
            <a:off x="5781675" y="4505324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876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title"/>
          </p:nvPr>
        </p:nvSpPr>
        <p:spPr>
          <a:xfrm>
            <a:off x="717525" y="215371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/>
              <a:t>1.2 Business Value</a:t>
            </a:r>
            <a:endParaRPr lang="en-US"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"/>
          <p:cNvSpPr txBox="1">
            <a:spLocks noGrp="1"/>
          </p:cNvSpPr>
          <p:nvPr>
            <p:ph type="body" idx="1"/>
          </p:nvPr>
        </p:nvSpPr>
        <p:spPr>
          <a:xfrm>
            <a:off x="717450" y="786449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000000"/>
              </a:buClr>
              <a:buNone/>
            </a:pPr>
            <a:endParaRPr lang="en" sz="1400"/>
          </a:p>
          <a:p>
            <a:pPr marL="0" indent="0">
              <a:lnSpc>
                <a:spcPct val="150000"/>
              </a:lnSpc>
              <a:buNone/>
            </a:pPr>
            <a:r>
              <a:rPr lang="en" sz="1400" b="1"/>
              <a:t>Bike Sharing: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400"/>
              <a:t>· A new way to travel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400"/>
              <a:t>· Change people's travel habits into a more environmentally friendly way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400" b="1"/>
              <a:t>However....</a:t>
            </a:r>
          </a:p>
          <a:p>
            <a:pPr marL="0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sz="1400"/>
              <a:t>high initial capital expenditure and ongoing depreciation expense......</a:t>
            </a:r>
            <a:endParaRPr lang="en" sz="1400"/>
          </a:p>
          <a:p>
            <a:pPr marL="0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sz="1400" b="1"/>
              <a:t>Big problem:  </a:t>
            </a:r>
            <a:r>
              <a:rPr lang="en-US" sz="1400"/>
              <a:t>how to optimize allocation efficiency to gain profits?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Our research: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Demand Prediction + Supply Optimization =&gt; Maximize Profit</a:t>
            </a:r>
          </a:p>
        </p:txBody>
      </p:sp>
      <p:grpSp>
        <p:nvGrpSpPr>
          <p:cNvPr id="458" name="Google Shape;458;p33"/>
          <p:cNvGrpSpPr/>
          <p:nvPr/>
        </p:nvGrpSpPr>
        <p:grpSpPr>
          <a:xfrm flipH="1">
            <a:off x="800464" y="839281"/>
            <a:ext cx="446222" cy="77476"/>
            <a:chOff x="6146875" y="1767300"/>
            <a:chExt cx="331025" cy="57475"/>
          </a:xfrm>
        </p:grpSpPr>
        <p:sp>
          <p:nvSpPr>
            <p:cNvPr id="459" name="Google Shape;459;p3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raphic 23" descr="Tricycle with solid fill">
            <a:extLst>
              <a:ext uri="{FF2B5EF4-FFF2-40B4-BE49-F238E27FC236}">
                <a16:creationId xmlns:a16="http://schemas.microsoft.com/office/drawing/2014/main" id="{9D8A8982-6486-4110-A63A-CA0F225A4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2425" y="219075"/>
            <a:ext cx="914400" cy="914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A103FD2-7174-4BBD-B9B8-4794E218CE94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1414C0E-01E8-40E8-B235-0D780EF66E2D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7D8A5E07-46F7-46A3-8F12-0CCDC06D7058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C25061-FA89-418D-8D27-7B57FC887BC5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Business </a:t>
              </a:r>
              <a:endParaRPr lang="en-US" sz="1800">
                <a:solidFill>
                  <a:schemeClr val="tx1"/>
                </a:solidFill>
                <a:latin typeface="Oswald"/>
              </a:endParaRP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Understanding</a:t>
              </a:r>
              <a:endParaRPr lang="en-US" sz="1800">
                <a:solidFill>
                  <a:schemeClr val="tx1"/>
                </a:solidFill>
                <a:latin typeface="Oswald"/>
              </a:endParaRP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4B198A4C-9158-4593-B0D7-98A3C709CAA3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52A63866-FD8C-4D30-A678-F8B2158A8ADD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2C456F-1699-46C2-9B77-4414D0C41DDC}"/>
                </a:ext>
              </a:extLst>
            </p:cNvPr>
            <p:cNvSpPr txBox="1"/>
            <p:nvPr/>
          </p:nvSpPr>
          <p:spPr>
            <a:xfrm>
              <a:off x="3943350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Unsupervised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Learning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B1CF61-DEA8-4E5B-8F46-7BF74F8A15F3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DE4B50B-2F76-4733-B4F8-A1688090E658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A9AEFA73-58EE-4282-A913-846E7B354791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021D1F-061B-498A-8EAA-F53B20965561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BE6D3D9-769D-4A5B-BF0D-164AAB3FF0C1}"/>
              </a:ext>
            </a:extLst>
          </p:cNvPr>
          <p:cNvSpPr txBox="1"/>
          <p:nvPr/>
        </p:nvSpPr>
        <p:spPr>
          <a:xfrm>
            <a:off x="5781675" y="4505324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03169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342310" cy="1352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170863" cy="1266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Data Understanding</a:t>
            </a:r>
            <a:endParaRPr lang="en-US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994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>
            <a:spLocks noGrp="1"/>
          </p:cNvSpPr>
          <p:nvPr>
            <p:ph type="body" idx="1"/>
          </p:nvPr>
        </p:nvSpPr>
        <p:spPr>
          <a:xfrm>
            <a:off x="717450" y="786449"/>
            <a:ext cx="7709100" cy="171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000000"/>
              </a:buClr>
              <a:buNone/>
            </a:pPr>
            <a:endParaRPr lang="en" sz="1600" b="1"/>
          </a:p>
          <a:p>
            <a:pPr marL="0" indent="0">
              <a:lnSpc>
                <a:spcPct val="150000"/>
              </a:lnSpc>
              <a:buNone/>
            </a:pPr>
            <a:r>
              <a:rPr lang="en" sz="1600" b="1"/>
              <a:t>Bike share trip data: </a:t>
            </a:r>
            <a:r>
              <a:rPr lang="en" sz="1600"/>
              <a:t>2018 Jan - 2021 August, from Capital Bikeshare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600" b="1"/>
              <a:t>Weather information: </a:t>
            </a:r>
            <a:r>
              <a:rPr lang="en" sz="1600"/>
              <a:t>Open Weather 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600" b="1"/>
              <a:t>Holiday schedule: </a:t>
            </a:r>
            <a:r>
              <a:rPr lang="en" sz="1600"/>
              <a:t>DC.gov </a:t>
            </a:r>
          </a:p>
        </p:txBody>
      </p:sp>
      <p:pic>
        <p:nvPicPr>
          <p:cNvPr id="19" name="Graphic 23" descr="Tricycle with solid fill">
            <a:extLst>
              <a:ext uri="{FF2B5EF4-FFF2-40B4-BE49-F238E27FC236}">
                <a16:creationId xmlns:a16="http://schemas.microsoft.com/office/drawing/2014/main" id="{9D8A8982-6486-4110-A63A-CA0F225A4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2425" y="219075"/>
            <a:ext cx="914400" cy="914400"/>
          </a:xfrm>
          <a:prstGeom prst="rect">
            <a:avLst/>
          </a:prstGeom>
        </p:spPr>
      </p:pic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9F810157-BBB4-4EFE-AFD6-173D37285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81" y="2572354"/>
            <a:ext cx="8757486" cy="9199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DD3BF4-DE66-4E8F-A127-50EDFAB00A62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638662-A4DE-4BFB-B878-70892909B283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938BCB-C157-4402-8266-7E02A96D2AD6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90D11FDD-9F06-47A1-AA22-E0E2AEC64E1B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A36FE3-22AA-42D0-BA00-025B52F8B1C2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24E50E3B-5912-4D24-8D44-4896F505AE7D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9EB9CC9A-9335-48C8-BB23-7284986FB0EE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C16E73-C4C6-4493-BCAC-00016C7528A4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57C07166-CB92-4033-9093-ACE2A4449FF8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2B7D5DBB-44C5-440A-B122-1B45BB553976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48023-EC17-4F75-BDC3-4867663AAD53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949A51-02FC-4575-8B3A-1C7A7D2997DC}"/>
              </a:ext>
            </a:extLst>
          </p:cNvPr>
          <p:cNvSpPr txBox="1"/>
          <p:nvPr/>
        </p:nvSpPr>
        <p:spPr>
          <a:xfrm>
            <a:off x="394678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Unsupervised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2C2043-670B-4E2E-B8E4-F87572958FF0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2" name="Google Shape;457;p33">
            <a:extLst>
              <a:ext uri="{FF2B5EF4-FFF2-40B4-BE49-F238E27FC236}">
                <a16:creationId xmlns:a16="http://schemas.microsoft.com/office/drawing/2014/main" id="{FE422019-7514-4136-93C5-11CDCB68952C}"/>
              </a:ext>
            </a:extLst>
          </p:cNvPr>
          <p:cNvSpPr txBox="1">
            <a:spLocks/>
          </p:cNvSpPr>
          <p:nvPr/>
        </p:nvSpPr>
        <p:spPr>
          <a:xfrm>
            <a:off x="817896" y="3761712"/>
            <a:ext cx="7709100" cy="106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■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■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Open Sans"/>
              <a:buChar char="■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en" sz="1600" b="1"/>
              <a:t>Potential Bias: </a:t>
            </a:r>
            <a:r>
              <a:rPr lang="en" sz="1600"/>
              <a:t>underestimated demand</a:t>
            </a:r>
          </a:p>
          <a:p>
            <a:pPr marL="0" indent="0">
              <a:lnSpc>
                <a:spcPct val="150000"/>
              </a:lnSpc>
              <a:buFont typeface="Open Sans"/>
              <a:buNone/>
            </a:pPr>
            <a:endParaRPr lang="en" sz="1600"/>
          </a:p>
        </p:txBody>
      </p:sp>
      <p:sp>
        <p:nvSpPr>
          <p:cNvPr id="3" name="Google Shape;651;p39">
            <a:extLst>
              <a:ext uri="{FF2B5EF4-FFF2-40B4-BE49-F238E27FC236}">
                <a16:creationId xmlns:a16="http://schemas.microsoft.com/office/drawing/2014/main" id="{899371A6-97D8-4122-BDF8-4D28579B3B58}"/>
              </a:ext>
            </a:extLst>
          </p:cNvPr>
          <p:cNvSpPr txBox="1">
            <a:spLocks/>
          </p:cNvSpPr>
          <p:nvPr/>
        </p:nvSpPr>
        <p:spPr>
          <a:xfrm>
            <a:off x="525501" y="333534"/>
            <a:ext cx="6827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Data Source</a:t>
            </a:r>
            <a:endParaRPr lang="en-US" dirty="0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3065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525501" y="333534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/>
              <a:t>Data Preparation 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E579B1-772E-4028-84B4-63FE6207E9A5}"/>
              </a:ext>
            </a:extLst>
          </p:cNvPr>
          <p:cNvSpPr txBox="1"/>
          <p:nvPr/>
        </p:nvSpPr>
        <p:spPr>
          <a:xfrm>
            <a:off x="4878441" y="4301029"/>
            <a:ext cx="34447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9CC9D-4EE1-4E8A-A4FB-3BB5F031FBED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E9CCAA8-1843-439E-863C-40198F6F0CF4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E6D7C530-34AA-45BE-AE6C-E4668E451D84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01C989-E550-4ED5-9C18-1986069073BC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0A52B6DB-4AE9-4598-BC34-A28A456AF1DE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335BB5CE-FAB1-4624-8269-A4A88B25B47F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48C1D-1854-40C4-82E7-E6F83849BB6F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E6E7E9DB-080F-452C-A8C6-531B20BEF2CD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38A439C7-45E4-4ADC-8239-A04278974455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761814-9E24-4C6C-BC5F-8EFD65CA15E2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3CB433-1962-4C93-9971-A03547558FF8}"/>
              </a:ext>
            </a:extLst>
          </p:cNvPr>
          <p:cNvSpPr txBox="1"/>
          <p:nvPr/>
        </p:nvSpPr>
        <p:spPr>
          <a:xfrm>
            <a:off x="394678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Unsupervised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0FB4-0921-4B37-B307-90D6B0FCAE99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3" name="Google Shape;457;p33">
            <a:extLst>
              <a:ext uri="{FF2B5EF4-FFF2-40B4-BE49-F238E27FC236}">
                <a16:creationId xmlns:a16="http://schemas.microsoft.com/office/drawing/2014/main" id="{9C8FB23D-9501-4E00-803C-173F17A2AAFE}"/>
              </a:ext>
            </a:extLst>
          </p:cNvPr>
          <p:cNvSpPr txBox="1">
            <a:spLocks/>
          </p:cNvSpPr>
          <p:nvPr/>
        </p:nvSpPr>
        <p:spPr>
          <a:xfrm>
            <a:off x="717450" y="1375268"/>
            <a:ext cx="7709100" cy="287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0000"/>
              </a:buClr>
            </a:pPr>
            <a:r>
              <a:rPr lang="en" sz="1600" b="1" dirty="0"/>
              <a:t>Missing Values: </a:t>
            </a:r>
            <a:r>
              <a:rPr lang="en" sz="1600" dirty="0"/>
              <a:t>rain_1h, snow_1h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" sz="1600" dirty="0"/>
              <a:t>Dummy variables: rain, snow</a:t>
            </a:r>
          </a:p>
          <a:p>
            <a:pPr marL="0" indent="0">
              <a:lnSpc>
                <a:spcPct val="150000"/>
              </a:lnSpc>
            </a:pPr>
            <a:r>
              <a:rPr lang="en" sz="1600" b="1" dirty="0"/>
              <a:t>Change data type: </a:t>
            </a:r>
            <a:endParaRPr lang="en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/>
              <a:t>Datetime </a:t>
            </a:r>
            <a:r>
              <a:rPr lang="zh-CN" altLang="en-US" sz="1600" dirty="0"/>
              <a:t>→</a:t>
            </a:r>
            <a:r>
              <a:rPr lang="en-US" sz="1600" dirty="0"/>
              <a:t> Year, Month, and Hour </a:t>
            </a:r>
            <a:endParaRPr lang="en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/>
              <a:t>Category (holiday, working day) </a:t>
            </a:r>
            <a:r>
              <a:rPr lang="zh-CN" altLang="en-US" sz="1600" dirty="0"/>
              <a:t>→</a:t>
            </a:r>
            <a:r>
              <a:rPr lang="en-US" sz="1600" dirty="0"/>
              <a:t> Numerical</a:t>
            </a:r>
            <a:endParaRPr lang="en" sz="1600" dirty="0"/>
          </a:p>
          <a:p>
            <a:pPr marL="0" indent="0">
              <a:lnSpc>
                <a:spcPct val="150000"/>
              </a:lnSpc>
            </a:pPr>
            <a:endParaRPr lang="en" sz="1600" b="1" dirty="0"/>
          </a:p>
          <a:p>
            <a:pPr marL="0" indent="0">
              <a:lnSpc>
                <a:spcPct val="150000"/>
              </a:lnSpc>
            </a:pPr>
            <a:endParaRPr lang="en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525501" y="333534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/>
              <a:t>Data</a:t>
            </a:r>
            <a:r>
              <a:rPr lang="en" sz="3200" b="1"/>
              <a:t> </a:t>
            </a:r>
            <a:r>
              <a:rPr lang="en" sz="3200"/>
              <a:t>Visualizations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CB6B799-8854-49E6-86C4-560151AA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630" y="1449655"/>
            <a:ext cx="4010025" cy="2524213"/>
          </a:xfrm>
          <a:prstGeom prst="rect">
            <a:avLst/>
          </a:prstGeom>
        </p:spPr>
      </p:pic>
      <p:sp>
        <p:nvSpPr>
          <p:cNvPr id="18" name="Subtitle 17">
            <a:extLst>
              <a:ext uri="{FF2B5EF4-FFF2-40B4-BE49-F238E27FC236}">
                <a16:creationId xmlns:a16="http://schemas.microsoft.com/office/drawing/2014/main" id="{1E12DF59-15C8-454F-B032-4F71CA61BE4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15500" y="1071141"/>
            <a:ext cx="4431435" cy="628200"/>
          </a:xfrm>
        </p:spPr>
        <p:txBody>
          <a:bodyPr/>
          <a:lstStyle/>
          <a:p>
            <a:r>
              <a:rPr lang="en-US"/>
              <a:t>Distributions of numeric variables - outliers</a:t>
            </a:r>
          </a:p>
          <a:p>
            <a:pPr>
              <a:lnSpc>
                <a:spcPct val="114999"/>
              </a:lnSpc>
            </a:pPr>
            <a:endParaRPr lang="en-US" sz="1600"/>
          </a:p>
        </p:txBody>
      </p:sp>
      <p:sp>
        <p:nvSpPr>
          <p:cNvPr id="20" name="Subtitle 17">
            <a:extLst>
              <a:ext uri="{FF2B5EF4-FFF2-40B4-BE49-F238E27FC236}">
                <a16:creationId xmlns:a16="http://schemas.microsoft.com/office/drawing/2014/main" id="{F709BA1F-9F00-4832-9648-99C89AB9C9CA}"/>
              </a:ext>
            </a:extLst>
          </p:cNvPr>
          <p:cNvSpPr txBox="1">
            <a:spLocks/>
          </p:cNvSpPr>
          <p:nvPr/>
        </p:nvSpPr>
        <p:spPr>
          <a:xfrm>
            <a:off x="4878513" y="1072151"/>
            <a:ext cx="3084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-US"/>
              <a:t>Correlation Matrix </a:t>
            </a:r>
          </a:p>
          <a:p>
            <a:pPr>
              <a:lnSpc>
                <a:spcPct val="114999"/>
              </a:lnSpc>
            </a:pPr>
            <a:endParaRPr 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E579B1-772E-4028-84B4-63FE6207E9A5}"/>
              </a:ext>
            </a:extLst>
          </p:cNvPr>
          <p:cNvSpPr txBox="1"/>
          <p:nvPr/>
        </p:nvSpPr>
        <p:spPr>
          <a:xfrm>
            <a:off x="4878441" y="4301029"/>
            <a:ext cx="34447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9CC9D-4EE1-4E8A-A4FB-3BB5F031FBED}"/>
              </a:ext>
            </a:extLst>
          </p:cNvPr>
          <p:cNvGrpSpPr/>
          <p:nvPr/>
        </p:nvGrpSpPr>
        <p:grpSpPr>
          <a:xfrm>
            <a:off x="-3430" y="4495799"/>
            <a:ext cx="9514713" cy="653034"/>
            <a:chOff x="-3430" y="4495799"/>
            <a:chExt cx="9514713" cy="65303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E9CCAA8-1843-439E-863C-40198F6F0CF4}"/>
                </a:ext>
              </a:extLst>
            </p:cNvPr>
            <p:cNvSpPr/>
            <p:nvPr/>
          </p:nvSpPr>
          <p:spPr>
            <a:xfrm>
              <a:off x="0" y="4524375"/>
              <a:ext cx="9144000" cy="61912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E6D7C530-34AA-45BE-AE6C-E4668E451D84}"/>
                </a:ext>
              </a:extLst>
            </p:cNvPr>
            <p:cNvSpPr/>
            <p:nvPr/>
          </p:nvSpPr>
          <p:spPr>
            <a:xfrm>
              <a:off x="-3430" y="4520183"/>
              <a:ext cx="2438400" cy="619125"/>
            </a:xfrm>
            <a:prstGeom prst="homeP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01C989-E550-4ED5-9C18-1986069073BC}"/>
                </a:ext>
              </a:extLst>
            </p:cNvPr>
            <p:cNvSpPr txBox="1"/>
            <p:nvPr/>
          </p:nvSpPr>
          <p:spPr>
            <a:xfrm>
              <a:off x="152400" y="4495800"/>
              <a:ext cx="1847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Business </a:t>
              </a:r>
            </a:p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0A52B6DB-4AE9-4598-BC34-A28A456AF1DE}"/>
                </a:ext>
              </a:extLst>
            </p:cNvPr>
            <p:cNvSpPr/>
            <p:nvPr/>
          </p:nvSpPr>
          <p:spPr>
            <a:xfrm>
              <a:off x="1996058" y="4520183"/>
              <a:ext cx="2171700" cy="619125"/>
            </a:xfrm>
            <a:prstGeom prst="chevro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335BB5CE-FAB1-4624-8269-A4A88B25B47F}"/>
                </a:ext>
              </a:extLst>
            </p:cNvPr>
            <p:cNvSpPr/>
            <p:nvPr/>
          </p:nvSpPr>
          <p:spPr>
            <a:xfrm>
              <a:off x="3843908" y="4529708"/>
              <a:ext cx="20288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48C1D-1854-40C4-82E7-E6F83849BB6F}"/>
                </a:ext>
              </a:extLst>
            </p:cNvPr>
            <p:cNvSpPr txBox="1"/>
            <p:nvPr/>
          </p:nvSpPr>
          <p:spPr>
            <a:xfrm>
              <a:off x="2162174" y="4495799"/>
              <a:ext cx="18478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Data</a:t>
              </a:r>
            </a:p>
            <a:p>
              <a:pPr algn="ctr"/>
              <a:r>
                <a:rPr lang="en-US" sz="1800" b="1">
                  <a:solidFill>
                    <a:schemeClr val="tx1"/>
                  </a:solidFill>
                  <a:latin typeface="Oswald"/>
                </a:rPr>
                <a:t>Understanding</a:t>
              </a: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E6E7E9DB-080F-452C-A8C6-531B20BEF2CD}"/>
                </a:ext>
              </a:extLst>
            </p:cNvPr>
            <p:cNvSpPr/>
            <p:nvPr/>
          </p:nvSpPr>
          <p:spPr>
            <a:xfrm>
              <a:off x="5548883" y="4529708"/>
              <a:ext cx="229552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38A439C7-45E4-4ADC-8239-A04278974455}"/>
                </a:ext>
              </a:extLst>
            </p:cNvPr>
            <p:cNvSpPr/>
            <p:nvPr/>
          </p:nvSpPr>
          <p:spPr>
            <a:xfrm>
              <a:off x="7349108" y="4529708"/>
              <a:ext cx="2162175" cy="619125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761814-9E24-4C6C-BC5F-8EFD65CA15E2}"/>
                </a:ext>
              </a:extLst>
            </p:cNvPr>
            <p:cNvSpPr txBox="1"/>
            <p:nvPr/>
          </p:nvSpPr>
          <p:spPr>
            <a:xfrm>
              <a:off x="7505699" y="4657724"/>
              <a:ext cx="18478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Oswald"/>
                </a:rPr>
                <a:t>Deployment</a:t>
              </a:r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3CB433-1962-4C93-9971-A03547558FF8}"/>
              </a:ext>
            </a:extLst>
          </p:cNvPr>
          <p:cNvSpPr txBox="1"/>
          <p:nvPr/>
        </p:nvSpPr>
        <p:spPr>
          <a:xfrm>
            <a:off x="394678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Unsupervised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0FB4-0921-4B37-B307-90D6B0FCAE99}"/>
              </a:ext>
            </a:extLst>
          </p:cNvPr>
          <p:cNvSpPr txBox="1"/>
          <p:nvPr/>
        </p:nvSpPr>
        <p:spPr>
          <a:xfrm>
            <a:off x="5756530" y="4505325"/>
            <a:ext cx="18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Supervised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Oswald"/>
              </a:rPr>
              <a:t>Learning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DF8B26C7-0004-4519-AFD1-3F6A969C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59" y="1406563"/>
            <a:ext cx="4156910" cy="28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9645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83603"/>
      </a:dk1>
      <a:lt1>
        <a:srgbClr val="FFFFFF"/>
      </a:lt1>
      <a:dk2>
        <a:srgbClr val="B6D7A8"/>
      </a:dk2>
      <a:lt2>
        <a:srgbClr val="7DBD61"/>
      </a:lt2>
      <a:accent1>
        <a:srgbClr val="E6B8AF"/>
      </a:accent1>
      <a:accent2>
        <a:srgbClr val="F9CB9C"/>
      </a:accent2>
      <a:accent3>
        <a:srgbClr val="F6B26B"/>
      </a:accent3>
      <a:accent4>
        <a:srgbClr val="E69138"/>
      </a:accent4>
      <a:accent5>
        <a:srgbClr val="083603"/>
      </a:accent5>
      <a:accent6>
        <a:srgbClr val="083603"/>
      </a:accent6>
      <a:hlink>
        <a:srgbClr val="0836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On-screen Show (16:9)</PresentationFormat>
  <Paragraphs>373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Environmental Consulting by Slidesgo</vt:lpstr>
      <vt:lpstr> Capital Bike Share Profit Prediction</vt:lpstr>
      <vt:lpstr>Agenda</vt:lpstr>
      <vt:lpstr>01</vt:lpstr>
      <vt:lpstr>1.1 Research Background </vt:lpstr>
      <vt:lpstr>1.2 Business Value </vt:lpstr>
      <vt:lpstr>02</vt:lpstr>
      <vt:lpstr>PowerPoint Presentation</vt:lpstr>
      <vt:lpstr>Data Preparation  </vt:lpstr>
      <vt:lpstr>Data Visualizations </vt:lpstr>
      <vt:lpstr>Temperature and Total Demand </vt:lpstr>
      <vt:lpstr>03</vt:lpstr>
      <vt:lpstr>Identify the Critical Variables</vt:lpstr>
      <vt:lpstr>Increasing Interpretability : PCA</vt:lpstr>
      <vt:lpstr>PowerPoint Presentation</vt:lpstr>
      <vt:lpstr>04</vt:lpstr>
      <vt:lpstr>PowerPoint Presentation</vt:lpstr>
      <vt:lpstr>Random Forest has Stable Performance in K-fold</vt:lpstr>
      <vt:lpstr>Determine the Appropriate Supply Level</vt:lpstr>
      <vt:lpstr>Determine the Appropriate Supply Level</vt:lpstr>
      <vt:lpstr>05</vt:lpstr>
      <vt:lpstr>Supply at the Optimal Level  </vt:lpstr>
      <vt:lpstr>Thanks!</vt:lpstr>
      <vt:lpstr>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 share </dc:title>
  <cp:lastModifiedBy>Yifan Wang</cp:lastModifiedBy>
  <cp:revision>41</cp:revision>
  <dcterms:modified xsi:type="dcterms:W3CDTF">2021-10-09T18:00:57Z</dcterms:modified>
</cp:coreProperties>
</file>