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8"/>
    <p:restoredTop sz="94577"/>
  </p:normalViewPr>
  <p:slideViewPr>
    <p:cSldViewPr snapToGrid="0">
      <p:cViewPr varScale="1">
        <p:scale>
          <a:sx n="116" d="100"/>
          <a:sy n="116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E82D-8F56-A248-90E3-829C9C6251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E9F7D-D94D-164D-B3E9-0560BB9F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9F7D-D94D-164D-B3E9-0560BB9FA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4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6C66-BFBB-ACA2-191F-900429A5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F2DC-253F-A7C1-A09E-AEFA499FC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C5C0F-C902-6316-9F49-373909B5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C94D-4070-4713-DEAB-69621462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27E3-5CF9-9E8B-C371-0BD6F42D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7DC8-E46B-C2FF-73D8-329A62BA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AA76-3F46-B2D3-1D5C-8F39612F8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5E8C-CDD2-27F4-6B05-DB363FDD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3E55-6680-2B3C-1A77-DC4D59C9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E0AEF-27B1-8BA9-AAFD-0CE62C86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4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21A99-46B8-3D5C-DD3F-354CBCFF2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54A23-15A4-38A4-18E1-0F0176E19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4CD85-C51D-223A-5D1E-6AEF9186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CDE4-67FA-D356-D021-46A1E359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9536-5438-3475-5A5B-7DAABE7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0C2D-0960-069C-9A67-03134051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A971-4FC4-52DF-63A4-9E952DA9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3D27-B09E-A261-A81A-7CC9DE6F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45EF-6761-B08A-BB35-361846A3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725D-BA99-EA2F-F8BF-650506E9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D3E5-CF81-00E2-0D6F-3D4E0AB6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1EC9-89F0-EB0C-2E44-36F25289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29CE-2C23-3779-5518-366291F1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4396-7D41-6EF9-67F9-66FF4643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52C1-569C-D8CB-BB0C-35EEB2C0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F32-EA80-3CA7-9B9A-F57378F1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3FD6-AC9B-FEE8-6DC1-D8010DD33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DB169-6DFA-9E7C-1EA2-A393A4C7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70E0F-2891-09F8-A923-94C3A4F3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D9BD-AC18-8470-D1AC-04A0F9F1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93BC4-0C40-0331-440A-CCA2DBBA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20A3-5F31-32BB-1164-F3C200BE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EC9-0A91-AAAE-A91A-31870D17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27637-B9AD-2401-6601-F1DA6540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5F90B-E79C-1534-B80A-8AF123CEF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97E9E-AA21-EA19-4DDF-8A4AA3A1F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B2A07-6102-9D95-61A5-16130B44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6B414-4A47-FA47-1B5C-3BD8E49A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982FA-001A-D3C9-8675-87B60C74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E201-54FC-8527-963E-8AC7BB97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E72FE-BA13-2469-7A69-2E3FE54F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A6EE7-1598-0CEA-7D29-D60F2F24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A9258-2B38-8F1E-EB02-847E7801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5F81A-414D-B5BF-E0F7-8C82C3CD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88C20-7D36-D5FC-914A-66CE5291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DB1EA-E598-7345-7C30-6D7D057B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DD22-AC82-CCB8-10E5-04560255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F092-FDE2-A720-8083-76EF8792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6C0A6-387B-188E-E25E-7F760B750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3CDB1-4251-AC63-D8F9-D3EAF9CA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6AF0A-7757-EE7B-4F79-1DB79682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0C5ED-F26D-21C8-33D1-07722603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C93C-0D47-521F-9626-9677A935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A40DC-9601-036C-2356-7DBFA0057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80071-154D-4FA7-C696-6D93B0AA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416FA-E836-D590-580B-627D6106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FF919-30CB-6545-C515-25E84DB3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9DCB-3FFD-1956-00C4-FF8D3164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142FD-7084-DF25-ACB9-647F19CD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38791-0468-ECFD-5159-29AB9FE20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6BD5-96F7-7722-2AE6-B5767BD00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1712-1B78-C54C-8C0C-8653B5ECEDE2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AB6C-B327-3447-274D-CB026F470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C30D2-5B90-9ADD-8A4A-67F07872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D7D0-8BA2-DD44-99FA-F9104CF6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5FD78-D28E-C008-8D94-D0B4ED974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278" y="17961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Chamber Sittings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5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EE01E-270F-DF5B-AAF2-15E084A7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21" y="2465270"/>
            <a:ext cx="5676079" cy="40318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200" dirty="0"/>
              <a:t>1. </a:t>
            </a:r>
            <a:r>
              <a:rPr lang="en-US" sz="2200" dirty="0" err="1">
                <a:solidFill>
                  <a:srgbClr val="FF0000"/>
                </a:solidFill>
              </a:rPr>
              <a:t>parliament_number</a:t>
            </a:r>
            <a:r>
              <a:rPr lang="en-US" sz="2200" dirty="0"/>
              <a:t>: No existing number in the current dataset. Require manual assignment using years and dates</a:t>
            </a:r>
            <a:br>
              <a:rPr lang="en-US" sz="2200" dirty="0"/>
            </a:br>
            <a:endParaRPr lang="en-US" sz="2200" dirty="0"/>
          </a:p>
          <a:p>
            <a:pPr algn="l"/>
            <a:r>
              <a:rPr lang="en-US" sz="2200" dirty="0"/>
              <a:t>2. </a:t>
            </a:r>
            <a:r>
              <a:rPr lang="en-US" sz="2200" dirty="0" err="1"/>
              <a:t>session_number</a:t>
            </a:r>
            <a:r>
              <a:rPr lang="en-US" sz="2200" dirty="0"/>
              <a:t>: We have it in Bills table!</a:t>
            </a:r>
            <a:br>
              <a:rPr lang="en-US" sz="2200" dirty="0"/>
            </a:br>
            <a:endParaRPr lang="en-US" sz="2200" dirty="0"/>
          </a:p>
          <a:p>
            <a:pPr algn="l"/>
            <a:r>
              <a:rPr lang="en-US" sz="2200" dirty="0"/>
              <a:t>3. </a:t>
            </a:r>
            <a:r>
              <a:rPr lang="en-US" sz="2200" dirty="0" err="1"/>
              <a:t>chamber_number</a:t>
            </a:r>
            <a:r>
              <a:rPr lang="en-US" sz="2200" dirty="0"/>
              <a:t>: Either “Commons” or “Lords,” represented by 1 and 2. Require manual assignment</a:t>
            </a:r>
            <a:br>
              <a:rPr lang="en-US" sz="2200" dirty="0"/>
            </a:br>
            <a:endParaRPr lang="en-US" sz="2200" dirty="0"/>
          </a:p>
          <a:p>
            <a:pPr algn="l"/>
            <a:r>
              <a:rPr lang="en-US" sz="2200" dirty="0"/>
              <a:t>4. </a:t>
            </a:r>
            <a:r>
              <a:rPr lang="en-US" sz="2200" dirty="0" err="1">
                <a:solidFill>
                  <a:srgbClr val="FF0000"/>
                </a:solidFill>
              </a:rPr>
              <a:t>sitting_number</a:t>
            </a:r>
            <a:r>
              <a:rPr lang="en-US" sz="2200" dirty="0" err="1"/>
              <a:t>:we</a:t>
            </a:r>
            <a:r>
              <a:rPr lang="en-US" sz="2200" dirty="0"/>
              <a:t> do not have it, and it seems extremely hard to find. My suggestion is to use date instead. As one sitting is strictly constrained within 1 day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17A85-B076-FDA0-EA70-AFF50FD9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9754" y="2391156"/>
            <a:ext cx="5458968" cy="28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6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D0E1-3995-1099-4BEE-F5B9B601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9FC1-E8DF-5422-3B62-20A16DBD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8B4-9911-D2B6-37A9-70A14025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E21-1972-C23A-933B-5B5CD685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115C-81EA-A80B-1874-3EB25FCD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185E-548E-1E3D-B020-34372E48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83EB-3177-3ED9-976C-09690D66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FAE7-FF06-6999-0D38-0137AA52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5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0F3A-E11D-CBE6-CD96-00846741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5D69-89EF-F283-E87C-7270407E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3F64-A316-FF82-F629-F8AF699F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7BB1-A7B2-4CBB-C6D2-17851C6A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389E-93B4-0A32-B46F-6ED1B87D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8359-D301-9891-39D7-ED8F4212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644C-E70C-1DFF-DC8C-54EA670E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47B5-CEA6-C096-5BD6-F23A5FE1E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1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5BBB-087A-87CC-B5D0-0AE43151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6ABF-6E2A-CDDE-4B4C-2DE19B4D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BBAD-CB33-3AA5-47C9-7A3804DC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5C59-874A-FF17-DDAD-4E7FA36A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9F3F21-A3CD-0658-668F-761BC5523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615" y="1690688"/>
            <a:ext cx="6864608" cy="2052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83916-D4DD-C1B6-C9D7-3DB3AE53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79" y="4982312"/>
            <a:ext cx="8496666" cy="1290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2E72E-5985-BB3F-71ED-BE03C290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Sittings and 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31A6D-F37F-1050-D93D-8223F1ED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25" y="1366268"/>
            <a:ext cx="4546613" cy="32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0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FDF67A-70EE-D11D-BF8E-15454939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EBE29B-6B6C-A63E-A71D-A48D44291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59" y="3429000"/>
            <a:ext cx="3792413" cy="315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5EE0E56-8418-4D77-9E19-373FFAE2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513" y="365125"/>
            <a:ext cx="4067907" cy="28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02337-76B1-768A-1C5A-FD16DF52F425}"/>
              </a:ext>
            </a:extLst>
          </p:cNvPr>
          <p:cNvSpPr txBox="1"/>
          <p:nvPr/>
        </p:nvSpPr>
        <p:spPr>
          <a:xfrm>
            <a:off x="334112" y="1496848"/>
            <a:ext cx="65410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Parliament number</a:t>
            </a:r>
            <a:r>
              <a:rPr lang="en-US" dirty="0"/>
              <a:t>: missing and could be assigned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-Session number: I </a:t>
            </a:r>
            <a:r>
              <a:rPr lang="en-US" dirty="0">
                <a:solidFill>
                  <a:srgbClr val="FF0000"/>
                </a:solidFill>
              </a:rPr>
              <a:t>wonder why this is incorporated </a:t>
            </a:r>
            <a:r>
              <a:rPr lang="en-US" dirty="0"/>
              <a:t>in here.</a:t>
            </a:r>
            <a:br>
              <a:rPr lang="en-US" dirty="0"/>
            </a:br>
            <a:r>
              <a:rPr lang="en-US" dirty="0"/>
              <a:t>I feel like it would be more suitable for Bill version. Or it could</a:t>
            </a:r>
            <a:br>
              <a:rPr lang="en-US" dirty="0"/>
            </a:br>
            <a:r>
              <a:rPr lang="en-US" dirty="0"/>
              <a:t>be asking for the session number when the bills are introduced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-Chamber number: I understand this as the originating house</a:t>
            </a:r>
            <a:br>
              <a:rPr lang="en-US" dirty="0"/>
            </a:br>
            <a:r>
              <a:rPr lang="en-US" dirty="0"/>
              <a:t>which we have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Bill_number</a:t>
            </a:r>
            <a:r>
              <a:rPr lang="en-US" dirty="0"/>
              <a:t>: We have it!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Bill_title</a:t>
            </a:r>
            <a:r>
              <a:rPr lang="en-US" dirty="0"/>
              <a:t>: short and long, we have them!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member_name</a:t>
            </a:r>
            <a:r>
              <a:rPr lang="en-US" dirty="0"/>
              <a:t>: replace with </a:t>
            </a:r>
            <a:r>
              <a:rPr lang="en-US" dirty="0" err="1"/>
              <a:t>member_id</a:t>
            </a:r>
            <a:br>
              <a:rPr lang="en-US" dirty="0"/>
            </a:b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constituency_id</a:t>
            </a:r>
            <a:r>
              <a:rPr lang="en-US" dirty="0"/>
              <a:t>: associated with </a:t>
            </a:r>
            <a:r>
              <a:rPr lang="en-US" dirty="0" err="1"/>
              <a:t>member_id</a:t>
            </a:r>
            <a:r>
              <a:rPr lang="en-US" dirty="0"/>
              <a:t>, no need for inclusion</a:t>
            </a:r>
          </a:p>
        </p:txBody>
      </p:sp>
    </p:spTree>
    <p:extLst>
      <p:ext uri="{BB962C8B-B14F-4D97-AF65-F5344CB8AC3E}">
        <p14:creationId xmlns:p14="http://schemas.microsoft.com/office/powerpoint/2010/main" val="359088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E223-2B0A-606B-0F6A-2DD9780E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Version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22BDD-A19C-8D4A-E428-E3EF7CAE3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92" y="1419007"/>
            <a:ext cx="6010949" cy="130754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B5903D3-7037-AC1A-298E-A0373A117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291" y="258799"/>
            <a:ext cx="3246362" cy="329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B4441-F122-57AD-D0B0-FFFFD44906E5}"/>
              </a:ext>
            </a:extLst>
          </p:cNvPr>
          <p:cNvSpPr txBox="1"/>
          <p:nvPr/>
        </p:nvSpPr>
        <p:spPr>
          <a:xfrm>
            <a:off x="845801" y="2962475"/>
            <a:ext cx="57783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every single bill version in the format of full text?</a:t>
            </a:r>
          </a:p>
          <a:p>
            <a:endParaRPr lang="en-US" dirty="0"/>
          </a:p>
          <a:p>
            <a:r>
              <a:rPr lang="en-US" dirty="0"/>
              <a:t>Version number needs to be assigned?</a:t>
            </a:r>
          </a:p>
          <a:p>
            <a:r>
              <a:rPr lang="en-US" dirty="0" err="1"/>
              <a:t>Bill_version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As amended by committee</a:t>
            </a:r>
          </a:p>
          <a:p>
            <a:pPr marL="342900" indent="-342900">
              <a:buAutoNum type="arabicPeriod"/>
            </a:pPr>
            <a:r>
              <a:rPr lang="en-US" dirty="0"/>
              <a:t>As passed by the House of Commons</a:t>
            </a:r>
          </a:p>
          <a:p>
            <a:pPr marL="342900" indent="-342900">
              <a:buAutoNum type="arabicPeriod"/>
            </a:pPr>
            <a:r>
              <a:rPr lang="en-US" dirty="0"/>
              <a:t>As passed by the House of Lords</a:t>
            </a:r>
          </a:p>
          <a:p>
            <a:pPr marL="342900" indent="-342900">
              <a:buAutoNum type="arabicPeriod"/>
            </a:pPr>
            <a:r>
              <a:rPr lang="en-US" dirty="0"/>
              <a:t>First Reading</a:t>
            </a:r>
          </a:p>
          <a:p>
            <a:pPr marL="342900" indent="-342900">
              <a:buAutoNum type="arabicPeriod"/>
            </a:pPr>
            <a:r>
              <a:rPr lang="en-US" dirty="0"/>
              <a:t>Royal Assent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C543684-5B21-F49F-6F37-0A38F0B0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35" y="3737880"/>
            <a:ext cx="3944874" cy="30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3E6E-BFEC-18AE-9C3B-042CD4E5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Event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1A3A56-38F8-184C-4DF9-18CF6E7D28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08" y="230188"/>
            <a:ext cx="32766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565745-9C0E-2EAA-2260-BFF1A38E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63" y="1968500"/>
            <a:ext cx="7772400" cy="150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2B225-6D44-E1A4-967F-29C913CD3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24" y="3514936"/>
            <a:ext cx="4572000" cy="482600"/>
          </a:xfrm>
          <a:prstGeom prst="rect">
            <a:avLst/>
          </a:prstGeom>
        </p:spPr>
      </p:pic>
      <p:pic>
        <p:nvPicPr>
          <p:cNvPr id="5" name="Picture 4" descr="A screenshot of a document&#10;&#10;Description automatically generated">
            <a:extLst>
              <a:ext uri="{FF2B5EF4-FFF2-40B4-BE49-F238E27FC236}">
                <a16:creationId xmlns:a16="http://schemas.microsoft.com/office/drawing/2014/main" id="{469691B7-EB47-BAE6-16BB-981921045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408" y="3151188"/>
            <a:ext cx="1578417" cy="3571875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3442006C-01C1-C6CC-A1A5-D934A5748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5075" y="3286125"/>
            <a:ext cx="1332001" cy="313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3BB28E-8CCD-708D-887E-4E9B456D948E}"/>
              </a:ext>
            </a:extLst>
          </p:cNvPr>
          <p:cNvSpPr txBox="1"/>
          <p:nvPr/>
        </p:nvSpPr>
        <p:spPr>
          <a:xfrm>
            <a:off x="530710" y="4475460"/>
            <a:ext cx="742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I could think of is the stages that a bill has gone through.</a:t>
            </a:r>
          </a:p>
          <a:p>
            <a:r>
              <a:rPr lang="en-US" dirty="0"/>
              <a:t>Unlike US Measure Action, the UK parliament website does not keep a record</a:t>
            </a:r>
          </a:p>
          <a:p>
            <a:r>
              <a:rPr lang="en-US" dirty="0"/>
              <a:t>As detailed as US Congress</a:t>
            </a:r>
          </a:p>
        </p:txBody>
      </p:sp>
    </p:spTree>
    <p:extLst>
      <p:ext uri="{BB962C8B-B14F-4D97-AF65-F5344CB8AC3E}">
        <p14:creationId xmlns:p14="http://schemas.microsoft.com/office/powerpoint/2010/main" val="420109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5425-21E7-51C3-8EA9-6FF14273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205196"/>
            <a:ext cx="10515600" cy="1325563"/>
          </a:xfrm>
        </p:spPr>
        <p:txBody>
          <a:bodyPr/>
          <a:lstStyle/>
          <a:p>
            <a:r>
              <a:rPr lang="en-US" dirty="0"/>
              <a:t>Oral Questions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554D1D-40F0-2AE5-5707-A7C6B386E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14" y="0"/>
            <a:ext cx="3229709" cy="34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26AF49-4E74-A59D-9AF9-5371641C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0233"/>
            <a:ext cx="5625123" cy="2935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6805C-B00B-28F3-FC42-A8F7CA6E6925}"/>
              </a:ext>
            </a:extLst>
          </p:cNvPr>
          <p:cNvSpPr txBox="1"/>
          <p:nvPr/>
        </p:nvSpPr>
        <p:spPr>
          <a:xfrm>
            <a:off x="301560" y="1592917"/>
            <a:ext cx="72528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Parliament_number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manual matching</a:t>
            </a:r>
          </a:p>
          <a:p>
            <a:r>
              <a:rPr lang="en-US" dirty="0" err="1"/>
              <a:t>Session_number</a:t>
            </a:r>
            <a:r>
              <a:rPr lang="en-US" dirty="0"/>
              <a:t>: if it is really a year long division, then it should be easy to </a:t>
            </a:r>
            <a:br>
              <a:rPr lang="en-US" dirty="0"/>
            </a:br>
            <a:r>
              <a:rPr lang="en-US" dirty="0"/>
              <a:t>find out, and we can validate using the Bill sessions</a:t>
            </a:r>
            <a:br>
              <a:rPr lang="en-US" dirty="0"/>
            </a:br>
            <a:r>
              <a:rPr lang="en-US" dirty="0" err="1"/>
              <a:t>chamber_number</a:t>
            </a:r>
            <a:r>
              <a:rPr lang="en-US" dirty="0"/>
              <a:t>: **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sitting_number</a:t>
            </a:r>
            <a:r>
              <a:rPr lang="en-US" sz="1800" dirty="0"/>
              <a:t>: we do not have it, and it seems extremely </a:t>
            </a:r>
            <a:br>
              <a:rPr lang="en-US" sz="1800" dirty="0"/>
            </a:br>
            <a:r>
              <a:rPr lang="en-US" sz="1800" dirty="0"/>
              <a:t>hard to find. My suggestion is to use date instead. </a:t>
            </a:r>
            <a:br>
              <a:rPr lang="en-US" sz="1800" dirty="0"/>
            </a:br>
            <a:r>
              <a:rPr lang="en-US" sz="1800" dirty="0"/>
              <a:t>As one sitting is strictly constrained within 1 day</a:t>
            </a:r>
            <a:br>
              <a:rPr lang="en-US" sz="1800" dirty="0"/>
            </a:br>
            <a:r>
              <a:rPr lang="en-US" sz="1800" dirty="0" err="1">
                <a:solidFill>
                  <a:srgbClr val="FF0000"/>
                </a:solidFill>
              </a:rPr>
              <a:t>speech_number</a:t>
            </a:r>
            <a:r>
              <a:rPr lang="en-US" sz="1800" dirty="0"/>
              <a:t>: no source, assign index</a:t>
            </a:r>
            <a:br>
              <a:rPr lang="en-US" sz="1800" dirty="0"/>
            </a:br>
            <a:r>
              <a:rPr lang="en-US" sz="1800" dirty="0" err="1">
                <a:solidFill>
                  <a:srgbClr val="FF0000"/>
                </a:solidFill>
              </a:rPr>
              <a:t>paragraph_number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speech date: we have it in the txt files, needs extraction</a:t>
            </a:r>
            <a:br>
              <a:rPr lang="en-US" sz="1800" dirty="0"/>
            </a:br>
            <a:r>
              <a:rPr lang="en-US" sz="1800" dirty="0" err="1">
                <a:solidFill>
                  <a:srgbClr val="FF0000"/>
                </a:solidFill>
              </a:rPr>
              <a:t>speech_type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F0318-5469-6ACE-2ED2-59F395C1E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9" y="5300205"/>
            <a:ext cx="3737526" cy="6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4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060D-30CF-EFAC-57A2-526B89FD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Division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49E734F-EF13-A53A-E42D-06A3BB2435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77" y="579131"/>
            <a:ext cx="32766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8B7AAD-BB5B-78CA-D29A-A1143E56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786" y="3429000"/>
            <a:ext cx="4179382" cy="29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7FA4-3C7D-5B80-7185-ACCAD255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Division Member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A8B72D-5CE5-DB63-6E47-B29112A5B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53" y="610881"/>
            <a:ext cx="3276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594A1DC-1CE2-776A-048A-CEA2A6A1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321" y="3320930"/>
            <a:ext cx="3952388" cy="292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7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7823-773B-5E98-DCC0-970B2EC8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744E-11F1-B40C-9DE6-D4CFEE1F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1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429</Words>
  <Application>Microsoft Macintosh PowerPoint</Application>
  <PresentationFormat>Widescreen</PresentationFormat>
  <Paragraphs>33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Chamber Sittings</vt:lpstr>
      <vt:lpstr>Understanding Sittings and Sessions</vt:lpstr>
      <vt:lpstr>Bills</vt:lpstr>
      <vt:lpstr>Bill Version</vt:lpstr>
      <vt:lpstr>Bill Event</vt:lpstr>
      <vt:lpstr>Oral Questions</vt:lpstr>
      <vt:lpstr>Common Division</vt:lpstr>
      <vt:lpstr>Common Division 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Chamber Sittings</dc:title>
  <dc:creator>Zhou, Conny</dc:creator>
  <cp:lastModifiedBy>Zhou, Conny</cp:lastModifiedBy>
  <cp:revision>7</cp:revision>
  <dcterms:created xsi:type="dcterms:W3CDTF">2024-02-16T05:40:37Z</dcterms:created>
  <dcterms:modified xsi:type="dcterms:W3CDTF">2024-02-29T03:24:12Z</dcterms:modified>
</cp:coreProperties>
</file>