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5" r:id="rId22"/>
    <p:sldId id="294" r:id="rId23"/>
    <p:sldId id="29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A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>
        <p:scale>
          <a:sx n="143" d="100"/>
          <a:sy n="143" d="100"/>
        </p:scale>
        <p:origin x="25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5DAF-4C83-4500-BE40-B854978591AC}" type="datetimeFigureOut">
              <a:rPr lang="en-US" smtClean="0"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F438-FB03-47D1-A104-1159B99106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7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5DAF-4C83-4500-BE40-B854978591AC}" type="datetimeFigureOut">
              <a:rPr lang="en-US" smtClean="0"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F438-FB03-47D1-A104-1159B99106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3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5DAF-4C83-4500-BE40-B854978591AC}" type="datetimeFigureOut">
              <a:rPr lang="en-US" smtClean="0"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F438-FB03-47D1-A104-1159B99106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5DAF-4C83-4500-BE40-B854978591AC}" type="datetimeFigureOut">
              <a:rPr lang="en-US" smtClean="0"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F438-FB03-47D1-A104-1159B99106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30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5DAF-4C83-4500-BE40-B854978591AC}" type="datetimeFigureOut">
              <a:rPr lang="en-US" smtClean="0"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F438-FB03-47D1-A104-1159B99106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0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5DAF-4C83-4500-BE40-B854978591AC}" type="datetimeFigureOut">
              <a:rPr lang="en-US" smtClean="0"/>
              <a:t>4/11/16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F438-FB03-47D1-A104-1159B99106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3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5DAF-4C83-4500-BE40-B854978591AC}" type="datetimeFigureOut">
              <a:rPr lang="en-US" smtClean="0"/>
              <a:t>4/11/16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F438-FB03-47D1-A104-1159B99106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6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5DAF-4C83-4500-BE40-B854978591AC}" type="datetimeFigureOut">
              <a:rPr lang="en-US" smtClean="0"/>
              <a:t>4/11/16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F438-FB03-47D1-A104-1159B99106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3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5DAF-4C83-4500-BE40-B854978591AC}" type="datetimeFigureOut">
              <a:rPr lang="en-US" smtClean="0"/>
              <a:t>4/11/16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F438-FB03-47D1-A104-1159B99106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16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5DAF-4C83-4500-BE40-B854978591AC}" type="datetimeFigureOut">
              <a:rPr lang="en-US" smtClean="0"/>
              <a:t>4/11/16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F438-FB03-47D1-A104-1159B99106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1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5DAF-4C83-4500-BE40-B854978591AC}" type="datetimeFigureOut">
              <a:rPr lang="en-US" smtClean="0"/>
              <a:t>4/11/16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F438-FB03-47D1-A104-1159B99106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35DAF-4C83-4500-BE40-B854978591AC}" type="datetimeFigureOut">
              <a:rPr lang="en-US" smtClean="0"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8F438-FB03-47D1-A104-1159B99106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3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ts.ucla.edu/stat/gpower/one_sample4.jpg" TargetMode="Externa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9A8FA"/>
            </a:gs>
            <a:gs pos="46000">
              <a:schemeClr val="bg1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 350 Review – Exam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Womble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9A8FA"/>
            </a:gs>
            <a:gs pos="46000">
              <a:schemeClr val="bg1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8 –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9361"/>
          </a:xfrm>
        </p:spPr>
        <p:txBody>
          <a:bodyPr/>
          <a:lstStyle/>
          <a:p>
            <a:r>
              <a:rPr lang="en-US" dirty="0" smtClean="0"/>
              <a:t>When estimating µ, remember, it is some </a:t>
            </a:r>
            <a:r>
              <a:rPr lang="en-US" i="1" dirty="0" smtClean="0"/>
              <a:t>unknown but fixed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We’re trying to estimate it with </a:t>
            </a:r>
            <a:r>
              <a:rPr lang="en-US" i="1" dirty="0" smtClean="0"/>
              <a:t>sample information</a:t>
            </a:r>
            <a:r>
              <a:rPr lang="en-US" dirty="0" smtClean="0"/>
              <a:t> (X̄, s, n…)</a:t>
            </a:r>
          </a:p>
          <a:p>
            <a:r>
              <a:rPr lang="en-US" dirty="0" smtClean="0"/>
              <a:t>So the sample (and resulting interval) is what’s random – not the true (unknown) mean µ.</a:t>
            </a:r>
          </a:p>
          <a:p>
            <a:r>
              <a:rPr lang="en-US" dirty="0"/>
              <a:t>Confidence level is based on the </a:t>
            </a:r>
            <a:r>
              <a:rPr lang="en-US" i="1" dirty="0"/>
              <a:t>process</a:t>
            </a:r>
            <a:r>
              <a:rPr lang="en-US" dirty="0"/>
              <a:t>.  If we </a:t>
            </a:r>
            <a:r>
              <a:rPr lang="en-US" dirty="0" smtClean="0"/>
              <a:t>repeated </a:t>
            </a:r>
            <a:r>
              <a:rPr lang="en-US" dirty="0"/>
              <a:t>the process of sampling </a:t>
            </a:r>
            <a:r>
              <a:rPr lang="en-US" i="1" dirty="0"/>
              <a:t>n</a:t>
            </a:r>
            <a:r>
              <a:rPr lang="en-US" dirty="0"/>
              <a:t> units and creating a 95% CI a very large number of </a:t>
            </a:r>
            <a:r>
              <a:rPr lang="en-US" dirty="0" smtClean="0"/>
              <a:t>times (with different samples), we’d </a:t>
            </a:r>
            <a:r>
              <a:rPr lang="en-US" dirty="0"/>
              <a:t>expect 95% of </a:t>
            </a:r>
            <a:r>
              <a:rPr lang="en-US" dirty="0" smtClean="0"/>
              <a:t>the intervals </a:t>
            </a:r>
            <a:r>
              <a:rPr lang="en-US" dirty="0"/>
              <a:t>to capture the true mean</a:t>
            </a:r>
            <a:r>
              <a:rPr lang="en-US" dirty="0" smtClean="0"/>
              <a:t>.</a:t>
            </a:r>
          </a:p>
          <a:p>
            <a:pPr lvl="1"/>
            <a:r>
              <a:rPr lang="en-US" i="1" dirty="0" smtClean="0"/>
              <a:t>Incorrect </a:t>
            </a:r>
            <a:r>
              <a:rPr lang="en-US" dirty="0" smtClean="0"/>
              <a:t>to say there’s a “95% chance” that a given interval contains the true mean.  Either it does or it doesn’t; we just don’t know, but the random part (the sampling) has already occurred, so this is not a “chance”/probability.</a:t>
            </a:r>
            <a:endParaRPr lang="en-US" i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2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9A8FA"/>
            </a:gs>
            <a:gs pos="46000">
              <a:schemeClr val="bg1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8 –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 for a Z confidence interval</a:t>
            </a:r>
          </a:p>
          <a:p>
            <a:pPr lvl="1"/>
            <a:r>
              <a:rPr lang="en-US" dirty="0" smtClean="0"/>
              <a:t>σ is known</a:t>
            </a:r>
          </a:p>
          <a:p>
            <a:pPr lvl="1"/>
            <a:r>
              <a:rPr lang="en-US" dirty="0" smtClean="0"/>
              <a:t>Data are from a random sample</a:t>
            </a:r>
          </a:p>
          <a:p>
            <a:pPr lvl="1"/>
            <a:r>
              <a:rPr lang="en-US" dirty="0" smtClean="0"/>
              <a:t>Underlying population is normal, AND/OR n is </a:t>
            </a:r>
            <a:r>
              <a:rPr lang="en-US" dirty="0" smtClean="0"/>
              <a:t>large   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 &gt; 30 central limit,      or n &lt; 30 but it is normal   .   Both ok</a:t>
            </a:r>
            <a:endParaRPr lang="en-US" dirty="0" smtClean="0"/>
          </a:p>
          <a:p>
            <a:r>
              <a:rPr lang="en-US" dirty="0" smtClean="0"/>
              <a:t>Assumptions for a T confidence interval</a:t>
            </a:r>
          </a:p>
          <a:p>
            <a:pPr lvl="1"/>
            <a:r>
              <a:rPr lang="en-US" dirty="0" smtClean="0"/>
              <a:t>σ is unknown (but we have </a:t>
            </a:r>
            <a:r>
              <a:rPr lang="en-US" dirty="0" smtClean="0">
                <a:solidFill>
                  <a:srgbClr val="FF0000"/>
                </a:solidFill>
              </a:rPr>
              <a:t>s from our sample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Data are from a random sample</a:t>
            </a:r>
          </a:p>
          <a:p>
            <a:pPr lvl="1"/>
            <a:r>
              <a:rPr lang="en-US" dirty="0" smtClean="0"/>
              <a:t>Underlying </a:t>
            </a:r>
            <a:r>
              <a:rPr lang="en-US" dirty="0"/>
              <a:t>population is normal, AND/OR n is </a:t>
            </a:r>
            <a:r>
              <a:rPr lang="en-US" dirty="0" smtClean="0"/>
              <a:t>large</a:t>
            </a:r>
            <a:endParaRPr lang="en-US" dirty="0"/>
          </a:p>
          <a:p>
            <a:r>
              <a:rPr lang="en-US" dirty="0" smtClean="0"/>
              <a:t>Note that conditions 2 and 3 are the same for both Z and 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9A8FA"/>
            </a:gs>
            <a:gs pos="46000">
              <a:schemeClr val="bg1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Chapters 8, 10 </a:t>
            </a:r>
            <a:r>
              <a:rPr lang="en-US" dirty="0"/>
              <a:t>–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9429"/>
            <a:ext cx="10515600" cy="308753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Know the formulas</a:t>
            </a:r>
          </a:p>
          <a:p>
            <a:r>
              <a:rPr lang="en-US" dirty="0" smtClean="0"/>
              <a:t>Two-sample:  when to use independent vs paired?</a:t>
            </a:r>
          </a:p>
          <a:p>
            <a:pPr lvl="1"/>
            <a:r>
              <a:rPr lang="en-US" dirty="0" smtClean="0"/>
              <a:t>Paired only if there is some </a:t>
            </a:r>
            <a:r>
              <a:rPr lang="en-US" dirty="0" smtClean="0">
                <a:solidFill>
                  <a:srgbClr val="FF0000"/>
                </a:solidFill>
              </a:rPr>
              <a:t>common characteristic tying the observations together</a:t>
            </a:r>
            <a:r>
              <a:rPr lang="en-US" dirty="0" smtClean="0"/>
              <a:t> (before and after score for the same person; husband and wife; older and younger sibling; etc...)  There is 1:1 correspondence.</a:t>
            </a:r>
          </a:p>
          <a:p>
            <a:pPr lvl="1"/>
            <a:r>
              <a:rPr lang="en-US" dirty="0" smtClean="0"/>
              <a:t>With paired, looking at the </a:t>
            </a:r>
            <a:r>
              <a:rPr lang="en-US" i="1" dirty="0" smtClean="0">
                <a:solidFill>
                  <a:srgbClr val="FF0000"/>
                </a:solidFill>
              </a:rPr>
              <a:t>mean of the </a:t>
            </a:r>
            <a:r>
              <a:rPr lang="en-US" i="1" dirty="0" smtClean="0">
                <a:solidFill>
                  <a:srgbClr val="FF0000"/>
                </a:solidFill>
              </a:rPr>
              <a:t>differences  (d-bar)</a:t>
            </a:r>
            <a:r>
              <a:rPr lang="en-US" i="1" dirty="0" smtClean="0"/>
              <a:t>.  </a:t>
            </a:r>
          </a:p>
          <a:p>
            <a:pPr lvl="1"/>
            <a:r>
              <a:rPr lang="en-US" dirty="0" smtClean="0"/>
              <a:t>With </a:t>
            </a:r>
            <a:r>
              <a:rPr lang="en-US" dirty="0" smtClean="0"/>
              <a:t>independent, looking at the </a:t>
            </a:r>
            <a:r>
              <a:rPr lang="en-US" i="1" dirty="0" smtClean="0">
                <a:solidFill>
                  <a:srgbClr val="FF0000"/>
                </a:solidFill>
              </a:rPr>
              <a:t>difference between the means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 alpha/2: two sided.     Greater: one-side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2 sample: z or t, z does not have </a:t>
            </a:r>
            <a:r>
              <a:rPr lang="en-US" dirty="0" err="1" smtClean="0">
                <a:solidFill>
                  <a:srgbClr val="FF0000"/>
                </a:solidFill>
              </a:rPr>
              <a:t>df</a:t>
            </a:r>
            <a:r>
              <a:rPr lang="en-US" dirty="0" smtClean="0">
                <a:solidFill>
                  <a:srgbClr val="FF0000"/>
                </a:solidFill>
              </a:rPr>
              <a:t>, with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igma. T does have </a:t>
            </a:r>
            <a:r>
              <a:rPr lang="en-US" dirty="0" err="1" smtClean="0">
                <a:solidFill>
                  <a:srgbClr val="FF0000"/>
                </a:solidFill>
              </a:rPr>
              <a:t>df</a:t>
            </a:r>
            <a:r>
              <a:rPr lang="en-US" dirty="0" smtClean="0">
                <a:solidFill>
                  <a:srgbClr val="FF0000"/>
                </a:solidFill>
              </a:rPr>
              <a:t>, with s.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288"/>
          <a:stretch/>
        </p:blipFill>
        <p:spPr>
          <a:xfrm>
            <a:off x="785812" y="1651247"/>
            <a:ext cx="10620375" cy="136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3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9A8FA"/>
            </a:gs>
            <a:gs pos="46000">
              <a:schemeClr val="bg1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71"/>
            <a:ext cx="10515600" cy="1325563"/>
          </a:xfrm>
        </p:spPr>
        <p:txBody>
          <a:bodyPr/>
          <a:lstStyle/>
          <a:p>
            <a:r>
              <a:rPr lang="en-US" dirty="0" smtClean="0"/>
              <a:t>Chapters 8, 10 </a:t>
            </a:r>
            <a:r>
              <a:rPr lang="en-US" dirty="0"/>
              <a:t>–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694"/>
            <a:ext cx="10515600" cy="5384306"/>
          </a:xfrm>
        </p:spPr>
        <p:txBody>
          <a:bodyPr>
            <a:normAutofit/>
          </a:bodyPr>
          <a:lstStyle/>
          <a:p>
            <a:r>
              <a:rPr lang="en-US" dirty="0" smtClean="0"/>
              <a:t>Interpret:  “We </a:t>
            </a:r>
            <a:r>
              <a:rPr lang="en-US" dirty="0"/>
              <a:t>are 95% (C%) confident that the population (true) mean of […] falls in the interval (a,b</a:t>
            </a:r>
            <a:r>
              <a:rPr lang="en-US" dirty="0" smtClean="0"/>
              <a:t>)” (or “is </a:t>
            </a:r>
            <a:r>
              <a:rPr lang="en-US" dirty="0"/>
              <a:t>between a and </a:t>
            </a:r>
            <a:r>
              <a:rPr lang="en-US" dirty="0" smtClean="0"/>
              <a:t>b”).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smtClean="0"/>
              <a:t>“We </a:t>
            </a:r>
            <a:r>
              <a:rPr lang="en-US" dirty="0"/>
              <a:t>are </a:t>
            </a:r>
            <a:r>
              <a:rPr lang="en-US" u="sng" dirty="0"/>
              <a:t>95% confident</a:t>
            </a:r>
            <a:r>
              <a:rPr lang="en-US" dirty="0"/>
              <a:t> that the </a:t>
            </a:r>
            <a:r>
              <a:rPr lang="en-US" u="sng" dirty="0"/>
              <a:t>population (true) mean</a:t>
            </a:r>
            <a:r>
              <a:rPr lang="en-US" dirty="0"/>
              <a:t> </a:t>
            </a:r>
            <a:r>
              <a:rPr lang="en-US" u="sng" dirty="0"/>
              <a:t>yield of this type of corn</a:t>
            </a:r>
            <a:r>
              <a:rPr lang="en-US" dirty="0"/>
              <a:t> falls in the interval </a:t>
            </a:r>
            <a:r>
              <a:rPr lang="en-US" u="sng" dirty="0"/>
              <a:t>(121.4, 126.2</a:t>
            </a:r>
            <a:r>
              <a:rPr lang="en-US" u="sng" dirty="0" smtClean="0"/>
              <a:t>)</a:t>
            </a:r>
            <a:r>
              <a:rPr lang="en-US" dirty="0" smtClean="0"/>
              <a:t>” (or “is </a:t>
            </a:r>
            <a:r>
              <a:rPr lang="en-US" dirty="0"/>
              <a:t>between 121.4 and 126.2 </a:t>
            </a:r>
            <a:r>
              <a:rPr lang="en-US" dirty="0" smtClean="0"/>
              <a:t>bushels”).</a:t>
            </a:r>
          </a:p>
          <a:p>
            <a:r>
              <a:rPr lang="en-US" dirty="0" smtClean="0"/>
              <a:t>So</a:t>
            </a:r>
            <a:r>
              <a:rPr lang="en-US" dirty="0"/>
              <a:t>, to emphasize, include:</a:t>
            </a:r>
          </a:p>
          <a:p>
            <a:pPr lvl="1"/>
            <a:r>
              <a:rPr lang="en-US" dirty="0" smtClean="0"/>
              <a:t>Confidence </a:t>
            </a:r>
            <a:r>
              <a:rPr lang="en-US" dirty="0"/>
              <a:t>Level </a:t>
            </a:r>
            <a:r>
              <a:rPr lang="en-US" dirty="0" smtClean="0"/>
              <a:t>(“95%”)</a:t>
            </a:r>
            <a:endParaRPr lang="en-US" dirty="0"/>
          </a:p>
          <a:p>
            <a:pPr lvl="1"/>
            <a:r>
              <a:rPr lang="en-US" dirty="0" smtClean="0"/>
              <a:t>“Population mean” </a:t>
            </a:r>
            <a:r>
              <a:rPr lang="en-US" dirty="0"/>
              <a:t>(or </a:t>
            </a:r>
            <a:r>
              <a:rPr lang="en-US" dirty="0" smtClean="0"/>
              <a:t>“true mean”)</a:t>
            </a:r>
            <a:endParaRPr lang="en-US" dirty="0"/>
          </a:p>
          <a:p>
            <a:pPr lvl="1"/>
            <a:r>
              <a:rPr lang="en-US" dirty="0" smtClean="0"/>
              <a:t>What </a:t>
            </a:r>
            <a:r>
              <a:rPr lang="en-US" dirty="0"/>
              <a:t>it's the mean </a:t>
            </a:r>
            <a:r>
              <a:rPr lang="en-US" i="1" dirty="0"/>
              <a:t>of </a:t>
            </a:r>
            <a:r>
              <a:rPr lang="en-US" dirty="0"/>
              <a:t>(context</a:t>
            </a:r>
            <a:r>
              <a:rPr lang="en-US" dirty="0" smtClean="0"/>
              <a:t>) (“this type of corn”)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actual interval (don't just say </a:t>
            </a:r>
            <a:r>
              <a:rPr lang="en-US" dirty="0" smtClean="0"/>
              <a:t>“the </a:t>
            </a:r>
            <a:r>
              <a:rPr lang="en-US" dirty="0"/>
              <a:t>interval above</a:t>
            </a:r>
            <a:r>
              <a:rPr lang="en-US" dirty="0" smtClean="0"/>
              <a:t>,” </a:t>
            </a:r>
            <a:r>
              <a:rPr lang="en-US" dirty="0"/>
              <a:t>for example, actually state it</a:t>
            </a:r>
            <a:r>
              <a:rPr lang="en-US" dirty="0" smtClean="0"/>
              <a:t>) (“between 121.4 and 126.2 bushels”)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76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9A8FA"/>
            </a:gs>
            <a:gs pos="46000">
              <a:schemeClr val="bg1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Chapters 8, 10 </a:t>
            </a:r>
            <a:r>
              <a:rPr lang="en-US" dirty="0"/>
              <a:t>– </a:t>
            </a:r>
            <a:r>
              <a:rPr lang="en-US" dirty="0" smtClean="0"/>
              <a:t>Confidence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Confidence </a:t>
            </a:r>
            <a:r>
              <a:rPr lang="en-US" i="1" dirty="0" smtClean="0"/>
              <a:t>intervals</a:t>
            </a:r>
            <a:r>
              <a:rPr lang="en-US" dirty="0" smtClean="0"/>
              <a:t> are two-sided.  </a:t>
            </a:r>
            <a:r>
              <a:rPr lang="en-US" dirty="0" smtClean="0">
                <a:solidFill>
                  <a:srgbClr val="FF0000"/>
                </a:solidFill>
              </a:rPr>
              <a:t>There are also one-sided confidence </a:t>
            </a:r>
            <a:r>
              <a:rPr lang="en-US" i="1" dirty="0" smtClean="0">
                <a:solidFill>
                  <a:srgbClr val="FF0000"/>
                </a:solidFill>
              </a:rPr>
              <a:t>bounds</a:t>
            </a:r>
            <a:r>
              <a:rPr lang="en-US" i="1" dirty="0" smtClean="0"/>
              <a:t>.</a:t>
            </a:r>
            <a:br>
              <a:rPr lang="en-US" i="1" dirty="0" smtClean="0"/>
            </a:br>
            <a:endParaRPr lang="en-US" i="1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Note that instead of using z</a:t>
            </a:r>
            <a:r>
              <a:rPr lang="en-US" baseline="-25000" dirty="0" smtClean="0">
                <a:solidFill>
                  <a:srgbClr val="FF0000"/>
                </a:solidFill>
              </a:rPr>
              <a:t>α/2</a:t>
            </a:r>
            <a:r>
              <a:rPr lang="en-US" dirty="0" smtClean="0">
                <a:solidFill>
                  <a:srgbClr val="FF0000"/>
                </a:solidFill>
              </a:rPr>
              <a:t>, z</a:t>
            </a:r>
            <a:r>
              <a:rPr lang="en-US" baseline="-25000" dirty="0" smtClean="0">
                <a:solidFill>
                  <a:srgbClr val="FF0000"/>
                </a:solidFill>
              </a:rPr>
              <a:t>α</a:t>
            </a:r>
            <a:r>
              <a:rPr lang="en-US" dirty="0" smtClean="0">
                <a:solidFill>
                  <a:srgbClr val="FF0000"/>
                </a:solidFill>
              </a:rPr>
              <a:t> is used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Also note that those are just the formulas for the Z confidence bounds.  (T bounds follow same pattern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Sample </a:t>
            </a:r>
            <a:r>
              <a:rPr lang="en-US" dirty="0" smtClean="0"/>
              <a:t>size calculations: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𝑡’</a:t>
            </a:r>
            <a:r>
              <a:rPr lang="en-US" baseline="-25000" dirty="0" smtClean="0"/>
              <a:t>𝛼</a:t>
            </a:r>
            <a:r>
              <a:rPr lang="en-US" baseline="-25000" dirty="0"/>
              <a:t>⁄2,𝑛−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is calculated for the preliminary study (the study that obtained s</a:t>
            </a:r>
            <a:r>
              <a:rPr lang="en-US" dirty="0" smtClean="0"/>
              <a:t>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N round up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Degree of round down( </a:t>
            </a:r>
            <a:r>
              <a:rPr lang="en-US" altLang="zh-CN" dirty="0" smtClean="0">
                <a:solidFill>
                  <a:srgbClr val="FF0000"/>
                </a:solidFill>
              </a:rPr>
              <a:t>assuming less info)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172"/>
          <a:stretch/>
        </p:blipFill>
        <p:spPr>
          <a:xfrm>
            <a:off x="4219575" y="2210535"/>
            <a:ext cx="3752850" cy="8309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4979" b="-1"/>
          <a:stretch/>
        </p:blipFill>
        <p:spPr>
          <a:xfrm>
            <a:off x="4770684" y="4421081"/>
            <a:ext cx="4124325" cy="100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4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9A8FA"/>
            </a:gs>
            <a:gs pos="46000">
              <a:schemeClr val="bg1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Chapters 9, 10 </a:t>
            </a:r>
            <a:r>
              <a:rPr lang="en-US" dirty="0"/>
              <a:t>– </a:t>
            </a:r>
            <a:r>
              <a:rPr lang="en-US" dirty="0" smtClean="0"/>
              <a:t>Hypothesis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Be able to use the 4 steps in hypothesis testing:</a:t>
            </a:r>
          </a:p>
          <a:p>
            <a:pPr lvl="1"/>
            <a:r>
              <a:rPr lang="en-US" dirty="0"/>
              <a:t>1. Identify the parameter(s) of interest and describe it (them) in the context of the </a:t>
            </a:r>
            <a:r>
              <a:rPr lang="en-US" dirty="0" smtClean="0"/>
              <a:t>problem situation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2. State the Hypotheses.</a:t>
            </a:r>
          </a:p>
          <a:p>
            <a:pPr lvl="1"/>
            <a:r>
              <a:rPr lang="en-US" dirty="0"/>
              <a:t>3. Calculate the appropriate test statistic, df (if necessary), find the P-value (for z tests, </a:t>
            </a:r>
            <a:r>
              <a:rPr lang="en-US" dirty="0" smtClean="0"/>
              <a:t>you will </a:t>
            </a:r>
            <a:r>
              <a:rPr lang="en-US" dirty="0"/>
              <a:t>need to be able to calculate this, for t tests, the value will be provided</a:t>
            </a:r>
            <a:r>
              <a:rPr lang="en-US" dirty="0" smtClean="0"/>
              <a:t>.)</a:t>
            </a:r>
          </a:p>
          <a:p>
            <a:pPr lvl="1"/>
            <a:r>
              <a:rPr lang="en-US" dirty="0" smtClean="0"/>
              <a:t>4</a:t>
            </a:r>
            <a:r>
              <a:rPr lang="en-US" dirty="0"/>
              <a:t>. Decision, reason for your decision including numbers, conclusion in the problem </a:t>
            </a:r>
            <a:r>
              <a:rPr lang="en-US" dirty="0" smtClean="0"/>
              <a:t>context.</a:t>
            </a:r>
          </a:p>
          <a:p>
            <a:pPr lvl="1" indent="401638">
              <a:spcBef>
                <a:spcPts val="0"/>
              </a:spcBef>
            </a:pPr>
            <a:r>
              <a:rPr lang="en-US" dirty="0"/>
              <a:t>Reject H</a:t>
            </a:r>
            <a:r>
              <a:rPr lang="en-US" baseline="-25000" dirty="0"/>
              <a:t>0</a:t>
            </a:r>
            <a:r>
              <a:rPr lang="en-US" dirty="0"/>
              <a:t> or fail to reject H</a:t>
            </a:r>
            <a:r>
              <a:rPr lang="en-US" baseline="-25000" dirty="0"/>
              <a:t>0</a:t>
            </a:r>
            <a:r>
              <a:rPr lang="en-US" dirty="0"/>
              <a:t> and why</a:t>
            </a:r>
            <a:r>
              <a:rPr lang="en-US" dirty="0" smtClean="0"/>
              <a:t>.</a:t>
            </a:r>
            <a:endParaRPr lang="en-US" dirty="0"/>
          </a:p>
          <a:p>
            <a:pPr lvl="1" indent="404813">
              <a:spcBef>
                <a:spcPts val="0"/>
              </a:spcBef>
              <a:tabLst>
                <a:tab pos="795338" algn="l"/>
              </a:tabLst>
            </a:pPr>
            <a:r>
              <a:rPr lang="en-US" dirty="0"/>
              <a:t>The data </a:t>
            </a:r>
            <a:r>
              <a:rPr lang="en-US" dirty="0">
                <a:solidFill>
                  <a:srgbClr val="FF0000"/>
                </a:solidFill>
              </a:rPr>
              <a:t>[does or might] [not] </a:t>
            </a:r>
            <a:r>
              <a:rPr lang="en-US" dirty="0"/>
              <a:t>give </a:t>
            </a:r>
            <a:r>
              <a:rPr lang="en-US" dirty="0">
                <a:solidFill>
                  <a:srgbClr val="FF0000"/>
                </a:solidFill>
              </a:rPr>
              <a:t>[strong] </a:t>
            </a:r>
            <a:r>
              <a:rPr lang="en-US" dirty="0" smtClean="0"/>
              <a:t>support </a:t>
            </a:r>
            <a:r>
              <a:rPr lang="en-US" dirty="0"/>
              <a:t>(P-value = </a:t>
            </a:r>
            <a:r>
              <a:rPr lang="en-US" dirty="0">
                <a:solidFill>
                  <a:srgbClr val="FF0000"/>
                </a:solidFill>
              </a:rPr>
              <a:t>[value]</a:t>
            </a:r>
            <a:r>
              <a:rPr lang="en-US" dirty="0"/>
              <a:t>) to the claim that </a:t>
            </a:r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[statement of H</a:t>
            </a:r>
            <a:r>
              <a:rPr lang="en-US" baseline="-25000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in words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r>
              <a:rPr lang="en-US" dirty="0" smtClean="0"/>
              <a:t>.</a:t>
            </a:r>
          </a:p>
          <a:p>
            <a:pPr lvl="2" indent="404813">
              <a:spcBef>
                <a:spcPts val="0"/>
              </a:spcBef>
              <a:tabLst>
                <a:tab pos="795338" algn="l"/>
              </a:tabLst>
            </a:pPr>
            <a:r>
              <a:rPr lang="en-US" dirty="0" smtClean="0"/>
              <a:t>“The data gives strong support (p=0.001) to the claim that this medicine helps lower cholesterol.”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2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9A8FA"/>
            </a:gs>
            <a:gs pos="46000">
              <a:schemeClr val="bg1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Chapters 9, 10 </a:t>
            </a:r>
            <a:r>
              <a:rPr lang="en-US" dirty="0"/>
              <a:t>– </a:t>
            </a:r>
            <a:r>
              <a:rPr lang="en-US" dirty="0" smtClean="0"/>
              <a:t>Hypothesis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Test Statistic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437"/>
          <a:stretch/>
        </p:blipFill>
        <p:spPr>
          <a:xfrm>
            <a:off x="2085975" y="2219416"/>
            <a:ext cx="8020050" cy="189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4250752"/>
            <a:ext cx="96393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7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9A8FA"/>
            </a:gs>
            <a:gs pos="46000">
              <a:schemeClr val="bg1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Chapters 9, 10 </a:t>
            </a:r>
            <a:r>
              <a:rPr lang="en-US" dirty="0"/>
              <a:t>– </a:t>
            </a:r>
            <a:r>
              <a:rPr lang="en-US" dirty="0" smtClean="0"/>
              <a:t>Hypothesis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P-value:  the probability of obtaining a result </a:t>
            </a:r>
            <a:r>
              <a:rPr lang="en-US" i="1" dirty="0" smtClean="0"/>
              <a:t>at least as extreme </a:t>
            </a:r>
            <a:r>
              <a:rPr lang="en-US" dirty="0" smtClean="0"/>
              <a:t>(in the direction(s) of the alternative hypothesis) as the one observed, if H</a:t>
            </a:r>
            <a:r>
              <a:rPr lang="en-US" baseline="-25000" dirty="0" smtClean="0"/>
              <a:t>0</a:t>
            </a:r>
            <a:r>
              <a:rPr lang="en-US" dirty="0" smtClean="0"/>
              <a:t> were true.  (How strong is our evidence against H</a:t>
            </a:r>
            <a:r>
              <a:rPr lang="en-US" baseline="-25000" dirty="0" smtClean="0"/>
              <a:t>0</a:t>
            </a:r>
            <a:r>
              <a:rPr lang="en-US" dirty="0" smtClean="0"/>
              <a:t>?)</a:t>
            </a:r>
          </a:p>
          <a:p>
            <a:r>
              <a:rPr lang="en-US" dirty="0" smtClean="0"/>
              <a:t>Lower = more significant (stronger).  Reject if p &lt; α.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2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258"/>
          <a:stretch/>
        </p:blipFill>
        <p:spPr>
          <a:xfrm>
            <a:off x="640995" y="3719741"/>
            <a:ext cx="10963275" cy="133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9A8FA"/>
            </a:gs>
            <a:gs pos="46000">
              <a:schemeClr val="bg1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Chapters 9, 10 </a:t>
            </a:r>
            <a:r>
              <a:rPr lang="en-US" dirty="0"/>
              <a:t>– </a:t>
            </a:r>
            <a:r>
              <a:rPr lang="en-US" dirty="0" smtClean="0"/>
              <a:t>Hypothesis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Type I error:  when we </a:t>
            </a:r>
            <a:r>
              <a:rPr lang="en-US" i="1" dirty="0" smtClean="0"/>
              <a:t>incorrectly reject H</a:t>
            </a:r>
            <a:r>
              <a:rPr lang="en-US" i="1" baseline="-25000" dirty="0" smtClean="0"/>
              <a:t>0</a:t>
            </a:r>
            <a:r>
              <a:rPr lang="en-US" i="1" dirty="0" smtClean="0"/>
              <a:t> </a:t>
            </a:r>
            <a:r>
              <a:rPr lang="en-US" dirty="0" smtClean="0"/>
              <a:t>(H</a:t>
            </a:r>
            <a:r>
              <a:rPr lang="en-US" baseline="-25000" dirty="0" smtClean="0"/>
              <a:t>0</a:t>
            </a:r>
            <a:r>
              <a:rPr lang="en-US" dirty="0" smtClean="0"/>
              <a:t> was really true)</a:t>
            </a:r>
          </a:p>
          <a:p>
            <a:pPr lvl="1"/>
            <a:r>
              <a:rPr lang="en-US" dirty="0" smtClean="0"/>
              <a:t>Probability of this is α</a:t>
            </a:r>
          </a:p>
          <a:p>
            <a:r>
              <a:rPr lang="en-US" dirty="0" smtClean="0"/>
              <a:t>Type II error:  when we </a:t>
            </a:r>
            <a:r>
              <a:rPr lang="en-US" i="1" dirty="0" smtClean="0"/>
              <a:t>incorrectly fail to reject H</a:t>
            </a:r>
            <a:r>
              <a:rPr lang="en-US" i="1" baseline="-25000" dirty="0" smtClean="0"/>
              <a:t>0</a:t>
            </a:r>
            <a:r>
              <a:rPr lang="en-US" i="1" dirty="0" smtClean="0"/>
              <a:t> </a:t>
            </a:r>
            <a:r>
              <a:rPr lang="en-US" dirty="0" smtClean="0"/>
              <a:t>(H</a:t>
            </a:r>
            <a:r>
              <a:rPr lang="en-US" baseline="-25000" dirty="0" smtClean="0"/>
              <a:t>0</a:t>
            </a:r>
            <a:r>
              <a:rPr lang="en-US" dirty="0" smtClean="0"/>
              <a:t> was really false)</a:t>
            </a:r>
          </a:p>
          <a:p>
            <a:pPr lvl="1"/>
            <a:r>
              <a:rPr lang="en-US" dirty="0" smtClean="0"/>
              <a:t>Probability of this is ß</a:t>
            </a:r>
          </a:p>
          <a:p>
            <a:pPr lvl="1"/>
            <a:r>
              <a:rPr lang="en-US" dirty="0" smtClean="0"/>
              <a:t>Power is 1 – ß:  probability that we </a:t>
            </a:r>
            <a:r>
              <a:rPr lang="en-US" i="1" dirty="0" smtClean="0"/>
              <a:t>correctly reject H</a:t>
            </a:r>
            <a:r>
              <a:rPr lang="en-US" i="1" baseline="-25000" dirty="0" smtClean="0"/>
              <a:t>0</a:t>
            </a:r>
            <a:r>
              <a:rPr lang="en-US" i="1" dirty="0" smtClean="0"/>
              <a:t> </a:t>
            </a:r>
            <a:r>
              <a:rPr lang="en-US" dirty="0" smtClean="0"/>
              <a:t>for a given alternative value of µ.</a:t>
            </a:r>
          </a:p>
          <a:p>
            <a:pPr lvl="1"/>
            <a:r>
              <a:rPr lang="en-US" dirty="0" smtClean="0"/>
              <a:t>How to increase power?  All the same things that give you a narrower CI:</a:t>
            </a:r>
          </a:p>
          <a:p>
            <a:pPr lvl="2"/>
            <a:r>
              <a:rPr lang="en-US" dirty="0" smtClean="0"/>
              <a:t>Larger sample size</a:t>
            </a:r>
          </a:p>
          <a:p>
            <a:pPr lvl="2"/>
            <a:r>
              <a:rPr lang="en-US" dirty="0" smtClean="0"/>
              <a:t>Lower standard deviation</a:t>
            </a:r>
          </a:p>
          <a:p>
            <a:pPr lvl="2"/>
            <a:r>
              <a:rPr lang="en-US" dirty="0" smtClean="0"/>
              <a:t>Higher α (less significant; lower confidence level)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64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9A8FA"/>
            </a:gs>
            <a:gs pos="46000">
              <a:schemeClr val="bg1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Chapters 9, 10 </a:t>
            </a:r>
            <a:r>
              <a:rPr lang="en-US" dirty="0"/>
              <a:t>– </a:t>
            </a:r>
            <a:r>
              <a:rPr lang="en-US" dirty="0" smtClean="0"/>
              <a:t>Hypothesis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/>
          </a:bodyPr>
          <a:lstStyle/>
          <a:p>
            <a:r>
              <a:rPr lang="en-US" dirty="0" smtClean="0"/>
              <a:t>Power Illustrated:  </a:t>
            </a:r>
            <a:r>
              <a:rPr lang="en-US" sz="2000" dirty="0" smtClean="0"/>
              <a:t>(source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www.ats.ucla.edu/stat/gpower/one_sample4.jpg</a:t>
            </a:r>
            <a:r>
              <a:rPr lang="en-US" sz="2000" dirty="0" smtClean="0"/>
              <a:t>)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Red (left) curve represents distribution under H</a:t>
            </a:r>
            <a:r>
              <a:rPr lang="en-US" baseline="-25000" dirty="0" smtClean="0"/>
              <a:t>0</a:t>
            </a:r>
            <a:endParaRPr lang="en-US" dirty="0" smtClean="0"/>
          </a:p>
          <a:p>
            <a:r>
              <a:rPr lang="en-US" dirty="0" smtClean="0"/>
              <a:t>Blue (right) curve represents distribution under H</a:t>
            </a:r>
            <a:r>
              <a:rPr lang="en-US" baseline="-25000" dirty="0" smtClean="0"/>
              <a:t>a</a:t>
            </a:r>
            <a:endParaRPr lang="en-US" dirty="0" smtClean="0"/>
          </a:p>
          <a:p>
            <a:r>
              <a:rPr lang="en-US" dirty="0" smtClean="0"/>
              <a:t>Power is the non-shaded area under the blue (right) curve</a:t>
            </a:r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8569"/>
          <a:stretch/>
        </p:blipFill>
        <p:spPr>
          <a:xfrm>
            <a:off x="2066925" y="2396969"/>
            <a:ext cx="8058150" cy="286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3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9A8FA"/>
            </a:gs>
            <a:gs pos="46000">
              <a:schemeClr val="bg1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Observational Study vs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Observational Study:  nothing is deliberately changed/manipulated, just observed.  (Like a survey or interview scenario)</a:t>
            </a:r>
          </a:p>
          <a:p>
            <a:r>
              <a:rPr lang="en-US" dirty="0" smtClean="0"/>
              <a:t>Experiment:  Has a treatment that’s applied to the subjects to measure the impact on some response variable</a:t>
            </a:r>
          </a:p>
          <a:p>
            <a:pPr lvl="1"/>
            <a:r>
              <a:rPr lang="en-US" dirty="0" smtClean="0"/>
              <a:t>Three principles of good experimental design</a:t>
            </a:r>
          </a:p>
          <a:p>
            <a:pPr lvl="2"/>
            <a:r>
              <a:rPr lang="en-US" dirty="0" smtClean="0"/>
              <a:t>Control</a:t>
            </a:r>
          </a:p>
          <a:p>
            <a:pPr lvl="2"/>
            <a:r>
              <a:rPr lang="en-US" dirty="0" smtClean="0"/>
              <a:t>Randomization</a:t>
            </a:r>
          </a:p>
          <a:p>
            <a:pPr lvl="2"/>
            <a:r>
              <a:rPr lang="en-US" dirty="0" smtClean="0"/>
              <a:t>Replication</a:t>
            </a:r>
          </a:p>
          <a:p>
            <a:r>
              <a:rPr lang="en-US" dirty="0" smtClean="0"/>
              <a:t>Anecdotal Evidence:  A story, personal experience, not scientifically valid (usually memorable because it’s unusual)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09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9A8FA"/>
            </a:gs>
            <a:gs pos="46000">
              <a:schemeClr val="bg1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11 –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/>
          </a:bodyPr>
          <a:lstStyle/>
          <a:p>
            <a:r>
              <a:rPr lang="en-US" dirty="0" smtClean="0"/>
              <a:t>Conceptually, a test to see if the </a:t>
            </a:r>
            <a:r>
              <a:rPr lang="en-US" dirty="0" smtClean="0">
                <a:solidFill>
                  <a:srgbClr val="FF0000"/>
                </a:solidFill>
              </a:rPr>
              <a:t>variance </a:t>
            </a:r>
            <a:r>
              <a:rPr lang="en-US" i="1" dirty="0" smtClean="0">
                <a:solidFill>
                  <a:srgbClr val="FF0000"/>
                </a:solidFill>
              </a:rPr>
              <a:t>between </a:t>
            </a:r>
            <a:r>
              <a:rPr lang="en-US" dirty="0" smtClean="0">
                <a:solidFill>
                  <a:srgbClr val="FF0000"/>
                </a:solidFill>
              </a:rPr>
              <a:t>the groups is greater than the variance </a:t>
            </a:r>
            <a:r>
              <a:rPr lang="en-US" i="1" dirty="0" smtClean="0">
                <a:solidFill>
                  <a:srgbClr val="FF0000"/>
                </a:solidFill>
              </a:rPr>
              <a:t>within </a:t>
            </a:r>
            <a:r>
              <a:rPr lang="en-US" dirty="0" smtClean="0">
                <a:solidFill>
                  <a:srgbClr val="FF0000"/>
                </a:solidFill>
              </a:rPr>
              <a:t>the groups</a:t>
            </a:r>
          </a:p>
          <a:p>
            <a:r>
              <a:rPr lang="en-US" dirty="0" smtClean="0"/>
              <a:t>ANOVA Assumptions:</a:t>
            </a:r>
          </a:p>
          <a:p>
            <a:pPr lvl="1"/>
            <a:r>
              <a:rPr lang="en-US" dirty="0" smtClean="0"/>
              <a:t>Each population is Normally distributed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 population variances are </a:t>
            </a:r>
            <a:r>
              <a:rPr lang="en-US" dirty="0" smtClean="0">
                <a:solidFill>
                  <a:srgbClr val="FF0000"/>
                </a:solidFill>
              </a:rPr>
              <a:t>equal ( max </a:t>
            </a:r>
            <a:r>
              <a:rPr lang="en-US" dirty="0" err="1" smtClean="0">
                <a:solidFill>
                  <a:srgbClr val="FF0000"/>
                </a:solidFill>
              </a:rPr>
              <a:t>std</a:t>
            </a:r>
            <a:r>
              <a:rPr lang="en-US" dirty="0" smtClean="0">
                <a:solidFill>
                  <a:srgbClr val="FF0000"/>
                </a:solidFill>
              </a:rPr>
              <a:t> / min </a:t>
            </a:r>
            <a:r>
              <a:rPr lang="en-US" dirty="0" err="1" smtClean="0">
                <a:solidFill>
                  <a:srgbClr val="FF0000"/>
                </a:solidFill>
              </a:rPr>
              <a:t>std</a:t>
            </a:r>
            <a:r>
              <a:rPr lang="en-US" dirty="0" smtClean="0">
                <a:solidFill>
                  <a:srgbClr val="FF0000"/>
                </a:solidFill>
              </a:rPr>
              <a:t> &lt; 2 )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The samples are selected randomly and independently from each population</a:t>
            </a:r>
          </a:p>
          <a:p>
            <a:r>
              <a:rPr lang="en-US" dirty="0" smtClean="0"/>
              <a:t>For the equal variances assumption:  </a:t>
            </a:r>
            <a:r>
              <a:rPr lang="en-US" dirty="0" smtClean="0">
                <a:solidFill>
                  <a:srgbClr val="FF0000"/>
                </a:solidFill>
              </a:rPr>
              <a:t>Look at the ratio of the </a:t>
            </a:r>
            <a:r>
              <a:rPr lang="en-US" i="1" dirty="0" smtClean="0">
                <a:solidFill>
                  <a:srgbClr val="FF0000"/>
                </a:solidFill>
              </a:rPr>
              <a:t>largest </a:t>
            </a:r>
            <a:r>
              <a:rPr lang="en-US" dirty="0" smtClean="0">
                <a:solidFill>
                  <a:srgbClr val="FF0000"/>
                </a:solidFill>
              </a:rPr>
              <a:t>standard deviation to the </a:t>
            </a:r>
            <a:r>
              <a:rPr lang="en-US" i="1" dirty="0" smtClean="0">
                <a:solidFill>
                  <a:srgbClr val="FF0000"/>
                </a:solidFill>
              </a:rPr>
              <a:t>smallest</a:t>
            </a:r>
            <a:r>
              <a:rPr lang="en-US" dirty="0" smtClean="0">
                <a:solidFill>
                  <a:srgbClr val="FF0000"/>
                </a:solidFill>
              </a:rPr>
              <a:t>.  As long as it’s no greater than 2, </a:t>
            </a:r>
            <a:r>
              <a:rPr lang="en-US" dirty="0" smtClean="0"/>
              <a:t>the assumption is not considered violated.</a:t>
            </a:r>
          </a:p>
          <a:p>
            <a:r>
              <a:rPr lang="en-US" dirty="0" smtClean="0"/>
              <a:t>Know your ANOVA table / how to fill it in </a:t>
            </a:r>
            <a:r>
              <a:rPr lang="en-US" dirty="0" smtClean="0">
                <a:solidFill>
                  <a:srgbClr val="FF0000"/>
                </a:solidFill>
              </a:rPr>
              <a:t>(see review packet; see HW 10 solutions, problem 4b)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75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9A8FA"/>
            </a:gs>
            <a:gs pos="46000">
              <a:schemeClr val="bg1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11 –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/>
          </a:bodyPr>
          <a:lstStyle/>
          <a:p>
            <a:r>
              <a:rPr lang="en-US" dirty="0" smtClean="0"/>
              <a:t>ANOVA uses </a:t>
            </a:r>
            <a:r>
              <a:rPr lang="en-US" dirty="0" smtClean="0">
                <a:solidFill>
                  <a:srgbClr val="FF0000"/>
                </a:solidFill>
              </a:rPr>
              <a:t>F distribution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Comparison:</a:t>
            </a:r>
          </a:p>
          <a:p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6826783"/>
              </p:ext>
            </p:extLst>
          </p:nvPr>
        </p:nvGraphicFramePr>
        <p:xfrm>
          <a:off x="1630534" y="3005092"/>
          <a:ext cx="8229600" cy="34747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2-sample</a:t>
                      </a:r>
                      <a:r>
                        <a:rPr lang="en-US" sz="3200" baseline="0" dirty="0" smtClean="0"/>
                        <a:t> independent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ANOVA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Same</a:t>
                      </a:r>
                      <a:r>
                        <a:rPr lang="en-US" sz="3200" baseline="0" dirty="0" smtClean="0"/>
                        <a:t> or different </a:t>
                      </a:r>
                      <a:r>
                        <a:rPr lang="en-US" sz="3200" baseline="0" dirty="0" smtClean="0">
                          <a:sym typeface="Symbol" panose="05050102010706020507" pitchFamily="18" charset="2"/>
                        </a:rPr>
                        <a:t></a:t>
                      </a:r>
                      <a:r>
                        <a:rPr lang="en-US" sz="3200" baseline="30000" dirty="0" smtClean="0">
                          <a:sym typeface="Symbol" panose="05050102010706020507" pitchFamily="18" charset="2"/>
                        </a:rPr>
                        <a:t>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smtClean="0"/>
                        <a:t>Same</a:t>
                      </a:r>
                      <a:r>
                        <a:rPr lang="en-US" sz="3200" baseline="0" smtClean="0"/>
                        <a:t> </a:t>
                      </a:r>
                      <a:r>
                        <a:rPr lang="en-US" sz="3200" baseline="0" smtClean="0">
                          <a:sym typeface="Symbol" panose="05050102010706020507" pitchFamily="18" charset="2"/>
                        </a:rPr>
                        <a:t></a:t>
                      </a:r>
                      <a:r>
                        <a:rPr lang="en-US" sz="3200" baseline="30000" dirty="0" smtClean="0">
                          <a:sym typeface="Symbol" panose="05050102010706020507" pitchFamily="18" charset="2"/>
                        </a:rPr>
                        <a:t>2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 or 2 tailed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Only 2 tailed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3200" dirty="0" smtClean="0"/>
                        <a:t>Δ</a:t>
                      </a:r>
                      <a:r>
                        <a:rPr lang="en-US" sz="3200" baseline="-25000" dirty="0" smtClean="0"/>
                        <a:t>0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smtClean="0">
                          <a:sym typeface="Symbol" panose="05050102010706020507" pitchFamily="18" charset="2"/>
                        </a:rPr>
                        <a:t> real number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3200" dirty="0" smtClean="0"/>
                        <a:t>Δ</a:t>
                      </a:r>
                      <a:r>
                        <a:rPr lang="en-US" sz="3200" baseline="-25000" dirty="0" smtClean="0"/>
                        <a:t>0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smtClean="0">
                          <a:sym typeface="Symbol" panose="05050102010706020507" pitchFamily="18" charset="2"/>
                        </a:rPr>
                        <a:t>= 0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Only 2 levels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More than 2 levels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83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9A8FA"/>
            </a:gs>
            <a:gs pos="46000">
              <a:schemeClr val="bg1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11 –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 µ</a:t>
            </a:r>
            <a:r>
              <a:rPr lang="en-US" baseline="-25000" dirty="0" smtClean="0"/>
              <a:t>1</a:t>
            </a:r>
            <a:r>
              <a:rPr lang="en-US" dirty="0" smtClean="0"/>
              <a:t> = µ</a:t>
            </a:r>
            <a:r>
              <a:rPr lang="en-US" baseline="-25000" dirty="0" smtClean="0"/>
              <a:t>2</a:t>
            </a:r>
            <a:r>
              <a:rPr lang="en-US" dirty="0" smtClean="0"/>
              <a:t> = … = µ</a:t>
            </a:r>
            <a:r>
              <a:rPr lang="en-US" baseline="-25000" dirty="0" smtClean="0"/>
              <a:t>k</a:t>
            </a:r>
            <a:endParaRPr lang="en-US" dirty="0" smtClean="0"/>
          </a:p>
          <a:p>
            <a:r>
              <a:rPr lang="en-US" dirty="0" smtClean="0"/>
              <a:t>H</a:t>
            </a:r>
            <a:r>
              <a:rPr lang="en-US" baseline="-25000" dirty="0" smtClean="0"/>
              <a:t>a</a:t>
            </a:r>
            <a:r>
              <a:rPr lang="en-US" dirty="0" smtClean="0"/>
              <a:t>:  At least two µ</a:t>
            </a:r>
            <a:r>
              <a:rPr lang="en-US" baseline="-25000" dirty="0" smtClean="0"/>
              <a:t>i</a:t>
            </a:r>
            <a:r>
              <a:rPr lang="en-US" dirty="0" smtClean="0"/>
              <a:t>’s are different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If significant, what groups are different?  Must use multiple comparison analysis.</a:t>
            </a:r>
          </a:p>
          <a:p>
            <a:r>
              <a:rPr lang="en-US" dirty="0" smtClean="0"/>
              <a:t>Bonferroni can be good when only comparing </a:t>
            </a:r>
            <a:r>
              <a:rPr lang="en-US" i="1" dirty="0" smtClean="0"/>
              <a:t>some </a:t>
            </a:r>
            <a:r>
              <a:rPr lang="en-US" dirty="0" smtClean="0"/>
              <a:t>pairs of means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Tukey</a:t>
            </a:r>
            <a:r>
              <a:rPr lang="en-US" dirty="0" smtClean="0"/>
              <a:t> is better if comparing </a:t>
            </a:r>
            <a:r>
              <a:rPr lang="en-US" i="1" dirty="0" smtClean="0"/>
              <a:t>all </a:t>
            </a:r>
            <a:r>
              <a:rPr lang="en-US" dirty="0" smtClean="0"/>
              <a:t>pairs of means</a:t>
            </a:r>
          </a:p>
          <a:p>
            <a:r>
              <a:rPr lang="en-US" dirty="0" smtClean="0"/>
              <a:t>Multiple comparison isolates which groups are different, so it’s only needed when the overall F test is significant.</a:t>
            </a:r>
          </a:p>
          <a:p>
            <a:r>
              <a:rPr lang="en-US" dirty="0" smtClean="0"/>
              <a:t>Know CI formulas &amp; interpretation (if it doesn’t contain 0, the difference is significant)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5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9A8FA"/>
            </a:gs>
            <a:gs pos="46000">
              <a:schemeClr val="bg1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11 –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/>
          </a:bodyPr>
          <a:lstStyle/>
          <a:p>
            <a:r>
              <a:rPr lang="en-US" dirty="0" smtClean="0"/>
              <a:t>Visual (Graphical) Representation of Differences in Means:</a:t>
            </a:r>
          </a:p>
          <a:p>
            <a:pPr lvl="1"/>
            <a:r>
              <a:rPr lang="en-US" dirty="0" smtClean="0"/>
              <a:t>Sort in Increasing Order</a:t>
            </a:r>
          </a:p>
          <a:p>
            <a:pPr lvl="1"/>
            <a:r>
              <a:rPr lang="en-US" dirty="0" smtClean="0"/>
              <a:t>Draw Lines Connecting Those </a:t>
            </a:r>
            <a:r>
              <a:rPr lang="en-US" i="1" dirty="0" smtClean="0"/>
              <a:t>Not </a:t>
            </a:r>
            <a:r>
              <a:rPr lang="en-US" dirty="0" smtClean="0"/>
              <a:t>Significantly Different</a:t>
            </a:r>
          </a:p>
          <a:p>
            <a:pPr lvl="1"/>
            <a:r>
              <a:rPr lang="en-US" dirty="0" smtClean="0"/>
              <a:t>For example, if X̅</a:t>
            </a:r>
            <a:r>
              <a:rPr lang="en-US" baseline="-25000" dirty="0" smtClean="0"/>
              <a:t>C</a:t>
            </a:r>
            <a:r>
              <a:rPr lang="en-US" dirty="0" smtClean="0"/>
              <a:t>=1, </a:t>
            </a:r>
            <a:r>
              <a:rPr lang="en-US" dirty="0"/>
              <a:t>X̅ </a:t>
            </a:r>
            <a:r>
              <a:rPr lang="en-US" baseline="-25000" dirty="0" smtClean="0"/>
              <a:t>A</a:t>
            </a:r>
            <a:r>
              <a:rPr lang="en-US" dirty="0" smtClean="0"/>
              <a:t>=3.2, </a:t>
            </a:r>
            <a:r>
              <a:rPr lang="en-US" dirty="0"/>
              <a:t>X</a:t>
            </a:r>
            <a:r>
              <a:rPr lang="en-US" dirty="0" smtClean="0"/>
              <a:t>̅</a:t>
            </a:r>
            <a:r>
              <a:rPr lang="en-US" baseline="-25000" dirty="0" smtClean="0"/>
              <a:t>D</a:t>
            </a:r>
            <a:r>
              <a:rPr lang="en-US" dirty="0" smtClean="0"/>
              <a:t>=5, </a:t>
            </a:r>
            <a:r>
              <a:rPr lang="en-US" dirty="0"/>
              <a:t>X</a:t>
            </a:r>
            <a:r>
              <a:rPr lang="en-US" dirty="0" smtClean="0"/>
              <a:t>̅</a:t>
            </a:r>
            <a:r>
              <a:rPr lang="en-US" baseline="-25000" dirty="0" smtClean="0"/>
              <a:t>E</a:t>
            </a:r>
            <a:r>
              <a:rPr lang="en-US" dirty="0" smtClean="0"/>
              <a:t>=6, and X</a:t>
            </a:r>
            <a:r>
              <a:rPr lang="en-US" baseline="-25000" dirty="0" smtClean="0"/>
              <a:t>B</a:t>
            </a:r>
            <a:r>
              <a:rPr lang="en-US" dirty="0" smtClean="0"/>
              <a:t>=10: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Group </a:t>
            </a:r>
            <a:r>
              <a:rPr lang="en-US" dirty="0" smtClean="0"/>
              <a:t>3      </a:t>
            </a:r>
            <a:r>
              <a:rPr lang="en-US" dirty="0" smtClean="0"/>
              <a:t>Group </a:t>
            </a:r>
            <a:r>
              <a:rPr lang="en-US" dirty="0" smtClean="0"/>
              <a:t>1      </a:t>
            </a:r>
            <a:r>
              <a:rPr lang="en-US" dirty="0" smtClean="0"/>
              <a:t>Group </a:t>
            </a:r>
            <a:r>
              <a:rPr lang="en-US" dirty="0" smtClean="0"/>
              <a:t>4      </a:t>
            </a:r>
            <a:r>
              <a:rPr lang="en-US" dirty="0" smtClean="0"/>
              <a:t>Group </a:t>
            </a:r>
            <a:r>
              <a:rPr lang="en-US" dirty="0" smtClean="0"/>
              <a:t>5      </a:t>
            </a:r>
            <a:r>
              <a:rPr lang="en-US" dirty="0" smtClean="0"/>
              <a:t>Group </a:t>
            </a:r>
            <a:r>
              <a:rPr lang="en-US" dirty="0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1	         3.2                5                   6                  10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Interpretation:	Groups 3 and 1 not significantly different</a:t>
            </a:r>
            <a:br>
              <a:rPr lang="en-US" dirty="0" smtClean="0"/>
            </a:br>
            <a:r>
              <a:rPr lang="en-US" dirty="0" smtClean="0"/>
              <a:t>			Groups 1, 4, 5 not significantly different</a:t>
            </a:r>
            <a:br>
              <a:rPr lang="en-US" dirty="0" smtClean="0"/>
            </a:br>
            <a:r>
              <a:rPr lang="en-US" dirty="0" smtClean="0"/>
              <a:t>			The rest are significantly different (3 and 4; 3 and 5; 3 and 2;</a:t>
            </a:r>
            <a:br>
              <a:rPr lang="en-US" dirty="0" smtClean="0"/>
            </a:br>
            <a:r>
              <a:rPr lang="en-US" dirty="0" smtClean="0"/>
              <a:t>			4 and 5; 4 and 2; 3 and 2; 1 and 2; 4 and 2; 5 and 2)</a:t>
            </a:r>
          </a:p>
          <a:p>
            <a:pPr lvl="1"/>
            <a:r>
              <a:rPr lang="en-US" dirty="0" smtClean="0"/>
              <a:t>Be able to go either direction (construct and/or interpret the diagram)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31146" y="4323425"/>
            <a:ext cx="23525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19888" y="4493581"/>
            <a:ext cx="39402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59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9A8FA"/>
            </a:gs>
            <a:gs pos="46000">
              <a:schemeClr val="bg1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Observational Study vs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00729"/>
          </a:xfrm>
        </p:spPr>
        <p:txBody>
          <a:bodyPr>
            <a:normAutofit/>
          </a:bodyPr>
          <a:lstStyle/>
          <a:p>
            <a:r>
              <a:rPr lang="en-US" dirty="0" smtClean="0"/>
              <a:t>Correlation does not imply causation!</a:t>
            </a:r>
          </a:p>
          <a:p>
            <a:r>
              <a:rPr lang="en-US" dirty="0" smtClean="0"/>
              <a:t>Causation can (almost) never be inferred from an observational study (it can under certain conditions, but it’s difficult).  You usually need a well-designed experiment to show that.</a:t>
            </a:r>
          </a:p>
          <a:p>
            <a:r>
              <a:rPr lang="en-US" b="1" dirty="0"/>
              <a:t>What implies causation? </a:t>
            </a:r>
            <a:r>
              <a:rPr lang="en-US" b="1" dirty="0" smtClean="0"/>
              <a:t>(from Producing Data handout)</a:t>
            </a:r>
            <a:endParaRPr lang="en-US" dirty="0"/>
          </a:p>
          <a:p>
            <a:pPr lvl="1"/>
            <a:r>
              <a:rPr lang="en-US" dirty="0"/>
              <a:t>1. The association is strong </a:t>
            </a:r>
          </a:p>
          <a:p>
            <a:pPr lvl="1"/>
            <a:r>
              <a:rPr lang="en-US" dirty="0"/>
              <a:t>2. The association is consistent </a:t>
            </a:r>
          </a:p>
          <a:p>
            <a:pPr lvl="2"/>
            <a:r>
              <a:rPr lang="en-US" dirty="0"/>
              <a:t>a. The association is repeatable </a:t>
            </a:r>
          </a:p>
          <a:p>
            <a:pPr lvl="2"/>
            <a:r>
              <a:rPr lang="en-US" dirty="0"/>
              <a:t>b. The same association happens under varying conditions. For example, lower doses are associated with low responses and higher doses associated with higher resonances always. </a:t>
            </a:r>
          </a:p>
          <a:p>
            <a:pPr lvl="1"/>
            <a:r>
              <a:rPr lang="en-US" dirty="0"/>
              <a:t>3. Alleged cause precedes the effect </a:t>
            </a:r>
          </a:p>
          <a:p>
            <a:pPr lvl="1"/>
            <a:r>
              <a:rPr lang="en-US" dirty="0"/>
              <a:t>4. The alleged cause is </a:t>
            </a:r>
            <a:r>
              <a:rPr lang="en-US" dirty="0" smtClean="0"/>
              <a:t>plausible</a:t>
            </a:r>
          </a:p>
        </p:txBody>
      </p:sp>
    </p:spTree>
    <p:extLst>
      <p:ext uri="{BB962C8B-B14F-4D97-AF65-F5344CB8AC3E}">
        <p14:creationId xmlns:p14="http://schemas.microsoft.com/office/powerpoint/2010/main" val="95919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9A8FA"/>
            </a:gs>
            <a:gs pos="46000">
              <a:schemeClr val="bg1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Terms (know the concepts)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Experimental Unit:  the subject/individual that the treatments are applied to and responses are measured on</a:t>
            </a:r>
          </a:p>
          <a:p>
            <a:r>
              <a:rPr lang="en-US" dirty="0" smtClean="0"/>
              <a:t>Response Variable:  what result is being measured</a:t>
            </a:r>
          </a:p>
          <a:p>
            <a:r>
              <a:rPr lang="en-US" dirty="0" smtClean="0"/>
              <a:t>Explanatory Variable:  what is being manipulated/changed deliberately (also: factor)</a:t>
            </a:r>
          </a:p>
          <a:p>
            <a:r>
              <a:rPr lang="en-US" dirty="0" smtClean="0"/>
              <a:t>Level:  a particular value/”setting” of a factor</a:t>
            </a:r>
          </a:p>
          <a:p>
            <a:r>
              <a:rPr lang="en-US" dirty="0" smtClean="0"/>
              <a:t>Treatment:  a particular condition applied to an experimental unit.  (If only one factor, then the treatments are the factor levels.  If multiple factors, the treatments are the combinations of factor levels.)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71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9A8FA"/>
            </a:gs>
            <a:gs pos="46000">
              <a:schemeClr val="bg1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Random Sample (SRS):  Every member of the population has equal chance of being selected.</a:t>
            </a:r>
          </a:p>
          <a:p>
            <a:r>
              <a:rPr lang="en-US" dirty="0" smtClean="0"/>
              <a:t>Stratified Random Sampling:  First the population is divided up into groups (“strata”).  Then an SRS is taken from each group (“stratum”).</a:t>
            </a:r>
          </a:p>
          <a:p>
            <a:pPr lvl="1"/>
            <a:r>
              <a:rPr lang="en-US" dirty="0" smtClean="0"/>
              <a:t>Choose 50 random households from </a:t>
            </a:r>
            <a:r>
              <a:rPr lang="en-US" i="1" dirty="0" smtClean="0"/>
              <a:t>each county </a:t>
            </a:r>
            <a:r>
              <a:rPr lang="en-US" dirty="0" smtClean="0"/>
              <a:t>in Indiana</a:t>
            </a:r>
          </a:p>
          <a:p>
            <a:r>
              <a:rPr lang="en-US" dirty="0" smtClean="0"/>
              <a:t>Convenience Sample:  Not random (sample people in given location)</a:t>
            </a:r>
          </a:p>
          <a:p>
            <a:r>
              <a:rPr lang="en-US" dirty="0" smtClean="0"/>
              <a:t>Sampling Problems…</a:t>
            </a:r>
          </a:p>
          <a:p>
            <a:pPr lvl="1"/>
            <a:r>
              <a:rPr lang="en-US" dirty="0" smtClean="0"/>
              <a:t>Bias:  results are systematically skewed one way or the other, or subjects are systematically left out (intentionally or unintentionally) (undercoverage)</a:t>
            </a:r>
          </a:p>
          <a:p>
            <a:pPr lvl="1"/>
            <a:r>
              <a:rPr lang="en-US" dirty="0" smtClean="0"/>
              <a:t>Nonresponse:  people can’t be reached or refuse to respond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4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9A8FA"/>
            </a:gs>
            <a:gs pos="46000">
              <a:schemeClr val="bg1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960" y="1825625"/>
            <a:ext cx="9444080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3512" y="6176963"/>
            <a:ext cx="1048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See HW 6 Solutions for more examples.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322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9A8FA"/>
            </a:gs>
            <a:gs pos="46000">
              <a:schemeClr val="bg1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Lurking/Confounding Variables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3720" y="1825625"/>
            <a:ext cx="62045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9A8FA"/>
            </a:gs>
            <a:gs pos="46000">
              <a:schemeClr val="bg1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Lurking/Confounding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Response:  x doesn’t influence y; z influences both x and y, so it </a:t>
            </a:r>
            <a:r>
              <a:rPr lang="en-US" i="1" dirty="0" smtClean="0"/>
              <a:t>looks </a:t>
            </a:r>
            <a:r>
              <a:rPr lang="en-US" dirty="0" smtClean="0"/>
              <a:t>like x influences y.  (Shoe size and reading level?  See: age.)</a:t>
            </a:r>
          </a:p>
          <a:p>
            <a:r>
              <a:rPr lang="en-US" dirty="0" smtClean="0"/>
              <a:t>Confounding:  x </a:t>
            </a:r>
            <a:r>
              <a:rPr lang="en-US" i="1" dirty="0" smtClean="0"/>
              <a:t>may </a:t>
            </a:r>
            <a:r>
              <a:rPr lang="en-US" dirty="0" smtClean="0"/>
              <a:t>influence y; z also influences y (but doesn’t directly influence x).  (x could be hours studied; y could be exam score; z could be hours of sleep the night before the exam)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1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9A8FA"/>
            </a:gs>
            <a:gs pos="46000">
              <a:schemeClr val="bg1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40"/>
            <a:ext cx="10515600" cy="1144079"/>
          </a:xfrm>
        </p:spPr>
        <p:txBody>
          <a:bodyPr/>
          <a:lstStyle/>
          <a:p>
            <a:r>
              <a:rPr lang="en-US" dirty="0" smtClean="0"/>
              <a:t>Chapter 8 – Confidence Intervals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4490"/>
            <a:ext cx="10515600" cy="4351338"/>
          </a:xfrm>
        </p:spPr>
        <p:txBody>
          <a:bodyPr/>
          <a:lstStyle/>
          <a:p>
            <a:r>
              <a:rPr lang="en-US" dirty="0" smtClean="0"/>
              <a:t>Remember, a “better” confidence interval is narrower (has a smaller margin of error).</a:t>
            </a:r>
          </a:p>
          <a:p>
            <a:r>
              <a:rPr lang="en-US" dirty="0" smtClean="0"/>
              <a:t>What makes a CI narrower?</a:t>
            </a:r>
          </a:p>
          <a:p>
            <a:pPr lvl="1"/>
            <a:r>
              <a:rPr lang="en-US" dirty="0" smtClean="0"/>
              <a:t>Larger sample size</a:t>
            </a:r>
          </a:p>
          <a:p>
            <a:pPr lvl="1"/>
            <a:r>
              <a:rPr lang="en-US" dirty="0" smtClean="0"/>
              <a:t>Lower standard deviation (variance)</a:t>
            </a:r>
          </a:p>
          <a:p>
            <a:pPr lvl="1"/>
            <a:r>
              <a:rPr lang="en-US" dirty="0" smtClean="0"/>
              <a:t>Lower confidence level</a:t>
            </a:r>
          </a:p>
          <a:p>
            <a:pPr lvl="2"/>
            <a:r>
              <a:rPr lang="en-US" dirty="0" smtClean="0"/>
              <a:t>Think about it…  In theory, a “100% confidence interval” (no such thing) would go from negative infinity to infinity.  And a “0% confidence interval” (also no such thing) would not be an interval at all, but would just be the point estimate itself.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3113" y="4343400"/>
            <a:ext cx="857837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524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</TotalTime>
  <Words>1617</Words>
  <Application>Microsoft Macintosh PowerPoint</Application>
  <PresentationFormat>宽屏</PresentationFormat>
  <Paragraphs>169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Calibri</vt:lpstr>
      <vt:lpstr>Calibri Light</vt:lpstr>
      <vt:lpstr>Symbol</vt:lpstr>
      <vt:lpstr>宋体</vt:lpstr>
      <vt:lpstr>Arial</vt:lpstr>
      <vt:lpstr>Office Theme</vt:lpstr>
      <vt:lpstr>STAT 350 Review – Exam 2</vt:lpstr>
      <vt:lpstr>Observational Study vs Experiment</vt:lpstr>
      <vt:lpstr>Observational Study vs Experiment</vt:lpstr>
      <vt:lpstr>Experiment Terms (know the concepts)</vt:lpstr>
      <vt:lpstr>Sampling</vt:lpstr>
      <vt:lpstr>Experiments</vt:lpstr>
      <vt:lpstr>Lurking/Confounding Variables</vt:lpstr>
      <vt:lpstr>Lurking/Confounding Variables</vt:lpstr>
      <vt:lpstr>Chapter 8 – Confidence Intervals</vt:lpstr>
      <vt:lpstr>Chapter 8 – Confidence Intervals</vt:lpstr>
      <vt:lpstr>Chapter 8 – Confidence Intervals</vt:lpstr>
      <vt:lpstr>Chapters 8, 10 – Confidence Intervals</vt:lpstr>
      <vt:lpstr>Chapters 8, 10 – Confidence Intervals</vt:lpstr>
      <vt:lpstr>Chapters 8, 10 – Confidence Bounds</vt:lpstr>
      <vt:lpstr>Chapters 9, 10 – Hypothesis Tests</vt:lpstr>
      <vt:lpstr>Chapters 9, 10 – Hypothesis Tests</vt:lpstr>
      <vt:lpstr>Chapters 9, 10 – Hypothesis Tests</vt:lpstr>
      <vt:lpstr>Chapters 9, 10 – Hypothesis Tests</vt:lpstr>
      <vt:lpstr>Chapters 9, 10 – Hypothesis Tests</vt:lpstr>
      <vt:lpstr>Chapter 11 – ANOVA</vt:lpstr>
      <vt:lpstr>Chapter 11 – ANOVA</vt:lpstr>
      <vt:lpstr>Chapter 11 – ANOVA</vt:lpstr>
      <vt:lpstr>Chapter 11 – ANOVA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350 Review – Exam 1</dc:title>
  <dc:creator>Chris W.</dc:creator>
  <cp:lastModifiedBy>Tian Qiu</cp:lastModifiedBy>
  <cp:revision>122</cp:revision>
  <dcterms:created xsi:type="dcterms:W3CDTF">2016-02-22T03:37:23Z</dcterms:created>
  <dcterms:modified xsi:type="dcterms:W3CDTF">2016-04-13T01:18:45Z</dcterms:modified>
</cp:coreProperties>
</file>