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6C204E-D858-447C-B2D6-D1FE632A7A1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864DF-56B3-4FAB-853B-8B91AF82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87E8D3-9D58-45FB-B234-D02081F0A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4225-94AB-4498-8E7A-85452625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965EC-DDA0-4AF8-A6BD-C884803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86BCC-621C-4512-8665-DAEFC7C5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B6CFC-F25B-4494-BB0B-7C39F035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6727D-F561-4AE0-BF52-F2BAA7A3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B8A07-A8CE-4124-9852-FFF3057E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61045-95B9-47C3-8339-78C52F4A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6089-B4FB-456F-8E0F-2DB58C42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02BDF-F194-4F0C-A26A-1746025E2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25445-04E4-408C-ADBC-C9E51D6B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3DA68-3DC8-4709-9D3E-4F1EE679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4D22E-A06C-4A83-A9BE-04031344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33C09-D29E-42B2-B923-255194FA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525D-6EA7-4EF5-BDC0-55A8529A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D7CF5-D28F-43B2-98C1-43157471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07E6E-D65E-45F1-B0A3-893E744A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9245B-858F-4B3E-83B2-C32C737C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E4119-7635-48E4-9CFF-98C7EEE9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A148-385B-4530-96CE-D139727C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E230D-F7A6-43AE-8F7B-1EEBC859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133BA-01B3-4E94-BEAE-4762FE58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2F6CF-4861-49C3-ACF7-3A8D152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D3851-9252-4740-9A57-A832A60D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1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A196C-BA91-463D-B67B-9ED8E704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418D4-CE8B-4F59-867A-F9266B2EF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55AE0-A637-4E6C-9397-800FC6883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4A4C-5CF8-4327-AABB-5C77BF60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DDE8B-EB7F-4A6A-9FC0-17D7721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617BD-C31A-43F1-845E-E95613D6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EB3C-2627-44FE-838A-2E5A3411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CFBA-849A-4453-9135-58C4F1577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CE073D-9530-4957-B524-E250B3C2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44803-C832-488F-BCC3-A9F17A8B9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017C4E-A1C7-43EE-895E-260628133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C34C4-9E5D-477E-8A64-A1994721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29F6A-0AE8-4540-905E-512288D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6B75C1-8518-4584-B98C-A18F6B2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0508-00D0-4A27-A892-9DA7A42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3879F-6C12-44DD-8B1B-77281649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B7EDF-592F-42EB-99B7-B6C83EA2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81B23-BFE4-4414-8E10-29A1F583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D86E9-C04B-410F-916E-35EC371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3FFF0-52BB-498E-BDD2-B37A917C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8CF8B-167A-4603-93A3-28BFD9BE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2DC04-1398-4C37-921F-810A5150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B368A-51D6-4EDF-84BF-B62887B3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ED5DF-7199-411A-9C0F-37EAB867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F9D73-1735-4322-8B55-D924DFA9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BE073-2255-4839-9429-3F003B9B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04B59-8FA3-414A-8789-FD889B91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48C6-44C8-430B-B922-6D81CF08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CCE87-7CD1-4709-9601-ECA8E123C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849DF-DD1E-42FB-99DA-F1A9D57A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89DAA-27F9-4B8F-8AFA-5ADE3046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ED72-AF1B-4D32-BF33-A4B3AA88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253CB-608C-4D0D-84EC-AEA8D708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99382-92D4-4123-8F5C-6EF471EB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447AE-9F9C-442A-9357-B6A7B66C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6560-5249-47B4-9C3E-02AB9056B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EED7-6245-4DFD-80FD-1E4A9E302A28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B226-6570-44C8-9AB5-AAFEC31F5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AD59C-1FA7-44C9-9C6C-2AA443A16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D2AB0-F389-4AC3-B747-D72E7E42E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C4A3E-738F-49DA-AAB9-B5BB19AD7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0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1EC1BE-9006-4560-A6AF-4597549F6E5B}"/>
              </a:ext>
            </a:extLst>
          </p:cNvPr>
          <p:cNvSpPr/>
          <p:nvPr/>
        </p:nvSpPr>
        <p:spPr>
          <a:xfrm>
            <a:off x="177553" y="754602"/>
            <a:ext cx="11505461" cy="3142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5CDF75-2278-4C6D-B692-7BD9C837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25428"/>
            <a:ext cx="10515600" cy="62917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현상파악 및 개선기회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001D5D-370C-4124-B355-99F7EB0E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79" y="1242727"/>
            <a:ext cx="5104660" cy="2572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B78BE-6D58-467C-883B-9376A2C5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11" y="1608246"/>
            <a:ext cx="4304485" cy="216085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DAFB07-8A3D-4DED-A83B-45CFCC7779CC}"/>
              </a:ext>
            </a:extLst>
          </p:cNvPr>
          <p:cNvSpPr txBox="1">
            <a:spLocks/>
          </p:cNvSpPr>
          <p:nvPr/>
        </p:nvSpPr>
        <p:spPr>
          <a:xfrm>
            <a:off x="311458" y="4195916"/>
            <a:ext cx="5467165" cy="1175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공기질</a:t>
            </a:r>
            <a:r>
              <a:rPr lang="ko-KR" altLang="en-US" sz="1600" dirty="0"/>
              <a:t> 개선에도 불구하고 마스크 수요가 유지되었으며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초봄</a:t>
            </a:r>
            <a:r>
              <a:rPr lang="en-US" altLang="ko-KR" sz="1600" dirty="0"/>
              <a:t>(1~3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과 늦가을</a:t>
            </a:r>
            <a:r>
              <a:rPr lang="en-US" altLang="ko-KR" sz="1600" dirty="0"/>
              <a:t>(11~12</a:t>
            </a:r>
            <a:r>
              <a:rPr lang="ko-KR" altLang="en-US" sz="1600" dirty="0"/>
              <a:t>월</a:t>
            </a:r>
            <a:r>
              <a:rPr lang="en-US" altLang="ko-KR" sz="1600" dirty="0"/>
              <a:t>) </a:t>
            </a:r>
            <a:r>
              <a:rPr lang="ko-KR" altLang="en-US" sz="1600" dirty="0"/>
              <a:t>등 계절성 강한 구간이 전체 판매량의 약 </a:t>
            </a:r>
            <a:r>
              <a:rPr lang="en-US" altLang="ko-KR" sz="1600" dirty="0"/>
              <a:t>90%</a:t>
            </a:r>
            <a:r>
              <a:rPr lang="ko-KR" altLang="en-US" sz="1600" dirty="0"/>
              <a:t>를 차지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집중 수요 기간을 중심으로 기획된 마케팅</a:t>
            </a:r>
            <a:r>
              <a:rPr lang="en-US" altLang="ko-KR" sz="1600" dirty="0"/>
              <a:t>·</a:t>
            </a:r>
            <a:r>
              <a:rPr lang="ko-KR" altLang="en-US" sz="1600" dirty="0"/>
              <a:t>이벤트 전략이 효율적인 매출 증대 수단이 될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32F4E3-2DED-4005-AAC2-E2580DF8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61" y="4157539"/>
            <a:ext cx="4883222" cy="242690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B32922-8A67-4015-86BA-66B90FEADF38}"/>
              </a:ext>
            </a:extLst>
          </p:cNvPr>
          <p:cNvSpPr/>
          <p:nvPr/>
        </p:nvSpPr>
        <p:spPr>
          <a:xfrm>
            <a:off x="170152" y="4040825"/>
            <a:ext cx="11505461" cy="2572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75F57-9C89-4E2B-B034-5A9A0A6B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83" y="866837"/>
            <a:ext cx="10515600" cy="629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분기 까지의 데이터</a:t>
            </a:r>
            <a:r>
              <a:rPr lang="en-US" altLang="ko-KR" sz="1600" dirty="0"/>
              <a:t>(1~9</a:t>
            </a:r>
            <a:r>
              <a:rPr lang="ko-KR" altLang="en-US" sz="1600" dirty="0"/>
              <a:t>월</a:t>
            </a:r>
            <a:r>
              <a:rPr lang="en-US" altLang="ko-KR" sz="1600" dirty="0"/>
              <a:t>, 4</a:t>
            </a:r>
            <a:r>
              <a:rPr lang="ko-KR" altLang="en-US" sz="1600" dirty="0"/>
              <a:t>분기 미포함</a:t>
            </a:r>
            <a:r>
              <a:rPr lang="en-US" altLang="ko-KR" sz="1600" dirty="0"/>
              <a:t>)</a:t>
            </a:r>
            <a:r>
              <a:rPr lang="ko-KR" altLang="en-US" sz="1600" dirty="0"/>
              <a:t>로 </a:t>
            </a:r>
            <a:r>
              <a:rPr lang="en-US" altLang="ko-KR" sz="1600" dirty="0"/>
              <a:t>2017</a:t>
            </a:r>
            <a:r>
              <a:rPr lang="ko-KR" altLang="en-US" sz="1600" dirty="0"/>
              <a:t>년과 비교한 결과</a:t>
            </a:r>
            <a:r>
              <a:rPr lang="en-US" altLang="ko-KR" sz="1600" dirty="0"/>
              <a:t>,</a:t>
            </a:r>
            <a:r>
              <a:rPr lang="ko-KR" altLang="en-US" sz="1600" dirty="0"/>
              <a:t> 미세먼지</a:t>
            </a:r>
            <a:r>
              <a:rPr lang="en-US" altLang="ko-KR" sz="1600" dirty="0"/>
              <a:t>(PM10, PM2.5) </a:t>
            </a:r>
            <a:r>
              <a:rPr lang="ko-KR" altLang="en-US" sz="1600" dirty="0"/>
              <a:t>및 주요 대기오염물질</a:t>
            </a:r>
            <a:r>
              <a:rPr lang="en-US" altLang="ko-KR" sz="1600" dirty="0"/>
              <a:t>(SO2, CO, O3, NO2)</a:t>
            </a:r>
            <a:r>
              <a:rPr lang="ko-KR" altLang="en-US" sz="1600" dirty="0"/>
              <a:t>의 농도가 전반적으로 감소한 것으로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51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타원 52">
            <a:extLst>
              <a:ext uri="{FF2B5EF4-FFF2-40B4-BE49-F238E27FC236}">
                <a16:creationId xmlns:a16="http://schemas.microsoft.com/office/drawing/2014/main" id="{EDBF51AD-82FC-4BA2-8F26-570AD28397BD}"/>
              </a:ext>
            </a:extLst>
          </p:cNvPr>
          <p:cNvSpPr/>
          <p:nvPr/>
        </p:nvSpPr>
        <p:spPr>
          <a:xfrm>
            <a:off x="4913417" y="1225771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470AC86-A5A7-4037-A5B3-CDF6271700BF}"/>
              </a:ext>
            </a:extLst>
          </p:cNvPr>
          <p:cNvSpPr/>
          <p:nvPr/>
        </p:nvSpPr>
        <p:spPr>
          <a:xfrm>
            <a:off x="6678226" y="5699947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4E4ED5C-0B0A-488F-A08D-1766726E799B}"/>
              </a:ext>
            </a:extLst>
          </p:cNvPr>
          <p:cNvSpPr/>
          <p:nvPr/>
        </p:nvSpPr>
        <p:spPr>
          <a:xfrm>
            <a:off x="474215" y="2054499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B89443A-2DB6-4FAA-A5B3-757F43456699}"/>
              </a:ext>
            </a:extLst>
          </p:cNvPr>
          <p:cNvSpPr/>
          <p:nvPr/>
        </p:nvSpPr>
        <p:spPr>
          <a:xfrm>
            <a:off x="477729" y="3750897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6F536A-2ED3-4C02-8919-C3568A5987FC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특성 요인도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222DA0-7A64-4C90-AA82-407EAE38CE55}"/>
              </a:ext>
            </a:extLst>
          </p:cNvPr>
          <p:cNvSpPr/>
          <p:nvPr/>
        </p:nvSpPr>
        <p:spPr>
          <a:xfrm>
            <a:off x="9254231" y="2714347"/>
            <a:ext cx="2654424" cy="142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시즌 외 판매 부진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1252CE-951A-48A8-822F-43FB1EBA98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87767" y="3429000"/>
            <a:ext cx="836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E380A-2EB7-4F79-B3AD-2E27C86F7D7C}"/>
              </a:ext>
            </a:extLst>
          </p:cNvPr>
          <p:cNvSpPr txBox="1"/>
          <p:nvPr/>
        </p:nvSpPr>
        <p:spPr>
          <a:xfrm>
            <a:off x="887767" y="6098961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대기환경 요인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2AB3D7-B6F0-485C-B5DB-883630250E81}"/>
              </a:ext>
            </a:extLst>
          </p:cNvPr>
          <p:cNvCxnSpPr/>
          <p:nvPr/>
        </p:nvCxnSpPr>
        <p:spPr>
          <a:xfrm flipV="1">
            <a:off x="2317072" y="3428999"/>
            <a:ext cx="1056443" cy="26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547898-233A-4652-9040-780454A01AFD}"/>
              </a:ext>
            </a:extLst>
          </p:cNvPr>
          <p:cNvSpPr txBox="1"/>
          <p:nvPr/>
        </p:nvSpPr>
        <p:spPr>
          <a:xfrm>
            <a:off x="1669002" y="862616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계절성 요인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0CAA1-5F93-4737-8726-3C53E13E13C2}"/>
              </a:ext>
            </a:extLst>
          </p:cNvPr>
          <p:cNvSpPr txBox="1"/>
          <p:nvPr/>
        </p:nvSpPr>
        <p:spPr>
          <a:xfrm>
            <a:off x="4667065" y="6098961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 인식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3D34F-5BBF-47E7-8FA9-A4543622C173}"/>
              </a:ext>
            </a:extLst>
          </p:cNvPr>
          <p:cNvSpPr txBox="1"/>
          <p:nvPr/>
        </p:nvSpPr>
        <p:spPr>
          <a:xfrm>
            <a:off x="5506005" y="862616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마케팅</a:t>
            </a:r>
            <a:r>
              <a:rPr lang="en-US" altLang="ko-KR" dirty="0"/>
              <a:t>/</a:t>
            </a:r>
            <a:r>
              <a:rPr lang="ko-KR" altLang="en-US" dirty="0"/>
              <a:t>유통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76DC6E-15A2-4998-95B6-EFCF5DF02683}"/>
              </a:ext>
            </a:extLst>
          </p:cNvPr>
          <p:cNvCxnSpPr/>
          <p:nvPr/>
        </p:nvCxnSpPr>
        <p:spPr>
          <a:xfrm>
            <a:off x="3116062" y="1231948"/>
            <a:ext cx="1065321" cy="219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257140-B109-4A3E-A419-2090664E388A}"/>
              </a:ext>
            </a:extLst>
          </p:cNvPr>
          <p:cNvCxnSpPr/>
          <p:nvPr/>
        </p:nvCxnSpPr>
        <p:spPr>
          <a:xfrm flipV="1">
            <a:off x="5754579" y="3428999"/>
            <a:ext cx="803060" cy="266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2F4FC4-AEFE-49C2-924C-3FEB44C1A58B}"/>
              </a:ext>
            </a:extLst>
          </p:cNvPr>
          <p:cNvCxnSpPr/>
          <p:nvPr/>
        </p:nvCxnSpPr>
        <p:spPr>
          <a:xfrm>
            <a:off x="6880194" y="1231947"/>
            <a:ext cx="843379" cy="219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3B77F3-96D2-4B37-9ED2-2997FC2AB39B}"/>
              </a:ext>
            </a:extLst>
          </p:cNvPr>
          <p:cNvSpPr txBox="1"/>
          <p:nvPr/>
        </p:nvSpPr>
        <p:spPr>
          <a:xfrm>
            <a:off x="548935" y="4989198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미세먼지 농도 낮음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AAD195-9D62-4FE5-979F-21DCE0118D6C}"/>
              </a:ext>
            </a:extLst>
          </p:cNvPr>
          <p:cNvCxnSpPr/>
          <p:nvPr/>
        </p:nvCxnSpPr>
        <p:spPr>
          <a:xfrm flipV="1">
            <a:off x="1873189" y="4927107"/>
            <a:ext cx="972104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D80663-0B67-4DF1-AFDC-0A23A4FBF044}"/>
              </a:ext>
            </a:extLst>
          </p:cNvPr>
          <p:cNvSpPr txBox="1"/>
          <p:nvPr/>
        </p:nvSpPr>
        <p:spPr>
          <a:xfrm>
            <a:off x="540058" y="4015544"/>
            <a:ext cx="16260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습도 증가 → 착용 불쾌감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2C9788-46D6-450F-836A-77F4DBE7EB98}"/>
              </a:ext>
            </a:extLst>
          </p:cNvPr>
          <p:cNvSpPr txBox="1"/>
          <p:nvPr/>
        </p:nvSpPr>
        <p:spPr>
          <a:xfrm>
            <a:off x="705035" y="1454848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여름철 판매 감소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2C5B30-FEFE-4DAE-AFA9-57F8B30D042C}"/>
              </a:ext>
            </a:extLst>
          </p:cNvPr>
          <p:cNvCxnSpPr/>
          <p:nvPr/>
        </p:nvCxnSpPr>
        <p:spPr>
          <a:xfrm>
            <a:off x="1873189" y="1585653"/>
            <a:ext cx="1615735" cy="34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F35C90-B16D-42DA-AF25-E64A59C3EEA7}"/>
              </a:ext>
            </a:extLst>
          </p:cNvPr>
          <p:cNvSpPr txBox="1"/>
          <p:nvPr/>
        </p:nvSpPr>
        <p:spPr>
          <a:xfrm>
            <a:off x="705035" y="2336339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황사 시기 비동기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10BD55-7F8D-4503-BE2C-5948E07E0219}"/>
              </a:ext>
            </a:extLst>
          </p:cNvPr>
          <p:cNvCxnSpPr/>
          <p:nvPr/>
        </p:nvCxnSpPr>
        <p:spPr>
          <a:xfrm flipV="1">
            <a:off x="2166151" y="3750897"/>
            <a:ext cx="1109709" cy="17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2BBB7C-9018-436F-8E28-A1BAD1010E91}"/>
              </a:ext>
            </a:extLst>
          </p:cNvPr>
          <p:cNvCxnSpPr>
            <a:stCxn id="35" idx="3"/>
          </p:cNvCxnSpPr>
          <p:nvPr/>
        </p:nvCxnSpPr>
        <p:spPr>
          <a:xfrm>
            <a:off x="2260107" y="2467144"/>
            <a:ext cx="1521781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98F473-EA5C-4180-B04D-0F406132E7FE}"/>
              </a:ext>
            </a:extLst>
          </p:cNvPr>
          <p:cNvSpPr txBox="1"/>
          <p:nvPr/>
        </p:nvSpPr>
        <p:spPr>
          <a:xfrm>
            <a:off x="7054419" y="5968156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경각심 둔화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D21DB54-F3FF-4E47-8D05-DDD33D243EFD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6090082" y="5120003"/>
            <a:ext cx="847082" cy="69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23919E8-E72B-45EE-B9F6-C129F90118ED}"/>
              </a:ext>
            </a:extLst>
          </p:cNvPr>
          <p:cNvSpPr txBox="1"/>
          <p:nvPr/>
        </p:nvSpPr>
        <p:spPr>
          <a:xfrm>
            <a:off x="7562294" y="4440227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마스크 피로감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C925966-88EA-461B-B320-C0EE84E5AB8D}"/>
              </a:ext>
            </a:extLst>
          </p:cNvPr>
          <p:cNvCxnSpPr/>
          <p:nvPr/>
        </p:nvCxnSpPr>
        <p:spPr>
          <a:xfrm flipH="1" flipV="1">
            <a:off x="6436311" y="4015544"/>
            <a:ext cx="1287262" cy="42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812B87-F89C-4607-9DB8-AA4BBC8AAA1B}"/>
              </a:ext>
            </a:extLst>
          </p:cNvPr>
          <p:cNvSpPr txBox="1"/>
          <p:nvPr/>
        </p:nvSpPr>
        <p:spPr>
          <a:xfrm>
            <a:off x="5123154" y="1491102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오프라인 중심 유통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F5E1AFE-FD38-434B-B1E1-144A820C548C}"/>
              </a:ext>
            </a:extLst>
          </p:cNvPr>
          <p:cNvCxnSpPr/>
          <p:nvPr/>
        </p:nvCxnSpPr>
        <p:spPr>
          <a:xfrm>
            <a:off x="6557639" y="1828800"/>
            <a:ext cx="62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096C61-3F76-4401-AC7C-73EF60A9AEA4}"/>
              </a:ext>
            </a:extLst>
          </p:cNvPr>
          <p:cNvSpPr txBox="1"/>
          <p:nvPr/>
        </p:nvSpPr>
        <p:spPr>
          <a:xfrm>
            <a:off x="5504894" y="2738451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할인 프로모션 부족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2446BE3-683C-4E1C-BAC7-B613F269044A}"/>
              </a:ext>
            </a:extLst>
          </p:cNvPr>
          <p:cNvCxnSpPr/>
          <p:nvPr/>
        </p:nvCxnSpPr>
        <p:spPr>
          <a:xfrm>
            <a:off x="6870762" y="2869256"/>
            <a:ext cx="691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E1DD0A-530E-46BC-BA53-8D69A14306B2}"/>
              </a:ext>
            </a:extLst>
          </p:cNvPr>
          <p:cNvSpPr txBox="1"/>
          <p:nvPr/>
        </p:nvSpPr>
        <p:spPr>
          <a:xfrm>
            <a:off x="7922213" y="1603669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제품 가격 상승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EC952C0-4B03-4610-970C-15910B6524BE}"/>
              </a:ext>
            </a:extLst>
          </p:cNvPr>
          <p:cNvCxnSpPr>
            <a:stCxn id="59" idx="1"/>
          </p:cNvCxnSpPr>
          <p:nvPr/>
        </p:nvCxnSpPr>
        <p:spPr>
          <a:xfrm flipH="1">
            <a:off x="7301883" y="1734474"/>
            <a:ext cx="620330" cy="59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3C62F00-B3F1-4ADC-A649-CA1CF3078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778194"/>
              </p:ext>
            </p:extLst>
          </p:nvPr>
        </p:nvGraphicFramePr>
        <p:xfrm>
          <a:off x="447581" y="1088778"/>
          <a:ext cx="11146655" cy="51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31">
                  <a:extLst>
                    <a:ext uri="{9D8B030D-6E8A-4147-A177-3AD203B41FA5}">
                      <a16:colId xmlns:a16="http://schemas.microsoft.com/office/drawing/2014/main" val="779336250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2095095112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846096318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924918327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3108716635"/>
                    </a:ext>
                  </a:extLst>
                </a:gridCol>
              </a:tblGrid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원인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가능성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0555458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여름철 판매 감소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920838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황사 시기 비동기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241973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 증가 → 착용 불쾌감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5504165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미세먼지 농도 낮음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672741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중심 유통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32924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가격 상승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012455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 프로모션 부족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834896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경각심 둔화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111722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피로감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346308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F93C3C14-D44A-4678-94B7-EB51B9547315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잠재 인자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8829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56D169-1864-4AA6-9C95-707C943E3314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분석 계획 수립</a:t>
            </a:r>
            <a:endParaRPr lang="en-US" altLang="ko-KR" sz="32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4ACFE56-3C1B-47DF-9466-E41A2281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1967"/>
              </p:ext>
            </p:extLst>
          </p:nvPr>
        </p:nvGraphicFramePr>
        <p:xfrm>
          <a:off x="425141" y="781235"/>
          <a:ext cx="11373282" cy="565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094">
                  <a:extLst>
                    <a:ext uri="{9D8B030D-6E8A-4147-A177-3AD203B41FA5}">
                      <a16:colId xmlns:a16="http://schemas.microsoft.com/office/drawing/2014/main" val="1286467916"/>
                    </a:ext>
                  </a:extLst>
                </a:gridCol>
                <a:gridCol w="3791094">
                  <a:extLst>
                    <a:ext uri="{9D8B030D-6E8A-4147-A177-3AD203B41FA5}">
                      <a16:colId xmlns:a16="http://schemas.microsoft.com/office/drawing/2014/main" val="1279102976"/>
                    </a:ext>
                  </a:extLst>
                </a:gridCol>
                <a:gridCol w="3791094">
                  <a:extLst>
                    <a:ext uri="{9D8B030D-6E8A-4147-A177-3AD203B41FA5}">
                      <a16:colId xmlns:a16="http://schemas.microsoft.com/office/drawing/2014/main" val="3311209807"/>
                    </a:ext>
                  </a:extLst>
                </a:gridCol>
              </a:tblGrid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주제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방식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 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7487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판매량 추이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막대차트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파악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282215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미세먼지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산점도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민감도 확인 및 수요 변화 예측 가능성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08226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요인 상관분석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히트맵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개입 요인 도출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282584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 외 판매 부진 패턴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필터링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 기간 및 요인 정밀 분석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22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232E593-A5AA-434A-B0EF-354DF32DC7AD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모델 요약도 작성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1FA97-EC21-4060-A4E6-D58DDCC8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3" y="1061707"/>
            <a:ext cx="1033606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6DDE02-AAA3-4742-A750-EA1EED214287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데이터 분석 </a:t>
            </a:r>
            <a:r>
              <a:rPr lang="en-US" altLang="ko-KR" sz="3200" dirty="0"/>
              <a:t>- </a:t>
            </a:r>
            <a:r>
              <a:rPr lang="ko-KR" altLang="en-US" sz="3200" dirty="0"/>
              <a:t>환경 관련 평균 비교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1D813-8CD7-49BF-A5AF-ECB5EDF1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84" y="754602"/>
            <a:ext cx="4961859" cy="19681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067CA4-9D4F-4344-836F-DD5E886A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6" y="2000080"/>
            <a:ext cx="4394446" cy="183923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0FFF826-7EE4-435C-9DBF-50EFA91D29E9}"/>
              </a:ext>
            </a:extLst>
          </p:cNvPr>
          <p:cNvSpPr txBox="1">
            <a:spLocks/>
          </p:cNvSpPr>
          <p:nvPr/>
        </p:nvSpPr>
        <p:spPr>
          <a:xfrm>
            <a:off x="243397" y="1124242"/>
            <a:ext cx="4710344" cy="117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2DF5CF7-39D4-4312-8A4C-B18D232606BE}"/>
              </a:ext>
            </a:extLst>
          </p:cNvPr>
          <p:cNvSpPr txBox="1">
            <a:spLocks/>
          </p:cNvSpPr>
          <p:nvPr/>
        </p:nvSpPr>
        <p:spPr>
          <a:xfrm>
            <a:off x="6800684" y="2960133"/>
            <a:ext cx="4607511" cy="1175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PM10 </a:t>
            </a:r>
            <a:r>
              <a:rPr lang="ko-KR" altLang="en-US" sz="1500" dirty="0"/>
              <a:t>및 </a:t>
            </a:r>
            <a:r>
              <a:rPr lang="en-US" altLang="ko-KR" sz="1500" dirty="0"/>
              <a:t>PM25 </a:t>
            </a:r>
            <a:r>
              <a:rPr lang="ko-KR" altLang="en-US" sz="1500" dirty="0"/>
              <a:t>등급이 ‘나쁨</a:t>
            </a:r>
            <a:r>
              <a:rPr lang="en-US" altLang="ko-KR" sz="1500" dirty="0"/>
              <a:t>~</a:t>
            </a:r>
            <a:r>
              <a:rPr lang="ko-KR" altLang="en-US" sz="1500" dirty="0" err="1"/>
              <a:t>매우나쁨’으로</a:t>
            </a:r>
            <a:r>
              <a:rPr lang="ko-KR" altLang="en-US" sz="1500" dirty="0"/>
              <a:t> 높아질수록</a:t>
            </a:r>
            <a:r>
              <a:rPr lang="en-US" altLang="ko-KR" sz="1500" dirty="0"/>
              <a:t>, </a:t>
            </a:r>
            <a:r>
              <a:rPr lang="ko-KR" altLang="en-US" sz="1500" dirty="0"/>
              <a:t>대부분의 대기오염 지표도 동반 상승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NO₂, PM10, PM25</a:t>
            </a:r>
            <a:r>
              <a:rPr lang="ko-KR" altLang="en-US" sz="1600" dirty="0"/>
              <a:t>는 고등급에서 가장 큰 폭의 증가를 보임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O₃, SO₂ </a:t>
            </a:r>
            <a:r>
              <a:rPr lang="ko-KR" altLang="en-US" sz="1600" dirty="0"/>
              <a:t>등은 상대적으로 등급 변화에 영향이 적거나 일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PM10</a:t>
            </a:r>
            <a:r>
              <a:rPr lang="ko-KR" altLang="en-US" sz="1500" dirty="0"/>
              <a:t>과 </a:t>
            </a:r>
            <a:r>
              <a:rPr lang="en-US" altLang="ko-KR" sz="1500" dirty="0"/>
              <a:t>PM25</a:t>
            </a:r>
            <a:r>
              <a:rPr lang="ko-KR" altLang="en-US" sz="1500" dirty="0"/>
              <a:t>는 서로 높은 양의 상관관계를 보여주며</a:t>
            </a:r>
            <a:r>
              <a:rPr lang="en-US" altLang="ko-KR" sz="1500" dirty="0"/>
              <a:t>, </a:t>
            </a:r>
            <a:r>
              <a:rPr lang="ko-KR" altLang="en-US" sz="1500" dirty="0"/>
              <a:t>등급별 변화도 유사함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B16DD15-895B-424F-B022-A96F9DB1E467}"/>
              </a:ext>
            </a:extLst>
          </p:cNvPr>
          <p:cNvSpPr txBox="1">
            <a:spLocks/>
          </p:cNvSpPr>
          <p:nvPr/>
        </p:nvSpPr>
        <p:spPr>
          <a:xfrm>
            <a:off x="243396" y="993681"/>
            <a:ext cx="5576655" cy="875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습도 수준에 따라 온도</a:t>
            </a:r>
            <a:r>
              <a:rPr lang="en-US" altLang="ko-KR" sz="1600" dirty="0"/>
              <a:t>, </a:t>
            </a:r>
            <a:r>
              <a:rPr lang="ko-KR" altLang="en-US" sz="1600" dirty="0"/>
              <a:t>기압</a:t>
            </a:r>
            <a:r>
              <a:rPr lang="en-US" altLang="ko-KR" sz="1600" dirty="0"/>
              <a:t>, </a:t>
            </a:r>
            <a:r>
              <a:rPr lang="ko-KR" altLang="en-US" sz="1600" dirty="0"/>
              <a:t>체감온도 등의 평균값에 뚜렷한 차이가 나타남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/>
              <a:t>‘높음’ 구간은 기온과 체감온도가 모두 낮게 나타나며</a:t>
            </a:r>
            <a:r>
              <a:rPr lang="en-US" altLang="ko-KR" sz="1400" dirty="0"/>
              <a:t>, </a:t>
            </a:r>
            <a:r>
              <a:rPr lang="ko-KR" altLang="en-US" sz="1400" dirty="0"/>
              <a:t>고습 환경에서 체감온도 하락 경향이 확인됨</a:t>
            </a: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/>
              <a:t>‘낮음’ 구간에서는 일사량과 지면온도가 높고</a:t>
            </a:r>
            <a:r>
              <a:rPr lang="en-US" altLang="ko-KR" sz="1400" dirty="0"/>
              <a:t>, </a:t>
            </a:r>
            <a:r>
              <a:rPr lang="ko-KR" altLang="en-US" sz="1400" dirty="0"/>
              <a:t>가시거리</a:t>
            </a:r>
            <a:r>
              <a:rPr lang="en-US" altLang="ko-KR" sz="1400" dirty="0"/>
              <a:t>(</a:t>
            </a:r>
            <a:r>
              <a:rPr lang="ko-KR" altLang="en-US" sz="1400" dirty="0"/>
              <a:t>시정</a:t>
            </a:r>
            <a:r>
              <a:rPr lang="en-US" altLang="ko-KR" sz="1400" dirty="0"/>
              <a:t>)</a:t>
            </a:r>
            <a:r>
              <a:rPr lang="ko-KR" altLang="en-US" sz="1400" dirty="0"/>
              <a:t>도 개선되는 경향이 있음</a:t>
            </a: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일부 </a:t>
            </a:r>
            <a:r>
              <a:rPr lang="ko-KR" altLang="en-US" sz="1600" dirty="0" err="1"/>
              <a:t>극단값</a:t>
            </a:r>
            <a:r>
              <a:rPr lang="en-US" altLang="ko-KR" sz="1600" dirty="0"/>
              <a:t>(</a:t>
            </a:r>
            <a:r>
              <a:rPr lang="ko-KR" altLang="en-US" sz="1600" dirty="0"/>
              <a:t>적설</a:t>
            </a:r>
            <a:r>
              <a:rPr lang="en-US" altLang="ko-KR" sz="1600" dirty="0"/>
              <a:t>, </a:t>
            </a:r>
            <a:r>
              <a:rPr lang="ko-KR" altLang="en-US" sz="1600" dirty="0"/>
              <a:t>일사 등</a:t>
            </a:r>
            <a:r>
              <a:rPr lang="en-US" altLang="ko-KR" sz="1600" dirty="0"/>
              <a:t>) </a:t>
            </a:r>
            <a:r>
              <a:rPr lang="ko-KR" altLang="en-US" sz="1600" dirty="0"/>
              <a:t>제외 시 공통적으로 기온</a:t>
            </a:r>
            <a:r>
              <a:rPr lang="en-US" altLang="ko-KR" sz="1600" dirty="0"/>
              <a:t>·</a:t>
            </a:r>
            <a:r>
              <a:rPr lang="ko-KR" altLang="en-US" sz="1600" dirty="0"/>
              <a:t>기압</a:t>
            </a:r>
            <a:r>
              <a:rPr lang="en-US" altLang="ko-KR" sz="1600" dirty="0"/>
              <a:t>·</a:t>
            </a:r>
            <a:r>
              <a:rPr lang="ko-KR" altLang="en-US" sz="1600" dirty="0"/>
              <a:t>습도는 유의미한 변동성 존재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3706F1-45BB-4816-B279-FE844CEC6CB0}"/>
              </a:ext>
            </a:extLst>
          </p:cNvPr>
          <p:cNvSpPr/>
          <p:nvPr/>
        </p:nvSpPr>
        <p:spPr>
          <a:xfrm>
            <a:off x="343269" y="4998967"/>
            <a:ext cx="11505461" cy="1722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8F3ED1-F2DF-4F70-BCE3-70206708BAD1}"/>
              </a:ext>
            </a:extLst>
          </p:cNvPr>
          <p:cNvSpPr txBox="1">
            <a:spLocks/>
          </p:cNvSpPr>
          <p:nvPr/>
        </p:nvSpPr>
        <p:spPr>
          <a:xfrm>
            <a:off x="561162" y="5074500"/>
            <a:ext cx="10926543" cy="1668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날씨 요인과 대기 질은 각각 습도 범주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 등급에 따라 일관된 변화 양상을 보임</a:t>
            </a:r>
            <a:br>
              <a:rPr lang="ko-KR" altLang="en-US" sz="1600" dirty="0"/>
            </a:br>
            <a:r>
              <a:rPr lang="en-US" altLang="ko-KR" sz="1600" dirty="0"/>
              <a:t>- </a:t>
            </a:r>
            <a:r>
              <a:rPr lang="ko-KR" altLang="en-US" sz="1100" dirty="0"/>
              <a:t>고습 환경에서는 기온 및 체감온도가 하락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ko-KR" altLang="en-US" sz="1100" dirty="0"/>
              <a:t>저습 환경에서는 일사량</a:t>
            </a:r>
            <a:r>
              <a:rPr lang="en-US" altLang="ko-KR" sz="1100" dirty="0"/>
              <a:t>·</a:t>
            </a:r>
            <a:r>
              <a:rPr lang="ko-KR" altLang="en-US" sz="1100" dirty="0"/>
              <a:t>지면온도 상승 및 시정 개선 경향</a:t>
            </a:r>
            <a:endParaRPr lang="en-US" altLang="ko-KR" sz="1100" dirty="0"/>
          </a:p>
          <a:p>
            <a:pPr>
              <a:buFontTx/>
              <a:buChar char="-"/>
            </a:pPr>
            <a:r>
              <a:rPr lang="en-US" altLang="ko-KR" sz="1200" dirty="0"/>
              <a:t>PM10/PM25 </a:t>
            </a:r>
            <a:r>
              <a:rPr lang="ko-KR" altLang="en-US" sz="1200" dirty="0"/>
              <a:t>등급별로 높을수록 대기오염지표 전반이 동반 상승</a:t>
            </a:r>
            <a:endParaRPr lang="en-US" altLang="ko-KR" sz="1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체감온도</a:t>
            </a:r>
            <a:r>
              <a:rPr lang="en-US" altLang="ko-KR" sz="1600" dirty="0"/>
              <a:t>, </a:t>
            </a:r>
            <a:r>
              <a:rPr lang="ko-KR" altLang="en-US" sz="1600" dirty="0"/>
              <a:t>일조량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</a:t>
            </a:r>
            <a:r>
              <a:rPr lang="en-US" altLang="ko-KR" sz="1600" dirty="0"/>
              <a:t>(PM) </a:t>
            </a:r>
            <a:r>
              <a:rPr lang="ko-KR" altLang="en-US" sz="1600" dirty="0"/>
              <a:t>농도 등은 마스크 </a:t>
            </a:r>
            <a:r>
              <a:rPr lang="ko-KR" altLang="en-US" sz="1600" dirty="0">
                <a:highlight>
                  <a:srgbClr val="FFFF00"/>
                </a:highlight>
              </a:rPr>
              <a:t>수요 예측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환경 경보 시스템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계절별 마케팅 전략 설계에 활용 가능</a:t>
            </a:r>
            <a:r>
              <a:rPr lang="ko-KR" altLang="en-US" sz="1600" dirty="0"/>
              <a:t>할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186806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7F322C8-397E-45C8-A268-F2B1371ABFEA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데이터 분석 </a:t>
            </a:r>
            <a:r>
              <a:rPr lang="en-US" altLang="ko-KR" sz="3200" dirty="0"/>
              <a:t>– </a:t>
            </a:r>
            <a:r>
              <a:rPr lang="ko-KR" altLang="en-US" sz="3200" dirty="0"/>
              <a:t>마스크 판매 관련 평균 비교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D58D9A-187E-4D72-B32C-4112091B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7" y="961829"/>
            <a:ext cx="3664826" cy="1497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83A173-1C9A-4516-90E9-711B96DD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587" y="923078"/>
            <a:ext cx="3664825" cy="1535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86B2A6-8763-4715-BBCD-B26021DC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776" y="963511"/>
            <a:ext cx="3893853" cy="164631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11F93E5-265F-47F5-B75B-8B3EBD1A2EC8}"/>
              </a:ext>
            </a:extLst>
          </p:cNvPr>
          <p:cNvSpPr txBox="1">
            <a:spLocks/>
          </p:cNvSpPr>
          <p:nvPr/>
        </p:nvSpPr>
        <p:spPr>
          <a:xfrm>
            <a:off x="218811" y="2609346"/>
            <a:ext cx="3270113" cy="2207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할인 상품의 판매량</a:t>
            </a:r>
            <a:r>
              <a:rPr lang="en-US" altLang="ko-KR" sz="1200" dirty="0"/>
              <a:t>, </a:t>
            </a:r>
            <a:r>
              <a:rPr lang="ko-KR" altLang="en-US" sz="1200" dirty="0"/>
              <a:t>금액이 </a:t>
            </a:r>
            <a:r>
              <a:rPr lang="ko-KR" altLang="en-US" sz="1200" dirty="0" err="1"/>
              <a:t>비할인</a:t>
            </a:r>
            <a:r>
              <a:rPr lang="ko-KR" altLang="en-US" sz="1200" dirty="0"/>
              <a:t> 보다 월등히 높음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할인여부는 매출 규모에 직접적 영향이 큰 변수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평균 단가</a:t>
            </a:r>
            <a:r>
              <a:rPr lang="en-US" altLang="ko-KR" sz="1200" dirty="0"/>
              <a:t>(Unit Price)</a:t>
            </a:r>
            <a:r>
              <a:rPr lang="ko-KR" altLang="en-US" sz="1200" dirty="0"/>
              <a:t>는 할인 시에도 큰 폭으로 낮아지지 않음 </a:t>
            </a:r>
            <a:r>
              <a:rPr lang="en-US" altLang="ko-KR" sz="1200" dirty="0"/>
              <a:t>-&gt; </a:t>
            </a:r>
            <a:r>
              <a:rPr lang="ko-KR" altLang="en-US" sz="1200" dirty="0"/>
              <a:t>할인을 적용해도 이익률 유지 가능성이 보임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095786C-3CA6-4B5B-A6AD-EC7360FF2C06}"/>
              </a:ext>
            </a:extLst>
          </p:cNvPr>
          <p:cNvSpPr txBox="1">
            <a:spLocks/>
          </p:cNvSpPr>
          <p:nvPr/>
        </p:nvSpPr>
        <p:spPr>
          <a:xfrm>
            <a:off x="4251293" y="2661610"/>
            <a:ext cx="3270113" cy="210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봄</a:t>
            </a:r>
            <a:r>
              <a:rPr lang="en-US" altLang="ko-KR" sz="1200" dirty="0"/>
              <a:t>, </a:t>
            </a:r>
            <a:r>
              <a:rPr lang="ko-KR" altLang="en-US" sz="1200" dirty="0"/>
              <a:t>겨울 시즌에 판매량 및 금액이 압도적으로 높음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여름은 상대적으로 판매 규모 하락 </a:t>
            </a:r>
            <a:r>
              <a:rPr lang="en-US" altLang="ko-KR" sz="1200" dirty="0"/>
              <a:t>-&gt; </a:t>
            </a:r>
            <a:r>
              <a:rPr lang="ko-KR" altLang="en-US" sz="1200" dirty="0"/>
              <a:t>계절적 수요 </a:t>
            </a:r>
            <a:r>
              <a:rPr lang="ko-KR" altLang="en-US" sz="1200" dirty="0" err="1"/>
              <a:t>뚜렷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단가는 계절 별 차이가 없음</a:t>
            </a:r>
            <a:r>
              <a:rPr lang="en-US" altLang="ko-KR" sz="1200" dirty="0"/>
              <a:t>(</a:t>
            </a:r>
            <a:r>
              <a:rPr lang="ko-KR" altLang="en-US" sz="1200" dirty="0"/>
              <a:t>수요에 따른 판매량 변동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AF5FCDC-FEB7-48A6-A79E-0577F8FB5737}"/>
              </a:ext>
            </a:extLst>
          </p:cNvPr>
          <p:cNvSpPr txBox="1">
            <a:spLocks/>
          </p:cNvSpPr>
          <p:nvPr/>
        </p:nvSpPr>
        <p:spPr>
          <a:xfrm>
            <a:off x="8283776" y="2661609"/>
            <a:ext cx="3270113" cy="210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특정 </a:t>
            </a:r>
            <a:r>
              <a:rPr lang="ko-KR" altLang="en-US" sz="1200" dirty="0" err="1"/>
              <a:t>유통사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대형마트</a:t>
            </a:r>
            <a:r>
              <a:rPr lang="en-US" altLang="ko-KR" sz="1200" dirty="0"/>
              <a:t>, </a:t>
            </a:r>
            <a:r>
              <a:rPr lang="ko-KR" altLang="en-US" sz="1200" dirty="0"/>
              <a:t>온라인 몰 등</a:t>
            </a:r>
            <a:r>
              <a:rPr lang="en-US" altLang="ko-KR" sz="1200" dirty="0"/>
              <a:t>)</a:t>
            </a:r>
            <a:r>
              <a:rPr lang="ko-KR" altLang="en-US" sz="1200" dirty="0"/>
              <a:t>에서 판매 규모가 월등히 높음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/>
              <a:t>단가는 일부 유통사에서 낮게 책정되나 총 매출은 높음 </a:t>
            </a:r>
            <a:r>
              <a:rPr lang="en-US" altLang="ko-KR" sz="1200" dirty="0"/>
              <a:t>-&gt; </a:t>
            </a:r>
            <a:r>
              <a:rPr lang="ko-KR" altLang="en-US" sz="1200" dirty="0"/>
              <a:t>볼륨 중심 거래 전략 가능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5C53BA-9F91-4B3D-B82A-9F7BC3F73998}"/>
              </a:ext>
            </a:extLst>
          </p:cNvPr>
          <p:cNvSpPr/>
          <p:nvPr/>
        </p:nvSpPr>
        <p:spPr>
          <a:xfrm>
            <a:off x="243396" y="4909269"/>
            <a:ext cx="11505461" cy="1722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C3BEEC9-443F-4BFB-BDF4-4742691C42C4}"/>
              </a:ext>
            </a:extLst>
          </p:cNvPr>
          <p:cNvSpPr txBox="1">
            <a:spLocks/>
          </p:cNvSpPr>
          <p:nvPr/>
        </p:nvSpPr>
        <p:spPr>
          <a:xfrm>
            <a:off x="461289" y="4984802"/>
            <a:ext cx="10926543" cy="166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마스크 판매량은 할인 여부</a:t>
            </a:r>
            <a:r>
              <a:rPr lang="en-US" altLang="ko-KR" sz="1600" dirty="0"/>
              <a:t>, </a:t>
            </a:r>
            <a:r>
              <a:rPr lang="ko-KR" altLang="en-US" sz="1600" dirty="0"/>
              <a:t>계절</a:t>
            </a:r>
            <a:r>
              <a:rPr lang="en-US" altLang="ko-KR" sz="1600" dirty="0"/>
              <a:t>, </a:t>
            </a:r>
            <a:r>
              <a:rPr lang="ko-KR" altLang="en-US" sz="1600" dirty="0"/>
              <a:t>유통사에 따라 뚜렷한 차이를 보임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봄</a:t>
            </a:r>
            <a:r>
              <a:rPr lang="en-US" altLang="ko-KR" sz="1600" dirty="0"/>
              <a:t>/</a:t>
            </a:r>
            <a:r>
              <a:rPr lang="ko-KR" altLang="en-US" sz="1600" dirty="0"/>
              <a:t>겨울 및 주요 유통사에 집중 투자 시 효율적 운영 가능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할인 전략은 수익을 유지하면서도 수요 증대에 기여함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이러한 분석은 마스크 수급 계획</a:t>
            </a:r>
            <a:r>
              <a:rPr lang="en-US" altLang="ko-KR" sz="1600" dirty="0"/>
              <a:t>, </a:t>
            </a:r>
            <a:r>
              <a:rPr lang="ko-KR" altLang="en-US" sz="1600" dirty="0"/>
              <a:t>가격 정책</a:t>
            </a:r>
            <a:r>
              <a:rPr lang="en-US" altLang="ko-KR" sz="1600" dirty="0"/>
              <a:t>, </a:t>
            </a:r>
            <a:r>
              <a:rPr lang="ko-KR" altLang="en-US" sz="1600" dirty="0"/>
              <a:t>유통 채널 전략 설계에 직접 활용 가능</a:t>
            </a:r>
          </a:p>
        </p:txBody>
      </p:sp>
    </p:spTree>
    <p:extLst>
      <p:ext uri="{BB962C8B-B14F-4D97-AF65-F5344CB8AC3E}">
        <p14:creationId xmlns:p14="http://schemas.microsoft.com/office/powerpoint/2010/main" val="63268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408A33-FC49-486F-B7F6-4AB9131AA3DA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데이터 분석 </a:t>
            </a:r>
            <a:r>
              <a:rPr lang="en-US" altLang="ko-KR" sz="3200" dirty="0"/>
              <a:t>– </a:t>
            </a:r>
            <a:r>
              <a:rPr lang="ko-KR" altLang="en-US" sz="3200" dirty="0"/>
              <a:t>미세먼지</a:t>
            </a:r>
            <a:r>
              <a:rPr lang="en-US" altLang="ko-KR" sz="3200" dirty="0"/>
              <a:t>, </a:t>
            </a:r>
            <a:r>
              <a:rPr lang="ko-KR" altLang="en-US" sz="3200" dirty="0"/>
              <a:t>날씨와 마스크 판매량의 관계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BD63C5-6FF4-4BCB-9B09-834FC196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4" y="932155"/>
            <a:ext cx="5911985" cy="482945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E919FCD-55A1-414D-9DB1-85BB1798A9E7}"/>
              </a:ext>
            </a:extLst>
          </p:cNvPr>
          <p:cNvSpPr txBox="1">
            <a:spLocks/>
          </p:cNvSpPr>
          <p:nvPr/>
        </p:nvSpPr>
        <p:spPr>
          <a:xfrm>
            <a:off x="6743898" y="932155"/>
            <a:ext cx="5240956" cy="2885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PM 10,</a:t>
            </a:r>
            <a:r>
              <a:rPr lang="ko-KR" altLang="en-US" sz="1400" dirty="0"/>
              <a:t> </a:t>
            </a:r>
            <a:r>
              <a:rPr lang="en-US" altLang="ko-KR" sz="1400" dirty="0"/>
              <a:t>PM</a:t>
            </a:r>
            <a:r>
              <a:rPr lang="ko-KR" altLang="en-US" sz="1400" dirty="0"/>
              <a:t> </a:t>
            </a:r>
            <a:r>
              <a:rPr lang="en-US" altLang="ko-KR" sz="1400" dirty="0"/>
              <a:t>2.5</a:t>
            </a:r>
            <a:r>
              <a:rPr lang="ko-KR" altLang="en-US" sz="1400" dirty="0"/>
              <a:t>와 마스크 판매량</a:t>
            </a:r>
            <a:r>
              <a:rPr lang="en-US" altLang="ko-KR" sz="1400" dirty="0"/>
              <a:t>(</a:t>
            </a:r>
            <a:r>
              <a:rPr lang="ko-KR" altLang="en-US" sz="1400" dirty="0"/>
              <a:t>금액</a:t>
            </a:r>
            <a:r>
              <a:rPr lang="en-US" altLang="ko-KR" sz="1400" dirty="0"/>
              <a:t>, </a:t>
            </a:r>
            <a:r>
              <a:rPr lang="ko-KR" altLang="en-US" sz="1400" dirty="0"/>
              <a:t>수량</a:t>
            </a:r>
            <a:r>
              <a:rPr lang="en-US" altLang="ko-KR" sz="1400" dirty="0"/>
              <a:t>) </a:t>
            </a:r>
            <a:r>
              <a:rPr lang="ko-KR" altLang="en-US" sz="1400" dirty="0"/>
              <a:t>간에 높은 양의 상관관계 존재</a:t>
            </a:r>
            <a:r>
              <a:rPr lang="en-US" altLang="ko-KR" sz="1400" dirty="0"/>
              <a:t>(0.7 ~ 0.8 </a:t>
            </a:r>
            <a:r>
              <a:rPr lang="ko-KR" altLang="en-US" sz="1400" dirty="0"/>
              <a:t>수준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r>
              <a:rPr lang="ko-KR" altLang="en-US" sz="1400" dirty="0"/>
              <a:t>미세먼지 농도가 높을 수록 판매량 증가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기온</a:t>
            </a:r>
            <a:r>
              <a:rPr lang="en-US" altLang="ko-KR" sz="1400" dirty="0"/>
              <a:t>(°C), </a:t>
            </a:r>
            <a:r>
              <a:rPr lang="ko-KR" altLang="en-US" sz="1400" dirty="0"/>
              <a:t>체감온도와는 낮은 음의 상관관계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날씨가 추울수록 마스크 수요 소폭 증가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일조시간</a:t>
            </a:r>
            <a:r>
              <a:rPr lang="en-US" altLang="ko-KR" sz="1400" dirty="0"/>
              <a:t>, </a:t>
            </a:r>
            <a:r>
              <a:rPr lang="ko-KR" altLang="en-US" sz="1400" dirty="0"/>
              <a:t>풍속 등은 영향 미미 </a:t>
            </a:r>
            <a:r>
              <a:rPr lang="en-US" altLang="ko-KR" sz="1400" dirty="0"/>
              <a:t>/ </a:t>
            </a:r>
            <a:r>
              <a:rPr lang="ko-KR" altLang="en-US" sz="1400" dirty="0"/>
              <a:t>습도는 거의 무관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CO, NO2 </a:t>
            </a:r>
            <a:r>
              <a:rPr lang="ko-KR" altLang="en-US" sz="1400" dirty="0"/>
              <a:t>등 기체 오염물질과 판매량은 약한 관계</a:t>
            </a:r>
            <a:endParaRPr lang="en-US" altLang="ko-KR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9C9AFE-0579-4C7F-98E0-B731A36F5B68}"/>
              </a:ext>
            </a:extLst>
          </p:cNvPr>
          <p:cNvSpPr/>
          <p:nvPr/>
        </p:nvSpPr>
        <p:spPr>
          <a:xfrm>
            <a:off x="6933460" y="4545366"/>
            <a:ext cx="4815397" cy="1651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7749130-E40B-44EF-B9DB-5202971CFC3D}"/>
              </a:ext>
            </a:extLst>
          </p:cNvPr>
          <p:cNvSpPr txBox="1">
            <a:spLocks/>
          </p:cNvSpPr>
          <p:nvPr/>
        </p:nvSpPr>
        <p:spPr>
          <a:xfrm>
            <a:off x="7327406" y="5021032"/>
            <a:ext cx="4073940" cy="69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핵심 결론</a:t>
            </a:r>
            <a:r>
              <a:rPr lang="en-US" altLang="ko-KR" sz="1600" dirty="0"/>
              <a:t>: </a:t>
            </a:r>
            <a:r>
              <a:rPr lang="ko-KR" altLang="en-US" sz="1600" dirty="0"/>
              <a:t>미세먼지는 마스크 수요의 중요한 예측 변수로 활용 가능</a:t>
            </a:r>
          </a:p>
        </p:txBody>
      </p:sp>
    </p:spTree>
    <p:extLst>
      <p:ext uri="{BB962C8B-B14F-4D97-AF65-F5344CB8AC3E}">
        <p14:creationId xmlns:p14="http://schemas.microsoft.com/office/powerpoint/2010/main" val="387217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693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현상파악 및 개선기회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23</cp:revision>
  <dcterms:created xsi:type="dcterms:W3CDTF">2025-06-17T00:45:04Z</dcterms:created>
  <dcterms:modified xsi:type="dcterms:W3CDTF">2025-06-19T08:42:04Z</dcterms:modified>
</cp:coreProperties>
</file>