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86C204E-D858-447C-B2D6-D1FE632A7A18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2864DF-56B3-4FAB-853B-8B91AF827A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C87E8D3-9D58-45FB-B234-D02081F0AA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344225-94AB-4498-8E7A-85452625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ED7-6245-4DFD-80FD-1E4A9E302A2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6965EC-DDA0-4AF8-A6BD-C8848035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586BCC-621C-4512-8665-DAEFC7C5A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20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B6CFC-F25B-4494-BB0B-7C39F035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86727D-F561-4AE0-BF52-F2BAA7A36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CB8A07-A8CE-4124-9852-FFF3057E1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ED7-6245-4DFD-80FD-1E4A9E302A2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61045-95B9-47C3-8339-78C52F4A1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66089-B4FB-456F-8E0F-2DB58C42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5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502BDF-F194-4F0C-A26A-1746025E26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D25445-04E4-408C-ADBC-C9E51D6BD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3DA68-3DC8-4709-9D3E-4F1EE679B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ED7-6245-4DFD-80FD-1E4A9E302A2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74D22E-A06C-4A83-A9BE-04031344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33C09-D29E-42B2-B923-255194FA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705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0525D-6EA7-4EF5-BDC0-55A8529A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8D7CF5-D28F-43B2-98C1-431574715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07E6E-D65E-45F1-B0A3-893E744A1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ED7-6245-4DFD-80FD-1E4A9E302A2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B9245B-858F-4B3E-83B2-C32C737C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E4119-7635-48E4-9CFF-98C7EEE9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5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7A148-385B-4530-96CE-D139727C1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9E230D-F7A6-43AE-8F7B-1EEBC859F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133BA-01B3-4E94-BEAE-4762FE582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ED7-6245-4DFD-80FD-1E4A9E302A2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2F6CF-4861-49C3-ACF7-3A8D152C5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D3851-9252-4740-9A57-A832A60D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81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DA196C-BA91-463D-B67B-9ED8E7047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418D4-CE8B-4F59-867A-F9266B2EF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F55AE0-A637-4E6C-9397-800FC6883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924A4C-5CF8-4327-AABB-5C77BF60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ED7-6245-4DFD-80FD-1E4A9E302A2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8DDE8B-EB7F-4A6A-9FC0-17D77218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E617BD-C31A-43F1-845E-E95613D65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8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7EB3C-2627-44FE-838A-2E5A34114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177CFBA-849A-4453-9135-58C4F1577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CE073D-9530-4957-B524-E250B3C2A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044803-C832-488F-BCC3-A9F17A8B9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017C4E-A1C7-43EE-895E-260628133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4C34C4-9E5D-477E-8A64-A19947218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ED7-6245-4DFD-80FD-1E4A9E302A2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E29F6A-0AE8-4540-905E-512288DFE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6B75C1-8518-4584-B98C-A18F6B26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25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7E0508-00D0-4A27-A892-9DA7A421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D13879F-6C12-44DD-8B1B-77281649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ED7-6245-4DFD-80FD-1E4A9E302A2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54B7EDF-592F-42EB-99B7-B6C83EA2E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381B23-BFE4-4414-8E10-29A1F5831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81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F0D86E9-C04B-410F-916E-35EC371B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ED7-6245-4DFD-80FD-1E4A9E302A2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23FFF0-52BB-498E-BDD2-B37A917CD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38CF8B-167A-4603-93A3-28BFD9BE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427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2DC04-1398-4C37-921F-810A51501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CB368A-51D6-4EDF-84BF-B62887B3A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AED5DF-7199-411A-9C0F-37EAB8678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3F9D73-1735-4322-8B55-D924DFA9B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ED7-6245-4DFD-80FD-1E4A9E302A2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BE073-2255-4839-9429-3F003B9BE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B04B59-8FA3-414A-8789-FD889B91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17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048C6-44C8-430B-B922-6D81CF084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2CCE87-7CD1-4709-9601-ECA8E123CA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0849DF-DD1E-42FB-99DA-F1A9D57A1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789DAA-27F9-4B8F-8AFA-5ADE3046B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5EED7-6245-4DFD-80FD-1E4A9E302A2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B4ED72-AF1B-4D32-BF33-A4B3AA88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4253CB-608C-4D0D-84EC-AEA8D7089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485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7099382-92D4-4123-8F5C-6EF471EB3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F447AE-9F9C-442A-9357-B6A7B66CF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96560-5249-47B4-9C3E-02AB9056B5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5EED7-6245-4DFD-80FD-1E4A9E302A28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8B226-6570-44C8-9AB5-AAFEC31F5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9AD59C-1FA7-44C9-9C6C-2AA443A16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7ADFA-1B44-4FC8-8D08-F8E1ACCC60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473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D2AB0-F389-4AC3-B747-D72E7E42E9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58C4A3E-738F-49DA-AAB9-B5BB19AD79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804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6A1EC1BE-9006-4560-A6AF-4597549F6E5B}"/>
              </a:ext>
            </a:extLst>
          </p:cNvPr>
          <p:cNvSpPr/>
          <p:nvPr/>
        </p:nvSpPr>
        <p:spPr>
          <a:xfrm>
            <a:off x="177553" y="754602"/>
            <a:ext cx="11505461" cy="314269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5CDF75-2278-4C6D-B692-7BD9C837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6" y="125428"/>
            <a:ext cx="10515600" cy="629174"/>
          </a:xfrm>
        </p:spPr>
        <p:txBody>
          <a:bodyPr>
            <a:normAutofit/>
          </a:bodyPr>
          <a:lstStyle/>
          <a:p>
            <a:r>
              <a:rPr lang="ko-KR" altLang="en-US" sz="3200" dirty="0"/>
              <a:t>현상파악 및 개선기회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001D5D-370C-4124-B355-99F7EB0EB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379" y="1242727"/>
            <a:ext cx="5104660" cy="257228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03B78BE-6D58-467C-883B-9376A2C5E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711" y="1608246"/>
            <a:ext cx="4304485" cy="2160851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53DAFB07-8A3D-4DED-A83B-45CFCC7779CC}"/>
              </a:ext>
            </a:extLst>
          </p:cNvPr>
          <p:cNvSpPr txBox="1">
            <a:spLocks/>
          </p:cNvSpPr>
          <p:nvPr/>
        </p:nvSpPr>
        <p:spPr>
          <a:xfrm>
            <a:off x="311458" y="4195916"/>
            <a:ext cx="5467165" cy="11750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/>
              <a:t>2018</a:t>
            </a:r>
            <a:r>
              <a:rPr lang="ko-KR" altLang="en-US" sz="1600" dirty="0"/>
              <a:t>년 </a:t>
            </a:r>
            <a:r>
              <a:rPr lang="ko-KR" altLang="en-US" sz="1600" dirty="0" err="1"/>
              <a:t>공기질</a:t>
            </a:r>
            <a:r>
              <a:rPr lang="ko-KR" altLang="en-US" sz="1600" dirty="0"/>
              <a:t> 개선에도 불구하고 마스크 수요가 유지되었으며</a:t>
            </a:r>
            <a:r>
              <a:rPr lang="en-US" altLang="ko-KR" sz="1600" dirty="0"/>
              <a:t>, </a:t>
            </a:r>
            <a:r>
              <a:rPr lang="ko-KR" altLang="en-US" sz="1600" dirty="0"/>
              <a:t>초봄</a:t>
            </a:r>
            <a:r>
              <a:rPr lang="en-US" altLang="ko-KR" sz="1600" dirty="0"/>
              <a:t>(1~3</a:t>
            </a:r>
            <a:r>
              <a:rPr lang="ko-KR" altLang="en-US" sz="1600" dirty="0"/>
              <a:t>월</a:t>
            </a:r>
            <a:r>
              <a:rPr lang="en-US" altLang="ko-KR" sz="1600" dirty="0"/>
              <a:t>)</a:t>
            </a:r>
            <a:r>
              <a:rPr lang="ko-KR" altLang="en-US" sz="1600" dirty="0"/>
              <a:t>과 늦가을</a:t>
            </a:r>
            <a:r>
              <a:rPr lang="en-US" altLang="ko-KR" sz="1600" dirty="0"/>
              <a:t>(11~12</a:t>
            </a:r>
            <a:r>
              <a:rPr lang="ko-KR" altLang="en-US" sz="1600" dirty="0"/>
              <a:t>월</a:t>
            </a:r>
            <a:r>
              <a:rPr lang="en-US" altLang="ko-KR" sz="1600" dirty="0"/>
              <a:t>) </a:t>
            </a:r>
            <a:r>
              <a:rPr lang="ko-KR" altLang="en-US" sz="1600" dirty="0"/>
              <a:t>등 계절성 강한 구간이 전체 판매량의 약 </a:t>
            </a:r>
            <a:r>
              <a:rPr lang="en-US" altLang="ko-KR" sz="1600" dirty="0"/>
              <a:t>90%</a:t>
            </a:r>
            <a:r>
              <a:rPr lang="ko-KR" altLang="en-US" sz="1600" dirty="0"/>
              <a:t>를 차지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집중 수요 기간을 중심으로 기획된 마케팅</a:t>
            </a:r>
            <a:r>
              <a:rPr lang="en-US" altLang="ko-KR" sz="1600" dirty="0"/>
              <a:t>·</a:t>
            </a:r>
            <a:r>
              <a:rPr lang="ko-KR" altLang="en-US" sz="1600" dirty="0"/>
              <a:t>이벤트 전략이 효율적인 매출 증대 수단이 될 수 있음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32F4E3-2DED-4005-AAC2-E2580DF8DB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0061" y="4157539"/>
            <a:ext cx="4883222" cy="2426902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B7B32922-8A67-4015-86BA-66B90FEADF38}"/>
              </a:ext>
            </a:extLst>
          </p:cNvPr>
          <p:cNvSpPr/>
          <p:nvPr/>
        </p:nvSpPr>
        <p:spPr>
          <a:xfrm>
            <a:off x="170152" y="4040825"/>
            <a:ext cx="11505461" cy="257228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75F57-9C89-4E2B-B034-5A9A0A6B2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83" y="866837"/>
            <a:ext cx="10515600" cy="629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600" dirty="0"/>
              <a:t>2018</a:t>
            </a:r>
            <a:r>
              <a:rPr lang="ko-KR" altLang="en-US" sz="1600" dirty="0"/>
              <a:t>년 </a:t>
            </a:r>
            <a:r>
              <a:rPr lang="en-US" altLang="ko-KR" sz="1600" dirty="0"/>
              <a:t>3</a:t>
            </a:r>
            <a:r>
              <a:rPr lang="ko-KR" altLang="en-US" sz="1600" dirty="0"/>
              <a:t>분기 까지의 데이터</a:t>
            </a:r>
            <a:r>
              <a:rPr lang="en-US" altLang="ko-KR" sz="1600" dirty="0"/>
              <a:t>(1~9</a:t>
            </a:r>
            <a:r>
              <a:rPr lang="ko-KR" altLang="en-US" sz="1600" dirty="0"/>
              <a:t>월</a:t>
            </a:r>
            <a:r>
              <a:rPr lang="en-US" altLang="ko-KR" sz="1600" dirty="0"/>
              <a:t>, 4</a:t>
            </a:r>
            <a:r>
              <a:rPr lang="ko-KR" altLang="en-US" sz="1600" dirty="0"/>
              <a:t>분기 미포함</a:t>
            </a:r>
            <a:r>
              <a:rPr lang="en-US" altLang="ko-KR" sz="1600" dirty="0"/>
              <a:t>)</a:t>
            </a:r>
            <a:r>
              <a:rPr lang="ko-KR" altLang="en-US" sz="1600" dirty="0"/>
              <a:t>로 </a:t>
            </a:r>
            <a:r>
              <a:rPr lang="en-US" altLang="ko-KR" sz="1600" dirty="0"/>
              <a:t>2017</a:t>
            </a:r>
            <a:r>
              <a:rPr lang="ko-KR" altLang="en-US" sz="1600" dirty="0"/>
              <a:t>년과 비교한 결과</a:t>
            </a:r>
            <a:r>
              <a:rPr lang="en-US" altLang="ko-KR" sz="1600" dirty="0"/>
              <a:t>,</a:t>
            </a:r>
            <a:r>
              <a:rPr lang="ko-KR" altLang="en-US" sz="1600" dirty="0"/>
              <a:t> 미세먼지</a:t>
            </a:r>
            <a:r>
              <a:rPr lang="en-US" altLang="ko-KR" sz="1600" dirty="0"/>
              <a:t>(PM10, PM2.5) </a:t>
            </a:r>
            <a:r>
              <a:rPr lang="ko-KR" altLang="en-US" sz="1600" dirty="0"/>
              <a:t>및 주요 대기오염물질</a:t>
            </a:r>
            <a:r>
              <a:rPr lang="en-US" altLang="ko-KR" sz="1600" dirty="0"/>
              <a:t>(SO2, CO, O3, NO2)</a:t>
            </a:r>
            <a:r>
              <a:rPr lang="ko-KR" altLang="en-US" sz="1600" dirty="0"/>
              <a:t>의 농도가 전반적으로 감소한 것으로 나타남</a:t>
            </a:r>
            <a:r>
              <a:rPr lang="en-US" altLang="ko-KR" sz="1600" dirty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515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타원 52">
            <a:extLst>
              <a:ext uri="{FF2B5EF4-FFF2-40B4-BE49-F238E27FC236}">
                <a16:creationId xmlns:a16="http://schemas.microsoft.com/office/drawing/2014/main" id="{EDBF51AD-82FC-4BA2-8F26-570AD28397BD}"/>
              </a:ext>
            </a:extLst>
          </p:cNvPr>
          <p:cNvSpPr/>
          <p:nvPr/>
        </p:nvSpPr>
        <p:spPr>
          <a:xfrm>
            <a:off x="4913417" y="1225771"/>
            <a:ext cx="1768137" cy="7980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0470AC86-A5A7-4037-A5B3-CDF6271700BF}"/>
              </a:ext>
            </a:extLst>
          </p:cNvPr>
          <p:cNvSpPr/>
          <p:nvPr/>
        </p:nvSpPr>
        <p:spPr>
          <a:xfrm>
            <a:off x="6678226" y="5699947"/>
            <a:ext cx="1768137" cy="7980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4E4ED5C-0B0A-488F-A08D-1766726E799B}"/>
              </a:ext>
            </a:extLst>
          </p:cNvPr>
          <p:cNvSpPr/>
          <p:nvPr/>
        </p:nvSpPr>
        <p:spPr>
          <a:xfrm>
            <a:off x="474215" y="2054499"/>
            <a:ext cx="1768137" cy="7980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B89443A-2DB6-4FAA-A5B3-757F43456699}"/>
              </a:ext>
            </a:extLst>
          </p:cNvPr>
          <p:cNvSpPr/>
          <p:nvPr/>
        </p:nvSpPr>
        <p:spPr>
          <a:xfrm>
            <a:off x="477729" y="3750897"/>
            <a:ext cx="1768137" cy="79802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86F536A-2ED3-4C02-8919-C3568A5987FC}"/>
              </a:ext>
            </a:extLst>
          </p:cNvPr>
          <p:cNvSpPr txBox="1">
            <a:spLocks/>
          </p:cNvSpPr>
          <p:nvPr/>
        </p:nvSpPr>
        <p:spPr>
          <a:xfrm>
            <a:off x="243396" y="125428"/>
            <a:ext cx="10515600" cy="62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특성 요인도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3222DA0-7A64-4C90-AA82-407EAE38CE55}"/>
              </a:ext>
            </a:extLst>
          </p:cNvPr>
          <p:cNvSpPr/>
          <p:nvPr/>
        </p:nvSpPr>
        <p:spPr>
          <a:xfrm>
            <a:off x="9254231" y="2714347"/>
            <a:ext cx="2654424" cy="1429305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시즌 외 판매 부진 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031252CE-951A-48A8-822F-43FB1EBA988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87767" y="3429000"/>
            <a:ext cx="83664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D7E380A-2EB7-4F79-B3AD-2E27C86F7D7C}"/>
              </a:ext>
            </a:extLst>
          </p:cNvPr>
          <p:cNvSpPr txBox="1"/>
          <p:nvPr/>
        </p:nvSpPr>
        <p:spPr>
          <a:xfrm>
            <a:off x="887767" y="6098961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대기환경 요인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82AB3D7-B6F0-485C-B5DB-883630250E81}"/>
              </a:ext>
            </a:extLst>
          </p:cNvPr>
          <p:cNvCxnSpPr/>
          <p:nvPr/>
        </p:nvCxnSpPr>
        <p:spPr>
          <a:xfrm flipV="1">
            <a:off x="2317072" y="3428999"/>
            <a:ext cx="1056443" cy="267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547898-233A-4652-9040-780454A01AFD}"/>
              </a:ext>
            </a:extLst>
          </p:cNvPr>
          <p:cNvSpPr txBox="1"/>
          <p:nvPr/>
        </p:nvSpPr>
        <p:spPr>
          <a:xfrm>
            <a:off x="1669002" y="862616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계절성 요인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70CAA1-5F93-4737-8726-3C53E13E13C2}"/>
              </a:ext>
            </a:extLst>
          </p:cNvPr>
          <p:cNvSpPr txBox="1"/>
          <p:nvPr/>
        </p:nvSpPr>
        <p:spPr>
          <a:xfrm>
            <a:off x="4667065" y="6098961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소비자 인식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C3D34F-5BBF-47E7-8FA9-A4543622C173}"/>
              </a:ext>
            </a:extLst>
          </p:cNvPr>
          <p:cNvSpPr txBox="1"/>
          <p:nvPr/>
        </p:nvSpPr>
        <p:spPr>
          <a:xfrm>
            <a:off x="5506005" y="862616"/>
            <a:ext cx="1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마케팅</a:t>
            </a:r>
            <a:r>
              <a:rPr lang="en-US" altLang="ko-KR" dirty="0"/>
              <a:t>/</a:t>
            </a:r>
            <a:r>
              <a:rPr lang="ko-KR" altLang="en-US" dirty="0"/>
              <a:t>유통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776DC6E-15A2-4998-95B6-EFCF5DF02683}"/>
              </a:ext>
            </a:extLst>
          </p:cNvPr>
          <p:cNvCxnSpPr/>
          <p:nvPr/>
        </p:nvCxnSpPr>
        <p:spPr>
          <a:xfrm>
            <a:off x="3116062" y="1231948"/>
            <a:ext cx="1065321" cy="2197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9257140-B109-4A3E-A419-2090664E388A}"/>
              </a:ext>
            </a:extLst>
          </p:cNvPr>
          <p:cNvCxnSpPr/>
          <p:nvPr/>
        </p:nvCxnSpPr>
        <p:spPr>
          <a:xfrm flipV="1">
            <a:off x="5754579" y="3428999"/>
            <a:ext cx="803060" cy="2669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62F4FC4-AEFE-49C2-924C-3FEB44C1A58B}"/>
              </a:ext>
            </a:extLst>
          </p:cNvPr>
          <p:cNvCxnSpPr/>
          <p:nvPr/>
        </p:nvCxnSpPr>
        <p:spPr>
          <a:xfrm>
            <a:off x="6880194" y="1231947"/>
            <a:ext cx="843379" cy="2197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73B77F3-96D2-4B37-9ED2-2997FC2AB39B}"/>
              </a:ext>
            </a:extLst>
          </p:cNvPr>
          <p:cNvSpPr txBox="1"/>
          <p:nvPr/>
        </p:nvSpPr>
        <p:spPr>
          <a:xfrm>
            <a:off x="548935" y="4989198"/>
            <a:ext cx="1555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미세먼지 농도 낮음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FFAAD195-9D62-4FE5-979F-21DCE0118D6C}"/>
              </a:ext>
            </a:extLst>
          </p:cNvPr>
          <p:cNvCxnSpPr/>
          <p:nvPr/>
        </p:nvCxnSpPr>
        <p:spPr>
          <a:xfrm flipV="1">
            <a:off x="1873189" y="4927107"/>
            <a:ext cx="972104" cy="168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D80663-0B67-4DF1-AFDC-0A23A4FBF044}"/>
              </a:ext>
            </a:extLst>
          </p:cNvPr>
          <p:cNvSpPr txBox="1"/>
          <p:nvPr/>
        </p:nvSpPr>
        <p:spPr>
          <a:xfrm>
            <a:off x="540058" y="4015544"/>
            <a:ext cx="162609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습도 증가 → 착용 불쾌감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42C9788-46D6-450F-836A-77F4DBE7EB98}"/>
              </a:ext>
            </a:extLst>
          </p:cNvPr>
          <p:cNvSpPr txBox="1"/>
          <p:nvPr/>
        </p:nvSpPr>
        <p:spPr>
          <a:xfrm>
            <a:off x="705035" y="1454848"/>
            <a:ext cx="1555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여름철 판매 감소</a:t>
            </a: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72C5B30-FEFE-4DAE-AFA9-57F8B30D042C}"/>
              </a:ext>
            </a:extLst>
          </p:cNvPr>
          <p:cNvCxnSpPr/>
          <p:nvPr/>
        </p:nvCxnSpPr>
        <p:spPr>
          <a:xfrm>
            <a:off x="1873189" y="1585653"/>
            <a:ext cx="1615735" cy="349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0F35C90-B16D-42DA-AF25-E64A59C3EEA7}"/>
              </a:ext>
            </a:extLst>
          </p:cNvPr>
          <p:cNvSpPr txBox="1"/>
          <p:nvPr/>
        </p:nvSpPr>
        <p:spPr>
          <a:xfrm>
            <a:off x="705035" y="2336339"/>
            <a:ext cx="1555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황사 시기 비동기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E010BD55-7F8D-4503-BE2C-5948E07E0219}"/>
              </a:ext>
            </a:extLst>
          </p:cNvPr>
          <p:cNvCxnSpPr/>
          <p:nvPr/>
        </p:nvCxnSpPr>
        <p:spPr>
          <a:xfrm flipV="1">
            <a:off x="2166151" y="3750897"/>
            <a:ext cx="1109709" cy="1730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C72BBB7C-9018-436F-8E28-A1BAD1010E91}"/>
              </a:ext>
            </a:extLst>
          </p:cNvPr>
          <p:cNvCxnSpPr>
            <a:stCxn id="35" idx="3"/>
          </p:cNvCxnSpPr>
          <p:nvPr/>
        </p:nvCxnSpPr>
        <p:spPr>
          <a:xfrm>
            <a:off x="2260107" y="2467144"/>
            <a:ext cx="1521781" cy="1308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698F473-EA5C-4180-B04D-0F406132E7FE}"/>
              </a:ext>
            </a:extLst>
          </p:cNvPr>
          <p:cNvSpPr txBox="1"/>
          <p:nvPr/>
        </p:nvSpPr>
        <p:spPr>
          <a:xfrm>
            <a:off x="7054419" y="5968156"/>
            <a:ext cx="1555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경각심 둔화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ED21DB54-F3FF-4E47-8D05-DDD33D243EFD}"/>
              </a:ext>
            </a:extLst>
          </p:cNvPr>
          <p:cNvCxnSpPr>
            <a:stCxn id="46" idx="1"/>
          </p:cNvCxnSpPr>
          <p:nvPr/>
        </p:nvCxnSpPr>
        <p:spPr>
          <a:xfrm flipH="1" flipV="1">
            <a:off x="6090082" y="5120003"/>
            <a:ext cx="847082" cy="696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23919E8-E72B-45EE-B9F6-C129F90118ED}"/>
              </a:ext>
            </a:extLst>
          </p:cNvPr>
          <p:cNvSpPr txBox="1"/>
          <p:nvPr/>
        </p:nvSpPr>
        <p:spPr>
          <a:xfrm>
            <a:off x="7562294" y="4440227"/>
            <a:ext cx="1555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마스크 피로감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8C925966-88EA-461B-B320-C0EE84E5AB8D}"/>
              </a:ext>
            </a:extLst>
          </p:cNvPr>
          <p:cNvCxnSpPr/>
          <p:nvPr/>
        </p:nvCxnSpPr>
        <p:spPr>
          <a:xfrm flipH="1" flipV="1">
            <a:off x="6436311" y="4015544"/>
            <a:ext cx="1287262" cy="424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A5812B87-F89C-4607-9DB8-AA4BBC8AAA1B}"/>
              </a:ext>
            </a:extLst>
          </p:cNvPr>
          <p:cNvSpPr txBox="1"/>
          <p:nvPr/>
        </p:nvSpPr>
        <p:spPr>
          <a:xfrm>
            <a:off x="5123154" y="1491102"/>
            <a:ext cx="1555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오프라인 중심 유통</a:t>
            </a: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F5E1AFE-FD38-434B-B1E1-144A820C548C}"/>
              </a:ext>
            </a:extLst>
          </p:cNvPr>
          <p:cNvCxnSpPr/>
          <p:nvPr/>
        </p:nvCxnSpPr>
        <p:spPr>
          <a:xfrm>
            <a:off x="6557639" y="1828800"/>
            <a:ext cx="6262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F096C61-3F76-4401-AC7C-73EF60A9AEA4}"/>
              </a:ext>
            </a:extLst>
          </p:cNvPr>
          <p:cNvSpPr txBox="1"/>
          <p:nvPr/>
        </p:nvSpPr>
        <p:spPr>
          <a:xfrm>
            <a:off x="5504894" y="2738451"/>
            <a:ext cx="1555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할인 프로모션 부족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62446BE3-683C-4E1C-BAC7-B613F269044A}"/>
              </a:ext>
            </a:extLst>
          </p:cNvPr>
          <p:cNvCxnSpPr/>
          <p:nvPr/>
        </p:nvCxnSpPr>
        <p:spPr>
          <a:xfrm>
            <a:off x="6870762" y="2869256"/>
            <a:ext cx="6915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44E1DD0A-530E-46BC-BA53-8D69A14306B2}"/>
              </a:ext>
            </a:extLst>
          </p:cNvPr>
          <p:cNvSpPr txBox="1"/>
          <p:nvPr/>
        </p:nvSpPr>
        <p:spPr>
          <a:xfrm>
            <a:off x="7922213" y="1603669"/>
            <a:ext cx="15550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제품 가격 상승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EC952C0-4B03-4610-970C-15910B6524BE}"/>
              </a:ext>
            </a:extLst>
          </p:cNvPr>
          <p:cNvCxnSpPr>
            <a:stCxn id="59" idx="1"/>
          </p:cNvCxnSpPr>
          <p:nvPr/>
        </p:nvCxnSpPr>
        <p:spPr>
          <a:xfrm flipH="1">
            <a:off x="7301883" y="1734474"/>
            <a:ext cx="620330" cy="59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51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3C62F00-B3F1-4ADC-A649-CA1CF30784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7778194"/>
              </p:ext>
            </p:extLst>
          </p:nvPr>
        </p:nvGraphicFramePr>
        <p:xfrm>
          <a:off x="447581" y="1088778"/>
          <a:ext cx="11146655" cy="5152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9331">
                  <a:extLst>
                    <a:ext uri="{9D8B030D-6E8A-4147-A177-3AD203B41FA5}">
                      <a16:colId xmlns:a16="http://schemas.microsoft.com/office/drawing/2014/main" val="779336250"/>
                    </a:ext>
                  </a:extLst>
                </a:gridCol>
                <a:gridCol w="2229331">
                  <a:extLst>
                    <a:ext uri="{9D8B030D-6E8A-4147-A177-3AD203B41FA5}">
                      <a16:colId xmlns:a16="http://schemas.microsoft.com/office/drawing/2014/main" val="2095095112"/>
                    </a:ext>
                  </a:extLst>
                </a:gridCol>
                <a:gridCol w="2229331">
                  <a:extLst>
                    <a:ext uri="{9D8B030D-6E8A-4147-A177-3AD203B41FA5}">
                      <a16:colId xmlns:a16="http://schemas.microsoft.com/office/drawing/2014/main" val="846096318"/>
                    </a:ext>
                  </a:extLst>
                </a:gridCol>
                <a:gridCol w="2229331">
                  <a:extLst>
                    <a:ext uri="{9D8B030D-6E8A-4147-A177-3AD203B41FA5}">
                      <a16:colId xmlns:a16="http://schemas.microsoft.com/office/drawing/2014/main" val="924918327"/>
                    </a:ext>
                  </a:extLst>
                </a:gridCol>
                <a:gridCol w="2229331">
                  <a:extLst>
                    <a:ext uri="{9D8B030D-6E8A-4147-A177-3AD203B41FA5}">
                      <a16:colId xmlns:a16="http://schemas.microsoft.com/office/drawing/2014/main" val="3108716635"/>
                    </a:ext>
                  </a:extLst>
                </a:gridCol>
              </a:tblGrid>
              <a:tr h="515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잠재 원인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중요도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가능성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여부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20555458"/>
                  </a:ext>
                </a:extLst>
              </a:tr>
              <a:tr h="515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여름철 판매 감소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7920838"/>
                  </a:ext>
                </a:extLst>
              </a:tr>
              <a:tr h="515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황사 시기 비동기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6241973"/>
                  </a:ext>
                </a:extLst>
              </a:tr>
              <a:tr h="515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습도 증가 → 착용 불쾌감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35504165"/>
                  </a:ext>
                </a:extLst>
              </a:tr>
              <a:tr h="515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미세먼지 농도 낮음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4672741"/>
                  </a:ext>
                </a:extLst>
              </a:tr>
              <a:tr h="515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오프라인 중심 유통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0132924"/>
                  </a:ext>
                </a:extLst>
              </a:tr>
              <a:tr h="515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가격 상승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60012455"/>
                  </a:ext>
                </a:extLst>
              </a:tr>
              <a:tr h="515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할인 프로모션 부족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3834896"/>
                  </a:ext>
                </a:extLst>
              </a:tr>
              <a:tr h="515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경각심 둔화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9111722"/>
                  </a:ext>
                </a:extLst>
              </a:tr>
              <a:tr h="51522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마스크 피로감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23463089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F93C3C14-D44A-4678-94B7-EB51B9547315}"/>
              </a:ext>
            </a:extLst>
          </p:cNvPr>
          <p:cNvSpPr txBox="1">
            <a:spLocks/>
          </p:cNvSpPr>
          <p:nvPr/>
        </p:nvSpPr>
        <p:spPr>
          <a:xfrm>
            <a:off x="243396" y="125428"/>
            <a:ext cx="10515600" cy="62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잠재 인자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18829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656D169-1864-4AA6-9C95-707C943E3314}"/>
              </a:ext>
            </a:extLst>
          </p:cNvPr>
          <p:cNvSpPr txBox="1">
            <a:spLocks/>
          </p:cNvSpPr>
          <p:nvPr/>
        </p:nvSpPr>
        <p:spPr>
          <a:xfrm>
            <a:off x="243396" y="125428"/>
            <a:ext cx="10515600" cy="62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분석 계획 수립</a:t>
            </a:r>
            <a:endParaRPr lang="en-US" altLang="ko-KR" sz="32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4ACFE56-3C1B-47DF-9466-E41A22819B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041967"/>
              </p:ext>
            </p:extLst>
          </p:nvPr>
        </p:nvGraphicFramePr>
        <p:xfrm>
          <a:off x="425141" y="781235"/>
          <a:ext cx="11373282" cy="56550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1094">
                  <a:extLst>
                    <a:ext uri="{9D8B030D-6E8A-4147-A177-3AD203B41FA5}">
                      <a16:colId xmlns:a16="http://schemas.microsoft.com/office/drawing/2014/main" val="1286467916"/>
                    </a:ext>
                  </a:extLst>
                </a:gridCol>
                <a:gridCol w="3791094">
                  <a:extLst>
                    <a:ext uri="{9D8B030D-6E8A-4147-A177-3AD203B41FA5}">
                      <a16:colId xmlns:a16="http://schemas.microsoft.com/office/drawing/2014/main" val="1279102976"/>
                    </a:ext>
                  </a:extLst>
                </a:gridCol>
                <a:gridCol w="3791094">
                  <a:extLst>
                    <a:ext uri="{9D8B030D-6E8A-4147-A177-3AD203B41FA5}">
                      <a16:colId xmlns:a16="http://schemas.microsoft.com/office/drawing/2014/main" val="3311209807"/>
                    </a:ext>
                  </a:extLst>
                </a:gridCol>
              </a:tblGrid>
              <a:tr h="11310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주제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시각화 방식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 </a:t>
                      </a:r>
                      <a:r>
                        <a:rPr lang="en-US" altLang="ko-KR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기대효과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8377487"/>
                  </a:ext>
                </a:extLst>
              </a:tr>
              <a:tr h="11310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 판매량 추이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막대차트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계절성 파악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27282215"/>
                  </a:ext>
                </a:extLst>
              </a:tr>
              <a:tr h="11310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미세먼지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판매량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산점도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회귀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민감도 확인 및 수요 변화 예측 가능성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8608226"/>
                  </a:ext>
                </a:extLst>
              </a:tr>
              <a:tr h="11310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잠재 요인 상관분석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히트맵</a:t>
                      </a:r>
                      <a:endParaRPr lang="ko-KR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 개입 요인 도출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1282584"/>
                  </a:ext>
                </a:extLst>
              </a:tr>
              <a:tr h="113101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시즌 외 판매 부진 패턴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조건 필터링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취약 기간 및 요인 정밀 분석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77225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46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852291B-30EE-44E1-8433-DAE522208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661" y="1127974"/>
            <a:ext cx="10983858" cy="4734586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9232E593-A5AA-434A-B0EF-354DF32DC7AD}"/>
              </a:ext>
            </a:extLst>
          </p:cNvPr>
          <p:cNvSpPr txBox="1">
            <a:spLocks/>
          </p:cNvSpPr>
          <p:nvPr/>
        </p:nvSpPr>
        <p:spPr>
          <a:xfrm>
            <a:off x="243396" y="125428"/>
            <a:ext cx="10515600" cy="6291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200" dirty="0"/>
              <a:t>모델 요약도 작성</a:t>
            </a:r>
            <a:endParaRPr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1106298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266</Words>
  <Application>Microsoft Office PowerPoint</Application>
  <PresentationFormat>와이드스크린</PresentationFormat>
  <Paragraphs>86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현상파악 및 개선기회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15</cp:revision>
  <dcterms:created xsi:type="dcterms:W3CDTF">2025-06-17T00:45:04Z</dcterms:created>
  <dcterms:modified xsi:type="dcterms:W3CDTF">2025-06-17T09:22:41Z</dcterms:modified>
</cp:coreProperties>
</file>